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329" r:id="rId3"/>
    <p:sldId id="449" r:id="rId4"/>
    <p:sldId id="450" r:id="rId5"/>
    <p:sldId id="452" r:id="rId6"/>
    <p:sldId id="451" r:id="rId7"/>
    <p:sldId id="457" r:id="rId8"/>
    <p:sldId id="456" r:id="rId9"/>
    <p:sldId id="453" r:id="rId10"/>
    <p:sldId id="439" r:id="rId11"/>
    <p:sldId id="455" r:id="rId12"/>
    <p:sldId id="459" r:id="rId13"/>
    <p:sldId id="460" r:id="rId14"/>
    <p:sldId id="461" r:id="rId15"/>
    <p:sldId id="462" r:id="rId16"/>
    <p:sldId id="464" r:id="rId17"/>
    <p:sldId id="465" r:id="rId18"/>
    <p:sldId id="466" r:id="rId19"/>
    <p:sldId id="467" r:id="rId20"/>
    <p:sldId id="468" r:id="rId21"/>
    <p:sldId id="469" r:id="rId22"/>
    <p:sldId id="470" r:id="rId23"/>
    <p:sldId id="471" r:id="rId24"/>
    <p:sldId id="472" r:id="rId25"/>
    <p:sldId id="473" r:id="rId26"/>
    <p:sldId id="493" r:id="rId27"/>
    <p:sldId id="475" r:id="rId28"/>
    <p:sldId id="474" r:id="rId29"/>
    <p:sldId id="476" r:id="rId30"/>
    <p:sldId id="477" r:id="rId31"/>
    <p:sldId id="478" r:id="rId32"/>
    <p:sldId id="479" r:id="rId33"/>
    <p:sldId id="480" r:id="rId34"/>
    <p:sldId id="481" r:id="rId35"/>
    <p:sldId id="482" r:id="rId36"/>
    <p:sldId id="484" r:id="rId37"/>
    <p:sldId id="485" r:id="rId38"/>
    <p:sldId id="486" r:id="rId39"/>
    <p:sldId id="487" r:id="rId40"/>
    <p:sldId id="488" r:id="rId41"/>
    <p:sldId id="489" r:id="rId42"/>
    <p:sldId id="494" r:id="rId43"/>
    <p:sldId id="490" r:id="rId44"/>
    <p:sldId id="491" r:id="rId45"/>
    <p:sldId id="492" r:id="rId46"/>
    <p:sldId id="495" r:id="rId47"/>
    <p:sldId id="496" r:id="rId48"/>
    <p:sldId id="458" r:id="rId49"/>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3" autoAdjust="0"/>
    <p:restoredTop sz="94993" autoAdjust="0"/>
  </p:normalViewPr>
  <p:slideViewPr>
    <p:cSldViewPr>
      <p:cViewPr varScale="1">
        <p:scale>
          <a:sx n="86" d="100"/>
          <a:sy n="86" d="100"/>
        </p:scale>
        <p:origin x="139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70545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a:t>
            </a:fld>
            <a:endParaRPr lang="el-GR" altLang="en-US" dirty="0"/>
          </a:p>
        </p:txBody>
      </p:sp>
    </p:spTree>
    <p:extLst>
      <p:ext uri="{BB962C8B-B14F-4D97-AF65-F5344CB8AC3E}">
        <p14:creationId xmlns:p14="http://schemas.microsoft.com/office/powerpoint/2010/main" val="57493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a:t>
            </a:fld>
            <a:endParaRPr lang="el-GR" altLang="en-US" dirty="0"/>
          </a:p>
        </p:txBody>
      </p:sp>
    </p:spTree>
    <p:extLst>
      <p:ext uri="{BB962C8B-B14F-4D97-AF65-F5344CB8AC3E}">
        <p14:creationId xmlns:p14="http://schemas.microsoft.com/office/powerpoint/2010/main" val="653931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a:t>
            </a:fld>
            <a:endParaRPr lang="el-GR" altLang="en-US" dirty="0"/>
          </a:p>
        </p:txBody>
      </p:sp>
    </p:spTree>
    <p:extLst>
      <p:ext uri="{BB962C8B-B14F-4D97-AF65-F5344CB8AC3E}">
        <p14:creationId xmlns:p14="http://schemas.microsoft.com/office/powerpoint/2010/main" val="125183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6</a:t>
            </a:fld>
            <a:endParaRPr lang="el-GR" altLang="en-US" dirty="0"/>
          </a:p>
        </p:txBody>
      </p:sp>
    </p:spTree>
    <p:extLst>
      <p:ext uri="{BB962C8B-B14F-4D97-AF65-F5344CB8AC3E}">
        <p14:creationId xmlns:p14="http://schemas.microsoft.com/office/powerpoint/2010/main" val="53099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7</a:t>
            </a:fld>
            <a:endParaRPr lang="el-GR" altLang="en-US" dirty="0"/>
          </a:p>
        </p:txBody>
      </p:sp>
    </p:spTree>
    <p:extLst>
      <p:ext uri="{BB962C8B-B14F-4D97-AF65-F5344CB8AC3E}">
        <p14:creationId xmlns:p14="http://schemas.microsoft.com/office/powerpoint/2010/main" val="363317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8</a:t>
            </a:fld>
            <a:endParaRPr lang="el-GR" altLang="en-US" dirty="0"/>
          </a:p>
        </p:txBody>
      </p:sp>
    </p:spTree>
    <p:extLst>
      <p:ext uri="{BB962C8B-B14F-4D97-AF65-F5344CB8AC3E}">
        <p14:creationId xmlns:p14="http://schemas.microsoft.com/office/powerpoint/2010/main" val="3629620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9</a:t>
            </a:fld>
            <a:endParaRPr lang="el-GR" altLang="en-US" dirty="0"/>
          </a:p>
        </p:txBody>
      </p:sp>
    </p:spTree>
    <p:extLst>
      <p:ext uri="{BB962C8B-B14F-4D97-AF65-F5344CB8AC3E}">
        <p14:creationId xmlns:p14="http://schemas.microsoft.com/office/powerpoint/2010/main" val="279856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5"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6"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krpp.rks-gov.net/krpp/PageFiles/File/STRforms2016/Shqip/B09%20Njoftimi%20per%20Rezultatet%20e%20Konkursit%20te%20Projektimit.docx" TargetMode="External"/><Relationship Id="rId2" Type="http://schemas.openxmlformats.org/officeDocument/2006/relationships/hyperlink" Target="https://krpp.rks-gov.net/krpp/PageFiles/File/STRforms2016/Shqip/B06%20Njoftim%20per%20Konkursin%20e%20Projektimit.docx" TargetMode="External"/><Relationship Id="rId1" Type="http://schemas.openxmlformats.org/officeDocument/2006/relationships/slideLayout" Target="../slideLayouts/slideLayout3.xml"/><Relationship Id="rId5" Type="http://schemas.openxmlformats.org/officeDocument/2006/relationships/hyperlink" Target="https://krpp.rks-gov.net/krpp/PageFiles/File/STRforms2016/Shqip/B25%20Dosja%20e%20Konkursit%20te%20projektimit%20-%20Procedur%20e%20Kufizuar.docx" TargetMode="External"/><Relationship Id="rId4" Type="http://schemas.openxmlformats.org/officeDocument/2006/relationships/hyperlink" Target="https://krpp.rks-gov.net/krpp/PageFiles/File/STRforms2016/Shqip/B24%20Dosja%20e%20Konkursit%20te%20projektimit%20-%20Procedur%20e%20Hapur.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895600" y="1828801"/>
            <a:ext cx="6248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2800" b="1" dirty="0">
              <a:solidFill>
                <a:srgbClr val="FFFFFF"/>
              </a:solidFill>
            </a:endParaRPr>
          </a:p>
          <a:p>
            <a:pPr eaLnBrk="1" hangingPunct="1"/>
            <a:r>
              <a:rPr lang="en-US" altLang="en-US" sz="2800" b="1" noProof="1">
                <a:solidFill>
                  <a:srgbClr val="FFFFFF"/>
                </a:solidFill>
              </a:rPr>
              <a:t>KONKURSI I PROJEKTIMIT</a:t>
            </a:r>
            <a:endParaRPr lang="sq-AL" altLang="en-US" sz="2800" b="1" noProof="1">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sz="3200" b="1" i="1" dirty="0">
                <a:latin typeface="+mn-lt"/>
              </a:rPr>
              <a:t>Llojet e procedurave</a:t>
            </a:r>
            <a:endParaRPr lang="en-US" altLang="en-US" sz="3200" b="1" dirty="0">
              <a:latin typeface="+mn-lt"/>
            </a:endParaRPr>
          </a:p>
          <a:p>
            <a:pPr eaLnBrk="1" hangingPunct="1"/>
            <a:endParaRPr lang="en-US" altLang="en-US" sz="3200" b="1" dirty="0">
              <a:latin typeface="+mn-lt"/>
            </a:endParaRPr>
          </a:p>
          <a:p>
            <a:pPr eaLnBrk="1" hangingPunct="1"/>
            <a:r>
              <a:rPr lang="en-US" altLang="en-US" sz="2000" b="1" dirty="0"/>
              <a:t>                     </a:t>
            </a:r>
            <a:endParaRPr lang="sq-AL" altLang="en-US" sz="3200" b="1" dirty="0"/>
          </a:p>
        </p:txBody>
      </p:sp>
      <p:sp>
        <p:nvSpPr>
          <p:cNvPr id="2" name="Rectangle 1"/>
          <p:cNvSpPr/>
          <p:nvPr/>
        </p:nvSpPr>
        <p:spPr>
          <a:xfrm>
            <a:off x="381000" y="1600200"/>
            <a:ext cx="8208912" cy="1811906"/>
          </a:xfrm>
          <a:prstGeom prst="rect">
            <a:avLst/>
          </a:prstGeom>
        </p:spPr>
        <p:txBody>
          <a:bodyPr wrap="square">
            <a:spAutoFit/>
          </a:bodyPr>
          <a:lstStyle/>
          <a:p>
            <a:pPr marL="0" marR="0" algn="just">
              <a:lnSpc>
                <a:spcPct val="115000"/>
              </a:lnSpc>
              <a:spcBef>
                <a:spcPts val="1200"/>
              </a:spcBef>
              <a:spcAft>
                <a:spcPts val="0"/>
              </a:spcAft>
            </a:pPr>
            <a:r>
              <a:rPr lang="sq-AL" dirty="0">
                <a:solidFill>
                  <a:srgbClr val="000000"/>
                </a:solidFill>
                <a:latin typeface="+mn-lt"/>
                <a:ea typeface="Calibri" panose="020F0502020204030204" pitchFamily="34" charset="0"/>
                <a:cs typeface="Arial" panose="020B0604020202020204" pitchFamily="34" charset="0"/>
              </a:rPr>
              <a:t>Pa marr</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parasysh, vlerën e parashikuar, procedura e konkursit t</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projektimit, kryhet në </a:t>
            </a:r>
            <a:r>
              <a:rPr lang="sq-AL" b="1" u="sng" dirty="0">
                <a:solidFill>
                  <a:srgbClr val="000000"/>
                </a:solidFill>
                <a:latin typeface="+mn-lt"/>
                <a:ea typeface="Calibri" panose="020F0502020204030204" pitchFamily="34" charset="0"/>
                <a:cs typeface="Arial" panose="020B0604020202020204" pitchFamily="34" charset="0"/>
              </a:rPr>
              <a:t>mënyrën e njëjtë dhe duke përdorë afatet e njëjta kohore</a:t>
            </a:r>
            <a:r>
              <a:rPr lang="sq-AL" dirty="0">
                <a:solidFill>
                  <a:srgbClr val="000000"/>
                </a:solidFill>
                <a:latin typeface="+mn-lt"/>
                <a:ea typeface="Calibri" panose="020F0502020204030204" pitchFamily="34" charset="0"/>
                <a:cs typeface="Arial" panose="020B0604020202020204" pitchFamily="34" charset="0"/>
              </a:rPr>
              <a:t> që janë të zbatueshme për </a:t>
            </a:r>
            <a:r>
              <a:rPr lang="sq-AL" b="1" i="1" u="sng" dirty="0">
                <a:solidFill>
                  <a:srgbClr val="FF0000"/>
                </a:solidFill>
                <a:latin typeface="+mn-lt"/>
                <a:ea typeface="Calibri" panose="020F0502020204030204" pitchFamily="34" charset="0"/>
                <a:cs typeface="Arial" panose="020B0604020202020204" pitchFamily="34" charset="0"/>
              </a:rPr>
              <a:t>kontratat me vlerë të madhe</a:t>
            </a:r>
            <a:r>
              <a:rPr lang="sq-AL" dirty="0">
                <a:solidFill>
                  <a:srgbClr val="000000"/>
                </a:solidFill>
                <a:latin typeface="+mn-lt"/>
                <a:ea typeface="Calibri" panose="020F0502020204030204" pitchFamily="34" charset="0"/>
                <a:cs typeface="Arial" panose="020B0604020202020204" pitchFamily="34" charset="0"/>
              </a:rPr>
              <a:t>  </a:t>
            </a:r>
            <a:r>
              <a:rPr lang="sq-AL" b="1" dirty="0">
                <a:solidFill>
                  <a:srgbClr val="000000"/>
                </a:solidFill>
                <a:latin typeface="+mn-lt"/>
                <a:ea typeface="Calibri" panose="020F0502020204030204" pitchFamily="34" charset="0"/>
                <a:cs typeface="Arial" panose="020B0604020202020204" pitchFamily="34" charset="0"/>
              </a:rPr>
              <a:t>nëpërmjet procedurave </a:t>
            </a:r>
            <a:r>
              <a:rPr lang="sq-AL" b="1" i="1" u="sng" dirty="0">
                <a:solidFill>
                  <a:srgbClr val="FF0000"/>
                </a:solidFill>
                <a:latin typeface="+mn-lt"/>
                <a:ea typeface="Calibri" panose="020F0502020204030204" pitchFamily="34" charset="0"/>
                <a:cs typeface="Arial" panose="020B0604020202020204" pitchFamily="34" charset="0"/>
              </a:rPr>
              <a:t>të hapura ose të kufizuara.</a:t>
            </a:r>
            <a:endParaRPr lang="en-US" b="1" i="1" u="sng" dirty="0">
              <a:solidFill>
                <a:srgbClr val="FF0000"/>
              </a:solidFill>
              <a:latin typeface="+mn-lt"/>
              <a:ea typeface="Calibri" panose="020F0502020204030204" pitchFamily="34" charset="0"/>
              <a:cs typeface="Arial" panose="020B0604020202020204" pitchFamily="34" charset="0"/>
            </a:endParaRPr>
          </a:p>
          <a:p>
            <a:pPr marL="0" marR="0" algn="just">
              <a:lnSpc>
                <a:spcPct val="115000"/>
              </a:lnSpc>
              <a:spcBef>
                <a:spcPts val="1200"/>
              </a:spcBef>
              <a:spcAft>
                <a:spcPts val="0"/>
              </a:spcAft>
            </a:pPr>
            <a:endParaRPr lang="en-US" dirty="0">
              <a:effectLst/>
              <a:latin typeface="+mn-lt"/>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12884919"/>
              </p:ext>
            </p:extLst>
          </p:nvPr>
        </p:nvGraphicFramePr>
        <p:xfrm>
          <a:off x="380999" y="3217958"/>
          <a:ext cx="7848600" cy="2033969"/>
        </p:xfrm>
        <a:graphic>
          <a:graphicData uri="http://schemas.openxmlformats.org/drawingml/2006/table">
            <a:tbl>
              <a:tblPr firstRow="1" firstCol="1" bandRow="1">
                <a:tableStyleId>{5C22544A-7EE6-4342-B048-85BDC9FD1C3A}</a:tableStyleId>
              </a:tblPr>
              <a:tblGrid>
                <a:gridCol w="2209801">
                  <a:extLst>
                    <a:ext uri="{9D8B030D-6E8A-4147-A177-3AD203B41FA5}">
                      <a16:colId xmlns:a16="http://schemas.microsoft.com/office/drawing/2014/main" val="1034646098"/>
                    </a:ext>
                  </a:extLst>
                </a:gridCol>
                <a:gridCol w="2522419">
                  <a:extLst>
                    <a:ext uri="{9D8B030D-6E8A-4147-A177-3AD203B41FA5}">
                      <a16:colId xmlns:a16="http://schemas.microsoft.com/office/drawing/2014/main" val="2593387158"/>
                    </a:ext>
                  </a:extLst>
                </a:gridCol>
                <a:gridCol w="3116380">
                  <a:extLst>
                    <a:ext uri="{9D8B030D-6E8A-4147-A177-3AD203B41FA5}">
                      <a16:colId xmlns:a16="http://schemas.microsoft.com/office/drawing/2014/main" val="302072236"/>
                    </a:ext>
                  </a:extLst>
                </a:gridCol>
              </a:tblGrid>
              <a:tr h="0">
                <a:tc rowSpan="2">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1200"/>
                        </a:spcBef>
                        <a:spcAft>
                          <a:spcPts val="0"/>
                        </a:spcAft>
                      </a:pPr>
                      <a:r>
                        <a:rPr lang="sq-AL" sz="1200">
                          <a:effectLst/>
                        </a:rPr>
                        <a:t>Procedurat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52734145"/>
                  </a:ext>
                </a:extLst>
              </a:tr>
              <a:tr h="0">
                <a:tc vMerge="1">
                  <a:txBody>
                    <a:bodyPr/>
                    <a:lstStyle/>
                    <a:p>
                      <a:endParaRPr lang="en-US"/>
                    </a:p>
                  </a:txBody>
                  <a:tcPr/>
                </a:tc>
                <a:tc>
                  <a:txBody>
                    <a:bodyPr/>
                    <a:lstStyle/>
                    <a:p>
                      <a:pPr marL="0" marR="0" algn="ctr">
                        <a:lnSpc>
                          <a:spcPct val="115000"/>
                        </a:lnSpc>
                        <a:spcBef>
                          <a:spcPts val="1200"/>
                        </a:spcBef>
                        <a:spcAft>
                          <a:spcPts val="0"/>
                        </a:spcAft>
                      </a:pPr>
                      <a:r>
                        <a:rPr lang="sq-AL" sz="1800">
                          <a:effectLst/>
                        </a:rPr>
                        <a:t>E hapur</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E kufizuar </a:t>
                      </a:r>
                      <a:endParaRPr lang="en-US" sz="1800" dirty="0">
                        <a:effectLst/>
                      </a:endParaRPr>
                    </a:p>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215481"/>
                  </a:ext>
                </a:extLst>
              </a:tr>
              <a:tr h="0">
                <a:tc>
                  <a:txBody>
                    <a:bodyPr/>
                    <a:lstStyle/>
                    <a:p>
                      <a:pPr marL="0" marR="0" algn="just">
                        <a:lnSpc>
                          <a:spcPct val="115000"/>
                        </a:lnSpc>
                        <a:spcBef>
                          <a:spcPts val="1200"/>
                        </a:spcBef>
                        <a:spcAft>
                          <a:spcPts val="0"/>
                        </a:spcAft>
                      </a:pPr>
                      <a:r>
                        <a:rPr lang="sq-AL" sz="1800" dirty="0">
                          <a:effectLst/>
                        </a:rPr>
                        <a:t>Me vlerë të madhe</a:t>
                      </a:r>
                      <a:endParaRPr lang="en-US" sz="1800" dirty="0">
                        <a:effectLst/>
                      </a:endParaRPr>
                    </a:p>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40 ditë</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20 ditë pranimi i kërkesave</a:t>
                      </a:r>
                      <a:endParaRPr lang="en-US" sz="1800" dirty="0">
                        <a:effectLst/>
                      </a:endParaRPr>
                    </a:p>
                    <a:p>
                      <a:pPr marL="0" marR="0" algn="ctr">
                        <a:lnSpc>
                          <a:spcPct val="115000"/>
                        </a:lnSpc>
                        <a:spcBef>
                          <a:spcPts val="1200"/>
                        </a:spcBef>
                        <a:spcAft>
                          <a:spcPts val="0"/>
                        </a:spcAft>
                      </a:pPr>
                      <a:r>
                        <a:rPr lang="sq-AL" sz="1800" dirty="0">
                          <a:effectLst/>
                        </a:rPr>
                        <a:t>40 ditë pranimi i tenderëve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592344"/>
                  </a:ext>
                </a:extLst>
              </a:tr>
              <a:tr h="0">
                <a:tc>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endParaRPr>
                    </a:p>
                  </a:txBody>
                  <a:tcPr marL="68580" marR="68580" marT="0" marB="0"/>
                </a:tc>
                <a:extLst>
                  <a:ext uri="{0D108BD9-81ED-4DB2-BD59-A6C34878D82A}">
                    <a16:rowId xmlns:a16="http://schemas.microsoft.com/office/drawing/2014/main" val="1513771873"/>
                  </a:ext>
                </a:extLst>
              </a:tr>
            </a:tbl>
          </a:graphicData>
        </a:graphic>
      </p:graphicFrame>
    </p:spTree>
    <p:extLst>
      <p:ext uri="{BB962C8B-B14F-4D97-AF65-F5344CB8AC3E}">
        <p14:creationId xmlns:p14="http://schemas.microsoft.com/office/powerpoint/2010/main" val="60624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altLang="en-US" sz="3200" b="1" i="1" dirty="0">
                <a:latin typeface="+mj-lt"/>
                <a:ea typeface="Verdana" panose="020B0604030504040204" pitchFamily="34" charset="0"/>
                <a:cs typeface="Verdana" panose="020B0604030504040204" pitchFamily="34" charset="0"/>
              </a:rPr>
              <a:t>Njoftimi indikativ</a:t>
            </a:r>
            <a:endParaRPr lang="sq-AL" altLang="en-US" sz="3200" b="1" i="1" dirty="0">
              <a:latin typeface="+mj-lt"/>
            </a:endParaRPr>
          </a:p>
        </p:txBody>
      </p:sp>
      <p:sp>
        <p:nvSpPr>
          <p:cNvPr id="2" name="Rectangle 1"/>
          <p:cNvSpPr/>
          <p:nvPr/>
        </p:nvSpPr>
        <p:spPr>
          <a:xfrm>
            <a:off x="381000" y="2267913"/>
            <a:ext cx="8534400" cy="4062651"/>
          </a:xfrm>
          <a:prstGeom prst="rect">
            <a:avLst/>
          </a:prstGeom>
        </p:spPr>
        <p:txBody>
          <a:bodyPr wrap="square">
            <a:spAutoFit/>
          </a:bodyPr>
          <a:lstStyle/>
          <a:p>
            <a:pPr marL="285750" indent="-285750">
              <a:buFont typeface="Wingdings" panose="05000000000000000000" pitchFamily="2" charset="2"/>
              <a:buChar char="q"/>
            </a:pPr>
            <a:r>
              <a:rPr lang="sq-AL" sz="2400" b="1" u="sng" dirty="0"/>
              <a:t>Konkurset e projektimit</a:t>
            </a:r>
            <a:r>
              <a:rPr lang="sq-AL" sz="2400" dirty="0"/>
              <a:t> të parashikuara duhet të përfshihen në planin e prokurimit</a:t>
            </a:r>
            <a:endParaRPr lang="en-US" sz="2400" dirty="0"/>
          </a:p>
          <a:p>
            <a:pPr marL="285750" indent="-285750">
              <a:buFont typeface="Wingdings" panose="05000000000000000000" pitchFamily="2" charset="2"/>
              <a:buChar char="q"/>
            </a:pPr>
            <a:endParaRPr lang="en-US" sz="2400" dirty="0"/>
          </a:p>
          <a:p>
            <a:pPr marL="285750" indent="-285750">
              <a:buFont typeface="Wingdings" panose="05000000000000000000" pitchFamily="2" charset="2"/>
              <a:buChar char="q"/>
            </a:pPr>
            <a:r>
              <a:rPr lang="sq-AL" sz="2400" dirty="0"/>
              <a:t>Njoftimi Paraprak </a:t>
            </a:r>
            <a:r>
              <a:rPr lang="sq-AL" sz="2400" i="1" u="sng" dirty="0"/>
              <a:t>nuk është</a:t>
            </a:r>
            <a:r>
              <a:rPr lang="sq-AL" sz="2400" dirty="0"/>
              <a:t> </a:t>
            </a:r>
            <a:r>
              <a:rPr lang="sq-AL" sz="2400" dirty="0" err="1"/>
              <a:t>obligativ</a:t>
            </a:r>
            <a:r>
              <a:rPr lang="sq-AL" sz="2400" dirty="0"/>
              <a:t> </a:t>
            </a:r>
            <a:endParaRPr lang="en-US" sz="2400" dirty="0"/>
          </a:p>
          <a:p>
            <a:pPr marL="285750" indent="-285750">
              <a:buFont typeface="Wingdings" panose="05000000000000000000" pitchFamily="2" charset="2"/>
              <a:buChar char="q"/>
            </a:pPr>
            <a:endParaRPr lang="en-US" sz="2400" dirty="0"/>
          </a:p>
          <a:p>
            <a:pPr marL="285750" indent="-285750">
              <a:buFont typeface="Wingdings" panose="05000000000000000000" pitchFamily="2" charset="2"/>
              <a:buChar char="q"/>
            </a:pPr>
            <a:r>
              <a:rPr lang="sq-AL" sz="2400" dirty="0"/>
              <a:t>Megjithatë, kur parashikohet që një konkurs i projektimit </a:t>
            </a:r>
            <a:r>
              <a:rPr lang="sq-AL" sz="2400" b="1" dirty="0"/>
              <a:t>të pasohet me një kontratë për shërbime,</a:t>
            </a:r>
            <a:r>
              <a:rPr lang="sq-AL" sz="2400" dirty="0"/>
              <a:t> lloji 2, njoftimi Paraprak është i obligueshëm për kontratën për shërbime, nëse vlera e parashikuar është e barabarte apo m</a:t>
            </a:r>
            <a:r>
              <a:rPr lang="en-US" sz="2400" dirty="0"/>
              <a:t>ë</a:t>
            </a:r>
            <a:r>
              <a:rPr lang="sq-AL" sz="2400" dirty="0"/>
              <a:t> shum</a:t>
            </a:r>
            <a:r>
              <a:rPr lang="en-US" sz="2400" dirty="0"/>
              <a:t>ë</a:t>
            </a:r>
            <a:r>
              <a:rPr lang="sq-AL" sz="2400" dirty="0"/>
              <a:t> </a:t>
            </a:r>
            <a:r>
              <a:rPr lang="sq-AL" sz="2400" b="1" dirty="0"/>
              <a:t>se  500,000 Euro.</a:t>
            </a:r>
            <a:endParaRPr lang="en-US" sz="2400" b="1" dirty="0"/>
          </a:p>
          <a:p>
            <a:endParaRPr lang="en-US" dirty="0"/>
          </a:p>
        </p:txBody>
      </p:sp>
    </p:spTree>
    <p:extLst>
      <p:ext uri="{BB962C8B-B14F-4D97-AF65-F5344CB8AC3E}">
        <p14:creationId xmlns:p14="http://schemas.microsoft.com/office/powerpoint/2010/main" val="277042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3200" b="1" i="1" dirty="0">
                <a:latin typeface="+mj-lt"/>
              </a:rPr>
              <a:t>Format standarde</a:t>
            </a:r>
            <a:endParaRPr lang="en-US" sz="3200" b="1" i="1"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3085263023"/>
              </p:ext>
            </p:extLst>
          </p:nvPr>
        </p:nvGraphicFramePr>
        <p:xfrm>
          <a:off x="1295400" y="1905001"/>
          <a:ext cx="7239000" cy="3886199"/>
        </p:xfrm>
        <a:graphic>
          <a:graphicData uri="http://schemas.openxmlformats.org/drawingml/2006/table">
            <a:tbl>
              <a:tblPr firstRow="1" firstCol="1" bandRow="1">
                <a:tableStyleId>{5C22544A-7EE6-4342-B048-85BDC9FD1C3A}</a:tableStyleId>
              </a:tblPr>
              <a:tblGrid>
                <a:gridCol w="582448">
                  <a:extLst>
                    <a:ext uri="{9D8B030D-6E8A-4147-A177-3AD203B41FA5}">
                      <a16:colId xmlns:a16="http://schemas.microsoft.com/office/drawing/2014/main" val="2563355475"/>
                    </a:ext>
                  </a:extLst>
                </a:gridCol>
                <a:gridCol w="865352">
                  <a:extLst>
                    <a:ext uri="{9D8B030D-6E8A-4147-A177-3AD203B41FA5}">
                      <a16:colId xmlns:a16="http://schemas.microsoft.com/office/drawing/2014/main" val="2035994683"/>
                    </a:ext>
                  </a:extLst>
                </a:gridCol>
                <a:gridCol w="5791200">
                  <a:extLst>
                    <a:ext uri="{9D8B030D-6E8A-4147-A177-3AD203B41FA5}">
                      <a16:colId xmlns:a16="http://schemas.microsoft.com/office/drawing/2014/main" val="1889773826"/>
                    </a:ext>
                  </a:extLst>
                </a:gridCol>
              </a:tblGrid>
              <a:tr h="298939">
                <a:tc>
                  <a:txBody>
                    <a:bodyPr/>
                    <a:lstStyle/>
                    <a:p>
                      <a:pPr marL="0" marR="0" algn="ctr">
                        <a:lnSpc>
                          <a:spcPct val="115000"/>
                        </a:lnSpc>
                        <a:spcBef>
                          <a:spcPts val="0"/>
                        </a:spcBef>
                        <a:spcAft>
                          <a:spcPts val="0"/>
                        </a:spcAft>
                      </a:pPr>
                      <a:r>
                        <a:rPr lang="sq-AL" sz="1800" dirty="0">
                          <a:effectLst/>
                        </a:rPr>
                        <a:t>Nr.</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 </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Forma standarde</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937883"/>
                  </a:ext>
                </a:extLst>
              </a:tr>
              <a:tr h="896815">
                <a:tc>
                  <a:txBody>
                    <a:bodyPr/>
                    <a:lstStyle/>
                    <a:p>
                      <a:pPr marL="0" marR="0">
                        <a:lnSpc>
                          <a:spcPct val="115000"/>
                        </a:lnSpc>
                        <a:spcBef>
                          <a:spcPts val="0"/>
                        </a:spcBef>
                        <a:spcAft>
                          <a:spcPts val="0"/>
                        </a:spcAft>
                      </a:pPr>
                      <a:r>
                        <a:rPr lang="sq-AL" sz="1800" dirty="0">
                          <a:effectLst/>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B06</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2"/>
                        </a:rPr>
                        <a:t>Njoftim për Konkursin e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257956579"/>
                  </a:ext>
                </a:extLst>
              </a:tr>
              <a:tr h="896815">
                <a:tc>
                  <a:txBody>
                    <a:bodyPr/>
                    <a:lstStyle/>
                    <a:p>
                      <a:pPr marL="0" marR="0">
                        <a:lnSpc>
                          <a:spcPct val="115000"/>
                        </a:lnSpc>
                        <a:spcBef>
                          <a:spcPts val="0"/>
                        </a:spcBef>
                        <a:spcAft>
                          <a:spcPts val="0"/>
                        </a:spcAft>
                      </a:pPr>
                      <a:r>
                        <a:rPr lang="sq-AL" sz="1800">
                          <a:effectLst/>
                        </a:rPr>
                        <a:t>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B09</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3"/>
                        </a:rPr>
                        <a:t>Njoftimi për Rezultatet e Konkursit t</a:t>
                      </a:r>
                      <a:r>
                        <a:rPr lang="en-US" sz="1800" kern="1200" dirty="0">
                          <a:solidFill>
                            <a:schemeClr val="dk1"/>
                          </a:solidFill>
                          <a:effectLst/>
                          <a:latin typeface="+mn-lt"/>
                          <a:ea typeface="+mn-ea"/>
                          <a:cs typeface="+mn-cs"/>
                          <a:hlinkClick r:id="rId3"/>
                        </a:rPr>
                        <a:t>ë</a:t>
                      </a:r>
                      <a:r>
                        <a:rPr lang="sq-AL" sz="1800" kern="1200" dirty="0">
                          <a:solidFill>
                            <a:schemeClr val="dk1"/>
                          </a:solidFill>
                          <a:effectLst/>
                          <a:latin typeface="+mn-lt"/>
                          <a:ea typeface="+mn-ea"/>
                          <a:cs typeface="+mn-cs"/>
                          <a:hlinkClick r:id="rId3"/>
                        </a:rPr>
                        <a:t>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11173281"/>
                  </a:ext>
                </a:extLst>
              </a:tr>
              <a:tr h="896815">
                <a:tc>
                  <a:txBody>
                    <a:bodyPr/>
                    <a:lstStyle/>
                    <a:p>
                      <a:pPr marL="0" marR="0">
                        <a:lnSpc>
                          <a:spcPct val="115000"/>
                        </a:lnSpc>
                        <a:spcBef>
                          <a:spcPts val="0"/>
                        </a:spcBef>
                        <a:spcAft>
                          <a:spcPts val="0"/>
                        </a:spcAft>
                      </a:pPr>
                      <a:r>
                        <a:rPr lang="sq-AL" sz="1800">
                          <a:effectLst/>
                        </a:rPr>
                        <a:t>3.</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4"/>
                        </a:rPr>
                        <a:t>Dosja e Konkursit t</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e projektimit – Procedur</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 e Hapur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6987974"/>
                  </a:ext>
                </a:extLst>
              </a:tr>
              <a:tr h="896815">
                <a:tc>
                  <a:txBody>
                    <a:bodyPr/>
                    <a:lstStyle/>
                    <a:p>
                      <a:pPr marL="0" marR="0">
                        <a:lnSpc>
                          <a:spcPct val="115000"/>
                        </a:lnSpc>
                        <a:spcBef>
                          <a:spcPts val="0"/>
                        </a:spcBef>
                        <a:spcAft>
                          <a:spcPts val="0"/>
                        </a:spcAft>
                      </a:pPr>
                      <a:r>
                        <a:rPr lang="sq-AL" sz="1800">
                          <a:effectLst/>
                        </a:rPr>
                        <a:t>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5"/>
                        </a:rPr>
                        <a:t>Dosja e Konkursit t</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projektimit – Procedur</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e Kufizuar</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39326047"/>
                  </a:ext>
                </a:extLst>
              </a:tr>
            </a:tbl>
          </a:graphicData>
        </a:graphic>
      </p:graphicFrame>
    </p:spTree>
    <p:extLst>
      <p:ext uri="{BB962C8B-B14F-4D97-AF65-F5344CB8AC3E}">
        <p14:creationId xmlns:p14="http://schemas.microsoft.com/office/powerpoint/2010/main" val="4006965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p>
        </p:txBody>
      </p:sp>
      <p:graphicFrame>
        <p:nvGraphicFramePr>
          <p:cNvPr id="2" name="Table 1"/>
          <p:cNvGraphicFramePr>
            <a:graphicFrameLocks noGrp="1"/>
          </p:cNvGraphicFramePr>
          <p:nvPr>
            <p:extLst>
              <p:ext uri="{D42A27DB-BD31-4B8C-83A1-F6EECF244321}">
                <p14:modId xmlns:p14="http://schemas.microsoft.com/office/powerpoint/2010/main" val="2151016421"/>
              </p:ext>
            </p:extLst>
          </p:nvPr>
        </p:nvGraphicFramePr>
        <p:xfrm>
          <a:off x="533400" y="1397377"/>
          <a:ext cx="8077200" cy="4338977"/>
        </p:xfrm>
        <a:graphic>
          <a:graphicData uri="http://schemas.openxmlformats.org/drawingml/2006/table">
            <a:tbl>
              <a:tblPr firstRow="1" firstCol="1" bandRow="1">
                <a:tableStyleId>{5C22544A-7EE6-4342-B048-85BDC9FD1C3A}</a:tableStyleId>
              </a:tblPr>
              <a:tblGrid>
                <a:gridCol w="2824860">
                  <a:extLst>
                    <a:ext uri="{9D8B030D-6E8A-4147-A177-3AD203B41FA5}">
                      <a16:colId xmlns:a16="http://schemas.microsoft.com/office/drawing/2014/main" val="4194990756"/>
                    </a:ext>
                  </a:extLst>
                </a:gridCol>
                <a:gridCol w="3079703">
                  <a:extLst>
                    <a:ext uri="{9D8B030D-6E8A-4147-A177-3AD203B41FA5}">
                      <a16:colId xmlns:a16="http://schemas.microsoft.com/office/drawing/2014/main" val="4214981651"/>
                    </a:ext>
                  </a:extLst>
                </a:gridCol>
                <a:gridCol w="2172637">
                  <a:extLst>
                    <a:ext uri="{9D8B030D-6E8A-4147-A177-3AD203B41FA5}">
                      <a16:colId xmlns:a16="http://schemas.microsoft.com/office/drawing/2014/main" val="2930820215"/>
                    </a:ext>
                  </a:extLst>
                </a:gridCol>
              </a:tblGrid>
              <a:tr h="431423">
                <a:tc>
                  <a:txBody>
                    <a:bodyPr/>
                    <a:lstStyle/>
                    <a:p>
                      <a:pPr marL="0" marR="0" algn="ctr">
                        <a:lnSpc>
                          <a:spcPct val="115000"/>
                        </a:lnSpc>
                        <a:spcBef>
                          <a:spcPts val="1200"/>
                        </a:spcBef>
                        <a:spcAft>
                          <a:spcPts val="0"/>
                        </a:spcAft>
                      </a:pPr>
                      <a:r>
                        <a:rPr lang="sq-AL" sz="1600" dirty="0">
                          <a:solidFill>
                            <a:schemeClr val="tx1"/>
                          </a:solidFill>
                          <a:effectLst/>
                        </a:rPr>
                        <a:t>Direktiva BE-s</a:t>
                      </a:r>
                      <a:r>
                        <a:rPr lang="en-US" sz="1600" dirty="0">
                          <a:solidFill>
                            <a:schemeClr val="tx1"/>
                          </a:solidFill>
                          <a:effectLst/>
                        </a:rPr>
                        <a:t>ë</a:t>
                      </a:r>
                      <a:r>
                        <a:rPr lang="sq-AL" sz="1600" dirty="0">
                          <a:solidFill>
                            <a:schemeClr val="tx1"/>
                          </a:solidFill>
                          <a:effectLst/>
                        </a:rPr>
                        <a:t> 2014/24</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LPP</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Krahasimi </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8998169"/>
                  </a:ext>
                </a:extLst>
              </a:tr>
              <a:tr h="3907554">
                <a:tc>
                  <a:txBody>
                    <a:bodyPr/>
                    <a:lstStyle/>
                    <a:p>
                      <a:pPr marL="0" marR="0" algn="just">
                        <a:lnSpc>
                          <a:spcPct val="115000"/>
                        </a:lnSpc>
                        <a:spcBef>
                          <a:spcPts val="1200"/>
                        </a:spcBef>
                        <a:spcAft>
                          <a:spcPts val="0"/>
                        </a:spcAft>
                      </a:pPr>
                      <a:r>
                        <a:rPr lang="sq-AL" sz="1400" b="0" dirty="0">
                          <a:solidFill>
                            <a:schemeClr val="tx1"/>
                          </a:solidFill>
                          <a:effectLst/>
                        </a:rPr>
                        <a:t>(21) "</a:t>
                      </a:r>
                      <a:r>
                        <a:rPr lang="sq-AL" sz="1400" b="1" dirty="0">
                          <a:solidFill>
                            <a:schemeClr val="tx1"/>
                          </a:solidFill>
                          <a:effectLst/>
                        </a:rPr>
                        <a:t>konkurset e projektimit</a:t>
                      </a:r>
                      <a:r>
                        <a:rPr lang="sq-AL" sz="1400" b="0" dirty="0">
                          <a:solidFill>
                            <a:schemeClr val="tx1"/>
                          </a:solidFill>
                          <a:effectLst/>
                        </a:rPr>
                        <a:t>" do të thotë ato procedura që mundësojnë që autoriteti kontraktues të përvetësojë, kryesisht në fushat e planifikimit të qytetit dhe vendit, arkitekturës dhe inxhinierisë ose përpunimit të </a:t>
                      </a:r>
                      <a:r>
                        <a:rPr lang="sq-AL" sz="1400" b="0" dirty="0" err="1">
                          <a:solidFill>
                            <a:schemeClr val="tx1"/>
                          </a:solidFill>
                          <a:effectLst/>
                        </a:rPr>
                        <a:t>të</a:t>
                      </a:r>
                      <a:r>
                        <a:rPr lang="sq-AL" sz="1400" b="0" dirty="0">
                          <a:solidFill>
                            <a:schemeClr val="tx1"/>
                          </a:solidFill>
                          <a:effectLst/>
                        </a:rPr>
                        <a:t> dhënave, </a:t>
                      </a:r>
                      <a:r>
                        <a:rPr lang="sq-AL" sz="1400" b="1" dirty="0">
                          <a:solidFill>
                            <a:srgbClr val="FF0000"/>
                          </a:solidFill>
                          <a:effectLst/>
                        </a:rPr>
                        <a:t>një plan apo dizajn të zgjedhur nga një juri pasi të vihet në konkurrencë me ose pa dhënien e çmimeve;</a:t>
                      </a:r>
                      <a:endParaRPr lang="en-US" sz="1400" b="1" dirty="0">
                        <a:solidFill>
                          <a:srgbClr val="FF0000"/>
                        </a:solidFill>
                        <a:effectLst/>
                      </a:endParaRPr>
                    </a:p>
                    <a:p>
                      <a:pPr marL="0" marR="0">
                        <a:lnSpc>
                          <a:spcPct val="115000"/>
                        </a:lnSpc>
                        <a:spcBef>
                          <a:spcPts val="1200"/>
                        </a:spcBef>
                        <a:spcAft>
                          <a:spcPts val="0"/>
                        </a:spcAft>
                      </a:pP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just">
                        <a:lnSpc>
                          <a:spcPct val="115000"/>
                        </a:lnSpc>
                        <a:spcBef>
                          <a:spcPts val="40"/>
                        </a:spcBef>
                        <a:spcAft>
                          <a:spcPts val="0"/>
                        </a:spcAft>
                      </a:pPr>
                      <a:r>
                        <a:rPr lang="sq-AL" sz="1400" dirty="0">
                          <a:effectLst/>
                        </a:rPr>
                        <a:t>4.1.4 </a:t>
                      </a:r>
                      <a:r>
                        <a:rPr lang="sq-AL" sz="1400" b="1" dirty="0">
                          <a:effectLst/>
                        </a:rPr>
                        <a:t>K</a:t>
                      </a:r>
                      <a:r>
                        <a:rPr lang="sq-AL" sz="1400" b="1" spc="5" dirty="0">
                          <a:effectLst/>
                        </a:rPr>
                        <a:t>o</a:t>
                      </a:r>
                      <a:r>
                        <a:rPr lang="sq-AL" sz="1400" b="1" dirty="0">
                          <a:effectLst/>
                        </a:rPr>
                        <a:t>nku</a:t>
                      </a:r>
                      <a:r>
                        <a:rPr lang="sq-AL" sz="1400" b="1" spc="10" dirty="0">
                          <a:effectLst/>
                        </a:rPr>
                        <a:t>r</a:t>
                      </a:r>
                      <a:r>
                        <a:rPr lang="sq-AL" sz="1400" b="1" dirty="0">
                          <a:effectLst/>
                        </a:rPr>
                        <a:t>s</a:t>
                      </a:r>
                      <a:r>
                        <a:rPr lang="sq-AL" sz="1400" b="1" spc="10" dirty="0">
                          <a:effectLst/>
                        </a:rPr>
                        <a:t> </a:t>
                      </a:r>
                      <a:r>
                        <a:rPr lang="sq-AL" sz="1400" b="1" spc="15" dirty="0">
                          <a:effectLst/>
                        </a:rPr>
                        <a:t>p</a:t>
                      </a:r>
                      <a:r>
                        <a:rPr lang="sq-AL" sz="1400" b="1" spc="-5" dirty="0">
                          <a:effectLst/>
                        </a:rPr>
                        <a:t>r</a:t>
                      </a:r>
                      <a:r>
                        <a:rPr lang="sq-AL" sz="1400" b="1" dirty="0">
                          <a:effectLst/>
                        </a:rPr>
                        <a:t>oje</a:t>
                      </a:r>
                      <a:r>
                        <a:rPr lang="sq-AL" sz="1400" b="1" spc="-5" dirty="0">
                          <a:effectLst/>
                        </a:rPr>
                        <a:t>k</a:t>
                      </a:r>
                      <a:r>
                        <a:rPr lang="sq-AL" sz="1400" b="1" spc="5" dirty="0">
                          <a:effectLst/>
                        </a:rPr>
                        <a:t>t</a:t>
                      </a:r>
                      <a:r>
                        <a:rPr lang="sq-AL" sz="1400" b="1" dirty="0">
                          <a:effectLst/>
                        </a:rPr>
                        <a:t>i</a:t>
                      </a:r>
                      <a:r>
                        <a:rPr lang="sq-AL" sz="1400" b="1" spc="15" dirty="0">
                          <a:effectLst/>
                        </a:rPr>
                        <a:t>m</a:t>
                      </a:r>
                      <a:r>
                        <a:rPr lang="sq-AL" sz="1400" b="1" dirty="0">
                          <a:effectLst/>
                        </a:rPr>
                        <a:t>i</a:t>
                      </a:r>
                      <a:r>
                        <a:rPr lang="sq-AL" sz="1400" b="1" spc="40" dirty="0">
                          <a:effectLst/>
                        </a:rPr>
                        <a:t> </a:t>
                      </a:r>
                      <a:r>
                        <a:rPr lang="sq-AL" sz="1400" dirty="0">
                          <a:effectLst/>
                        </a:rPr>
                        <a:t>-</a:t>
                      </a:r>
                      <a:r>
                        <a:rPr lang="sq-AL" sz="1400" spc="20" dirty="0">
                          <a:effectLst/>
                        </a:rPr>
                        <a:t> </a:t>
                      </a:r>
                      <a:r>
                        <a:rPr lang="sq-AL" sz="1400" dirty="0">
                          <a:effectLst/>
                        </a:rPr>
                        <a:t>n</a:t>
                      </a:r>
                      <a:r>
                        <a:rPr lang="sq-AL" sz="1400" spc="5" dirty="0">
                          <a:effectLst/>
                        </a:rPr>
                        <a:t>j</a:t>
                      </a:r>
                      <a:r>
                        <a:rPr lang="sq-AL" sz="1400" dirty="0">
                          <a:effectLst/>
                        </a:rPr>
                        <a:t>ë</a:t>
                      </a:r>
                      <a:r>
                        <a:rPr lang="sq-AL" sz="1400" spc="25" dirty="0">
                          <a:effectLst/>
                        </a:rPr>
                        <a:t> </a:t>
                      </a:r>
                      <a:r>
                        <a:rPr lang="sq-AL" sz="1400" dirty="0">
                          <a:effectLst/>
                        </a:rPr>
                        <a:t>pro</a:t>
                      </a:r>
                      <a:r>
                        <a:rPr lang="sq-AL" sz="1400" spc="5" dirty="0">
                          <a:effectLst/>
                        </a:rPr>
                        <a:t>c</a:t>
                      </a:r>
                      <a:r>
                        <a:rPr lang="sq-AL" sz="1400" dirty="0">
                          <a:effectLst/>
                        </a:rPr>
                        <a:t>e</a:t>
                      </a:r>
                      <a:r>
                        <a:rPr lang="sq-AL" sz="1400" spc="-5" dirty="0">
                          <a:effectLst/>
                        </a:rPr>
                        <a:t>d</a:t>
                      </a:r>
                      <a:r>
                        <a:rPr lang="sq-AL" sz="1400" dirty="0">
                          <a:effectLst/>
                        </a:rPr>
                        <a:t>u</a:t>
                      </a:r>
                      <a:r>
                        <a:rPr lang="sq-AL" sz="1400" spc="15" dirty="0">
                          <a:effectLst/>
                        </a:rPr>
                        <a:t>r</a:t>
                      </a:r>
                      <a:r>
                        <a:rPr lang="sq-AL" sz="1400" dirty="0">
                          <a:effectLst/>
                        </a:rPr>
                        <a:t>ë</a:t>
                      </a:r>
                      <a:r>
                        <a:rPr lang="sq-AL" sz="1400" spc="5" dirty="0">
                          <a:effectLst/>
                        </a:rPr>
                        <a:t> </a:t>
                      </a:r>
                      <a:r>
                        <a:rPr lang="sq-AL" sz="1400" dirty="0">
                          <a:effectLst/>
                        </a:rPr>
                        <a:t>pro</a:t>
                      </a:r>
                      <a:r>
                        <a:rPr lang="sq-AL" sz="1400" spc="20" dirty="0">
                          <a:effectLst/>
                        </a:rPr>
                        <a:t>k</a:t>
                      </a:r>
                      <a:r>
                        <a:rPr lang="sq-AL" sz="1400" dirty="0">
                          <a:effectLst/>
                        </a:rPr>
                        <a:t>ur</a:t>
                      </a:r>
                      <a:r>
                        <a:rPr lang="sq-AL" sz="1400" spc="10" dirty="0">
                          <a:effectLst/>
                        </a:rPr>
                        <a:t>i</a:t>
                      </a:r>
                      <a:r>
                        <a:rPr lang="sq-AL" sz="1400" spc="20" dirty="0">
                          <a:effectLst/>
                        </a:rPr>
                        <a:t>m</a:t>
                      </a:r>
                      <a:r>
                        <a:rPr lang="sq-AL" sz="1400" dirty="0">
                          <a:effectLst/>
                        </a:rPr>
                        <a:t>i që</a:t>
                      </a:r>
                      <a:r>
                        <a:rPr lang="sq-AL" sz="1400" spc="5" dirty="0">
                          <a:effectLst/>
                        </a:rPr>
                        <a:t> </a:t>
                      </a:r>
                      <a:r>
                        <a:rPr lang="sq-AL" sz="1400" spc="15" dirty="0">
                          <a:effectLst/>
                        </a:rPr>
                        <a:t>k</a:t>
                      </a:r>
                      <a:r>
                        <a:rPr lang="sq-AL" sz="1400" dirty="0">
                          <a:effectLst/>
                        </a:rPr>
                        <a:t>a</a:t>
                      </a:r>
                      <a:r>
                        <a:rPr lang="sq-AL" sz="1400" spc="15" dirty="0">
                          <a:effectLst/>
                        </a:rPr>
                        <a:t> </a:t>
                      </a:r>
                      <a:r>
                        <a:rPr lang="sq-AL" sz="1400" dirty="0">
                          <a:effectLst/>
                        </a:rPr>
                        <a:t>p</a:t>
                      </a:r>
                      <a:r>
                        <a:rPr lang="sq-AL" sz="1400" spc="-5" dirty="0">
                          <a:effectLst/>
                        </a:rPr>
                        <a:t>ë</a:t>
                      </a:r>
                      <a:r>
                        <a:rPr lang="sq-AL" sz="1400" dirty="0">
                          <a:effectLst/>
                        </a:rPr>
                        <a:t>r</a:t>
                      </a:r>
                      <a:r>
                        <a:rPr lang="sq-AL" sz="1400" spc="20" dirty="0">
                          <a:effectLst/>
                        </a:rPr>
                        <a:t> </a:t>
                      </a:r>
                      <a:r>
                        <a:rPr lang="sq-AL" sz="1400" spc="10" dirty="0">
                          <a:effectLst/>
                        </a:rPr>
                        <a:t>q</a:t>
                      </a:r>
                      <a:r>
                        <a:rPr lang="sq-AL" sz="1400" dirty="0">
                          <a:effectLst/>
                        </a:rPr>
                        <a:t>ë</a:t>
                      </a:r>
                      <a:r>
                        <a:rPr lang="sq-AL" sz="1400" spc="5" dirty="0">
                          <a:effectLst/>
                        </a:rPr>
                        <a:t>l</a:t>
                      </a:r>
                      <a:r>
                        <a:rPr lang="sq-AL" sz="1400" spc="-5" dirty="0">
                          <a:effectLst/>
                        </a:rPr>
                        <a:t>li</a:t>
                      </a:r>
                      <a:r>
                        <a:rPr lang="sq-AL" sz="1400" dirty="0">
                          <a:effectLst/>
                        </a:rPr>
                        <a:t>m</a:t>
                      </a:r>
                      <a:r>
                        <a:rPr lang="sq-AL" sz="1400" spc="35" dirty="0">
                          <a:effectLst/>
                        </a:rPr>
                        <a:t> </a:t>
                      </a:r>
                      <a:r>
                        <a:rPr lang="sq-AL" sz="1400" dirty="0">
                          <a:effectLst/>
                        </a:rPr>
                        <a:t>t</a:t>
                      </a:r>
                      <a:r>
                        <a:rPr lang="sq-AL" sz="1400" spc="-5" dirty="0">
                          <a:effectLst/>
                        </a:rPr>
                        <a:t>’</a:t>
                      </a:r>
                      <a:r>
                        <a:rPr lang="sq-AL" sz="1400" dirty="0">
                          <a:effectLst/>
                        </a:rPr>
                        <a:t>i</a:t>
                      </a:r>
                      <a:r>
                        <a:rPr lang="sq-AL" sz="1400" spc="35" dirty="0">
                          <a:effectLst/>
                        </a:rPr>
                        <a:t> </a:t>
                      </a:r>
                      <a:r>
                        <a:rPr lang="sq-AL" sz="1400" spc="20" dirty="0">
                          <a:effectLst/>
                        </a:rPr>
                        <a:t>m</a:t>
                      </a:r>
                      <a:r>
                        <a:rPr lang="sq-AL" sz="1400" dirty="0">
                          <a:effectLst/>
                        </a:rPr>
                        <a:t>u</a:t>
                      </a:r>
                      <a:r>
                        <a:rPr lang="sq-AL" sz="1400" spc="-5" dirty="0">
                          <a:effectLst/>
                        </a:rPr>
                        <a:t>n</a:t>
                      </a:r>
                      <a:r>
                        <a:rPr lang="sq-AL" sz="1400" dirty="0">
                          <a:effectLst/>
                        </a:rPr>
                        <a:t>d</a:t>
                      </a:r>
                      <a:r>
                        <a:rPr lang="sq-AL" sz="1400" spc="-5" dirty="0">
                          <a:effectLst/>
                        </a:rPr>
                        <a:t>ë</a:t>
                      </a:r>
                      <a:r>
                        <a:rPr lang="sq-AL" sz="1400" spc="5" dirty="0">
                          <a:effectLst/>
                        </a:rPr>
                        <a:t>s</a:t>
                      </a:r>
                      <a:r>
                        <a:rPr lang="sq-AL" sz="1400" spc="-15" dirty="0">
                          <a:effectLst/>
                        </a:rPr>
                        <a:t>o</a:t>
                      </a:r>
                      <a:r>
                        <a:rPr lang="sq-AL" sz="1400" dirty="0">
                          <a:effectLst/>
                        </a:rPr>
                        <a:t>j a</a:t>
                      </a:r>
                      <a:r>
                        <a:rPr lang="sq-AL" sz="1400" spc="-5" dirty="0">
                          <a:effectLst/>
                        </a:rPr>
                        <a:t>u</a:t>
                      </a:r>
                      <a:r>
                        <a:rPr lang="sq-AL" sz="1400" dirty="0">
                          <a:effectLst/>
                        </a:rPr>
                        <a:t>tor</a:t>
                      </a:r>
                      <a:r>
                        <a:rPr lang="sq-AL" sz="1400" spc="10" dirty="0">
                          <a:effectLst/>
                        </a:rPr>
                        <a:t>i</a:t>
                      </a:r>
                      <a:r>
                        <a:rPr lang="sq-AL" sz="1400" dirty="0">
                          <a:effectLst/>
                        </a:rPr>
                        <a:t>te</a:t>
                      </a:r>
                      <a:r>
                        <a:rPr lang="sq-AL" sz="1400" spc="5" dirty="0">
                          <a:effectLst/>
                        </a:rPr>
                        <a:t>t</a:t>
                      </a:r>
                      <a:r>
                        <a:rPr lang="sq-AL" sz="1400" spc="-5" dirty="0">
                          <a:effectLst/>
                        </a:rPr>
                        <a:t>i</a:t>
                      </a:r>
                      <a:r>
                        <a:rPr lang="sq-AL" sz="1400" dirty="0">
                          <a:effectLst/>
                        </a:rPr>
                        <a:t>t</a:t>
                      </a:r>
                      <a:r>
                        <a:rPr lang="sq-AL" sz="1400" spc="15" dirty="0">
                          <a:effectLst/>
                        </a:rPr>
                        <a:t> k</a:t>
                      </a:r>
                      <a:r>
                        <a:rPr lang="sq-AL" sz="1400" dirty="0">
                          <a:effectLst/>
                        </a:rPr>
                        <a:t>o</a:t>
                      </a:r>
                      <a:r>
                        <a:rPr lang="sq-AL" sz="1400" spc="-5" dirty="0">
                          <a:effectLst/>
                        </a:rPr>
                        <a:t>n</a:t>
                      </a:r>
                      <a:r>
                        <a:rPr lang="sq-AL" sz="1400" dirty="0">
                          <a:effectLst/>
                        </a:rPr>
                        <a:t>tra</a:t>
                      </a:r>
                      <a:r>
                        <a:rPr lang="sq-AL" sz="1400" spc="15" dirty="0">
                          <a:effectLst/>
                        </a:rPr>
                        <a:t>k</a:t>
                      </a:r>
                      <a:r>
                        <a:rPr lang="sq-AL" sz="1400" dirty="0">
                          <a:effectLst/>
                        </a:rPr>
                        <a:t>tu</a:t>
                      </a:r>
                      <a:r>
                        <a:rPr lang="sq-AL" sz="1400" spc="-5" dirty="0">
                          <a:effectLst/>
                        </a:rPr>
                        <a:t>e</a:t>
                      </a:r>
                      <a:r>
                        <a:rPr lang="sq-AL" sz="1400" dirty="0">
                          <a:effectLst/>
                        </a:rPr>
                        <a:t>s</a:t>
                      </a:r>
                      <a:r>
                        <a:rPr lang="sq-AL" sz="1400" spc="15" dirty="0">
                          <a:effectLst/>
                        </a:rPr>
                        <a:t> </a:t>
                      </a:r>
                      <a:r>
                        <a:rPr lang="sq-AL" sz="1400" dirty="0">
                          <a:effectLst/>
                        </a:rPr>
                        <a:t>të</a:t>
                      </a:r>
                      <a:r>
                        <a:rPr lang="sq-AL" sz="1400" spc="5" dirty="0">
                          <a:effectLst/>
                        </a:rPr>
                        <a:t> </a:t>
                      </a:r>
                      <a:r>
                        <a:rPr lang="sq-AL" sz="1400" spc="10" dirty="0">
                          <a:effectLst/>
                        </a:rPr>
                        <a:t>f</a:t>
                      </a:r>
                      <a:r>
                        <a:rPr lang="sq-AL" sz="1400" spc="-5" dirty="0">
                          <a:effectLst/>
                        </a:rPr>
                        <a:t>i</a:t>
                      </a:r>
                      <a:r>
                        <a:rPr lang="sq-AL" sz="1400" spc="10" dirty="0">
                          <a:effectLst/>
                        </a:rPr>
                        <a:t>t</a:t>
                      </a:r>
                      <a:r>
                        <a:rPr lang="sq-AL" sz="1400" dirty="0">
                          <a:effectLst/>
                        </a:rPr>
                        <a:t>oj</a:t>
                      </a:r>
                      <a:r>
                        <a:rPr lang="sq-AL" sz="1400" spc="15" dirty="0">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dirty="0">
                          <a:solidFill>
                            <a:srgbClr val="FF0000"/>
                          </a:solidFill>
                          <a:effectLst/>
                        </a:rPr>
                        <a:t>p</a:t>
                      </a:r>
                      <a:r>
                        <a:rPr lang="sq-AL" sz="1400" b="1" spc="5" dirty="0">
                          <a:solidFill>
                            <a:srgbClr val="FF0000"/>
                          </a:solidFill>
                          <a:effectLst/>
                        </a:rPr>
                        <a:t>l</a:t>
                      </a:r>
                      <a:r>
                        <a:rPr lang="sq-AL" sz="1400" b="1" dirty="0">
                          <a:solidFill>
                            <a:srgbClr val="FF0000"/>
                          </a:solidFill>
                          <a:effectLst/>
                        </a:rPr>
                        <a:t>an</a:t>
                      </a:r>
                      <a:r>
                        <a:rPr lang="sq-AL" sz="1400" b="1" spc="2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1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dirty="0">
                          <a:solidFill>
                            <a:srgbClr val="FF0000"/>
                          </a:solidFill>
                          <a:effectLst/>
                        </a:rPr>
                        <a:t>e</a:t>
                      </a:r>
                      <a:r>
                        <a:rPr lang="sq-AL" sz="1400" b="1" spc="15" dirty="0">
                          <a:solidFill>
                            <a:srgbClr val="FF0000"/>
                          </a:solidFill>
                          <a:effectLst/>
                        </a:rPr>
                        <a:t>k</a:t>
                      </a:r>
                      <a:r>
                        <a:rPr lang="sq-AL" sz="1400" b="1" dirty="0">
                          <a:solidFill>
                            <a:srgbClr val="FF0000"/>
                          </a:solidFill>
                          <a:effectLst/>
                        </a:rPr>
                        <a:t>t të</a:t>
                      </a:r>
                      <a:r>
                        <a:rPr lang="sq-AL" sz="1400" b="1" spc="15" dirty="0">
                          <a:solidFill>
                            <a:srgbClr val="FF0000"/>
                          </a:solidFill>
                          <a:effectLst/>
                        </a:rPr>
                        <a:t> </a:t>
                      </a:r>
                      <a:r>
                        <a:rPr lang="sq-AL" sz="1400" b="1" spc="-5" dirty="0">
                          <a:solidFill>
                            <a:srgbClr val="FF0000"/>
                          </a:solidFill>
                          <a:effectLst/>
                        </a:rPr>
                        <a:t>z</a:t>
                      </a:r>
                      <a:r>
                        <a:rPr lang="sq-AL" sz="1400" b="1" dirty="0">
                          <a:solidFill>
                            <a:srgbClr val="FF0000"/>
                          </a:solidFill>
                          <a:effectLst/>
                        </a:rPr>
                        <a:t>g</a:t>
                      </a:r>
                      <a:r>
                        <a:rPr lang="sq-AL" sz="1400" b="1" spc="5" dirty="0">
                          <a:solidFill>
                            <a:srgbClr val="FF0000"/>
                          </a:solidFill>
                          <a:effectLst/>
                        </a:rPr>
                        <a:t>j</a:t>
                      </a:r>
                      <a:r>
                        <a:rPr lang="sq-AL" sz="1400" b="1" dirty="0">
                          <a:solidFill>
                            <a:srgbClr val="FF0000"/>
                          </a:solidFill>
                          <a:effectLst/>
                        </a:rPr>
                        <a:t>e</a:t>
                      </a:r>
                      <a:r>
                        <a:rPr lang="sq-AL" sz="1400" b="1" spc="5" dirty="0">
                          <a:solidFill>
                            <a:srgbClr val="FF0000"/>
                          </a:solidFill>
                          <a:effectLst/>
                        </a:rPr>
                        <a:t>d</a:t>
                      </a:r>
                      <a:r>
                        <a:rPr lang="sq-AL" sz="1400" b="1" dirty="0">
                          <a:solidFill>
                            <a:srgbClr val="FF0000"/>
                          </a:solidFill>
                          <a:effectLst/>
                        </a:rPr>
                        <a:t>h</a:t>
                      </a:r>
                      <a:r>
                        <a:rPr lang="sq-AL" sz="1400" b="1" spc="-5" dirty="0">
                          <a:solidFill>
                            <a:srgbClr val="FF0000"/>
                          </a:solidFill>
                          <a:effectLst/>
                        </a:rPr>
                        <a:t>u</a:t>
                      </a:r>
                      <a:r>
                        <a:rPr lang="sq-AL" sz="1400" b="1" dirty="0">
                          <a:solidFill>
                            <a:srgbClr val="FF0000"/>
                          </a:solidFill>
                          <a:effectLst/>
                        </a:rPr>
                        <a:t>r</a:t>
                      </a:r>
                      <a:r>
                        <a:rPr lang="sq-AL" sz="1400" b="1" spc="15"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spc="5" dirty="0">
                          <a:solidFill>
                            <a:srgbClr val="FF0000"/>
                          </a:solidFill>
                          <a:effectLst/>
                        </a:rPr>
                        <a:t>j</a:t>
                      </a:r>
                      <a:r>
                        <a:rPr lang="sq-AL" sz="1400" b="1" dirty="0">
                          <a:solidFill>
                            <a:srgbClr val="FF0000"/>
                          </a:solidFill>
                          <a:effectLst/>
                        </a:rPr>
                        <a:t>uri</a:t>
                      </a:r>
                      <a:r>
                        <a:rPr lang="sq-AL" sz="1400" dirty="0">
                          <a:effectLst/>
                        </a:rPr>
                        <a:t>,</a:t>
                      </a:r>
                      <a:r>
                        <a:rPr lang="sq-AL" sz="1400" spc="20" dirty="0">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a:t>
                      </a:r>
                      <a:r>
                        <a:rPr lang="sq-AL" sz="1400" b="1" dirty="0">
                          <a:solidFill>
                            <a:srgbClr val="FF0000"/>
                          </a:solidFill>
                          <a:effectLst/>
                        </a:rPr>
                        <a:t>i</a:t>
                      </a:r>
                      <a:r>
                        <a:rPr lang="sq-AL" sz="1400" b="1" spc="5" dirty="0">
                          <a:solidFill>
                            <a:srgbClr val="FF0000"/>
                          </a:solidFill>
                          <a:effectLst/>
                        </a:rPr>
                        <a:t> </a:t>
                      </a:r>
                      <a:r>
                        <a:rPr lang="sq-AL" sz="1400" b="1" spc="10" dirty="0">
                          <a:solidFill>
                            <a:srgbClr val="FF0000"/>
                          </a:solidFill>
                          <a:effectLst/>
                        </a:rPr>
                        <a:t>q</a:t>
                      </a:r>
                      <a:r>
                        <a:rPr lang="sq-AL" sz="1400" b="1" dirty="0">
                          <a:solidFill>
                            <a:srgbClr val="FF0000"/>
                          </a:solidFill>
                          <a:effectLst/>
                        </a:rPr>
                        <a:t>ë ë</a:t>
                      </a:r>
                      <a:r>
                        <a:rPr lang="sq-AL" sz="1400" b="1" spc="5" dirty="0">
                          <a:solidFill>
                            <a:srgbClr val="FF0000"/>
                          </a:solidFill>
                          <a:effectLst/>
                        </a:rPr>
                        <a:t>s</a:t>
                      </a:r>
                      <a:r>
                        <a:rPr lang="sq-AL" sz="1400" b="1" dirty="0">
                          <a:solidFill>
                            <a:srgbClr val="FF0000"/>
                          </a:solidFill>
                          <a:effectLst/>
                        </a:rPr>
                        <a:t>htë </a:t>
                      </a:r>
                      <a:r>
                        <a:rPr lang="sq-AL" sz="1400" b="1" spc="10" dirty="0">
                          <a:solidFill>
                            <a:srgbClr val="FF0000"/>
                          </a:solidFill>
                          <a:effectLst/>
                        </a:rPr>
                        <a:t> </a:t>
                      </a:r>
                      <a:r>
                        <a:rPr lang="sq-AL" sz="1400" b="1" spc="-5" dirty="0">
                          <a:solidFill>
                            <a:srgbClr val="FF0000"/>
                          </a:solidFill>
                          <a:effectLst/>
                        </a:rPr>
                        <a:t>v</a:t>
                      </a:r>
                      <a:r>
                        <a:rPr lang="sq-AL" sz="1400" b="1" spc="10" dirty="0">
                          <a:solidFill>
                            <a:srgbClr val="FF0000"/>
                          </a:solidFill>
                          <a:effectLst/>
                        </a:rPr>
                        <a:t>ë</a:t>
                      </a:r>
                      <a:r>
                        <a:rPr lang="sq-AL" sz="1400" b="1" dirty="0">
                          <a:solidFill>
                            <a:srgbClr val="FF0000"/>
                          </a:solidFill>
                          <a:effectLst/>
                        </a:rPr>
                        <a:t>në</a:t>
                      </a:r>
                      <a:r>
                        <a:rPr lang="sq-AL" sz="1400" b="1" spc="275" dirty="0">
                          <a:solidFill>
                            <a:srgbClr val="FF0000"/>
                          </a:solidFill>
                          <a:effectLst/>
                        </a:rPr>
                        <a:t> </a:t>
                      </a:r>
                      <a:r>
                        <a:rPr lang="sq-AL" sz="1400" b="1" spc="10" dirty="0">
                          <a:solidFill>
                            <a:srgbClr val="FF0000"/>
                          </a:solidFill>
                          <a:effectLst/>
                        </a:rPr>
                        <a:t>n</a:t>
                      </a:r>
                      <a:r>
                        <a:rPr lang="sq-AL" sz="1400" b="1" dirty="0">
                          <a:solidFill>
                            <a:srgbClr val="FF0000"/>
                          </a:solidFill>
                          <a:effectLst/>
                        </a:rPr>
                        <a:t>ë</a:t>
                      </a:r>
                      <a:r>
                        <a:rPr lang="sq-AL" sz="1400" b="1" spc="275"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a:t>
                      </a:r>
                      <a:r>
                        <a:rPr lang="sq-AL" sz="1400" b="1" spc="5" dirty="0">
                          <a:solidFill>
                            <a:srgbClr val="FF0000"/>
                          </a:solidFill>
                          <a:effectLst/>
                        </a:rPr>
                        <a:t>r</a:t>
                      </a:r>
                      <a:r>
                        <a:rPr lang="sq-AL" sz="1400" b="1" spc="-15" dirty="0">
                          <a:solidFill>
                            <a:srgbClr val="FF0000"/>
                          </a:solidFill>
                          <a:effectLst/>
                        </a:rPr>
                        <a:t>i</a:t>
                      </a:r>
                      <a:r>
                        <a:rPr lang="sq-AL" sz="1400" b="1" dirty="0">
                          <a:solidFill>
                            <a:srgbClr val="FF0000"/>
                          </a:solidFill>
                          <a:effectLst/>
                        </a:rPr>
                        <a:t>m </a:t>
                      </a:r>
                      <a:r>
                        <a:rPr lang="sq-AL" sz="1400" b="1" spc="10" dirty="0">
                          <a:solidFill>
                            <a:srgbClr val="FF0000"/>
                          </a:solidFill>
                          <a:effectLst/>
                        </a:rPr>
                        <a:t> </a:t>
                      </a:r>
                      <a:r>
                        <a:rPr lang="sq-AL" sz="1400" b="1" spc="20" dirty="0">
                          <a:solidFill>
                            <a:srgbClr val="FF0000"/>
                          </a:solidFill>
                          <a:effectLst/>
                        </a:rPr>
                        <a:t>m</a:t>
                      </a:r>
                      <a:r>
                        <a:rPr lang="sq-AL" sz="1400" b="1" dirty="0">
                          <a:solidFill>
                            <a:srgbClr val="FF0000"/>
                          </a:solidFill>
                          <a:effectLst/>
                        </a:rPr>
                        <a:t>e</a:t>
                      </a:r>
                      <a:r>
                        <a:rPr lang="sq-AL" sz="1400" b="1" spc="27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275" dirty="0">
                          <a:solidFill>
                            <a:srgbClr val="FF0000"/>
                          </a:solidFill>
                          <a:effectLst/>
                        </a:rPr>
                        <a:t> </a:t>
                      </a:r>
                      <a:r>
                        <a:rPr lang="sq-AL" sz="1400" b="1" dirty="0">
                          <a:solidFill>
                            <a:srgbClr val="FF0000"/>
                          </a:solidFill>
                          <a:effectLst/>
                        </a:rPr>
                        <a:t>pa</a:t>
                      </a:r>
                      <a:r>
                        <a:rPr lang="sq-AL" sz="1400" b="1" spc="265" dirty="0">
                          <a:solidFill>
                            <a:srgbClr val="FF0000"/>
                          </a:solidFill>
                          <a:effectLst/>
                        </a:rPr>
                        <a:t> </a:t>
                      </a:r>
                      <a:r>
                        <a:rPr lang="sq-AL" sz="1400" b="1" spc="5" dirty="0">
                          <a:solidFill>
                            <a:srgbClr val="FF0000"/>
                          </a:solidFill>
                          <a:effectLst/>
                        </a:rPr>
                        <a:t>s</a:t>
                      </a:r>
                      <a:r>
                        <a:rPr lang="sq-AL" sz="1400" b="1" dirty="0">
                          <a:solidFill>
                            <a:srgbClr val="FF0000"/>
                          </a:solidFill>
                          <a:effectLst/>
                        </a:rPr>
                        <a:t>h</a:t>
                      </a:r>
                      <a:r>
                        <a:rPr lang="sq-AL" sz="1400" b="1" spc="5" dirty="0">
                          <a:solidFill>
                            <a:srgbClr val="FF0000"/>
                          </a:solidFill>
                          <a:effectLst/>
                        </a:rPr>
                        <a:t>p</a:t>
                      </a:r>
                      <a:r>
                        <a:rPr lang="sq-AL" sz="1400" b="1" dirty="0">
                          <a:solidFill>
                            <a:srgbClr val="FF0000"/>
                          </a:solidFill>
                          <a:effectLst/>
                        </a:rPr>
                        <a:t>ërb</a:t>
                      </a:r>
                      <a:r>
                        <a:rPr lang="sq-AL" sz="1400" b="1" spc="5" dirty="0">
                          <a:solidFill>
                            <a:srgbClr val="FF0000"/>
                          </a:solidFill>
                          <a:effectLst/>
                        </a:rPr>
                        <a:t>l</a:t>
                      </a:r>
                      <a:r>
                        <a:rPr lang="sq-AL" sz="1400" b="1" spc="-5" dirty="0">
                          <a:solidFill>
                            <a:srgbClr val="FF0000"/>
                          </a:solidFill>
                          <a:effectLst/>
                        </a:rPr>
                        <a:t>i</a:t>
                      </a:r>
                      <a:r>
                        <a:rPr lang="sq-AL" sz="1400" b="1" spc="20" dirty="0">
                          <a:solidFill>
                            <a:srgbClr val="FF0000"/>
                          </a:solidFill>
                          <a:effectLst/>
                        </a:rPr>
                        <a:t>m</a:t>
                      </a:r>
                      <a:r>
                        <a:rPr lang="sq-AL" sz="1400" b="1" dirty="0">
                          <a:solidFill>
                            <a:srgbClr val="FF0000"/>
                          </a:solidFill>
                          <a:effectLst/>
                        </a:rPr>
                        <a:t>,  </a:t>
                      </a:r>
                      <a:r>
                        <a:rPr lang="sq-AL" sz="1400" spc="-5" dirty="0">
                          <a:effectLst/>
                        </a:rPr>
                        <a:t>v</a:t>
                      </a:r>
                      <a:r>
                        <a:rPr lang="sq-AL" sz="1400" dirty="0">
                          <a:effectLst/>
                        </a:rPr>
                        <a:t>e</a:t>
                      </a:r>
                      <a:r>
                        <a:rPr lang="sq-AL" sz="1400" spc="5" dirty="0">
                          <a:effectLst/>
                        </a:rPr>
                        <a:t>ç</a:t>
                      </a:r>
                      <a:r>
                        <a:rPr lang="sq-AL" sz="1400" dirty="0">
                          <a:effectLst/>
                        </a:rPr>
                        <a:t>a</a:t>
                      </a:r>
                      <a:r>
                        <a:rPr lang="sq-AL" sz="1400" spc="-5" dirty="0">
                          <a:effectLst/>
                        </a:rPr>
                        <a:t>n</a:t>
                      </a:r>
                      <a:r>
                        <a:rPr lang="sq-AL" sz="1400" dirty="0">
                          <a:effectLst/>
                        </a:rPr>
                        <a:t>ëris</a:t>
                      </a:r>
                      <a:r>
                        <a:rPr lang="sq-AL" sz="1400" spc="45" dirty="0">
                          <a:effectLst/>
                        </a:rPr>
                        <a:t>h</a:t>
                      </a:r>
                      <a:r>
                        <a:rPr lang="sq-AL" sz="1400" dirty="0">
                          <a:effectLst/>
                        </a:rPr>
                        <a:t>t  në  </a:t>
                      </a:r>
                      <a:r>
                        <a:rPr lang="sq-AL" sz="1400" spc="5" dirty="0">
                          <a:effectLst/>
                        </a:rPr>
                        <a:t>s</a:t>
                      </a:r>
                      <a:r>
                        <a:rPr lang="sq-AL" sz="1400" spc="10" dirty="0">
                          <a:effectLst/>
                        </a:rPr>
                        <a:t>f</a:t>
                      </a:r>
                      <a:r>
                        <a:rPr lang="sq-AL" sz="1400" dirty="0">
                          <a:effectLst/>
                        </a:rPr>
                        <a:t>erat  e</a:t>
                      </a:r>
                      <a:r>
                        <a:rPr lang="sq-AL" sz="1400" spc="275" dirty="0">
                          <a:effectLst/>
                        </a:rPr>
                        <a:t> </a:t>
                      </a:r>
                      <a:r>
                        <a:rPr lang="sq-AL" sz="1400" spc="10" dirty="0">
                          <a:effectLst/>
                        </a:rPr>
                        <a:t>p</a:t>
                      </a:r>
                      <a:r>
                        <a:rPr lang="sq-AL" sz="1400" spc="5" dirty="0">
                          <a:effectLst/>
                        </a:rPr>
                        <a:t>l</a:t>
                      </a:r>
                      <a:r>
                        <a:rPr lang="sq-AL" sz="1400" dirty="0">
                          <a:effectLst/>
                        </a:rPr>
                        <a:t>a</a:t>
                      </a:r>
                      <a:r>
                        <a:rPr lang="sq-AL" sz="1400" spc="-5" dirty="0">
                          <a:effectLst/>
                        </a:rPr>
                        <a:t>ni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 h</a:t>
                      </a:r>
                      <a:r>
                        <a:rPr lang="sq-AL" sz="1400" spc="-5" dirty="0">
                          <a:effectLst/>
                        </a:rPr>
                        <a:t>a</a:t>
                      </a:r>
                      <a:r>
                        <a:rPr lang="sq-AL" sz="1400" dirty="0">
                          <a:effectLst/>
                        </a:rPr>
                        <a:t>p</a:t>
                      </a:r>
                      <a:r>
                        <a:rPr lang="sq-AL" sz="1400" spc="-5" dirty="0">
                          <a:effectLst/>
                        </a:rPr>
                        <a:t>ë</a:t>
                      </a:r>
                      <a:r>
                        <a:rPr lang="sq-AL" sz="1400" spc="15" dirty="0">
                          <a:effectLst/>
                        </a:rPr>
                        <a:t>s</a:t>
                      </a:r>
                      <a:r>
                        <a:rPr lang="sq-AL" sz="1400" spc="-5" dirty="0">
                          <a:effectLst/>
                        </a:rPr>
                        <a:t>i</a:t>
                      </a:r>
                      <a:r>
                        <a:rPr lang="sq-AL" sz="1400" dirty="0">
                          <a:effectLst/>
                        </a:rPr>
                        <a:t>n</a:t>
                      </a:r>
                      <a:r>
                        <a:rPr lang="sq-AL" sz="1400" spc="-5" dirty="0">
                          <a:effectLst/>
                        </a:rPr>
                        <a:t>o</a:t>
                      </a:r>
                      <a:r>
                        <a:rPr lang="sq-AL" sz="1400" spc="5" dirty="0">
                          <a:effectLst/>
                        </a:rPr>
                        <a:t>r</a:t>
                      </a:r>
                      <a:r>
                        <a:rPr lang="sq-AL" sz="1400" dirty="0">
                          <a:effectLst/>
                        </a:rPr>
                        <a:t>,</a:t>
                      </a:r>
                      <a:r>
                        <a:rPr lang="sq-AL" sz="1400" spc="210" dirty="0">
                          <a:effectLst/>
                        </a:rPr>
                        <a:t> </a:t>
                      </a:r>
                      <a:r>
                        <a:rPr lang="sq-AL" sz="1400" spc="10" dirty="0">
                          <a:effectLst/>
                        </a:rPr>
                        <a:t>p</a:t>
                      </a:r>
                      <a:r>
                        <a:rPr lang="sq-AL" sz="1400" spc="-5" dirty="0">
                          <a:effectLst/>
                        </a:rPr>
                        <a:t>l</a:t>
                      </a:r>
                      <a:r>
                        <a:rPr lang="sq-AL" sz="1400" spc="10" dirty="0">
                          <a:effectLst/>
                        </a:rPr>
                        <a:t>a</a:t>
                      </a:r>
                      <a:r>
                        <a:rPr lang="sq-AL" sz="1400" dirty="0">
                          <a:effectLst/>
                        </a:rPr>
                        <a:t>n</a:t>
                      </a:r>
                      <a:r>
                        <a:rPr lang="sq-AL" sz="1400" spc="-5" dirty="0">
                          <a:effectLst/>
                        </a:rPr>
                        <a:t>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urban</a:t>
                      </a:r>
                      <a:r>
                        <a:rPr lang="sq-AL" sz="1400" spc="-10" dirty="0">
                          <a:effectLst/>
                        </a:rPr>
                        <a:t>i</a:t>
                      </a:r>
                      <a:r>
                        <a:rPr lang="sq-AL" sz="1400" spc="5" dirty="0">
                          <a:effectLst/>
                        </a:rPr>
                        <a:t>s</a:t>
                      </a:r>
                      <a:r>
                        <a:rPr lang="sq-AL" sz="1400" spc="10" dirty="0">
                          <a:effectLst/>
                        </a:rPr>
                        <a:t>t</a:t>
                      </a:r>
                      <a:r>
                        <a:rPr lang="sq-AL" sz="1400" spc="-5" dirty="0">
                          <a:effectLst/>
                        </a:rPr>
                        <a:t>i</a:t>
                      </a:r>
                      <a:r>
                        <a:rPr lang="sq-AL" sz="1400" spc="15" dirty="0">
                          <a:effectLst/>
                        </a:rPr>
                        <a:t>k</a:t>
                      </a:r>
                      <a:r>
                        <a:rPr lang="sq-AL" sz="1400" dirty="0">
                          <a:effectLst/>
                        </a:rPr>
                        <a:t>,</a:t>
                      </a:r>
                      <a:r>
                        <a:rPr lang="sq-AL" sz="1400" spc="185" dirty="0">
                          <a:effectLst/>
                        </a:rPr>
                        <a:t> </a:t>
                      </a:r>
                      <a:r>
                        <a:rPr lang="sq-AL" sz="1400" dirty="0">
                          <a:effectLst/>
                        </a:rPr>
                        <a:t>a</a:t>
                      </a:r>
                      <a:r>
                        <a:rPr lang="sq-AL" sz="1400" spc="-10" dirty="0">
                          <a:effectLst/>
                        </a:rPr>
                        <a:t>r</a:t>
                      </a:r>
                      <a:r>
                        <a:rPr lang="sq-AL" sz="1400" spc="15" dirty="0">
                          <a:effectLst/>
                        </a:rPr>
                        <a:t>k</a:t>
                      </a:r>
                      <a:r>
                        <a:rPr lang="sq-AL" sz="1400" spc="-5" dirty="0">
                          <a:effectLst/>
                        </a:rPr>
                        <a:t>i</a:t>
                      </a:r>
                      <a:r>
                        <a:rPr lang="sq-AL" sz="1400" dirty="0">
                          <a:effectLst/>
                        </a:rPr>
                        <a:t>te</a:t>
                      </a:r>
                      <a:r>
                        <a:rPr lang="sq-AL" sz="1400" spc="15" dirty="0">
                          <a:effectLst/>
                        </a:rPr>
                        <a:t>k</a:t>
                      </a:r>
                      <a:r>
                        <a:rPr lang="sq-AL" sz="1400" dirty="0">
                          <a:effectLst/>
                        </a:rPr>
                        <a:t>turë</a:t>
                      </a:r>
                      <a:r>
                        <a:rPr lang="sq-AL" sz="1400" spc="5" dirty="0">
                          <a:effectLst/>
                        </a:rPr>
                        <a:t>s</a:t>
                      </a:r>
                      <a:r>
                        <a:rPr lang="sq-AL" sz="1400" dirty="0">
                          <a:effectLst/>
                        </a:rPr>
                        <a:t>,</a:t>
                      </a:r>
                      <a:r>
                        <a:rPr lang="sq-AL" sz="1400" spc="205" dirty="0">
                          <a:effectLst/>
                        </a:rPr>
                        <a:t> </a:t>
                      </a:r>
                      <a:r>
                        <a:rPr lang="sq-AL" sz="1400" spc="-5" dirty="0" err="1">
                          <a:effectLst/>
                        </a:rPr>
                        <a:t>i</a:t>
                      </a:r>
                      <a:r>
                        <a:rPr lang="sq-AL" sz="1400" dirty="0" err="1">
                          <a:effectLst/>
                        </a:rPr>
                        <a:t>n</a:t>
                      </a:r>
                      <a:r>
                        <a:rPr lang="sq-AL" sz="1400" spc="-5" dirty="0" err="1">
                          <a:effectLst/>
                        </a:rPr>
                        <a:t>g</a:t>
                      </a:r>
                      <a:r>
                        <a:rPr lang="sq-AL" sz="1400" spc="5" dirty="0" err="1">
                          <a:effectLst/>
                        </a:rPr>
                        <a:t>j</a:t>
                      </a:r>
                      <a:r>
                        <a:rPr lang="sq-AL" sz="1400" spc="-5" dirty="0" err="1">
                          <a:effectLst/>
                        </a:rPr>
                        <a:t>i</a:t>
                      </a:r>
                      <a:r>
                        <a:rPr lang="sq-AL" sz="1400" dirty="0" err="1">
                          <a:effectLst/>
                        </a:rPr>
                        <a:t>n</a:t>
                      </a:r>
                      <a:r>
                        <a:rPr lang="sq-AL" sz="1400" spc="5" dirty="0" err="1">
                          <a:effectLst/>
                        </a:rPr>
                        <a:t>i</a:t>
                      </a:r>
                      <a:r>
                        <a:rPr lang="sq-AL" sz="1400" dirty="0" err="1">
                          <a:effectLst/>
                        </a:rPr>
                        <a:t>eri</a:t>
                      </a:r>
                      <a:r>
                        <a:rPr lang="sq-AL" sz="1400" spc="-5" dirty="0" err="1">
                          <a:effectLst/>
                        </a:rPr>
                        <a:t>n</a:t>
                      </a:r>
                      <a:r>
                        <a:rPr lang="sq-AL" sz="1400" spc="10" dirty="0" err="1">
                          <a:effectLst/>
                        </a:rPr>
                        <a:t>g</a:t>
                      </a:r>
                      <a:r>
                        <a:rPr lang="sq-AL" sz="1400" dirty="0" err="1">
                          <a:effectLst/>
                        </a:rPr>
                        <a:t>ut</a:t>
                      </a:r>
                      <a:r>
                        <a:rPr lang="sq-AL" sz="1400" dirty="0">
                          <a:effectLst/>
                        </a:rPr>
                        <a:t>,</a:t>
                      </a:r>
                      <a:r>
                        <a:rPr lang="sq-AL" sz="1400" spc="210" dirty="0">
                          <a:effectLst/>
                        </a:rPr>
                        <a:t> </a:t>
                      </a:r>
                      <a:r>
                        <a:rPr lang="sq-AL" sz="1400" dirty="0">
                          <a:effectLst/>
                        </a:rPr>
                        <a:t>p</a:t>
                      </a:r>
                      <a:r>
                        <a:rPr lang="sq-AL" sz="1400" spc="-5" dirty="0">
                          <a:effectLst/>
                        </a:rPr>
                        <a:t>ë</a:t>
                      </a:r>
                      <a:r>
                        <a:rPr lang="sq-AL" sz="1400" spc="15" dirty="0">
                          <a:effectLst/>
                        </a:rPr>
                        <a:t>r</a:t>
                      </a:r>
                      <a:r>
                        <a:rPr lang="sq-AL" sz="1400" dirty="0">
                          <a:effectLst/>
                        </a:rPr>
                        <a:t>p</a:t>
                      </a:r>
                      <a:r>
                        <a:rPr lang="sq-AL" sz="1400" spc="-5" dirty="0">
                          <a:effectLst/>
                        </a:rPr>
                        <a:t>u</a:t>
                      </a:r>
                      <a:r>
                        <a:rPr lang="sq-AL" sz="1400" spc="10" dirty="0">
                          <a:effectLst/>
                        </a:rPr>
                        <a:t>n</a:t>
                      </a:r>
                      <a:r>
                        <a:rPr lang="sq-AL" sz="1400" spc="-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të</a:t>
                      </a:r>
                      <a:r>
                        <a:rPr lang="sq-AL" sz="1400" spc="205" dirty="0">
                          <a:effectLst/>
                        </a:rPr>
                        <a:t> </a:t>
                      </a:r>
                      <a:r>
                        <a:rPr lang="sq-AL" sz="1400" dirty="0" err="1">
                          <a:effectLst/>
                        </a:rPr>
                        <a:t>të</a:t>
                      </a:r>
                      <a:r>
                        <a:rPr lang="sq-AL" sz="1400" spc="205" dirty="0">
                          <a:effectLst/>
                        </a:rPr>
                        <a:t> </a:t>
                      </a:r>
                      <a:r>
                        <a:rPr lang="sq-AL" sz="1400" spc="10" dirty="0">
                          <a:effectLst/>
                        </a:rPr>
                        <a:t>d</a:t>
                      </a:r>
                      <a:r>
                        <a:rPr lang="sq-AL" sz="1400" dirty="0">
                          <a:effectLst/>
                        </a:rPr>
                        <a:t>h</a:t>
                      </a:r>
                      <a:r>
                        <a:rPr lang="sq-AL" sz="1400" spc="-5" dirty="0">
                          <a:effectLst/>
                        </a:rPr>
                        <a:t>ë</a:t>
                      </a:r>
                      <a:r>
                        <a:rPr lang="sq-AL" sz="1400" dirty="0">
                          <a:effectLst/>
                        </a:rPr>
                        <a:t>n</a:t>
                      </a:r>
                      <a:r>
                        <a:rPr lang="sq-AL" sz="1400" spc="5" dirty="0">
                          <a:effectLst/>
                        </a:rPr>
                        <a:t>a</a:t>
                      </a:r>
                      <a:r>
                        <a:rPr lang="sq-AL" sz="1400" spc="-5" dirty="0">
                          <a:effectLst/>
                        </a:rPr>
                        <a:t>v</a:t>
                      </a:r>
                      <a:r>
                        <a:rPr lang="sq-AL" sz="1400" spc="10" dirty="0">
                          <a:effectLst/>
                        </a:rPr>
                        <a:t>e</a:t>
                      </a:r>
                      <a:r>
                        <a:rPr lang="sq-AL" sz="1400" dirty="0">
                          <a:effectLst/>
                        </a:rPr>
                        <a:t>, d</a:t>
                      </a:r>
                      <a:r>
                        <a:rPr lang="sq-AL" sz="1400" spc="-5" dirty="0">
                          <a:effectLst/>
                        </a:rPr>
                        <a:t>h</a:t>
                      </a:r>
                      <a:r>
                        <a:rPr lang="sq-AL" sz="1400" dirty="0">
                          <a:effectLst/>
                        </a:rPr>
                        <a:t>e</a:t>
                      </a:r>
                      <a:r>
                        <a:rPr lang="sq-AL" sz="1400" spc="10" dirty="0">
                          <a:effectLst/>
                        </a:rPr>
                        <a:t> </a:t>
                      </a:r>
                      <a:r>
                        <a:rPr lang="sq-AL" sz="1400" dirty="0">
                          <a:effectLst/>
                        </a:rPr>
                        <a:t>pro</a:t>
                      </a:r>
                      <a:r>
                        <a:rPr lang="sq-AL" sz="1400" spc="5" dirty="0">
                          <a:effectLst/>
                        </a:rPr>
                        <a:t>j</a:t>
                      </a:r>
                      <a:r>
                        <a:rPr lang="sq-AL" sz="1400" dirty="0">
                          <a:effectLst/>
                        </a:rPr>
                        <a:t>e</a:t>
                      </a:r>
                      <a:r>
                        <a:rPr lang="sq-AL" sz="1400" spc="15" dirty="0">
                          <a:effectLst/>
                        </a:rPr>
                        <a:t>k</a:t>
                      </a:r>
                      <a:r>
                        <a:rPr lang="sq-AL" sz="1400" dirty="0">
                          <a:effectLst/>
                        </a:rPr>
                        <a:t>tet</a:t>
                      </a:r>
                      <a:r>
                        <a:rPr lang="sq-AL" sz="1400" spc="-20" dirty="0">
                          <a:effectLst/>
                        </a:rPr>
                        <a:t> </a:t>
                      </a:r>
                      <a:r>
                        <a:rPr lang="sq-AL" sz="1400" dirty="0">
                          <a:effectLst/>
                        </a:rPr>
                        <a:t>e</a:t>
                      </a:r>
                      <a:r>
                        <a:rPr lang="sq-AL" sz="1400" spc="-10" dirty="0">
                          <a:effectLst/>
                        </a:rPr>
                        <a:t> </a:t>
                      </a:r>
                      <a:r>
                        <a:rPr lang="sq-AL" sz="1400" spc="5" dirty="0">
                          <a:effectLst/>
                        </a:rPr>
                        <a:t>v</a:t>
                      </a:r>
                      <a:r>
                        <a:rPr lang="sq-AL" sz="1400" dirty="0">
                          <a:effectLst/>
                        </a:rPr>
                        <a:t>e</a:t>
                      </a:r>
                      <a:r>
                        <a:rPr lang="sq-AL" sz="1400" spc="-5" dirty="0">
                          <a:effectLst/>
                        </a:rPr>
                        <a:t>p</a:t>
                      </a:r>
                      <a:r>
                        <a:rPr lang="sq-AL" sz="1400" spc="5" dirty="0">
                          <a:effectLst/>
                        </a:rPr>
                        <a:t>r</a:t>
                      </a:r>
                      <a:r>
                        <a:rPr lang="sq-AL" sz="1400" spc="10" dirty="0">
                          <a:effectLst/>
                        </a:rPr>
                        <a:t>a</a:t>
                      </a:r>
                      <a:r>
                        <a:rPr lang="sq-AL" sz="1400" spc="-5" dirty="0">
                          <a:effectLst/>
                        </a:rPr>
                        <a:t>v</a:t>
                      </a:r>
                      <a:r>
                        <a:rPr lang="sq-AL" sz="1400" dirty="0">
                          <a:effectLst/>
                        </a:rPr>
                        <a:t>e</a:t>
                      </a:r>
                      <a:r>
                        <a:rPr lang="sq-AL" sz="1400" spc="-5" dirty="0">
                          <a:effectLst/>
                        </a:rPr>
                        <a:t> </a:t>
                      </a:r>
                      <a:r>
                        <a:rPr lang="sq-AL" sz="1400" spc="5" dirty="0">
                          <a:effectLst/>
                        </a:rPr>
                        <a:t>t</a:t>
                      </a:r>
                      <a:r>
                        <a:rPr lang="sq-AL" sz="1400" dirty="0">
                          <a:effectLst/>
                        </a:rPr>
                        <a:t>ë</a:t>
                      </a:r>
                      <a:r>
                        <a:rPr lang="sq-AL" sz="1400" spc="5" dirty="0">
                          <a:effectLst/>
                        </a:rPr>
                        <a:t> </a:t>
                      </a:r>
                      <a:r>
                        <a:rPr lang="sq-AL" sz="1400" dirty="0">
                          <a:effectLst/>
                        </a:rPr>
                        <a:t>art</a:t>
                      </a:r>
                      <a:r>
                        <a:rPr lang="sq-AL" sz="1400" spc="-5" dirty="0">
                          <a:effectLst/>
                        </a:rPr>
                        <a:t>i</a:t>
                      </a:r>
                      <a:r>
                        <a:rPr lang="sq-AL" sz="1400" dirty="0">
                          <a:effectLst/>
                        </a:rPr>
                        <a:t>t.</a:t>
                      </a:r>
                      <a:br>
                        <a:rPr lang="sq-AL" sz="1400" dirty="0">
                          <a:effectLst/>
                        </a:rPr>
                      </a:br>
                      <a:endParaRPr lang="en-US" sz="1400" dirty="0">
                        <a:effectLst/>
                      </a:endParaRPr>
                    </a:p>
                    <a:p>
                      <a:pPr marL="0" marR="0">
                        <a:lnSpc>
                          <a:spcPct val="115000"/>
                        </a:lnSpc>
                        <a:spcBef>
                          <a:spcPts val="1200"/>
                        </a:spcBef>
                        <a:spcAft>
                          <a:spcPts val="0"/>
                        </a:spcAft>
                      </a:pPr>
                      <a:r>
                        <a:rPr lang="sq-AL" sz="1400" dirty="0">
                          <a:effectLst/>
                        </a:rPr>
                        <a:t> </a:t>
                      </a:r>
                      <a:endParaRPr lang="en-US" sz="14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just">
                        <a:lnSpc>
                          <a:spcPct val="115000"/>
                        </a:lnSpc>
                        <a:spcBef>
                          <a:spcPts val="40"/>
                        </a:spcBef>
                        <a:spcAft>
                          <a:spcPts val="0"/>
                        </a:spcAft>
                      </a:pPr>
                      <a:r>
                        <a:rPr lang="sq-AL" sz="1400" dirty="0">
                          <a:effectLst/>
                        </a:rPr>
                        <a:t> </a:t>
                      </a:r>
                      <a:endParaRPr lang="en-US" sz="1400" dirty="0">
                        <a:effectLst/>
                      </a:endParaRPr>
                    </a:p>
                    <a:p>
                      <a:pPr marL="0" marR="6350" algn="just">
                        <a:lnSpc>
                          <a:spcPct val="115000"/>
                        </a:lnSpc>
                        <a:spcBef>
                          <a:spcPts val="40"/>
                        </a:spcBef>
                        <a:spcAft>
                          <a:spcPts val="0"/>
                        </a:spcAft>
                      </a:pPr>
                      <a:r>
                        <a:rPr lang="sq-AL" sz="1400" b="1" dirty="0">
                          <a:solidFill>
                            <a:srgbClr val="FF0000"/>
                          </a:solidFill>
                          <a:effectLst/>
                        </a:rPr>
                        <a:t>Përkufizimi përputhet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711713"/>
                  </a:ext>
                </a:extLst>
              </a:tr>
            </a:tbl>
          </a:graphicData>
        </a:graphic>
      </p:graphicFrame>
    </p:spTree>
    <p:extLst>
      <p:ext uri="{BB962C8B-B14F-4D97-AF65-F5344CB8AC3E}">
        <p14:creationId xmlns:p14="http://schemas.microsoft.com/office/powerpoint/2010/main" val="796687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(2)</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4099978309"/>
              </p:ext>
            </p:extLst>
          </p:nvPr>
        </p:nvGraphicFramePr>
        <p:xfrm>
          <a:off x="381000" y="990600"/>
          <a:ext cx="8305801" cy="5012627"/>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pPr marL="0" marR="0">
                        <a:lnSpc>
                          <a:spcPct val="115000"/>
                        </a:lnSpc>
                        <a:spcBef>
                          <a:spcPts val="1200"/>
                        </a:spcBef>
                        <a:spcAft>
                          <a:spcPts val="0"/>
                        </a:spcAft>
                      </a:pPr>
                      <a:r>
                        <a:rPr lang="sq-AL" sz="1400" b="1" dirty="0">
                          <a:solidFill>
                            <a:schemeClr val="tx1"/>
                          </a:solidFill>
                          <a:effectLst/>
                        </a:rPr>
                        <a:t>Neni 32</a:t>
                      </a:r>
                      <a:endParaRPr lang="en-US" sz="1400" b="1" dirty="0">
                        <a:solidFill>
                          <a:schemeClr val="tx1"/>
                        </a:solidFill>
                        <a:effectLst/>
                      </a:endParaRPr>
                    </a:p>
                    <a:p>
                      <a:pPr marL="0" marR="0">
                        <a:lnSpc>
                          <a:spcPct val="115000"/>
                        </a:lnSpc>
                        <a:spcBef>
                          <a:spcPts val="1200"/>
                        </a:spcBef>
                        <a:spcAft>
                          <a:spcPts val="0"/>
                        </a:spcAft>
                      </a:pPr>
                      <a:r>
                        <a:rPr lang="sq-AL" sz="1400" b="1" dirty="0">
                          <a:solidFill>
                            <a:schemeClr val="tx1"/>
                          </a:solidFill>
                          <a:effectLst/>
                        </a:rPr>
                        <a:t>Përdorimi i procedurës së negociuar pa publikim paraprak</a:t>
                      </a:r>
                      <a:endParaRPr lang="en-US" sz="1400" b="1" dirty="0">
                        <a:solidFill>
                          <a:schemeClr val="tx1"/>
                        </a:solidFill>
                        <a:effectLst/>
                      </a:endParaRPr>
                    </a:p>
                    <a:p>
                      <a:pPr marL="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0" marR="0" algn="just">
                        <a:lnSpc>
                          <a:spcPct val="115000"/>
                        </a:lnSpc>
                        <a:spcBef>
                          <a:spcPts val="1200"/>
                        </a:spcBef>
                        <a:spcAft>
                          <a:spcPts val="0"/>
                        </a:spcAft>
                      </a:pPr>
                      <a:r>
                        <a:rPr lang="sq-AL" sz="1400" b="0" dirty="0">
                          <a:solidFill>
                            <a:schemeClr val="tx1"/>
                          </a:solidFill>
                          <a:effectLst/>
                        </a:rPr>
                        <a:t>(4) Procedura e negociuar pa publikim paraprak mund të përdoret për  kontrata t</a:t>
                      </a:r>
                      <a:r>
                        <a:rPr lang="en-US" sz="1400" b="0" dirty="0">
                          <a:solidFill>
                            <a:schemeClr val="tx1"/>
                          </a:solidFill>
                          <a:effectLst/>
                        </a:rPr>
                        <a:t>ë</a:t>
                      </a:r>
                      <a:r>
                        <a:rPr lang="sq-AL" sz="1400" b="0" dirty="0">
                          <a:solidFill>
                            <a:schemeClr val="tx1"/>
                          </a:solidFill>
                          <a:effectLst/>
                        </a:rPr>
                        <a:t> shërbimit, kur kontrata në </a:t>
                      </a:r>
                      <a:r>
                        <a:rPr lang="sq-AL" sz="1400" b="1" dirty="0">
                          <a:solidFill>
                            <a:srgbClr val="FF0000"/>
                          </a:solidFill>
                          <a:effectLst/>
                        </a:rPr>
                        <a:t>fjalë pason pas një konkursi të projektimit</a:t>
                      </a:r>
                      <a:r>
                        <a:rPr lang="sq-AL" sz="1400" b="0" dirty="0">
                          <a:solidFill>
                            <a:schemeClr val="tx1"/>
                          </a:solidFill>
                          <a:effectLst/>
                        </a:rPr>
                        <a:t> të organizuar në përputhje me këtë Direktivë dhe do t'i jepet, sipas rregullave të parashikuara në konkursin e projektimit, fituesit ose njërit prej fituesve t</a:t>
                      </a:r>
                      <a:r>
                        <a:rPr lang="en-US" sz="1400" b="0" dirty="0">
                          <a:solidFill>
                            <a:schemeClr val="tx1"/>
                          </a:solidFill>
                          <a:effectLst/>
                        </a:rPr>
                        <a:t>ë</a:t>
                      </a:r>
                      <a:r>
                        <a:rPr lang="sq-AL" sz="1400" b="0" dirty="0">
                          <a:solidFill>
                            <a:schemeClr val="tx1"/>
                          </a:solidFill>
                          <a:effectLst/>
                        </a:rPr>
                        <a:t> konkursit të projektimit; në rastin e fundit, të gjithë fituesit duhet të ftohen të marrin pjesë në negociata.</a:t>
                      </a:r>
                      <a:endParaRPr lang="en-US" sz="1400" b="0" dirty="0">
                        <a:solidFill>
                          <a:schemeClr val="tx1"/>
                        </a:solidFill>
                        <a:effectLst/>
                      </a:endParaRPr>
                    </a:p>
                    <a:p>
                      <a:pPr marL="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nSpc>
                          <a:spcPct val="115000"/>
                        </a:lnSpc>
                        <a:spcBef>
                          <a:spcPts val="1200"/>
                        </a:spcBef>
                        <a:spcAft>
                          <a:spcPts val="0"/>
                        </a:spcAft>
                      </a:pPr>
                      <a:r>
                        <a:rPr lang="sq-AL" sz="1400" b="1" dirty="0">
                          <a:solidFill>
                            <a:schemeClr val="tx1"/>
                          </a:solidFill>
                          <a:effectLst/>
                        </a:rPr>
                        <a:t>Neni</a:t>
                      </a:r>
                      <a:r>
                        <a:rPr lang="sq-AL" sz="1400" b="1" spc="-20" dirty="0">
                          <a:solidFill>
                            <a:schemeClr val="tx1"/>
                          </a:solidFill>
                          <a:effectLst/>
                        </a:rPr>
                        <a:t> </a:t>
                      </a:r>
                      <a:r>
                        <a:rPr lang="sq-AL" sz="1400" b="1" dirty="0">
                          <a:solidFill>
                            <a:schemeClr val="tx1"/>
                          </a:solidFill>
                          <a:effectLst/>
                        </a:rPr>
                        <a:t>35</a:t>
                      </a:r>
                      <a:endParaRPr lang="en-US" sz="1400" b="1" dirty="0">
                        <a:solidFill>
                          <a:schemeClr val="tx1"/>
                        </a:solidFill>
                        <a:effectLst/>
                      </a:endParaRPr>
                    </a:p>
                    <a:p>
                      <a:pPr marL="0" marR="0">
                        <a:lnSpc>
                          <a:spcPct val="115000"/>
                        </a:lnSpc>
                        <a:spcBef>
                          <a:spcPts val="1200"/>
                        </a:spcBef>
                        <a:spcAft>
                          <a:spcPts val="0"/>
                        </a:spcAft>
                      </a:pPr>
                      <a:r>
                        <a:rPr lang="sq-AL" sz="1400" b="1" spc="-5" dirty="0">
                          <a:solidFill>
                            <a:schemeClr val="tx1"/>
                          </a:solidFill>
                          <a:effectLst/>
                        </a:rPr>
                        <a:t>Pr</a:t>
                      </a:r>
                      <a:r>
                        <a:rPr lang="sq-AL" sz="1400" b="1" dirty="0">
                          <a:solidFill>
                            <a:schemeClr val="tx1"/>
                          </a:solidFill>
                          <a:effectLst/>
                        </a:rPr>
                        <a:t>o</a:t>
                      </a:r>
                      <a:r>
                        <a:rPr lang="sq-AL" sz="1400" b="1" spc="10" dirty="0">
                          <a:solidFill>
                            <a:schemeClr val="tx1"/>
                          </a:solidFill>
                          <a:effectLst/>
                        </a:rPr>
                        <a:t>c</a:t>
                      </a:r>
                      <a:r>
                        <a:rPr lang="sq-AL" sz="1400" b="1" dirty="0">
                          <a:solidFill>
                            <a:schemeClr val="tx1"/>
                          </a:solidFill>
                          <a:effectLst/>
                        </a:rPr>
                        <a:t>ed</a:t>
                      </a:r>
                      <a:r>
                        <a:rPr lang="sq-AL" sz="1400" b="1" spc="5" dirty="0">
                          <a:solidFill>
                            <a:schemeClr val="tx1"/>
                          </a:solidFill>
                          <a:effectLst/>
                        </a:rPr>
                        <a:t>u</a:t>
                      </a:r>
                      <a:r>
                        <a:rPr lang="sq-AL" sz="1400" b="1" spc="-5" dirty="0">
                          <a:solidFill>
                            <a:schemeClr val="tx1"/>
                          </a:solidFill>
                          <a:effectLst/>
                        </a:rPr>
                        <a:t>r</a:t>
                      </a:r>
                      <a:r>
                        <a:rPr lang="sq-AL" sz="1400" b="1" dirty="0">
                          <a:solidFill>
                            <a:schemeClr val="tx1"/>
                          </a:solidFill>
                          <a:effectLst/>
                        </a:rPr>
                        <a:t>at</a:t>
                      </a:r>
                      <a:r>
                        <a:rPr lang="sq-AL" sz="1400" b="1" spc="-5"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ne</a:t>
                      </a:r>
                      <a:r>
                        <a:rPr lang="sq-AL" sz="1400" b="1" spc="5" dirty="0">
                          <a:solidFill>
                            <a:schemeClr val="tx1"/>
                          </a:solidFill>
                          <a:effectLst/>
                        </a:rPr>
                        <a:t>g</a:t>
                      </a:r>
                      <a:r>
                        <a:rPr lang="sq-AL" sz="1400" b="1" dirty="0">
                          <a:solidFill>
                            <a:schemeClr val="tx1"/>
                          </a:solidFill>
                          <a:effectLst/>
                        </a:rPr>
                        <a:t>ociu</a:t>
                      </a:r>
                      <a:r>
                        <a:rPr lang="sq-AL" sz="1400" b="1" spc="10" dirty="0">
                          <a:solidFill>
                            <a:schemeClr val="tx1"/>
                          </a:solidFill>
                          <a:effectLst/>
                        </a:rPr>
                        <a:t>a</a:t>
                      </a:r>
                      <a:r>
                        <a:rPr lang="sq-AL" sz="1400" b="1" spc="-5" dirty="0">
                          <a:solidFill>
                            <a:schemeClr val="tx1"/>
                          </a:solidFill>
                          <a:effectLst/>
                        </a:rPr>
                        <a:t>r</a:t>
                      </a:r>
                      <a:r>
                        <a:rPr lang="sq-AL" sz="1400" b="1" dirty="0">
                          <a:solidFill>
                            <a:schemeClr val="tx1"/>
                          </a:solidFill>
                          <a:effectLst/>
                        </a:rPr>
                        <a:t>a</a:t>
                      </a:r>
                      <a:r>
                        <a:rPr lang="sq-AL" sz="1400" b="1" spc="10" dirty="0">
                          <a:solidFill>
                            <a:schemeClr val="tx1"/>
                          </a:solidFill>
                          <a:effectLst/>
                        </a:rPr>
                        <a:t> </a:t>
                      </a:r>
                      <a:r>
                        <a:rPr lang="sq-AL" sz="1400" b="1" dirty="0">
                          <a:solidFill>
                            <a:schemeClr val="tx1"/>
                          </a:solidFill>
                          <a:effectLst/>
                        </a:rPr>
                        <a:t>pa</a:t>
                      </a:r>
                      <a:r>
                        <a:rPr lang="sq-AL" sz="1400" b="1" spc="-10" dirty="0">
                          <a:solidFill>
                            <a:schemeClr val="tx1"/>
                          </a:solidFill>
                          <a:effectLst/>
                        </a:rPr>
                        <a:t> </a:t>
                      </a:r>
                      <a:r>
                        <a:rPr lang="sq-AL" sz="1400" b="1" dirty="0">
                          <a:solidFill>
                            <a:schemeClr val="tx1"/>
                          </a:solidFill>
                          <a:effectLst/>
                        </a:rPr>
                        <a:t>p</a:t>
                      </a:r>
                      <a:r>
                        <a:rPr lang="sq-AL" sz="1400" b="1" spc="5" dirty="0">
                          <a:solidFill>
                            <a:schemeClr val="tx1"/>
                          </a:solidFill>
                          <a:effectLst/>
                        </a:rPr>
                        <a:t>u</a:t>
                      </a:r>
                      <a:r>
                        <a:rPr lang="sq-AL" sz="1400" b="1" dirty="0">
                          <a:solidFill>
                            <a:schemeClr val="tx1"/>
                          </a:solidFill>
                          <a:effectLst/>
                        </a:rPr>
                        <a:t>bli</a:t>
                      </a:r>
                      <a:r>
                        <a:rPr lang="sq-AL" sz="1400" b="1" spc="-5" dirty="0">
                          <a:solidFill>
                            <a:schemeClr val="tx1"/>
                          </a:solidFill>
                          <a:effectLst/>
                        </a:rPr>
                        <a:t>k</a:t>
                      </a:r>
                      <a:r>
                        <a:rPr lang="sq-AL" sz="1400" b="1" dirty="0">
                          <a:solidFill>
                            <a:schemeClr val="tx1"/>
                          </a:solidFill>
                          <a:effectLst/>
                        </a:rPr>
                        <a:t>imin</a:t>
                      </a:r>
                      <a:r>
                        <a:rPr lang="sq-AL" sz="1400" b="1" spc="10"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njo</a:t>
                      </a:r>
                      <a:r>
                        <a:rPr lang="sq-AL" sz="1400" b="1" spc="5" dirty="0">
                          <a:solidFill>
                            <a:schemeClr val="tx1"/>
                          </a:solidFill>
                          <a:effectLst/>
                        </a:rPr>
                        <a:t>ft</a:t>
                      </a:r>
                      <a:r>
                        <a:rPr lang="sq-AL" sz="1400" b="1" dirty="0">
                          <a:solidFill>
                            <a:schemeClr val="tx1"/>
                          </a:solidFill>
                          <a:effectLst/>
                        </a:rPr>
                        <a:t>imit</a:t>
                      </a:r>
                      <a:r>
                        <a:rPr lang="sq-AL" sz="1400" b="1" spc="-10" dirty="0">
                          <a:solidFill>
                            <a:schemeClr val="tx1"/>
                          </a:solidFill>
                          <a:effectLst/>
                        </a:rPr>
                        <a:t> </a:t>
                      </a:r>
                      <a:r>
                        <a:rPr lang="sq-AL" sz="1400" b="1" dirty="0">
                          <a:solidFill>
                            <a:schemeClr val="tx1"/>
                          </a:solidFill>
                          <a:effectLst/>
                        </a:rPr>
                        <a:t>të</a:t>
                      </a:r>
                      <a:r>
                        <a:rPr lang="sq-AL" sz="1400" b="1" spc="-10" dirty="0">
                          <a:solidFill>
                            <a:schemeClr val="tx1"/>
                          </a:solidFill>
                          <a:effectLst/>
                        </a:rPr>
                        <a:t> </a:t>
                      </a:r>
                      <a:r>
                        <a:rPr lang="sq-AL" sz="1400" b="1" spc="-5" dirty="0">
                          <a:solidFill>
                            <a:schemeClr val="tx1"/>
                          </a:solidFill>
                          <a:effectLst/>
                        </a:rPr>
                        <a:t>k</a:t>
                      </a:r>
                      <a:r>
                        <a:rPr lang="sq-AL" sz="1400" b="1" dirty="0">
                          <a:solidFill>
                            <a:schemeClr val="tx1"/>
                          </a:solidFill>
                          <a:effectLst/>
                        </a:rPr>
                        <a:t>on</a:t>
                      </a:r>
                      <a:r>
                        <a:rPr lang="sq-AL" sz="1400" b="1" spc="5" dirty="0">
                          <a:solidFill>
                            <a:schemeClr val="tx1"/>
                          </a:solidFill>
                          <a:effectLst/>
                        </a:rPr>
                        <a:t>t</a:t>
                      </a:r>
                      <a:r>
                        <a:rPr lang="sq-AL" sz="1400" b="1" spc="-5" dirty="0">
                          <a:solidFill>
                            <a:schemeClr val="tx1"/>
                          </a:solidFill>
                          <a:effectLst/>
                        </a:rPr>
                        <a:t>r</a:t>
                      </a:r>
                      <a:r>
                        <a:rPr lang="sq-AL" sz="1400" b="1" dirty="0">
                          <a:solidFill>
                            <a:schemeClr val="tx1"/>
                          </a:solidFill>
                          <a:effectLst/>
                        </a:rPr>
                        <a:t>at</a:t>
                      </a:r>
                      <a:r>
                        <a:rPr lang="sq-AL" sz="1400" b="1" spc="10" dirty="0">
                          <a:solidFill>
                            <a:schemeClr val="tx1"/>
                          </a:solidFill>
                          <a:effectLst/>
                        </a:rPr>
                        <a:t>ë</a:t>
                      </a:r>
                      <a:r>
                        <a:rPr lang="sq-AL" sz="1400" b="1" dirty="0">
                          <a:solidFill>
                            <a:schemeClr val="tx1"/>
                          </a:solidFill>
                          <a:effectLst/>
                        </a:rPr>
                        <a:t>s</a:t>
                      </a:r>
                      <a:endParaRPr lang="en-US" sz="1400" b="1" dirty="0">
                        <a:solidFill>
                          <a:schemeClr val="tx1"/>
                        </a:solidFill>
                        <a:effectLst/>
                      </a:endParaRPr>
                    </a:p>
                    <a:p>
                      <a:pPr marL="34290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0" lvl="1" indent="-285750">
                        <a:lnSpc>
                          <a:spcPct val="115000"/>
                        </a:lnSpc>
                        <a:spcBef>
                          <a:spcPts val="0"/>
                        </a:spcBef>
                        <a:spcAft>
                          <a:spcPts val="0"/>
                        </a:spcAft>
                        <a:buFont typeface="+mj-lt"/>
                        <a:buAutoNum type="arabicPeriod" startAt="3"/>
                      </a:pPr>
                      <a:r>
                        <a:rPr lang="sq-AL" sz="1400" b="0" dirty="0">
                          <a:solidFill>
                            <a:schemeClr val="tx1"/>
                          </a:solidFill>
                          <a:effectLst/>
                        </a:rPr>
                        <a:t>n</a:t>
                      </a:r>
                      <a:r>
                        <a:rPr lang="sq-AL" sz="1400" b="0" spc="5" dirty="0">
                          <a:solidFill>
                            <a:schemeClr val="tx1"/>
                          </a:solidFill>
                          <a:effectLst/>
                        </a:rPr>
                        <a:t>j</a:t>
                      </a:r>
                      <a:r>
                        <a:rPr lang="sq-AL" sz="1400" b="0" dirty="0">
                          <a:solidFill>
                            <a:schemeClr val="tx1"/>
                          </a:solidFill>
                          <a:effectLst/>
                        </a:rPr>
                        <a:t>ë</a:t>
                      </a:r>
                      <a:r>
                        <a:rPr lang="sq-AL" sz="1400" b="0" spc="-5" dirty="0">
                          <a:solidFill>
                            <a:schemeClr val="tx1"/>
                          </a:solidFill>
                          <a:effectLst/>
                        </a:rPr>
                        <a:t> </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n</a:t>
                      </a:r>
                      <a:r>
                        <a:rPr lang="sq-AL" sz="1400" b="0" dirty="0">
                          <a:solidFill>
                            <a:schemeClr val="tx1"/>
                          </a:solidFill>
                          <a:effectLst/>
                        </a:rPr>
                        <a:t>trate</a:t>
                      </a:r>
                      <a:r>
                        <a:rPr lang="sq-AL" sz="1400" b="0" spc="-10" dirty="0">
                          <a:solidFill>
                            <a:schemeClr val="tx1"/>
                          </a:solidFill>
                          <a:effectLst/>
                        </a:rPr>
                        <a:t> </a:t>
                      </a:r>
                      <a:r>
                        <a:rPr lang="sq-AL" sz="1400" b="0" dirty="0">
                          <a:solidFill>
                            <a:schemeClr val="tx1"/>
                          </a:solidFill>
                          <a:effectLst/>
                        </a:rPr>
                        <a:t>të</a:t>
                      </a:r>
                      <a:r>
                        <a:rPr lang="sq-AL" sz="1400" b="0" spc="-15" dirty="0">
                          <a:solidFill>
                            <a:schemeClr val="tx1"/>
                          </a:solidFill>
                          <a:effectLst/>
                        </a:rPr>
                        <a:t> </a:t>
                      </a:r>
                      <a:r>
                        <a:rPr lang="sq-AL" sz="1400" b="0" spc="5" dirty="0">
                          <a:solidFill>
                            <a:schemeClr val="tx1"/>
                          </a:solidFill>
                          <a:effectLst/>
                        </a:rPr>
                        <a:t>s</a:t>
                      </a:r>
                      <a:r>
                        <a:rPr lang="sq-AL" sz="1400" b="0" spc="10" dirty="0">
                          <a:solidFill>
                            <a:schemeClr val="tx1"/>
                          </a:solidFill>
                          <a:effectLst/>
                        </a:rPr>
                        <a:t>h</a:t>
                      </a:r>
                      <a:r>
                        <a:rPr lang="sq-AL" sz="1400" b="0" dirty="0">
                          <a:solidFill>
                            <a:schemeClr val="tx1"/>
                          </a:solidFill>
                          <a:effectLst/>
                        </a:rPr>
                        <a:t>ërb</a:t>
                      </a:r>
                      <a:r>
                        <a:rPr lang="sq-AL" sz="1400" b="0" spc="-5" dirty="0">
                          <a:solidFill>
                            <a:schemeClr val="tx1"/>
                          </a:solidFill>
                          <a:effectLst/>
                        </a:rPr>
                        <a:t>i</a:t>
                      </a:r>
                      <a:r>
                        <a:rPr lang="sq-AL" sz="1400" b="0" spc="20" dirty="0">
                          <a:solidFill>
                            <a:schemeClr val="tx1"/>
                          </a:solidFill>
                          <a:effectLst/>
                        </a:rPr>
                        <a:t>m</a:t>
                      </a:r>
                      <a:r>
                        <a:rPr lang="sq-AL" sz="1400" b="0" dirty="0">
                          <a:solidFill>
                            <a:schemeClr val="tx1"/>
                          </a:solidFill>
                          <a:effectLst/>
                        </a:rPr>
                        <a:t>e</a:t>
                      </a:r>
                      <a:r>
                        <a:rPr lang="sq-AL" sz="1400" b="0" spc="-10" dirty="0">
                          <a:solidFill>
                            <a:schemeClr val="tx1"/>
                          </a:solidFill>
                          <a:effectLst/>
                        </a:rPr>
                        <a:t>v</a:t>
                      </a:r>
                      <a:r>
                        <a:rPr lang="sq-AL" sz="1400" b="0" spc="10" dirty="0">
                          <a:solidFill>
                            <a:schemeClr val="tx1"/>
                          </a:solidFill>
                          <a:effectLst/>
                        </a:rPr>
                        <a:t>e</a:t>
                      </a:r>
                      <a:r>
                        <a:rPr lang="sq-AL" sz="1400" b="0" dirty="0">
                          <a:solidFill>
                            <a:schemeClr val="tx1"/>
                          </a:solidFill>
                          <a:effectLst/>
                        </a:rPr>
                        <a:t>:</a:t>
                      </a:r>
                      <a:endParaRPr lang="en-US" sz="1400" b="0" dirty="0">
                        <a:solidFill>
                          <a:schemeClr val="tx1"/>
                        </a:solidFill>
                        <a:effectLst/>
                      </a:endParaRPr>
                    </a:p>
                    <a:p>
                      <a:pPr marL="751205"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6350" lvl="1" indent="-285750" algn="just">
                        <a:lnSpc>
                          <a:spcPct val="115000"/>
                        </a:lnSpc>
                        <a:spcBef>
                          <a:spcPts val="0"/>
                        </a:spcBef>
                        <a:spcAft>
                          <a:spcPts val="0"/>
                        </a:spcAft>
                        <a:buFont typeface="+mj-lt"/>
                        <a:buAutoNum type="romanLcParenBoth"/>
                        <a:tabLst>
                          <a:tab pos="457200" algn="l"/>
                        </a:tabLst>
                      </a:pPr>
                      <a:r>
                        <a:rPr lang="sq-AL" sz="1400" b="1" dirty="0">
                          <a:solidFill>
                            <a:srgbClr val="FF0000"/>
                          </a:solidFill>
                          <a:effectLst/>
                        </a:rPr>
                        <a:t>që</a:t>
                      </a:r>
                      <a:r>
                        <a:rPr lang="sq-AL" sz="1400" b="1" spc="235" dirty="0">
                          <a:solidFill>
                            <a:srgbClr val="FF0000"/>
                          </a:solidFill>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so</a:t>
                      </a:r>
                      <a:r>
                        <a:rPr lang="sq-AL" sz="1400" b="1" dirty="0">
                          <a:solidFill>
                            <a:srgbClr val="FF0000"/>
                          </a:solidFill>
                          <a:effectLst/>
                        </a:rPr>
                        <a:t>n</a:t>
                      </a:r>
                      <a:r>
                        <a:rPr lang="sq-AL" sz="1400" b="1" spc="240"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4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40"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urs</a:t>
                      </a:r>
                      <a:r>
                        <a:rPr lang="sq-AL" sz="1400" b="1" spc="25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spc="-15" dirty="0">
                          <a:solidFill>
                            <a:srgbClr val="FF0000"/>
                          </a:solidFill>
                          <a:effectLst/>
                        </a:rPr>
                        <a:t>e</a:t>
                      </a:r>
                      <a:r>
                        <a:rPr lang="sq-AL" sz="1400" b="1" spc="15" dirty="0">
                          <a:solidFill>
                            <a:srgbClr val="FF0000"/>
                          </a:solidFill>
                          <a:effectLst/>
                        </a:rPr>
                        <a:t>k</a:t>
                      </a:r>
                      <a:r>
                        <a:rPr lang="sq-AL" sz="1400" b="1" dirty="0">
                          <a:solidFill>
                            <a:srgbClr val="FF0000"/>
                          </a:solidFill>
                          <a:effectLst/>
                        </a:rPr>
                        <a:t>t</a:t>
                      </a:r>
                      <a:r>
                        <a:rPr lang="sq-AL" sz="1400" b="1" spc="-20" dirty="0">
                          <a:solidFill>
                            <a:srgbClr val="FF0000"/>
                          </a:solidFill>
                          <a:effectLst/>
                        </a:rPr>
                        <a:t>i</a:t>
                      </a:r>
                      <a:r>
                        <a:rPr lang="sq-AL" sz="1400" b="1" spc="20" dirty="0">
                          <a:solidFill>
                            <a:srgbClr val="FF0000"/>
                          </a:solidFill>
                          <a:effectLst/>
                        </a:rPr>
                        <a:t>m</a:t>
                      </a:r>
                      <a:r>
                        <a:rPr lang="sq-AL" sz="1400" b="1" dirty="0">
                          <a:solidFill>
                            <a:srgbClr val="FF0000"/>
                          </a:solidFill>
                          <a:effectLst/>
                        </a:rPr>
                        <a:t>i</a:t>
                      </a:r>
                      <a:r>
                        <a:rPr lang="sq-AL" sz="1400" b="1" spc="235" dirty="0">
                          <a:solidFill>
                            <a:srgbClr val="FF0000"/>
                          </a:solidFill>
                          <a:effectLst/>
                        </a:rPr>
                        <a:t> </a:t>
                      </a:r>
                      <a:r>
                        <a:rPr lang="sq-AL" sz="1400" b="0" dirty="0">
                          <a:solidFill>
                            <a:schemeClr val="tx1"/>
                          </a:solidFill>
                          <a:effectLst/>
                        </a:rPr>
                        <a:t>i</a:t>
                      </a:r>
                      <a:r>
                        <a:rPr lang="sq-AL" sz="1400" b="0" spc="245" dirty="0">
                          <a:solidFill>
                            <a:schemeClr val="tx1"/>
                          </a:solidFill>
                          <a:effectLst/>
                        </a:rPr>
                        <a:t> </a:t>
                      </a:r>
                      <a:r>
                        <a:rPr lang="sq-AL" sz="1400" b="0" dirty="0">
                          <a:solidFill>
                            <a:schemeClr val="tx1"/>
                          </a:solidFill>
                          <a:effectLst/>
                        </a:rPr>
                        <a:t>u</a:t>
                      </a:r>
                      <a:r>
                        <a:rPr lang="sq-AL" sz="1400" b="0" spc="5" dirty="0">
                          <a:solidFill>
                            <a:schemeClr val="tx1"/>
                          </a:solidFill>
                          <a:effectLst/>
                        </a:rPr>
                        <a:t>s</a:t>
                      </a:r>
                      <a:r>
                        <a:rPr lang="sq-AL" sz="1400" b="0" dirty="0">
                          <a:solidFill>
                            <a:schemeClr val="tx1"/>
                          </a:solidFill>
                          <a:effectLst/>
                        </a:rPr>
                        <a:t>htruar</a:t>
                      </a:r>
                      <a:r>
                        <a:rPr lang="sq-AL" sz="1400" b="0" spc="245" dirty="0">
                          <a:solidFill>
                            <a:schemeClr val="tx1"/>
                          </a:solidFill>
                          <a:effectLst/>
                        </a:rPr>
                        <a:t> </a:t>
                      </a:r>
                      <a:r>
                        <a:rPr lang="sq-AL" sz="1400" b="0" dirty="0">
                          <a:solidFill>
                            <a:schemeClr val="tx1"/>
                          </a:solidFill>
                          <a:effectLst/>
                        </a:rPr>
                        <a:t>p</a:t>
                      </a:r>
                      <a:r>
                        <a:rPr lang="sq-AL" sz="1400" b="0" spc="-5" dirty="0">
                          <a:solidFill>
                            <a:schemeClr val="tx1"/>
                          </a:solidFill>
                          <a:effectLst/>
                        </a:rPr>
                        <a:t>ë</a:t>
                      </a:r>
                      <a:r>
                        <a:rPr lang="sq-AL" sz="1400" b="0" spc="5" dirty="0">
                          <a:solidFill>
                            <a:schemeClr val="tx1"/>
                          </a:solidFill>
                          <a:effectLst/>
                        </a:rPr>
                        <a:t>r</a:t>
                      </a:r>
                      <a:r>
                        <a:rPr lang="sq-AL" sz="1400" b="0" spc="20" dirty="0">
                          <a:solidFill>
                            <a:schemeClr val="tx1"/>
                          </a:solidFill>
                          <a:effectLst/>
                        </a:rPr>
                        <a:t>m</a:t>
                      </a:r>
                      <a:r>
                        <a:rPr lang="sq-AL" sz="1400" b="0" dirty="0">
                          <a:solidFill>
                            <a:schemeClr val="tx1"/>
                          </a:solidFill>
                          <a:effectLst/>
                        </a:rPr>
                        <a:t>es</a:t>
                      </a:r>
                      <a:r>
                        <a:rPr lang="sq-AL" sz="1400" b="0" spc="245" dirty="0">
                          <a:solidFill>
                            <a:schemeClr val="tx1"/>
                          </a:solidFill>
                          <a:effectLst/>
                        </a:rPr>
                        <a:t> </a:t>
                      </a:r>
                      <a:r>
                        <a:rPr lang="sq-AL" sz="1400" b="0" dirty="0">
                          <a:solidFill>
                            <a:schemeClr val="tx1"/>
                          </a:solidFill>
                          <a:effectLst/>
                        </a:rPr>
                        <a:t>pro</a:t>
                      </a:r>
                      <a:r>
                        <a:rPr lang="sq-AL" sz="1400" b="0" spc="5" dirty="0">
                          <a:solidFill>
                            <a:schemeClr val="tx1"/>
                          </a:solidFill>
                          <a:effectLst/>
                        </a:rPr>
                        <a:t>c</a:t>
                      </a:r>
                      <a:r>
                        <a:rPr lang="sq-AL" sz="1400" b="0" dirty="0">
                          <a:solidFill>
                            <a:schemeClr val="tx1"/>
                          </a:solidFill>
                          <a:effectLst/>
                        </a:rPr>
                        <a:t>e</a:t>
                      </a:r>
                      <a:r>
                        <a:rPr lang="sq-AL" sz="1400" b="0" spc="-5" dirty="0">
                          <a:solidFill>
                            <a:schemeClr val="tx1"/>
                          </a:solidFill>
                          <a:effectLst/>
                        </a:rPr>
                        <a:t>d</a:t>
                      </a:r>
                      <a:r>
                        <a:rPr lang="sq-AL" sz="1400" b="0" dirty="0">
                          <a:solidFill>
                            <a:schemeClr val="tx1"/>
                          </a:solidFill>
                          <a:effectLst/>
                        </a:rPr>
                        <a:t>ura</a:t>
                      </a:r>
                      <a:r>
                        <a:rPr lang="sq-AL" sz="1400" b="0" spc="-5" dirty="0">
                          <a:solidFill>
                            <a:schemeClr val="tx1"/>
                          </a:solidFill>
                          <a:effectLst/>
                        </a:rPr>
                        <a:t>v</a:t>
                      </a:r>
                      <a:r>
                        <a:rPr lang="sq-AL" sz="1400" b="0" dirty="0">
                          <a:solidFill>
                            <a:schemeClr val="tx1"/>
                          </a:solidFill>
                          <a:effectLst/>
                        </a:rPr>
                        <a:t>e</a:t>
                      </a:r>
                      <a:r>
                        <a:rPr lang="sq-AL" sz="1400" b="0" spc="235" dirty="0">
                          <a:solidFill>
                            <a:schemeClr val="tx1"/>
                          </a:solidFill>
                          <a:effectLst/>
                        </a:rPr>
                        <a:t> </a:t>
                      </a:r>
                      <a:r>
                        <a:rPr lang="sq-AL" sz="1400" b="0" dirty="0">
                          <a:solidFill>
                            <a:schemeClr val="tx1"/>
                          </a:solidFill>
                          <a:effectLst/>
                        </a:rPr>
                        <a:t>të h</a:t>
                      </a:r>
                      <a:r>
                        <a:rPr lang="sq-AL" sz="1400" b="0" spc="-5" dirty="0">
                          <a:solidFill>
                            <a:schemeClr val="tx1"/>
                          </a:solidFill>
                          <a:effectLst/>
                        </a:rPr>
                        <a:t>a</a:t>
                      </a:r>
                      <a:r>
                        <a:rPr lang="sq-AL" sz="1400" b="0" dirty="0">
                          <a:solidFill>
                            <a:schemeClr val="tx1"/>
                          </a:solidFill>
                          <a:effectLst/>
                        </a:rPr>
                        <a:t>p</a:t>
                      </a:r>
                      <a:r>
                        <a:rPr lang="sq-AL" sz="1400" b="0" spc="-5" dirty="0">
                          <a:solidFill>
                            <a:schemeClr val="tx1"/>
                          </a:solidFill>
                          <a:effectLst/>
                        </a:rPr>
                        <a:t>u</a:t>
                      </a:r>
                      <a:r>
                        <a:rPr lang="sq-AL" sz="1400" b="0" spc="15" dirty="0">
                          <a:solidFill>
                            <a:schemeClr val="tx1"/>
                          </a:solidFill>
                          <a:effectLst/>
                        </a:rPr>
                        <a:t>r</a:t>
                      </a:r>
                      <a:r>
                        <a:rPr lang="sq-AL" sz="1400" b="0" dirty="0">
                          <a:solidFill>
                            <a:schemeClr val="tx1"/>
                          </a:solidFill>
                          <a:effectLst/>
                        </a:rPr>
                        <a:t>a</a:t>
                      </a:r>
                      <a:r>
                        <a:rPr lang="sq-AL" sz="1400" b="0" spc="15" dirty="0">
                          <a:solidFill>
                            <a:schemeClr val="tx1"/>
                          </a:solidFill>
                          <a:effectLst/>
                        </a:rPr>
                        <a:t> </a:t>
                      </a:r>
                      <a:r>
                        <a:rPr lang="sq-AL" sz="1400" b="0" dirty="0">
                          <a:solidFill>
                            <a:schemeClr val="tx1"/>
                          </a:solidFill>
                          <a:effectLst/>
                        </a:rPr>
                        <a:t>o</a:t>
                      </a:r>
                      <a:r>
                        <a:rPr lang="sq-AL" sz="1400" b="0" spc="5" dirty="0">
                          <a:solidFill>
                            <a:schemeClr val="tx1"/>
                          </a:solidFill>
                          <a:effectLst/>
                        </a:rPr>
                        <a:t>s</a:t>
                      </a:r>
                      <a:r>
                        <a:rPr lang="sq-AL" sz="1400" b="0" dirty="0">
                          <a:solidFill>
                            <a:schemeClr val="tx1"/>
                          </a:solidFill>
                          <a:effectLst/>
                        </a:rPr>
                        <a:t>e</a:t>
                      </a:r>
                      <a:r>
                        <a:rPr lang="sq-AL" sz="1400" b="0" spc="10" dirty="0">
                          <a:solidFill>
                            <a:schemeClr val="tx1"/>
                          </a:solidFill>
                          <a:effectLst/>
                        </a:rPr>
                        <a:t> </a:t>
                      </a:r>
                      <a:r>
                        <a:rPr lang="sq-AL" sz="1400" b="0" dirty="0">
                          <a:solidFill>
                            <a:schemeClr val="tx1"/>
                          </a:solidFill>
                          <a:effectLst/>
                        </a:rPr>
                        <a:t>të</a:t>
                      </a:r>
                      <a:r>
                        <a:rPr lang="sq-AL" sz="1400" b="0" spc="20" dirty="0">
                          <a:solidFill>
                            <a:schemeClr val="tx1"/>
                          </a:solidFill>
                          <a:effectLst/>
                        </a:rPr>
                        <a:t> </a:t>
                      </a:r>
                      <a:r>
                        <a:rPr lang="sq-AL" sz="1400" b="0" spc="15" dirty="0">
                          <a:solidFill>
                            <a:schemeClr val="tx1"/>
                          </a:solidFill>
                          <a:effectLst/>
                        </a:rPr>
                        <a:t>k</a:t>
                      </a:r>
                      <a:r>
                        <a:rPr lang="sq-AL" sz="1400" b="0" dirty="0">
                          <a:solidFill>
                            <a:schemeClr val="tx1"/>
                          </a:solidFill>
                          <a:effectLst/>
                        </a:rPr>
                        <a:t>u</a:t>
                      </a:r>
                      <a:r>
                        <a:rPr lang="sq-AL" sz="1400" b="0" spc="10" dirty="0">
                          <a:solidFill>
                            <a:schemeClr val="tx1"/>
                          </a:solidFill>
                          <a:effectLst/>
                        </a:rPr>
                        <a:t>f</a:t>
                      </a:r>
                      <a:r>
                        <a:rPr lang="sq-AL" sz="1400" b="0" spc="-5" dirty="0">
                          <a:solidFill>
                            <a:schemeClr val="tx1"/>
                          </a:solidFill>
                          <a:effectLst/>
                        </a:rPr>
                        <a:t>i</a:t>
                      </a:r>
                      <a:r>
                        <a:rPr lang="sq-AL" sz="1400" b="0" spc="-20" dirty="0">
                          <a:solidFill>
                            <a:schemeClr val="tx1"/>
                          </a:solidFill>
                          <a:effectLst/>
                        </a:rPr>
                        <a:t>z</a:t>
                      </a:r>
                      <a:r>
                        <a:rPr lang="sq-AL" sz="1400" b="0" spc="10" dirty="0">
                          <a:solidFill>
                            <a:schemeClr val="tx1"/>
                          </a:solidFill>
                          <a:effectLst/>
                        </a:rPr>
                        <a:t>u</a:t>
                      </a:r>
                      <a:r>
                        <a:rPr lang="sq-AL" sz="1400" b="0" dirty="0">
                          <a:solidFill>
                            <a:schemeClr val="tx1"/>
                          </a:solidFill>
                          <a:effectLst/>
                        </a:rPr>
                        <a:t>ara,</a:t>
                      </a:r>
                      <a:r>
                        <a:rPr lang="sq-AL" sz="1400" b="0" spc="20" dirty="0">
                          <a:solidFill>
                            <a:schemeClr val="tx1"/>
                          </a:solidFill>
                          <a:effectLst/>
                        </a:rPr>
                        <a:t> </a:t>
                      </a:r>
                      <a:r>
                        <a:rPr lang="sq-AL" sz="1400" b="0" dirty="0">
                          <a:solidFill>
                            <a:schemeClr val="tx1"/>
                          </a:solidFill>
                          <a:effectLst/>
                        </a:rPr>
                        <a:t>d</a:t>
                      </a:r>
                      <a:r>
                        <a:rPr lang="sq-AL" sz="1400" b="0" spc="-5" dirty="0">
                          <a:solidFill>
                            <a:schemeClr val="tx1"/>
                          </a:solidFill>
                          <a:effectLst/>
                        </a:rPr>
                        <a:t>h</a:t>
                      </a:r>
                      <a:r>
                        <a:rPr lang="sq-AL" sz="1400" b="0" dirty="0">
                          <a:solidFill>
                            <a:schemeClr val="tx1"/>
                          </a:solidFill>
                          <a:effectLst/>
                        </a:rPr>
                        <a:t>e</a:t>
                      </a:r>
                      <a:r>
                        <a:rPr lang="sq-AL" sz="1400" b="0" spc="10" dirty="0">
                          <a:solidFill>
                            <a:schemeClr val="tx1"/>
                          </a:solidFill>
                          <a:effectLst/>
                        </a:rPr>
                        <a:t> q</a:t>
                      </a:r>
                      <a:r>
                        <a:rPr lang="sq-AL" sz="1400" b="0" dirty="0">
                          <a:solidFill>
                            <a:schemeClr val="tx1"/>
                          </a:solidFill>
                          <a:effectLst/>
                        </a:rPr>
                        <a:t>ë</a:t>
                      </a:r>
                      <a:r>
                        <a:rPr lang="sq-AL" sz="1400" b="0" spc="10" dirty="0">
                          <a:solidFill>
                            <a:schemeClr val="tx1"/>
                          </a:solidFill>
                          <a:effectLst/>
                        </a:rPr>
                        <a:t> </a:t>
                      </a:r>
                      <a:r>
                        <a:rPr lang="sq-AL" sz="1400" b="0" spc="15" dirty="0">
                          <a:solidFill>
                            <a:schemeClr val="tx1"/>
                          </a:solidFill>
                          <a:effectLst/>
                        </a:rPr>
                        <a:t>k</a:t>
                      </a:r>
                      <a:r>
                        <a:rPr lang="sq-AL" sz="1400" b="0" dirty="0">
                          <a:solidFill>
                            <a:schemeClr val="tx1"/>
                          </a:solidFill>
                          <a:effectLst/>
                        </a:rPr>
                        <a:t>ë</a:t>
                      </a:r>
                      <a:r>
                        <a:rPr lang="sq-AL" sz="1400" b="0" spc="-10" dirty="0">
                          <a:solidFill>
                            <a:schemeClr val="tx1"/>
                          </a:solidFill>
                          <a:effectLst/>
                        </a:rPr>
                        <a:t>r</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h</a:t>
                      </a:r>
                      <a:r>
                        <a:rPr lang="sq-AL" sz="1400" b="0" dirty="0">
                          <a:solidFill>
                            <a:schemeClr val="tx1"/>
                          </a:solidFill>
                          <a:effectLst/>
                        </a:rPr>
                        <a:t>et,</a:t>
                      </a:r>
                      <a:r>
                        <a:rPr lang="sq-AL" sz="1400" b="0" spc="15" dirty="0">
                          <a:solidFill>
                            <a:schemeClr val="tx1"/>
                          </a:solidFill>
                          <a:effectLst/>
                        </a:rPr>
                        <a:t> </a:t>
                      </a:r>
                      <a:r>
                        <a:rPr lang="sq-AL" sz="1400" b="0" spc="5" dirty="0">
                          <a:solidFill>
                            <a:schemeClr val="tx1"/>
                          </a:solidFill>
                          <a:effectLst/>
                        </a:rPr>
                        <a:t>s</a:t>
                      </a:r>
                      <a:r>
                        <a:rPr lang="sq-AL" sz="1400" b="0" spc="-5" dirty="0">
                          <a:solidFill>
                            <a:schemeClr val="tx1"/>
                          </a:solidFill>
                          <a:effectLst/>
                        </a:rPr>
                        <a:t>i</a:t>
                      </a:r>
                      <a:r>
                        <a:rPr lang="sq-AL" sz="1400" b="0" spc="10" dirty="0">
                          <a:solidFill>
                            <a:schemeClr val="tx1"/>
                          </a:solidFill>
                          <a:effectLst/>
                        </a:rPr>
                        <a:t>p</a:t>
                      </a:r>
                      <a:r>
                        <a:rPr lang="sq-AL" sz="1400" b="0" dirty="0">
                          <a:solidFill>
                            <a:schemeClr val="tx1"/>
                          </a:solidFill>
                          <a:effectLst/>
                        </a:rPr>
                        <a:t>as</a:t>
                      </a:r>
                      <a:r>
                        <a:rPr lang="sq-AL" sz="1400" b="0" spc="15" dirty="0">
                          <a:solidFill>
                            <a:schemeClr val="tx1"/>
                          </a:solidFill>
                          <a:effectLst/>
                        </a:rPr>
                        <a:t> </a:t>
                      </a:r>
                      <a:r>
                        <a:rPr lang="sq-AL" sz="1400" b="0" spc="5" dirty="0">
                          <a:solidFill>
                            <a:schemeClr val="tx1"/>
                          </a:solidFill>
                          <a:effectLst/>
                        </a:rPr>
                        <a:t>rr</a:t>
                      </a:r>
                      <a:r>
                        <a:rPr lang="sq-AL" sz="1400" b="0" dirty="0">
                          <a:solidFill>
                            <a:schemeClr val="tx1"/>
                          </a:solidFill>
                          <a:effectLst/>
                        </a:rPr>
                        <a:t>e</a:t>
                      </a:r>
                      <a:r>
                        <a:rPr lang="sq-AL" sz="1400" b="0" spc="-5" dirty="0">
                          <a:solidFill>
                            <a:schemeClr val="tx1"/>
                          </a:solidFill>
                          <a:effectLst/>
                        </a:rPr>
                        <a:t>g</a:t>
                      </a:r>
                      <a:r>
                        <a:rPr lang="sq-AL" sz="1400" b="0" dirty="0">
                          <a:solidFill>
                            <a:schemeClr val="tx1"/>
                          </a:solidFill>
                          <a:effectLst/>
                        </a:rPr>
                        <a:t>u</a:t>
                      </a:r>
                      <a:r>
                        <a:rPr lang="sq-AL" sz="1400" b="0" spc="5" dirty="0">
                          <a:solidFill>
                            <a:schemeClr val="tx1"/>
                          </a:solidFill>
                          <a:effectLst/>
                        </a:rPr>
                        <a:t>l</a:t>
                      </a:r>
                      <a:r>
                        <a:rPr lang="sq-AL" sz="1400" b="0" spc="-5" dirty="0">
                          <a:solidFill>
                            <a:schemeClr val="tx1"/>
                          </a:solidFill>
                          <a:effectLst/>
                        </a:rPr>
                        <a:t>l</a:t>
                      </a:r>
                      <a:r>
                        <a:rPr lang="sq-AL" sz="1400" b="0" spc="10" dirty="0">
                          <a:solidFill>
                            <a:schemeClr val="tx1"/>
                          </a:solidFill>
                          <a:effectLst/>
                        </a:rPr>
                        <a:t>a</a:t>
                      </a:r>
                      <a:r>
                        <a:rPr lang="sq-AL" sz="1400" b="0" spc="-5" dirty="0">
                          <a:solidFill>
                            <a:schemeClr val="tx1"/>
                          </a:solidFill>
                          <a:effectLst/>
                        </a:rPr>
                        <a:t>v</a:t>
                      </a:r>
                      <a:r>
                        <a:rPr lang="sq-AL" sz="1400" b="0" dirty="0">
                          <a:solidFill>
                            <a:schemeClr val="tx1"/>
                          </a:solidFill>
                          <a:effectLst/>
                        </a:rPr>
                        <a:t>e</a:t>
                      </a:r>
                      <a:r>
                        <a:rPr lang="sq-AL" sz="1400" b="0" spc="25" dirty="0">
                          <a:solidFill>
                            <a:schemeClr val="tx1"/>
                          </a:solidFill>
                          <a:effectLst/>
                        </a:rPr>
                        <a:t> </a:t>
                      </a:r>
                      <a:r>
                        <a:rPr lang="sq-AL" sz="1400" b="0" dirty="0">
                          <a:solidFill>
                            <a:schemeClr val="tx1"/>
                          </a:solidFill>
                          <a:effectLst/>
                        </a:rPr>
                        <a:t>në </a:t>
                      </a:r>
                      <a:r>
                        <a:rPr lang="sq-AL" sz="1400" b="0" spc="10" dirty="0">
                          <a:solidFill>
                            <a:schemeClr val="tx1"/>
                          </a:solidFill>
                          <a:effectLst/>
                        </a:rPr>
                        <a:t>f</a:t>
                      </a:r>
                      <a:r>
                        <a:rPr lang="sq-AL" sz="1400" b="0" dirty="0">
                          <a:solidFill>
                            <a:schemeClr val="tx1"/>
                          </a:solidFill>
                          <a:effectLst/>
                        </a:rPr>
                        <a:t>u</a:t>
                      </a:r>
                      <a:r>
                        <a:rPr lang="sq-AL" sz="1400" b="0" spc="-5" dirty="0">
                          <a:solidFill>
                            <a:schemeClr val="tx1"/>
                          </a:solidFill>
                          <a:effectLst/>
                        </a:rPr>
                        <a:t>q</a:t>
                      </a:r>
                      <a:r>
                        <a:rPr lang="sq-AL" sz="1400" b="0" spc="5" dirty="0">
                          <a:solidFill>
                            <a:schemeClr val="tx1"/>
                          </a:solidFill>
                          <a:effectLst/>
                        </a:rPr>
                        <a:t>i</a:t>
                      </a:r>
                      <a:r>
                        <a:rPr lang="sq-AL" sz="1400" b="0" dirty="0">
                          <a:solidFill>
                            <a:schemeClr val="tx1"/>
                          </a:solidFill>
                          <a:effectLst/>
                        </a:rPr>
                        <a:t>,</a:t>
                      </a:r>
                      <a:r>
                        <a:rPr lang="sq-AL" sz="1400" b="0" spc="15" dirty="0">
                          <a:solidFill>
                            <a:schemeClr val="tx1"/>
                          </a:solidFill>
                          <a:effectLst/>
                        </a:rPr>
                        <a:t> </a:t>
                      </a:r>
                      <a:r>
                        <a:rPr lang="sq-AL" sz="1400" b="0" dirty="0">
                          <a:solidFill>
                            <a:schemeClr val="tx1"/>
                          </a:solidFill>
                          <a:effectLst/>
                        </a:rPr>
                        <a:t>t</a:t>
                      </a:r>
                      <a:r>
                        <a:rPr lang="sq-AL" sz="1400" b="0" spc="5" dirty="0">
                          <a:solidFill>
                            <a:schemeClr val="tx1"/>
                          </a:solidFill>
                          <a:effectLst/>
                        </a:rPr>
                        <a:t>’</a:t>
                      </a:r>
                      <a:r>
                        <a:rPr lang="sq-AL" sz="1400" b="0" dirty="0">
                          <a:solidFill>
                            <a:schemeClr val="tx1"/>
                          </a:solidFill>
                          <a:effectLst/>
                        </a:rPr>
                        <a:t>i</a:t>
                      </a:r>
                      <a:r>
                        <a:rPr lang="sq-AL" sz="1400" b="0" spc="10" dirty="0">
                          <a:solidFill>
                            <a:schemeClr val="tx1"/>
                          </a:solidFill>
                          <a:effectLst/>
                        </a:rPr>
                        <a:t> e</a:t>
                      </a:r>
                      <a:r>
                        <a:rPr lang="sq-AL" sz="1400" b="0" dirty="0">
                          <a:solidFill>
                            <a:schemeClr val="tx1"/>
                          </a:solidFill>
                          <a:effectLst/>
                        </a:rPr>
                        <a:t>p</a:t>
                      </a:r>
                      <a:r>
                        <a:rPr lang="sq-AL" sz="1400" b="0" spc="-5" dirty="0">
                          <a:solidFill>
                            <a:schemeClr val="tx1"/>
                          </a:solidFill>
                          <a:effectLst/>
                        </a:rPr>
                        <a:t>e</a:t>
                      </a:r>
                      <a:r>
                        <a:rPr lang="sq-AL" sz="1400" b="0" dirty="0">
                          <a:solidFill>
                            <a:schemeClr val="tx1"/>
                          </a:solidFill>
                          <a:effectLst/>
                        </a:rPr>
                        <a:t>t </a:t>
                      </a:r>
                      <a:r>
                        <a:rPr lang="sq-AL" sz="1400" b="0" spc="15" dirty="0">
                          <a:solidFill>
                            <a:schemeClr val="tx1"/>
                          </a:solidFill>
                          <a:effectLst/>
                        </a:rPr>
                        <a:t>k</a:t>
                      </a:r>
                      <a:r>
                        <a:rPr lang="sq-AL" sz="1400" b="0" dirty="0">
                          <a:solidFill>
                            <a:schemeClr val="tx1"/>
                          </a:solidFill>
                          <a:effectLst/>
                        </a:rPr>
                        <a:t>a</a:t>
                      </a:r>
                      <a:r>
                        <a:rPr lang="sq-AL" sz="1400" b="0" spc="-5" dirty="0">
                          <a:solidFill>
                            <a:schemeClr val="tx1"/>
                          </a:solidFill>
                          <a:effectLst/>
                        </a:rPr>
                        <a:t>n</a:t>
                      </a:r>
                      <a:r>
                        <a:rPr lang="sq-AL" sz="1400" b="0" dirty="0">
                          <a:solidFill>
                            <a:schemeClr val="tx1"/>
                          </a:solidFill>
                          <a:effectLst/>
                        </a:rPr>
                        <a:t>d</a:t>
                      </a:r>
                      <a:r>
                        <a:rPr lang="sq-AL" sz="1400" b="0" spc="-5" dirty="0">
                          <a:solidFill>
                            <a:schemeClr val="tx1"/>
                          </a:solidFill>
                          <a:effectLst/>
                        </a:rPr>
                        <a:t>i</a:t>
                      </a:r>
                      <a:r>
                        <a:rPr lang="sq-AL" sz="1400" b="0" dirty="0">
                          <a:solidFill>
                            <a:schemeClr val="tx1"/>
                          </a:solidFill>
                          <a:effectLst/>
                        </a:rPr>
                        <a:t>d</a:t>
                      </a:r>
                      <a:r>
                        <a:rPr lang="sq-AL" sz="1400" b="0" spc="-5" dirty="0">
                          <a:solidFill>
                            <a:schemeClr val="tx1"/>
                          </a:solidFill>
                          <a:effectLst/>
                        </a:rPr>
                        <a:t>a</a:t>
                      </a:r>
                      <a:r>
                        <a:rPr lang="sq-AL" sz="1400" b="0" spc="10" dirty="0">
                          <a:solidFill>
                            <a:schemeClr val="tx1"/>
                          </a:solidFill>
                          <a:effectLst/>
                        </a:rPr>
                        <a:t>t</a:t>
                      </a:r>
                      <a:r>
                        <a:rPr lang="sq-AL" sz="1400" b="0" spc="-5" dirty="0">
                          <a:solidFill>
                            <a:schemeClr val="tx1"/>
                          </a:solidFill>
                          <a:effectLst/>
                        </a:rPr>
                        <a:t>i</a:t>
                      </a:r>
                      <a:r>
                        <a:rPr lang="sq-AL" sz="1400" b="0" dirty="0">
                          <a:solidFill>
                            <a:schemeClr val="tx1"/>
                          </a:solidFill>
                          <a:effectLst/>
                        </a:rPr>
                        <a:t>t të</a:t>
                      </a:r>
                      <a:r>
                        <a:rPr lang="sq-AL" sz="1400" b="0" spc="-5" dirty="0">
                          <a:solidFill>
                            <a:schemeClr val="tx1"/>
                          </a:solidFill>
                          <a:effectLst/>
                        </a:rPr>
                        <a:t> </a:t>
                      </a:r>
                      <a:r>
                        <a:rPr lang="sq-AL" sz="1400" b="0" spc="5" dirty="0">
                          <a:solidFill>
                            <a:schemeClr val="tx1"/>
                          </a:solidFill>
                          <a:effectLst/>
                        </a:rPr>
                        <a:t>s</a:t>
                      </a:r>
                      <a:r>
                        <a:rPr lang="sq-AL" sz="1400" b="0" dirty="0">
                          <a:solidFill>
                            <a:schemeClr val="tx1"/>
                          </a:solidFill>
                          <a:effectLst/>
                        </a:rPr>
                        <a:t>u</a:t>
                      </a:r>
                      <a:r>
                        <a:rPr lang="sq-AL" sz="1400" b="0" spc="15" dirty="0">
                          <a:solidFill>
                            <a:schemeClr val="tx1"/>
                          </a:solidFill>
                          <a:effectLst/>
                        </a:rPr>
                        <a:t>k</a:t>
                      </a:r>
                      <a:r>
                        <a:rPr lang="sq-AL" sz="1400" b="0" spc="5" dirty="0">
                          <a:solidFill>
                            <a:schemeClr val="tx1"/>
                          </a:solidFill>
                          <a:effectLst/>
                        </a:rPr>
                        <a:t>s</a:t>
                      </a:r>
                      <a:r>
                        <a:rPr lang="sq-AL" sz="1400" b="0" dirty="0">
                          <a:solidFill>
                            <a:schemeClr val="tx1"/>
                          </a:solidFill>
                          <a:effectLst/>
                        </a:rPr>
                        <a:t>e</a:t>
                      </a:r>
                      <a:r>
                        <a:rPr lang="sq-AL" sz="1400" b="0" spc="5" dirty="0">
                          <a:solidFill>
                            <a:schemeClr val="tx1"/>
                          </a:solidFill>
                          <a:effectLst/>
                        </a:rPr>
                        <a:t>ss</a:t>
                      </a:r>
                      <a:r>
                        <a:rPr lang="sq-AL" sz="1400" b="0" dirty="0">
                          <a:solidFill>
                            <a:schemeClr val="tx1"/>
                          </a:solidFill>
                          <a:effectLst/>
                        </a:rPr>
                        <a:t>h</a:t>
                      </a:r>
                      <a:r>
                        <a:rPr lang="sq-AL" sz="1400" b="0" spc="-15" dirty="0">
                          <a:solidFill>
                            <a:schemeClr val="tx1"/>
                          </a:solidFill>
                          <a:effectLst/>
                        </a:rPr>
                        <a:t>ë</a:t>
                      </a:r>
                      <a:r>
                        <a:rPr lang="sq-AL" sz="1400" b="0" spc="20" dirty="0">
                          <a:solidFill>
                            <a:schemeClr val="tx1"/>
                          </a:solidFill>
                          <a:effectLst/>
                        </a:rPr>
                        <a:t>m</a:t>
                      </a:r>
                      <a:r>
                        <a:rPr lang="sq-AL" sz="1400" b="0" dirty="0">
                          <a:solidFill>
                            <a:schemeClr val="tx1"/>
                          </a:solidFill>
                          <a:effectLst/>
                        </a:rPr>
                        <a:t>.</a:t>
                      </a:r>
                      <a:endParaRPr lang="en-US" sz="1400" b="0" dirty="0">
                        <a:solidFill>
                          <a:schemeClr val="tx1"/>
                        </a:solidFill>
                        <a:effectLst/>
                      </a:endParaRPr>
                    </a:p>
                    <a:p>
                      <a:pPr marL="0" marR="0">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just">
                        <a:lnSpc>
                          <a:spcPct val="115000"/>
                        </a:lnSpc>
                        <a:spcBef>
                          <a:spcPts val="1200"/>
                        </a:spcBef>
                        <a:spcAft>
                          <a:spcPts val="0"/>
                        </a:spcAft>
                      </a:pPr>
                      <a:r>
                        <a:rPr lang="sq-AL" sz="1400" b="1" dirty="0">
                          <a:solidFill>
                            <a:srgbClr val="FF0000"/>
                          </a:solidFill>
                          <a:effectLst/>
                        </a:rPr>
                        <a:t>Kushti i njëjt</a:t>
                      </a:r>
                      <a:r>
                        <a:rPr lang="en-US" sz="1400" b="1" dirty="0">
                          <a:solidFill>
                            <a:srgbClr val="FF0000"/>
                          </a:solidFill>
                          <a:effectLst/>
                        </a:rPr>
                        <a:t>ë</a:t>
                      </a:r>
                      <a:r>
                        <a:rPr lang="sq-AL" sz="1400" b="1" dirty="0">
                          <a:solidFill>
                            <a:srgbClr val="FF0000"/>
                          </a:solidFill>
                          <a:effectLst/>
                        </a:rPr>
                        <a:t> i përcaktuar për procedurën e negociuar do t</a:t>
                      </a:r>
                      <a:r>
                        <a:rPr lang="en-US" sz="1400" b="1" dirty="0">
                          <a:solidFill>
                            <a:srgbClr val="FF0000"/>
                          </a:solidFill>
                          <a:effectLst/>
                        </a:rPr>
                        <a:t>ë</a:t>
                      </a:r>
                      <a:r>
                        <a:rPr lang="sq-AL" sz="1400" b="1" dirty="0">
                          <a:solidFill>
                            <a:srgbClr val="FF0000"/>
                          </a:solidFill>
                          <a:effectLst/>
                        </a:rPr>
                        <a:t> thotë se AK, nëse ka përcaktuar, n</a:t>
                      </a:r>
                      <a:r>
                        <a:rPr lang="en-US" sz="1400" b="1" dirty="0">
                          <a:solidFill>
                            <a:srgbClr val="FF0000"/>
                          </a:solidFill>
                          <a:effectLst/>
                        </a:rPr>
                        <a:t>ë</a:t>
                      </a:r>
                      <a:r>
                        <a:rPr lang="sq-AL" sz="1400" b="1" dirty="0">
                          <a:solidFill>
                            <a:srgbClr val="FF0000"/>
                          </a:solidFill>
                          <a:effectLst/>
                        </a:rPr>
                        <a:t> Njoftimin për Konkurs t</a:t>
                      </a:r>
                      <a:r>
                        <a:rPr lang="en-US" sz="1400" b="1" dirty="0">
                          <a:solidFill>
                            <a:srgbClr val="FF0000"/>
                          </a:solidFill>
                          <a:effectLst/>
                        </a:rPr>
                        <a:t>ë</a:t>
                      </a:r>
                      <a:r>
                        <a:rPr lang="sq-AL" sz="1400" b="1" dirty="0">
                          <a:solidFill>
                            <a:srgbClr val="FF0000"/>
                          </a:solidFill>
                          <a:effectLst/>
                        </a:rPr>
                        <a:t> Projektimit, se nj</a:t>
                      </a:r>
                      <a:r>
                        <a:rPr lang="en-US" sz="1400" b="1" dirty="0">
                          <a:solidFill>
                            <a:srgbClr val="FF0000"/>
                          </a:solidFill>
                          <a:effectLst/>
                        </a:rPr>
                        <a:t>ë</a:t>
                      </a:r>
                      <a:r>
                        <a:rPr lang="sq-AL" sz="1400" b="1" dirty="0">
                          <a:solidFill>
                            <a:srgbClr val="FF0000"/>
                          </a:solidFill>
                          <a:effectLst/>
                        </a:rPr>
                        <a:t> kontratë për shërbime do e pason pas Konkursit (d.m.th nga fituesi do t</a:t>
                      </a:r>
                      <a:r>
                        <a:rPr lang="en-US" sz="1400" b="1" dirty="0">
                          <a:solidFill>
                            <a:srgbClr val="FF0000"/>
                          </a:solidFill>
                          <a:effectLst/>
                        </a:rPr>
                        <a:t>ë</a:t>
                      </a:r>
                      <a:r>
                        <a:rPr lang="sq-AL" sz="1400" b="1" dirty="0">
                          <a:solidFill>
                            <a:srgbClr val="FF0000"/>
                          </a:solidFill>
                          <a:effectLst/>
                        </a:rPr>
                        <a:t> kërkohet q</a:t>
                      </a:r>
                      <a:r>
                        <a:rPr lang="en-US" sz="1400" b="1" dirty="0">
                          <a:solidFill>
                            <a:srgbClr val="FF0000"/>
                          </a:solidFill>
                          <a:effectLst/>
                        </a:rPr>
                        <a:t>ë</a:t>
                      </a:r>
                      <a:r>
                        <a:rPr lang="sq-AL" sz="1400" b="1" dirty="0">
                          <a:solidFill>
                            <a:srgbClr val="FF0000"/>
                          </a:solidFill>
                          <a:effectLst/>
                        </a:rPr>
                        <a:t> t</a:t>
                      </a:r>
                      <a:r>
                        <a:rPr lang="en-US" sz="1400" b="1" dirty="0">
                          <a:solidFill>
                            <a:srgbClr val="FF0000"/>
                          </a:solidFill>
                          <a:effectLst/>
                        </a:rPr>
                        <a:t>ë</a:t>
                      </a:r>
                      <a:r>
                        <a:rPr lang="sq-AL" sz="1400" b="1" dirty="0">
                          <a:solidFill>
                            <a:srgbClr val="FF0000"/>
                          </a:solidFill>
                          <a:effectLst/>
                        </a:rPr>
                        <a:t> dorëzoj Projektin e detajuar) n</a:t>
                      </a:r>
                      <a:r>
                        <a:rPr lang="en-US" sz="1400" b="1" dirty="0">
                          <a:solidFill>
                            <a:srgbClr val="FF0000"/>
                          </a:solidFill>
                          <a:effectLst/>
                        </a:rPr>
                        <a:t>ë</a:t>
                      </a:r>
                      <a:r>
                        <a:rPr lang="sq-AL" sz="1400" b="1" dirty="0">
                          <a:solidFill>
                            <a:srgbClr val="FF0000"/>
                          </a:solidFill>
                          <a:effectLst/>
                        </a:rPr>
                        <a:t> k</a:t>
                      </a:r>
                      <a:r>
                        <a:rPr lang="en-US" sz="1400" b="1" dirty="0">
                          <a:solidFill>
                            <a:srgbClr val="FF0000"/>
                          </a:solidFill>
                          <a:effectLst/>
                        </a:rPr>
                        <a:t>ë</a:t>
                      </a:r>
                      <a:r>
                        <a:rPr lang="sq-AL" sz="1400" b="1" dirty="0">
                          <a:solidFill>
                            <a:srgbClr val="FF0000"/>
                          </a:solidFill>
                          <a:effectLst/>
                        </a:rPr>
                        <a:t>të rast mund t</a:t>
                      </a:r>
                      <a:r>
                        <a:rPr lang="en-US" sz="1400" b="1" dirty="0">
                          <a:solidFill>
                            <a:srgbClr val="FF0000"/>
                          </a:solidFill>
                          <a:effectLst/>
                        </a:rPr>
                        <a:t>ë</a:t>
                      </a:r>
                      <a:r>
                        <a:rPr lang="sq-AL" sz="1400" b="1" dirty="0">
                          <a:solidFill>
                            <a:srgbClr val="FF0000"/>
                          </a:solidFill>
                          <a:effectLst/>
                        </a:rPr>
                        <a:t> përdoret neni 35 i LPP-s</a:t>
                      </a:r>
                      <a:r>
                        <a:rPr lang="en-US" sz="1400" b="1" dirty="0">
                          <a:solidFill>
                            <a:srgbClr val="FF0000"/>
                          </a:solidFill>
                          <a:effectLst/>
                        </a:rPr>
                        <a:t>ë</a:t>
                      </a: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259876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(3)</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873503044"/>
              </p:ext>
            </p:extLst>
          </p:nvPr>
        </p:nvGraphicFramePr>
        <p:xfrm>
          <a:off x="381000" y="1143000"/>
          <a:ext cx="8305801" cy="4806442"/>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78</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Fushëveprimi </a:t>
                      </a:r>
                      <a:endParaRPr lang="en-US" sz="1600" b="1" kern="1200" dirty="0">
                        <a:solidFill>
                          <a:schemeClr val="tx1"/>
                        </a:solidFill>
                        <a:effectLst/>
                        <a:latin typeface="+mn-lt"/>
                        <a:ea typeface="+mn-ea"/>
                        <a:cs typeface="+mn-cs"/>
                      </a:endParaRPr>
                    </a:p>
                    <a:p>
                      <a:pPr marL="0" marR="0">
                        <a:lnSpc>
                          <a:spcPct val="115000"/>
                        </a:lnSpc>
                        <a:spcBef>
                          <a:spcPts val="1200"/>
                        </a:spcBef>
                        <a:spcAft>
                          <a:spcPts val="0"/>
                        </a:spcAft>
                      </a:pPr>
                      <a:r>
                        <a:rPr lang="sq-AL" sz="1600" b="0" dirty="0">
                          <a:solidFill>
                            <a:schemeClr val="tx1"/>
                          </a:solidFill>
                          <a:effectLst/>
                        </a:rPr>
                        <a:t> </a:t>
                      </a:r>
                      <a:r>
                        <a:rPr lang="en-US" sz="1600" b="0" dirty="0">
                          <a:solidFill>
                            <a:schemeClr val="tx1"/>
                          </a:solidFill>
                          <a:effectLst/>
                        </a:rPr>
                        <a:t>(</a:t>
                      </a:r>
                      <a:r>
                        <a:rPr lang="sq-AL" sz="1600" b="0" kern="1200" dirty="0">
                          <a:solidFill>
                            <a:schemeClr val="tx1"/>
                          </a:solidFill>
                          <a:effectLst/>
                          <a:latin typeface="+mn-lt"/>
                          <a:ea typeface="+mn-ea"/>
                          <a:cs typeface="+mn-cs"/>
                        </a:rPr>
                        <a:t>b) </a:t>
                      </a:r>
                      <a:r>
                        <a:rPr lang="sq-AL" sz="1600" b="1" kern="1200" dirty="0">
                          <a:solidFill>
                            <a:srgbClr val="FF0000"/>
                          </a:solidFill>
                          <a:effectLst/>
                          <a:latin typeface="+mn-lt"/>
                          <a:ea typeface="+mn-ea"/>
                          <a:cs typeface="+mn-cs"/>
                        </a:rPr>
                        <a:t>135 000 EUR </a:t>
                      </a:r>
                      <a:r>
                        <a:rPr lang="sq-AL" sz="1600" b="0" kern="1200" dirty="0">
                          <a:solidFill>
                            <a:schemeClr val="tx1"/>
                          </a:solidFill>
                          <a:effectLst/>
                          <a:latin typeface="+mn-lt"/>
                          <a:ea typeface="+mn-ea"/>
                          <a:cs typeface="+mn-cs"/>
                        </a:rPr>
                        <a:t>◄ për kontratat për furnizime dhe shërbime të dhëna nga autoritetet e qeverisë </a:t>
                      </a:r>
                      <a:endParaRPr lang="en-US" sz="1600" b="0" kern="1200" dirty="0">
                        <a:solidFill>
                          <a:schemeClr val="tx1"/>
                        </a:solidFill>
                        <a:effectLst/>
                        <a:latin typeface="+mn-lt"/>
                        <a:ea typeface="+mn-ea"/>
                        <a:cs typeface="+mn-cs"/>
                      </a:endParaRPr>
                    </a:p>
                    <a:p>
                      <a:pPr marL="0" marR="0" algn="just">
                        <a:lnSpc>
                          <a:spcPct val="115000"/>
                        </a:lnSpc>
                        <a:spcBef>
                          <a:spcPts val="1200"/>
                        </a:spcBef>
                        <a:spcAft>
                          <a:spcPts val="0"/>
                        </a:spcAft>
                      </a:pPr>
                      <a:endParaRPr lang="en-US" sz="1600" b="0" kern="1200" dirty="0">
                        <a:solidFill>
                          <a:schemeClr val="tx1"/>
                        </a:solidFill>
                        <a:effectLst/>
                        <a:latin typeface="+mn-lt"/>
                        <a:ea typeface="+mn-ea"/>
                        <a:cs typeface="+mn-cs"/>
                      </a:endParaRPr>
                    </a:p>
                    <a:p>
                      <a:pPr marL="0" marR="0" algn="just">
                        <a:lnSpc>
                          <a:spcPct val="115000"/>
                        </a:lnSpc>
                        <a:spcBef>
                          <a:spcPts val="1200"/>
                        </a:spcBef>
                        <a:spcAft>
                          <a:spcPts val="0"/>
                        </a:spcAft>
                      </a:pPr>
                      <a:r>
                        <a:rPr lang="sq-AL" sz="1600" b="0" kern="1200" dirty="0">
                          <a:solidFill>
                            <a:schemeClr val="tx1"/>
                          </a:solidFill>
                          <a:effectLst/>
                          <a:latin typeface="+mn-lt"/>
                          <a:ea typeface="+mn-ea"/>
                          <a:cs typeface="+mn-cs"/>
                        </a:rPr>
                        <a:t>c) </a:t>
                      </a:r>
                      <a:r>
                        <a:rPr lang="sq-AL" sz="1600" b="1" kern="1200" dirty="0">
                          <a:solidFill>
                            <a:srgbClr val="FF0000"/>
                          </a:solidFill>
                          <a:effectLst/>
                          <a:latin typeface="+mn-lt"/>
                          <a:ea typeface="+mn-ea"/>
                          <a:cs typeface="+mn-cs"/>
                        </a:rPr>
                        <a:t>209 000 EUR </a:t>
                      </a:r>
                      <a:r>
                        <a:rPr lang="sq-AL" sz="1600" b="0" kern="1200" dirty="0">
                          <a:solidFill>
                            <a:schemeClr val="tx1"/>
                          </a:solidFill>
                          <a:effectLst/>
                          <a:latin typeface="+mn-lt"/>
                          <a:ea typeface="+mn-ea"/>
                          <a:cs typeface="+mn-cs"/>
                        </a:rPr>
                        <a:t>◄ për kontratat për  furnizime dhe shërbime shpërblehen nga autoritetet kontraktuese nën-qendrore</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r>
                        <a:rPr lang="sq-AL" sz="1600" b="1" kern="1200" dirty="0">
                          <a:solidFill>
                            <a:schemeClr val="tx1"/>
                          </a:solidFill>
                          <a:effectLst/>
                          <a:latin typeface="+mn-lt"/>
                          <a:ea typeface="+mn-ea"/>
                          <a:cs typeface="+mn-cs"/>
                        </a:rPr>
                        <a:t>Neni 20</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Klasifikimi i Konkursit të Projektimit sipas Vlerës</a:t>
                      </a:r>
                      <a:endParaRPr lang="en-US" sz="1600" b="1" kern="1200" dirty="0">
                        <a:solidFill>
                          <a:schemeClr val="tx1"/>
                        </a:solidFill>
                        <a:effectLst/>
                        <a:latin typeface="+mn-lt"/>
                        <a:ea typeface="+mn-ea"/>
                        <a:cs typeface="+mn-cs"/>
                      </a:endParaRPr>
                    </a:p>
                    <a:p>
                      <a:pPr lvl="1"/>
                      <a:endParaRPr lang="en-US" sz="1600" b="0" kern="1200" dirty="0">
                        <a:solidFill>
                          <a:schemeClr val="tx1"/>
                        </a:solidFill>
                        <a:effectLst/>
                        <a:latin typeface="+mn-lt"/>
                        <a:ea typeface="+mn-ea"/>
                        <a:cs typeface="+mn-cs"/>
                      </a:endParaRPr>
                    </a:p>
                    <a:p>
                      <a:pPr lvl="1"/>
                      <a:r>
                        <a:rPr lang="en-US" sz="1600" b="0" kern="1200" dirty="0">
                          <a:solidFill>
                            <a:schemeClr val="tx1"/>
                          </a:solidFill>
                          <a:effectLst/>
                          <a:latin typeface="+mn-lt"/>
                          <a:ea typeface="+mn-ea"/>
                          <a:cs typeface="+mn-cs"/>
                        </a:rPr>
                        <a:t>1.1.</a:t>
                      </a:r>
                      <a:r>
                        <a:rPr lang="en-US" sz="1600" b="0" kern="1200" baseline="0" dirty="0">
                          <a:solidFill>
                            <a:schemeClr val="tx1"/>
                          </a:solidFill>
                          <a:effectLst/>
                          <a:latin typeface="+mn-lt"/>
                          <a:ea typeface="+mn-ea"/>
                          <a:cs typeface="+mn-cs"/>
                        </a:rPr>
                        <a:t> </a:t>
                      </a:r>
                      <a:r>
                        <a:rPr lang="sq-AL" sz="1600" b="0" kern="1200" dirty="0">
                          <a:solidFill>
                            <a:schemeClr val="tx1"/>
                          </a:solidFill>
                          <a:effectLst/>
                          <a:latin typeface="+mn-lt"/>
                          <a:ea typeface="+mn-ea"/>
                          <a:cs typeface="+mn-cs"/>
                        </a:rPr>
                        <a:t>konkursi i projektimit që organizohet si pjesë e procedurës që shpie drejt ose që përfshinë shpalljen e kontratës fituese për shërbime</a:t>
                      </a:r>
                      <a:r>
                        <a:rPr lang="en-US" sz="1600" b="0" kern="1200" dirty="0">
                          <a:solidFill>
                            <a:schemeClr val="tx1"/>
                          </a:solidFill>
                          <a:effectLst/>
                          <a:latin typeface="+mn-lt"/>
                          <a:ea typeface="+mn-ea"/>
                          <a:cs typeface="+mn-cs"/>
                        </a:rPr>
                        <a:t>…</a:t>
                      </a:r>
                      <a:r>
                        <a:rPr lang="sq-AL" sz="1600" b="0" kern="1200" dirty="0">
                          <a:solidFill>
                            <a:srgbClr val="FF0000"/>
                          </a:solidFill>
                          <a:effectLst/>
                          <a:latin typeface="+mn-lt"/>
                          <a:ea typeface="+mn-ea"/>
                          <a:cs typeface="+mn-cs"/>
                        </a:rPr>
                        <a:t>(125.000) Euro; ose</a:t>
                      </a:r>
                      <a:endParaRPr lang="en-US" sz="1600" b="0" kern="1200" dirty="0">
                        <a:solidFill>
                          <a:srgbClr val="FF0000"/>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1"/>
                      <a:r>
                        <a:rPr lang="en-US" sz="1600" b="0" kern="1200" dirty="0">
                          <a:solidFill>
                            <a:schemeClr val="tx1"/>
                          </a:solidFill>
                          <a:effectLst/>
                          <a:latin typeface="+mn-lt"/>
                          <a:ea typeface="+mn-ea"/>
                          <a:cs typeface="+mn-cs"/>
                        </a:rPr>
                        <a:t>1.2 </a:t>
                      </a:r>
                      <a:r>
                        <a:rPr lang="sq-AL" sz="1600" b="0" kern="1200" dirty="0">
                          <a:solidFill>
                            <a:schemeClr val="tx1"/>
                          </a:solidFill>
                          <a:effectLst/>
                          <a:latin typeface="+mn-lt"/>
                          <a:ea typeface="+mn-ea"/>
                          <a:cs typeface="+mn-cs"/>
                        </a:rPr>
                        <a:t>konkursi i projektimit në të cilin shuma e përgjithshme e çmimeve të konkursit dhe e pagesave për pjesëmarrësit </a:t>
                      </a:r>
                      <a:r>
                        <a:rPr lang="en-US" sz="1600" b="0" kern="1200" dirty="0">
                          <a:solidFill>
                            <a:schemeClr val="tx1"/>
                          </a:solidFill>
                          <a:effectLst/>
                          <a:latin typeface="+mn-lt"/>
                          <a:ea typeface="+mn-ea"/>
                          <a:cs typeface="+mn-cs"/>
                        </a:rPr>
                        <a:t>… </a:t>
                      </a:r>
                      <a:r>
                        <a:rPr lang="sq-AL" sz="1600" b="1" kern="1200" dirty="0">
                          <a:solidFill>
                            <a:srgbClr val="FF0000"/>
                          </a:solidFill>
                          <a:effectLst/>
                          <a:latin typeface="+mn-lt"/>
                          <a:ea typeface="+mn-ea"/>
                          <a:cs typeface="+mn-cs"/>
                        </a:rPr>
                        <a:t>(100.000) Euro.</a:t>
                      </a:r>
                      <a:endParaRPr lang="en-US" sz="1600" b="1" kern="1200" dirty="0">
                        <a:solidFill>
                          <a:srgbClr val="FF0000"/>
                        </a:solidFill>
                        <a:effectLst/>
                        <a:latin typeface="+mn-lt"/>
                        <a:ea typeface="+mn-ea"/>
                        <a:cs typeface="+mn-cs"/>
                      </a:endParaRPr>
                    </a:p>
                    <a:p>
                      <a:pPr marL="0" marR="0">
                        <a:lnSpc>
                          <a:spcPct val="115000"/>
                        </a:lnSpc>
                        <a:spcBef>
                          <a:spcPts val="1200"/>
                        </a:spcBef>
                        <a:spcAft>
                          <a:spcPts val="0"/>
                        </a:spcAft>
                      </a:pPr>
                      <a:r>
                        <a:rPr lang="sq-AL" sz="1600" b="0" dirty="0">
                          <a:solidFill>
                            <a:schemeClr val="tx1"/>
                          </a:solidFill>
                          <a:effectLst/>
                        </a:rPr>
                        <a:t> </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just">
                        <a:lnSpc>
                          <a:spcPct val="115000"/>
                        </a:lnSpc>
                        <a:spcBef>
                          <a:spcPts val="1200"/>
                        </a:spcBef>
                        <a:spcAft>
                          <a:spcPts val="0"/>
                        </a:spcAft>
                      </a:pPr>
                      <a:r>
                        <a:rPr lang="sq-AL" sz="1400" b="1" kern="1200" dirty="0">
                          <a:solidFill>
                            <a:srgbClr val="FF0000"/>
                          </a:solidFill>
                          <a:effectLst/>
                          <a:latin typeface="+mn-lt"/>
                          <a:ea typeface="+mn-ea"/>
                          <a:cs typeface="+mn-cs"/>
                        </a:rPr>
                        <a:t>Me Direktive pragu është 135</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respektivisht 209</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Euro, d.m.th rregullat e konkursit vlejnë për konkurset mbi ketë vlerë, me LPP pragu është 100 000 Euro, respektivisht 125 000 q</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është një prag n</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n pragun e Direktivës dhe se kjo do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thotë se LPP është n</a:t>
                      </a:r>
                      <a:r>
                        <a:rPr lang="en-US" sz="1400" b="1" kern="1200" dirty="0">
                          <a:solidFill>
                            <a:srgbClr val="FF0000"/>
                          </a:solidFill>
                          <a:effectLst/>
                          <a:latin typeface="+mn-lt"/>
                          <a:ea typeface="+mn-ea"/>
                          <a:cs typeface="+mn-cs"/>
                        </a:rPr>
                        <a:t>ë </a:t>
                      </a:r>
                      <a:r>
                        <a:rPr lang="sq-AL" sz="1400" b="1" kern="1200" dirty="0">
                          <a:solidFill>
                            <a:srgbClr val="FF0000"/>
                          </a:solidFill>
                          <a:effectLst/>
                          <a:latin typeface="+mn-lt"/>
                          <a:ea typeface="+mn-ea"/>
                          <a:cs typeface="+mn-cs"/>
                        </a:rPr>
                        <a:t>përputhje me Direktivën</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38253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1524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(4)</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185129567"/>
              </p:ext>
            </p:extLst>
          </p:nvPr>
        </p:nvGraphicFramePr>
        <p:xfrm>
          <a:off x="381000" y="1162367"/>
          <a:ext cx="8305801" cy="4857433"/>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79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Njoftimet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1. Autoritetet kontraktuese që synojnë të udhëheqin një konkurs të projektimit duhet të bëjnë të njohur qëllimin e tyre me anë të </a:t>
                      </a:r>
                      <a:r>
                        <a:rPr lang="sq-AL" sz="1400" b="1" kern="1200" dirty="0">
                          <a:solidFill>
                            <a:srgbClr val="FF0000"/>
                          </a:solidFill>
                          <a:effectLst/>
                          <a:latin typeface="+mn-lt"/>
                          <a:ea typeface="+mn-ea"/>
                          <a:cs typeface="+mn-cs"/>
                        </a:rPr>
                        <a:t>një njoftimi të konkursit. </a:t>
                      </a:r>
                      <a:endParaRPr lang="en-US" sz="1400" b="1" kern="1200" dirty="0">
                        <a:solidFill>
                          <a:srgbClr val="FF0000"/>
                        </a:solidFill>
                        <a:effectLst/>
                        <a:latin typeface="+mn-lt"/>
                        <a:ea typeface="+mn-ea"/>
                        <a:cs typeface="+mn-cs"/>
                      </a:endParaRPr>
                    </a:p>
                    <a:p>
                      <a:r>
                        <a:rPr lang="sq-AL" sz="1400" b="0" kern="1200" dirty="0">
                          <a:solidFill>
                            <a:schemeClr val="tx1"/>
                          </a:solidFill>
                          <a:effectLst/>
                          <a:latin typeface="+mn-lt"/>
                          <a:ea typeface="+mn-ea"/>
                          <a:cs typeface="+mn-cs"/>
                        </a:rPr>
                        <a:t>Kur ata synojnë të japin një kontratë të mëvonshme të shërbimit, në përputhje me nenin 32 (4), kjo do të përcaktohet në njoftimin e konkursit</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Komisioni do të krijojë format standarde me anë të akteve zbatuese</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r>
                        <a:rPr lang="sq-AL" sz="1400" b="1" kern="1200" dirty="0">
                          <a:solidFill>
                            <a:schemeClr val="tx1"/>
                          </a:solidFill>
                          <a:effectLst/>
                          <a:latin typeface="+mn-lt"/>
                          <a:ea typeface="+mn-ea"/>
                          <a:cs typeface="+mn-cs"/>
                        </a:rPr>
                        <a:t>Neni 75</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Njoftimi mbi Konkursin e Projektimit</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Kur autoriteti kontraktues planifikon të mbajë një konkurs për projektim, autoriteti kontraktues do të përgatisë </a:t>
                      </a:r>
                      <a:r>
                        <a:rPr lang="sq-AL" sz="1400" b="1" kern="1200" dirty="0">
                          <a:solidFill>
                            <a:srgbClr val="FF0000"/>
                          </a:solidFill>
                          <a:effectLst/>
                          <a:latin typeface="+mn-lt"/>
                          <a:ea typeface="+mn-ea"/>
                          <a:cs typeface="+mn-cs"/>
                        </a:rPr>
                        <a:t>njoftimin mbi konkursin e projektimit </a:t>
                      </a:r>
                      <a:r>
                        <a:rPr lang="sq-AL" sz="1400" b="0" kern="1200" dirty="0">
                          <a:solidFill>
                            <a:schemeClr val="tx1"/>
                          </a:solidFill>
                          <a:effectLst/>
                          <a:latin typeface="+mn-lt"/>
                          <a:ea typeface="+mn-ea"/>
                          <a:cs typeface="+mn-cs"/>
                        </a:rPr>
                        <a:t>në gjuhët e cekura në nenin 13 të këtij ligji. Autoriteti kontraktues menjëherë do të ia dorëzojë KRPP-së versionet në të gjitha gjuhët e njoftimit në fjalë.</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Të gjitha njoftimet lidhur me konkursin e projektimit do të përpilohen dhe publikohen në pajtim me formularin e aplikueshëm standard që miratohet nga KRPP</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Kushti i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i përcaktuar për publikim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Sipas Direktivës Komisioni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 ndërsa sipas LPP-s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KRPP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950647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(5)</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38776330"/>
              </p:ext>
            </p:extLst>
          </p:nvPr>
        </p:nvGraphicFramePr>
        <p:xfrm>
          <a:off x="609599" y="12192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Rregulla për organizimin e konkurseve të projektimit dhe zgjedhjen e pjesëmarrësve</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Kur konkurset e projektimit janë të kufizuara në një numër të kufizuar pjesëmarrësish</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73</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Dispozitat e Përgjithshme</a:t>
                      </a:r>
                      <a:endParaRPr lang="en-US" sz="1400" b="1"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400" b="0" kern="1200" dirty="0">
                          <a:solidFill>
                            <a:schemeClr val="tx1"/>
                          </a:solidFill>
                          <a:effectLst/>
                          <a:latin typeface="+mn-lt"/>
                          <a:ea typeface="+mn-ea"/>
                          <a:cs typeface="+mn-cs"/>
                        </a:rPr>
                        <a:t> Konkursi i projektimit do të ushtrohet në të njëjtën mënyrë, dhe me të njëjtat afate kohore siç ushtrohen aktivitetet e prokurimit për kontratat me vlerë të madhe </a:t>
                      </a:r>
                      <a:r>
                        <a:rPr lang="sq-AL" sz="1400" b="1" kern="1200" dirty="0">
                          <a:solidFill>
                            <a:srgbClr val="FF0000"/>
                          </a:solidFill>
                          <a:effectLst/>
                          <a:latin typeface="+mn-lt"/>
                          <a:ea typeface="+mn-ea"/>
                          <a:cs typeface="+mn-cs"/>
                        </a:rPr>
                        <a:t>që zbatojnë procedurat e hapura ose të kufizuara.</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Mundësia e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e përcaktuar për shfrytëzim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procedurës 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kufizuar, procedura me 2 faza (kualifikim dhe tenderim)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3272523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(6)</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07410863"/>
              </p:ext>
            </p:extLst>
          </p:nvPr>
        </p:nvGraphicFramePr>
        <p:xfrm>
          <a:off x="381000" y="12954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81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e jurisë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Juria do të përbëhet ekskluzivisht nga </a:t>
                      </a:r>
                      <a:r>
                        <a:rPr lang="sq-AL" sz="1400" b="1" kern="1200" dirty="0">
                          <a:solidFill>
                            <a:srgbClr val="FF0000"/>
                          </a:solidFill>
                          <a:effectLst/>
                          <a:latin typeface="+mn-lt"/>
                          <a:ea typeface="+mn-ea"/>
                          <a:cs typeface="+mn-cs"/>
                        </a:rPr>
                        <a:t>persona fizikë </a:t>
                      </a:r>
                      <a:r>
                        <a:rPr lang="sq-AL" sz="1400" b="0" kern="1200" dirty="0">
                          <a:solidFill>
                            <a:schemeClr val="tx1"/>
                          </a:solidFill>
                          <a:effectLst/>
                          <a:latin typeface="+mn-lt"/>
                          <a:ea typeface="+mn-ea"/>
                          <a:cs typeface="+mn-cs"/>
                        </a:rPr>
                        <a:t>që janë të pavarur nga pjesëmarrësit në konkurs. Kur kërkohet një kualifikim i veçantë profesional nga pjesëmarrësit në një konkurs, të </a:t>
                      </a:r>
                      <a:r>
                        <a:rPr lang="sq-AL" sz="1400" b="1" kern="1200" dirty="0">
                          <a:solidFill>
                            <a:srgbClr val="FF0000"/>
                          </a:solidFill>
                          <a:effectLst/>
                          <a:latin typeface="+mn-lt"/>
                          <a:ea typeface="+mn-ea"/>
                          <a:cs typeface="+mn-cs"/>
                        </a:rPr>
                        <a:t>paktën një e treta e anëtarëve të jurisë do të kenë atë kualifikim ose një kualifikim ekuivalent.</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dhe Vendimet e Jurisë</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pPr lvl="0"/>
                      <a:r>
                        <a:rPr lang="sq-AL" sz="1400" b="0" kern="1200" dirty="0">
                          <a:solidFill>
                            <a:schemeClr val="tx1"/>
                          </a:solidFill>
                          <a:effectLst/>
                          <a:latin typeface="+mn-lt"/>
                          <a:ea typeface="+mn-ea"/>
                          <a:cs typeface="+mn-cs"/>
                        </a:rPr>
                        <a:t>Juria duhet të përbëhet nga një numër tek, por në asnjë rast më pak se tre (3) </a:t>
                      </a:r>
                      <a:r>
                        <a:rPr lang="sq-AL" sz="1400" b="1" kern="1200" dirty="0">
                          <a:solidFill>
                            <a:srgbClr val="FF0000"/>
                          </a:solidFill>
                          <a:effectLst/>
                          <a:latin typeface="+mn-lt"/>
                          <a:ea typeface="+mn-ea"/>
                          <a:cs typeface="+mn-cs"/>
                        </a:rPr>
                        <a:t>persona fizikë</a:t>
                      </a:r>
                      <a:r>
                        <a:rPr lang="sq-AL" sz="1400" b="0" kern="1200" dirty="0">
                          <a:solidFill>
                            <a:schemeClr val="tx1"/>
                          </a:solidFill>
                          <a:effectLst/>
                          <a:latin typeface="+mn-lt"/>
                          <a:ea typeface="+mn-ea"/>
                          <a:cs typeface="+mn-cs"/>
                        </a:rPr>
                        <a:t>. Këta persona do të caktohen nga autoriteti kontraktues dhe ata nuk mund të jenë të anëtarësuar në ose të ndërlidhur me ndonjërin nga pjesëmarrësit në konkurs. Nëse nga pjesëmarrësit kërkohet që të posedojnë ndonjë kualifikim të posaçëm profesional</a:t>
                      </a:r>
                      <a:r>
                        <a:rPr lang="sq-AL" sz="1400" b="1" kern="1200" dirty="0">
                          <a:solidFill>
                            <a:srgbClr val="FF0000"/>
                          </a:solidFill>
                          <a:effectLst/>
                          <a:latin typeface="+mn-lt"/>
                          <a:ea typeface="+mn-ea"/>
                          <a:cs typeface="+mn-cs"/>
                        </a:rPr>
                        <a:t>, së paku dy të tretat (2/3) e anëtarëve të jurisë duhet që po ashtu të posedojnë atë kualifikim ose barasvlerën e tij.</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Dallimi sepse sipas Direktivës “të paktën një e treta e anëtarëve të jurisë do të kenë atë kualifikim” ndërsa sipas LPP-se “të paktën dy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tretat e anëtarëve të jurisë do të kenë atë kualifikim”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4119958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(7)</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894952779"/>
              </p:ext>
            </p:extLst>
          </p:nvPr>
        </p:nvGraphicFramePr>
        <p:xfrm>
          <a:off x="381000" y="12192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82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Vendimet e jurisë</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Juria do të jetë autonome në vendimet ose opinionet e saj.</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Juria do të shqyrtojë planet dhe projektet e paraqitura nga kandidatët në mënyrë </a:t>
                      </a:r>
                      <a:r>
                        <a:rPr lang="sq-AL" sz="1600" b="1" kern="1200" dirty="0">
                          <a:solidFill>
                            <a:srgbClr val="FF0000"/>
                          </a:solidFill>
                          <a:effectLst/>
                          <a:latin typeface="+mn-lt"/>
                          <a:ea typeface="+mn-ea"/>
                          <a:cs typeface="+mn-cs"/>
                        </a:rPr>
                        <a:t>anonime dhe vetëm në bazë të kritereve të përcaktuara në njoftimin e konkursit.</a:t>
                      </a:r>
                      <a:endParaRPr lang="en-US" sz="1600" b="1" kern="1200" dirty="0">
                        <a:solidFill>
                          <a:srgbClr val="FF0000"/>
                        </a:solidFill>
                        <a:effectLst/>
                        <a:latin typeface="+mn-lt"/>
                        <a:ea typeface="+mn-ea"/>
                        <a:cs typeface="+mn-cs"/>
                      </a:endParaRPr>
                    </a:p>
                    <a:p>
                      <a:r>
                        <a:rPr lang="sq-AL" sz="1600" b="0" kern="1200" dirty="0">
                          <a:solidFill>
                            <a:schemeClr val="tx1"/>
                          </a:solidFill>
                          <a:effectLst/>
                          <a:latin typeface="+mn-lt"/>
                          <a:ea typeface="+mn-ea"/>
                          <a:cs typeface="+mn-cs"/>
                        </a:rPr>
                        <a:t>3. Juria do të regjistrojë renditjen e saj të projekteve në një raport</a:t>
                      </a:r>
                      <a:r>
                        <a:rPr lang="en-US" sz="1600" b="0" kern="1200" dirty="0">
                          <a:solidFill>
                            <a:schemeClr val="tx1"/>
                          </a:solidFill>
                          <a:effectLst/>
                          <a:latin typeface="+mn-lt"/>
                          <a:ea typeface="+mn-ea"/>
                          <a:cs typeface="+mn-cs"/>
                        </a:rPr>
                        <a:t>…</a:t>
                      </a:r>
                    </a:p>
                  </a:txBody>
                  <a:tcPr marL="61965" marR="61965" marT="0" marB="0"/>
                </a:tc>
                <a:tc>
                  <a:txBody>
                    <a:bodyPr/>
                    <a:lstStyle/>
                    <a:p>
                      <a:r>
                        <a:rPr lang="sq-AL" sz="1600" b="1" kern="1200" dirty="0">
                          <a:solidFill>
                            <a:schemeClr val="tx1"/>
                          </a:solidFill>
                          <a:effectLst/>
                          <a:latin typeface="+mn-lt"/>
                          <a:ea typeface="+mn-ea"/>
                          <a:cs typeface="+mn-cs"/>
                        </a:rPr>
                        <a:t>Neni 80</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Përbërja dhe Vendimet e Jurisë</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Juria do të vendosë mbi konkursin </a:t>
                      </a:r>
                      <a:r>
                        <a:rPr lang="sq-AL" sz="1600" b="1" kern="1200" dirty="0">
                          <a:solidFill>
                            <a:srgbClr val="FF0000"/>
                          </a:solidFill>
                          <a:effectLst/>
                          <a:latin typeface="+mn-lt"/>
                          <a:ea typeface="+mn-ea"/>
                          <a:cs typeface="+mn-cs"/>
                        </a:rPr>
                        <a:t>vetëm në bazë të kritereve të përshkruara </a:t>
                      </a:r>
                      <a:r>
                        <a:rPr lang="sq-AL" sz="1600" b="0" kern="1200" dirty="0">
                          <a:solidFill>
                            <a:schemeClr val="tx1"/>
                          </a:solidFill>
                          <a:effectLst/>
                          <a:latin typeface="+mn-lt"/>
                          <a:ea typeface="+mn-ea"/>
                          <a:cs typeface="+mn-cs"/>
                        </a:rPr>
                        <a:t>në njoftimin për konkursin e projektimit. Identiteti i pjesëmarrësve nuk do të zbulohet para anëtarëve të jurisë.</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marL="0" marR="0">
                        <a:lnSpc>
                          <a:spcPct val="115000"/>
                        </a:lnSpc>
                        <a:spcBef>
                          <a:spcPts val="1200"/>
                        </a:spcBef>
                        <a:spcAft>
                          <a:spcPts val="0"/>
                        </a:spcAft>
                      </a:pPr>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Dispozitat përputhe</a:t>
                      </a:r>
                      <a:r>
                        <a:rPr lang="en-US" sz="1600" b="1" dirty="0">
                          <a:solidFill>
                            <a:srgbClr val="FF0000"/>
                          </a:solidFill>
                          <a:effectLst/>
                          <a:latin typeface="+mn-lt"/>
                          <a:ea typeface="Times New Roman" panose="02020603050405020304" pitchFamily="18" charset="0"/>
                          <a:cs typeface="Arial" panose="020B0604020202020204" pitchFamily="34" charset="0"/>
                        </a:rPr>
                        <a:t>n</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 </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anonim</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vetëm n</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baz</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t</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kritereve</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Renditja e projekteve është e përcaktuar me RUOPP</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63851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02719" y="1371600"/>
            <a:ext cx="8515350" cy="453662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dirty="0"/>
              <a:t>Qëllimi është për t</a:t>
            </a:r>
            <a:r>
              <a:rPr lang="en-US" dirty="0"/>
              <a:t>ë</a:t>
            </a:r>
            <a:r>
              <a:rPr lang="sq-AL" dirty="0"/>
              <a:t> shpjeguar dhe kuptuar:</a:t>
            </a:r>
          </a:p>
          <a:p>
            <a:pPr marL="0" indent="0">
              <a:buNone/>
            </a:pPr>
            <a:endParaRPr lang="en-US" dirty="0"/>
          </a:p>
          <a:p>
            <a:pPr lvl="0">
              <a:buFont typeface="Wingdings" panose="05000000000000000000" pitchFamily="2" charset="2"/>
              <a:buChar char="Ø"/>
            </a:pPr>
            <a:r>
              <a:rPr lang="sq-AL" sz="2800" i="1" dirty="0"/>
              <a:t>Çfarë është Konkursi i projektimit;</a:t>
            </a:r>
            <a:endParaRPr lang="en-US" sz="2800" i="1" dirty="0"/>
          </a:p>
          <a:p>
            <a:pPr lvl="0">
              <a:buFont typeface="Wingdings" panose="05000000000000000000" pitchFamily="2" charset="2"/>
              <a:buChar char="Ø"/>
            </a:pPr>
            <a:r>
              <a:rPr lang="sq-AL" sz="2800" i="1" dirty="0"/>
              <a:t>Llojet e Konkurseve t</a:t>
            </a:r>
            <a:r>
              <a:rPr lang="en-US" sz="2800" i="1" dirty="0"/>
              <a:t>ë</a:t>
            </a:r>
            <a:r>
              <a:rPr lang="sq-AL" sz="2800" i="1" dirty="0"/>
              <a:t> projektimit;</a:t>
            </a:r>
            <a:endParaRPr lang="en-US" sz="2800" i="1" dirty="0"/>
          </a:p>
          <a:p>
            <a:pPr lvl="0">
              <a:buFont typeface="Wingdings" panose="05000000000000000000" pitchFamily="2" charset="2"/>
              <a:buChar char="Ø"/>
            </a:pPr>
            <a:r>
              <a:rPr lang="sq-AL" sz="2800" i="1" dirty="0"/>
              <a:t>Dallimi n</a:t>
            </a:r>
            <a:r>
              <a:rPr lang="en-US" sz="2800" i="1" dirty="0"/>
              <a:t>ë</a:t>
            </a:r>
            <a:r>
              <a:rPr lang="sq-AL" sz="2800" i="1" dirty="0"/>
              <a:t> mes t</a:t>
            </a:r>
            <a:r>
              <a:rPr lang="en-US" sz="2800" i="1" dirty="0"/>
              <a:t>ë</a:t>
            </a:r>
            <a:r>
              <a:rPr lang="sq-AL" sz="2800" i="1" dirty="0"/>
              <a:t> dispozitave t</a:t>
            </a:r>
            <a:r>
              <a:rPr lang="en-US" sz="2800" i="1" dirty="0"/>
              <a:t>ë</a:t>
            </a:r>
            <a:r>
              <a:rPr lang="sq-AL" sz="2800" i="1" dirty="0"/>
              <a:t> LPP-s</a:t>
            </a:r>
            <a:r>
              <a:rPr lang="en-US" sz="2800" i="1" dirty="0"/>
              <a:t>ë</a:t>
            </a:r>
            <a:r>
              <a:rPr lang="sq-AL" sz="2800" i="1" dirty="0"/>
              <a:t> vs Direktivës s</a:t>
            </a:r>
            <a:r>
              <a:rPr lang="en-US" sz="2800" i="1" dirty="0"/>
              <a:t>ë</a:t>
            </a:r>
            <a:r>
              <a:rPr lang="sq-AL" sz="2800" i="1" dirty="0"/>
              <a:t> BE n</a:t>
            </a:r>
            <a:r>
              <a:rPr lang="en-US" sz="2800" i="1" dirty="0"/>
              <a:t>ë</a:t>
            </a:r>
            <a:r>
              <a:rPr lang="sq-AL" sz="2800" i="1" dirty="0"/>
              <a:t> lidhje me Konkursin e projektimit;</a:t>
            </a:r>
            <a:endParaRPr lang="en-US" sz="2800" i="1" dirty="0"/>
          </a:p>
          <a:p>
            <a:pPr lvl="0">
              <a:buFont typeface="Wingdings" panose="05000000000000000000" pitchFamily="2" charset="2"/>
              <a:buChar char="Ø"/>
            </a:pPr>
            <a:r>
              <a:rPr lang="sq-AL" sz="2800" i="1" dirty="0"/>
              <a:t>Cilat janë procedu</a:t>
            </a:r>
            <a:r>
              <a:rPr lang="en-GB" sz="2800" i="1" dirty="0"/>
              <a:t>r</a:t>
            </a:r>
            <a:r>
              <a:rPr lang="sq-AL" sz="2800" i="1" dirty="0"/>
              <a:t>at e PP t</a:t>
            </a:r>
            <a:r>
              <a:rPr lang="en-US" sz="2800" i="1" dirty="0"/>
              <a:t>ë</a:t>
            </a:r>
            <a:r>
              <a:rPr lang="sq-AL" sz="2800" i="1" dirty="0"/>
              <a:t> cilat mund t</a:t>
            </a:r>
            <a:r>
              <a:rPr lang="en-US" sz="2800" i="1" dirty="0"/>
              <a:t>ë</a:t>
            </a:r>
            <a:r>
              <a:rPr lang="sq-AL" sz="2800" i="1" dirty="0"/>
              <a:t> përdoren për Konkurset e Projektimit;</a:t>
            </a:r>
            <a:endParaRPr lang="en-US" sz="2800" i="1" dirty="0"/>
          </a:p>
        </p:txBody>
      </p:sp>
      <p:sp>
        <p:nvSpPr>
          <p:cNvPr id="3" name="Rectangle 3"/>
          <p:cNvSpPr txBox="1">
            <a:spLocks noChangeArrowheads="1"/>
          </p:cNvSpPr>
          <p:nvPr/>
        </p:nvSpPr>
        <p:spPr>
          <a:xfrm>
            <a:off x="323850" y="395953"/>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a:spcBef>
                <a:spcPts val="2400"/>
              </a:spcBef>
              <a:buNone/>
            </a:pPr>
            <a:r>
              <a:rPr lang="sq-AL" b="1" kern="0" noProof="1">
                <a:latin typeface="+mj-lt"/>
                <a:ea typeface="Verdana" panose="020B0604030504040204" pitchFamily="34" charset="0"/>
                <a:cs typeface="Verdana" panose="020B0604030504040204" pitchFamily="34" charset="0"/>
              </a:rPr>
              <a:t>Objektivat e </a:t>
            </a:r>
            <a:r>
              <a:rPr lang="en-US" b="1" kern="0" noProof="1">
                <a:latin typeface="+mj-lt"/>
                <a:ea typeface="Verdana" panose="020B0604030504040204" pitchFamily="34" charset="0"/>
                <a:cs typeface="Verdana" panose="020B0604030504040204" pitchFamily="34" charset="0"/>
              </a:rPr>
              <a:t>Trajnimit</a:t>
            </a:r>
            <a:r>
              <a:rPr lang="sq-AL" b="1" kern="0" noProof="1">
                <a:latin typeface="+mj-lt"/>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1553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(8)</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410812211"/>
              </p:ext>
            </p:extLst>
          </p:nvPr>
        </p:nvGraphicFramePr>
        <p:xfrm>
          <a:off x="3810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51</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Forma dhe mënyra e publikimit të njoftimeve</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Njoftimet e përmendura në nenet 48, 49 dhe 50 do të hartohen, transmetohen me mjete elektronike </a:t>
                      </a:r>
                      <a:r>
                        <a:rPr lang="sq-AL" sz="1600" b="1" kern="1200" dirty="0">
                          <a:solidFill>
                            <a:srgbClr val="FF0000"/>
                          </a:solidFill>
                          <a:effectLst/>
                          <a:latin typeface="+mn-lt"/>
                          <a:ea typeface="+mn-ea"/>
                          <a:cs typeface="+mn-cs"/>
                        </a:rPr>
                        <a:t>Zyrës së Publikimeve të Bashkimit Evropian </a:t>
                      </a:r>
                      <a:endParaRPr lang="en-US" sz="1600" b="1" kern="1200" dirty="0">
                        <a:solidFill>
                          <a:srgbClr val="FF0000"/>
                        </a:solidFill>
                        <a:effectLst/>
                        <a:latin typeface="+mn-lt"/>
                        <a:ea typeface="+mn-ea"/>
                        <a:cs typeface="+mn-cs"/>
                      </a:endParaRPr>
                    </a:p>
                  </a:txBody>
                  <a:tcPr marL="61965" marR="61965" marT="0" marB="0"/>
                </a:tc>
                <a:tc>
                  <a:txBody>
                    <a:bodyPr/>
                    <a:lstStyle/>
                    <a:p>
                      <a:r>
                        <a:rPr lang="sq-AL" sz="1600" b="1" kern="1200" dirty="0">
                          <a:solidFill>
                            <a:schemeClr val="tx1"/>
                          </a:solidFill>
                          <a:effectLst/>
                          <a:latin typeface="+mn-lt"/>
                          <a:ea typeface="+mn-ea"/>
                          <a:cs typeface="+mn-cs"/>
                        </a:rPr>
                        <a:t>Neni 77</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i Njoftimeve për Konkursin e Projektimit</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Rregullat që drejtojnë publikimin e një njoftimi për konkursin e projektimit janë të njëjta me rregullat e parashtruara në nenin </a:t>
                      </a:r>
                      <a:r>
                        <a:rPr lang="sq-AL" sz="1600" b="1" kern="1200" dirty="0">
                          <a:solidFill>
                            <a:srgbClr val="FF0000"/>
                          </a:solidFill>
                          <a:effectLst/>
                          <a:latin typeface="+mn-lt"/>
                          <a:ea typeface="+mn-ea"/>
                          <a:cs typeface="+mn-cs"/>
                        </a:rPr>
                        <a:t>42 të këtij ligji që e  drejtojnë publikimin e njoftimeve</a:t>
                      </a:r>
                      <a:r>
                        <a:rPr lang="sq-AL" sz="1600" b="0" kern="1200" dirty="0">
                          <a:solidFill>
                            <a:schemeClr val="tx1"/>
                          </a:solidFill>
                          <a:effectLst/>
                          <a:latin typeface="+mn-lt"/>
                          <a:ea typeface="+mn-ea"/>
                          <a:cs typeface="+mn-cs"/>
                        </a:rPr>
                        <a:t> të kontratës për kontratat që e kanë vlerën e njëjtë me konkursin përkatës të projektimit.</a:t>
                      </a:r>
                      <a:endParaRPr lang="en-US" sz="1600" b="0"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Sipas Direktivës,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për publikim dorëzohen n</a:t>
                      </a:r>
                      <a:r>
                        <a:rPr lang="en-US" sz="1600" b="1" kern="1200" dirty="0">
                          <a:solidFill>
                            <a:srgbClr val="FF0000"/>
                          </a:solidFill>
                          <a:effectLst/>
                          <a:latin typeface="+mn-lt"/>
                          <a:ea typeface="+mn-ea"/>
                          <a:cs typeface="+mn-cs"/>
                        </a:rPr>
                        <a:t>ë </a:t>
                      </a:r>
                      <a:r>
                        <a:rPr lang="sq-AL" sz="1600" b="1" kern="1200" dirty="0">
                          <a:solidFill>
                            <a:srgbClr val="FF0000"/>
                          </a:solidFill>
                          <a:effectLst/>
                          <a:latin typeface="+mn-lt"/>
                          <a:ea typeface="+mn-ea"/>
                          <a:cs typeface="+mn-cs"/>
                        </a:rPr>
                        <a:t>Zyrën e Publikimeve të Bashkimit Evropian. Meqenëse Kosova nuk është shtet anëtar kjo dispozit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është e rregulluar me nenin 77 ku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dorëzohen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platformën elektronike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KRPP-s</a:t>
                      </a:r>
                      <a:r>
                        <a:rPr lang="en-US" sz="1600" b="1" kern="1200" dirty="0">
                          <a:solidFill>
                            <a:srgbClr val="FF0000"/>
                          </a:solidFill>
                          <a:effectLst/>
                          <a:latin typeface="+mn-lt"/>
                          <a:ea typeface="+mn-ea"/>
                          <a:cs typeface="+mn-cs"/>
                        </a:rPr>
                        <a:t>ë </a:t>
                      </a: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125411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latin typeface="+mn-lt"/>
              </a:rPr>
              <a:t>Dispozitat e LPP-s</a:t>
            </a:r>
            <a:r>
              <a:rPr lang="en-US" sz="2800" b="1" i="1" dirty="0">
                <a:latin typeface="+mn-lt"/>
              </a:rPr>
              <a:t>ë</a:t>
            </a:r>
            <a:r>
              <a:rPr lang="sq-AL" sz="2800" b="1" i="1" dirty="0">
                <a:latin typeface="+mn-lt"/>
              </a:rPr>
              <a:t> vs Direktivës s</a:t>
            </a:r>
            <a:r>
              <a:rPr lang="en-US" sz="2800" b="1" i="1" dirty="0">
                <a:latin typeface="+mn-lt"/>
              </a:rPr>
              <a:t>ë</a:t>
            </a:r>
            <a:r>
              <a:rPr lang="sq-AL" sz="2800" b="1" i="1" dirty="0">
                <a:latin typeface="+mn-lt"/>
              </a:rPr>
              <a:t> BE</a:t>
            </a:r>
            <a:r>
              <a:rPr lang="en-US" sz="2800" b="1" i="1" dirty="0">
                <a:latin typeface="+mn-lt"/>
              </a:rPr>
              <a:t> (9)</a:t>
            </a:r>
            <a:endParaRPr lang="sq-AL" sz="2800" b="1" i="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876386446"/>
              </p:ext>
            </p:extLst>
          </p:nvPr>
        </p:nvGraphicFramePr>
        <p:xfrm>
          <a:off x="4572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në nivel kombëtar</a:t>
                      </a:r>
                      <a:endParaRPr lang="en-US" sz="1600" b="1" kern="1200" dirty="0">
                        <a:solidFill>
                          <a:schemeClr val="tx1"/>
                        </a:solidFill>
                        <a:effectLst/>
                        <a:latin typeface="+mn-lt"/>
                        <a:ea typeface="+mn-ea"/>
                        <a:cs typeface="+mn-cs"/>
                      </a:endParaRPr>
                    </a:p>
                    <a:p>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Njoftimet e përmendura në nenet 48, 49 dhe 50 dhe informacionet e përfshira në të nuk do të publikohen në nivelin kombëtar para publikimit në përputhje me nenin 51. </a:t>
                      </a:r>
                      <a:r>
                        <a:rPr lang="sq-AL" sz="1600" b="1" kern="1200" dirty="0">
                          <a:solidFill>
                            <a:srgbClr val="FF0000"/>
                          </a:solidFill>
                          <a:effectLst/>
                          <a:latin typeface="+mn-lt"/>
                          <a:ea typeface="+mn-ea"/>
                          <a:cs typeface="+mn-cs"/>
                        </a:rPr>
                        <a:t>Sidoqoftë, publikimi mund të bëhet në çdo rast në nivelin kombëtar</a:t>
                      </a:r>
                      <a:r>
                        <a:rPr lang="sq-AL" sz="1600" b="0" kern="1200" dirty="0">
                          <a:solidFill>
                            <a:schemeClr val="tx1"/>
                          </a:solidFill>
                          <a:effectLst/>
                          <a:latin typeface="+mn-lt"/>
                          <a:ea typeface="+mn-ea"/>
                          <a:cs typeface="+mn-cs"/>
                        </a:rPr>
                        <a:t>, kur autoritetet kontraktuese nuk njoftohen për publikim brenda 48 orëve pas konfirmimit të marrjes së njoftimit në përputhje me nenin 51.</a:t>
                      </a:r>
                      <a:endParaRPr lang="en-US" sz="1600" b="0" kern="1200" dirty="0">
                        <a:solidFill>
                          <a:schemeClr val="tx1"/>
                        </a:solidFill>
                        <a:effectLst/>
                        <a:latin typeface="+mn-lt"/>
                        <a:ea typeface="+mn-ea"/>
                        <a:cs typeface="+mn-cs"/>
                      </a:endParaRPr>
                    </a:p>
                  </a:txBody>
                  <a:tcPr marL="61965" marR="61965" marT="0" marB="0"/>
                </a:tc>
                <a:tc>
                  <a:txBody>
                    <a:bodyPr/>
                    <a:lstStyle/>
                    <a:p>
                      <a:pPr algn="ctr"/>
                      <a:r>
                        <a:rPr lang="en-US" sz="1600" b="1" kern="1200" dirty="0">
                          <a:solidFill>
                            <a:schemeClr val="tx1"/>
                          </a:solidFill>
                          <a:effectLst/>
                          <a:latin typeface="+mn-lt"/>
                          <a:ea typeface="+mn-ea"/>
                          <a:cs typeface="+mn-cs"/>
                        </a:rPr>
                        <a:t>n/a</a:t>
                      </a:r>
                    </a:p>
                    <a:p>
                      <a:endParaRPr lang="en-US" sz="1600" b="1"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Kjo Dispozite nuk është e rregulluar me LPP pasi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Kosova nuk është shtet anëtar d.m.th. Shtetet anëtare janë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obliguara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dorëzojnë Njoftimet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Zyrën për publikim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BE por mund ti publikojnë ato edhe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nivel kombëtar.</a:t>
                      </a:r>
                      <a:endParaRPr lang="en-US" sz="1600" b="1"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5324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3200" b="1" i="1" dirty="0"/>
              <a:t>Hapat e procedurave t</a:t>
            </a:r>
            <a:r>
              <a:rPr lang="en-US" sz="3200" b="1" i="1" dirty="0"/>
              <a:t>ë</a:t>
            </a:r>
            <a:r>
              <a:rPr lang="sq-AL" sz="3200" b="1" i="1" dirty="0"/>
              <a:t> prokurimit </a:t>
            </a:r>
            <a:endParaRPr lang="en-US" sz="3200" b="1" i="1" dirty="0"/>
          </a:p>
        </p:txBody>
      </p:sp>
      <p:sp>
        <p:nvSpPr>
          <p:cNvPr id="2" name="Rectangle 1"/>
          <p:cNvSpPr/>
          <p:nvPr/>
        </p:nvSpPr>
        <p:spPr>
          <a:xfrm>
            <a:off x="762000" y="1795476"/>
            <a:ext cx="7315200" cy="4186531"/>
          </a:xfrm>
          <a:prstGeom prst="rect">
            <a:avLst/>
          </a:prstGeom>
        </p:spPr>
        <p:txBody>
          <a:bodyPr wrap="square">
            <a:spAutoFit/>
          </a:bodyPr>
          <a:lstStyle/>
          <a:p>
            <a:pPr marL="0" marR="0">
              <a:lnSpc>
                <a:spcPct val="115000"/>
              </a:lnSpc>
              <a:spcBef>
                <a:spcPts val="1200"/>
              </a:spcBef>
              <a:spcAft>
                <a:spcPts val="0"/>
              </a:spcAft>
            </a:pPr>
            <a:r>
              <a:rPr lang="sq-AL" sz="2400" dirty="0">
                <a:latin typeface="+mn-lt"/>
                <a:ea typeface="Calibri" panose="020F0502020204030204" pitchFamily="34" charset="0"/>
                <a:cs typeface="Times New Roman" panose="02020603050405020304" pitchFamily="18" charset="0"/>
              </a:rPr>
              <a:t>Konkursi për projektim </a:t>
            </a:r>
            <a:r>
              <a:rPr lang="sq-AL" sz="2400" b="1" i="1" u="sng" dirty="0">
                <a:latin typeface="+mn-lt"/>
                <a:ea typeface="Calibri" panose="020F0502020204030204" pitchFamily="34" charset="0"/>
                <a:cs typeface="Times New Roman" panose="02020603050405020304" pitchFamily="18" charset="0"/>
              </a:rPr>
              <a:t>mund </a:t>
            </a:r>
            <a:r>
              <a:rPr lang="sq-AL" sz="2400" dirty="0">
                <a:latin typeface="+mn-lt"/>
                <a:ea typeface="Calibri" panose="020F0502020204030204" pitchFamily="34" charset="0"/>
                <a:cs typeface="Times New Roman" panose="02020603050405020304" pitchFamily="18" charset="0"/>
              </a:rPr>
              <a:t> të organizohet si pjesë e një procedure që:</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1.  shpie në ose përfshin dhënien e kontratës për shërbime</a:t>
            </a:r>
            <a:r>
              <a:rPr lang="sq-AL" sz="2400" dirty="0">
                <a:latin typeface="+mn-lt"/>
                <a:ea typeface="Calibri" panose="020F0502020204030204" pitchFamily="34" charset="0"/>
                <a:cs typeface="Times New Roman" panose="02020603050405020304" pitchFamily="18" charset="0"/>
              </a:rPr>
              <a:t> (fituesit të konkursit i jepet kontrata për fazën pasuese të projektimit); ose</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2.  shpie në shpërblime në të holla</a:t>
            </a:r>
            <a:r>
              <a:rPr lang="sq-AL" sz="2400" dirty="0">
                <a:latin typeface="+mn-lt"/>
                <a:ea typeface="Calibri" panose="020F0502020204030204" pitchFamily="34" charset="0"/>
                <a:cs typeface="Times New Roman" panose="02020603050405020304" pitchFamily="18" charset="0"/>
              </a:rPr>
              <a:t> (fituesve u paguhen çmime dhe projekti më i mirë përdoret si bazë për </a:t>
            </a:r>
            <a:r>
              <a:rPr lang="sq-AL" sz="2400" dirty="0" err="1">
                <a:latin typeface="+mn-lt"/>
                <a:ea typeface="Calibri" panose="020F0502020204030204" pitchFamily="34" charset="0"/>
                <a:cs typeface="Times New Roman" panose="02020603050405020304" pitchFamily="18" charset="0"/>
              </a:rPr>
              <a:t>specifikacionet</a:t>
            </a:r>
            <a:r>
              <a:rPr lang="sq-AL" sz="2400" dirty="0">
                <a:latin typeface="+mn-lt"/>
                <a:ea typeface="Calibri" panose="020F0502020204030204" pitchFamily="34" charset="0"/>
                <a:cs typeface="Times New Roman" panose="02020603050405020304" pitchFamily="18" charset="0"/>
              </a:rPr>
              <a:t> teknike në aktivitetin pasues të prokurimit).</a:t>
            </a:r>
            <a:endParaRPr lang="en-US" sz="2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277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endParaRPr lang="en-US" sz="2000" dirty="0">
              <a:solidFill>
                <a:srgbClr val="FF0000"/>
              </a:solidFill>
            </a:endParaRPr>
          </a:p>
          <a:p>
            <a:pPr lvl="0"/>
            <a:r>
              <a:rPr lang="sq-AL" sz="2800" b="1" i="1" dirty="0"/>
              <a:t> </a:t>
            </a:r>
            <a:endParaRPr lang="en-US" sz="2800" b="1" i="1" dirty="0"/>
          </a:p>
        </p:txBody>
      </p:sp>
      <p:sp>
        <p:nvSpPr>
          <p:cNvPr id="2" name="Rectangle 1"/>
          <p:cNvSpPr/>
          <p:nvPr/>
        </p:nvSpPr>
        <p:spPr>
          <a:xfrm>
            <a:off x="762000" y="1795476"/>
            <a:ext cx="7315200" cy="3139321"/>
          </a:xfrm>
          <a:prstGeom prst="rect">
            <a:avLst/>
          </a:prstGeom>
        </p:spPr>
        <p:txBody>
          <a:bodyPr wrap="square">
            <a:spAutoFit/>
          </a:bodyPr>
          <a:lstStyle/>
          <a:p>
            <a:r>
              <a:rPr lang="sq-AL" b="1" i="1" dirty="0"/>
              <a:t> </a:t>
            </a:r>
            <a:endParaRPr lang="en-US" dirty="0"/>
          </a:p>
          <a:p>
            <a:pPr marL="285750" lvl="0" indent="-285750">
              <a:buFont typeface="Arial" panose="020B0604020202020204" pitchFamily="34" charset="0"/>
              <a:buChar char="•"/>
            </a:pPr>
            <a:r>
              <a:rPr lang="sq-AL" dirty="0"/>
              <a:t>Procedura fillohet me </a:t>
            </a:r>
            <a:r>
              <a:rPr lang="sq-AL" b="1" dirty="0"/>
              <a:t>publikimin</a:t>
            </a:r>
            <a:r>
              <a:rPr lang="sq-AL" dirty="0"/>
              <a:t> e një njoftimi për </a:t>
            </a:r>
            <a:r>
              <a:rPr lang="sq-AL" b="1" dirty="0"/>
              <a:t>Konkurs t</a:t>
            </a:r>
            <a:r>
              <a:rPr lang="en-US" b="1" dirty="0"/>
              <a:t>ë</a:t>
            </a:r>
            <a:r>
              <a:rPr lang="sq-AL" b="1" dirty="0"/>
              <a:t> projektimit </a:t>
            </a:r>
            <a:r>
              <a:rPr lang="en-US" dirty="0"/>
              <a:t>- </a:t>
            </a:r>
            <a:r>
              <a:rPr lang="sq-AL" dirty="0"/>
              <a:t>Formulari B06</a:t>
            </a:r>
            <a:endParaRPr lang="en-US" dirty="0"/>
          </a:p>
          <a:p>
            <a:pPr marL="285750" lvl="0" indent="-285750">
              <a:buFont typeface="Arial" panose="020B0604020202020204" pitchFamily="34" charset="0"/>
              <a:buChar char="•"/>
            </a:pPr>
            <a:r>
              <a:rPr lang="sq-AL" dirty="0"/>
              <a:t>Procedura </a:t>
            </a:r>
            <a:r>
              <a:rPr lang="en-US" dirty="0"/>
              <a:t>- </a:t>
            </a:r>
            <a:r>
              <a:rPr lang="sq-AL" b="1" i="1" dirty="0"/>
              <a:t>kontratat me vlerë të madhe – 40 dit</a:t>
            </a:r>
            <a:r>
              <a:rPr lang="en-US" b="1" i="1" dirty="0"/>
              <a:t>ë</a:t>
            </a:r>
            <a:endParaRPr lang="en-US" dirty="0"/>
          </a:p>
          <a:p>
            <a:pPr marL="285750" lvl="0" indent="-285750">
              <a:buFont typeface="Arial" panose="020B0604020202020204" pitchFamily="34" charset="0"/>
              <a:buChar char="•"/>
            </a:pPr>
            <a:r>
              <a:rPr lang="sq-AL" dirty="0"/>
              <a:t>Në Njoftimin për Konkurs t</a:t>
            </a:r>
            <a:r>
              <a:rPr lang="en-US" dirty="0"/>
              <a:t>ë</a:t>
            </a:r>
            <a:r>
              <a:rPr lang="sq-AL" dirty="0"/>
              <a:t> projektimit, </a:t>
            </a:r>
            <a:r>
              <a:rPr lang="en-US" dirty="0"/>
              <a:t>AK</a:t>
            </a:r>
            <a:r>
              <a:rPr lang="sq-AL" dirty="0"/>
              <a:t> do të specifikojë </a:t>
            </a:r>
            <a:r>
              <a:rPr lang="sq-AL" b="1" dirty="0"/>
              <a:t>kriteret minimale të përzgjedhjes</a:t>
            </a:r>
            <a:r>
              <a:rPr lang="sq-AL" dirty="0"/>
              <a:t> </a:t>
            </a:r>
            <a:endParaRPr lang="en-US" dirty="0"/>
          </a:p>
          <a:p>
            <a:pPr marL="285750" lvl="0" indent="-285750">
              <a:buFont typeface="Arial" panose="020B0604020202020204" pitchFamily="34" charset="0"/>
              <a:buChar char="•"/>
            </a:pPr>
            <a:r>
              <a:rPr lang="en-US" dirty="0" err="1"/>
              <a:t>Në</a:t>
            </a:r>
            <a:r>
              <a:rPr lang="en-US" dirty="0"/>
              <a:t> </a:t>
            </a:r>
            <a:r>
              <a:rPr lang="sq-AL" dirty="0"/>
              <a:t>njoftim, </a:t>
            </a:r>
            <a:r>
              <a:rPr lang="en-US" dirty="0"/>
              <a:t>AK </a:t>
            </a:r>
            <a:r>
              <a:rPr lang="sq-AL" dirty="0"/>
              <a:t>do të specifikojë</a:t>
            </a:r>
            <a:endParaRPr lang="en-US" dirty="0"/>
          </a:p>
          <a:p>
            <a:pPr marL="285750" lvl="0" indent="-285750">
              <a:buFont typeface="Wingdings" panose="05000000000000000000" pitchFamily="2" charset="2"/>
              <a:buChar char="ü"/>
            </a:pPr>
            <a:r>
              <a:rPr lang="sq-AL" b="1" dirty="0">
                <a:solidFill>
                  <a:srgbClr val="FF0000"/>
                </a:solidFill>
              </a:rPr>
              <a:t>kriteret t</a:t>
            </a:r>
            <a:r>
              <a:rPr lang="en-US" b="1" dirty="0">
                <a:solidFill>
                  <a:srgbClr val="FF0000"/>
                </a:solidFill>
              </a:rPr>
              <a:t>ë</a:t>
            </a:r>
            <a:r>
              <a:rPr lang="sq-AL" b="1" dirty="0">
                <a:solidFill>
                  <a:srgbClr val="FF0000"/>
                </a:solidFill>
              </a:rPr>
              <a:t> cilat do t</a:t>
            </a:r>
            <a:r>
              <a:rPr lang="en-US" b="1" dirty="0">
                <a:solidFill>
                  <a:srgbClr val="FF0000"/>
                </a:solidFill>
              </a:rPr>
              <a:t>ë</a:t>
            </a:r>
            <a:r>
              <a:rPr lang="sq-AL" b="1" dirty="0">
                <a:solidFill>
                  <a:srgbClr val="FF0000"/>
                </a:solidFill>
              </a:rPr>
              <a:t> aplikohen për vlerësim t</a:t>
            </a:r>
            <a:r>
              <a:rPr lang="en-US" b="1" dirty="0">
                <a:solidFill>
                  <a:srgbClr val="FF0000"/>
                </a:solidFill>
              </a:rPr>
              <a:t>ë</a:t>
            </a:r>
            <a:r>
              <a:rPr lang="sq-AL" b="1" dirty="0">
                <a:solidFill>
                  <a:srgbClr val="FF0000"/>
                </a:solidFill>
              </a:rPr>
              <a:t> projekteve,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numrin dhe vlerën e shpërblimeve</a:t>
            </a:r>
            <a:r>
              <a:rPr lang="sq-AL" dirty="0">
                <a:solidFill>
                  <a:srgbClr val="FF0000"/>
                </a:solidFill>
              </a:rPr>
              <a:t> që do t’u jepen pjesëmarrësve si dhe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nëse një kontratë pas konkursit do t’i jepet fituesit. </a:t>
            </a:r>
            <a:endParaRPr lang="en-US" dirty="0">
              <a:solidFill>
                <a:srgbClr val="FF0000"/>
              </a:solidFill>
            </a:endParaRPr>
          </a:p>
        </p:txBody>
      </p:sp>
    </p:spTree>
    <p:extLst>
      <p:ext uri="{BB962C8B-B14F-4D97-AF65-F5344CB8AC3E}">
        <p14:creationId xmlns:p14="http://schemas.microsoft.com/office/powerpoint/2010/main" val="1629337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381000"/>
            <a:ext cx="82089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r>
              <a:rPr lang="en-US" sz="2000" b="1" i="1" u="sng" dirty="0">
                <a:solidFill>
                  <a:srgbClr val="FF0000"/>
                </a:solidFill>
              </a:rPr>
              <a:t> (2)</a:t>
            </a:r>
            <a:endParaRPr lang="en-US" sz="200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56595521"/>
              </p:ext>
            </p:extLst>
          </p:nvPr>
        </p:nvGraphicFramePr>
        <p:xfrm>
          <a:off x="467544" y="1066800"/>
          <a:ext cx="8371656" cy="5059553"/>
        </p:xfrm>
        <a:graphic>
          <a:graphicData uri="http://schemas.openxmlformats.org/drawingml/2006/table">
            <a:tbl>
              <a:tblPr firstRow="1" firstCol="1" lastRow="1" lastCol="1" bandRow="1" bandCol="1"/>
              <a:tblGrid>
                <a:gridCol w="7418618">
                  <a:extLst>
                    <a:ext uri="{9D8B030D-6E8A-4147-A177-3AD203B41FA5}">
                      <a16:colId xmlns:a16="http://schemas.microsoft.com/office/drawing/2014/main" val="797467873"/>
                    </a:ext>
                  </a:extLst>
                </a:gridCol>
                <a:gridCol w="953038">
                  <a:extLst>
                    <a:ext uri="{9D8B030D-6E8A-4147-A177-3AD203B41FA5}">
                      <a16:colId xmlns:a16="http://schemas.microsoft.com/office/drawing/2014/main" val="2488333207"/>
                    </a:ext>
                  </a:extLst>
                </a:gridCol>
              </a:tblGrid>
              <a:tr h="377952">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Nën-kriteret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Pesha në %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998560"/>
                  </a:ext>
                </a:extLst>
              </a:tr>
              <a:tr h="1133855">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hapësinor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a:effectLst/>
                          <a:latin typeface="Garamond" panose="02020404030301010803" pitchFamily="18" charset="0"/>
                          <a:ea typeface="Calibri" panose="020F0502020204030204" pitchFamily="34" charset="0"/>
                          <a:cs typeface="Times New Roman" panose="02020603050405020304" pitchFamily="18" charset="0"/>
                        </a:rPr>
                        <a:t>Konceptin hapësinor të zgjidhjes urbane;</a:t>
                      </a: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Vlerat e ndërtesës dhe rrethinës;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Kualiteti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Racionaliteti</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inxhinierik</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Paraqitja grafike  teknike e projektit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181432"/>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programor ( 30%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Funksionaliteti i zgjidhjes;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Shfrytëzimi racional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Respektimi dhe përmbushja e detyrës projektuese dhe programit hapësinor</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525280"/>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ekonomik ( 20%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Aspekti ekonomik i zgjidhjes së projektuar;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Mirëmbajtja dhe shpenzimet e saj, bazuar në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destinimin</a:t>
                      </a:r>
                      <a:r>
                        <a:rPr lang="sq-AL" sz="1200" dirty="0">
                          <a:effectLst/>
                          <a:latin typeface="Garamond" panose="02020404030301010803" pitchFamily="18" charset="0"/>
                          <a:ea typeface="Calibri" panose="020F0502020204030204" pitchFamily="34" charset="0"/>
                          <a:cs typeface="Times New Roman" panose="02020603050405020304" pitchFamily="18" charset="0"/>
                        </a:rPr>
                        <a:t> e objektit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20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656549"/>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i komunikacionit ( </a:t>
                      </a:r>
                      <a:r>
                        <a:rPr lang="en-GB"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10</a:t>
                      </a: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Lëvizja pa pengesa e këmbësorëve dhe automjeteve;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Parkimi</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378714"/>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estetik dhe ekologjik – arkitekturë e qëndrueshme (10%)</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Origjinaliteti i zgjidhjes;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Inovacioni dhe vlera estetike;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	Fleksibiliteti i hapësirës;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a:effectLst/>
                          <a:latin typeface="Garamond" panose="02020404030301010803" pitchFamily="18" charset="0"/>
                          <a:ea typeface="Calibri" panose="020F0502020204030204" pitchFamily="34" charset="0"/>
                          <a:cs typeface="Times New Roman" panose="02020603050405020304" pitchFamily="18" charset="0"/>
                        </a:rPr>
                        <a:t>•	Efiçienca energjetike</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592141"/>
                  </a:ext>
                </a:extLst>
              </a:tr>
              <a:tr h="188976">
                <a:tc>
                  <a:txBody>
                    <a:bodyPr/>
                    <a:lstStyle/>
                    <a:p>
                      <a:pPr marL="0" marR="0" hangingPunct="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796155"/>
                  </a:ext>
                </a:extLst>
              </a:tr>
            </a:tbl>
          </a:graphicData>
        </a:graphic>
      </p:graphicFrame>
    </p:spTree>
    <p:extLst>
      <p:ext uri="{BB962C8B-B14F-4D97-AF65-F5344CB8AC3E}">
        <p14:creationId xmlns:p14="http://schemas.microsoft.com/office/powerpoint/2010/main" val="1944134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r>
              <a:rPr lang="en-US" sz="2000" b="1" i="1" u="sng" dirty="0">
                <a:solidFill>
                  <a:srgbClr val="FF0000"/>
                </a:solidFill>
              </a:rPr>
              <a:t> (3)</a:t>
            </a:r>
            <a:r>
              <a:rPr lang="sq-AL" sz="2000" b="1" i="1" dirty="0"/>
              <a:t> </a:t>
            </a:r>
            <a:endParaRPr lang="en-US" sz="2000" b="1" i="1" dirty="0"/>
          </a:p>
          <a:p>
            <a:pPr lvl="0"/>
            <a:r>
              <a:rPr lang="en-US" sz="2000" b="1" i="1" dirty="0"/>
              <a:t>LLOJI 1</a:t>
            </a:r>
          </a:p>
        </p:txBody>
      </p:sp>
      <p:graphicFrame>
        <p:nvGraphicFramePr>
          <p:cNvPr id="4" name="Object 3"/>
          <p:cNvGraphicFramePr>
            <a:graphicFrameLocks noChangeAspect="1"/>
          </p:cNvGraphicFramePr>
          <p:nvPr>
            <p:extLst>
              <p:ext uri="{D42A27DB-BD31-4B8C-83A1-F6EECF244321}">
                <p14:modId xmlns:p14="http://schemas.microsoft.com/office/powerpoint/2010/main" val="1309596451"/>
              </p:ext>
            </p:extLst>
          </p:nvPr>
        </p:nvGraphicFramePr>
        <p:xfrm>
          <a:off x="1219200" y="1905000"/>
          <a:ext cx="6848475" cy="4629150"/>
        </p:xfrm>
        <a:graphic>
          <a:graphicData uri="http://schemas.openxmlformats.org/presentationml/2006/ole">
            <mc:AlternateContent xmlns:mc="http://schemas.openxmlformats.org/markup-compatibility/2006">
              <mc:Choice xmlns:v="urn:schemas-microsoft-com:vml" Requires="v">
                <p:oleObj spid="_x0000_s15389" name="Document" r:id="rId3" imgW="5260759" imgH="3558899" progId="Word.Document.12">
                  <p:embed/>
                </p:oleObj>
              </mc:Choice>
              <mc:Fallback>
                <p:oleObj name="Document" r:id="rId3" imgW="5260759" imgH="3558899" progId="Word.Document.12">
                  <p:embed/>
                  <p:pic>
                    <p:nvPicPr>
                      <p:cNvPr id="0" name=""/>
                      <p:cNvPicPr/>
                      <p:nvPr/>
                    </p:nvPicPr>
                    <p:blipFill>
                      <a:blip r:embed="rId4"/>
                      <a:stretch>
                        <a:fillRect/>
                      </a:stretch>
                    </p:blipFill>
                    <p:spPr>
                      <a:xfrm>
                        <a:off x="1219200" y="1905000"/>
                        <a:ext cx="6848475" cy="4629150"/>
                      </a:xfrm>
                      <a:prstGeom prst="rect">
                        <a:avLst/>
                      </a:prstGeom>
                    </p:spPr>
                  </p:pic>
                </p:oleObj>
              </mc:Fallback>
            </mc:AlternateContent>
          </a:graphicData>
        </a:graphic>
      </p:graphicFrame>
    </p:spTree>
    <p:extLst>
      <p:ext uri="{BB962C8B-B14F-4D97-AF65-F5344CB8AC3E}">
        <p14:creationId xmlns:p14="http://schemas.microsoft.com/office/powerpoint/2010/main" val="1465688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t>Publikimi i njoftimit për konkurs t</a:t>
            </a:r>
            <a:r>
              <a:rPr lang="en-US" sz="2000" b="1" i="1" u="sng" dirty="0"/>
              <a:t>ë</a:t>
            </a:r>
            <a:r>
              <a:rPr lang="sq-AL" sz="2000" b="1" i="1" u="sng" dirty="0"/>
              <a:t> projektimit – </a:t>
            </a:r>
            <a:r>
              <a:rPr lang="sq-AL" sz="2000" b="1" i="1" u="sng" dirty="0">
                <a:solidFill>
                  <a:srgbClr val="FF0000"/>
                </a:solidFill>
              </a:rPr>
              <a:t>përmes platformës elektronike</a:t>
            </a:r>
            <a:r>
              <a:rPr lang="en-US" sz="2000" b="1" i="1" u="sng" dirty="0">
                <a:solidFill>
                  <a:srgbClr val="FF0000"/>
                </a:solidFill>
              </a:rPr>
              <a:t> (3)</a:t>
            </a:r>
          </a:p>
          <a:p>
            <a:pPr lvl="0"/>
            <a:r>
              <a:rPr lang="en-US" sz="2000" b="1" i="1" u="sng" dirty="0"/>
              <a:t>LLOJI 2</a:t>
            </a:r>
          </a:p>
          <a:p>
            <a:pPr lvl="0"/>
            <a:r>
              <a:rPr lang="sq-AL" sz="2000" b="1" i="1" dirty="0"/>
              <a:t> </a:t>
            </a:r>
            <a:endParaRPr lang="en-US" sz="2000" b="1" i="1" dirty="0"/>
          </a:p>
        </p:txBody>
      </p:sp>
      <p:graphicFrame>
        <p:nvGraphicFramePr>
          <p:cNvPr id="2" name="Object 1"/>
          <p:cNvGraphicFramePr>
            <a:graphicFrameLocks noChangeAspect="1"/>
          </p:cNvGraphicFramePr>
          <p:nvPr>
            <p:extLst>
              <p:ext uri="{D42A27DB-BD31-4B8C-83A1-F6EECF244321}">
                <p14:modId xmlns:p14="http://schemas.microsoft.com/office/powerpoint/2010/main" val="517181397"/>
              </p:ext>
            </p:extLst>
          </p:nvPr>
        </p:nvGraphicFramePr>
        <p:xfrm>
          <a:off x="990600" y="1981200"/>
          <a:ext cx="7115175" cy="4543425"/>
        </p:xfrm>
        <a:graphic>
          <a:graphicData uri="http://schemas.openxmlformats.org/presentationml/2006/ole">
            <mc:AlternateContent xmlns:mc="http://schemas.openxmlformats.org/markup-compatibility/2006">
              <mc:Choice xmlns:v="urn:schemas-microsoft-com:vml" Requires="v">
                <p:oleObj spid="_x0000_s32786" name="Document" r:id="rId3" imgW="5260759" imgH="3361901" progId="Word.Document.12">
                  <p:embed/>
                </p:oleObj>
              </mc:Choice>
              <mc:Fallback>
                <p:oleObj name="Document" r:id="rId3" imgW="5260759" imgH="3361901" progId="Word.Document.12">
                  <p:embed/>
                  <p:pic>
                    <p:nvPicPr>
                      <p:cNvPr id="0" name=""/>
                      <p:cNvPicPr/>
                      <p:nvPr/>
                    </p:nvPicPr>
                    <p:blipFill>
                      <a:blip r:embed="rId4"/>
                      <a:stretch>
                        <a:fillRect/>
                      </a:stretch>
                    </p:blipFill>
                    <p:spPr>
                      <a:xfrm>
                        <a:off x="990600" y="1981200"/>
                        <a:ext cx="7115175" cy="4543425"/>
                      </a:xfrm>
                      <a:prstGeom prst="rect">
                        <a:avLst/>
                      </a:prstGeom>
                    </p:spPr>
                  </p:pic>
                </p:oleObj>
              </mc:Fallback>
            </mc:AlternateContent>
          </a:graphicData>
        </a:graphic>
      </p:graphicFrame>
    </p:spTree>
    <p:extLst>
      <p:ext uri="{BB962C8B-B14F-4D97-AF65-F5344CB8AC3E}">
        <p14:creationId xmlns:p14="http://schemas.microsoft.com/office/powerpoint/2010/main" val="398178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Përgatitja e Dosjes s</a:t>
            </a:r>
            <a:r>
              <a:rPr lang="en-US" sz="2400" b="1" i="1" dirty="0">
                <a:latin typeface="+mj-lt"/>
              </a:rPr>
              <a:t>ë</a:t>
            </a:r>
            <a:r>
              <a:rPr lang="sq-AL" sz="2400" b="1" i="1" dirty="0">
                <a:latin typeface="+mj-lt"/>
              </a:rPr>
              <a:t> Tenderit - </a:t>
            </a:r>
            <a:r>
              <a:rPr lang="sq-AL" sz="2400" b="1" i="1" dirty="0">
                <a:solidFill>
                  <a:srgbClr val="FF0000"/>
                </a:solidFill>
                <a:latin typeface="+mj-lt"/>
              </a:rPr>
              <a:t>përmes platformës elektronike</a:t>
            </a:r>
            <a:r>
              <a:rPr lang="en-US" sz="2400" b="1" i="1" dirty="0">
                <a:solidFill>
                  <a:srgbClr val="FF0000"/>
                </a:solidFill>
                <a:latin typeface="+mj-lt"/>
              </a:rPr>
              <a:t> (2)</a:t>
            </a:r>
            <a:endParaRPr lang="en-US"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2171" y="1295400"/>
            <a:ext cx="7990656" cy="5366084"/>
          </a:xfrm>
          <a:prstGeom prst="rect">
            <a:avLst/>
          </a:prstGeom>
        </p:spPr>
        <p:txBody>
          <a:bodyPr wrap="square">
            <a:spAutoFit/>
          </a:bodyPr>
          <a:lstStyle/>
          <a:p>
            <a:r>
              <a:rPr lang="sq-AL" b="1" dirty="0"/>
              <a:t>Lloji 1: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endParaRPr lang="en-US" dirty="0"/>
          </a:p>
          <a:p>
            <a:pPr marL="285750" lvl="0" indent="-285750">
              <a:buFont typeface="Wingdings" panose="05000000000000000000" pitchFamily="2" charset="2"/>
              <a:buChar char="Ø"/>
            </a:pPr>
            <a:r>
              <a:rPr lang="sq-AL" dirty="0"/>
              <a:t>Lista e çmimeve </a:t>
            </a:r>
            <a:endParaRPr lang="en-US" dirty="0"/>
          </a:p>
          <a:p>
            <a:pPr marL="285750" indent="-285750">
              <a:buFont typeface="Wingdings" panose="05000000000000000000" pitchFamily="2" charset="2"/>
              <a:buChar char="Ø"/>
            </a:pPr>
            <a:endParaRPr lang="en-US" dirty="0"/>
          </a:p>
          <a:p>
            <a:r>
              <a:rPr lang="sq-AL" b="1" dirty="0">
                <a:solidFill>
                  <a:srgbClr val="FF0000"/>
                </a:solidFill>
              </a:rPr>
              <a:t>OE duhet të plotësoj formularin (dy pjesët), sepse në qoftë se forma nuk është plotësuar kjo do të thotë se nuk ka asnjë ofertë.</a:t>
            </a:r>
            <a:endParaRPr lang="en-US" b="1" dirty="0">
              <a:solidFill>
                <a:srgbClr val="FF0000"/>
              </a:solidFill>
            </a:endParaRPr>
          </a:p>
          <a:p>
            <a:r>
              <a:rPr lang="en-US" dirty="0"/>
              <a:t>_____________________________________________________________</a:t>
            </a:r>
          </a:p>
          <a:p>
            <a:r>
              <a:rPr lang="sq-AL" b="1" dirty="0"/>
              <a:t>Lloji </a:t>
            </a:r>
            <a:r>
              <a:rPr lang="en-US" b="1" dirty="0"/>
              <a:t>2</a:t>
            </a:r>
            <a:r>
              <a:rPr lang="sq-AL" b="1" dirty="0"/>
              <a:t>: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p>
          <a:p>
            <a:endParaRPr lang="sq-AL" dirty="0"/>
          </a:p>
          <a:p>
            <a:r>
              <a:rPr lang="sq-AL" b="1" dirty="0">
                <a:solidFill>
                  <a:srgbClr val="FF0000"/>
                </a:solidFill>
              </a:rPr>
              <a:t>OE duhet të plotësoj formularin (një pjesë). Lista e çmimeve nuk vendoset për arsye se nga OE nuk pritet ndonjë ofert</a:t>
            </a:r>
            <a:r>
              <a:rPr lang="en-US" b="1" dirty="0">
                <a:solidFill>
                  <a:srgbClr val="FF0000"/>
                </a:solidFill>
              </a:rPr>
              <a:t>ë</a:t>
            </a:r>
            <a:r>
              <a:rPr lang="sq-AL" b="1" dirty="0">
                <a:solidFill>
                  <a:srgbClr val="FF0000"/>
                </a:solidFill>
              </a:rPr>
              <a:t> financiare pasi q</a:t>
            </a:r>
            <a:r>
              <a:rPr lang="en-US" b="1" dirty="0">
                <a:solidFill>
                  <a:srgbClr val="FF0000"/>
                </a:solidFill>
              </a:rPr>
              <a:t>ë</a:t>
            </a:r>
            <a:r>
              <a:rPr lang="sq-AL" b="1" dirty="0">
                <a:solidFill>
                  <a:srgbClr val="FF0000"/>
                </a:solidFill>
              </a:rPr>
              <a:t> </a:t>
            </a:r>
            <a:r>
              <a:rPr lang="en-US" b="1" dirty="0">
                <a:solidFill>
                  <a:srgbClr val="FF0000"/>
                </a:solidFill>
              </a:rPr>
              <a:t>O</a:t>
            </a:r>
            <a:r>
              <a:rPr lang="sq-AL" b="1" dirty="0">
                <a:solidFill>
                  <a:srgbClr val="FF0000"/>
                </a:solidFill>
              </a:rPr>
              <a:t>E do t</a:t>
            </a:r>
            <a:r>
              <a:rPr lang="en-US" b="1" dirty="0">
                <a:solidFill>
                  <a:srgbClr val="FF0000"/>
                </a:solidFill>
              </a:rPr>
              <a:t>ë</a:t>
            </a:r>
            <a:r>
              <a:rPr lang="sq-AL" b="1" dirty="0">
                <a:solidFill>
                  <a:srgbClr val="FF0000"/>
                </a:solidFill>
              </a:rPr>
              <a:t> shpërblehe</a:t>
            </a:r>
            <a:r>
              <a:rPr lang="en-US" b="1" dirty="0">
                <a:solidFill>
                  <a:srgbClr val="FF0000"/>
                </a:solidFill>
              </a:rPr>
              <a:t>n </a:t>
            </a:r>
            <a:r>
              <a:rPr lang="sq-AL" b="1" dirty="0">
                <a:solidFill>
                  <a:srgbClr val="FF0000"/>
                </a:solidFill>
              </a:rPr>
              <a:t>me shpërblime t</a:t>
            </a:r>
            <a:r>
              <a:rPr lang="en-US" b="1" dirty="0">
                <a:solidFill>
                  <a:srgbClr val="FF0000"/>
                </a:solidFill>
              </a:rPr>
              <a:t>ë</a:t>
            </a:r>
            <a:r>
              <a:rPr lang="sq-AL" b="1" dirty="0">
                <a:solidFill>
                  <a:srgbClr val="FF0000"/>
                </a:solidFill>
              </a:rPr>
              <a:t> përcaktuara nga AK. </a:t>
            </a:r>
            <a:endParaRPr lang="en-US" b="1" dirty="0">
              <a:solidFill>
                <a:srgbClr val="FF0000"/>
              </a:solidFill>
            </a:endParaRPr>
          </a:p>
          <a:p>
            <a:r>
              <a:rPr lang="sq-AL" sz="1600" b="1" dirty="0">
                <a:solidFill>
                  <a:srgbClr val="FF0000"/>
                </a:solidFill>
              </a:rPr>
              <a:t>.</a:t>
            </a:r>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8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Përgatitja e Dosjes s</a:t>
            </a:r>
            <a:r>
              <a:rPr lang="en-US" sz="2400" b="1" i="1" dirty="0">
                <a:latin typeface="+mj-lt"/>
              </a:rPr>
              <a:t>ë</a:t>
            </a:r>
            <a:r>
              <a:rPr lang="sq-AL" sz="2400" b="1" i="1" dirty="0">
                <a:latin typeface="+mj-lt"/>
              </a:rPr>
              <a:t> Tenderit - </a:t>
            </a:r>
            <a:r>
              <a:rPr lang="sq-AL" sz="2400" b="1" i="1" dirty="0">
                <a:solidFill>
                  <a:srgbClr val="FF0000"/>
                </a:solidFill>
                <a:latin typeface="+mj-lt"/>
              </a:rPr>
              <a:t>përmes platformës elektronike</a:t>
            </a:r>
            <a:endParaRPr lang="en-US"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5800" y="1524000"/>
            <a:ext cx="7990656" cy="4766433"/>
          </a:xfrm>
          <a:prstGeom prst="rect">
            <a:avLst/>
          </a:prstGeom>
        </p:spPr>
        <p:txBody>
          <a:bodyPr wrap="square">
            <a:spAutoFit/>
          </a:bodyPr>
          <a:lstStyle/>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Dosja e tenderit për Konkurse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Projektimit përbëhet nga 2 pjesë </a:t>
            </a:r>
            <a:endParaRPr lang="en-US" sz="20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A</a:t>
            </a:r>
            <a:r>
              <a:rPr lang="sq-AL" sz="2000" dirty="0">
                <a:latin typeface="Arial" panose="020B0604020202020204" pitchFamily="34" charset="0"/>
                <a:ea typeface="Calibri" panose="020F0502020204030204" pitchFamily="34" charset="0"/>
                <a:cs typeface="Arial" panose="020B0604020202020204" pitchFamily="34" charset="0"/>
              </a:rPr>
              <a:t> - Procedurat e tenderimit - përmban udhëzime për përgatitjen e tenderit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B</a:t>
            </a:r>
            <a:r>
              <a:rPr lang="sq-AL" sz="2000" dirty="0">
                <a:latin typeface="Arial" panose="020B0604020202020204" pitchFamily="34" charset="0"/>
                <a:ea typeface="Calibri" panose="020F0502020204030204" pitchFamily="34" charset="0"/>
                <a:cs typeface="Arial" panose="020B0604020202020204" pitchFamily="34" charset="0"/>
              </a:rPr>
              <a:t> - Formulari i dorëzimit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tenderit</a:t>
            </a:r>
            <a:endParaRPr lang="en-US" sz="2000" dirty="0">
              <a:latin typeface="Arial" panose="020B0604020202020204" pitchFamily="34" charset="0"/>
              <a:ea typeface="Calibri" panose="020F050202020403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Pjesa A,</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procedurat e tenderimit</a:t>
            </a:r>
            <a:r>
              <a:rPr lang="sq-AL" sz="2000" dirty="0">
                <a:latin typeface="Arial" panose="020B0604020202020204" pitchFamily="34" charset="0"/>
                <a:cs typeface="Arial" panose="020B0604020202020204" pitchFamily="34" charset="0"/>
              </a:rPr>
              <a:t>, përbëhet nga dy pjesë: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Udhëzimet për ofertuesit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Flet</a:t>
            </a:r>
            <a:r>
              <a:rPr lang="en-US" sz="2000" dirty="0">
                <a:latin typeface="Arial" panose="020B0604020202020204" pitchFamily="34" charset="0"/>
                <a:cs typeface="Arial" panose="020B0604020202020204" pitchFamily="34" charset="0"/>
              </a:rPr>
              <a:t>a</a:t>
            </a:r>
            <a:r>
              <a:rPr lang="sq-AL" sz="2000" dirty="0">
                <a:latin typeface="Arial" panose="020B0604020202020204" pitchFamily="34" charset="0"/>
                <a:cs typeface="Arial" panose="020B0604020202020204" pitchFamily="34" charset="0"/>
              </a:rPr>
              <a:t> e të dhënave t</a:t>
            </a:r>
            <a:r>
              <a:rPr lang="en-US" sz="2000" dirty="0">
                <a:latin typeface="Arial" panose="020B0604020202020204" pitchFamily="34" charset="0"/>
                <a:cs typeface="Arial" panose="020B0604020202020204" pitchFamily="34" charset="0"/>
              </a:rPr>
              <a:t>ë</a:t>
            </a:r>
            <a:r>
              <a:rPr lang="sq-AL" sz="2000" dirty="0">
                <a:latin typeface="Arial" panose="020B0604020202020204" pitchFamily="34" charset="0"/>
                <a:cs typeface="Arial" panose="020B0604020202020204" pitchFamily="34" charset="0"/>
              </a:rPr>
              <a:t> tenderit dhe anekset </a:t>
            </a:r>
            <a:endParaRPr lang="en-US" sz="2000" dirty="0">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20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pPr>
            <a:r>
              <a:rPr lang="sq-AL" sz="2000" b="1" dirty="0">
                <a:solidFill>
                  <a:srgbClr val="FF0000"/>
                </a:solidFill>
                <a:latin typeface="Arial" panose="020B0604020202020204" pitchFamily="34" charset="0"/>
                <a:cs typeface="Arial" panose="020B0604020202020204" pitchFamily="34" charset="0"/>
              </a:rPr>
              <a:t>Zyrtari i prokurimit duhet të plotësojë fletën e të dhënave t</a:t>
            </a:r>
            <a:r>
              <a:rPr lang="en-US" sz="2000" b="1" dirty="0">
                <a:solidFill>
                  <a:srgbClr val="FF0000"/>
                </a:solidFill>
                <a:latin typeface="Arial" panose="020B0604020202020204" pitchFamily="34" charset="0"/>
                <a:cs typeface="Arial" panose="020B0604020202020204" pitchFamily="34" charset="0"/>
              </a:rPr>
              <a:t>ë</a:t>
            </a:r>
            <a:r>
              <a:rPr lang="sq-AL" sz="2000" b="1" dirty="0">
                <a:solidFill>
                  <a:srgbClr val="FF0000"/>
                </a:solidFill>
                <a:latin typeface="Arial" panose="020B0604020202020204" pitchFamily="34" charset="0"/>
                <a:cs typeface="Arial" panose="020B0604020202020204" pitchFamily="34" charset="0"/>
              </a:rPr>
              <a:t> tenderit</a:t>
            </a:r>
            <a:endParaRPr lang="sq-AL" sz="2000" dirty="0">
              <a:solidFill>
                <a:srgbClr val="FF0000"/>
              </a:solidFill>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7702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37887864"/>
              </p:ext>
            </p:extLst>
          </p:nvPr>
        </p:nvGraphicFramePr>
        <p:xfrm>
          <a:off x="525586" y="1997404"/>
          <a:ext cx="8153400" cy="3058160"/>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Vendimi i Jurisë </a:t>
                      </a:r>
                      <a:endParaRPr lang="en-US" sz="1800" b="0"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tc>
                  <a:txBody>
                    <a:bodyPr/>
                    <a:lstStyle/>
                    <a:p>
                      <a:r>
                        <a:rPr lang="sq-AL" sz="1800" b="0" i="1" kern="1200" dirty="0">
                          <a:solidFill>
                            <a:schemeClr val="dk1"/>
                          </a:solidFill>
                          <a:effectLst/>
                          <a:latin typeface="+mn-lt"/>
                          <a:ea typeface="+mn-ea"/>
                          <a:cs typeface="+mn-cs"/>
                        </a:rPr>
                        <a:t>Nëse vendimi i jurisë </a:t>
                      </a:r>
                      <a:r>
                        <a:rPr lang="sq-AL" sz="1800" b="1" i="1" kern="1200" dirty="0">
                          <a:solidFill>
                            <a:srgbClr val="FF0000"/>
                          </a:solidFill>
                          <a:effectLst/>
                          <a:latin typeface="+mn-lt"/>
                          <a:ea typeface="+mn-ea"/>
                          <a:cs typeface="+mn-cs"/>
                        </a:rPr>
                        <a:t>nuk është i detyrueshëm</a:t>
                      </a:r>
                      <a:r>
                        <a:rPr lang="sq-AL" sz="1800" b="0" i="1" kern="1200" dirty="0">
                          <a:solidFill>
                            <a:schemeClr val="dk1"/>
                          </a:solidFill>
                          <a:effectLst/>
                          <a:latin typeface="+mn-lt"/>
                          <a:ea typeface="+mn-ea"/>
                          <a:cs typeface="+mn-cs"/>
                        </a:rPr>
                        <a:t> në Autoritetin Kontraktues shëno</a:t>
                      </a:r>
                      <a:endParaRPr lang="en-US" sz="1800" b="0" i="1" kern="1200" dirty="0">
                        <a:solidFill>
                          <a:schemeClr val="dk1"/>
                        </a:solidFill>
                        <a:effectLst/>
                        <a:latin typeface="+mn-lt"/>
                        <a:ea typeface="+mn-ea"/>
                        <a:cs typeface="+mn-cs"/>
                      </a:endParaRPr>
                    </a:p>
                    <a:p>
                      <a:endParaRPr lang="en-US" sz="1800" b="0" i="1" kern="1200" dirty="0">
                        <a:solidFill>
                          <a:schemeClr val="dk1"/>
                        </a:solidFill>
                        <a:effectLst/>
                        <a:latin typeface="+mn-lt"/>
                        <a:ea typeface="+mn-ea"/>
                        <a:cs typeface="+mn-cs"/>
                      </a:endParaRPr>
                    </a:p>
                    <a:p>
                      <a:r>
                        <a:rPr lang="sq-AL" sz="1800" b="0" i="1" kern="1200" dirty="0">
                          <a:solidFill>
                            <a:schemeClr val="dk1"/>
                          </a:solidFill>
                          <a:effectLst/>
                          <a:latin typeface="+mn-lt"/>
                          <a:ea typeface="+mn-ea"/>
                          <a:cs typeface="+mn-cs"/>
                        </a:rPr>
                        <a:t>Vendimi i Jurisë nuk është i detyrueshëm për Autoritetin Kontraktues </a:t>
                      </a:r>
                      <a:endParaRPr lang="en-US" sz="1800" b="0" i="1"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val="2258690071"/>
                  </a:ext>
                </a:extLst>
              </a:tr>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Vulosja dhe Shënimi i Tenderëve</a:t>
                      </a:r>
                      <a:endParaRPr lang="en-US" sz="1800" b="0" kern="1200" dirty="0">
                        <a:solidFill>
                          <a:schemeClr val="dk1"/>
                        </a:solidFill>
                        <a:effectLst/>
                        <a:latin typeface="+mn-lt"/>
                        <a:ea typeface="+mn-ea"/>
                        <a:cs typeface="+mn-cs"/>
                      </a:endParaRPr>
                    </a:p>
                    <a:p>
                      <a:endParaRPr lang="en-US" b="0" dirty="0"/>
                    </a:p>
                  </a:txBody>
                  <a:tcPr/>
                </a:tc>
                <a:tc>
                  <a:txBody>
                    <a:bodyPr/>
                    <a:lstStyle/>
                    <a:p>
                      <a:r>
                        <a:rPr lang="sq-AL" sz="1800" b="0" kern="1200" dirty="0">
                          <a:solidFill>
                            <a:schemeClr val="dk1"/>
                          </a:solidFill>
                          <a:effectLst/>
                          <a:latin typeface="+mn-lt"/>
                          <a:ea typeface="+mn-ea"/>
                          <a:cs typeface="+mn-cs"/>
                        </a:rPr>
                        <a:t>Pjesëmarrësit duhet të dorëzojnë një origjinal dhe </a:t>
                      </a:r>
                      <a:r>
                        <a:rPr lang="sq-AL" sz="1800" b="1" kern="1200" dirty="0">
                          <a:solidFill>
                            <a:srgbClr val="FF0000"/>
                          </a:solidFill>
                          <a:effectLst/>
                          <a:latin typeface="+mn-lt"/>
                          <a:ea typeface="+mn-ea"/>
                          <a:cs typeface="+mn-cs"/>
                        </a:rPr>
                        <a:t>shëno numrin </a:t>
                      </a:r>
                      <a:r>
                        <a:rPr lang="sq-AL" sz="1800" b="0" kern="1200" dirty="0">
                          <a:solidFill>
                            <a:schemeClr val="dk1"/>
                          </a:solidFill>
                          <a:effectLst/>
                          <a:latin typeface="+mn-lt"/>
                          <a:ea typeface="+mn-ea"/>
                          <a:cs typeface="+mn-cs"/>
                        </a:rPr>
                        <a:t>kopje të “Koncept Projektit” dhe po ashtu “Dokumentacionit të Kandidatit” </a:t>
                      </a:r>
                      <a:endParaRPr lang="en-US" b="0" dirty="0"/>
                    </a:p>
                  </a:txBody>
                  <a:tcPr/>
                </a:tc>
                <a:extLst>
                  <a:ext uri="{0D108BD9-81ED-4DB2-BD59-A6C34878D82A}">
                    <a16:rowId xmlns:a16="http://schemas.microsoft.com/office/drawing/2014/main" val="1081665042"/>
                  </a:ext>
                </a:extLst>
              </a:tr>
            </a:tbl>
          </a:graphicData>
        </a:graphic>
      </p:graphicFrame>
      <p:sp>
        <p:nvSpPr>
          <p:cNvPr id="4" name="AutoShape 2"/>
          <p:cNvSpPr>
            <a:spLocks noChangeArrowheads="1"/>
          </p:cNvSpPr>
          <p:nvPr/>
        </p:nvSpPr>
        <p:spPr bwMode="auto">
          <a:xfrm>
            <a:off x="7696200" y="4648200"/>
            <a:ext cx="1120775" cy="1716088"/>
          </a:xfrm>
          <a:prstGeom prst="wedgeRoundRectCallout">
            <a:avLst>
              <a:gd name="adj1" fmla="val -145699"/>
              <a:gd name="adj2" fmla="val -48852"/>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numri i kopjeve sepse ofertat dorëzohen vetëm n</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kopje FIZIKE</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AutoShape 57"/>
          <p:cNvSpPr>
            <a:spLocks noChangeArrowheads="1"/>
          </p:cNvSpPr>
          <p:nvPr/>
        </p:nvSpPr>
        <p:spPr bwMode="auto">
          <a:xfrm>
            <a:off x="7848600" y="672869"/>
            <a:ext cx="1122363" cy="1373188"/>
          </a:xfrm>
          <a:prstGeom prst="wedgeRoundRectCallout">
            <a:avLst>
              <a:gd name="adj1" fmla="val -76895"/>
              <a:gd name="adj2" fmla="val 63914"/>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se a është vendimi Jurisë i detyrueshëm</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671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Çfarë është Konkursi i projektimit</a:t>
            </a:r>
            <a:endParaRPr lang="en-US" sz="3200" b="1" dirty="0"/>
          </a:p>
        </p:txBody>
      </p:sp>
      <p:sp>
        <p:nvSpPr>
          <p:cNvPr id="3" name="Rectangle 2"/>
          <p:cNvSpPr/>
          <p:nvPr/>
        </p:nvSpPr>
        <p:spPr>
          <a:xfrm>
            <a:off x="283772" y="1196752"/>
            <a:ext cx="8712000" cy="4401205"/>
          </a:xfrm>
          <a:prstGeom prst="rect">
            <a:avLst/>
          </a:prstGeom>
        </p:spPr>
        <p:txBody>
          <a:bodyPr wrap="square">
            <a:spAutoFit/>
          </a:bodyPr>
          <a:lstStyle/>
          <a:p>
            <a:pPr marL="457200" indent="-457200">
              <a:buFont typeface="Wingdings" panose="05000000000000000000" pitchFamily="2" charset="2"/>
              <a:buChar char="q"/>
            </a:pPr>
            <a:r>
              <a:rPr lang="sq-AL" sz="2800" dirty="0"/>
              <a:t>Neni 4.1.16 i LPP përcakton </a:t>
            </a:r>
            <a:endParaRPr lang="en-US" sz="2800" dirty="0"/>
          </a:p>
          <a:p>
            <a:endParaRPr lang="en-US" sz="2800" b="1" i="1" dirty="0"/>
          </a:p>
          <a:p>
            <a:r>
              <a:rPr lang="en-US" sz="2800" b="1" i="1" dirty="0"/>
              <a:t>“</a:t>
            </a:r>
            <a:r>
              <a:rPr lang="sq-AL" sz="2800" b="1" i="1" dirty="0"/>
              <a:t>Konkursi i projektimit </a:t>
            </a:r>
            <a:r>
              <a:rPr lang="sq-AL" sz="2800" dirty="0"/>
              <a:t>është një procedurë prokurimi që ka për qëllim t’i mundësoj autoritetit kontraktues të fitoj një plan ose një projekt të zgjedhur nga një juri, pasi që është  vënë në konkurrim  me ose pa shpërblim,  veçanërisht  në  sferat  e planifikimit hapësinor, planifikimit urbanistik, arkitekturës, </a:t>
            </a:r>
            <a:r>
              <a:rPr lang="sq-AL" sz="2800" dirty="0" err="1"/>
              <a:t>ingjinieringut</a:t>
            </a:r>
            <a:r>
              <a:rPr lang="sq-AL" sz="2800" dirty="0"/>
              <a:t>, përpunimit të </a:t>
            </a:r>
            <a:r>
              <a:rPr lang="sq-AL" sz="2800" dirty="0" err="1"/>
              <a:t>të</a:t>
            </a:r>
            <a:r>
              <a:rPr lang="sq-AL" sz="2800" dirty="0"/>
              <a:t> dhënave, dhe projektet e veprave të artit</a:t>
            </a:r>
            <a:r>
              <a:rPr lang="en-US" sz="2800" dirty="0"/>
              <a:t>”</a:t>
            </a:r>
            <a:r>
              <a:rPr lang="sq-AL" dirty="0"/>
              <a:t>.</a:t>
            </a:r>
            <a:endParaRPr lang="en-US" dirty="0"/>
          </a:p>
        </p:txBody>
      </p:sp>
    </p:spTree>
    <p:extLst>
      <p:ext uri="{BB962C8B-B14F-4D97-AF65-F5344CB8AC3E}">
        <p14:creationId xmlns:p14="http://schemas.microsoft.com/office/powerpoint/2010/main" val="903312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42160" y="771525"/>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(2)</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88953825"/>
              </p:ext>
            </p:extLst>
          </p:nvPr>
        </p:nvGraphicFramePr>
        <p:xfrm>
          <a:off x="455607" y="1400725"/>
          <a:ext cx="8153400" cy="4353658"/>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r>
                        <a:rPr lang="sq-AL" sz="1800" b="1" kern="1200" dirty="0">
                          <a:solidFill>
                            <a:schemeClr val="tx1"/>
                          </a:solidFill>
                          <a:effectLst/>
                          <a:latin typeface="+mn-lt"/>
                          <a:ea typeface="+mn-ea"/>
                          <a:cs typeface="+mn-cs"/>
                        </a:rPr>
                        <a:t>Vlerësimi i Koncept Projekteve </a:t>
                      </a:r>
                      <a:endParaRPr lang="en-US" sz="1800" b="0" kern="1200" dirty="0">
                        <a:solidFill>
                          <a:schemeClr val="tx1"/>
                        </a:solidFill>
                        <a:effectLst/>
                        <a:latin typeface="+mn-lt"/>
                        <a:ea typeface="+mn-ea"/>
                        <a:cs typeface="+mn-cs"/>
                      </a:endParaRPr>
                    </a:p>
                  </a:txBody>
                  <a:tcPr/>
                </a:tc>
                <a:tc>
                  <a:txBody>
                    <a:bodyPr/>
                    <a:lstStyle/>
                    <a:p>
                      <a:pPr marL="0" marR="0">
                        <a:lnSpc>
                          <a:spcPct val="115000"/>
                        </a:lnSpc>
                        <a:spcBef>
                          <a:spcPts val="1200"/>
                        </a:spcBef>
                        <a:spcAft>
                          <a:spcPts val="0"/>
                        </a:spcAft>
                      </a:pPr>
                      <a:r>
                        <a:rPr lang="sq-AL" sz="1400" dirty="0">
                          <a:solidFill>
                            <a:schemeClr val="tx1"/>
                          </a:solidFill>
                          <a:effectLst/>
                          <a:latin typeface="+mn-lt"/>
                          <a:ea typeface="Calibri" panose="020F0502020204030204" pitchFamily="34" charset="0"/>
                          <a:cs typeface="Arial" panose="020B0604020202020204" pitchFamily="34" charset="0"/>
                        </a:rPr>
                        <a:t>Kriteret, nën-kriteret, dhe sistemi i pikëve i cili do të përdorët për vlerësimin e Koncept Projekteve janë: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[shëno ato që janë relevante]</a:t>
                      </a:r>
                      <a:r>
                        <a:rPr lang="sq-AL" sz="1400" i="1" dirty="0">
                          <a:solidFill>
                            <a:schemeClr val="tx1"/>
                          </a:solidFill>
                          <a:effectLst/>
                          <a:latin typeface="+mn-lt"/>
                          <a:ea typeface="Calibri" panose="020F0502020204030204" pitchFamily="34" charset="0"/>
                          <a:cs typeface="Arial" panose="020B0604020202020204" pitchFamily="34" charset="0"/>
                        </a:rPr>
                        <a:t>                                          </a:t>
                      </a:r>
                      <a:r>
                        <a:rPr lang="sq-AL" sz="1400" b="1" dirty="0">
                          <a:solidFill>
                            <a:schemeClr val="tx1"/>
                          </a:solidFill>
                          <a:effectLst/>
                          <a:latin typeface="+mn-lt"/>
                          <a:ea typeface="Calibri" panose="020F0502020204030204" pitchFamily="34" charset="0"/>
                          <a:cs typeface="Arial" panose="020B0604020202020204" pitchFamily="34" charset="0"/>
                        </a:rPr>
                        <a:t>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inovacioni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përmbajtja estetike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përshtatja adekuate me mjedisin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përdorimi i </a:t>
                      </a:r>
                      <a:r>
                        <a:rPr lang="sq-AL" sz="1400" i="1" dirty="0" err="1">
                          <a:solidFill>
                            <a:schemeClr val="tx1"/>
                          </a:solidFill>
                          <a:effectLst/>
                          <a:highlight>
                            <a:srgbClr val="D3D3D3"/>
                          </a:highlight>
                          <a:latin typeface="+mn-lt"/>
                          <a:ea typeface="Calibri" panose="020F0502020204030204" pitchFamily="34" charset="0"/>
                          <a:cs typeface="Arial" panose="020B0604020202020204" pitchFamily="34" charset="0"/>
                        </a:rPr>
                        <a:t>hapsirës</a:t>
                      </a: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në mënyrë efikase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tërheqja e përdoruesve potencial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chemeClr val="tx1"/>
                          </a:solidFill>
                          <a:effectLst/>
                          <a:latin typeface="+mn-lt"/>
                          <a:ea typeface="Calibri" panose="020F0502020204030204" pitchFamily="34" charset="0"/>
                          <a:cs typeface="Arial" panose="020B0604020202020204" pitchFamily="34" charset="0"/>
                        </a:rPr>
                        <a:t>Pikët Totale për kritere:                                                 100</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rgbClr val="FF0000"/>
                          </a:solidFill>
                          <a:effectLst/>
                          <a:latin typeface="+mn-lt"/>
                          <a:ea typeface="Calibri" panose="020F0502020204030204" pitchFamily="34" charset="0"/>
                          <a:cs typeface="Times New Roman" panose="02020603050405020304" pitchFamily="18" charset="0"/>
                        </a:rPr>
                        <a:t>Pragu i projektit konceptual  q</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kërkohet për 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kaluar n</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fazën e dyt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është minimum 60 pik</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6" name="AutoShape 2"/>
          <p:cNvSpPr>
            <a:spLocks noChangeArrowheads="1"/>
          </p:cNvSpPr>
          <p:nvPr/>
        </p:nvSpPr>
        <p:spPr bwMode="auto">
          <a:xfrm>
            <a:off x="304800" y="2418550"/>
            <a:ext cx="1349375" cy="4090988"/>
          </a:xfrm>
          <a:prstGeom prst="wedgeRoundRectCallout">
            <a:avLst>
              <a:gd name="adj1" fmla="val 106370"/>
              <a:gd name="adj2" fmla="val 961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Kriteret e dhënies që mund të përdoren për vlerësimin e projektimeve ideore mund të përfshijnë: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(i) inovacionin;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a:t>
            </a:r>
            <a:r>
              <a:rPr kumimoji="0" lang="sq-AL" altLang="en-US" sz="1000" b="1" i="1" u="none" strike="noStrike" cap="none" normalizeH="0" baseline="0" dirty="0">
                <a:ln>
                  <a:noFill/>
                </a:ln>
                <a:solidFill>
                  <a:srgbClr val="FF0000"/>
                </a:solidFill>
                <a:effectLst/>
                <a:latin typeface="Comic Sans MS" panose="030F0702030302020204" pitchFamily="66" charset="0"/>
              </a:rPr>
              <a:t>) përmbajtjen estetike;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iii</a:t>
            </a:r>
            <a:r>
              <a:rPr kumimoji="0" lang="sq-AL" altLang="en-US" sz="1000" b="1" i="1" u="none" strike="noStrike" cap="none" normalizeH="0" baseline="0" dirty="0">
                <a:ln>
                  <a:noFill/>
                </a:ln>
                <a:solidFill>
                  <a:srgbClr val="FF0000"/>
                </a:solidFill>
                <a:effectLst/>
                <a:latin typeface="Comic Sans MS" panose="030F0702030302020204" pitchFamily="66" charset="0"/>
              </a:rPr>
              <a:t>) përshtatjen adekuate me mjedisin përreth;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iv</a:t>
            </a:r>
            <a:r>
              <a:rPr kumimoji="0" lang="sq-AL" altLang="en-US" sz="1000" b="1" i="1" u="none" strike="noStrike" cap="none" normalizeH="0" baseline="0" dirty="0">
                <a:ln>
                  <a:noFill/>
                </a:ln>
                <a:solidFill>
                  <a:srgbClr val="FF0000"/>
                </a:solidFill>
                <a:effectLst/>
                <a:latin typeface="Comic Sans MS" panose="030F0702030302020204" pitchFamily="66" charset="0"/>
              </a:rPr>
              <a:t>) përdorimin efikas të hapësirës ekzistues; dhe </a:t>
            </a:r>
          </a:p>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(v) tërheqjen për përdoruesit</a:t>
            </a:r>
            <a:r>
              <a:rPr kumimoji="0" lang="sq-AL" altLang="en-US" sz="1100" b="1" i="1" u="none" strike="noStrike" cap="none" normalizeH="0" baseline="0" dirty="0">
                <a:ln>
                  <a:noFill/>
                </a:ln>
                <a:solidFill>
                  <a:srgbClr val="FF0000"/>
                </a:solidFill>
                <a:effectLst/>
                <a:latin typeface="Calibri" panose="020F0502020204030204" pitchFamily="34" charset="0"/>
              </a:rPr>
              <a:t> potencial</a:t>
            </a:r>
            <a:endParaRPr kumimoji="0" lang="sq-AL" altLang="en-US" sz="1100" b="1" i="1" u="none" strike="noStrike" cap="none" normalizeH="0" baseline="0" dirty="0">
              <a:ln>
                <a:noFill/>
              </a:ln>
              <a:solidFill>
                <a:srgbClr val="FF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AutoShape 3"/>
          <p:cNvSpPr>
            <a:spLocks noChangeArrowheads="1"/>
          </p:cNvSpPr>
          <p:nvPr/>
        </p:nvSpPr>
        <p:spPr bwMode="auto">
          <a:xfrm>
            <a:off x="8061272" y="1602522"/>
            <a:ext cx="1122363" cy="1019175"/>
          </a:xfrm>
          <a:prstGeom prst="wedgeRoundRectCallout">
            <a:avLst>
              <a:gd name="adj1" fmla="val -7640"/>
              <a:gd name="adj2" fmla="val 324250"/>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një prag</a:t>
            </a:r>
            <a:r>
              <a:rPr kumimoji="0" lang="en-US" altLang="en-US" sz="1000" b="1" i="1" u="none" strike="noStrike" cap="none" normalizeH="0" baseline="0" dirty="0">
                <a:ln>
                  <a:noFill/>
                </a:ln>
                <a:solidFill>
                  <a:srgbClr val="FF0000"/>
                </a:solidFill>
                <a:effectLst/>
                <a:latin typeface="Comic Sans MS" panose="030F0702030302020204" pitchFamily="66" charset="0"/>
              </a:rPr>
              <a:t> per </a:t>
            </a:r>
            <a:r>
              <a:rPr kumimoji="0" lang="en-US" altLang="en-US" sz="1000" b="1" i="1" u="none" strike="noStrike" cap="none" normalizeH="0" baseline="0" dirty="0" err="1">
                <a:ln>
                  <a:noFill/>
                </a:ln>
                <a:solidFill>
                  <a:srgbClr val="FF0000"/>
                </a:solidFill>
                <a:effectLst/>
                <a:latin typeface="Comic Sans MS" panose="030F0702030302020204" pitchFamily="66" charset="0"/>
              </a:rPr>
              <a:t>Llojin</a:t>
            </a:r>
            <a:r>
              <a:rPr kumimoji="0" lang="en-US" altLang="en-US" sz="1000" b="1" i="1" u="none" strike="noStrike" cap="none" normalizeH="0" baseline="0" dirty="0">
                <a:ln>
                  <a:noFill/>
                </a:ln>
                <a:solidFill>
                  <a:srgbClr val="FF0000"/>
                </a:solidFill>
                <a:effectLst/>
                <a:latin typeface="Comic Sans MS" panose="030F0702030302020204" pitchFamily="66" charset="0"/>
              </a:rPr>
              <a:t> 1</a:t>
            </a:r>
            <a:r>
              <a:rPr kumimoji="0" lang="sq-AL" altLang="en-US" sz="1000" b="1" i="1" u="none" strike="noStrike" cap="none" normalizeH="0" baseline="0" dirty="0">
                <a:ln>
                  <a:noFill/>
                </a:ln>
                <a:solidFill>
                  <a:srgbClr val="FF0000"/>
                </a:solidFill>
                <a:effectLst/>
                <a:latin typeface="Comic Sans MS" panose="030F0702030302020204" pitchFamily="66" charset="0"/>
              </a:rPr>
              <a: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8659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(3)</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50398223"/>
              </p:ext>
            </p:extLst>
          </p:nvPr>
        </p:nvGraphicFramePr>
        <p:xfrm>
          <a:off x="455607" y="1400725"/>
          <a:ext cx="8153400" cy="4353658"/>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
                      </a:r>
                      <a:r>
                        <a:rPr lang="sq-AL"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hënia e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në dhënien e kontratës për shërbime për fazën e mëtutjeshme të projektimit</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a:lnSpc>
                          <a:spcPct val="115000"/>
                        </a:lnSpc>
                        <a:spcBef>
                          <a:spcPts val="1200"/>
                        </a:spcBef>
                        <a:spcAft>
                          <a:spcPts val="0"/>
                        </a:spcAft>
                      </a:pPr>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vetëm në shpërblim në para.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Tree>
    <p:extLst>
      <p:ext uri="{BB962C8B-B14F-4D97-AF65-F5344CB8AC3E}">
        <p14:creationId xmlns:p14="http://schemas.microsoft.com/office/powerpoint/2010/main" val="873617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(4)</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21163281"/>
              </p:ext>
            </p:extLst>
          </p:nvPr>
        </p:nvGraphicFramePr>
        <p:xfrm>
          <a:off x="633292" y="1295400"/>
          <a:ext cx="8153400" cy="4604449"/>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b="1" kern="1200" dirty="0">
                          <a:solidFill>
                            <a:schemeClr val="tx1"/>
                          </a:solidFill>
                          <a:effectLst/>
                          <a:latin typeface="+mn-lt"/>
                          <a:ea typeface="+mn-ea"/>
                          <a:cs typeface="+mn-cs"/>
                        </a:rPr>
                        <a:t>Shpërblimi i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sq-AL" sz="1800" b="1" kern="1200" dirty="0">
                          <a:solidFill>
                            <a:srgbClr val="FF0000"/>
                          </a:solidFill>
                          <a:effectLst/>
                          <a:latin typeface="+mn-lt"/>
                          <a:ea typeface="+mn-ea"/>
                          <a:cs typeface="+mn-cs"/>
                        </a:rPr>
                        <a:t>Formula për përcaktimin e notave financiare është si në vijim: </a:t>
                      </a:r>
                      <a:endParaRPr lang="en-US" sz="1800" b="1" kern="1200" dirty="0">
                        <a:solidFill>
                          <a:srgbClr val="FF0000"/>
                        </a:solidFill>
                        <a:effectLst/>
                        <a:latin typeface="+mn-lt"/>
                        <a:ea typeface="+mn-ea"/>
                        <a:cs typeface="+mn-cs"/>
                      </a:endParaRPr>
                    </a:p>
                    <a:p>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 100 x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/F, në të cilën </a:t>
                      </a:r>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është Nota financiare,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 është çmimi më i ulët dhe F çmimi i propozimit nën konsideratë. </a:t>
                      </a:r>
                      <a:endParaRPr lang="en-US" sz="1800" b="1" kern="1200" dirty="0">
                        <a:solidFill>
                          <a:srgbClr val="FF0000"/>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pesh</a:t>
                      </a:r>
                      <a:r>
                        <a:rPr lang="en-US" sz="1800" b="1" i="1" kern="1200" dirty="0">
                          <a:solidFill>
                            <a:srgbClr val="FF0000"/>
                          </a:solidFill>
                          <a:effectLst/>
                          <a:latin typeface="+mn-lt"/>
                          <a:ea typeface="+mn-ea"/>
                          <a:cs typeface="+mn-cs"/>
                        </a:rPr>
                        <a:t>a</a:t>
                      </a:r>
                      <a:r>
                        <a:rPr lang="sq-AL" sz="1800" b="1" i="1" kern="1200" dirty="0">
                          <a:solidFill>
                            <a:srgbClr val="FF0000"/>
                          </a:solidFill>
                          <a:effectLst/>
                          <a:latin typeface="+mn-lt"/>
                          <a:ea typeface="+mn-ea"/>
                          <a:cs typeface="+mn-cs"/>
                        </a:rPr>
                        <a:t>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Pesh</a:t>
                      </a:r>
                      <a:r>
                        <a:rPr lang="en-US" sz="1800" b="1" kern="1200" dirty="0">
                          <a:solidFill>
                            <a:srgbClr val="FF0000"/>
                          </a:solidFill>
                          <a:effectLst/>
                          <a:latin typeface="+mn-lt"/>
                          <a:ea typeface="+mn-ea"/>
                          <a:cs typeface="+mn-cs"/>
                        </a:rPr>
                        <a:t>a</a:t>
                      </a:r>
                      <a:r>
                        <a:rPr lang="sq-AL" sz="1800" b="1" kern="1200" dirty="0">
                          <a:solidFill>
                            <a:srgbClr val="FF0000"/>
                          </a:solidFill>
                          <a:effectLst/>
                          <a:latin typeface="+mn-lt"/>
                          <a:ea typeface="+mn-ea"/>
                          <a:cs typeface="+mn-cs"/>
                        </a:rPr>
                        <a:t>t  që janë përcaktuar për Propozimet Teknike dhe Financiare janë: </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T = 70</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P = 30</a:t>
                      </a:r>
                      <a:endParaRPr lang="en-US" sz="1800" b="1" i="1" kern="1200" dirty="0">
                        <a:solidFill>
                          <a:srgbClr val="FF0000"/>
                        </a:solidFill>
                        <a:effectLst/>
                        <a:latin typeface="+mn-lt"/>
                        <a:ea typeface="+mn-ea"/>
                        <a:cs typeface="+mn-cs"/>
                      </a:endParaRPr>
                    </a:p>
                    <a:p>
                      <a:endParaRPr lang="en-US" sz="1800" b="1" i="1" kern="1200" noProof="0" dirty="0">
                        <a:solidFill>
                          <a:schemeClr val="lt1"/>
                        </a:solidFill>
                        <a:effectLst/>
                        <a:latin typeface="+mn-lt"/>
                        <a:ea typeface="+mn-ea"/>
                        <a:cs typeface="+mn-cs"/>
                      </a:endParaRPr>
                    </a:p>
                    <a:p>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Nuk Aplikohet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4" name="AutoShape 2"/>
          <p:cNvSpPr>
            <a:spLocks noChangeArrowheads="1"/>
          </p:cNvSpPr>
          <p:nvPr/>
        </p:nvSpPr>
        <p:spPr bwMode="auto">
          <a:xfrm>
            <a:off x="7924800" y="3478281"/>
            <a:ext cx="1122363" cy="1017588"/>
          </a:xfrm>
          <a:prstGeom prst="wedgeRoundRectCallout">
            <a:avLst>
              <a:gd name="adj1" fmla="val -225842"/>
              <a:gd name="adj2" fmla="val -3130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përcaktohen pesh</a:t>
            </a:r>
            <a:r>
              <a:rPr kumimoji="0" lang="en-US" altLang="en-US" sz="1000" b="1" i="1" u="none" strike="noStrike" cap="none" normalizeH="0" baseline="0" dirty="0">
                <a:ln>
                  <a:noFill/>
                </a:ln>
                <a:solidFill>
                  <a:srgbClr val="FF0000"/>
                </a:solidFill>
                <a:effectLst/>
                <a:latin typeface="Comic Sans MS" panose="030F0702030302020204" pitchFamily="66" charset="0"/>
              </a:rPr>
              <a:t>a</a:t>
            </a:r>
            <a:r>
              <a:rPr kumimoji="0" lang="sq-AL" altLang="en-US" sz="1000" b="1" i="1" u="none" strike="noStrike" cap="none" normalizeH="0" baseline="0" dirty="0">
                <a:ln>
                  <a:noFill/>
                </a:ln>
                <a:solidFill>
                  <a:srgbClr val="FF0000"/>
                </a:solidFill>
                <a:effectLst/>
                <a:latin typeface="Comic Sans MS" panose="030F0702030302020204" pitchFamily="66" charset="0"/>
              </a:rPr>
              <a:t>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45970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(5)</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1919792"/>
              </p:ext>
            </p:extLst>
          </p:nvPr>
        </p:nvGraphicFramePr>
        <p:xfrm>
          <a:off x="778568" y="1300899"/>
          <a:ext cx="8153400" cy="4491673"/>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en-US" sz="1800" b="1" kern="1200" dirty="0">
                          <a:solidFill>
                            <a:schemeClr val="tx1"/>
                          </a:solidFill>
                          <a:effectLst/>
                          <a:latin typeface="+mn-lt"/>
                          <a:ea typeface="+mn-ea"/>
                          <a:cs typeface="+mn-cs"/>
                        </a:rPr>
                        <a:t>28.4</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dhënia e kontratës për projektimin e radhës</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3000 Euro</a:t>
                      </a:r>
                      <a:endParaRPr lang="en-US" sz="1800" b="1" kern="1200" dirty="0">
                        <a:solidFill>
                          <a:srgbClr val="FF0000"/>
                        </a:solidFill>
                        <a:effectLst/>
                        <a:latin typeface="+mn-lt"/>
                        <a:ea typeface="+mn-ea"/>
                        <a:cs typeface="+mn-cs"/>
                      </a:endParaRPr>
                    </a:p>
                    <a:p>
                      <a:endParaRPr lang="en-US" sz="1800" b="1" i="1" kern="1200" noProof="0" dirty="0">
                        <a:solidFill>
                          <a:srgbClr val="FF0000"/>
                        </a:solidFill>
                        <a:effectLst/>
                        <a:latin typeface="+mn-lt"/>
                        <a:ea typeface="+mn-ea"/>
                        <a:cs typeface="+mn-cs"/>
                      </a:endParaRPr>
                    </a:p>
                    <a:p>
                      <a:r>
                        <a:rPr lang="en-US" sz="1800" b="1" kern="1200" noProof="0" dirty="0">
                          <a:solidFill>
                            <a:schemeClr val="lt1"/>
                          </a:solidFill>
                          <a:effectLst/>
                          <a:latin typeface="+mn-lt"/>
                          <a:ea typeface="+mn-ea"/>
                          <a:cs typeface="+mn-cs"/>
                        </a:rPr>
                        <a:t>OSE</a:t>
                      </a:r>
                    </a:p>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3000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1000 Euro</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5" name="AutoShape 2"/>
          <p:cNvSpPr>
            <a:spLocks noChangeArrowheads="1"/>
          </p:cNvSpPr>
          <p:nvPr/>
        </p:nvSpPr>
        <p:spPr bwMode="auto">
          <a:xfrm>
            <a:off x="7832657" y="2514600"/>
            <a:ext cx="1122363" cy="1606918"/>
          </a:xfrm>
          <a:prstGeom prst="wedgeRoundRectCallout">
            <a:avLst>
              <a:gd name="adj1" fmla="val -88824"/>
              <a:gd name="adj2" fmla="val 3053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400" b="1" i="1" u="none" strike="noStrike" cap="none" normalizeH="0" baseline="0" dirty="0">
                <a:ln>
                  <a:noFill/>
                </a:ln>
                <a:solidFill>
                  <a:srgbClr val="FF0000"/>
                </a:solidFill>
                <a:effectLst/>
                <a:latin typeface="Comic Sans MS" panose="030F0702030302020204" pitchFamily="66" charset="0"/>
              </a:rPr>
              <a:t>Duhet t</a:t>
            </a:r>
            <a:r>
              <a:rPr kumimoji="0" lang="en-US" altLang="en-US" sz="1400" b="1" i="1" u="none" strike="noStrike" cap="none" normalizeH="0" baseline="0" dirty="0">
                <a:ln>
                  <a:noFill/>
                </a:ln>
                <a:solidFill>
                  <a:srgbClr val="FF0000"/>
                </a:solidFill>
                <a:effectLst/>
                <a:latin typeface="Comic Sans MS" panose="030F0702030302020204" pitchFamily="66" charset="0"/>
              </a:rPr>
              <a:t>ë</a:t>
            </a:r>
            <a:r>
              <a:rPr kumimoji="0" lang="sq-AL" altLang="en-US" sz="1400" b="1" i="1" u="none" strike="noStrike" cap="none" normalizeH="0" baseline="0" dirty="0">
                <a:ln>
                  <a:noFill/>
                </a:ln>
                <a:solidFill>
                  <a:srgbClr val="FF0000"/>
                </a:solidFill>
                <a:effectLst/>
                <a:latin typeface="Comic Sans MS" panose="030F0702030302020204" pitchFamily="66" charset="0"/>
              </a:rPr>
              <a:t> përcaktohen çmimet p.sh.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1222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Fleta e t</a:t>
            </a:r>
            <a:r>
              <a:rPr lang="en-US" sz="2400" b="1" i="1" dirty="0">
                <a:latin typeface="+mj-lt"/>
              </a:rPr>
              <a:t>ë</a:t>
            </a:r>
            <a:r>
              <a:rPr lang="sq-AL" sz="2400" b="1" i="1" dirty="0">
                <a:latin typeface="+mj-lt"/>
              </a:rPr>
              <a:t> dhënave</a:t>
            </a:r>
            <a:r>
              <a:rPr lang="en-US" sz="2400" b="1" i="1" dirty="0">
                <a:latin typeface="+mj-lt"/>
              </a:rPr>
              <a:t> (5)</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21421371"/>
              </p:ext>
            </p:extLst>
          </p:nvPr>
        </p:nvGraphicFramePr>
        <p:xfrm>
          <a:off x="778568" y="1300899"/>
          <a:ext cx="8153400" cy="4491673"/>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en-US" sz="1800" b="1" kern="1200" dirty="0">
                          <a:solidFill>
                            <a:schemeClr val="tx1"/>
                          </a:solidFill>
                          <a:effectLst/>
                          <a:latin typeface="+mn-lt"/>
                          <a:ea typeface="+mn-ea"/>
                          <a:cs typeface="+mn-cs"/>
                        </a:rPr>
                        <a:t>28.4</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dhënia e kontratës për projektimin e radhës</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3000 Euro</a:t>
                      </a:r>
                      <a:endParaRPr lang="en-US" sz="1800" b="1" kern="1200" dirty="0">
                        <a:solidFill>
                          <a:srgbClr val="FF0000"/>
                        </a:solidFill>
                        <a:effectLst/>
                        <a:latin typeface="+mn-lt"/>
                        <a:ea typeface="+mn-ea"/>
                        <a:cs typeface="+mn-cs"/>
                      </a:endParaRPr>
                    </a:p>
                    <a:p>
                      <a:endParaRPr lang="en-US" sz="1800" b="1" i="1" kern="1200" noProof="0" dirty="0">
                        <a:solidFill>
                          <a:srgbClr val="FF0000"/>
                        </a:solidFill>
                        <a:effectLst/>
                        <a:latin typeface="+mn-lt"/>
                        <a:ea typeface="+mn-ea"/>
                        <a:cs typeface="+mn-cs"/>
                      </a:endParaRPr>
                    </a:p>
                    <a:p>
                      <a:r>
                        <a:rPr lang="en-US" sz="1800" b="1" kern="1200" noProof="0" dirty="0">
                          <a:solidFill>
                            <a:schemeClr val="lt1"/>
                          </a:solidFill>
                          <a:effectLst/>
                          <a:latin typeface="+mn-lt"/>
                          <a:ea typeface="+mn-ea"/>
                          <a:cs typeface="+mn-cs"/>
                        </a:rPr>
                        <a:t>OSE</a:t>
                      </a:r>
                    </a:p>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3000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1000 Euro</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5" name="AutoShape 2"/>
          <p:cNvSpPr>
            <a:spLocks noChangeArrowheads="1"/>
          </p:cNvSpPr>
          <p:nvPr/>
        </p:nvSpPr>
        <p:spPr bwMode="auto">
          <a:xfrm>
            <a:off x="7832657" y="2514600"/>
            <a:ext cx="1122363" cy="1606918"/>
          </a:xfrm>
          <a:prstGeom prst="wedgeRoundRectCallout">
            <a:avLst>
              <a:gd name="adj1" fmla="val -88824"/>
              <a:gd name="adj2" fmla="val 3053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400" b="1" i="1" u="none" strike="noStrike" cap="none" normalizeH="0" baseline="0" dirty="0">
                <a:ln>
                  <a:noFill/>
                </a:ln>
                <a:solidFill>
                  <a:srgbClr val="FF0000"/>
                </a:solidFill>
                <a:effectLst/>
                <a:latin typeface="Comic Sans MS" panose="030F0702030302020204" pitchFamily="66" charset="0"/>
              </a:rPr>
              <a:t>Duhet t</a:t>
            </a:r>
            <a:r>
              <a:rPr kumimoji="0" lang="en-US" altLang="en-US" sz="1400" b="1" i="1" u="none" strike="noStrike" cap="none" normalizeH="0" baseline="0" dirty="0">
                <a:ln>
                  <a:noFill/>
                </a:ln>
                <a:solidFill>
                  <a:srgbClr val="FF0000"/>
                </a:solidFill>
                <a:effectLst/>
                <a:latin typeface="Comic Sans MS" panose="030F0702030302020204" pitchFamily="66" charset="0"/>
              </a:rPr>
              <a:t>ë</a:t>
            </a:r>
            <a:r>
              <a:rPr kumimoji="0" lang="sq-AL" altLang="en-US" sz="1400" b="1" i="1" u="none" strike="noStrike" cap="none" normalizeH="0" baseline="0" dirty="0">
                <a:ln>
                  <a:noFill/>
                </a:ln>
                <a:solidFill>
                  <a:srgbClr val="FF0000"/>
                </a:solidFill>
                <a:effectLst/>
                <a:latin typeface="Comic Sans MS" panose="030F0702030302020204" pitchFamily="66" charset="0"/>
              </a:rPr>
              <a:t> përcaktohen çmimet p.sh.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1346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latin typeface="+mj-lt"/>
              </a:rPr>
              <a:t>Dorëzimi i propozimeve</a:t>
            </a:r>
            <a:endParaRPr lang="sq-AL" sz="24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228600" y="1295400"/>
            <a:ext cx="8448496" cy="5324535"/>
          </a:xfrm>
          <a:prstGeom prst="rect">
            <a:avLst/>
          </a:prstGeom>
        </p:spPr>
        <p:txBody>
          <a:bodyPr wrap="square">
            <a:spAutoFit/>
          </a:bodyPr>
          <a:lstStyle/>
          <a:p>
            <a:pPr marL="342900" indent="-342900">
              <a:buFont typeface="Wingdings" panose="05000000000000000000" pitchFamily="2" charset="2"/>
              <a:buChar char="q"/>
            </a:pPr>
            <a:r>
              <a:rPr lang="sq-AL" sz="2000" dirty="0"/>
              <a:t>Propozimet duhet t</a:t>
            </a:r>
            <a:r>
              <a:rPr lang="en-US" sz="2000" dirty="0"/>
              <a:t>ë</a:t>
            </a:r>
            <a:r>
              <a:rPr lang="sq-AL" sz="2000" dirty="0"/>
              <a:t> dorëzohen </a:t>
            </a:r>
            <a:r>
              <a:rPr lang="sq-AL" sz="2000" b="1" u="sng" dirty="0"/>
              <a:t>vetëm n</a:t>
            </a:r>
            <a:r>
              <a:rPr lang="en-US" sz="2000" b="1" u="sng" dirty="0"/>
              <a:t>ë</a:t>
            </a:r>
            <a:r>
              <a:rPr lang="sq-AL" sz="2000" b="1" u="sng" dirty="0"/>
              <a:t> formën fizike</a:t>
            </a:r>
            <a:r>
              <a:rPr lang="sq-AL" sz="2000" b="1" dirty="0"/>
              <a:t> </a:t>
            </a:r>
            <a:endParaRPr lang="en-US" sz="2000" dirty="0"/>
          </a:p>
          <a:p>
            <a:endParaRPr lang="en-US" sz="2000" dirty="0"/>
          </a:p>
          <a:p>
            <a:pPr marL="342900" indent="-342900">
              <a:buFont typeface="Wingdings" panose="05000000000000000000" pitchFamily="2" charset="2"/>
              <a:buChar char="q"/>
            </a:pPr>
            <a:r>
              <a:rPr lang="sq-AL" sz="2000" b="1" dirty="0"/>
              <a:t>në </a:t>
            </a:r>
            <a:r>
              <a:rPr lang="en-US" sz="2000" b="1" dirty="0"/>
              <a:t>2</a:t>
            </a:r>
            <a:r>
              <a:rPr lang="sq-AL" sz="2000" b="1" dirty="0"/>
              <a:t> zarfe të mbyllura të veçanta: </a:t>
            </a:r>
            <a:endParaRPr lang="en-US" sz="2000" b="1" dirty="0"/>
          </a:p>
          <a:p>
            <a:pPr marL="342900" indent="-342900">
              <a:buFont typeface="Wingdings" panose="05000000000000000000" pitchFamily="2" charset="2"/>
              <a:buChar char="q"/>
            </a:pPr>
            <a:endParaRPr lang="en-US" sz="2000" dirty="0"/>
          </a:p>
          <a:p>
            <a:pPr marL="342900" lvl="0" indent="-342900">
              <a:buFont typeface="+mj-lt"/>
              <a:buAutoNum type="arabicPeriod"/>
            </a:pPr>
            <a:r>
              <a:rPr lang="sq-AL" sz="2000" b="1" dirty="0"/>
              <a:t>Njëra që përmban Projektin Ideor; dhe </a:t>
            </a:r>
            <a:endParaRPr lang="en-US" sz="2000" dirty="0"/>
          </a:p>
          <a:p>
            <a:pPr marL="342900" lvl="0" indent="-342900">
              <a:buFont typeface="+mj-lt"/>
              <a:buAutoNum type="arabicPeriod"/>
            </a:pPr>
            <a:r>
              <a:rPr lang="sq-AL" sz="2000" b="1" dirty="0"/>
              <a:t>Tjetra që përmban Dokumentacionin e Kandidatit </a:t>
            </a:r>
            <a:endParaRPr lang="en-US" sz="2000" dirty="0"/>
          </a:p>
          <a:p>
            <a:r>
              <a:rPr lang="sq-AL" sz="2000" dirty="0"/>
              <a:t> </a:t>
            </a:r>
            <a:endParaRPr lang="en-US" sz="2000" dirty="0"/>
          </a:p>
          <a:p>
            <a:r>
              <a:rPr lang="sq-AL" sz="2000" b="1" dirty="0"/>
              <a:t>Zarfi që përmban projektin Ideor </a:t>
            </a:r>
            <a:r>
              <a:rPr lang="sq-AL" sz="2000" dirty="0"/>
              <a:t>do të përmbajë </a:t>
            </a:r>
            <a:r>
              <a:rPr lang="sq-AL" sz="2000" b="1" dirty="0"/>
              <a:t>ekzemplarin e projektit; </a:t>
            </a:r>
            <a:endParaRPr lang="en-US" sz="2000" dirty="0"/>
          </a:p>
          <a:p>
            <a:r>
              <a:rPr lang="sq-AL" sz="2000" dirty="0"/>
              <a:t> </a:t>
            </a:r>
            <a:endParaRPr lang="en-US" sz="2000" dirty="0"/>
          </a:p>
          <a:p>
            <a:r>
              <a:rPr lang="sq-AL" sz="2000" b="1" dirty="0"/>
              <a:t>Zarfi që përmban Dokumentacionin e Kandidatit </a:t>
            </a:r>
            <a:r>
              <a:rPr lang="sq-AL" sz="2000" dirty="0"/>
              <a:t>do të përmbajë: </a:t>
            </a:r>
            <a:r>
              <a:rPr lang="sq-AL" sz="2000" b="1" dirty="0"/>
              <a:t>ekzemplarin origjinal të </a:t>
            </a:r>
            <a:r>
              <a:rPr lang="sq-AL" sz="2000" b="1" dirty="0" err="1"/>
              <a:t>të</a:t>
            </a:r>
            <a:r>
              <a:rPr lang="sq-AL" sz="2000" b="1" dirty="0"/>
              <a:t> gjitha kërkesave tjera, </a:t>
            </a:r>
            <a:r>
              <a:rPr lang="sq-AL" sz="2000" dirty="0"/>
              <a:t>(emri, adresa, përshtatshmëria, kërkesat ekonomike/financiare dhe teknike, </a:t>
            </a:r>
            <a:r>
              <a:rPr lang="sq-AL" sz="2000" i="1" dirty="0"/>
              <a:t>dhe </a:t>
            </a:r>
            <a:r>
              <a:rPr lang="sq-AL" sz="2000" dirty="0"/>
              <a:t>oferta financiare)</a:t>
            </a:r>
            <a:endParaRPr lang="en-US" sz="2000" dirty="0"/>
          </a:p>
          <a:p>
            <a:pPr algn="ctr"/>
            <a:r>
              <a:rPr lang="sq-AL" sz="2000" b="1" u="sng" dirty="0">
                <a:solidFill>
                  <a:srgbClr val="FF0000"/>
                </a:solidFill>
              </a:rPr>
              <a:t>Një numër anonim prej katër shifrave sipas zgjedhjes së pjesëmarrësit</a:t>
            </a:r>
            <a:r>
              <a:rPr lang="sq-AL" sz="2000" b="1" u="sng" dirty="0"/>
              <a:t>.</a:t>
            </a:r>
            <a:endParaRPr lang="en-US" sz="2000" dirty="0"/>
          </a:p>
          <a:p>
            <a:endParaRPr lang="en-US" sz="2000" dirty="0"/>
          </a:p>
        </p:txBody>
      </p:sp>
    </p:spTree>
    <p:extLst>
      <p:ext uri="{BB962C8B-B14F-4D97-AF65-F5344CB8AC3E}">
        <p14:creationId xmlns:p14="http://schemas.microsoft.com/office/powerpoint/2010/main" val="3292111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3200" b="1" i="1" dirty="0">
                <a:latin typeface="+mj-lt"/>
              </a:rPr>
              <a:t>Lista e çmimeve (lloji 1)</a:t>
            </a:r>
            <a:endParaRPr lang="sq-AL" sz="3200" dirty="0">
              <a:solidFill>
                <a:srgbClr val="FF000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3" name="Rectangle 2"/>
          <p:cNvSpPr/>
          <p:nvPr/>
        </p:nvSpPr>
        <p:spPr>
          <a:xfrm>
            <a:off x="1029340" y="1219200"/>
            <a:ext cx="7086600" cy="1200329"/>
          </a:xfrm>
          <a:prstGeom prst="rect">
            <a:avLst/>
          </a:prstGeom>
        </p:spPr>
        <p:txBody>
          <a:bodyPr wrap="square">
            <a:spAutoFit/>
          </a:bodyPr>
          <a:lstStyle/>
          <a:p>
            <a:endParaRPr lang="en-US"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Pas kompletimit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Dosjes s</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tenderit,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DT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ngarkohet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N</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duhet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ngarkohet edhe Lista e çmimeve  -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vlen vetëm për llojin 1</a:t>
            </a:r>
            <a:endParaRPr lang="sq-AL" dirty="0">
              <a:solidFill>
                <a:srgbClr val="FF0000"/>
              </a:solidFill>
              <a:latin typeface="Arial" panose="020B0604020202020204" pitchFamily="34" charset="0"/>
              <a:cs typeface="Arial" panose="020B0604020202020204" pitchFamily="34" charset="0"/>
            </a:endParaRPr>
          </a:p>
        </p:txBody>
      </p:sp>
      <p:pic>
        <p:nvPicPr>
          <p:cNvPr id="5" name="Picture 4"/>
          <p:cNvPicPr/>
          <p:nvPr/>
        </p:nvPicPr>
        <p:blipFill>
          <a:blip r:embed="rId2"/>
          <a:stretch>
            <a:fillRect/>
          </a:stretch>
        </p:blipFill>
        <p:spPr>
          <a:xfrm>
            <a:off x="838200" y="2590800"/>
            <a:ext cx="7200260" cy="3420070"/>
          </a:xfrm>
          <a:prstGeom prst="rect">
            <a:avLst/>
          </a:prstGeom>
        </p:spPr>
      </p:pic>
    </p:spTree>
    <p:extLst>
      <p:ext uri="{BB962C8B-B14F-4D97-AF65-F5344CB8AC3E}">
        <p14:creationId xmlns:p14="http://schemas.microsoft.com/office/powerpoint/2010/main" val="1327097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533400"/>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Pranimi dhe hapja e Propozimeve – </a:t>
            </a:r>
            <a:r>
              <a:rPr lang="sq-AL" b="1" i="1" u="sng" dirty="0">
                <a:solidFill>
                  <a:srgbClr val="FF0000"/>
                </a:solidFill>
              </a:rPr>
              <a:t>n</a:t>
            </a:r>
            <a:r>
              <a:rPr lang="en-US" b="1" i="1" u="sng" dirty="0">
                <a:solidFill>
                  <a:srgbClr val="FF0000"/>
                </a:solidFill>
              </a:rPr>
              <a:t>ë</a:t>
            </a:r>
            <a:r>
              <a:rPr lang="sq-AL" b="1" i="1" u="sng" dirty="0">
                <a:solidFill>
                  <a:srgbClr val="FF0000"/>
                </a:solidFill>
              </a:rPr>
              <a:t> mënyrë tradicionale</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1371600" y="1524000"/>
            <a:ext cx="6781800" cy="5050613"/>
          </a:xfrm>
          <a:prstGeom prst="rect">
            <a:avLst/>
          </a:prstGeom>
        </p:spPr>
        <p:txBody>
          <a:bodyPr wrap="square">
            <a:spAutoFit/>
          </a:bodyPr>
          <a:lstStyle/>
          <a:p>
            <a:pPr marL="285750" marR="71755" indent="-285750" algn="just">
              <a:lnSpc>
                <a:spcPct val="115000"/>
              </a:lnSpc>
              <a:spcBef>
                <a:spcPts val="0"/>
              </a:spcBef>
              <a:spcAft>
                <a:spcPts val="0"/>
              </a:spcAft>
              <a:buFont typeface="Wingdings" panose="05000000000000000000" pitchFamily="2" charset="2"/>
              <a:buChar char="q"/>
            </a:pPr>
            <a:r>
              <a:rPr lang="sq-AL" b="1" dirty="0"/>
              <a:t>Regjistri i propozimeve t</a:t>
            </a:r>
            <a:r>
              <a:rPr lang="en-US" b="1" dirty="0"/>
              <a:t>ë</a:t>
            </a:r>
            <a:r>
              <a:rPr lang="sq-AL" b="1" dirty="0"/>
              <a:t> dorëzuara</a:t>
            </a:r>
            <a:r>
              <a:rPr lang="en-US" b="1" dirty="0"/>
              <a:t>-</a:t>
            </a:r>
            <a:r>
              <a:rPr lang="sq-AL" b="1" dirty="0"/>
              <a:t> B14</a:t>
            </a:r>
            <a:endParaRPr lang="en-US" b="1" dirty="0"/>
          </a:p>
          <a:p>
            <a:pPr marR="71755" algn="just">
              <a:lnSpc>
                <a:spcPct val="115000"/>
              </a:lnSpc>
              <a:spcBef>
                <a:spcPts val="0"/>
              </a:spcBef>
              <a:spcAft>
                <a:spcPts val="0"/>
              </a:spcAft>
            </a:pPr>
            <a:endParaRPr lang="en-US" b="1" dirty="0"/>
          </a:p>
          <a:p>
            <a:pPr marL="285750" marR="71755" indent="-285750" algn="just">
              <a:lnSpc>
                <a:spcPct val="115000"/>
              </a:lnSpc>
              <a:spcBef>
                <a:spcPts val="0"/>
              </a:spcBef>
              <a:spcAft>
                <a:spcPts val="0"/>
              </a:spcAft>
              <a:buFont typeface="Wingdings" panose="05000000000000000000" pitchFamily="2" charset="2"/>
              <a:buChar char="q"/>
            </a:pPr>
            <a:r>
              <a:rPr lang="sq-AL" b="1" dirty="0"/>
              <a:t>Nuk ka hapje publike të ofertës</a:t>
            </a:r>
            <a:endParaRPr lang="en-US" b="1" dirty="0"/>
          </a:p>
          <a:p>
            <a:pPr marL="285750" marR="71755" indent="-285750" algn="just">
              <a:lnSpc>
                <a:spcPct val="115000"/>
              </a:lnSpc>
              <a:spcBef>
                <a:spcPts val="0"/>
              </a:spcBef>
              <a:spcAft>
                <a:spcPts val="0"/>
              </a:spcAft>
              <a:buFont typeface="Wingdings" panose="05000000000000000000" pitchFamily="2" charset="2"/>
              <a:buChar char="q"/>
            </a:pPr>
            <a:endParaRPr lang="en-US" b="1" dirty="0"/>
          </a:p>
          <a:p>
            <a:pPr marL="285750" indent="-285750">
              <a:buFont typeface="Wingdings" panose="05000000000000000000" pitchFamily="2" charset="2"/>
              <a:buChar char="q"/>
            </a:pPr>
            <a:r>
              <a:rPr lang="sq-AL" dirty="0"/>
              <a:t>zyrtari përgjegjës i prokurimit do t’i hap zarfet e pranuara me kohë dhe do t’i ndajë zarfet që përmbajnë </a:t>
            </a:r>
            <a:r>
              <a:rPr lang="sq-AL" b="1" i="1" dirty="0"/>
              <a:t>“projektet ideore</a:t>
            </a:r>
            <a:r>
              <a:rPr lang="sq-AL" i="1" dirty="0"/>
              <a:t>” nga ato që përmbajnë “</a:t>
            </a:r>
            <a:r>
              <a:rPr lang="sq-AL" b="1" i="1" dirty="0"/>
              <a:t>dokumentacionin e kandidatit</a:t>
            </a:r>
            <a:r>
              <a:rPr lang="sq-AL" i="1" dirty="0"/>
              <a: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Zyrtari i prokurimit do t’ia transferojë jurisë </a:t>
            </a:r>
            <a:r>
              <a:rPr lang="sq-AL" i="1" dirty="0"/>
              <a:t>vetëm </a:t>
            </a:r>
            <a:r>
              <a:rPr lang="sq-AL" dirty="0"/>
              <a:t>zarfet që përmbajnë “</a:t>
            </a:r>
            <a:r>
              <a:rPr lang="sq-AL" b="1" dirty="0"/>
              <a:t>projektet ideore”</a:t>
            </a:r>
            <a:endParaRPr lang="en-US" b="1"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Zarfet që përmbajnë </a:t>
            </a:r>
            <a:r>
              <a:rPr lang="sq-AL" b="1" dirty="0"/>
              <a:t>“Dokumentacionin e Kandidatit” </a:t>
            </a:r>
            <a:r>
              <a:rPr lang="sq-AL" dirty="0"/>
              <a:t>do të mbahen të pahapura nga zyrtari përgjegjës i prokurimit të depozituara në një vend të sigurt</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3858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sq-AL" b="1" i="1" u="sng" dirty="0">
                <a:solidFill>
                  <a:srgbClr val="FF0000"/>
                </a:solidFill>
              </a:rPr>
              <a:t>n</a:t>
            </a:r>
            <a:r>
              <a:rPr lang="en-US" b="1" i="1" u="sng" dirty="0">
                <a:solidFill>
                  <a:srgbClr val="FF0000"/>
                </a:solidFill>
              </a:rPr>
              <a:t>ë</a:t>
            </a:r>
            <a:r>
              <a:rPr lang="sq-AL" b="1" i="1" u="sng" dirty="0">
                <a:solidFill>
                  <a:srgbClr val="FF0000"/>
                </a:solidFill>
              </a:rPr>
              <a:t> mënyrë tradicionale</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228600" y="1625004"/>
            <a:ext cx="7924800" cy="5438412"/>
          </a:xfrm>
          <a:prstGeom prst="rect">
            <a:avLst/>
          </a:prstGeom>
        </p:spPr>
        <p:txBody>
          <a:bodyPr wrap="square">
            <a:spAutoFit/>
          </a:bodyPr>
          <a:lstStyle/>
          <a:p>
            <a:pPr marL="285750" indent="-285750">
              <a:buFont typeface="Wingdings" panose="05000000000000000000" pitchFamily="2" charset="2"/>
              <a:buChar char="q"/>
            </a:pPr>
            <a:r>
              <a:rPr lang="sq-AL" dirty="0"/>
              <a:t>Juria do ta organizojë procesin e vlerësimit në atë mënyrë që të sigurohet integriteti dhe paanësia e procedurës.</a:t>
            </a:r>
            <a:endParaRPr lang="en-US" dirty="0"/>
          </a:p>
          <a:p>
            <a:r>
              <a:rPr lang="sq-AL" dirty="0"/>
              <a:t> </a:t>
            </a:r>
            <a:endParaRPr lang="en-US" dirty="0"/>
          </a:p>
          <a:p>
            <a:pPr marL="285750" indent="-285750">
              <a:buFont typeface="Wingdings" panose="05000000000000000000" pitchFamily="2" charset="2"/>
              <a:buChar char="q"/>
            </a:pPr>
            <a:r>
              <a:rPr lang="sq-AL" dirty="0"/>
              <a:t>Juria do t’i vlerësojë projektet vetëm në bazë të kritereve të shënuara (</a:t>
            </a:r>
            <a:r>
              <a:rPr lang="sq-AL" b="1" dirty="0"/>
              <a:t>pikët e peshës të shënuara në Dosjen e Konkursit të Projektimit</a:t>
            </a:r>
            <a:r>
              <a:rPr lang="sq-AL" dirty="0"/>
              <a: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Juria do të bëjë përpjekje të arsyeshme për të arritur një </a:t>
            </a:r>
            <a:r>
              <a:rPr lang="sq-AL" b="1" dirty="0"/>
              <a:t>vendim me konsensus.</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nuk mund të arrihet një vendim me konsensus, secili anëtar i jurisë </a:t>
            </a:r>
            <a:r>
              <a:rPr lang="sq-AL" b="1" dirty="0"/>
              <a:t>do ta vlerësojë veçmas secilin projekt ideor dhe do të jep pikë (rezultat) për projektin ideor</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Pikët përfundimtare për secilin projekt ideor realizohen duke i </a:t>
            </a:r>
            <a:r>
              <a:rPr lang="sq-AL" b="1" dirty="0"/>
              <a:t>mbledhur pikët nga të gjithë anëtarët e jurisë dhe duke i pjesëtuar me numrin e anëtarëve të jurisë.</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2115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sq-AL" b="1" i="1" u="sng" dirty="0">
                <a:solidFill>
                  <a:srgbClr val="FF0000"/>
                </a:solidFill>
              </a:rPr>
              <a:t>n</a:t>
            </a:r>
            <a:r>
              <a:rPr lang="en-US" b="1" i="1" u="sng" dirty="0">
                <a:solidFill>
                  <a:srgbClr val="FF0000"/>
                </a:solidFill>
              </a:rPr>
              <a:t>ë</a:t>
            </a:r>
            <a:r>
              <a:rPr lang="sq-AL" b="1" i="1" u="sng" dirty="0">
                <a:solidFill>
                  <a:srgbClr val="FF0000"/>
                </a:solidFill>
              </a:rPr>
              <a:t> mënyrë tradicionale</a:t>
            </a:r>
            <a:r>
              <a:rPr lang="en-US" b="1" i="1" u="sng" dirty="0">
                <a:solidFill>
                  <a:srgbClr val="FF0000"/>
                </a:solidFill>
              </a:rPr>
              <a:t> (2)</a:t>
            </a:r>
            <a:endParaRPr lang="en-US" altLang="en-US" sz="2400" b="1" dirty="0">
              <a:solidFill>
                <a:srgbClr val="FF0000"/>
              </a:solidFill>
              <a:ea typeface="Verdana" panose="020B0604030504040204" pitchFamily="34" charset="0"/>
              <a:cs typeface="Verdana" panose="020B060403050404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143000"/>
            <a:ext cx="6553200" cy="1676400"/>
          </a:xfrm>
          <a:prstGeom prst="rect">
            <a:avLst/>
          </a:prstGeom>
          <a:noFill/>
          <a:ln>
            <a:noFill/>
          </a:ln>
        </p:spPr>
      </p:pic>
      <p:sp>
        <p:nvSpPr>
          <p:cNvPr id="3" name="Rectangle 2"/>
          <p:cNvSpPr/>
          <p:nvPr/>
        </p:nvSpPr>
        <p:spPr>
          <a:xfrm>
            <a:off x="625436" y="3048000"/>
            <a:ext cx="7604164" cy="2640723"/>
          </a:xfrm>
          <a:prstGeom prst="rect">
            <a:avLst/>
          </a:prstGeom>
        </p:spPr>
        <p:txBody>
          <a:bodyPr wrap="square">
            <a:spAutoFit/>
          </a:bodyPr>
          <a:lstStyle/>
          <a:p>
            <a:pPr marL="0" marR="0" algn="just">
              <a:lnSpc>
                <a:spcPct val="115000"/>
              </a:lnSpc>
              <a:spcBef>
                <a:spcPts val="0"/>
              </a:spcBef>
              <a:spcAft>
                <a:spcPts val="0"/>
              </a:spcAft>
            </a:pP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Propozimi ideor që arrin rezultatin më të lartë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në pikë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radhitet i pari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dhe projekti i dytë më pikë radhitet i dyti e kështu me radhë</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Vlerësimi i jurisë dhe radhitja përfundimtare e projekteve do të regjistrohet.</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Lista radhitëse e projekteve e krijuar nga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juria pastaj do t’i dorëzohet Zyrtarit përgjegjës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Prokurimit. </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775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83029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Çfarë është Konkursi i projektimit</a:t>
            </a:r>
            <a:r>
              <a:rPr lang="en-US" sz="3200" b="1" i="1" dirty="0"/>
              <a:t> (2)</a:t>
            </a:r>
            <a:endParaRPr lang="en-US" sz="3200" b="1" dirty="0"/>
          </a:p>
        </p:txBody>
      </p:sp>
      <p:sp>
        <p:nvSpPr>
          <p:cNvPr id="3" name="Rectangle 2"/>
          <p:cNvSpPr/>
          <p:nvPr/>
        </p:nvSpPr>
        <p:spPr>
          <a:xfrm>
            <a:off x="283772" y="1196752"/>
            <a:ext cx="8712000" cy="3970318"/>
          </a:xfrm>
          <a:prstGeom prst="rect">
            <a:avLst/>
          </a:prstGeom>
        </p:spPr>
        <p:txBody>
          <a:bodyPr wrap="square">
            <a:spAutoFit/>
          </a:bodyPr>
          <a:lstStyle/>
          <a:p>
            <a:pPr marL="285750" indent="-285750">
              <a:buFont typeface="Wingdings" panose="05000000000000000000" pitchFamily="2" charset="2"/>
              <a:buChar char="q"/>
            </a:pPr>
            <a:r>
              <a:rPr lang="en-US" sz="2800" dirty="0"/>
              <a:t>N</a:t>
            </a:r>
            <a:r>
              <a:rPr lang="sq-AL" sz="2800" dirty="0"/>
              <a:t>jë procedur</a:t>
            </a:r>
            <a:r>
              <a:rPr lang="en-US" sz="2800" dirty="0"/>
              <a:t>ë</a:t>
            </a:r>
            <a:r>
              <a:rPr lang="sq-AL" sz="2800" dirty="0"/>
              <a:t> në bazë të së cilës ftohen </a:t>
            </a:r>
            <a:r>
              <a:rPr lang="en-US" sz="2800" dirty="0"/>
              <a:t>OE</a:t>
            </a:r>
            <a:r>
              <a:rPr lang="sq-AL" sz="2800" dirty="0"/>
              <a:t> që ta dorëzojnë </a:t>
            </a:r>
            <a:r>
              <a:rPr lang="sq-AL" sz="2800" b="1" dirty="0"/>
              <a:t>projektin ideor</a:t>
            </a:r>
            <a:r>
              <a:rPr lang="sq-AL" sz="2800" dirty="0"/>
              <a:t> </a:t>
            </a:r>
            <a:endParaRPr lang="en-US" sz="2800" dirty="0"/>
          </a:p>
          <a:p>
            <a:endParaRPr lang="en-US" sz="2800" dirty="0"/>
          </a:p>
          <a:p>
            <a:pPr marL="285750" indent="-285750">
              <a:buFont typeface="Wingdings" panose="05000000000000000000" pitchFamily="2" charset="2"/>
              <a:buChar char="q"/>
            </a:pPr>
            <a:r>
              <a:rPr lang="sq-AL" sz="2800" dirty="0"/>
              <a:t>Projekti ideor është një projektim preliminar që do të pasohet me një </a:t>
            </a:r>
            <a:r>
              <a:rPr lang="sq-AL" sz="2800" b="1" dirty="0"/>
              <a:t>projektim të detajuar</a:t>
            </a:r>
            <a:endParaRPr lang="en-US" sz="2800" b="1" dirty="0"/>
          </a:p>
          <a:p>
            <a:endParaRPr lang="en-US" sz="2800" dirty="0"/>
          </a:p>
          <a:p>
            <a:pPr marL="285750" indent="-285750">
              <a:buFont typeface="Wingdings" panose="05000000000000000000" pitchFamily="2" charset="2"/>
              <a:buChar char="q"/>
            </a:pPr>
            <a:r>
              <a:rPr lang="en-US" sz="2800" dirty="0"/>
              <a:t>M</a:t>
            </a:r>
            <a:r>
              <a:rPr lang="sq-AL" sz="2800" dirty="0"/>
              <a:t>und të përdoret për </a:t>
            </a:r>
            <a:r>
              <a:rPr lang="sq-AL" sz="2800" b="1" dirty="0"/>
              <a:t>çfarëdo projekti </a:t>
            </a:r>
            <a:r>
              <a:rPr lang="sq-AL" sz="2800" dirty="0"/>
              <a:t>në të cilin autoriteti kontraktues mbështetet në kandidatët që ata të ofrojnë zgjidhjet </a:t>
            </a:r>
            <a:endParaRPr lang="en-US" sz="2800" dirty="0"/>
          </a:p>
        </p:txBody>
      </p:sp>
    </p:spTree>
    <p:extLst>
      <p:ext uri="{BB962C8B-B14F-4D97-AF65-F5344CB8AC3E}">
        <p14:creationId xmlns:p14="http://schemas.microsoft.com/office/powerpoint/2010/main" val="911947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152400"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sq-AL" b="1" i="1" u="sng" dirty="0">
                <a:solidFill>
                  <a:srgbClr val="FF0000"/>
                </a:solidFill>
              </a:rPr>
              <a:t>ne mënyrë tradicionale</a:t>
            </a:r>
            <a:r>
              <a:rPr lang="en-US" b="1" i="1" u="sng" dirty="0">
                <a:solidFill>
                  <a:srgbClr val="FF0000"/>
                </a:solidFill>
              </a:rPr>
              <a:t> (3)</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3" name="Rectangle 2"/>
          <p:cNvSpPr/>
          <p:nvPr/>
        </p:nvSpPr>
        <p:spPr>
          <a:xfrm>
            <a:off x="685800" y="1295400"/>
            <a:ext cx="7604164" cy="1020921"/>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a:t>
            </a:r>
            <a:endParaRPr lang="en-US" dirty="0"/>
          </a:p>
        </p:txBody>
      </p:sp>
      <p:pic>
        <p:nvPicPr>
          <p:cNvPr id="5" name="Picture 4"/>
          <p:cNvPicPr/>
          <p:nvPr/>
        </p:nvPicPr>
        <p:blipFill>
          <a:blip r:embed="rId2"/>
          <a:stretch>
            <a:fillRect/>
          </a:stretch>
        </p:blipFill>
        <p:spPr>
          <a:xfrm>
            <a:off x="868382" y="2544921"/>
            <a:ext cx="7239000" cy="2966720"/>
          </a:xfrm>
          <a:prstGeom prst="rect">
            <a:avLst/>
          </a:prstGeom>
        </p:spPr>
      </p:pic>
      <p:sp>
        <p:nvSpPr>
          <p:cNvPr id="6" name="Rectangle 5"/>
          <p:cNvSpPr/>
          <p:nvPr/>
        </p:nvSpPr>
        <p:spPr>
          <a:xfrm>
            <a:off x="770558" y="5334000"/>
            <a:ext cx="7604164" cy="729430"/>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t>pres skadimin e intervalit</a:t>
            </a:r>
            <a:r>
              <a:rPr lang="en-US" dirty="0"/>
              <a:t> </a:t>
            </a:r>
            <a:r>
              <a:rPr lang="en-US" dirty="0" err="1"/>
              <a:t>ankimor</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1298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3" name="Rectangle 2"/>
          <p:cNvSpPr/>
          <p:nvPr/>
        </p:nvSpPr>
        <p:spPr>
          <a:xfrm>
            <a:off x="685800" y="1219200"/>
            <a:ext cx="7604164" cy="4801314"/>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 dhe pastaj ofertën financiare. </a:t>
            </a:r>
            <a:endParaRPr lang="en-US" dirty="0"/>
          </a:p>
          <a:p>
            <a:r>
              <a:rPr lang="sq-AL" dirty="0"/>
              <a:t> </a:t>
            </a:r>
            <a:endParaRPr lang="en-US" dirty="0"/>
          </a:p>
          <a:p>
            <a:pPr marL="285750" indent="-285750">
              <a:buFont typeface="Wingdings" panose="05000000000000000000" pitchFamily="2" charset="2"/>
              <a:buChar char="q"/>
            </a:pPr>
            <a:r>
              <a:rPr lang="sq-AL" b="1" dirty="0"/>
              <a:t>Nuk ka hapje publike.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3855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a:solidFill>
                  <a:srgbClr val="FF0000"/>
                </a:solidFill>
              </a:rPr>
              <a:t>LLOJI 1 (2)</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3" name="Rectangle 2"/>
          <p:cNvSpPr/>
          <p:nvPr/>
        </p:nvSpPr>
        <p:spPr>
          <a:xfrm>
            <a:off x="685800" y="1524000"/>
            <a:ext cx="7604164" cy="2585323"/>
          </a:xfrm>
          <a:prstGeom prst="rect">
            <a:avLst/>
          </a:prstGeom>
        </p:spPr>
        <p:txBody>
          <a:bodyPr wrap="square">
            <a:spAutoFit/>
          </a:bodyPr>
          <a:lstStyle/>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1884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 (3)</a:t>
            </a:r>
            <a:endParaRPr lang="en-US" sz="2400" b="1" i="1" u="sng" dirty="0">
              <a:solidFill>
                <a:srgbClr val="FF0000"/>
              </a:solidFill>
              <a:ea typeface="Verdana" panose="020B0604030504040204" pitchFamily="34" charset="0"/>
              <a:cs typeface="Verdana" panose="020B0604030504040204" pitchFamily="34" charset="0"/>
            </a:endParaRPr>
          </a:p>
          <a:p>
            <a:pPr algn="ctr" eaLnBrk="1" hangingPunct="1"/>
            <a:endParaRPr lang="en-US" sz="2400" b="1" i="1" u="sng" dirty="0">
              <a:solidFill>
                <a:srgbClr val="FF0000"/>
              </a:solidFill>
              <a:ea typeface="Verdana" panose="020B0604030504040204" pitchFamily="34" charset="0"/>
              <a:cs typeface="Verdana" panose="020B0604030504040204" pitchFamily="34" charset="0"/>
            </a:endParaRPr>
          </a:p>
          <a:p>
            <a:pPr eaLnBrk="1" hangingPunct="1"/>
            <a:r>
              <a:rPr lang="sq-AL" sz="2400" b="1" i="1" u="sng" dirty="0">
                <a:ea typeface="Verdana" panose="020B0604030504040204" pitchFamily="34" charset="0"/>
                <a:cs typeface="Verdana" panose="020B0604030504040204" pitchFamily="34" charset="0"/>
              </a:rPr>
              <a:t>shembull</a:t>
            </a:r>
            <a:endParaRPr lang="sq-AL" b="1" i="1" u="sng" dirty="0"/>
          </a:p>
        </p:txBody>
      </p:sp>
      <p:graphicFrame>
        <p:nvGraphicFramePr>
          <p:cNvPr id="5" name="Table 4"/>
          <p:cNvGraphicFramePr>
            <a:graphicFrameLocks noGrp="1"/>
          </p:cNvGraphicFramePr>
          <p:nvPr>
            <p:extLst>
              <p:ext uri="{D42A27DB-BD31-4B8C-83A1-F6EECF244321}">
                <p14:modId xmlns:p14="http://schemas.microsoft.com/office/powerpoint/2010/main" val="1519587367"/>
              </p:ext>
            </p:extLst>
          </p:nvPr>
        </p:nvGraphicFramePr>
        <p:xfrm>
          <a:off x="914399" y="2133601"/>
          <a:ext cx="7315201" cy="2725321"/>
        </p:xfrm>
        <a:graphic>
          <a:graphicData uri="http://schemas.openxmlformats.org/drawingml/2006/table">
            <a:tbl>
              <a:tblPr firstRow="1" firstCol="1" bandRow="1"/>
              <a:tblGrid>
                <a:gridCol w="833604">
                  <a:extLst>
                    <a:ext uri="{9D8B030D-6E8A-4147-A177-3AD203B41FA5}">
                      <a16:colId xmlns:a16="http://schemas.microsoft.com/office/drawing/2014/main" val="3933350949"/>
                    </a:ext>
                  </a:extLst>
                </a:gridCol>
                <a:gridCol w="774060">
                  <a:extLst>
                    <a:ext uri="{9D8B030D-6E8A-4147-A177-3AD203B41FA5}">
                      <a16:colId xmlns:a16="http://schemas.microsoft.com/office/drawing/2014/main" val="758506275"/>
                    </a:ext>
                  </a:extLst>
                </a:gridCol>
                <a:gridCol w="1548122">
                  <a:extLst>
                    <a:ext uri="{9D8B030D-6E8A-4147-A177-3AD203B41FA5}">
                      <a16:colId xmlns:a16="http://schemas.microsoft.com/office/drawing/2014/main" val="3768971939"/>
                    </a:ext>
                  </a:extLst>
                </a:gridCol>
                <a:gridCol w="666882">
                  <a:extLst>
                    <a:ext uri="{9D8B030D-6E8A-4147-A177-3AD203B41FA5}">
                      <a16:colId xmlns:a16="http://schemas.microsoft.com/office/drawing/2014/main" val="1983094689"/>
                    </a:ext>
                  </a:extLst>
                </a:gridCol>
                <a:gridCol w="1536212">
                  <a:extLst>
                    <a:ext uri="{9D8B030D-6E8A-4147-A177-3AD203B41FA5}">
                      <a16:colId xmlns:a16="http://schemas.microsoft.com/office/drawing/2014/main" val="748668286"/>
                    </a:ext>
                  </a:extLst>
                </a:gridCol>
                <a:gridCol w="1250404">
                  <a:extLst>
                    <a:ext uri="{9D8B030D-6E8A-4147-A177-3AD203B41FA5}">
                      <a16:colId xmlns:a16="http://schemas.microsoft.com/office/drawing/2014/main" val="1588245493"/>
                    </a:ext>
                  </a:extLst>
                </a:gridCol>
                <a:gridCol w="705917">
                  <a:extLst>
                    <a:ext uri="{9D8B030D-6E8A-4147-A177-3AD203B41FA5}">
                      <a16:colId xmlns:a16="http://schemas.microsoft.com/office/drawing/2014/main" val="2741393761"/>
                    </a:ext>
                  </a:extLst>
                </a:gridCol>
              </a:tblGrid>
              <a:tr h="990599">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Propozimi</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TP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 projektit</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Nt</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=100xT/</a:t>
                      </a: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Tm</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x 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Çmimi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FP</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Nf =100xFm/F x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TP+FP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Renditja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0516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5000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17377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B</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7000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21.42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91.42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116572"/>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C</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85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902175"/>
                  </a:ext>
                </a:extLst>
              </a:tr>
            </a:tbl>
          </a:graphicData>
        </a:graphic>
      </p:graphicFrame>
    </p:spTree>
    <p:extLst>
      <p:ext uri="{BB962C8B-B14F-4D97-AF65-F5344CB8AC3E}">
        <p14:creationId xmlns:p14="http://schemas.microsoft.com/office/powerpoint/2010/main" val="3712184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 (4)</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4233467"/>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Pas përfundimit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procesit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hapjes dhe vlerësimit, ZP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regjistroj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dhënat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platformën elektronike nga procesi i hapjes dhe vlerësimit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mënyr</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q</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mundësoj vazhdimin e procesit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sistem</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Zyrtari i Prokurimit, duhet q</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përgatitë Formularin B58 “</a:t>
            </a:r>
            <a:r>
              <a:rPr lang="sq-AL" b="1" i="1" dirty="0">
                <a:latin typeface="Arial" panose="020B0604020202020204" pitchFamily="34" charset="0"/>
                <a:ea typeface="Calibri" panose="020F0502020204030204" pitchFamily="34" charset="0"/>
                <a:cs typeface="Arial" panose="020B0604020202020204" pitchFamily="34" charset="0"/>
              </a:rPr>
              <a:t>Njoftimin mbi vendimin e AK</a:t>
            </a:r>
            <a:r>
              <a:rPr lang="sq-AL" dirty="0">
                <a:latin typeface="Arial" panose="020B0604020202020204" pitchFamily="34" charset="0"/>
                <a:ea typeface="Calibri" panose="020F0502020204030204" pitchFamily="34" charset="0"/>
                <a:cs typeface="Arial" panose="020B0604020202020204" pitchFamily="34" charset="0"/>
              </a:rPr>
              <a:t>” dhe ta ngrit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n</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platform</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prokurimit elektronik  </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en-US" dirty="0">
                <a:latin typeface="Arial" panose="020B0604020202020204" pitchFamily="34" charset="0"/>
                <a:ea typeface="Calibri" panose="020F0502020204030204" pitchFamily="34" charset="0"/>
                <a:cs typeface="Arial" panose="020B0604020202020204" pitchFamily="34" charset="0"/>
              </a:rPr>
              <a:t>P</a:t>
            </a:r>
            <a:r>
              <a:rPr lang="sq-AL" dirty="0">
                <a:latin typeface="Arial" panose="020B0604020202020204" pitchFamily="34" charset="0"/>
                <a:ea typeface="Calibri" panose="020F0502020204030204" pitchFamily="34" charset="0"/>
                <a:cs typeface="Arial" panose="020B0604020202020204" pitchFamily="34" charset="0"/>
              </a:rPr>
              <a:t>res skadimin e intervalit</a:t>
            </a:r>
            <a:r>
              <a:rPr lang="sq-AL" i="1" dirty="0">
                <a:latin typeface="Arial" panose="020B0604020202020204" pitchFamily="34" charset="0"/>
                <a:ea typeface="Calibri" panose="020F0502020204030204" pitchFamily="34" charset="0"/>
                <a:cs typeface="Arial" panose="020B0604020202020204" pitchFamily="34" charset="0"/>
              </a:rPr>
              <a:t>, gjatë të cilit ofertuesit mund të kërkojnë shqyrtimin e vendimit</a:t>
            </a:r>
            <a:endParaRPr lang="en-US" i="1" dirty="0">
              <a:latin typeface="Arial" panose="020B0604020202020204" pitchFamily="34" charset="0"/>
              <a:ea typeface="Calibri" panose="020F0502020204030204" pitchFamily="34" charset="0"/>
              <a:cs typeface="Arial" panose="020B0604020202020204" pitchFamily="34" charset="0"/>
            </a:endParaRPr>
          </a:p>
          <a:p>
            <a:pPr marR="0" algn="just">
              <a:lnSpc>
                <a:spcPct val="115000"/>
              </a:lnSpc>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Pas skadimit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periudhës s</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ankesave ZP duhet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përgatisë </a:t>
            </a:r>
            <a:r>
              <a:rPr lang="sq-AL" b="1" dirty="0">
                <a:latin typeface="Arial" panose="020B0604020202020204" pitchFamily="34" charset="0"/>
                <a:ea typeface="Calibri" panose="020F0502020204030204" pitchFamily="34" charset="0"/>
                <a:cs typeface="Arial" panose="020B0604020202020204" pitchFamily="34" charset="0"/>
              </a:rPr>
              <a:t>Njoftimin mbi rezultatin e Konkursit t</a:t>
            </a:r>
            <a:r>
              <a:rPr lang="en-US" b="1" dirty="0">
                <a:latin typeface="Arial" panose="020B0604020202020204" pitchFamily="34" charset="0"/>
                <a:ea typeface="Calibri" panose="020F0502020204030204" pitchFamily="34" charset="0"/>
                <a:cs typeface="Arial" panose="020B0604020202020204" pitchFamily="34" charset="0"/>
              </a:rPr>
              <a:t>ë</a:t>
            </a:r>
            <a:r>
              <a:rPr lang="sq-AL" b="1" dirty="0">
                <a:latin typeface="Arial" panose="020B0604020202020204" pitchFamily="34" charset="0"/>
                <a:ea typeface="Calibri" panose="020F0502020204030204" pitchFamily="34" charset="0"/>
                <a:cs typeface="Arial" panose="020B0604020202020204" pitchFamily="34" charset="0"/>
              </a:rPr>
              <a:t> projektimit, duke përdorur formularin B09</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159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t>Vlerësimi i  Propozimeve – </a:t>
            </a:r>
            <a:r>
              <a:rPr lang="en-US" b="1" i="1" u="sng" dirty="0" err="1">
                <a:solidFill>
                  <a:srgbClr val="FF0000"/>
                </a:solidFill>
              </a:rPr>
              <a:t>Lloji</a:t>
            </a:r>
            <a:r>
              <a:rPr lang="en-US" b="1" i="1" u="sng" dirty="0">
                <a:solidFill>
                  <a:srgbClr val="FF0000"/>
                </a:solidFill>
              </a:rPr>
              <a:t> 1 (5)</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457870"/>
          </a:xfrm>
          <a:prstGeom prst="rect">
            <a:avLst/>
          </a:prstGeom>
        </p:spPr>
        <p:txBody>
          <a:bodyPr wrap="square">
            <a:spAutoFit/>
          </a:bodyPr>
          <a:lstStyle/>
          <a:p>
            <a:r>
              <a:rPr lang="sq-AL" dirty="0"/>
              <a:t>M</a:t>
            </a:r>
            <a:r>
              <a:rPr lang="en-US" dirty="0"/>
              <a:t>ë</a:t>
            </a:r>
            <a:r>
              <a:rPr lang="sq-AL" dirty="0"/>
              <a:t> pas, ZP </a:t>
            </a:r>
            <a:endParaRPr lang="en-US" dirty="0"/>
          </a:p>
          <a:p>
            <a:endParaRPr lang="en-US" dirty="0"/>
          </a:p>
          <a:p>
            <a:pPr marL="285750" lvl="0" indent="-285750">
              <a:buFont typeface="Wingdings" panose="05000000000000000000" pitchFamily="2" charset="2"/>
              <a:buChar char="q"/>
            </a:pPr>
            <a:r>
              <a:rPr lang="sq-AL" dirty="0"/>
              <a:t>duhet t</a:t>
            </a:r>
            <a:r>
              <a:rPr lang="en-US" dirty="0"/>
              <a:t>ë</a:t>
            </a:r>
            <a:r>
              <a:rPr lang="sq-AL" dirty="0"/>
              <a:t> udhëheq,  përmes platformës elektronike, procedurën e negociuar pa publikimin t</a:t>
            </a:r>
            <a:r>
              <a:rPr lang="en-US" dirty="0"/>
              <a:t>ë</a:t>
            </a:r>
            <a:r>
              <a:rPr lang="sq-AL" dirty="0"/>
              <a:t> njoftimit për kontratë, </a:t>
            </a:r>
            <a:r>
              <a:rPr lang="sq-AL" b="1" dirty="0"/>
              <a:t>për projektin e detajuar</a:t>
            </a:r>
            <a:r>
              <a:rPr lang="sq-AL" dirty="0"/>
              <a:t>, me </a:t>
            </a:r>
            <a:r>
              <a:rPr lang="sq-AL" b="1" dirty="0"/>
              <a:t>kandidatin e renditur n</a:t>
            </a:r>
            <a:r>
              <a:rPr lang="en-US" b="1" dirty="0"/>
              <a:t>ë</a:t>
            </a:r>
            <a:r>
              <a:rPr lang="sq-AL" b="1" dirty="0"/>
              <a:t> vendin e par</a:t>
            </a:r>
            <a:r>
              <a:rPr lang="en-US" b="1" dirty="0"/>
              <a:t>ë</a:t>
            </a:r>
            <a:r>
              <a:rPr lang="sq-AL" dirty="0"/>
              <a:t> n</a:t>
            </a:r>
            <a:r>
              <a:rPr lang="en-US" dirty="0"/>
              <a:t>ë</a:t>
            </a:r>
            <a:r>
              <a:rPr lang="sq-AL" dirty="0"/>
              <a:t> përputhje me nenin 35.2.3 (i) (</a:t>
            </a:r>
            <a:r>
              <a:rPr lang="sq-AL" b="1" dirty="0"/>
              <a:t>t</a:t>
            </a:r>
            <a:r>
              <a:rPr lang="en-US" b="1" dirty="0"/>
              <a:t>ë</a:t>
            </a:r>
            <a:r>
              <a:rPr lang="sq-AL" b="1" dirty="0"/>
              <a:t> negocioje, t</a:t>
            </a:r>
            <a:r>
              <a:rPr lang="en-US" b="1" dirty="0"/>
              <a:t>ë</a:t>
            </a:r>
            <a:r>
              <a:rPr lang="sq-AL" b="1" dirty="0"/>
              <a:t> publikoj Njoftimin për dhënie t</a:t>
            </a:r>
            <a:r>
              <a:rPr lang="en-US" b="1" dirty="0"/>
              <a:t>ë</a:t>
            </a:r>
            <a:r>
              <a:rPr lang="sq-AL" b="1" dirty="0"/>
              <a:t> kontratës dhe Njoftimin për nënshkrim t</a:t>
            </a:r>
            <a:r>
              <a:rPr lang="en-US" b="1" dirty="0"/>
              <a:t>ë</a:t>
            </a:r>
            <a:r>
              <a:rPr lang="sq-AL" b="1" dirty="0"/>
              <a:t> kontratës</a:t>
            </a:r>
            <a:r>
              <a:rPr lang="sq-AL" dirty="0"/>
              <a:t>) </a:t>
            </a:r>
            <a:endParaRPr lang="en-US" dirty="0"/>
          </a:p>
          <a:p>
            <a:pPr lvl="0"/>
            <a:endParaRPr lang="en-US" dirty="0"/>
          </a:p>
          <a:p>
            <a:pPr marL="285750" lvl="0" indent="-285750">
              <a:buFont typeface="Wingdings" panose="05000000000000000000" pitchFamily="2" charset="2"/>
              <a:buChar char="q"/>
            </a:pPr>
            <a:r>
              <a:rPr lang="sq-AL" dirty="0"/>
              <a:t>duhet te</a:t>
            </a:r>
            <a:r>
              <a:rPr lang="en-US" dirty="0"/>
              <a:t>ë</a:t>
            </a:r>
            <a:r>
              <a:rPr lang="sq-AL" dirty="0"/>
              <a:t>nënshkruaj marrëveshje për shpërblim me 2 kandidat</a:t>
            </a:r>
            <a:r>
              <a:rPr lang="en-US" dirty="0"/>
              <a:t>ë</a:t>
            </a:r>
            <a:r>
              <a:rPr lang="sq-AL" dirty="0"/>
              <a:t>t t</a:t>
            </a:r>
            <a:r>
              <a:rPr lang="en-US" dirty="0"/>
              <a:t>ë</a:t>
            </a:r>
            <a:r>
              <a:rPr lang="sq-AL" dirty="0"/>
              <a:t> cilët kan</a:t>
            </a:r>
            <a:r>
              <a:rPr lang="en-US" dirty="0"/>
              <a:t>ë</a:t>
            </a:r>
            <a:r>
              <a:rPr lang="sq-AL" dirty="0"/>
              <a:t> fituat vendin e 2 dhe t</a:t>
            </a:r>
            <a:r>
              <a:rPr lang="en-US" dirty="0"/>
              <a:t>ë</a:t>
            </a:r>
            <a:r>
              <a:rPr lang="sq-AL" dirty="0"/>
              <a:t> 3, dhe t</a:t>
            </a:r>
            <a:r>
              <a:rPr lang="en-US" dirty="0"/>
              <a:t>ë</a:t>
            </a:r>
            <a:r>
              <a:rPr lang="sq-AL" dirty="0"/>
              <a:t> procedoj me pagesa </a:t>
            </a:r>
            <a:r>
              <a:rPr lang="sq-AL" b="1" dirty="0"/>
              <a:t>(shih Aneksin 2 shembull i një marrëveshjeje)</a:t>
            </a:r>
            <a:endParaRPr lang="en-US" dirty="0"/>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340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t>Vlerësimi i  Propozimeve – </a:t>
            </a:r>
            <a:r>
              <a:rPr lang="en-US" sz="2400" b="1" i="1" u="sng" dirty="0">
                <a:solidFill>
                  <a:srgbClr val="FF0000"/>
                </a:solidFill>
              </a:rPr>
              <a:t>LLOJI 2</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416320"/>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a:t>
            </a:r>
            <a:endParaRPr lang="en-US" dirty="0"/>
          </a:p>
          <a:p>
            <a:r>
              <a:rPr lang="sq-AL" dirty="0"/>
              <a:t> </a:t>
            </a:r>
            <a:endParaRPr lang="en-US" dirty="0"/>
          </a:p>
          <a:p>
            <a:pPr marL="285750" indent="-285750">
              <a:buFont typeface="Wingdings" panose="05000000000000000000" pitchFamily="2" charset="2"/>
              <a:buChar char="q"/>
            </a:pPr>
            <a:r>
              <a:rPr lang="sq-AL" b="1" dirty="0"/>
              <a:t>Nuk ka hapje publike</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endParaRPr lang="en-US" dirty="0"/>
          </a:p>
          <a:p>
            <a:pPr marL="285750" indent="-285750">
              <a:buFont typeface="Wingdings" panose="05000000000000000000" pitchFamily="2" charset="2"/>
              <a:buChar char="q"/>
            </a:pPr>
            <a:r>
              <a:rPr lang="sq-AL" dirty="0"/>
              <a:t>Pas përfundimit t</a:t>
            </a:r>
            <a:r>
              <a:rPr lang="en-US" dirty="0"/>
              <a:t>ë</a:t>
            </a:r>
            <a:r>
              <a:rPr lang="sq-AL" dirty="0"/>
              <a:t> procesit t</a:t>
            </a:r>
            <a:r>
              <a:rPr lang="en-US" dirty="0"/>
              <a:t>ë</a:t>
            </a:r>
            <a:r>
              <a:rPr lang="sq-AL" dirty="0"/>
              <a:t> hapjes dhe vlerësimit, </a:t>
            </a:r>
            <a:r>
              <a:rPr lang="sq-AL" b="1" dirty="0">
                <a:solidFill>
                  <a:srgbClr val="FF0000"/>
                </a:solidFill>
              </a:rPr>
              <a:t>ZP duhet t</a:t>
            </a:r>
            <a:r>
              <a:rPr lang="en-US" b="1" dirty="0">
                <a:solidFill>
                  <a:srgbClr val="FF0000"/>
                </a:solidFill>
              </a:rPr>
              <a:t>ë</a:t>
            </a:r>
            <a:r>
              <a:rPr lang="sq-AL" b="1" dirty="0">
                <a:solidFill>
                  <a:srgbClr val="FF0000"/>
                </a:solidFill>
              </a:rPr>
              <a:t> regjistroj t</a:t>
            </a:r>
            <a:r>
              <a:rPr lang="en-US" b="1" dirty="0">
                <a:solidFill>
                  <a:srgbClr val="FF0000"/>
                </a:solidFill>
              </a:rPr>
              <a:t>ë</a:t>
            </a:r>
            <a:r>
              <a:rPr lang="sq-AL" b="1" dirty="0">
                <a:solidFill>
                  <a:srgbClr val="FF0000"/>
                </a:solidFill>
              </a:rPr>
              <a:t> dhënat n</a:t>
            </a:r>
            <a:r>
              <a:rPr lang="en-US" b="1" dirty="0">
                <a:solidFill>
                  <a:srgbClr val="FF0000"/>
                </a:solidFill>
              </a:rPr>
              <a:t>ë</a:t>
            </a:r>
            <a:r>
              <a:rPr lang="sq-AL" b="1" dirty="0">
                <a:solidFill>
                  <a:srgbClr val="FF0000"/>
                </a:solidFill>
              </a:rPr>
              <a:t> platformën elektronike nga procesi i hapjes dhe vlerësimit </a:t>
            </a:r>
            <a:r>
              <a:rPr lang="sq-AL" dirty="0"/>
              <a:t>n</a:t>
            </a:r>
            <a:r>
              <a:rPr lang="en-US" dirty="0"/>
              <a:t>ë</a:t>
            </a:r>
            <a:r>
              <a:rPr lang="sq-AL" dirty="0"/>
              <a:t> mënyr</a:t>
            </a:r>
            <a:r>
              <a:rPr lang="en-US" dirty="0"/>
              <a:t>ë</a:t>
            </a:r>
            <a:r>
              <a:rPr lang="sq-AL" dirty="0"/>
              <a:t> q</a:t>
            </a:r>
            <a:r>
              <a:rPr lang="en-US" dirty="0"/>
              <a:t>ë</a:t>
            </a:r>
            <a:r>
              <a:rPr lang="sq-AL" dirty="0"/>
              <a:t> t</a:t>
            </a:r>
            <a:r>
              <a:rPr lang="en-US" dirty="0"/>
              <a:t>ë</a:t>
            </a:r>
            <a:r>
              <a:rPr lang="sq-AL" dirty="0"/>
              <a:t> mundësoj vazhdimin e procesit n</a:t>
            </a:r>
            <a:r>
              <a:rPr lang="en-US" dirty="0"/>
              <a:t>ë</a:t>
            </a:r>
            <a:r>
              <a:rPr lang="sq-AL" dirty="0"/>
              <a:t> sistem.</a:t>
            </a:r>
            <a:endParaRPr lang="en-US" dirty="0"/>
          </a:p>
        </p:txBody>
      </p:sp>
    </p:spTree>
    <p:extLst>
      <p:ext uri="{BB962C8B-B14F-4D97-AF65-F5344CB8AC3E}">
        <p14:creationId xmlns:p14="http://schemas.microsoft.com/office/powerpoint/2010/main" val="4122278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t>Vlerësimi i  Propozimeve – </a:t>
            </a:r>
            <a:r>
              <a:rPr lang="en-US" sz="2400" b="1" i="1" u="sng" dirty="0">
                <a:solidFill>
                  <a:srgbClr val="FF0000"/>
                </a:solidFill>
              </a:rPr>
              <a:t>LLOJI 2 (2)</a:t>
            </a:r>
            <a:endParaRPr lang="en-US" altLang="en-US" sz="2400" b="1" dirty="0">
              <a:solidFill>
                <a:srgbClr val="FF000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970318"/>
          </a:xfrm>
          <a:prstGeom prst="rect">
            <a:avLst/>
          </a:prstGeom>
        </p:spPr>
        <p:txBody>
          <a:bodyPr wrap="square">
            <a:spAutoFit/>
          </a:bodyPr>
          <a:lstStyle/>
          <a:p>
            <a:pPr marL="285750" indent="-285750">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 –</a:t>
            </a:r>
            <a:endParaRPr lang="en-US" dirty="0"/>
          </a:p>
          <a:p>
            <a:pPr marL="285750" indent="-285750">
              <a:buFont typeface="Wingdings" panose="05000000000000000000" pitchFamily="2" charset="2"/>
              <a:buChar char="q"/>
            </a:pPr>
            <a:r>
              <a:rPr lang="sq-AL" dirty="0"/>
              <a:t> pres skadimin e intervalit</a:t>
            </a:r>
            <a:r>
              <a:rPr lang="sq-AL" i="1" dirty="0"/>
              <a:t>, gjatë të cilit ofertuesit mund të kërkojnë shqyrtimin e vendimit.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Pas skadimit t</a:t>
            </a:r>
            <a:r>
              <a:rPr lang="en-US" dirty="0"/>
              <a:t>ë</a:t>
            </a:r>
            <a:r>
              <a:rPr lang="sq-AL" dirty="0"/>
              <a:t> periudhës s</a:t>
            </a:r>
            <a:r>
              <a:rPr lang="en-US" dirty="0"/>
              <a:t>ë</a:t>
            </a:r>
            <a:r>
              <a:rPr lang="sq-AL" dirty="0"/>
              <a:t> ankesave ZP duhet t</a:t>
            </a:r>
            <a:r>
              <a:rPr lang="en-US" dirty="0"/>
              <a:t>ë</a:t>
            </a:r>
            <a:r>
              <a:rPr lang="sq-AL" dirty="0"/>
              <a:t> përgatisë </a:t>
            </a:r>
            <a:r>
              <a:rPr lang="sq-AL" b="1" dirty="0"/>
              <a:t>Njoftimin mbi rezultatin e Konkursit t</a:t>
            </a:r>
            <a:r>
              <a:rPr lang="en-US" b="1" dirty="0"/>
              <a:t>ë</a:t>
            </a:r>
            <a:r>
              <a:rPr lang="sq-AL" b="1" dirty="0"/>
              <a:t> projektimit</a:t>
            </a:r>
            <a:endParaRPr lang="en-US" b="1" dirty="0"/>
          </a:p>
          <a:p>
            <a:r>
              <a:rPr lang="sq-AL" dirty="0"/>
              <a:t> </a:t>
            </a:r>
            <a:endParaRPr lang="en-US" dirty="0"/>
          </a:p>
          <a:p>
            <a:r>
              <a:rPr lang="sq-AL" dirty="0"/>
              <a:t>M</a:t>
            </a:r>
            <a:r>
              <a:rPr lang="en-US" dirty="0"/>
              <a:t>ë</a:t>
            </a:r>
            <a:r>
              <a:rPr lang="sq-AL" dirty="0"/>
              <a:t> pas, ZP </a:t>
            </a:r>
            <a:endParaRPr lang="en-US" dirty="0"/>
          </a:p>
          <a:p>
            <a:pPr marL="285750" lvl="0" indent="-285750">
              <a:buFont typeface="Wingdings" panose="05000000000000000000" pitchFamily="2" charset="2"/>
              <a:buChar char="q"/>
            </a:pPr>
            <a:r>
              <a:rPr lang="sq-AL" b="1" dirty="0">
                <a:solidFill>
                  <a:srgbClr val="FF0000"/>
                </a:solidFill>
              </a:rPr>
              <a:t>duhet t</a:t>
            </a:r>
            <a:r>
              <a:rPr lang="en-US" b="1" dirty="0">
                <a:solidFill>
                  <a:srgbClr val="FF0000"/>
                </a:solidFill>
              </a:rPr>
              <a:t>ë</a:t>
            </a:r>
            <a:r>
              <a:rPr lang="sq-AL" b="1" dirty="0">
                <a:solidFill>
                  <a:srgbClr val="FF0000"/>
                </a:solidFill>
              </a:rPr>
              <a:t> nënshkruaj marrëveshje për shpërblim me 3 kandidat</a:t>
            </a:r>
            <a:r>
              <a:rPr lang="en-US" b="1" dirty="0">
                <a:solidFill>
                  <a:srgbClr val="FF0000"/>
                </a:solidFill>
              </a:rPr>
              <a:t>ë</a:t>
            </a:r>
            <a:r>
              <a:rPr lang="sq-AL" b="1" dirty="0">
                <a:solidFill>
                  <a:srgbClr val="FF0000"/>
                </a:solidFill>
              </a:rPr>
              <a:t>t </a:t>
            </a:r>
            <a:r>
              <a:rPr lang="sq-AL" dirty="0"/>
              <a:t>t</a:t>
            </a:r>
            <a:r>
              <a:rPr lang="en-US" dirty="0"/>
              <a:t>ë</a:t>
            </a:r>
            <a:r>
              <a:rPr lang="sq-AL" dirty="0"/>
              <a:t> cilët kan</a:t>
            </a:r>
            <a:r>
              <a:rPr lang="en-US" dirty="0"/>
              <a:t>ë</a:t>
            </a:r>
            <a:r>
              <a:rPr lang="sq-AL" dirty="0"/>
              <a:t> fituat vendin e 1, 2 dhe te 3, dhe t</a:t>
            </a:r>
            <a:r>
              <a:rPr lang="en-US" dirty="0"/>
              <a:t>ë</a:t>
            </a:r>
            <a:r>
              <a:rPr lang="sq-AL" dirty="0"/>
              <a:t> procedoj me pagesa </a:t>
            </a:r>
            <a:r>
              <a:rPr lang="sq-AL" b="1" dirty="0"/>
              <a:t>(shih Aneksin 2 shembull i një marrëveshjeje)</a:t>
            </a:r>
            <a:endParaRPr lang="en-US" dirty="0"/>
          </a:p>
          <a:p>
            <a:r>
              <a:rPr lang="sq-AL" dirty="0"/>
              <a:t> </a:t>
            </a:r>
            <a:endParaRPr lang="en-US" dirty="0"/>
          </a:p>
          <a:p>
            <a:r>
              <a:rPr lang="sq-AL" dirty="0"/>
              <a:t> </a:t>
            </a:r>
            <a:endParaRPr lang="en-US" dirty="0"/>
          </a:p>
        </p:txBody>
      </p:sp>
    </p:spTree>
    <p:extLst>
      <p:ext uri="{BB962C8B-B14F-4D97-AF65-F5344CB8AC3E}">
        <p14:creationId xmlns:p14="http://schemas.microsoft.com/office/powerpoint/2010/main" val="3329887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eaLnBrk="1" hangingPunct="1"/>
            <a:endParaRPr lang="en-US" altLang="en-US" sz="2000" b="1" dirty="0"/>
          </a:p>
          <a:p>
            <a:pPr eaLnBrk="1" hangingPunct="1"/>
            <a:endParaRPr lang="en-US" altLang="en-US" sz="2000" b="1" dirty="0"/>
          </a:p>
          <a:p>
            <a:pPr eaLnBrk="1" hangingPunct="1"/>
            <a:endParaRPr lang="en-US" altLang="en-US" sz="2000" b="1" dirty="0"/>
          </a:p>
          <a:p>
            <a:pPr lvl="0" eaLnBrk="1" hangingPunct="1"/>
            <a:r>
              <a:rPr lang="sq-AL" altLang="en-US" sz="3200" b="1" dirty="0">
                <a:solidFill>
                  <a:srgbClr val="000000"/>
                </a:solidFill>
                <a:latin typeface="Arial" charset="0"/>
              </a:rPr>
              <a:t>PYETJE</a:t>
            </a:r>
            <a:r>
              <a:rPr lang="en-US" altLang="en-US" sz="3200" b="1" dirty="0">
                <a:solidFill>
                  <a:srgbClr val="000000"/>
                </a:solidFill>
                <a:latin typeface="Arial" charset="0"/>
              </a:rPr>
              <a:t> </a:t>
            </a:r>
            <a:endParaRPr lang="sq-AL" altLang="en-US" sz="3200" b="1" dirty="0">
              <a:solidFill>
                <a:srgbClr val="000000"/>
              </a:solidFill>
              <a:latin typeface="Arial" charset="0"/>
            </a:endParaRPr>
          </a:p>
          <a:p>
            <a:pPr eaLnBrk="1" hangingPunct="1"/>
            <a:endParaRPr lang="en-US" altLang="en-US" sz="2000" b="1" dirty="0"/>
          </a:p>
          <a:p>
            <a:pPr algn="ctr" eaLnBrk="1" hangingPunct="1"/>
            <a:endParaRPr lang="en-US" altLang="en-US" sz="2800" b="1" dirty="0"/>
          </a:p>
          <a:p>
            <a:pPr algn="ctr" eaLnBrk="1" hangingPunct="1"/>
            <a:endParaRPr lang="en-US" altLang="en-US" sz="2800" b="1" dirty="0"/>
          </a:p>
          <a:p>
            <a:pPr algn="ctr" eaLnBrk="1" hangingPunct="1"/>
            <a:r>
              <a:rPr lang="sq-AL" altLang="en-US" sz="2800" b="1" dirty="0"/>
              <a:t>Ju </a:t>
            </a:r>
            <a:r>
              <a:rPr lang="sq-AL" altLang="en-US" sz="2800" b="1" dirty="0" err="1"/>
              <a:t>falemnderit</a:t>
            </a:r>
            <a:r>
              <a:rPr lang="sq-AL" altLang="en-US" sz="2800" b="1" dirty="0"/>
              <a:t>!</a:t>
            </a:r>
          </a:p>
        </p:txBody>
      </p:sp>
    </p:spTree>
    <p:extLst>
      <p:ext uri="{BB962C8B-B14F-4D97-AF65-F5344CB8AC3E}">
        <p14:creationId xmlns:p14="http://schemas.microsoft.com/office/powerpoint/2010/main" val="49027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82267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Çfarë është Konkursi i projektimit</a:t>
            </a:r>
            <a:r>
              <a:rPr lang="en-US" sz="3200" b="1" i="1" dirty="0"/>
              <a:t> (3)</a:t>
            </a:r>
            <a:endParaRPr lang="en-US" sz="3200" b="1" dirty="0"/>
          </a:p>
        </p:txBody>
      </p:sp>
      <p:sp>
        <p:nvSpPr>
          <p:cNvPr id="3" name="Rectangle 2"/>
          <p:cNvSpPr/>
          <p:nvPr/>
        </p:nvSpPr>
        <p:spPr>
          <a:xfrm>
            <a:off x="283772" y="1196752"/>
            <a:ext cx="8712000" cy="4801314"/>
          </a:xfrm>
          <a:prstGeom prst="rect">
            <a:avLst/>
          </a:prstGeom>
        </p:spPr>
        <p:txBody>
          <a:bodyPr wrap="square">
            <a:spAutoFit/>
          </a:bodyPr>
          <a:lstStyle/>
          <a:p>
            <a:r>
              <a:rPr lang="sq-AL" dirty="0"/>
              <a:t>Për shembull, një </a:t>
            </a:r>
            <a:r>
              <a:rPr lang="en-US" dirty="0"/>
              <a:t>AK </a:t>
            </a:r>
            <a:r>
              <a:rPr lang="sq-AL" dirty="0"/>
              <a:t>mund të përdor procedurën e konkursit për projektim për të</a:t>
            </a:r>
            <a:endParaRPr lang="en-US" dirty="0"/>
          </a:p>
          <a:p>
            <a:r>
              <a:rPr lang="sq-AL" dirty="0"/>
              <a:t> ftuar kandidatët që të dorëzojnë një plan ideor, projektim, </a:t>
            </a:r>
            <a:r>
              <a:rPr lang="sq-AL" dirty="0" err="1"/>
              <a:t>etj</a:t>
            </a:r>
            <a:r>
              <a:rPr lang="sq-AL" dirty="0"/>
              <a:t>, të:</a:t>
            </a:r>
            <a:endParaRPr lang="en-US" dirty="0"/>
          </a:p>
          <a:p>
            <a:pPr marL="285750" lvl="0" indent="-285750">
              <a:buFont typeface="Wingdings" panose="05000000000000000000" pitchFamily="2" charset="2"/>
              <a:buChar char="Ø"/>
            </a:pPr>
            <a:r>
              <a:rPr lang="sq-AL" dirty="0"/>
              <a:t>Një qyteti apo zone, nga pikëpamja e planifikimit të vet apo zhvillimit të vet ekonomik/turistik; </a:t>
            </a:r>
            <a:endParaRPr lang="en-US" dirty="0"/>
          </a:p>
          <a:p>
            <a:pPr marL="285750" lvl="0" indent="-285750">
              <a:buFont typeface="Wingdings" panose="05000000000000000000" pitchFamily="2" charset="2"/>
              <a:buChar char="Ø"/>
            </a:pPr>
            <a:r>
              <a:rPr lang="sq-AL" dirty="0"/>
              <a:t>Ndërtesave dhe strukturave, kur cilësitë arkitekturore ose estetike, si dhe cilësitë funksionale, janë të rëndësisë primare;</a:t>
            </a:r>
            <a:endParaRPr lang="en-US" dirty="0"/>
          </a:p>
          <a:p>
            <a:pPr marL="285750" lvl="0" indent="-285750">
              <a:buFont typeface="Wingdings" panose="05000000000000000000" pitchFamily="2" charset="2"/>
              <a:buChar char="Ø"/>
            </a:pPr>
            <a:r>
              <a:rPr lang="sq-AL" dirty="0"/>
              <a:t>Infrastrukturës së rrjetit të shërbimeve komunale, sikurse rrjeti i transportit, lidhjet rrugore dhe hekurudhore, portet dhe aeroportet, ose projektet </a:t>
            </a:r>
            <a:r>
              <a:rPr lang="sq-AL" dirty="0" err="1"/>
              <a:t>inxhinierike</a:t>
            </a:r>
            <a:r>
              <a:rPr lang="sq-AL" dirty="0"/>
              <a:t> të ujit;</a:t>
            </a:r>
            <a:endParaRPr lang="en-US" dirty="0"/>
          </a:p>
          <a:p>
            <a:pPr marL="285750" lvl="0" indent="-285750">
              <a:buFont typeface="Wingdings" panose="05000000000000000000" pitchFamily="2" charset="2"/>
              <a:buChar char="Ø"/>
            </a:pPr>
            <a:r>
              <a:rPr lang="sq-AL" dirty="0"/>
              <a:t>Makinerive apo aparateve, e destinuar për ndonjë qëllim specifik, ose me cilësitë estetike;</a:t>
            </a:r>
            <a:endParaRPr lang="en-US" dirty="0"/>
          </a:p>
          <a:p>
            <a:pPr marL="285750" lvl="0" indent="-285750">
              <a:buFont typeface="Wingdings" panose="05000000000000000000" pitchFamily="2" charset="2"/>
              <a:buChar char="Ø"/>
            </a:pPr>
            <a:r>
              <a:rPr lang="sq-AL" dirty="0"/>
              <a:t>Sistemet kompjuterike, si ato për përpunimin dhe ruajtjen e të dhënave, qasjen në informata publike dhe shërbime </a:t>
            </a:r>
            <a:r>
              <a:rPr lang="sq-AL" dirty="0" err="1"/>
              <a:t>online</a:t>
            </a:r>
            <a:r>
              <a:rPr lang="sq-AL" dirty="0"/>
              <a:t> për publikun; </a:t>
            </a:r>
            <a:endParaRPr lang="en-US" dirty="0"/>
          </a:p>
          <a:p>
            <a:pPr marL="285750" lvl="0" indent="-285750">
              <a:buFont typeface="Wingdings" panose="05000000000000000000" pitchFamily="2" charset="2"/>
              <a:buChar char="Ø"/>
            </a:pPr>
            <a:r>
              <a:rPr lang="sq-AL" dirty="0"/>
              <a:t>Rrjetet shoqërore dhe të komunikimit, si sistemet apo organizatat për komunitetin apo ndërveprimin dhe ndërlidhjen profesionale;</a:t>
            </a:r>
            <a:endParaRPr lang="en-US" dirty="0"/>
          </a:p>
          <a:p>
            <a:pPr marL="285750" lvl="0" indent="-285750">
              <a:buFont typeface="Wingdings" panose="05000000000000000000" pitchFamily="2" charset="2"/>
              <a:buChar char="Ø"/>
            </a:pPr>
            <a:r>
              <a:rPr lang="sq-AL" dirty="0"/>
              <a:t>Veprat e artit të çfarëdo përshkrimi, zhanri apo mjeti; ose</a:t>
            </a:r>
            <a:endParaRPr lang="en-US" dirty="0"/>
          </a:p>
          <a:p>
            <a:pPr marL="285750" lvl="0" indent="-285750">
              <a:buFont typeface="Wingdings" panose="05000000000000000000" pitchFamily="2" charset="2"/>
              <a:buChar char="Ø"/>
            </a:pPr>
            <a:r>
              <a:rPr lang="sq-AL" dirty="0"/>
              <a:t>Ndonjë projekt tjetër për të cilin kontributi intelektual apo kreativiteti është element kyç.</a:t>
            </a:r>
            <a:endParaRPr lang="en-US" dirty="0"/>
          </a:p>
        </p:txBody>
      </p:sp>
    </p:spTree>
    <p:extLst>
      <p:ext uri="{BB962C8B-B14F-4D97-AF65-F5344CB8AC3E}">
        <p14:creationId xmlns:p14="http://schemas.microsoft.com/office/powerpoint/2010/main" val="189417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Llojet e Konkursit t</a:t>
            </a:r>
            <a:r>
              <a:rPr lang="en-US" sz="3200" b="1" i="1" dirty="0"/>
              <a:t>ë</a:t>
            </a:r>
            <a:r>
              <a:rPr lang="sq-AL" sz="3200" b="1" i="1" dirty="0"/>
              <a:t> projektimit</a:t>
            </a:r>
            <a:endParaRPr lang="en-US" sz="3200" b="1" dirty="0"/>
          </a:p>
        </p:txBody>
      </p:sp>
      <p:sp>
        <p:nvSpPr>
          <p:cNvPr id="5" name="Rectangle 4"/>
          <p:cNvSpPr/>
          <p:nvPr/>
        </p:nvSpPr>
        <p:spPr>
          <a:xfrm>
            <a:off x="432000" y="1295400"/>
            <a:ext cx="8712000" cy="2677656"/>
          </a:xfrm>
          <a:prstGeom prst="rect">
            <a:avLst/>
          </a:prstGeom>
        </p:spPr>
        <p:txBody>
          <a:bodyPr wrap="square">
            <a:spAutoFit/>
          </a:bodyPr>
          <a:lstStyle/>
          <a:p>
            <a:r>
              <a:rPr lang="sq-AL" sz="2800" dirty="0"/>
              <a:t>Bazuar në vlerën e parashikuar</a:t>
            </a:r>
            <a:endParaRPr lang="en-US" sz="2800" dirty="0"/>
          </a:p>
          <a:p>
            <a:pPr marL="342900" indent="-342900">
              <a:buFont typeface="+mj-lt"/>
              <a:buAutoNum type="alphaLcParenR"/>
            </a:pPr>
            <a:endParaRPr lang="en-US" sz="2800" b="1" i="1" dirty="0"/>
          </a:p>
          <a:p>
            <a:pPr marL="342900" indent="-342900">
              <a:buFont typeface="+mj-lt"/>
              <a:buAutoNum type="alphaLcParenR"/>
            </a:pPr>
            <a:r>
              <a:rPr lang="sq-AL" sz="2800" b="1" i="1" dirty="0"/>
              <a:t> “konkursi i projektimit   me vlerë të madhe”;</a:t>
            </a:r>
            <a:endParaRPr lang="en-US" sz="2800" dirty="0"/>
          </a:p>
          <a:p>
            <a:pPr marL="342900" indent="-342900">
              <a:buFont typeface="+mj-lt"/>
              <a:buAutoNum type="alphaLcParenR"/>
            </a:pPr>
            <a:r>
              <a:rPr lang="sq-AL" sz="2800" b="1" i="1" dirty="0"/>
              <a:t>“konkursi i projektimit  me vlerë të mesme”; dhe</a:t>
            </a:r>
            <a:endParaRPr lang="en-US" sz="2800" dirty="0"/>
          </a:p>
          <a:p>
            <a:pPr marL="342900" indent="-342900">
              <a:buFont typeface="+mj-lt"/>
              <a:buAutoNum type="alphaLcParenR"/>
            </a:pPr>
            <a:r>
              <a:rPr lang="sq-AL" sz="2800" b="1" i="1" dirty="0"/>
              <a:t>“konkursi i projektimit  me vlerë të vogël” </a:t>
            </a:r>
            <a:endParaRPr lang="en-US" sz="2800" dirty="0"/>
          </a:p>
        </p:txBody>
      </p:sp>
    </p:spTree>
    <p:extLst>
      <p:ext uri="{BB962C8B-B14F-4D97-AF65-F5344CB8AC3E}">
        <p14:creationId xmlns:p14="http://schemas.microsoft.com/office/powerpoint/2010/main" val="21652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Llojet e Konkursit t</a:t>
            </a:r>
            <a:r>
              <a:rPr lang="en-US" sz="3200" b="1" i="1" dirty="0"/>
              <a:t>ë</a:t>
            </a:r>
            <a:r>
              <a:rPr lang="sq-AL" sz="3200" b="1" i="1" dirty="0"/>
              <a:t> projektimit</a:t>
            </a:r>
            <a:r>
              <a:rPr lang="en-US" sz="3200" b="1" i="1" dirty="0"/>
              <a:t> (2)</a:t>
            </a:r>
            <a:endParaRPr lang="en-US" sz="3200" b="1" dirty="0"/>
          </a:p>
        </p:txBody>
      </p:sp>
      <p:sp>
        <p:nvSpPr>
          <p:cNvPr id="4" name="Rectangle 3"/>
          <p:cNvSpPr/>
          <p:nvPr/>
        </p:nvSpPr>
        <p:spPr>
          <a:xfrm>
            <a:off x="283772" y="1196752"/>
            <a:ext cx="8712000" cy="3970318"/>
          </a:xfrm>
          <a:prstGeom prst="rect">
            <a:avLst/>
          </a:prstGeom>
        </p:spPr>
        <p:txBody>
          <a:bodyPr wrap="square">
            <a:spAutoFit/>
          </a:bodyPr>
          <a:lstStyle/>
          <a:p>
            <a:r>
              <a:rPr lang="en-US" sz="2800" b="1" i="1" u="sng" dirty="0"/>
              <a:t>M</a:t>
            </a:r>
            <a:r>
              <a:rPr lang="sq-AL" sz="2800" b="1" i="1" u="sng" dirty="0"/>
              <a:t>und </a:t>
            </a:r>
            <a:r>
              <a:rPr lang="sq-AL" sz="2800" dirty="0"/>
              <a:t> të organizohet si pjesë e një procedure që:</a:t>
            </a:r>
            <a:endParaRPr lang="en-US" sz="2800" dirty="0"/>
          </a:p>
          <a:p>
            <a:endParaRPr lang="en-US" sz="2800" dirty="0"/>
          </a:p>
          <a:p>
            <a:pPr marL="342900" indent="-342900">
              <a:buFont typeface="+mj-lt"/>
              <a:buAutoNum type="arabicPeriod"/>
            </a:pPr>
            <a:r>
              <a:rPr lang="sq-AL" sz="2800" b="1" dirty="0"/>
              <a:t>shpie në ose përfshin dhënien e kontratës për shërbime</a:t>
            </a:r>
            <a:r>
              <a:rPr lang="sq-AL" sz="2800" dirty="0"/>
              <a:t> (fituesit të konkursit i jepet kontrata për fazën pasuese të projektimit); ose</a:t>
            </a:r>
            <a:endParaRPr lang="en-US" sz="2800" dirty="0"/>
          </a:p>
          <a:p>
            <a:pPr marL="342900" indent="-342900">
              <a:buFont typeface="+mj-lt"/>
              <a:buAutoNum type="arabicPeriod"/>
            </a:pPr>
            <a:r>
              <a:rPr lang="sq-AL" sz="2800" b="1" dirty="0"/>
              <a:t>shpie në shpërblime në të holla</a:t>
            </a:r>
            <a:r>
              <a:rPr lang="sq-AL" sz="2800" dirty="0"/>
              <a:t> (fituesve u paguhen çmime dhe projekti më i mirë përdoret si bazë për </a:t>
            </a:r>
            <a:r>
              <a:rPr lang="sq-AL" sz="2800" dirty="0" err="1"/>
              <a:t>specifikacionet</a:t>
            </a:r>
            <a:r>
              <a:rPr lang="sq-AL" sz="2800" dirty="0"/>
              <a:t> teknike në aktivitetin pasues të prokurimit).</a:t>
            </a:r>
            <a:endParaRPr lang="en-US" sz="2800" dirty="0"/>
          </a:p>
        </p:txBody>
      </p:sp>
    </p:spTree>
    <p:extLst>
      <p:ext uri="{BB962C8B-B14F-4D97-AF65-F5344CB8AC3E}">
        <p14:creationId xmlns:p14="http://schemas.microsoft.com/office/powerpoint/2010/main" val="266266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3200" b="1" i="1" dirty="0"/>
              <a:t>PRAGJET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286339271"/>
              </p:ext>
            </p:extLst>
          </p:nvPr>
        </p:nvGraphicFramePr>
        <p:xfrm>
          <a:off x="685800" y="1447800"/>
          <a:ext cx="7772400" cy="356421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396974950"/>
                    </a:ext>
                  </a:extLst>
                </a:gridCol>
                <a:gridCol w="2590800">
                  <a:extLst>
                    <a:ext uri="{9D8B030D-6E8A-4147-A177-3AD203B41FA5}">
                      <a16:colId xmlns:a16="http://schemas.microsoft.com/office/drawing/2014/main" val="1575560060"/>
                    </a:ext>
                  </a:extLst>
                </a:gridCol>
                <a:gridCol w="2590800">
                  <a:extLst>
                    <a:ext uri="{9D8B030D-6E8A-4147-A177-3AD203B41FA5}">
                      <a16:colId xmlns:a16="http://schemas.microsoft.com/office/drawing/2014/main" val="2107413738"/>
                    </a:ext>
                  </a:extLst>
                </a:gridCol>
              </a:tblGrid>
              <a:tr h="611552">
                <a:tc>
                  <a:txBody>
                    <a:bodyPr/>
                    <a:lstStyle/>
                    <a:p>
                      <a:endParaRPr lang="en-US" dirty="0"/>
                    </a:p>
                  </a:txBody>
                  <a:tcPr/>
                </a:tc>
                <a:tc>
                  <a:txBody>
                    <a:bodyPr/>
                    <a:lstStyle/>
                    <a:p>
                      <a:pPr marL="0" marR="0" algn="ctr">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Dhënia e kontratës për shërbime (Lloji 1)</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Shpërblime dhe pagesa për pjesëmarrësit (Lloji 2)</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16179"/>
                  </a:ext>
                </a:extLst>
              </a:tr>
              <a:tr h="789656">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MADHE</a:t>
                      </a:r>
                      <a:endParaRPr lang="en-US" sz="2000" dirty="0">
                        <a:effectLst/>
                        <a:latin typeface="JEOLDF+TimesNewRoman"/>
                        <a:ea typeface="Calibri" panose="020F0502020204030204" pitchFamily="34" charset="0"/>
                        <a:cs typeface="Times New Roman" panose="02020603050405020304" pitchFamily="18"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125,000 €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494718"/>
                  </a:ext>
                </a:extLst>
              </a:tr>
              <a:tr h="1519771">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MESME</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a:solidFill>
                            <a:srgbClr val="000000"/>
                          </a:solidFill>
                          <a:effectLst/>
                          <a:latin typeface="Garamond" panose="02020404030301010803" pitchFamily="18" charset="0"/>
                          <a:ea typeface="Calibri" panose="020F0502020204030204" pitchFamily="34" charset="0"/>
                          <a:cs typeface="Arial" panose="020B0604020202020204" pitchFamily="34" charset="0"/>
                        </a:rPr>
                        <a:t>&lt; </a:t>
                      </a: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125,000 €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&lt; 100,000 €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173611"/>
                  </a:ext>
                </a:extLst>
              </a:tr>
              <a:tr h="620045">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VOGËL</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ts val="1200"/>
                        </a:lnSpc>
                        <a:spcBef>
                          <a:spcPts val="0"/>
                        </a:spcBef>
                        <a:spcAft>
                          <a:spcPts val="0"/>
                        </a:spcAft>
                      </a:pPr>
                      <a:endParaRPr lang="en-US" sz="2000" kern="1200" dirty="0">
                        <a:solidFill>
                          <a:schemeClr val="dk1"/>
                        </a:solidFill>
                        <a:effectLst/>
                        <a:latin typeface="+mn-lt"/>
                        <a:ea typeface="+mn-ea"/>
                        <a:cs typeface="+mn-cs"/>
                      </a:endParaRPr>
                    </a:p>
                    <a:p>
                      <a:pPr marL="0" marR="0" algn="ctr">
                        <a:lnSpc>
                          <a:spcPts val="1200"/>
                        </a:lnSpc>
                        <a:spcBef>
                          <a:spcPts val="0"/>
                        </a:spcBef>
                        <a:spcAft>
                          <a:spcPts val="0"/>
                        </a:spcAft>
                      </a:pPr>
                      <a:r>
                        <a:rPr lang="sq-AL" sz="2000" kern="1200" dirty="0">
                          <a:solidFill>
                            <a:schemeClr val="dk1"/>
                          </a:solidFill>
                          <a:effectLst/>
                          <a:latin typeface="+mn-lt"/>
                          <a:ea typeface="+mn-ea"/>
                          <a:cs typeface="+mn-cs"/>
                        </a:rPr>
                        <a:t>‹ 10,000 €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hMerge="1">
                  <a:txBody>
                    <a:bodyPr/>
                    <a:lstStyle/>
                    <a:p>
                      <a:endParaRPr lang="en-US" dirty="0"/>
                    </a:p>
                  </a:txBody>
                  <a:tcPr/>
                </a:tc>
                <a:extLst>
                  <a:ext uri="{0D108BD9-81ED-4DB2-BD59-A6C34878D82A}">
                    <a16:rowId xmlns:a16="http://schemas.microsoft.com/office/drawing/2014/main" val="1035682907"/>
                  </a:ext>
                </a:extLst>
              </a:tr>
            </a:tbl>
          </a:graphicData>
        </a:graphic>
      </p:graphicFrame>
    </p:spTree>
    <p:extLst>
      <p:ext uri="{BB962C8B-B14F-4D97-AF65-F5344CB8AC3E}">
        <p14:creationId xmlns:p14="http://schemas.microsoft.com/office/powerpoint/2010/main" val="46666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78457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t>Numri identifikues </a:t>
            </a:r>
            <a:r>
              <a:rPr lang="en-US" sz="3200" b="1" i="1" dirty="0" err="1"/>
              <a:t>i</a:t>
            </a:r>
            <a:r>
              <a:rPr lang="sq-AL" sz="3200" b="1" i="1" dirty="0"/>
              <a:t> prokurimit</a:t>
            </a:r>
            <a:endParaRPr lang="sq-AL" sz="3200" b="1" dirty="0"/>
          </a:p>
        </p:txBody>
      </p:sp>
      <p:graphicFrame>
        <p:nvGraphicFramePr>
          <p:cNvPr id="4" name="Table 3"/>
          <p:cNvGraphicFramePr>
            <a:graphicFrameLocks noGrp="1"/>
          </p:cNvGraphicFramePr>
          <p:nvPr>
            <p:extLst>
              <p:ext uri="{D42A27DB-BD31-4B8C-83A1-F6EECF244321}">
                <p14:modId xmlns:p14="http://schemas.microsoft.com/office/powerpoint/2010/main" val="328336471"/>
              </p:ext>
            </p:extLst>
          </p:nvPr>
        </p:nvGraphicFramePr>
        <p:xfrm>
          <a:off x="1295400" y="139700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183417999"/>
                    </a:ext>
                  </a:extLst>
                </a:gridCol>
                <a:gridCol w="3048000">
                  <a:extLst>
                    <a:ext uri="{9D8B030D-6E8A-4147-A177-3AD203B41FA5}">
                      <a16:colId xmlns:a16="http://schemas.microsoft.com/office/drawing/2014/main" val="1907771206"/>
                    </a:ext>
                  </a:extLst>
                </a:gridCol>
              </a:tblGrid>
              <a:tr h="370840">
                <a:tc gridSpan="2">
                  <a:txBody>
                    <a:bodyPr/>
                    <a:lstStyle/>
                    <a:p>
                      <a:pPr marL="0" marR="0" algn="ctr">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Kodi i Procedurës</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182727133"/>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 </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p>
                  </a:txBody>
                  <a:tcPr marL="0" marR="0" marT="0" marB="0" anchor="ctr"/>
                </a:tc>
                <a:extLst>
                  <a:ext uri="{0D108BD9-81ED-4DB2-BD59-A6C34878D82A}">
                    <a16:rowId xmlns:a16="http://schemas.microsoft.com/office/drawing/2014/main" val="32290176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95269610"/>
              </p:ext>
            </p:extLst>
          </p:nvPr>
        </p:nvGraphicFramePr>
        <p:xfrm>
          <a:off x="1295400" y="4953000"/>
          <a:ext cx="6096000" cy="67157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95972227"/>
                    </a:ext>
                  </a:extLst>
                </a:gridCol>
                <a:gridCol w="3048000">
                  <a:extLst>
                    <a:ext uri="{9D8B030D-6E8A-4147-A177-3AD203B41FA5}">
                      <a16:colId xmlns:a16="http://schemas.microsoft.com/office/drawing/2014/main" val="4173071290"/>
                    </a:ext>
                  </a:extLst>
                </a:gridCol>
              </a:tblGrid>
              <a:tr h="195072">
                <a:tc gridSpan="2">
                  <a:txBody>
                    <a:bodyPr/>
                    <a:lstStyle/>
                    <a:p>
                      <a:pPr marL="0" marR="0" algn="ctr">
                        <a:lnSpc>
                          <a:spcPct val="115000"/>
                        </a:lnSpc>
                        <a:spcBef>
                          <a:spcPts val="1200"/>
                        </a:spcBef>
                        <a:spcAft>
                          <a:spcPts val="0"/>
                        </a:spcAft>
                      </a:pPr>
                      <a:r>
                        <a:rPr lang="sq-AL" sz="1800" b="1" i="1" kern="1200" dirty="0">
                          <a:solidFill>
                            <a:schemeClr val="tx1">
                              <a:lumMod val="65000"/>
                              <a:lumOff val="35000"/>
                            </a:schemeClr>
                          </a:solidFill>
                          <a:effectLst/>
                          <a:latin typeface="Garamond" panose="02020404030301010803" pitchFamily="18" charset="0"/>
                          <a:ea typeface="+mn-ea"/>
                          <a:cs typeface="+mn-cs"/>
                        </a:rPr>
                        <a:t>Kodi për llojin e prokurimit </a:t>
                      </a:r>
                      <a:endParaRPr lang="en-US" sz="1800" dirty="0">
                        <a:solidFill>
                          <a:schemeClr val="tx1">
                            <a:lumMod val="65000"/>
                            <a:lumOff val="3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89507475"/>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4</a:t>
                      </a:r>
                    </a:p>
                  </a:txBody>
                  <a:tcPr marL="68580" marR="68580" marT="0" marB="0"/>
                </a:tc>
                <a:tc>
                  <a:txBody>
                    <a:bodyPr/>
                    <a:lstStyle/>
                    <a:p>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endParaRPr lang="en-US" dirty="0"/>
                    </a:p>
                  </a:txBody>
                  <a:tcPr marL="0" marR="0" marT="0" marB="0" anchor="ctr"/>
                </a:tc>
                <a:extLst>
                  <a:ext uri="{0D108BD9-81ED-4DB2-BD59-A6C34878D82A}">
                    <a16:rowId xmlns:a16="http://schemas.microsoft.com/office/drawing/2014/main" val="83563376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49244672"/>
              </p:ext>
            </p:extLst>
          </p:nvPr>
        </p:nvGraphicFramePr>
        <p:xfrm>
          <a:off x="1295400" y="2667000"/>
          <a:ext cx="6096000" cy="1478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44938225"/>
                    </a:ext>
                  </a:extLst>
                </a:gridCol>
                <a:gridCol w="3048000">
                  <a:extLst>
                    <a:ext uri="{9D8B030D-6E8A-4147-A177-3AD203B41FA5}">
                      <a16:colId xmlns:a16="http://schemas.microsoft.com/office/drawing/2014/main" val="1125265131"/>
                    </a:ext>
                  </a:extLst>
                </a:gridCol>
              </a:tblGrid>
              <a:tr h="0">
                <a:tc gridSpan="2">
                  <a:txBody>
                    <a:bodyPr/>
                    <a:lstStyle/>
                    <a:p>
                      <a:pPr algn="ctr"/>
                      <a:r>
                        <a:rPr lang="sq-AL" sz="1800" b="1" i="1" kern="1200" dirty="0">
                          <a:solidFill>
                            <a:schemeClr val="tx1">
                              <a:lumMod val="65000"/>
                              <a:lumOff val="35000"/>
                            </a:schemeClr>
                          </a:solidFill>
                          <a:effectLst/>
                          <a:latin typeface="Garamond" panose="02020404030301010803" pitchFamily="18" charset="0"/>
                          <a:ea typeface="+mn-ea"/>
                          <a:cs typeface="+mn-cs"/>
                        </a:rPr>
                        <a:t>Kodet sipas vlerave të parashikuara </a:t>
                      </a:r>
                      <a:endParaRPr lang="en-US" sz="1800" dirty="0">
                        <a:solidFill>
                          <a:schemeClr val="tx1">
                            <a:lumMod val="65000"/>
                            <a:lumOff val="35000"/>
                          </a:schemeClr>
                        </a:solidFill>
                        <a:latin typeface="Garamond" panose="02020404030301010803" pitchFamily="18" charset="0"/>
                      </a:endParaRPr>
                    </a:p>
                  </a:txBody>
                  <a:tcPr/>
                </a:tc>
                <a:tc hMerge="1">
                  <a:txBody>
                    <a:bodyPr/>
                    <a:lstStyle/>
                    <a:p>
                      <a:endParaRPr lang="en-US" dirty="0"/>
                    </a:p>
                  </a:txBody>
                  <a:tcPr/>
                </a:tc>
                <a:extLst>
                  <a:ext uri="{0D108BD9-81ED-4DB2-BD59-A6C34878D82A}">
                    <a16:rowId xmlns:a16="http://schemas.microsoft.com/office/drawing/2014/main" val="3289693821"/>
                  </a:ext>
                </a:extLst>
              </a:tr>
              <a:tr h="370840">
                <a:tc>
                  <a:txBody>
                    <a:bodyPr/>
                    <a:lstStyle/>
                    <a:p>
                      <a:pPr algn="ctr"/>
                      <a:r>
                        <a:rPr lang="en-US" sz="1800" b="1" i="1" dirty="0">
                          <a:latin typeface="Garamond" panose="02020404030301010803" pitchFamily="18" charset="0"/>
                        </a:rPr>
                        <a:t>1</a:t>
                      </a:r>
                    </a:p>
                  </a:txBody>
                  <a:tcPr/>
                </a:tc>
                <a:tc>
                  <a:txBody>
                    <a:bodyPr/>
                    <a:lstStyle/>
                    <a:p>
                      <a:pPr marL="0" marR="71755" algn="just">
                        <a:lnSpc>
                          <a:spcPct val="115000"/>
                        </a:lnSpc>
                        <a:spcBef>
                          <a:spcPts val="1200"/>
                        </a:spcBef>
                        <a:spcAft>
                          <a:spcPts val="0"/>
                        </a:spcAft>
                      </a:pPr>
                      <a:r>
                        <a:rPr lang="sq-AL" sz="1800" b="1" i="1">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madhe</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948746"/>
                  </a:ext>
                </a:extLst>
              </a:tr>
              <a:tr h="370840">
                <a:tc>
                  <a:txBody>
                    <a:bodyPr/>
                    <a:lstStyle/>
                    <a:p>
                      <a:pPr algn="ctr"/>
                      <a:r>
                        <a:rPr lang="en-US" sz="1800" b="1" i="1" dirty="0">
                          <a:latin typeface="Garamond" panose="02020404030301010803" pitchFamily="18" charset="0"/>
                        </a:rPr>
                        <a:t>2</a:t>
                      </a:r>
                    </a:p>
                  </a:txBody>
                  <a:tcPr/>
                </a:tc>
                <a:tc>
                  <a:txBody>
                    <a:bodyPr/>
                    <a:lstStyle/>
                    <a:p>
                      <a:pPr marL="0" marR="71755" algn="just">
                        <a:lnSpc>
                          <a:spcPct val="115000"/>
                        </a:lnSpc>
                        <a:spcBef>
                          <a:spcPts val="1200"/>
                        </a:spcBef>
                        <a:spcAft>
                          <a:spcPts val="0"/>
                        </a:spcAft>
                      </a:pPr>
                      <a:r>
                        <a:rPr lang="sq-AL" sz="1800" b="1" i="1">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mesme </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8344356"/>
                  </a:ext>
                </a:extLst>
              </a:tr>
              <a:tr h="370840">
                <a:tc>
                  <a:txBody>
                    <a:bodyPr/>
                    <a:lstStyle/>
                    <a:p>
                      <a:pPr algn="ctr"/>
                      <a:r>
                        <a:rPr lang="en-US" sz="1800" b="1" i="1" dirty="0">
                          <a:latin typeface="Garamond" panose="02020404030301010803" pitchFamily="18" charset="0"/>
                        </a:rPr>
                        <a:t>3</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vogël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0817897"/>
                  </a:ext>
                </a:extLst>
              </a:tr>
            </a:tbl>
          </a:graphicData>
        </a:graphic>
      </p:graphicFrame>
    </p:spTree>
    <p:extLst>
      <p:ext uri="{BB962C8B-B14F-4D97-AF65-F5344CB8AC3E}">
        <p14:creationId xmlns:p14="http://schemas.microsoft.com/office/powerpoint/2010/main" val="371915623"/>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23292</TotalTime>
  <Words>3659</Words>
  <Application>Microsoft Office PowerPoint</Application>
  <PresentationFormat>On-screen Show (4:3)</PresentationFormat>
  <Paragraphs>557</Paragraphs>
  <Slides>48</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0" baseType="lpstr">
      <vt:lpstr>Arial</vt:lpstr>
      <vt:lpstr>Calibri</vt:lpstr>
      <vt:lpstr>Comic Sans MS</vt:lpstr>
      <vt:lpstr>Garamond</vt:lpstr>
      <vt:lpstr>JEOLDF+TimesNewRoman</vt:lpstr>
      <vt:lpstr>Symbol</vt:lpstr>
      <vt:lpstr>Times New Roman</vt:lpstr>
      <vt:lpstr>Verdana</vt:lpstr>
      <vt:lpstr>Wingdings</vt:lpstr>
      <vt:lpstr>Default Design</vt:lpstr>
      <vt:lpstr>Microsoft Word Document</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Ferki Hadja</cp:lastModifiedBy>
  <cp:revision>668</cp:revision>
  <cp:lastPrinted>1601-01-01T00:00:00Z</cp:lastPrinted>
  <dcterms:created xsi:type="dcterms:W3CDTF">1601-01-01T00:00:00Z</dcterms:created>
  <dcterms:modified xsi:type="dcterms:W3CDTF">2019-09-17T05:29:18Z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