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256" r:id="rId2"/>
    <p:sldId id="257" r:id="rId3"/>
    <p:sldId id="259" r:id="rId4"/>
    <p:sldId id="260" r:id="rId5"/>
    <p:sldId id="328" r:id="rId6"/>
    <p:sldId id="262" r:id="rId7"/>
    <p:sldId id="263" r:id="rId8"/>
    <p:sldId id="264" r:id="rId9"/>
    <p:sldId id="265" r:id="rId10"/>
    <p:sldId id="266" r:id="rId11"/>
    <p:sldId id="267" r:id="rId12"/>
    <p:sldId id="268" r:id="rId13"/>
    <p:sldId id="329" r:id="rId14"/>
    <p:sldId id="272" r:id="rId15"/>
    <p:sldId id="273" r:id="rId16"/>
    <p:sldId id="274" r:id="rId17"/>
    <p:sldId id="275" r:id="rId18"/>
    <p:sldId id="276" r:id="rId19"/>
    <p:sldId id="34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330" r:id="rId36"/>
    <p:sldId id="293" r:id="rId37"/>
    <p:sldId id="294" r:id="rId38"/>
    <p:sldId id="295" r:id="rId39"/>
    <p:sldId id="296" r:id="rId40"/>
    <p:sldId id="297" r:id="rId41"/>
    <p:sldId id="298" r:id="rId42"/>
    <p:sldId id="299" r:id="rId43"/>
    <p:sldId id="300" r:id="rId44"/>
    <p:sldId id="301" r:id="rId45"/>
    <p:sldId id="302" r:id="rId46"/>
    <p:sldId id="333" r:id="rId47"/>
    <p:sldId id="335" r:id="rId48"/>
    <p:sldId id="336" r:id="rId49"/>
    <p:sldId id="337" r:id="rId50"/>
    <p:sldId id="338" r:id="rId51"/>
    <p:sldId id="339" r:id="rId52"/>
    <p:sldId id="340" r:id="rId53"/>
    <p:sldId id="341" r:id="rId54"/>
    <p:sldId id="342" r:id="rId55"/>
    <p:sldId id="343" r:id="rId56"/>
    <p:sldId id="314" r:id="rId57"/>
    <p:sldId id="315" r:id="rId58"/>
    <p:sldId id="331" r:id="rId59"/>
    <p:sldId id="317" r:id="rId60"/>
    <p:sldId id="318" r:id="rId61"/>
    <p:sldId id="319" r:id="rId62"/>
    <p:sldId id="320" r:id="rId63"/>
    <p:sldId id="321" r:id="rId64"/>
    <p:sldId id="325" r:id="rId65"/>
    <p:sldId id="326" r:id="rId66"/>
    <p:sldId id="332" r:id="rId67"/>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4708" autoAdjust="0"/>
  </p:normalViewPr>
  <p:slideViewPr>
    <p:cSldViewPr>
      <p:cViewPr varScale="1">
        <p:scale>
          <a:sx n="110" d="100"/>
          <a:sy n="110" d="100"/>
        </p:scale>
        <p:origin x="22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167243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85988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13</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229971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35</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16041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40</a:t>
            </a:fld>
            <a:endParaRPr lang="el-GR" altLang="el-GR"/>
          </a:p>
        </p:txBody>
      </p:sp>
    </p:spTree>
    <p:extLst>
      <p:ext uri="{BB962C8B-B14F-4D97-AF65-F5344CB8AC3E}">
        <p14:creationId xmlns:p14="http://schemas.microsoft.com/office/powerpoint/2010/main" val="395838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A084EE-BEFA-4937-8561-0BD5E1E7D78E}" type="slidenum">
              <a:rPr lang="en-US" smtClean="0"/>
              <a:pPr/>
              <a:t>57</a:t>
            </a:fld>
            <a:endParaRPr lang="en-US"/>
          </a:p>
        </p:txBody>
      </p:sp>
    </p:spTree>
    <p:extLst>
      <p:ext uri="{BB962C8B-B14F-4D97-AF65-F5344CB8AC3E}">
        <p14:creationId xmlns:p14="http://schemas.microsoft.com/office/powerpoint/2010/main" val="377657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58</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334516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435608" y="1447800"/>
            <a:ext cx="749808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p>
            <a:fld id="{D3173DC1-2E66-4BE1-9CBA-A980F69E6AF6}" type="datetime1">
              <a:rPr lang="en-US" smtClean="0"/>
              <a:pPr/>
              <a:t>10/24/2019</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p>
            <a:fld id="{CE7EC0EA-2259-48F7-8ABA-D727C5429950}" type="slidenum">
              <a:rPr lang="en-US" smtClean="0"/>
              <a:pPr/>
              <a:t>‹#›</a:t>
            </a:fld>
            <a:endParaRPr lang="en-US"/>
          </a:p>
        </p:txBody>
      </p:sp>
    </p:spTree>
    <p:extLst>
      <p:ext uri="{BB962C8B-B14F-4D97-AF65-F5344CB8AC3E}">
        <p14:creationId xmlns:p14="http://schemas.microsoft.com/office/powerpoint/2010/main" val="1786082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teriale%20mbeshtetese/C01%20Plani%20per%20menaxhimin%20e%20kontratave.doc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gzk.rks-gov.net/ActDetail.aspx?ActID=14820" TargetMode="External"/><Relationship Id="rId2" Type="http://schemas.openxmlformats.org/officeDocument/2006/relationships/hyperlink" Target="https://gzk.rks-gov.net/ActDetail.aspx?ActID=14823)%20-"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file:///C:\Documents%20and%20Settings\qazim.hoxha\Desktop\Rasti%20i%20Qendr&#235;s%20s&#235;%20Student&#235;ve.docx"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endParaRPr lang="el-GR" altLang="en-US" b="1" dirty="0">
              <a:solidFill>
                <a:schemeClr val="bg1"/>
              </a:solidFill>
            </a:endParaRPr>
          </a:p>
        </p:txBody>
      </p:sp>
      <p:sp>
        <p:nvSpPr>
          <p:cNvPr id="9" name="Rectangle 12"/>
          <p:cNvSpPr>
            <a:spLocks noChangeArrowheads="1"/>
          </p:cNvSpPr>
          <p:nvPr/>
        </p:nvSpPr>
        <p:spPr bwMode="auto">
          <a:xfrm>
            <a:off x="2209800" y="2272606"/>
            <a:ext cx="6934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3200" b="1" dirty="0">
              <a:solidFill>
                <a:srgbClr val="FFFFFF"/>
              </a:solidFill>
            </a:endParaRPr>
          </a:p>
          <a:p>
            <a:pPr algn="ctr" eaLnBrk="1" hangingPunct="1"/>
            <a:r>
              <a:rPr lang="sq-AL" altLang="en-US" sz="3200" b="1" dirty="0">
                <a:solidFill>
                  <a:srgbClr val="FFFFFF"/>
                </a:solidFill>
              </a:rPr>
              <a:t>MENAXHIMI I</a:t>
            </a:r>
            <a:r>
              <a:rPr lang="en-US" altLang="en-US" sz="3200" b="1" dirty="0">
                <a:solidFill>
                  <a:srgbClr val="FFFFFF"/>
                </a:solidFill>
              </a:rPr>
              <a:t> </a:t>
            </a:r>
            <a:r>
              <a:rPr lang="sq-AL" altLang="en-US" sz="3200" b="1" dirty="0">
                <a:solidFill>
                  <a:srgbClr val="FFFFFF"/>
                </a:solidFill>
              </a:rPr>
              <a:t>NDRYSHIMIT T</a:t>
            </a:r>
            <a:r>
              <a:rPr lang="en-US" altLang="en-US" sz="3200" b="1" dirty="0">
                <a:solidFill>
                  <a:srgbClr val="FFFFFF"/>
                </a:solidFill>
              </a:rPr>
              <a:t>Ë</a:t>
            </a:r>
            <a:r>
              <a:rPr lang="sq-AL" altLang="en-US" sz="3200" b="1" dirty="0">
                <a:solidFill>
                  <a:srgbClr val="FFFFFF"/>
                </a:solidFill>
              </a:rPr>
              <a:t> KONTRAT</a:t>
            </a:r>
            <a:r>
              <a:rPr lang="en-US" altLang="en-US" sz="3200" b="1" dirty="0">
                <a:solidFill>
                  <a:srgbClr val="FFFFFF"/>
                </a:solidFill>
              </a:rPr>
              <a:t>Ë</a:t>
            </a:r>
            <a:r>
              <a:rPr lang="sq-AL" altLang="en-US" sz="3200" b="1" dirty="0">
                <a:solidFill>
                  <a:srgbClr val="FFFFFF"/>
                </a:solidFill>
              </a:rPr>
              <a:t>S</a:t>
            </a:r>
            <a:endParaRPr lang="en-US" altLang="en-US" sz="2000" b="1" dirty="0">
              <a:solidFill>
                <a:srgbClr val="FFFFFF"/>
              </a:solidFill>
            </a:endParaRPr>
          </a:p>
        </p:txBody>
      </p:sp>
    </p:spTree>
    <p:extLst>
      <p:ext uri="{BB962C8B-B14F-4D97-AF65-F5344CB8AC3E}">
        <p14:creationId xmlns:p14="http://schemas.microsoft.com/office/powerpoint/2010/main" val="1128731880"/>
      </p:ext>
    </p:extLst>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80797" y="483704"/>
            <a:ext cx="828220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sq-AL" altLang="ar-SA" dirty="0"/>
              <a:t>Qëllimet e menaxhimit të kontratës dhe administrimit të kontratës</a:t>
            </a:r>
          </a:p>
        </p:txBody>
      </p:sp>
      <p:sp>
        <p:nvSpPr>
          <p:cNvPr id="3" name="Rectangle 3"/>
          <p:cNvSpPr txBox="1">
            <a:spLocks noChangeArrowheads="1"/>
          </p:cNvSpPr>
          <p:nvPr/>
        </p:nvSpPr>
        <p:spPr>
          <a:xfrm>
            <a:off x="480797" y="1828800"/>
            <a:ext cx="8282203" cy="2677656"/>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None/>
            </a:pPr>
            <a:r>
              <a:rPr lang="sq-AL" altLang="ar-SA" sz="2800" kern="0" dirty="0">
                <a:latin typeface="Verdana" panose="020B0604030504040204" pitchFamily="34" charset="0"/>
                <a:ea typeface="Verdana" panose="020B0604030504040204" pitchFamily="34" charset="0"/>
                <a:cs typeface="Verdana" panose="020B0604030504040204" pitchFamily="34" charset="0"/>
              </a:rPr>
              <a:t>Menaxhimi dhe administrimi efektiv i kontratave rezulton në reduktimin e rreziqeve, duke maksimizuar kursimet e kostos, duke minimizuar ndryshimet dhe kërkesat, dhe përmirësimin e kthimit ekonomik.</a:t>
            </a:r>
          </a:p>
        </p:txBody>
      </p:sp>
    </p:spTree>
    <p:extLst>
      <p:ext uri="{BB962C8B-B14F-4D97-AF65-F5344CB8AC3E}">
        <p14:creationId xmlns:p14="http://schemas.microsoft.com/office/powerpoint/2010/main" val="416162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143000"/>
          </a:xfrm>
        </p:spPr>
        <p:txBody>
          <a:bodyPr>
            <a:normAutofit/>
          </a:bodyPr>
          <a:lstStyle/>
          <a:p>
            <a:r>
              <a:rPr lang="en-US" sz="3200" b="0" dirty="0">
                <a:effectLst/>
                <a:latin typeface="Verdana" pitchFamily="34" charset="0"/>
                <a:ea typeface="Verdana" pitchFamily="34" charset="0"/>
                <a:cs typeface="Verdana" pitchFamily="34" charset="0"/>
              </a:rPr>
              <a:t/>
            </a:r>
            <a:br>
              <a:rPr lang="en-US" sz="3200" b="0" dirty="0">
                <a:effectLst/>
                <a:latin typeface="Verdana" pitchFamily="34" charset="0"/>
                <a:ea typeface="Verdana" pitchFamily="34" charset="0"/>
                <a:cs typeface="Verdana" pitchFamily="34" charset="0"/>
              </a:rPr>
            </a:br>
            <a:r>
              <a:rPr lang="en-US" sz="3200" b="0" dirty="0">
                <a:effectLst/>
                <a:latin typeface="Verdana" pitchFamily="34" charset="0"/>
                <a:ea typeface="Verdana" pitchFamily="34" charset="0"/>
                <a:cs typeface="Verdana" pitchFamily="34" charset="0"/>
              </a:rPr>
              <a:t>     </a:t>
            </a:r>
            <a:r>
              <a:rPr lang="sq-AL" sz="3200" dirty="0">
                <a:effectLst/>
                <a:ea typeface="Verdana" pitchFamily="34" charset="0"/>
                <a:cs typeface="Verdana" pitchFamily="34" charset="0"/>
              </a:rPr>
              <a:t>Menaxhimi i kontrat</a:t>
            </a:r>
            <a:r>
              <a:rPr lang="sq-AL" sz="3200" dirty="0">
                <a:ea typeface="Verdana" pitchFamily="34" charset="0"/>
                <a:cs typeface="Verdana" pitchFamily="34" charset="0"/>
              </a:rPr>
              <a:t>ë</a:t>
            </a:r>
            <a:r>
              <a:rPr lang="sq-AL" sz="3200" dirty="0">
                <a:effectLst/>
                <a:ea typeface="Verdana" pitchFamily="34" charset="0"/>
                <a:cs typeface="Verdana" pitchFamily="34" charset="0"/>
              </a:rPr>
              <a:t>s</a:t>
            </a:r>
            <a:r>
              <a:rPr lang="sq-AL" sz="3200" dirty="0">
                <a:ea typeface="Verdana" pitchFamily="34" charset="0"/>
                <a:cs typeface="Verdana" pitchFamily="34" charset="0"/>
              </a:rPr>
              <a:t> sipas LPP në Kosov</a:t>
            </a:r>
            <a:r>
              <a:rPr lang="sq-AL" sz="3200" dirty="0">
                <a:latin typeface="+mn-lt"/>
                <a:ea typeface="Verdana" pitchFamily="34" charset="0"/>
                <a:cs typeface="Verdana" pitchFamily="34" charset="0"/>
              </a:rPr>
              <a:t>ë</a:t>
            </a:r>
            <a:endParaRPr lang="sq-AL" sz="3200" dirty="0">
              <a:effectLst/>
              <a:latin typeface="+mn-lt"/>
              <a:ea typeface="Verdana" pitchFamily="34" charset="0"/>
              <a:cs typeface="Verdana" pitchFamily="34" charset="0"/>
            </a:endParaRPr>
          </a:p>
        </p:txBody>
      </p:sp>
      <p:sp>
        <p:nvSpPr>
          <p:cNvPr id="3" name="Content Placeholder 2"/>
          <p:cNvSpPr>
            <a:spLocks noGrp="1"/>
          </p:cNvSpPr>
          <p:nvPr>
            <p:ph idx="1"/>
          </p:nvPr>
        </p:nvSpPr>
        <p:spPr>
          <a:xfrm>
            <a:off x="762000" y="1371600"/>
            <a:ext cx="8382000" cy="4635691"/>
          </a:xfrm>
        </p:spPr>
        <p:txBody>
          <a:bodyPr>
            <a:normAutofit fontScale="77500" lnSpcReduction="20000"/>
          </a:bodyPr>
          <a:lstStyle/>
          <a:p>
            <a:pPr>
              <a:buNone/>
            </a:pPr>
            <a:endParaRPr lang="sq-AL" sz="2600" dirty="0">
              <a:ea typeface="Verdana" pitchFamily="34" charset="0"/>
              <a:cs typeface="Verdana" pitchFamily="34" charset="0"/>
            </a:endParaRPr>
          </a:p>
          <a:p>
            <a:pPr>
              <a:buFont typeface="Wingdings" pitchFamily="2" charset="2"/>
              <a:buChar char="q"/>
            </a:pPr>
            <a:r>
              <a:rPr lang="sq-AL" sz="2800" dirty="0">
                <a:ea typeface="Verdana" pitchFamily="34" charset="0"/>
                <a:cs typeface="Verdana" pitchFamily="34" charset="0"/>
              </a:rPr>
              <a:t>Ligji Nr.04/L-042 i PP, pjesa IV,  i jep rëndësi të veçantë menaxhimit të kontratës</a:t>
            </a:r>
            <a:r>
              <a:rPr lang="en-US" sz="2800" dirty="0">
                <a:ea typeface="Verdana" pitchFamily="34" charset="0"/>
                <a:cs typeface="Verdana" pitchFamily="34" charset="0"/>
              </a:rPr>
              <a:t>;</a:t>
            </a:r>
            <a:endParaRPr lang="sq-AL" sz="2800" dirty="0">
              <a:ea typeface="Verdana" pitchFamily="34" charset="0"/>
              <a:cs typeface="Verdana" pitchFamily="34" charset="0"/>
            </a:endParaRPr>
          </a:p>
          <a:p>
            <a:pPr marL="0" indent="0">
              <a:buNone/>
            </a:pPr>
            <a:endParaRPr lang="sq-AL" sz="2800" dirty="0">
              <a:ea typeface="Verdana" pitchFamily="34" charset="0"/>
              <a:cs typeface="Verdana" pitchFamily="34" charset="0"/>
            </a:endParaRPr>
          </a:p>
          <a:p>
            <a:pPr>
              <a:buFont typeface="Wingdings" pitchFamily="2" charset="2"/>
              <a:buChar char="q"/>
            </a:pPr>
            <a:r>
              <a:rPr lang="sq-AL" sz="2800" dirty="0">
                <a:ea typeface="Verdana" pitchFamily="34" charset="0"/>
                <a:cs typeface="Verdana" pitchFamily="34" charset="0"/>
              </a:rPr>
              <a:t>Plani i menaxhimit të kontratës si instrument i zbatimit të saj (</a:t>
            </a:r>
            <a:r>
              <a:rPr lang="sq-AL" sz="2800" dirty="0">
                <a:ea typeface="Verdana" pitchFamily="34" charset="0"/>
                <a:cs typeface="Verdana" pitchFamily="34" charset="0"/>
                <a:hlinkClick r:id="rId2" action="ppaction://hlinkfile"/>
              </a:rPr>
              <a:t>Materiale </a:t>
            </a:r>
            <a:r>
              <a:rPr lang="sq-AL" sz="2800" dirty="0" err="1">
                <a:ea typeface="Verdana" pitchFamily="34" charset="0"/>
                <a:cs typeface="Verdana" pitchFamily="34" charset="0"/>
                <a:hlinkClick r:id="rId2" action="ppaction://hlinkfile"/>
              </a:rPr>
              <a:t>mbeshtetese</a:t>
            </a:r>
            <a:r>
              <a:rPr lang="sq-AL" sz="2800" dirty="0">
                <a:ea typeface="Verdana" pitchFamily="34" charset="0"/>
                <a:cs typeface="Verdana" pitchFamily="34" charset="0"/>
                <a:hlinkClick r:id="rId2" action="ppaction://hlinkfile"/>
              </a:rPr>
              <a:t>\C01 Plani </a:t>
            </a:r>
            <a:r>
              <a:rPr lang="sq-AL" sz="2800" dirty="0" err="1">
                <a:ea typeface="Verdana" pitchFamily="34" charset="0"/>
                <a:cs typeface="Verdana" pitchFamily="34" charset="0"/>
                <a:hlinkClick r:id="rId2" action="ppaction://hlinkfile"/>
              </a:rPr>
              <a:t>per</a:t>
            </a:r>
            <a:r>
              <a:rPr lang="sq-AL" sz="2800" dirty="0">
                <a:ea typeface="Verdana" pitchFamily="34" charset="0"/>
                <a:cs typeface="Verdana" pitchFamily="34" charset="0"/>
                <a:hlinkClick r:id="rId2" action="ppaction://hlinkfile"/>
              </a:rPr>
              <a:t> menaxhimin e kontratave.docx</a:t>
            </a:r>
            <a:r>
              <a:rPr lang="sq-AL" sz="2800" dirty="0">
                <a:ea typeface="Verdana" pitchFamily="34" charset="0"/>
                <a:cs typeface="Verdana" pitchFamily="34" charset="0"/>
              </a:rPr>
              <a:t>)</a:t>
            </a:r>
            <a:r>
              <a:rPr lang="en-US" sz="2800" dirty="0">
                <a:ea typeface="Verdana" pitchFamily="34" charset="0"/>
                <a:cs typeface="Verdana" pitchFamily="34" charset="0"/>
              </a:rPr>
              <a:t>;</a:t>
            </a:r>
            <a:endParaRPr lang="sq-AL" sz="2800" dirty="0">
              <a:ea typeface="Verdana" pitchFamily="34" charset="0"/>
              <a:cs typeface="Verdana" pitchFamily="34" charset="0"/>
            </a:endParaRPr>
          </a:p>
          <a:p>
            <a:pPr>
              <a:buFont typeface="Wingdings" pitchFamily="2" charset="2"/>
              <a:buChar char="q"/>
            </a:pPr>
            <a:endParaRPr lang="sq-AL" sz="2800" dirty="0">
              <a:ea typeface="Verdana" pitchFamily="34" charset="0"/>
              <a:cs typeface="Verdana" pitchFamily="34" charset="0"/>
            </a:endParaRPr>
          </a:p>
          <a:p>
            <a:pPr>
              <a:buFont typeface="Wingdings" pitchFamily="2" charset="2"/>
              <a:buChar char="q"/>
            </a:pPr>
            <a:r>
              <a:rPr lang="sq-AL" sz="2800" dirty="0">
                <a:ea typeface="Verdana" pitchFamily="34" charset="0"/>
                <a:cs typeface="Verdana" pitchFamily="34" charset="0"/>
              </a:rPr>
              <a:t>Ekipi për menaxhimin e kontratave me vlera të mëdha për punë mund të përfshijë ekspert të jashtëm e inxhinierë edhe sipas rregullave të FIDIC</a:t>
            </a:r>
            <a:r>
              <a:rPr lang="en-US" sz="2800" dirty="0">
                <a:ea typeface="Verdana" pitchFamily="34" charset="0"/>
                <a:cs typeface="Verdana" pitchFamily="34" charset="0"/>
              </a:rPr>
              <a:t> (fidic.org);</a:t>
            </a:r>
            <a:endParaRPr lang="sq-AL" sz="2800" dirty="0">
              <a:ea typeface="Verdana" pitchFamily="34" charset="0"/>
              <a:cs typeface="Verdana" pitchFamily="34" charset="0"/>
            </a:endParaRPr>
          </a:p>
          <a:p>
            <a:pPr>
              <a:buFont typeface="Wingdings" pitchFamily="2" charset="2"/>
              <a:buChar char="q"/>
            </a:pPr>
            <a:endParaRPr lang="sq-AL" sz="2800" dirty="0">
              <a:ea typeface="Verdana" pitchFamily="34" charset="0"/>
              <a:cs typeface="Verdana" pitchFamily="34" charset="0"/>
            </a:endParaRPr>
          </a:p>
          <a:p>
            <a:pPr>
              <a:buFont typeface="Wingdings" pitchFamily="2" charset="2"/>
              <a:buChar char="q"/>
            </a:pPr>
            <a:r>
              <a:rPr lang="sq-AL" sz="2800" dirty="0">
                <a:ea typeface="Verdana" pitchFamily="34" charset="0"/>
                <a:cs typeface="Verdana" pitchFamily="34" charset="0"/>
              </a:rPr>
              <a:t>Roli i zyrtarit të prokurimit në aktivitetet </a:t>
            </a:r>
            <a:r>
              <a:rPr lang="sq-AL" sz="2800" dirty="0" err="1">
                <a:ea typeface="Verdana" pitchFamily="34" charset="0"/>
                <a:cs typeface="Verdana" pitchFamily="34" charset="0"/>
              </a:rPr>
              <a:t>menaxhuese</a:t>
            </a:r>
            <a:r>
              <a:rPr lang="sq-AL" sz="2800" dirty="0">
                <a:ea typeface="Verdana" pitchFamily="34" charset="0"/>
                <a:cs typeface="Verdana" pitchFamily="34" charset="0"/>
              </a:rPr>
              <a:t> të </a:t>
            </a:r>
            <a:r>
              <a:rPr lang="sq-AL" sz="2600" dirty="0">
                <a:ea typeface="Verdana" pitchFamily="34" charset="0"/>
                <a:cs typeface="Verdana" pitchFamily="34" charset="0"/>
              </a:rPr>
              <a:t>kontratës</a:t>
            </a:r>
            <a:r>
              <a:rPr lang="en-US" sz="2600" dirty="0">
                <a:ea typeface="Verdana" pitchFamily="34" charset="0"/>
                <a:cs typeface="Verdana" pitchFamily="34" charset="0"/>
              </a:rPr>
              <a:t>.</a:t>
            </a:r>
            <a:endParaRPr lang="sq-AL" sz="2600" dirty="0">
              <a:ea typeface="Verdana" pitchFamily="34" charset="0"/>
              <a:cs typeface="Verdana" pitchFamily="34" charset="0"/>
            </a:endParaRPr>
          </a:p>
          <a:p>
            <a:endParaRPr lang="en-US" dirty="0"/>
          </a:p>
        </p:txBody>
      </p:sp>
      <p:sp>
        <p:nvSpPr>
          <p:cNvPr id="4" name="Slide Number Placeholder 3"/>
          <p:cNvSpPr>
            <a:spLocks noGrp="1"/>
          </p:cNvSpPr>
          <p:nvPr>
            <p:ph type="sldNum" sz="quarter" idx="12"/>
          </p:nvPr>
        </p:nvSpPr>
        <p:spPr/>
        <p:txBody>
          <a:bodyPr/>
          <a:lstStyle/>
          <a:p>
            <a:fld id="{CE7EC0EA-2259-48F7-8ABA-D727C5429950}" type="slidenum">
              <a:rPr lang="en-US" smtClean="0"/>
              <a:pPr/>
              <a:t>11</a:t>
            </a:fld>
            <a:endParaRPr lang="en-US"/>
          </a:p>
        </p:txBody>
      </p:sp>
    </p:spTree>
    <p:extLst>
      <p:ext uri="{BB962C8B-B14F-4D97-AF65-F5344CB8AC3E}">
        <p14:creationId xmlns:p14="http://schemas.microsoft.com/office/powerpoint/2010/main" val="220923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4048" y="496956"/>
            <a:ext cx="35477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altLang="ar-SA" sz="3200" dirty="0"/>
              <a:t>Fushat</a:t>
            </a:r>
            <a:r>
              <a:rPr lang="sq-AL" altLang="ar-SA" dirty="0"/>
              <a:t> </a:t>
            </a:r>
            <a:r>
              <a:rPr lang="sq-AL" altLang="ar-SA" sz="3200" dirty="0"/>
              <a:t>e rrezikut </a:t>
            </a:r>
          </a:p>
        </p:txBody>
      </p:sp>
      <p:sp>
        <p:nvSpPr>
          <p:cNvPr id="3" name="Rectangle 3"/>
          <p:cNvSpPr txBox="1">
            <a:spLocks noChangeArrowheads="1"/>
          </p:cNvSpPr>
          <p:nvPr/>
        </p:nvSpPr>
        <p:spPr>
          <a:xfrm>
            <a:off x="494048" y="1496488"/>
            <a:ext cx="8268952" cy="4315027"/>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altLang="ar-SA" sz="2800" u="sng" kern="0" dirty="0">
                <a:latin typeface="Verdana" panose="020B0604030504040204" pitchFamily="34" charset="0"/>
                <a:ea typeface="Verdana" panose="020B0604030504040204" pitchFamily="34" charset="0"/>
                <a:cs typeface="Verdana" panose="020B0604030504040204" pitchFamily="34" charset="0"/>
              </a:rPr>
              <a:t>Kosto</a:t>
            </a:r>
            <a:r>
              <a:rPr lang="sq-AL" altLang="ar-SA" sz="2800" kern="0" dirty="0">
                <a:latin typeface="Verdana" panose="020B0604030504040204" pitchFamily="34" charset="0"/>
                <a:ea typeface="Verdana" panose="020B0604030504040204" pitchFamily="34" charset="0"/>
                <a:cs typeface="Verdana" panose="020B0604030504040204" pitchFamily="34" charset="0"/>
              </a:rPr>
              <a:t> - mundësia e tejkalimit dhe humbjet e tjera financiare</a:t>
            </a:r>
            <a:r>
              <a:rPr lang="en-US" altLang="ar-SA" sz="2800" kern="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q-AL" altLang="ar-SA" sz="2800" kern="0" dirty="0">
              <a:latin typeface="Verdana" panose="020B0604030504040204" pitchFamily="34" charset="0"/>
              <a:ea typeface="Verdana" panose="020B0604030504040204" pitchFamily="34" charset="0"/>
              <a:cs typeface="Verdana" panose="020B0604030504040204" pitchFamily="34" charset="0"/>
            </a:endParaRPr>
          </a:p>
          <a:p>
            <a:r>
              <a:rPr lang="sq-AL" altLang="ar-SA" sz="2800" u="sng" kern="0" dirty="0">
                <a:latin typeface="Verdana" panose="020B0604030504040204" pitchFamily="34" charset="0"/>
                <a:ea typeface="Verdana" panose="020B0604030504040204" pitchFamily="34" charset="0"/>
                <a:cs typeface="Verdana" panose="020B0604030504040204" pitchFamily="34" charset="0"/>
              </a:rPr>
              <a:t>Koha </a:t>
            </a:r>
            <a:r>
              <a:rPr lang="sq-AL" altLang="ar-SA" sz="2800" kern="0" dirty="0">
                <a:latin typeface="Verdana" panose="020B0604030504040204" pitchFamily="34" charset="0"/>
                <a:ea typeface="Verdana" panose="020B0604030504040204" pitchFamily="34" charset="0"/>
                <a:cs typeface="Verdana" panose="020B0604030504040204" pitchFamily="34" charset="0"/>
              </a:rPr>
              <a:t>- vonesat në orarin e dërgesave dhe humbjet e mundësive rezultuese</a:t>
            </a:r>
            <a:r>
              <a:rPr lang="en-US" altLang="ar-SA" sz="2800" kern="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q-AL" altLang="ar-SA" sz="2800" kern="0" dirty="0">
              <a:latin typeface="Verdana" panose="020B0604030504040204" pitchFamily="34" charset="0"/>
              <a:ea typeface="Verdana" panose="020B0604030504040204" pitchFamily="34" charset="0"/>
              <a:cs typeface="Verdana" panose="020B0604030504040204" pitchFamily="34" charset="0"/>
            </a:endParaRPr>
          </a:p>
          <a:p>
            <a:r>
              <a:rPr lang="sq-AL" altLang="ar-SA" sz="2800" u="sng" kern="0" dirty="0">
                <a:latin typeface="Verdana" panose="020B0604030504040204" pitchFamily="34" charset="0"/>
                <a:ea typeface="Verdana" panose="020B0604030504040204" pitchFamily="34" charset="0"/>
                <a:cs typeface="Verdana" panose="020B0604030504040204" pitchFamily="34" charset="0"/>
              </a:rPr>
              <a:t>Cilësia</a:t>
            </a:r>
            <a:r>
              <a:rPr lang="sq-AL" altLang="ar-SA" sz="2800" kern="0" dirty="0">
                <a:latin typeface="Verdana" panose="020B0604030504040204" pitchFamily="34" charset="0"/>
                <a:ea typeface="Verdana" panose="020B0604030504040204" pitchFamily="34" charset="0"/>
                <a:cs typeface="Verdana" panose="020B0604030504040204" pitchFamily="34" charset="0"/>
              </a:rPr>
              <a:t> - humbja e cilësisë së dëshiruar te mallrave, shërbimeve apo punëve ndërtimore</a:t>
            </a:r>
          </a:p>
        </p:txBody>
      </p:sp>
    </p:spTree>
    <p:extLst>
      <p:ext uri="{BB962C8B-B14F-4D97-AF65-F5344CB8AC3E}">
        <p14:creationId xmlns:p14="http://schemas.microsoft.com/office/powerpoint/2010/main" val="204736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3043722" y="2547252"/>
            <a:ext cx="56473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sz="3200" b="1" dirty="0">
                <a:solidFill>
                  <a:srgbClr val="FFFFFF"/>
                </a:solidFill>
              </a:rPr>
              <a:t>Pasqyra e ndryshimit t</a:t>
            </a:r>
            <a:r>
              <a:rPr lang="en-US" altLang="en-US" sz="3200" b="1" dirty="0">
                <a:solidFill>
                  <a:srgbClr val="FFFFFF"/>
                </a:solidFill>
              </a:rPr>
              <a:t>ë</a:t>
            </a:r>
            <a:r>
              <a:rPr lang="sq-AL" altLang="en-US" sz="3200" b="1" dirty="0">
                <a:solidFill>
                  <a:srgbClr val="FFFFFF"/>
                </a:solidFill>
              </a:rPr>
              <a:t> kontratës </a:t>
            </a:r>
          </a:p>
        </p:txBody>
      </p:sp>
    </p:spTree>
    <p:extLst>
      <p:ext uri="{BB962C8B-B14F-4D97-AF65-F5344CB8AC3E}">
        <p14:creationId xmlns:p14="http://schemas.microsoft.com/office/powerpoint/2010/main" val="2947997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hange-Orders-Construction-Variation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548680"/>
            <a:ext cx="4644000" cy="3111480"/>
          </a:xfrm>
          <a:prstGeom prst="rect">
            <a:avLst/>
          </a:prstGeom>
          <a:noFill/>
          <a:ln>
            <a:noFill/>
          </a:ln>
        </p:spPr>
      </p:pic>
      <p:sp>
        <p:nvSpPr>
          <p:cNvPr id="3" name="Rectangle 2"/>
          <p:cNvSpPr/>
          <p:nvPr/>
        </p:nvSpPr>
        <p:spPr>
          <a:xfrm>
            <a:off x="251520" y="4040485"/>
            <a:ext cx="8640960" cy="2185214"/>
          </a:xfrm>
          <a:prstGeom prst="rect">
            <a:avLst/>
          </a:prstGeom>
        </p:spPr>
        <p:txBody>
          <a:bodyPr wrap="square">
            <a:spAutoFit/>
          </a:bodyPr>
          <a:lstStyle/>
          <a:p>
            <a:r>
              <a:rPr lang="sq-AL" sz="3200" dirty="0">
                <a:ea typeface="Verdana" panose="020B0604030504040204" pitchFamily="34" charset="0"/>
                <a:cs typeface="Verdana" panose="020B0604030504040204" pitchFamily="34" charset="0"/>
              </a:rPr>
              <a:t>Ndryshimi është e vetmja konstante në një kontratë</a:t>
            </a:r>
            <a:endParaRPr lang="sq-AL" sz="2400" dirty="0">
              <a:ea typeface="Verdana" panose="020B0604030504040204" pitchFamily="34" charset="0"/>
              <a:cs typeface="Verdana" panose="020B0604030504040204" pitchFamily="34" charset="0"/>
            </a:endParaRPr>
          </a:p>
          <a:p>
            <a:endParaRPr lang="en-US" sz="2400" dirty="0">
              <a:ea typeface="Verdana" panose="020B0604030504040204" pitchFamily="34" charset="0"/>
              <a:cs typeface="Verdana" panose="020B0604030504040204" pitchFamily="34" charset="0"/>
            </a:endParaRPr>
          </a:p>
          <a:p>
            <a:pPr algn="ctr"/>
            <a:r>
              <a:rPr lang="sq-AL" sz="2400" i="1" dirty="0">
                <a:ea typeface="Verdana" panose="020B0604030504040204" pitchFamily="34" charset="0"/>
                <a:cs typeface="Verdana" panose="020B0604030504040204" pitchFamily="34" charset="0"/>
              </a:rPr>
              <a:t>(parafrazuar nga filozofi grek </a:t>
            </a:r>
            <a:r>
              <a:rPr lang="sq-AL" sz="2400" i="1" dirty="0" err="1">
                <a:ea typeface="Verdana" panose="020B0604030504040204" pitchFamily="34" charset="0"/>
                <a:cs typeface="Verdana" panose="020B0604030504040204" pitchFamily="34" charset="0"/>
              </a:rPr>
              <a:t>Herakliti</a:t>
            </a:r>
            <a:r>
              <a:rPr lang="sq-AL" sz="2400" i="1" dirty="0">
                <a:ea typeface="Verdana" panose="020B0604030504040204" pitchFamily="34" charset="0"/>
                <a:cs typeface="Verdana" panose="020B0604030504040204" pitchFamily="34" charset="0"/>
              </a:rPr>
              <a:t> i </a:t>
            </a:r>
            <a:r>
              <a:rPr lang="sq-AL" sz="2400" i="1" dirty="0" err="1">
                <a:ea typeface="Verdana" panose="020B0604030504040204" pitchFamily="34" charset="0"/>
                <a:cs typeface="Verdana" panose="020B0604030504040204" pitchFamily="34" charset="0"/>
              </a:rPr>
              <a:t>Efesit</a:t>
            </a:r>
            <a:r>
              <a:rPr lang="sq-AL" sz="2400" i="1" dirty="0">
                <a:ea typeface="Verdana" panose="020B0604030504040204" pitchFamily="34" charset="0"/>
                <a:cs typeface="Verdana" panose="020B0604030504040204" pitchFamily="34" charset="0"/>
              </a:rPr>
              <a:t> </a:t>
            </a:r>
            <a:r>
              <a:rPr lang="en-US" sz="2400" i="1" dirty="0">
                <a:ea typeface="Verdana" panose="020B0604030504040204" pitchFamily="34" charset="0"/>
                <a:cs typeface="Verdana" panose="020B0604030504040204" pitchFamily="34" charset="0"/>
              </a:rPr>
              <a:t>  </a:t>
            </a:r>
          </a:p>
          <a:p>
            <a:pPr algn="ctr"/>
            <a:r>
              <a:rPr lang="en-US" sz="2400" i="1" dirty="0">
                <a:ea typeface="Verdana" panose="020B0604030504040204" pitchFamily="34" charset="0"/>
                <a:cs typeface="Verdana" panose="020B0604030504040204" pitchFamily="34" charset="0"/>
              </a:rPr>
              <a:t>      </a:t>
            </a:r>
            <a:r>
              <a:rPr lang="sq-AL" sz="2400" i="1" dirty="0">
                <a:ea typeface="Verdana" panose="020B0604030504040204" pitchFamily="34" charset="0"/>
                <a:cs typeface="Verdana" panose="020B0604030504040204" pitchFamily="34" charset="0"/>
              </a:rPr>
              <a:t>"vetëm ndryshimi është i përjetshëm")</a:t>
            </a:r>
          </a:p>
        </p:txBody>
      </p:sp>
    </p:spTree>
    <p:extLst>
      <p:ext uri="{BB962C8B-B14F-4D97-AF65-F5344CB8AC3E}">
        <p14:creationId xmlns:p14="http://schemas.microsoft.com/office/powerpoint/2010/main" val="341869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14064" y="492559"/>
            <a:ext cx="5246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altLang="el-GR" dirty="0"/>
              <a:t>Çfarë është ndryshimi i kontratës?</a:t>
            </a:r>
          </a:p>
        </p:txBody>
      </p:sp>
      <p:sp>
        <p:nvSpPr>
          <p:cNvPr id="3" name="Rectangle 3"/>
          <p:cNvSpPr txBox="1">
            <a:spLocks noChangeArrowheads="1"/>
          </p:cNvSpPr>
          <p:nvPr/>
        </p:nvSpPr>
        <p:spPr>
          <a:xfrm>
            <a:off x="514064" y="1219200"/>
            <a:ext cx="8234400" cy="4308872"/>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342900" lvl="1" indent="-342900" eaLnBrk="1" hangingPunct="1">
              <a:spcBef>
                <a:spcPts val="600"/>
              </a:spcBef>
              <a:buClr>
                <a:schemeClr val="bg2"/>
              </a:buClr>
              <a:buSzPct val="75000"/>
              <a:buFont typeface="Wingdings" pitchFamily="2" charset="2"/>
              <a:buChar char="n"/>
            </a:pPr>
            <a:r>
              <a:rPr lang="sq-AL" altLang="el-GR" sz="2400" kern="0" dirty="0">
                <a:latin typeface="Verdana" panose="020B0604030504040204" pitchFamily="34" charset="0"/>
                <a:ea typeface="Verdana" panose="020B0604030504040204" pitchFamily="34" charset="0"/>
                <a:cs typeface="Verdana" panose="020B0604030504040204" pitchFamily="34" charset="0"/>
              </a:rPr>
              <a:t>Ndryshimet e kontratës origjinale janë të mundshme gjatë zhvillimit të çdo projekti, pasi që, gjatë kohës së zbatimit të projektit, mund të lindin çështje të reja, parametrat mund të ndryshojnë dhe mund të zhvillohen kushte</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p>
          <a:p>
            <a:pPr marL="342900" lvl="1" indent="-342900" eaLnBrk="1" hangingPunct="1">
              <a:spcBef>
                <a:spcPts val="600"/>
              </a:spcBef>
              <a:buClr>
                <a:schemeClr val="bg2"/>
              </a:buClr>
              <a:buSzPct val="75000"/>
              <a:buFont typeface="Wingdings" pitchFamily="2" charset="2"/>
              <a:buChar char="n"/>
            </a:pPr>
            <a:r>
              <a:rPr lang="sq-AL" altLang="el-GR" sz="2400" kern="0" dirty="0">
                <a:latin typeface="Verdana" panose="020B0604030504040204" pitchFamily="34" charset="0"/>
                <a:ea typeface="Verdana" panose="020B0604030504040204" pitchFamily="34" charset="0"/>
                <a:cs typeface="Verdana" panose="020B0604030504040204" pitchFamily="34" charset="0"/>
              </a:rPr>
              <a:t>Në fjalorin </a:t>
            </a:r>
            <a:r>
              <a:rPr lang="sq-AL" altLang="el-GR" sz="2400" kern="0" dirty="0" err="1">
                <a:latin typeface="Verdana" panose="020B0604030504040204" pitchFamily="34" charset="0"/>
                <a:ea typeface="Verdana" panose="020B0604030504040204" pitchFamily="34" charset="0"/>
                <a:cs typeface="Verdana" panose="020B0604030504040204" pitchFamily="34" charset="0"/>
              </a:rPr>
              <a:t>kontraktual</a:t>
            </a:r>
            <a:r>
              <a:rPr lang="sq-AL" altLang="el-GR" sz="2400" kern="0" dirty="0">
                <a:latin typeface="Verdana" panose="020B0604030504040204" pitchFamily="34" charset="0"/>
                <a:ea typeface="Verdana" panose="020B0604030504040204" pitchFamily="34" charset="0"/>
                <a:cs typeface="Verdana" panose="020B0604030504040204" pitchFamily="34" charset="0"/>
              </a:rPr>
              <a:t>, ndryshimi është një koncept i gjerë. Një Ndryshim i kontratës është një ndryshim me kushtet e kontratës, kushtet, Oraret ose Fushëveprimin e punës</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p>
          <a:p>
            <a:pPr marL="342900" lvl="1" indent="-342900" eaLnBrk="1" hangingPunct="1">
              <a:spcBef>
                <a:spcPts val="600"/>
              </a:spcBef>
              <a:buClr>
                <a:schemeClr val="bg2"/>
              </a:buClr>
              <a:buSzPct val="75000"/>
              <a:buFont typeface="Wingdings" pitchFamily="2" charset="2"/>
              <a:buChar char="n"/>
            </a:pPr>
            <a:r>
              <a:rPr lang="sq-AL" altLang="el-GR" sz="2400" kern="0" dirty="0">
                <a:latin typeface="Verdana" panose="020B0604030504040204" pitchFamily="34" charset="0"/>
                <a:ea typeface="Verdana" panose="020B0604030504040204" pitchFamily="34" charset="0"/>
                <a:cs typeface="Verdana" panose="020B0604030504040204" pitchFamily="34" charset="0"/>
              </a:rPr>
              <a:t>Për ndryshime në fushën e punës ne shpesh e përdorin termin "variacione“</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endParaRPr lang="sq-AL" altLang="el-GR" sz="2400"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19035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304800" y="888739"/>
            <a:ext cx="8496944" cy="4450449"/>
          </a:xfrm>
          <a:prstGeom prst="rect">
            <a:avLst/>
          </a:prstGeom>
          <a:extLst/>
        </p:spPr>
        <p:txBody>
          <a:bodyPr wrap="square">
            <a:spAutoFit/>
          </a:bodyPr>
          <a:lstStyle/>
          <a:p>
            <a:pPr marL="342900" indent="-342900" eaLnBrk="0" hangingPunct="0">
              <a:spcBef>
                <a:spcPct val="20000"/>
              </a:spcBef>
              <a:buClr>
                <a:schemeClr val="bg2"/>
              </a:buClr>
              <a:buSzPct val="75000"/>
              <a:buFont typeface="Wingdings" pitchFamily="2" charset="2"/>
              <a:buChar char="n"/>
            </a:pPr>
            <a:endParaRPr lang="en-US" altLang="el-GR" sz="2400" dirty="0">
              <a:ea typeface="Verdana" panose="020B0604030504040204" pitchFamily="34" charset="0"/>
              <a:cs typeface="Verdana" panose="020B0604030504040204" pitchFamily="34" charset="0"/>
            </a:endParaRPr>
          </a:p>
          <a:p>
            <a:pPr marL="342900" indent="-342900" eaLnBrk="0" hangingPunct="0">
              <a:spcBef>
                <a:spcPct val="200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Ndryshimet e kontratës janë pjesë e natyrshme e çdo kontrate dhe (më të përgjithshme) të çdo projekti</a:t>
            </a:r>
            <a:r>
              <a:rPr lang="en-US" altLang="el-GR" sz="2400" dirty="0">
                <a:ea typeface="Verdana" panose="020B0604030504040204" pitchFamily="34" charset="0"/>
                <a:cs typeface="Verdana" panose="020B0604030504040204" pitchFamily="34" charset="0"/>
              </a:rPr>
              <a:t>;</a:t>
            </a:r>
          </a:p>
          <a:p>
            <a:pPr marL="342900" indent="-342900" eaLnBrk="0" hangingPunct="0">
              <a:spcBef>
                <a:spcPct val="200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Ndryshimet e kontratës mund të kenë ndikime ne kohë (orar), kosto dhe cilësi</a:t>
            </a:r>
            <a:r>
              <a:rPr lang="en-US" altLang="el-GR" sz="2400" dirty="0">
                <a:ea typeface="Verdana" panose="020B0604030504040204" pitchFamily="34" charset="0"/>
                <a:cs typeface="Verdana" panose="020B0604030504040204" pitchFamily="34" charset="0"/>
              </a:rPr>
              <a:t>;</a:t>
            </a:r>
          </a:p>
          <a:p>
            <a:pPr marL="342900" indent="-342900" eaLnBrk="0" hangingPunct="0">
              <a:spcBef>
                <a:spcPct val="200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Ballafaqimi me ndryshimet e kontratës me kohe do të ketë sa më pak ndikim në buxhet, orar dhe cilësi te rezultatit të kontratës</a:t>
            </a:r>
            <a:r>
              <a:rPr lang="en-US" altLang="el-GR" sz="2400" dirty="0">
                <a:ea typeface="Verdana" panose="020B0604030504040204" pitchFamily="34" charset="0"/>
                <a:cs typeface="Verdana" panose="020B0604030504040204" pitchFamily="34" charset="0"/>
              </a:rPr>
              <a:t>;</a:t>
            </a:r>
          </a:p>
          <a:p>
            <a:pPr marL="342900" indent="-342900" eaLnBrk="0" hangingPunct="0">
              <a:spcBef>
                <a:spcPct val="20000"/>
              </a:spcBef>
              <a:buClr>
                <a:schemeClr val="bg2"/>
              </a:buClr>
              <a:buSzPct val="75000"/>
              <a:buFont typeface="Wingdings" pitchFamily="2" charset="2"/>
              <a:buChar char="n"/>
            </a:pPr>
            <a:r>
              <a:rPr lang="sq-AL" altLang="el-GR" sz="2400" dirty="0">
                <a:ea typeface="Verdana" panose="020B0604030504040204" pitchFamily="34" charset="0"/>
                <a:cs typeface="Verdana" panose="020B0604030504040204" pitchFamily="34" charset="0"/>
              </a:rPr>
              <a:t>Shtyrja e rezolutës mund të rrisë shpenzimet, te vonojë përfundimin e projektit, të rezultojë me fërkimet ndërmjet palëve dhe mundësisht në një mosmarrëveshje.</a:t>
            </a:r>
          </a:p>
        </p:txBody>
      </p:sp>
      <p:sp>
        <p:nvSpPr>
          <p:cNvPr id="4" name="Rectangle 2"/>
          <p:cNvSpPr txBox="1">
            <a:spLocks noChangeArrowheads="1"/>
          </p:cNvSpPr>
          <p:nvPr/>
        </p:nvSpPr>
        <p:spPr>
          <a:xfrm>
            <a:off x="514064" y="447483"/>
            <a:ext cx="524694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altLang="el-GR" dirty="0"/>
              <a:t>Çfarë është ndryshimi i kontratës?</a:t>
            </a:r>
            <a:endParaRPr lang="en-US" altLang="el-GR" dirty="0"/>
          </a:p>
          <a:p>
            <a:r>
              <a:rPr lang="en-US" altLang="el-GR" dirty="0"/>
              <a:t>                     </a:t>
            </a:r>
            <a:r>
              <a:rPr lang="sq-AL" altLang="el-GR" dirty="0"/>
              <a:t>   </a:t>
            </a:r>
            <a:r>
              <a:rPr lang="en-US" altLang="el-GR" dirty="0"/>
              <a:t> (</a:t>
            </a:r>
            <a:r>
              <a:rPr lang="en-US" altLang="el-GR" dirty="0" err="1"/>
              <a:t>vazhdim</a:t>
            </a:r>
            <a:r>
              <a:rPr lang="en-US" altLang="el-GR" dirty="0"/>
              <a:t>)</a:t>
            </a:r>
            <a:endParaRPr lang="sq-AL" altLang="el-GR" dirty="0"/>
          </a:p>
        </p:txBody>
      </p:sp>
    </p:spTree>
    <p:extLst>
      <p:ext uri="{BB962C8B-B14F-4D97-AF65-F5344CB8AC3E}">
        <p14:creationId xmlns:p14="http://schemas.microsoft.com/office/powerpoint/2010/main" val="421138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76515" y="495979"/>
            <a:ext cx="53848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dirty="0"/>
              <a:t>Arsyet për ndryshimet e kontratës </a:t>
            </a:r>
          </a:p>
        </p:txBody>
      </p:sp>
      <p:sp>
        <p:nvSpPr>
          <p:cNvPr id="3" name="Rectangle 3"/>
          <p:cNvSpPr txBox="1">
            <a:spLocks noChangeArrowheads="1"/>
          </p:cNvSpPr>
          <p:nvPr/>
        </p:nvSpPr>
        <p:spPr>
          <a:xfrm>
            <a:off x="152400" y="1111151"/>
            <a:ext cx="8740080" cy="5740033"/>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eaLnBrk="1" hangingPunct="1">
              <a:spcBef>
                <a:spcPts val="600"/>
              </a:spcBef>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Arsyet për ndryshimet do të bien ashpër në një nga tri kategoritë e mundshme: fushëveprimit të kontratës, zbatimit logjistikës apo gabimeve / lëshimeve të dokumentacionit të tenderit.</a:t>
            </a:r>
          </a:p>
          <a:p>
            <a:pPr marL="0" indent="0" eaLnBrk="1" hangingPunct="1">
              <a:spcBef>
                <a:spcPts val="600"/>
              </a:spcBef>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Disa nga arsyet më të zakonshme përfshijnë:</a:t>
            </a:r>
          </a:p>
          <a:p>
            <a:pPr marL="0" indent="0" eaLnBrk="1" hangingPunct="1">
              <a:spcBef>
                <a:spcPts val="600"/>
              </a:spcBef>
              <a:buNone/>
            </a:pPr>
            <a:endParaRPr lang="sq-AL" altLang="el-GR" sz="1000" kern="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Ndryshimet e kushteve te njohura të kontratës /zbatimit te projektit/ ndryshimet e kushteve te zbatimit të projektit me ato të përshkruara në dokumentet e tenderit</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r>
              <a:rPr lang="sq-AL" altLang="el-GR" sz="2400" kern="0" dirty="0">
                <a:latin typeface="Verdana" panose="020B0604030504040204" pitchFamily="34" charset="0"/>
                <a:ea typeface="Verdana" panose="020B0604030504040204" pitchFamily="34" charset="0"/>
                <a:cs typeface="Verdana" panose="020B0604030504040204" pitchFamily="34" charset="0"/>
              </a:rPr>
              <a:t> </a:t>
            </a:r>
            <a:endParaRPr lang="en-US" altLang="el-GR" sz="2400" kern="0" dirty="0">
              <a:latin typeface="Verdana" panose="020B0604030504040204" pitchFamily="34" charset="0"/>
              <a:ea typeface="Verdana" panose="020B0604030504040204" pitchFamily="34" charset="0"/>
              <a:cs typeface="Verdana" panose="020B0604030504040204" pitchFamily="34" charset="0"/>
            </a:endParaRPr>
          </a:p>
          <a:p>
            <a:pPr marL="0" indent="0" eaLnBrk="1" hangingPunct="1">
              <a:spcBef>
                <a:spcPts val="600"/>
              </a:spcBef>
              <a:buNone/>
            </a:pPr>
            <a:endParaRPr lang="sq-AL" altLang="el-GR" sz="1000" kern="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Mungese te Informacioneve, gabime dhe lëshime në dokumentet e tenderit</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p>
          <a:p>
            <a:pPr marL="0" indent="0" eaLnBrk="1" hangingPunct="1">
              <a:spcBef>
                <a:spcPts val="600"/>
              </a:spcBef>
              <a:buNone/>
            </a:pPr>
            <a:endParaRPr lang="sq-AL" altLang="el-GR" sz="1000" kern="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600"/>
              </a:spcBef>
            </a:pPr>
            <a:r>
              <a:rPr lang="sq-AL" altLang="el-GR" sz="2400" kern="0" dirty="0">
                <a:latin typeface="Verdana" panose="020B0604030504040204" pitchFamily="34" charset="0"/>
                <a:ea typeface="Verdana" panose="020B0604030504040204" pitchFamily="34" charset="0"/>
                <a:cs typeface="Verdana" panose="020B0604030504040204" pitchFamily="34" charset="0"/>
              </a:rPr>
              <a:t>ndryshimet </a:t>
            </a:r>
            <a:r>
              <a:rPr lang="sq-AL" altLang="el-GR" sz="2400" kern="0" dirty="0" err="1">
                <a:latin typeface="Verdana" panose="020B0604030504040204" pitchFamily="34" charset="0"/>
                <a:ea typeface="Verdana" panose="020B0604030504040204" pitchFamily="34" charset="0"/>
                <a:cs typeface="Verdana" panose="020B0604030504040204" pitchFamily="34" charset="0"/>
              </a:rPr>
              <a:t>rregullative</a:t>
            </a:r>
            <a:r>
              <a:rPr lang="en-US" altLang="el-GR" sz="2400" kern="0" dirty="0">
                <a:latin typeface="Verdana" panose="020B0604030504040204" pitchFamily="34" charset="0"/>
                <a:ea typeface="Verdana" panose="020B0604030504040204" pitchFamily="34" charset="0"/>
                <a:cs typeface="Verdana" panose="020B0604030504040204" pitchFamily="34" charset="0"/>
              </a:rPr>
              <a:t>.</a:t>
            </a:r>
            <a:r>
              <a:rPr lang="sq-AL" altLang="el-GR" sz="2400" kern="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3631833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76515" y="412267"/>
            <a:ext cx="51812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dirty="0"/>
              <a:t>Arsyet për ndryshimet e kontratës</a:t>
            </a:r>
            <a:endParaRPr lang="en-US" dirty="0"/>
          </a:p>
          <a:p>
            <a:pPr algn="ctr"/>
            <a:r>
              <a:rPr lang="en-US" dirty="0"/>
              <a:t>(</a:t>
            </a:r>
            <a:r>
              <a:rPr lang="en-US" dirty="0" err="1"/>
              <a:t>vazhdim</a:t>
            </a:r>
            <a:r>
              <a:rPr lang="en-US" dirty="0"/>
              <a:t>)</a:t>
            </a:r>
            <a:r>
              <a:rPr lang="sq-AL" dirty="0"/>
              <a:t> </a:t>
            </a:r>
          </a:p>
        </p:txBody>
      </p:sp>
      <p:sp>
        <p:nvSpPr>
          <p:cNvPr id="3" name="Rectangle 2"/>
          <p:cNvSpPr/>
          <p:nvPr/>
        </p:nvSpPr>
        <p:spPr>
          <a:xfrm>
            <a:off x="323528" y="1207780"/>
            <a:ext cx="8640960" cy="5724644"/>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en-US" sz="2400" kern="0" dirty="0">
                <a:ea typeface="Verdana" panose="020B0604030504040204" pitchFamily="34" charset="0"/>
                <a:cs typeface="Verdana" panose="020B0604030504040204" pitchFamily="34" charset="0"/>
              </a:rPr>
              <a:t>P</a:t>
            </a:r>
            <a:r>
              <a:rPr lang="sq-AL" sz="2400" kern="0" dirty="0" err="1">
                <a:ea typeface="Verdana" panose="020B0604030504040204" pitchFamily="34" charset="0"/>
                <a:cs typeface="Verdana" panose="020B0604030504040204" pitchFamily="34" charset="0"/>
              </a:rPr>
              <a:t>ërcaktimi</a:t>
            </a:r>
            <a:r>
              <a:rPr lang="sq-AL" sz="2400" kern="0" dirty="0">
                <a:ea typeface="Verdana" panose="020B0604030504040204" pitchFamily="34" charset="0"/>
                <a:cs typeface="Verdana" panose="020B0604030504040204" pitchFamily="34" charset="0"/>
              </a:rPr>
              <a:t> i paqartë i fushëveprimit të kontratës (specifikimet, planet, etj.) / ndryshimit të madhësisë, përkufizimit apo fushëveprimit te punës</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Ndryshimet e </a:t>
            </a:r>
            <a:r>
              <a:rPr lang="sq-AL" sz="2400" kern="0" dirty="0" err="1">
                <a:ea typeface="Verdana" panose="020B0604030504040204" pitchFamily="34" charset="0"/>
                <a:cs typeface="Verdana" panose="020B0604030504040204" pitchFamily="34" charset="0"/>
              </a:rPr>
              <a:t>destinacionit</a:t>
            </a:r>
            <a:r>
              <a:rPr lang="sq-AL" sz="2400" kern="0" dirty="0">
                <a:ea typeface="Verdana" panose="020B0604030504040204" pitchFamily="34" charset="0"/>
                <a:cs typeface="Verdana" panose="020B0604030504040204" pitchFamily="34" charset="0"/>
              </a:rPr>
              <a:t> te dorëzimit apo kushteve te dorëzimit të mallrave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Vonesat ne Orar dhe rishikime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Kushtet e pafavorshme dhe ngjarje të tjera te forcës madhore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Administrim i  dobët i kontratës nga autoriteti kontraktues (miratimet, vendimet, ose inspektimet e vonuara)</a:t>
            </a:r>
            <a:endParaRPr lang="en-US" sz="2400" kern="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Ndryshimet e dizajnit ose specifikimeve teknike </a:t>
            </a:r>
            <a:r>
              <a:rPr lang="en-US" sz="2400" kern="0" dirty="0">
                <a:ea typeface="Verdana" panose="020B0604030504040204" pitchFamily="34" charset="0"/>
                <a:cs typeface="Verdana" panose="020B0604030504040204" pitchFamily="34" charset="0"/>
              </a:rPr>
              <a:t>(</a:t>
            </a:r>
            <a:r>
              <a:rPr lang="en-US" sz="2400" kern="0" dirty="0" err="1">
                <a:ea typeface="Verdana" panose="020B0604030504040204" pitchFamily="34" charset="0"/>
                <a:cs typeface="Verdana" panose="020B0604030504040204" pitchFamily="34" charset="0"/>
              </a:rPr>
              <a:t>duhet</a:t>
            </a:r>
            <a:r>
              <a:rPr lang="en-US" sz="2400" kern="0" dirty="0">
                <a:ea typeface="Verdana" panose="020B0604030504040204" pitchFamily="34" charset="0"/>
                <a:cs typeface="Verdana" panose="020B0604030504040204" pitchFamily="34" charset="0"/>
              </a:rPr>
              <a:t> </a:t>
            </a:r>
            <a:r>
              <a:rPr lang="en-US" sz="2400" kern="0" dirty="0" err="1">
                <a:ea typeface="Verdana" panose="020B0604030504040204" pitchFamily="34" charset="0"/>
                <a:cs typeface="Verdana" panose="020B0604030504040204" pitchFamily="34" charset="0"/>
              </a:rPr>
              <a:t>ti</a:t>
            </a:r>
            <a:r>
              <a:rPr lang="en-US" sz="2400" kern="0" dirty="0">
                <a:ea typeface="Verdana" panose="020B0604030504040204" pitchFamily="34" charset="0"/>
                <a:cs typeface="Verdana" panose="020B0604030504040204" pitchFamily="34" charset="0"/>
              </a:rPr>
              <a:t> </a:t>
            </a:r>
            <a:r>
              <a:rPr lang="en-US" sz="2400" kern="0" dirty="0" err="1">
                <a:ea typeface="Verdana" panose="020B0604030504040204" pitchFamily="34" charset="0"/>
                <a:cs typeface="Verdana" panose="020B0604030504040204" pitchFamily="34" charset="0"/>
              </a:rPr>
              <a:t>referohet</a:t>
            </a:r>
            <a:r>
              <a:rPr lang="en-US" sz="2400" kern="0" dirty="0">
                <a:ea typeface="Verdana" panose="020B0604030504040204" pitchFamily="34" charset="0"/>
                <a:cs typeface="Verdana" panose="020B0604030504040204" pitchFamily="34" charset="0"/>
              </a:rPr>
              <a:t> </a:t>
            </a:r>
            <a:r>
              <a:rPr lang="en-US" sz="2400" kern="0" dirty="0" err="1">
                <a:ea typeface="Verdana" panose="020B0604030504040204" pitchFamily="34" charset="0"/>
                <a:cs typeface="Verdana" panose="020B0604030504040204" pitchFamily="34" charset="0"/>
              </a:rPr>
              <a:t>Ligjit</a:t>
            </a:r>
            <a:r>
              <a:rPr lang="en-US" sz="2400" kern="0" dirty="0">
                <a:ea typeface="Verdana" panose="020B0604030504040204" pitchFamily="34" charset="0"/>
                <a:cs typeface="Verdana" panose="020B0604030504040204" pitchFamily="34" charset="0"/>
              </a:rPr>
              <a:t> </a:t>
            </a:r>
            <a:r>
              <a:rPr lang="en-US" sz="2400" kern="0" dirty="0" err="1">
                <a:ea typeface="Verdana" panose="020B0604030504040204" pitchFamily="34" charset="0"/>
                <a:cs typeface="Verdana" panose="020B0604030504040204" pitchFamily="34" charset="0"/>
              </a:rPr>
              <a:t>të</a:t>
            </a:r>
            <a:r>
              <a:rPr lang="en-US" sz="2400" kern="0" dirty="0">
                <a:ea typeface="Verdana" panose="020B0604030504040204" pitchFamily="34" charset="0"/>
                <a:cs typeface="Verdana" panose="020B0604030504040204" pitchFamily="34" charset="0"/>
              </a:rPr>
              <a:t> </a:t>
            </a:r>
            <a:r>
              <a:rPr lang="en-US" sz="2400" kern="0" dirty="0" err="1">
                <a:ea typeface="Verdana" panose="020B0604030504040204" pitchFamily="34" charset="0"/>
                <a:cs typeface="Verdana" panose="020B0604030504040204" pitchFamily="34" charset="0"/>
              </a:rPr>
              <a:t>Ndërtimit</a:t>
            </a:r>
            <a:r>
              <a:rPr lang="en-US" sz="2400" kern="0" dirty="0">
                <a:ea typeface="Verdana" panose="020B0604030504040204" pitchFamily="34" charset="0"/>
                <a:cs typeface="Verdana" panose="020B0604030504040204" pitchFamily="34" charset="0"/>
              </a:rPr>
              <a:t> – </a:t>
            </a:r>
            <a:r>
              <a:rPr lang="en-US" sz="2400" i="1" kern="0" dirty="0" err="1">
                <a:ea typeface="Verdana" panose="020B0604030504040204" pitchFamily="34" charset="0"/>
                <a:cs typeface="Verdana" panose="020B0604030504040204" pitchFamily="34" charset="0"/>
              </a:rPr>
              <a:t>Aprovimi</a:t>
            </a:r>
            <a:r>
              <a:rPr lang="en-US" sz="2400" i="1" kern="0" dirty="0">
                <a:ea typeface="Verdana" panose="020B0604030504040204" pitchFamily="34" charset="0"/>
                <a:cs typeface="Verdana" panose="020B0604030504040204" pitchFamily="34" charset="0"/>
              </a:rPr>
              <a:t> </a:t>
            </a:r>
            <a:r>
              <a:rPr lang="en-US" sz="2400" i="1" kern="0" dirty="0" err="1">
                <a:ea typeface="Verdana" panose="020B0604030504040204" pitchFamily="34" charset="0"/>
                <a:cs typeface="Verdana" panose="020B0604030504040204" pitchFamily="34" charset="0"/>
              </a:rPr>
              <a:t>nga</a:t>
            </a:r>
            <a:r>
              <a:rPr lang="en-US" sz="2400" i="1" kern="0" dirty="0">
                <a:ea typeface="Verdana" panose="020B0604030504040204" pitchFamily="34" charset="0"/>
                <a:cs typeface="Verdana" panose="020B0604030504040204" pitchFamily="34" charset="0"/>
              </a:rPr>
              <a:t> </a:t>
            </a:r>
            <a:r>
              <a:rPr lang="en-US" sz="2400" i="1" kern="0" dirty="0" err="1">
                <a:ea typeface="Verdana" panose="020B0604030504040204" pitchFamily="34" charset="0"/>
                <a:cs typeface="Verdana" panose="020B0604030504040204" pitchFamily="34" charset="0"/>
              </a:rPr>
              <a:t>hartuesi</a:t>
            </a:r>
            <a:r>
              <a:rPr lang="en-US" sz="2400" i="1" kern="0" dirty="0">
                <a:ea typeface="Verdana" panose="020B0604030504040204" pitchFamily="34" charset="0"/>
                <a:cs typeface="Verdana" panose="020B0604030504040204" pitchFamily="34" charset="0"/>
              </a:rPr>
              <a:t> i </a:t>
            </a:r>
            <a:r>
              <a:rPr lang="en-US" sz="2400" i="1" kern="0" dirty="0" err="1">
                <a:ea typeface="Verdana" panose="020B0604030504040204" pitchFamily="34" charset="0"/>
                <a:cs typeface="Verdana" panose="020B0604030504040204" pitchFamily="34" charset="0"/>
              </a:rPr>
              <a:t>dizajnit</a:t>
            </a:r>
            <a:r>
              <a:rPr lang="en-US" sz="2400" kern="0" dirty="0">
                <a:ea typeface="Verdana" panose="020B0604030504040204" pitchFamily="34" charset="0"/>
                <a:cs typeface="Verdana" panose="020B0604030504040204" pitchFamily="34" charset="0"/>
              </a:rPr>
              <a:t>).</a:t>
            </a:r>
          </a:p>
          <a:p>
            <a:pPr marL="342900" indent="-342900">
              <a:spcBef>
                <a:spcPts val="600"/>
              </a:spcBef>
              <a:buClr>
                <a:schemeClr val="bg2"/>
              </a:buClr>
              <a:buSzPct val="75000"/>
              <a:buFont typeface="Wingdings" pitchFamily="2" charset="2"/>
              <a:buChar char="n"/>
            </a:pPr>
            <a:endParaRPr lang="sq-AL" sz="24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80954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926" y="508924"/>
            <a:ext cx="57999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dirty="0"/>
              <a:t>Nd</a:t>
            </a:r>
            <a:r>
              <a:rPr lang="sq-AL" sz="2800" b="1" dirty="0" err="1"/>
              <a:t>ryshimet</a:t>
            </a:r>
            <a:r>
              <a:rPr lang="sq-AL" sz="2800" b="1" dirty="0"/>
              <a:t> e kontratës</a:t>
            </a:r>
            <a:r>
              <a:rPr lang="en-US" sz="2800" b="1" dirty="0"/>
              <a:t> </a:t>
            </a:r>
            <a:r>
              <a:rPr lang="en-US" sz="2800" b="1" dirty="0" err="1"/>
              <a:t>për</a:t>
            </a:r>
            <a:r>
              <a:rPr lang="en-US" sz="2800" b="1" dirty="0"/>
              <a:t> </a:t>
            </a:r>
            <a:r>
              <a:rPr lang="en-US" sz="2800" b="1" dirty="0" err="1"/>
              <a:t>punë</a:t>
            </a:r>
            <a:endParaRPr lang="sq-AL" sz="2800" b="1" dirty="0"/>
          </a:p>
        </p:txBody>
      </p:sp>
      <p:sp>
        <p:nvSpPr>
          <p:cNvPr id="3" name="Rectangle 2"/>
          <p:cNvSpPr/>
          <p:nvPr/>
        </p:nvSpPr>
        <p:spPr>
          <a:xfrm>
            <a:off x="143508" y="1219200"/>
            <a:ext cx="8856984" cy="4708981"/>
          </a:xfrm>
          <a:prstGeom prst="rect">
            <a:avLst/>
          </a:prstGeom>
        </p:spPr>
        <p:txBody>
          <a:bodyPr wrap="square">
            <a:spAutoFit/>
          </a:bodyPr>
          <a:lstStyle/>
          <a:p>
            <a:pPr marL="342900" indent="-342900">
              <a:buFont typeface="Arial" panose="020B0604020202020204" pitchFamily="34" charset="0"/>
              <a:buChar char="•"/>
            </a:pPr>
            <a:r>
              <a:rPr lang="sq-AL" sz="2000" dirty="0"/>
              <a:t>Nëse ndryshimi/modifikimi i kontratës së punës implikon ndryshime në projekt, atëherë për të gjitha ndryshimet në dokumentacionin ndërtimor, përpos atyre të evidentuara në Udhëzim Administrativ MMPH Nr.06/2017 për përcaktimin e procedurave për </a:t>
            </a:r>
            <a:r>
              <a:rPr lang="sq-AL" sz="2000" dirty="0" err="1"/>
              <a:t>pergatitjen</a:t>
            </a:r>
            <a:r>
              <a:rPr lang="sq-AL" sz="2000" dirty="0"/>
              <a:t> dhe shqyrtimin e kërkesave për kushte ndërtimore, leje ndërtimore dhe leje rrënimi për kategorinë e I-</a:t>
            </a:r>
            <a:r>
              <a:rPr lang="sq-AL" sz="2000" dirty="0" err="1"/>
              <a:t>rë</a:t>
            </a:r>
            <a:r>
              <a:rPr lang="sq-AL" sz="2000" dirty="0"/>
              <a:t> dhe të II-të të ndërtimeve (Shih </a:t>
            </a:r>
            <a:r>
              <a:rPr lang="sq-AL" sz="2000" dirty="0" err="1"/>
              <a:t>linkun</a:t>
            </a:r>
            <a:r>
              <a:rPr lang="sq-AL" sz="2000" dirty="0"/>
              <a:t>: </a:t>
            </a:r>
            <a:r>
              <a:rPr lang="sq-AL" sz="2000" u="sng" dirty="0">
                <a:hlinkClick r:id="rId2"/>
              </a:rPr>
              <a:t>https://gzk.rks-gov.net/ActDetail.aspx?ActID=14823) -</a:t>
            </a:r>
            <a:r>
              <a:rPr lang="sq-AL" sz="2000" dirty="0"/>
              <a:t> Neni 25 paragrafi 4, AK duhet të kërkojë miratimin e Projektuesit</a:t>
            </a:r>
            <a:endParaRPr lang="en-US" sz="2000" dirty="0"/>
          </a:p>
          <a:p>
            <a:pPr marL="342900" indent="-342900">
              <a:buFont typeface="Arial" panose="020B0604020202020204" pitchFamily="34" charset="0"/>
              <a:buChar char="•"/>
            </a:pPr>
            <a:r>
              <a:rPr lang="en-US" sz="2000" dirty="0"/>
              <a:t>T</a:t>
            </a:r>
            <a:r>
              <a:rPr lang="sq-AL" sz="2000" dirty="0"/>
              <a:t>ë njoftojë Organin kompetent, sipas UA MMPH 06/2017 Neni 25 paragrafi 3 dhe 4</a:t>
            </a:r>
            <a:r>
              <a:rPr lang="en-US" sz="2000" dirty="0"/>
              <a:t>, </a:t>
            </a:r>
            <a:r>
              <a:rPr lang="sq-AL" sz="2000" dirty="0"/>
              <a:t>si dhe </a:t>
            </a:r>
            <a:endParaRPr lang="en-US" sz="2000" dirty="0"/>
          </a:p>
          <a:p>
            <a:pPr marL="342900" indent="-342900">
              <a:buFont typeface="Arial" panose="020B0604020202020204" pitchFamily="34" charset="0"/>
              <a:buChar char="•"/>
            </a:pPr>
            <a:r>
              <a:rPr lang="sq-AL" sz="2000" dirty="0"/>
              <a:t>Udhëzim Administrativ MMPH Nr.05/2017 për mbikëqyrje inspektuese dhe procedurën për lëshimin e certifikatës së përdorimit (</a:t>
            </a:r>
            <a:r>
              <a:rPr lang="sq-AL" sz="2000" u="sng" dirty="0">
                <a:hlinkClick r:id="rId3"/>
              </a:rPr>
              <a:t>https://gzk.rks-gov.net/ActDetail.aspx?ActID=14820</a:t>
            </a:r>
            <a:r>
              <a:rPr lang="sq-AL" sz="2000" dirty="0"/>
              <a:t>), Neni 4, paragrafi 1.7.7. Pasi që të jetë siguruar edhe aprovimi nga Organi kompetent (Njësia e kërkesës dhe ZKA), AK mund të vazhdojë me procedurën për ndryshim.</a:t>
            </a:r>
            <a:endParaRPr lang="en-US" sz="2000" dirty="0"/>
          </a:p>
        </p:txBody>
      </p:sp>
    </p:spTree>
    <p:extLst>
      <p:ext uri="{BB962C8B-B14F-4D97-AF65-F5344CB8AC3E}">
        <p14:creationId xmlns:p14="http://schemas.microsoft.com/office/powerpoint/2010/main" val="944986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476182" y="483636"/>
            <a:ext cx="48494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400" b="1" dirty="0"/>
              <a:t>OBJEKTIVAT E TRAJNIMIT </a:t>
            </a:r>
          </a:p>
        </p:txBody>
      </p:sp>
      <p:sp>
        <p:nvSpPr>
          <p:cNvPr id="4" name="TextBox 3"/>
          <p:cNvSpPr txBox="1"/>
          <p:nvPr/>
        </p:nvSpPr>
        <p:spPr>
          <a:xfrm>
            <a:off x="179512" y="1124744"/>
            <a:ext cx="8712000" cy="4985980"/>
          </a:xfrm>
          <a:prstGeom prst="rect">
            <a:avLst/>
          </a:prstGeom>
          <a:noFill/>
        </p:spPr>
        <p:txBody>
          <a:bodyPr wrap="square" rtlCol="0">
            <a:spAutoFit/>
          </a:bodyPr>
          <a:lstStyle/>
          <a:p>
            <a:pPr>
              <a:spcBef>
                <a:spcPts val="600"/>
              </a:spcBef>
            </a:pPr>
            <a:r>
              <a:rPr lang="sq-AL" sz="2400" dirty="0"/>
              <a:t>Objektivi i përgjithshëm i modulit të trajnimit aktual është kuptimi i thelle i mekanikes, procedurave dhe rreziqeve që lidhen me ndryshimet në kontratë gjatë zbatimit të saj.</a:t>
            </a:r>
          </a:p>
          <a:p>
            <a:pPr>
              <a:spcBef>
                <a:spcPts val="600"/>
              </a:spcBef>
            </a:pPr>
            <a:endParaRPr lang="en-US" sz="2400" dirty="0"/>
          </a:p>
          <a:p>
            <a:pPr>
              <a:spcBef>
                <a:spcPts val="600"/>
              </a:spcBef>
            </a:pPr>
            <a:r>
              <a:rPr lang="sq-AL" sz="2400" dirty="0"/>
              <a:t>Më konkretisht objektivat janë për të shqyrtuar, të shpjeguar dhe për të kuptuar:</a:t>
            </a:r>
            <a:endParaRPr lang="en-US" sz="2400" dirty="0"/>
          </a:p>
          <a:p>
            <a:pPr>
              <a:spcBef>
                <a:spcPts val="600"/>
              </a:spcBef>
            </a:pPr>
            <a:endParaRPr lang="en-US" sz="2400" dirty="0"/>
          </a:p>
          <a:p>
            <a:pPr marL="457200" indent="-457200">
              <a:spcBef>
                <a:spcPts val="600"/>
              </a:spcBef>
              <a:buFont typeface="+mj-lt"/>
              <a:buAutoNum type="arabicPeriod"/>
            </a:pPr>
            <a:r>
              <a:rPr lang="sq-AL" sz="2400" dirty="0"/>
              <a:t>Si ndodhin ndryshimet e kontratës, kur dhe në cilat kushte mund të zbatohen</a:t>
            </a:r>
            <a:r>
              <a:rPr lang="en-US" sz="2400" dirty="0"/>
              <a:t>;</a:t>
            </a:r>
          </a:p>
          <a:p>
            <a:pPr marL="457200" indent="-457200">
              <a:spcBef>
                <a:spcPts val="600"/>
              </a:spcBef>
              <a:buFont typeface="+mj-lt"/>
              <a:buAutoNum type="arabicPeriod"/>
            </a:pPr>
            <a:r>
              <a:rPr lang="sq-AL" sz="2400" dirty="0"/>
              <a:t>Parimet që kanë të bëjnë me ndryshimet e kontratës</a:t>
            </a:r>
            <a:r>
              <a:rPr lang="en-US" sz="2400" dirty="0"/>
              <a:t>;</a:t>
            </a:r>
          </a:p>
          <a:p>
            <a:pPr marL="457200" indent="-457200">
              <a:spcBef>
                <a:spcPts val="600"/>
              </a:spcBef>
              <a:buFont typeface="+mj-lt"/>
              <a:buAutoNum type="arabicPeriod"/>
            </a:pPr>
            <a:r>
              <a:rPr lang="sq-AL" sz="2400" dirty="0"/>
              <a:t>Praktikat më të mira në administrimin e ndryshimeve të kontratës, në kuadër të zbatimit të kontratave publike.</a:t>
            </a:r>
          </a:p>
        </p:txBody>
      </p:sp>
    </p:spTree>
    <p:extLst>
      <p:ext uri="{BB962C8B-B14F-4D97-AF65-F5344CB8AC3E}">
        <p14:creationId xmlns:p14="http://schemas.microsoft.com/office/powerpoint/2010/main" val="217305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926" y="508924"/>
            <a:ext cx="3717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Zgjatja e Kohës/Vonesat</a:t>
            </a:r>
          </a:p>
        </p:txBody>
      </p:sp>
      <p:sp>
        <p:nvSpPr>
          <p:cNvPr id="3" name="Rectangle 2"/>
          <p:cNvSpPr/>
          <p:nvPr/>
        </p:nvSpPr>
        <p:spPr>
          <a:xfrm>
            <a:off x="179512" y="970850"/>
            <a:ext cx="8856984" cy="5447645"/>
          </a:xfrm>
          <a:prstGeom prst="rect">
            <a:avLst/>
          </a:prstGeom>
        </p:spPr>
        <p:txBody>
          <a:bodyPr wrap="square">
            <a:spAutoFit/>
          </a:bodyPr>
          <a:lstStyle/>
          <a:p>
            <a:pPr>
              <a:spcBef>
                <a:spcPts val="600"/>
              </a:spcBef>
            </a:pPr>
            <a:endParaRPr lang="en-US" sz="2200" dirty="0">
              <a:ea typeface="Verdana" panose="020B0604030504040204" pitchFamily="34" charset="0"/>
              <a:cs typeface="Verdana" panose="020B0604030504040204" pitchFamily="34" charset="0"/>
            </a:endParaRPr>
          </a:p>
          <a:p>
            <a:pPr>
              <a:spcBef>
                <a:spcPts val="600"/>
              </a:spcBef>
            </a:pPr>
            <a:r>
              <a:rPr lang="sq-AL" sz="2200" dirty="0">
                <a:ea typeface="Verdana" panose="020B0604030504040204" pitchFamily="34" charset="0"/>
                <a:cs typeface="Verdana" panose="020B0604030504040204" pitchFamily="34" charset="0"/>
              </a:rPr>
              <a:t>Shumë ndryshime te kontratës referohen vetëm gjatë kohëzgjatjes së kontratës. </a:t>
            </a:r>
          </a:p>
          <a:p>
            <a:pPr>
              <a:spcBef>
                <a:spcPts val="600"/>
              </a:spcBef>
            </a:pPr>
            <a:r>
              <a:rPr lang="en-US" sz="2200" dirty="0">
                <a:ea typeface="Verdana" panose="020B0604030504040204" pitchFamily="34" charset="0"/>
                <a:cs typeface="Verdana" panose="020B0604030504040204" pitchFamily="34" charset="0"/>
              </a:rPr>
              <a:t>S</a:t>
            </a:r>
            <a:r>
              <a:rPr lang="sq-AL" sz="2200" dirty="0" err="1">
                <a:ea typeface="Verdana" panose="020B0604030504040204" pitchFamily="34" charset="0"/>
                <a:cs typeface="Verdana" panose="020B0604030504040204" pitchFamily="34" charset="0"/>
              </a:rPr>
              <a:t>htese</a:t>
            </a:r>
            <a:r>
              <a:rPr lang="sq-AL" sz="2200" dirty="0">
                <a:ea typeface="Verdana" panose="020B0604030504040204" pitchFamily="34" charset="0"/>
                <a:cs typeface="Verdana" panose="020B0604030504040204" pitchFamily="34" charset="0"/>
              </a:rPr>
              <a:t> zakonisht nuk jepet për arsye brenda kontrollit dhe përgjegjësisë se kontraktuesit:</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Planifikim dhe organizim i dobët </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Burime joadekuate (pune, pajisje) </a:t>
            </a:r>
          </a:p>
          <a:p>
            <a:pPr>
              <a:spcBef>
                <a:spcPts val="600"/>
              </a:spcBef>
            </a:pPr>
            <a:r>
              <a:rPr lang="sq-AL" sz="2200" dirty="0">
                <a:ea typeface="Verdana" panose="020B0604030504040204" pitchFamily="34" charset="0"/>
                <a:cs typeface="Verdana" panose="020B0604030504040204" pitchFamily="34" charset="0"/>
              </a:rPr>
              <a:t>Koha shtese mund të jepet kur zbatimi i kontratës është vonuar për shkak të rrethanave përtej kontrollit të kontraktuesit, si:</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ndryshim në punën që ka një efekt </a:t>
            </a:r>
            <a:r>
              <a:rPr lang="sq-AL" sz="2200" kern="0" dirty="0" err="1">
                <a:ea typeface="Verdana" panose="020B0604030504040204" pitchFamily="34" charset="0"/>
                <a:cs typeface="Verdana" panose="020B0604030504040204" pitchFamily="34" charset="0"/>
              </a:rPr>
              <a:t>magnitudë</a:t>
            </a:r>
            <a:r>
              <a:rPr lang="sq-AL" sz="2200" kern="0" dirty="0">
                <a:ea typeface="Verdana" panose="020B0604030504040204" pitchFamily="34" charset="0"/>
                <a:cs typeface="Verdana" panose="020B0604030504040204" pitchFamily="34" charset="0"/>
              </a:rPr>
              <a:t> ose dërgesës </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Vonesa e shkaktuar direkt nga Autoriteti Kontraktues (pezullime te punës, miratimet ose vendimet e vonuara) ose kontraktuesve të tjerë </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Forca madhore</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83065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 </a:t>
            </a:r>
          </a:p>
        </p:txBody>
      </p:sp>
      <p:sp>
        <p:nvSpPr>
          <p:cNvPr id="3" name="Rectangle 2"/>
          <p:cNvSpPr/>
          <p:nvPr/>
        </p:nvSpPr>
        <p:spPr>
          <a:xfrm>
            <a:off x="179512" y="1441807"/>
            <a:ext cx="8712968" cy="4385816"/>
          </a:xfrm>
          <a:prstGeom prst="rect">
            <a:avLst/>
          </a:prstGeom>
        </p:spPr>
        <p:txBody>
          <a:bodyPr wrap="square">
            <a:spAutoFit/>
          </a:bodyPr>
          <a:lstStyle/>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Menaxhimi i ndryshimeve të kontratës fillon me hartimin e dokumenteve të tenderit, të cilat përfshijnë (projekt) kontratën me kujdesin dhe largpamësi. </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Nuk është e mjaftueshme që të përfshihet vetëm kontrolli i ndryshimit te  klauzolë (s) në kontratë, pasi që kur bëhet fjalë për zbatimin e tyre çështja tashmë është bërë një problem. </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Arsyet për ndryshimet e kontratës duhet të parashikohen sa më shumë të jetë e mundur dhe pasojat e tyre duhet të trajtohen në kuadër të kontratës për të minimizuar ndryshimet.</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Roli i mbështetjes ligjore gjatë hartimit të kontratës është që të përqendrohet në kontraktimin pro aktiv dhe shmangien e mosmarrëveshjeve. </a:t>
            </a:r>
          </a:p>
        </p:txBody>
      </p:sp>
    </p:spTree>
    <p:extLst>
      <p:ext uri="{BB962C8B-B14F-4D97-AF65-F5344CB8AC3E}">
        <p14:creationId xmlns:p14="http://schemas.microsoft.com/office/powerpoint/2010/main" val="882669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582341"/>
            <a:ext cx="8568952" cy="3785652"/>
          </a:xfrm>
          <a:prstGeom prst="rect">
            <a:avLst/>
          </a:prstGeom>
        </p:spPr>
        <p:txBody>
          <a:bodyPr wrap="square">
            <a:spAutoFit/>
          </a:bodyPr>
          <a:lstStyle/>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Arsyeja më e rëndësishme për ndryshime dhe variacione të kontratës ne fushëveprimin e punës. </a:t>
            </a:r>
          </a:p>
          <a:p>
            <a:pPr marL="342900" indent="-342900">
              <a:spcBef>
                <a:spcPts val="600"/>
              </a:spcBef>
              <a:buFont typeface="Arial" panose="020B0604020202020204" pitchFamily="34" charset="0"/>
              <a:buChar char="•"/>
            </a:pPr>
            <a:r>
              <a:rPr lang="sq-AL" sz="2200" dirty="0" err="1">
                <a:solidFill>
                  <a:srgbClr val="000000"/>
                </a:solidFill>
                <a:ea typeface="Verdana" panose="020B0604030504040204" pitchFamily="34" charset="0"/>
                <a:cs typeface="Verdana" panose="020B0604030504040204" pitchFamily="34" charset="0"/>
              </a:rPr>
              <a:t>Fusheveprimi</a:t>
            </a:r>
            <a:r>
              <a:rPr lang="sq-AL" sz="2200" dirty="0">
                <a:solidFill>
                  <a:srgbClr val="000000"/>
                </a:solidFill>
                <a:ea typeface="Verdana" panose="020B0604030504040204" pitchFamily="34" charset="0"/>
                <a:cs typeface="Verdana" panose="020B0604030504040204" pitchFamily="34" charset="0"/>
              </a:rPr>
              <a:t> duhet të përcaktohet me kujdes dhe në mënyrë të qartë.</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Autoriteti kontraktues duhet të sigurojë që oferta e zgjedhur për dhënie të kontratës i përgjigjet plotësisht kërkesës se tenderit.</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Kontraktuesi duhet të sigurohet që çdo ndryshim në fushën e propozuar në ofertë do të bëhet pjesë e kontratës.</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Të dyja palët kanë një detyrë për të shmangur kontradiktat apo keqkuptime.</a:t>
            </a:r>
          </a:p>
        </p:txBody>
      </p:sp>
      <p:sp>
        <p:nvSpPr>
          <p:cNvPr id="4" name="Rectangle 3"/>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largpamësi-Fushëveprimi i punës </a:t>
            </a:r>
          </a:p>
        </p:txBody>
      </p:sp>
    </p:spTree>
    <p:extLst>
      <p:ext uri="{BB962C8B-B14F-4D97-AF65-F5344CB8AC3E}">
        <p14:creationId xmlns:p14="http://schemas.microsoft.com/office/powerpoint/2010/main" val="1731008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670605"/>
            <a:ext cx="8712968" cy="3970318"/>
          </a:xfrm>
          <a:prstGeom prst="rect">
            <a:avLst/>
          </a:prstGeom>
        </p:spPr>
        <p:txBody>
          <a:bodyPr wrap="square">
            <a:spAutoFit/>
          </a:bodyPr>
          <a:lstStyle/>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Çmimi i ofertës, duke u bërë buxhet i kontratës, duhet të mbulojë shtrirjen e plotë të punës të përshkruar në kontratë, përveç rasteve kur është rënë dakord ndryshe.</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Nëse qëllimi nuk është përcaktuar në mënyrë të detajuar, mungesa e  të dhënave mund të çojë në ndryshime dhe të ketë ndikim në buxhetin e kontratës. Nëse qëllimi është përcaktuar </a:t>
            </a:r>
            <a:r>
              <a:rPr lang="sq-AL" sz="2200" dirty="0" err="1">
                <a:solidFill>
                  <a:srgbClr val="000000"/>
                </a:solidFill>
                <a:ea typeface="Verdana" panose="020B0604030504040204" pitchFamily="34" charset="0"/>
                <a:cs typeface="Verdana" panose="020B0604030504040204" pitchFamily="34" charset="0"/>
              </a:rPr>
              <a:t>funksionalisht</a:t>
            </a:r>
            <a:r>
              <a:rPr lang="sq-AL" sz="2200" dirty="0">
                <a:solidFill>
                  <a:srgbClr val="000000"/>
                </a:solidFill>
                <a:ea typeface="Verdana" panose="020B0604030504040204" pitchFamily="34" charset="0"/>
                <a:cs typeface="Verdana" panose="020B0604030504040204" pitchFamily="34" charset="0"/>
              </a:rPr>
              <a:t>, nga rezultatet e fundit,  mund të ketë më pak rrezik për ndryshimet e çmimeve.</a:t>
            </a:r>
          </a:p>
          <a:p>
            <a:pPr marL="342900" indent="-342900">
              <a:spcBef>
                <a:spcPts val="600"/>
              </a:spcBef>
              <a:buFont typeface="Arial" panose="020B0604020202020204" pitchFamily="34" charset="0"/>
              <a:buChar char="•"/>
            </a:pPr>
            <a:r>
              <a:rPr lang="sq-AL" sz="2200" dirty="0">
                <a:solidFill>
                  <a:srgbClr val="000000"/>
                </a:solidFill>
                <a:ea typeface="Verdana" panose="020B0604030504040204" pitchFamily="34" charset="0"/>
                <a:cs typeface="Verdana" panose="020B0604030504040204" pitchFamily="34" charset="0"/>
              </a:rPr>
              <a:t>Mekanizmi i ndryshimit kontraktues shpesh është i vendosur në lidhje me klauzolën e çmimeve që ofron çmimet për njësi etj. si bazë për ndryshime të rënë dakord.</a:t>
            </a:r>
          </a:p>
        </p:txBody>
      </p:sp>
      <p:sp>
        <p:nvSpPr>
          <p:cNvPr id="4" name="Rectangle 3"/>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a:t>
            </a:r>
            <a:r>
              <a:rPr lang="en-US" sz="2400" b="1" dirty="0"/>
              <a:t> </a:t>
            </a:r>
            <a:r>
              <a:rPr lang="sq-AL" sz="2400" b="1" dirty="0"/>
              <a:t>-</a:t>
            </a:r>
            <a:r>
              <a:rPr lang="en-US" sz="2400" b="1" dirty="0"/>
              <a:t> </a:t>
            </a:r>
            <a:r>
              <a:rPr lang="sq-AL" sz="2400" b="1" dirty="0"/>
              <a:t>Çmimi </a:t>
            </a:r>
          </a:p>
        </p:txBody>
      </p:sp>
    </p:spTree>
    <p:extLst>
      <p:ext uri="{BB962C8B-B14F-4D97-AF65-F5344CB8AC3E}">
        <p14:creationId xmlns:p14="http://schemas.microsoft.com/office/powerpoint/2010/main" val="361873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4818" y="1484779"/>
            <a:ext cx="8407662" cy="3785652"/>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Orari i dorëzimit është një tjetër burim i përbashkët i ndryshimeve të kontratës.</a:t>
            </a:r>
          </a:p>
          <a:p>
            <a:pPr>
              <a:spcBef>
                <a:spcPts val="600"/>
              </a:spcBef>
            </a:pPr>
            <a:r>
              <a:rPr lang="sq-AL" sz="2200" dirty="0">
                <a:solidFill>
                  <a:srgbClr val="000000"/>
                </a:solidFill>
                <a:ea typeface="Verdana" panose="020B0604030504040204" pitchFamily="34" charset="0"/>
                <a:cs typeface="Verdana" panose="020B0604030504040204" pitchFamily="34" charset="0"/>
              </a:rPr>
              <a:t>Dorëzimi mund të vonohet për arsye të ndryshme, të cilat do të duhet të trajtohen në kontratë në mënyra të ndryshme në varësi të ndarjes se rrezikut te rënë dakord nga palët.</a:t>
            </a:r>
          </a:p>
          <a:p>
            <a:pPr>
              <a:spcBef>
                <a:spcPts val="600"/>
              </a:spcBef>
            </a:pPr>
            <a:r>
              <a:rPr lang="sq-AL" sz="2200" dirty="0">
                <a:solidFill>
                  <a:srgbClr val="000000"/>
                </a:solidFill>
                <a:ea typeface="Verdana" panose="020B0604030504040204" pitchFamily="34" charset="0"/>
                <a:cs typeface="Verdana" panose="020B0604030504040204" pitchFamily="34" charset="0"/>
              </a:rPr>
              <a:t>Vëmendje duhet t'i kushtohet përkufizimit të kujdesshëm të shkaqeve të vonesave dhe pasojave te tyre.</a:t>
            </a:r>
          </a:p>
          <a:p>
            <a:pPr>
              <a:spcBef>
                <a:spcPts val="600"/>
              </a:spcBef>
            </a:pPr>
            <a:r>
              <a:rPr lang="sq-AL" sz="2200" dirty="0">
                <a:solidFill>
                  <a:srgbClr val="000000"/>
                </a:solidFill>
                <a:ea typeface="Verdana" panose="020B0604030504040204" pitchFamily="34" charset="0"/>
                <a:cs typeface="Verdana" panose="020B0604030504040204" pitchFamily="34" charset="0"/>
              </a:rPr>
              <a:t>Zakonisht pala përgjegjëse për vonesën do të duhet të mbajë rreziqet dhe kostot e vonesave në anën e tij.</a:t>
            </a:r>
          </a:p>
        </p:txBody>
      </p:sp>
      <p:sp>
        <p:nvSpPr>
          <p:cNvPr id="4" name="Rectangle 3"/>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 Koha  </a:t>
            </a:r>
          </a:p>
        </p:txBody>
      </p:sp>
    </p:spTree>
    <p:extLst>
      <p:ext uri="{BB962C8B-B14F-4D97-AF65-F5344CB8AC3E}">
        <p14:creationId xmlns:p14="http://schemas.microsoft.com/office/powerpoint/2010/main" val="902941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4818" y="1628800"/>
            <a:ext cx="8263646" cy="4047262"/>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Marrja dhe pranimi i rezultateve të kontratës duhet të bazohet në kritere të rëna dakord (në dokumentet e tenderit), si dhe procedurën e saktë për riparim ose zëvendësim, nëse nuk  përmbushen kriteret</a:t>
            </a:r>
            <a:r>
              <a:rPr lang="en-US" sz="2200" dirty="0">
                <a:solidFill>
                  <a:srgbClr val="000000"/>
                </a:solidFill>
                <a:ea typeface="Verdana" panose="020B0604030504040204" pitchFamily="34" charset="0"/>
                <a:cs typeface="Verdana" panose="020B0604030504040204" pitchFamily="34" charset="0"/>
              </a:rPr>
              <a:t>;</a:t>
            </a:r>
          </a:p>
          <a:p>
            <a:pPr>
              <a:spcBef>
                <a:spcPts val="600"/>
              </a:spcBef>
            </a:pPr>
            <a:r>
              <a:rPr lang="sq-AL" sz="2200" dirty="0">
                <a:solidFill>
                  <a:srgbClr val="000000"/>
                </a:solidFill>
                <a:ea typeface="Verdana" panose="020B0604030504040204" pitchFamily="34" charset="0"/>
                <a:cs typeface="Verdana" panose="020B0604030504040204" pitchFamily="34" charset="0"/>
              </a:rPr>
              <a:t>Po aq e rëndësishme për të dyja palët është që të krijojë një procedurë të qartë dhe efikase për mënyrën se si te zbatohen kriteret e pranimit</a:t>
            </a:r>
            <a:r>
              <a:rPr lang="en-US" sz="2200" dirty="0">
                <a:solidFill>
                  <a:srgbClr val="000000"/>
                </a:solidFill>
                <a:ea typeface="Verdana" panose="020B0604030504040204" pitchFamily="34" charset="0"/>
                <a:cs typeface="Verdana" panose="020B0604030504040204" pitchFamily="34" charset="0"/>
              </a:rPr>
              <a:t>;</a:t>
            </a:r>
          </a:p>
          <a:p>
            <a:pPr>
              <a:spcBef>
                <a:spcPts val="600"/>
              </a:spcBef>
            </a:pPr>
            <a:r>
              <a:rPr lang="sq-AL" sz="2200" dirty="0">
                <a:solidFill>
                  <a:srgbClr val="000000"/>
                </a:solidFill>
                <a:ea typeface="Verdana" panose="020B0604030504040204" pitchFamily="34" charset="0"/>
                <a:cs typeface="Verdana" panose="020B0604030504040204" pitchFamily="34" charset="0"/>
              </a:rPr>
              <a:t>Orari i pagesës zakonisht lidhet me progresin e dorëzimit dhe një përcaktim të qartë të marrjes përsipër te kushteve është thelbësore për të dyja palët.</a:t>
            </a:r>
          </a:p>
        </p:txBody>
      </p:sp>
      <p:sp>
        <p:nvSpPr>
          <p:cNvPr id="4" name="Rectangle 3"/>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a:t>
            </a:r>
            <a:r>
              <a:rPr lang="en-US" sz="2400" b="1" dirty="0"/>
              <a:t> </a:t>
            </a:r>
            <a:r>
              <a:rPr lang="sq-AL" sz="2400" b="1" dirty="0"/>
              <a:t>-</a:t>
            </a:r>
            <a:r>
              <a:rPr lang="en-US" sz="2400" b="1" dirty="0"/>
              <a:t> </a:t>
            </a:r>
            <a:r>
              <a:rPr lang="sq-AL" sz="2400" b="1" dirty="0"/>
              <a:t>Cilësia</a:t>
            </a:r>
            <a:r>
              <a:rPr lang="en-US" sz="2400" b="1" dirty="0"/>
              <a:t> </a:t>
            </a:r>
            <a:r>
              <a:rPr lang="sq-AL" sz="2400" b="1" dirty="0"/>
              <a:t> </a:t>
            </a:r>
          </a:p>
        </p:txBody>
      </p:sp>
    </p:spTree>
    <p:extLst>
      <p:ext uri="{BB962C8B-B14F-4D97-AF65-F5344CB8AC3E}">
        <p14:creationId xmlns:p14="http://schemas.microsoft.com/office/powerpoint/2010/main" val="2222833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4818" y="519063"/>
            <a:ext cx="8407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Shmangia e ndryshimeve duke kontraktuar me kujdes dhe largpamësi </a:t>
            </a:r>
          </a:p>
        </p:txBody>
      </p:sp>
      <p:sp>
        <p:nvSpPr>
          <p:cNvPr id="5" name="Rectangle 4"/>
          <p:cNvSpPr/>
          <p:nvPr/>
        </p:nvSpPr>
        <p:spPr>
          <a:xfrm>
            <a:off x="484818" y="1859340"/>
            <a:ext cx="8407662" cy="3631763"/>
          </a:xfrm>
          <a:prstGeom prst="rect">
            <a:avLst/>
          </a:prstGeom>
        </p:spPr>
        <p:txBody>
          <a:bodyPr wrap="square">
            <a:spAutoFit/>
          </a:bodyPr>
          <a:lstStyle/>
          <a:p>
            <a:pPr>
              <a:spcBef>
                <a:spcPts val="600"/>
              </a:spcBef>
            </a:pPr>
            <a:r>
              <a:rPr lang="sq-AL" sz="2200" dirty="0">
                <a:solidFill>
                  <a:srgbClr val="000000"/>
                </a:solidFill>
                <a:ea typeface="Verdana" panose="020B0604030504040204" pitchFamily="34" charset="0"/>
                <a:cs typeface="Verdana" panose="020B0604030504040204" pitchFamily="34" charset="0"/>
              </a:rPr>
              <a:t>Fusha e punës, çmimi, koha dhe cilësia janë thelbësore, por ka shumë klauzola kontraktuese që kanë një ndikim të konsiderueshëm edhe në marrëdhëniet në mes të autoritetit kontraktues dhe kontraktuesit dhe mbi rezultatet e kontratës dhe rezultateve si një e tërë.</a:t>
            </a:r>
            <a:endParaRPr lang="en-US" sz="2200" dirty="0">
              <a:solidFill>
                <a:srgbClr val="000000"/>
              </a:solidFill>
              <a:ea typeface="Verdana" panose="020B0604030504040204" pitchFamily="34" charset="0"/>
              <a:cs typeface="Verdana" panose="020B0604030504040204" pitchFamily="34" charset="0"/>
            </a:endParaRP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Kontrata nuk është vetëm një dokument ligjor për tu vënë në një arkiv pas nënshkrimit, por ajo është një mjet i rëndësishëm, duke siguruar udhëzimet për punën e projektit dhe menaxhimin dhe bazën për minimizimin e ndryshimeve.</a:t>
            </a:r>
          </a:p>
        </p:txBody>
      </p:sp>
    </p:spTree>
    <p:extLst>
      <p:ext uri="{BB962C8B-B14F-4D97-AF65-F5344CB8AC3E}">
        <p14:creationId xmlns:p14="http://schemas.microsoft.com/office/powerpoint/2010/main" val="2075851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818" y="519063"/>
            <a:ext cx="84076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800" b="1" dirty="0"/>
              <a:t>Ndikimi i ndryshimit te kontratës në projekt </a:t>
            </a:r>
            <a:endParaRPr lang="sq-AL" sz="2400" b="1" dirty="0"/>
          </a:p>
        </p:txBody>
      </p:sp>
      <p:sp>
        <p:nvSpPr>
          <p:cNvPr id="4" name="Rectangle 3"/>
          <p:cNvSpPr/>
          <p:nvPr/>
        </p:nvSpPr>
        <p:spPr>
          <a:xfrm>
            <a:off x="251520" y="1104994"/>
            <a:ext cx="8640960" cy="5355312"/>
          </a:xfrm>
          <a:prstGeom prst="rect">
            <a:avLst/>
          </a:prstGeom>
        </p:spPr>
        <p:txBody>
          <a:bodyPr wrap="square">
            <a:spAutoFit/>
          </a:bodyPr>
          <a:lstStyle/>
          <a:p>
            <a:pPr algn="just">
              <a:spcBef>
                <a:spcPts val="600"/>
              </a:spcBef>
              <a:spcAft>
                <a:spcPts val="0"/>
              </a:spcAft>
            </a:pPr>
            <a:endParaRPr lang="en-US" sz="2400" dirty="0">
              <a:solidFill>
                <a:srgbClr val="373737"/>
              </a:solidFill>
              <a:ea typeface="Verdana" panose="020B0604030504040204" pitchFamily="34" charset="0"/>
              <a:cs typeface="Verdana" panose="020B0604030504040204" pitchFamily="34" charset="0"/>
            </a:endParaRPr>
          </a:p>
          <a:p>
            <a:pPr algn="just">
              <a:spcBef>
                <a:spcPts val="600"/>
              </a:spcBef>
              <a:spcAft>
                <a:spcPts val="0"/>
              </a:spcAft>
            </a:pPr>
            <a:r>
              <a:rPr lang="sq-AL" sz="2400" dirty="0">
                <a:solidFill>
                  <a:srgbClr val="373737"/>
                </a:solidFill>
                <a:ea typeface="Verdana" panose="020B0604030504040204" pitchFamily="34" charset="0"/>
                <a:cs typeface="Verdana" panose="020B0604030504040204" pitchFamily="34" charset="0"/>
              </a:rPr>
              <a:t>Hulumtimi industrial tregon se rreth 40% e të gjitha projekteve të ndërtimit pësojnë ndryshime më shumë se 10%, e matur nga raporti i kostos së projektit përfundimtar për kostot e vlerësuara të projektit.</a:t>
            </a:r>
          </a:p>
          <a:p>
            <a:pPr algn="just">
              <a:spcBef>
                <a:spcPts val="600"/>
              </a:spcBef>
              <a:spcAft>
                <a:spcPts val="0"/>
              </a:spcAft>
            </a:pPr>
            <a:r>
              <a:rPr lang="sq-AL" sz="2400" dirty="0">
                <a:solidFill>
                  <a:srgbClr val="373737"/>
                </a:solidFill>
                <a:ea typeface="Verdana" panose="020B0604030504040204" pitchFamily="34" charset="0"/>
                <a:cs typeface="Verdana" panose="020B0604030504040204" pitchFamily="34" charset="0"/>
              </a:rPr>
              <a:t>Kur ndryshimi është i kufizuar në 5%, produktiviteti i kalon normat e planifikuara në rreth 60% të projekteve. Megjithatë, kur ndryshimi i tejkalon 20%, produktiviteti është nën normat e planifikuara.</a:t>
            </a:r>
          </a:p>
          <a:p>
            <a:pPr algn="just">
              <a:spcBef>
                <a:spcPts val="600"/>
              </a:spcBef>
              <a:spcAft>
                <a:spcPts val="0"/>
              </a:spcAft>
            </a:pPr>
            <a:endParaRPr lang="sq-AL" sz="1000" dirty="0">
              <a:solidFill>
                <a:srgbClr val="373737"/>
              </a:solidFill>
              <a:ea typeface="Verdana" panose="020B0604030504040204" pitchFamily="34" charset="0"/>
              <a:cs typeface="Verdana" panose="020B0604030504040204" pitchFamily="34" charset="0"/>
            </a:endParaRPr>
          </a:p>
          <a:p>
            <a:pPr algn="just">
              <a:spcBef>
                <a:spcPts val="600"/>
              </a:spcBef>
              <a:spcAft>
                <a:spcPts val="0"/>
              </a:spcAft>
            </a:pPr>
            <a:r>
              <a:rPr lang="sq-AL" sz="2400" dirty="0">
                <a:solidFill>
                  <a:srgbClr val="373737"/>
                </a:solidFill>
                <a:ea typeface="Verdana" panose="020B0604030504040204" pitchFamily="34" charset="0"/>
                <a:cs typeface="Verdana" panose="020B0604030504040204" pitchFamily="34" charset="0"/>
              </a:rPr>
              <a:t>Te dhënat e hulumtimit gjithashtu tregojnë për një korrelacion midis produktivitetit dhe </a:t>
            </a:r>
            <a:r>
              <a:rPr lang="sq-AL" sz="2400" dirty="0" err="1">
                <a:solidFill>
                  <a:srgbClr val="373737"/>
                </a:solidFill>
                <a:ea typeface="Verdana" panose="020B0604030504040204" pitchFamily="34" charset="0"/>
                <a:cs typeface="Verdana" panose="020B0604030504040204" pitchFamily="34" charset="0"/>
              </a:rPr>
              <a:t>performancës</a:t>
            </a:r>
            <a:r>
              <a:rPr lang="sq-AL" sz="2400" dirty="0">
                <a:solidFill>
                  <a:srgbClr val="373737"/>
                </a:solidFill>
                <a:ea typeface="Verdana" panose="020B0604030504040204" pitchFamily="34" charset="0"/>
                <a:cs typeface="Verdana" panose="020B0604030504040204" pitchFamily="34" charset="0"/>
              </a:rPr>
              <a:t> për të planifikuar dhe buxhet. Derisa përqindje e ndryshimit rritet, produktivitetit është ne rënie, dhe kjo çon në vonesa dhe tejkalim të kostove.</a:t>
            </a:r>
          </a:p>
        </p:txBody>
      </p:sp>
    </p:spTree>
    <p:extLst>
      <p:ext uri="{BB962C8B-B14F-4D97-AF65-F5344CB8AC3E}">
        <p14:creationId xmlns:p14="http://schemas.microsoft.com/office/powerpoint/2010/main" val="2026601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9796" y="522176"/>
            <a:ext cx="5623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Formatet për ndryshime të kontratës </a:t>
            </a:r>
          </a:p>
        </p:txBody>
      </p:sp>
      <p:sp>
        <p:nvSpPr>
          <p:cNvPr id="4" name="Rectangle 3"/>
          <p:cNvSpPr/>
          <p:nvPr/>
        </p:nvSpPr>
        <p:spPr>
          <a:xfrm>
            <a:off x="499796" y="1158999"/>
            <a:ext cx="8320676" cy="4247317"/>
          </a:xfrm>
          <a:prstGeom prst="rect">
            <a:avLst/>
          </a:prstGeom>
        </p:spPr>
        <p:txBody>
          <a:bodyPr wrap="square">
            <a:spAutoFit/>
          </a:bodyPr>
          <a:lstStyle/>
          <a:p>
            <a:pPr>
              <a:spcBef>
                <a:spcPts val="600"/>
              </a:spcBef>
            </a:pPr>
            <a:endParaRPr lang="sq-AL" sz="2400" dirty="0">
              <a:solidFill>
                <a:srgbClr val="000000"/>
              </a:solidFill>
              <a:ea typeface="Verdana" panose="020B0604030504040204" pitchFamily="34" charset="0"/>
              <a:cs typeface="Verdana" panose="020B0604030504040204" pitchFamily="34" charset="0"/>
            </a:endParaRPr>
          </a:p>
          <a:p>
            <a:pPr>
              <a:spcBef>
                <a:spcPts val="600"/>
              </a:spcBef>
            </a:pPr>
            <a:r>
              <a:rPr lang="sq-AL" sz="2400" dirty="0">
                <a:solidFill>
                  <a:srgbClr val="000000"/>
                </a:solidFill>
                <a:ea typeface="Verdana" panose="020B0604030504040204" pitchFamily="34" charset="0"/>
                <a:cs typeface="Verdana" panose="020B0604030504040204" pitchFamily="34" charset="0"/>
              </a:rPr>
              <a:t>Dy formate janë përdorur për të zbatuar ndryshimet e kontratës:</a:t>
            </a:r>
          </a:p>
          <a:p>
            <a:pPr>
              <a:spcBef>
                <a:spcPts val="600"/>
              </a:spcBef>
            </a:pPr>
            <a:endParaRPr lang="sq-AL" sz="2400" dirty="0">
              <a:solidFill>
                <a:srgbClr val="000000"/>
              </a:solidFill>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Urdhërese Ndryshimi dhe  </a:t>
            </a:r>
          </a:p>
          <a:p>
            <a:pPr marL="800100" lvl="2" indent="-342900">
              <a:spcBef>
                <a:spcPts val="600"/>
              </a:spcBef>
              <a:buClr>
                <a:schemeClr val="bg2"/>
              </a:buClr>
              <a:buSzPct val="75000"/>
              <a:buFont typeface="Wingdings" pitchFamily="2" charset="2"/>
              <a:buChar char="n"/>
            </a:pPr>
            <a:r>
              <a:rPr lang="sq-AL" sz="2400" kern="0" dirty="0">
                <a:ea typeface="Verdana" panose="020B0604030504040204" pitchFamily="34" charset="0"/>
                <a:cs typeface="Verdana" panose="020B0604030504040204" pitchFamily="34" charset="0"/>
              </a:rPr>
              <a:t>Amendamenti i kontratës</a:t>
            </a:r>
            <a:endParaRPr lang="en-GB" sz="2400" kern="0" dirty="0">
              <a:ea typeface="Verdana" panose="020B0604030504040204" pitchFamily="34" charset="0"/>
              <a:cs typeface="Verdana" panose="020B0604030504040204" pitchFamily="34" charset="0"/>
            </a:endParaRPr>
          </a:p>
          <a:p>
            <a:pPr marL="0" lvl="1">
              <a:spcBef>
                <a:spcPts val="600"/>
              </a:spcBef>
              <a:buClr>
                <a:schemeClr val="bg2"/>
              </a:buClr>
              <a:buSzPct val="75000"/>
            </a:pPr>
            <a:endParaRPr lang="sq-AL" sz="2400" kern="0" dirty="0">
              <a:ea typeface="Verdana" panose="020B0604030504040204" pitchFamily="34" charset="0"/>
              <a:cs typeface="Verdana" panose="020B0604030504040204" pitchFamily="34" charset="0"/>
            </a:endParaRPr>
          </a:p>
          <a:p>
            <a:pPr marL="0" lvl="1">
              <a:spcBef>
                <a:spcPts val="600"/>
              </a:spcBef>
              <a:buClr>
                <a:schemeClr val="bg2"/>
              </a:buClr>
              <a:buSzPct val="75000"/>
            </a:pPr>
            <a:r>
              <a:rPr lang="sq-AL" sz="2400" kern="0" dirty="0">
                <a:ea typeface="Verdana" panose="020B0604030504040204" pitchFamily="34" charset="0"/>
                <a:cs typeface="Verdana" panose="020B0604030504040204" pitchFamily="34" charset="0"/>
              </a:rPr>
              <a:t>Ndryshimet e kontratës normalisht nënshkruhen për pranim nga ana e Autoritetit kontraktues dhe Kontraktuesit dhe bëhen shtojca të kontratës</a:t>
            </a:r>
            <a:r>
              <a:rPr lang="en-US" sz="2400" kern="0"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847969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796" y="1158999"/>
            <a:ext cx="8320676" cy="4201150"/>
          </a:xfrm>
          <a:prstGeom prst="rect">
            <a:avLst/>
          </a:prstGeom>
        </p:spPr>
        <p:txBody>
          <a:bodyPr wrap="square">
            <a:spAutoFit/>
          </a:bodyPr>
          <a:lstStyle/>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Urdhëresa për ndryshim te kontratës është një urdhëresë  e njëanshme me shkrim nga Autoriteti Kontraktues, e cila drejton kontraktuesin për të ndryshuar parametrat e veçanta të kontratës.</a:t>
            </a: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Këto ndryshime duhet të jenë brenda objektit të kontratës dhe në përputhje me ndryshimet e klauzolës se kontratës që  të zbatohet ligjërisht pa pëlqimin e kontraktuesit.</a:t>
            </a: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Një urdhëresë ndryshimi zakonisht përgatitet në një formular standard, duke përshkruar detajet e modifikimit.</a:t>
            </a:r>
          </a:p>
        </p:txBody>
      </p:sp>
      <p:sp>
        <p:nvSpPr>
          <p:cNvPr id="3" name="Rectangle 2"/>
          <p:cNvSpPr/>
          <p:nvPr/>
        </p:nvSpPr>
        <p:spPr>
          <a:xfrm>
            <a:off x="511292" y="522176"/>
            <a:ext cx="33842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Urdhërese Ndryshimi </a:t>
            </a:r>
          </a:p>
        </p:txBody>
      </p:sp>
    </p:spTree>
    <p:extLst>
      <p:ext uri="{BB962C8B-B14F-4D97-AF65-F5344CB8AC3E}">
        <p14:creationId xmlns:p14="http://schemas.microsoft.com/office/powerpoint/2010/main" val="3485375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24" y="495672"/>
            <a:ext cx="42707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Dispozitat Kryesore Ligjore </a:t>
            </a:r>
          </a:p>
        </p:txBody>
      </p:sp>
      <p:sp>
        <p:nvSpPr>
          <p:cNvPr id="5" name="TextBox 4"/>
          <p:cNvSpPr txBox="1"/>
          <p:nvPr/>
        </p:nvSpPr>
        <p:spPr>
          <a:xfrm>
            <a:off x="251520" y="1340768"/>
            <a:ext cx="8712000" cy="4832092"/>
          </a:xfrm>
          <a:prstGeom prst="rect">
            <a:avLst/>
          </a:prstGeom>
          <a:noFill/>
        </p:spPr>
        <p:txBody>
          <a:bodyPr wrap="square" rtlCol="0">
            <a:spAutoFit/>
          </a:bodyPr>
          <a:lstStyle/>
          <a:p>
            <a:pPr algn="just">
              <a:spcBef>
                <a:spcPts val="600"/>
              </a:spcBef>
            </a:pPr>
            <a:r>
              <a:rPr lang="sq-AL" sz="2400" dirty="0"/>
              <a:t>Si në Kosovë ashtu edhe në praktikën ndërkombëtare, menaxhimi i kontratës nuk qeveriset dhe rregullohet nga një kuadër ligjor i dedikuar.</a:t>
            </a:r>
          </a:p>
          <a:p>
            <a:pPr algn="just">
              <a:spcBef>
                <a:spcPts val="600"/>
              </a:spcBef>
            </a:pPr>
            <a:endParaRPr lang="en-US" sz="2400" dirty="0"/>
          </a:p>
          <a:p>
            <a:pPr algn="just">
              <a:spcBef>
                <a:spcPts val="600"/>
              </a:spcBef>
            </a:pPr>
            <a:r>
              <a:rPr lang="sq-AL" sz="2400" dirty="0"/>
              <a:t>Shumica e procedurave dhe praktikave të menaxhimit të kontratës (dhe më pas procedurat dhe praktikat e zbatueshme të menaxhimit te ndryshimeve te kontratës) e kane origjinën nga zbatimi i kontratave publike për punë. </a:t>
            </a:r>
            <a:endParaRPr lang="en-US" sz="2400" dirty="0"/>
          </a:p>
          <a:p>
            <a:pPr algn="just">
              <a:spcBef>
                <a:spcPts val="600"/>
              </a:spcBef>
            </a:pPr>
            <a:endParaRPr lang="sq-AL" sz="2400" dirty="0"/>
          </a:p>
          <a:p>
            <a:pPr algn="just">
              <a:spcBef>
                <a:spcPts val="600"/>
              </a:spcBef>
            </a:pPr>
            <a:r>
              <a:rPr lang="sq-AL" sz="2400" dirty="0"/>
              <a:t>Materiali i pranishëm është i bazuar në këtë praktikë duke e  përgjithësuar atë për të gjitha llojet e kontratave publike (mallra, shërbime dhe punë).</a:t>
            </a:r>
          </a:p>
        </p:txBody>
      </p:sp>
    </p:spTree>
    <p:extLst>
      <p:ext uri="{BB962C8B-B14F-4D97-AF65-F5344CB8AC3E}">
        <p14:creationId xmlns:p14="http://schemas.microsoft.com/office/powerpoint/2010/main" val="886215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796" y="1158999"/>
            <a:ext cx="8320676" cy="5447645"/>
          </a:xfrm>
          <a:prstGeom prst="rect">
            <a:avLst/>
          </a:prstGeom>
        </p:spPr>
        <p:txBody>
          <a:bodyPr wrap="square">
            <a:spAutoFit/>
          </a:bodyPr>
          <a:lstStyle/>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Një ndryshim kontrate është një marrëveshje </a:t>
            </a:r>
            <a:r>
              <a:rPr lang="sq-AL" sz="2200" b="1" dirty="0">
                <a:solidFill>
                  <a:srgbClr val="000000"/>
                </a:solidFill>
                <a:ea typeface="Verdana" panose="020B0604030504040204" pitchFamily="34" charset="0"/>
                <a:cs typeface="Verdana" panose="020B0604030504040204" pitchFamily="34" charset="0"/>
              </a:rPr>
              <a:t>dypalëshe</a:t>
            </a:r>
            <a:r>
              <a:rPr lang="sq-AL" sz="2200" dirty="0">
                <a:solidFill>
                  <a:srgbClr val="000000"/>
                </a:solidFill>
                <a:ea typeface="Verdana" panose="020B0604030504040204" pitchFamily="34" charset="0"/>
                <a:cs typeface="Verdana" panose="020B0604030504040204" pitchFamily="34" charset="0"/>
              </a:rPr>
              <a:t> qe përdoret për të zbatuar ndryshimet e gjera kontraktuese, duke ndikuar ne shumë klauzola të kontratës në të njëjtën kohë.</a:t>
            </a:r>
          </a:p>
          <a:p>
            <a:pPr>
              <a:spcBef>
                <a:spcPts val="600"/>
              </a:spcBef>
            </a:pPr>
            <a:r>
              <a:rPr lang="sq-AL" sz="2200" dirty="0">
                <a:solidFill>
                  <a:srgbClr val="000000"/>
                </a:solidFill>
                <a:ea typeface="Verdana" panose="020B0604030504040204" pitchFamily="34" charset="0"/>
                <a:cs typeface="Verdana" panose="020B0604030504040204" pitchFamily="34" charset="0"/>
              </a:rPr>
              <a:t>Një Amendament i Kontratës duhet të përfshijë informacion si:</a:t>
            </a:r>
            <a:endParaRPr lang="en-US" sz="2200" dirty="0">
              <a:solidFill>
                <a:srgbClr val="000000"/>
              </a:solidFill>
              <a:ea typeface="Verdana" panose="020B0604030504040204" pitchFamily="34" charset="0"/>
              <a:cs typeface="Verdana" panose="020B0604030504040204" pitchFamily="34" charset="0"/>
            </a:endParaRP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Titulli dhe data e kontratës fillestare</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Palët të përfshira</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Data efektive e amendamentit</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Pjesa (et) e kontratës duke u ndryshuar, shtuar ose fshirë (të jetë e veçantë sa të jetë e mundur, duke renditur nënndarje të veçanta), dhe</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Natyra e ndryshimit (një zëvendësim / ndryshim, fshirje apo shtesë)</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p:txBody>
      </p:sp>
      <p:sp>
        <p:nvSpPr>
          <p:cNvPr id="3" name="Rectangle 2"/>
          <p:cNvSpPr/>
          <p:nvPr/>
        </p:nvSpPr>
        <p:spPr>
          <a:xfrm>
            <a:off x="511292" y="522176"/>
            <a:ext cx="40511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Amendamenti të kontratës</a:t>
            </a:r>
          </a:p>
        </p:txBody>
      </p:sp>
    </p:spTree>
    <p:extLst>
      <p:ext uri="{BB962C8B-B14F-4D97-AF65-F5344CB8AC3E}">
        <p14:creationId xmlns:p14="http://schemas.microsoft.com/office/powerpoint/2010/main" val="305735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96752"/>
            <a:ext cx="8424936" cy="4385816"/>
          </a:xfrm>
          <a:prstGeom prst="rect">
            <a:avLst/>
          </a:prstGeom>
        </p:spPr>
        <p:txBody>
          <a:bodyPr wrap="square">
            <a:spAutoFit/>
          </a:bodyPr>
          <a:lstStyle/>
          <a:p>
            <a:pPr>
              <a:spcBef>
                <a:spcPts val="600"/>
              </a:spcBef>
            </a:pPr>
            <a:r>
              <a:rPr lang="sq-AL" sz="2200" dirty="0">
                <a:solidFill>
                  <a:srgbClr val="000000"/>
                </a:solidFill>
                <a:ea typeface="Verdana" panose="020B0604030504040204" pitchFamily="34" charset="0"/>
                <a:cs typeface="Verdana" panose="020B0604030504040204" pitchFamily="34" charset="0"/>
              </a:rPr>
              <a:t>Edhe pse çdo ndryshim i kontratës duhet të vlerësohet individualisht, zbatohen parimet bazë të mëposhtme: </a:t>
            </a:r>
          </a:p>
          <a:p>
            <a:pPr marL="342900" lvl="1"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Parimet ligjore diktojnë se ndryshimet në kontratë duhet të jenë në përputhje me qëllimin e përgjithshëm të kontratës origjinale. </a:t>
            </a:r>
          </a:p>
          <a:p>
            <a:pPr marL="342900" lvl="1"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Politikat e zbatimit të kontratës publike diktojnë kufizime në rritjen e fushëveprimit të kontratës origjinale. Rritjet përtej këtij kufiri duhet të mbulohen me një kontratë të veçantë, me çmime konkurruese.</a:t>
            </a:r>
          </a:p>
          <a:p>
            <a:pPr marL="342900" lvl="1"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Ndryshimet e kontratës duhet të bëhet me shkrim dhe të miratohen nga autoriteti kontraktues. Pranimi dhe nënshkrimi nga kontraktuesi janë të preferuese, por nuk kërkohet me ligj për të gjitha ndryshimet e kontratës.</a:t>
            </a:r>
          </a:p>
        </p:txBody>
      </p:sp>
      <p:sp>
        <p:nvSpPr>
          <p:cNvPr id="3" name="Rectangle 2"/>
          <p:cNvSpPr/>
          <p:nvPr/>
        </p:nvSpPr>
        <p:spPr>
          <a:xfrm>
            <a:off x="486544" y="495672"/>
            <a:ext cx="72491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Parimet për trajtimin e ndryshimeve të kontratës</a:t>
            </a:r>
          </a:p>
        </p:txBody>
      </p:sp>
    </p:spTree>
    <p:extLst>
      <p:ext uri="{BB962C8B-B14F-4D97-AF65-F5344CB8AC3E}">
        <p14:creationId xmlns:p14="http://schemas.microsoft.com/office/powerpoint/2010/main" val="3181407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544" y="495672"/>
            <a:ext cx="72491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400" b="1" dirty="0"/>
          </a:p>
          <a:p>
            <a:r>
              <a:rPr lang="sq-AL" sz="2400" b="1" dirty="0"/>
              <a:t>Parimet për trajtimin e ndryshimeve të kontratës</a:t>
            </a:r>
          </a:p>
        </p:txBody>
      </p:sp>
      <p:sp>
        <p:nvSpPr>
          <p:cNvPr id="3" name="Rectangle 2"/>
          <p:cNvSpPr/>
          <p:nvPr/>
        </p:nvSpPr>
        <p:spPr>
          <a:xfrm>
            <a:off x="395536" y="1982450"/>
            <a:ext cx="8405936" cy="1446550"/>
          </a:xfrm>
          <a:prstGeom prst="rect">
            <a:avLst/>
          </a:prstGeom>
        </p:spPr>
        <p:txBody>
          <a:bodyPr wrap="square">
            <a:spAutoFit/>
          </a:bodyPr>
          <a:lstStyle/>
          <a:p>
            <a:pPr>
              <a:spcBef>
                <a:spcPts val="600"/>
              </a:spcBef>
            </a:pPr>
            <a:r>
              <a:rPr lang="sq-AL" altLang="el-GR" sz="2200" dirty="0">
                <a:solidFill>
                  <a:srgbClr val="000000"/>
                </a:solidFill>
                <a:ea typeface="Verdana" panose="020B0604030504040204" pitchFamily="34" charset="0"/>
                <a:cs typeface="Verdana" panose="020B0604030504040204" pitchFamily="34" charset="0"/>
              </a:rPr>
              <a:t>Trajtimi i suksesshëm i ndryshimit te kontratës fillon dhe mbaron me një qëndrim të angazhimit bashkëpunues nga të dyja palët kontraktuese, në të gjitha nivelet e ekipeve të projekteve të përfshira, gjatë gjithë ciklit të projektit!</a:t>
            </a:r>
          </a:p>
        </p:txBody>
      </p:sp>
    </p:spTree>
    <p:extLst>
      <p:ext uri="{BB962C8B-B14F-4D97-AF65-F5344CB8AC3E}">
        <p14:creationId xmlns:p14="http://schemas.microsoft.com/office/powerpoint/2010/main" val="223989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544" y="431168"/>
            <a:ext cx="733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Parimet për trajtimin e ndryshimeve të kontratës </a:t>
            </a:r>
          </a:p>
        </p:txBody>
      </p:sp>
      <p:sp>
        <p:nvSpPr>
          <p:cNvPr id="5" name="Hexagon 4"/>
          <p:cNvSpPr/>
          <p:nvPr/>
        </p:nvSpPr>
        <p:spPr>
          <a:xfrm>
            <a:off x="3600008" y="3373241"/>
            <a:ext cx="2088000" cy="7513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Aft>
                <a:spcPct val="35000"/>
              </a:spcAft>
            </a:pP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Menaxhimi </a:t>
            </a:r>
            <a:r>
              <a:rPr lang="en-US" sz="2200" b="1"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 suksesshëm </a:t>
            </a:r>
            <a:r>
              <a:rPr lang="en-US" sz="2200" b="1" dirty="0">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sz="2200" b="1" dirty="0">
                <a:solidFill>
                  <a:schemeClr val="tx1"/>
                </a:solidFill>
                <a:latin typeface="Verdana" panose="020B0604030504040204" pitchFamily="34" charset="0"/>
                <a:ea typeface="Verdana" panose="020B0604030504040204" pitchFamily="34" charset="0"/>
                <a:cs typeface="Verdana" panose="020B0604030504040204" pitchFamily="34" charset="0"/>
              </a:rPr>
              <a:t> ndryshimit te kontratës</a:t>
            </a:r>
          </a:p>
        </p:txBody>
      </p:sp>
      <p:sp>
        <p:nvSpPr>
          <p:cNvPr id="6" name="Hexagon 5"/>
          <p:cNvSpPr/>
          <p:nvPr/>
        </p:nvSpPr>
        <p:spPr>
          <a:xfrm>
            <a:off x="4476681" y="1628282"/>
            <a:ext cx="530488" cy="457085"/>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3" name="Group 28"/>
          <p:cNvGrpSpPr/>
          <p:nvPr/>
        </p:nvGrpSpPr>
        <p:grpSpPr>
          <a:xfrm>
            <a:off x="3352800" y="887964"/>
            <a:ext cx="2551208" cy="2180088"/>
            <a:chOff x="3384008" y="980728"/>
            <a:chExt cx="2520000" cy="2180088"/>
          </a:xfrm>
        </p:grpSpPr>
        <p:sp>
          <p:nvSpPr>
            <p:cNvPr id="8" name="Hexagon 7"/>
            <p:cNvSpPr/>
            <p:nvPr/>
          </p:nvSpPr>
          <p:spPr>
            <a:xfrm>
              <a:off x="3384008" y="980728"/>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exagon 7"/>
            <p:cNvSpPr/>
            <p:nvPr/>
          </p:nvSpPr>
          <p:spPr>
            <a:xfrm>
              <a:off x="3593403" y="1935864"/>
              <a:ext cx="2101216" cy="269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none" lIns="10160" tIns="10160" rIns="10160" bIns="10160" numCol="1" spcCol="1270" anchor="ctr" anchorCtr="0">
              <a:spAutoFit/>
            </a:bodyPr>
            <a:lstStyle/>
            <a:p>
              <a:pPr lvl="0" algn="ctr" defTabSz="355600">
                <a:lnSpc>
                  <a:spcPct val="90000"/>
                </a:lnSpc>
                <a:spcBef>
                  <a:spcPct val="0"/>
                </a:spcBef>
                <a:spcAft>
                  <a:spcPct val="35000"/>
                </a:spcAft>
              </a:pPr>
              <a:r>
                <a:rPr lang="sq-AL"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dokumentacioni</a:t>
              </a:r>
            </a:p>
          </p:txBody>
        </p:sp>
      </p:grpSp>
      <p:grpSp>
        <p:nvGrpSpPr>
          <p:cNvPr id="4" name="Group 29"/>
          <p:cNvGrpSpPr/>
          <p:nvPr/>
        </p:nvGrpSpPr>
        <p:grpSpPr>
          <a:xfrm>
            <a:off x="5511073" y="1537910"/>
            <a:ext cx="2520000" cy="2180088"/>
            <a:chOff x="5331248" y="1759253"/>
            <a:chExt cx="2520000" cy="2180088"/>
          </a:xfrm>
        </p:grpSpPr>
        <p:sp>
          <p:nvSpPr>
            <p:cNvPr id="12" name="Hexagon 11"/>
            <p:cNvSpPr/>
            <p:nvPr/>
          </p:nvSpPr>
          <p:spPr>
            <a:xfrm>
              <a:off x="5331248" y="1759253"/>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Hexagon 10"/>
            <p:cNvSpPr/>
            <p:nvPr/>
          </p:nvSpPr>
          <p:spPr>
            <a:xfrm>
              <a:off x="5810811" y="2497652"/>
              <a:ext cx="1620000" cy="7684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partneritet të koordinuar</a:t>
              </a:r>
            </a:p>
          </p:txBody>
        </p:sp>
      </p:grpSp>
      <p:grpSp>
        <p:nvGrpSpPr>
          <p:cNvPr id="7" name="Group 30"/>
          <p:cNvGrpSpPr/>
          <p:nvPr/>
        </p:nvGrpSpPr>
        <p:grpSpPr>
          <a:xfrm>
            <a:off x="5540636" y="3740932"/>
            <a:ext cx="2520000" cy="2180088"/>
            <a:chOff x="5487628" y="3962275"/>
            <a:chExt cx="2520000" cy="2180088"/>
          </a:xfrm>
        </p:grpSpPr>
        <p:sp>
          <p:nvSpPr>
            <p:cNvPr id="16" name="Hexagon 15"/>
            <p:cNvSpPr/>
            <p:nvPr/>
          </p:nvSpPr>
          <p:spPr>
            <a:xfrm>
              <a:off x="5487628" y="3962275"/>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Hexagon 13"/>
            <p:cNvSpPr/>
            <p:nvPr/>
          </p:nvSpPr>
          <p:spPr>
            <a:xfrm>
              <a:off x="6027628" y="4792761"/>
              <a:ext cx="1440000" cy="519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Reduktimi </a:t>
              </a:r>
              <a:r>
                <a:rPr lang="en-US" b="1" dirty="0" err="1">
                  <a:solidFill>
                    <a:schemeClr val="tx1"/>
                  </a:solidFill>
                  <a:latin typeface="Verdana" panose="020B0604030504040204" pitchFamily="34" charset="0"/>
                  <a:ea typeface="Verdana" panose="020B0604030504040204" pitchFamily="34" charset="0"/>
                  <a:cs typeface="Verdana" panose="020B0604030504040204" pitchFamily="34" charset="0"/>
                </a:rPr>
                <a:t>i</a:t>
              </a: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 rrezikut</a:t>
              </a:r>
            </a:p>
          </p:txBody>
        </p:sp>
      </p:grpSp>
      <p:grpSp>
        <p:nvGrpSpPr>
          <p:cNvPr id="10" name="Group 31"/>
          <p:cNvGrpSpPr/>
          <p:nvPr/>
        </p:nvGrpSpPr>
        <p:grpSpPr>
          <a:xfrm>
            <a:off x="3384008" y="4416356"/>
            <a:ext cx="2520000" cy="1984444"/>
            <a:chOff x="3384008" y="4705296"/>
            <a:chExt cx="2520000" cy="2180088"/>
          </a:xfrm>
        </p:grpSpPr>
        <p:sp>
          <p:nvSpPr>
            <p:cNvPr id="20" name="Hexagon 19"/>
            <p:cNvSpPr/>
            <p:nvPr/>
          </p:nvSpPr>
          <p:spPr>
            <a:xfrm>
              <a:off x="3384008" y="4705296"/>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21" name="Hexagon 16"/>
            <p:cNvSpPr/>
            <p:nvPr/>
          </p:nvSpPr>
          <p:spPr>
            <a:xfrm>
              <a:off x="3776944" y="5660432"/>
              <a:ext cx="1734129" cy="269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non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transparenca</a:t>
              </a:r>
            </a:p>
          </p:txBody>
        </p:sp>
      </p:grpSp>
      <p:grpSp>
        <p:nvGrpSpPr>
          <p:cNvPr id="11" name="Group 32"/>
          <p:cNvGrpSpPr/>
          <p:nvPr/>
        </p:nvGrpSpPr>
        <p:grpSpPr>
          <a:xfrm>
            <a:off x="1242280" y="3765680"/>
            <a:ext cx="2520000" cy="2180088"/>
            <a:chOff x="1307172" y="3951208"/>
            <a:chExt cx="2520000" cy="2180088"/>
          </a:xfrm>
        </p:grpSpPr>
        <p:sp>
          <p:nvSpPr>
            <p:cNvPr id="24" name="Hexagon 23"/>
            <p:cNvSpPr/>
            <p:nvPr/>
          </p:nvSpPr>
          <p:spPr>
            <a:xfrm>
              <a:off x="1307172" y="3951208"/>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Hexagon 19"/>
            <p:cNvSpPr/>
            <p:nvPr/>
          </p:nvSpPr>
          <p:spPr>
            <a:xfrm>
              <a:off x="1847172" y="4781694"/>
              <a:ext cx="1440000" cy="5191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Vendimi i arsyeshëm</a:t>
              </a:r>
            </a:p>
          </p:txBody>
        </p:sp>
      </p:grpSp>
      <p:grpSp>
        <p:nvGrpSpPr>
          <p:cNvPr id="14" name="Group 33"/>
          <p:cNvGrpSpPr/>
          <p:nvPr/>
        </p:nvGrpSpPr>
        <p:grpSpPr>
          <a:xfrm>
            <a:off x="1242280" y="1570473"/>
            <a:ext cx="2520000" cy="2180088"/>
            <a:chOff x="806333" y="1756001"/>
            <a:chExt cx="2520000" cy="2180088"/>
          </a:xfrm>
        </p:grpSpPr>
        <p:sp>
          <p:nvSpPr>
            <p:cNvPr id="27" name="Hexagon 26"/>
            <p:cNvSpPr/>
            <p:nvPr/>
          </p:nvSpPr>
          <p:spPr>
            <a:xfrm>
              <a:off x="806333" y="1756001"/>
              <a:ext cx="2520000" cy="2180088"/>
            </a:xfrm>
            <a:prstGeom prst="hexagon">
              <a:avLst>
                <a:gd name="adj" fmla="val 2857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Hexagon 21"/>
            <p:cNvSpPr/>
            <p:nvPr/>
          </p:nvSpPr>
          <p:spPr>
            <a:xfrm>
              <a:off x="1094333" y="2337188"/>
              <a:ext cx="1944000" cy="10177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spAutoFit/>
            </a:bodyPr>
            <a:lstStyle/>
            <a:p>
              <a:pPr algn="ctr" defTabSz="355600">
                <a:lnSpc>
                  <a:spcPct val="90000"/>
                </a:lnSpc>
                <a:spcAft>
                  <a:spcPct val="35000"/>
                </a:spcAft>
              </a:pPr>
              <a:r>
                <a:rPr lang="sq-AL" b="1" dirty="0">
                  <a:solidFill>
                    <a:schemeClr val="tx1"/>
                  </a:solidFill>
                  <a:latin typeface="Verdana" panose="020B0604030504040204" pitchFamily="34" charset="0"/>
                  <a:ea typeface="Verdana" panose="020B0604030504040204" pitchFamily="34" charset="0"/>
                  <a:cs typeface="Verdana" panose="020B0604030504040204" pitchFamily="34" charset="0"/>
                </a:rPr>
                <a:t>vërtetoni llogaridhënien në të gjitha nivelet</a:t>
              </a:r>
            </a:p>
          </p:txBody>
        </p:sp>
      </p:grpSp>
    </p:spTree>
    <p:extLst>
      <p:ext uri="{BB962C8B-B14F-4D97-AF65-F5344CB8AC3E}">
        <p14:creationId xmlns:p14="http://schemas.microsoft.com/office/powerpoint/2010/main" val="2659847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544" y="431168"/>
            <a:ext cx="72491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Parimet për trajtimin e ndryshimeve të kontratës</a:t>
            </a:r>
          </a:p>
        </p:txBody>
      </p:sp>
      <p:sp>
        <p:nvSpPr>
          <p:cNvPr id="3" name="Rectangle 2"/>
          <p:cNvSpPr/>
          <p:nvPr/>
        </p:nvSpPr>
        <p:spPr>
          <a:xfrm>
            <a:off x="251520" y="997272"/>
            <a:ext cx="8712968" cy="3216265"/>
          </a:xfrm>
          <a:prstGeom prst="rect">
            <a:avLst/>
          </a:prstGeom>
        </p:spPr>
        <p:txBody>
          <a:bodyPr wrap="square">
            <a:spAutoFit/>
          </a:bodyPr>
          <a:lstStyle/>
          <a:p>
            <a:pPr>
              <a:spcBef>
                <a:spcPts val="600"/>
              </a:spcBef>
            </a:pPr>
            <a:r>
              <a:rPr lang="sq-AL" sz="2200" dirty="0">
                <a:solidFill>
                  <a:srgbClr val="000000"/>
                </a:solidFill>
                <a:ea typeface="Verdana" panose="020B0604030504040204" pitchFamily="34" charset="0"/>
                <a:cs typeface="Verdana" panose="020B0604030504040204" pitchFamily="34" charset="0"/>
              </a:rPr>
              <a:t>Njohja e faktit të thjeshtë se ndryshimet e kontratës ka të ngjarë të ndodhin mund të shihet si një dobësi në procesin kontraktues. Kontraktuesit mund të shohin një mundësi për ndryshime: duke përdorur ndryshime për të rritur pagesën e Kontraktuesit mund të përmirësojë rentabilitetin e kontratës.</a:t>
            </a:r>
          </a:p>
          <a:p>
            <a:pPr>
              <a:spcBef>
                <a:spcPts val="600"/>
              </a:spcBef>
            </a:pPr>
            <a:r>
              <a:rPr lang="sq-AL" sz="2200" dirty="0">
                <a:solidFill>
                  <a:srgbClr val="000000"/>
                </a:solidFill>
                <a:ea typeface="Verdana" panose="020B0604030504040204" pitchFamily="34" charset="0"/>
                <a:cs typeface="Verdana" panose="020B0604030504040204" pitchFamily="34" charset="0"/>
              </a:rPr>
              <a:t>Autoritetet kontraktuese, duke qenë në dijeni të këtij qëndrimi të mundur, nuk duhet të marrë një pamje të skajshme restriktive për ndryshimet, por te rezervojë të drejtën për të thënë fjalën e fundit në një ndryshim të propozuar. </a:t>
            </a:r>
          </a:p>
        </p:txBody>
      </p:sp>
    </p:spTree>
    <p:extLst>
      <p:ext uri="{BB962C8B-B14F-4D97-AF65-F5344CB8AC3E}">
        <p14:creationId xmlns:p14="http://schemas.microsoft.com/office/powerpoint/2010/main" val="1219032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56473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sz="3200" b="1" dirty="0">
                <a:solidFill>
                  <a:srgbClr val="FFFFFF"/>
                </a:solidFill>
              </a:rPr>
              <a:t>Administrimi i ndryshimit te kontratës </a:t>
            </a:r>
          </a:p>
        </p:txBody>
      </p:sp>
    </p:spTree>
    <p:extLst>
      <p:ext uri="{BB962C8B-B14F-4D97-AF65-F5344CB8AC3E}">
        <p14:creationId xmlns:p14="http://schemas.microsoft.com/office/powerpoint/2010/main" val="810501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544" y="431168"/>
            <a:ext cx="507222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Inicimi i ndryshimit të kontratës </a:t>
            </a:r>
          </a:p>
        </p:txBody>
      </p:sp>
      <p:sp>
        <p:nvSpPr>
          <p:cNvPr id="3" name="Rectangle 2"/>
          <p:cNvSpPr/>
          <p:nvPr/>
        </p:nvSpPr>
        <p:spPr>
          <a:xfrm>
            <a:off x="323528" y="1110803"/>
            <a:ext cx="8568952" cy="5186035"/>
          </a:xfrm>
          <a:prstGeom prst="rect">
            <a:avLst/>
          </a:prstGeom>
        </p:spPr>
        <p:txBody>
          <a:bodyPr wrap="square">
            <a:spAutoFit/>
          </a:bodyPr>
          <a:lstStyle/>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Ndryshimet në kontratë mund të iniciohet nga</a:t>
            </a:r>
            <a:r>
              <a:rPr lang="en-US" sz="2200" dirty="0">
                <a:solidFill>
                  <a:srgbClr val="000000"/>
                </a:solidFill>
                <a:ea typeface="Verdana" panose="020B0604030504040204" pitchFamily="34" charset="0"/>
                <a:cs typeface="Verdana" panose="020B0604030504040204" pitchFamily="34" charset="0"/>
              </a:rPr>
              <a:t>:</a:t>
            </a: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Agjencia Kontraktues,</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Kontraktuesi, ose</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bashkërisht nga të dyja palët.</a:t>
            </a:r>
          </a:p>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Në të gjitha rastet një ndryshim i kontratës është një dokument ligjor dhe kur të ekzekutohet, nuk mund të ç ’ekzekutohet (nuk ka kthim mbrapa). </a:t>
            </a:r>
          </a:p>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E vetmja mënyrë për të korrigjuar një ndryshim të kontratës është duke proceduar  një tjetër ndryshim të kontratës.</a:t>
            </a:r>
          </a:p>
        </p:txBody>
      </p:sp>
    </p:spTree>
    <p:extLst>
      <p:ext uri="{BB962C8B-B14F-4D97-AF65-F5344CB8AC3E}">
        <p14:creationId xmlns:p14="http://schemas.microsoft.com/office/powerpoint/2010/main" val="18757476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033" y="482420"/>
            <a:ext cx="63802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Autoriteti Kontraktues inicion ndryshime</a:t>
            </a:r>
          </a:p>
        </p:txBody>
      </p:sp>
      <p:sp>
        <p:nvSpPr>
          <p:cNvPr id="3" name="Rectangle 2"/>
          <p:cNvSpPr/>
          <p:nvPr/>
        </p:nvSpPr>
        <p:spPr>
          <a:xfrm>
            <a:off x="179512" y="1124744"/>
            <a:ext cx="8784976" cy="5139869"/>
          </a:xfrm>
          <a:prstGeom prst="rect">
            <a:avLst/>
          </a:prstGeom>
        </p:spPr>
        <p:txBody>
          <a:bodyPr wrap="square">
            <a:spAutoFit/>
          </a:bodyPr>
          <a:lstStyle/>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E drejta e Autoritetit kontraktuese për të bërë ndryshime në kontratë është detajuar në vetë kontratë.</a:t>
            </a:r>
          </a:p>
          <a:p>
            <a:pPr>
              <a:spcBef>
                <a:spcPts val="600"/>
              </a:spcBef>
            </a:pPr>
            <a:r>
              <a:rPr lang="sq-AL" sz="2200" dirty="0">
                <a:solidFill>
                  <a:srgbClr val="000000"/>
                </a:solidFill>
                <a:ea typeface="Verdana" panose="020B0604030504040204" pitchFamily="34" charset="0"/>
                <a:cs typeface="Verdana" panose="020B0604030504040204" pitchFamily="34" charset="0"/>
              </a:rPr>
              <a:t>Kur një ndryshim i kontratës është kryer me anë të një qëllimi të ndryshimit të paraqitur nga Autoriteti Kontraktues.</a:t>
            </a:r>
          </a:p>
          <a:p>
            <a:pPr>
              <a:spcBef>
                <a:spcPts val="600"/>
              </a:spcBef>
            </a:pPr>
            <a:r>
              <a:rPr lang="sq-AL" sz="2200" dirty="0">
                <a:solidFill>
                  <a:srgbClr val="000000"/>
                </a:solidFill>
                <a:ea typeface="Verdana" panose="020B0604030504040204" pitchFamily="34" charset="0"/>
                <a:cs typeface="Verdana" panose="020B0604030504040204" pitchFamily="34" charset="0"/>
              </a:rPr>
              <a:t>Një urdhër ndryshimi me shkrim është ligjërisht i detyrueshëm për të dyja palët, si kontratë origjinale, pas ekzekutimit nga Autoriteti Kontraktues dhe pranimit nga Kontraktuesi, ajo bëhet pjesë e kontratës.</a:t>
            </a:r>
          </a:p>
          <a:p>
            <a:pPr>
              <a:spcBef>
                <a:spcPts val="600"/>
              </a:spcBef>
            </a:pPr>
            <a:r>
              <a:rPr lang="sq-AL" sz="2200" dirty="0">
                <a:solidFill>
                  <a:srgbClr val="000000"/>
                </a:solidFill>
                <a:ea typeface="Verdana" panose="020B0604030504040204" pitchFamily="34" charset="0"/>
                <a:cs typeface="Verdana" panose="020B0604030504040204" pitchFamily="34" charset="0"/>
              </a:rPr>
              <a:t>Autoriteti kontraktues mund të urdhërojë ndryshime me gojë, kur është ne pyetje koha; megjithatë, urdhëresat  për ndryshime me gojë kërkojnë të njëjtat nivele të miratimit si urdhëresat e ndryshimit me shkrim, dhe duhet të pasojnë menjëherë me një urdhërese te  ndryshimit me shkrim.</a:t>
            </a:r>
          </a:p>
        </p:txBody>
      </p:sp>
    </p:spTree>
    <p:extLst>
      <p:ext uri="{BB962C8B-B14F-4D97-AF65-F5344CB8AC3E}">
        <p14:creationId xmlns:p14="http://schemas.microsoft.com/office/powerpoint/2010/main" val="515281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033" y="482420"/>
            <a:ext cx="61494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Autoriteti Kontraktues inicion ndryshime</a:t>
            </a:r>
          </a:p>
          <a:p>
            <a:r>
              <a:rPr lang="sq-AL" sz="2400" b="1" dirty="0"/>
              <a:t>                              (vazhdim)</a:t>
            </a:r>
          </a:p>
        </p:txBody>
      </p:sp>
      <p:sp>
        <p:nvSpPr>
          <p:cNvPr id="3" name="Rectangle 2"/>
          <p:cNvSpPr/>
          <p:nvPr/>
        </p:nvSpPr>
        <p:spPr>
          <a:xfrm>
            <a:off x="179512" y="1124744"/>
            <a:ext cx="8784976" cy="4955203"/>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Kur Autoriteti Kontraktues konstaton se duhet të bëhet ndryshimi në kontratë, dhe lëshon një urdhër për Kontraktuesit, Kontraktuesi është i detyruar  të vazhdoj me ndryshimin e punës së tij.</a:t>
            </a:r>
          </a:p>
          <a:p>
            <a:pPr>
              <a:spcBef>
                <a:spcPts val="600"/>
              </a:spcBef>
            </a:pPr>
            <a:r>
              <a:rPr lang="sq-AL" sz="2200" dirty="0">
                <a:solidFill>
                  <a:srgbClr val="000000"/>
                </a:solidFill>
                <a:ea typeface="Verdana" panose="020B0604030504040204" pitchFamily="34" charset="0"/>
                <a:cs typeface="Verdana" panose="020B0604030504040204" pitchFamily="34" charset="0"/>
              </a:rPr>
              <a:t>Kontraktuesi pranon të gjitha kërkesat e urdhëresës së ndryshimit duke:</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E miratuar atë</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marL="800100" lvl="2" indent="-342900">
              <a:spcBef>
                <a:spcPts val="600"/>
              </a:spcBef>
              <a:buClr>
                <a:schemeClr val="bg2"/>
              </a:buClr>
              <a:buSzPct val="75000"/>
              <a:buFont typeface="Wingdings" pitchFamily="2" charset="2"/>
              <a:buChar char="n"/>
            </a:pPr>
            <a:r>
              <a:rPr lang="en-US" sz="2200" kern="0" dirty="0">
                <a:ea typeface="Verdana" panose="020B0604030504040204" pitchFamily="34" charset="0"/>
                <a:cs typeface="Verdana" panose="020B0604030504040204" pitchFamily="34" charset="0"/>
              </a:rPr>
              <a:t>S</a:t>
            </a:r>
            <a:r>
              <a:rPr lang="sq-AL" sz="2200" kern="0" dirty="0" err="1">
                <a:ea typeface="Verdana" panose="020B0604030504040204" pitchFamily="34" charset="0"/>
                <a:cs typeface="Verdana" panose="020B0604030504040204" pitchFamily="34" charset="0"/>
              </a:rPr>
              <a:t>hkruar</a:t>
            </a:r>
            <a:r>
              <a:rPr lang="sq-AL" sz="2200" kern="0" dirty="0">
                <a:ea typeface="Verdana" panose="020B0604030504040204" pitchFamily="34" charset="0"/>
                <a:cs typeface="Verdana" panose="020B0604030504040204" pitchFamily="34" charset="0"/>
              </a:rPr>
              <a:t> një pranim të veçantë, ose</a:t>
            </a:r>
          </a:p>
          <a:p>
            <a:pPr marL="800100" lvl="2" indent="-342900">
              <a:spcBef>
                <a:spcPts val="600"/>
              </a:spcBef>
              <a:buClr>
                <a:schemeClr val="bg2"/>
              </a:buClr>
              <a:buSzPct val="75000"/>
              <a:buFont typeface="Wingdings" pitchFamily="2" charset="2"/>
              <a:buChar char="n"/>
            </a:pPr>
            <a:r>
              <a:rPr lang="sq-AL" sz="2200" kern="0" dirty="0">
                <a:ea typeface="Verdana" panose="020B0604030504040204" pitchFamily="34" charset="0"/>
                <a:cs typeface="Verdana" panose="020B0604030504040204" pitchFamily="34" charset="0"/>
              </a:rPr>
              <a:t>Nëse Kontraktuesi nuk pajtohet me termat apo kushtet e një urdhërese të ndryshimit, ai duhet të plotësojë kërkesat specifike (koha, format, etj.) në mënyrë që të paraqesë një kundërshtim të vlefshëm.</a:t>
            </a:r>
            <a:endParaRPr lang="sq-AL" sz="2200" dirty="0">
              <a:solidFill>
                <a:srgbClr val="00000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1937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033" y="482420"/>
            <a:ext cx="614944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Autoriteti Kontraktues inicion ndryshime</a:t>
            </a:r>
            <a:endParaRPr lang="en-US" sz="2400" b="1" dirty="0"/>
          </a:p>
          <a:p>
            <a:r>
              <a:rPr lang="sq-AL" sz="2400" b="1" dirty="0"/>
              <a:t>                              (vazhdim)</a:t>
            </a:r>
          </a:p>
          <a:p>
            <a:endParaRPr lang="sq-AL" sz="2400" b="1" dirty="0"/>
          </a:p>
        </p:txBody>
      </p:sp>
      <p:sp>
        <p:nvSpPr>
          <p:cNvPr id="3" name="Rectangle 2"/>
          <p:cNvSpPr/>
          <p:nvPr/>
        </p:nvSpPr>
        <p:spPr>
          <a:xfrm>
            <a:off x="323528" y="1124744"/>
            <a:ext cx="8425447" cy="5139869"/>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Kur një ndryshim i kontratës është kryer me anë të një amendamenti të kontratës, Autoriteti Kontraktues paraqet propozimin e tij te kontraktuesi dhe, zakonisht, fillon një raund i negociatave.</a:t>
            </a:r>
          </a:p>
          <a:p>
            <a:pPr>
              <a:spcBef>
                <a:spcPts val="600"/>
              </a:spcBef>
            </a:pPr>
            <a:r>
              <a:rPr lang="sq-AL" sz="2200" dirty="0">
                <a:solidFill>
                  <a:srgbClr val="000000"/>
                </a:solidFill>
                <a:ea typeface="Verdana" panose="020B0604030504040204" pitchFamily="34" charset="0"/>
                <a:cs typeface="Verdana" panose="020B0604030504040204" pitchFamily="34" charset="0"/>
              </a:rPr>
              <a:t>Negociatat në amendamentin e  Kontratës duhet të trajtojë të njëjtën shkallë të detajeve siç  përmban kontrata origjinale, duke dokumentuar në mënyrë të qartë arsyen e ndryshimit (p.sh., rritje apo ulje në sasi, korrigjimet e specifikimeve teknike, korrigjim i datës se  dërgesës, ndryshime në Deklaratën e punës, etj.) .</a:t>
            </a:r>
          </a:p>
          <a:p>
            <a:pPr>
              <a:spcBef>
                <a:spcPts val="600"/>
              </a:spcBef>
            </a:pPr>
            <a:r>
              <a:rPr lang="sq-AL" sz="2200" dirty="0">
                <a:solidFill>
                  <a:srgbClr val="000000"/>
                </a:solidFill>
                <a:ea typeface="Verdana" panose="020B0604030504040204" pitchFamily="34" charset="0"/>
                <a:cs typeface="Verdana" panose="020B0604030504040204" pitchFamily="34" charset="0"/>
              </a:rPr>
              <a:t>Rezultati i negociatave të amendamenteve te kontratës duhet të miratohet nga Autoriteti Kontraktues dhe Kontraktuesi dhe bëhet pjesë e kontratës origjinale.</a:t>
            </a:r>
          </a:p>
        </p:txBody>
      </p:sp>
    </p:spTree>
    <p:extLst>
      <p:ext uri="{BB962C8B-B14F-4D97-AF65-F5344CB8AC3E}">
        <p14:creationId xmlns:p14="http://schemas.microsoft.com/office/powerpoint/2010/main" val="174910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850" y="1229846"/>
            <a:ext cx="8515350" cy="292387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spcBef>
                <a:spcPts val="2400"/>
              </a:spcBef>
            </a:pPr>
            <a:r>
              <a:rPr lang="sq-AL" sz="2400" kern="0" dirty="0">
                <a:ea typeface="Verdana" panose="020B0604030504040204" pitchFamily="34" charset="0"/>
                <a:cs typeface="Verdana" panose="020B0604030504040204" pitchFamily="34" charset="0"/>
              </a:rPr>
              <a:t>Jo të gjitha ndryshimet e propozuara janë të realizueshme në kuadër të kontratës ekzistuese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algn="just">
              <a:spcBef>
                <a:spcPts val="2400"/>
              </a:spcBef>
            </a:pPr>
            <a:r>
              <a:rPr lang="sq-AL" sz="2400" kern="0" dirty="0">
                <a:ea typeface="Verdana" panose="020B0604030504040204" pitchFamily="34" charset="0"/>
                <a:cs typeface="Verdana" panose="020B0604030504040204" pitchFamily="34" charset="0"/>
              </a:rPr>
              <a:t>Jo të gjitha ndryshimet e propozuara mund të vendoset në nivel të palëve kontraktuese</a:t>
            </a:r>
            <a:r>
              <a:rPr lang="en-US" sz="2400" kern="0" dirty="0">
                <a:ea typeface="Verdana" panose="020B0604030504040204" pitchFamily="34" charset="0"/>
                <a:cs typeface="Verdana" panose="020B0604030504040204" pitchFamily="34" charset="0"/>
              </a:rPr>
              <a:t>;</a:t>
            </a:r>
            <a:endParaRPr lang="sq-AL" sz="2400" kern="0" dirty="0">
              <a:ea typeface="Verdana" panose="020B0604030504040204" pitchFamily="34" charset="0"/>
              <a:cs typeface="Verdana" panose="020B0604030504040204" pitchFamily="34" charset="0"/>
            </a:endParaRPr>
          </a:p>
          <a:p>
            <a:pPr algn="just">
              <a:spcBef>
                <a:spcPts val="2400"/>
              </a:spcBef>
            </a:pPr>
            <a:r>
              <a:rPr lang="sq-AL" sz="2400" kern="0" dirty="0">
                <a:ea typeface="Verdana" panose="020B0604030504040204" pitchFamily="34" charset="0"/>
                <a:cs typeface="Verdana" panose="020B0604030504040204" pitchFamily="34" charset="0"/>
              </a:rPr>
              <a:t>Konsensusi i palëve kontraktuese është i nevojshëm për të zbatuar ndryshimet.</a:t>
            </a:r>
          </a:p>
        </p:txBody>
      </p:sp>
      <p:sp>
        <p:nvSpPr>
          <p:cNvPr id="3" name="Rectangle 2"/>
          <p:cNvSpPr txBox="1">
            <a:spLocks noChangeArrowheads="1"/>
          </p:cNvSpPr>
          <p:nvPr/>
        </p:nvSpPr>
        <p:spPr>
          <a:xfrm>
            <a:off x="467544" y="437030"/>
            <a:ext cx="10230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en-US" dirty="0" err="1"/>
              <a:t>Nxitje</a:t>
            </a:r>
            <a:endParaRPr lang="sq-AL" dirty="0"/>
          </a:p>
        </p:txBody>
      </p:sp>
    </p:spTree>
    <p:extLst>
      <p:ext uri="{BB962C8B-B14F-4D97-AF65-F5344CB8AC3E}">
        <p14:creationId xmlns:p14="http://schemas.microsoft.com/office/powerpoint/2010/main" val="624796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6738" y="541176"/>
            <a:ext cx="2412268" cy="461665"/>
          </a:xfrm>
          <a:prstGeom prst="rect">
            <a:avLst/>
          </a:prstGeom>
          <a:noFill/>
          <a:ln w="19050">
            <a:solidFill>
              <a:schemeClr val="tx1"/>
            </a:solidFill>
          </a:ln>
        </p:spPr>
        <p:txBody>
          <a:bodyPr wrap="square" rtlCol="0">
            <a:spAutoFit/>
          </a:bodyPr>
          <a:lstStyle/>
          <a:p>
            <a:pPr algn="ctr"/>
            <a:r>
              <a:rPr lang="sq-AL" sz="1200" dirty="0"/>
              <a:t>Autoriteti Kontraktues identifikon një ndryshim të kontratës</a:t>
            </a:r>
          </a:p>
        </p:txBody>
      </p:sp>
      <p:grpSp>
        <p:nvGrpSpPr>
          <p:cNvPr id="2" name="Group 13"/>
          <p:cNvGrpSpPr/>
          <p:nvPr/>
        </p:nvGrpSpPr>
        <p:grpSpPr>
          <a:xfrm>
            <a:off x="3920784" y="1227776"/>
            <a:ext cx="1584176" cy="792088"/>
            <a:chOff x="3491880" y="1412776"/>
            <a:chExt cx="1584176" cy="792088"/>
          </a:xfrm>
        </p:grpSpPr>
        <p:sp>
          <p:nvSpPr>
            <p:cNvPr id="5" name="Flowchart: Document 4"/>
            <p:cNvSpPr/>
            <p:nvPr/>
          </p:nvSpPr>
          <p:spPr>
            <a:xfrm>
              <a:off x="3491880" y="1419267"/>
              <a:ext cx="1584176" cy="785597"/>
            </a:xfrm>
            <a:prstGeom prst="flowChartDocumen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sp>
          <p:nvSpPr>
            <p:cNvPr id="6" name="TextBox 5"/>
            <p:cNvSpPr txBox="1"/>
            <p:nvPr/>
          </p:nvSpPr>
          <p:spPr>
            <a:xfrm>
              <a:off x="3653898" y="1412776"/>
              <a:ext cx="1260140" cy="646331"/>
            </a:xfrm>
            <a:prstGeom prst="rect">
              <a:avLst/>
            </a:prstGeom>
            <a:noFill/>
          </p:spPr>
          <p:txBody>
            <a:bodyPr wrap="square" rtlCol="0">
              <a:spAutoFit/>
            </a:bodyPr>
            <a:lstStyle/>
            <a:p>
              <a:r>
                <a:rPr lang="sq-AL" sz="1200" dirty="0"/>
                <a:t>AK njofton kontraktuesin për ndryshimin</a:t>
              </a:r>
            </a:p>
          </p:txBody>
        </p:sp>
      </p:grpSp>
      <p:grpSp>
        <p:nvGrpSpPr>
          <p:cNvPr id="3" name="Group 14"/>
          <p:cNvGrpSpPr/>
          <p:nvPr/>
        </p:nvGrpSpPr>
        <p:grpSpPr>
          <a:xfrm>
            <a:off x="3704760" y="2244799"/>
            <a:ext cx="2016224" cy="1080120"/>
            <a:chOff x="3203848" y="2852936"/>
            <a:chExt cx="2016224" cy="1080120"/>
          </a:xfrm>
        </p:grpSpPr>
        <p:sp>
          <p:nvSpPr>
            <p:cNvPr id="8" name="Diamond 7"/>
            <p:cNvSpPr/>
            <p:nvPr/>
          </p:nvSpPr>
          <p:spPr>
            <a:xfrm>
              <a:off x="3203848" y="2852936"/>
              <a:ext cx="2016224" cy="1080120"/>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sp>
          <p:nvSpPr>
            <p:cNvPr id="9" name="TextBox 8"/>
            <p:cNvSpPr txBox="1"/>
            <p:nvPr/>
          </p:nvSpPr>
          <p:spPr>
            <a:xfrm>
              <a:off x="3340790" y="3030075"/>
              <a:ext cx="1742341" cy="646331"/>
            </a:xfrm>
            <a:prstGeom prst="rect">
              <a:avLst/>
            </a:prstGeom>
            <a:noFill/>
          </p:spPr>
          <p:txBody>
            <a:bodyPr wrap="square" rtlCol="0">
              <a:spAutoFit/>
            </a:bodyPr>
            <a:lstStyle/>
            <a:p>
              <a:pPr algn="ctr"/>
              <a:r>
                <a:rPr lang="sq-AL" sz="1200" dirty="0"/>
                <a:t>Kontraktuesi vlerëson orarin dhe  ndikimin e kostos</a:t>
              </a:r>
            </a:p>
          </p:txBody>
        </p:sp>
      </p:grpSp>
      <p:sp>
        <p:nvSpPr>
          <p:cNvPr id="11" name="TextBox 10"/>
          <p:cNvSpPr txBox="1"/>
          <p:nvPr/>
        </p:nvSpPr>
        <p:spPr>
          <a:xfrm>
            <a:off x="2489269" y="2276872"/>
            <a:ext cx="1224136" cy="461665"/>
          </a:xfrm>
          <a:prstGeom prst="rect">
            <a:avLst/>
          </a:prstGeom>
          <a:noFill/>
        </p:spPr>
        <p:txBody>
          <a:bodyPr wrap="square" rtlCol="0">
            <a:spAutoFit/>
          </a:bodyPr>
          <a:lstStyle/>
          <a:p>
            <a:pPr algn="ctr"/>
            <a:r>
              <a:rPr lang="sq-AL" sz="1200" dirty="0"/>
              <a:t>Nuk ka ndikim të rëndësishëm</a:t>
            </a:r>
          </a:p>
        </p:txBody>
      </p:sp>
      <p:sp>
        <p:nvSpPr>
          <p:cNvPr id="12" name="TextBox 11"/>
          <p:cNvSpPr txBox="1"/>
          <p:nvPr/>
        </p:nvSpPr>
        <p:spPr>
          <a:xfrm>
            <a:off x="539552" y="2558725"/>
            <a:ext cx="1740767" cy="461665"/>
          </a:xfrm>
          <a:prstGeom prst="rect">
            <a:avLst/>
          </a:prstGeom>
          <a:noFill/>
          <a:ln w="19050">
            <a:solidFill>
              <a:schemeClr val="tx1"/>
            </a:solidFill>
          </a:ln>
        </p:spPr>
        <p:txBody>
          <a:bodyPr wrap="square" rtlCol="0">
            <a:spAutoFit/>
          </a:bodyPr>
          <a:lstStyle/>
          <a:p>
            <a:pPr algn="ctr"/>
            <a:r>
              <a:rPr lang="sq-AL" sz="1200" dirty="0"/>
              <a:t>Ndryshimi bëhet pjesë e kontratës</a:t>
            </a:r>
          </a:p>
        </p:txBody>
      </p:sp>
      <p:sp>
        <p:nvSpPr>
          <p:cNvPr id="13" name="TextBox 12"/>
          <p:cNvSpPr txBox="1"/>
          <p:nvPr/>
        </p:nvSpPr>
        <p:spPr>
          <a:xfrm>
            <a:off x="5864400" y="2276872"/>
            <a:ext cx="1071736" cy="461665"/>
          </a:xfrm>
          <a:prstGeom prst="rect">
            <a:avLst/>
          </a:prstGeom>
          <a:noFill/>
        </p:spPr>
        <p:txBody>
          <a:bodyPr wrap="square" rtlCol="0">
            <a:spAutoFit/>
          </a:bodyPr>
          <a:lstStyle/>
          <a:p>
            <a:pPr algn="ctr"/>
            <a:r>
              <a:rPr lang="sq-AL" sz="1200" dirty="0"/>
              <a:t>Ndikim të rëndësishëm</a:t>
            </a:r>
          </a:p>
        </p:txBody>
      </p:sp>
      <p:sp>
        <p:nvSpPr>
          <p:cNvPr id="16" name="TextBox 15"/>
          <p:cNvSpPr txBox="1"/>
          <p:nvPr/>
        </p:nvSpPr>
        <p:spPr>
          <a:xfrm>
            <a:off x="7223721" y="2466392"/>
            <a:ext cx="1524743" cy="646331"/>
          </a:xfrm>
          <a:prstGeom prst="rect">
            <a:avLst/>
          </a:prstGeom>
          <a:noFill/>
          <a:ln w="19050">
            <a:solidFill>
              <a:schemeClr val="tx1"/>
            </a:solidFill>
          </a:ln>
        </p:spPr>
        <p:txBody>
          <a:bodyPr wrap="square" rtlCol="0">
            <a:spAutoFit/>
          </a:bodyPr>
          <a:lstStyle/>
          <a:p>
            <a:pPr algn="ctr"/>
            <a:r>
              <a:rPr lang="sq-AL" sz="1200" dirty="0"/>
              <a:t>AK përgatit orarin dhe </a:t>
            </a:r>
            <a:r>
              <a:rPr lang="sq-AL" sz="1200" dirty="0" err="1"/>
              <a:t>mevlerëson</a:t>
            </a:r>
            <a:endParaRPr lang="sq-AL" sz="1200" dirty="0"/>
          </a:p>
          <a:p>
            <a:pPr algn="ctr"/>
            <a:r>
              <a:rPr lang="sq-AL" sz="1200" dirty="0"/>
              <a:t> koston</a:t>
            </a:r>
          </a:p>
        </p:txBody>
      </p:sp>
      <p:sp>
        <p:nvSpPr>
          <p:cNvPr id="17" name="TextBox 16"/>
          <p:cNvSpPr txBox="1"/>
          <p:nvPr/>
        </p:nvSpPr>
        <p:spPr>
          <a:xfrm>
            <a:off x="3092692" y="3549854"/>
            <a:ext cx="3240360" cy="461665"/>
          </a:xfrm>
          <a:prstGeom prst="rect">
            <a:avLst/>
          </a:prstGeom>
          <a:noFill/>
          <a:ln w="19050">
            <a:solidFill>
              <a:schemeClr val="tx1"/>
            </a:solidFill>
          </a:ln>
        </p:spPr>
        <p:txBody>
          <a:bodyPr wrap="square" rtlCol="0">
            <a:spAutoFit/>
          </a:bodyPr>
          <a:lstStyle/>
          <a:p>
            <a:pPr algn="ctr"/>
            <a:r>
              <a:rPr lang="sq-AL" sz="1200" dirty="0"/>
              <a:t>AK dhe Kontraktuesi rishikojnë dhe negociojnë orarin dhe vlerësojnë  koston </a:t>
            </a:r>
          </a:p>
        </p:txBody>
      </p:sp>
      <p:grpSp>
        <p:nvGrpSpPr>
          <p:cNvPr id="7" name="Group 19"/>
          <p:cNvGrpSpPr/>
          <p:nvPr/>
        </p:nvGrpSpPr>
        <p:grpSpPr>
          <a:xfrm>
            <a:off x="4064800" y="4236454"/>
            <a:ext cx="1296144" cy="648072"/>
            <a:chOff x="5689566" y="4581128"/>
            <a:chExt cx="1296144" cy="648072"/>
          </a:xfrm>
        </p:grpSpPr>
        <p:sp>
          <p:nvSpPr>
            <p:cNvPr id="18" name="TextBox 17"/>
            <p:cNvSpPr txBox="1"/>
            <p:nvPr/>
          </p:nvSpPr>
          <p:spPr>
            <a:xfrm>
              <a:off x="5767697" y="4783509"/>
              <a:ext cx="1071736" cy="276999"/>
            </a:xfrm>
            <a:prstGeom prst="rect">
              <a:avLst/>
            </a:prstGeom>
            <a:noFill/>
          </p:spPr>
          <p:txBody>
            <a:bodyPr wrap="square" rtlCol="0">
              <a:spAutoFit/>
            </a:bodyPr>
            <a:lstStyle/>
            <a:p>
              <a:pPr algn="ctr"/>
              <a:r>
                <a:rPr lang="sq-AL" sz="1200" dirty="0"/>
                <a:t>Marrëveshja</a:t>
              </a:r>
              <a:r>
                <a:rPr lang="en-US" sz="1200" dirty="0"/>
                <a:t> </a:t>
              </a:r>
              <a:endParaRPr lang="el-GR" sz="1200" dirty="0"/>
            </a:p>
          </p:txBody>
        </p:sp>
        <p:sp>
          <p:nvSpPr>
            <p:cNvPr id="19" name="Diamond 18"/>
            <p:cNvSpPr/>
            <p:nvPr/>
          </p:nvSpPr>
          <p:spPr>
            <a:xfrm>
              <a:off x="5689566" y="4581128"/>
              <a:ext cx="1296144" cy="648072"/>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1" name="TextBox 20"/>
          <p:cNvSpPr txBox="1"/>
          <p:nvPr/>
        </p:nvSpPr>
        <p:spPr>
          <a:xfrm>
            <a:off x="2641669" y="4530316"/>
            <a:ext cx="1224136" cy="276999"/>
          </a:xfrm>
          <a:prstGeom prst="rect">
            <a:avLst/>
          </a:prstGeom>
          <a:noFill/>
        </p:spPr>
        <p:txBody>
          <a:bodyPr wrap="square" rtlCol="0">
            <a:spAutoFit/>
          </a:bodyPr>
          <a:lstStyle/>
          <a:p>
            <a:pPr algn="ctr"/>
            <a:r>
              <a:rPr lang="sq-AL" sz="1200" dirty="0"/>
              <a:t>Po</a:t>
            </a:r>
          </a:p>
        </p:txBody>
      </p:sp>
      <p:sp>
        <p:nvSpPr>
          <p:cNvPr id="22" name="TextBox 21"/>
          <p:cNvSpPr txBox="1"/>
          <p:nvPr/>
        </p:nvSpPr>
        <p:spPr>
          <a:xfrm>
            <a:off x="539552" y="4363348"/>
            <a:ext cx="1740767" cy="461665"/>
          </a:xfrm>
          <a:prstGeom prst="rect">
            <a:avLst/>
          </a:prstGeom>
          <a:noFill/>
          <a:ln w="19050">
            <a:solidFill>
              <a:schemeClr val="tx1"/>
            </a:solidFill>
          </a:ln>
        </p:spPr>
        <p:txBody>
          <a:bodyPr wrap="square" rtlCol="0">
            <a:spAutoFit/>
          </a:bodyPr>
          <a:lstStyle/>
          <a:p>
            <a:pPr algn="ctr"/>
            <a:r>
              <a:rPr lang="sq-AL" sz="1200" dirty="0"/>
              <a:t>Ndryshimi bëhet pjesë e kontratës</a:t>
            </a:r>
          </a:p>
        </p:txBody>
      </p:sp>
      <p:sp>
        <p:nvSpPr>
          <p:cNvPr id="23" name="TextBox 22"/>
          <p:cNvSpPr txBox="1"/>
          <p:nvPr/>
        </p:nvSpPr>
        <p:spPr>
          <a:xfrm>
            <a:off x="4283968" y="4941168"/>
            <a:ext cx="1224136" cy="276999"/>
          </a:xfrm>
          <a:prstGeom prst="rect">
            <a:avLst/>
          </a:prstGeom>
          <a:noFill/>
        </p:spPr>
        <p:txBody>
          <a:bodyPr wrap="square" rtlCol="0">
            <a:spAutoFit/>
          </a:bodyPr>
          <a:lstStyle/>
          <a:p>
            <a:pPr algn="ctr"/>
            <a:r>
              <a:rPr lang="sq-AL" sz="1200" dirty="0"/>
              <a:t>Jo</a:t>
            </a:r>
          </a:p>
        </p:txBody>
      </p:sp>
      <p:sp>
        <p:nvSpPr>
          <p:cNvPr id="24" name="TextBox 23"/>
          <p:cNvSpPr txBox="1"/>
          <p:nvPr/>
        </p:nvSpPr>
        <p:spPr>
          <a:xfrm>
            <a:off x="2280319" y="5657563"/>
            <a:ext cx="2003649" cy="461665"/>
          </a:xfrm>
          <a:prstGeom prst="rect">
            <a:avLst/>
          </a:prstGeom>
          <a:noFill/>
          <a:ln w="19050">
            <a:solidFill>
              <a:schemeClr val="tx1"/>
            </a:solidFill>
          </a:ln>
        </p:spPr>
        <p:txBody>
          <a:bodyPr wrap="square" rtlCol="0">
            <a:spAutoFit/>
          </a:bodyPr>
          <a:lstStyle/>
          <a:p>
            <a:pPr algn="ctr"/>
            <a:r>
              <a:rPr lang="sq-AL" sz="1200" dirty="0"/>
              <a:t>AK lëshon </a:t>
            </a:r>
            <a:r>
              <a:rPr lang="sq-AL" sz="1200" dirty="0" err="1"/>
              <a:t>urdhr</a:t>
            </a:r>
            <a:r>
              <a:rPr lang="en-GB" sz="1200" dirty="0" err="1"/>
              <a:t>esen</a:t>
            </a:r>
            <a:r>
              <a:rPr lang="sq-AL" sz="1200" dirty="0"/>
              <a:t> e njëanshme të ndryshimit</a:t>
            </a:r>
          </a:p>
        </p:txBody>
      </p:sp>
      <p:sp>
        <p:nvSpPr>
          <p:cNvPr id="25" name="TextBox 24"/>
          <p:cNvSpPr txBox="1"/>
          <p:nvPr/>
        </p:nvSpPr>
        <p:spPr>
          <a:xfrm>
            <a:off x="5141776" y="5657563"/>
            <a:ext cx="1524743" cy="646331"/>
          </a:xfrm>
          <a:prstGeom prst="rect">
            <a:avLst/>
          </a:prstGeom>
          <a:noFill/>
          <a:ln w="19050">
            <a:solidFill>
              <a:schemeClr val="tx1"/>
            </a:solidFill>
          </a:ln>
        </p:spPr>
        <p:txBody>
          <a:bodyPr wrap="square" rtlCol="0">
            <a:spAutoFit/>
          </a:bodyPr>
          <a:lstStyle/>
          <a:p>
            <a:pPr algn="ctr"/>
            <a:r>
              <a:rPr lang="en-GB" sz="1200" dirty="0"/>
              <a:t>A</a:t>
            </a:r>
            <a:r>
              <a:rPr lang="sq-AL" sz="1200" dirty="0"/>
              <a:t>K tërheq propozimin e ndryshimit</a:t>
            </a:r>
          </a:p>
        </p:txBody>
      </p:sp>
      <p:cxnSp>
        <p:nvCxnSpPr>
          <p:cNvPr id="28" name="Straight Arrow Connector 27"/>
          <p:cNvCxnSpPr>
            <a:stCxn id="4" idx="2"/>
            <a:endCxn id="5" idx="0"/>
          </p:cNvCxnSpPr>
          <p:nvPr/>
        </p:nvCxnSpPr>
        <p:spPr>
          <a:xfrm>
            <a:off x="4712872" y="1002841"/>
            <a:ext cx="0" cy="23142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2"/>
            <a:endCxn id="8" idx="0"/>
          </p:cNvCxnSpPr>
          <p:nvPr/>
        </p:nvCxnSpPr>
        <p:spPr>
          <a:xfrm>
            <a:off x="4712872" y="1967927"/>
            <a:ext cx="0" cy="2768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a:endCxn id="17" idx="0"/>
          </p:cNvCxnSpPr>
          <p:nvPr/>
        </p:nvCxnSpPr>
        <p:spPr>
          <a:xfrm>
            <a:off x="4712872" y="33249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7" idx="2"/>
            <a:endCxn id="19" idx="0"/>
          </p:cNvCxnSpPr>
          <p:nvPr/>
        </p:nvCxnSpPr>
        <p:spPr>
          <a:xfrm>
            <a:off x="4712872" y="40115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4" idx="0"/>
          </p:cNvCxnSpPr>
          <p:nvPr/>
        </p:nvCxnSpPr>
        <p:spPr>
          <a:xfrm rot="5400000">
            <a:off x="3610990" y="4555680"/>
            <a:ext cx="773037" cy="1430728"/>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9" idx="2"/>
            <a:endCxn id="25" idx="0"/>
          </p:cNvCxnSpPr>
          <p:nvPr/>
        </p:nvCxnSpPr>
        <p:spPr>
          <a:xfrm rot="16200000" flipH="1">
            <a:off x="4921992" y="4675406"/>
            <a:ext cx="773037" cy="1191276"/>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9" idx="1"/>
            <a:endCxn id="22" idx="3"/>
          </p:cNvCxnSpPr>
          <p:nvPr/>
        </p:nvCxnSpPr>
        <p:spPr>
          <a:xfrm flipH="1">
            <a:off x="2280319" y="4560490"/>
            <a:ext cx="1784481" cy="3369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8" idx="1"/>
            <a:endCxn id="12" idx="3"/>
          </p:cNvCxnSpPr>
          <p:nvPr/>
        </p:nvCxnSpPr>
        <p:spPr>
          <a:xfrm flipH="1">
            <a:off x="2280319" y="2784859"/>
            <a:ext cx="1424441" cy="46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 idx="3"/>
            <a:endCxn id="16" idx="1"/>
          </p:cNvCxnSpPr>
          <p:nvPr/>
        </p:nvCxnSpPr>
        <p:spPr>
          <a:xfrm>
            <a:off x="5720984" y="2784859"/>
            <a:ext cx="1502737" cy="46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2"/>
            <a:endCxn id="17" idx="3"/>
          </p:cNvCxnSpPr>
          <p:nvPr/>
        </p:nvCxnSpPr>
        <p:spPr>
          <a:xfrm rot="5400000">
            <a:off x="6825591" y="2620185"/>
            <a:ext cx="667964" cy="1653041"/>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915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101" y="489924"/>
            <a:ext cx="47820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Kontraktuesi inicion ndryshime</a:t>
            </a:r>
          </a:p>
        </p:txBody>
      </p:sp>
      <p:sp>
        <p:nvSpPr>
          <p:cNvPr id="3" name="Rectangle 2"/>
          <p:cNvSpPr/>
          <p:nvPr/>
        </p:nvSpPr>
        <p:spPr>
          <a:xfrm>
            <a:off x="323528" y="1028343"/>
            <a:ext cx="8568952" cy="5062924"/>
          </a:xfrm>
          <a:prstGeom prst="rect">
            <a:avLst/>
          </a:prstGeom>
        </p:spPr>
        <p:txBody>
          <a:bodyPr wrap="square">
            <a:spAutoFit/>
          </a:bodyPr>
          <a:lstStyle/>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Ndryshimet e kontratës te iniciuara nga Kontraktuesi marrin zakonisht formën e propozimit me shkrim tek Autoritetit kontraktues dhe, në këtë mënyrë, janë shpesh të referuara si "propozime për ndryshim të kontratës", "propozimet për ndryshim inxhinierie," ose "propozime për ndryshim administrativ", në varësi të natyrës dhe </a:t>
            </a:r>
            <a:r>
              <a:rPr lang="sq-AL" sz="2200" dirty="0" err="1">
                <a:solidFill>
                  <a:srgbClr val="000000"/>
                </a:solidFill>
                <a:ea typeface="Verdana" panose="020B0604030504040204" pitchFamily="34" charset="0"/>
                <a:cs typeface="Verdana" panose="020B0604030504040204" pitchFamily="34" charset="0"/>
              </a:rPr>
              <a:t>kompleksitetit</a:t>
            </a:r>
            <a:r>
              <a:rPr lang="sq-AL" sz="2200" dirty="0">
                <a:solidFill>
                  <a:srgbClr val="000000"/>
                </a:solidFill>
                <a:ea typeface="Verdana" panose="020B0604030504040204" pitchFamily="34" charset="0"/>
                <a:cs typeface="Verdana" panose="020B0604030504040204" pitchFamily="34" charset="0"/>
              </a:rPr>
              <a:t> te ndryshimit të propozuar të kontratës.</a:t>
            </a:r>
          </a:p>
          <a:p>
            <a:pPr>
              <a:spcBef>
                <a:spcPts val="600"/>
              </a:spcBef>
            </a:pPr>
            <a:endParaRPr lang="en-US"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Më tej, në qoftë se kontraktuesi zhvillon një propozim për ndryshime në një kontratë që do të rezultojë në kursimet e kostos të Autoritetit Kontraktues në kuadër të kontratës së tanishme, kontratat e ardhshme, dhe / ose kontratave të njëkohshme, atëherë kontraktuesi mund të zgjedh që të përgatis dhe të dorëzoj një "propozim te ndryshimit të vlerës së inxhinierisë."</a:t>
            </a:r>
          </a:p>
        </p:txBody>
      </p:sp>
    </p:spTree>
    <p:extLst>
      <p:ext uri="{BB962C8B-B14F-4D97-AF65-F5344CB8AC3E}">
        <p14:creationId xmlns:p14="http://schemas.microsoft.com/office/powerpoint/2010/main" val="14103476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06738" y="541176"/>
            <a:ext cx="2412268" cy="461665"/>
          </a:xfrm>
          <a:prstGeom prst="rect">
            <a:avLst/>
          </a:prstGeom>
          <a:noFill/>
          <a:ln w="19050">
            <a:solidFill>
              <a:schemeClr val="tx1"/>
            </a:solidFill>
          </a:ln>
        </p:spPr>
        <p:txBody>
          <a:bodyPr wrap="square" rtlCol="0">
            <a:spAutoFit/>
          </a:bodyPr>
          <a:lstStyle/>
          <a:p>
            <a:pPr algn="ctr"/>
            <a:r>
              <a:rPr lang="sq-AL" sz="1200" dirty="0"/>
              <a:t>Kontraktuesi identifikon një ndryshim të kontratës</a:t>
            </a:r>
          </a:p>
        </p:txBody>
      </p:sp>
      <p:grpSp>
        <p:nvGrpSpPr>
          <p:cNvPr id="2" name="Group 33"/>
          <p:cNvGrpSpPr/>
          <p:nvPr/>
        </p:nvGrpSpPr>
        <p:grpSpPr>
          <a:xfrm>
            <a:off x="3704760" y="2244799"/>
            <a:ext cx="2016224" cy="1080120"/>
            <a:chOff x="3704760" y="2244799"/>
            <a:chExt cx="2016224" cy="1080120"/>
          </a:xfrm>
        </p:grpSpPr>
        <p:sp>
          <p:nvSpPr>
            <p:cNvPr id="6" name="TextBox 5"/>
            <p:cNvSpPr txBox="1"/>
            <p:nvPr/>
          </p:nvSpPr>
          <p:spPr>
            <a:xfrm>
              <a:off x="4082802" y="2461694"/>
              <a:ext cx="1260140" cy="646331"/>
            </a:xfrm>
            <a:prstGeom prst="rect">
              <a:avLst/>
            </a:prstGeom>
            <a:noFill/>
          </p:spPr>
          <p:txBody>
            <a:bodyPr wrap="square" rtlCol="0">
              <a:spAutoFit/>
            </a:bodyPr>
            <a:lstStyle/>
            <a:p>
              <a:pPr algn="ctr"/>
              <a:r>
                <a:rPr lang="sq-AL" sz="1200" dirty="0"/>
                <a:t>Kontraktuesi njofton AK për ndryshimin</a:t>
              </a:r>
            </a:p>
          </p:txBody>
        </p:sp>
        <p:sp>
          <p:nvSpPr>
            <p:cNvPr id="8" name="Diamond 7"/>
            <p:cNvSpPr/>
            <p:nvPr/>
          </p:nvSpPr>
          <p:spPr>
            <a:xfrm>
              <a:off x="3704760" y="2244799"/>
              <a:ext cx="2016224" cy="1080120"/>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grpSp>
      <p:sp>
        <p:nvSpPr>
          <p:cNvPr id="10" name="TextBox 9"/>
          <p:cNvSpPr txBox="1"/>
          <p:nvPr/>
        </p:nvSpPr>
        <p:spPr>
          <a:xfrm>
            <a:off x="2843808" y="2134597"/>
            <a:ext cx="1224136" cy="646331"/>
          </a:xfrm>
          <a:prstGeom prst="rect">
            <a:avLst/>
          </a:prstGeom>
          <a:noFill/>
        </p:spPr>
        <p:txBody>
          <a:bodyPr wrap="square" rtlCol="0">
            <a:spAutoFit/>
          </a:bodyPr>
          <a:lstStyle/>
          <a:p>
            <a:pPr algn="ctr"/>
            <a:r>
              <a:rPr lang="sq-AL" sz="1200" dirty="0"/>
              <a:t>ndryshimi i propozuar refuzohet</a:t>
            </a:r>
          </a:p>
        </p:txBody>
      </p:sp>
      <p:sp>
        <p:nvSpPr>
          <p:cNvPr id="11" name="TextBox 10"/>
          <p:cNvSpPr txBox="1"/>
          <p:nvPr/>
        </p:nvSpPr>
        <p:spPr>
          <a:xfrm>
            <a:off x="539552" y="2132856"/>
            <a:ext cx="1740767" cy="646331"/>
          </a:xfrm>
          <a:prstGeom prst="rect">
            <a:avLst/>
          </a:prstGeom>
          <a:noFill/>
          <a:ln w="19050">
            <a:solidFill>
              <a:schemeClr val="tx1"/>
            </a:solidFill>
          </a:ln>
        </p:spPr>
        <p:txBody>
          <a:bodyPr wrap="square" rtlCol="0">
            <a:spAutoFit/>
          </a:bodyPr>
          <a:lstStyle/>
          <a:p>
            <a:pPr algn="ctr"/>
            <a:r>
              <a:rPr lang="sq-AL" sz="1200" dirty="0"/>
              <a:t>Kontraktuesi tërheq propozimin e ndryshimit</a:t>
            </a:r>
          </a:p>
        </p:txBody>
      </p:sp>
      <p:sp>
        <p:nvSpPr>
          <p:cNvPr id="13" name="TextBox 12"/>
          <p:cNvSpPr txBox="1"/>
          <p:nvPr/>
        </p:nvSpPr>
        <p:spPr>
          <a:xfrm>
            <a:off x="7223721" y="2466392"/>
            <a:ext cx="1524743" cy="646331"/>
          </a:xfrm>
          <a:prstGeom prst="rect">
            <a:avLst/>
          </a:prstGeom>
          <a:noFill/>
          <a:ln w="19050">
            <a:solidFill>
              <a:schemeClr val="tx1"/>
            </a:solidFill>
          </a:ln>
        </p:spPr>
        <p:txBody>
          <a:bodyPr wrap="square" rtlCol="0">
            <a:spAutoFit/>
          </a:bodyPr>
          <a:lstStyle/>
          <a:p>
            <a:pPr algn="ctr"/>
            <a:r>
              <a:rPr lang="sq-AL" sz="1200" dirty="0"/>
              <a:t>AK përgatit orarin dhe me vlerëson koston </a:t>
            </a:r>
          </a:p>
        </p:txBody>
      </p:sp>
      <p:sp>
        <p:nvSpPr>
          <p:cNvPr id="14" name="TextBox 13"/>
          <p:cNvSpPr txBox="1"/>
          <p:nvPr/>
        </p:nvSpPr>
        <p:spPr>
          <a:xfrm>
            <a:off x="3092692" y="3549854"/>
            <a:ext cx="3240360" cy="461665"/>
          </a:xfrm>
          <a:prstGeom prst="rect">
            <a:avLst/>
          </a:prstGeom>
          <a:noFill/>
          <a:ln w="19050">
            <a:solidFill>
              <a:schemeClr val="tx1"/>
            </a:solidFill>
          </a:ln>
        </p:spPr>
        <p:txBody>
          <a:bodyPr wrap="square" rtlCol="0">
            <a:spAutoFit/>
          </a:bodyPr>
          <a:lstStyle/>
          <a:p>
            <a:pPr algn="ctr"/>
            <a:r>
              <a:rPr lang="sq-AL" sz="1200" dirty="0"/>
              <a:t>AK dhe Kontraktuesi rishikojnë dhe  negociojë orarin dhe vlerësojnë koston </a:t>
            </a:r>
          </a:p>
        </p:txBody>
      </p:sp>
      <p:grpSp>
        <p:nvGrpSpPr>
          <p:cNvPr id="4" name="Group 14"/>
          <p:cNvGrpSpPr/>
          <p:nvPr/>
        </p:nvGrpSpPr>
        <p:grpSpPr>
          <a:xfrm>
            <a:off x="4064800" y="4236454"/>
            <a:ext cx="1296144" cy="648072"/>
            <a:chOff x="5689566" y="4581128"/>
            <a:chExt cx="1296144" cy="648072"/>
          </a:xfrm>
        </p:grpSpPr>
        <p:sp>
          <p:nvSpPr>
            <p:cNvPr id="16" name="TextBox 15"/>
            <p:cNvSpPr txBox="1"/>
            <p:nvPr/>
          </p:nvSpPr>
          <p:spPr>
            <a:xfrm>
              <a:off x="5801770" y="4766665"/>
              <a:ext cx="1071736" cy="461665"/>
            </a:xfrm>
            <a:prstGeom prst="rect">
              <a:avLst/>
            </a:prstGeom>
            <a:noFill/>
          </p:spPr>
          <p:txBody>
            <a:bodyPr wrap="square" rtlCol="0">
              <a:spAutoFit/>
            </a:bodyPr>
            <a:lstStyle/>
            <a:p>
              <a:pPr algn="ctr"/>
              <a:r>
                <a:rPr lang="sq-AL" sz="1200" dirty="0"/>
                <a:t>Marrëveshja</a:t>
              </a:r>
            </a:p>
            <a:p>
              <a:pPr algn="ctr"/>
              <a:r>
                <a:rPr lang="en-US" sz="1200" dirty="0"/>
                <a:t> </a:t>
              </a:r>
              <a:endParaRPr lang="el-GR" sz="1200" dirty="0"/>
            </a:p>
          </p:txBody>
        </p:sp>
        <p:sp>
          <p:nvSpPr>
            <p:cNvPr id="17" name="Diamond 16"/>
            <p:cNvSpPr/>
            <p:nvPr/>
          </p:nvSpPr>
          <p:spPr>
            <a:xfrm>
              <a:off x="5689566" y="4581128"/>
              <a:ext cx="1296144" cy="648072"/>
            </a:xfrm>
            <a:prstGeom prst="diamond">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8" name="TextBox 17"/>
          <p:cNvSpPr txBox="1"/>
          <p:nvPr/>
        </p:nvSpPr>
        <p:spPr>
          <a:xfrm>
            <a:off x="2641669" y="4530316"/>
            <a:ext cx="1224136" cy="276999"/>
          </a:xfrm>
          <a:prstGeom prst="rect">
            <a:avLst/>
          </a:prstGeom>
          <a:noFill/>
        </p:spPr>
        <p:txBody>
          <a:bodyPr wrap="square" rtlCol="0">
            <a:spAutoFit/>
          </a:bodyPr>
          <a:lstStyle/>
          <a:p>
            <a:pPr algn="ctr"/>
            <a:r>
              <a:rPr lang="sq-AL" sz="1200" dirty="0"/>
              <a:t>Po</a:t>
            </a:r>
          </a:p>
        </p:txBody>
      </p:sp>
      <p:sp>
        <p:nvSpPr>
          <p:cNvPr id="19" name="TextBox 18"/>
          <p:cNvSpPr txBox="1"/>
          <p:nvPr/>
        </p:nvSpPr>
        <p:spPr>
          <a:xfrm>
            <a:off x="539552" y="4363348"/>
            <a:ext cx="1740767" cy="461665"/>
          </a:xfrm>
          <a:prstGeom prst="rect">
            <a:avLst/>
          </a:prstGeom>
          <a:noFill/>
          <a:ln w="19050">
            <a:solidFill>
              <a:schemeClr val="tx1"/>
            </a:solidFill>
          </a:ln>
        </p:spPr>
        <p:txBody>
          <a:bodyPr wrap="square" rtlCol="0">
            <a:spAutoFit/>
          </a:bodyPr>
          <a:lstStyle/>
          <a:p>
            <a:pPr algn="ctr"/>
            <a:r>
              <a:rPr lang="sq-AL" sz="1200" dirty="0"/>
              <a:t>Ndryshimi bëhet pjesë e kontratës</a:t>
            </a:r>
          </a:p>
        </p:txBody>
      </p:sp>
      <p:sp>
        <p:nvSpPr>
          <p:cNvPr id="20" name="TextBox 19"/>
          <p:cNvSpPr txBox="1"/>
          <p:nvPr/>
        </p:nvSpPr>
        <p:spPr>
          <a:xfrm>
            <a:off x="4283968" y="4941168"/>
            <a:ext cx="1224136" cy="276999"/>
          </a:xfrm>
          <a:prstGeom prst="rect">
            <a:avLst/>
          </a:prstGeom>
          <a:noFill/>
        </p:spPr>
        <p:txBody>
          <a:bodyPr wrap="square" rtlCol="0">
            <a:spAutoFit/>
          </a:bodyPr>
          <a:lstStyle/>
          <a:p>
            <a:pPr algn="ctr"/>
            <a:r>
              <a:rPr lang="sq-AL" sz="1200" dirty="0"/>
              <a:t>Jo</a:t>
            </a:r>
          </a:p>
        </p:txBody>
      </p:sp>
      <p:sp>
        <p:nvSpPr>
          <p:cNvPr id="22" name="TextBox 21"/>
          <p:cNvSpPr txBox="1"/>
          <p:nvPr/>
        </p:nvSpPr>
        <p:spPr>
          <a:xfrm>
            <a:off x="5141776" y="5657563"/>
            <a:ext cx="1524743" cy="646331"/>
          </a:xfrm>
          <a:prstGeom prst="rect">
            <a:avLst/>
          </a:prstGeom>
          <a:noFill/>
          <a:ln w="19050">
            <a:solidFill>
              <a:schemeClr val="tx1"/>
            </a:solidFill>
          </a:ln>
        </p:spPr>
        <p:txBody>
          <a:bodyPr wrap="square" rtlCol="0">
            <a:spAutoFit/>
          </a:bodyPr>
          <a:lstStyle/>
          <a:p>
            <a:pPr algn="ctr"/>
            <a:r>
              <a:rPr lang="sq-AL" sz="1200" dirty="0"/>
              <a:t>Kontraktuesi tërheq propozimin e ndryshimit</a:t>
            </a:r>
          </a:p>
        </p:txBody>
      </p:sp>
      <p:grpSp>
        <p:nvGrpSpPr>
          <p:cNvPr id="7" name="Group 32"/>
          <p:cNvGrpSpPr/>
          <p:nvPr/>
        </p:nvGrpSpPr>
        <p:grpSpPr>
          <a:xfrm>
            <a:off x="3841702" y="1002841"/>
            <a:ext cx="1742341" cy="1017023"/>
            <a:chOff x="3841702" y="1002841"/>
            <a:chExt cx="1742341" cy="1017023"/>
          </a:xfrm>
        </p:grpSpPr>
        <p:sp>
          <p:nvSpPr>
            <p:cNvPr id="5" name="Flowchart: Document 4"/>
            <p:cNvSpPr/>
            <p:nvPr/>
          </p:nvSpPr>
          <p:spPr>
            <a:xfrm>
              <a:off x="3920784" y="1234267"/>
              <a:ext cx="1584176" cy="785597"/>
            </a:xfrm>
            <a:prstGeom prst="flowChartDocumen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200"/>
            </a:p>
          </p:txBody>
        </p:sp>
        <p:sp>
          <p:nvSpPr>
            <p:cNvPr id="9" name="TextBox 8"/>
            <p:cNvSpPr txBox="1"/>
            <p:nvPr/>
          </p:nvSpPr>
          <p:spPr>
            <a:xfrm>
              <a:off x="3841702" y="1183500"/>
              <a:ext cx="1742341" cy="830997"/>
            </a:xfrm>
            <a:prstGeom prst="rect">
              <a:avLst/>
            </a:prstGeom>
            <a:noFill/>
          </p:spPr>
          <p:txBody>
            <a:bodyPr wrap="square" rtlCol="0">
              <a:spAutoFit/>
            </a:bodyPr>
            <a:lstStyle/>
            <a:p>
              <a:pPr algn="ctr"/>
              <a:r>
                <a:rPr lang="sq-AL" sz="1200" dirty="0"/>
                <a:t>Kontraktuesi vlerëson orarin dhe me ndikimin ne</a:t>
              </a:r>
            </a:p>
            <a:p>
              <a:pPr algn="ctr"/>
              <a:r>
                <a:rPr lang="sq-AL" sz="1200" dirty="0"/>
                <a:t>kosto</a:t>
              </a:r>
            </a:p>
          </p:txBody>
        </p:sp>
        <p:cxnSp>
          <p:nvCxnSpPr>
            <p:cNvPr id="23" name="Straight Arrow Connector 22"/>
            <p:cNvCxnSpPr/>
            <p:nvPr/>
          </p:nvCxnSpPr>
          <p:spPr>
            <a:xfrm>
              <a:off x="4712872" y="1002841"/>
              <a:ext cx="0" cy="23142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a:stCxn id="5" idx="2"/>
            <a:endCxn id="8" idx="0"/>
          </p:cNvCxnSpPr>
          <p:nvPr/>
        </p:nvCxnSpPr>
        <p:spPr>
          <a:xfrm>
            <a:off x="4712872" y="1967927"/>
            <a:ext cx="0" cy="2768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2"/>
            <a:endCxn id="14" idx="0"/>
          </p:cNvCxnSpPr>
          <p:nvPr/>
        </p:nvCxnSpPr>
        <p:spPr>
          <a:xfrm>
            <a:off x="4712872" y="33249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4" idx="2"/>
            <a:endCxn id="17" idx="0"/>
          </p:cNvCxnSpPr>
          <p:nvPr/>
        </p:nvCxnSpPr>
        <p:spPr>
          <a:xfrm>
            <a:off x="4712872" y="4011519"/>
            <a:ext cx="0" cy="2249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7" idx="2"/>
          </p:cNvCxnSpPr>
          <p:nvPr/>
        </p:nvCxnSpPr>
        <p:spPr>
          <a:xfrm rot="5400000">
            <a:off x="3610990" y="4555680"/>
            <a:ext cx="773037" cy="1430728"/>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7" idx="2"/>
            <a:endCxn id="22" idx="0"/>
          </p:cNvCxnSpPr>
          <p:nvPr/>
        </p:nvCxnSpPr>
        <p:spPr>
          <a:xfrm rot="16200000" flipH="1">
            <a:off x="4921992" y="4675406"/>
            <a:ext cx="773037" cy="1191276"/>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7" idx="1"/>
            <a:endCxn id="19" idx="3"/>
          </p:cNvCxnSpPr>
          <p:nvPr/>
        </p:nvCxnSpPr>
        <p:spPr>
          <a:xfrm flipH="1">
            <a:off x="2280319" y="4560490"/>
            <a:ext cx="1784481" cy="3369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8" idx="3"/>
            <a:endCxn id="13" idx="1"/>
          </p:cNvCxnSpPr>
          <p:nvPr/>
        </p:nvCxnSpPr>
        <p:spPr>
          <a:xfrm>
            <a:off x="5720984" y="2784859"/>
            <a:ext cx="1502737" cy="46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3" idx="2"/>
            <a:endCxn id="14" idx="3"/>
          </p:cNvCxnSpPr>
          <p:nvPr/>
        </p:nvCxnSpPr>
        <p:spPr>
          <a:xfrm rot="5400000">
            <a:off x="6825591" y="2620185"/>
            <a:ext cx="667964" cy="1653041"/>
          </a:xfrm>
          <a:prstGeom prst="bentConnector2">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39552" y="2998693"/>
            <a:ext cx="1740767" cy="461665"/>
          </a:xfrm>
          <a:prstGeom prst="rect">
            <a:avLst/>
          </a:prstGeom>
          <a:noFill/>
          <a:ln w="19050">
            <a:solidFill>
              <a:schemeClr val="tx1"/>
            </a:solidFill>
          </a:ln>
        </p:spPr>
        <p:txBody>
          <a:bodyPr wrap="square" rtlCol="0">
            <a:spAutoFit/>
          </a:bodyPr>
          <a:lstStyle/>
          <a:p>
            <a:pPr algn="ctr"/>
            <a:r>
              <a:rPr lang="sq-AL" sz="1200" dirty="0"/>
              <a:t>Kontraktuesi përgatit kërkesën</a:t>
            </a:r>
          </a:p>
        </p:txBody>
      </p:sp>
      <p:cxnSp>
        <p:nvCxnSpPr>
          <p:cNvPr id="37" name="Elbow Connector 36"/>
          <p:cNvCxnSpPr>
            <a:stCxn id="8" idx="1"/>
            <a:endCxn id="11" idx="3"/>
          </p:cNvCxnSpPr>
          <p:nvPr/>
        </p:nvCxnSpPr>
        <p:spPr>
          <a:xfrm rot="10800000">
            <a:off x="2280320" y="2456023"/>
            <a:ext cx="1424441" cy="328837"/>
          </a:xfrm>
          <a:prstGeom prst="bentConnector3">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8" idx="1"/>
            <a:endCxn id="35" idx="3"/>
          </p:cNvCxnSpPr>
          <p:nvPr/>
        </p:nvCxnSpPr>
        <p:spPr>
          <a:xfrm rot="10800000" flipV="1">
            <a:off x="2280320" y="2784858"/>
            <a:ext cx="1424441" cy="444667"/>
          </a:xfrm>
          <a:prstGeom prst="bentConnector3">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796136" y="2132856"/>
            <a:ext cx="1224136" cy="646331"/>
          </a:xfrm>
          <a:prstGeom prst="rect">
            <a:avLst/>
          </a:prstGeom>
          <a:noFill/>
        </p:spPr>
        <p:txBody>
          <a:bodyPr wrap="square" rtlCol="0">
            <a:spAutoFit/>
          </a:bodyPr>
          <a:lstStyle/>
          <a:p>
            <a:pPr algn="ctr"/>
            <a:r>
              <a:rPr lang="sq-AL" sz="1200" dirty="0"/>
              <a:t>Ndryshimi I propozuar pranohet</a:t>
            </a:r>
          </a:p>
        </p:txBody>
      </p:sp>
      <p:sp>
        <p:nvSpPr>
          <p:cNvPr id="41" name="TextBox 40"/>
          <p:cNvSpPr txBox="1"/>
          <p:nvPr/>
        </p:nvSpPr>
        <p:spPr>
          <a:xfrm>
            <a:off x="2431437" y="5634744"/>
            <a:ext cx="1740767" cy="461665"/>
          </a:xfrm>
          <a:prstGeom prst="rect">
            <a:avLst/>
          </a:prstGeom>
          <a:noFill/>
          <a:ln w="19050">
            <a:solidFill>
              <a:schemeClr val="tx1"/>
            </a:solidFill>
          </a:ln>
        </p:spPr>
        <p:txBody>
          <a:bodyPr wrap="square" rtlCol="0">
            <a:spAutoFit/>
          </a:bodyPr>
          <a:lstStyle/>
          <a:p>
            <a:pPr algn="ctr"/>
            <a:r>
              <a:rPr lang="sq-AL" sz="1200" dirty="0"/>
              <a:t>Kontraktuesi përgatit kërkesën</a:t>
            </a:r>
          </a:p>
        </p:txBody>
      </p:sp>
    </p:spTree>
    <p:extLst>
      <p:ext uri="{BB962C8B-B14F-4D97-AF65-F5344CB8AC3E}">
        <p14:creationId xmlns:p14="http://schemas.microsoft.com/office/powerpoint/2010/main" val="3784102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040" y="476672"/>
            <a:ext cx="73821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Rrjedha tipike e punës së ndryshimit të kontratës</a:t>
            </a:r>
          </a:p>
        </p:txBody>
      </p:sp>
      <p:sp>
        <p:nvSpPr>
          <p:cNvPr id="3" name="Rectangle 2"/>
          <p:cNvSpPr/>
          <p:nvPr/>
        </p:nvSpPr>
        <p:spPr>
          <a:xfrm>
            <a:off x="251520" y="1103833"/>
            <a:ext cx="8712968" cy="5109091"/>
          </a:xfrm>
          <a:prstGeom prst="rect">
            <a:avLst/>
          </a:prstGeom>
        </p:spPr>
        <p:txBody>
          <a:bodyPr wrap="square">
            <a:spAutoFit/>
          </a:bodyPr>
          <a:lstStyle/>
          <a:p>
            <a:pPr>
              <a:spcBef>
                <a:spcPts val="600"/>
              </a:spcBef>
            </a:pPr>
            <a:r>
              <a:rPr lang="sq-AL" sz="2200" dirty="0">
                <a:solidFill>
                  <a:srgbClr val="000000"/>
                </a:solidFill>
                <a:ea typeface="Verdana" panose="020B0604030504040204" pitchFamily="34" charset="0"/>
                <a:cs typeface="Verdana" panose="020B0604030504040204" pitchFamily="34" charset="0"/>
              </a:rPr>
              <a:t>Përderisa çdo ndryshim i kontratës është unik, rrjedha tipike e punës së ndryshimit të kontratës mund të përshkruhet:</a:t>
            </a: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Lind nevoja për ndryshim të kontratës</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Identifikohet ndryshimi dhe të gjitha opsionet janë vlerësuar</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Iniciatori vlerëson ndikimin në orarin dhe koston</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Pjesa tjetër është e informuar dhe vlerëson edhe ndikimin në orarin dhe koston</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Palët kontraktuese  takohen për të diskutuar kushtet e  ndryshimit dhe për të negociuar çmimet dhe kohën</a:t>
            </a:r>
            <a:r>
              <a:rPr lang="en-US" sz="2200" kern="0" dirty="0">
                <a:ea typeface="Verdana" panose="020B0604030504040204" pitchFamily="34" charset="0"/>
                <a:cs typeface="Verdana" panose="020B0604030504040204" pitchFamily="34" charset="0"/>
              </a:rPr>
              <a:t>;</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Ndryshimi formatizohet me shkrim dhe ekzekutuar siç parashihet</a:t>
            </a:r>
            <a:r>
              <a:rPr lang="en-US" sz="2200" kern="0" dirty="0">
                <a:ea typeface="Verdana" panose="020B0604030504040204" pitchFamily="34" charset="0"/>
                <a:cs typeface="Verdana" panose="020B0604030504040204" pitchFamily="34" charset="0"/>
              </a:rPr>
              <a:t>; </a:t>
            </a:r>
            <a:r>
              <a:rPr lang="sq-AL" sz="2200" kern="0" dirty="0">
                <a:ea typeface="Verdana" panose="020B0604030504040204" pitchFamily="34" charset="0"/>
                <a:cs typeface="Verdana" panose="020B0604030504040204" pitchFamily="34" charset="0"/>
              </a:rPr>
              <a:t> </a:t>
            </a: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Ndryshimi i kontratës bëhet pjesë e kontratë</a:t>
            </a:r>
            <a:r>
              <a:rPr lang="en-US" sz="2200" kern="0" dirty="0">
                <a:ea typeface="Verdana" panose="020B0604030504040204" pitchFamily="34" charset="0"/>
                <a:cs typeface="Verdana" panose="020B0604030504040204" pitchFamily="34" charset="0"/>
              </a:rPr>
              <a:t>s;</a:t>
            </a:r>
            <a:endParaRPr lang="sq-AL" sz="2200" kern="0" dirty="0">
              <a:ea typeface="Verdana" panose="020B0604030504040204" pitchFamily="34" charset="0"/>
              <a:cs typeface="Verdana" panose="020B0604030504040204" pitchFamily="34" charset="0"/>
            </a:endParaRPr>
          </a:p>
          <a:p>
            <a:pPr lvl="1" indent="-457200">
              <a:spcBef>
                <a:spcPts val="600"/>
              </a:spcBef>
              <a:buClr>
                <a:schemeClr val="bg2"/>
              </a:buClr>
              <a:buSzPct val="100000"/>
              <a:buFont typeface="+mj-lt"/>
              <a:buAutoNum type="arabicPeriod"/>
            </a:pPr>
            <a:r>
              <a:rPr lang="sq-AL" sz="2200" kern="0" dirty="0">
                <a:ea typeface="Verdana" panose="020B0604030504040204" pitchFamily="34" charset="0"/>
                <a:cs typeface="Verdana" panose="020B0604030504040204" pitchFamily="34" charset="0"/>
              </a:rPr>
              <a:t>Kontraktuesi vazhdon me punën e ndryshuar.</a:t>
            </a:r>
          </a:p>
        </p:txBody>
      </p:sp>
    </p:spTree>
    <p:extLst>
      <p:ext uri="{BB962C8B-B14F-4D97-AF65-F5344CB8AC3E}">
        <p14:creationId xmlns:p14="http://schemas.microsoft.com/office/powerpoint/2010/main" val="3193124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040" y="431596"/>
            <a:ext cx="738214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Rrjedha tipike e punës së ndryshimit të kontratës</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251520" y="1124744"/>
            <a:ext cx="8640960" cy="4801314"/>
          </a:xfrm>
          <a:prstGeom prst="rect">
            <a:avLst/>
          </a:prstGeom>
        </p:spPr>
        <p:txBody>
          <a:bodyPr wrap="square">
            <a:spAutoFit/>
          </a:bodyPr>
          <a:lstStyle/>
          <a:p>
            <a:pPr>
              <a:spcBef>
                <a:spcPts val="600"/>
              </a:spcBef>
            </a:pPr>
            <a:endParaRPr lang="sq-AL" sz="2200" dirty="0">
              <a:solidFill>
                <a:srgbClr val="000000"/>
              </a:solidFill>
              <a:ea typeface="Verdana" panose="020B0604030504040204" pitchFamily="34" charset="0"/>
              <a:cs typeface="Verdana" panose="020B0604030504040204" pitchFamily="34" charset="0"/>
            </a:endParaRPr>
          </a:p>
          <a:p>
            <a:pPr>
              <a:spcBef>
                <a:spcPts val="600"/>
              </a:spcBef>
            </a:pPr>
            <a:r>
              <a:rPr lang="sq-AL" sz="2200" dirty="0">
                <a:solidFill>
                  <a:srgbClr val="000000"/>
                </a:solidFill>
                <a:ea typeface="Verdana" panose="020B0604030504040204" pitchFamily="34" charset="0"/>
                <a:cs typeface="Verdana" panose="020B0604030504040204" pitchFamily="34" charset="0"/>
              </a:rPr>
              <a:t>Në mënyrë ideale, asnjë ndryshim nuk duhet të bëhet në </a:t>
            </a:r>
            <a:r>
              <a:rPr lang="en-US" sz="2200" dirty="0">
                <a:solidFill>
                  <a:srgbClr val="000000"/>
                </a:solidFill>
                <a:ea typeface="Verdana" panose="020B0604030504040204" pitchFamily="34" charset="0"/>
                <a:cs typeface="Verdana" panose="020B0604030504040204" pitchFamily="34" charset="0"/>
              </a:rPr>
              <a:t>z</a:t>
            </a:r>
            <a:r>
              <a:rPr lang="sq-AL" sz="2200" dirty="0">
                <a:solidFill>
                  <a:srgbClr val="000000"/>
                </a:solidFill>
                <a:ea typeface="Verdana" panose="020B0604030504040204" pitchFamily="34" charset="0"/>
                <a:cs typeface="Verdana" panose="020B0604030504040204" pitchFamily="34" charset="0"/>
              </a:rPr>
              <a:t>batimin e kontratës është deri në  ndryshimin ekzekutiv të  kontratës. </a:t>
            </a:r>
          </a:p>
          <a:p>
            <a:pPr>
              <a:spcBef>
                <a:spcPts val="600"/>
              </a:spcBef>
            </a:pPr>
            <a:r>
              <a:rPr lang="sq-AL" sz="2200" dirty="0">
                <a:solidFill>
                  <a:srgbClr val="000000"/>
                </a:solidFill>
                <a:ea typeface="Verdana" panose="020B0604030504040204" pitchFamily="34" charset="0"/>
                <a:cs typeface="Verdana" panose="020B0604030504040204" pitchFamily="34" charset="0"/>
              </a:rPr>
              <a:t>Në raste të rralla, mund të kërkohet miratimi për të vazhduar me ndryshimin para lëshimit dhe ndryshimit ekzekutiv të kontratës, në rast se ka një përfitim të kostos / kohës për Autoritetin Kontraktues, ose në qoftë se ajo do të zbusë koston / kohën në </a:t>
            </a:r>
            <a:r>
              <a:rPr lang="sq-AL" sz="2200" dirty="0" err="1">
                <a:solidFill>
                  <a:srgbClr val="000000"/>
                </a:solidFill>
                <a:ea typeface="Verdana" panose="020B0604030504040204" pitchFamily="34" charset="0"/>
                <a:cs typeface="Verdana" panose="020B0604030504040204" pitchFamily="34" charset="0"/>
              </a:rPr>
              <a:t>disavantazh</a:t>
            </a:r>
            <a:r>
              <a:rPr lang="sq-AL" sz="2200" dirty="0">
                <a:solidFill>
                  <a:srgbClr val="000000"/>
                </a:solidFill>
                <a:ea typeface="Verdana" panose="020B0604030504040204" pitchFamily="34" charset="0"/>
                <a:cs typeface="Verdana" panose="020B0604030504040204" pitchFamily="34" charset="0"/>
              </a:rPr>
              <a:t> për Kontraktuesin. </a:t>
            </a:r>
          </a:p>
          <a:p>
            <a:pPr>
              <a:spcBef>
                <a:spcPts val="600"/>
              </a:spcBef>
            </a:pPr>
            <a:r>
              <a:rPr lang="sq-AL" sz="2200" dirty="0">
                <a:solidFill>
                  <a:srgbClr val="000000"/>
                </a:solidFill>
                <a:ea typeface="Verdana" panose="020B0604030504040204" pitchFamily="34" charset="0"/>
                <a:cs typeface="Verdana" panose="020B0604030504040204" pitchFamily="34" charset="0"/>
              </a:rPr>
              <a:t>Përgatitja dhe dokumentimi i një ndryshimi të kontratës është po aq i rëndësishëm sa përgatitja e kontratës origjinale. </a:t>
            </a:r>
          </a:p>
          <a:p>
            <a:pPr>
              <a:spcBef>
                <a:spcPts val="600"/>
              </a:spcBef>
            </a:pPr>
            <a:r>
              <a:rPr lang="sq-AL" sz="2200" dirty="0">
                <a:solidFill>
                  <a:srgbClr val="000000"/>
                </a:solidFill>
                <a:ea typeface="Verdana" panose="020B0604030504040204" pitchFamily="34" charset="0"/>
                <a:cs typeface="Verdana" panose="020B0604030504040204" pitchFamily="34" charset="0"/>
              </a:rPr>
              <a:t>Dokumentacioni i përshtatshëm do të minimizoj mundësinë e keqkuptimit në lidhje me sasinë apo llojin e punës që duhet zbatuar ose kompensim e kontraktuesit dhe se si do të matet dhe paguhet.</a:t>
            </a:r>
          </a:p>
        </p:txBody>
      </p:sp>
    </p:spTree>
    <p:extLst>
      <p:ext uri="{BB962C8B-B14F-4D97-AF65-F5344CB8AC3E}">
        <p14:creationId xmlns:p14="http://schemas.microsoft.com/office/powerpoint/2010/main" val="36340607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152400" y="470452"/>
            <a:ext cx="716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ar-SA" sz="2400" b="1" kern="1200" dirty="0">
                <a:latin typeface="Verdana" pitchFamily="34" charset="0"/>
                <a:ea typeface="+mn-ea"/>
                <a:cs typeface="+mn-cs"/>
              </a:rPr>
              <a:t>Llojet e ndryshimeve të kontratës </a:t>
            </a:r>
          </a:p>
        </p:txBody>
      </p:sp>
      <p:sp>
        <p:nvSpPr>
          <p:cNvPr id="33797" name="Rectangle 3"/>
          <p:cNvSpPr>
            <a:spLocks noGrp="1" noChangeArrowheads="1"/>
          </p:cNvSpPr>
          <p:nvPr>
            <p:ph type="body" idx="4294967295"/>
          </p:nvPr>
        </p:nvSpPr>
        <p:spPr>
          <a:xfrm>
            <a:off x="323528" y="1052736"/>
            <a:ext cx="8568952" cy="4939814"/>
          </a:xfrm>
          <a:prstGeom prst="rect">
            <a:avLst/>
          </a:prstGeom>
        </p:spPr>
        <p:txBody>
          <a:bodyPr>
            <a:spAutoFit/>
          </a:bodyPr>
          <a:lstStyle/>
          <a:p>
            <a:pPr>
              <a:spcBef>
                <a:spcPts val="600"/>
              </a:spcBef>
            </a:pPr>
            <a:r>
              <a:rPr lang="sq-AL" altLang="ar-SA" sz="2800" dirty="0">
                <a:latin typeface="Verdana" panose="020B0604030504040204" pitchFamily="34" charset="0"/>
                <a:ea typeface="Verdana" panose="020B0604030504040204" pitchFamily="34" charset="0"/>
                <a:cs typeface="Verdana" panose="020B0604030504040204" pitchFamily="34" charset="0"/>
              </a:rPr>
              <a:t>Formale</a:t>
            </a:r>
            <a:r>
              <a:rPr lang="en-US" altLang="ar-SA" sz="2800" dirty="0">
                <a:latin typeface="Verdana" panose="020B0604030504040204" pitchFamily="34" charset="0"/>
                <a:ea typeface="Verdana" panose="020B0604030504040204" pitchFamily="34" charset="0"/>
                <a:cs typeface="Verdana" panose="020B0604030504040204" pitchFamily="34" charset="0"/>
              </a:rPr>
              <a:t>:</a:t>
            </a:r>
            <a:endParaRPr lang="sq-AL" altLang="ar-SA" sz="2800" dirty="0">
              <a:latin typeface="Verdana" panose="020B0604030504040204" pitchFamily="34" charset="0"/>
              <a:ea typeface="Verdana" panose="020B0604030504040204" pitchFamily="34" charset="0"/>
              <a:cs typeface="Verdana" panose="020B0604030504040204" pitchFamily="34" charset="0"/>
            </a:endParaRPr>
          </a:p>
          <a:p>
            <a:pPr lvl="1">
              <a:spcBef>
                <a:spcPts val="600"/>
              </a:spcBef>
            </a:pPr>
            <a:r>
              <a:rPr lang="sq-AL" altLang="ar-SA" sz="2400" dirty="0">
                <a:latin typeface="Verdana" panose="020B0604030504040204" pitchFamily="34" charset="0"/>
                <a:ea typeface="Verdana" panose="020B0604030504040204" pitchFamily="34" charset="0"/>
                <a:cs typeface="Verdana" panose="020B0604030504040204" pitchFamily="34" charset="0"/>
              </a:rPr>
              <a:t>Në bazë të ndryshimit të klauzolës së kontratës.</a:t>
            </a:r>
            <a:endParaRPr lang="en-US" altLang="ar-SA" sz="2400" dirty="0">
              <a:latin typeface="Verdana" panose="020B0604030504040204" pitchFamily="34" charset="0"/>
              <a:ea typeface="Verdana" panose="020B0604030504040204" pitchFamily="34" charset="0"/>
              <a:cs typeface="Verdana" panose="020B0604030504040204" pitchFamily="34" charset="0"/>
            </a:endParaRPr>
          </a:p>
          <a:p>
            <a:pPr marL="457200" lvl="1" indent="0">
              <a:spcBef>
                <a:spcPts val="600"/>
              </a:spcBef>
              <a:buNone/>
            </a:pPr>
            <a:endParaRPr lang="sq-AL" altLang="ar-SA" sz="2400" dirty="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sq-AL" altLang="ar-SA" sz="2800" dirty="0">
                <a:latin typeface="Verdana" panose="020B0604030504040204" pitchFamily="34" charset="0"/>
                <a:ea typeface="Verdana" panose="020B0604030504040204" pitchFamily="34" charset="0"/>
                <a:cs typeface="Verdana" panose="020B0604030504040204" pitchFamily="34" charset="0"/>
              </a:rPr>
              <a:t>Konstruktive</a:t>
            </a:r>
            <a:r>
              <a:rPr lang="en-US" altLang="ar-SA" sz="2800" dirty="0">
                <a:latin typeface="Verdana" panose="020B0604030504040204" pitchFamily="34" charset="0"/>
                <a:ea typeface="Verdana" panose="020B0604030504040204" pitchFamily="34" charset="0"/>
                <a:cs typeface="Verdana" panose="020B0604030504040204" pitchFamily="34" charset="0"/>
              </a:rPr>
              <a:t>:</a:t>
            </a:r>
            <a:endParaRPr lang="sq-AL" altLang="ar-SA" sz="2800" dirty="0">
              <a:latin typeface="Verdana" panose="020B0604030504040204" pitchFamily="34" charset="0"/>
              <a:ea typeface="Verdana" panose="020B0604030504040204" pitchFamily="34" charset="0"/>
              <a:cs typeface="Verdana" panose="020B0604030504040204" pitchFamily="34" charset="0"/>
            </a:endParaRPr>
          </a:p>
          <a:p>
            <a:pPr lvl="1">
              <a:spcBef>
                <a:spcPts val="600"/>
              </a:spcBef>
            </a:pPr>
            <a:r>
              <a:rPr lang="sq-AL" altLang="ar-SA" sz="2400" dirty="0">
                <a:latin typeface="Verdana" panose="020B0604030504040204" pitchFamily="34" charset="0"/>
                <a:ea typeface="Verdana" panose="020B0604030504040204" pitchFamily="34" charset="0"/>
                <a:cs typeface="Verdana" panose="020B0604030504040204" pitchFamily="34" charset="0"/>
              </a:rPr>
              <a:t>Një ndryshim kontrate, që nuk është paraparë fillimisht, ose dokumentuar si i tillë në kontratë.</a:t>
            </a:r>
          </a:p>
          <a:p>
            <a:pPr>
              <a:spcBef>
                <a:spcPts val="600"/>
              </a:spcBef>
            </a:pPr>
            <a:endParaRPr lang="en-US" altLang="ar-SA" sz="2800" dirty="0">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sq-AL" altLang="ar-SA" sz="2800" dirty="0">
                <a:latin typeface="Verdana" panose="020B0604030504040204" pitchFamily="34" charset="0"/>
                <a:ea typeface="Verdana" panose="020B0604030504040204" pitchFamily="34" charset="0"/>
                <a:cs typeface="Verdana" panose="020B0604030504040204" pitchFamily="34" charset="0"/>
              </a:rPr>
              <a:t>Kardinal</a:t>
            </a:r>
            <a:r>
              <a:rPr lang="en-US" altLang="ar-SA" sz="2800" dirty="0">
                <a:latin typeface="Verdana" panose="020B0604030504040204" pitchFamily="34" charset="0"/>
                <a:ea typeface="Verdana" panose="020B0604030504040204" pitchFamily="34" charset="0"/>
                <a:cs typeface="Verdana" panose="020B0604030504040204" pitchFamily="34" charset="0"/>
              </a:rPr>
              <a:t>:</a:t>
            </a:r>
            <a:endParaRPr lang="sq-AL" altLang="ar-SA" sz="2800" dirty="0">
              <a:latin typeface="Verdana" panose="020B0604030504040204" pitchFamily="34" charset="0"/>
              <a:ea typeface="Verdana" panose="020B0604030504040204" pitchFamily="34" charset="0"/>
              <a:cs typeface="Verdana" panose="020B0604030504040204" pitchFamily="34" charset="0"/>
            </a:endParaRPr>
          </a:p>
          <a:p>
            <a:pPr lvl="1">
              <a:spcBef>
                <a:spcPts val="600"/>
              </a:spcBef>
            </a:pPr>
            <a:r>
              <a:rPr lang="sq-AL" altLang="ar-SA" sz="2400" dirty="0">
                <a:latin typeface="Verdana" panose="020B0604030504040204" pitchFamily="34" charset="0"/>
                <a:ea typeface="Verdana" panose="020B0604030504040204" pitchFamily="34" charset="0"/>
                <a:cs typeface="Verdana" panose="020B0604030504040204" pitchFamily="34" charset="0"/>
              </a:rPr>
              <a:t>Ndryshimi i kontratës tërësisht jashtë fushëveprimit të kontratës fillestare, duke         çuar në ri-negocimin e të</a:t>
            </a:r>
            <a:r>
              <a:rPr lang="en-GB" altLang="ar-SA" sz="2400" dirty="0">
                <a:latin typeface="Verdana" panose="020B0604030504040204" pitchFamily="34" charset="0"/>
                <a:ea typeface="Verdana" panose="020B0604030504040204" pitchFamily="34" charset="0"/>
                <a:cs typeface="Verdana" panose="020B0604030504040204" pitchFamily="34" charset="0"/>
              </a:rPr>
              <a:t>re </a:t>
            </a:r>
            <a:r>
              <a:rPr lang="sq-AL" altLang="ar-SA" sz="2400" dirty="0">
                <a:latin typeface="Verdana" panose="020B0604030504040204" pitchFamily="34" charset="0"/>
                <a:ea typeface="Verdana" panose="020B0604030504040204" pitchFamily="34" charset="0"/>
                <a:cs typeface="Verdana" panose="020B0604030504040204" pitchFamily="34" charset="0"/>
              </a:rPr>
              <a:t>kontratës.</a:t>
            </a:r>
          </a:p>
        </p:txBody>
      </p:sp>
    </p:spTree>
    <p:extLst>
      <p:ext uri="{BB962C8B-B14F-4D97-AF65-F5344CB8AC3E}">
        <p14:creationId xmlns:p14="http://schemas.microsoft.com/office/powerpoint/2010/main" val="24215566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idx="4294967295"/>
          </p:nvPr>
        </p:nvSpPr>
        <p:spPr>
          <a:xfrm>
            <a:off x="-1907173" y="496956"/>
            <a:ext cx="97706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i-FI" altLang="ar-SA" sz="2400" b="1" kern="1200" dirty="0">
                <a:latin typeface="Verdana" pitchFamily="34" charset="0"/>
                <a:ea typeface="+mn-ea"/>
                <a:cs typeface="+mn-cs"/>
              </a:rPr>
              <a:t>                   </a:t>
            </a:r>
            <a:r>
              <a:rPr lang="sq-AL" altLang="ar-SA" sz="2400" b="1" kern="1200" dirty="0">
                <a:latin typeface="Verdana" pitchFamily="34" charset="0"/>
                <a:ea typeface="+mn-ea"/>
                <a:cs typeface="+mn-cs"/>
              </a:rPr>
              <a:t>Ndryshimet e Kontratës me kalimin e kohës</a:t>
            </a:r>
          </a:p>
        </p:txBody>
      </p:sp>
      <p:sp>
        <p:nvSpPr>
          <p:cNvPr id="16" name="Text Box 3"/>
          <p:cNvSpPr txBox="1">
            <a:spLocks noChangeArrowheads="1"/>
          </p:cNvSpPr>
          <p:nvPr/>
        </p:nvSpPr>
        <p:spPr bwMode="auto">
          <a:xfrm>
            <a:off x="4049688" y="5111651"/>
            <a:ext cx="10583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ea typeface="Times New Roman (Arabic)" charset="0"/>
                <a:cs typeface="Times New Roman (Arabic)"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ea typeface="Times New Roman (Arabic)" charset="0"/>
                <a:cs typeface="Times New Roman (Arabic)"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ea typeface="Times New Roman (Arabic)" charset="0"/>
                <a:cs typeface="Times New Roman (Arabic)"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9pPr>
          </a:lstStyle>
          <a:p>
            <a:pPr>
              <a:spcBef>
                <a:spcPct val="0"/>
              </a:spcBef>
              <a:buClrTx/>
              <a:buSzTx/>
              <a:buFontTx/>
              <a:buNone/>
            </a:pPr>
            <a:r>
              <a:rPr kumimoji="0" lang="sq-AL" altLang="ar-SA" sz="2400" b="1" dirty="0">
                <a:latin typeface="Verdana" panose="020B0604030504040204" pitchFamily="34" charset="0"/>
                <a:ea typeface="Verdana" panose="020B0604030504040204" pitchFamily="34" charset="0"/>
                <a:cs typeface="Verdana" panose="020B0604030504040204" pitchFamily="34" charset="0"/>
              </a:rPr>
              <a:t>Koha</a:t>
            </a:r>
            <a:endParaRPr kumimoji="0" lang="sq-AL" altLang="ar-SA" sz="2400" dirty="0">
              <a:latin typeface="Verdana" panose="020B0604030504040204" pitchFamily="34" charset="0"/>
              <a:ea typeface="Verdana" panose="020B0604030504040204" pitchFamily="34" charset="0"/>
              <a:cs typeface="Verdana" panose="020B0604030504040204" pitchFamily="34" charset="0"/>
            </a:endParaRPr>
          </a:p>
        </p:txBody>
      </p:sp>
      <p:sp>
        <p:nvSpPr>
          <p:cNvPr id="17" name="Line 5"/>
          <p:cNvSpPr>
            <a:spLocks noChangeShapeType="1"/>
          </p:cNvSpPr>
          <p:nvPr/>
        </p:nvSpPr>
        <p:spPr bwMode="auto">
          <a:xfrm>
            <a:off x="1763688" y="5070376"/>
            <a:ext cx="6019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8" name="Line 6"/>
          <p:cNvSpPr>
            <a:spLocks noChangeShapeType="1"/>
          </p:cNvSpPr>
          <p:nvPr/>
        </p:nvSpPr>
        <p:spPr bwMode="auto">
          <a:xfrm flipV="1">
            <a:off x="1763688" y="1565176"/>
            <a:ext cx="0" cy="3505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9" name="Line 7"/>
          <p:cNvSpPr>
            <a:spLocks noChangeShapeType="1"/>
          </p:cNvSpPr>
          <p:nvPr/>
        </p:nvSpPr>
        <p:spPr bwMode="auto">
          <a:xfrm>
            <a:off x="4506888" y="1641376"/>
            <a:ext cx="0" cy="3429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20" name="Line 8"/>
          <p:cNvSpPr>
            <a:spLocks noChangeShapeType="1"/>
          </p:cNvSpPr>
          <p:nvPr/>
        </p:nvSpPr>
        <p:spPr bwMode="auto">
          <a:xfrm>
            <a:off x="7250088" y="1641376"/>
            <a:ext cx="0" cy="3429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23" name="Freeform 15"/>
          <p:cNvSpPr>
            <a:spLocks/>
          </p:cNvSpPr>
          <p:nvPr/>
        </p:nvSpPr>
        <p:spPr bwMode="auto">
          <a:xfrm>
            <a:off x="1922438" y="1855689"/>
            <a:ext cx="5281613" cy="3160712"/>
          </a:xfrm>
          <a:custGeom>
            <a:avLst/>
            <a:gdLst>
              <a:gd name="T0" fmla="*/ 0 w 3327"/>
              <a:gd name="T1" fmla="*/ 0 h 1991"/>
              <a:gd name="T2" fmla="*/ 735013 w 3327"/>
              <a:gd name="T3" fmla="*/ 996950 h 1991"/>
              <a:gd name="T4" fmla="*/ 1760538 w 3327"/>
              <a:gd name="T5" fmla="*/ 1762125 h 1991"/>
              <a:gd name="T6" fmla="*/ 2582863 w 3327"/>
              <a:gd name="T7" fmla="*/ 2208212 h 1991"/>
              <a:gd name="T8" fmla="*/ 3751263 w 3327"/>
              <a:gd name="T9" fmla="*/ 2670175 h 1991"/>
              <a:gd name="T10" fmla="*/ 5281613 w 3327"/>
              <a:gd name="T11" fmla="*/ 3160712 h 1991"/>
              <a:gd name="T12" fmla="*/ 0 60000 65536"/>
              <a:gd name="T13" fmla="*/ 0 60000 65536"/>
              <a:gd name="T14" fmla="*/ 0 60000 65536"/>
              <a:gd name="T15" fmla="*/ 0 60000 65536"/>
              <a:gd name="T16" fmla="*/ 0 60000 65536"/>
              <a:gd name="T17" fmla="*/ 0 60000 65536"/>
              <a:gd name="T18" fmla="*/ 0 w 3327"/>
              <a:gd name="T19" fmla="*/ 0 h 1991"/>
              <a:gd name="T20" fmla="*/ 3327 w 3327"/>
              <a:gd name="T21" fmla="*/ 1991 h 1991"/>
            </a:gdLst>
            <a:ahLst/>
            <a:cxnLst>
              <a:cxn ang="T12">
                <a:pos x="T0" y="T1"/>
              </a:cxn>
              <a:cxn ang="T13">
                <a:pos x="T2" y="T3"/>
              </a:cxn>
              <a:cxn ang="T14">
                <a:pos x="T4" y="T5"/>
              </a:cxn>
              <a:cxn ang="T15">
                <a:pos x="T6" y="T7"/>
              </a:cxn>
              <a:cxn ang="T16">
                <a:pos x="T8" y="T9"/>
              </a:cxn>
              <a:cxn ang="T17">
                <a:pos x="T10" y="T11"/>
              </a:cxn>
            </a:cxnLst>
            <a:rect l="T18" t="T19" r="T20" b="T21"/>
            <a:pathLst>
              <a:path w="3327" h="1991">
                <a:moveTo>
                  <a:pt x="0" y="0"/>
                </a:moveTo>
                <a:cubicBezTo>
                  <a:pt x="139" y="221"/>
                  <a:pt x="278" y="443"/>
                  <a:pt x="463" y="628"/>
                </a:cubicBezTo>
                <a:cubicBezTo>
                  <a:pt x="648" y="813"/>
                  <a:pt x="915" y="983"/>
                  <a:pt x="1109" y="1110"/>
                </a:cubicBezTo>
                <a:cubicBezTo>
                  <a:pt x="1303" y="1237"/>
                  <a:pt x="1418" y="1296"/>
                  <a:pt x="1627" y="1391"/>
                </a:cubicBezTo>
                <a:cubicBezTo>
                  <a:pt x="1836" y="1486"/>
                  <a:pt x="2080" y="1582"/>
                  <a:pt x="2363" y="1682"/>
                </a:cubicBezTo>
                <a:cubicBezTo>
                  <a:pt x="2646" y="1782"/>
                  <a:pt x="3166" y="1933"/>
                  <a:pt x="3327" y="1991"/>
                </a:cubicBezTo>
              </a:path>
            </a:pathLst>
          </a:custGeom>
          <a:noFill/>
          <a:ln w="28575">
            <a:solidFill>
              <a:srgbClr val="4141F1"/>
            </a:solidFill>
            <a:prstDash val="lgDashDot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
        <p:nvSpPr>
          <p:cNvPr id="24" name="Text Box 17"/>
          <p:cNvSpPr txBox="1">
            <a:spLocks noChangeArrowheads="1"/>
          </p:cNvSpPr>
          <p:nvPr/>
        </p:nvSpPr>
        <p:spPr bwMode="auto">
          <a:xfrm rot="1331318">
            <a:off x="5030665" y="4206747"/>
            <a:ext cx="19575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ea typeface="Times New Roman (Arabic)" charset="0"/>
                <a:cs typeface="Times New Roman (Arabic)"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ea typeface="Times New Roman (Arabic)" charset="0"/>
                <a:cs typeface="Times New Roman (Arabic)"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ea typeface="Times New Roman (Arabic)" charset="0"/>
                <a:cs typeface="Times New Roman (Arabic)"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9pPr>
          </a:lstStyle>
          <a:p>
            <a:pPr>
              <a:spcBef>
                <a:spcPct val="0"/>
              </a:spcBef>
              <a:buClrTx/>
              <a:buSzTx/>
              <a:buFontTx/>
              <a:buNone/>
            </a:pPr>
            <a:r>
              <a:rPr kumimoji="0" lang="sq-AL" altLang="ar-SA" sz="2000" b="1" dirty="0">
                <a:latin typeface="Verdana" panose="020B0604030504040204" pitchFamily="34" charset="0"/>
                <a:ea typeface="Verdana" panose="020B0604030504040204" pitchFamily="34" charset="0"/>
                <a:cs typeface="Verdana" panose="020B0604030504040204" pitchFamily="34" charset="0"/>
              </a:rPr>
              <a:t>Fleksibiliteti</a:t>
            </a:r>
            <a:endParaRPr kumimoji="0" lang="sq-AL" altLang="ar-SA" sz="1400" dirty="0">
              <a:latin typeface="Verdana" panose="020B0604030504040204" pitchFamily="34" charset="0"/>
              <a:ea typeface="Verdana" panose="020B0604030504040204" pitchFamily="34" charset="0"/>
              <a:cs typeface="Verdana" panose="020B0604030504040204" pitchFamily="34" charset="0"/>
            </a:endParaRPr>
          </a:p>
        </p:txBody>
      </p:sp>
      <p:sp>
        <p:nvSpPr>
          <p:cNvPr id="25" name="Text Box 18"/>
          <p:cNvSpPr txBox="1">
            <a:spLocks noChangeArrowheads="1"/>
          </p:cNvSpPr>
          <p:nvPr/>
        </p:nvSpPr>
        <p:spPr bwMode="auto">
          <a:xfrm rot="18959867">
            <a:off x="5261494" y="2762122"/>
            <a:ext cx="10038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90000"/>
              <a:buFont typeface="Monotype Sorts" pitchFamily="2" charset="2"/>
              <a:buChar char="4"/>
              <a:defRPr kumimoji="1" sz="3200">
                <a:solidFill>
                  <a:schemeClr val="tx1"/>
                </a:solidFill>
                <a:latin typeface="Times New Roman" panose="02020603050405020304" pitchFamily="18" charset="0"/>
                <a:ea typeface="Times New Roman (Arabic)" charset="0"/>
                <a:cs typeface="Times New Roman (Arabic)" charset="0"/>
              </a:defRPr>
            </a:lvl1pPr>
            <a:lvl2pPr marL="742950" indent="-285750">
              <a:spcBef>
                <a:spcPct val="20000"/>
              </a:spcBef>
              <a:buClr>
                <a:schemeClr val="accent1"/>
              </a:buClr>
              <a:buChar char="–"/>
              <a:defRPr kumimoji="1" sz="2800">
                <a:solidFill>
                  <a:schemeClr val="tx1"/>
                </a:solidFill>
                <a:latin typeface="Times New Roman" panose="02020603050405020304" pitchFamily="18" charset="0"/>
                <a:ea typeface="Times New Roman (Arabic)" charset="0"/>
                <a:cs typeface="Times New Roman (Arabic)" charset="0"/>
              </a:defRPr>
            </a:lvl2pPr>
            <a:lvl3pPr marL="1143000" indent="-228600">
              <a:spcBef>
                <a:spcPct val="20000"/>
              </a:spcBef>
              <a:buClr>
                <a:schemeClr val="accent1"/>
              </a:buClr>
              <a:buChar char="•"/>
              <a:defRPr kumimoji="1" sz="2400">
                <a:solidFill>
                  <a:schemeClr val="tx1"/>
                </a:solidFill>
                <a:latin typeface="Times New Roman" panose="02020603050405020304" pitchFamily="18" charset="0"/>
                <a:ea typeface="Times New Roman (Arabic)" charset="0"/>
                <a:cs typeface="Times New Roman (Arabic)" charset="0"/>
              </a:defRPr>
            </a:lvl3pPr>
            <a:lvl4pPr marL="16002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4pPr>
            <a:lvl5pPr marL="2057400" indent="-228600">
              <a:spcBef>
                <a:spcPct val="20000"/>
              </a:spcBef>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5pPr>
            <a:lvl6pPr marL="25146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6pPr>
            <a:lvl7pPr marL="29718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7pPr>
            <a:lvl8pPr marL="34290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8pPr>
            <a:lvl9pPr marL="3886200" indent="-228600" eaLnBrk="0" fontAlgn="base" hangingPunct="0">
              <a:spcBef>
                <a:spcPct val="20000"/>
              </a:spcBef>
              <a:spcAft>
                <a:spcPct val="0"/>
              </a:spcAft>
              <a:buClr>
                <a:schemeClr val="accent1"/>
              </a:buClr>
              <a:buChar char="»"/>
              <a:defRPr kumimoji="1" sz="2000">
                <a:solidFill>
                  <a:schemeClr val="tx1"/>
                </a:solidFill>
                <a:latin typeface="Times New Roman" panose="02020603050405020304" pitchFamily="18" charset="0"/>
                <a:ea typeface="Times New Roman (Arabic)" charset="0"/>
                <a:cs typeface="Times New Roman (Arabic)" charset="0"/>
              </a:defRPr>
            </a:lvl9pPr>
          </a:lstStyle>
          <a:p>
            <a:pPr>
              <a:spcBef>
                <a:spcPct val="0"/>
              </a:spcBef>
              <a:buClrTx/>
              <a:buSzTx/>
              <a:buFontTx/>
              <a:buNone/>
            </a:pPr>
            <a:r>
              <a:rPr kumimoji="0" lang="sq-AL" altLang="ar-SA" sz="2000" b="1" dirty="0">
                <a:latin typeface="Verdana" panose="020B0604030504040204" pitchFamily="34" charset="0"/>
                <a:ea typeface="Verdana" panose="020B0604030504040204" pitchFamily="34" charset="0"/>
                <a:cs typeface="Verdana" panose="020B0604030504040204" pitchFamily="34" charset="0"/>
              </a:rPr>
              <a:t>Kosto</a:t>
            </a:r>
            <a:endParaRPr kumimoji="0" lang="sq-AL" altLang="ar-SA" sz="1800" b="1" dirty="0">
              <a:latin typeface="Verdana" panose="020B0604030504040204" pitchFamily="34" charset="0"/>
              <a:ea typeface="Verdana" panose="020B0604030504040204" pitchFamily="34" charset="0"/>
              <a:cs typeface="Verdana" panose="020B0604030504040204" pitchFamily="34" charset="0"/>
            </a:endParaRPr>
          </a:p>
        </p:txBody>
      </p:sp>
      <p:sp>
        <p:nvSpPr>
          <p:cNvPr id="26" name="Freeform 19"/>
          <p:cNvSpPr>
            <a:spLocks/>
          </p:cNvSpPr>
          <p:nvPr/>
        </p:nvSpPr>
        <p:spPr bwMode="auto">
          <a:xfrm>
            <a:off x="1792263" y="1582639"/>
            <a:ext cx="5338763" cy="3463925"/>
          </a:xfrm>
          <a:custGeom>
            <a:avLst/>
            <a:gdLst>
              <a:gd name="T0" fmla="*/ 0 w 3363"/>
              <a:gd name="T1" fmla="*/ 3463925 h 2182"/>
              <a:gd name="T2" fmla="*/ 1500188 w 3363"/>
              <a:gd name="T3" fmla="*/ 3116263 h 2182"/>
              <a:gd name="T4" fmla="*/ 2727325 w 3363"/>
              <a:gd name="T5" fmla="*/ 2495550 h 2182"/>
              <a:gd name="T6" fmla="*/ 4257675 w 3363"/>
              <a:gd name="T7" fmla="*/ 1384300 h 2182"/>
              <a:gd name="T8" fmla="*/ 5338763 w 3363"/>
              <a:gd name="T9" fmla="*/ 0 h 2182"/>
              <a:gd name="T10" fmla="*/ 0 60000 65536"/>
              <a:gd name="T11" fmla="*/ 0 60000 65536"/>
              <a:gd name="T12" fmla="*/ 0 60000 65536"/>
              <a:gd name="T13" fmla="*/ 0 60000 65536"/>
              <a:gd name="T14" fmla="*/ 0 60000 65536"/>
              <a:gd name="T15" fmla="*/ 0 w 3363"/>
              <a:gd name="T16" fmla="*/ 0 h 2182"/>
              <a:gd name="T17" fmla="*/ 3363 w 3363"/>
              <a:gd name="T18" fmla="*/ 2182 h 2182"/>
            </a:gdLst>
            <a:ahLst/>
            <a:cxnLst>
              <a:cxn ang="T10">
                <a:pos x="T0" y="T1"/>
              </a:cxn>
              <a:cxn ang="T11">
                <a:pos x="T2" y="T3"/>
              </a:cxn>
              <a:cxn ang="T12">
                <a:pos x="T4" y="T5"/>
              </a:cxn>
              <a:cxn ang="T13">
                <a:pos x="T6" y="T7"/>
              </a:cxn>
              <a:cxn ang="T14">
                <a:pos x="T8" y="T9"/>
              </a:cxn>
            </a:cxnLst>
            <a:rect l="T15" t="T16" r="T17" b="T18"/>
            <a:pathLst>
              <a:path w="3363" h="2182">
                <a:moveTo>
                  <a:pt x="0" y="2182"/>
                </a:moveTo>
                <a:cubicBezTo>
                  <a:pt x="329" y="2123"/>
                  <a:pt x="659" y="2065"/>
                  <a:pt x="945" y="1963"/>
                </a:cubicBezTo>
                <a:cubicBezTo>
                  <a:pt x="1231" y="1861"/>
                  <a:pt x="1428" y="1754"/>
                  <a:pt x="1718" y="1572"/>
                </a:cubicBezTo>
                <a:cubicBezTo>
                  <a:pt x="2008" y="1390"/>
                  <a:pt x="2408" y="1134"/>
                  <a:pt x="2682" y="872"/>
                </a:cubicBezTo>
                <a:cubicBezTo>
                  <a:pt x="2956" y="610"/>
                  <a:pt x="3254" y="139"/>
                  <a:pt x="3363" y="0"/>
                </a:cubicBez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l-GR"/>
          </a:p>
        </p:txBody>
      </p:sp>
    </p:spTree>
    <p:extLst>
      <p:ext uri="{BB962C8B-B14F-4D97-AF65-F5344CB8AC3E}">
        <p14:creationId xmlns:p14="http://schemas.microsoft.com/office/powerpoint/2010/main" val="29755965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101" y="489924"/>
            <a:ext cx="671690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Ndryshimet e Kontratës sipas FNIPK</a:t>
            </a:r>
            <a:r>
              <a:rPr lang="en-US" sz="2400" b="1" dirty="0"/>
              <a:t> (FIDIC)</a:t>
            </a:r>
            <a:r>
              <a:rPr lang="sq-AL" sz="2400" b="1" dirty="0"/>
              <a:t> </a:t>
            </a:r>
            <a:endParaRPr lang="sq-AL" sz="2400" b="1" baseline="30000" dirty="0"/>
          </a:p>
        </p:txBody>
      </p:sp>
      <p:sp>
        <p:nvSpPr>
          <p:cNvPr id="4" name="Rectangle 3"/>
          <p:cNvSpPr/>
          <p:nvPr/>
        </p:nvSpPr>
        <p:spPr>
          <a:xfrm>
            <a:off x="426093" y="1052736"/>
            <a:ext cx="8485387" cy="3785652"/>
          </a:xfrm>
          <a:prstGeom prst="rect">
            <a:avLst/>
          </a:prstGeom>
        </p:spPr>
        <p:txBody>
          <a:bodyPr wrap="square">
            <a:spAutoFit/>
          </a:bodyPr>
          <a:lstStyle/>
          <a:p>
            <a:pPr>
              <a:spcBef>
                <a:spcPts val="600"/>
              </a:spcBef>
            </a:pPr>
            <a:r>
              <a:rPr lang="sq-AL" sz="2200" dirty="0">
                <a:solidFill>
                  <a:srgbClr val="000000"/>
                </a:solidFill>
                <a:ea typeface="Verdana" panose="020B0604030504040204" pitchFamily="34" charset="0"/>
                <a:cs typeface="Verdana" panose="020B0604030504040204" pitchFamily="34" charset="0"/>
              </a:rPr>
              <a:t>FNIPK (Federata Ndërkombëtare e Inxhinierëve te Pavarur Konsulentë</a:t>
            </a:r>
            <a:r>
              <a:rPr lang="en-US" sz="2200" dirty="0">
                <a:solidFill>
                  <a:srgbClr val="000000"/>
                </a:solidFill>
                <a:ea typeface="Verdana" panose="020B0604030504040204" pitchFamily="34" charset="0"/>
                <a:cs typeface="Verdana" panose="020B0604030504040204" pitchFamily="34" charset="0"/>
              </a:rPr>
              <a:t> – FIDIC.org</a:t>
            </a:r>
            <a:r>
              <a:rPr lang="sq-AL" sz="2200" dirty="0">
                <a:solidFill>
                  <a:srgbClr val="000000"/>
                </a:solidFill>
                <a:ea typeface="Verdana" panose="020B0604030504040204" pitchFamily="34" charset="0"/>
                <a:cs typeface="Verdana" panose="020B0604030504040204" pitchFamily="34" charset="0"/>
              </a:rPr>
              <a:t>) Kushtet e Kontratës për Projekte EPC / </a:t>
            </a:r>
            <a:r>
              <a:rPr lang="sq-AL" sz="2200" dirty="0" err="1">
                <a:solidFill>
                  <a:srgbClr val="000000"/>
                </a:solidFill>
                <a:ea typeface="Verdana" panose="020B0604030504040204" pitchFamily="34" charset="0"/>
                <a:cs typeface="Verdana" panose="020B0604030504040204" pitchFamily="34" charset="0"/>
              </a:rPr>
              <a:t>Turnkey</a:t>
            </a:r>
            <a:r>
              <a:rPr lang="sq-AL" sz="2200" dirty="0">
                <a:solidFill>
                  <a:srgbClr val="000000"/>
                </a:solidFill>
                <a:ea typeface="Verdana" panose="020B0604030504040204" pitchFamily="34" charset="0"/>
                <a:cs typeface="Verdana" panose="020B0604030504040204" pitchFamily="34" charset="0"/>
              </a:rPr>
              <a:t>, i njohur gjithashtu si Libri i Argjend, përmban një klauzolë në variacionet (Neni 13 Variacionet dhe përshtatjet) përmbledh praktikën ndërkombëtare për ndryshimet e kontratës.</a:t>
            </a:r>
          </a:p>
          <a:p>
            <a:pPr>
              <a:spcBef>
                <a:spcPts val="600"/>
              </a:spcBef>
            </a:pPr>
            <a:r>
              <a:rPr lang="sq-AL" sz="2200" dirty="0">
                <a:solidFill>
                  <a:srgbClr val="000000"/>
                </a:solidFill>
                <a:ea typeface="Verdana" panose="020B0604030504040204" pitchFamily="34" charset="0"/>
                <a:cs typeface="Verdana" panose="020B0604030504040204" pitchFamily="34" charset="0"/>
              </a:rPr>
              <a:t>Çështjet e mëposhtme theksojnë vetëm disa aspekte të këtyre kushteve standarde:</a:t>
            </a:r>
          </a:p>
          <a:p>
            <a:pPr>
              <a:spcBef>
                <a:spcPts val="600"/>
              </a:spcBef>
            </a:pPr>
            <a:r>
              <a:rPr lang="sq-AL" sz="2200" dirty="0">
                <a:solidFill>
                  <a:srgbClr val="000000"/>
                </a:solidFill>
                <a:ea typeface="Verdana" panose="020B0604030504040204" pitchFamily="34" charset="0"/>
                <a:cs typeface="Verdana" panose="020B0604030504040204" pitchFamily="34" charset="0"/>
              </a:rPr>
              <a:t>Çështja 1: Kush ka të drejtë të iniciojë ndryshime?</a:t>
            </a:r>
          </a:p>
          <a:p>
            <a:pPr>
              <a:spcBef>
                <a:spcPts val="600"/>
              </a:spcBef>
            </a:pPr>
            <a:r>
              <a:rPr lang="sq-AL" sz="2200" dirty="0">
                <a:solidFill>
                  <a:srgbClr val="000000"/>
                </a:solidFill>
                <a:ea typeface="Verdana" panose="020B0604030504040204" pitchFamily="34" charset="0"/>
                <a:cs typeface="Verdana" panose="020B0604030504040204" pitchFamily="34" charset="0"/>
              </a:rPr>
              <a:t>Çështja 2: Kur dhe si krijohet variacioni?</a:t>
            </a:r>
          </a:p>
          <a:p>
            <a:pPr>
              <a:spcBef>
                <a:spcPts val="600"/>
              </a:spcBef>
            </a:pPr>
            <a:r>
              <a:rPr lang="sq-AL" sz="2200" dirty="0">
                <a:solidFill>
                  <a:srgbClr val="000000"/>
                </a:solidFill>
                <a:ea typeface="Verdana" panose="020B0604030504040204" pitchFamily="34" charset="0"/>
                <a:cs typeface="Verdana" panose="020B0604030504040204" pitchFamily="34" charset="0"/>
              </a:rPr>
              <a:t>Çështja 3: Kush i bartë shpenzimet për ndryshim?</a:t>
            </a:r>
          </a:p>
        </p:txBody>
      </p:sp>
      <p:sp>
        <p:nvSpPr>
          <p:cNvPr id="5" name="Rectangle 4"/>
          <p:cNvSpPr/>
          <p:nvPr/>
        </p:nvSpPr>
        <p:spPr>
          <a:xfrm>
            <a:off x="407093" y="5795972"/>
            <a:ext cx="8341371" cy="369332"/>
          </a:xfrm>
          <a:prstGeom prst="rect">
            <a:avLst/>
          </a:prstGeom>
        </p:spPr>
        <p:txBody>
          <a:bodyPr wrap="square">
            <a:spAutoFit/>
          </a:bodyPr>
          <a:lstStyle/>
          <a:p>
            <a:r>
              <a:rPr lang="en-US" baseline="30000" dirty="0">
                <a:ea typeface="Verdana" panose="020B0604030504040204" pitchFamily="34" charset="0"/>
                <a:cs typeface="Verdana" panose="020B0604030504040204" pitchFamily="34" charset="0"/>
              </a:rPr>
              <a:t>*</a:t>
            </a:r>
            <a:r>
              <a:rPr lang="en-US" dirty="0">
                <a:ea typeface="Verdana" panose="020B0604030504040204" pitchFamily="34" charset="0"/>
                <a:cs typeface="Verdana" panose="020B0604030504040204" pitchFamily="34" charset="0"/>
              </a:rPr>
              <a:t>Engineering, Procurement, and Construction</a:t>
            </a:r>
          </a:p>
        </p:txBody>
      </p:sp>
    </p:spTree>
    <p:extLst>
      <p:ext uri="{BB962C8B-B14F-4D97-AF65-F5344CB8AC3E}">
        <p14:creationId xmlns:p14="http://schemas.microsoft.com/office/powerpoint/2010/main" val="35648702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175" y="431596"/>
            <a:ext cx="608051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Kush ka të drejtë të iniciojë ndryshime?</a:t>
            </a:r>
            <a:r>
              <a:rPr lang="en-US" sz="2400" b="1" dirty="0"/>
              <a:t> </a:t>
            </a:r>
          </a:p>
          <a:p>
            <a:r>
              <a:rPr lang="en-US" sz="2400" b="1" dirty="0"/>
              <a:t>                             (</a:t>
            </a:r>
            <a:r>
              <a:rPr lang="en-US" sz="2400" b="1" dirty="0" err="1"/>
              <a:t>vazhdim</a:t>
            </a:r>
            <a:r>
              <a:rPr lang="en-US" sz="2400" b="1" dirty="0"/>
              <a:t>)</a:t>
            </a:r>
            <a:endParaRPr lang="sq-AL" sz="2400" b="1" dirty="0"/>
          </a:p>
        </p:txBody>
      </p:sp>
      <p:sp>
        <p:nvSpPr>
          <p:cNvPr id="3" name="Rectangle 2"/>
          <p:cNvSpPr/>
          <p:nvPr/>
        </p:nvSpPr>
        <p:spPr>
          <a:xfrm>
            <a:off x="179512" y="1020792"/>
            <a:ext cx="8784976" cy="5940088"/>
          </a:xfrm>
          <a:prstGeom prst="rect">
            <a:avLst/>
          </a:prstGeom>
        </p:spPr>
        <p:txBody>
          <a:bodyPr wrap="square">
            <a:spAutoFit/>
          </a:bodyPr>
          <a:lstStyle/>
          <a:p>
            <a:pPr marR="0" algn="just"/>
            <a:endParaRPr lang="en-US" sz="2000" dirty="0">
              <a:solidFill>
                <a:srgbClr val="000000"/>
              </a:solidFill>
              <a:ea typeface="Verdana" panose="020B0604030504040204" pitchFamily="34" charset="0"/>
              <a:cs typeface="Verdana" panose="020B0604030504040204" pitchFamily="34" charset="0"/>
            </a:endParaRPr>
          </a:p>
          <a:p>
            <a:pPr marR="0" algn="just"/>
            <a:r>
              <a:rPr lang="sq-AL" sz="2000" dirty="0">
                <a:solidFill>
                  <a:srgbClr val="000000"/>
                </a:solidFill>
                <a:ea typeface="Verdana" panose="020B0604030504040204" pitchFamily="34" charset="0"/>
                <a:cs typeface="Verdana" panose="020B0604030504040204" pitchFamily="34" charset="0"/>
              </a:rPr>
              <a:t>Klauzola 13.1 (1) </a:t>
            </a:r>
          </a:p>
          <a:p>
            <a:pPr marR="0" algn="just"/>
            <a:r>
              <a:rPr lang="sq-AL" sz="2000" dirty="0">
                <a:solidFill>
                  <a:srgbClr val="000000"/>
                </a:solidFill>
                <a:ea typeface="Verdana" panose="020B0604030504040204" pitchFamily="34" charset="0"/>
                <a:cs typeface="Verdana" panose="020B0604030504040204" pitchFamily="34" charset="0"/>
              </a:rPr>
              <a:t>Punëdhënësi në çdo kohë përpara lëshimit të Certifikatës se marrjes përsipër  duke udhëzuar një variant ose duke kërkuar një propozim nga Kontraktuesi.</a:t>
            </a:r>
          </a:p>
          <a:p>
            <a:pPr marR="0" algn="just"/>
            <a:endParaRPr lang="sq-AL" sz="2000" dirty="0">
              <a:solidFill>
                <a:srgbClr val="000000"/>
              </a:solidFill>
              <a:ea typeface="Verdana" panose="020B0604030504040204" pitchFamily="34" charset="0"/>
              <a:cs typeface="Verdana" panose="020B0604030504040204" pitchFamily="34" charset="0"/>
            </a:endParaRPr>
          </a:p>
          <a:p>
            <a:pPr marR="0" algn="just"/>
            <a:r>
              <a:rPr lang="sq-AL" sz="2000" dirty="0">
                <a:solidFill>
                  <a:srgbClr val="000000"/>
                </a:solidFill>
                <a:ea typeface="Verdana" panose="020B0604030504040204" pitchFamily="34" charset="0"/>
                <a:cs typeface="Verdana" panose="020B0604030504040204" pitchFamily="34" charset="0"/>
              </a:rPr>
              <a:t>Klauzola 13.2 (1) </a:t>
            </a:r>
          </a:p>
          <a:p>
            <a:pPr marR="0" algn="just"/>
            <a:r>
              <a:rPr lang="sq-AL" sz="2000" dirty="0">
                <a:solidFill>
                  <a:srgbClr val="000000"/>
                </a:solidFill>
                <a:ea typeface="Verdana" panose="020B0604030504040204" pitchFamily="34" charset="0"/>
                <a:cs typeface="Verdana" panose="020B0604030504040204" pitchFamily="34" charset="0"/>
              </a:rPr>
              <a:t>Kontraktuesi, në çdo kohë, duke dorëzuar një propozim me shkrim tek punëdhënësit e cila (sipas mendimit te Kontraktuesit) do të, nëse miratohet, (i) të përshpejtojë përfundimin, (</a:t>
            </a:r>
            <a:r>
              <a:rPr lang="sq-AL" sz="2000" dirty="0" err="1">
                <a:solidFill>
                  <a:srgbClr val="000000"/>
                </a:solidFill>
                <a:ea typeface="Verdana" panose="020B0604030504040204" pitchFamily="34" charset="0"/>
                <a:cs typeface="Verdana" panose="020B0604030504040204" pitchFamily="34" charset="0"/>
              </a:rPr>
              <a:t>ii</a:t>
            </a:r>
            <a:r>
              <a:rPr lang="sq-AL" sz="2000" dirty="0">
                <a:solidFill>
                  <a:srgbClr val="000000"/>
                </a:solidFill>
                <a:ea typeface="Verdana" panose="020B0604030504040204" pitchFamily="34" charset="0"/>
                <a:cs typeface="Verdana" panose="020B0604030504040204" pitchFamily="34" charset="0"/>
              </a:rPr>
              <a:t>) të zvogëlojë koston për punëdhënësit e ekzekutimit, mirëmbajtjen ose operativen e punës, (</a:t>
            </a:r>
            <a:r>
              <a:rPr lang="sq-AL" sz="2000" dirty="0" err="1">
                <a:solidFill>
                  <a:srgbClr val="000000"/>
                </a:solidFill>
                <a:ea typeface="Verdana" panose="020B0604030504040204" pitchFamily="34" charset="0"/>
                <a:cs typeface="Verdana" panose="020B0604030504040204" pitchFamily="34" charset="0"/>
              </a:rPr>
              <a:t>iii</a:t>
            </a:r>
            <a:r>
              <a:rPr lang="sq-AL" sz="2000" dirty="0">
                <a:solidFill>
                  <a:srgbClr val="000000"/>
                </a:solidFill>
                <a:ea typeface="Verdana" panose="020B0604030504040204" pitchFamily="34" charset="0"/>
                <a:cs typeface="Verdana" panose="020B0604030504040204" pitchFamily="34" charset="0"/>
              </a:rPr>
              <a:t>) të përmirësojë efikasitetin ose vlerën për punëdhënësit e punëve të kryera, ose (</a:t>
            </a:r>
            <a:r>
              <a:rPr lang="sq-AL" sz="2000" dirty="0" err="1">
                <a:solidFill>
                  <a:srgbClr val="000000"/>
                </a:solidFill>
                <a:ea typeface="Verdana" panose="020B0604030504040204" pitchFamily="34" charset="0"/>
                <a:cs typeface="Verdana" panose="020B0604030504040204" pitchFamily="34" charset="0"/>
              </a:rPr>
              <a:t>iv</a:t>
            </a:r>
            <a:r>
              <a:rPr lang="sq-AL" sz="2000" dirty="0">
                <a:solidFill>
                  <a:srgbClr val="000000"/>
                </a:solidFill>
                <a:ea typeface="Verdana" panose="020B0604030504040204" pitchFamily="34" charset="0"/>
                <a:cs typeface="Verdana" panose="020B0604030504040204" pitchFamily="34" charset="0"/>
              </a:rPr>
              <a:t>) përndryshe të jetë me dobi të punëdhënësit.</a:t>
            </a:r>
          </a:p>
          <a:p>
            <a:pPr marR="0" algn="just"/>
            <a:r>
              <a:rPr lang="sq-AL" sz="2000" dirty="0">
                <a:solidFill>
                  <a:srgbClr val="000000"/>
                </a:solidFill>
                <a:ea typeface="Verdana" panose="020B0604030504040204" pitchFamily="34" charset="0"/>
                <a:cs typeface="Verdana" panose="020B0604030504040204" pitchFamily="34" charset="0"/>
              </a:rPr>
              <a:t>Procedura është quajtur përgjithësisht Vlere Inxhinierie. </a:t>
            </a:r>
          </a:p>
          <a:p>
            <a:pPr marR="0" algn="just"/>
            <a:endParaRPr lang="sq-AL" sz="2000" dirty="0">
              <a:solidFill>
                <a:srgbClr val="000000"/>
              </a:solidFill>
              <a:ea typeface="Verdana" panose="020B0604030504040204" pitchFamily="34" charset="0"/>
              <a:cs typeface="Verdana" panose="020B0604030504040204" pitchFamily="34" charset="0"/>
            </a:endParaRPr>
          </a:p>
          <a:p>
            <a:pPr marR="0" algn="just"/>
            <a:r>
              <a:rPr lang="sq-AL" sz="2000" dirty="0">
                <a:solidFill>
                  <a:srgbClr val="000000"/>
                </a:solidFill>
                <a:ea typeface="Verdana" panose="020B0604030504040204" pitchFamily="34" charset="0"/>
                <a:cs typeface="Verdana" panose="020B0604030504040204" pitchFamily="34" charset="0"/>
              </a:rPr>
              <a:t>Klauzola 13.3 (2) </a:t>
            </a:r>
          </a:p>
          <a:p>
            <a:pPr marR="0" algn="just"/>
            <a:r>
              <a:rPr lang="sq-AL" sz="2000" dirty="0">
                <a:solidFill>
                  <a:srgbClr val="000000"/>
                </a:solidFill>
                <a:ea typeface="Verdana" panose="020B0604030504040204" pitchFamily="34" charset="0"/>
                <a:cs typeface="Verdana" panose="020B0604030504040204" pitchFamily="34" charset="0"/>
              </a:rPr>
              <a:t>Kontraktuesi nuk do të vonojë asnjë punë derisa është duke pritur një përgjigje.</a:t>
            </a:r>
            <a:r>
              <a:rPr lang="fr-FR" sz="2000" dirty="0">
                <a:solidFill>
                  <a:srgbClr val="000000"/>
                </a:solidFill>
                <a:ea typeface="Verdana" panose="020B0604030504040204" pitchFamily="34" charset="0"/>
                <a:cs typeface="Verdana" panose="020B0604030504040204" pitchFamily="34" charset="0"/>
              </a:rPr>
              <a:t>	</a:t>
            </a:r>
          </a:p>
          <a:p>
            <a:r>
              <a:rPr lang="en-US" sz="2000" dirty="0">
                <a:solidFill>
                  <a:srgbClr val="000000"/>
                </a:solidFill>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3863931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175" y="476672"/>
            <a:ext cx="59955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Kush ka të drejtë të iniciojë ndryshime?</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323528" y="1004530"/>
            <a:ext cx="8568952" cy="5170646"/>
          </a:xfrm>
          <a:prstGeom prst="rect">
            <a:avLst/>
          </a:prstGeom>
        </p:spPr>
        <p:txBody>
          <a:bodyPr wrap="square">
            <a:spAutoFit/>
          </a:bodyPr>
          <a:lstStyle/>
          <a:p>
            <a:pPr algn="just">
              <a:spcBef>
                <a:spcPts val="600"/>
              </a:spcBef>
            </a:pPr>
            <a:r>
              <a:rPr lang="en-US" sz="2000" dirty="0">
                <a:solidFill>
                  <a:srgbClr val="000000"/>
                </a:solidFill>
                <a:ea typeface="Verdana" panose="020B0604030504040204" pitchFamily="34" charset="0"/>
                <a:cs typeface="Verdana" panose="020B0604030504040204" pitchFamily="34" charset="0"/>
              </a:rPr>
              <a:t>                            </a:t>
            </a:r>
          </a:p>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Koment:</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Kontraktuesi mund të mos ekzekutojë ndryshimin e propozuar, qoftë si përgjigje ndaj kërkesës së punëdhënësit ose jashtë iniciativës se vet, pa udhëzim ose miratim të Punëdhënësit.</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Kontraktuesi duhet të kryejë punën normalisht deri te udhëzohet ndryshe nga Punëdhënësi.</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Punëdhënësi ka të drejtë të përgjithshme të udhëzojë ose të propozojë ndryshime për çfarëdo arsye, ndërsa e drejta e Kontraktuesit është kualifikuar me interes të punëdhënësit. Të drejtat e punëdhënësit janë më të forta pasi që variacioni duhet të ekzekutohet nga Kontraktuesi për udhëzimin e thjeshtë nga ana e punëdhënësit.</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Vlera Inxhinierie është në kontrollin e Kontraktuesit pasi ajo është e kufizuar për mendimin e tij për këtë çështje. </a:t>
            </a:r>
          </a:p>
        </p:txBody>
      </p:sp>
    </p:spTree>
    <p:extLst>
      <p:ext uri="{BB962C8B-B14F-4D97-AF65-F5344CB8AC3E}">
        <p14:creationId xmlns:p14="http://schemas.microsoft.com/office/powerpoint/2010/main" val="1577480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ChangeArrowheads="1"/>
          </p:cNvSpPr>
          <p:nvPr/>
        </p:nvSpPr>
        <p:spPr bwMode="auto">
          <a:xfrm>
            <a:off x="2263775" y="11969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l-GR" altLang="en-US" b="1" dirty="0"/>
          </a:p>
        </p:txBody>
      </p:sp>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564735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3200" b="1" dirty="0">
              <a:solidFill>
                <a:srgbClr val="FFFFFF"/>
              </a:solidFill>
            </a:endParaRPr>
          </a:p>
          <a:p>
            <a:pPr algn="ctr" eaLnBrk="1" hangingPunct="1"/>
            <a:r>
              <a:rPr lang="sq-AL" altLang="en-US" sz="3200" b="1" dirty="0">
                <a:solidFill>
                  <a:srgbClr val="FFFFFF"/>
                </a:solidFill>
              </a:rPr>
              <a:t>Pasqyra e kontratës </a:t>
            </a:r>
          </a:p>
        </p:txBody>
      </p:sp>
    </p:spTree>
    <p:extLst>
      <p:ext uri="{BB962C8B-B14F-4D97-AF65-F5344CB8AC3E}">
        <p14:creationId xmlns:p14="http://schemas.microsoft.com/office/powerpoint/2010/main" val="3003155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965" y="476672"/>
            <a:ext cx="4626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Kur dhe si krijohet ndryshimi?</a:t>
            </a:r>
          </a:p>
        </p:txBody>
      </p:sp>
      <p:sp>
        <p:nvSpPr>
          <p:cNvPr id="3" name="Rectangle 2"/>
          <p:cNvSpPr/>
          <p:nvPr/>
        </p:nvSpPr>
        <p:spPr>
          <a:xfrm>
            <a:off x="179512" y="981883"/>
            <a:ext cx="8784976" cy="5016758"/>
          </a:xfrm>
          <a:prstGeom prst="rect">
            <a:avLst/>
          </a:prstGeom>
        </p:spPr>
        <p:txBody>
          <a:bodyPr wrap="square">
            <a:spAutoFit/>
          </a:bodyPr>
          <a:lstStyle/>
          <a:p>
            <a:pPr algn="just"/>
            <a:endParaRPr lang="en-US" sz="2000" dirty="0">
              <a:solidFill>
                <a:srgbClr val="000000"/>
              </a:solidFill>
              <a:ea typeface="Verdana" panose="020B0604030504040204" pitchFamily="34" charset="0"/>
              <a:cs typeface="Verdana" panose="020B0604030504040204" pitchFamily="34" charset="0"/>
            </a:endParaRPr>
          </a:p>
          <a:p>
            <a:pPr algn="just"/>
            <a:r>
              <a:rPr lang="sq-AL" sz="2000" dirty="0">
                <a:solidFill>
                  <a:srgbClr val="000000"/>
                </a:solidFill>
                <a:ea typeface="Verdana" panose="020B0604030504040204" pitchFamily="34" charset="0"/>
                <a:cs typeface="Verdana" panose="020B0604030504040204" pitchFamily="34" charset="0"/>
              </a:rPr>
              <a:t>Klauzola 13.1(2)</a:t>
            </a:r>
          </a:p>
          <a:p>
            <a:pPr algn="just"/>
            <a:r>
              <a:rPr lang="sq-AL" sz="2000" dirty="0">
                <a:solidFill>
                  <a:srgbClr val="000000"/>
                </a:solidFill>
                <a:ea typeface="Verdana" panose="020B0604030504040204" pitchFamily="34" charset="0"/>
                <a:cs typeface="Verdana" panose="020B0604030504040204" pitchFamily="34" charset="0"/>
              </a:rPr>
              <a:t>Kontraktuesi është i detyruar të ekzekutojë dhe është i lidhur me variacionet e udhëzuara nga Punëdhënësi, vetëm nëse ai menjëherë njofton me veçori mbështetëse. Bazat mbi të cilat kontraktuesi mund të refuzojë të ekzekutojë variacionin janë të kufizuara: Kontraktuesi nuk mund të marre mallrat e kërkuara për Variacion,  do të zvogëlojë sigurinë apo përshtatshmërinë e punëve, ose do të ketë një ndikim negativ në arritjen e </a:t>
            </a:r>
            <a:r>
              <a:rPr lang="sq-AL" sz="2000" dirty="0" err="1">
                <a:solidFill>
                  <a:srgbClr val="000000"/>
                </a:solidFill>
                <a:ea typeface="Verdana" panose="020B0604030504040204" pitchFamily="34" charset="0"/>
                <a:cs typeface="Verdana" panose="020B0604030504040204" pitchFamily="34" charset="0"/>
              </a:rPr>
              <a:t>performancës</a:t>
            </a:r>
            <a:r>
              <a:rPr lang="sq-AL" sz="2000" dirty="0">
                <a:solidFill>
                  <a:srgbClr val="000000"/>
                </a:solidFill>
                <a:ea typeface="Verdana" panose="020B0604030504040204" pitchFamily="34" charset="0"/>
                <a:cs typeface="Verdana" panose="020B0604030504040204" pitchFamily="34" charset="0"/>
              </a:rPr>
              <a:t> se Garancisë.</a:t>
            </a:r>
          </a:p>
          <a:p>
            <a:pPr algn="just"/>
            <a:r>
              <a:rPr lang="sq-AL" sz="2000" dirty="0">
                <a:solidFill>
                  <a:srgbClr val="000000"/>
                </a:solidFill>
                <a:ea typeface="Verdana" panose="020B0604030504040204" pitchFamily="34" charset="0"/>
                <a:cs typeface="Verdana" panose="020B0604030504040204" pitchFamily="34" charset="0"/>
              </a:rPr>
              <a:t>Me të marrë këtë njoftim, Punëdhënësi do të anulojë, të konfirmojë ose ndryshojë udhëzimin.</a:t>
            </a:r>
          </a:p>
          <a:p>
            <a:pPr algn="just"/>
            <a:r>
              <a:rPr lang="sq-AL" sz="2000" dirty="0">
                <a:solidFill>
                  <a:srgbClr val="000000"/>
                </a:solidFill>
                <a:ea typeface="Verdana" panose="020B0604030504040204" pitchFamily="34" charset="0"/>
                <a:cs typeface="Verdana" panose="020B0604030504040204" pitchFamily="34" charset="0"/>
              </a:rPr>
              <a:t>  </a:t>
            </a:r>
          </a:p>
          <a:p>
            <a:pPr algn="just"/>
            <a:r>
              <a:rPr lang="sq-AL" sz="2000" dirty="0">
                <a:solidFill>
                  <a:srgbClr val="000000"/>
                </a:solidFill>
                <a:ea typeface="Verdana" panose="020B0604030504040204" pitchFamily="34" charset="0"/>
                <a:cs typeface="Verdana" panose="020B0604030504040204" pitchFamily="34" charset="0"/>
              </a:rPr>
              <a:t>Klauzola 13.3(1) </a:t>
            </a:r>
          </a:p>
          <a:p>
            <a:pPr algn="just"/>
            <a:r>
              <a:rPr lang="sq-AL" sz="2000" dirty="0">
                <a:solidFill>
                  <a:srgbClr val="000000"/>
                </a:solidFill>
                <a:ea typeface="Verdana" panose="020B0604030504040204" pitchFamily="34" charset="0"/>
                <a:cs typeface="Verdana" panose="020B0604030504040204" pitchFamily="34" charset="0"/>
              </a:rPr>
              <a:t>Nëse punëdhënësi kërkon një propozim, Kontraktuesi duhet të përgjigjet me shkrim ose duke i dhënë arsyet se pse ai nuk mund të pajtohet ose duke paraqitur një propozim të detajuar.</a:t>
            </a:r>
          </a:p>
        </p:txBody>
      </p:sp>
    </p:spTree>
    <p:extLst>
      <p:ext uri="{BB962C8B-B14F-4D97-AF65-F5344CB8AC3E}">
        <p14:creationId xmlns:p14="http://schemas.microsoft.com/office/powerpoint/2010/main" val="8119384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965" y="431596"/>
            <a:ext cx="4626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Kur dhe si krijohet ndryshimi?</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323528" y="1166843"/>
            <a:ext cx="8640960" cy="4708981"/>
          </a:xfrm>
          <a:prstGeom prst="rect">
            <a:avLst/>
          </a:prstGeom>
        </p:spPr>
        <p:txBody>
          <a:bodyPr wrap="square">
            <a:spAutoFit/>
          </a:bodyPr>
          <a:lstStyle/>
          <a:p>
            <a:pPr algn="just"/>
            <a:endParaRPr lang="en-US" sz="2000" dirty="0">
              <a:solidFill>
                <a:srgbClr val="000000"/>
              </a:solidFill>
              <a:ea typeface="Verdana" panose="020B0604030504040204" pitchFamily="34" charset="0"/>
              <a:cs typeface="Verdana" panose="020B0604030504040204" pitchFamily="34" charset="0"/>
            </a:endParaRPr>
          </a:p>
          <a:p>
            <a:pPr algn="just"/>
            <a:endParaRPr lang="en-US" sz="2000" dirty="0">
              <a:solidFill>
                <a:srgbClr val="000000"/>
              </a:solidFill>
              <a:ea typeface="Verdana" panose="020B0604030504040204" pitchFamily="34" charset="0"/>
              <a:cs typeface="Verdana" panose="020B0604030504040204" pitchFamily="34" charset="0"/>
            </a:endParaRPr>
          </a:p>
          <a:p>
            <a:pPr algn="just"/>
            <a:r>
              <a:rPr lang="sq-AL" sz="2000" dirty="0">
                <a:solidFill>
                  <a:srgbClr val="000000"/>
                </a:solidFill>
                <a:ea typeface="Verdana" panose="020B0604030504040204" pitchFamily="34" charset="0"/>
                <a:cs typeface="Verdana" panose="020B0604030504040204" pitchFamily="34" charset="0"/>
              </a:rPr>
              <a:t>Klauzola 13.3 (2) </a:t>
            </a:r>
          </a:p>
          <a:p>
            <a:pPr algn="just"/>
            <a:r>
              <a:rPr lang="sq-AL" sz="2000" dirty="0">
                <a:solidFill>
                  <a:srgbClr val="000000"/>
                </a:solidFill>
                <a:ea typeface="Verdana" panose="020B0604030504040204" pitchFamily="34" charset="0"/>
                <a:cs typeface="Verdana" panose="020B0604030504040204" pitchFamily="34" charset="0"/>
              </a:rPr>
              <a:t>Punëdhënësi duhet sa më shpejt të jetë e mundur pas marrjes së propozimit të tillë, të përgjigjet me miratim, mosmiratim ose komente. Kontraktuesi nuk do të vonojë asnjë punë derisa është duke pritur një përgjigje.</a:t>
            </a:r>
          </a:p>
          <a:p>
            <a:pPr algn="just"/>
            <a:r>
              <a:rPr lang="sq-AL" sz="2000" dirty="0">
                <a:solidFill>
                  <a:srgbClr val="000000"/>
                </a:solidFill>
                <a:ea typeface="Verdana" panose="020B0604030504040204" pitchFamily="34" charset="0"/>
                <a:cs typeface="Verdana" panose="020B0604030504040204" pitchFamily="34" charset="0"/>
              </a:rPr>
              <a:t>  </a:t>
            </a:r>
          </a:p>
          <a:p>
            <a:pPr algn="just"/>
            <a:r>
              <a:rPr lang="sq-AL" sz="2000" dirty="0">
                <a:solidFill>
                  <a:srgbClr val="000000"/>
                </a:solidFill>
                <a:ea typeface="Verdana" panose="020B0604030504040204" pitchFamily="34" charset="0"/>
                <a:cs typeface="Verdana" panose="020B0604030504040204" pitchFamily="34" charset="0"/>
              </a:rPr>
              <a:t>Klauzola 13.3 (4), Klauzola 3.5 </a:t>
            </a:r>
          </a:p>
          <a:p>
            <a:pPr algn="just"/>
            <a:r>
              <a:rPr lang="sq-AL" sz="2000" dirty="0">
                <a:solidFill>
                  <a:srgbClr val="000000"/>
                </a:solidFill>
                <a:ea typeface="Verdana" panose="020B0604030504040204" pitchFamily="34" charset="0"/>
                <a:cs typeface="Verdana" panose="020B0604030504040204" pitchFamily="34" charset="0"/>
              </a:rPr>
              <a:t>Pas udhëzimit apo miratimit të një variacioni, punëdhënësi do të veprojë në përputhje me nën-klauzolën 3.5  te pajtohet ose të përcaktoj rregullimet e çmimit të kontratës dhe Pasqyrën e Pagesave. Këto rregullime do të përfshijnë fitim të arsyeshëm, dhe do të marrin parasysh parashtrimet të Kontraktuesit që kanë të bëjnë me vlerën inxhinierie.</a:t>
            </a:r>
          </a:p>
          <a:p>
            <a:pPr algn="just"/>
            <a:r>
              <a:rPr lang="en-US" sz="2000" dirty="0">
                <a:solidFill>
                  <a:srgbClr val="000000"/>
                </a:solidFill>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69321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965" y="476672"/>
            <a:ext cx="46265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Kur dhe si krijohet ndryshimi?</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251520" y="1103833"/>
            <a:ext cx="8640960" cy="4555093"/>
          </a:xfrm>
          <a:prstGeom prst="rect">
            <a:avLst/>
          </a:prstGeom>
        </p:spPr>
        <p:txBody>
          <a:bodyPr wrap="square">
            <a:spAutoFit/>
          </a:bodyPr>
          <a:lstStyle/>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Koment:</a:t>
            </a: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endParaRPr lang="sq-AL"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Është e rëndësishme të theksohet se, pavarësisht nga njoftimi i dhënë nga kontraktuesi, punëdhënësi mund të konfirmojë udhëzimet e tij dhe Kontraktuesi është për të ekzekutuar variacionin dhe mbetet me mundësinë e vetme për te deklaruar një procedurë për zgjidhjen e mosmarrëveshjeve.</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Sipas FNIPK-it Librit te Argjende, Kontraktuesi është i ekspozuar ndaj vendimmarrjes së Punëdhënësit dhe mund të duhet të pres për të arritur drejtësi.</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Kontraktuesi nuk ka të drejtë të refuzojë variacione jo të parapara.</a:t>
            </a:r>
          </a:p>
        </p:txBody>
      </p:sp>
    </p:spTree>
    <p:extLst>
      <p:ext uri="{BB962C8B-B14F-4D97-AF65-F5344CB8AC3E}">
        <p14:creationId xmlns:p14="http://schemas.microsoft.com/office/powerpoint/2010/main" val="26112787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3292" y="492559"/>
            <a:ext cx="59618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Kush i bartë shpenzimet për ndryshim?</a:t>
            </a:r>
          </a:p>
        </p:txBody>
      </p:sp>
      <p:sp>
        <p:nvSpPr>
          <p:cNvPr id="4" name="Rectangle 3"/>
          <p:cNvSpPr/>
          <p:nvPr/>
        </p:nvSpPr>
        <p:spPr>
          <a:xfrm>
            <a:off x="323528" y="1166843"/>
            <a:ext cx="8640960" cy="3631763"/>
          </a:xfrm>
          <a:prstGeom prst="rect">
            <a:avLst/>
          </a:prstGeom>
        </p:spPr>
        <p:txBody>
          <a:bodyPr wrap="square">
            <a:spAutoFit/>
          </a:bodyPr>
          <a:lstStyle/>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Shpenzimet për shkak të përgatitjes së variacioneve: </a:t>
            </a:r>
          </a:p>
          <a:p>
            <a:pPr algn="just">
              <a:spcBef>
                <a:spcPts val="600"/>
              </a:spcBef>
            </a:pPr>
            <a:endParaRPr lang="sq-AL"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Klauzola 13.2(2)</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 </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Propozimet e iniciuara te Kontraktuesit janë përgatitur në koston e Kontraktuesit. Kontraktuesi As nuk e ka te drejtën për çdo pagesë për t'iu përgjigjur një kërkese. Punëdhënësi përgatit udhëzimet e tij  duke përbërë një variacion mbi koston e tij.</a:t>
            </a:r>
          </a:p>
          <a:p>
            <a:pPr algn="just">
              <a:spcBef>
                <a:spcPts val="600"/>
              </a:spcBef>
            </a:pPr>
            <a:r>
              <a:rPr lang="en-US" sz="2000" dirty="0">
                <a:solidFill>
                  <a:srgbClr val="000000"/>
                </a:solidFill>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44085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292" y="492559"/>
            <a:ext cx="5961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Kush i bartë shpenzimet për ndryshim?</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179512" y="1052736"/>
            <a:ext cx="8712968" cy="3477875"/>
          </a:xfrm>
          <a:prstGeom prst="rect">
            <a:avLst/>
          </a:prstGeom>
        </p:spPr>
        <p:txBody>
          <a:bodyPr wrap="square">
            <a:spAutoFit/>
          </a:bodyPr>
          <a:lstStyle/>
          <a:p>
            <a:pPr algn="just">
              <a:spcBef>
                <a:spcPts val="600"/>
              </a:spcBef>
            </a:pPr>
            <a:r>
              <a:rPr lang="en-US" sz="2000" dirty="0">
                <a:solidFill>
                  <a:srgbClr val="000000"/>
                </a:solidFill>
                <a:ea typeface="Verdana" panose="020B0604030504040204" pitchFamily="34" charset="0"/>
                <a:cs typeface="Verdana" panose="020B0604030504040204" pitchFamily="34" charset="0"/>
              </a:rPr>
              <a:t>      </a:t>
            </a:r>
          </a:p>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Kosto/ përfitimet për shkak të variacioneve:</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Klauzola 13.3 (4), Klauzola 3.5</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Nëse nuk është arritur marrëveshja pas propozimit të Kontraktuesit etj. Punëdhënësi do të procedojë në përputhje me nën-klauzolën 3.5  për të rënë dakord ose për të përcaktuar rregullimet e çmimit të kontratës dhe Pasqyrës se Pagesave. Këto rregullime do të përfshijnë fitim të arsyeshëm, dhe do të marrin parasysh parashtrimet të Kontraktuesit që kanë të bëjnë me vlerën inxhinieri.</a:t>
            </a:r>
          </a:p>
        </p:txBody>
      </p:sp>
    </p:spTree>
    <p:extLst>
      <p:ext uri="{BB962C8B-B14F-4D97-AF65-F5344CB8AC3E}">
        <p14:creationId xmlns:p14="http://schemas.microsoft.com/office/powerpoint/2010/main" val="28125901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292" y="492559"/>
            <a:ext cx="5961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Kush i bartë shpenzimet për ndryshim?</a:t>
            </a:r>
            <a:endParaRPr lang="en-US" sz="2400" b="1" dirty="0"/>
          </a:p>
          <a:p>
            <a:r>
              <a:rPr lang="en-US" sz="2400" b="1" dirty="0"/>
              <a:t>                   (</a:t>
            </a:r>
            <a:r>
              <a:rPr lang="en-US" sz="2400" b="1" dirty="0" err="1"/>
              <a:t>vazhdim</a:t>
            </a:r>
            <a:r>
              <a:rPr lang="en-US" sz="2400" b="1" dirty="0"/>
              <a:t>)</a:t>
            </a:r>
            <a:endParaRPr lang="sq-AL" sz="2400" b="1" dirty="0"/>
          </a:p>
        </p:txBody>
      </p:sp>
      <p:sp>
        <p:nvSpPr>
          <p:cNvPr id="3" name="Rectangle 2"/>
          <p:cNvSpPr/>
          <p:nvPr/>
        </p:nvSpPr>
        <p:spPr>
          <a:xfrm>
            <a:off x="179512" y="1052736"/>
            <a:ext cx="8712968" cy="5016758"/>
          </a:xfrm>
          <a:prstGeom prst="rect">
            <a:avLst/>
          </a:prstGeom>
        </p:spPr>
        <p:txBody>
          <a:bodyPr wrap="square">
            <a:spAutoFit/>
          </a:bodyPr>
          <a:lstStyle/>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Koment  2:</a:t>
            </a:r>
          </a:p>
          <a:p>
            <a:pPr algn="just">
              <a:spcBef>
                <a:spcPts val="600"/>
              </a:spcBef>
            </a:pPr>
            <a:endParaRPr lang="en-US" sz="2000" dirty="0">
              <a:solidFill>
                <a:srgbClr val="000000"/>
              </a:solidFill>
              <a:ea typeface="Verdana" panose="020B0604030504040204" pitchFamily="34" charset="0"/>
              <a:cs typeface="Verdana" panose="020B0604030504040204" pitchFamily="34" charset="0"/>
            </a:endParaRPr>
          </a:p>
          <a:p>
            <a:pPr algn="just">
              <a:spcBef>
                <a:spcPts val="600"/>
              </a:spcBef>
            </a:pPr>
            <a:r>
              <a:rPr lang="sq-AL" sz="2000" dirty="0">
                <a:solidFill>
                  <a:srgbClr val="000000"/>
                </a:solidFill>
                <a:ea typeface="Verdana" panose="020B0604030504040204" pitchFamily="34" charset="0"/>
                <a:cs typeface="Verdana" panose="020B0604030504040204" pitchFamily="34" charset="0"/>
              </a:rPr>
              <a:t>Libri i Argjend jep disa drejtues se si duhet te vlerësohen ndryshimet. Sipas procedurës se ndryshimit, punëdhënësi pajtohet ose përcakton vlerën e ndryshimeve nga rregullimet e çmimit të kontratës. Sipas nën-klauzolave, këto ndryshime do të përfshijnë fitim të arsyeshëm (përveç në rast të ndryshimit të ligjeve). Vlerësimi i asaj se çka është e arsyeshme  është lënë në </a:t>
            </a:r>
            <a:r>
              <a:rPr lang="sq-AL" sz="2000" dirty="0" err="1">
                <a:solidFill>
                  <a:srgbClr val="000000"/>
                </a:solidFill>
                <a:ea typeface="Verdana" panose="020B0604030504040204" pitchFamily="34" charset="0"/>
                <a:cs typeface="Verdana" panose="020B0604030504040204" pitchFamily="34" charset="0"/>
              </a:rPr>
              <a:t>diskrecionin</a:t>
            </a:r>
            <a:r>
              <a:rPr lang="sq-AL" sz="2000" dirty="0">
                <a:solidFill>
                  <a:srgbClr val="000000"/>
                </a:solidFill>
                <a:ea typeface="Verdana" panose="020B0604030504040204" pitchFamily="34" charset="0"/>
                <a:cs typeface="Verdana" panose="020B0604030504040204" pitchFamily="34" charset="0"/>
              </a:rPr>
              <a:t> e punëdhënësit. Është e rekomandueshme që të bien dakord për dispozitat në lidhje me kompensimin për vonesa dhe ndërprerje të shkaktuara nga ndryshimet.</a:t>
            </a:r>
          </a:p>
          <a:p>
            <a:pPr algn="just">
              <a:spcBef>
                <a:spcPts val="600"/>
              </a:spcBef>
            </a:pPr>
            <a:r>
              <a:rPr lang="sq-AL" sz="2000" dirty="0">
                <a:solidFill>
                  <a:srgbClr val="000000"/>
                </a:solidFill>
                <a:ea typeface="Verdana" panose="020B0604030504040204" pitchFamily="34" charset="0"/>
                <a:cs typeface="Verdana" panose="020B0604030504040204" pitchFamily="34" charset="0"/>
              </a:rPr>
              <a:t>Sipas pikës 13.3 Punëdhënësi duhet të marrë parasysh vlerën e inxhinierisë në përcaktimin e tij, por nuk ka udhëzime se si kjo duhet të behet kjo. Pra, Kontraktuesi, duhet të marrë parasysh qe te bie dakord për çështjen para nënshkrimit të kontratës. </a:t>
            </a:r>
          </a:p>
        </p:txBody>
      </p:sp>
    </p:spTree>
    <p:extLst>
      <p:ext uri="{BB962C8B-B14F-4D97-AF65-F5344CB8AC3E}">
        <p14:creationId xmlns:p14="http://schemas.microsoft.com/office/powerpoint/2010/main" val="3327396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81288" cy="1143000"/>
          </a:xfrm>
        </p:spPr>
        <p:txBody>
          <a:bodyPr>
            <a:normAutofit fontScale="90000"/>
          </a:bodyPr>
          <a:lstStyle/>
          <a:p>
            <a:r>
              <a:rPr lang="en-US" sz="3600" b="0" dirty="0">
                <a:solidFill>
                  <a:srgbClr val="0070C0"/>
                </a:solidFill>
                <a:effectLst/>
                <a:latin typeface="+mn-lt"/>
              </a:rPr>
              <a:t>   </a:t>
            </a:r>
            <a:br>
              <a:rPr lang="en-US" sz="3600" b="0" dirty="0">
                <a:solidFill>
                  <a:srgbClr val="0070C0"/>
                </a:solidFill>
                <a:effectLst/>
                <a:latin typeface="+mn-lt"/>
              </a:rPr>
            </a:br>
            <a:r>
              <a:rPr lang="en-US" sz="3600" b="0" dirty="0">
                <a:solidFill>
                  <a:srgbClr val="0070C0"/>
                </a:solidFill>
                <a:effectLst/>
                <a:latin typeface="+mn-lt"/>
              </a:rPr>
              <a:t>    </a:t>
            </a:r>
            <a:r>
              <a:rPr lang="sq-AL" sz="3600" dirty="0">
                <a:latin typeface="Verdana" pitchFamily="34" charset="0"/>
                <a:ea typeface="Verdana" pitchFamily="34" charset="0"/>
                <a:cs typeface="Verdana" pitchFamily="34" charset="0"/>
              </a:rPr>
              <a:t>VARIACIONET SIPAS LPP NË KOSOVË</a:t>
            </a:r>
            <a:endParaRPr lang="sq-AL" sz="3600" b="0" dirty="0">
              <a:effectLst/>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066800" y="1676400"/>
            <a:ext cx="7696200" cy="4572000"/>
          </a:xfrm>
        </p:spPr>
        <p:txBody>
          <a:bodyPr>
            <a:normAutofit/>
          </a:bodyPr>
          <a:lstStyle/>
          <a:p>
            <a:pPr algn="just"/>
            <a:r>
              <a:rPr lang="sq-AL" sz="2000" dirty="0">
                <a:latin typeface="Verdana" pitchFamily="34" charset="0"/>
                <a:ea typeface="Verdana" pitchFamily="34" charset="0"/>
                <a:cs typeface="Verdana" pitchFamily="34" charset="0"/>
              </a:rPr>
              <a:t>Variacionet në aspektin ligjor trajtohen si pjesë e aktivitetit në periudhën e </a:t>
            </a:r>
            <a:r>
              <a:rPr lang="sq-AL" sz="2000" dirty="0">
                <a:solidFill>
                  <a:srgbClr val="0070C0"/>
                </a:solidFill>
                <a:latin typeface="Verdana" pitchFamily="34" charset="0"/>
                <a:ea typeface="Verdana" pitchFamily="34" charset="0"/>
                <a:cs typeface="Verdana" pitchFamily="34" charset="0"/>
              </a:rPr>
              <a:t>para nënshkrimit</a:t>
            </a:r>
            <a:r>
              <a:rPr lang="sq-AL" sz="2000" dirty="0">
                <a:latin typeface="Verdana" pitchFamily="34" charset="0"/>
                <a:ea typeface="Verdana" pitchFamily="34" charset="0"/>
                <a:cs typeface="Verdana" pitchFamily="34" charset="0"/>
              </a:rPr>
              <a:t> por </a:t>
            </a:r>
            <a:r>
              <a:rPr lang="sq-AL" sz="2000" dirty="0">
                <a:solidFill>
                  <a:srgbClr val="0070C0"/>
                </a:solidFill>
                <a:latin typeface="Verdana" pitchFamily="34" charset="0"/>
                <a:ea typeface="Verdana" pitchFamily="34" charset="0"/>
                <a:cs typeface="Verdana" pitchFamily="34" charset="0"/>
              </a:rPr>
              <a:t>edhe të menaxhimit</a:t>
            </a:r>
            <a:r>
              <a:rPr lang="sq-AL" sz="2000" dirty="0">
                <a:solidFill>
                  <a:srgbClr val="FF0000"/>
                </a:solidFill>
                <a:latin typeface="Verdana" pitchFamily="34" charset="0"/>
                <a:ea typeface="Verdana" pitchFamily="34" charset="0"/>
                <a:cs typeface="Verdana" pitchFamily="34" charset="0"/>
              </a:rPr>
              <a:t> </a:t>
            </a:r>
            <a:r>
              <a:rPr lang="sq-AL" sz="2000" dirty="0">
                <a:latin typeface="Verdana" pitchFamily="34" charset="0"/>
                <a:ea typeface="Verdana" pitchFamily="34" charset="0"/>
                <a:cs typeface="Verdana" pitchFamily="34" charset="0"/>
              </a:rPr>
              <a:t>të kontratës</a:t>
            </a:r>
            <a:r>
              <a:rPr lang="en-US" sz="2000" dirty="0">
                <a:latin typeface="Verdana" pitchFamily="34" charset="0"/>
                <a:ea typeface="Verdana" pitchFamily="34" charset="0"/>
                <a:cs typeface="Verdana" pitchFamily="34" charset="0"/>
              </a:rPr>
              <a:t>;</a:t>
            </a:r>
            <a:endParaRPr lang="sq-AL" sz="2000" dirty="0">
              <a:latin typeface="Verdana" pitchFamily="34" charset="0"/>
              <a:ea typeface="Verdana" pitchFamily="34" charset="0"/>
              <a:cs typeface="Verdana" pitchFamily="34" charset="0"/>
            </a:endParaRPr>
          </a:p>
          <a:p>
            <a:pPr algn="just">
              <a:buNone/>
            </a:pPr>
            <a:endParaRPr lang="en-GB" sz="2000" dirty="0">
              <a:latin typeface="Verdana" pitchFamily="34" charset="0"/>
              <a:ea typeface="Verdana" pitchFamily="34" charset="0"/>
              <a:cs typeface="Verdana" pitchFamily="34" charset="0"/>
            </a:endParaRPr>
          </a:p>
          <a:p>
            <a:pPr algn="just"/>
            <a:r>
              <a:rPr lang="sq-AL" sz="2000" dirty="0">
                <a:latin typeface="Verdana" pitchFamily="34" charset="0"/>
                <a:ea typeface="Verdana" pitchFamily="34" charset="0"/>
                <a:cs typeface="Verdana" pitchFamily="34" charset="0"/>
              </a:rPr>
              <a:t>Këto aktivitete mund t’i trajtojnë </a:t>
            </a:r>
            <a:r>
              <a:rPr lang="sq-AL" sz="2000" dirty="0">
                <a:solidFill>
                  <a:srgbClr val="0070C0"/>
                </a:solidFill>
                <a:latin typeface="Verdana" pitchFamily="34" charset="0"/>
                <a:ea typeface="Verdana" pitchFamily="34" charset="0"/>
                <a:cs typeface="Verdana" pitchFamily="34" charset="0"/>
              </a:rPr>
              <a:t>disa kushte të veçanta </a:t>
            </a:r>
            <a:r>
              <a:rPr lang="sq-AL" sz="2000" dirty="0">
                <a:latin typeface="Verdana" pitchFamily="34" charset="0"/>
                <a:ea typeface="Verdana" pitchFamily="34" charset="0"/>
                <a:cs typeface="Verdana" pitchFamily="34" charset="0"/>
              </a:rPr>
              <a:t>të kontratës si,  kushtet e pagesës, inspektimit të mallit, dorëzimit e </a:t>
            </a:r>
            <a:r>
              <a:rPr lang="sq-AL" sz="2000" dirty="0" err="1">
                <a:latin typeface="Verdana" pitchFamily="34" charset="0"/>
                <a:ea typeface="Verdana" pitchFamily="34" charset="0"/>
                <a:cs typeface="Verdana" pitchFamily="34" charset="0"/>
              </a:rPr>
              <a:t>precizime</a:t>
            </a:r>
            <a:r>
              <a:rPr lang="sq-AL" sz="2000" dirty="0">
                <a:latin typeface="Verdana" pitchFamily="34" charset="0"/>
                <a:ea typeface="Verdana" pitchFamily="34" charset="0"/>
                <a:cs typeface="Verdana" pitchFamily="34" charset="0"/>
              </a:rPr>
              <a:t> tjera te vogla, të cilat parashihen në Ligj</a:t>
            </a:r>
            <a:r>
              <a:rPr lang="en-US" sz="2000" dirty="0">
                <a:latin typeface="Verdana" pitchFamily="34" charset="0"/>
                <a:ea typeface="Verdana" pitchFamily="34" charset="0"/>
                <a:cs typeface="Verdana" pitchFamily="34" charset="0"/>
              </a:rPr>
              <a:t>;</a:t>
            </a:r>
            <a:endParaRPr lang="sq-AL" sz="2000" dirty="0">
              <a:latin typeface="Verdana" pitchFamily="34" charset="0"/>
              <a:ea typeface="Verdana" pitchFamily="34" charset="0"/>
              <a:cs typeface="Verdana" pitchFamily="34" charset="0"/>
            </a:endParaRPr>
          </a:p>
          <a:p>
            <a:pPr algn="just">
              <a:buNone/>
            </a:pPr>
            <a:endParaRPr lang="en-US" sz="2000" dirty="0">
              <a:latin typeface="Verdana" pitchFamily="34" charset="0"/>
              <a:ea typeface="Verdana" pitchFamily="34" charset="0"/>
              <a:cs typeface="Verdana" pitchFamily="34" charset="0"/>
            </a:endParaRPr>
          </a:p>
          <a:p>
            <a:pPr algn="just"/>
            <a:r>
              <a:rPr lang="sq-AL" sz="2000" dirty="0">
                <a:latin typeface="Verdana" pitchFamily="34" charset="0"/>
                <a:ea typeface="Verdana" pitchFamily="34" charset="0"/>
                <a:cs typeface="Verdana" pitchFamily="34" charset="0"/>
              </a:rPr>
              <a:t>Procedurat standarde të prokurimit  e minimizojnë mjaft shumë mundësinë e devijimit nga kërkesat e specifikuara në dosje të tenderit , në veçanti </a:t>
            </a:r>
            <a:r>
              <a:rPr lang="sq-AL" sz="2000" dirty="0">
                <a:solidFill>
                  <a:srgbClr val="0070C0"/>
                </a:solidFill>
                <a:latin typeface="Verdana" pitchFamily="34" charset="0"/>
                <a:ea typeface="Verdana" pitchFamily="34" charset="0"/>
                <a:cs typeface="Verdana" pitchFamily="34" charset="0"/>
              </a:rPr>
              <a:t>çmimi fiks i kontratave </a:t>
            </a:r>
            <a:r>
              <a:rPr lang="sq-AL" sz="2000" dirty="0">
                <a:latin typeface="Verdana" pitchFamily="34" charset="0"/>
                <a:ea typeface="Verdana" pitchFamily="34" charset="0"/>
                <a:cs typeface="Verdana" pitchFamily="34" charset="0"/>
              </a:rPr>
              <a:t>në tërë kohëzgjatjen e saj</a:t>
            </a:r>
            <a:r>
              <a:rPr lang="en-US" sz="2000" dirty="0">
                <a:latin typeface="Verdana" pitchFamily="34" charset="0"/>
                <a:ea typeface="Verdana" pitchFamily="34" charset="0"/>
                <a:cs typeface="Verdana" pitchFamily="34" charset="0"/>
              </a:rPr>
              <a:t>.</a:t>
            </a:r>
            <a:endParaRPr lang="sq-AL" sz="2000" dirty="0">
              <a:latin typeface="Verdana" pitchFamily="34" charset="0"/>
              <a:ea typeface="Verdana" pitchFamily="34" charset="0"/>
              <a:cs typeface="Verdana" pitchFamily="34" charset="0"/>
            </a:endParaRPr>
          </a:p>
          <a:p>
            <a:pPr>
              <a:buNone/>
            </a:pPr>
            <a:endParaRPr lang="en-US" sz="2400" dirty="0"/>
          </a:p>
          <a:p>
            <a:endParaRPr lang="en-US" sz="2800" dirty="0"/>
          </a:p>
          <a:p>
            <a:endParaRPr lang="en-US" sz="2800" dirty="0"/>
          </a:p>
          <a:p>
            <a:endParaRPr lang="en-US" sz="2800" dirty="0"/>
          </a:p>
        </p:txBody>
      </p:sp>
      <p:sp>
        <p:nvSpPr>
          <p:cNvPr id="6" name="Slide Number Placeholder 5"/>
          <p:cNvSpPr>
            <a:spLocks noGrp="1"/>
          </p:cNvSpPr>
          <p:nvPr>
            <p:ph type="sldNum" sz="quarter" idx="12"/>
          </p:nvPr>
        </p:nvSpPr>
        <p:spPr/>
        <p:txBody>
          <a:bodyPr/>
          <a:lstStyle/>
          <a:p>
            <a:fld id="{CE7EC0EA-2259-48F7-8ABA-D727C5429950}" type="slidenum">
              <a:rPr lang="en-US" smtClean="0"/>
              <a:pPr/>
              <a:t>56</a:t>
            </a:fld>
            <a:endParaRPr lang="en-US" dirty="0"/>
          </a:p>
        </p:txBody>
      </p:sp>
      <p:sp>
        <p:nvSpPr>
          <p:cNvPr id="5" name="Title 1"/>
          <p:cNvSpPr txBox="1">
            <a:spLocks/>
          </p:cNvSpPr>
          <p:nvPr/>
        </p:nvSpPr>
        <p:spPr>
          <a:xfrm>
            <a:off x="609600" y="2286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2"/>
              </a:solidFill>
              <a:effectLst/>
              <a:uLnTx/>
              <a:uFillTx/>
              <a:ea typeface="+mj-ea"/>
              <a:cs typeface="+mj-cs"/>
            </a:endParaRPr>
          </a:p>
        </p:txBody>
      </p:sp>
      <p:sp>
        <p:nvSpPr>
          <p:cNvPr id="7" name="Rectangle 6"/>
          <p:cNvSpPr/>
          <p:nvPr/>
        </p:nvSpPr>
        <p:spPr>
          <a:xfrm>
            <a:off x="2286000" y="3105835"/>
            <a:ext cx="4572000" cy="646331"/>
          </a:xfrm>
          <a:prstGeom prst="rect">
            <a:avLst/>
          </a:prstGeom>
        </p:spPr>
        <p:txBody>
          <a:bodyPr>
            <a:spAutoFit/>
          </a:bodyPr>
          <a:lstStyle/>
          <a:p>
            <a:r>
              <a:rPr lang="en-US" dirty="0">
                <a:latin typeface="Tw Cen MT" pitchFamily="34" charset="0"/>
              </a:rPr>
              <a:t/>
            </a:r>
            <a:br>
              <a:rPr lang="en-US" dirty="0">
                <a:latin typeface="Tw Cen MT" pitchFamily="34" charset="0"/>
              </a:rPr>
            </a:br>
            <a:endParaRPr lang="en-US" dirty="0"/>
          </a:p>
        </p:txBody>
      </p:sp>
    </p:spTree>
    <p:extLst>
      <p:ext uri="{BB962C8B-B14F-4D97-AF65-F5344CB8AC3E}">
        <p14:creationId xmlns:p14="http://schemas.microsoft.com/office/powerpoint/2010/main" val="21389377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076"/>
            <a:ext cx="7696200" cy="762000"/>
          </a:xfrm>
        </p:spPr>
        <p:txBody>
          <a:bodyPr>
            <a:normAutofit fontScale="90000"/>
          </a:bodyPr>
          <a:lstStyle/>
          <a:p>
            <a:r>
              <a:rPr lang="en-US" sz="4000" b="0" dirty="0">
                <a:solidFill>
                  <a:srgbClr val="0070C0"/>
                </a:solidFill>
                <a:effectLst/>
                <a:latin typeface="+mn-lt"/>
              </a:rPr>
              <a:t/>
            </a:r>
            <a:br>
              <a:rPr lang="en-US" sz="4000" b="0" dirty="0">
                <a:solidFill>
                  <a:srgbClr val="0070C0"/>
                </a:solidFill>
                <a:effectLst/>
                <a:latin typeface="+mn-lt"/>
              </a:rPr>
            </a:br>
            <a:r>
              <a:rPr lang="en-US" sz="4000" b="0" dirty="0">
                <a:solidFill>
                  <a:srgbClr val="0070C0"/>
                </a:solidFill>
                <a:effectLst/>
                <a:latin typeface="+mn-lt"/>
              </a:rPr>
              <a:t>   </a:t>
            </a:r>
            <a:r>
              <a:rPr lang="sq-AL" sz="4000" b="0" dirty="0">
                <a:effectLst/>
                <a:latin typeface="+mn-lt"/>
                <a:ea typeface="Verdana" pitchFamily="34" charset="0"/>
                <a:cs typeface="Verdana" pitchFamily="34" charset="0"/>
              </a:rPr>
              <a:t>Variacionet (vazhdim)</a:t>
            </a:r>
            <a:br>
              <a:rPr lang="sq-AL" sz="4000" b="0" dirty="0">
                <a:effectLst/>
                <a:latin typeface="+mn-lt"/>
                <a:ea typeface="Verdana" pitchFamily="34" charset="0"/>
                <a:cs typeface="Verdana" pitchFamily="34" charset="0"/>
              </a:rPr>
            </a:br>
            <a:r>
              <a:rPr lang="sq-AL" sz="4000" dirty="0">
                <a:latin typeface="+mn-lt"/>
                <a:ea typeface="Verdana" pitchFamily="34" charset="0"/>
                <a:cs typeface="Verdana" pitchFamily="34" charset="0"/>
              </a:rPr>
              <a:t/>
            </a:r>
            <a:br>
              <a:rPr lang="sq-AL" sz="4000" dirty="0">
                <a:latin typeface="+mn-lt"/>
                <a:ea typeface="Verdana" pitchFamily="34" charset="0"/>
                <a:cs typeface="Verdana" pitchFamily="34" charset="0"/>
              </a:rPr>
            </a:br>
            <a:r>
              <a:rPr lang="en-US" sz="4000" b="0" dirty="0">
                <a:effectLst/>
                <a:latin typeface="+mn-lt"/>
                <a:ea typeface="Verdana" pitchFamily="34" charset="0"/>
                <a:cs typeface="Verdana" pitchFamily="34" charset="0"/>
              </a:rPr>
              <a:t/>
            </a:r>
            <a:br>
              <a:rPr lang="en-US" sz="4000" b="0" dirty="0">
                <a:effectLst/>
                <a:latin typeface="+mn-lt"/>
                <a:ea typeface="Verdana" pitchFamily="34" charset="0"/>
                <a:cs typeface="Verdana" pitchFamily="34" charset="0"/>
              </a:rPr>
            </a:br>
            <a:endParaRPr lang="en-US" sz="4000" b="0" dirty="0">
              <a:effectLst/>
              <a:latin typeface="+mn-lt"/>
              <a:ea typeface="Verdana" pitchFamily="34" charset="0"/>
              <a:cs typeface="Verdana" pitchFamily="34" charset="0"/>
            </a:endParaRPr>
          </a:p>
        </p:txBody>
      </p:sp>
      <p:sp>
        <p:nvSpPr>
          <p:cNvPr id="3" name="Content Placeholder 2"/>
          <p:cNvSpPr>
            <a:spLocks noGrp="1"/>
          </p:cNvSpPr>
          <p:nvPr>
            <p:ph idx="1"/>
          </p:nvPr>
        </p:nvSpPr>
        <p:spPr>
          <a:xfrm>
            <a:off x="533400" y="914400"/>
            <a:ext cx="8305800" cy="5410200"/>
          </a:xfrm>
        </p:spPr>
        <p:txBody>
          <a:bodyPr>
            <a:normAutofit fontScale="25000" lnSpcReduction="20000"/>
          </a:bodyPr>
          <a:lstStyle/>
          <a:p>
            <a:pPr>
              <a:buNone/>
            </a:pPr>
            <a:endParaRPr lang="en-US" b="1" dirty="0"/>
          </a:p>
          <a:p>
            <a:pPr>
              <a:lnSpc>
                <a:spcPct val="120000"/>
              </a:lnSpc>
              <a:buNone/>
            </a:pPr>
            <a:endParaRPr lang="en-GB" sz="8000" dirty="0">
              <a:ea typeface="Verdana" pitchFamily="34" charset="0"/>
              <a:cs typeface="Verdana" pitchFamily="34" charset="0"/>
            </a:endParaRPr>
          </a:p>
          <a:p>
            <a:pPr>
              <a:lnSpc>
                <a:spcPct val="120000"/>
              </a:lnSpc>
            </a:pPr>
            <a:r>
              <a:rPr lang="sq-AL" sz="8000" dirty="0">
                <a:ea typeface="Verdana" pitchFamily="34" charset="0"/>
                <a:cs typeface="Verdana" pitchFamily="34" charset="0"/>
              </a:rPr>
              <a:t>Disa situata praktike kërkojnë fleksibilitet në mundësitë e gjetjes së zgjidhjeve për ri</a:t>
            </a:r>
            <a:r>
              <a:rPr lang="en-GB" sz="8000" dirty="0">
                <a:ea typeface="Verdana" pitchFamily="34" charset="0"/>
                <a:cs typeface="Verdana" pitchFamily="34" charset="0"/>
              </a:rPr>
              <a:t>-</a:t>
            </a:r>
            <a:r>
              <a:rPr lang="sq-AL" sz="8000" dirty="0" err="1">
                <a:ea typeface="Verdana" pitchFamily="34" charset="0"/>
                <a:cs typeface="Verdana" pitchFamily="34" charset="0"/>
              </a:rPr>
              <a:t>definim</a:t>
            </a:r>
            <a:r>
              <a:rPr lang="sq-AL" sz="8000" dirty="0">
                <a:ea typeface="Verdana" pitchFamily="34" charset="0"/>
                <a:cs typeface="Verdana" pitchFamily="34" charset="0"/>
              </a:rPr>
              <a:t> të kushteve të kontratës si,</a:t>
            </a:r>
          </a:p>
          <a:p>
            <a:pPr>
              <a:lnSpc>
                <a:spcPct val="120000"/>
              </a:lnSpc>
              <a:buNone/>
            </a:pPr>
            <a:endParaRPr lang="en-US" sz="8000" b="1" dirty="0">
              <a:solidFill>
                <a:srgbClr val="FF0000"/>
              </a:solidFill>
              <a:ea typeface="Verdana" pitchFamily="34" charset="0"/>
              <a:cs typeface="Verdana" pitchFamily="34" charset="0"/>
            </a:endParaRPr>
          </a:p>
          <a:p>
            <a:pPr lvl="1">
              <a:lnSpc>
                <a:spcPct val="120000"/>
              </a:lnSpc>
              <a:buFont typeface="Wingdings" pitchFamily="2" charset="2"/>
              <a:buChar char="Ø"/>
            </a:pPr>
            <a:r>
              <a:rPr lang="sq-AL" sz="8000" dirty="0">
                <a:ea typeface="Verdana" pitchFamily="34" charset="0"/>
                <a:cs typeface="Verdana" pitchFamily="34" charset="0"/>
              </a:rPr>
              <a:t>Paqëndrueshmëria e çmimeve në situatat </a:t>
            </a:r>
            <a:r>
              <a:rPr lang="sq-AL" sz="8000" dirty="0" err="1">
                <a:ea typeface="Verdana" pitchFamily="34" charset="0"/>
                <a:cs typeface="Verdana" pitchFamily="34" charset="0"/>
              </a:rPr>
              <a:t>inflatore</a:t>
            </a:r>
            <a:r>
              <a:rPr lang="sq-AL" sz="8000" dirty="0">
                <a:ea typeface="Verdana" pitchFamily="34" charset="0"/>
                <a:cs typeface="Verdana" pitchFamily="34" charset="0"/>
              </a:rPr>
              <a:t> dëmton palët</a:t>
            </a:r>
            <a:r>
              <a:rPr lang="en-US" sz="8000" dirty="0">
                <a:ea typeface="Verdana" pitchFamily="34" charset="0"/>
                <a:cs typeface="Verdana" pitchFamily="34" charset="0"/>
              </a:rPr>
              <a:t>;</a:t>
            </a:r>
            <a:endParaRPr lang="sq-AL" sz="8000" dirty="0">
              <a:ea typeface="Verdana" pitchFamily="34" charset="0"/>
              <a:cs typeface="Verdana" pitchFamily="34" charset="0"/>
            </a:endParaRPr>
          </a:p>
          <a:p>
            <a:pPr lvl="1">
              <a:lnSpc>
                <a:spcPct val="120000"/>
              </a:lnSpc>
              <a:buFont typeface="Wingdings" pitchFamily="2" charset="2"/>
              <a:buChar char="Ø"/>
            </a:pPr>
            <a:r>
              <a:rPr lang="sq-AL" sz="8000" dirty="0">
                <a:ea typeface="Verdana" pitchFamily="34" charset="0"/>
                <a:cs typeface="Verdana" pitchFamily="34" charset="0"/>
              </a:rPr>
              <a:t>Ligji aktual e parasheh mundësinë e korrigjimit të çmimit për kontratat me mbi 1 vit afat të lidhura me indeks zyrtar</a:t>
            </a:r>
            <a:r>
              <a:rPr lang="en-US" sz="8000" dirty="0">
                <a:ea typeface="Verdana" pitchFamily="34" charset="0"/>
                <a:cs typeface="Verdana" pitchFamily="34" charset="0"/>
              </a:rPr>
              <a:t>;</a:t>
            </a:r>
            <a:endParaRPr lang="sq-AL" sz="8000" dirty="0">
              <a:ea typeface="Verdana" pitchFamily="34" charset="0"/>
              <a:cs typeface="Verdana" pitchFamily="34" charset="0"/>
            </a:endParaRPr>
          </a:p>
          <a:p>
            <a:pPr lvl="1">
              <a:lnSpc>
                <a:spcPct val="120000"/>
              </a:lnSpc>
              <a:buFont typeface="Wingdings" pitchFamily="2" charset="2"/>
              <a:buChar char="Ø"/>
            </a:pPr>
            <a:r>
              <a:rPr lang="sq-AL" sz="8000" dirty="0">
                <a:ea typeface="Verdana" pitchFamily="34" charset="0"/>
                <a:cs typeface="Verdana" pitchFamily="34" charset="0"/>
              </a:rPr>
              <a:t>Kontratat nuk përfshijnë ndonjë mekanizëm </a:t>
            </a:r>
            <a:r>
              <a:rPr lang="sq-AL" sz="8000" dirty="0" err="1">
                <a:ea typeface="Verdana" pitchFamily="34" charset="0"/>
                <a:cs typeface="Verdana" pitchFamily="34" charset="0"/>
              </a:rPr>
              <a:t>revalorizues</a:t>
            </a:r>
            <a:r>
              <a:rPr lang="sq-AL" sz="8000" dirty="0">
                <a:ea typeface="Verdana" pitchFamily="34" charset="0"/>
                <a:cs typeface="Verdana" pitchFamily="34" charset="0"/>
              </a:rPr>
              <a:t> i cili i korrekton diferencat në çmim</a:t>
            </a:r>
            <a:r>
              <a:rPr lang="sq-AL" sz="8000" u="sng" dirty="0">
                <a:ea typeface="Verdana" pitchFamily="34" charset="0"/>
                <a:cs typeface="Verdana" pitchFamily="34" charset="0"/>
                <a:hlinkClick r:id="rId3"/>
              </a:rPr>
              <a:t> </a:t>
            </a:r>
            <a:r>
              <a:rPr lang="sq-AL" sz="8000" u="sng" dirty="0">
                <a:solidFill>
                  <a:srgbClr val="0070C0"/>
                </a:solidFill>
                <a:ea typeface="Verdana" pitchFamily="34" charset="0"/>
                <a:cs typeface="Verdana" pitchFamily="34" charset="0"/>
                <a:hlinkClick r:id="rId3"/>
              </a:rPr>
              <a:t>(Rasti i Qendrës së Studentëve në Prishtinë.docx)</a:t>
            </a:r>
            <a:r>
              <a:rPr lang="en-US" sz="8000" u="sng" dirty="0">
                <a:solidFill>
                  <a:srgbClr val="0070C0"/>
                </a:solidFill>
                <a:ea typeface="Verdana" pitchFamily="34" charset="0"/>
                <a:cs typeface="Verdana" pitchFamily="34" charset="0"/>
              </a:rPr>
              <a:t>;</a:t>
            </a:r>
            <a:endParaRPr lang="sq-AL" sz="8000" dirty="0">
              <a:ea typeface="Verdana" pitchFamily="34" charset="0"/>
              <a:cs typeface="Verdana" pitchFamily="34" charset="0"/>
            </a:endParaRPr>
          </a:p>
          <a:p>
            <a:pPr lvl="1">
              <a:lnSpc>
                <a:spcPct val="120000"/>
              </a:lnSpc>
              <a:buFont typeface="Wingdings" pitchFamily="2" charset="2"/>
              <a:buChar char="Ø"/>
            </a:pPr>
            <a:r>
              <a:rPr lang="sq-AL" sz="8000" dirty="0">
                <a:ea typeface="Verdana" pitchFamily="34" charset="0"/>
                <a:cs typeface="Verdana" pitchFamily="34" charset="0"/>
              </a:rPr>
              <a:t>Ndryshimi i kontratave për arsye të ndryshimeve ligjore  si p.sh. ndryshimi  normës së TVSH-s nga 16 në 18 %, apo së fundi ndryshimi i akcizës për duhan, kanë pas efekt në vlerat e kontratave rrjedhëse, krahas problemeve në menaxhimin financiar  të tyre (faturimi,</a:t>
            </a:r>
            <a:r>
              <a:rPr lang="en-GB" sz="8000" dirty="0">
                <a:ea typeface="Verdana" pitchFamily="34" charset="0"/>
                <a:cs typeface="Verdana" pitchFamily="34" charset="0"/>
              </a:rPr>
              <a:t> </a:t>
            </a:r>
            <a:r>
              <a:rPr lang="sq-AL" sz="8000" dirty="0">
                <a:ea typeface="Verdana" pitchFamily="34" charset="0"/>
                <a:cs typeface="Verdana" pitchFamily="34" charset="0"/>
              </a:rPr>
              <a:t>pagesa,</a:t>
            </a:r>
            <a:r>
              <a:rPr lang="en-GB" sz="8000" dirty="0">
                <a:ea typeface="Verdana" pitchFamily="34" charset="0"/>
                <a:cs typeface="Verdana" pitchFamily="34" charset="0"/>
              </a:rPr>
              <a:t> </a:t>
            </a:r>
            <a:r>
              <a:rPr lang="sq-AL" sz="8000" dirty="0">
                <a:ea typeface="Verdana" pitchFamily="34" charset="0"/>
                <a:cs typeface="Verdana" pitchFamily="34" charset="0"/>
              </a:rPr>
              <a:t>buxheti</a:t>
            </a:r>
            <a:r>
              <a:rPr lang="en-GB" sz="8000" dirty="0">
                <a:ea typeface="Verdana" pitchFamily="34" charset="0"/>
                <a:cs typeface="Verdana" pitchFamily="34" charset="0"/>
              </a:rPr>
              <a:t>).</a:t>
            </a:r>
            <a:endParaRPr lang="en-US" sz="8000" dirty="0">
              <a:ea typeface="Verdana" pitchFamily="34" charset="0"/>
              <a:cs typeface="Verdana" pitchFamily="34" charset="0"/>
            </a:endParaRPr>
          </a:p>
          <a:p>
            <a:pPr>
              <a:lnSpc>
                <a:spcPct val="120000"/>
              </a:lnSpc>
              <a:buFont typeface="Wingdings" pitchFamily="2" charset="2"/>
              <a:buChar char="Ø"/>
            </a:pPr>
            <a:endParaRPr lang="en-US" sz="8000" b="1" dirty="0">
              <a:latin typeface="Tw Cen MT" pitchFamily="34" charset="0"/>
            </a:endParaRPr>
          </a:p>
          <a:p>
            <a:pPr lvl="0" algn="just">
              <a:lnSpc>
                <a:spcPct val="120000"/>
              </a:lnSpc>
              <a:buNone/>
            </a:pPr>
            <a:endParaRPr lang="en-US" sz="9600" dirty="0">
              <a:latin typeface="Trebuchet MS" pitchFamily="34" charset="0"/>
            </a:endParaRPr>
          </a:p>
          <a:p>
            <a:pPr lvl="0">
              <a:buNone/>
            </a:pPr>
            <a:endParaRPr lang="en-US" sz="9600" dirty="0"/>
          </a:p>
          <a:p>
            <a:pPr lvl="0"/>
            <a:endParaRPr lang="en-US" sz="9600" dirty="0">
              <a:latin typeface="Trebuchet MS" pitchFamily="34" charset="0"/>
            </a:endParaRPr>
          </a:p>
        </p:txBody>
      </p:sp>
      <p:sp>
        <p:nvSpPr>
          <p:cNvPr id="4" name="Slide Number Placeholder 3"/>
          <p:cNvSpPr>
            <a:spLocks noGrp="1"/>
          </p:cNvSpPr>
          <p:nvPr>
            <p:ph type="sldNum" sz="quarter" idx="12"/>
          </p:nvPr>
        </p:nvSpPr>
        <p:spPr/>
        <p:txBody>
          <a:bodyPr/>
          <a:lstStyle/>
          <a:p>
            <a:fld id="{CE7EC0EA-2259-48F7-8ABA-D727C5429950}" type="slidenum">
              <a:rPr lang="en-US" smtClean="0"/>
              <a:pPr/>
              <a:t>57</a:t>
            </a:fld>
            <a:endParaRPr lang="en-US"/>
          </a:p>
        </p:txBody>
      </p:sp>
    </p:spTree>
    <p:extLst>
      <p:ext uri="{BB962C8B-B14F-4D97-AF65-F5344CB8AC3E}">
        <p14:creationId xmlns:p14="http://schemas.microsoft.com/office/powerpoint/2010/main" val="40182336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2734644" y="2492375"/>
            <a:ext cx="564735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3200" b="1" dirty="0">
              <a:solidFill>
                <a:srgbClr val="FFFFFF"/>
              </a:solidFill>
            </a:endParaRPr>
          </a:p>
          <a:p>
            <a:pPr algn="ctr" eaLnBrk="1" hangingPunct="1"/>
            <a:r>
              <a:rPr lang="sq-AL" altLang="en-US" sz="3200" b="1" dirty="0">
                <a:solidFill>
                  <a:srgbClr val="FFFFFF"/>
                </a:solidFill>
              </a:rPr>
              <a:t>Rreziku </a:t>
            </a:r>
            <a:r>
              <a:rPr lang="en-US" altLang="en-US" sz="3200" b="1" dirty="0" err="1">
                <a:solidFill>
                  <a:srgbClr val="FFFFFF"/>
                </a:solidFill>
              </a:rPr>
              <a:t>i</a:t>
            </a:r>
            <a:r>
              <a:rPr lang="sq-AL" altLang="en-US" sz="3200" b="1" dirty="0">
                <a:solidFill>
                  <a:srgbClr val="FFFFFF"/>
                </a:solidFill>
              </a:rPr>
              <a:t> ndryshimit të kontratës </a:t>
            </a:r>
          </a:p>
        </p:txBody>
      </p:sp>
    </p:spTree>
    <p:extLst>
      <p:ext uri="{BB962C8B-B14F-4D97-AF65-F5344CB8AC3E}">
        <p14:creationId xmlns:p14="http://schemas.microsoft.com/office/powerpoint/2010/main" val="40264524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556792"/>
            <a:ext cx="8712968" cy="3924151"/>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3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3200" dirty="0">
                <a:ea typeface="Verdana" panose="020B0604030504040204" pitchFamily="34" charset="0"/>
                <a:cs typeface="Verdana" panose="020B0604030504040204" pitchFamily="34" charset="0"/>
              </a:rPr>
              <a:t>Ndryshim i paautorizuar i kontratës</a:t>
            </a:r>
            <a:r>
              <a:rPr lang="en-US" sz="3200" dirty="0">
                <a:ea typeface="Verdana" panose="020B0604030504040204" pitchFamily="34" charset="0"/>
                <a:cs typeface="Verdana" panose="020B0604030504040204" pitchFamily="34" charset="0"/>
              </a:rPr>
              <a:t>;</a:t>
            </a:r>
            <a:r>
              <a:rPr lang="sq-AL" sz="3200" dirty="0">
                <a:ea typeface="Verdana" panose="020B0604030504040204" pitchFamily="34" charset="0"/>
                <a:cs typeface="Verdana" panose="020B0604030504040204" pitchFamily="34" charset="0"/>
              </a:rPr>
              <a:t> </a:t>
            </a:r>
            <a:endParaRPr lang="en-US" sz="3200" dirty="0">
              <a:ea typeface="Verdana" panose="020B0604030504040204" pitchFamily="34" charset="0"/>
              <a:cs typeface="Verdana" panose="020B0604030504040204" pitchFamily="34" charset="0"/>
            </a:endParaRPr>
          </a:p>
          <a:p>
            <a:pPr eaLnBrk="0" hangingPunct="0">
              <a:spcBef>
                <a:spcPts val="600"/>
              </a:spcBef>
              <a:buClr>
                <a:schemeClr val="bg2"/>
              </a:buClr>
              <a:buSzPct val="75000"/>
            </a:pPr>
            <a:endParaRPr lang="sq-AL" sz="3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3200" dirty="0">
                <a:ea typeface="Verdana" panose="020B0604030504040204" pitchFamily="34" charset="0"/>
                <a:cs typeface="Verdana" panose="020B0604030504040204" pitchFamily="34" charset="0"/>
              </a:rPr>
              <a:t>Ndryshimet e tepërta apo të dyfishta të kontratës</a:t>
            </a:r>
            <a:r>
              <a:rPr lang="en-US" sz="3200" dirty="0">
                <a:ea typeface="Verdana" panose="020B0604030504040204" pitchFamily="34" charset="0"/>
                <a:cs typeface="Verdana" panose="020B0604030504040204" pitchFamily="34" charset="0"/>
              </a:rPr>
              <a:t>;</a:t>
            </a:r>
          </a:p>
          <a:p>
            <a:pPr eaLnBrk="0" hangingPunct="0">
              <a:spcBef>
                <a:spcPts val="600"/>
              </a:spcBef>
              <a:buClr>
                <a:schemeClr val="bg2"/>
              </a:buClr>
              <a:buSzPct val="75000"/>
            </a:pPr>
            <a:endParaRPr lang="sq-AL" sz="32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3200" dirty="0">
                <a:ea typeface="Verdana" panose="020B0604030504040204" pitchFamily="34" charset="0"/>
                <a:cs typeface="Verdana" panose="020B0604030504040204" pitchFamily="34" charset="0"/>
              </a:rPr>
              <a:t>Mbivlerësim i ndryshimet të Kontratë</a:t>
            </a:r>
            <a:r>
              <a:rPr lang="en-GB" sz="3200" dirty="0">
                <a:ea typeface="Verdana" panose="020B0604030504040204" pitchFamily="34" charset="0"/>
                <a:cs typeface="Verdana" panose="020B0604030504040204" pitchFamily="34" charset="0"/>
              </a:rPr>
              <a:t>s </a:t>
            </a:r>
            <a:endParaRPr lang="sq-AL" sz="3200" dirty="0">
              <a:ea typeface="Verdana" panose="020B0604030504040204" pitchFamily="34" charset="0"/>
              <a:cs typeface="Verdana" panose="020B0604030504040204" pitchFamily="34" charset="0"/>
            </a:endParaRPr>
          </a:p>
        </p:txBody>
      </p:sp>
      <p:sp>
        <p:nvSpPr>
          <p:cNvPr id="4" name="Rectangle 3"/>
          <p:cNvSpPr/>
          <p:nvPr/>
        </p:nvSpPr>
        <p:spPr>
          <a:xfrm>
            <a:off x="467544" y="476672"/>
            <a:ext cx="753345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3300" b="1" dirty="0"/>
              <a:t>Kategoritë e rrezikut te ndryshimit të kontratës</a:t>
            </a:r>
          </a:p>
        </p:txBody>
      </p:sp>
    </p:spTree>
    <p:extLst>
      <p:ext uri="{BB962C8B-B14F-4D97-AF65-F5344CB8AC3E}">
        <p14:creationId xmlns:p14="http://schemas.microsoft.com/office/powerpoint/2010/main" val="917429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7544" y="479307"/>
            <a:ext cx="3879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altLang="ar-SA" dirty="0"/>
              <a:t>Çfarë është një kontrate?</a:t>
            </a:r>
          </a:p>
        </p:txBody>
      </p:sp>
      <p:sp>
        <p:nvSpPr>
          <p:cNvPr id="3" name="Rectangle 3"/>
          <p:cNvSpPr txBox="1">
            <a:spLocks noChangeArrowheads="1"/>
          </p:cNvSpPr>
          <p:nvPr/>
        </p:nvSpPr>
        <p:spPr>
          <a:xfrm>
            <a:off x="467544" y="1412776"/>
            <a:ext cx="8295456" cy="467820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spcBef>
                <a:spcPts val="600"/>
              </a:spcBef>
            </a:pPr>
            <a:r>
              <a:rPr lang="sq-AL" altLang="ar-SA" sz="2400" kern="0" dirty="0">
                <a:latin typeface="Verdana" panose="020B0604030504040204" pitchFamily="34" charset="0"/>
                <a:ea typeface="Verdana" panose="020B0604030504040204" pitchFamily="34" charset="0"/>
                <a:cs typeface="Verdana" panose="020B0604030504040204" pitchFamily="34" charset="0"/>
              </a:rPr>
              <a:t>Një kontratë është një marrëveshje e përbashkët e njohur me ligj, sipas të cilit njëra palë merr përsipër të kryejë </a:t>
            </a:r>
            <a:r>
              <a:rPr lang="sq-AL" altLang="ar-SA" sz="2400" b="1" kern="0" dirty="0">
                <a:latin typeface="Verdana" panose="020B0604030504040204" pitchFamily="34" charset="0"/>
                <a:ea typeface="Verdana" panose="020B0604030504040204" pitchFamily="34" charset="0"/>
                <a:cs typeface="Verdana" panose="020B0604030504040204" pitchFamily="34" charset="0"/>
              </a:rPr>
              <a:t>një fushë të punës  të përcaktuar më parë </a:t>
            </a:r>
            <a:r>
              <a:rPr lang="sq-AL" altLang="ar-SA" sz="2400" kern="0" dirty="0">
                <a:latin typeface="Verdana" panose="020B0604030504040204" pitchFamily="34" charset="0"/>
                <a:ea typeface="Verdana" panose="020B0604030504040204" pitchFamily="34" charset="0"/>
                <a:cs typeface="Verdana" panose="020B0604030504040204" pitchFamily="34" charset="0"/>
              </a:rPr>
              <a:t>(ofrojnë mallra ose shërbime, ose të ndërtojnë diçka ose ndonjë kombinim </a:t>
            </a:r>
            <a:r>
              <a:rPr lang="en-US" altLang="ar-SA" sz="2400" kern="0" dirty="0">
                <a:latin typeface="Verdana" panose="020B0604030504040204" pitchFamily="34" charset="0"/>
                <a:ea typeface="Verdana" panose="020B0604030504040204" pitchFamily="34" charset="0"/>
                <a:cs typeface="Verdana" panose="020B0604030504040204" pitchFamily="34" charset="0"/>
              </a:rPr>
              <a:t>i</a:t>
            </a:r>
            <a:r>
              <a:rPr lang="sq-AL" altLang="ar-SA" sz="2400" kern="0" dirty="0">
                <a:latin typeface="Verdana" panose="020B0604030504040204" pitchFamily="34" charset="0"/>
                <a:ea typeface="Verdana" panose="020B0604030504040204" pitchFamily="34" charset="0"/>
                <a:cs typeface="Verdana" panose="020B0604030504040204" pitchFamily="34" charset="0"/>
              </a:rPr>
              <a:t> të mësipërme) për një pale të dytë, për një sasi </a:t>
            </a:r>
            <a:r>
              <a:rPr lang="sq-AL" altLang="ar-SA" sz="2400" b="1" kern="0" dirty="0">
                <a:latin typeface="Verdana" panose="020B0604030504040204" pitchFamily="34" charset="0"/>
                <a:ea typeface="Verdana" panose="020B0604030504040204" pitchFamily="34" charset="0"/>
                <a:cs typeface="Verdana" panose="020B0604030504040204" pitchFamily="34" charset="0"/>
              </a:rPr>
              <a:t>të përcaktuar më parë të te hollave</a:t>
            </a:r>
            <a:r>
              <a:rPr lang="en-US" altLang="ar-SA" sz="2400" b="1" kern="0" dirty="0">
                <a:latin typeface="Verdana" panose="020B0604030504040204" pitchFamily="34" charset="0"/>
                <a:ea typeface="Verdana" panose="020B0604030504040204" pitchFamily="34" charset="0"/>
                <a:cs typeface="Verdana" panose="020B0604030504040204" pitchFamily="34" charset="0"/>
              </a:rPr>
              <a:t>;</a:t>
            </a:r>
          </a:p>
          <a:p>
            <a:pPr marL="0" indent="0" algn="just">
              <a:spcBef>
                <a:spcPts val="600"/>
              </a:spcBef>
              <a:buNone/>
            </a:pPr>
            <a:endParaRPr lang="sq-AL" altLang="ar-SA" sz="2400" b="1" kern="0" dirty="0">
              <a:latin typeface="Verdana" panose="020B0604030504040204" pitchFamily="34" charset="0"/>
              <a:ea typeface="Verdana" panose="020B0604030504040204" pitchFamily="34" charset="0"/>
              <a:cs typeface="Verdana" panose="020B0604030504040204" pitchFamily="34" charset="0"/>
            </a:endParaRPr>
          </a:p>
          <a:p>
            <a:pPr algn="just">
              <a:spcBef>
                <a:spcPts val="600"/>
              </a:spcBef>
            </a:pPr>
            <a:r>
              <a:rPr lang="sq-AL" altLang="ar-SA" sz="2400" kern="0" dirty="0">
                <a:latin typeface="Verdana" panose="020B0604030504040204" pitchFamily="34" charset="0"/>
                <a:ea typeface="Verdana" panose="020B0604030504040204" pitchFamily="34" charset="0"/>
                <a:cs typeface="Verdana" panose="020B0604030504040204" pitchFamily="34" charset="0"/>
              </a:rPr>
              <a:t>Të dy palët e përfshira në kontratë janë </a:t>
            </a:r>
            <a:r>
              <a:rPr lang="sq-AL" altLang="ar-SA" sz="2400" b="1" kern="0" dirty="0">
                <a:latin typeface="Verdana" panose="020B0604030504040204" pitchFamily="34" charset="0"/>
                <a:ea typeface="Verdana" panose="020B0604030504040204" pitchFamily="34" charset="0"/>
                <a:cs typeface="Verdana" panose="020B0604030504040204" pitchFamily="34" charset="0"/>
              </a:rPr>
              <a:t>autoriteti kontraktues apo </a:t>
            </a:r>
            <a:r>
              <a:rPr lang="sq-AL" altLang="ar-SA" sz="2400" b="1" u="sng" kern="0" dirty="0">
                <a:latin typeface="Verdana" panose="020B0604030504040204" pitchFamily="34" charset="0"/>
                <a:ea typeface="Verdana" panose="020B0604030504040204" pitchFamily="34" charset="0"/>
                <a:cs typeface="Verdana" panose="020B0604030504040204" pitchFamily="34" charset="0"/>
              </a:rPr>
              <a:t>pronari </a:t>
            </a:r>
            <a:r>
              <a:rPr lang="sq-AL" altLang="ar-SA" sz="2400" kern="0" dirty="0">
                <a:latin typeface="Verdana" panose="020B0604030504040204" pitchFamily="34" charset="0"/>
                <a:ea typeface="Verdana" panose="020B0604030504040204" pitchFamily="34" charset="0"/>
                <a:cs typeface="Verdana" panose="020B0604030504040204" pitchFamily="34" charset="0"/>
              </a:rPr>
              <a:t>dhe </a:t>
            </a:r>
            <a:r>
              <a:rPr lang="sq-AL" altLang="ar-SA" sz="2400" b="1" kern="0" dirty="0">
                <a:latin typeface="Verdana" panose="020B0604030504040204" pitchFamily="34" charset="0"/>
                <a:ea typeface="Verdana" panose="020B0604030504040204" pitchFamily="34" charset="0"/>
                <a:cs typeface="Verdana" panose="020B0604030504040204" pitchFamily="34" charset="0"/>
              </a:rPr>
              <a:t>pala e kontraktuar ose </a:t>
            </a:r>
            <a:r>
              <a:rPr lang="sq-AL" altLang="ar-SA" sz="2400" b="1" u="sng" kern="0" dirty="0">
                <a:latin typeface="Verdana" panose="020B0604030504040204" pitchFamily="34" charset="0"/>
                <a:ea typeface="Verdana" panose="020B0604030504040204" pitchFamily="34" charset="0"/>
                <a:cs typeface="Verdana" panose="020B0604030504040204" pitchFamily="34" charset="0"/>
              </a:rPr>
              <a:t>kontraktuesi.</a:t>
            </a:r>
            <a:r>
              <a:rPr lang="sq-AL" altLang="ar-SA" sz="2400" u="sng" kern="0" dirty="0">
                <a:latin typeface="Verdana" panose="020B0604030504040204" pitchFamily="34" charset="0"/>
                <a:ea typeface="Verdana" panose="020B0604030504040204" pitchFamily="34" charset="0"/>
                <a:cs typeface="Verdana" panose="020B0604030504040204" pitchFamily="34" charset="0"/>
              </a:rPr>
              <a:t> </a:t>
            </a:r>
            <a:endParaRPr lang="sq-AL" altLang="ar-SA" u="sng"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67093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301" y="476672"/>
            <a:ext cx="7848499"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3300" b="1" dirty="0"/>
              <a:t>Ndryshim i paautorizuar  kontratës</a:t>
            </a:r>
          </a:p>
        </p:txBody>
      </p:sp>
      <p:sp>
        <p:nvSpPr>
          <p:cNvPr id="3" name="Rectangle 2"/>
          <p:cNvSpPr/>
          <p:nvPr/>
        </p:nvSpPr>
        <p:spPr>
          <a:xfrm>
            <a:off x="457301" y="1268760"/>
            <a:ext cx="8363171" cy="4847481"/>
          </a:xfrm>
          <a:prstGeom prst="rect">
            <a:avLst/>
          </a:prstGeom>
        </p:spPr>
        <p:txBody>
          <a:bodyPr wrap="square">
            <a:spAutoFit/>
          </a:bodyPr>
          <a:lstStyle/>
          <a:p>
            <a:pPr>
              <a:spcBef>
                <a:spcPts val="600"/>
              </a:spcBef>
            </a:pPr>
            <a:endParaRPr lang="en-US" sz="2400" dirty="0">
              <a:ea typeface="Verdana" panose="020B0604030504040204" pitchFamily="34" charset="0"/>
              <a:cs typeface="Verdana" panose="020B0604030504040204" pitchFamily="34" charset="0"/>
            </a:endParaRPr>
          </a:p>
          <a:p>
            <a:pPr>
              <a:spcBef>
                <a:spcPts val="600"/>
              </a:spcBef>
            </a:pPr>
            <a:r>
              <a:rPr lang="sq-AL" sz="2400" dirty="0">
                <a:ea typeface="Verdana" panose="020B0604030504040204" pitchFamily="34" charset="0"/>
                <a:cs typeface="Verdana" panose="020B0604030504040204" pitchFamily="34" charset="0"/>
              </a:rPr>
              <a:t>Puna që kryhet dhe për te cilën paguhet pa qenë i autorizuar nga Autoriteti Kontraktues.</a:t>
            </a:r>
          </a:p>
          <a:p>
            <a:pPr>
              <a:spcBef>
                <a:spcPts val="600"/>
              </a:spcBef>
            </a:pPr>
            <a:r>
              <a:rPr lang="sq-AL" sz="2400" dirty="0">
                <a:ea typeface="Verdana" panose="020B0604030504040204" pitchFamily="34" charset="0"/>
                <a:cs typeface="Verdana" panose="020B0604030504040204" pitchFamily="34" charset="0"/>
              </a:rPr>
              <a:t>Pse ndodh kjo?</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Keqkuptimi</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Zvarritje</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Tejkalim i buxhetit</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Vonesa ne afate</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Ripunim</a:t>
            </a:r>
            <a:r>
              <a:rPr lang="en-US" sz="2400" dirty="0">
                <a:ea typeface="Verdana" panose="020B0604030504040204" pitchFamily="34" charset="0"/>
                <a:cs typeface="Verdana" panose="020B0604030504040204" pitchFamily="34" charset="0"/>
              </a:rPr>
              <a:t>;</a:t>
            </a:r>
            <a:r>
              <a:rPr lang="sq-AL" sz="2400" dirty="0">
                <a:ea typeface="Verdana" panose="020B0604030504040204" pitchFamily="34" charset="0"/>
                <a:cs typeface="Verdana" panose="020B0604030504040204" pitchFamily="34" charset="0"/>
              </a:rPr>
              <a:t> </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Punë garancie</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Çështjet e cilësisë</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133904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336700"/>
            <a:ext cx="8352928" cy="3431709"/>
          </a:xfrm>
          <a:prstGeom prst="rect">
            <a:avLst/>
          </a:prstGeom>
        </p:spPr>
        <p:txBody>
          <a:bodyPr wrap="square">
            <a:spAutoFit/>
          </a:bodyPr>
          <a:lstStyle/>
          <a:p>
            <a:pPr>
              <a:spcBef>
                <a:spcPts val="600"/>
              </a:spcBef>
            </a:pPr>
            <a:endParaRPr lang="en-US" sz="2400" dirty="0">
              <a:ea typeface="Verdana" panose="020B0604030504040204" pitchFamily="34" charset="0"/>
              <a:cs typeface="Verdana" panose="020B0604030504040204" pitchFamily="34" charset="0"/>
            </a:endParaRPr>
          </a:p>
          <a:p>
            <a:pPr>
              <a:spcBef>
                <a:spcPts val="600"/>
              </a:spcBef>
            </a:pPr>
            <a:r>
              <a:rPr lang="sq-AL" sz="2400" dirty="0">
                <a:ea typeface="Verdana" panose="020B0604030504040204" pitchFamily="34" charset="0"/>
                <a:cs typeface="Verdana" panose="020B0604030504040204" pitchFamily="34" charset="0"/>
              </a:rPr>
              <a:t>Ndryshimet e kontratës të cilat janë miratuar siç duhet, por të cilat nuk japin asnjë vlerë te dukshme për projektin. Rezultojnë nga</a:t>
            </a:r>
            <a:r>
              <a:rPr lang="en-US" sz="2400" dirty="0">
                <a:ea typeface="Verdana" panose="020B0604030504040204" pitchFamily="34" charset="0"/>
                <a:cs typeface="Verdana" panose="020B0604030504040204" pitchFamily="34" charset="0"/>
              </a:rPr>
              <a:t>:</a:t>
            </a:r>
          </a:p>
          <a:p>
            <a:pPr>
              <a:spcBef>
                <a:spcPts val="600"/>
              </a:spcBef>
            </a:pPr>
            <a:endParaRPr lang="sq-AL"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Qëllimi ekzistues</a:t>
            </a:r>
            <a:r>
              <a:rPr lang="en-US" sz="2400" dirty="0">
                <a:ea typeface="Verdana" panose="020B0604030504040204" pitchFamily="34" charset="0"/>
                <a:cs typeface="Verdana" panose="020B0604030504040204" pitchFamily="34" charset="0"/>
              </a:rPr>
              <a:t>;</a:t>
            </a:r>
          </a:p>
          <a:p>
            <a:pPr lvl="1" eaLnBrk="0" hangingPunct="0">
              <a:spcBef>
                <a:spcPts val="600"/>
              </a:spcBef>
              <a:buClr>
                <a:schemeClr val="bg2"/>
              </a:buClr>
              <a:buSzPct val="75000"/>
            </a:pPr>
            <a:endParaRPr lang="sq-AL"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Shtesa të panevojshme</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p:txBody>
      </p:sp>
      <p:sp>
        <p:nvSpPr>
          <p:cNvPr id="4" name="Rectangle 3"/>
          <p:cNvSpPr/>
          <p:nvPr/>
        </p:nvSpPr>
        <p:spPr>
          <a:xfrm>
            <a:off x="460040" y="463420"/>
            <a:ext cx="7769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Ndryshimet e tepërta apo te dyfishta te kontratës</a:t>
            </a:r>
          </a:p>
        </p:txBody>
      </p:sp>
    </p:spTree>
    <p:extLst>
      <p:ext uri="{BB962C8B-B14F-4D97-AF65-F5344CB8AC3E}">
        <p14:creationId xmlns:p14="http://schemas.microsoft.com/office/powerpoint/2010/main" val="3466278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0040" y="1268760"/>
            <a:ext cx="8360432" cy="3385542"/>
          </a:xfrm>
          <a:prstGeom prst="rect">
            <a:avLst/>
          </a:prstGeom>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Urdhëresat për ndryshime të cilat janë miratuar, por janë të mbivlerësuara për objektin e punës së propozuar.</a:t>
            </a:r>
          </a:p>
          <a:p>
            <a:pPr>
              <a:spcBef>
                <a:spcPts val="600"/>
              </a:spcBef>
            </a:pPr>
            <a:r>
              <a:rPr lang="sq-AL" sz="2200" dirty="0">
                <a:ea typeface="Verdana" panose="020B0604030504040204" pitchFamily="34" charset="0"/>
                <a:cs typeface="Verdana" panose="020B0604030504040204" pitchFamily="34" charset="0"/>
              </a:rPr>
              <a:t>Mbivlerësimi vije nga: </a:t>
            </a:r>
            <a:endParaRPr lang="en-US" sz="2200" dirty="0">
              <a:ea typeface="Verdana" panose="020B0604030504040204" pitchFamily="34" charset="0"/>
              <a:cs typeface="Verdana" panose="020B0604030504040204" pitchFamily="34" charset="0"/>
            </a:endParaRPr>
          </a:p>
          <a:p>
            <a:pPr>
              <a:spcBef>
                <a:spcPts val="600"/>
              </a:spcBef>
            </a:pPr>
            <a:endParaRPr lang="sq-AL" sz="22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Normat e punës te fryra</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Orë te fryra</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Kufijtë te ekzagjeruar te fitimit</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800100" lvl="1"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Llogaritje te komplikuar te tarifave (tarifa në tarifë)</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p:txBody>
      </p:sp>
      <p:sp>
        <p:nvSpPr>
          <p:cNvPr id="4" name="Rectangle 3"/>
          <p:cNvSpPr/>
          <p:nvPr/>
        </p:nvSpPr>
        <p:spPr>
          <a:xfrm>
            <a:off x="460040" y="482420"/>
            <a:ext cx="61693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Mbivlerësim i ndryshim</a:t>
            </a:r>
            <a:r>
              <a:rPr lang="en-US" sz="2400" b="1" dirty="0"/>
              <a:t>i</a:t>
            </a:r>
            <a:r>
              <a:rPr lang="sq-AL" sz="2400" b="1" dirty="0"/>
              <a:t>t të </a:t>
            </a:r>
            <a:r>
              <a:rPr lang="sq-AL" sz="2400" b="1" dirty="0" err="1"/>
              <a:t>Kontrat</a:t>
            </a:r>
            <a:r>
              <a:rPr lang="en-GB" sz="2400" b="1" dirty="0" err="1"/>
              <a:t>ës</a:t>
            </a:r>
            <a:endParaRPr lang="sq-AL" sz="2400" b="1" dirty="0"/>
          </a:p>
        </p:txBody>
      </p:sp>
    </p:spTree>
    <p:extLst>
      <p:ext uri="{BB962C8B-B14F-4D97-AF65-F5344CB8AC3E}">
        <p14:creationId xmlns:p14="http://schemas.microsoft.com/office/powerpoint/2010/main" val="39015875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040" y="482420"/>
            <a:ext cx="6245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Flamujt e kuq ne ndryshimin e kontratës</a:t>
            </a:r>
          </a:p>
        </p:txBody>
      </p:sp>
      <p:sp>
        <p:nvSpPr>
          <p:cNvPr id="3" name="Rectangle 2"/>
          <p:cNvSpPr/>
          <p:nvPr/>
        </p:nvSpPr>
        <p:spPr>
          <a:xfrm>
            <a:off x="460040" y="1102087"/>
            <a:ext cx="8576456" cy="3508653"/>
          </a:xfrm>
          <a:prstGeom prst="rect">
            <a:avLst/>
          </a:prstGeom>
        </p:spPr>
        <p:txBody>
          <a:bodyPr wrap="square">
            <a:spAutoFit/>
          </a:bodyPr>
          <a:lstStyle/>
          <a:p>
            <a:pPr marL="342900" indent="-342900" eaLnBrk="0" hangingPunct="0">
              <a:spcBef>
                <a:spcPts val="600"/>
              </a:spcBef>
              <a:buClr>
                <a:schemeClr val="bg2"/>
              </a:buClr>
              <a:buSzPct val="75000"/>
              <a:buFont typeface="Wingdings" pitchFamily="2" charset="2"/>
              <a:buChar char="n"/>
            </a:pPr>
            <a:endParaRPr lang="en-US"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Nuk ka pasur negocim ne ndryshim te kontratës</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Ndryshime të kontratës te dokumentuar a ne mënyre te dobët</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Projekti dhe ndryshimet e kontratës</a:t>
            </a:r>
            <a:r>
              <a:rPr lang="en-US" sz="2400" dirty="0">
                <a:ea typeface="Verdana" panose="020B0604030504040204" pitchFamily="34" charset="0"/>
                <a:cs typeface="Verdana" panose="020B0604030504040204" pitchFamily="34" charset="0"/>
              </a:rPr>
              <a:t>;</a:t>
            </a:r>
            <a:r>
              <a:rPr lang="sq-AL" sz="2400" dirty="0">
                <a:ea typeface="Verdana" panose="020B0604030504040204" pitchFamily="34" charset="0"/>
                <a:cs typeface="Verdana" panose="020B0604030504040204" pitchFamily="34" charset="0"/>
              </a:rPr>
              <a:t> </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Ndryshim i Kontratës rimodelimi i projektit</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Rregullimet e madhe te vlerës se inxhinierisë</a:t>
            </a:r>
            <a:r>
              <a:rPr lang="en-US" sz="2400" dirty="0">
                <a:ea typeface="Verdana" panose="020B0604030504040204" pitchFamily="34" charset="0"/>
                <a:cs typeface="Verdana" panose="020B0604030504040204" pitchFamily="34" charset="0"/>
              </a:rPr>
              <a:t>;</a:t>
            </a:r>
            <a:r>
              <a:rPr lang="sq-AL" sz="2400" dirty="0">
                <a:ea typeface="Verdana" panose="020B0604030504040204" pitchFamily="34" charset="0"/>
                <a:cs typeface="Verdana" panose="020B0604030504040204" pitchFamily="34" charset="0"/>
              </a:rPr>
              <a:t> </a:t>
            </a:r>
          </a:p>
          <a:p>
            <a:pPr marL="342900" indent="-342900" eaLnBrk="0" hangingPunct="0">
              <a:spcBef>
                <a:spcPts val="600"/>
              </a:spcBef>
              <a:buClr>
                <a:schemeClr val="bg2"/>
              </a:buClr>
              <a:buSzPct val="75000"/>
              <a:buFont typeface="Wingdings" pitchFamily="2" charset="2"/>
              <a:buChar char="n"/>
            </a:pPr>
            <a:r>
              <a:rPr lang="sq-AL" sz="2400" dirty="0">
                <a:ea typeface="Verdana" panose="020B0604030504040204" pitchFamily="34" charset="0"/>
                <a:cs typeface="Verdana" panose="020B0604030504040204" pitchFamily="34" charset="0"/>
              </a:rPr>
              <a:t>Zëvendësime të rëndësishme material</a:t>
            </a:r>
            <a:r>
              <a:rPr lang="en-US" sz="2400" dirty="0">
                <a:ea typeface="Verdana" panose="020B0604030504040204" pitchFamily="34" charset="0"/>
                <a:cs typeface="Verdana" panose="020B0604030504040204" pitchFamily="34" charset="0"/>
              </a:rPr>
              <a:t>;</a:t>
            </a:r>
            <a:endParaRPr lang="sq-AL" sz="24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049403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439472" cy="5124480"/>
          </a:xfrm>
          <a:prstGeom prst="rect">
            <a:avLst/>
          </a:prstGeom>
        </p:spPr>
        <p:txBody>
          <a:bodyPr wrap="square">
            <a:spAutoFit/>
          </a:bodyPr>
          <a:lstStyle/>
          <a:p>
            <a:pPr algn="just">
              <a:spcBef>
                <a:spcPts val="600"/>
              </a:spcBef>
            </a:pPr>
            <a:r>
              <a:rPr lang="sq-AL" sz="3800" b="1" baseline="30000" dirty="0"/>
              <a:t>Përfundimi</a:t>
            </a:r>
            <a:r>
              <a:rPr lang="en-US" sz="3800" b="1" baseline="30000" dirty="0"/>
              <a:t>:</a:t>
            </a:r>
            <a:r>
              <a:rPr lang="sq-AL" sz="3800" b="1" baseline="30000" dirty="0"/>
              <a:t> </a:t>
            </a:r>
            <a:endParaRPr lang="en-US" sz="3800" b="1" dirty="0">
              <a:ea typeface="Verdana" panose="020B0604030504040204" pitchFamily="34" charset="0"/>
              <a:cs typeface="Verdana" panose="020B0604030504040204" pitchFamily="34" charset="0"/>
            </a:endParaRPr>
          </a:p>
          <a:p>
            <a:pPr algn="just">
              <a:spcBef>
                <a:spcPts val="600"/>
              </a:spcBef>
            </a:pPr>
            <a:endParaRPr lang="en-US" sz="2200" dirty="0">
              <a:ea typeface="Verdana" panose="020B0604030504040204" pitchFamily="34" charset="0"/>
              <a:cs typeface="Verdana" panose="020B0604030504040204" pitchFamily="34" charset="0"/>
            </a:endParaRPr>
          </a:p>
          <a:p>
            <a:pPr algn="just">
              <a:spcBef>
                <a:spcPts val="600"/>
              </a:spcBef>
            </a:pPr>
            <a:r>
              <a:rPr lang="sq-AL" sz="2200" dirty="0">
                <a:ea typeface="Verdana" panose="020B0604030504040204" pitchFamily="34" charset="0"/>
                <a:cs typeface="Verdana" panose="020B0604030504040204" pitchFamily="34" charset="0"/>
              </a:rPr>
              <a:t>Ballafaqimi dhe menaxhimi i ndryshimeve të kontratës përfshin një shumëllojshmëri të gjerë të sfidave në lidhje me të kuptuarit, planifikimin, negocimin, dhënien dhe administrimin e ndryshimeve.</a:t>
            </a:r>
          </a:p>
          <a:p>
            <a:pPr algn="just">
              <a:spcBef>
                <a:spcPts val="600"/>
              </a:spcBef>
            </a:pPr>
            <a:r>
              <a:rPr lang="sq-AL" sz="2200" dirty="0">
                <a:ea typeface="Verdana" panose="020B0604030504040204" pitchFamily="34" charset="0"/>
                <a:cs typeface="Verdana" panose="020B0604030504040204" pitchFamily="34" charset="0"/>
              </a:rPr>
              <a:t>Komunikimi dhe bashkëpunimi efektiv ndërmjet palëve kontraktuese është i nevojshëm për menaxhimin e suksesshëm të procesit.</a:t>
            </a:r>
            <a:endParaRPr lang="en-US" sz="2200" dirty="0">
              <a:ea typeface="Verdana" panose="020B0604030504040204" pitchFamily="34" charset="0"/>
              <a:cs typeface="Verdana" panose="020B0604030504040204" pitchFamily="34" charset="0"/>
            </a:endParaRPr>
          </a:p>
          <a:p>
            <a:pPr algn="just">
              <a:spcBef>
                <a:spcPts val="600"/>
              </a:spcBef>
            </a:pPr>
            <a:endParaRPr lang="sq-AL" sz="2200" dirty="0">
              <a:ea typeface="Verdana" panose="020B0604030504040204" pitchFamily="34" charset="0"/>
              <a:cs typeface="Verdana" panose="020B0604030504040204" pitchFamily="34" charset="0"/>
            </a:endParaRPr>
          </a:p>
          <a:p>
            <a:pPr algn="just">
              <a:spcBef>
                <a:spcPts val="600"/>
              </a:spcBef>
            </a:pPr>
            <a:r>
              <a:rPr lang="sq-AL" sz="2200" dirty="0">
                <a:ea typeface="Verdana" panose="020B0604030504040204" pitchFamily="34" charset="0"/>
                <a:cs typeface="Verdana" panose="020B0604030504040204" pitchFamily="34" charset="0"/>
              </a:rPr>
              <a:t>Në qoftë se Autoritetet Kontraktuese mund të qëndrojë në krye në menaxhimin e ndryshimeve të kontratës, shumica e mosmarrëveshjeve kontraktuese mund të shmangen ose te minimizohen</a:t>
            </a:r>
            <a:r>
              <a:rPr lang="en-US" sz="2200" dirty="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8195877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1787" y="2362200"/>
            <a:ext cx="6019800" cy="1569660"/>
          </a:xfrm>
          <a:prstGeom prst="rect">
            <a:avLst/>
          </a:prstGeom>
        </p:spPr>
        <p:txBody>
          <a:bodyPr wrap="square">
            <a:spAutoFit/>
          </a:bodyPr>
          <a:lstStyle/>
          <a:p>
            <a:pPr eaLnBrk="1" hangingPunct="1"/>
            <a:r>
              <a:rPr lang="en-US" altLang="en-US" sz="3200" b="1" dirty="0" err="1"/>
              <a:t>Shembuj</a:t>
            </a:r>
            <a:r>
              <a:rPr lang="en-US" altLang="en-US" sz="3200" b="1" dirty="0"/>
              <a:t> </a:t>
            </a:r>
            <a:r>
              <a:rPr lang="en-US" altLang="en-US" sz="3200" b="1" dirty="0" err="1"/>
              <a:t>nga</a:t>
            </a:r>
            <a:r>
              <a:rPr lang="en-US" altLang="en-US" sz="3200" b="1" dirty="0"/>
              <a:t> </a:t>
            </a:r>
            <a:r>
              <a:rPr lang="en-US" altLang="en-US" sz="3200" b="1" dirty="0" err="1"/>
              <a:t>praktika</a:t>
            </a:r>
            <a:endParaRPr lang="en-US" altLang="en-US" sz="3200" b="1" dirty="0"/>
          </a:p>
          <a:p>
            <a:pPr eaLnBrk="1" hangingPunct="1"/>
            <a:r>
              <a:rPr lang="en-US" altLang="en-US" sz="3200" b="1" dirty="0"/>
              <a:t>              </a:t>
            </a:r>
          </a:p>
          <a:p>
            <a:pPr eaLnBrk="1" hangingPunct="1"/>
            <a:r>
              <a:rPr lang="en-US" altLang="en-US" sz="3200" b="1" dirty="0"/>
              <a:t>    </a:t>
            </a:r>
            <a:r>
              <a:rPr lang="en-US" altLang="en-US" sz="3200" b="1" dirty="0" err="1"/>
              <a:t>Puna</a:t>
            </a:r>
            <a:r>
              <a:rPr lang="en-US" altLang="en-US" sz="3200" b="1" dirty="0"/>
              <a:t> </a:t>
            </a:r>
            <a:r>
              <a:rPr lang="sq-AL" altLang="en-US" sz="3200" b="1" dirty="0"/>
              <a:t>n</a:t>
            </a:r>
            <a:r>
              <a:rPr lang="en-US" altLang="en-US" sz="3200" b="1" dirty="0"/>
              <a:t>ë </a:t>
            </a:r>
            <a:r>
              <a:rPr lang="en-US" altLang="en-US" sz="3200" b="1" dirty="0" err="1"/>
              <a:t>grupe</a:t>
            </a:r>
            <a:endParaRPr lang="sq-AL" altLang="en-US" sz="3200" b="1" dirty="0"/>
          </a:p>
        </p:txBody>
      </p:sp>
    </p:spTree>
    <p:extLst>
      <p:ext uri="{BB962C8B-B14F-4D97-AF65-F5344CB8AC3E}">
        <p14:creationId xmlns:p14="http://schemas.microsoft.com/office/powerpoint/2010/main" val="6062447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468312" y="504825"/>
            <a:ext cx="7151687"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eaLnBrk="1" hangingPunct="1"/>
            <a:endParaRPr lang="en-US" altLang="en-US" sz="2000" b="1" dirty="0"/>
          </a:p>
          <a:p>
            <a:pPr algn="ctr" eaLnBrk="1" hangingPunct="1"/>
            <a:r>
              <a:rPr lang="en-US" altLang="en-US" sz="2000" b="1" dirty="0"/>
              <a:t>                 </a:t>
            </a:r>
            <a:r>
              <a:rPr lang="sq-AL" altLang="en-US" sz="2800" b="1" dirty="0"/>
              <a:t>PYETJE </a:t>
            </a:r>
            <a:r>
              <a:rPr lang="en-US" altLang="en-US" sz="2800" b="1" dirty="0"/>
              <a:t> </a:t>
            </a:r>
          </a:p>
          <a:p>
            <a:pPr algn="ctr" eaLnBrk="1" hangingPunct="1"/>
            <a:endParaRPr lang="en-US" altLang="en-US" sz="2800" b="1" dirty="0"/>
          </a:p>
          <a:p>
            <a:pPr algn="ctr" eaLnBrk="1" hangingPunct="1"/>
            <a:r>
              <a:rPr lang="en-US" altLang="en-US" sz="2800" b="1" dirty="0"/>
              <a:t>          PËRGJIGJEJE</a:t>
            </a:r>
          </a:p>
        </p:txBody>
      </p:sp>
    </p:spTree>
    <p:extLst>
      <p:ext uri="{BB962C8B-B14F-4D97-AF65-F5344CB8AC3E}">
        <p14:creationId xmlns:p14="http://schemas.microsoft.com/office/powerpoint/2010/main" val="283123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4048" y="503176"/>
            <a:ext cx="58272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a:defRPr sz="2400" b="1"/>
            </a:lvl1pPr>
          </a:lstStyle>
          <a:p>
            <a:r>
              <a:rPr lang="sq-AL" altLang="ar-SA" dirty="0"/>
              <a:t>Pse na nevojiten kontratat me shkrim?</a:t>
            </a:r>
          </a:p>
        </p:txBody>
      </p:sp>
      <p:sp>
        <p:nvSpPr>
          <p:cNvPr id="3" name="Rectangle 3"/>
          <p:cNvSpPr txBox="1">
            <a:spLocks noChangeArrowheads="1"/>
          </p:cNvSpPr>
          <p:nvPr/>
        </p:nvSpPr>
        <p:spPr>
          <a:xfrm>
            <a:off x="494048" y="1124744"/>
            <a:ext cx="8326424" cy="5262979"/>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endParaRPr lang="en-US"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Diferencimi themelor i objektivave mes autoritetit (publik) kontraktues dhe kontraktuesit (privat)</a:t>
            </a:r>
            <a:r>
              <a:rPr lang="en-US" altLang="ar-SA" sz="2400" kern="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q-AL"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Autoriteti kontraktues (publik) ka për qëllim te gjej zgjidhjen më të mirë të mundshme për problemin e tij/saj me çmimin me te ulet të mundshëm (vlerën më të mirë për paratë)</a:t>
            </a:r>
            <a:r>
              <a:rPr lang="en-US" altLang="ar-SA" sz="2400" kern="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q-AL"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Kontraktuesi (private) ka për qëllim të maksimizoj fitimin e tij/saj dhe në të njëjtën kohë të zgjeroj pjesën e tregut duke zbatuar kontratën me sukses.</a:t>
            </a:r>
          </a:p>
        </p:txBody>
      </p:sp>
    </p:spTree>
    <p:extLst>
      <p:ext uri="{BB962C8B-B14F-4D97-AF65-F5344CB8AC3E}">
        <p14:creationId xmlns:p14="http://schemas.microsoft.com/office/powerpoint/2010/main" val="261942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04800" y="609600"/>
            <a:ext cx="8515672" cy="5706177"/>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None/>
            </a:pPr>
            <a:r>
              <a:rPr lang="sq-AL" altLang="ar-SA" sz="2400" kern="0" dirty="0">
                <a:latin typeface="Verdana" panose="020B0604030504040204" pitchFamily="34" charset="0"/>
                <a:ea typeface="Verdana" panose="020B0604030504040204" pitchFamily="34" charset="0"/>
                <a:cs typeface="Verdana" panose="020B0604030504040204" pitchFamily="34" charset="0"/>
              </a:rPr>
              <a:t> </a:t>
            </a:r>
          </a:p>
          <a:p>
            <a:endParaRPr lang="en-US"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Në mënyrë të qartë përcakton rreziqet dhe detyrimet e secilës pale</a:t>
            </a:r>
            <a:r>
              <a:rPr lang="en-US" altLang="ar-SA" sz="2400" kern="0" dirty="0">
                <a:latin typeface="Verdana" panose="020B0604030504040204" pitchFamily="34" charset="0"/>
                <a:ea typeface="Verdana" panose="020B0604030504040204" pitchFamily="34" charset="0"/>
                <a:cs typeface="Verdana" panose="020B0604030504040204" pitchFamily="34" charset="0"/>
              </a:rPr>
              <a:t>;</a:t>
            </a:r>
            <a:endParaRPr lang="sq-AL"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Siguron mjetet me të cilat mund të identifikohen shkeljet</a:t>
            </a:r>
            <a:r>
              <a:rPr lang="en-US" altLang="ar-SA" sz="2400" kern="0" dirty="0">
                <a:latin typeface="Verdana" panose="020B0604030504040204" pitchFamily="34" charset="0"/>
                <a:ea typeface="Verdana" panose="020B0604030504040204" pitchFamily="34" charset="0"/>
                <a:cs typeface="Verdana" panose="020B0604030504040204" pitchFamily="34" charset="0"/>
              </a:rPr>
              <a:t>;</a:t>
            </a:r>
            <a:endParaRPr lang="sq-AL"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Siguron mjetet me të cilat mund të vendoset zgjedhja</a:t>
            </a:r>
            <a:r>
              <a:rPr lang="en-US" altLang="ar-SA" sz="2400" kern="0" dirty="0">
                <a:latin typeface="Verdana" panose="020B0604030504040204" pitchFamily="34" charset="0"/>
                <a:ea typeface="Verdana" panose="020B0604030504040204" pitchFamily="34" charset="0"/>
                <a:cs typeface="Verdana" panose="020B0604030504040204" pitchFamily="34" charset="0"/>
              </a:rPr>
              <a:t>;</a:t>
            </a:r>
            <a:r>
              <a:rPr lang="sq-AL" altLang="ar-SA" sz="2400" kern="0" dirty="0">
                <a:latin typeface="Verdana" panose="020B0604030504040204" pitchFamily="34" charset="0"/>
                <a:ea typeface="Verdana" panose="020B0604030504040204" pitchFamily="34" charset="0"/>
                <a:cs typeface="Verdana" panose="020B0604030504040204" pitchFamily="34" charset="0"/>
              </a:rPr>
              <a:t>  </a:t>
            </a:r>
          </a:p>
          <a:p>
            <a:r>
              <a:rPr lang="sq-AL" altLang="ar-SA" sz="2400" kern="0" dirty="0">
                <a:latin typeface="Verdana" panose="020B0604030504040204" pitchFamily="34" charset="0"/>
                <a:ea typeface="Verdana" panose="020B0604030504040204" pitchFamily="34" charset="0"/>
                <a:cs typeface="Verdana" panose="020B0604030504040204" pitchFamily="34" charset="0"/>
              </a:rPr>
              <a:t>Krijon mjetet e pronarit të kontrollit dhe mjetet me të cilat mund të vlerësohet dhe matet </a:t>
            </a:r>
            <a:r>
              <a:rPr lang="sq-AL" altLang="ar-SA" sz="2400" kern="0" dirty="0" err="1">
                <a:latin typeface="Verdana" panose="020B0604030504040204" pitchFamily="34" charset="0"/>
                <a:ea typeface="Verdana" panose="020B0604030504040204" pitchFamily="34" charset="0"/>
                <a:cs typeface="Verdana" panose="020B0604030504040204" pitchFamily="34" charset="0"/>
              </a:rPr>
              <a:t>performanca</a:t>
            </a:r>
            <a:r>
              <a:rPr lang="sq-AL" altLang="ar-SA" sz="2400" kern="0" dirty="0">
                <a:latin typeface="Verdana" panose="020B0604030504040204" pitchFamily="34" charset="0"/>
                <a:ea typeface="Verdana" panose="020B0604030504040204" pitchFamily="34" charset="0"/>
                <a:cs typeface="Verdana" panose="020B0604030504040204" pitchFamily="34" charset="0"/>
              </a:rPr>
              <a:t> e kontraktuesi</a:t>
            </a:r>
            <a:r>
              <a:rPr lang="en-US" altLang="ar-SA" sz="2400" kern="0" dirty="0">
                <a:latin typeface="Verdana" panose="020B0604030504040204" pitchFamily="34" charset="0"/>
                <a:ea typeface="Verdana" panose="020B0604030504040204" pitchFamily="34" charset="0"/>
                <a:cs typeface="Verdana" panose="020B0604030504040204" pitchFamily="34" charset="0"/>
              </a:rPr>
              <a:t>t;</a:t>
            </a:r>
            <a:endParaRPr lang="sq-AL" altLang="ar-SA" sz="2400" kern="0" dirty="0">
              <a:latin typeface="Verdana" panose="020B0604030504040204" pitchFamily="34" charset="0"/>
              <a:ea typeface="Verdana" panose="020B0604030504040204" pitchFamily="34" charset="0"/>
              <a:cs typeface="Verdana" panose="020B0604030504040204" pitchFamily="34" charset="0"/>
            </a:endParaRPr>
          </a:p>
          <a:p>
            <a:r>
              <a:rPr lang="sq-AL" altLang="ar-SA" sz="2400" kern="0" dirty="0">
                <a:latin typeface="Verdana" panose="020B0604030504040204" pitchFamily="34" charset="0"/>
                <a:ea typeface="Verdana" panose="020B0604030504040204" pitchFamily="34" charset="0"/>
                <a:cs typeface="Verdana" panose="020B0604030504040204" pitchFamily="34" charset="0"/>
              </a:rPr>
              <a:t>Përcakton fushëveprimin e punës së kontraktuesit dhe procedurat e kompensimit te  kontraktuesit për këtë punë.</a:t>
            </a:r>
          </a:p>
        </p:txBody>
      </p:sp>
      <p:sp>
        <p:nvSpPr>
          <p:cNvPr id="3" name="Rectangle 2"/>
          <p:cNvSpPr txBox="1">
            <a:spLocks noChangeArrowheads="1"/>
          </p:cNvSpPr>
          <p:nvPr/>
        </p:nvSpPr>
        <p:spPr>
          <a:xfrm>
            <a:off x="494048" y="470979"/>
            <a:ext cx="66687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pPr algn="ctr"/>
            <a:r>
              <a:rPr lang="sq-AL" altLang="ar-SA" dirty="0"/>
              <a:t>Pse na nevojiten kontratat me shkrim?</a:t>
            </a:r>
            <a:r>
              <a:rPr lang="en-US" altLang="ar-SA" dirty="0"/>
              <a:t> (</a:t>
            </a:r>
            <a:r>
              <a:rPr lang="en-US" altLang="ar-SA" dirty="0" err="1"/>
              <a:t>vazhdim</a:t>
            </a:r>
            <a:r>
              <a:rPr lang="en-US" altLang="ar-SA" dirty="0"/>
              <a:t>)</a:t>
            </a:r>
            <a:endParaRPr lang="sq-AL" altLang="ar-SA" dirty="0"/>
          </a:p>
        </p:txBody>
      </p:sp>
    </p:spTree>
    <p:extLst>
      <p:ext uri="{BB962C8B-B14F-4D97-AF65-F5344CB8AC3E}">
        <p14:creationId xmlns:p14="http://schemas.microsoft.com/office/powerpoint/2010/main" val="1026956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94048" y="470979"/>
            <a:ext cx="58272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sq-AL" altLang="ar-SA" dirty="0"/>
              <a:t>Pse na nevojiten kontratat me shkrim?</a:t>
            </a:r>
            <a:endParaRPr lang="en-US" altLang="ar-SA" dirty="0"/>
          </a:p>
          <a:p>
            <a:pPr algn="ctr"/>
            <a:r>
              <a:rPr lang="sq-AL" altLang="ar-SA" dirty="0"/>
              <a:t>     </a:t>
            </a:r>
            <a:r>
              <a:rPr lang="en-US" altLang="ar-SA" dirty="0"/>
              <a:t>(</a:t>
            </a:r>
            <a:r>
              <a:rPr lang="en-US" altLang="ar-SA" dirty="0" err="1"/>
              <a:t>vazhdim</a:t>
            </a:r>
            <a:r>
              <a:rPr lang="en-US" altLang="ar-SA" dirty="0"/>
              <a:t>)</a:t>
            </a:r>
            <a:endParaRPr lang="sq-AL" altLang="ar-SA" dirty="0"/>
          </a:p>
        </p:txBody>
      </p:sp>
      <p:sp>
        <p:nvSpPr>
          <p:cNvPr id="3" name="Rectangle 3"/>
          <p:cNvSpPr txBox="1">
            <a:spLocks noChangeArrowheads="1"/>
          </p:cNvSpPr>
          <p:nvPr/>
        </p:nvSpPr>
        <p:spPr>
          <a:xfrm>
            <a:off x="494048" y="1340768"/>
            <a:ext cx="8268952" cy="3194721"/>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None/>
            </a:pPr>
            <a:endParaRPr lang="en-US" altLang="ar-SA" sz="2800" kern="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sq-AL" altLang="ar-SA" sz="2800" kern="0" dirty="0">
                <a:latin typeface="Verdana" panose="020B0604030504040204" pitchFamily="34" charset="0"/>
                <a:ea typeface="Verdana" panose="020B0604030504040204" pitchFamily="34" charset="0"/>
                <a:cs typeface="Verdana" panose="020B0604030504040204" pitchFamily="34" charset="0"/>
              </a:rPr>
              <a:t>Një kontratë me shkrim siguron dokumentin me të cilin rreziqet, detyrimet, dhe marrëdhëniet e të dy palëve janë të vendosura në mënyrë të qartë, duke siguruar </a:t>
            </a:r>
            <a:r>
              <a:rPr lang="sq-AL" altLang="ar-SA" sz="2800" kern="0" dirty="0" err="1">
                <a:latin typeface="Verdana" panose="020B0604030504040204" pitchFamily="34" charset="0"/>
                <a:ea typeface="Verdana" panose="020B0604030504040204" pitchFamily="34" charset="0"/>
                <a:cs typeface="Verdana" panose="020B0604030504040204" pitchFamily="34" charset="0"/>
              </a:rPr>
              <a:t>performancën</a:t>
            </a:r>
            <a:r>
              <a:rPr lang="sq-AL" altLang="ar-SA" sz="2800" kern="0" dirty="0">
                <a:latin typeface="Verdana" panose="020B0604030504040204" pitchFamily="34" charset="0"/>
                <a:ea typeface="Verdana" panose="020B0604030504040204" pitchFamily="34" charset="0"/>
                <a:cs typeface="Verdana" panose="020B0604030504040204" pitchFamily="34" charset="0"/>
              </a:rPr>
              <a:t> e këtyre elementeve në një mënyrë të disiplinuar</a:t>
            </a:r>
            <a:r>
              <a:rPr lang="en-US" altLang="ar-SA" sz="2800" kern="0" dirty="0">
                <a:latin typeface="Verdana" panose="020B0604030504040204" pitchFamily="34" charset="0"/>
                <a:ea typeface="Verdana" panose="020B0604030504040204" pitchFamily="34" charset="0"/>
                <a:cs typeface="Verdana" panose="020B0604030504040204" pitchFamily="34" charset="0"/>
              </a:rPr>
              <a:t>.</a:t>
            </a:r>
            <a:endParaRPr lang="sq-AL" altLang="ar-SA" sz="2800" kern="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2716358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21565</TotalTime>
  <Words>5189</Words>
  <Application>Microsoft Office PowerPoint</Application>
  <PresentationFormat>On-screen Show (4:3)</PresentationFormat>
  <Paragraphs>466</Paragraphs>
  <Slides>66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Arial</vt:lpstr>
      <vt:lpstr>Times New Roman</vt:lpstr>
      <vt:lpstr>Trebuchet MS</vt:lpstr>
      <vt:lpstr>Tw Cen MT</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Menaxhimi i kontratës sipas LPP në Kosovë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Llojet e ndryshimeve të kontratës </vt:lpstr>
      <vt:lpstr>                   Ndryshimet e Kontratës me kalimin e kohës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VARIACIONET SIPAS LPP NË KOSOVË</vt:lpstr>
      <vt:lpstr>    Variacionet (vazhdim)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Ferizi;Avni Sahiti</dc:creator>
  <cp:lastModifiedBy>Sanije Kelmendi</cp:lastModifiedBy>
  <cp:revision>463</cp:revision>
  <cp:lastPrinted>1601-01-01T00:00:00Z</cp:lastPrinted>
  <dcterms:created xsi:type="dcterms:W3CDTF">1601-01-01T00:00:00Z</dcterms:created>
  <dcterms:modified xsi:type="dcterms:W3CDTF">2019-10-24T06:20:13Z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