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6" r:id="rId2"/>
    <p:sldId id="424" r:id="rId3"/>
    <p:sldId id="425" r:id="rId4"/>
    <p:sldId id="426" r:id="rId5"/>
    <p:sldId id="427" r:id="rId6"/>
    <p:sldId id="49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3" r:id="rId22"/>
    <p:sldId id="444" r:id="rId23"/>
    <p:sldId id="445" r:id="rId24"/>
    <p:sldId id="446" r:id="rId25"/>
    <p:sldId id="447" r:id="rId26"/>
    <p:sldId id="448" r:id="rId27"/>
    <p:sldId id="449" r:id="rId28"/>
    <p:sldId id="450" r:id="rId29"/>
    <p:sldId id="451" r:id="rId30"/>
    <p:sldId id="452" r:id="rId31"/>
    <p:sldId id="453" r:id="rId32"/>
    <p:sldId id="454" r:id="rId33"/>
    <p:sldId id="455" r:id="rId34"/>
    <p:sldId id="456" r:id="rId35"/>
    <p:sldId id="457" r:id="rId36"/>
    <p:sldId id="499" r:id="rId37"/>
    <p:sldId id="459" r:id="rId38"/>
    <p:sldId id="460" r:id="rId39"/>
    <p:sldId id="461" r:id="rId40"/>
    <p:sldId id="462" r:id="rId41"/>
    <p:sldId id="463" r:id="rId42"/>
    <p:sldId id="464" r:id="rId43"/>
    <p:sldId id="465" r:id="rId44"/>
    <p:sldId id="466" r:id="rId45"/>
    <p:sldId id="467" r:id="rId46"/>
    <p:sldId id="468" r:id="rId47"/>
    <p:sldId id="469" r:id="rId48"/>
    <p:sldId id="470" r:id="rId49"/>
    <p:sldId id="471" r:id="rId50"/>
    <p:sldId id="472" r:id="rId51"/>
    <p:sldId id="473" r:id="rId52"/>
    <p:sldId id="500" r:id="rId53"/>
    <p:sldId id="475" r:id="rId54"/>
    <p:sldId id="476" r:id="rId55"/>
    <p:sldId id="477" r:id="rId56"/>
    <p:sldId id="478" r:id="rId57"/>
    <p:sldId id="479" r:id="rId58"/>
    <p:sldId id="480" r:id="rId59"/>
    <p:sldId id="481" r:id="rId60"/>
    <p:sldId id="482" r:id="rId61"/>
    <p:sldId id="483" r:id="rId62"/>
    <p:sldId id="484" r:id="rId63"/>
    <p:sldId id="485" r:id="rId64"/>
    <p:sldId id="486" r:id="rId65"/>
    <p:sldId id="487" r:id="rId66"/>
    <p:sldId id="488" r:id="rId67"/>
    <p:sldId id="489" r:id="rId68"/>
    <p:sldId id="490" r:id="rId69"/>
    <p:sldId id="491" r:id="rId70"/>
    <p:sldId id="492" r:id="rId71"/>
    <p:sldId id="493" r:id="rId72"/>
    <p:sldId id="494" r:id="rId73"/>
    <p:sldId id="495" r:id="rId74"/>
    <p:sldId id="496" r:id="rId75"/>
    <p:sldId id="497" r:id="rId76"/>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4708" autoAdjust="0"/>
  </p:normalViewPr>
  <p:slideViewPr>
    <p:cSldViewPr>
      <p:cViewPr varScale="1">
        <p:scale>
          <a:sx n="110" d="100"/>
          <a:sy n="110" d="100"/>
        </p:scale>
        <p:origin x="22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781883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28</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623057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28563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36</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47400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noProof="0"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44</a:t>
            </a:fld>
            <a:endParaRPr lang="el-GR" altLang="el-GR"/>
          </a:p>
        </p:txBody>
      </p:sp>
    </p:spTree>
    <p:extLst>
      <p:ext uri="{BB962C8B-B14F-4D97-AF65-F5344CB8AC3E}">
        <p14:creationId xmlns:p14="http://schemas.microsoft.com/office/powerpoint/2010/main" val="2642225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794831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FB1F57DC-589F-4F1A-8B9A-6551AC7D56EC}" type="slidenum">
              <a:rPr lang="en-US" altLang="el-GR" sz="1200">
                <a:latin typeface="Times New Roman" panose="02020603050405020304" pitchFamily="18" charset="0"/>
              </a:rPr>
              <a:pPr/>
              <a:t>53</a:t>
            </a:fld>
            <a:endParaRPr lang="en-US" altLang="el-GR" sz="120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770765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03F394DB-4D3A-40F9-B528-9B7957B67C02}" type="slidenum">
              <a:rPr lang="en-US" altLang="el-GR" sz="1200">
                <a:latin typeface="Times New Roman" panose="02020603050405020304" pitchFamily="18" charset="0"/>
              </a:rPr>
              <a:pPr/>
              <a:t>54</a:t>
            </a:fld>
            <a:endParaRPr lang="en-US" altLang="el-GR" sz="120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06508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56</a:t>
            </a:fld>
            <a:endParaRPr lang="el-GR" altLang="el-GR"/>
          </a:p>
        </p:txBody>
      </p:sp>
    </p:spTree>
    <p:extLst>
      <p:ext uri="{BB962C8B-B14F-4D97-AF65-F5344CB8AC3E}">
        <p14:creationId xmlns:p14="http://schemas.microsoft.com/office/powerpoint/2010/main" val="4010928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828BB50-4AB4-49EE-9193-8A6154CD77CC}" type="slidenum">
              <a:rPr lang="en-US" altLang="el-GR" sz="1200">
                <a:latin typeface="Times New Roman" panose="02020603050405020304" pitchFamily="18" charset="0"/>
              </a:rPr>
              <a:pPr/>
              <a:t>57</a:t>
            </a:fld>
            <a:endParaRPr lang="en-US" altLang="el-GR" sz="120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835162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3EB9152C-3BF0-4A2C-864B-07E5F810AF60}" type="slidenum">
              <a:rPr lang="en-US" altLang="el-GR" sz="1200">
                <a:latin typeface="Times New Roman" panose="02020603050405020304" pitchFamily="18" charset="0"/>
              </a:rPr>
              <a:pPr/>
              <a:t>58</a:t>
            </a:fld>
            <a:endParaRPr lang="en-US" altLang="el-GR" sz="120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87273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6</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386791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62</a:t>
            </a:fld>
            <a:endParaRPr lang="el-GR" altLang="el-GR"/>
          </a:p>
        </p:txBody>
      </p:sp>
    </p:spTree>
    <p:extLst>
      <p:ext uri="{BB962C8B-B14F-4D97-AF65-F5344CB8AC3E}">
        <p14:creationId xmlns:p14="http://schemas.microsoft.com/office/powerpoint/2010/main" val="352397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6D38CED0-7718-42E9-B067-3E0122C4BBEA}" type="slidenum">
              <a:rPr lang="en-US" altLang="el-GR" sz="1200">
                <a:latin typeface="Times New Roman" panose="02020603050405020304" pitchFamily="18" charset="0"/>
              </a:rPr>
              <a:pPr/>
              <a:t>63</a:t>
            </a:fld>
            <a:endParaRPr lang="en-US" altLang="el-GR" sz="1200">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16548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0049C2D5-FD28-42B5-BBA7-1976927DCFEC}" type="slidenum">
              <a:rPr lang="en-US" altLang="el-GR" sz="1200">
                <a:latin typeface="Times New Roman" panose="02020603050405020304" pitchFamily="18" charset="0"/>
              </a:rPr>
              <a:pPr/>
              <a:t>64</a:t>
            </a:fld>
            <a:endParaRPr lang="en-US" altLang="el-GR" sz="12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329268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36C5558-C11C-4252-A71B-8CDBE6028AB2}" type="slidenum">
              <a:rPr lang="en-US" altLang="el-GR" sz="1200">
                <a:latin typeface="Times New Roman" panose="02020603050405020304" pitchFamily="18" charset="0"/>
              </a:rPr>
              <a:pPr/>
              <a:t>65</a:t>
            </a:fld>
            <a:endParaRPr lang="en-US" altLang="el-GR" sz="1200">
              <a:latin typeface="Times New Roman" panose="02020603050405020304"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6411259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74883643-9280-4FC3-BB19-FF0C622C84F9}" type="slidenum">
              <a:rPr lang="en-US" altLang="el-GR" sz="1200">
                <a:latin typeface="Times New Roman" panose="02020603050405020304" pitchFamily="18" charset="0"/>
              </a:rPr>
              <a:pPr/>
              <a:t>66</a:t>
            </a:fld>
            <a:endParaRPr lang="en-US" altLang="el-GR" sz="1200">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002130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BD8BE773-A252-46C8-B620-4BAE1F17A7FA}" type="slidenum">
              <a:rPr lang="en-US" altLang="el-GR" sz="1200">
                <a:latin typeface="Times New Roman" panose="02020603050405020304" pitchFamily="18" charset="0"/>
              </a:rPr>
              <a:pPr/>
              <a:t>67</a:t>
            </a:fld>
            <a:endParaRPr lang="en-US" altLang="el-GR" sz="120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6622" y="4444111"/>
            <a:ext cx="5045392" cy="4208680"/>
          </a:xfrm>
          <a:noFill/>
        </p:spPr>
        <p:txBody>
          <a:bodyPr/>
          <a:lstStyle/>
          <a:p>
            <a:pPr eaLnBrk="1" hangingPunct="1"/>
            <a:endParaRPr lang="en-US" altLang="el-GR"/>
          </a:p>
        </p:txBody>
      </p:sp>
    </p:spTree>
    <p:extLst>
      <p:ext uri="{BB962C8B-B14F-4D97-AF65-F5344CB8AC3E}">
        <p14:creationId xmlns:p14="http://schemas.microsoft.com/office/powerpoint/2010/main" val="42688793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48E91F84-BBFF-4A8D-899C-C35CA76371A9}" type="slidenum">
              <a:rPr lang="en-US" altLang="el-GR" sz="1200">
                <a:latin typeface="Times New Roman" panose="02020603050405020304" pitchFamily="18" charset="0"/>
              </a:rPr>
              <a:pPr/>
              <a:t>68</a:t>
            </a:fld>
            <a:endParaRPr lang="en-US" altLang="el-GR" sz="1200">
              <a:latin typeface="Times New Roman" panose="02020603050405020304"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290179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0A6C6E9-4467-433B-B055-53621C03D8FF}" type="slidenum">
              <a:rPr lang="en-US" altLang="el-GR" sz="1200">
                <a:latin typeface="Times New Roman" panose="02020603050405020304" pitchFamily="18" charset="0"/>
              </a:rPr>
              <a:pPr/>
              <a:t>69</a:t>
            </a:fld>
            <a:endParaRPr lang="en-US" altLang="el-GR" sz="1200">
              <a:latin typeface="Times New Roman" panose="02020603050405020304" pitchFamily="18"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188141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57C5055-2988-4B48-A4C8-A44BDCE7BF16}" type="slidenum">
              <a:rPr lang="en-US" altLang="el-GR" sz="1200">
                <a:latin typeface="Times New Roman" panose="02020603050405020304" pitchFamily="18" charset="0"/>
              </a:rPr>
              <a:pPr/>
              <a:t>70</a:t>
            </a:fld>
            <a:endParaRPr lang="en-US" altLang="el-GR" sz="1200">
              <a:latin typeface="Times New Roman" panose="02020603050405020304"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975505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71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14104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309F61D7-94F3-414D-A0B0-5F0202349745}" type="slidenum">
              <a:rPr lang="en-US" altLang="en-US" sz="1200" smtClean="0"/>
              <a:pPr/>
              <a:t>7</a:t>
            </a:fld>
            <a:endParaRPr lang="en-US" altLang="en-US" sz="1200"/>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478286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1136E44D-95A0-4BF1-A68C-DB931A682DED}" type="slidenum">
              <a:rPr lang="en-US" altLang="en-US" sz="1200" smtClean="0"/>
              <a:pPr/>
              <a:t>10</a:t>
            </a:fld>
            <a:endParaRPr lang="en-US" altLang="en-US" sz="1200"/>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84216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12</a:t>
            </a:fld>
            <a:endParaRPr lang="el-GR" altLang="el-GR"/>
          </a:p>
        </p:txBody>
      </p:sp>
    </p:spTree>
    <p:extLst>
      <p:ext uri="{BB962C8B-B14F-4D97-AF65-F5344CB8AC3E}">
        <p14:creationId xmlns:p14="http://schemas.microsoft.com/office/powerpoint/2010/main" val="3253382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13</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798593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9451637F-9C5E-4FB1-8690-C3D9D9FE3758}" type="slidenum">
              <a:rPr lang="en-US" altLang="en-US" sz="1200" smtClean="0"/>
              <a:pPr/>
              <a:t>14</a:t>
            </a:fld>
            <a:endParaRPr lang="en-US" altLang="en-US" sz="1200"/>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127542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C610BE62-648A-46FF-AEE6-5606A1BE3B39}" type="slidenum">
              <a:rPr lang="en-US" altLang="en-US" sz="1200" smtClean="0"/>
              <a:pPr/>
              <a:t>15</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US" altLang="en-US"/>
              <a:t>American National Standards Institute</a:t>
            </a:r>
          </a:p>
          <a:p>
            <a:r>
              <a:rPr lang="en-US" altLang="en-US"/>
              <a:t>American Society for Quality Control</a:t>
            </a:r>
          </a:p>
          <a:p>
            <a:r>
              <a:rPr lang="en-US" altLang="en-US"/>
              <a:t>American Society for Testing Materials</a:t>
            </a:r>
          </a:p>
          <a:p>
            <a:r>
              <a:rPr lang="en-US" altLang="en-US"/>
              <a:t>International Organization for Standardization</a:t>
            </a:r>
          </a:p>
          <a:p>
            <a:r>
              <a:rPr lang="en-US" altLang="en-US"/>
              <a:t>National Bureau of Standards</a:t>
            </a:r>
          </a:p>
        </p:txBody>
      </p:sp>
    </p:spTree>
    <p:extLst>
      <p:ext uri="{BB962C8B-B14F-4D97-AF65-F5344CB8AC3E}">
        <p14:creationId xmlns:p14="http://schemas.microsoft.com/office/powerpoint/2010/main" val="4142496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30844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5"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6"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25.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jpe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jpeg"/></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79388" y="476250"/>
            <a:ext cx="8832850" cy="695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lnSpc>
                <a:spcPct val="110000"/>
              </a:lnSpc>
              <a:spcBef>
                <a:spcPct val="25000"/>
              </a:spcBef>
              <a:defRPr/>
            </a:pPr>
            <a:r>
              <a:rPr lang="en-US" altLang="en-US" b="1" dirty="0">
                <a:solidFill>
                  <a:srgbClr val="800000"/>
                </a:solidFill>
                <a:effectLst>
                  <a:outerShdw blurRad="38100" dist="38100" dir="2700000" algn="tl">
                    <a:srgbClr val="C0C0C0"/>
                  </a:outerShdw>
                </a:effectLst>
              </a:rPr>
              <a:t/>
            </a:r>
            <a:br>
              <a:rPr lang="en-US" altLang="en-US" b="1" dirty="0">
                <a:solidFill>
                  <a:srgbClr val="800000"/>
                </a:solidFill>
                <a:effectLst>
                  <a:outerShdw blurRad="38100" dist="38100" dir="2700000" algn="tl">
                    <a:srgbClr val="C0C0C0"/>
                  </a:outerShdw>
                </a:effectLst>
              </a:rPr>
            </a:br>
            <a:endParaRPr lang="en-US" altLang="en-US" dirty="0"/>
          </a:p>
        </p:txBody>
      </p:sp>
      <p:sp>
        <p:nvSpPr>
          <p:cNvPr id="9" name="Rectangle 12"/>
          <p:cNvSpPr>
            <a:spLocks noChangeArrowheads="1"/>
          </p:cNvSpPr>
          <p:nvPr/>
        </p:nvSpPr>
        <p:spPr bwMode="auto">
          <a:xfrm>
            <a:off x="2133600" y="2514600"/>
            <a:ext cx="678180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3200" b="1" dirty="0">
                <a:solidFill>
                  <a:srgbClr val="FFFFFF"/>
                </a:solidFill>
              </a:rPr>
              <a:t>SPECIFIKIMET FUNKSIONALE DHE TEKNIKE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78744" y="460927"/>
            <a:ext cx="95227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chemeClr val="tx1"/>
                </a:solidFill>
                <a:latin typeface="Verdana" pitchFamily="34" charset="0"/>
                <a:ea typeface="+mn-ea"/>
                <a:cs typeface="+mn-cs"/>
              </a:rPr>
              <a:t>Çka është një specifikim</a:t>
            </a:r>
            <a:r>
              <a:rPr lang="en-US" altLang="en-US" sz="2800" b="1" kern="1200" dirty="0">
                <a:solidFill>
                  <a:schemeClr val="tx1"/>
                </a:solidFill>
                <a:latin typeface="Verdana" pitchFamily="34" charset="0"/>
                <a:ea typeface="+mn-ea"/>
                <a:cs typeface="+mn-cs"/>
              </a:rPr>
              <a:t> </a:t>
            </a:r>
            <a:r>
              <a:rPr lang="en-US" altLang="en-US" sz="2800" b="1" kern="1200" dirty="0" err="1">
                <a:solidFill>
                  <a:schemeClr val="tx1"/>
                </a:solidFill>
                <a:latin typeface="Verdana" pitchFamily="34" charset="0"/>
                <a:ea typeface="+mn-ea"/>
                <a:cs typeface="+mn-cs"/>
              </a:rPr>
              <a:t>teknik</a:t>
            </a:r>
            <a:r>
              <a:rPr lang="sq-AL" altLang="en-US" sz="2800" b="1" kern="1200" dirty="0">
                <a:solidFill>
                  <a:schemeClr val="tx1"/>
                </a:solidFill>
                <a:latin typeface="Verdana" pitchFamily="34" charset="0"/>
                <a:ea typeface="+mn-ea"/>
                <a:cs typeface="+mn-cs"/>
              </a:rPr>
              <a:t>?</a:t>
            </a:r>
          </a:p>
        </p:txBody>
      </p:sp>
      <p:sp>
        <p:nvSpPr>
          <p:cNvPr id="6149" name="Text Box 5"/>
          <p:cNvSpPr txBox="1">
            <a:spLocks noChangeArrowheads="1"/>
          </p:cNvSpPr>
          <p:nvPr/>
        </p:nvSpPr>
        <p:spPr bwMode="auto">
          <a:xfrm>
            <a:off x="266700" y="980728"/>
            <a:ext cx="8610600" cy="5816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57200" indent="-457200">
              <a:defRPr sz="2400">
                <a:solidFill>
                  <a:srgbClr val="33CC33"/>
                </a:solidFill>
                <a:latin typeface="Times New Roman" panose="02020603050405020304" pitchFamily="18" charset="0"/>
              </a:defRPr>
            </a:lvl1pPr>
            <a:lvl2pPr marL="914400" indent="-457200">
              <a:defRPr sz="2400">
                <a:solidFill>
                  <a:srgbClr val="33CC33"/>
                </a:solidFill>
                <a:latin typeface="Times New Roman" panose="02020603050405020304" pitchFamily="18" charset="0"/>
              </a:defRPr>
            </a:lvl2pPr>
            <a:lvl3pPr marL="1371600" indent="-457200">
              <a:defRPr sz="2400">
                <a:solidFill>
                  <a:srgbClr val="33CC33"/>
                </a:solidFill>
                <a:latin typeface="Times New Roman" panose="02020603050405020304" pitchFamily="18" charset="0"/>
              </a:defRPr>
            </a:lvl3pPr>
            <a:lvl4pPr marL="1828800" indent="-457200">
              <a:defRPr sz="2400">
                <a:solidFill>
                  <a:srgbClr val="33CC33"/>
                </a:solidFill>
                <a:latin typeface="Times New Roman" panose="02020603050405020304" pitchFamily="18" charset="0"/>
              </a:defRPr>
            </a:lvl4pPr>
            <a:lvl5pPr marL="2286000" indent="-457200">
              <a:defRPr sz="2400">
                <a:solidFill>
                  <a:srgbClr val="33CC33"/>
                </a:solidFill>
                <a:latin typeface="Times New Roman" panose="02020603050405020304" pitchFamily="18" charset="0"/>
              </a:defRPr>
            </a:lvl5pPr>
            <a:lvl6pPr marL="2743200" indent="-457200" eaLnBrk="0" fontAlgn="base" hangingPunct="0">
              <a:spcBef>
                <a:spcPct val="0"/>
              </a:spcBef>
              <a:spcAft>
                <a:spcPct val="0"/>
              </a:spcAft>
              <a:defRPr sz="2400">
                <a:solidFill>
                  <a:srgbClr val="33CC33"/>
                </a:solidFill>
                <a:latin typeface="Times New Roman" panose="02020603050405020304" pitchFamily="18" charset="0"/>
              </a:defRPr>
            </a:lvl6pPr>
            <a:lvl7pPr marL="3200400" indent="-457200" eaLnBrk="0" fontAlgn="base" hangingPunct="0">
              <a:spcBef>
                <a:spcPct val="0"/>
              </a:spcBef>
              <a:spcAft>
                <a:spcPct val="0"/>
              </a:spcAft>
              <a:defRPr sz="2400">
                <a:solidFill>
                  <a:srgbClr val="33CC33"/>
                </a:solidFill>
                <a:latin typeface="Times New Roman" panose="02020603050405020304" pitchFamily="18" charset="0"/>
              </a:defRPr>
            </a:lvl7pPr>
            <a:lvl8pPr marL="3657600" indent="-457200" eaLnBrk="0" fontAlgn="base" hangingPunct="0">
              <a:spcBef>
                <a:spcPct val="0"/>
              </a:spcBef>
              <a:spcAft>
                <a:spcPct val="0"/>
              </a:spcAft>
              <a:defRPr sz="2400">
                <a:solidFill>
                  <a:srgbClr val="33CC33"/>
                </a:solidFill>
                <a:latin typeface="Times New Roman" panose="02020603050405020304" pitchFamily="18" charset="0"/>
              </a:defRPr>
            </a:lvl8pPr>
            <a:lvl9pPr marL="4114800" indent="-457200" eaLnBrk="0" fontAlgn="base" hangingPunct="0">
              <a:spcBef>
                <a:spcPct val="0"/>
              </a:spcBef>
              <a:spcAft>
                <a:spcPct val="0"/>
              </a:spcAft>
              <a:defRPr sz="2400">
                <a:solidFill>
                  <a:srgbClr val="33CC33"/>
                </a:solidFill>
                <a:latin typeface="Times New Roman" panose="02020603050405020304" pitchFamily="18" charset="0"/>
              </a:defRPr>
            </a:lvl9pPr>
          </a:lstStyle>
          <a:p>
            <a:pPr marL="0" indent="0">
              <a:spcBef>
                <a:spcPts val="1200"/>
              </a:spcBef>
            </a:pP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1200"/>
              </a:spcBef>
            </a:pPr>
            <a:r>
              <a:rPr lang="en-US" altLang="en-US" dirty="0" err="1">
                <a:solidFill>
                  <a:schemeClr val="tx1"/>
                </a:solidFill>
                <a:latin typeface="Verdana" panose="020B0604030504040204" pitchFamily="34" charset="0"/>
                <a:ea typeface="Verdana" panose="020B0604030504040204" pitchFamily="34" charset="0"/>
                <a:cs typeface="Verdana" panose="020B0604030504040204" pitchFamily="34" charset="0"/>
              </a:rPr>
              <a:t>Një</a:t>
            </a:r>
            <a:r>
              <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altLang="en-US" dirty="0" err="1">
                <a:solidFill>
                  <a:schemeClr val="tx1"/>
                </a:solidFill>
                <a:latin typeface="Verdana" panose="020B0604030504040204" pitchFamily="34" charset="0"/>
                <a:ea typeface="Verdana" panose="020B0604030504040204" pitchFamily="34" charset="0"/>
                <a:cs typeface="Verdana" panose="020B0604030504040204" pitchFamily="34" charset="0"/>
              </a:rPr>
              <a:t>përshkrim</a:t>
            </a:r>
            <a:r>
              <a:rPr lang="el-GR"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 i </a:t>
            </a:r>
            <a:r>
              <a:rPr lang="en-US" altLang="en-US" dirty="0" err="1">
                <a:solidFill>
                  <a:schemeClr val="tx1"/>
                </a:solidFill>
                <a:latin typeface="Verdana" panose="020B0604030504040204" pitchFamily="34" charset="0"/>
                <a:ea typeface="Verdana" panose="020B0604030504040204" pitchFamily="34" charset="0"/>
                <a:cs typeface="Verdana" panose="020B0604030504040204" pitchFamily="34" charset="0"/>
              </a:rPr>
              <a:t>cili</a:t>
            </a:r>
            <a:r>
              <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a:t>
            </a:r>
          </a:p>
          <a:p>
            <a:pPr>
              <a:spcBef>
                <a:spcPts val="1200"/>
              </a:spcBef>
              <a:buFontTx/>
              <a:buAutoNum type="arabicPeriod"/>
            </a:pP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komunikon tek furnizuesit e ardhshëm, kontraktuesit</a:t>
            </a:r>
            <a:r>
              <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ose ofruesit e shërbimit </a:t>
            </a: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se çfarë kërkon Autoriteti Kontraktues;</a:t>
            </a:r>
          </a:p>
          <a:p>
            <a:pPr>
              <a:spcBef>
                <a:spcPts val="1200"/>
              </a:spcBef>
              <a:buFontTx/>
              <a:buAutoNum type="arabicPeriod"/>
            </a:pP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shërben si </a:t>
            </a: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zemra që rezulton kontratën;</a:t>
            </a:r>
          </a:p>
          <a:p>
            <a:pPr>
              <a:spcBef>
                <a:spcPts val="1200"/>
              </a:spcBef>
              <a:buFontTx/>
              <a:buAutoNum type="arabicPeriod"/>
            </a:pP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përcakton standarde </a:t>
            </a: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kundrejt të cilave behën inspektime, testime dhe kontrolle të cilësisë;</a:t>
            </a:r>
          </a:p>
          <a:p>
            <a:pPr>
              <a:spcBef>
                <a:spcPts val="1200"/>
              </a:spcBef>
              <a:buFontTx/>
              <a:buAutoNum type="arabicPeriod"/>
            </a:pP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drejtpërdrejt </a:t>
            </a: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ndikon në cilësinë dhe </a:t>
            </a:r>
            <a:r>
              <a:rPr lang="sq-AL" altLang="en-US" b="1" u="sng" dirty="0" err="1">
                <a:solidFill>
                  <a:schemeClr val="tx1"/>
                </a:solidFill>
                <a:latin typeface="Verdana" panose="020B0604030504040204" pitchFamily="34" charset="0"/>
                <a:ea typeface="Verdana" panose="020B0604030504040204" pitchFamily="34" charset="0"/>
                <a:cs typeface="Verdana" panose="020B0604030504040204" pitchFamily="34" charset="0"/>
              </a:rPr>
              <a:t>performancën</a:t>
            </a: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sq-AL" altLang="en-US" dirty="0">
                <a:solidFill>
                  <a:schemeClr val="tx1"/>
                </a:solidFill>
                <a:latin typeface="Verdana" panose="020B0604030504040204" pitchFamily="34" charset="0"/>
                <a:ea typeface="Verdana" panose="020B0604030504040204" pitchFamily="34" charset="0"/>
                <a:cs typeface="Verdana" panose="020B0604030504040204" pitchFamily="34" charset="0"/>
              </a:rPr>
              <a:t>e gjërave të blera, punës së ndërtuar ose shërbimeve të ofruara </a:t>
            </a:r>
            <a:r>
              <a:rPr lang="sq-AL" altLang="en-US" b="1" u="sng" dirty="0">
                <a:solidFill>
                  <a:schemeClr val="tx1"/>
                </a:solidFill>
                <a:latin typeface="Verdana" panose="020B0604030504040204" pitchFamily="34" charset="0"/>
                <a:ea typeface="Verdana" panose="020B0604030504040204" pitchFamily="34" charset="0"/>
                <a:cs typeface="Verdana" panose="020B0604030504040204" pitchFamily="34" charset="0"/>
              </a:rPr>
              <a:t>dhe çmimin e  paguar.</a:t>
            </a:r>
          </a:p>
          <a:p>
            <a:pPr>
              <a:spcBef>
                <a:spcPts val="1200"/>
              </a:spcBef>
              <a:buFontTx/>
              <a:buAutoNum type="arabicPeriod"/>
            </a:pP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75648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1000" fill="hold"/>
                                        <p:tgtEl>
                                          <p:spTgt spid="6146"/>
                                        </p:tgtEl>
                                        <p:attrNameLst>
                                          <p:attrName>ppt_w</p:attrName>
                                        </p:attrNameLst>
                                      </p:cBhvr>
                                      <p:tavLst>
                                        <p:tav tm="0">
                                          <p:val>
                                            <p:fltVal val="0"/>
                                          </p:val>
                                        </p:tav>
                                        <p:tav tm="100000">
                                          <p:val>
                                            <p:strVal val="#ppt_w"/>
                                          </p:val>
                                        </p:tav>
                                      </p:tavLst>
                                    </p:anim>
                                    <p:anim calcmode="lin" valueType="num">
                                      <p:cBhvr>
                                        <p:cTn id="14" dur="1000" fill="hold"/>
                                        <p:tgtEl>
                                          <p:spTgt spid="6146"/>
                                        </p:tgtEl>
                                        <p:attrNameLst>
                                          <p:attrName>ppt_h</p:attrName>
                                        </p:attrNameLst>
                                      </p:cBhvr>
                                      <p:tavLst>
                                        <p:tav tm="0">
                                          <p:val>
                                            <p:fltVal val="0"/>
                                          </p:val>
                                        </p:tav>
                                        <p:tav tm="100000">
                                          <p:val>
                                            <p:strVal val="#ppt_h"/>
                                          </p:val>
                                        </p:tav>
                                      </p:tavLst>
                                    </p:anim>
                                    <p:anim calcmode="lin" valueType="num">
                                      <p:cBhvr>
                                        <p:cTn id="15"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4294967295"/>
          </p:nvPr>
        </p:nvSpPr>
        <p:spPr>
          <a:xfrm>
            <a:off x="251519" y="1253307"/>
            <a:ext cx="8640961" cy="4462760"/>
          </a:xfrm>
          <a:prstGeom prst="rect">
            <a:avLst/>
          </a:prstGeom>
        </p:spPr>
        <p:txBody>
          <a:bodyPr wrap="square">
            <a:spAutoFit/>
          </a:bodyPr>
          <a:lstStyle/>
          <a:p>
            <a:pPr>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Një specifikim duhet të jetë </a:t>
            </a:r>
            <a:r>
              <a:rPr lang="sq-AL" altLang="el-GR" sz="2400" b="1" u="sng" dirty="0">
                <a:latin typeface="Verdana" panose="020B0604030504040204" pitchFamily="34" charset="0"/>
                <a:ea typeface="Verdana" panose="020B0604030504040204" pitchFamily="34" charset="0"/>
                <a:cs typeface="Verdana" panose="020B0604030504040204" pitchFamily="34" charset="0"/>
              </a:rPr>
              <a:t>mjaft specifik </a:t>
            </a:r>
            <a:r>
              <a:rPr lang="sq-AL" altLang="el-GR" sz="2400" dirty="0">
                <a:latin typeface="Verdana" panose="020B0604030504040204" pitchFamily="34" charset="0"/>
                <a:ea typeface="Verdana" panose="020B0604030504040204" pitchFamily="34" charset="0"/>
                <a:cs typeface="Verdana" panose="020B0604030504040204" pitchFamily="34" charset="0"/>
              </a:rPr>
              <a:t>për të nxjerrë oferta të përgjegjshme</a:t>
            </a:r>
            <a:r>
              <a:rPr lang="en-US" altLang="el-GR" sz="2400" dirty="0">
                <a:latin typeface="Verdana" panose="020B0604030504040204" pitchFamily="34" charset="0"/>
                <a:ea typeface="Verdana" panose="020B0604030504040204" pitchFamily="34" charset="0"/>
                <a:cs typeface="Verdana" panose="020B0604030504040204" pitchFamily="34" charset="0"/>
              </a:rPr>
              <a: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Një specifikim duhet të </a:t>
            </a:r>
            <a:r>
              <a:rPr lang="sq-AL" altLang="el-GR" sz="2400" b="1" u="sng" dirty="0">
                <a:latin typeface="Verdana" panose="020B0604030504040204" pitchFamily="34" charset="0"/>
                <a:ea typeface="Verdana" panose="020B0604030504040204" pitchFamily="34" charset="0"/>
                <a:cs typeface="Verdana" panose="020B0604030504040204" pitchFamily="34" charset="0"/>
              </a:rPr>
              <a:t>mundësojë pjesëmarrjen </a:t>
            </a:r>
            <a:r>
              <a:rPr lang="sq-AL" altLang="el-GR" sz="2400" dirty="0">
                <a:latin typeface="Verdana" panose="020B0604030504040204" pitchFamily="34" charset="0"/>
                <a:ea typeface="Verdana" panose="020B0604030504040204" pitchFamily="34" charset="0"/>
                <a:cs typeface="Verdana" panose="020B0604030504040204" pitchFamily="34" charset="0"/>
              </a:rPr>
              <a:t>nga cilido ofertues i kualifikuar, pa paragjykime teknik</a:t>
            </a:r>
            <a:r>
              <a:rPr lang="en-US" altLang="el-GR" sz="2400" dirty="0">
                <a:latin typeface="Verdana" panose="020B0604030504040204" pitchFamily="34" charset="0"/>
                <a:ea typeface="Verdana" panose="020B0604030504040204" pitchFamily="34" charset="0"/>
                <a:cs typeface="Verdana" panose="020B0604030504040204" pitchFamily="34" charset="0"/>
              </a:rPr>
              <a: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Një specifikim duhet </a:t>
            </a:r>
            <a:r>
              <a:rPr lang="sq-AL" altLang="el-GR" sz="2400" b="1" u="sng" dirty="0">
                <a:latin typeface="Verdana" panose="020B0604030504040204" pitchFamily="34" charset="0"/>
                <a:ea typeface="Verdana" panose="020B0604030504040204" pitchFamily="34" charset="0"/>
                <a:cs typeface="Verdana" panose="020B0604030504040204" pitchFamily="34" charset="0"/>
              </a:rPr>
              <a:t>të </a:t>
            </a:r>
            <a:r>
              <a:rPr lang="sq-AL" altLang="el-GR" sz="2400" b="1" u="sng" dirty="0" err="1">
                <a:latin typeface="Verdana" panose="020B0604030504040204" pitchFamily="34" charset="0"/>
                <a:ea typeface="Verdana" panose="020B0604030504040204" pitchFamily="34" charset="0"/>
                <a:cs typeface="Verdana" panose="020B0604030504040204" pitchFamily="34" charset="0"/>
              </a:rPr>
              <a:t>dallohe</a:t>
            </a:r>
            <a:r>
              <a:rPr lang="en-US" altLang="el-GR" sz="2400" b="1" u="sng" dirty="0">
                <a:latin typeface="Verdana" panose="020B0604030504040204" pitchFamily="34" charset="0"/>
                <a:ea typeface="Verdana" panose="020B0604030504040204" pitchFamily="34" charset="0"/>
                <a:cs typeface="Verdana" panose="020B0604030504040204" pitchFamily="34" charset="0"/>
              </a:rPr>
              <a:t>t</a:t>
            </a:r>
            <a:r>
              <a:rPr lang="sq-AL" altLang="el-GR" sz="2400" b="1" u="sng" dirty="0">
                <a:latin typeface="Verdana" panose="020B0604030504040204" pitchFamily="34" charset="0"/>
                <a:ea typeface="Verdana" panose="020B0604030504040204" pitchFamily="34" charset="0"/>
                <a:cs typeface="Verdana" panose="020B0604030504040204" pitchFamily="34" charset="0"/>
              </a:rPr>
              <a:t> qartë nga </a:t>
            </a:r>
            <a:r>
              <a:rPr lang="sq-AL" altLang="el-GR" sz="2400" dirty="0">
                <a:latin typeface="Verdana" panose="020B0604030504040204" pitchFamily="34" charset="0"/>
                <a:ea typeface="Verdana" panose="020B0604030504040204" pitchFamily="34" charset="0"/>
                <a:cs typeface="Verdana" panose="020B0604030504040204" pitchFamily="34" charset="0"/>
              </a:rPr>
              <a:t>(teknike) </a:t>
            </a:r>
            <a:r>
              <a:rPr lang="sq-AL" altLang="el-GR" sz="2400" b="1" u="sng" dirty="0">
                <a:latin typeface="Verdana" panose="020B0604030504040204" pitchFamily="34" charset="0"/>
                <a:ea typeface="Verdana" panose="020B0604030504040204" pitchFamily="34" charset="0"/>
                <a:cs typeface="Verdana" panose="020B0604030504040204" pitchFamily="34" charset="0"/>
              </a:rPr>
              <a:t>kriteret e përzgjedhjes</a:t>
            </a:r>
            <a:r>
              <a:rPr lang="en-US" altLang="el-GR" sz="2400" b="1" u="sng" dirty="0">
                <a:latin typeface="Verdana" panose="020B0604030504040204" pitchFamily="34" charset="0"/>
                <a:ea typeface="Verdana" panose="020B0604030504040204" pitchFamily="34" charset="0"/>
                <a:cs typeface="Verdana" panose="020B0604030504040204" pitchFamily="34" charset="0"/>
              </a:rPr>
              <a: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Një specifikim duhet të </a:t>
            </a:r>
            <a:r>
              <a:rPr lang="sq-AL" altLang="el-GR" sz="2400" b="1" u="sng" dirty="0">
                <a:latin typeface="Verdana" panose="020B0604030504040204" pitchFamily="34" charset="0"/>
                <a:ea typeface="Verdana" panose="020B0604030504040204" pitchFamily="34" charset="0"/>
                <a:cs typeface="Verdana" panose="020B0604030504040204" pitchFamily="34" charset="0"/>
              </a:rPr>
              <a:t>jetë i lidhur direkt me çfarëdo kritere teknike</a:t>
            </a:r>
            <a:r>
              <a:rPr lang="sq-AL" altLang="el-GR" sz="2400" dirty="0">
                <a:latin typeface="Verdana" panose="020B0604030504040204" pitchFamily="34" charset="0"/>
                <a:ea typeface="Verdana" panose="020B0604030504040204" pitchFamily="34" charset="0"/>
                <a:cs typeface="Verdana" panose="020B0604030504040204" pitchFamily="34" charset="0"/>
              </a:rPr>
              <a:t> të përdorura për vlerësimin e ofertave</a:t>
            </a:r>
            <a:r>
              <a:rPr lang="en-US" altLang="el-GR" sz="2400" dirty="0">
                <a:latin typeface="Verdana" panose="020B0604030504040204" pitchFamily="34" charset="0"/>
                <a:ea typeface="Verdana" panose="020B0604030504040204" pitchFamily="34" charset="0"/>
                <a:cs typeface="Verdana" panose="020B0604030504040204" pitchFamily="34" charset="0"/>
              </a:rPr>
              <a: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pPr>
            <a:endParaRPr lang="en-US" altLang="el-GR" sz="24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latin typeface="Verdana" pitchFamily="34" charset="0"/>
                <a:ea typeface="+mn-ea"/>
                <a:cs typeface="+mn-cs"/>
              </a:rPr>
              <a:t>Çka është një specifikim </a:t>
            </a:r>
            <a:r>
              <a:rPr lang="sq-AL" altLang="en-US" sz="2800" b="1" kern="1200" dirty="0">
                <a:solidFill>
                  <a:schemeClr val="tx1"/>
                </a:solidFill>
                <a:latin typeface="Verdana" pitchFamily="34" charset="0"/>
                <a:ea typeface="+mn-ea"/>
                <a:cs typeface="+mn-cs"/>
              </a:rPr>
              <a:t>teknike</a:t>
            </a:r>
            <a:r>
              <a:rPr lang="en-US" altLang="en-US" sz="2800" b="1" kern="1200" dirty="0">
                <a:solidFill>
                  <a:schemeClr val="tx1"/>
                </a:solidFill>
                <a:latin typeface="Verdana" pitchFamily="34" charset="0"/>
                <a:ea typeface="+mn-ea"/>
                <a:cs typeface="+mn-cs"/>
              </a:rPr>
              <a:t> (</a:t>
            </a:r>
            <a:r>
              <a:rPr lang="en-US" altLang="en-US" sz="2800" b="1" kern="1200" dirty="0" err="1">
                <a:solidFill>
                  <a:schemeClr val="tx1"/>
                </a:solidFill>
                <a:latin typeface="Verdana" pitchFamily="34" charset="0"/>
                <a:ea typeface="+mn-ea"/>
                <a:cs typeface="+mn-cs"/>
              </a:rPr>
              <a:t>Vazhdim</a:t>
            </a:r>
            <a:r>
              <a:rPr lang="en-US" altLang="en-US" sz="2800" b="1" kern="1200" dirty="0">
                <a:solidFill>
                  <a:schemeClr val="tx1"/>
                </a:solidFill>
                <a:latin typeface="Verdana" pitchFamily="34" charset="0"/>
                <a:ea typeface="+mn-ea"/>
                <a:cs typeface="+mn-cs"/>
              </a:rPr>
              <a:t>)</a:t>
            </a:r>
            <a:r>
              <a:rPr lang="sq-AL" altLang="en-US" sz="2800" b="1" kern="1200" dirty="0">
                <a:latin typeface="Verdana" pitchFamily="34" charset="0"/>
                <a:ea typeface="+mn-ea"/>
                <a:cs typeface="+mn-cs"/>
              </a:rPr>
              <a:t>?</a:t>
            </a:r>
          </a:p>
        </p:txBody>
      </p:sp>
    </p:spTree>
    <p:extLst>
      <p:ext uri="{BB962C8B-B14F-4D97-AF65-F5344CB8AC3E}">
        <p14:creationId xmlns:p14="http://schemas.microsoft.com/office/powerpoint/2010/main" val="30927926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533400" y="457200"/>
            <a:ext cx="7696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dhe kriteret e vlerësimit</a:t>
            </a:r>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4" name="Group 23"/>
          <p:cNvGrpSpPr/>
          <p:nvPr/>
        </p:nvGrpSpPr>
        <p:grpSpPr>
          <a:xfrm>
            <a:off x="381000" y="1619250"/>
            <a:ext cx="8153399" cy="4019550"/>
            <a:chOff x="0" y="0"/>
            <a:chExt cx="5105400" cy="2543175"/>
          </a:xfrm>
        </p:grpSpPr>
        <p:sp>
          <p:nvSpPr>
            <p:cNvPr id="25" name="Hexagon 24"/>
            <p:cNvSpPr/>
            <p:nvPr/>
          </p:nvSpPr>
          <p:spPr>
            <a:xfrm>
              <a:off x="1562100" y="0"/>
              <a:ext cx="1981200" cy="1695450"/>
            </a:xfrm>
            <a:prstGeom prst="hexag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sq-AL" sz="2000" b="1" dirty="0" err="1">
                  <a:solidFill>
                    <a:srgbClr val="000000"/>
                  </a:solidFill>
                  <a:effectLst/>
                  <a:ea typeface="PMingLiU"/>
                  <a:cs typeface="Times New Roman" panose="02020603050405020304" pitchFamily="18" charset="0"/>
                </a:rPr>
                <a:t>Specifikacionet</a:t>
              </a:r>
              <a:r>
                <a:rPr lang="sq-AL" sz="2000" dirty="0">
                  <a:solidFill>
                    <a:srgbClr val="000000"/>
                  </a:solidFill>
                  <a:effectLst/>
                  <a:ea typeface="PMingLiU"/>
                  <a:cs typeface="Times New Roman" panose="02020603050405020304" pitchFamily="18" charset="0"/>
                </a:rPr>
                <a:t> </a:t>
              </a:r>
              <a:endParaRPr lang="en-US" sz="2000"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400" dirty="0">
                <a:effectLst/>
                <a:ea typeface="PMingLiU"/>
                <a:cs typeface="Times New Roman" panose="02020603050405020304" pitchFamily="18" charset="0"/>
              </a:endParaRPr>
            </a:p>
            <a:p>
              <a:pPr marL="0" marR="0" algn="ctr">
                <a:lnSpc>
                  <a:spcPct val="107000"/>
                </a:lnSpc>
                <a:spcBef>
                  <a:spcPts val="0"/>
                </a:spcBef>
                <a:spcAft>
                  <a:spcPts val="800"/>
                </a:spcAft>
              </a:pPr>
              <a:r>
                <a:rPr lang="sq-AL" sz="1600" dirty="0">
                  <a:solidFill>
                    <a:srgbClr val="000000"/>
                  </a:solidFill>
                  <a:effectLst/>
                  <a:ea typeface="PMingLiU"/>
                  <a:cs typeface="Times New Roman" panose="02020603050405020304" pitchFamily="18" charset="0"/>
                </a:rPr>
                <a:t>Përshkruajnë se çfarë kërkon Autoriteti Kontraktues...</a:t>
              </a:r>
              <a:endParaRPr lang="en-US" sz="1600" dirty="0">
                <a:effectLst/>
                <a:ea typeface="PMingLiU"/>
                <a:cs typeface="Times New Roman" panose="02020603050405020304" pitchFamily="18" charset="0"/>
              </a:endParaRPr>
            </a:p>
          </p:txBody>
        </p:sp>
        <p:sp>
          <p:nvSpPr>
            <p:cNvPr id="26" name="Hexagon 25"/>
            <p:cNvSpPr/>
            <p:nvPr/>
          </p:nvSpPr>
          <p:spPr>
            <a:xfrm>
              <a:off x="3124200" y="847725"/>
              <a:ext cx="1981200" cy="1695450"/>
            </a:xfrm>
            <a:prstGeom prst="hexag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b="1" dirty="0" err="1">
                  <a:solidFill>
                    <a:srgbClr val="000000"/>
                  </a:solidFill>
                  <a:effectLst/>
                  <a:ea typeface="PMingLiU"/>
                  <a:cs typeface="Times New Roman" panose="02020603050405020304" pitchFamily="18" charset="0"/>
                </a:rPr>
                <a:t>Shpërblimi</a:t>
              </a:r>
              <a:endParaRPr lang="en-US" sz="20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4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600" dirty="0" err="1">
                  <a:solidFill>
                    <a:srgbClr val="000000"/>
                  </a:solidFill>
                  <a:effectLst/>
                  <a:ea typeface="PMingLiU"/>
                  <a:cs typeface="Times New Roman" panose="02020603050405020304" pitchFamily="18" charset="0"/>
                </a:rPr>
                <a:t>Identifikon</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kush</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ofron</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zgjidhjen</a:t>
              </a:r>
              <a:r>
                <a:rPr lang="en-US" sz="1600" dirty="0">
                  <a:solidFill>
                    <a:srgbClr val="000000"/>
                  </a:solidFill>
                  <a:effectLst/>
                  <a:ea typeface="PMingLiU"/>
                  <a:cs typeface="Times New Roman" panose="02020603050405020304" pitchFamily="18" charset="0"/>
                </a:rPr>
                <a:t> më </a:t>
              </a:r>
              <a:r>
                <a:rPr lang="en-US" sz="1600" dirty="0" err="1">
                  <a:solidFill>
                    <a:srgbClr val="000000"/>
                  </a:solidFill>
                  <a:effectLst/>
                  <a:ea typeface="PMingLiU"/>
                  <a:cs typeface="Times New Roman" panose="02020603050405020304" pitchFamily="18" charset="0"/>
                </a:rPr>
                <a:t>të</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mirë</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teknike</a:t>
              </a:r>
              <a:r>
                <a:rPr lang="en-US" sz="1600" dirty="0">
                  <a:solidFill>
                    <a:srgbClr val="000000"/>
                  </a:solidFill>
                  <a:effectLst/>
                  <a:ea typeface="PMingLiU"/>
                  <a:cs typeface="Times New Roman" panose="02020603050405020304" pitchFamily="18" charset="0"/>
                </a:rPr>
                <a:t>/</a:t>
              </a:r>
              <a:r>
                <a:rPr lang="en-US" sz="1600" dirty="0" err="1">
                  <a:solidFill>
                    <a:srgbClr val="000000"/>
                  </a:solidFill>
                  <a:effectLst/>
                  <a:ea typeface="PMingLiU"/>
                  <a:cs typeface="Times New Roman" panose="02020603050405020304" pitchFamily="18" charset="0"/>
                </a:rPr>
                <a:t>financiare</a:t>
              </a:r>
              <a:endParaRPr lang="en-US" sz="16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Kriteret</a:t>
              </a:r>
              <a:r>
                <a:rPr lang="en-US" sz="1600" b="1" dirty="0">
                  <a:solidFill>
                    <a:srgbClr val="000000"/>
                  </a:solidFill>
                  <a:effectLst/>
                  <a:ea typeface="PMingLiU"/>
                  <a:cs typeface="Times New Roman" panose="02020603050405020304" pitchFamily="18" charset="0"/>
                </a:rPr>
                <a:t> e </a:t>
              </a:r>
              <a:r>
                <a:rPr lang="en-US" sz="1600" b="1" dirty="0" err="1">
                  <a:solidFill>
                    <a:srgbClr val="000000"/>
                  </a:solidFill>
                  <a:effectLst/>
                  <a:ea typeface="PMingLiU"/>
                  <a:cs typeface="Times New Roman" panose="02020603050405020304" pitchFamily="18" charset="0"/>
                </a:rPr>
                <a:t>Shpërblimit</a:t>
              </a:r>
              <a:endParaRPr lang="en-US" sz="1600" dirty="0">
                <a:effectLst/>
                <a:ea typeface="PMingLiU"/>
                <a:cs typeface="Times New Roman" panose="02020603050405020304" pitchFamily="18" charset="0"/>
              </a:endParaRPr>
            </a:p>
          </p:txBody>
        </p:sp>
        <p:sp>
          <p:nvSpPr>
            <p:cNvPr id="27" name="Hexagon 26"/>
            <p:cNvSpPr/>
            <p:nvPr/>
          </p:nvSpPr>
          <p:spPr>
            <a:xfrm>
              <a:off x="0" y="847725"/>
              <a:ext cx="1981200" cy="1695450"/>
            </a:xfrm>
            <a:prstGeom prst="hexagon">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b="1" dirty="0" err="1">
                  <a:solidFill>
                    <a:srgbClr val="000000"/>
                  </a:solidFill>
                  <a:effectLst/>
                  <a:ea typeface="PMingLiU"/>
                  <a:cs typeface="Times New Roman" panose="02020603050405020304" pitchFamily="18" charset="0"/>
                </a:rPr>
                <a:t>Kualifikimi</a:t>
              </a:r>
              <a:endParaRPr lang="en-US" sz="20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r>
                <a:rPr lang="en-US" sz="1600" b="1" dirty="0">
                  <a:solidFill>
                    <a:srgbClr val="000000"/>
                  </a:solidFill>
                  <a:effectLst/>
                  <a:ea typeface="PMingLiU"/>
                  <a:cs typeface="Times New Roman" panose="02020603050405020304" pitchFamily="18" charset="0"/>
                </a:rPr>
                <a:t/>
              </a:r>
              <a:br>
                <a:rPr lang="en-US" sz="1600" b="1" dirty="0">
                  <a:solidFill>
                    <a:srgbClr val="000000"/>
                  </a:solidFill>
                  <a:effectLst/>
                  <a:ea typeface="PMingLiU"/>
                  <a:cs typeface="Times New Roman" panose="02020603050405020304" pitchFamily="18" charset="0"/>
                </a:rPr>
              </a:br>
              <a:r>
                <a:rPr lang="en-US" sz="1600" dirty="0" err="1">
                  <a:solidFill>
                    <a:srgbClr val="000000"/>
                  </a:solidFill>
                  <a:effectLst/>
                  <a:ea typeface="PMingLiU"/>
                  <a:cs typeface="Times New Roman" panose="02020603050405020304" pitchFamily="18" charset="0"/>
                </a:rPr>
                <a:t>Hulumton</a:t>
              </a:r>
              <a:r>
                <a:rPr lang="en-US" sz="1600" dirty="0">
                  <a:solidFill>
                    <a:srgbClr val="000000"/>
                  </a:solidFill>
                  <a:effectLst/>
                  <a:ea typeface="PMingLiU"/>
                  <a:cs typeface="Times New Roman" panose="02020603050405020304" pitchFamily="18" charset="0"/>
                </a:rPr>
                <a:t> se </a:t>
              </a:r>
              <a:r>
                <a:rPr lang="en-US" sz="1600" dirty="0" err="1">
                  <a:solidFill>
                    <a:srgbClr val="000000"/>
                  </a:solidFill>
                  <a:effectLst/>
                  <a:ea typeface="PMingLiU"/>
                  <a:cs typeface="Times New Roman" panose="02020603050405020304" pitchFamily="18" charset="0"/>
                </a:rPr>
                <a:t>kush</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mund</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të</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ofrojë</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atë</a:t>
              </a:r>
              <a:r>
                <a:rPr lang="en-US" sz="1600" dirty="0">
                  <a:solidFill>
                    <a:srgbClr val="000000"/>
                  </a:solidFill>
                  <a:effectLst/>
                  <a:ea typeface="PMingLiU"/>
                  <a:cs typeface="Times New Roman" panose="02020603050405020304" pitchFamily="18" charset="0"/>
                </a:rPr>
                <a:t> se </a:t>
              </a:r>
              <a:r>
                <a:rPr lang="en-US" sz="1600" dirty="0" err="1">
                  <a:solidFill>
                    <a:srgbClr val="000000"/>
                  </a:solidFill>
                  <a:effectLst/>
                  <a:ea typeface="PMingLiU"/>
                  <a:cs typeface="Times New Roman" panose="02020603050405020304" pitchFamily="18" charset="0"/>
                </a:rPr>
                <a:t>çka</a:t>
              </a:r>
              <a:r>
                <a:rPr lang="en-US" sz="1600" dirty="0">
                  <a:solidFill>
                    <a:srgbClr val="000000"/>
                  </a:solidFill>
                  <a:effectLst/>
                  <a:ea typeface="PMingLiU"/>
                  <a:cs typeface="Times New Roman" panose="02020603050405020304" pitchFamily="18" charset="0"/>
                </a:rPr>
                <a:t> </a:t>
              </a:r>
              <a:r>
                <a:rPr lang="en-US" sz="1600" dirty="0" err="1">
                  <a:solidFill>
                    <a:srgbClr val="000000"/>
                  </a:solidFill>
                  <a:effectLst/>
                  <a:ea typeface="PMingLiU"/>
                  <a:cs typeface="Times New Roman" panose="02020603050405020304" pitchFamily="18" charset="0"/>
                </a:rPr>
                <a:t>kërkohet</a:t>
              </a:r>
              <a:endParaRPr lang="en-US" sz="16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Kriteret</a:t>
              </a:r>
              <a:r>
                <a:rPr lang="en-US" sz="1600" b="1" dirty="0">
                  <a:solidFill>
                    <a:srgbClr val="000000"/>
                  </a:solidFill>
                  <a:effectLst/>
                  <a:ea typeface="PMingLiU"/>
                  <a:cs typeface="Times New Roman" panose="02020603050405020304" pitchFamily="18" charset="0"/>
                </a:rPr>
                <a:t> e </a:t>
              </a:r>
              <a:r>
                <a:rPr lang="en-US" sz="1600" b="1" dirty="0" err="1">
                  <a:solidFill>
                    <a:srgbClr val="000000"/>
                  </a:solidFill>
                  <a:effectLst/>
                  <a:ea typeface="PMingLiU"/>
                  <a:cs typeface="Times New Roman" panose="02020603050405020304" pitchFamily="18" charset="0"/>
                </a:rPr>
                <a:t>përzgjedhjes</a:t>
              </a:r>
              <a:endParaRPr lang="en-US" sz="1600" dirty="0">
                <a:effectLst/>
                <a:ea typeface="PMingLiU"/>
                <a:cs typeface="Times New Roman" panose="02020603050405020304" pitchFamily="18" charset="0"/>
              </a:endParaRPr>
            </a:p>
          </p:txBody>
        </p:sp>
      </p:grpSp>
      <p:sp>
        <p:nvSpPr>
          <p:cNvPr id="10" name="Rectangle 9"/>
          <p:cNvSpPr>
            <a:spLocks noChangeArrowheads="1"/>
          </p:cNvSpPr>
          <p:nvPr/>
        </p:nvSpPr>
        <p:spPr bwMode="auto">
          <a:xfrm>
            <a:off x="0" y="103258"/>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t/>
            </a:r>
            <a:b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br>
            <a:endParaRPr kumimoji="0" lang="sq-AL"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29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381000" y="2057400"/>
            <a:ext cx="85344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sq-AL" altLang="en-US" sz="3200" b="1" dirty="0">
                <a:solidFill>
                  <a:schemeClr val="bg1"/>
                </a:solidFill>
                <a:cs typeface="Arial" charset="0"/>
              </a:rPr>
              <a:t>Sesioni III: </a:t>
            </a:r>
            <a:endParaRPr lang="en-US" altLang="en-US" sz="3200" b="1" dirty="0">
              <a:solidFill>
                <a:schemeClr val="bg1"/>
              </a:solidFill>
              <a:cs typeface="Arial" charset="0"/>
            </a:endParaRPr>
          </a:p>
          <a:p>
            <a:pPr algn="r" eaLnBrk="1" hangingPunct="1"/>
            <a:endParaRPr lang="en-US" altLang="en-US" sz="3200" b="1" dirty="0">
              <a:solidFill>
                <a:schemeClr val="bg1"/>
              </a:solidFill>
              <a:cs typeface="Arial" charset="0"/>
            </a:endParaRPr>
          </a:p>
          <a:p>
            <a:pPr algn="r" eaLnBrk="1" hangingPunct="1"/>
            <a:r>
              <a:rPr lang="sq-AL" altLang="en-US" sz="3200" b="1" dirty="0">
                <a:solidFill>
                  <a:schemeClr val="bg1"/>
                </a:solidFill>
                <a:cs typeface="Arial" charset="0"/>
              </a:rPr>
              <a:t>Struktura dhe përmbajtja e specifikimeve teknike</a:t>
            </a:r>
            <a:r>
              <a:rPr lang="sq-AL" sz="3200" dirty="0">
                <a:solidFill>
                  <a:schemeClr val="bg1"/>
                </a:solidFill>
              </a:rPr>
              <a:t/>
            </a:r>
            <a:br>
              <a:rPr lang="sq-AL" sz="3200" dirty="0">
                <a:solidFill>
                  <a:schemeClr val="bg1"/>
                </a:solidFill>
              </a:rPr>
            </a:br>
            <a:endParaRPr lang="el-GR" altLang="en-US" sz="3200" b="1" dirty="0">
              <a:solidFill>
                <a:schemeClr val="bg1"/>
              </a:solidFill>
            </a:endParaRPr>
          </a:p>
        </p:txBody>
      </p:sp>
    </p:spTree>
    <p:extLst>
      <p:ext uri="{BB962C8B-B14F-4D97-AF65-F5344CB8AC3E}">
        <p14:creationId xmlns:p14="http://schemas.microsoft.com/office/powerpoint/2010/main" val="2709560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6200" y="479307"/>
            <a:ext cx="7696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latin typeface="Verdana" pitchFamily="34" charset="0"/>
              </a:rPr>
              <a:t>Kërkesat e specifikimeve</a:t>
            </a:r>
            <a:r>
              <a:rPr lang="sq-AL" altLang="en-US" sz="2800" dirty="0">
                <a:latin typeface="Verdana" panose="020B0604030504040204" pitchFamily="34" charset="0"/>
                <a:ea typeface="Verdana" panose="020B0604030504040204" pitchFamily="34" charset="0"/>
                <a:cs typeface="Verdana" panose="020B0604030504040204" pitchFamily="34" charset="0"/>
              </a:rPr>
              <a:t/>
            </a:r>
            <a:br>
              <a:rPr lang="sq-AL" altLang="en-US" sz="2800" dirty="0">
                <a:latin typeface="Verdana" panose="020B0604030504040204" pitchFamily="34" charset="0"/>
                <a:ea typeface="Verdana" panose="020B0604030504040204" pitchFamily="34" charset="0"/>
                <a:cs typeface="Verdana" panose="020B0604030504040204" pitchFamily="34" charset="0"/>
              </a:rPr>
            </a:br>
            <a:r>
              <a:rPr lang="sq-AL" sz="2800" dirty="0"/>
              <a:t/>
            </a:r>
            <a:br>
              <a:rPr lang="sq-AL" sz="2800" dirty="0"/>
            </a:br>
            <a:endParaRPr lang="sq-AL" altLang="en-US" sz="2800" b="1" kern="1200" dirty="0">
              <a:latin typeface="Verdana" pitchFamily="34" charset="0"/>
              <a:ea typeface="+mn-ea"/>
              <a:cs typeface="+mn-cs"/>
            </a:endParaRPr>
          </a:p>
        </p:txBody>
      </p:sp>
      <p:sp>
        <p:nvSpPr>
          <p:cNvPr id="7172" name="Rectangle 4"/>
          <p:cNvSpPr>
            <a:spLocks noGrp="1" noChangeArrowheads="1"/>
          </p:cNvSpPr>
          <p:nvPr>
            <p:ph type="body" sz="half" idx="4294967295"/>
          </p:nvPr>
        </p:nvSpPr>
        <p:spPr>
          <a:xfrm>
            <a:off x="228600" y="1828800"/>
            <a:ext cx="8591872" cy="4339650"/>
          </a:xfrm>
          <a:prstGeom prst="rect">
            <a:avLst/>
          </a:prstGeom>
        </p:spPr>
        <p:txBody>
          <a:bodyPr wrap="square">
            <a:spAutoFit/>
          </a:bodyPr>
          <a:lstStyle/>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Të sakta</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Të qarta</a:t>
            </a:r>
            <a:r>
              <a:rPr lang="en-US" altLang="en-US" sz="2400" dirty="0">
                <a:latin typeface="Verdana" panose="020B0604030504040204" pitchFamily="34" charset="0"/>
                <a:ea typeface="Verdana" panose="020B0604030504040204" pitchFamily="34" charset="0"/>
                <a:cs typeface="Verdana" panose="020B0604030504040204" pitchFamily="34" charset="0"/>
              </a:rPr>
              <a:t>;</a:t>
            </a:r>
            <a:r>
              <a:rPr lang="sq-AL" altLang="en-US" sz="2400" dirty="0">
                <a:latin typeface="Verdana" panose="020B0604030504040204" pitchFamily="34" charset="0"/>
                <a:ea typeface="Verdana" panose="020B0604030504040204" pitchFamily="34" charset="0"/>
                <a:cs typeface="Verdana" panose="020B0604030504040204" pitchFamily="34" charset="0"/>
              </a:rPr>
              <a:t> </a:t>
            </a: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Logjike</a:t>
            </a:r>
            <a:r>
              <a:rPr lang="en-US" altLang="en-US" sz="2400" dirty="0">
                <a:latin typeface="Verdana" panose="020B0604030504040204" pitchFamily="34" charset="0"/>
                <a:ea typeface="Verdana" panose="020B0604030504040204" pitchFamily="34" charset="0"/>
                <a:cs typeface="Verdana" panose="020B0604030504040204" pitchFamily="34" charset="0"/>
              </a:rPr>
              <a:t>;</a:t>
            </a:r>
            <a:r>
              <a:rPr lang="sq-AL" altLang="en-US" sz="2400" dirty="0">
                <a:latin typeface="Verdana" panose="020B0604030504040204" pitchFamily="34" charset="0"/>
                <a:ea typeface="Verdana" panose="020B0604030504040204" pitchFamily="34" charset="0"/>
                <a:cs typeface="Verdana" panose="020B0604030504040204" pitchFamily="34" charset="0"/>
              </a:rPr>
              <a:t> </a:t>
            </a: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Në përputhje</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Reflektojnë  produktin, punën ose shërbimin dhe jo shitësin, kontraktuesin ose ofruesin e shërbimit</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Porosi t</a:t>
            </a:r>
            <a:r>
              <a:rPr lang="en-US" altLang="en-US" sz="2400" dirty="0">
                <a:latin typeface="Verdana" panose="020B0604030504040204" pitchFamily="34" charset="0"/>
                <a:ea typeface="Verdana" panose="020B0604030504040204" pitchFamily="34" charset="0"/>
                <a:cs typeface="Verdana" panose="020B0604030504040204" pitchFamily="34" charset="0"/>
              </a:rPr>
              <a:t>ë</a:t>
            </a:r>
            <a:r>
              <a:rPr lang="sq-AL" altLang="en-US" sz="2400" dirty="0">
                <a:latin typeface="Verdana" panose="020B0604030504040204" pitchFamily="34" charset="0"/>
                <a:ea typeface="Verdana" panose="020B0604030504040204" pitchFamily="34" charset="0"/>
                <a:cs typeface="Verdana" panose="020B0604030504040204" pitchFamily="34" charset="0"/>
              </a:rPr>
              <a:t> kërkesave kryesore funksionale/ t</a:t>
            </a:r>
            <a:r>
              <a:rPr lang="en-US" altLang="en-US" sz="2400" dirty="0">
                <a:latin typeface="Verdana" panose="020B0604030504040204" pitchFamily="34" charset="0"/>
                <a:ea typeface="Verdana" panose="020B0604030504040204" pitchFamily="34" charset="0"/>
                <a:cs typeface="Verdana" panose="020B0604030504040204" pitchFamily="34" charset="0"/>
              </a:rPr>
              <a:t>ë</a:t>
            </a:r>
            <a:r>
              <a:rPr lang="sq-AL" altLang="en-US" sz="2400" dirty="0">
                <a:latin typeface="Verdana" panose="020B0604030504040204" pitchFamily="34" charset="0"/>
                <a:ea typeface="Verdana" panose="020B0604030504040204" pitchFamily="34" charset="0"/>
                <a:cs typeface="Verdana" panose="020B0604030504040204" pitchFamily="34" charset="0"/>
              </a:rPr>
              <a:t> p</a:t>
            </a:r>
            <a:r>
              <a:rPr lang="en-US" altLang="en-US" sz="2400" dirty="0" err="1">
                <a:latin typeface="Verdana" panose="020B0604030504040204" pitchFamily="34" charset="0"/>
                <a:ea typeface="Verdana" panose="020B0604030504040204" pitchFamily="34" charset="0"/>
                <a:cs typeface="Verdana" panose="020B0604030504040204" pitchFamily="34" charset="0"/>
              </a:rPr>
              <a:t>ër</a:t>
            </a:r>
            <a:r>
              <a:rPr lang="sq-AL" altLang="en-US" sz="2400" dirty="0" err="1">
                <a:latin typeface="Verdana" panose="020B0604030504040204" pitchFamily="34" charset="0"/>
                <a:ea typeface="Verdana" panose="020B0604030504040204" pitchFamily="34" charset="0"/>
                <a:cs typeface="Verdana" panose="020B0604030504040204" pitchFamily="34" charset="0"/>
              </a:rPr>
              <a:t>formanc</a:t>
            </a:r>
            <a:r>
              <a:rPr lang="en-US" altLang="en-US" sz="2400" dirty="0">
                <a:latin typeface="Verdana" panose="020B0604030504040204" pitchFamily="34" charset="0"/>
                <a:ea typeface="Verdana" panose="020B0604030504040204" pitchFamily="34" charset="0"/>
                <a:cs typeface="Verdana" panose="020B0604030504040204" pitchFamily="34" charset="0"/>
              </a:rPr>
              <a:t>ë</a:t>
            </a:r>
            <a:r>
              <a:rPr lang="sq-AL" altLang="en-US" sz="2400" dirty="0">
                <a:latin typeface="Verdana" panose="020B0604030504040204" pitchFamily="34" charset="0"/>
                <a:ea typeface="Verdana" panose="020B0604030504040204" pitchFamily="34" charset="0"/>
                <a:cs typeface="Verdana" panose="020B0604030504040204" pitchFamily="34" charset="0"/>
              </a:rPr>
              <a:t>s</a:t>
            </a:r>
            <a:r>
              <a:rPr lang="en-US" altLang="en-US" sz="2400" dirty="0">
                <a:latin typeface="Verdana" panose="020B0604030504040204" pitchFamily="34" charset="0"/>
                <a:ea typeface="Verdana" panose="020B0604030504040204" pitchFamily="34" charset="0"/>
                <a:cs typeface="Verdana" panose="020B0604030504040204" pitchFamily="34" charset="0"/>
              </a:rPr>
              <a:t>;</a:t>
            </a:r>
            <a:r>
              <a:rPr lang="sq-AL" altLang="en-US" sz="2400" dirty="0">
                <a:latin typeface="Verdana" panose="020B0604030504040204" pitchFamily="34" charset="0"/>
                <a:ea typeface="Verdana" panose="020B0604030504040204" pitchFamily="34" charset="0"/>
                <a:cs typeface="Verdana" panose="020B0604030504040204" pitchFamily="34" charset="0"/>
              </a:rPr>
              <a:t>   </a:t>
            </a: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Jo kufizuese </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2043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7172">
                                            <p:txEl>
                                              <p:pRg st="0" end="0"/>
                                            </p:txEl>
                                          </p:spTgt>
                                        </p:tgtEl>
                                        <p:attrNameLst>
                                          <p:attrName>style.visibility</p:attrName>
                                        </p:attrNameLst>
                                      </p:cBhvr>
                                      <p:to>
                                        <p:strVal val="visible"/>
                                      </p:to>
                                    </p:set>
                                    <p:anim calcmode="lin" valueType="num">
                                      <p:cBhvr additive="base">
                                        <p:cTn id="13" dur="3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17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3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17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7172">
                                            <p:txEl>
                                              <p:pRg st="2" end="2"/>
                                            </p:txEl>
                                          </p:spTgt>
                                        </p:tgtEl>
                                        <p:attrNameLst>
                                          <p:attrName>style.visibility</p:attrName>
                                        </p:attrNameLst>
                                      </p:cBhvr>
                                      <p:to>
                                        <p:strVal val="visible"/>
                                      </p:to>
                                    </p:set>
                                    <p:anim calcmode="lin" valueType="num">
                                      <p:cBhvr additive="base">
                                        <p:cTn id="25" dur="3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717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7172">
                                            <p:txEl>
                                              <p:pRg st="3" end="3"/>
                                            </p:txEl>
                                          </p:spTgt>
                                        </p:tgtEl>
                                        <p:attrNameLst>
                                          <p:attrName>style.visibility</p:attrName>
                                        </p:attrNameLst>
                                      </p:cBhvr>
                                      <p:to>
                                        <p:strVal val="visible"/>
                                      </p:to>
                                    </p:set>
                                    <p:anim calcmode="lin" valueType="num">
                                      <p:cBhvr additive="base">
                                        <p:cTn id="31" dur="3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717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7172">
                                            <p:txEl>
                                              <p:pRg st="4" end="4"/>
                                            </p:txEl>
                                          </p:spTgt>
                                        </p:tgtEl>
                                        <p:attrNameLst>
                                          <p:attrName>style.visibility</p:attrName>
                                        </p:attrNameLst>
                                      </p:cBhvr>
                                      <p:to>
                                        <p:strVal val="visible"/>
                                      </p:to>
                                    </p:set>
                                    <p:anim calcmode="lin" valueType="num">
                                      <p:cBhvr additive="base">
                                        <p:cTn id="37" dur="3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717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7172">
                                            <p:txEl>
                                              <p:pRg st="5" end="5"/>
                                            </p:txEl>
                                          </p:spTgt>
                                        </p:tgtEl>
                                        <p:attrNameLst>
                                          <p:attrName>style.visibility</p:attrName>
                                        </p:attrNameLst>
                                      </p:cBhvr>
                                      <p:to>
                                        <p:strVal val="visible"/>
                                      </p:to>
                                    </p:set>
                                    <p:anim calcmode="lin" valueType="num">
                                      <p:cBhvr additive="base">
                                        <p:cTn id="43" dur="3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717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7172">
                                            <p:txEl>
                                              <p:pRg st="6" end="6"/>
                                            </p:txEl>
                                          </p:spTgt>
                                        </p:tgtEl>
                                        <p:attrNameLst>
                                          <p:attrName>style.visibility</p:attrName>
                                        </p:attrNameLst>
                                      </p:cBhvr>
                                      <p:to>
                                        <p:strVal val="visible"/>
                                      </p:to>
                                    </p:set>
                                    <p:anim calcmode="lin" valueType="num">
                                      <p:cBhvr additive="base">
                                        <p:cTn id="49" dur="3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7172">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13417" y="479307"/>
            <a:ext cx="49039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latin typeface="Verdana" pitchFamily="34" charset="0"/>
                <a:ea typeface="+mn-ea"/>
                <a:cs typeface="+mn-cs"/>
              </a:rPr>
              <a:t>Mos rivendosni timonin</a:t>
            </a:r>
            <a:r>
              <a:rPr lang="en-US" altLang="en-US" sz="2800" b="1" kern="1200" dirty="0">
                <a:latin typeface="Verdana" pitchFamily="34" charset="0"/>
                <a:ea typeface="+mn-ea"/>
                <a:cs typeface="+mn-cs"/>
              </a:rPr>
              <a:t/>
            </a:r>
            <a:br>
              <a:rPr lang="en-US" altLang="en-US" sz="2800" b="1" kern="1200" dirty="0">
                <a:latin typeface="Verdana" pitchFamily="34" charset="0"/>
                <a:ea typeface="+mn-ea"/>
                <a:cs typeface="+mn-cs"/>
              </a:rPr>
            </a:br>
            <a:endParaRPr lang="sq-AL" altLang="en-US" sz="2800" b="1" kern="1200" dirty="0">
              <a:latin typeface="Verdana" pitchFamily="34" charset="0"/>
              <a:ea typeface="+mn-ea"/>
              <a:cs typeface="+mn-cs"/>
            </a:endParaRPr>
          </a:p>
        </p:txBody>
      </p:sp>
      <p:sp>
        <p:nvSpPr>
          <p:cNvPr id="19460" name="Rectangle 4"/>
          <p:cNvSpPr>
            <a:spLocks noGrp="1" noChangeArrowheads="1"/>
          </p:cNvSpPr>
          <p:nvPr>
            <p:ph type="body" sz="half" idx="4294967295"/>
          </p:nvPr>
        </p:nvSpPr>
        <p:spPr>
          <a:xfrm>
            <a:off x="179512" y="1138059"/>
            <a:ext cx="8712968" cy="5078313"/>
          </a:xfrm>
          <a:prstGeom prst="rect">
            <a:avLst/>
          </a:prstGeom>
        </p:spPr>
        <p:txBody>
          <a:bodyPr wrap="square">
            <a:spAutoFit/>
          </a:bodyPr>
          <a:lstStyle/>
          <a:p>
            <a:pPr>
              <a:spcBef>
                <a:spcPts val="1200"/>
              </a:spcBef>
            </a:pPr>
            <a:endParaRPr lang="en-US"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endParaRPr lang="en-US"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Përdorni përvojën e tenderëve të kaluar dhe autoriteteve të tjera kontraktuese</a:t>
            </a:r>
            <a:r>
              <a:rPr lang="en-US" altLang="en-US" sz="2400" dirty="0">
                <a:latin typeface="Verdana" panose="020B0604030504040204" pitchFamily="34" charset="0"/>
                <a:ea typeface="Verdana" panose="020B0604030504040204" pitchFamily="34" charset="0"/>
                <a:cs typeface="Verdana" panose="020B0604030504040204" pitchFamily="34" charset="0"/>
              </a:rPr>
              <a:t>;</a:t>
            </a:r>
            <a:r>
              <a:rPr lang="sq-AL" altLang="en-US" sz="2400" dirty="0">
                <a:latin typeface="Verdana" panose="020B0604030504040204" pitchFamily="34" charset="0"/>
                <a:ea typeface="Verdana" panose="020B0604030504040204" pitchFamily="34" charset="0"/>
                <a:cs typeface="Verdana" panose="020B0604030504040204" pitchFamily="34" charset="0"/>
              </a:rPr>
              <a:t> </a:t>
            </a: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Përdorni informacione dhe të dhëna nga shoqatat profesionale / tregtare dhe shoqërive teknike</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Përdorni njohuritë e akumuluara në universitete, kolegje dhe institucione kërkimore</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sq-AL" altLang="en-US" sz="2400" dirty="0">
                <a:latin typeface="Verdana" panose="020B0604030504040204" pitchFamily="34" charset="0"/>
                <a:ea typeface="Verdana" panose="020B0604030504040204" pitchFamily="34" charset="0"/>
                <a:cs typeface="Verdana" panose="020B0604030504040204" pitchFamily="34" charset="0"/>
              </a:rPr>
              <a:t>Përdorni standardet ndërkombëtare të përshtatshme</a:t>
            </a:r>
            <a:r>
              <a:rPr lang="en-US" altLang="en-US" sz="2400" dirty="0">
                <a:latin typeface="Verdana" panose="020B0604030504040204" pitchFamily="34" charset="0"/>
                <a:ea typeface="Verdana" panose="020B0604030504040204" pitchFamily="34" charset="0"/>
                <a:cs typeface="Verdana" panose="020B0604030504040204" pitchFamily="34" charset="0"/>
              </a:rPr>
              <a:t>.</a:t>
            </a:r>
            <a:endParaRPr lang="sq-AL" altLang="en-US" sz="24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endParaRPr lang="en-US" alt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190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73598" y="447055"/>
            <a:ext cx="39052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latin typeface="Verdana" pitchFamily="34" charset="0"/>
                <a:ea typeface="+mn-ea"/>
                <a:cs typeface="+mn-cs"/>
              </a:rPr>
              <a:t>Bëni dhe mos bëni</a:t>
            </a:r>
          </a:p>
        </p:txBody>
      </p:sp>
      <p:sp>
        <p:nvSpPr>
          <p:cNvPr id="21507" name="Rectangle 3"/>
          <p:cNvSpPr>
            <a:spLocks noGrp="1" noChangeArrowheads="1"/>
          </p:cNvSpPr>
          <p:nvPr>
            <p:ph type="body" idx="4294967295"/>
          </p:nvPr>
        </p:nvSpPr>
        <p:spPr>
          <a:xfrm>
            <a:off x="111968" y="980728"/>
            <a:ext cx="8892000" cy="5410712"/>
          </a:xfrm>
          <a:prstGeom prst="rect">
            <a:avLst/>
          </a:prstGeom>
        </p:spPr>
        <p:txBody>
          <a:bodyPr wrap="square">
            <a:spAutoFit/>
          </a:bodyPr>
          <a:lstStyle/>
          <a:p>
            <a:pPr lvl="0"/>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Jeni  sa më </a:t>
            </a:r>
            <a:r>
              <a:rPr lang="sq-AL" sz="2400" b="1" u="sng" dirty="0">
                <a:latin typeface="Verdana" panose="020B0604030504040204" pitchFamily="34" charset="0"/>
                <a:ea typeface="Verdana" panose="020B0604030504040204" pitchFamily="34" charset="0"/>
                <a:cs typeface="Verdana" panose="020B0604030504040204" pitchFamily="34" charset="0"/>
              </a:rPr>
              <a:t>specifik dhe te detajuar</a:t>
            </a:r>
            <a:r>
              <a:rPr lang="sq-AL" sz="2400" dirty="0">
                <a:latin typeface="Verdana" panose="020B0604030504040204" pitchFamily="34" charset="0"/>
                <a:ea typeface="Verdana" panose="020B0604030504040204" pitchFamily="34" charset="0"/>
                <a:cs typeface="Verdana" panose="020B0604030504040204" pitchFamily="34" charset="0"/>
              </a:rPr>
              <a:t> sa të jetë e mundur në theksimin e kërkesave te detyrueshme</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Thekso një kërkesë të vërtetë </a:t>
            </a:r>
            <a:r>
              <a:rPr lang="sq-AL" sz="2400" b="1" u="sng" dirty="0">
                <a:latin typeface="Verdana" panose="020B0604030504040204" pitchFamily="34" charset="0"/>
                <a:ea typeface="Verdana" panose="020B0604030504040204" pitchFamily="34" charset="0"/>
                <a:cs typeface="Verdana" panose="020B0604030504040204" pitchFamily="34" charset="0"/>
              </a:rPr>
              <a:t>vetëm një herë</a:t>
            </a:r>
            <a:r>
              <a:rPr lang="sq-AL" sz="2400" dirty="0">
                <a:latin typeface="Verdana" panose="020B0604030504040204" pitchFamily="34" charset="0"/>
                <a:ea typeface="Verdana" panose="020B0604030504040204" pitchFamily="34" charset="0"/>
                <a:cs typeface="Verdana" panose="020B0604030504040204" pitchFamily="34" charset="0"/>
              </a:rPr>
              <a:t> dhe shmang dyfishimin</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Shpjego </a:t>
            </a:r>
            <a:r>
              <a:rPr lang="sq-AL" sz="2400" b="1" u="sng" dirty="0">
                <a:latin typeface="Verdana" panose="020B0604030504040204" pitchFamily="34" charset="0"/>
                <a:ea typeface="Verdana" panose="020B0604030504040204" pitchFamily="34" charset="0"/>
                <a:cs typeface="Verdana" panose="020B0604030504040204" pitchFamily="34" charset="0"/>
              </a:rPr>
              <a:t>synimet dhe qëllimet</a:t>
            </a:r>
            <a:r>
              <a:rPr lang="sq-AL" sz="2400" dirty="0">
                <a:latin typeface="Verdana" panose="020B0604030504040204" pitchFamily="34" charset="0"/>
                <a:ea typeface="Verdana" panose="020B0604030504040204" pitchFamily="34" charset="0"/>
                <a:cs typeface="Verdana" panose="020B0604030504040204" pitchFamily="34" charset="0"/>
              </a:rPr>
              <a:t> e çdo sendi</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Mos shëno diçka si një kërkesë si të detyrueshme në qoftë se ajo është thjesht një përmirësim </a:t>
            </a:r>
            <a:r>
              <a:rPr lang="sq-AL" sz="2400" b="1" u="sng" dirty="0">
                <a:latin typeface="Verdana" panose="020B0604030504040204" pitchFamily="34" charset="0"/>
                <a:ea typeface="Verdana" panose="020B0604030504040204" pitchFamily="34" charset="0"/>
                <a:cs typeface="Verdana" panose="020B0604030504040204" pitchFamily="34" charset="0"/>
              </a:rPr>
              <a:t>fakultativ</a:t>
            </a:r>
            <a:r>
              <a:rPr lang="en-US" sz="2400" b="1" u="sng" dirty="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Mos shkruaj specifikimet të cilat janë </a:t>
            </a:r>
            <a:r>
              <a:rPr lang="sq-AL" sz="2400" b="1" u="sng" dirty="0">
                <a:latin typeface="Verdana" panose="020B0604030504040204" pitchFamily="34" charset="0"/>
                <a:ea typeface="Verdana" panose="020B0604030504040204" pitchFamily="34" charset="0"/>
                <a:cs typeface="Verdana" panose="020B0604030504040204" pitchFamily="34" charset="0"/>
              </a:rPr>
              <a:t>kufizuese për një ofertues</a:t>
            </a:r>
            <a:r>
              <a:rPr lang="en-US" sz="2400" b="1" u="sng" dirty="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Mos thekso </a:t>
            </a:r>
            <a:r>
              <a:rPr lang="sq-AL" sz="2400" b="1" u="sng" dirty="0">
                <a:latin typeface="Verdana" panose="020B0604030504040204" pitchFamily="34" charset="0"/>
                <a:ea typeface="Verdana" panose="020B0604030504040204" pitchFamily="34" charset="0"/>
                <a:cs typeface="Verdana" panose="020B0604030504040204" pitchFamily="34" charset="0"/>
              </a:rPr>
              <a:t>dukshëm </a:t>
            </a:r>
            <a:r>
              <a:rPr lang="sq-AL" sz="2400" dirty="0">
                <a:latin typeface="Verdana" panose="020B0604030504040204" pitchFamily="34" charset="0"/>
                <a:ea typeface="Verdana" panose="020B0604030504040204" pitchFamily="34" charset="0"/>
                <a:cs typeface="Verdana" panose="020B0604030504040204" pitchFamily="34" charset="0"/>
              </a:rPr>
              <a:t>në specifikimet me shkrim</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Mos rendit specifikimet që janë të </a:t>
            </a:r>
            <a:r>
              <a:rPr lang="sq-AL" sz="2400" b="1" u="sng" dirty="0">
                <a:latin typeface="Verdana" panose="020B0604030504040204" pitchFamily="34" charset="0"/>
                <a:ea typeface="Verdana" panose="020B0604030504040204" pitchFamily="34" charset="0"/>
                <a:cs typeface="Verdana" panose="020B0604030504040204" pitchFamily="34" charset="0"/>
              </a:rPr>
              <a:t>dëshiruara, por ato që janë të nevojshme</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135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379607" y="460307"/>
            <a:ext cx="27943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800" b="1" kern="1200" dirty="0">
                <a:latin typeface="Verdana" pitchFamily="34" charset="0"/>
                <a:ea typeface="+mn-ea"/>
                <a:cs typeface="+mn-cs"/>
              </a:rPr>
              <a:t>Vija fundore </a:t>
            </a:r>
          </a:p>
        </p:txBody>
      </p:sp>
      <p:sp>
        <p:nvSpPr>
          <p:cNvPr id="37891" name="Rectangle 3"/>
          <p:cNvSpPr>
            <a:spLocks noGrp="1" noChangeArrowheads="1"/>
          </p:cNvSpPr>
          <p:nvPr>
            <p:ph type="body" idx="4294967295"/>
          </p:nvPr>
        </p:nvSpPr>
        <p:spPr>
          <a:xfrm>
            <a:off x="112244" y="1215752"/>
            <a:ext cx="8892000" cy="4598182"/>
          </a:xfrm>
          <a:prstGeom prst="rect">
            <a:avLst/>
          </a:prstGeom>
        </p:spPr>
        <p:txBody>
          <a:bodyPr>
            <a:spAutoFit/>
          </a:bodyPr>
          <a:lstStyle/>
          <a:p>
            <a:pPr lvl="0"/>
            <a:endParaRPr lang="en-US" sz="2400" dirty="0">
              <a:solidFill>
                <a:srgbClr val="3399FF"/>
              </a:solidFill>
              <a:latin typeface="Verdana" panose="020B0604030504040204" pitchFamily="34" charset="0"/>
              <a:ea typeface="Verdana" panose="020B0604030504040204" pitchFamily="34" charset="0"/>
              <a:cs typeface="Verdana" panose="020B0604030504040204" pitchFamily="34" charset="0"/>
            </a:endParaRPr>
          </a:p>
          <a:p>
            <a:pPr lvl="0"/>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Specifikoni </a:t>
            </a:r>
            <a:r>
              <a:rPr lang="sq-AL" sz="2400" b="1" u="sng" dirty="0">
                <a:latin typeface="Verdana" panose="020B0604030504040204" pitchFamily="34" charset="0"/>
                <a:ea typeface="Verdana" panose="020B0604030504040204" pitchFamily="34" charset="0"/>
                <a:cs typeface="Verdana" panose="020B0604030504040204" pitchFamily="34" charset="0"/>
              </a:rPr>
              <a:t>se çfarë ju duhet,</a:t>
            </a:r>
            <a:r>
              <a:rPr lang="sq-AL" sz="2400" dirty="0">
                <a:latin typeface="Verdana" panose="020B0604030504040204" pitchFamily="34" charset="0"/>
                <a:ea typeface="Verdana" panose="020B0604030504040204" pitchFamily="34" charset="0"/>
                <a:cs typeface="Verdana" panose="020B0604030504040204" pitchFamily="34" charset="0"/>
              </a:rPr>
              <a:t> jo si të merrni atë qe ju duhet</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Mundohuni të </a:t>
            </a:r>
            <a:r>
              <a:rPr lang="sq-AL" sz="2400" b="1" u="sng" dirty="0">
                <a:latin typeface="Verdana" panose="020B0604030504040204" pitchFamily="34" charset="0"/>
                <a:ea typeface="Verdana" panose="020B0604030504040204" pitchFamily="34" charset="0"/>
                <a:cs typeface="Verdana" panose="020B0604030504040204" pitchFamily="34" charset="0"/>
              </a:rPr>
              <a:t>rrisni konkurrencën,</a:t>
            </a:r>
            <a:r>
              <a:rPr lang="sq-AL" sz="2400" dirty="0">
                <a:latin typeface="Verdana" panose="020B0604030504040204" pitchFamily="34" charset="0"/>
                <a:ea typeface="Verdana" panose="020B0604030504040204" pitchFamily="34" charset="0"/>
                <a:cs typeface="Verdana" panose="020B0604030504040204" pitchFamily="34" charset="0"/>
              </a:rPr>
              <a:t>  e  jo për ta zvogëluar atë</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Bëhuni </a:t>
            </a:r>
            <a:r>
              <a:rPr lang="sq-AL" sz="2400" b="1" u="sng" dirty="0">
                <a:latin typeface="Verdana" panose="020B0604030504040204" pitchFamily="34" charset="0"/>
                <a:ea typeface="Verdana" panose="020B0604030504040204" pitchFamily="34" charset="0"/>
                <a:cs typeface="Verdana" panose="020B0604030504040204" pitchFamily="34" charset="0"/>
              </a:rPr>
              <a:t>kufizues sa është e nevojshme,</a:t>
            </a:r>
            <a:r>
              <a:rPr lang="sq-AL" sz="2400" dirty="0">
                <a:latin typeface="Verdana" panose="020B0604030504040204" pitchFamily="34" charset="0"/>
                <a:ea typeface="Verdana" panose="020B0604030504040204" pitchFamily="34" charset="0"/>
                <a:cs typeface="Verdana" panose="020B0604030504040204" pitchFamily="34" charset="0"/>
              </a:rPr>
              <a:t> pa kompromentuar konkurrencën</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dirty="0">
                <a:latin typeface="Verdana" panose="020B0604030504040204" pitchFamily="34" charset="0"/>
                <a:ea typeface="Verdana" panose="020B0604030504040204" pitchFamily="34" charset="0"/>
                <a:cs typeface="Verdana" panose="020B0604030504040204" pitchFamily="34" charset="0"/>
              </a:rPr>
              <a:t>Behu </a:t>
            </a:r>
            <a:r>
              <a:rPr lang="sq-AL" sz="2400" b="1" u="sng" dirty="0">
                <a:latin typeface="Verdana" panose="020B0604030504040204" pitchFamily="34" charset="0"/>
                <a:ea typeface="Verdana" panose="020B0604030504040204" pitchFamily="34" charset="0"/>
                <a:cs typeface="Verdana" panose="020B0604030504040204" pitchFamily="34" charset="0"/>
              </a:rPr>
              <a:t>aq </a:t>
            </a:r>
            <a:r>
              <a:rPr lang="sq-AL" sz="2400" b="1" u="sng" dirty="0" err="1">
                <a:latin typeface="Verdana" panose="020B0604030504040204" pitchFamily="34" charset="0"/>
                <a:ea typeface="Verdana" panose="020B0604030504040204" pitchFamily="34" charset="0"/>
                <a:cs typeface="Verdana" panose="020B0604030504040204" pitchFamily="34" charset="0"/>
              </a:rPr>
              <a:t>fleksibël</a:t>
            </a:r>
            <a:r>
              <a:rPr lang="sq-AL" sz="2400" b="1" u="sng" dirty="0">
                <a:latin typeface="Verdana" panose="020B0604030504040204" pitchFamily="34" charset="0"/>
                <a:ea typeface="Verdana" panose="020B0604030504040204" pitchFamily="34" charset="0"/>
                <a:cs typeface="Verdana" panose="020B0604030504040204" pitchFamily="34" charset="0"/>
              </a:rPr>
              <a:t> sa të jetë e mundur</a:t>
            </a:r>
            <a:r>
              <a:rPr lang="sq-AL" sz="2400" dirty="0">
                <a:latin typeface="Verdana" panose="020B0604030504040204" pitchFamily="34" charset="0"/>
                <a:ea typeface="Verdana" panose="020B0604030504040204" pitchFamily="34" charset="0"/>
                <a:cs typeface="Verdana" panose="020B0604030504040204" pitchFamily="34" charset="0"/>
              </a:rPr>
              <a:t> pa kompromentuar objektivin</a:t>
            </a:r>
            <a:r>
              <a:rPr lang="en-US" sz="2400" dirty="0">
                <a:latin typeface="Verdana" panose="020B0604030504040204" pitchFamily="34" charset="0"/>
                <a:ea typeface="Verdana" panose="020B0604030504040204" pitchFamily="34" charset="0"/>
                <a:cs typeface="Verdana" panose="020B0604030504040204" pitchFamily="34" charset="0"/>
              </a:rPr>
              <a:t>;</a:t>
            </a:r>
          </a:p>
          <a:p>
            <a:pPr lvl="0"/>
            <a:r>
              <a:rPr lang="sq-AL" sz="2400" b="1" u="sng" dirty="0">
                <a:latin typeface="Verdana" panose="020B0604030504040204" pitchFamily="34" charset="0"/>
                <a:ea typeface="Verdana" panose="020B0604030504040204" pitchFamily="34" charset="0"/>
                <a:cs typeface="Verdana" panose="020B0604030504040204" pitchFamily="34" charset="0"/>
              </a:rPr>
              <a:t>Behu i qartë.</a:t>
            </a:r>
            <a:r>
              <a:rPr lang="en-US" sz="2400" b="1" u="sng" dirty="0">
                <a:latin typeface="Verdana" panose="020B0604030504040204" pitchFamily="34" charset="0"/>
                <a:ea typeface="Verdana" panose="020B0604030504040204" pitchFamily="34" charset="0"/>
                <a:cs typeface="Verdana" panose="020B0604030504040204" pitchFamily="34" charset="0"/>
              </a:rPr>
              <a:t>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4011081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idx="4294967295"/>
          </p:nvPr>
        </p:nvSpPr>
        <p:spPr>
          <a:xfrm>
            <a:off x="381000" y="479307"/>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latin typeface="Verdana" pitchFamily="34" charset="0"/>
                <a:ea typeface="+mn-ea"/>
                <a:cs typeface="+mn-cs"/>
              </a:rPr>
              <a:t>Lista e kontrollit t</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specifikimeve </a:t>
            </a:r>
          </a:p>
        </p:txBody>
      </p:sp>
      <p:sp>
        <p:nvSpPr>
          <p:cNvPr id="24579" name="Rectangle 1027"/>
          <p:cNvSpPr>
            <a:spLocks noGrp="1" noChangeArrowheads="1"/>
          </p:cNvSpPr>
          <p:nvPr>
            <p:ph type="body" idx="4294967295"/>
          </p:nvPr>
        </p:nvSpPr>
        <p:spPr>
          <a:xfrm>
            <a:off x="112244" y="1084988"/>
            <a:ext cx="8892000" cy="4672048"/>
          </a:xfrm>
          <a:prstGeom prst="rect">
            <a:avLst/>
          </a:prstGeom>
        </p:spPr>
        <p:txBody>
          <a:bodyPr>
            <a:spAutoFit/>
          </a:bodyPr>
          <a:lstStyle/>
          <a:p>
            <a:pPr lvl="0"/>
            <a:endParaRPr lang="en-US" sz="2400" dirty="0">
              <a:latin typeface="Verdana" panose="020B0604030504040204" pitchFamily="34" charset="0"/>
              <a:ea typeface="Verdana" panose="020B0604030504040204" pitchFamily="34" charset="0"/>
              <a:cs typeface="Verdana" panose="020B0604030504040204" pitchFamily="34" charset="0"/>
            </a:endParaRPr>
          </a:p>
          <a:p>
            <a:pPr lvl="0"/>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A e </a:t>
            </a:r>
            <a:r>
              <a:rPr lang="sq-AL" sz="2400" b="1" u="sng" dirty="0">
                <a:latin typeface="Verdana" panose="020B0604030504040204" pitchFamily="34" charset="0"/>
                <a:ea typeface="Verdana" panose="020B0604030504040204" pitchFamily="34" charset="0"/>
                <a:cs typeface="Verdana" panose="020B0604030504040204" pitchFamily="34" charset="0"/>
              </a:rPr>
              <a:t>përshkruan saktësisht</a:t>
            </a:r>
            <a:r>
              <a:rPr lang="sq-AL" sz="2400" dirty="0">
                <a:latin typeface="Verdana" panose="020B0604030504040204" pitchFamily="34" charset="0"/>
                <a:ea typeface="Verdana" panose="020B0604030504040204" pitchFamily="34" charset="0"/>
                <a:cs typeface="Verdana" panose="020B0604030504040204" pitchFamily="34" charset="0"/>
              </a:rPr>
              <a:t> qëllimin e autoritetit kontraktues?</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A i </a:t>
            </a:r>
            <a:r>
              <a:rPr lang="sq-AL" sz="2400" b="1" u="sng" dirty="0">
                <a:latin typeface="Verdana" panose="020B0604030504040204" pitchFamily="34" charset="0"/>
                <a:ea typeface="Verdana" panose="020B0604030504040204" pitchFamily="34" charset="0"/>
                <a:cs typeface="Verdana" panose="020B0604030504040204" pitchFamily="34" charset="0"/>
              </a:rPr>
              <a:t>përshkruan nevojat</a:t>
            </a:r>
            <a:r>
              <a:rPr lang="sq-AL" sz="2400" dirty="0">
                <a:latin typeface="Verdana" panose="020B0604030504040204" pitchFamily="34" charset="0"/>
                <a:ea typeface="Verdana" panose="020B0604030504040204" pitchFamily="34" charset="0"/>
                <a:cs typeface="Verdana" panose="020B0604030504040204" pitchFamily="34" charset="0"/>
              </a:rPr>
              <a:t> në aspektin e p</a:t>
            </a:r>
            <a:r>
              <a:rPr lang="en-US" sz="2400" dirty="0">
                <a:latin typeface="Verdana" panose="020B0604030504040204" pitchFamily="34" charset="0"/>
                <a:ea typeface="Verdana" panose="020B0604030504040204" pitchFamily="34" charset="0"/>
                <a:cs typeface="Verdana" panose="020B0604030504040204" pitchFamily="34" charset="0"/>
              </a:rPr>
              <a:t>ë</a:t>
            </a:r>
            <a:r>
              <a:rPr lang="sq-AL" sz="2400" dirty="0" err="1">
                <a:latin typeface="Verdana" panose="020B0604030504040204" pitchFamily="34" charset="0"/>
                <a:ea typeface="Verdana" panose="020B0604030504040204" pitchFamily="34" charset="0"/>
                <a:cs typeface="Verdana" panose="020B0604030504040204" pitchFamily="34" charset="0"/>
              </a:rPr>
              <a:t>rformancës</a:t>
            </a:r>
            <a:r>
              <a:rPr lang="sq-AL" sz="2400" dirty="0">
                <a:latin typeface="Verdana" panose="020B0604030504040204" pitchFamily="34" charset="0"/>
                <a:ea typeface="Verdana" panose="020B0604030504040204" pitchFamily="34" charset="0"/>
                <a:cs typeface="Verdana" panose="020B0604030504040204" pitchFamily="34" charset="0"/>
              </a:rPr>
              <a:t> së kërkuar?</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A keni nevojë të </a:t>
            </a:r>
            <a:r>
              <a:rPr lang="sq-AL" sz="2400" b="1" u="sng" dirty="0">
                <a:latin typeface="Verdana" panose="020B0604030504040204" pitchFamily="34" charset="0"/>
                <a:ea typeface="Verdana" panose="020B0604030504040204" pitchFamily="34" charset="0"/>
                <a:cs typeface="Verdana" panose="020B0604030504040204" pitchFamily="34" charset="0"/>
              </a:rPr>
              <a:t>tregoni fundin e përdorimin?</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A është </a:t>
            </a:r>
            <a:r>
              <a:rPr lang="sq-AL" sz="2400" b="1" u="sng" dirty="0">
                <a:latin typeface="Verdana" panose="020B0604030504040204" pitchFamily="34" charset="0"/>
                <a:ea typeface="Verdana" panose="020B0604030504040204" pitchFamily="34" charset="0"/>
                <a:cs typeface="Verdana" panose="020B0604030504040204" pitchFamily="34" charset="0"/>
              </a:rPr>
              <a:t>e qartë dhe e kuptueshme</a:t>
            </a:r>
            <a:r>
              <a:rPr lang="sq-AL" sz="2400" dirty="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A do të </a:t>
            </a:r>
            <a:r>
              <a:rPr lang="sq-AL" sz="2400" b="1" u="sng" dirty="0">
                <a:latin typeface="Verdana" panose="020B0604030504040204" pitchFamily="34" charset="0"/>
                <a:ea typeface="Verdana" panose="020B0604030504040204" pitchFamily="34" charset="0"/>
                <a:cs typeface="Verdana" panose="020B0604030504040204" pitchFamily="34" charset="0"/>
              </a:rPr>
              <a:t>nxisë konkurrencën</a:t>
            </a:r>
            <a:r>
              <a:rPr lang="sq-AL" sz="2400" dirty="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0"/>
            <a:r>
              <a:rPr lang="sq-AL" sz="2400" dirty="0">
                <a:latin typeface="Verdana" panose="020B0604030504040204" pitchFamily="34" charset="0"/>
                <a:ea typeface="Verdana" panose="020B0604030504040204" pitchFamily="34" charset="0"/>
                <a:cs typeface="Verdana" panose="020B0604030504040204" pitchFamily="34" charset="0"/>
              </a:rPr>
              <a:t>Sa </a:t>
            </a:r>
            <a:r>
              <a:rPr lang="sq-AL" sz="2400" b="1" u="sng" dirty="0">
                <a:latin typeface="Verdana" panose="020B0604030504040204" pitchFamily="34" charset="0"/>
                <a:ea typeface="Verdana" panose="020B0604030504040204" pitchFamily="34" charset="0"/>
                <a:cs typeface="Verdana" panose="020B0604030504040204" pitchFamily="34" charset="0"/>
              </a:rPr>
              <a:t>njohuri duhet të keni për të verifikuar përmbushjen?</a:t>
            </a:r>
            <a:r>
              <a:rPr lang="en-US" sz="2400" b="1" u="sng" dirty="0">
                <a:latin typeface="Verdana" panose="020B0604030504040204" pitchFamily="34" charset="0"/>
                <a:ea typeface="Verdana" panose="020B0604030504040204" pitchFamily="34" charset="0"/>
                <a:cs typeface="Verdana" panose="020B0604030504040204" pitchFamily="34" charset="0"/>
              </a:rPr>
              <a:t>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7132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524000" y="2661791"/>
            <a:ext cx="70951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altLang="en-US" sz="3200" b="1" dirty="0">
                <a:solidFill>
                  <a:schemeClr val="bg1"/>
                </a:solidFill>
              </a:rPr>
              <a:t>       </a:t>
            </a:r>
          </a:p>
          <a:p>
            <a:pPr algn="r" eaLnBrk="1" hangingPunct="1"/>
            <a:r>
              <a:rPr lang="en-US" altLang="en-US" sz="3200" b="1" dirty="0">
                <a:solidFill>
                  <a:schemeClr val="bg1"/>
                </a:solidFill>
              </a:rPr>
              <a:t>    </a:t>
            </a:r>
            <a:r>
              <a:rPr lang="sq-AL" altLang="en-US" sz="3200" b="1" dirty="0">
                <a:solidFill>
                  <a:schemeClr val="bg1"/>
                </a:solidFill>
                <a:latin typeface="Arial" charset="0"/>
                <a:cs typeface="Arial" charset="0"/>
              </a:rPr>
              <a:t>Specifikimet për mallra </a:t>
            </a:r>
            <a:endParaRPr lang="sq-AL" altLang="en-US" sz="3200" b="1" dirty="0">
              <a:solidFill>
                <a:schemeClr val="bg1"/>
              </a:solidFill>
            </a:endParaRPr>
          </a:p>
        </p:txBody>
      </p:sp>
    </p:spTree>
    <p:extLst>
      <p:ext uri="{BB962C8B-B14F-4D97-AF65-F5344CB8AC3E}">
        <p14:creationId xmlns:p14="http://schemas.microsoft.com/office/powerpoint/2010/main" val="83831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39901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Objektivat e Trajnimit</a:t>
            </a:r>
          </a:p>
        </p:txBody>
      </p:sp>
      <p:sp>
        <p:nvSpPr>
          <p:cNvPr id="4" name="TextBox 3"/>
          <p:cNvSpPr txBox="1"/>
          <p:nvPr/>
        </p:nvSpPr>
        <p:spPr>
          <a:xfrm>
            <a:off x="179512" y="1052736"/>
            <a:ext cx="8856984" cy="4985980"/>
          </a:xfrm>
          <a:prstGeom prst="rect">
            <a:avLst/>
          </a:prstGeom>
          <a:noFill/>
        </p:spPr>
        <p:txBody>
          <a:bodyPr wrap="square" rtlCol="0">
            <a:spAutoFit/>
          </a:bodyPr>
          <a:lstStyle/>
          <a:p>
            <a:pPr>
              <a:spcBef>
                <a:spcPts val="600"/>
              </a:spcBef>
            </a:pPr>
            <a:endParaRPr lang="en-US" dirty="0"/>
          </a:p>
          <a:p>
            <a:pPr>
              <a:spcBef>
                <a:spcPts val="600"/>
              </a:spcBef>
            </a:pPr>
            <a:r>
              <a:rPr lang="sq-AL" dirty="0"/>
              <a:t>Në fund të kursit pjesëmarrësit do të jenë në gjendje  të hartojnë dhe / ose të shqyrtojnë specifikimet teknike të përgatitura nga specialistët për qartësi, </a:t>
            </a:r>
            <a:r>
              <a:rPr lang="en-US" dirty="0" err="1"/>
              <a:t>sakt</a:t>
            </a:r>
            <a:r>
              <a:rPr lang="sq-AL" dirty="0"/>
              <a:t>ë</a:t>
            </a:r>
            <a:r>
              <a:rPr lang="en-US" dirty="0" err="1"/>
              <a:t>si</a:t>
            </a:r>
            <a:r>
              <a:rPr lang="en-US" dirty="0"/>
              <a:t> </a:t>
            </a:r>
            <a:r>
              <a:rPr lang="sq-AL" dirty="0"/>
              <a:t> dhe </a:t>
            </a:r>
            <a:r>
              <a:rPr lang="sq-AL" dirty="0" err="1"/>
              <a:t>pranueshmërinë</a:t>
            </a:r>
            <a:r>
              <a:rPr lang="sq-AL" dirty="0"/>
              <a:t> e tenderimit konkurrues. Në mënyrë të veçantë ata do të jenë në gjendje të kuptojnë:</a:t>
            </a:r>
          </a:p>
          <a:p>
            <a:pPr marL="457200" indent="-457200">
              <a:spcBef>
                <a:spcPts val="600"/>
              </a:spcBef>
              <a:buFont typeface="+mj-lt"/>
              <a:buAutoNum type="arabicPeriod"/>
            </a:pPr>
            <a:r>
              <a:rPr lang="sq-AL" dirty="0">
                <a:solidFill>
                  <a:srgbClr val="FF0000"/>
                </a:solidFill>
              </a:rPr>
              <a:t>Llojet e metodave </a:t>
            </a:r>
            <a:r>
              <a:rPr lang="sq-AL" dirty="0"/>
              <a:t>të përdorura në formulimin e specifikimeve teknike (</a:t>
            </a:r>
            <a:r>
              <a:rPr lang="sq-AL" dirty="0" err="1"/>
              <a:t>performancën</a:t>
            </a:r>
            <a:r>
              <a:rPr lang="sq-AL" dirty="0"/>
              <a:t>, përshkrimet funksionale dhe fizike / dizajn) dhe konceptin e Prokurimit Publik të qëndrueshëm</a:t>
            </a:r>
            <a:r>
              <a:rPr lang="en-US" dirty="0"/>
              <a:t>;</a:t>
            </a:r>
            <a:endParaRPr lang="sq-AL" dirty="0"/>
          </a:p>
          <a:p>
            <a:pPr marL="457200" indent="-457200">
              <a:spcBef>
                <a:spcPts val="600"/>
              </a:spcBef>
              <a:buFont typeface="+mj-lt"/>
              <a:buAutoNum type="arabicPeriod"/>
            </a:pPr>
            <a:r>
              <a:rPr lang="sq-AL" dirty="0">
                <a:solidFill>
                  <a:srgbClr val="FF0000"/>
                </a:solidFill>
              </a:rPr>
              <a:t>Rëndësia e specifikimeve teknike </a:t>
            </a:r>
            <a:r>
              <a:rPr lang="sq-AL" dirty="0"/>
              <a:t>për përfundimin e suksesshëm të procesit të tenderimit</a:t>
            </a:r>
            <a:r>
              <a:rPr lang="en-US" dirty="0"/>
              <a:t>;</a:t>
            </a:r>
            <a:endParaRPr lang="sq-AL" dirty="0"/>
          </a:p>
          <a:p>
            <a:pPr marL="457200" indent="-457200">
              <a:spcBef>
                <a:spcPts val="600"/>
              </a:spcBef>
              <a:buFont typeface="+mj-lt"/>
              <a:buAutoNum type="arabicPeriod"/>
            </a:pPr>
            <a:r>
              <a:rPr lang="sq-AL" dirty="0">
                <a:solidFill>
                  <a:srgbClr val="FF0000"/>
                </a:solidFill>
              </a:rPr>
              <a:t>Specifikimet </a:t>
            </a:r>
            <a:r>
              <a:rPr lang="sq-AL" dirty="0" err="1">
                <a:solidFill>
                  <a:srgbClr val="FF0000"/>
                </a:solidFill>
              </a:rPr>
              <a:t>opsionale</a:t>
            </a:r>
            <a:r>
              <a:rPr lang="sq-AL" dirty="0">
                <a:solidFill>
                  <a:srgbClr val="FF0000"/>
                </a:solidFill>
              </a:rPr>
              <a:t> të detyrueshme dhe të dëshirueshme </a:t>
            </a:r>
            <a:r>
              <a:rPr lang="sq-AL" dirty="0"/>
              <a:t>dhe parimi i </a:t>
            </a:r>
            <a:r>
              <a:rPr lang="sq-AL" dirty="0" err="1"/>
              <a:t>proporcionalitetit</a:t>
            </a:r>
            <a:r>
              <a:rPr lang="sq-AL" dirty="0"/>
              <a:t> në </a:t>
            </a:r>
            <a:r>
              <a:rPr lang="sq-AL" dirty="0" err="1"/>
              <a:t>atribuimin</a:t>
            </a:r>
            <a:r>
              <a:rPr lang="sq-AL" dirty="0"/>
              <a:t> e pikave të Vlerësimit të Ofertave, për karakteristikat e dëshirueshme, duke përfshirë kriteret sociale dhe mjedisore</a:t>
            </a:r>
            <a:r>
              <a:rPr lang="en-US" dirty="0"/>
              <a:t>;</a:t>
            </a:r>
            <a:endParaRPr lang="sq-AL" dirty="0"/>
          </a:p>
          <a:p>
            <a:pPr marL="457200" indent="-457200">
              <a:spcBef>
                <a:spcPts val="600"/>
              </a:spcBef>
              <a:buFont typeface="+mj-lt"/>
              <a:buAutoNum type="arabicPeriod"/>
            </a:pPr>
            <a:r>
              <a:rPr lang="sq-AL" dirty="0">
                <a:solidFill>
                  <a:srgbClr val="FF0000"/>
                </a:solidFill>
              </a:rPr>
              <a:t>Burimet në dispozicion </a:t>
            </a:r>
            <a:r>
              <a:rPr lang="sq-AL" dirty="0"/>
              <a:t>për hartimin e specifikimeve teknike</a:t>
            </a:r>
            <a:r>
              <a:rPr lang="en-US" dirty="0"/>
              <a:t>;</a:t>
            </a:r>
            <a:endParaRPr lang="sq-AL" dirty="0"/>
          </a:p>
          <a:p>
            <a:pPr marL="457200" indent="-457200">
              <a:spcBef>
                <a:spcPts val="600"/>
              </a:spcBef>
              <a:buFont typeface="+mj-lt"/>
              <a:buAutoNum type="arabicPeriod"/>
            </a:pPr>
            <a:r>
              <a:rPr lang="sq-AL" dirty="0">
                <a:solidFill>
                  <a:srgbClr val="FF0000"/>
                </a:solidFill>
              </a:rPr>
              <a:t>Specifikimet e standardizuara </a:t>
            </a:r>
            <a:r>
              <a:rPr lang="sq-AL" dirty="0"/>
              <a:t>për punët dhe mjeteve të përbashkët me përdorim të pajisjeve dhe furnizimit.</a:t>
            </a:r>
          </a:p>
        </p:txBody>
      </p:sp>
    </p:spTree>
    <p:extLst>
      <p:ext uri="{BB962C8B-B14F-4D97-AF65-F5344CB8AC3E}">
        <p14:creationId xmlns:p14="http://schemas.microsoft.com/office/powerpoint/2010/main" val="3046777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23775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400" b="1" kern="1200" dirty="0">
                <a:latin typeface="Verdana" pitchFamily="34" charset="0"/>
                <a:ea typeface="+mn-ea"/>
                <a:cs typeface="+mn-cs"/>
              </a:rPr>
              <a:t>Kategorizimi</a:t>
            </a:r>
          </a:p>
        </p:txBody>
      </p:sp>
      <p:sp>
        <p:nvSpPr>
          <p:cNvPr id="3" name="Rectangle 2"/>
          <p:cNvSpPr/>
          <p:nvPr/>
        </p:nvSpPr>
        <p:spPr>
          <a:xfrm>
            <a:off x="251520" y="1196752"/>
            <a:ext cx="8712968" cy="4555093"/>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Specifikimet për mallrat në përgjithësi mund të ndahen në katër kategori:</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projektimit,</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performancës,</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funksionale dhe</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emri i markës ose specifikimet e barabarta.</a:t>
            </a:r>
          </a:p>
          <a:p>
            <a:pPr eaLnBrk="0" hangingPunct="0">
              <a:spcBef>
                <a:spcPts val="1200"/>
              </a:spcBef>
              <a:buClr>
                <a:schemeClr val="bg2"/>
              </a:buClr>
              <a:buSzPct val="75000"/>
            </a:pPr>
            <a:r>
              <a:rPr lang="sq-AL" sz="2400" dirty="0">
                <a:solidFill>
                  <a:srgbClr val="000000"/>
                </a:solidFill>
                <a:ea typeface="Verdana" panose="020B0604030504040204" pitchFamily="34" charset="0"/>
                <a:cs typeface="Verdana" panose="020B0604030504040204" pitchFamily="34" charset="0"/>
              </a:rPr>
              <a:t>Natyra fizike e mallrave lejon që specifikimet e tyre të mund të </a:t>
            </a:r>
            <a:r>
              <a:rPr lang="sq-AL" sz="2400" dirty="0" err="1">
                <a:solidFill>
                  <a:srgbClr val="000000"/>
                </a:solidFill>
                <a:ea typeface="Verdana" panose="020B0604030504040204" pitchFamily="34" charset="0"/>
                <a:cs typeface="Verdana" panose="020B0604030504040204" pitchFamily="34" charset="0"/>
              </a:rPr>
              <a:t>vizualizohen</a:t>
            </a:r>
            <a:r>
              <a:rPr lang="sq-AL" sz="2400" dirty="0">
                <a:solidFill>
                  <a:srgbClr val="000000"/>
                </a:solidFill>
                <a:ea typeface="Verdana" panose="020B0604030504040204" pitchFamily="34" charset="0"/>
                <a:cs typeface="Verdana" panose="020B0604030504040204" pitchFamily="34" charset="0"/>
              </a:rPr>
              <a:t> dhe të përshkruhen me më pak vështirësi. </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9877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43172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400" b="1" dirty="0">
                <a:latin typeface="Verdana" pitchFamily="34" charset="0"/>
                <a:ea typeface="+mn-ea"/>
                <a:cs typeface="+mn-cs"/>
              </a:rPr>
              <a:t>Specifikimet për mallra </a:t>
            </a:r>
            <a:endParaRPr lang="sq-AL" altLang="en-US" sz="2400" b="1" kern="1200" dirty="0">
              <a:latin typeface="Verdana" pitchFamily="34" charset="0"/>
              <a:ea typeface="+mn-ea"/>
              <a:cs typeface="+mn-cs"/>
            </a:endParaRPr>
          </a:p>
        </p:txBody>
      </p:sp>
      <p:sp>
        <p:nvSpPr>
          <p:cNvPr id="3" name="Rectangle 2"/>
          <p:cNvSpPr/>
          <p:nvPr/>
        </p:nvSpPr>
        <p:spPr>
          <a:xfrm>
            <a:off x="166260" y="980728"/>
            <a:ext cx="8856984" cy="5586145"/>
          </a:xfrm>
          <a:prstGeom prst="rect">
            <a:avLst/>
          </a:prstGeom>
        </p:spPr>
        <p:txBody>
          <a:bodyPr wrap="square">
            <a:spAutoFit/>
          </a:bodyPr>
          <a:lstStyle/>
          <a:p>
            <a:pPr algn="just">
              <a:spcBef>
                <a:spcPts val="600"/>
              </a:spcBef>
            </a:pPr>
            <a:endParaRPr lang="en-US" sz="24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400" dirty="0">
              <a:solidFill>
                <a:srgbClr val="000000"/>
              </a:solidFill>
              <a:ea typeface="Verdana" panose="020B0604030504040204" pitchFamily="34" charset="0"/>
              <a:cs typeface="Verdana" panose="020B0604030504040204" pitchFamily="34" charset="0"/>
            </a:endParaRPr>
          </a:p>
          <a:p>
            <a:pPr algn="just">
              <a:spcBef>
                <a:spcPts val="600"/>
              </a:spcBef>
            </a:pPr>
            <a:r>
              <a:rPr lang="sq-AL" sz="2400" dirty="0">
                <a:solidFill>
                  <a:srgbClr val="000000"/>
                </a:solidFill>
                <a:ea typeface="Verdana" panose="020B0604030504040204" pitchFamily="34" charset="0"/>
                <a:cs typeface="Verdana" panose="020B0604030504040204" pitchFamily="34" charset="0"/>
              </a:rPr>
              <a:t>Mallrat dhe materialet mund të numërohen, prekën, peshohen dhe testohen për të parë nëse ato përshtaten, si para specifikimit dhe pas dorëzimit.</a:t>
            </a:r>
          </a:p>
          <a:p>
            <a:pPr>
              <a:spcBef>
                <a:spcPts val="600"/>
              </a:spcBef>
            </a:pPr>
            <a:r>
              <a:rPr lang="sq-AL" sz="2400" dirty="0">
                <a:solidFill>
                  <a:srgbClr val="000000"/>
                </a:solidFill>
                <a:ea typeface="Verdana" panose="020B0604030504040204" pitchFamily="34" charset="0"/>
                <a:cs typeface="Verdana" panose="020B0604030504040204" pitchFamily="34" charset="0"/>
              </a:rPr>
              <a:t>Nëse 1.000 fletë të bardha te madhësisë A4, 80 </a:t>
            </a:r>
            <a:r>
              <a:rPr lang="sq-AL" sz="2400" dirty="0">
                <a:solidFill>
                  <a:srgbClr val="FF0000"/>
                </a:solidFill>
                <a:ea typeface="Verdana" panose="020B0604030504040204" pitchFamily="34" charset="0"/>
                <a:cs typeface="Verdana" panose="020B0604030504040204" pitchFamily="34" charset="0"/>
              </a:rPr>
              <a:t>g</a:t>
            </a:r>
            <a:r>
              <a:rPr lang="en-US" sz="2400" dirty="0">
                <a:solidFill>
                  <a:srgbClr val="FF0000"/>
                </a:solidFill>
                <a:ea typeface="Verdana" panose="020B0604030504040204" pitchFamily="34" charset="0"/>
                <a:cs typeface="Verdana" panose="020B0604030504040204" pitchFamily="34" charset="0"/>
              </a:rPr>
              <a:t>r</a:t>
            </a:r>
            <a:r>
              <a:rPr lang="sq-AL" sz="2400" dirty="0">
                <a:solidFill>
                  <a:srgbClr val="FF0000"/>
                </a:solidFill>
                <a:ea typeface="Verdana" panose="020B0604030504040204" pitchFamily="34" charset="0"/>
                <a:cs typeface="Verdana" panose="020B0604030504040204" pitchFamily="34" charset="0"/>
              </a:rPr>
              <a:t> </a:t>
            </a:r>
            <a:r>
              <a:rPr lang="sq-AL" sz="2400" dirty="0">
                <a:solidFill>
                  <a:srgbClr val="000000"/>
                </a:solidFill>
                <a:ea typeface="Verdana" panose="020B0604030504040204" pitchFamily="34" charset="0"/>
                <a:cs typeface="Verdana" panose="020B0604030504040204" pitchFamily="34" charset="0"/>
              </a:rPr>
              <a:t>letër fotokopje janë të specifikuara në dy pako t</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500 fletëve, atëherë është e mundur që të: </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a janë dërguar dy paketime, kur dhe cilës organizate dhe vend;</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ne  paketim për të parë nëse  është letër fotokopjuese;</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Numëro të gjitha 1.000 fletët;</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Pesho letrën për të matur peshën në gram;</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Kontrolloni që ngjyra është e bardhë.</a:t>
            </a:r>
          </a:p>
        </p:txBody>
      </p:sp>
    </p:spTree>
    <p:extLst>
      <p:ext uri="{BB962C8B-B14F-4D97-AF65-F5344CB8AC3E}">
        <p14:creationId xmlns:p14="http://schemas.microsoft.com/office/powerpoint/2010/main" val="2926011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048" y="476672"/>
            <a:ext cx="45384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e projektimit</a:t>
            </a:r>
          </a:p>
        </p:txBody>
      </p:sp>
      <p:sp>
        <p:nvSpPr>
          <p:cNvPr id="3" name="Rectangle 2"/>
          <p:cNvSpPr/>
          <p:nvPr/>
        </p:nvSpPr>
        <p:spPr>
          <a:xfrm>
            <a:off x="251520" y="1052736"/>
            <a:ext cx="8712968" cy="4878259"/>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Autoriteti kontraktues përcakton në mënyrë të detajuar </a:t>
            </a:r>
            <a:r>
              <a:rPr lang="sq-AL" sz="2200" b="1" u="sng" dirty="0">
                <a:solidFill>
                  <a:srgbClr val="000000"/>
                </a:solidFill>
                <a:ea typeface="Verdana" panose="020B0604030504040204" pitchFamily="34" charset="0"/>
                <a:cs typeface="Verdana" panose="020B0604030504040204" pitchFamily="34" charset="0"/>
              </a:rPr>
              <a:t>karakteristikat teknike të mallrave</a:t>
            </a:r>
            <a:r>
              <a:rPr lang="sq-AL" sz="2200" dirty="0">
                <a:solidFill>
                  <a:srgbClr val="000000"/>
                </a:solidFill>
                <a:ea typeface="Verdana" panose="020B0604030504040204" pitchFamily="34" charset="0"/>
                <a:cs typeface="Verdana" panose="020B0604030504040204" pitchFamily="34" charset="0"/>
              </a:rPr>
              <a:t> që do të prokurohen. </a:t>
            </a: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Këto specifikime mund të kenë vizatime, matje, tolerance, procedura te testimit dhe detaje të tjera të veçanta teknike.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Specifikimet e projektimit përdoren kur Autoriteti Kontraktues do të sigurojë </a:t>
            </a:r>
            <a:r>
              <a:rPr lang="sq-AL" sz="2200" b="1" u="sng" dirty="0" err="1">
                <a:solidFill>
                  <a:srgbClr val="000000"/>
                </a:solidFill>
                <a:ea typeface="Verdana" panose="020B0604030504040204" pitchFamily="34" charset="0"/>
                <a:cs typeface="Verdana" panose="020B0604030504040204" pitchFamily="34" charset="0"/>
              </a:rPr>
              <a:t>performancën</a:t>
            </a:r>
            <a:r>
              <a:rPr lang="sq-AL" sz="2200" b="1" u="sng" dirty="0">
                <a:solidFill>
                  <a:srgbClr val="000000"/>
                </a:solidFill>
                <a:ea typeface="Verdana" panose="020B0604030504040204" pitchFamily="34" charset="0"/>
                <a:cs typeface="Verdana" panose="020B0604030504040204" pitchFamily="34" charset="0"/>
              </a:rPr>
              <a:t> teknike </a:t>
            </a:r>
            <a:r>
              <a:rPr lang="sq-AL" sz="2200" dirty="0">
                <a:solidFill>
                  <a:srgbClr val="000000"/>
                </a:solidFill>
                <a:ea typeface="Verdana" panose="020B0604030504040204" pitchFamily="34" charset="0"/>
                <a:cs typeface="Verdana" panose="020B0604030504040204" pitchFamily="34" charset="0"/>
              </a:rPr>
              <a:t>të një artikulli të kërkuar. Ato mund të përdoren, përveç kësaj, në mënyrë që të </a:t>
            </a:r>
            <a:r>
              <a:rPr lang="sq-AL" sz="2200" b="1" u="sng" dirty="0">
                <a:solidFill>
                  <a:srgbClr val="000000"/>
                </a:solidFill>
                <a:ea typeface="Verdana" panose="020B0604030504040204" pitchFamily="34" charset="0"/>
                <a:cs typeface="Verdana" panose="020B0604030504040204" pitchFamily="34" charset="0"/>
              </a:rPr>
              <a:t>standardizohet mallrat e blera</a:t>
            </a:r>
            <a:r>
              <a:rPr lang="sq-AL" sz="2200" dirty="0">
                <a:solidFill>
                  <a:srgbClr val="000000"/>
                </a:solidFill>
                <a:ea typeface="Verdana" panose="020B0604030504040204" pitchFamily="34" charset="0"/>
                <a:cs typeface="Verdana" panose="020B0604030504040204" pitchFamily="34" charset="0"/>
              </a:rPr>
              <a:t>.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Përdorimi i një specifikimi të projektimit, Autoriteti Kontraktues do të marrë mallrat pikërisht ashtu siç kërkon, por edhe mbart rrezikun </a:t>
            </a:r>
            <a:r>
              <a:rPr lang="sq-AL" sz="2200" b="1" u="sng" dirty="0">
                <a:solidFill>
                  <a:srgbClr val="000000"/>
                </a:solidFill>
                <a:ea typeface="Verdana" panose="020B0604030504040204" pitchFamily="34" charset="0"/>
                <a:cs typeface="Verdana" panose="020B0604030504040204" pitchFamily="34" charset="0"/>
              </a:rPr>
              <a:t>e ndonjë problemi apo defekti në hartimin e tij. </a:t>
            </a:r>
            <a:endParaRPr lang="sq-AL" sz="2200" b="1" u="sng"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902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6672"/>
            <a:ext cx="5219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800" b="1" dirty="0"/>
              <a:t>Specifikimet e p</a:t>
            </a:r>
            <a:r>
              <a:rPr lang="en-US" sz="2800" b="1" dirty="0"/>
              <a:t>e</a:t>
            </a:r>
            <a:r>
              <a:rPr lang="sq-AL" sz="2800" b="1" dirty="0" err="1"/>
              <a:t>rformanc</a:t>
            </a:r>
            <a:r>
              <a:rPr lang="en-US" sz="2800" b="1" dirty="0"/>
              <a:t>ë</a:t>
            </a:r>
            <a:r>
              <a:rPr lang="sq-AL" sz="2800" b="1" dirty="0"/>
              <a:t>s </a:t>
            </a:r>
          </a:p>
        </p:txBody>
      </p:sp>
      <p:sp>
        <p:nvSpPr>
          <p:cNvPr id="3" name="Rectangle 2"/>
          <p:cNvSpPr/>
          <p:nvPr/>
        </p:nvSpPr>
        <p:spPr>
          <a:xfrm>
            <a:off x="179512" y="1196752"/>
            <a:ext cx="8784976" cy="520142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Zakonisht janë më </a:t>
            </a:r>
            <a:r>
              <a:rPr lang="sq-AL" sz="2400" b="1" u="sng" dirty="0">
                <a:ea typeface="Verdana" panose="020B0604030504040204" pitchFamily="34" charset="0"/>
                <a:cs typeface="Verdana" panose="020B0604030504040204" pitchFamily="34" charset="0"/>
              </a:rPr>
              <a:t>pak t</a:t>
            </a:r>
            <a:r>
              <a:rPr lang="en-US" sz="2400" b="1" u="sng" dirty="0">
                <a:ea typeface="Verdana" panose="020B0604030504040204" pitchFamily="34" charset="0"/>
                <a:cs typeface="Verdana" panose="020B0604030504040204" pitchFamily="34" charset="0"/>
              </a:rPr>
              <a:t>ë</a:t>
            </a:r>
            <a:r>
              <a:rPr lang="sq-AL" sz="2400" b="1" u="sng" dirty="0">
                <a:ea typeface="Verdana" panose="020B0604030504040204" pitchFamily="34" charset="0"/>
                <a:cs typeface="Verdana" panose="020B0604030504040204" pitchFamily="34" charset="0"/>
              </a:rPr>
              <a:t> </a:t>
            </a:r>
            <a:r>
              <a:rPr lang="sq-AL" sz="2400" b="1" u="sng" dirty="0" err="1">
                <a:ea typeface="Verdana" panose="020B0604030504040204" pitchFamily="34" charset="0"/>
                <a:cs typeface="Verdana" panose="020B0604030504040204" pitchFamily="34" charset="0"/>
              </a:rPr>
              <a:t>definuara</a:t>
            </a:r>
            <a:r>
              <a:rPr lang="sq-AL" sz="2400" b="1" u="sng" dirty="0">
                <a:ea typeface="Verdana" panose="020B0604030504040204" pitchFamily="34" charset="0"/>
                <a:cs typeface="Verdana" panose="020B0604030504040204" pitchFamily="34" charset="0"/>
              </a:rPr>
              <a:t> </a:t>
            </a:r>
            <a:r>
              <a:rPr lang="sq-AL" sz="2400" dirty="0">
                <a:ea typeface="Verdana" panose="020B0604030504040204" pitchFamily="34" charset="0"/>
                <a:cs typeface="Verdana" panose="020B0604030504040204" pitchFamily="34" charset="0"/>
              </a:rPr>
              <a:t>se specifikimet e projektimit. </a:t>
            </a:r>
          </a:p>
          <a:p>
            <a:pPr marL="457200" indent="-457200">
              <a:spcBef>
                <a:spcPts val="600"/>
              </a:spcBef>
              <a:buFont typeface="Wingdings" pitchFamily="2" charset="2"/>
              <a:buChar char="q"/>
            </a:pPr>
            <a:endParaRPr lang="sq-AL" sz="2400" dirty="0">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Ato e përshkruajnë </a:t>
            </a:r>
            <a:r>
              <a:rPr lang="sq-AL" sz="2400" b="1" u="sng" dirty="0">
                <a:ea typeface="Verdana" panose="020B0604030504040204" pitchFamily="34" charset="0"/>
                <a:cs typeface="Verdana" panose="020B0604030504040204" pitchFamily="34" charset="0"/>
              </a:rPr>
              <a:t>punën e dëshiruar </a:t>
            </a:r>
            <a:r>
              <a:rPr lang="sq-AL" sz="2400" dirty="0">
                <a:ea typeface="Verdana" panose="020B0604030504040204" pitchFamily="34" charset="0"/>
                <a:cs typeface="Verdana" panose="020B0604030504040204" pitchFamily="34" charset="0"/>
              </a:rPr>
              <a:t>nga ajo që Autoriteti Kontraktues është duke prokuruar, pa e drejtuar në mënyrë specifike kontraktuesin mbi detajet teknike të sendit që do të dërgohet.</a:t>
            </a:r>
          </a:p>
          <a:p>
            <a:pPr lvl="1">
              <a:spcBef>
                <a:spcPts val="600"/>
              </a:spcBef>
            </a:pPr>
            <a:r>
              <a:rPr lang="sq-AL" sz="2400" i="1" dirty="0">
                <a:solidFill>
                  <a:srgbClr val="FF0000"/>
                </a:solidFill>
                <a:ea typeface="Verdana" panose="020B0604030504040204" pitchFamily="34" charset="0"/>
                <a:cs typeface="Verdana" panose="020B0604030504040204" pitchFamily="34" charset="0"/>
              </a:rPr>
              <a:t>Për shembull, specifikimi i </a:t>
            </a:r>
            <a:r>
              <a:rPr lang="sq-AL" sz="2400" i="1" dirty="0" err="1">
                <a:solidFill>
                  <a:srgbClr val="FF0000"/>
                </a:solidFill>
                <a:ea typeface="Verdana" panose="020B0604030504040204" pitchFamily="34" charset="0"/>
                <a:cs typeface="Verdana" panose="020B0604030504040204" pitchFamily="34" charset="0"/>
              </a:rPr>
              <a:t>performancës</a:t>
            </a:r>
            <a:r>
              <a:rPr lang="sq-AL" sz="2400" i="1" dirty="0">
                <a:solidFill>
                  <a:srgbClr val="FF0000"/>
                </a:solidFill>
                <a:ea typeface="Verdana" panose="020B0604030504040204" pitchFamily="34" charset="0"/>
                <a:cs typeface="Verdana" panose="020B0604030504040204" pitchFamily="34" charset="0"/>
              </a:rPr>
              <a:t> mund të deklarojë se enti prokurues dëshiron një pajisje që mund të prodhojë 60 kopje për minutë dhe nga furnizuesi kërkohet t</a:t>
            </a:r>
            <a:r>
              <a:rPr lang="en-US" sz="2400" i="1" dirty="0">
                <a:solidFill>
                  <a:srgbClr val="FF0000"/>
                </a:solidFill>
                <a:ea typeface="Verdana" panose="020B0604030504040204" pitchFamily="34" charset="0"/>
                <a:cs typeface="Verdana" panose="020B0604030504040204" pitchFamily="34" charset="0"/>
              </a:rPr>
              <a:t>ë</a:t>
            </a:r>
            <a:r>
              <a:rPr lang="sq-AL" sz="2400" i="1" dirty="0">
                <a:solidFill>
                  <a:srgbClr val="FF0000"/>
                </a:solidFill>
                <a:ea typeface="Verdana" panose="020B0604030504040204" pitchFamily="34" charset="0"/>
                <a:cs typeface="Verdana" panose="020B0604030504040204" pitchFamily="34" charset="0"/>
              </a:rPr>
              <a:t>  gj</a:t>
            </a:r>
            <a:r>
              <a:rPr lang="en-US" sz="2400" i="1" dirty="0">
                <a:solidFill>
                  <a:srgbClr val="FF0000"/>
                </a:solidFill>
                <a:ea typeface="Verdana" panose="020B0604030504040204" pitchFamily="34" charset="0"/>
                <a:cs typeface="Verdana" panose="020B0604030504040204" pitchFamily="34" charset="0"/>
              </a:rPr>
              <a:t>i</a:t>
            </a:r>
            <a:r>
              <a:rPr lang="sq-AL" sz="2400" i="1" dirty="0" err="1">
                <a:solidFill>
                  <a:srgbClr val="FF0000"/>
                </a:solidFill>
                <a:ea typeface="Verdana" panose="020B0604030504040204" pitchFamily="34" charset="0"/>
                <a:cs typeface="Verdana" panose="020B0604030504040204" pitchFamily="34" charset="0"/>
              </a:rPr>
              <a:t>ndet</a:t>
            </a:r>
            <a:r>
              <a:rPr lang="sq-AL" sz="2400" i="1" dirty="0">
                <a:solidFill>
                  <a:srgbClr val="FF0000"/>
                </a:solidFill>
                <a:ea typeface="Verdana" panose="020B0604030504040204" pitchFamily="34" charset="0"/>
                <a:cs typeface="Verdana" panose="020B0604030504040204" pitchFamily="34" charset="0"/>
              </a:rPr>
              <a:t> zgjidhja më e përshtatshme për të arritur këtë rezultat (fotokopjues ose kombinim i skanerit / printerit ?).</a:t>
            </a:r>
          </a:p>
        </p:txBody>
      </p:sp>
    </p:spTree>
    <p:extLst>
      <p:ext uri="{BB962C8B-B14F-4D97-AF65-F5344CB8AC3E}">
        <p14:creationId xmlns:p14="http://schemas.microsoft.com/office/powerpoint/2010/main" val="3084670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4499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funksionale </a:t>
            </a:r>
          </a:p>
        </p:txBody>
      </p:sp>
      <p:sp>
        <p:nvSpPr>
          <p:cNvPr id="3" name="Rectangle 2"/>
          <p:cNvSpPr/>
          <p:nvPr/>
        </p:nvSpPr>
        <p:spPr>
          <a:xfrm>
            <a:off x="179512" y="1120090"/>
            <a:ext cx="8856984" cy="4462760"/>
          </a:xfrm>
          <a:prstGeom prst="rect">
            <a:avLst/>
          </a:prstGeom>
        </p:spPr>
        <p:txBody>
          <a:bodyPr wrap="square">
            <a:spAutoFit/>
          </a:bodyPr>
          <a:lstStyle/>
          <a:p>
            <a:pPr marL="457200" indent="-457200">
              <a:spcBef>
                <a:spcPts val="600"/>
              </a:spcBef>
              <a:buFont typeface="Wingdings" pitchFamily="2" charset="2"/>
              <a:buChar char="q"/>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solidFill>
                  <a:srgbClr val="000000"/>
                </a:solidFill>
                <a:ea typeface="Verdana" panose="020B0604030504040204" pitchFamily="34" charset="0"/>
                <a:cs typeface="Verdana" panose="020B0604030504040204" pitchFamily="34" charset="0"/>
              </a:rPr>
              <a:t>Ato janë të ngjashme me specifikimet e </a:t>
            </a:r>
            <a:r>
              <a:rPr lang="sq-AL" sz="2400" dirty="0" err="1">
                <a:solidFill>
                  <a:srgbClr val="000000"/>
                </a:solidFill>
                <a:ea typeface="Verdana" panose="020B0604030504040204" pitchFamily="34" charset="0"/>
                <a:cs typeface="Verdana" panose="020B0604030504040204" pitchFamily="34" charset="0"/>
              </a:rPr>
              <a:t>performancës</a:t>
            </a:r>
            <a:r>
              <a:rPr lang="sq-AL" sz="2400" dirty="0">
                <a:solidFill>
                  <a:srgbClr val="000000"/>
                </a:solidFill>
                <a:ea typeface="Verdana" panose="020B0604030504040204" pitchFamily="34" charset="0"/>
                <a:cs typeface="Verdana" panose="020B0604030504040204" pitchFamily="34" charset="0"/>
              </a:rPr>
              <a:t> se ato vendosin përgjegjësi për karakteristikat teknike të sendit mbi furnizuesit. </a:t>
            </a: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Por, në vend se duke theksuar nevojat në aspektin e standardeve të p</a:t>
            </a:r>
            <a:r>
              <a:rPr lang="en-US" sz="2400" dirty="0">
                <a:ea typeface="Verdana" panose="020B0604030504040204" pitchFamily="34" charset="0"/>
                <a:cs typeface="Verdana" panose="020B0604030504040204" pitchFamily="34" charset="0"/>
              </a:rPr>
              <a:t>e</a:t>
            </a:r>
            <a:r>
              <a:rPr lang="sq-AL" sz="2400" dirty="0" err="1">
                <a:ea typeface="Verdana" panose="020B0604030504040204" pitchFamily="34" charset="0"/>
                <a:cs typeface="Verdana" panose="020B0604030504040204" pitchFamily="34" charset="0"/>
              </a:rPr>
              <a:t>rformancës</a:t>
            </a:r>
            <a:r>
              <a:rPr lang="sq-AL" sz="2400" dirty="0">
                <a:ea typeface="Verdana" panose="020B0604030504040204" pitchFamily="34" charset="0"/>
                <a:cs typeface="Verdana" panose="020B0604030504040204" pitchFamily="34" charset="0"/>
              </a:rPr>
              <a:t>, specifikimet funksionale  </a:t>
            </a:r>
            <a:r>
              <a:rPr lang="sq-AL" sz="2400" b="1" dirty="0">
                <a:ea typeface="Verdana" panose="020B0604030504040204" pitchFamily="34" charset="0"/>
                <a:cs typeface="Verdana" panose="020B0604030504040204" pitchFamily="34" charset="0"/>
              </a:rPr>
              <a:t>përqendrohen në qëllimin ose përdorimin e objektit.</a:t>
            </a:r>
          </a:p>
          <a:p>
            <a:pPr marL="457200" indent="-457200">
              <a:spcBef>
                <a:spcPts val="600"/>
              </a:spcBef>
            </a:pPr>
            <a:endParaRPr lang="sq-AL" sz="2400" dirty="0">
              <a:ea typeface="Verdana" panose="020B0604030504040204" pitchFamily="34" charset="0"/>
              <a:cs typeface="Verdana" panose="020B0604030504040204" pitchFamily="34" charset="0"/>
            </a:endParaRPr>
          </a:p>
          <a:p>
            <a:pPr>
              <a:spcBef>
                <a:spcPts val="600"/>
              </a:spcBef>
            </a:pPr>
            <a:r>
              <a:rPr lang="sq-AL" sz="2400" i="1" dirty="0">
                <a:solidFill>
                  <a:srgbClr val="FF0000"/>
                </a:solidFill>
                <a:ea typeface="Verdana" panose="020B0604030504040204" pitchFamily="34" charset="0"/>
                <a:cs typeface="Verdana" panose="020B0604030504040204" pitchFamily="34" charset="0"/>
              </a:rPr>
              <a:t>Për shembull, nga furnizuesi  kërkohet të sigurohet një makinë që mund të mbajnë 20 njerëz në mënyrë të sigurte nëpër rrugë jo të asfaltuara në te gjitha kushtet atmosferike. </a:t>
            </a:r>
          </a:p>
        </p:txBody>
      </p:sp>
    </p:spTree>
    <p:extLst>
      <p:ext uri="{BB962C8B-B14F-4D97-AF65-F5344CB8AC3E}">
        <p14:creationId xmlns:p14="http://schemas.microsoft.com/office/powerpoint/2010/main" val="3330851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74767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Emri </a:t>
            </a:r>
            <a:r>
              <a:rPr lang="en-US" sz="2800" b="1" dirty="0"/>
              <a:t>i</a:t>
            </a:r>
            <a:r>
              <a:rPr lang="sq-AL" sz="2800" b="1" dirty="0"/>
              <a:t> markës ose specifikimet e barabarta</a:t>
            </a:r>
          </a:p>
        </p:txBody>
      </p:sp>
      <p:sp>
        <p:nvSpPr>
          <p:cNvPr id="3" name="Rectangle 2"/>
          <p:cNvSpPr/>
          <p:nvPr/>
        </p:nvSpPr>
        <p:spPr>
          <a:xfrm>
            <a:off x="152400" y="990600"/>
            <a:ext cx="8784976" cy="5124480"/>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veçanta, kur është dokumentuar mjaftueshëm, specifikimet mund të përshkruajnë sendin q</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të prokurohet nga </a:t>
            </a:r>
            <a:r>
              <a:rPr lang="sq-AL" sz="2400" b="1" dirty="0">
                <a:solidFill>
                  <a:srgbClr val="000000"/>
                </a:solidFill>
                <a:ea typeface="Verdana" panose="020B0604030504040204" pitchFamily="34" charset="0"/>
                <a:cs typeface="Verdana" panose="020B0604030504040204" pitchFamily="34" charset="0"/>
              </a:rPr>
              <a:t>emri i një marke</a:t>
            </a:r>
            <a:r>
              <a:rPr lang="sq-AL" sz="2400" dirty="0">
                <a:solidFill>
                  <a:srgbClr val="000000"/>
                </a:solidFill>
                <a:ea typeface="Verdana" panose="020B0604030504040204" pitchFamily="34" charset="0"/>
                <a:cs typeface="Verdana" panose="020B0604030504040204" pitchFamily="34" charset="0"/>
              </a:rPr>
              <a:t>. Kjo nganjëherë quhet </a:t>
            </a:r>
            <a:r>
              <a:rPr lang="sq-AL" sz="2400" b="1" dirty="0">
                <a:solidFill>
                  <a:srgbClr val="000000"/>
                </a:solidFill>
                <a:ea typeface="Verdana" panose="020B0604030504040204" pitchFamily="34" charset="0"/>
                <a:cs typeface="Verdana" panose="020B0604030504040204" pitchFamily="34" charset="0"/>
              </a:rPr>
              <a:t>"marke ekskluzive".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tilla specifikimi duhet të deklarojë se një </a:t>
            </a:r>
            <a:r>
              <a:rPr lang="sq-AL" sz="2400" b="1" dirty="0">
                <a:solidFill>
                  <a:srgbClr val="000000"/>
                </a:solidFill>
                <a:ea typeface="Verdana" panose="020B0604030504040204" pitchFamily="34" charset="0"/>
                <a:cs typeface="Verdana" panose="020B0604030504040204" pitchFamily="34" charset="0"/>
              </a:rPr>
              <a:t>"produkt i barabartë" </a:t>
            </a:r>
            <a:r>
              <a:rPr lang="sq-AL" sz="2400" dirty="0">
                <a:solidFill>
                  <a:srgbClr val="000000"/>
                </a:solidFill>
                <a:ea typeface="Verdana" panose="020B0604030504040204" pitchFamily="34" charset="0"/>
                <a:cs typeface="Verdana" panose="020B0604030504040204" pitchFamily="34" charset="0"/>
              </a:rPr>
              <a:t>është gjithashtu i pranueshëm, d.m.th. specifikimet duhet të përcaktojnë karakteristikat e rëndësishme fizike, funksionale dhe të tjera të produktit të cilat janë thelbësore për Autoritetin Kontraktues dhe të çojë në prokurimin e sendit të caktuar.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Specifikimet e publikuara duhet të jenë të mjaftueshme për të verifikuar se një artikull i propozuar është "i barabartë".</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2193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736055" y="463420"/>
            <a:ext cx="73645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latin typeface="Verdana" pitchFamily="34" charset="0"/>
                <a:ea typeface="+mn-ea"/>
                <a:cs typeface="+mn-cs"/>
              </a:rPr>
              <a:t>Vërejtje n</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specifikimet e mallrave</a:t>
            </a:r>
          </a:p>
        </p:txBody>
      </p:sp>
      <p:sp>
        <p:nvSpPr>
          <p:cNvPr id="25603" name="Rectangle 3"/>
          <p:cNvSpPr>
            <a:spLocks noGrp="1" noChangeArrowheads="1"/>
          </p:cNvSpPr>
          <p:nvPr>
            <p:ph type="body" idx="4294967295"/>
          </p:nvPr>
        </p:nvSpPr>
        <p:spPr>
          <a:xfrm>
            <a:off x="228600" y="1124744"/>
            <a:ext cx="8915400" cy="5275290"/>
          </a:xfrm>
          <a:prstGeom prst="rect">
            <a:avLst/>
          </a:prstGeom>
        </p:spPr>
        <p:txBody>
          <a:bodyPr wrap="square">
            <a:spAutoFit/>
          </a:bodyPr>
          <a:lstStyle/>
          <a:p>
            <a:pPr marL="0" indent="0">
              <a:lnSpc>
                <a:spcPct val="90000"/>
              </a:lnSpc>
              <a:buNone/>
            </a:pPr>
            <a:r>
              <a:rPr lang="sq-AL" sz="2400" dirty="0">
                <a:latin typeface="Verdana" panose="020B0604030504040204" pitchFamily="34" charset="0"/>
                <a:ea typeface="Verdana" panose="020B0604030504040204" pitchFamily="34" charset="0"/>
                <a:cs typeface="Verdana" panose="020B0604030504040204" pitchFamily="34" charset="0"/>
              </a:rPr>
              <a:t>N</a:t>
            </a:r>
            <a:r>
              <a:rPr lang="en-US" sz="2400" dirty="0">
                <a:latin typeface="Verdana" panose="020B0604030504040204" pitchFamily="34" charset="0"/>
                <a:ea typeface="Verdana" panose="020B0604030504040204" pitchFamily="34" charset="0"/>
                <a:cs typeface="Verdana" panose="020B0604030504040204" pitchFamily="34" charset="0"/>
              </a:rPr>
              <a:t>ë</a:t>
            </a:r>
            <a:r>
              <a:rPr lang="sq-AL" sz="2400" dirty="0">
                <a:latin typeface="Verdana" panose="020B0604030504040204" pitchFamily="34" charset="0"/>
                <a:ea typeface="Verdana" panose="020B0604030504040204" pitchFamily="34" charset="0"/>
                <a:cs typeface="Verdana" panose="020B0604030504040204" pitchFamily="34" charset="0"/>
              </a:rPr>
              <a:t> përgjithësi, </a:t>
            </a:r>
            <a:r>
              <a:rPr lang="sq-AL" sz="2400" b="1" dirty="0">
                <a:latin typeface="Verdana" panose="020B0604030504040204" pitchFamily="34" charset="0"/>
                <a:ea typeface="Verdana" panose="020B0604030504040204" pitchFamily="34" charset="0"/>
                <a:cs typeface="Verdana" panose="020B0604030504040204" pitchFamily="34" charset="0"/>
              </a:rPr>
              <a:t>preferohen specifikimet e </a:t>
            </a:r>
            <a:r>
              <a:rPr lang="sq-AL" sz="2400" b="1" dirty="0" err="1">
                <a:latin typeface="Verdana" panose="020B0604030504040204" pitchFamily="34" charset="0"/>
                <a:ea typeface="Verdana" panose="020B0604030504040204" pitchFamily="34" charset="0"/>
                <a:cs typeface="Verdana" panose="020B0604030504040204" pitchFamily="34" charset="0"/>
              </a:rPr>
              <a:t>performancës</a:t>
            </a:r>
            <a:r>
              <a:rPr lang="sq-AL" sz="2400" b="1" dirty="0">
                <a:latin typeface="Verdana" panose="020B0604030504040204" pitchFamily="34" charset="0"/>
                <a:ea typeface="Verdana" panose="020B0604030504040204" pitchFamily="34" charset="0"/>
                <a:cs typeface="Verdana" panose="020B0604030504040204" pitchFamily="34" charset="0"/>
              </a:rPr>
              <a:t> ose funksionale</a:t>
            </a:r>
            <a:r>
              <a:rPr lang="sq-AL" sz="2400" dirty="0">
                <a:latin typeface="Verdana" panose="020B0604030504040204" pitchFamily="34" charset="0"/>
                <a:ea typeface="Verdana" panose="020B0604030504040204" pitchFamily="34" charset="0"/>
                <a:cs typeface="Verdana" panose="020B0604030504040204" pitchFamily="34" charset="0"/>
              </a:rPr>
              <a:t> për shkak se rreziku i përzgjedhjes se artikullit dhe karakteristikat e tij teknike zhvendosen tek furnizuesi. </a:t>
            </a:r>
          </a:p>
          <a:p>
            <a:pPr marL="0" indent="0">
              <a:lnSpc>
                <a:spcPct val="90000"/>
              </a:lnSpc>
              <a:buNone/>
            </a:pPr>
            <a:endParaRPr lang="sq-AL" sz="2400" dirty="0">
              <a:latin typeface="Verdana" panose="020B0604030504040204" pitchFamily="34" charset="0"/>
              <a:ea typeface="Verdana" panose="020B0604030504040204" pitchFamily="34" charset="0"/>
              <a:cs typeface="Verdana" panose="020B0604030504040204" pitchFamily="34" charset="0"/>
            </a:endParaRPr>
          </a:p>
          <a:p>
            <a:pPr marL="0" indent="0">
              <a:lnSpc>
                <a:spcPct val="90000"/>
              </a:lnSpc>
              <a:buNone/>
            </a:pPr>
            <a:r>
              <a:rPr lang="sq-AL" sz="2400" dirty="0">
                <a:solidFill>
                  <a:srgbClr val="000000"/>
                </a:solidFill>
                <a:latin typeface="Verdana" panose="020B0604030504040204" pitchFamily="34" charset="0"/>
                <a:ea typeface="Verdana" panose="020B0604030504040204" pitchFamily="34" charset="0"/>
                <a:cs typeface="Verdana" panose="020B0604030504040204" pitchFamily="34" charset="0"/>
              </a:rPr>
              <a:t>Në përshkrimin e specifikimit për mallra, autoriteti kontraktues duhet të kujdeset që </a:t>
            </a:r>
            <a:r>
              <a:rPr lang="sq-AL" sz="2400" b="1" dirty="0">
                <a:solidFill>
                  <a:srgbClr val="000000"/>
                </a:solidFill>
                <a:latin typeface="Verdana" panose="020B0604030504040204" pitchFamily="34" charset="0"/>
                <a:ea typeface="Verdana" panose="020B0604030504040204" pitchFamily="34" charset="0"/>
                <a:cs typeface="Verdana" panose="020B0604030504040204" pitchFamily="34" charset="0"/>
              </a:rPr>
              <a:t>të mos i mbivlerësoj nevojat e tij.</a:t>
            </a:r>
          </a:p>
          <a:p>
            <a:pPr marL="0" indent="0">
              <a:lnSpc>
                <a:spcPct val="90000"/>
              </a:lnSpc>
              <a:buNone/>
            </a:pPr>
            <a:r>
              <a:rPr lang="sq-AL" sz="2400" dirty="0">
                <a:solidFill>
                  <a:srgbClr val="000000"/>
                </a:solidFill>
                <a:latin typeface="Verdana" panose="020B0604030504040204" pitchFamily="34" charset="0"/>
                <a:ea typeface="Verdana" panose="020B0604030504040204" pitchFamily="34" charset="0"/>
                <a:cs typeface="Verdana" panose="020B0604030504040204" pitchFamily="34" charset="0"/>
              </a:rPr>
              <a:t>Specifikimet që tejkalojnë nevojat</a:t>
            </a:r>
          </a:p>
          <a:p>
            <a:pPr algn="just">
              <a:lnSpc>
                <a:spcPct val="90000"/>
              </a:lnSpc>
              <a:spcBef>
                <a:spcPts val="1200"/>
              </a:spcBef>
            </a:pPr>
            <a:r>
              <a:rPr lang="sq-AL" sz="2400" kern="1200" dirty="0">
                <a:latin typeface="Verdana" pitchFamily="34" charset="0"/>
                <a:ea typeface="Verdana" panose="020B0604030504040204" pitchFamily="34" charset="0"/>
                <a:cs typeface="Verdana" panose="020B0604030504040204" pitchFamily="34" charset="0"/>
              </a:rPr>
              <a:t>zakonisht shtojnë kosto të cilat nuk janë të panevojshme dhe kështu  harxhojnë fondet publike, </a:t>
            </a:r>
          </a:p>
          <a:p>
            <a:pPr algn="just">
              <a:lnSpc>
                <a:spcPct val="90000"/>
              </a:lnSpc>
              <a:spcBef>
                <a:spcPts val="1200"/>
              </a:spcBef>
            </a:pPr>
            <a:r>
              <a:rPr lang="sq-AL" sz="2400" kern="1200" dirty="0">
                <a:latin typeface="Verdana" pitchFamily="34" charset="0"/>
                <a:ea typeface="Verdana" panose="020B0604030504040204" pitchFamily="34" charset="0"/>
                <a:cs typeface="Verdana" panose="020B0604030504040204" pitchFamily="34" charset="0"/>
              </a:rPr>
              <a:t>mund të kufizojnë konkurrencën në mënyrë të panevojshme, e cila përsëri mund të çojë në kosto më të larta dhe diskriminim të padrejtë.</a:t>
            </a:r>
          </a:p>
        </p:txBody>
      </p:sp>
    </p:spTree>
    <p:extLst>
      <p:ext uri="{BB962C8B-B14F-4D97-AF65-F5344CB8AC3E}">
        <p14:creationId xmlns:p14="http://schemas.microsoft.com/office/powerpoint/2010/main" val="580978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455605"/>
            <a:ext cx="9631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rPr>
              <a:t>Vërejtje ne specifikimet e mallrave</a:t>
            </a:r>
            <a:r>
              <a:rPr lang="en-US" altLang="en-US" sz="2800" b="1" dirty="0">
                <a:latin typeface="Verdana" pitchFamily="34" charset="0"/>
              </a:rPr>
              <a:t> (</a:t>
            </a:r>
            <a:r>
              <a:rPr lang="en-US" altLang="en-US" sz="2800" b="1" dirty="0" err="1">
                <a:latin typeface="Verdana" pitchFamily="34" charset="0"/>
              </a:rPr>
              <a:t>vazhdim</a:t>
            </a:r>
            <a:r>
              <a:rPr lang="en-US" altLang="en-US" sz="2800" b="1" dirty="0">
                <a:latin typeface="Verdana" pitchFamily="34" charset="0"/>
              </a:rPr>
              <a:t>)</a:t>
            </a:r>
            <a:endParaRPr lang="en-US" altLang="en-US" sz="2800" b="1" kern="1200" dirty="0">
              <a:latin typeface="Verdana" pitchFamily="34" charset="0"/>
              <a:ea typeface="+mn-ea"/>
              <a:cs typeface="+mn-cs"/>
            </a:endParaRPr>
          </a:p>
        </p:txBody>
      </p:sp>
      <p:sp>
        <p:nvSpPr>
          <p:cNvPr id="3" name="Rectangle 2"/>
          <p:cNvSpPr/>
          <p:nvPr/>
        </p:nvSpPr>
        <p:spPr>
          <a:xfrm>
            <a:off x="179512" y="1196752"/>
            <a:ext cx="8712968" cy="2699200"/>
          </a:xfrm>
          <a:prstGeom prst="rect">
            <a:avLst/>
          </a:prstGeom>
        </p:spPr>
        <p:txBody>
          <a:bodyPr wrap="square">
            <a:spAutoFit/>
          </a:bodyPr>
          <a:lstStyle/>
          <a:p>
            <a:pPr>
              <a:spcBef>
                <a:spcPts val="600"/>
              </a:spcBef>
            </a:pPr>
            <a:endParaRPr lang="en-US" altLang="el-GR" sz="2400" dirty="0">
              <a:ea typeface="Verdana" panose="020B0604030504040204" pitchFamily="34" charset="0"/>
              <a:cs typeface="Verdana" panose="020B0604030504040204" pitchFamily="34" charset="0"/>
            </a:endParaRPr>
          </a:p>
          <a:p>
            <a:pPr>
              <a:spcBef>
                <a:spcPts val="600"/>
              </a:spcBef>
            </a:pPr>
            <a:r>
              <a:rPr lang="sq-AL" sz="2400" dirty="0"/>
              <a:t>Specifikimet e mallrave duhet të përmbajë:</a:t>
            </a:r>
            <a:endParaRPr lang="en-US" altLang="el-GR"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testet, standardet, dhe metodat që do të jenë për të gjykuar </a:t>
            </a:r>
            <a:r>
              <a:rPr lang="sq-AL" altLang="el-GR" sz="2400" dirty="0" err="1">
                <a:ea typeface="Verdana" panose="020B0604030504040204" pitchFamily="34" charset="0"/>
                <a:cs typeface="Verdana" panose="020B0604030504040204" pitchFamily="34" charset="0"/>
              </a:rPr>
              <a:t>konformitetin</a:t>
            </a:r>
            <a:r>
              <a:rPr lang="sq-AL" altLang="el-GR" sz="2400" dirty="0">
                <a:ea typeface="Verdana" panose="020B0604030504040204" pitchFamily="34" charset="0"/>
                <a:cs typeface="Verdana" panose="020B0604030504040204" pitchFamily="34" charset="0"/>
              </a:rPr>
              <a:t> e mallrave të ofruara me specifikimet, si dhe</a:t>
            </a: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garancinë dhe kërkesat e mirëmbajtjes.</a:t>
            </a:r>
          </a:p>
          <a:p>
            <a:pPr eaLnBrk="0" hangingPunct="0">
              <a:lnSpc>
                <a:spcPct val="90000"/>
              </a:lnSpc>
              <a:spcBef>
                <a:spcPts val="1200"/>
              </a:spcBef>
              <a:buClr>
                <a:schemeClr val="bg2"/>
              </a:buClr>
              <a:buSzPct val="75000"/>
            </a:pPr>
            <a:endParaRPr lang="en-US" altLang="el-GR"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13121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4038600" y="2476747"/>
            <a:ext cx="55209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chemeClr val="bg1"/>
                </a:solidFill>
              </a:rPr>
              <a:t>      </a:t>
            </a:r>
          </a:p>
          <a:p>
            <a:pPr eaLnBrk="1" hangingPunct="1"/>
            <a:r>
              <a:rPr lang="en-US" altLang="en-US" sz="3200" b="1" dirty="0">
                <a:solidFill>
                  <a:schemeClr val="bg1"/>
                </a:solidFill>
                <a:latin typeface="Arial" charset="0"/>
                <a:cs typeface="Arial" charset="0"/>
              </a:rPr>
              <a:t> </a:t>
            </a:r>
            <a:r>
              <a:rPr lang="sq-AL" altLang="en-US" sz="3200" b="1" dirty="0">
                <a:solidFill>
                  <a:schemeClr val="bg1"/>
                </a:solidFill>
                <a:latin typeface="Arial" charset="0"/>
                <a:cs typeface="Arial" charset="0"/>
              </a:rPr>
              <a:t>Specifikimet për </a:t>
            </a:r>
            <a:r>
              <a:rPr lang="sq-AL" altLang="en-US" sz="3200" b="1" dirty="0" err="1">
                <a:solidFill>
                  <a:schemeClr val="bg1"/>
                </a:solidFill>
                <a:latin typeface="Arial" charset="0"/>
                <a:cs typeface="Arial" charset="0"/>
              </a:rPr>
              <a:t>pun</a:t>
            </a:r>
            <a:r>
              <a:rPr lang="en-US" altLang="en-US" sz="3200" b="1" dirty="0">
                <a:solidFill>
                  <a:schemeClr val="bg1"/>
                </a:solidFill>
                <a:latin typeface="Arial" charset="0"/>
                <a:cs typeface="Arial" charset="0"/>
              </a:rPr>
              <a:t>ë</a:t>
            </a:r>
            <a:r>
              <a:rPr lang="sq-AL" altLang="en-US" sz="3200" b="1" dirty="0">
                <a:solidFill>
                  <a:schemeClr val="bg1"/>
                </a:solidFill>
                <a:latin typeface="Arial" charset="0"/>
                <a:cs typeface="Arial" charset="0"/>
              </a:rPr>
              <a:t> </a:t>
            </a:r>
          </a:p>
          <a:p>
            <a:pPr eaLnBrk="1" hangingPunct="1"/>
            <a:endParaRPr lang="el-GR" altLang="en-US" sz="3200" b="1" dirty="0">
              <a:solidFill>
                <a:schemeClr val="bg1"/>
              </a:solidFill>
            </a:endParaRPr>
          </a:p>
        </p:txBody>
      </p:sp>
    </p:spTree>
    <p:extLst>
      <p:ext uri="{BB962C8B-B14F-4D97-AF65-F5344CB8AC3E}">
        <p14:creationId xmlns:p14="http://schemas.microsoft.com/office/powerpoint/2010/main" val="333407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784976" cy="5478423"/>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Specifikimi i punëve është një </a:t>
            </a:r>
            <a:r>
              <a:rPr lang="sq-AL" sz="2200" b="1" dirty="0">
                <a:solidFill>
                  <a:srgbClr val="000000"/>
                </a:solidFill>
                <a:ea typeface="Verdana" panose="020B0604030504040204" pitchFamily="34" charset="0"/>
                <a:cs typeface="Verdana" panose="020B0604030504040204" pitchFamily="34" charset="0"/>
              </a:rPr>
              <a:t>ushtrim kompleks dhe një ushtrim q</a:t>
            </a:r>
            <a:r>
              <a:rPr lang="en-US" sz="2200" b="1" dirty="0">
                <a:solidFill>
                  <a:srgbClr val="000000"/>
                </a:solidFill>
                <a:ea typeface="Verdana" panose="020B0604030504040204" pitchFamily="34" charset="0"/>
                <a:cs typeface="Verdana" panose="020B0604030504040204" pitchFamily="34" charset="0"/>
              </a:rPr>
              <a:t>ë</a:t>
            </a:r>
            <a:r>
              <a:rPr lang="sq-AL" sz="2200" b="1" dirty="0">
                <a:solidFill>
                  <a:srgbClr val="000000"/>
                </a:solidFill>
                <a:ea typeface="Verdana" panose="020B0604030504040204" pitchFamily="34" charset="0"/>
                <a:cs typeface="Verdana" panose="020B0604030504040204" pitchFamily="34" charset="0"/>
              </a:rPr>
              <a:t> do shumë kohë </a:t>
            </a:r>
            <a:r>
              <a:rPr lang="sq-AL" sz="2200" dirty="0">
                <a:solidFill>
                  <a:srgbClr val="000000"/>
                </a:solidFill>
                <a:ea typeface="Verdana" panose="020B0604030504040204" pitchFamily="34" charset="0"/>
                <a:cs typeface="Verdana" panose="020B0604030504040204" pitchFamily="34" charset="0"/>
              </a:rPr>
              <a:t>dhe kërkon ekspertizë </a:t>
            </a:r>
            <a:r>
              <a:rPr lang="en-US" sz="2200" dirty="0" err="1">
                <a:solidFill>
                  <a:srgbClr val="000000"/>
                </a:solidFill>
                <a:ea typeface="Verdana" panose="020B0604030504040204" pitchFamily="34" charset="0"/>
                <a:cs typeface="Verdana" panose="020B0604030504040204" pitchFamily="34" charset="0"/>
              </a:rPr>
              <a:t>të</a:t>
            </a:r>
            <a:r>
              <a:rPr lang="sq-AL" sz="2200" dirty="0">
                <a:solidFill>
                  <a:srgbClr val="000000"/>
                </a:solidFill>
                <a:ea typeface="Verdana" panose="020B0604030504040204" pitchFamily="34" charset="0"/>
                <a:cs typeface="Verdana" panose="020B0604030504040204" pitchFamily="34" charset="0"/>
              </a:rPr>
              <a:t> arkitektëve, inxhinierëve, anketueseve dhe specialistëve të tjerë të cilët kanë përvojë të veçantë të ndërtimit i cili është duke u bere. </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Pune të ndryshme - për shembull ura, ndërtesa, aeroporte, autostrada dhe porte - të gjitha do te kenë vështirësi të ndryshme dhe kërkojnë grupe të ndryshme të eksperteve për të shtjelluar specifikimet e tyre.</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Ashtu si në specifikimet e projektimit të mallrave, Autoriteti Kontraktues duhet të përcaktojë në detaje </a:t>
            </a:r>
            <a:r>
              <a:rPr lang="sq-AL" sz="2200" b="1" dirty="0">
                <a:solidFill>
                  <a:srgbClr val="000000"/>
                </a:solidFill>
                <a:ea typeface="Verdana" panose="020B0604030504040204" pitchFamily="34" charset="0"/>
                <a:cs typeface="Verdana" panose="020B0604030504040204" pitchFamily="34" charset="0"/>
              </a:rPr>
              <a:t>karakteristikat teknike </a:t>
            </a:r>
            <a:r>
              <a:rPr lang="sq-AL" sz="2200" dirty="0">
                <a:solidFill>
                  <a:srgbClr val="000000"/>
                </a:solidFill>
                <a:ea typeface="Verdana" panose="020B0604030504040204" pitchFamily="34" charset="0"/>
                <a:cs typeface="Verdana" panose="020B0604030504040204" pitchFamily="34" charset="0"/>
              </a:rPr>
              <a:t>t</a:t>
            </a:r>
            <a:r>
              <a:rPr lang="en-US" sz="2200" dirty="0">
                <a:solidFill>
                  <a:srgbClr val="000000"/>
                </a:solidFill>
                <a:ea typeface="Verdana" panose="020B0604030504040204" pitchFamily="34" charset="0"/>
                <a:cs typeface="Verdana" panose="020B0604030504040204" pitchFamily="34" charset="0"/>
              </a:rPr>
              <a:t>ë</a:t>
            </a:r>
            <a:r>
              <a:rPr lang="sq-AL" sz="2200" dirty="0">
                <a:solidFill>
                  <a:srgbClr val="000000"/>
                </a:solidFill>
                <a:ea typeface="Verdana" panose="020B0604030504040204" pitchFamily="34" charset="0"/>
                <a:cs typeface="Verdana" panose="020B0604030504040204" pitchFamily="34" charset="0"/>
              </a:rPr>
              <a:t> punimeve që do të ndërtohet.</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Këto specifikime mund të sigurojnë vizatime, matje, tolerance, procedurat e testimit dhe detaje të tjera të veçanta teknike.</a:t>
            </a:r>
          </a:p>
        </p:txBody>
      </p:sp>
      <p:sp>
        <p:nvSpPr>
          <p:cNvPr id="3" name="Rectangle 1026"/>
          <p:cNvSpPr txBox="1">
            <a:spLocks noChangeArrowheads="1"/>
          </p:cNvSpPr>
          <p:nvPr/>
        </p:nvSpPr>
        <p:spPr>
          <a:xfrm>
            <a:off x="467544" y="479307"/>
            <a:ext cx="47291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punë </a:t>
            </a:r>
            <a:endParaRPr lang="sq-AL" altLang="en-US" sz="2800" b="1" kern="1200" dirty="0">
              <a:latin typeface="Verdana" pitchFamily="34" charset="0"/>
              <a:ea typeface="+mn-ea"/>
              <a:cs typeface="+mn-cs"/>
            </a:endParaRPr>
          </a:p>
        </p:txBody>
      </p:sp>
    </p:spTree>
    <p:extLst>
      <p:ext uri="{BB962C8B-B14F-4D97-AF65-F5344CB8AC3E}">
        <p14:creationId xmlns:p14="http://schemas.microsoft.com/office/powerpoint/2010/main" val="324775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01219"/>
            <a:ext cx="8784976" cy="4632037"/>
          </a:xfrm>
          <a:prstGeom prst="rect">
            <a:avLst/>
          </a:prstGeom>
        </p:spPr>
        <p:txBody>
          <a:bodyPr wrap="square">
            <a:spAutoFit/>
          </a:bodyPr>
          <a:lstStyle/>
          <a:p>
            <a:pPr marL="107950" lvl="1" eaLnBrk="0" hangingPunct="0">
              <a:spcBef>
                <a:spcPts val="600"/>
              </a:spcBef>
              <a:buClr>
                <a:schemeClr val="bg2"/>
              </a:buClr>
              <a:buSzPct val="75000"/>
            </a:pPr>
            <a:r>
              <a:rPr lang="sq-AL" sz="2000" kern="0" dirty="0">
                <a:solidFill>
                  <a:srgbClr val="FF0000"/>
                </a:solidFill>
                <a:ea typeface="Verdana" panose="020B0604030504040204" pitchFamily="34" charset="0"/>
                <a:cs typeface="Verdana" panose="020B0604030504040204" pitchFamily="34" charset="0"/>
              </a:rPr>
              <a:t>Përgatitja e specifikimeve </a:t>
            </a:r>
            <a:r>
              <a:rPr lang="en-US" sz="2000" kern="0" dirty="0">
                <a:solidFill>
                  <a:srgbClr val="FF0000"/>
                </a:solidFill>
                <a:ea typeface="Verdana" panose="020B0604030504040204" pitchFamily="34" charset="0"/>
                <a:cs typeface="Verdana" panose="020B0604030504040204" pitchFamily="34" charset="0"/>
              </a:rPr>
              <a:t>t</a:t>
            </a:r>
            <a:r>
              <a:rPr lang="sq-AL" sz="2000" kern="0" dirty="0">
                <a:solidFill>
                  <a:srgbClr val="FF0000"/>
                </a:solidFill>
                <a:ea typeface="Verdana" panose="020B0604030504040204" pitchFamily="34" charset="0"/>
                <a:cs typeface="Verdana" panose="020B0604030504040204" pitchFamily="34" charset="0"/>
              </a:rPr>
              <a:t>ë qarta dhe të paanshëm teknike të kërkesave të prokurimit është i domosdoshëm për përfundimin e suksesshëm të procesit të prokurimit dhe dhënies së kontratës.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Specifikimet teknike formojnë bazën për vlerësimin e ofertave në mënyre të drejtë dhe të mbrojtur.</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Njeriu mund të </a:t>
            </a:r>
            <a:r>
              <a:rPr lang="sq-AL" sz="2000" kern="0" dirty="0">
                <a:solidFill>
                  <a:srgbClr val="FF0000"/>
                </a:solidFill>
                <a:ea typeface="Verdana" panose="020B0604030504040204" pitchFamily="34" charset="0"/>
                <a:cs typeface="Verdana" panose="020B0604030504040204" pitchFamily="34" charset="0"/>
              </a:rPr>
              <a:t>dallojë tri lloje </a:t>
            </a:r>
            <a:r>
              <a:rPr lang="sq-AL" sz="2000" kern="0" dirty="0">
                <a:ea typeface="Verdana" panose="020B0604030504040204" pitchFamily="34" charset="0"/>
                <a:cs typeface="Verdana" panose="020B0604030504040204" pitchFamily="34" charset="0"/>
              </a:rPr>
              <a:t>të specifikimeve: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a:t>
            </a:r>
            <a:r>
              <a:rPr lang="sq-AL" sz="2000" kern="0" dirty="0" err="1">
                <a:ea typeface="Verdana" panose="020B0604030504040204" pitchFamily="34" charset="0"/>
                <a:cs typeface="Verdana" panose="020B0604030504040204" pitchFamily="34" charset="0"/>
              </a:rPr>
              <a:t>performances</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funksionale dhe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përshkrimit fizik/dizajnit, </a:t>
            </a:r>
          </a:p>
          <a:p>
            <a:pPr marL="901700" lvl="1" indent="-342900" eaLnBrk="0" hangingPunct="0">
              <a:spcBef>
                <a:spcPts val="600"/>
              </a:spcBef>
              <a:buClr>
                <a:schemeClr val="bg2"/>
              </a:buClr>
              <a:buSzPct val="75000"/>
              <a:buFont typeface="Wingdings" pitchFamily="2" charset="2"/>
              <a:buChar char="n"/>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 mund të kombinohen për të formuar Termat e Referencës - TR. Specifikimet teknike duke iu referuar çështjeve sociale dhe mjedisore mund të përdoren në ndjekje të prokurimit publik të qëndrueshëm (PPQ).</a:t>
            </a:r>
          </a:p>
        </p:txBody>
      </p:sp>
      <p:sp>
        <p:nvSpPr>
          <p:cNvPr id="3" name="Rectangle 4"/>
          <p:cNvSpPr>
            <a:spLocks noChangeArrowheads="1"/>
          </p:cNvSpPr>
          <p:nvPr/>
        </p:nvSpPr>
        <p:spPr bwMode="auto">
          <a:xfrm>
            <a:off x="476182" y="483636"/>
            <a:ext cx="5884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Objektivat e Trajnimit</a:t>
            </a:r>
            <a:r>
              <a:rPr lang="en-US" altLang="en-US" sz="2400" b="1" dirty="0"/>
              <a:t> (</a:t>
            </a:r>
            <a:r>
              <a:rPr lang="en-US" altLang="en-US" sz="2400" b="1" dirty="0" err="1"/>
              <a:t>vazhdim</a:t>
            </a:r>
            <a:r>
              <a:rPr lang="en-US" altLang="en-US" sz="2400" b="1" dirty="0"/>
              <a:t>)</a:t>
            </a:r>
            <a:endParaRPr lang="sq-AL" altLang="en-US" sz="2400" b="1" dirty="0"/>
          </a:p>
        </p:txBody>
      </p:sp>
    </p:spTree>
    <p:extLst>
      <p:ext uri="{BB962C8B-B14F-4D97-AF65-F5344CB8AC3E}">
        <p14:creationId xmlns:p14="http://schemas.microsoft.com/office/powerpoint/2010/main" val="2821457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784976" cy="5112169"/>
          </a:xfrm>
          <a:prstGeom prst="rect">
            <a:avLst/>
          </a:prstGeom>
        </p:spPr>
        <p:txBody>
          <a:bodyPr wrap="square">
            <a:spAutoFit/>
          </a:bodyPr>
          <a:lstStyle/>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r>
              <a:rPr lang="sq-AL" sz="2200" dirty="0">
                <a:solidFill>
                  <a:srgbClr val="000000"/>
                </a:solidFill>
                <a:ea typeface="Verdana" panose="020B0604030504040204" pitchFamily="34" charset="0"/>
                <a:cs typeface="Verdana" panose="020B0604030504040204" pitchFamily="34" charset="0"/>
              </a:rPr>
              <a:t>Përveç karakteristikave teknike të punimeve të </a:t>
            </a:r>
            <a:r>
              <a:rPr lang="sq-AL" sz="2200" dirty="0" err="1">
                <a:solidFill>
                  <a:srgbClr val="000000"/>
                </a:solidFill>
                <a:ea typeface="Verdana" panose="020B0604030504040204" pitchFamily="34" charset="0"/>
                <a:cs typeface="Verdana" panose="020B0604030504040204" pitchFamily="34" charset="0"/>
              </a:rPr>
              <a:t>prokuruara</a:t>
            </a:r>
            <a:r>
              <a:rPr lang="sq-AL" sz="2200" dirty="0">
                <a:solidFill>
                  <a:srgbClr val="000000"/>
                </a:solidFill>
                <a:ea typeface="Verdana" panose="020B0604030504040204" pitchFamily="34" charset="0"/>
                <a:cs typeface="Verdana" panose="020B0604030504040204" pitchFamily="34" charset="0"/>
              </a:rPr>
              <a:t>, specifikimet duhet të përfshijnë aspekte si:</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Specifikimet për të gjitha materialet </a:t>
            </a:r>
            <a:r>
              <a:rPr lang="sq-AL" sz="2200" dirty="0">
                <a:ea typeface="Verdana" panose="020B0604030504040204" pitchFamily="34" charset="0"/>
                <a:cs typeface="Verdana" panose="020B0604030504040204" pitchFamily="34" charset="0"/>
              </a:rPr>
              <a:t>dhe makineritë që do të përdoren për ekzekutimin e punimeve;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Qasja në vend;</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Përcaktimi i objekteve në vend n</a:t>
            </a:r>
            <a:r>
              <a:rPr lang="en-US" sz="2200" dirty="0">
                <a:ea typeface="Verdana" panose="020B0604030504040204" pitchFamily="34" charset="0"/>
                <a:cs typeface="Verdana" panose="020B0604030504040204" pitchFamily="34" charset="0"/>
              </a:rPr>
              <a:t>ë </a:t>
            </a:r>
            <a:r>
              <a:rPr lang="sq-AL" sz="2200" dirty="0">
                <a:ea typeface="Verdana" panose="020B0604030504040204" pitchFamily="34" charset="0"/>
                <a:cs typeface="Verdana" panose="020B0604030504040204" pitchFamily="34" charset="0"/>
              </a:rPr>
              <a:t>dispozicion dhe </a:t>
            </a:r>
            <a:r>
              <a:rPr lang="sq-AL" sz="2200" b="1" dirty="0">
                <a:ea typeface="Verdana" panose="020B0604030504040204" pitchFamily="34" charset="0"/>
                <a:cs typeface="Verdana" panose="020B0604030504040204" pitchFamily="34" charset="0"/>
              </a:rPr>
              <a:t>ndarja e përgjegjësive</a:t>
            </a:r>
            <a:r>
              <a:rPr lang="sq-AL" sz="2200" dirty="0">
                <a:ea typeface="Verdana" panose="020B0604030504040204" pitchFamily="34" charset="0"/>
                <a:cs typeface="Verdana" panose="020B0604030504040204" pitchFamily="34" charset="0"/>
              </a:rPr>
              <a:t> ndërmjet ofertuesit dhe AK-së për menaxhimin e lokacionit;</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Kushtet e instalimit, </a:t>
            </a:r>
            <a:r>
              <a:rPr lang="sq-AL" sz="2200" b="1" dirty="0" err="1">
                <a:ea typeface="Verdana" panose="020B0604030504040204" pitchFamily="34" charset="0"/>
                <a:cs typeface="Verdana" panose="020B0604030504040204" pitchFamily="34" charset="0"/>
              </a:rPr>
              <a:t>komisionimit</a:t>
            </a:r>
            <a:r>
              <a:rPr lang="sq-AL" sz="2200" b="1" dirty="0">
                <a:ea typeface="Verdana" panose="020B0604030504040204" pitchFamily="34" charset="0"/>
                <a:cs typeface="Verdana" panose="020B0604030504040204" pitchFamily="34" charset="0"/>
              </a:rPr>
              <a:t> dhe dorëzimit </a:t>
            </a:r>
            <a:r>
              <a:rPr lang="sq-AL" sz="2200" dirty="0">
                <a:ea typeface="Verdana" panose="020B0604030504040204" pitchFamily="34" charset="0"/>
                <a:cs typeface="Verdana" panose="020B0604030504040204" pitchFamily="34" charset="0"/>
              </a:rPr>
              <a:t>para se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konsiderohet e plotë puna;</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Ndarja e riskut dhe përgjegjësisë</a:t>
            </a:r>
            <a:r>
              <a:rPr lang="sq-AL" sz="2200" dirty="0">
                <a:ea typeface="Verdana" panose="020B0604030504040204" pitchFamily="34" charset="0"/>
                <a:cs typeface="Verdana" panose="020B0604030504040204" pitchFamily="34" charset="0"/>
              </a:rPr>
              <a:t> ndërmjet ofertuesit dhe AK-së.</a:t>
            </a:r>
          </a:p>
        </p:txBody>
      </p:sp>
      <p:sp>
        <p:nvSpPr>
          <p:cNvPr id="3" name="Rectangle 1026"/>
          <p:cNvSpPr txBox="1">
            <a:spLocks noChangeArrowheads="1"/>
          </p:cNvSpPr>
          <p:nvPr/>
        </p:nvSpPr>
        <p:spPr>
          <a:xfrm>
            <a:off x="467544" y="479307"/>
            <a:ext cx="68210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punë </a:t>
            </a:r>
            <a:r>
              <a:rPr lang="en-US" altLang="en-US" sz="2800" b="1" dirty="0">
                <a:latin typeface="Verdana" pitchFamily="34" charset="0"/>
                <a:ea typeface="+mn-ea"/>
                <a:cs typeface="+mn-cs"/>
              </a:rPr>
              <a:t>(</a:t>
            </a:r>
            <a:r>
              <a:rPr lang="en-US" altLang="en-US" sz="2800" b="1" dirty="0" err="1">
                <a:latin typeface="Verdana" pitchFamily="34" charset="0"/>
                <a:ea typeface="+mn-ea"/>
                <a:cs typeface="+mn-cs"/>
              </a:rPr>
              <a:t>vazhdim</a:t>
            </a:r>
            <a:r>
              <a:rPr lang="en-US" altLang="en-US" sz="2800" b="1" dirty="0">
                <a:latin typeface="Verdana" pitchFamily="34" charset="0"/>
                <a:ea typeface="+mn-ea"/>
                <a:cs typeface="+mn-cs"/>
              </a:rPr>
              <a:t>)</a:t>
            </a:r>
            <a:endParaRPr lang="sq-AL" altLang="en-US" sz="2800" b="1" dirty="0">
              <a:latin typeface="Verdana" pitchFamily="34" charset="0"/>
              <a:ea typeface="+mn-ea"/>
              <a:cs typeface="+mn-cs"/>
            </a:endParaRPr>
          </a:p>
        </p:txBody>
      </p:sp>
    </p:spTree>
    <p:extLst>
      <p:ext uri="{BB962C8B-B14F-4D97-AF65-F5344CB8AC3E}">
        <p14:creationId xmlns:p14="http://schemas.microsoft.com/office/powerpoint/2010/main" val="876489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286000" y="2580382"/>
            <a:ext cx="651158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altLang="en-US" sz="3200" b="1" dirty="0">
                <a:solidFill>
                  <a:schemeClr val="bg1"/>
                </a:solidFill>
              </a:rPr>
              <a:t>      </a:t>
            </a:r>
          </a:p>
          <a:p>
            <a:pPr algn="r" eaLnBrk="1" hangingPunct="1"/>
            <a:r>
              <a:rPr lang="en-US" altLang="en-US" sz="3200" b="1" dirty="0">
                <a:solidFill>
                  <a:schemeClr val="bg1"/>
                </a:solidFill>
                <a:latin typeface="Arial" charset="0"/>
                <a:cs typeface="Arial" charset="0"/>
              </a:rPr>
              <a:t> </a:t>
            </a:r>
            <a:r>
              <a:rPr lang="sq-AL" altLang="en-US" sz="3200" b="1" dirty="0">
                <a:solidFill>
                  <a:schemeClr val="bg1"/>
                </a:solidFill>
                <a:latin typeface="Arial" charset="0"/>
                <a:cs typeface="Arial" charset="0"/>
              </a:rPr>
              <a:t>Specifikimet për shërbime </a:t>
            </a:r>
            <a:endParaRPr lang="sq-AL" altLang="en-US" sz="3200" b="1" dirty="0">
              <a:solidFill>
                <a:schemeClr val="bg1"/>
              </a:solidFill>
            </a:endParaRPr>
          </a:p>
        </p:txBody>
      </p:sp>
    </p:spTree>
    <p:extLst>
      <p:ext uri="{BB962C8B-B14F-4D97-AF65-F5344CB8AC3E}">
        <p14:creationId xmlns:p14="http://schemas.microsoft.com/office/powerpoint/2010/main" val="4009863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4825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shërbime</a:t>
            </a:r>
            <a:endParaRPr lang="sq-AL" altLang="en-US" sz="2800" b="1" kern="1200" dirty="0">
              <a:latin typeface="Verdana" pitchFamily="34" charset="0"/>
              <a:ea typeface="+mn-ea"/>
              <a:cs typeface="+mn-cs"/>
            </a:endParaRPr>
          </a:p>
        </p:txBody>
      </p:sp>
      <p:sp>
        <p:nvSpPr>
          <p:cNvPr id="3" name="Rectangle 2"/>
          <p:cNvSpPr/>
          <p:nvPr/>
        </p:nvSpPr>
        <p:spPr>
          <a:xfrm>
            <a:off x="179512" y="980728"/>
            <a:ext cx="8784976" cy="5398401"/>
          </a:xfrm>
          <a:prstGeom prst="rect">
            <a:avLst/>
          </a:prstGeom>
          <a:solidFill>
            <a:schemeClr val="bg1"/>
          </a:solidFill>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Shërbimet - </a:t>
            </a:r>
            <a:r>
              <a:rPr lang="sq-AL" sz="2200" dirty="0" err="1">
                <a:solidFill>
                  <a:srgbClr val="000000"/>
                </a:solidFill>
                <a:ea typeface="Verdana" panose="020B0604030504040204" pitchFamily="34" charset="0"/>
                <a:cs typeface="Verdana" panose="020B0604030504040204" pitchFamily="34" charset="0"/>
              </a:rPr>
              <a:t>konsulence</a:t>
            </a:r>
            <a:r>
              <a:rPr lang="sq-AL" sz="2200" dirty="0">
                <a:solidFill>
                  <a:srgbClr val="000000"/>
                </a:solidFill>
                <a:ea typeface="Verdana" panose="020B0604030504040204" pitchFamily="34" charset="0"/>
                <a:cs typeface="Verdana" panose="020B0604030504040204" pitchFamily="34" charset="0"/>
              </a:rPr>
              <a:t>, për shembull - si mallrat ose punimet, janë të nevojshme për të plotësuar nevojat specifike, dhe specifikimet duhet të shkruhen në një mënyrë që </a:t>
            </a:r>
            <a:r>
              <a:rPr lang="sq-AL" sz="2200" b="1" dirty="0">
                <a:solidFill>
                  <a:srgbClr val="FF0000"/>
                </a:solidFill>
                <a:ea typeface="Verdana" panose="020B0604030504040204" pitchFamily="34" charset="0"/>
                <a:cs typeface="Verdana" panose="020B0604030504040204" pitchFamily="34" charset="0"/>
              </a:rPr>
              <a:t>prodhimi i dhënë nga shërbimi është i matshëm.</a:t>
            </a:r>
          </a:p>
          <a:p>
            <a:pPr>
              <a:spcBef>
                <a:spcPts val="600"/>
              </a:spcBef>
            </a:pPr>
            <a:r>
              <a:rPr lang="sq-AL" sz="2200" dirty="0">
                <a:solidFill>
                  <a:srgbClr val="000000"/>
                </a:solidFill>
                <a:ea typeface="Verdana" panose="020B0604030504040204" pitchFamily="34" charset="0"/>
                <a:cs typeface="Verdana" panose="020B0604030504040204" pitchFamily="34" charset="0"/>
              </a:rPr>
              <a:t>Megjithatë, </a:t>
            </a:r>
            <a:r>
              <a:rPr lang="sq-AL" sz="2200" b="1" dirty="0">
                <a:ea typeface="Verdana" panose="020B0604030504040204" pitchFamily="34" charset="0"/>
                <a:cs typeface="Verdana" panose="020B0604030504040204" pitchFamily="34" charset="0"/>
              </a:rPr>
              <a:t>një shërbim ka një natyrë t</a:t>
            </a:r>
            <a:r>
              <a:rPr lang="en-US" sz="2200" b="1" dirty="0">
                <a:ea typeface="Verdana" panose="020B0604030504040204" pitchFamily="34" charset="0"/>
                <a:cs typeface="Verdana" panose="020B0604030504040204" pitchFamily="34" charset="0"/>
              </a:rPr>
              <a:t>ë</a:t>
            </a:r>
            <a:r>
              <a:rPr lang="sq-AL" sz="2200" b="1" dirty="0">
                <a:ea typeface="Verdana" panose="020B0604030504040204" pitchFamily="34" charset="0"/>
                <a:cs typeface="Verdana" panose="020B0604030504040204" pitchFamily="34" charset="0"/>
              </a:rPr>
              <a:t> pakapshme, </a:t>
            </a:r>
            <a:r>
              <a:rPr lang="sq-AL" sz="2200" dirty="0">
                <a:solidFill>
                  <a:srgbClr val="000000"/>
                </a:solidFill>
                <a:ea typeface="Verdana" panose="020B0604030504040204" pitchFamily="34" charset="0"/>
                <a:cs typeface="Verdana" panose="020B0604030504040204" pitchFamily="34" charset="0"/>
              </a:rPr>
              <a:t>që e bën më të vështirë për të specifikuar dhe madje edhe më të vështirë për të matur dhe kështu specifikimi i saj duhet të marrë parasysh se: </a:t>
            </a:r>
            <a:r>
              <a:rPr lang="sq-AL" sz="2200" dirty="0">
                <a:ea typeface="Verdana" panose="020B0604030504040204" pitchFamily="34" charset="0"/>
                <a:cs typeface="Verdana" panose="020B0604030504040204" pitchFamily="34" charset="0"/>
              </a:rPr>
              <a:t>	</a:t>
            </a:r>
          </a:p>
          <a:p>
            <a:pPr marL="342900" indent="-342900"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Shërbimet përfshijnë </a:t>
            </a:r>
            <a:r>
              <a:rPr lang="sq-AL" sz="2200" b="1" dirty="0">
                <a:ea typeface="Verdana" panose="020B0604030504040204" pitchFamily="34" charset="0"/>
                <a:cs typeface="Verdana" panose="020B0604030504040204" pitchFamily="34" charset="0"/>
              </a:rPr>
              <a:t>kryerjen e aktiviteteve apo detyrave</a:t>
            </a:r>
            <a:r>
              <a:rPr lang="sq-AL" sz="2200" dirty="0">
                <a:ea typeface="Verdana" panose="020B0604030504040204" pitchFamily="34" charset="0"/>
                <a:cs typeface="Verdana" panose="020B0604030504040204" pitchFamily="34" charset="0"/>
              </a:rPr>
              <a:t>, ndonjëherë n</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periudha të gjata kohore;</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nuk mund të jenë në pronësi </a:t>
            </a:r>
            <a:r>
              <a:rPr lang="sq-AL" sz="2200" dirty="0">
                <a:ea typeface="Verdana" panose="020B0604030504040204" pitchFamily="34" charset="0"/>
                <a:cs typeface="Verdana" panose="020B0604030504040204" pitchFamily="34" charset="0"/>
              </a:rPr>
              <a:t>si një produkt dhe </a:t>
            </a:r>
            <a:r>
              <a:rPr lang="sq-AL" sz="2200" b="1" dirty="0">
                <a:ea typeface="Verdana" panose="020B0604030504040204" pitchFamily="34" charset="0"/>
                <a:cs typeface="Verdana" panose="020B0604030504040204" pitchFamily="34" charset="0"/>
              </a:rPr>
              <a:t>nuk mund të ruhen;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Mostrat e shërbimeve nuk mund të shihen </a:t>
            </a:r>
            <a:r>
              <a:rPr lang="sq-AL" sz="2200" dirty="0">
                <a:ea typeface="Verdana" panose="020B0604030504040204" pitchFamily="34" charset="0"/>
                <a:cs typeface="Verdana" panose="020B0604030504040204" pitchFamily="34" charset="0"/>
              </a:rPr>
              <a:t>para se të blihen;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ofrohen nga njerëzit. </a:t>
            </a:r>
          </a:p>
        </p:txBody>
      </p:sp>
    </p:spTree>
    <p:extLst>
      <p:ext uri="{BB962C8B-B14F-4D97-AF65-F5344CB8AC3E}">
        <p14:creationId xmlns:p14="http://schemas.microsoft.com/office/powerpoint/2010/main" val="3054152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2"/>
            <a:ext cx="8524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a:t>
            </a:r>
            <a:r>
              <a:rPr lang="en-US" altLang="en-US" sz="2800" b="1" dirty="0">
                <a:latin typeface="Verdana" pitchFamily="34" charset="0"/>
                <a:ea typeface="+mn-ea"/>
                <a:cs typeface="+mn-cs"/>
              </a:rPr>
              <a:t> </a:t>
            </a:r>
            <a:r>
              <a:rPr lang="sq-AL" altLang="en-US" sz="2800" b="1" dirty="0">
                <a:latin typeface="Verdana" pitchFamily="34" charset="0"/>
                <a:ea typeface="+mn-ea"/>
                <a:cs typeface="+mn-cs"/>
              </a:rPr>
              <a:t>shërbime</a:t>
            </a:r>
            <a:r>
              <a:rPr lang="en-US" altLang="en-US" sz="2800" b="1" dirty="0">
                <a:latin typeface="Verdana" pitchFamily="34" charset="0"/>
                <a:ea typeface="+mn-ea"/>
                <a:cs typeface="+mn-cs"/>
              </a:rPr>
              <a:t> (</a:t>
            </a:r>
            <a:r>
              <a:rPr lang="en-US" altLang="en-US" sz="2800" b="1" dirty="0" err="1">
                <a:latin typeface="Verdana" pitchFamily="34" charset="0"/>
                <a:ea typeface="+mn-ea"/>
                <a:cs typeface="+mn-cs"/>
              </a:rPr>
              <a:t>vazhdim</a:t>
            </a:r>
            <a:r>
              <a:rPr lang="en-US" altLang="en-US" sz="2800" b="1" dirty="0">
                <a:latin typeface="Verdana" pitchFamily="34" charset="0"/>
                <a:ea typeface="+mn-ea"/>
                <a:cs typeface="+mn-cs"/>
              </a:rPr>
              <a:t>)</a:t>
            </a:r>
            <a:endParaRPr lang="sq-AL" altLang="en-US" sz="2800" b="1" dirty="0">
              <a:latin typeface="Verdana" pitchFamily="34" charset="0"/>
              <a:ea typeface="+mn-ea"/>
              <a:cs typeface="+mn-cs"/>
            </a:endParaRPr>
          </a:p>
        </p:txBody>
      </p:sp>
      <p:sp>
        <p:nvSpPr>
          <p:cNvPr id="3" name="Rectangle 2"/>
          <p:cNvSpPr/>
          <p:nvPr/>
        </p:nvSpPr>
        <p:spPr>
          <a:xfrm>
            <a:off x="251520" y="1052736"/>
            <a:ext cx="8640960" cy="4998291"/>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Dallimet në natyrën e shërbimeve, në krahasim me mallrat ose punët, kane implikime në specifikimet, të cilat duhet të mbulojnë aspekte të tilla si:</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Përshkrimin</a:t>
            </a:r>
            <a:r>
              <a:rPr lang="sq-AL" sz="2400" dirty="0">
                <a:ea typeface="Verdana" panose="020B0604030504040204" pitchFamily="34" charset="0"/>
                <a:cs typeface="Verdana" panose="020B0604030504040204" pitchFamily="34" charset="0"/>
              </a:rPr>
              <a:t> e detajuar të shërbimeve që do të ofrohen;</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Kohen, kohëzgjatjen dhe vendin </a:t>
            </a:r>
            <a:r>
              <a:rPr lang="sq-AL" sz="2400" dirty="0">
                <a:ea typeface="Verdana" panose="020B0604030504040204" pitchFamily="34" charset="0"/>
                <a:cs typeface="Verdana" panose="020B0604030504040204" pitchFamily="34" charset="0"/>
              </a:rPr>
              <a:t>e ofrimit të shërbimeve;</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Koha e nevojshme e reagimit </a:t>
            </a:r>
            <a:r>
              <a:rPr lang="sq-AL" sz="2400" dirty="0">
                <a:ea typeface="Verdana" panose="020B0604030504040204" pitchFamily="34" charset="0"/>
                <a:cs typeface="Verdana" panose="020B0604030504040204" pitchFamily="34" charset="0"/>
              </a:rPr>
              <a:t>për ofrimin e shërbimeve;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Dokumentacioni i nevojshëm në formë të </a:t>
            </a:r>
            <a:r>
              <a:rPr lang="sq-AL" sz="2400" b="1" dirty="0">
                <a:ea typeface="Verdana" panose="020B0604030504040204" pitchFamily="34" charset="0"/>
                <a:cs typeface="Verdana" panose="020B0604030504040204" pitchFamily="34" charset="0"/>
              </a:rPr>
              <a:t>rezultateve dhe / ose raportit te progresit;</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Procedurat e hollësishme dhe përgjegjësitë </a:t>
            </a:r>
            <a:r>
              <a:rPr lang="sq-AL" sz="2400" dirty="0">
                <a:ea typeface="Verdana" panose="020B0604030504040204" pitchFamily="34" charset="0"/>
                <a:cs typeface="Verdana" panose="020B0604030504040204" pitchFamily="34" charset="0"/>
              </a:rPr>
              <a:t>për mbikëqyrjen, pranimin e rezultateve dhe përfundimin e kontratës. </a:t>
            </a:r>
          </a:p>
        </p:txBody>
      </p:sp>
    </p:spTree>
    <p:extLst>
      <p:ext uri="{BB962C8B-B14F-4D97-AF65-F5344CB8AC3E}">
        <p14:creationId xmlns:p14="http://schemas.microsoft.com/office/powerpoint/2010/main" val="1972197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1860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Termat e Referencës- TR</a:t>
            </a:r>
          </a:p>
        </p:txBody>
      </p:sp>
      <p:sp>
        <p:nvSpPr>
          <p:cNvPr id="3" name="Rectangle 2"/>
          <p:cNvSpPr/>
          <p:nvPr/>
        </p:nvSpPr>
        <p:spPr>
          <a:xfrm>
            <a:off x="179512" y="980728"/>
            <a:ext cx="8784976" cy="5795433"/>
          </a:xfrm>
          <a:prstGeom prst="rect">
            <a:avLst/>
          </a:prstGeom>
          <a:solidFill>
            <a:schemeClr val="bg1"/>
          </a:solidFill>
        </p:spPr>
        <p:txBody>
          <a:bodyPr wrap="square">
            <a:spAutoFit/>
          </a:bodyPr>
          <a:lstStyle/>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200" dirty="0">
                <a:ea typeface="Verdana" panose="020B0604030504040204" pitchFamily="34" charset="0"/>
                <a:cs typeface="Verdana" panose="020B0604030504040204" pitchFamily="34" charset="0"/>
              </a:rPr>
              <a:t>Shpesh specifikimet e shërbimeve janë të shprehura në Termat e Referencës, të cilat formojnë një pjesë të dokumentacionit të tenderit dhe normalisht përbëhen nga: 	</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sfondi i projektit </a:t>
            </a:r>
            <a:r>
              <a:rPr lang="sq-AL" sz="2200" dirty="0">
                <a:ea typeface="Verdana" panose="020B0604030504040204" pitchFamily="34" charset="0"/>
                <a:cs typeface="Verdana" panose="020B0604030504040204" pitchFamily="34" charset="0"/>
              </a:rPr>
              <a:t>(përmbledhja e karakteristikave kryesore të projektit dhe përshkrimi i rrugës t</a:t>
            </a:r>
            <a:r>
              <a:rPr lang="en-US" sz="2200" dirty="0">
                <a:ea typeface="Verdana" panose="020B0604030504040204" pitchFamily="34" charset="0"/>
                <a:cs typeface="Verdana" panose="020B0604030504040204" pitchFamily="34" charset="0"/>
              </a:rPr>
              <a:t>e</a:t>
            </a:r>
            <a:r>
              <a:rPr lang="sq-AL" sz="2200" dirty="0">
                <a:ea typeface="Verdana" panose="020B0604030504040204" pitchFamily="34" charset="0"/>
                <a:cs typeface="Verdana" panose="020B0604030504040204" pitchFamily="34" charset="0"/>
              </a:rPr>
              <a:t> përshtatjes s</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detyrave në objektiva më të gjera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AK);</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objektivat e detyrës </a:t>
            </a:r>
            <a:r>
              <a:rPr lang="sq-AL" sz="2200" dirty="0">
                <a:ea typeface="Verdana" panose="020B0604030504040204" pitchFamily="34" charset="0"/>
                <a:cs typeface="Verdana" panose="020B0604030504040204" pitchFamily="34" charset="0"/>
              </a:rPr>
              <a:t>(përshkrimi i objektivave dhe rezultatet e pritshme të detyrës);</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fushëveprimi i punës </a:t>
            </a:r>
            <a:r>
              <a:rPr lang="sq-AL" sz="2200" dirty="0">
                <a:ea typeface="Verdana" panose="020B0604030504040204" pitchFamily="34" charset="0"/>
                <a:cs typeface="Verdana" panose="020B0604030504040204" pitchFamily="34" charset="0"/>
              </a:rPr>
              <a:t>(detajet e të gjitha aktiviteteve kryesore ose detyrave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cilat duhet të kryhen dhe rezultatet e pritura);</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lista e raporteve, orari i dërgesave, dhe periudha e </a:t>
            </a:r>
            <a:r>
              <a:rPr lang="sq-AL" sz="2200" b="1" dirty="0" err="1">
                <a:ea typeface="Verdana" panose="020B0604030504040204" pitchFamily="34" charset="0"/>
                <a:cs typeface="Verdana" panose="020B0604030504040204" pitchFamily="34" charset="0"/>
              </a:rPr>
              <a:t>performancës</a:t>
            </a:r>
            <a:r>
              <a:rPr lang="sq-AL" sz="2200" b="1"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(kohëzgjatjen e vlerësuar të detyrës, nga data e fillimit deri në datën kur Autoriteti Kontraktues merr dhe pranon raportin përfundimtar të kontraktuesit ose një datë të caktuar te përfundimit);</a:t>
            </a:r>
          </a:p>
        </p:txBody>
      </p:sp>
    </p:spTree>
    <p:extLst>
      <p:ext uri="{BB962C8B-B14F-4D97-AF65-F5344CB8AC3E}">
        <p14:creationId xmlns:p14="http://schemas.microsoft.com/office/powerpoint/2010/main" val="3788185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1"/>
            <a:ext cx="76402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2800" b="1" dirty="0" err="1">
                <a:latin typeface="Verdana" pitchFamily="34" charset="0"/>
                <a:ea typeface="+mn-ea"/>
                <a:cs typeface="+mn-cs"/>
              </a:rPr>
              <a:t>Termat</a:t>
            </a:r>
            <a:r>
              <a:rPr lang="en-US" altLang="en-US" sz="2800" b="1" dirty="0">
                <a:latin typeface="Verdana" pitchFamily="34" charset="0"/>
                <a:ea typeface="+mn-ea"/>
                <a:cs typeface="+mn-cs"/>
              </a:rPr>
              <a:t> e </a:t>
            </a:r>
            <a:r>
              <a:rPr lang="en-US" altLang="en-US" sz="2800" b="1" dirty="0" err="1">
                <a:latin typeface="Verdana" pitchFamily="34" charset="0"/>
                <a:ea typeface="+mn-ea"/>
                <a:cs typeface="+mn-cs"/>
              </a:rPr>
              <a:t>Referencës</a:t>
            </a:r>
            <a:r>
              <a:rPr lang="en-US" altLang="en-US" sz="2800" b="1" dirty="0">
                <a:latin typeface="Verdana" pitchFamily="34" charset="0"/>
                <a:ea typeface="+mn-ea"/>
                <a:cs typeface="+mn-cs"/>
              </a:rPr>
              <a:t>- </a:t>
            </a:r>
            <a:r>
              <a:rPr lang="en-US" altLang="en-US" sz="2800" b="1" dirty="0" err="1">
                <a:latin typeface="Verdana" pitchFamily="34" charset="0"/>
                <a:ea typeface="+mn-ea"/>
                <a:cs typeface="+mn-cs"/>
              </a:rPr>
              <a:t>TeR</a:t>
            </a:r>
            <a:r>
              <a:rPr lang="en-US" altLang="en-US" sz="2800" b="1" dirty="0">
                <a:latin typeface="Verdana" pitchFamily="34" charset="0"/>
                <a:ea typeface="+mn-ea"/>
                <a:cs typeface="+mn-cs"/>
              </a:rPr>
              <a:t> (</a:t>
            </a:r>
            <a:r>
              <a:rPr lang="en-US" altLang="en-US" sz="2800" b="1" dirty="0" err="1">
                <a:latin typeface="Verdana" pitchFamily="34" charset="0"/>
                <a:ea typeface="+mn-ea"/>
                <a:cs typeface="+mn-cs"/>
              </a:rPr>
              <a:t>vazhdim</a:t>
            </a:r>
            <a:r>
              <a:rPr lang="en-US" altLang="en-US" sz="2800" b="1" dirty="0">
                <a:latin typeface="Verdana" pitchFamily="34" charset="0"/>
                <a:ea typeface="+mn-ea"/>
                <a:cs typeface="+mn-cs"/>
              </a:rPr>
              <a:t>)</a:t>
            </a:r>
          </a:p>
        </p:txBody>
      </p:sp>
      <p:sp>
        <p:nvSpPr>
          <p:cNvPr id="3" name="Rectangle 2"/>
          <p:cNvSpPr/>
          <p:nvPr/>
        </p:nvSpPr>
        <p:spPr>
          <a:xfrm>
            <a:off x="179512" y="908720"/>
            <a:ext cx="8784976" cy="5127558"/>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200" b="1" dirty="0">
              <a:ea typeface="Verdana" panose="020B0604030504040204" pitchFamily="34" charset="0"/>
              <a:cs typeface="Verdana" panose="020B0604030504040204" pitchFamily="34" charset="0"/>
            </a:endParaRPr>
          </a:p>
          <a:p>
            <a:pPr marL="342900" indent="-342900" algn="just" eaLnBrk="0" hangingPunct="0">
              <a:lnSpc>
                <a:spcPct val="90000"/>
              </a:lnSpc>
              <a:spcBef>
                <a:spcPts val="1200"/>
              </a:spcBef>
              <a:buClr>
                <a:schemeClr val="bg2"/>
              </a:buClr>
              <a:buSzPct val="75000"/>
              <a:buFont typeface="Wingdings" pitchFamily="2" charset="2"/>
              <a:buChar char="n"/>
            </a:pPr>
            <a:r>
              <a:rPr lang="en-US" sz="2200" b="1" dirty="0">
                <a:ea typeface="Verdana" panose="020B0604030504040204" pitchFamily="34" charset="0"/>
                <a:cs typeface="Verdana" panose="020B0604030504040204" pitchFamily="34" charset="0"/>
              </a:rPr>
              <a:t>P</a:t>
            </a:r>
            <a:r>
              <a:rPr lang="sq-AL" sz="2200" b="1" dirty="0" err="1">
                <a:ea typeface="Verdana" panose="020B0604030504040204" pitchFamily="34" charset="0"/>
                <a:cs typeface="Verdana" panose="020B0604030504040204" pitchFamily="34" charset="0"/>
              </a:rPr>
              <a:t>rocedurat</a:t>
            </a:r>
            <a:r>
              <a:rPr lang="sq-AL" sz="2200" b="1" dirty="0">
                <a:ea typeface="Verdana" panose="020B0604030504040204" pitchFamily="34" charset="0"/>
                <a:cs typeface="Verdana" panose="020B0604030504040204" pitchFamily="34" charset="0"/>
              </a:rPr>
              <a:t> dhe organet për pranimin e rezultateve dhe menaxhimit të projektit dhe të kontratës </a:t>
            </a:r>
            <a:r>
              <a:rPr lang="sq-AL" sz="2200" dirty="0">
                <a:ea typeface="Verdana" panose="020B0604030504040204" pitchFamily="34" charset="0"/>
                <a:cs typeface="Verdana" panose="020B0604030504040204" pitchFamily="34" charset="0"/>
              </a:rPr>
              <a:t>(p.sh. komisionit të pranimit te dorëzimit, komiteti drejtues)</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të dhënat, shërbimet lokale, personelit, dhe </a:t>
            </a:r>
            <a:r>
              <a:rPr lang="sq-AL" sz="2200" b="1" dirty="0">
                <a:ea typeface="Verdana" panose="020B0604030504040204" pitchFamily="34" charset="0"/>
                <a:cs typeface="Verdana" panose="020B0604030504040204" pitchFamily="34" charset="0"/>
              </a:rPr>
              <a:t>objektet që do të ofrohen nga autoritet kontraktues</a:t>
            </a:r>
            <a:r>
              <a:rPr lang="sq-AL" sz="2200" dirty="0">
                <a:ea typeface="Verdana" panose="020B0604030504040204" pitchFamily="34" charset="0"/>
                <a:cs typeface="Verdana" panose="020B0604030504040204" pitchFamily="34" charset="0"/>
              </a:rPr>
              <a:t>; dhe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aranzhimet institucionale </a:t>
            </a:r>
            <a:r>
              <a:rPr lang="sq-AL" sz="2200" dirty="0">
                <a:ea typeface="Verdana" panose="020B0604030504040204" pitchFamily="34" charset="0"/>
                <a:cs typeface="Verdana" panose="020B0604030504040204" pitchFamily="34" charset="0"/>
              </a:rPr>
              <a:t>(përkufizimi institucional i organizimit përreth caktimit, duke treguar rolin dhe përgjegjësitë e të gjithë të përfshirëve, dhe duke specifikuar llojin, kohën, dhe rëndësinë e pjesëmarrjes së të gjithëve, duke përfshirë edhe Autoriteti Kontraktues).</a:t>
            </a:r>
          </a:p>
          <a:p>
            <a:pPr eaLnBrk="0" hangingPunct="0">
              <a:lnSpc>
                <a:spcPct val="90000"/>
              </a:lnSpc>
              <a:spcBef>
                <a:spcPts val="1200"/>
              </a:spcBef>
              <a:buClr>
                <a:schemeClr val="bg2"/>
              </a:buClr>
              <a:buSzPct val="75000"/>
            </a:pPr>
            <a:endParaRPr lang="sq-AL" sz="2200" dirty="0">
              <a:ea typeface="Verdana" panose="020B0604030504040204" pitchFamily="34" charset="0"/>
              <a:cs typeface="Verdana" panose="020B0604030504040204" pitchFamily="34" charset="0"/>
            </a:endParaRPr>
          </a:p>
          <a:p>
            <a:pPr eaLnBrk="0" hangingPunct="0">
              <a:lnSpc>
                <a:spcPct val="90000"/>
              </a:lnSpc>
              <a:spcBef>
                <a:spcPts val="1200"/>
              </a:spcBef>
              <a:buClr>
                <a:schemeClr val="bg2"/>
              </a:buClr>
              <a:buSzPct val="75000"/>
            </a:pPr>
            <a:r>
              <a:rPr lang="sq-AL" sz="2200" b="1" dirty="0">
                <a:ea typeface="Verdana" panose="020B0604030504040204" pitchFamily="34" charset="0"/>
                <a:cs typeface="Verdana" panose="020B0604030504040204" pitchFamily="34" charset="0"/>
              </a:rPr>
              <a:t>Kualifikimet e ekipit të projektit janë konsideruar me tepër  </a:t>
            </a:r>
            <a:r>
              <a:rPr lang="en-US" sz="2200" b="1" dirty="0" err="1">
                <a:ea typeface="Verdana" panose="020B0604030504040204" pitchFamily="34" charset="0"/>
                <a:cs typeface="Verdana" panose="020B0604030504040204" pitchFamily="34" charset="0"/>
              </a:rPr>
              <a:t>si</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kritere te përzgjedhjes se </a:t>
            </a:r>
            <a:r>
              <a:rPr lang="en-US" sz="2200" b="1" dirty="0" err="1">
                <a:ea typeface="Verdana" panose="020B0604030504040204" pitchFamily="34" charset="0"/>
                <a:cs typeface="Verdana" panose="020B0604030504040204" pitchFamily="34" charset="0"/>
              </a:rPr>
              <a:t>sa</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të</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specifikime</a:t>
            </a:r>
            <a:r>
              <a:rPr lang="en-US" sz="2200" b="1" dirty="0" err="1">
                <a:ea typeface="Verdana" panose="020B0604030504040204" pitchFamily="34" charset="0"/>
                <a:cs typeface="Verdana" panose="020B0604030504040204" pitchFamily="34" charset="0"/>
              </a:rPr>
              <a:t>ve</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teknike</a:t>
            </a:r>
            <a:r>
              <a:rPr lang="sq-AL" sz="2200" b="1"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435926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209800" y="1371600"/>
            <a:ext cx="666398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altLang="en-US" sz="3200" b="1" dirty="0">
                <a:solidFill>
                  <a:schemeClr val="bg1"/>
                </a:solidFill>
              </a:rPr>
              <a:t>      </a:t>
            </a:r>
          </a:p>
          <a:p>
            <a:pPr algn="r" eaLnBrk="1" hangingPunct="1"/>
            <a:r>
              <a:rPr lang="sq-AL" altLang="en-US" sz="3200" b="1" dirty="0">
                <a:solidFill>
                  <a:schemeClr val="bg1"/>
                </a:solidFill>
                <a:latin typeface="Arial" charset="0"/>
                <a:cs typeface="Arial" charset="0"/>
              </a:rPr>
              <a:t>Sesioni IV:  </a:t>
            </a:r>
            <a:r>
              <a:rPr lang="en-US" altLang="en-US" sz="3200" b="1" dirty="0">
                <a:solidFill>
                  <a:schemeClr val="bg1"/>
                </a:solidFill>
                <a:latin typeface="Arial" charset="0"/>
                <a:cs typeface="Arial" charset="0"/>
              </a:rPr>
              <a:t/>
            </a:r>
            <a:br>
              <a:rPr lang="en-US" altLang="en-US" sz="3200" b="1" dirty="0">
                <a:solidFill>
                  <a:schemeClr val="bg1"/>
                </a:solidFill>
                <a:latin typeface="Arial" charset="0"/>
                <a:cs typeface="Arial" charset="0"/>
              </a:rPr>
            </a:br>
            <a:r>
              <a:rPr lang="sq-AL" altLang="en-US" sz="3200" b="1" dirty="0">
                <a:solidFill>
                  <a:schemeClr val="bg1"/>
                </a:solidFill>
                <a:latin typeface="Arial" charset="0"/>
                <a:cs typeface="Arial" charset="0"/>
              </a:rPr>
              <a:t>Karakteristikat e detyrueshme dhe te dëshirueshme t</a:t>
            </a:r>
            <a:r>
              <a:rPr lang="en-US" altLang="en-US" sz="3200" b="1" dirty="0">
                <a:solidFill>
                  <a:schemeClr val="bg1"/>
                </a:solidFill>
                <a:latin typeface="Arial" charset="0"/>
                <a:cs typeface="Arial" charset="0"/>
              </a:rPr>
              <a:t>ë</a:t>
            </a:r>
            <a:r>
              <a:rPr lang="sq-AL" altLang="en-US" sz="3200" b="1" dirty="0">
                <a:solidFill>
                  <a:schemeClr val="bg1"/>
                </a:solidFill>
                <a:latin typeface="Arial" charset="0"/>
                <a:cs typeface="Arial" charset="0"/>
              </a:rPr>
              <a:t> specifikimeve teknike</a:t>
            </a:r>
          </a:p>
          <a:p>
            <a:pPr algn="r" eaLnBrk="1" hangingPunct="1"/>
            <a:r>
              <a:rPr lang="sq-AL" altLang="en-US" sz="3200" b="1" dirty="0">
                <a:solidFill>
                  <a:schemeClr val="bg1"/>
                </a:solidFill>
                <a:latin typeface="Arial" charset="0"/>
                <a:cs typeface="Arial" charset="0"/>
              </a:rPr>
              <a:t> </a:t>
            </a:r>
            <a:endParaRPr lang="sq-AL" altLang="en-US" sz="3200" b="1" dirty="0">
              <a:solidFill>
                <a:schemeClr val="bg1"/>
              </a:solidFill>
            </a:endParaRPr>
          </a:p>
        </p:txBody>
      </p:sp>
    </p:spTree>
    <p:extLst>
      <p:ext uri="{BB962C8B-B14F-4D97-AF65-F5344CB8AC3E}">
        <p14:creationId xmlns:p14="http://schemas.microsoft.com/office/powerpoint/2010/main" val="1953277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8077200" cy="4995214"/>
          </a:xfrm>
          <a:prstGeom prst="rect">
            <a:avLst/>
          </a:prstGeom>
        </p:spPr>
        <p:txBody>
          <a:bodyPr wrap="square">
            <a:spAutoFit/>
          </a:bodyPr>
          <a:lstStyle/>
          <a:p>
            <a:pPr marL="0" indent="0" algn="just">
              <a:lnSpc>
                <a:spcPct val="90000"/>
              </a:lnSpc>
              <a:buNone/>
            </a:pPr>
            <a:r>
              <a:rPr lang="sq-AL" altLang="en-US" sz="2800" b="1" dirty="0">
                <a:latin typeface="Verdana" pitchFamily="34" charset="0"/>
              </a:rPr>
              <a:t> Mos diskriminimi/ Konkurrenca</a:t>
            </a:r>
            <a:endParaRPr lang="en-US" altLang="en-US" sz="2800" b="1" dirty="0">
              <a:latin typeface="Verdana"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Specifikimet teknike duhet të </a:t>
            </a:r>
            <a:r>
              <a:rPr lang="sq-AL" altLang="el-GR" sz="2200" b="1" dirty="0">
                <a:latin typeface="Verdana" panose="020B0604030504040204" pitchFamily="34" charset="0"/>
                <a:ea typeface="Verdana" panose="020B0604030504040204" pitchFamily="34" charset="0"/>
                <a:cs typeface="Verdana" panose="020B0604030504040204" pitchFamily="34" charset="0"/>
              </a:rPr>
              <a:t>promovojnë konkurrencën e mundshme më të gjerë</a:t>
            </a:r>
            <a:r>
              <a:rPr lang="sq-AL" altLang="el-GR" sz="2200" dirty="0">
                <a:latin typeface="Verdana" panose="020B0604030504040204" pitchFamily="34" charset="0"/>
                <a:ea typeface="Verdana" panose="020B0604030504040204" pitchFamily="34" charset="0"/>
                <a:cs typeface="Verdana" panose="020B0604030504040204" pitchFamily="34" charset="0"/>
              </a:rPr>
              <a:t> </a:t>
            </a:r>
            <a:r>
              <a:rPr lang="sq-AL" altLang="el-GR" sz="2200" b="1" dirty="0">
                <a:latin typeface="Verdana" panose="020B0604030504040204" pitchFamily="34" charset="0"/>
                <a:ea typeface="Verdana" panose="020B0604030504040204" pitchFamily="34" charset="0"/>
                <a:cs typeface="Verdana" panose="020B0604030504040204" pitchFamily="34" charset="0"/>
              </a:rPr>
              <a:t>(ndërkombëtare), </a:t>
            </a:r>
            <a:r>
              <a:rPr lang="sq-AL" altLang="el-GR" sz="2200" dirty="0">
                <a:latin typeface="Verdana" panose="020B0604030504040204" pitchFamily="34" charset="0"/>
                <a:ea typeface="Verdana" panose="020B0604030504040204" pitchFamily="34" charset="0"/>
                <a:cs typeface="Verdana" panose="020B0604030504040204" pitchFamily="34" charset="0"/>
              </a:rPr>
              <a:t>duke siguruar </a:t>
            </a:r>
            <a:r>
              <a:rPr lang="sq-AL" altLang="el-GR" sz="2200" dirty="0" err="1">
                <a:latin typeface="Verdana" panose="020B0604030504040204" pitchFamily="34" charset="0"/>
                <a:ea typeface="Verdana" panose="020B0604030504040204" pitchFamily="34" charset="0"/>
                <a:cs typeface="Verdana" panose="020B0604030504040204" pitchFamily="34" charset="0"/>
              </a:rPr>
              <a:t>performancën</a:t>
            </a:r>
            <a:r>
              <a:rPr lang="sq-AL" altLang="el-GR" sz="2200" dirty="0">
                <a:latin typeface="Verdana" panose="020B0604030504040204" pitchFamily="34" charset="0"/>
                <a:ea typeface="Verdana" panose="020B0604030504040204" pitchFamily="34" charset="0"/>
                <a:cs typeface="Verdana" panose="020B0604030504040204" pitchFamily="34" charset="0"/>
              </a:rPr>
              <a:t> kritike apo kërkesat e tjera për mallrat, punimet dhe / ose shërbimet nën prokurim.</a:t>
            </a: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Kjo është një praktikë e keqe për specifikimet për të përmendur një markë të veçantë ose burimin e mallrave ose të një procesi të veçantë për punime’ ndërtimi ose ofrimin e shërbimeve, duke favorizuar ose eliminuar  operatorë ekonomike të caktuar ose produkte.</a:t>
            </a:r>
            <a:endParaRPr lang="en-US" sz="2200" dirty="0"/>
          </a:p>
        </p:txBody>
      </p:sp>
    </p:spTree>
    <p:extLst>
      <p:ext uri="{BB962C8B-B14F-4D97-AF65-F5344CB8AC3E}">
        <p14:creationId xmlns:p14="http://schemas.microsoft.com/office/powerpoint/2010/main" val="2036420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152400" y="1447800"/>
            <a:ext cx="8859080" cy="5324535"/>
          </a:xfrm>
          <a:prstGeom prst="rect">
            <a:avLst/>
          </a:prstGeom>
          <a:solidFill>
            <a:schemeClr val="bg1"/>
          </a:solidFill>
        </p:spPr>
        <p:txBody>
          <a:bodyPr wrap="square">
            <a:spAutoFit/>
          </a:bodyPr>
          <a:lstStyle/>
          <a:p>
            <a:pPr marL="457200" indent="-457200" algn="just">
              <a:spcBef>
                <a:spcPts val="600"/>
              </a:spcBef>
            </a:pPr>
            <a:r>
              <a:rPr lang="sq-AL" altLang="el-GR" sz="2000" dirty="0">
                <a:latin typeface="Verdana" panose="020B0604030504040204" pitchFamily="34" charset="0"/>
                <a:ea typeface="Verdana" panose="020B0604030504040204" pitchFamily="34" charset="0"/>
                <a:cs typeface="Verdana" panose="020B0604030504040204" pitchFamily="34" charset="0"/>
              </a:rPr>
              <a:t>Specifikimet do të bazohen në karakteristikat përkatëse dhe / ose kërkesat e </a:t>
            </a:r>
            <a:r>
              <a:rPr lang="sq-AL" altLang="el-GR" sz="2000" dirty="0" err="1">
                <a:latin typeface="Verdana" panose="020B0604030504040204" pitchFamily="34" charset="0"/>
                <a:ea typeface="Verdana" panose="020B0604030504040204" pitchFamily="34" charset="0"/>
                <a:cs typeface="Verdana" panose="020B0604030504040204" pitchFamily="34" charset="0"/>
              </a:rPr>
              <a:t>performancës</a:t>
            </a:r>
            <a:r>
              <a:rPr lang="sq-AL" altLang="el-GR" sz="2000" dirty="0">
                <a:latin typeface="Verdana" panose="020B0604030504040204" pitchFamily="34" charset="0"/>
                <a:ea typeface="Verdana" panose="020B0604030504040204" pitchFamily="34" charset="0"/>
                <a:cs typeface="Verdana" panose="020B0604030504040204" pitchFamily="34" charset="0"/>
              </a:rPr>
              <a:t>.</a:t>
            </a:r>
          </a:p>
          <a:p>
            <a:pPr marL="457200" indent="-457200" algn="just">
              <a:spcBef>
                <a:spcPts val="600"/>
              </a:spcBef>
            </a:pPr>
            <a:r>
              <a:rPr lang="sq-AL" altLang="el-GR" sz="2000" b="1" dirty="0">
                <a:latin typeface="Verdana" panose="020B0604030504040204" pitchFamily="34" charset="0"/>
                <a:ea typeface="Verdana" panose="020B0604030504040204" pitchFamily="34" charset="0"/>
                <a:cs typeface="Verdana" panose="020B0604030504040204" pitchFamily="34" charset="0"/>
              </a:rPr>
              <a:t>Referencat për emrat e markave, numrat e katalogut, ose klasifikimeve të ngjashme do të shmangen.</a:t>
            </a:r>
          </a:p>
          <a:p>
            <a:pPr marL="457200" indent="-457200" algn="just">
              <a:spcBef>
                <a:spcPts val="600"/>
              </a:spcBef>
            </a:pPr>
            <a:r>
              <a:rPr lang="sq-AL" altLang="el-GR" sz="2000" dirty="0">
                <a:latin typeface="Verdana" panose="020B0604030504040204" pitchFamily="34" charset="0"/>
                <a:ea typeface="Verdana" panose="020B0604030504040204" pitchFamily="34" charset="0"/>
                <a:cs typeface="Verdana" panose="020B0604030504040204" pitchFamily="34" charset="0"/>
              </a:rPr>
              <a:t>Një përjashtim në këtë ndalim është i lejuar, ku objekti i kontratës nuk mund të përshkruhet ndryshe nga specifikimet që janë mjaft të sakta dhe t</a:t>
            </a:r>
            <a:r>
              <a:rPr lang="en-US" altLang="el-GR" sz="2000" dirty="0">
                <a:latin typeface="Verdana" panose="020B0604030504040204" pitchFamily="34" charset="0"/>
                <a:ea typeface="Verdana" panose="020B0604030504040204" pitchFamily="34" charset="0"/>
                <a:cs typeface="Verdana" panose="020B0604030504040204" pitchFamily="34" charset="0"/>
              </a:rPr>
              <a:t>ë</a:t>
            </a:r>
            <a:r>
              <a:rPr lang="sq-AL" altLang="el-GR" sz="2000" dirty="0">
                <a:latin typeface="Verdana" panose="020B0604030504040204" pitchFamily="34" charset="0"/>
                <a:ea typeface="Verdana" panose="020B0604030504040204" pitchFamily="34" charset="0"/>
                <a:cs typeface="Verdana" panose="020B0604030504040204" pitchFamily="34" charset="0"/>
              </a:rPr>
              <a:t> kuptueshme në treg. </a:t>
            </a:r>
            <a:r>
              <a:rPr lang="sq-AL" altLang="el-GR" sz="2000" b="1" dirty="0">
                <a:latin typeface="Verdana" panose="020B0604030504040204" pitchFamily="34" charset="0"/>
                <a:ea typeface="Verdana" panose="020B0604030504040204" pitchFamily="34" charset="0"/>
                <a:cs typeface="Verdana" panose="020B0604030504040204" pitchFamily="34" charset="0"/>
              </a:rPr>
              <a:t>Mbështetja e këtij përjashtimi nuk duhet, megjithatë, t</a:t>
            </a:r>
            <a:r>
              <a:rPr lang="en-US" altLang="el-GR" sz="2000" b="1" dirty="0">
                <a:latin typeface="Verdana" panose="020B0604030504040204" pitchFamily="34" charset="0"/>
                <a:ea typeface="Verdana" panose="020B0604030504040204" pitchFamily="34" charset="0"/>
                <a:cs typeface="Verdana" panose="020B0604030504040204" pitchFamily="34" charset="0"/>
              </a:rPr>
              <a:t>ë</a:t>
            </a:r>
            <a:r>
              <a:rPr lang="sq-AL" altLang="el-GR" sz="2000" b="1" dirty="0">
                <a:latin typeface="Verdana" panose="020B0604030504040204" pitchFamily="34" charset="0"/>
                <a:ea typeface="Verdana" panose="020B0604030504040204" pitchFamily="34" charset="0"/>
                <a:cs typeface="Verdana" panose="020B0604030504040204" pitchFamily="34" charset="0"/>
              </a:rPr>
              <a:t> ketë efekt diskriminuese.</a:t>
            </a:r>
          </a:p>
          <a:p>
            <a:pPr marL="457200" indent="-457200" algn="just">
              <a:spcBef>
                <a:spcPts val="600"/>
              </a:spcBef>
            </a:pPr>
            <a:r>
              <a:rPr lang="sq-AL" altLang="el-GR" sz="2000" dirty="0">
                <a:latin typeface="Verdana" panose="020B0604030504040204" pitchFamily="34" charset="0"/>
                <a:ea typeface="Verdana" panose="020B0604030504040204" pitchFamily="34" charset="0"/>
                <a:cs typeface="Verdana" panose="020B0604030504040204" pitchFamily="34" charset="0"/>
              </a:rPr>
              <a:t>Specifikimi do të lejojë pranimin e ofertave që kanë karakteristika të ngjashme dhe të cilat ofrojnë </a:t>
            </a:r>
            <a:r>
              <a:rPr lang="sq-AL" altLang="el-GR" sz="2000" dirty="0" err="1">
                <a:latin typeface="Verdana" panose="020B0604030504040204" pitchFamily="34" charset="0"/>
                <a:ea typeface="Verdana" panose="020B0604030504040204" pitchFamily="34" charset="0"/>
                <a:cs typeface="Verdana" panose="020B0604030504040204" pitchFamily="34" charset="0"/>
              </a:rPr>
              <a:t>performancë</a:t>
            </a:r>
            <a:r>
              <a:rPr lang="sq-AL" altLang="el-GR" sz="2000" dirty="0">
                <a:latin typeface="Verdana" panose="020B0604030504040204" pitchFamily="34" charset="0"/>
                <a:ea typeface="Verdana" panose="020B0604030504040204" pitchFamily="34" charset="0"/>
                <a:cs typeface="Verdana" panose="020B0604030504040204" pitchFamily="34" charset="0"/>
              </a:rPr>
              <a:t> të paktën në thelb ekuivalente me ato të përcaktuara. Për këtë qëllim, këshillohet që të kërkohet që shenjat e tilla të shoqërohen me fjalët </a:t>
            </a:r>
            <a:r>
              <a:rPr lang="sq-AL" altLang="el-GR" sz="2000" b="1" dirty="0">
                <a:latin typeface="Verdana" panose="020B0604030504040204" pitchFamily="34" charset="0"/>
                <a:ea typeface="Verdana" panose="020B0604030504040204" pitchFamily="34" charset="0"/>
                <a:cs typeface="Verdana" panose="020B0604030504040204" pitchFamily="34" charset="0"/>
              </a:rPr>
              <a:t>"ose ekuivalent". </a:t>
            </a:r>
          </a:p>
          <a:p>
            <a:pPr marL="457200" indent="-457200">
              <a:spcBef>
                <a:spcPts val="600"/>
              </a:spcBef>
            </a:pPr>
            <a:r>
              <a:rPr lang="sq-AL" altLang="el-GR" sz="2000" dirty="0">
                <a:latin typeface="Verdana" panose="020B0604030504040204" pitchFamily="34" charset="0"/>
                <a:ea typeface="Verdana" panose="020B0604030504040204" pitchFamily="34" charset="0"/>
                <a:cs typeface="Verdana" panose="020B0604030504040204" pitchFamily="34" charset="0"/>
              </a:rPr>
              <a:t>AK duke u mbështetur në këtë shmangie duhet gjithmonë të jetë në gjendje të ofrojë dëshmi se është e nevojshme.</a:t>
            </a:r>
          </a:p>
        </p:txBody>
      </p:sp>
      <p:sp>
        <p:nvSpPr>
          <p:cNvPr id="2" name="Rectangle 1"/>
          <p:cNvSpPr/>
          <p:nvPr/>
        </p:nvSpPr>
        <p:spPr>
          <a:xfrm>
            <a:off x="450576" y="447055"/>
            <a:ext cx="54970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Përdorimi i emrave te markave</a:t>
            </a:r>
          </a:p>
        </p:txBody>
      </p:sp>
    </p:spTree>
    <p:extLst>
      <p:ext uri="{BB962C8B-B14F-4D97-AF65-F5344CB8AC3E}">
        <p14:creationId xmlns:p14="http://schemas.microsoft.com/office/powerpoint/2010/main" val="355010098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467544" y="479307"/>
            <a:ext cx="51171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Përdorimi </a:t>
            </a:r>
            <a:r>
              <a:rPr lang="en-US" altLang="en-US" sz="2800" b="1" kern="1200" dirty="0">
                <a:latin typeface="Verdana" pitchFamily="34" charset="0"/>
                <a:ea typeface="+mn-ea"/>
                <a:cs typeface="+mn-cs"/>
              </a:rPr>
              <a:t>i</a:t>
            </a:r>
            <a:r>
              <a:rPr lang="sq-AL" altLang="en-US" sz="2800" b="1" kern="1200" dirty="0">
                <a:latin typeface="Verdana" pitchFamily="34" charset="0"/>
                <a:ea typeface="+mn-ea"/>
                <a:cs typeface="+mn-cs"/>
              </a:rPr>
              <a:t> standardeve</a:t>
            </a:r>
          </a:p>
        </p:txBody>
      </p:sp>
      <p:sp>
        <p:nvSpPr>
          <p:cNvPr id="4" name="Rectangle 3"/>
          <p:cNvSpPr txBox="1">
            <a:spLocks noChangeArrowheads="1"/>
          </p:cNvSpPr>
          <p:nvPr/>
        </p:nvSpPr>
        <p:spPr>
          <a:xfrm>
            <a:off x="228600" y="1143000"/>
            <a:ext cx="8820472" cy="5047536"/>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Aq sa është e mundur, Autoriteti kontraktues do të specifikojë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standardet e pranuara </a:t>
            </a:r>
            <a:r>
              <a:rPr lang="sq-AL" altLang="el-GR" sz="2400" b="1" kern="0" dirty="0" err="1">
                <a:latin typeface="Verdana" panose="020B0604030504040204" pitchFamily="34" charset="0"/>
                <a:ea typeface="Verdana" panose="020B0604030504040204" pitchFamily="34" charset="0"/>
                <a:cs typeface="Verdana" panose="020B0604030504040204" pitchFamily="34" charset="0"/>
              </a:rPr>
              <a:t>ndërkombëtarisht</a:t>
            </a:r>
            <a:r>
              <a:rPr lang="sq-AL" altLang="el-GR" sz="2400" b="1" kern="0" dirty="0">
                <a:latin typeface="Verdana" panose="020B0604030504040204" pitchFamily="34" charset="0"/>
                <a:ea typeface="Verdana" panose="020B0604030504040204" pitchFamily="34" charset="0"/>
                <a:cs typeface="Verdana" panose="020B0604030504040204" pitchFamily="34" charset="0"/>
              </a:rPr>
              <a:t> </a:t>
            </a:r>
            <a:r>
              <a:rPr lang="sq-AL" altLang="el-GR" sz="2400" kern="0" dirty="0">
                <a:latin typeface="Verdana" panose="020B0604030504040204" pitchFamily="34" charset="0"/>
                <a:ea typeface="Verdana" panose="020B0604030504040204" pitchFamily="34" charset="0"/>
                <a:cs typeface="Verdana" panose="020B0604030504040204" pitchFamily="34" charset="0"/>
              </a:rPr>
              <a:t>siç janë ato të lëshuara nga ISO me të cilat mallrat, punët ose shërbimet  do te prokurohen</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r>
              <a:rPr lang="sq-AL" altLang="el-GR" sz="2400" kern="0" dirty="0">
                <a:latin typeface="Verdana" panose="020B0604030504040204" pitchFamily="34" charset="0"/>
                <a:ea typeface="Verdana" panose="020B0604030504040204" pitchFamily="34" charset="0"/>
                <a:cs typeface="Verdana" panose="020B0604030504040204" pitchFamily="34" charset="0"/>
              </a:rPr>
              <a:t> </a:t>
            </a:r>
          </a:p>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Ku standardet e tilla ndërkombëtare nuk janë në dispozicion apo janë të papërshtatshme, </a:t>
            </a:r>
            <a:r>
              <a:rPr lang="sq-AL" altLang="el-GR" sz="2400" b="1" kern="0" dirty="0">
                <a:latin typeface="Verdana" panose="020B0604030504040204" pitchFamily="34" charset="0"/>
                <a:ea typeface="Verdana" panose="020B0604030504040204" pitchFamily="34" charset="0"/>
                <a:cs typeface="Verdana" panose="020B0604030504040204" pitchFamily="34" charset="0"/>
              </a:rPr>
              <a:t>mund të specifikohen standardet kombëtare</a:t>
            </a:r>
            <a:r>
              <a:rPr lang="en-US" altLang="el-GR" sz="2400" b="1" kern="0" dirty="0">
                <a:latin typeface="Verdana" panose="020B0604030504040204" pitchFamily="34" charset="0"/>
                <a:ea typeface="Verdana" panose="020B0604030504040204" pitchFamily="34" charset="0"/>
                <a:cs typeface="Verdana" panose="020B0604030504040204" pitchFamily="34" charset="0"/>
              </a:rPr>
              <a:t>;</a:t>
            </a:r>
            <a:endParaRPr lang="sq-AL" altLang="el-GR" sz="2400" b="1" kern="0" dirty="0">
              <a:latin typeface="Verdana" panose="020B0604030504040204" pitchFamily="34" charset="0"/>
              <a:ea typeface="Verdana" panose="020B0604030504040204" pitchFamily="34" charset="0"/>
              <a:cs typeface="Verdana" panose="020B0604030504040204" pitchFamily="34" charset="0"/>
            </a:endParaRPr>
          </a:p>
          <a:p>
            <a:pPr marL="457200" indent="-457200">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Në të gjitha rastet, specifikimet deklarojnë se mallrat, punët ose shërbimet te cilat përmbushin standarde të tjera, të cilat premtojnë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të paktën ekuivalencë të konsiderueshme</a:t>
            </a:r>
            <a:r>
              <a:rPr lang="sq-AL" altLang="el-GR" sz="2400" kern="0" dirty="0">
                <a:latin typeface="Verdana" panose="020B0604030504040204" pitchFamily="34" charset="0"/>
                <a:ea typeface="Verdana" panose="020B0604030504040204" pitchFamily="34" charset="0"/>
                <a:cs typeface="Verdana" panose="020B0604030504040204" pitchFamily="34" charset="0"/>
              </a:rPr>
              <a:t>, do të pranohen gjithashtu.</a:t>
            </a:r>
          </a:p>
        </p:txBody>
      </p:sp>
    </p:spTree>
    <p:extLst>
      <p:ext uri="{BB962C8B-B14F-4D97-AF65-F5344CB8AC3E}">
        <p14:creationId xmlns:p14="http://schemas.microsoft.com/office/powerpoint/2010/main" val="9495889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457200" y="457200"/>
            <a:ext cx="56557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Programi </a:t>
            </a:r>
            <a:r>
              <a:rPr lang="en-US" altLang="en-US" sz="2400" b="1" dirty="0"/>
              <a:t>i</a:t>
            </a:r>
            <a:r>
              <a:rPr lang="sq-AL" altLang="en-US" sz="2400" b="1" dirty="0"/>
              <a:t> lëndës së trajnimit </a:t>
            </a:r>
          </a:p>
        </p:txBody>
      </p:sp>
      <p:sp>
        <p:nvSpPr>
          <p:cNvPr id="10" name="Rectangle 9"/>
          <p:cNvSpPr/>
          <p:nvPr/>
        </p:nvSpPr>
        <p:spPr>
          <a:xfrm>
            <a:off x="179512" y="1052736"/>
            <a:ext cx="8784976" cy="5447645"/>
          </a:xfrm>
          <a:prstGeom prst="rect">
            <a:avLst/>
          </a:prstGeom>
        </p:spPr>
        <p:txBody>
          <a:bodyPr wrap="square">
            <a:spAutoFit/>
          </a:bodyPr>
          <a:lstStyle/>
          <a:p>
            <a:pPr marL="565150" lvl="1" indent="-457200" eaLnBrk="0" hangingPunct="0">
              <a:spcBef>
                <a:spcPts val="600"/>
              </a:spcBef>
              <a:buSzPct val="100000"/>
              <a:buFont typeface="+mj-lt"/>
              <a:buAutoNum type="arabicPeriod"/>
            </a:pPr>
            <a:r>
              <a:rPr lang="sq-AL" sz="2400" kern="0" dirty="0">
                <a:solidFill>
                  <a:srgbClr val="FF0000"/>
                </a:solidFill>
                <a:ea typeface="Verdana" panose="020B0604030504040204" pitchFamily="34" charset="0"/>
                <a:cs typeface="Verdana" panose="020B0604030504040204" pitchFamily="34" charset="0"/>
              </a:rPr>
              <a:t>Qëllimi i specifikimeve </a:t>
            </a:r>
            <a:r>
              <a:rPr lang="sq-AL" sz="2400" kern="0" dirty="0">
                <a:ea typeface="Verdana" panose="020B0604030504040204" pitchFamily="34" charset="0"/>
                <a:cs typeface="Verdana" panose="020B0604030504040204" pitchFamily="34" charset="0"/>
              </a:rPr>
              <a:t>teknike; </a:t>
            </a:r>
          </a:p>
          <a:p>
            <a:pPr marL="565150" lvl="1" indent="-457200" eaLnBrk="0" hangingPunct="0">
              <a:spcBef>
                <a:spcPts val="600"/>
              </a:spcBef>
              <a:buSzPct val="100000"/>
              <a:buFont typeface="+mj-lt"/>
              <a:buAutoNum type="arabicPeriod"/>
            </a:pPr>
            <a:r>
              <a:rPr lang="sq-AL" sz="2400" kern="0" dirty="0">
                <a:solidFill>
                  <a:srgbClr val="FF0000"/>
                </a:solidFill>
                <a:ea typeface="Verdana" panose="020B0604030504040204" pitchFamily="34" charset="0"/>
                <a:cs typeface="Verdana" panose="020B0604030504040204" pitchFamily="34" charset="0"/>
              </a:rPr>
              <a:t>Struktura dhe përmbajtja </a:t>
            </a:r>
            <a:r>
              <a:rPr lang="sq-AL" sz="2400" kern="0" dirty="0">
                <a:ea typeface="Verdana" panose="020B0604030504040204" pitchFamily="34" charset="0"/>
                <a:cs typeface="Verdana" panose="020B0604030504040204" pitchFamily="34" charset="0"/>
              </a:rPr>
              <a:t>e specifikimeve teknike për prokurimin e</a:t>
            </a:r>
          </a:p>
          <a:p>
            <a:pPr marL="107950" lvl="1" eaLnBrk="0" hangingPunct="0">
              <a:spcBef>
                <a:spcPts val="600"/>
              </a:spcBef>
              <a:buSzPct val="100000"/>
            </a:pPr>
            <a:r>
              <a:rPr lang="sq-AL" sz="2400" kern="0" dirty="0">
                <a:ea typeface="Verdana" panose="020B0604030504040204" pitchFamily="34" charset="0"/>
                <a:cs typeface="Verdana" panose="020B0604030504040204" pitchFamily="34" charset="0"/>
              </a:rPr>
              <a:t>	a.	mallrave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107950" lvl="1" eaLnBrk="0" hangingPunct="0">
              <a:spcBef>
                <a:spcPts val="600"/>
              </a:spcBef>
              <a:buSzPct val="100000"/>
            </a:pPr>
            <a:r>
              <a:rPr lang="sq-AL" sz="2400" kern="0" dirty="0">
                <a:ea typeface="Verdana" panose="020B0604030504040204" pitchFamily="34" charset="0"/>
                <a:cs typeface="Verdana" panose="020B0604030504040204" pitchFamily="34" charset="0"/>
              </a:rPr>
              <a:t>	b.	punëve dhe</a:t>
            </a:r>
          </a:p>
          <a:p>
            <a:pPr marL="107950" lvl="1" eaLnBrk="0" hangingPunct="0">
              <a:spcBef>
                <a:spcPts val="600"/>
              </a:spcBef>
              <a:buSzPct val="100000"/>
            </a:pPr>
            <a:r>
              <a:rPr lang="sq-AL" sz="2400" kern="0" dirty="0">
                <a:ea typeface="Verdana" panose="020B0604030504040204" pitchFamily="34" charset="0"/>
                <a:cs typeface="Verdana" panose="020B0604030504040204" pitchFamily="34" charset="0"/>
              </a:rPr>
              <a:t>	c.	shërbimeve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107950" lvl="1" eaLnBrk="0" hangingPunct="0">
              <a:spcBef>
                <a:spcPts val="600"/>
              </a:spcBef>
              <a:buSzPct val="100000"/>
            </a:pPr>
            <a:r>
              <a:rPr lang="sq-AL" sz="2400" kern="0" dirty="0">
                <a:solidFill>
                  <a:srgbClr val="FF0000"/>
                </a:solidFill>
                <a:ea typeface="Verdana" panose="020B0604030504040204" pitchFamily="34" charset="0"/>
                <a:cs typeface="Verdana" panose="020B0604030504040204" pitchFamily="34" charset="0"/>
              </a:rPr>
              <a:t>3.   Karakteristikat</a:t>
            </a:r>
            <a:r>
              <a:rPr lang="sq-AL" sz="2400" kern="0" dirty="0">
                <a:ea typeface="Verdana" panose="020B0604030504040204" pitchFamily="34" charset="0"/>
                <a:cs typeface="Verdana" panose="020B0604030504040204" pitchFamily="34" charset="0"/>
              </a:rPr>
              <a:t> e detyrueshme dhe të dëshirueshme në përgatitjen e specifikimeve teknike;</a:t>
            </a:r>
          </a:p>
          <a:p>
            <a:pPr marL="107950" lvl="1" eaLnBrk="0" hangingPunct="0">
              <a:spcBef>
                <a:spcPts val="600"/>
              </a:spcBef>
              <a:buSzPct val="100000"/>
            </a:pPr>
            <a:r>
              <a:rPr lang="sq-AL" sz="2400" kern="0" dirty="0">
                <a:solidFill>
                  <a:srgbClr val="FF0000"/>
                </a:solidFill>
                <a:ea typeface="Verdana" panose="020B0604030504040204" pitchFamily="34" charset="0"/>
                <a:cs typeface="Verdana" panose="020B0604030504040204" pitchFamily="34" charset="0"/>
              </a:rPr>
              <a:t>4.   Konsideratat sociale dhe mjedisore </a:t>
            </a:r>
            <a:r>
              <a:rPr lang="sq-AL" sz="2400" kern="0" dirty="0">
                <a:ea typeface="Verdana" panose="020B0604030504040204" pitchFamily="34" charset="0"/>
                <a:cs typeface="Verdana" panose="020B0604030504040204" pitchFamily="34" charset="0"/>
              </a:rPr>
              <a:t>gjate dizajnit t</a:t>
            </a:r>
            <a:r>
              <a:rPr lang="en-US" sz="2400" kern="0" dirty="0">
                <a:ea typeface="Verdana" panose="020B0604030504040204" pitchFamily="34" charset="0"/>
                <a:cs typeface="Verdana" panose="020B0604030504040204" pitchFamily="34" charset="0"/>
              </a:rPr>
              <a:t>ë</a:t>
            </a:r>
            <a:r>
              <a:rPr lang="sq-AL" sz="2400" kern="0" dirty="0">
                <a:ea typeface="Verdana" panose="020B0604030504040204" pitchFamily="34" charset="0"/>
                <a:cs typeface="Verdana" panose="020B0604030504040204" pitchFamily="34" charset="0"/>
              </a:rPr>
              <a:t> specifikimeve teknike;</a:t>
            </a:r>
          </a:p>
          <a:p>
            <a:pPr marL="107950" lvl="1" eaLnBrk="0" hangingPunct="0">
              <a:spcBef>
                <a:spcPts val="600"/>
              </a:spcBef>
              <a:buSzPct val="100000"/>
            </a:pPr>
            <a:r>
              <a:rPr lang="sq-AL" sz="2400" kern="0" dirty="0">
                <a:solidFill>
                  <a:srgbClr val="FF0000"/>
                </a:solidFill>
                <a:ea typeface="Verdana" panose="020B0604030504040204" pitchFamily="34" charset="0"/>
                <a:cs typeface="Verdana" panose="020B0604030504040204" pitchFamily="34" charset="0"/>
              </a:rPr>
              <a:t>5.   Roli i zyrtarit të prokurimit </a:t>
            </a:r>
            <a:r>
              <a:rPr lang="sq-AL" sz="2400" kern="0" dirty="0">
                <a:ea typeface="Verdana" panose="020B0604030504040204" pitchFamily="34" charset="0"/>
                <a:cs typeface="Verdana" panose="020B0604030504040204" pitchFamily="34" charset="0"/>
              </a:rPr>
              <a:t>në hartimin dhe / ose rishikimin e specifikimeve teknike.</a:t>
            </a:r>
          </a:p>
          <a:p>
            <a:pPr marL="565150" lvl="1" indent="-457200" eaLnBrk="0" hangingPunct="0">
              <a:spcBef>
                <a:spcPts val="600"/>
              </a:spcBef>
              <a:buSzPct val="100000"/>
              <a:buFont typeface="+mj-lt"/>
              <a:buAutoNum type="arabicPeriod"/>
            </a:pPr>
            <a:endParaRPr lang="en-US"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64765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2000"/>
            <a:ext cx="8812088" cy="5832366"/>
          </a:xfrm>
          <a:prstGeom prst="rect">
            <a:avLst/>
          </a:prstGeom>
        </p:spPr>
        <p:txBody>
          <a:bodyPr wrap="square">
            <a:spAutoFit/>
          </a:bodyPr>
          <a:lstStyle/>
          <a:p>
            <a:pPr marL="0" indent="0">
              <a:spcBef>
                <a:spcPts val="600"/>
              </a:spcBef>
              <a:buFont typeface="Wingdings" pitchFamily="2" charset="2"/>
              <a:buNone/>
            </a:pPr>
            <a:endParaRPr lang="en-US" altLang="el-GR" sz="2200" kern="0" dirty="0">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Specifikimet përbëjnë standardet kundër të cilit Autoriteti Kontraktues do të verifikoj reagimin teknik të ofertave. Prandaj, specifikimet e mirë-përcaktuara lehtësojnë përgatitjen e ofertave të përgjegjshme nga ofertuesit, si dhe ekzaminimin e drejtë përpara dhe krahasimin e ofertave nga ana e Autoritetit Kontraktues.</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Vizatimet duhet të jenë në përputhje me tekstin e specifikimeve, dhe do të caktohet një rend i përparësisë në mes të dyve. </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Kur AK kërkon që ofertuesi jep  në ofertën e tij oraret teknike, ose informacione të tjera teknike, AK do të specifikojë në detaje natyrën dhe shtrirjen e informacionit të kërkuar dhe mënyrën në të cilën ajo duhet të paraqitet nga ofertuesi në ofertën e saj.</a:t>
            </a:r>
          </a:p>
        </p:txBody>
      </p:sp>
      <p:sp>
        <p:nvSpPr>
          <p:cNvPr id="3" name="Rectangle 1026"/>
          <p:cNvSpPr txBox="1">
            <a:spLocks noChangeArrowheads="1"/>
          </p:cNvSpPr>
          <p:nvPr/>
        </p:nvSpPr>
        <p:spPr>
          <a:xfrm>
            <a:off x="467544" y="479307"/>
            <a:ext cx="26260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Konsistenca</a:t>
            </a:r>
          </a:p>
        </p:txBody>
      </p:sp>
    </p:spTree>
    <p:extLst>
      <p:ext uri="{BB962C8B-B14F-4D97-AF65-F5344CB8AC3E}">
        <p14:creationId xmlns:p14="http://schemas.microsoft.com/office/powerpoint/2010/main" val="1605247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40295"/>
            <a:ext cx="65982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Devijimet e mëdha dhe te vogla</a:t>
            </a:r>
          </a:p>
        </p:txBody>
      </p:sp>
      <p:sp>
        <p:nvSpPr>
          <p:cNvPr id="4" name="Rectangle 3"/>
          <p:cNvSpPr/>
          <p:nvPr/>
        </p:nvSpPr>
        <p:spPr>
          <a:xfrm>
            <a:off x="179512" y="1124744"/>
            <a:ext cx="8784976" cy="4755148"/>
          </a:xfrm>
          <a:prstGeom prst="rect">
            <a:avLst/>
          </a:prstGeom>
        </p:spPr>
        <p:txBody>
          <a:bodyPr wrap="square">
            <a:spAutoFit/>
          </a:bodyPr>
          <a:lstStyle/>
          <a:p>
            <a:pPr marL="457200" indent="-457200">
              <a:spcBef>
                <a:spcPts val="600"/>
              </a:spcBef>
              <a:buFont typeface="Arial" pitchFamily="34" charset="0"/>
              <a:buChar char="•"/>
            </a:pPr>
            <a:endParaRPr lang="en-US" sz="2400" dirty="0"/>
          </a:p>
          <a:p>
            <a:pPr marL="457200" indent="-457200">
              <a:spcBef>
                <a:spcPts val="600"/>
              </a:spcBef>
              <a:buFont typeface="Arial" pitchFamily="34" charset="0"/>
              <a:buChar char="•"/>
            </a:pPr>
            <a:r>
              <a:rPr lang="sq-AL" sz="2400" dirty="0"/>
              <a:t>Si një rregull i përgjithshëm mund të thuhet se: Një tender është i përgjegjshëm nëse i plotëson nevojat e prokurimit të AK </a:t>
            </a:r>
            <a:r>
              <a:rPr lang="sq-AL" sz="2400" b="1" dirty="0"/>
              <a:t>pavarësisht devijime të vogla në specifikimet, </a:t>
            </a:r>
            <a:r>
              <a:rPr lang="sq-AL" sz="2400" dirty="0"/>
              <a:t>të cilat nuk ndikojnë në objektin e prokurimit dhe të cilat mund të llogariten lehtësisht nga AK.</a:t>
            </a:r>
          </a:p>
          <a:p>
            <a:pPr marL="457200" indent="-457200">
              <a:spcBef>
                <a:spcPts val="600"/>
              </a:spcBef>
            </a:pPr>
            <a:endParaRPr lang="sq-AL" sz="2400" dirty="0"/>
          </a:p>
          <a:p>
            <a:pPr marL="457200" indent="-457200">
              <a:spcBef>
                <a:spcPts val="600"/>
              </a:spcBef>
              <a:buFont typeface="Arial" pitchFamily="34" charset="0"/>
              <a:buChar char="•"/>
            </a:pPr>
            <a:r>
              <a:rPr lang="sq-AL" sz="2400" dirty="0"/>
              <a:t>Vendimi se një devijim nga specifikimet është </a:t>
            </a:r>
            <a:r>
              <a:rPr lang="en-US" sz="2400" dirty="0"/>
              <a:t>i</a:t>
            </a:r>
            <a:r>
              <a:rPr lang="sq-AL" sz="2400" dirty="0"/>
              <a:t> madh ose i vogël </a:t>
            </a:r>
            <a:r>
              <a:rPr lang="sq-AL" sz="2400" b="1" dirty="0"/>
              <a:t>qëndron vetëm me Komisionin Vlerësues </a:t>
            </a:r>
            <a:r>
              <a:rPr lang="sq-AL" sz="2400" dirty="0"/>
              <a:t>të AK. Çfarëdo vendimi qe merret, AK (bazuar në rekomandimin e Komisionit Vlerësues) duhet të jetë gjithmonë </a:t>
            </a:r>
            <a:r>
              <a:rPr lang="sq-AL" sz="2400" b="1" dirty="0"/>
              <a:t>në gjendje të ofrojë arsyetim të plotë.</a:t>
            </a:r>
          </a:p>
        </p:txBody>
      </p:sp>
    </p:spTree>
    <p:extLst>
      <p:ext uri="{BB962C8B-B14F-4D97-AF65-F5344CB8AC3E}">
        <p14:creationId xmlns:p14="http://schemas.microsoft.com/office/powerpoint/2010/main" val="2521820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52736"/>
            <a:ext cx="8784976" cy="5201424"/>
          </a:xfrm>
          <a:prstGeom prst="rect">
            <a:avLst/>
          </a:prstGeom>
        </p:spPr>
        <p:txBody>
          <a:bodyPr wrap="square">
            <a:spAutoFit/>
          </a:bodyPr>
          <a:lstStyle/>
          <a:p>
            <a:pPr marL="457200" indent="-457200">
              <a:spcBef>
                <a:spcPts val="600"/>
              </a:spcBef>
              <a:buFont typeface="Wingdings" pitchFamily="2" charset="2"/>
              <a:buChar char="§"/>
            </a:pPr>
            <a:endParaRPr lang="en-US" altLang="el-GR" sz="2400" dirty="0"/>
          </a:p>
          <a:p>
            <a:pPr marL="457200" indent="-457200">
              <a:spcBef>
                <a:spcPts val="600"/>
              </a:spcBef>
              <a:buFont typeface="Wingdings" pitchFamily="2" charset="2"/>
              <a:buChar char="§"/>
            </a:pPr>
            <a:r>
              <a:rPr lang="sq-AL" altLang="el-GR" sz="2400" dirty="0"/>
              <a:t>Specifikimet do të përdorin praktikat më të mira. </a:t>
            </a:r>
          </a:p>
          <a:p>
            <a:pPr marL="457200" indent="-457200">
              <a:spcBef>
                <a:spcPts val="600"/>
              </a:spcBef>
              <a:buFont typeface="Wingdings" pitchFamily="2" charset="2"/>
              <a:buChar char="§"/>
            </a:pPr>
            <a:r>
              <a:rPr lang="sq-AL" altLang="el-GR" sz="2400" dirty="0"/>
              <a:t>Mostrat e specifikimeve nga prokurimet e ngjashme të suksesshme në të njëjtin vend apo sektor mund të sigurojnë një bazë të shëndoshë për hartim.</a:t>
            </a:r>
          </a:p>
          <a:p>
            <a:pPr marL="457200" indent="-457200">
              <a:spcBef>
                <a:spcPts val="600"/>
              </a:spcBef>
              <a:buFont typeface="Wingdings" pitchFamily="2" charset="2"/>
              <a:buChar char="§"/>
            </a:pPr>
            <a:r>
              <a:rPr lang="sq-AL" altLang="el-GR" sz="2400" b="1" dirty="0"/>
              <a:t>Specifikimi është një proces prokurimi i fazës se zgjedhjes se produktit</a:t>
            </a:r>
            <a:r>
              <a:rPr lang="sq-AL" altLang="el-GR" sz="2400" dirty="0"/>
              <a:t>. Investimi n</a:t>
            </a:r>
            <a:r>
              <a:rPr lang="en-US" altLang="el-GR" sz="2400" dirty="0"/>
              <a:t>ë</a:t>
            </a:r>
            <a:r>
              <a:rPr lang="sq-AL" altLang="el-GR" sz="2400" dirty="0"/>
              <a:t> kohë në marrjen e drejtë t</a:t>
            </a:r>
            <a:r>
              <a:rPr lang="en-US" altLang="el-GR" sz="2400" dirty="0"/>
              <a:t>ë</a:t>
            </a:r>
            <a:r>
              <a:rPr lang="sq-AL" altLang="el-GR" sz="2400" dirty="0"/>
              <a:t> specifikimit në lidhje me kërkesat do të paguhet përsëri gjatë dorëzimit të mallrave / punimeve / shërbimeve në fazën e procedimit.</a:t>
            </a:r>
          </a:p>
          <a:p>
            <a:pPr marL="457200" indent="-457200">
              <a:spcBef>
                <a:spcPts val="600"/>
              </a:spcBef>
              <a:buFont typeface="Wingdings" pitchFamily="2" charset="2"/>
              <a:buChar char="§"/>
            </a:pPr>
            <a:r>
              <a:rPr lang="sq-AL" altLang="el-GR" sz="2400" b="1" dirty="0"/>
              <a:t>Menaxhimi i kontratës do të jetë më pak problematike, nëse specifikimi i plotëson nevojat reale të Autoritetit Kontraktues.</a:t>
            </a:r>
            <a:endParaRPr lang="sq-AL" altLang="el-GR" sz="2400" dirty="0"/>
          </a:p>
        </p:txBody>
      </p:sp>
      <p:sp>
        <p:nvSpPr>
          <p:cNvPr id="3" name="Rectangle 1026"/>
          <p:cNvSpPr txBox="1">
            <a:spLocks noChangeArrowheads="1"/>
          </p:cNvSpPr>
          <p:nvPr/>
        </p:nvSpPr>
        <p:spPr>
          <a:xfrm>
            <a:off x="467544" y="479307"/>
            <a:ext cx="43508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Praktikat m</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t</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mira</a:t>
            </a:r>
          </a:p>
        </p:txBody>
      </p:sp>
    </p:spTree>
    <p:extLst>
      <p:ext uri="{BB962C8B-B14F-4D97-AF65-F5344CB8AC3E}">
        <p14:creationId xmlns:p14="http://schemas.microsoft.com/office/powerpoint/2010/main" val="450250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8200"/>
            <a:ext cx="8712968" cy="5278368"/>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Edhe me njohuri të plotë të bazave të prokurimit publik, disa ofertues do të përpiqet të punojnë me kontaktet e tyre në AK për të zhvilluar specifikimet në një mënyrë që më së miri lejon ofertën e tyre për të qenë e përzgjedhur. </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Ky mund të jetë një proces i hapur ose i fshehtë.</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Disa ofertues madje ofrojnë ndihme për zyrtarët e zënë te prokurimit ne shkrimin e specifikimet. Megjithatë, ajo është shpesh tek specialistët teknikë te cilët janë me te lehtë për tu ndikuar dhe AK duhet të paralajmërojë zyrtarët e prokurimit kundër pranimit te praktikave të tilla.</a:t>
            </a:r>
            <a:r>
              <a:rPr lang="en-US" sz="2400" dirty="0">
                <a:solidFill>
                  <a:srgbClr val="000000"/>
                </a:solidFill>
                <a:ea typeface="Verdana" panose="020B0604030504040204" pitchFamily="34" charset="0"/>
                <a:cs typeface="Verdana" panose="020B0604030504040204" pitchFamily="34" charset="0"/>
              </a:rPr>
              <a:t>	</a:t>
            </a:r>
          </a:p>
        </p:txBody>
      </p:sp>
      <p:sp>
        <p:nvSpPr>
          <p:cNvPr id="3" name="Rectangle 2"/>
          <p:cNvSpPr/>
          <p:nvPr/>
        </p:nvSpPr>
        <p:spPr>
          <a:xfrm>
            <a:off x="460040" y="467504"/>
            <a:ext cx="45175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Potencial</a:t>
            </a:r>
            <a:r>
              <a:rPr lang="en-US" sz="2800" b="1" dirty="0"/>
              <a:t>i</a:t>
            </a:r>
            <a:r>
              <a:rPr lang="sq-AL" sz="2800" b="1" dirty="0"/>
              <a:t> për korrupsion</a:t>
            </a:r>
          </a:p>
        </p:txBody>
      </p:sp>
    </p:spTree>
    <p:extLst>
      <p:ext uri="{BB962C8B-B14F-4D97-AF65-F5344CB8AC3E}">
        <p14:creationId xmlns:p14="http://schemas.microsoft.com/office/powerpoint/2010/main" val="34383469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980728"/>
            <a:ext cx="8712968" cy="4970591"/>
          </a:xfrm>
          <a:prstGeom prst="rect">
            <a:avLst/>
          </a:prstGeom>
        </p:spPr>
        <p:txBody>
          <a:bodyPr wrap="square">
            <a:spAutoFit/>
          </a:bodyPr>
          <a:lstStyle/>
          <a:p>
            <a:pPr>
              <a:spcBef>
                <a:spcPts val="600"/>
              </a:spcBef>
            </a:pPr>
            <a:r>
              <a:rPr lang="sq-AL" sz="2200" noProof="1">
                <a:solidFill>
                  <a:srgbClr val="000000"/>
                </a:solidFill>
                <a:ea typeface="Verdana" panose="020B0604030504040204" pitchFamily="34" charset="0"/>
                <a:cs typeface="Verdana" panose="020B0604030504040204" pitchFamily="34" charset="0"/>
              </a:rPr>
              <a:t>Kur t</a:t>
            </a:r>
            <a:r>
              <a:rPr lang="en-US" sz="2200" noProof="1">
                <a:solidFill>
                  <a:srgbClr val="000000"/>
                </a:solidFill>
                <a:ea typeface="Verdana" panose="020B0604030504040204" pitchFamily="34" charset="0"/>
                <a:cs typeface="Verdana" panose="020B0604030504040204" pitchFamily="34" charset="0"/>
              </a:rPr>
              <a:t>ë</a:t>
            </a:r>
            <a:r>
              <a:rPr lang="sq-AL" sz="2200" noProof="1">
                <a:solidFill>
                  <a:srgbClr val="000000"/>
                </a:solidFill>
                <a:ea typeface="Verdana" panose="020B0604030504040204" pitchFamily="34" charset="0"/>
                <a:cs typeface="Verdana" panose="020B0604030504040204" pitchFamily="34" charset="0"/>
              </a:rPr>
              <a:t> shkruani specifikimet, duhet të merren në konsideratë:</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Përdorni gjuhë të thjeshtë, mos e përdorin si "në shtëpi", ose zhargon teknik, kur nuk është e nevojshme apo e justifikuar. Mos prisni q</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specifikimet t</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lexohen vetëm nga ekspertët;</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Shmangni fjalët ose frazat që nuk janë specifike apo që mund të çojnë në paqartësi, p.sh:</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Duhet…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Ndoshta…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Normal…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Arsyeshme…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Përafërsisht…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Mund te…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E mundshme…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Nuk ka gjasa të…</a:t>
            </a:r>
          </a:p>
        </p:txBody>
      </p:sp>
      <p:sp>
        <p:nvSpPr>
          <p:cNvPr id="2" name="Rectangle 1"/>
          <p:cNvSpPr/>
          <p:nvPr/>
        </p:nvSpPr>
        <p:spPr>
          <a:xfrm>
            <a:off x="462269" y="467412"/>
            <a:ext cx="67954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a:t>
            </a:r>
            <a:r>
              <a:rPr lang="sq-AL" sz="2800" b="1" dirty="0" err="1"/>
              <a:t>shk</a:t>
            </a:r>
            <a:r>
              <a:rPr lang="en-US" sz="2800" b="1" dirty="0" err="1"/>
              <a:t>rimin</a:t>
            </a:r>
            <a:r>
              <a:rPr lang="sq-AL" sz="2800" b="1" dirty="0"/>
              <a:t> e specifikimeve </a:t>
            </a:r>
          </a:p>
        </p:txBody>
      </p:sp>
    </p:spTree>
    <p:extLst>
      <p:ext uri="{BB962C8B-B14F-4D97-AF65-F5344CB8AC3E}">
        <p14:creationId xmlns:p14="http://schemas.microsoft.com/office/powerpoint/2010/main" val="38554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712968" cy="5478423"/>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gjithmonë terminologjinë n</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përputhje </a:t>
            </a:r>
          </a:p>
          <a:p>
            <a:pPr marL="800100" lvl="1" indent="-342900" eaLnBrk="0" hangingPunct="0">
              <a:spcBef>
                <a:spcPts val="600"/>
              </a:spcBef>
              <a:buClr>
                <a:schemeClr val="bg2"/>
              </a:buClr>
              <a:buSzPct val="75000"/>
              <a:buFont typeface="Courier New" pitchFamily="49" charset="0"/>
              <a:buChar char="o"/>
            </a:pPr>
            <a:r>
              <a:rPr lang="pt-BR" sz="2400" dirty="0">
                <a:ea typeface="Verdana" panose="020B0604030504040204" pitchFamily="34" charset="0"/>
                <a:cs typeface="Verdana" panose="020B0604030504040204" pitchFamily="34" charset="0"/>
              </a:rPr>
              <a:t>Tenderuesi, Propozuesi, Ofertuesi (para dorëzimit)</a:t>
            </a:r>
            <a:endParaRPr lang="en-US"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Courier New" pitchFamily="49" charset="0"/>
              <a:buChar char="o"/>
            </a:pPr>
            <a:r>
              <a:rPr lang="sq-AL" sz="2400" dirty="0">
                <a:ea typeface="Verdana" panose="020B0604030504040204" pitchFamily="34" charset="0"/>
                <a:cs typeface="Verdana" panose="020B0604030504040204" pitchFamily="34" charset="0"/>
              </a:rPr>
              <a:t>Kontraktuesi, Shitësi, Furnizuesi (pas-dhënies)</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Shmangni teprimet dhe kontradiktat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Kontrolloni dy here referencat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Përcaktoni kushtet, simbolet dhe shkurtimet te cilat i përdorni;</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format tërheqës, lehtësisht te lexueshëm. Kjo do të reflektojë profesionalizmin tuaj dhe do të inkurajoj ofertuesit e mundshëm  të lexojnë specifikimet;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strukturë logjike, çështje e rëndësishme duhet të trajtohen së pari;</a:t>
            </a:r>
          </a:p>
          <a:p>
            <a:pPr marL="342900" indent="-342900" eaLnBrk="0" hangingPunct="0">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
        <p:nvSpPr>
          <p:cNvPr id="3" name="Rectangle 2"/>
          <p:cNvSpPr/>
          <p:nvPr/>
        </p:nvSpPr>
        <p:spPr>
          <a:xfrm>
            <a:off x="462269" y="467412"/>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err="1"/>
              <a:t>vazhdim</a:t>
            </a:r>
            <a:r>
              <a:rPr lang="en-US" sz="2800" b="1" dirty="0"/>
              <a:t>)</a:t>
            </a:r>
            <a:r>
              <a:rPr lang="sq-AL" sz="2800" b="1" dirty="0"/>
              <a:t> </a:t>
            </a:r>
          </a:p>
        </p:txBody>
      </p:sp>
    </p:spTree>
    <p:extLst>
      <p:ext uri="{BB962C8B-B14F-4D97-AF65-F5344CB8AC3E}">
        <p14:creationId xmlns:p14="http://schemas.microsoft.com/office/powerpoint/2010/main" val="3423184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892480" cy="4185761"/>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Siguro vizatime dhe informacione të tjera shtesë t</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nevojshme, sipas nevojës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Behu përmbledhës (i shkurtër) a</a:t>
            </a:r>
            <a:r>
              <a:rPr lang="en-US" sz="2400" dirty="0">
                <a:ea typeface="Verdana" panose="020B0604030504040204" pitchFamily="34" charset="0"/>
                <a:cs typeface="Verdana" panose="020B0604030504040204" pitchFamily="34" charset="0"/>
              </a:rPr>
              <a:t>q</a:t>
            </a:r>
            <a:r>
              <a:rPr lang="sq-AL" sz="2400" dirty="0">
                <a:ea typeface="Verdana" panose="020B0604030504040204" pitchFamily="34" charset="0"/>
                <a:cs typeface="Verdana" panose="020B0604030504040204" pitchFamily="34" charset="0"/>
              </a:rPr>
              <a:t> sa të jetë e mundur, pa e zvogëluar kuptimin;</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Keni për qëllimi  të përcaktoni çdo aspekt të specifikimeve në një ose dy paragrafë;</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përvojën dhe praktikat më të mira, diskutoni draftet me kolegët dhe ekspertët.</a:t>
            </a:r>
          </a:p>
          <a:p>
            <a:pPr marL="342900" indent="-342900" eaLnBrk="0" hangingPunct="0">
              <a:lnSpc>
                <a:spcPct val="90000"/>
              </a:lnSpc>
              <a:spcBef>
                <a:spcPts val="1200"/>
              </a:spcBef>
              <a:buClr>
                <a:schemeClr val="bg2"/>
              </a:buClr>
              <a:buSzPct val="75000"/>
            </a:pPr>
            <a:endParaRPr lang="en-US" sz="2400" dirty="0">
              <a:ea typeface="Verdana" panose="020B0604030504040204" pitchFamily="34" charset="0"/>
              <a:cs typeface="Verdana" panose="020B0604030504040204" pitchFamily="34" charset="0"/>
            </a:endParaRPr>
          </a:p>
        </p:txBody>
      </p:sp>
      <p:sp>
        <p:nvSpPr>
          <p:cNvPr id="3" name="Rectangle 2"/>
          <p:cNvSpPr/>
          <p:nvPr/>
        </p:nvSpPr>
        <p:spPr>
          <a:xfrm>
            <a:off x="462269" y="459596"/>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err="1"/>
              <a:t>vazhdim</a:t>
            </a:r>
            <a:r>
              <a:rPr lang="en-US" sz="2800" b="1" dirty="0"/>
              <a:t>)</a:t>
            </a:r>
            <a:r>
              <a:rPr lang="sq-AL" sz="2800" b="1" dirty="0"/>
              <a:t> </a:t>
            </a:r>
          </a:p>
        </p:txBody>
      </p:sp>
    </p:spTree>
    <p:extLst>
      <p:ext uri="{BB962C8B-B14F-4D97-AF65-F5344CB8AC3E}">
        <p14:creationId xmlns:p14="http://schemas.microsoft.com/office/powerpoint/2010/main" val="58041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1494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400" b="1" dirty="0"/>
              <a:t>Shembull </a:t>
            </a:r>
            <a:r>
              <a:rPr lang="en-US" sz="2400" b="1" dirty="0"/>
              <a:t>i</a:t>
            </a:r>
            <a:r>
              <a:rPr lang="sq-AL" sz="2400" b="1" dirty="0"/>
              <a:t> specifikave teknike t</a:t>
            </a:r>
            <a:r>
              <a:rPr lang="en-US" sz="2400" b="1" dirty="0"/>
              <a:t>ë</a:t>
            </a:r>
            <a:r>
              <a:rPr lang="sq-AL" sz="2400" b="1" dirty="0"/>
              <a:t> dobëta</a:t>
            </a:r>
          </a:p>
        </p:txBody>
      </p:sp>
      <p:sp>
        <p:nvSpPr>
          <p:cNvPr id="3" name="Rectangle 2"/>
          <p:cNvSpPr/>
          <p:nvPr/>
        </p:nvSpPr>
        <p:spPr>
          <a:xfrm>
            <a:off x="251520" y="980728"/>
            <a:ext cx="8712968" cy="5247590"/>
          </a:xfrm>
          <a:prstGeom prst="rect">
            <a:avLst/>
          </a:prstGeom>
          <a:solidFill>
            <a:schemeClr val="bg1"/>
          </a:solidFill>
        </p:spPr>
        <p:txBody>
          <a:bodyPr wrap="square">
            <a:spAutoFit/>
          </a:bodyPr>
          <a:lstStyle/>
          <a:p>
            <a:pPr>
              <a:spcBef>
                <a:spcPts val="600"/>
              </a:spcBef>
            </a:pPr>
            <a:r>
              <a:rPr lang="fi-FI"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Detaje te përgjithshme </a:t>
            </a:r>
          </a:p>
          <a:p>
            <a:pPr>
              <a:spcBef>
                <a:spcPts val="600"/>
              </a:spcBef>
            </a:pPr>
            <a:r>
              <a:rPr lang="en-US" dirty="0">
                <a:ea typeface="Verdana" panose="020B0604030504040204" pitchFamily="34" charset="0"/>
                <a:cs typeface="Verdana" panose="020B0604030504040204" pitchFamily="34" charset="0"/>
              </a:rPr>
              <a:t>[1] </a:t>
            </a:r>
            <a:r>
              <a:rPr lang="fi-FI" dirty="0">
                <a:ea typeface="Verdana" panose="020B0604030504040204" pitchFamily="34" charset="0"/>
                <a:cs typeface="Verdana" panose="020B0604030504040204" pitchFamily="34" charset="0"/>
              </a:rPr>
              <a:t>Makina se shpimit  e llojit mbajtës </a:t>
            </a:r>
          </a:p>
          <a:p>
            <a:pPr>
              <a:spcBef>
                <a:spcPts val="600"/>
              </a:spcBef>
            </a:pPr>
            <a:r>
              <a:rPr lang="en-US" dirty="0">
                <a:ea typeface="Verdana" panose="020B0604030504040204" pitchFamily="34" charset="0"/>
                <a:cs typeface="Verdana" panose="020B0604030504040204" pitchFamily="34" charset="0"/>
              </a:rPr>
              <a:t>[2] </a:t>
            </a:r>
            <a:r>
              <a:rPr lang="sq-AL" dirty="0">
                <a:ea typeface="Verdana" panose="020B0604030504040204" pitchFamily="34" charset="0"/>
                <a:cs typeface="Verdana" panose="020B0604030504040204" pitchFamily="34" charset="0"/>
              </a:rPr>
              <a:t>Zakonisht përdoret produkti nga një kompani e njohur</a:t>
            </a:r>
          </a:p>
          <a:p>
            <a:pPr>
              <a:spcBef>
                <a:spcPts val="600"/>
              </a:spcBef>
            </a:pPr>
            <a:r>
              <a:rPr lang="sq-AL" b="1" dirty="0">
                <a:ea typeface="Verdana" panose="020B0604030504040204" pitchFamily="34" charset="0"/>
                <a:cs typeface="Verdana" panose="020B0604030504040204" pitchFamily="34" charset="0"/>
              </a:rPr>
              <a:t>Detajet teknike </a:t>
            </a:r>
          </a:p>
          <a:p>
            <a:pPr>
              <a:spcBef>
                <a:spcPts val="600"/>
              </a:spcBef>
            </a:pPr>
            <a:r>
              <a:rPr lang="en-US" dirty="0">
                <a:ea typeface="Verdana" panose="020B0604030504040204" pitchFamily="34" charset="0"/>
                <a:cs typeface="Verdana" panose="020B0604030504040204" pitchFamily="34" charset="0"/>
              </a:rPr>
              <a:t>[</a:t>
            </a:r>
            <a:r>
              <a:rPr lang="sq-AL" dirty="0">
                <a:ea typeface="Verdana" panose="020B0604030504040204" pitchFamily="34" charset="0"/>
                <a:cs typeface="Verdana" panose="020B0604030504040204" pitchFamily="34" charset="0"/>
              </a:rPr>
              <a:t>3] Rrip i drejtuar me 4 boshte te shpejtësisë. </a:t>
            </a:r>
          </a:p>
          <a:p>
            <a:pPr>
              <a:spcBef>
                <a:spcPts val="600"/>
              </a:spcBef>
            </a:pPr>
            <a:r>
              <a:rPr lang="sq-AL" dirty="0">
                <a:ea typeface="Verdana" panose="020B0604030504040204" pitchFamily="34" charset="0"/>
                <a:cs typeface="Verdana" panose="020B0604030504040204" pitchFamily="34" charset="0"/>
              </a:rPr>
              <a:t>[4] Tabela shpuese mund te ngritët dhe ulet e cila mund te vendoset ne një kënd prej  0-45° dhe mund te lëviz anash. </a:t>
            </a:r>
          </a:p>
          <a:p>
            <a:pPr>
              <a:spcBef>
                <a:spcPts val="600"/>
              </a:spcBef>
            </a:pPr>
            <a:r>
              <a:rPr lang="sq-AL" dirty="0">
                <a:ea typeface="Verdana" panose="020B0604030504040204" pitchFamily="34" charset="0"/>
                <a:cs typeface="Verdana" panose="020B0604030504040204" pitchFamily="34" charset="0"/>
              </a:rPr>
              <a:t>[5] Dimensionet e  mbajtëses Lartësia:  476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178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[6] Distance ne mes te  boshtit deri te baza është 632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[7]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sq-AL" dirty="0">
                <a:ea typeface="Verdana" panose="020B0604030504040204" pitchFamily="34" charset="0"/>
                <a:cs typeface="Verdana" panose="020B0604030504040204" pitchFamily="34" charset="0"/>
              </a:rPr>
              <a:t>[8] Fuqia Motorike 0.320 HP</a:t>
            </a:r>
          </a:p>
          <a:p>
            <a:pPr>
              <a:spcBef>
                <a:spcPts val="600"/>
              </a:spcBef>
            </a:pPr>
            <a:r>
              <a:rPr lang="sq-AL" dirty="0">
                <a:ea typeface="Verdana" panose="020B0604030504040204" pitchFamily="34" charset="0"/>
                <a:cs typeface="Verdana" panose="020B0604030504040204" pitchFamily="34" charset="0"/>
              </a:rPr>
              <a:t>[9] Furnizimi elektrik eshte2 20 V, 50 </a:t>
            </a:r>
            <a:r>
              <a:rPr lang="sq-AL" dirty="0" err="1">
                <a:ea typeface="Verdana" panose="020B0604030504040204" pitchFamily="34" charset="0"/>
                <a:cs typeface="Verdana" panose="020B0604030504040204" pitchFamily="34" charset="0"/>
              </a:rPr>
              <a:t>Hz</a:t>
            </a:r>
            <a:r>
              <a:rPr lang="sq-AL" dirty="0">
                <a:ea typeface="Verdana" panose="020B0604030504040204" pitchFamily="34" charset="0"/>
                <a:cs typeface="Verdana" panose="020B0604030504040204" pitchFamily="34" charset="0"/>
              </a:rPr>
              <a:t>, 1 fazor.</a:t>
            </a:r>
          </a:p>
          <a:p>
            <a:pPr>
              <a:spcBef>
                <a:spcPts val="600"/>
              </a:spcBef>
            </a:pPr>
            <a:r>
              <a:rPr lang="sq-AL" dirty="0">
                <a:ea typeface="Verdana" panose="020B0604030504040204" pitchFamily="34" charset="0"/>
                <a:cs typeface="Verdana" panose="020B0604030504040204" pitchFamily="34" charset="0"/>
              </a:rPr>
              <a:t>[10] Me përforcues dhe qelës përforcimi. </a:t>
            </a:r>
          </a:p>
          <a:p>
            <a:pPr>
              <a:spcBef>
                <a:spcPts val="600"/>
              </a:spcBef>
            </a:pPr>
            <a:r>
              <a:rPr lang="sq-AL" dirty="0">
                <a:ea typeface="Verdana" panose="020B0604030504040204" pitchFamily="34" charset="0"/>
                <a:cs typeface="Verdana" panose="020B0604030504040204" pitchFamily="34" charset="0"/>
              </a:rPr>
              <a:t>[11] Komplet me pjese te shpuesit. </a:t>
            </a:r>
          </a:p>
        </p:txBody>
      </p:sp>
    </p:spTree>
    <p:extLst>
      <p:ext uri="{BB962C8B-B14F-4D97-AF65-F5344CB8AC3E}">
        <p14:creationId xmlns:p14="http://schemas.microsoft.com/office/powerpoint/2010/main" val="1090185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0821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400" b="1" dirty="0"/>
              <a:t>Shembull I specifikave teknike te dobëta</a:t>
            </a:r>
          </a:p>
        </p:txBody>
      </p:sp>
      <p:sp>
        <p:nvSpPr>
          <p:cNvPr id="3" name="Rectangle 2"/>
          <p:cNvSpPr/>
          <p:nvPr/>
        </p:nvSpPr>
        <p:spPr>
          <a:xfrm>
            <a:off x="251520" y="980728"/>
            <a:ext cx="8712968" cy="2492990"/>
          </a:xfrm>
          <a:prstGeom prst="rect">
            <a:avLst/>
          </a:prstGeom>
        </p:spPr>
        <p:txBody>
          <a:bodyPr wrap="square">
            <a:spAutoFit/>
          </a:bodyPr>
          <a:lstStyle/>
          <a:p>
            <a:pPr>
              <a:spcBef>
                <a:spcPts val="600"/>
              </a:spcBef>
            </a:pPr>
            <a:r>
              <a:rPr lang="en-US"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Opsion </a:t>
            </a:r>
          </a:p>
          <a:p>
            <a:pPr>
              <a:spcBef>
                <a:spcPts val="600"/>
              </a:spcBef>
            </a:pPr>
            <a:r>
              <a:rPr lang="sq-AL" dirty="0">
                <a:ea typeface="Verdana" panose="020B0604030504040204" pitchFamily="34" charset="0"/>
                <a:cs typeface="Verdana" panose="020B0604030504040204" pitchFamily="34" charset="0"/>
              </a:rPr>
              <a:t>[12] Me 1 set.</a:t>
            </a:r>
          </a:p>
          <a:p>
            <a:pPr>
              <a:spcBef>
                <a:spcPts val="600"/>
              </a:spcBef>
            </a:pPr>
            <a:r>
              <a:rPr lang="sq-AL" dirty="0">
                <a:ea typeface="Verdana" panose="020B0604030504040204" pitchFamily="34" charset="0"/>
                <a:cs typeface="Verdana" panose="020B0604030504040204" pitchFamily="34" charset="0"/>
              </a:rPr>
              <a:t>[13] Komplet me pajisje standarde dhe mjete të ngritjes.</a:t>
            </a:r>
          </a:p>
          <a:p>
            <a:pPr>
              <a:spcBef>
                <a:spcPts val="600"/>
              </a:spcBef>
            </a:pPr>
            <a:r>
              <a:rPr lang="sq-AL" dirty="0">
                <a:ea typeface="Verdana" panose="020B0604030504040204" pitchFamily="34" charset="0"/>
                <a:cs typeface="Verdana" panose="020B0604030504040204" pitchFamily="34" charset="0"/>
              </a:rPr>
              <a:t>[14] I bere ne Evropë </a:t>
            </a:r>
          </a:p>
          <a:p>
            <a:pPr>
              <a:spcBef>
                <a:spcPts val="600"/>
              </a:spcBef>
            </a:pPr>
            <a:r>
              <a:rPr lang="sq-AL" dirty="0">
                <a:ea typeface="Verdana" panose="020B0604030504040204" pitchFamily="34" charset="0"/>
                <a:cs typeface="Verdana" panose="020B0604030504040204" pitchFamily="34" charset="0"/>
              </a:rPr>
              <a:t>[15] Pjesët rezerve shpërndahen ne Turqi </a:t>
            </a:r>
          </a:p>
          <a:p>
            <a:pPr>
              <a:spcBef>
                <a:spcPts val="600"/>
              </a:spcBef>
            </a:pPr>
            <a:r>
              <a:rPr lang="sq-AL" dirty="0">
                <a:ea typeface="Verdana" panose="020B0604030504040204" pitchFamily="34" charset="0"/>
                <a:cs typeface="Verdana" panose="020B0604030504040204" pitchFamily="34" charset="0"/>
              </a:rPr>
              <a:t>[16] Minimum një vjet garanci  </a:t>
            </a:r>
          </a:p>
        </p:txBody>
      </p:sp>
    </p:spTree>
    <p:extLst>
      <p:ext uri="{BB962C8B-B14F-4D97-AF65-F5344CB8AC3E}">
        <p14:creationId xmlns:p14="http://schemas.microsoft.com/office/powerpoint/2010/main" val="2219624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53251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400" b="1" dirty="0"/>
              <a:t>Specifikimet Teknike t</a:t>
            </a:r>
            <a:r>
              <a:rPr lang="en-US" sz="2400" b="1" dirty="0"/>
              <a:t>ë</a:t>
            </a:r>
            <a:r>
              <a:rPr lang="sq-AL" sz="2400" b="1" dirty="0"/>
              <a:t> korrigjuara</a:t>
            </a:r>
          </a:p>
        </p:txBody>
      </p:sp>
      <p:sp>
        <p:nvSpPr>
          <p:cNvPr id="3" name="Rectangle 2"/>
          <p:cNvSpPr/>
          <p:nvPr/>
        </p:nvSpPr>
        <p:spPr>
          <a:xfrm>
            <a:off x="251520" y="980728"/>
            <a:ext cx="6768752" cy="5247590"/>
          </a:xfrm>
          <a:prstGeom prst="rect">
            <a:avLst/>
          </a:prstGeom>
          <a:solidFill>
            <a:schemeClr val="bg1"/>
          </a:solidFill>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Detaje e </a:t>
            </a:r>
            <a:r>
              <a:rPr lang="sq-AL" b="1" strike="sngStrike" dirty="0" err="1">
                <a:ea typeface="Verdana" panose="020B0604030504040204" pitchFamily="34" charset="0"/>
                <a:cs typeface="Verdana" panose="020B0604030504040204" pitchFamily="34" charset="0"/>
              </a:rPr>
              <a:t>pergjithshme</a:t>
            </a:r>
            <a:endParaRPr lang="sq-AL" b="1" strike="sngStrike" dirty="0">
              <a:ea typeface="Verdana" panose="020B0604030504040204" pitchFamily="34" charset="0"/>
              <a:cs typeface="Verdana" panose="020B0604030504040204" pitchFamily="34" charset="0"/>
            </a:endParaRPr>
          </a:p>
          <a:p>
            <a:pPr>
              <a:spcBef>
                <a:spcPts val="600"/>
              </a:spcBef>
            </a:pPr>
            <a:r>
              <a:rPr lang="sq-AL" strike="sngStrike" dirty="0">
                <a:ea typeface="Verdana" panose="020B0604030504040204" pitchFamily="34" charset="0"/>
                <a:cs typeface="Verdana" panose="020B0604030504040204" pitchFamily="34" charset="0"/>
              </a:rPr>
              <a:t>[1] Lloj mbajtëse e makinës se shpimit</a:t>
            </a:r>
            <a:r>
              <a:rPr lang="en-US" strike="sngStrike" dirty="0">
                <a:ea typeface="Verdana" panose="020B0604030504040204" pitchFamily="34" charset="0"/>
                <a:cs typeface="Verdana" panose="020B0604030504040204" pitchFamily="34" charset="0"/>
              </a:rPr>
              <a:t>.</a:t>
            </a:r>
          </a:p>
          <a:p>
            <a:pPr>
              <a:spcBef>
                <a:spcPts val="600"/>
              </a:spcBef>
            </a:pPr>
            <a:r>
              <a:rPr lang="en-US" strike="sngStrike" dirty="0">
                <a:ea typeface="Verdana" panose="020B0604030504040204" pitchFamily="34" charset="0"/>
                <a:cs typeface="Verdana" panose="020B0604030504040204" pitchFamily="34" charset="0"/>
              </a:rPr>
              <a:t>[2] </a:t>
            </a:r>
            <a:r>
              <a:rPr lang="sq-AL" strike="sngStrike" dirty="0">
                <a:ea typeface="Verdana" panose="020B0604030504040204" pitchFamily="34" charset="0"/>
                <a:cs typeface="Verdana" panose="020B0604030504040204" pitchFamily="34" charset="0"/>
              </a:rPr>
              <a:t>Zakonisht produkt I përdorur nga një kompani e njohur</a:t>
            </a:r>
          </a:p>
          <a:p>
            <a:pPr>
              <a:spcBef>
                <a:spcPts val="600"/>
              </a:spcBef>
            </a:pPr>
            <a:r>
              <a:rPr lang="sq-AL" b="1" strike="sngStrike" dirty="0">
                <a:ea typeface="Verdana" panose="020B0604030504040204" pitchFamily="34" charset="0"/>
                <a:cs typeface="Verdana" panose="020B0604030504040204" pitchFamily="34" charset="0"/>
              </a:rPr>
              <a:t>Detaje teknike</a:t>
            </a:r>
          </a:p>
          <a:p>
            <a:pPr>
              <a:spcBef>
                <a:spcPts val="600"/>
              </a:spcBef>
            </a:pPr>
            <a:r>
              <a:rPr lang="en-US" dirty="0">
                <a:ea typeface="Verdana" panose="020B0604030504040204" pitchFamily="34" charset="0"/>
                <a:cs typeface="Verdana" panose="020B0604030504040204" pitchFamily="34" charset="0"/>
              </a:rPr>
              <a:t>[3</a:t>
            </a:r>
            <a:r>
              <a:rPr lang="sq-AL" dirty="0">
                <a:ea typeface="Verdana" panose="020B0604030504040204" pitchFamily="34" charset="0"/>
                <a:cs typeface="Verdana" panose="020B0604030504040204" pitchFamily="34" charset="0"/>
              </a:rPr>
              <a:t>] Rrip i drejtuar me 4 boshte te shpejtësisë</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[4] </a:t>
            </a:r>
            <a:r>
              <a:rPr lang="sq-AL" dirty="0">
                <a:ea typeface="Verdana" panose="020B0604030504040204" pitchFamily="34" charset="0"/>
                <a:cs typeface="Verdana" panose="020B0604030504040204" pitchFamily="34" charset="0"/>
              </a:rPr>
              <a:t>Tabela shpuese mund te ngritët dhe ulet e cila mund te vendoset ne një kënd prej  0-45° dhe mund te lëviz anash. </a:t>
            </a:r>
          </a:p>
          <a:p>
            <a:pPr>
              <a:spcBef>
                <a:spcPts val="600"/>
              </a:spcBef>
            </a:pPr>
            <a:r>
              <a:rPr lang="en-US" dirty="0">
                <a:ea typeface="Verdana" panose="020B0604030504040204" pitchFamily="34" charset="0"/>
                <a:cs typeface="Verdana" panose="020B0604030504040204" pitchFamily="34" charset="0"/>
              </a:rPr>
              <a:t>[5] </a:t>
            </a:r>
            <a:r>
              <a:rPr lang="sq-AL" dirty="0">
                <a:ea typeface="Verdana" panose="020B0604030504040204" pitchFamily="34" charset="0"/>
                <a:cs typeface="Verdana" panose="020B0604030504040204" pitchFamily="34" charset="0"/>
              </a:rPr>
              <a:t>Dimensionet e  mbajtëses </a:t>
            </a:r>
            <a:r>
              <a:rPr lang="en-US" dirty="0">
                <a:ea typeface="Verdana" panose="020B0604030504040204" pitchFamily="34" charset="0"/>
                <a:cs typeface="Verdana" panose="020B0604030504040204" pitchFamily="34" charset="0"/>
              </a:rPr>
              <a:t>Lartësia:</a:t>
            </a:r>
            <a:r>
              <a:rPr lang="en-US" strike="sngStrike" dirty="0">
                <a:ea typeface="Verdana" panose="020B0604030504040204" pitchFamily="34" charset="0"/>
                <a:cs typeface="Verdana" panose="020B0604030504040204" pitchFamily="34" charset="0"/>
              </a:rPr>
              <a:t>476 mm</a:t>
            </a:r>
            <a:r>
              <a:rPr lang="en-US" dirty="0">
                <a:ea typeface="Verdana" panose="020B0604030504040204" pitchFamily="34" charset="0"/>
                <a:cs typeface="Verdana" panose="020B0604030504040204" pitchFamily="34" charset="0"/>
              </a:rPr>
              <a:t>, Gjerësia</a:t>
            </a:r>
            <a:r>
              <a:rPr lang="en-US" strike="sngStrike" dirty="0">
                <a:ea typeface="Verdana" panose="020B0604030504040204" pitchFamily="34" charset="0"/>
                <a:cs typeface="Verdana" panose="020B0604030504040204" pitchFamily="34" charset="0"/>
              </a:rPr>
              <a:t>178 mm</a:t>
            </a:r>
          </a:p>
          <a:p>
            <a:pPr>
              <a:spcBef>
                <a:spcPts val="600"/>
              </a:spcBef>
            </a:pPr>
            <a:r>
              <a:rPr lang="en-US" dirty="0">
                <a:ea typeface="Verdana" panose="020B0604030504040204" pitchFamily="34" charset="0"/>
                <a:cs typeface="Verdana" panose="020B0604030504040204" pitchFamily="34" charset="0"/>
              </a:rPr>
              <a:t>[6] </a:t>
            </a:r>
            <a:r>
              <a:rPr lang="sq-AL" dirty="0">
                <a:ea typeface="Verdana" panose="020B0604030504040204" pitchFamily="34" charset="0"/>
                <a:cs typeface="Verdana" panose="020B0604030504040204" pitchFamily="34" charset="0"/>
              </a:rPr>
              <a:t>Distance ne mes te  boshtit deri te baza është </a:t>
            </a:r>
            <a:r>
              <a:rPr lang="en-US" strike="sngStrike" dirty="0">
                <a:ea typeface="Verdana" panose="020B0604030504040204" pitchFamily="34" charset="0"/>
                <a:cs typeface="Verdana" panose="020B0604030504040204" pitchFamily="34" charset="0"/>
              </a:rPr>
              <a:t>632 mm</a:t>
            </a:r>
          </a:p>
          <a:p>
            <a:pPr>
              <a:spcBef>
                <a:spcPts val="600"/>
              </a:spcBef>
            </a:pPr>
            <a:r>
              <a:rPr lang="en-US" dirty="0">
                <a:ea typeface="Verdana" panose="020B0604030504040204" pitchFamily="34" charset="0"/>
                <a:cs typeface="Verdana" panose="020B0604030504040204" pitchFamily="34" charset="0"/>
              </a:rPr>
              <a:t>[7] </a:t>
            </a:r>
            <a:r>
              <a:rPr lang="sq-AL" dirty="0">
                <a:ea typeface="Verdana" panose="020B0604030504040204" pitchFamily="34" charset="0"/>
                <a:cs typeface="Verdana" panose="020B0604030504040204" pitchFamily="34" charset="0"/>
              </a:rPr>
              <a:t>Kapaciteti i shpimit minimum13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[8] </a:t>
            </a:r>
            <a:r>
              <a:rPr lang="sq-AL" dirty="0">
                <a:ea typeface="Verdana" panose="020B0604030504040204" pitchFamily="34" charset="0"/>
                <a:cs typeface="Verdana" panose="020B0604030504040204" pitchFamily="34" charset="0"/>
              </a:rPr>
              <a:t>Fuqia motorike 0.320 HP</a:t>
            </a:r>
          </a:p>
          <a:p>
            <a:pPr>
              <a:spcBef>
                <a:spcPts val="600"/>
              </a:spcBef>
            </a:pPr>
            <a:r>
              <a:rPr lang="en-US" dirty="0">
                <a:ea typeface="Verdana" panose="020B0604030504040204" pitchFamily="34" charset="0"/>
                <a:cs typeface="Verdana" panose="020B0604030504040204" pitchFamily="34" charset="0"/>
              </a:rPr>
              <a:t>[9] </a:t>
            </a:r>
            <a:r>
              <a:rPr lang="sq-AL" strike="sngStrike" dirty="0">
                <a:ea typeface="Verdana" panose="020B0604030504040204" pitchFamily="34" charset="0"/>
                <a:cs typeface="Verdana" panose="020B0604030504040204" pitchFamily="34" charset="0"/>
              </a:rPr>
              <a:t>Furnizimi elektrik është 220 V, 50 </a:t>
            </a:r>
            <a:r>
              <a:rPr lang="sq-AL" strike="sngStrike" dirty="0" err="1">
                <a:ea typeface="Verdana" panose="020B0604030504040204" pitchFamily="34" charset="0"/>
                <a:cs typeface="Verdana" panose="020B0604030504040204" pitchFamily="34" charset="0"/>
              </a:rPr>
              <a:t>Hz</a:t>
            </a:r>
            <a:r>
              <a:rPr lang="sq-AL" strike="sngStrike" dirty="0">
                <a:ea typeface="Verdana" panose="020B0604030504040204" pitchFamily="34" charset="0"/>
                <a:cs typeface="Verdana" panose="020B0604030504040204" pitchFamily="34" charset="0"/>
              </a:rPr>
              <a:t>, 1 fazor</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[10] </a:t>
            </a:r>
            <a:r>
              <a:rPr lang="sq-AL" dirty="0">
                <a:ea typeface="Verdana" panose="020B0604030504040204" pitchFamily="34" charset="0"/>
                <a:cs typeface="Verdana" panose="020B0604030504040204" pitchFamily="34" charset="0"/>
              </a:rPr>
              <a:t>Me përforcues dhe qelës përforcimi. </a:t>
            </a:r>
          </a:p>
          <a:p>
            <a:pPr>
              <a:spcBef>
                <a:spcPts val="600"/>
              </a:spcBef>
            </a:pPr>
            <a:r>
              <a:rPr lang="en-US" dirty="0">
                <a:ea typeface="Verdana" panose="020B0604030504040204" pitchFamily="34" charset="0"/>
                <a:cs typeface="Verdana" panose="020B0604030504040204" pitchFamily="34" charset="0"/>
              </a:rPr>
              <a:t>[11] </a:t>
            </a:r>
            <a:r>
              <a:rPr lang="sq-AL" dirty="0">
                <a:ea typeface="Verdana" panose="020B0604030504040204" pitchFamily="34" charset="0"/>
                <a:cs typeface="Verdana" panose="020B0604030504040204" pitchFamily="34" charset="0"/>
              </a:rPr>
              <a:t>Komplet me pjese te shpuesit.</a:t>
            </a:r>
          </a:p>
        </p:txBody>
      </p:sp>
      <p:sp>
        <p:nvSpPr>
          <p:cNvPr id="4" name="Rectangle 3"/>
          <p:cNvSpPr/>
          <p:nvPr/>
        </p:nvSpPr>
        <p:spPr>
          <a:xfrm>
            <a:off x="7308304" y="1131683"/>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Tashmë në titull</a:t>
            </a:r>
          </a:p>
        </p:txBody>
      </p:sp>
      <p:sp>
        <p:nvSpPr>
          <p:cNvPr id="5" name="Rectangle 4"/>
          <p:cNvSpPr/>
          <p:nvPr/>
        </p:nvSpPr>
        <p:spPr>
          <a:xfrm>
            <a:off x="7308304" y="2492896"/>
            <a:ext cx="1764000"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pamundur për të vlerësuar</a:t>
            </a:r>
          </a:p>
        </p:txBody>
      </p:sp>
      <p:sp>
        <p:nvSpPr>
          <p:cNvPr id="6" name="Rectangle 5"/>
          <p:cNvSpPr/>
          <p:nvPr/>
        </p:nvSpPr>
        <p:spPr>
          <a:xfrm>
            <a:off x="7308304" y="3380917"/>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a:t>
            </a:r>
            <a:r>
              <a:rPr lang="en-US" b="1" dirty="0">
                <a:solidFill>
                  <a:srgbClr val="FF0000"/>
                </a:solidFill>
                <a:ea typeface="Verdana" panose="020B0604030504040204" pitchFamily="34" charset="0"/>
                <a:cs typeface="Verdana" panose="020B0604030504040204" pitchFamily="34" charset="0"/>
              </a:rPr>
              <a:t>pa </a:t>
            </a:r>
            <a:r>
              <a:rPr lang="en-US" b="1" dirty="0" err="1">
                <a:solidFill>
                  <a:srgbClr val="FF0000"/>
                </a:solidFill>
                <a:ea typeface="Verdana" panose="020B0604030504040204" pitchFamily="34" charset="0"/>
                <a:cs typeface="Verdana" panose="020B0604030504040204" pitchFamily="34" charset="0"/>
              </a:rPr>
              <a:t>nevojshme</a:t>
            </a:r>
            <a:endParaRPr lang="en-US" b="1" dirty="0">
              <a:solidFill>
                <a:srgbClr val="FF0000"/>
              </a:solidFill>
              <a:ea typeface="Verdana" panose="020B0604030504040204" pitchFamily="34" charset="0"/>
              <a:cs typeface="Verdana" panose="020B0604030504040204" pitchFamily="34" charset="0"/>
            </a:endParaRPr>
          </a:p>
        </p:txBody>
      </p:sp>
      <p:cxnSp>
        <p:nvCxnSpPr>
          <p:cNvPr id="8" name="Straight Arrow Connector 7"/>
          <p:cNvCxnSpPr>
            <a:stCxn id="6" idx="1"/>
          </p:cNvCxnSpPr>
          <p:nvPr/>
        </p:nvCxnSpPr>
        <p:spPr>
          <a:xfrm flipH="1" flipV="1">
            <a:off x="2267744" y="1468699"/>
            <a:ext cx="5040560" cy="21522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1"/>
          </p:cNvCxnSpPr>
          <p:nvPr/>
        </p:nvCxnSpPr>
        <p:spPr>
          <a:xfrm flipH="1" flipV="1">
            <a:off x="2411760" y="2544841"/>
            <a:ext cx="4896544" cy="10761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1"/>
          </p:cNvCxnSpPr>
          <p:nvPr/>
        </p:nvCxnSpPr>
        <p:spPr>
          <a:xfrm flipH="1">
            <a:off x="4067944" y="1371749"/>
            <a:ext cx="3240360" cy="4763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1"/>
          </p:cNvCxnSpPr>
          <p:nvPr/>
        </p:nvCxnSpPr>
        <p:spPr>
          <a:xfrm flipH="1" flipV="1">
            <a:off x="6228184" y="2348880"/>
            <a:ext cx="1080120" cy="481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308304" y="3933056"/>
            <a:ext cx="1764000" cy="1065933"/>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Shumë specifike. Ndryshim në vlera minimale</a:t>
            </a:r>
          </a:p>
        </p:txBody>
      </p:sp>
      <p:cxnSp>
        <p:nvCxnSpPr>
          <p:cNvPr id="21" name="Straight Arrow Connector 20"/>
          <p:cNvCxnSpPr>
            <a:stCxn id="19" idx="1"/>
          </p:cNvCxnSpPr>
          <p:nvPr/>
        </p:nvCxnSpPr>
        <p:spPr>
          <a:xfrm flipH="1" flipV="1">
            <a:off x="6228184" y="3837123"/>
            <a:ext cx="1080120" cy="6289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1"/>
          </p:cNvCxnSpPr>
          <p:nvPr/>
        </p:nvCxnSpPr>
        <p:spPr>
          <a:xfrm flipH="1" flipV="1">
            <a:off x="5634216" y="4102073"/>
            <a:ext cx="1674088" cy="363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28088" y="4987217"/>
            <a:ext cx="1944216" cy="867930"/>
          </a:xfrm>
          <a:prstGeom prst="rect">
            <a:avLst/>
          </a:prstGeom>
          <a:solidFill>
            <a:schemeClr val="bg1"/>
          </a:solidFill>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Duhet të jetë në pjesën e përgjithshme të specifikimeve </a:t>
            </a:r>
          </a:p>
        </p:txBody>
      </p:sp>
      <p:cxnSp>
        <p:nvCxnSpPr>
          <p:cNvPr id="26" name="Straight Arrow Connector 25"/>
          <p:cNvCxnSpPr/>
          <p:nvPr/>
        </p:nvCxnSpPr>
        <p:spPr>
          <a:xfrm flipH="1">
            <a:off x="5634216" y="5301208"/>
            <a:ext cx="138605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17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89434" y="483636"/>
            <a:ext cx="1763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Rëndësia</a:t>
            </a:r>
          </a:p>
        </p:txBody>
      </p:sp>
      <p:sp>
        <p:nvSpPr>
          <p:cNvPr id="3" name="Rectangle 2"/>
          <p:cNvSpPr/>
          <p:nvPr/>
        </p:nvSpPr>
        <p:spPr>
          <a:xfrm>
            <a:off x="251520" y="990600"/>
            <a:ext cx="8740080" cy="5216813"/>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2000" kern="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kern="0" dirty="0">
                <a:solidFill>
                  <a:srgbClr val="FF0000"/>
                </a:solidFill>
                <a:ea typeface="Verdana" panose="020B0604030504040204" pitchFamily="34" charset="0"/>
                <a:cs typeface="Verdana" panose="020B0604030504040204" pitchFamily="34" charset="0"/>
              </a:rPr>
              <a:t>Moduli i tanishëm i trajnimit është një modul trajnimi i thelluar që është pjesë e nivelit të avancuar të Trajnimit të Prokurimit Publik</a:t>
            </a:r>
          </a:p>
          <a:p>
            <a:pPr marL="342900" lvl="1" indent="-342900" eaLnBrk="0" hangingPunct="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I përket temës më të gjerë "Tenderimi dhe Kontraktimi“</a:t>
            </a:r>
          </a:p>
          <a:p>
            <a:pPr marL="342900" lvl="1" indent="-342900" eaLnBrk="0" hangingPunct="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Zyrtarët e prokurimit dhe specialistë të prokurimit, të përfshirë në planifikimin e prokurimit, përgatitjen e njoftimeve të kontratës, dokumentet / specifikimet e tenderit, dhe në procesin e vlerësimit;</a:t>
            </a:r>
          </a:p>
          <a:p>
            <a:pPr marL="342900" lvl="1" indent="-342900" eaLnBrk="0" hangingPunct="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Zyrtarët publikë të përfshirë në vendimmarrje (p.sh miratimin e një procesi të tenderit dhe dokumentet e tenderit, vendimet e dhënies, nënshkrimit të kontratave, etj.).</a:t>
            </a:r>
          </a:p>
          <a:p>
            <a:pPr marL="342900" indent="-342900" eaLnBrk="0" hangingPunct="0">
              <a:spcBef>
                <a:spcPts val="600"/>
              </a:spcBef>
              <a:buClr>
                <a:schemeClr val="bg2"/>
              </a:buClr>
              <a:buSzPct val="75000"/>
            </a:pPr>
            <a:endParaRPr lang="en-US" sz="24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14574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51956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400" b="1" dirty="0"/>
              <a:t>Specifikimet teknike te korrigjuara</a:t>
            </a:r>
          </a:p>
        </p:txBody>
      </p:sp>
      <p:sp>
        <p:nvSpPr>
          <p:cNvPr id="3" name="Rectangle 2"/>
          <p:cNvSpPr/>
          <p:nvPr/>
        </p:nvSpPr>
        <p:spPr>
          <a:xfrm>
            <a:off x="251520" y="980728"/>
            <a:ext cx="6480720" cy="2492990"/>
          </a:xfrm>
          <a:prstGeom prst="rect">
            <a:avLst/>
          </a:prstGeom>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Opsion</a:t>
            </a:r>
          </a:p>
          <a:p>
            <a:pPr>
              <a:spcBef>
                <a:spcPts val="600"/>
              </a:spcBef>
            </a:pPr>
            <a:r>
              <a:rPr lang="en-US" dirty="0">
                <a:ea typeface="Verdana" panose="020B0604030504040204" pitchFamily="34" charset="0"/>
                <a:cs typeface="Verdana" panose="020B0604030504040204" pitchFamily="34" charset="0"/>
              </a:rPr>
              <a:t>[12] Me1 set.</a:t>
            </a:r>
          </a:p>
          <a:p>
            <a:pPr>
              <a:spcBef>
                <a:spcPts val="600"/>
              </a:spcBef>
            </a:pPr>
            <a:r>
              <a:rPr lang="en-US" dirty="0">
                <a:ea typeface="Verdana" panose="020B0604030504040204" pitchFamily="34" charset="0"/>
                <a:cs typeface="Verdana" panose="020B0604030504040204" pitchFamily="34" charset="0"/>
              </a:rPr>
              <a:t>[13] </a:t>
            </a:r>
            <a:r>
              <a:rPr lang="sq-AL" strike="sngStrike" dirty="0">
                <a:ea typeface="Verdana" panose="020B0604030504040204" pitchFamily="34" charset="0"/>
                <a:cs typeface="Verdana" panose="020B0604030504040204" pitchFamily="34" charset="0"/>
              </a:rPr>
              <a:t>Komplet me pajisje standarde dhe mjete</a:t>
            </a:r>
            <a:r>
              <a:rPr lang="nn-NO" strike="sngStrike" dirty="0">
                <a:ea typeface="Verdana" panose="020B0604030504040204" pitchFamily="34" charset="0"/>
                <a:cs typeface="Verdana" panose="020B0604030504040204" pitchFamily="34" charset="0"/>
              </a:rPr>
              <a:t>. </a:t>
            </a:r>
          </a:p>
          <a:p>
            <a:pPr>
              <a:spcBef>
                <a:spcPts val="600"/>
              </a:spcBef>
            </a:pPr>
            <a:r>
              <a:rPr lang="en-US" dirty="0">
                <a:ea typeface="Verdana" panose="020B0604030504040204" pitchFamily="34" charset="0"/>
                <a:cs typeface="Verdana" panose="020B0604030504040204" pitchFamily="34" charset="0"/>
              </a:rPr>
              <a:t>[14] </a:t>
            </a:r>
            <a:r>
              <a:rPr lang="sq-AL" strike="sngStrike" dirty="0">
                <a:ea typeface="Verdana" panose="020B0604030504040204" pitchFamily="34" charset="0"/>
                <a:cs typeface="Verdana" panose="020B0604030504040204" pitchFamily="34" charset="0"/>
              </a:rPr>
              <a:t>E bere ne Evropë</a:t>
            </a:r>
          </a:p>
          <a:p>
            <a:pPr>
              <a:spcBef>
                <a:spcPts val="600"/>
              </a:spcBef>
            </a:pPr>
            <a:r>
              <a:rPr lang="en-US" dirty="0">
                <a:ea typeface="Verdana" panose="020B0604030504040204" pitchFamily="34" charset="0"/>
                <a:cs typeface="Verdana" panose="020B0604030504040204" pitchFamily="34" charset="0"/>
              </a:rPr>
              <a:t>[15] </a:t>
            </a:r>
            <a:r>
              <a:rPr lang="sq-AL" strike="sngStrike" dirty="0">
                <a:ea typeface="Verdana" panose="020B0604030504040204" pitchFamily="34" charset="0"/>
                <a:cs typeface="Verdana" panose="020B0604030504040204" pitchFamily="34" charset="0"/>
              </a:rPr>
              <a:t>Pjesët rezervë shpërndahen në Liban </a:t>
            </a:r>
          </a:p>
          <a:p>
            <a:pPr>
              <a:spcBef>
                <a:spcPts val="600"/>
              </a:spcBef>
            </a:pPr>
            <a:r>
              <a:rPr lang="sq-AL" dirty="0">
                <a:ea typeface="Verdana" panose="020B0604030504040204" pitchFamily="34" charset="0"/>
                <a:cs typeface="Verdana" panose="020B0604030504040204" pitchFamily="34" charset="0"/>
              </a:rPr>
              <a:t>[16]Garancia minimale njëvjeçare</a:t>
            </a:r>
          </a:p>
        </p:txBody>
      </p:sp>
      <p:sp>
        <p:nvSpPr>
          <p:cNvPr id="4" name="Rectangle 3"/>
          <p:cNvSpPr/>
          <p:nvPr/>
        </p:nvSpPr>
        <p:spPr>
          <a:xfrm>
            <a:off x="7128088" y="1844824"/>
            <a:ext cx="1944216" cy="674031"/>
          </a:xfrm>
          <a:prstGeom prst="rect">
            <a:avLst/>
          </a:prstGeom>
        </p:spPr>
        <p:txBody>
          <a:bodyPr wrap="square">
            <a:spAutoFit/>
          </a:bodyPr>
          <a:lstStyle/>
          <a:p>
            <a:pPr>
              <a:lnSpc>
                <a:spcPct val="70000"/>
              </a:lnSpc>
            </a:pPr>
            <a:r>
              <a:rPr lang="en-US" b="1" dirty="0">
                <a:solidFill>
                  <a:srgbClr val="FF0000"/>
                </a:solidFill>
                <a:ea typeface="Verdana" panose="020B0604030504040204" pitchFamily="34" charset="0"/>
                <a:cs typeface="Verdana" panose="020B0604030504040204" pitchFamily="34" charset="0"/>
              </a:rPr>
              <a:t> </a:t>
            </a:r>
            <a:r>
              <a:rPr lang="sq-AL" b="1" dirty="0">
                <a:solidFill>
                  <a:srgbClr val="FF0000"/>
                </a:solidFill>
                <a:ea typeface="Verdana" panose="020B0604030504040204" pitchFamily="34" charset="0"/>
                <a:cs typeface="Verdana" panose="020B0604030504040204" pitchFamily="34" charset="0"/>
              </a:rPr>
              <a:t>Shume </a:t>
            </a:r>
            <a:r>
              <a:rPr lang="sq-AL" b="1" dirty="0" err="1">
                <a:solidFill>
                  <a:srgbClr val="FF0000"/>
                </a:solidFill>
                <a:ea typeface="Verdana" panose="020B0604030504040204" pitchFamily="34" charset="0"/>
                <a:cs typeface="Verdana" panose="020B0604030504040204" pitchFamily="34" charset="0"/>
              </a:rPr>
              <a:t>gjeneraleDetaje</a:t>
            </a:r>
            <a:r>
              <a:rPr lang="sq-AL" b="1" dirty="0">
                <a:solidFill>
                  <a:srgbClr val="FF0000"/>
                </a:solidFill>
                <a:ea typeface="Verdana" panose="020B0604030504040204" pitchFamily="34" charset="0"/>
                <a:cs typeface="Verdana" panose="020B0604030504040204" pitchFamily="34" charset="0"/>
              </a:rPr>
              <a:t> pajisje</a:t>
            </a:r>
          </a:p>
        </p:txBody>
      </p:sp>
      <p:sp>
        <p:nvSpPr>
          <p:cNvPr id="5" name="Rectangle 4"/>
          <p:cNvSpPr/>
          <p:nvPr/>
        </p:nvSpPr>
        <p:spPr>
          <a:xfrm>
            <a:off x="7308304" y="1268760"/>
            <a:ext cx="1764000" cy="484235"/>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 nevojshme</a:t>
            </a:r>
          </a:p>
        </p:txBody>
      </p:sp>
      <p:sp>
        <p:nvSpPr>
          <p:cNvPr id="6" name="Rectangle 5"/>
          <p:cNvSpPr/>
          <p:nvPr/>
        </p:nvSpPr>
        <p:spPr>
          <a:xfrm>
            <a:off x="7128088" y="2610953"/>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Kufizues. Nevojitet justifikim. </a:t>
            </a:r>
          </a:p>
        </p:txBody>
      </p:sp>
      <p:sp>
        <p:nvSpPr>
          <p:cNvPr id="7" name="Rectangle 6"/>
          <p:cNvSpPr/>
          <p:nvPr/>
        </p:nvSpPr>
        <p:spPr>
          <a:xfrm>
            <a:off x="7128088" y="3403041"/>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Më mirë të referoheni në mirëmbajtjen</a:t>
            </a:r>
          </a:p>
        </p:txBody>
      </p:sp>
      <p:cxnSp>
        <p:nvCxnSpPr>
          <p:cNvPr id="9" name="Straight Arrow Connector 8"/>
          <p:cNvCxnSpPr>
            <a:stCxn id="5" idx="1"/>
          </p:cNvCxnSpPr>
          <p:nvPr/>
        </p:nvCxnSpPr>
        <p:spPr>
          <a:xfrm flipH="1">
            <a:off x="1331640" y="1510878"/>
            <a:ext cx="5976664" cy="459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1"/>
          </p:cNvCxnSpPr>
          <p:nvPr/>
        </p:nvCxnSpPr>
        <p:spPr>
          <a:xfrm flipH="1">
            <a:off x="6363710" y="2181840"/>
            <a:ext cx="764378" cy="23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1"/>
          </p:cNvCxnSpPr>
          <p:nvPr/>
        </p:nvCxnSpPr>
        <p:spPr>
          <a:xfrm flipH="1" flipV="1">
            <a:off x="2915816" y="2852936"/>
            <a:ext cx="4212272" cy="950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p:cNvCxnSpPr>
          <p:nvPr/>
        </p:nvCxnSpPr>
        <p:spPr>
          <a:xfrm flipH="1" flipV="1">
            <a:off x="5436096" y="3284984"/>
            <a:ext cx="1691992" cy="4550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216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9168"/>
            <a:ext cx="60388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te korrigjuara</a:t>
            </a:r>
          </a:p>
        </p:txBody>
      </p:sp>
      <p:sp>
        <p:nvSpPr>
          <p:cNvPr id="3" name="Rectangle 2"/>
          <p:cNvSpPr/>
          <p:nvPr/>
        </p:nvSpPr>
        <p:spPr>
          <a:xfrm>
            <a:off x="251520" y="1151454"/>
            <a:ext cx="8640960" cy="3693319"/>
          </a:xfrm>
          <a:prstGeom prst="rect">
            <a:avLst/>
          </a:prstGeom>
        </p:spPr>
        <p:txBody>
          <a:bodyPr wrap="square">
            <a:spAutoFit/>
          </a:bodyPr>
          <a:lstStyle/>
          <a:p>
            <a:endParaRPr lang="fr-FR" b="1" dirty="0">
              <a:ea typeface="Verdana" panose="020B0604030504040204" pitchFamily="34" charset="0"/>
              <a:cs typeface="Verdana" panose="020B0604030504040204" pitchFamily="34" charset="0"/>
            </a:endParaRPr>
          </a:p>
          <a:p>
            <a:r>
              <a:rPr lang="sq-AL" b="1" dirty="0">
                <a:ea typeface="Verdana" panose="020B0604030504040204" pitchFamily="34" charset="0"/>
                <a:cs typeface="Verdana" panose="020B0604030504040204" pitchFamily="34" charset="0"/>
              </a:rPr>
              <a:t>MAKINA E SHPIMIT TE LLOJIT MBAJTËS</a:t>
            </a:r>
          </a:p>
          <a:p>
            <a:r>
              <a:rPr lang="sq-AL" dirty="0">
                <a:ea typeface="Verdana" panose="020B0604030504040204" pitchFamily="34" charset="0"/>
                <a:cs typeface="Verdana" panose="020B0604030504040204" pitchFamily="34" charset="0"/>
              </a:rPr>
              <a:t>[1] Rrip i drejtuar me 4 boshte te shpejtësisë.</a:t>
            </a:r>
          </a:p>
          <a:p>
            <a:r>
              <a:rPr lang="sq-AL" dirty="0">
                <a:ea typeface="Verdana" panose="020B0604030504040204" pitchFamily="34" charset="0"/>
                <a:cs typeface="Verdana" panose="020B0604030504040204" pitchFamily="34" charset="0"/>
              </a:rPr>
              <a:t>[2] Tabela shpuese mund te ngritët dhe ulet e cila mund te vendoset ne një kënd prej  0-45° dhe mund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lëviz anash. </a:t>
            </a:r>
          </a:p>
          <a:p>
            <a:r>
              <a:rPr lang="sq-AL" dirty="0">
                <a:ea typeface="Verdana" panose="020B0604030504040204" pitchFamily="34" charset="0"/>
                <a:cs typeface="Verdana" panose="020B0604030504040204" pitchFamily="34" charset="0"/>
              </a:rPr>
              <a:t>[3] Dimensionet e  mbajtëses Lartësia minimale:  450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minimale: 150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r>
              <a:rPr lang="sq-AL" dirty="0">
                <a:ea typeface="Verdana" panose="020B0604030504040204" pitchFamily="34" charset="0"/>
                <a:cs typeface="Verdana" panose="020B0604030504040204" pitchFamily="34" charset="0"/>
              </a:rPr>
              <a:t>[4] Distance n</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mes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boshtit deri te baza është 600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a:t>
            </a:r>
          </a:p>
          <a:p>
            <a:r>
              <a:rPr lang="sq-AL" dirty="0">
                <a:ea typeface="Verdana" panose="020B0604030504040204" pitchFamily="34" charset="0"/>
                <a:cs typeface="Verdana" panose="020B0604030504040204" pitchFamily="34" charset="0"/>
              </a:rPr>
              <a:t>[5]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r>
              <a:rPr lang="sq-AL" dirty="0">
                <a:ea typeface="Verdana" panose="020B0604030504040204" pitchFamily="34" charset="0"/>
                <a:cs typeface="Verdana" panose="020B0604030504040204" pitchFamily="34" charset="0"/>
              </a:rPr>
              <a:t>[6] Fuqia Motorike minimum 0.300 HP </a:t>
            </a:r>
          </a:p>
          <a:p>
            <a:r>
              <a:rPr lang="sq-AL" dirty="0">
                <a:ea typeface="Verdana" panose="020B0604030504040204" pitchFamily="34" charset="0"/>
                <a:cs typeface="Verdana" panose="020B0604030504040204" pitchFamily="34" charset="0"/>
              </a:rPr>
              <a:t>[7] Me përforcues dhe qelës përforcimi.</a:t>
            </a:r>
          </a:p>
          <a:p>
            <a:r>
              <a:rPr lang="sq-AL" dirty="0">
                <a:ea typeface="Verdana" panose="020B0604030504040204" pitchFamily="34" charset="0"/>
                <a:cs typeface="Verdana" panose="020B0604030504040204" pitchFamily="34" charset="0"/>
              </a:rPr>
              <a:t>[8] Komplet me 1 set te pjesëve te shpuesit 7 pjese.</a:t>
            </a:r>
          </a:p>
          <a:p>
            <a:r>
              <a:rPr lang="sq-AL" dirty="0">
                <a:ea typeface="Verdana" panose="020B0604030504040204" pitchFamily="34" charset="0"/>
                <a:cs typeface="Verdana" panose="020B0604030504040204" pitchFamily="34" charset="0"/>
              </a:rPr>
              <a:t>[9] Me 1 set. </a:t>
            </a:r>
          </a:p>
        </p:txBody>
      </p:sp>
      <p:pic>
        <p:nvPicPr>
          <p:cNvPr id="5" name="Picture 4"/>
          <p:cNvPicPr>
            <a:picLocks noChangeAspect="1"/>
          </p:cNvPicPr>
          <p:nvPr/>
        </p:nvPicPr>
        <p:blipFill>
          <a:blip r:embed="rId2" cstate="print"/>
          <a:stretch>
            <a:fillRect/>
          </a:stretch>
        </p:blipFill>
        <p:spPr>
          <a:xfrm>
            <a:off x="5334322" y="3461345"/>
            <a:ext cx="3486150" cy="2847975"/>
          </a:xfrm>
          <a:prstGeom prst="rect">
            <a:avLst/>
          </a:prstGeom>
        </p:spPr>
      </p:pic>
    </p:spTree>
    <p:extLst>
      <p:ext uri="{BB962C8B-B14F-4D97-AF65-F5344CB8AC3E}">
        <p14:creationId xmlns:p14="http://schemas.microsoft.com/office/powerpoint/2010/main" val="3535785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131318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1752600" y="2129234"/>
            <a:ext cx="7086600" cy="2062103"/>
          </a:xfrm>
          <a:prstGeom prst="rect">
            <a:avLst/>
          </a:prstGeom>
        </p:spPr>
        <p:txBody>
          <a:bodyPr wrap="square">
            <a:spAutoFit/>
          </a:bodyPr>
          <a:lstStyle/>
          <a:p>
            <a:pPr algn="r"/>
            <a:r>
              <a:rPr lang="sv-SE" altLang="en-US" sz="3200" b="1" dirty="0">
                <a:solidFill>
                  <a:schemeClr val="bg1"/>
                </a:solidFill>
                <a:cs typeface="Arial" charset="0"/>
              </a:rPr>
              <a:t>Sesioni V: </a:t>
            </a:r>
            <a:br>
              <a:rPr lang="sv-SE" altLang="en-US" sz="3200" b="1" dirty="0">
                <a:solidFill>
                  <a:schemeClr val="bg1"/>
                </a:solidFill>
                <a:cs typeface="Arial" charset="0"/>
              </a:rPr>
            </a:br>
            <a:r>
              <a:rPr lang="sv-SE" altLang="en-US" sz="3200" b="1" dirty="0">
                <a:solidFill>
                  <a:schemeClr val="bg1"/>
                </a:solidFill>
                <a:cs typeface="Arial" charset="0"/>
              </a:rPr>
              <a:t>Konsideratat sociale dhe mjedisore gjatë projektimit të </a:t>
            </a:r>
            <a:br>
              <a:rPr lang="sv-SE" altLang="en-US" sz="3200" b="1" dirty="0">
                <a:solidFill>
                  <a:schemeClr val="bg1"/>
                </a:solidFill>
                <a:cs typeface="Arial" charset="0"/>
              </a:rPr>
            </a:br>
            <a:r>
              <a:rPr lang="sv-SE" altLang="en-US" sz="3200" b="1" dirty="0">
                <a:solidFill>
                  <a:schemeClr val="bg1"/>
                </a:solidFill>
                <a:cs typeface="Arial" charset="0"/>
              </a:rPr>
              <a:t>specifikimeve teknike</a:t>
            </a:r>
            <a:endParaRPr lang="sq-AL" sz="3200" dirty="0">
              <a:solidFill>
                <a:schemeClr val="bg1"/>
              </a:solidFill>
            </a:endParaRPr>
          </a:p>
        </p:txBody>
      </p:sp>
    </p:spTree>
    <p:extLst>
      <p:ext uri="{BB962C8B-B14F-4D97-AF65-F5344CB8AC3E}">
        <p14:creationId xmlns:p14="http://schemas.microsoft.com/office/powerpoint/2010/main" val="22965036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477838"/>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400" b="1" dirty="0">
                <a:cs typeface="Arial" charset="0"/>
              </a:rPr>
              <a:t> </a:t>
            </a:r>
            <a:r>
              <a:rPr lang="sq-AL" altLang="el-GR" sz="2400" b="1" kern="1200" dirty="0">
                <a:latin typeface="Verdana" pitchFamily="34" charset="0"/>
              </a:rPr>
              <a:t>Çka është prokurimi </a:t>
            </a:r>
            <a:r>
              <a:rPr lang="en-US" altLang="el-GR" sz="2400" b="1" kern="1200" dirty="0">
                <a:latin typeface="Verdana" pitchFamily="34" charset="0"/>
              </a:rPr>
              <a:t>i</a:t>
            </a:r>
            <a:r>
              <a:rPr lang="sq-AL" altLang="el-GR" sz="2400" b="1" kern="1200" dirty="0">
                <a:latin typeface="Verdana" pitchFamily="34" charset="0"/>
              </a:rPr>
              <a:t> qëndrueshëm?</a:t>
            </a:r>
            <a:r>
              <a:rPr lang="sq-AL" altLang="el-GR" sz="2400" dirty="0">
                <a:latin typeface="Verdana" panose="020B0604030504040204" pitchFamily="34" charset="0"/>
                <a:ea typeface="Verdana" panose="020B0604030504040204" pitchFamily="34" charset="0"/>
                <a:cs typeface="Verdana" panose="020B0604030504040204" pitchFamily="34" charset="0"/>
              </a:rPr>
              <a:t/>
            </a:r>
            <a:br>
              <a:rPr lang="sq-AL" altLang="el-GR" sz="2400" dirty="0">
                <a:latin typeface="Verdana" panose="020B0604030504040204" pitchFamily="34" charset="0"/>
                <a:ea typeface="Verdana" panose="020B0604030504040204" pitchFamily="34" charset="0"/>
                <a:cs typeface="Verdana" panose="020B0604030504040204" pitchFamily="34" charset="0"/>
              </a:rPr>
            </a:br>
            <a:r>
              <a:rPr lang="sq-AL" altLang="en-US" sz="2400" b="1" dirty="0">
                <a:cs typeface="Arial" charset="0"/>
              </a:rPr>
              <a:t/>
            </a:r>
            <a:br>
              <a:rPr lang="sq-AL" altLang="en-US" sz="2400" b="1" dirty="0">
                <a:cs typeface="Arial" charset="0"/>
              </a:rPr>
            </a:br>
            <a:endParaRPr lang="sq-AL" altLang="el-GR" sz="2400" b="1" kern="1200" dirty="0">
              <a:latin typeface="Verdana" pitchFamily="34" charset="0"/>
              <a:ea typeface="+mn-ea"/>
              <a:cs typeface="+mn-cs"/>
            </a:endParaRPr>
          </a:p>
        </p:txBody>
      </p:sp>
      <p:sp>
        <p:nvSpPr>
          <p:cNvPr id="12291" name="Rectangle 3"/>
          <p:cNvSpPr>
            <a:spLocks noGrp="1" noChangeArrowheads="1"/>
          </p:cNvSpPr>
          <p:nvPr>
            <p:ph type="body" idx="4294967295"/>
          </p:nvPr>
        </p:nvSpPr>
        <p:spPr>
          <a:xfrm>
            <a:off x="228600" y="1752600"/>
            <a:ext cx="8915400" cy="4031873"/>
          </a:xfrm>
          <a:prstGeom prst="rect">
            <a:avLst/>
          </a:prstGeom>
        </p:spPr>
        <p:txBody>
          <a:bodyPr wrap="square">
            <a:spAutoFit/>
          </a:bodyPr>
          <a:lstStyle/>
          <a:p>
            <a:pPr marL="0" indent="0" eaLnBrk="1" hangingPunct="1">
              <a:spcBef>
                <a:spcPts val="600"/>
              </a:spcBef>
              <a:buNone/>
            </a:pP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Çka do te thotë për ju?</a:t>
            </a:r>
            <a:endParaRPr lang="en-GB"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Vlera me e mire për paranë </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Përdorim efikas i burimeve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Duke marre shume nga pak</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Mjedisi – “Gjelbër” </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Sociale….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Prokurimi i qëndrueshëm është prokurimi i mirë</a:t>
            </a:r>
          </a:p>
          <a:p>
            <a:pPr marL="0" indent="0" eaLnBrk="1" hangingPunct="1">
              <a:spcBef>
                <a:spcPts val="600"/>
              </a:spcBef>
              <a:buNone/>
            </a:pPr>
            <a:endParaRPr lang="en-US" altLang="el-G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0697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32907" y="471610"/>
            <a:ext cx="21515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Përkufizimi</a:t>
            </a:r>
          </a:p>
        </p:txBody>
      </p:sp>
      <p:sp>
        <p:nvSpPr>
          <p:cNvPr id="16387" name="Rectangle 3"/>
          <p:cNvSpPr>
            <a:spLocks noGrp="1" noChangeArrowheads="1"/>
          </p:cNvSpPr>
          <p:nvPr>
            <p:ph type="body" idx="4294967295"/>
          </p:nvPr>
        </p:nvSpPr>
        <p:spPr>
          <a:xfrm>
            <a:off x="467295" y="1160909"/>
            <a:ext cx="8137153" cy="2877711"/>
          </a:xfrm>
          <a:prstGeom prst="rect">
            <a:avLst/>
          </a:prstGeom>
        </p:spPr>
        <p:txBody>
          <a:bodyPr wrap="square">
            <a:spAutoFit/>
          </a:bodyPr>
          <a:lstStyle/>
          <a:p>
            <a:pPr marL="0" indent="0" algn="just">
              <a:spcBef>
                <a:spcPts val="600"/>
              </a:spcBef>
              <a:buFontTx/>
              <a:buNone/>
            </a:pPr>
            <a:endParaRPr lang="en-US" altLang="el-GR" sz="2200" dirty="0">
              <a:latin typeface="Verdana" panose="020B0604030504040204" pitchFamily="34" charset="0"/>
              <a:ea typeface="Verdana" panose="020B0604030504040204" pitchFamily="34" charset="0"/>
              <a:cs typeface="Verdana" panose="020B0604030504040204" pitchFamily="34" charset="0"/>
            </a:endParaRPr>
          </a:p>
          <a:p>
            <a:pPr marL="0" indent="0" algn="just">
              <a:spcBef>
                <a:spcPts val="600"/>
              </a:spcBef>
              <a:buFontTx/>
              <a:buNone/>
            </a:pPr>
            <a:r>
              <a:rPr lang="sq-AL" altLang="el-GR" sz="2200" dirty="0">
                <a:latin typeface="Verdana" panose="020B0604030504040204" pitchFamily="34" charset="0"/>
                <a:ea typeface="Verdana" panose="020B0604030504040204" pitchFamily="34" charset="0"/>
                <a:cs typeface="Verdana" panose="020B0604030504040204" pitchFamily="34" charset="0"/>
              </a:rPr>
              <a:t>Prokurimi i qëndrueshëm është një proces ku organizata përmbush nevojat e tyre për mallra, shërbime ose pune në një mënyrë që të arrijë vlerën për para në një bazë të tërë të jetës në aspektin e gjenerimit t</a:t>
            </a:r>
            <a:r>
              <a:rPr lang="en-US" altLang="el-GR" sz="2200" dirty="0">
                <a:latin typeface="Verdana" panose="020B0604030504040204" pitchFamily="34" charset="0"/>
                <a:ea typeface="Verdana" panose="020B0604030504040204" pitchFamily="34" charset="0"/>
                <a:cs typeface="Verdana" panose="020B0604030504040204" pitchFamily="34" charset="0"/>
              </a:rPr>
              <a:t>ë</a:t>
            </a:r>
            <a:r>
              <a:rPr lang="sq-AL" altLang="el-GR" sz="2200" dirty="0">
                <a:latin typeface="Verdana" panose="020B0604030504040204" pitchFamily="34" charset="0"/>
                <a:ea typeface="Verdana" panose="020B0604030504040204" pitchFamily="34" charset="0"/>
                <a:cs typeface="Verdana" panose="020B0604030504040204" pitchFamily="34" charset="0"/>
              </a:rPr>
              <a:t> përfitimeve jo vetëm për organizatën, por edhe për shoqërinë dhe ekonominë, ndërkohe minimizon dëmtimin e mjedisit.</a:t>
            </a:r>
          </a:p>
        </p:txBody>
      </p:sp>
    </p:spTree>
    <p:extLst>
      <p:ext uri="{BB962C8B-B14F-4D97-AF65-F5344CB8AC3E}">
        <p14:creationId xmlns:p14="http://schemas.microsoft.com/office/powerpoint/2010/main" val="14299482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6977" y="479425"/>
            <a:ext cx="21515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l-GR" sz="2400" b="1" dirty="0">
                <a:latin typeface="Verdana" pitchFamily="34" charset="0"/>
                <a:ea typeface="+mn-ea"/>
                <a:cs typeface="+mn-cs"/>
              </a:rPr>
              <a:t>Përkufizimi</a:t>
            </a:r>
            <a:endParaRPr lang="sq-AL" altLang="el-GR" sz="2400" b="1" kern="1200" dirty="0">
              <a:latin typeface="Verdana" pitchFamily="34" charset="0"/>
              <a:ea typeface="+mn-ea"/>
              <a:cs typeface="+mn-cs"/>
            </a:endParaRPr>
          </a:p>
        </p:txBody>
      </p:sp>
      <p:sp>
        <p:nvSpPr>
          <p:cNvPr id="5" name="Rectangle 3"/>
          <p:cNvSpPr txBox="1">
            <a:spLocks noChangeArrowheads="1"/>
          </p:cNvSpPr>
          <p:nvPr/>
        </p:nvSpPr>
        <p:spPr>
          <a:xfrm>
            <a:off x="179263" y="981075"/>
            <a:ext cx="8785225" cy="5262979"/>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600"/>
              </a:spcBef>
              <a:buFontTx/>
              <a:buNone/>
            </a:pPr>
            <a:r>
              <a:rPr lang="sq-AL" altLang="el-GR" sz="2200" kern="0" dirty="0">
                <a:latin typeface="Verdana" panose="020B0604030504040204" pitchFamily="34" charset="0"/>
                <a:ea typeface="Verdana" panose="020B0604030504040204" pitchFamily="34" charset="0"/>
                <a:cs typeface="Verdana" panose="020B0604030504040204" pitchFamily="34" charset="0"/>
              </a:rPr>
              <a:t>Prokurimi i qëndrueshëm duhet të marr parasysh pasojat mjedisore, sociale dhe ekonomike të:</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Projektimi;</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Përdorim </a:t>
            </a:r>
            <a:r>
              <a:rPr lang="en-US" altLang="el-GR" sz="2200" dirty="0">
                <a:latin typeface="Verdana" panose="020B0604030504040204" pitchFamily="34" charset="0"/>
                <a:ea typeface="Verdana" panose="020B0604030504040204" pitchFamily="34" charset="0"/>
                <a:cs typeface="Verdana" panose="020B0604030504040204" pitchFamily="34" charset="0"/>
              </a:rPr>
              <a:t>i</a:t>
            </a:r>
            <a:r>
              <a:rPr lang="sq-AL" altLang="el-GR" sz="2200" dirty="0">
                <a:latin typeface="Verdana" panose="020B0604030504040204" pitchFamily="34" charset="0"/>
                <a:ea typeface="Verdana" panose="020B0604030504040204" pitchFamily="34" charset="0"/>
                <a:cs typeface="Verdana" panose="020B0604030504040204" pitchFamily="34" charset="0"/>
              </a:rPr>
              <a:t> materialit jo rinovues;</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prodhimi dhe metodat e prodhimit; </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logjistika;</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përdorim – operim – dërgesë e shërbimeve;</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mirëmbajtja;</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ri përdorim;</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opsione t</a:t>
            </a:r>
            <a:r>
              <a:rPr lang="en-US" altLang="el-GR" sz="2200" dirty="0">
                <a:latin typeface="Verdana" panose="020B0604030504040204" pitchFamily="34" charset="0"/>
                <a:ea typeface="Verdana" panose="020B0604030504040204" pitchFamily="34" charset="0"/>
                <a:cs typeface="Verdana" panose="020B0604030504040204" pitchFamily="34" charset="0"/>
              </a:rPr>
              <a:t>ë</a:t>
            </a:r>
            <a:r>
              <a:rPr lang="sq-AL" altLang="el-GR" sz="2200" dirty="0">
                <a:latin typeface="Verdana" panose="020B0604030504040204" pitchFamily="34" charset="0"/>
                <a:ea typeface="Verdana" panose="020B0604030504040204" pitchFamily="34" charset="0"/>
                <a:cs typeface="Verdana" panose="020B0604030504040204" pitchFamily="34" charset="0"/>
              </a:rPr>
              <a:t> riciklimit;</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asgjësim; dhe</a:t>
            </a:r>
          </a:p>
          <a:p>
            <a:pPr marL="1431925"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aftësive të furnizuesit për të trajtuar këto pasoja në të gjithë zinxhirin e furnizimit.</a:t>
            </a:r>
          </a:p>
        </p:txBody>
      </p:sp>
    </p:spTree>
    <p:extLst>
      <p:ext uri="{BB962C8B-B14F-4D97-AF65-F5344CB8AC3E}">
        <p14:creationId xmlns:p14="http://schemas.microsoft.com/office/powerpoint/2010/main" val="22240572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a:xfrm>
            <a:off x="473766" y="477080"/>
            <a:ext cx="76796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l-GR" sz="2400" b="1" kern="1200" dirty="0">
                <a:latin typeface="Verdana" pitchFamily="34" charset="0"/>
                <a:ea typeface="+mn-ea"/>
                <a:cs typeface="+mn-cs"/>
              </a:rPr>
              <a:t>                 </a:t>
            </a:r>
            <a:r>
              <a:rPr lang="sq-AL" altLang="el-GR" sz="2400" b="1" kern="1200" dirty="0">
                <a:latin typeface="Verdana" pitchFamily="34" charset="0"/>
                <a:ea typeface="+mn-ea"/>
                <a:cs typeface="+mn-cs"/>
              </a:rPr>
              <a:t>Prokurimi </a:t>
            </a:r>
            <a:r>
              <a:rPr lang="en-US" altLang="el-GR" sz="2400" b="1" kern="1200" dirty="0">
                <a:latin typeface="Verdana" pitchFamily="34" charset="0"/>
                <a:ea typeface="+mn-ea"/>
                <a:cs typeface="+mn-cs"/>
              </a:rPr>
              <a:t>i</a:t>
            </a:r>
            <a:r>
              <a:rPr lang="sq-AL" altLang="el-GR" sz="2400" b="1" kern="1200" dirty="0">
                <a:latin typeface="Verdana" pitchFamily="34" charset="0"/>
                <a:ea typeface="+mn-ea"/>
                <a:cs typeface="+mn-cs"/>
              </a:rPr>
              <a:t> qëndrueshëm</a:t>
            </a:r>
          </a:p>
        </p:txBody>
      </p:sp>
      <p:sp>
        <p:nvSpPr>
          <p:cNvPr id="21" name="TextBox 20"/>
          <p:cNvSpPr txBox="1"/>
          <p:nvPr/>
        </p:nvSpPr>
        <p:spPr>
          <a:xfrm>
            <a:off x="243765" y="1185303"/>
            <a:ext cx="2861609" cy="830997"/>
          </a:xfrm>
          <a:prstGeom prst="rect">
            <a:avLst/>
          </a:prstGeom>
          <a:noFill/>
        </p:spPr>
        <p:txBody>
          <a:bodyPr wrap="square" rtlCol="0">
            <a:spAutoFit/>
          </a:bodyPr>
          <a:lstStyle/>
          <a:p>
            <a:pPr algn="ctr"/>
            <a:r>
              <a:rPr lang="sq-AL" sz="2400" b="1" dirty="0">
                <a:solidFill>
                  <a:srgbClr val="00FF00"/>
                </a:solidFill>
              </a:rPr>
              <a:t>Konsiderata Mjedisore</a:t>
            </a:r>
          </a:p>
        </p:txBody>
      </p:sp>
      <p:sp>
        <p:nvSpPr>
          <p:cNvPr id="22" name="TextBox 21"/>
          <p:cNvSpPr txBox="1"/>
          <p:nvPr/>
        </p:nvSpPr>
        <p:spPr>
          <a:xfrm>
            <a:off x="3131839" y="5180474"/>
            <a:ext cx="2861609" cy="1200329"/>
          </a:xfrm>
          <a:prstGeom prst="rect">
            <a:avLst/>
          </a:prstGeom>
          <a:solidFill>
            <a:schemeClr val="bg1"/>
          </a:solidFill>
        </p:spPr>
        <p:txBody>
          <a:bodyPr wrap="square" rtlCol="0">
            <a:spAutoFit/>
          </a:bodyPr>
          <a:lstStyle/>
          <a:p>
            <a:pPr algn="ctr"/>
            <a:r>
              <a:rPr lang="sq-AL" sz="2400" b="1" dirty="0">
                <a:solidFill>
                  <a:srgbClr val="FF0000"/>
                </a:solidFill>
              </a:rPr>
              <a:t>Konsiderata sociale</a:t>
            </a:r>
          </a:p>
          <a:p>
            <a:pPr algn="ctr"/>
            <a:endParaRPr lang="sq-AL" sz="2400" b="1" dirty="0">
              <a:solidFill>
                <a:srgbClr val="FF0000"/>
              </a:solidFill>
            </a:endParaRPr>
          </a:p>
        </p:txBody>
      </p:sp>
      <p:sp>
        <p:nvSpPr>
          <p:cNvPr id="25" name="Hexagon 24"/>
          <p:cNvSpPr/>
          <p:nvPr/>
        </p:nvSpPr>
        <p:spPr>
          <a:xfrm>
            <a:off x="2798783" y="963614"/>
            <a:ext cx="3527722" cy="3348000"/>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sq-AL" sz="2200" b="1" dirty="0" err="1">
                <a:solidFill>
                  <a:srgbClr val="000000"/>
                </a:solidFill>
                <a:effectLst/>
                <a:ea typeface="PMingLiU"/>
                <a:cs typeface="Times New Roman" panose="02020603050405020304" pitchFamily="18" charset="0"/>
              </a:rPr>
              <a:t>Specifikacionet</a:t>
            </a:r>
            <a:r>
              <a:rPr lang="sq-AL" sz="2200" dirty="0">
                <a:solidFill>
                  <a:srgbClr val="000000"/>
                </a:solidFill>
                <a:effectLst/>
                <a:ea typeface="PMingLiU"/>
                <a:cs typeface="Times New Roman" panose="02020603050405020304" pitchFamily="18" charset="0"/>
              </a:rPr>
              <a:t> </a:t>
            </a:r>
            <a:endParaRPr lang="en-US" sz="2200" dirty="0">
              <a:solidFill>
                <a:srgbClr val="000000"/>
              </a:solidFill>
              <a:effectLst/>
              <a:ea typeface="PMingLiU"/>
              <a:cs typeface="Times New Roman" panose="02020603050405020304" pitchFamily="18" charset="0"/>
            </a:endParaRPr>
          </a:p>
          <a:p>
            <a:pPr algn="ctr">
              <a:lnSpc>
                <a:spcPct val="107000"/>
              </a:lnSpc>
              <a:spcBef>
                <a:spcPts val="0"/>
              </a:spcBef>
              <a:spcAft>
                <a:spcPts val="800"/>
              </a:spcAft>
            </a:pPr>
            <a:r>
              <a:rPr lang="sq-AL" sz="2200" dirty="0">
                <a:solidFill>
                  <a:srgbClr val="000000"/>
                </a:solidFill>
                <a:effectLst/>
                <a:ea typeface="PMingLiU"/>
                <a:cs typeface="Times New Roman" panose="02020603050405020304" pitchFamily="18" charset="0"/>
              </a:rPr>
              <a:t>Përshkruajnë se çfarë kërkon Autoriteti Kontraktues...</a:t>
            </a:r>
            <a:r>
              <a:rPr lang="sq-AL" sz="2200" b="1" dirty="0">
                <a:solidFill>
                  <a:srgbClr val="FF0000"/>
                </a:solidFill>
              </a:rPr>
              <a:t> </a:t>
            </a:r>
            <a:endParaRPr lang="en-US" sz="2200" b="1" dirty="0">
              <a:solidFill>
                <a:srgbClr val="FF0000"/>
              </a:solidFill>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p:txBody>
      </p:sp>
      <p:sp>
        <p:nvSpPr>
          <p:cNvPr id="27" name="Hexagon 26"/>
          <p:cNvSpPr/>
          <p:nvPr/>
        </p:nvSpPr>
        <p:spPr>
          <a:xfrm>
            <a:off x="5510254" y="2655897"/>
            <a:ext cx="3557249" cy="3348000"/>
          </a:xfrm>
          <a:prstGeom prst="hexag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200" b="1" dirty="0" err="1">
                <a:solidFill>
                  <a:srgbClr val="000000"/>
                </a:solidFill>
                <a:effectLst/>
                <a:ea typeface="PMingLiU"/>
                <a:cs typeface="Times New Roman" panose="02020603050405020304" pitchFamily="18" charset="0"/>
              </a:rPr>
              <a:t>Shpërblimi</a:t>
            </a:r>
            <a:endParaRPr lang="en-US" sz="2200" dirty="0">
              <a:effectLst/>
              <a:ea typeface="PMingLiU"/>
              <a:cs typeface="Times New Roman" panose="02020603050405020304" pitchFamily="18" charset="0"/>
            </a:endParaRPr>
          </a:p>
          <a:p>
            <a:pPr marL="0" marR="0" algn="ctr">
              <a:lnSpc>
                <a:spcPct val="107000"/>
              </a:lnSpc>
              <a:spcBef>
                <a:spcPts val="0"/>
              </a:spcBef>
              <a:spcAft>
                <a:spcPts val="800"/>
              </a:spcAft>
            </a:pPr>
            <a:r>
              <a:rPr lang="en-US" sz="2200" dirty="0" err="1">
                <a:solidFill>
                  <a:srgbClr val="000000"/>
                </a:solidFill>
                <a:effectLst/>
                <a:ea typeface="PMingLiU"/>
                <a:cs typeface="Times New Roman" panose="02020603050405020304" pitchFamily="18" charset="0"/>
              </a:rPr>
              <a:t>Identifikon</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kush</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ofron</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zgjidhjen</a:t>
            </a:r>
            <a:r>
              <a:rPr lang="en-US" sz="2200" dirty="0">
                <a:solidFill>
                  <a:srgbClr val="000000"/>
                </a:solidFill>
                <a:effectLst/>
                <a:ea typeface="PMingLiU"/>
                <a:cs typeface="Times New Roman" panose="02020603050405020304" pitchFamily="18" charset="0"/>
              </a:rPr>
              <a:t> më </a:t>
            </a:r>
            <a:r>
              <a:rPr lang="en-US" sz="2200" dirty="0" err="1">
                <a:solidFill>
                  <a:srgbClr val="000000"/>
                </a:solidFill>
                <a:effectLst/>
                <a:ea typeface="PMingLiU"/>
                <a:cs typeface="Times New Roman" panose="02020603050405020304" pitchFamily="18" charset="0"/>
              </a:rPr>
              <a:t>të</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mirë</a:t>
            </a:r>
            <a:r>
              <a:rPr lang="en-US" sz="2200" dirty="0">
                <a:solidFill>
                  <a:srgbClr val="000000"/>
                </a:solidFill>
                <a:effectLst/>
                <a:ea typeface="PMingLiU"/>
                <a:cs typeface="Times New Roman" panose="02020603050405020304" pitchFamily="18" charset="0"/>
              </a:rPr>
              <a:t> </a:t>
            </a:r>
            <a:r>
              <a:rPr lang="en-US" sz="2200" dirty="0" err="1">
                <a:solidFill>
                  <a:schemeClr val="tx1"/>
                </a:solidFill>
                <a:effectLst/>
                <a:ea typeface="PMingLiU"/>
                <a:cs typeface="Times New Roman" panose="02020603050405020304" pitchFamily="18" charset="0"/>
              </a:rPr>
              <a:t>teknike</a:t>
            </a:r>
            <a:r>
              <a:rPr lang="en-US" sz="2200" dirty="0">
                <a:solidFill>
                  <a:schemeClr val="tx1"/>
                </a:solidFill>
                <a:effectLst/>
                <a:ea typeface="PMingLiU"/>
                <a:cs typeface="Times New Roman" panose="02020603050405020304" pitchFamily="18" charset="0"/>
              </a:rPr>
              <a:t>/</a:t>
            </a:r>
            <a:r>
              <a:rPr lang="en-US" sz="2200" dirty="0" err="1">
                <a:solidFill>
                  <a:schemeClr val="tx1"/>
                </a:solidFill>
                <a:effectLst/>
                <a:ea typeface="PMingLiU"/>
                <a:cs typeface="Times New Roman" panose="02020603050405020304" pitchFamily="18" charset="0"/>
              </a:rPr>
              <a:t>financiare</a:t>
            </a:r>
            <a:endParaRPr lang="en-US" sz="2200" dirty="0">
              <a:solidFill>
                <a:schemeClr val="tx1"/>
              </a:solidFill>
              <a:effectLst/>
              <a:ea typeface="PMingLiU"/>
              <a:cs typeface="Times New Roman" panose="02020603050405020304" pitchFamily="18" charset="0"/>
            </a:endParaRPr>
          </a:p>
          <a:p>
            <a:pPr marL="0" marR="0" algn="ctr">
              <a:lnSpc>
                <a:spcPct val="107000"/>
              </a:lnSpc>
              <a:spcBef>
                <a:spcPts val="0"/>
              </a:spcBef>
              <a:spcAft>
                <a:spcPts val="800"/>
              </a:spcAft>
            </a:pPr>
            <a:r>
              <a:rPr lang="en-US" sz="2200" b="1" dirty="0" err="1">
                <a:solidFill>
                  <a:schemeClr val="tx1"/>
                </a:solidFill>
                <a:effectLst/>
                <a:ea typeface="PMingLiU"/>
                <a:cs typeface="Times New Roman" panose="02020603050405020304" pitchFamily="18" charset="0"/>
              </a:rPr>
              <a:t>Kriteret</a:t>
            </a:r>
            <a:r>
              <a:rPr lang="en-US" sz="2200" b="1" dirty="0">
                <a:solidFill>
                  <a:schemeClr val="tx1"/>
                </a:solidFill>
                <a:effectLst/>
                <a:ea typeface="PMingLiU"/>
                <a:cs typeface="Times New Roman" panose="02020603050405020304" pitchFamily="18" charset="0"/>
              </a:rPr>
              <a:t> e </a:t>
            </a:r>
            <a:r>
              <a:rPr lang="sq-AL" altLang="en-US" sz="2200" dirty="0">
                <a:solidFill>
                  <a:schemeClr val="tx1"/>
                </a:solidFill>
              </a:rPr>
              <a:t>Çmimit</a:t>
            </a:r>
            <a:r>
              <a:rPr lang="en-US" sz="2200" b="1" dirty="0">
                <a:solidFill>
                  <a:schemeClr val="tx1"/>
                </a:solidFill>
                <a:effectLst/>
                <a:ea typeface="PMingLiU"/>
                <a:cs typeface="Times New Roman" panose="02020603050405020304" pitchFamily="18" charset="0"/>
              </a:rPr>
              <a:t> </a:t>
            </a:r>
            <a:r>
              <a:rPr lang="en-US" sz="2200" b="1" dirty="0" err="1">
                <a:solidFill>
                  <a:srgbClr val="000000"/>
                </a:solidFill>
                <a:effectLst/>
                <a:ea typeface="PMingLiU"/>
                <a:cs typeface="Times New Roman" panose="02020603050405020304" pitchFamily="18" charset="0"/>
              </a:rPr>
              <a:t>Shpërblimit</a:t>
            </a:r>
            <a:endParaRPr lang="en-US" sz="2200" dirty="0">
              <a:effectLst/>
              <a:ea typeface="PMingLiU"/>
              <a:cs typeface="Times New Roman" panose="02020603050405020304" pitchFamily="18" charset="0"/>
            </a:endParaRPr>
          </a:p>
        </p:txBody>
      </p:sp>
      <p:sp>
        <p:nvSpPr>
          <p:cNvPr id="29" name="Hexagon 28"/>
          <p:cNvSpPr/>
          <p:nvPr/>
        </p:nvSpPr>
        <p:spPr>
          <a:xfrm>
            <a:off x="27277" y="2652364"/>
            <a:ext cx="3557249" cy="3226521"/>
          </a:xfrm>
          <a:prstGeom prst="hexagon">
            <a:avLst>
              <a:gd name="adj" fmla="val 24649"/>
              <a:gd name="vf" fmla="val 115470"/>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200" b="1" dirty="0" err="1">
                <a:solidFill>
                  <a:srgbClr val="000000"/>
                </a:solidFill>
                <a:effectLst/>
                <a:ea typeface="PMingLiU"/>
                <a:cs typeface="Times New Roman" panose="02020603050405020304" pitchFamily="18" charset="0"/>
              </a:rPr>
              <a:t>Kualifikimi</a:t>
            </a:r>
            <a:endParaRPr lang="en-US" sz="22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a:solidFill>
                  <a:srgbClr val="000000"/>
                </a:solidFill>
                <a:effectLst/>
                <a:ea typeface="PMingLiU"/>
                <a:cs typeface="Times New Roman" panose="02020603050405020304" pitchFamily="18" charset="0"/>
              </a:rPr>
              <a:t/>
            </a:r>
            <a:br>
              <a:rPr lang="en-US" sz="1300" b="1" dirty="0">
                <a:solidFill>
                  <a:srgbClr val="000000"/>
                </a:solidFill>
                <a:effectLst/>
                <a:ea typeface="PMingLiU"/>
                <a:cs typeface="Times New Roman" panose="02020603050405020304" pitchFamily="18" charset="0"/>
              </a:rPr>
            </a:br>
            <a:r>
              <a:rPr lang="en-US" sz="2200" dirty="0" err="1">
                <a:solidFill>
                  <a:srgbClr val="000000"/>
                </a:solidFill>
                <a:effectLst/>
                <a:ea typeface="PMingLiU"/>
                <a:cs typeface="Times New Roman" panose="02020603050405020304" pitchFamily="18" charset="0"/>
              </a:rPr>
              <a:t>Hulumton</a:t>
            </a:r>
            <a:r>
              <a:rPr lang="en-US" sz="2200" dirty="0">
                <a:solidFill>
                  <a:srgbClr val="000000"/>
                </a:solidFill>
                <a:effectLst/>
                <a:ea typeface="PMingLiU"/>
                <a:cs typeface="Times New Roman" panose="02020603050405020304" pitchFamily="18" charset="0"/>
              </a:rPr>
              <a:t> se </a:t>
            </a:r>
            <a:r>
              <a:rPr lang="en-US" sz="2200" dirty="0" err="1">
                <a:solidFill>
                  <a:srgbClr val="000000"/>
                </a:solidFill>
                <a:effectLst/>
                <a:ea typeface="PMingLiU"/>
                <a:cs typeface="Times New Roman" panose="02020603050405020304" pitchFamily="18" charset="0"/>
              </a:rPr>
              <a:t>kush</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mund</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të</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ofrojë</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atë</a:t>
            </a:r>
            <a:r>
              <a:rPr lang="en-US" sz="2200" dirty="0">
                <a:solidFill>
                  <a:srgbClr val="000000"/>
                </a:solidFill>
                <a:effectLst/>
                <a:ea typeface="PMingLiU"/>
                <a:cs typeface="Times New Roman" panose="02020603050405020304" pitchFamily="18" charset="0"/>
              </a:rPr>
              <a:t> se </a:t>
            </a:r>
            <a:r>
              <a:rPr lang="en-US" sz="2200" dirty="0" err="1">
                <a:solidFill>
                  <a:srgbClr val="000000"/>
                </a:solidFill>
                <a:effectLst/>
                <a:ea typeface="PMingLiU"/>
                <a:cs typeface="Times New Roman" panose="02020603050405020304" pitchFamily="18" charset="0"/>
              </a:rPr>
              <a:t>çka</a:t>
            </a:r>
            <a:r>
              <a:rPr lang="en-US" sz="2200" dirty="0">
                <a:solidFill>
                  <a:srgbClr val="000000"/>
                </a:solidFill>
                <a:effectLst/>
                <a:ea typeface="PMingLiU"/>
                <a:cs typeface="Times New Roman" panose="02020603050405020304" pitchFamily="18" charset="0"/>
              </a:rPr>
              <a:t> </a:t>
            </a:r>
            <a:r>
              <a:rPr lang="en-US" sz="2200" dirty="0" err="1">
                <a:solidFill>
                  <a:srgbClr val="000000"/>
                </a:solidFill>
                <a:effectLst/>
                <a:ea typeface="PMingLiU"/>
                <a:cs typeface="Times New Roman" panose="02020603050405020304" pitchFamily="18" charset="0"/>
              </a:rPr>
              <a:t>kërkohet</a:t>
            </a:r>
            <a:endParaRPr lang="en-US" sz="2200" dirty="0">
              <a:effectLst/>
              <a:ea typeface="PMingLiU"/>
              <a:cs typeface="Times New Roman" panose="02020603050405020304" pitchFamily="18" charset="0"/>
            </a:endParaRPr>
          </a:p>
          <a:p>
            <a:pPr marL="0" marR="0" algn="ctr">
              <a:lnSpc>
                <a:spcPct val="107000"/>
              </a:lnSpc>
              <a:spcBef>
                <a:spcPts val="0"/>
              </a:spcBef>
              <a:spcAft>
                <a:spcPts val="800"/>
              </a:spcAft>
            </a:pPr>
            <a:r>
              <a:rPr lang="en-US" sz="2400" b="1" dirty="0" err="1">
                <a:solidFill>
                  <a:srgbClr val="000000"/>
                </a:solidFill>
                <a:effectLst/>
                <a:ea typeface="PMingLiU"/>
                <a:cs typeface="Times New Roman" panose="02020603050405020304" pitchFamily="18" charset="0"/>
              </a:rPr>
              <a:t>Kriteret</a:t>
            </a:r>
            <a:r>
              <a:rPr lang="en-US" sz="2400" b="1" dirty="0">
                <a:solidFill>
                  <a:srgbClr val="000000"/>
                </a:solidFill>
                <a:effectLst/>
                <a:ea typeface="PMingLiU"/>
                <a:cs typeface="Times New Roman" panose="02020603050405020304" pitchFamily="18" charset="0"/>
              </a:rPr>
              <a:t> e </a:t>
            </a:r>
            <a:r>
              <a:rPr lang="en-US" sz="2400" b="1" dirty="0" err="1">
                <a:solidFill>
                  <a:srgbClr val="000000"/>
                </a:solidFill>
                <a:effectLst/>
                <a:ea typeface="PMingLiU"/>
                <a:cs typeface="Times New Roman" panose="02020603050405020304" pitchFamily="18" charset="0"/>
              </a:rPr>
              <a:t>përzgjedhjes</a:t>
            </a:r>
            <a:endParaRPr lang="en-US" sz="2400" dirty="0">
              <a:effectLst/>
              <a:ea typeface="PMingLiU"/>
              <a:cs typeface="Times New Roman" panose="02020603050405020304" pitchFamily="18" charset="0"/>
            </a:endParaRPr>
          </a:p>
        </p:txBody>
      </p:sp>
      <p:cxnSp>
        <p:nvCxnSpPr>
          <p:cNvPr id="30" name="Straight Arrow Connector 29"/>
          <p:cNvCxnSpPr>
            <a:cxnSpLocks/>
          </p:cNvCxnSpPr>
          <p:nvPr/>
        </p:nvCxnSpPr>
        <p:spPr>
          <a:xfrm flipV="1">
            <a:off x="3803651" y="4207035"/>
            <a:ext cx="224005" cy="1052685"/>
          </a:xfrm>
          <a:prstGeom prst="straightConnector1">
            <a:avLst/>
          </a:prstGeom>
          <a:ln w="60325">
            <a:solidFill>
              <a:schemeClr val="bg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flipH="1" flipV="1">
            <a:off x="2538508" y="4813533"/>
            <a:ext cx="1271492" cy="446187"/>
          </a:xfrm>
          <a:prstGeom prst="straightConnector1">
            <a:avLst/>
          </a:prstGeom>
          <a:ln w="60325">
            <a:solidFill>
              <a:schemeClr val="bg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685740" y="1992924"/>
            <a:ext cx="228954" cy="902676"/>
          </a:xfrm>
          <a:prstGeom prst="straightConnector1">
            <a:avLst/>
          </a:prstGeom>
          <a:ln w="60325">
            <a:solidFill>
              <a:schemeClr val="bg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1" idx="2"/>
          </p:cNvCxnSpPr>
          <p:nvPr/>
        </p:nvCxnSpPr>
        <p:spPr>
          <a:xfrm>
            <a:off x="1674570" y="2016300"/>
            <a:ext cx="1914042" cy="471615"/>
          </a:xfrm>
          <a:prstGeom prst="straightConnector1">
            <a:avLst/>
          </a:prstGeom>
          <a:ln w="60325">
            <a:solidFill>
              <a:schemeClr val="bg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2804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13559" y="460375"/>
            <a:ext cx="70904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Përfitimet e prokurimit t</a:t>
            </a:r>
            <a:r>
              <a:rPr lang="en-US" altLang="el-GR" sz="2400" b="1" kern="1200" dirty="0">
                <a:latin typeface="Verdana" pitchFamily="34" charset="0"/>
                <a:ea typeface="+mn-ea"/>
                <a:cs typeface="+mn-cs"/>
              </a:rPr>
              <a:t>ë</a:t>
            </a:r>
            <a:r>
              <a:rPr lang="sq-AL" altLang="el-GR" sz="2400" b="1" kern="1200" dirty="0">
                <a:latin typeface="Verdana" pitchFamily="34" charset="0"/>
                <a:ea typeface="+mn-ea"/>
                <a:cs typeface="+mn-cs"/>
              </a:rPr>
              <a:t> qëndrueshëm</a:t>
            </a:r>
          </a:p>
        </p:txBody>
      </p:sp>
      <p:sp>
        <p:nvSpPr>
          <p:cNvPr id="38915" name="Rectangle 3"/>
          <p:cNvSpPr>
            <a:spLocks noGrp="1" noChangeArrowheads="1"/>
          </p:cNvSpPr>
          <p:nvPr>
            <p:ph type="body" idx="4294967295"/>
          </p:nvPr>
        </p:nvSpPr>
        <p:spPr>
          <a:xfrm>
            <a:off x="250130" y="1012825"/>
            <a:ext cx="8642350" cy="4770537"/>
          </a:xfrm>
          <a:prstGeom prst="rect">
            <a:avLst/>
          </a:prstGeom>
        </p:spPr>
        <p:txBody>
          <a:bodyPr>
            <a:spAutoFit/>
          </a:bodyPr>
          <a:lstStyle/>
          <a:p>
            <a:pPr eaLnBrk="1" hangingPunct="1">
              <a:spcBef>
                <a:spcPts val="600"/>
              </a:spcBef>
            </a:pPr>
            <a:endParaRPr lang="en-US" altLang="el-GR" sz="22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Duke e bërë përdorimin më të mirë të burimeve (te kufizuara) - kursimit të parave duke konsumuar më pak:</a:t>
            </a:r>
          </a:p>
          <a:p>
            <a:pPr marL="742950" lvl="2" indent="-342900" eaLnBrk="1" hangingPunct="1">
              <a:spcBef>
                <a:spcPts val="600"/>
              </a:spcBef>
              <a:buSzPct val="75000"/>
            </a:pPr>
            <a:r>
              <a:rPr lang="sq-AL" altLang="el-GR" sz="2200" dirty="0">
                <a:latin typeface="Verdana" panose="020B0604030504040204" pitchFamily="34" charset="0"/>
                <a:ea typeface="Verdana" panose="020B0604030504040204" pitchFamily="34" charset="0"/>
                <a:cs typeface="Verdana" panose="020B0604030504040204" pitchFamily="34" charset="0"/>
              </a:rPr>
              <a:t>Energji </a:t>
            </a:r>
          </a:p>
          <a:p>
            <a:pPr marL="742950" lvl="2" indent="-342900" eaLnBrk="1" hangingPunct="1">
              <a:spcBef>
                <a:spcPts val="600"/>
              </a:spcBef>
              <a:buSzPct val="75000"/>
            </a:pPr>
            <a:r>
              <a:rPr lang="sq-AL" altLang="el-GR" sz="2200" dirty="0">
                <a:latin typeface="Verdana" panose="020B0604030504040204" pitchFamily="34" charset="0"/>
                <a:ea typeface="Verdana" panose="020B0604030504040204" pitchFamily="34" charset="0"/>
                <a:cs typeface="Verdana" panose="020B0604030504040204" pitchFamily="34" charset="0"/>
              </a:rPr>
              <a:t>Ujë </a:t>
            </a:r>
          </a:p>
          <a:p>
            <a:pPr marL="742950" lvl="2" indent="-342900" eaLnBrk="1" hangingPunct="1">
              <a:spcBef>
                <a:spcPts val="600"/>
              </a:spcBef>
              <a:buSzPct val="75000"/>
            </a:pPr>
            <a:r>
              <a:rPr lang="sq-AL" altLang="el-GR" sz="2200" dirty="0">
                <a:latin typeface="Verdana" panose="020B0604030504040204" pitchFamily="34" charset="0"/>
                <a:ea typeface="Verdana" panose="020B0604030504040204" pitchFamily="34" charset="0"/>
                <a:cs typeface="Verdana" panose="020B0604030504040204" pitchFamily="34" charset="0"/>
              </a:rPr>
              <a:t>Material </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Promovimin e shëndetit duke reduktuar mbeturinave</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Përfitimet arsimore duke ngritur vetëdijen e agjendës mjedisore dhe sociale</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Te jeni shembull për komunitetin lokal </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Promovimi i teknologjive mjedisore – stimulimi i ekonomisë lokale – </a:t>
            </a:r>
            <a:r>
              <a:rPr lang="sq-AL" altLang="el-GR" sz="2200" dirty="0" err="1">
                <a:latin typeface="Verdana" panose="020B0604030504040204" pitchFamily="34" charset="0"/>
                <a:ea typeface="Verdana" panose="020B0604030504040204" pitchFamily="34" charset="0"/>
                <a:cs typeface="Verdana" panose="020B0604030504040204" pitchFamily="34" charset="0"/>
              </a:rPr>
              <a:t>diversifikimin</a:t>
            </a:r>
            <a:r>
              <a:rPr lang="sq-AL" altLang="el-GR" sz="2200" dirty="0">
                <a:latin typeface="Verdana" panose="020B0604030504040204" pitchFamily="34" charset="0"/>
                <a:ea typeface="Verdana" panose="020B0604030504040204" pitchFamily="34" charset="0"/>
                <a:cs typeface="Verdana" panose="020B0604030504040204" pitchFamily="34" charset="0"/>
              </a:rPr>
              <a:t> e zinxhirit te furnizimit</a:t>
            </a:r>
          </a:p>
        </p:txBody>
      </p:sp>
    </p:spTree>
    <p:extLst>
      <p:ext uri="{BB962C8B-B14F-4D97-AF65-F5344CB8AC3E}">
        <p14:creationId xmlns:p14="http://schemas.microsoft.com/office/powerpoint/2010/main" val="1937309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47264" y="447055"/>
            <a:ext cx="81333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Rreziku – Treguesit e ndikimit Socio-e</a:t>
            </a:r>
            <a:r>
              <a:rPr lang="en-US" altLang="el-GR" sz="2800" b="1" dirty="0"/>
              <a:t>k</a:t>
            </a:r>
            <a:r>
              <a:rPr lang="sq-AL" altLang="el-GR" sz="2800" b="1" dirty="0" err="1"/>
              <a:t>onomik</a:t>
            </a:r>
            <a:endParaRPr lang="sq-AL" altLang="el-GR" sz="2800" b="1" dirty="0"/>
          </a:p>
        </p:txBody>
      </p:sp>
      <p:sp>
        <p:nvSpPr>
          <p:cNvPr id="65539" name="Rectangle 3"/>
          <p:cNvSpPr>
            <a:spLocks noChangeArrowheads="1"/>
          </p:cNvSpPr>
          <p:nvPr/>
        </p:nvSpPr>
        <p:spPr bwMode="auto">
          <a:xfrm>
            <a:off x="479732" y="1174413"/>
            <a:ext cx="4038600" cy="2046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600"/>
              </a:spcBef>
              <a:buFontTx/>
              <a:buNone/>
            </a:pPr>
            <a:r>
              <a:rPr lang="sq-AL" altLang="el-GR" sz="2400" b="1" dirty="0">
                <a:solidFill>
                  <a:schemeClr val="tx2"/>
                </a:solidFill>
                <a:latin typeface="Verdana" panose="020B0604030504040204" pitchFamily="34" charset="0"/>
                <a:ea typeface="Verdana" panose="020B0604030504040204" pitchFamily="34" charset="0"/>
                <a:cs typeface="Verdana" panose="020B0604030504040204" pitchFamily="34" charset="0"/>
              </a:rPr>
              <a:t>Tema</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Shëndeti</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Arsimi dhe Punësimi</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Komunitetet dhe aktorë të tjerë socialë</a:t>
            </a:r>
          </a:p>
        </p:txBody>
      </p:sp>
      <p:sp>
        <p:nvSpPr>
          <p:cNvPr id="65540" name="Rectangle 4"/>
          <p:cNvSpPr>
            <a:spLocks noChangeArrowheads="1"/>
          </p:cNvSpPr>
          <p:nvPr/>
        </p:nvSpPr>
        <p:spPr bwMode="auto">
          <a:xfrm>
            <a:off x="4625670" y="1174413"/>
            <a:ext cx="4321050" cy="4385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600"/>
              </a:spcBef>
              <a:buFontTx/>
              <a:buNone/>
            </a:pPr>
            <a:r>
              <a:rPr lang="sq-AL" altLang="el-GR" sz="2400" b="1" dirty="0">
                <a:latin typeface="Verdana" panose="020B0604030504040204" pitchFamily="34" charset="0"/>
                <a:ea typeface="Verdana" panose="020B0604030504040204" pitchFamily="34" charset="0"/>
                <a:cs typeface="Verdana" panose="020B0604030504040204" pitchFamily="34" charset="0"/>
              </a:rPr>
              <a:t>Nën-temat</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Shëndeti</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Arsimi</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Punësimi</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Komuniteti lokal</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Zhvillimi i zinxhirit te furnizimit</a:t>
            </a:r>
          </a:p>
          <a:p>
            <a:pPr eaLnBrk="1" hangingPunct="1">
              <a:spcBef>
                <a:spcPts val="600"/>
              </a:spcBef>
            </a:pPr>
            <a:r>
              <a:rPr lang="sq-AL" altLang="el-GR" sz="2200" dirty="0" err="1">
                <a:latin typeface="Verdana" panose="020B0604030504040204" pitchFamily="34" charset="0"/>
                <a:ea typeface="Verdana" panose="020B0604030504040204" pitchFamily="34" charset="0"/>
                <a:cs typeface="Verdana" panose="020B0604030504040204" pitchFamily="34" charset="0"/>
              </a:rPr>
              <a:t>Diversiteti</a:t>
            </a:r>
            <a:r>
              <a:rPr lang="sq-AL" altLang="el-GR" sz="2200" dirty="0">
                <a:latin typeface="Verdana" panose="020B0604030504040204" pitchFamily="34" charset="0"/>
                <a:ea typeface="Verdana" panose="020B0604030504040204" pitchFamily="34" charset="0"/>
                <a:cs typeface="Verdana" panose="020B0604030504040204" pitchFamily="34" charset="0"/>
              </a:rPr>
              <a:t> i forcës së punës</a:t>
            </a:r>
          </a:p>
          <a:p>
            <a:pPr eaLnBrk="1" hangingPunct="1">
              <a:spcBef>
                <a:spcPts val="600"/>
              </a:spcBef>
            </a:pPr>
            <a:r>
              <a:rPr lang="sq-AL" altLang="el-GR" sz="2200" dirty="0">
                <a:latin typeface="Verdana" panose="020B0604030504040204" pitchFamily="34" charset="0"/>
                <a:ea typeface="Verdana" panose="020B0604030504040204" pitchFamily="34" charset="0"/>
                <a:cs typeface="Verdana" panose="020B0604030504040204" pitchFamily="34" charset="0"/>
              </a:rPr>
              <a:t>Ndikimet e tjera socio-ekonomike</a:t>
            </a:r>
          </a:p>
        </p:txBody>
      </p:sp>
    </p:spTree>
    <p:extLst>
      <p:ext uri="{BB962C8B-B14F-4D97-AF65-F5344CB8AC3E}">
        <p14:creationId xmlns:p14="http://schemas.microsoft.com/office/powerpoint/2010/main" val="28936686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533400" y="609600"/>
            <a:ext cx="44092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altLang="el-GR" sz="2800" b="1" dirty="0"/>
              <a:t>Çka është rreziku...?</a:t>
            </a:r>
          </a:p>
        </p:txBody>
      </p:sp>
      <p:sp>
        <p:nvSpPr>
          <p:cNvPr id="3" name="Text Box 6"/>
          <p:cNvSpPr txBox="1">
            <a:spLocks noChangeArrowheads="1"/>
          </p:cNvSpPr>
          <p:nvPr/>
        </p:nvSpPr>
        <p:spPr bwMode="auto">
          <a:xfrm>
            <a:off x="899592" y="2060848"/>
            <a:ext cx="7488832" cy="194117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algn="ctr" eaLnBrk="1" hangingPunct="1"/>
            <a:r>
              <a:rPr lang="sq-AL" altLang="el-GR" sz="4000" b="1" dirty="0">
                <a:solidFill>
                  <a:srgbClr val="FF0000"/>
                </a:solidFill>
                <a:ea typeface="Verdana" panose="020B0604030504040204" pitchFamily="34" charset="0"/>
                <a:cs typeface="Verdana" panose="020B0604030504040204" pitchFamily="34" charset="0"/>
              </a:rPr>
              <a:t>Një dëm i vërtetë që ndodh në qoftë se ju nuk bëni diçka për këtë</a:t>
            </a:r>
          </a:p>
        </p:txBody>
      </p:sp>
    </p:spTree>
    <p:extLst>
      <p:ext uri="{BB962C8B-B14F-4D97-AF65-F5344CB8AC3E}">
        <p14:creationId xmlns:p14="http://schemas.microsoft.com/office/powerpoint/2010/main" val="335887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468313" y="2415570"/>
            <a:ext cx="853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it-IT" altLang="en-US" sz="3200" b="1" dirty="0">
                <a:solidFill>
                  <a:schemeClr val="bg1"/>
                </a:solidFill>
                <a:cs typeface="Arial" charset="0"/>
              </a:rPr>
              <a:t>Sesioni II: </a:t>
            </a:r>
            <a:br>
              <a:rPr lang="it-IT" altLang="en-US" sz="3200" b="1" dirty="0">
                <a:solidFill>
                  <a:schemeClr val="bg1"/>
                </a:solidFill>
                <a:cs typeface="Arial" charset="0"/>
              </a:rPr>
            </a:br>
            <a:r>
              <a:rPr lang="it-IT" altLang="en-US" sz="3200" b="1" dirty="0">
                <a:solidFill>
                  <a:schemeClr val="bg1"/>
                </a:solidFill>
                <a:cs typeface="Arial" charset="0"/>
              </a:rPr>
              <a:t/>
            </a:r>
            <a:br>
              <a:rPr lang="it-IT" altLang="en-US" sz="3200" b="1" dirty="0">
                <a:solidFill>
                  <a:schemeClr val="bg1"/>
                </a:solidFill>
                <a:cs typeface="Arial" charset="0"/>
              </a:rPr>
            </a:br>
            <a:r>
              <a:rPr lang="it-IT" altLang="en-US" sz="3200" b="1" dirty="0">
                <a:solidFill>
                  <a:schemeClr val="bg1"/>
                </a:solidFill>
                <a:cs typeface="Arial" charset="0"/>
              </a:rPr>
              <a:t>Qëllimi i specifikimeve teknike</a:t>
            </a:r>
          </a:p>
        </p:txBody>
      </p:sp>
    </p:spTree>
    <p:extLst>
      <p:ext uri="{BB962C8B-B14F-4D97-AF65-F5344CB8AC3E}">
        <p14:creationId xmlns:p14="http://schemas.microsoft.com/office/powerpoint/2010/main" val="18987768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467544" y="476672"/>
            <a:ext cx="83744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400" b="1" dirty="0"/>
              <a:t>REAGIMI NDAJ RREZIQEVE MJEDISORE DHE SOCIALE</a:t>
            </a:r>
          </a:p>
        </p:txBody>
      </p:sp>
      <p:graphicFrame>
        <p:nvGraphicFramePr>
          <p:cNvPr id="3" name="Table 2"/>
          <p:cNvGraphicFramePr>
            <a:graphicFrameLocks noGrp="1"/>
          </p:cNvGraphicFramePr>
          <p:nvPr>
            <p:extLst>
              <p:ext uri="{D42A27DB-BD31-4B8C-83A1-F6EECF244321}">
                <p14:modId xmlns:p14="http://schemas.microsoft.com/office/powerpoint/2010/main" val="1502892958"/>
              </p:ext>
            </p:extLst>
          </p:nvPr>
        </p:nvGraphicFramePr>
        <p:xfrm>
          <a:off x="179512" y="1124744"/>
          <a:ext cx="8784976" cy="5364988"/>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gridCol w="2592288">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tblGrid>
              <a:tr h="370840">
                <a:tc>
                  <a:txBody>
                    <a:bodyPr/>
                    <a:lstStyle/>
                    <a:p>
                      <a:pPr algn="just">
                        <a:lnSpc>
                          <a:spcPct val="115000"/>
                        </a:lnSpc>
                        <a:spcAft>
                          <a:spcPts val="0"/>
                        </a:spcAft>
                      </a:pPr>
                      <a:r>
                        <a:rPr lang="sq-AL" sz="1600" b="1"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Prioritetet e qeverisë</a:t>
                      </a:r>
                    </a:p>
                  </a:txBody>
                  <a:tcPr/>
                </a:tc>
                <a:tc>
                  <a:txBody>
                    <a:bodyPr/>
                    <a:lstStyle/>
                    <a:p>
                      <a:pPr algn="just">
                        <a:lnSpc>
                          <a:spcPct val="115000"/>
                        </a:lnSpc>
                        <a:spcAft>
                          <a:spcPts val="0"/>
                        </a:spcAft>
                      </a:pPr>
                      <a:r>
                        <a:rPr lang="sq-AL" sz="1600" b="1"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Përgjigje të nevojave të qytetarëve</a:t>
                      </a:r>
                    </a:p>
                  </a:txBody>
                  <a:tcPr/>
                </a:tc>
                <a:tc>
                  <a:txBody>
                    <a:bodyPr/>
                    <a:lstStyle/>
                    <a:p>
                      <a:pPr algn="just">
                        <a:lnSpc>
                          <a:spcPct val="115000"/>
                        </a:lnSpc>
                        <a:spcAft>
                          <a:spcPts val="0"/>
                        </a:spcAft>
                      </a:pPr>
                      <a:r>
                        <a:rPr lang="sq-AL" sz="1600" b="1"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Autoriteti Kontraktues</a:t>
                      </a:r>
                    </a:p>
                  </a:txBody>
                  <a:tcPr/>
                </a:tc>
                <a:tc>
                  <a:txBody>
                    <a:bodyPr/>
                    <a:lstStyle/>
                    <a:p>
                      <a:pPr algn="just">
                        <a:lnSpc>
                          <a:spcPct val="115000"/>
                        </a:lnSpc>
                        <a:spcAft>
                          <a:spcPts val="0"/>
                        </a:spcAft>
                      </a:pPr>
                      <a:r>
                        <a:rPr lang="sq-AL" sz="1600" b="1"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Operatori ekonomik - Ofertuesi</a:t>
                      </a:r>
                    </a:p>
                  </a:txBody>
                  <a:tcPr/>
                </a:tc>
                <a:extLst>
                  <a:ext uri="{0D108BD9-81ED-4DB2-BD59-A6C34878D82A}">
                    <a16:rowId xmlns:a16="http://schemas.microsoft.com/office/drawing/2014/main" xmlns="" val="10000"/>
                  </a:ext>
                </a:extLst>
              </a:tr>
              <a:tr h="370840">
                <a:tc>
                  <a:txBody>
                    <a:bodyPr/>
                    <a:lstStyle/>
                    <a:p>
                      <a:pPr marL="0" algn="l" defTabSz="914400" rtl="0" eaLnBrk="1" latinLnBrk="0" hangingPunct="1">
                        <a:lnSpc>
                          <a:spcPct val="115000"/>
                        </a:lnSpc>
                        <a:spcAft>
                          <a:spcPts val="0"/>
                        </a:spcAft>
                      </a:pPr>
                      <a:r>
                        <a:rPr lang="sq-AL" sz="16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Prodhim &amp; Konsum te Qëndrueshëm </a:t>
                      </a:r>
                    </a:p>
                  </a:txBody>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Produkte të qëndrueshme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Marketing përgjegjës</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Menaxhimi i inventarit kërkesës</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Kostoja e ciklit të jetës</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Minimizimi i mbetjeve</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Ndikim mjedisor</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extLst>
                  <a:ext uri="{0D108BD9-81ED-4DB2-BD59-A6C34878D82A}">
                    <a16:rowId xmlns:a16="http://schemas.microsoft.com/office/drawing/2014/main" xmlns="" val="10001"/>
                  </a:ext>
                </a:extLst>
              </a:tr>
              <a:tr h="370840">
                <a:tc>
                  <a:txBody>
                    <a:bodyPr/>
                    <a:lstStyle/>
                    <a:p>
                      <a:pPr marL="0" algn="l" defTabSz="914400" rtl="0" eaLnBrk="1" latinLnBrk="0" hangingPunct="1">
                        <a:lnSpc>
                          <a:spcPct val="115000"/>
                        </a:lnSpc>
                        <a:spcAft>
                          <a:spcPts val="0"/>
                        </a:spcAft>
                      </a:pPr>
                      <a:r>
                        <a:rPr lang="sq-AL" sz="16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Ndryshimet klimatike dhe Energjia</a:t>
                      </a:r>
                    </a:p>
                  </a:txBody>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Produktet efikase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Informacioni për konsumatorin</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"Gjelbër" Prokurimi i energjisë</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Ruajtja e energjisë</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Energji Efikase </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Shërbimet e energjisë</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extLst>
                  <a:ext uri="{0D108BD9-81ED-4DB2-BD59-A6C34878D82A}">
                    <a16:rowId xmlns:a16="http://schemas.microsoft.com/office/drawing/2014/main" xmlns="" val="10002"/>
                  </a:ext>
                </a:extLst>
              </a:tr>
              <a:tr h="370840">
                <a:tc>
                  <a:txBody>
                    <a:bodyPr/>
                    <a:lstStyle/>
                    <a:p>
                      <a:pPr marL="0" algn="l" defTabSz="914400" rtl="0" eaLnBrk="1" latinLnBrk="0" hangingPunct="1">
                        <a:lnSpc>
                          <a:spcPct val="115000"/>
                        </a:lnSpc>
                        <a:spcAft>
                          <a:spcPts val="0"/>
                        </a:spcAft>
                      </a:pPr>
                      <a:r>
                        <a:rPr lang="sq-AL" sz="16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Burimet Natyrore &amp;  Përmirësimet e Mjedisit </a:t>
                      </a:r>
                    </a:p>
                  </a:txBody>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Produktet efikase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Ndikim mjedisor</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Përdorimi i materialeve </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Ndikimi mjedisor i blerjeve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Prodhim efikas</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a:solidFill>
                            <a:schemeClr val="tx1"/>
                          </a:solidFill>
                          <a:latin typeface="Verdana" panose="020B0604030504040204" pitchFamily="34" charset="0"/>
                          <a:ea typeface="Verdana" panose="020B0604030504040204" pitchFamily="34" charset="0"/>
                          <a:cs typeface="Verdana" panose="020B0604030504040204" pitchFamily="34" charset="0"/>
                        </a:rPr>
                        <a:t>Minimizim i përdorimit te burimeve</a:t>
                      </a:r>
                      <a:endPara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extLst>
                  <a:ext uri="{0D108BD9-81ED-4DB2-BD59-A6C34878D82A}">
                    <a16:rowId xmlns:a16="http://schemas.microsoft.com/office/drawing/2014/main" xmlns="" val="10003"/>
                  </a:ext>
                </a:extLst>
              </a:tr>
              <a:tr h="370840">
                <a:tc>
                  <a:txBody>
                    <a:bodyPr/>
                    <a:lstStyle/>
                    <a:p>
                      <a:pPr marL="0" algn="l" defTabSz="914400" rtl="0" eaLnBrk="1" latinLnBrk="0" hangingPunct="1">
                        <a:lnSpc>
                          <a:spcPct val="115000"/>
                        </a:lnSpc>
                        <a:spcAft>
                          <a:spcPts val="0"/>
                        </a:spcAft>
                      </a:pPr>
                      <a:r>
                        <a:rPr lang="sq-AL" sz="16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rPr>
                        <a:t>Komunitete të qëndrueshme </a:t>
                      </a:r>
                    </a:p>
                  </a:txBody>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Ndikimi ne Komunitet</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Implikimet sociale te produkteve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Prokurimi etike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Furnizuesit vendor</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Partneriteti i Komunitetit</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tc>
                  <a:txBody>
                    <a:bodyPr/>
                    <a:lstStyle/>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Ndikimi i Komunitetit</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lnSpc>
                          <a:spcPct val="115000"/>
                        </a:lnSpc>
                        <a:spcAft>
                          <a:spcPts val="0"/>
                        </a:spcAft>
                      </a:pPr>
                      <a:r>
                        <a:rPr lang="sq-AL" sz="16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Implikimet sociale te produkteve</a:t>
                      </a:r>
                      <a:endParaRPr lang="en-US" sz="16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99FF66">
                        <a:alpha val="38824"/>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642234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6"/>
          <p:cNvSpPr>
            <a:spLocks noChangeShapeType="1"/>
          </p:cNvSpPr>
          <p:nvPr/>
        </p:nvSpPr>
        <p:spPr bwMode="auto">
          <a:xfrm>
            <a:off x="525669" y="6148621"/>
            <a:ext cx="7805737" cy="15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 name="Text Box 3"/>
          <p:cNvSpPr txBox="1">
            <a:spLocks noChangeArrowheads="1"/>
          </p:cNvSpPr>
          <p:nvPr/>
        </p:nvSpPr>
        <p:spPr bwMode="auto">
          <a:xfrm rot="16200000">
            <a:off x="-477041" y="3480033"/>
            <a:ext cx="12971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b="1" dirty="0">
                <a:latin typeface="StoneSans" pitchFamily="34" charset="0"/>
                <a:ea typeface="MS PGothic" panose="020B0600070205080204" pitchFamily="34" charset="-128"/>
              </a:rPr>
              <a:t>Rreziku</a:t>
            </a:r>
          </a:p>
        </p:txBody>
      </p:sp>
      <p:sp>
        <p:nvSpPr>
          <p:cNvPr id="4" name="Text Box 4"/>
          <p:cNvSpPr txBox="1">
            <a:spLocks noChangeArrowheads="1"/>
          </p:cNvSpPr>
          <p:nvPr/>
        </p:nvSpPr>
        <p:spPr bwMode="auto">
          <a:xfrm>
            <a:off x="6904358" y="6204753"/>
            <a:ext cx="19111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b="1" dirty="0">
                <a:latin typeface="StoneSans" pitchFamily="34" charset="0"/>
                <a:ea typeface="MS PGothic" panose="020B0600070205080204" pitchFamily="34" charset="-128"/>
              </a:rPr>
              <a:t>Shpenzimet</a:t>
            </a:r>
          </a:p>
        </p:txBody>
      </p:sp>
      <p:sp>
        <p:nvSpPr>
          <p:cNvPr id="5" name="Line 5"/>
          <p:cNvSpPr>
            <a:spLocks noChangeShapeType="1"/>
          </p:cNvSpPr>
          <p:nvPr/>
        </p:nvSpPr>
        <p:spPr bwMode="auto">
          <a:xfrm flipH="1" flipV="1">
            <a:off x="522494" y="1290208"/>
            <a:ext cx="3175" cy="4860000"/>
          </a:xfrm>
          <a:prstGeom prst="line">
            <a:avLst/>
          </a:prstGeom>
          <a:noFill/>
          <a:ln w="3810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 name="Rectangle 14"/>
          <p:cNvSpPr>
            <a:spLocks noChangeArrowheads="1"/>
          </p:cNvSpPr>
          <p:nvPr/>
        </p:nvSpPr>
        <p:spPr bwMode="auto">
          <a:xfrm>
            <a:off x="709950" y="1460838"/>
            <a:ext cx="3600000" cy="2160000"/>
          </a:xfrm>
          <a:prstGeom prst="rect">
            <a:avLst/>
          </a:prstGeom>
          <a:solidFill>
            <a:srgbClr val="FFFF00"/>
          </a:solidFill>
          <a:ln w="7938">
            <a:noFill/>
            <a:prstDash val="solid"/>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7" name="Rectangle 26"/>
          <p:cNvSpPr>
            <a:spLocks noChangeArrowheads="1"/>
          </p:cNvSpPr>
          <p:nvPr/>
        </p:nvSpPr>
        <p:spPr bwMode="auto">
          <a:xfrm>
            <a:off x="4500900" y="1412744"/>
            <a:ext cx="3600000" cy="2160000"/>
          </a:xfrm>
          <a:prstGeom prst="rect">
            <a:avLst/>
          </a:prstGeom>
          <a:solidFill>
            <a:srgbClr val="FF0000"/>
          </a:solidFill>
          <a:ln w="7938">
            <a:noFill/>
            <a:prstDash val="solid"/>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8" name="Rectangle 32"/>
          <p:cNvSpPr>
            <a:spLocks noChangeArrowheads="1"/>
          </p:cNvSpPr>
          <p:nvPr/>
        </p:nvSpPr>
        <p:spPr bwMode="auto">
          <a:xfrm>
            <a:off x="4500900" y="3792876"/>
            <a:ext cx="3600000" cy="2160000"/>
          </a:xfrm>
          <a:prstGeom prst="rect">
            <a:avLst/>
          </a:prstGeom>
          <a:solidFill>
            <a:srgbClr val="2287EC"/>
          </a:solidFill>
          <a:ln w="7938">
            <a:noFill/>
            <a:prstDash val="solid"/>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9" name="Rectangle 20"/>
          <p:cNvSpPr>
            <a:spLocks noChangeArrowheads="1"/>
          </p:cNvSpPr>
          <p:nvPr/>
        </p:nvSpPr>
        <p:spPr bwMode="auto">
          <a:xfrm>
            <a:off x="709950" y="3792876"/>
            <a:ext cx="3600000" cy="2160000"/>
          </a:xfrm>
          <a:prstGeom prst="rect">
            <a:avLst/>
          </a:prstGeom>
          <a:solidFill>
            <a:srgbClr val="33C705"/>
          </a:solidFill>
          <a:ln w="7938">
            <a:noFill/>
            <a:prstDash val="solid"/>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0" name="Rectangle 2"/>
          <p:cNvSpPr>
            <a:spLocks noChangeArrowheads="1"/>
          </p:cNvSpPr>
          <p:nvPr/>
        </p:nvSpPr>
        <p:spPr bwMode="auto">
          <a:xfrm>
            <a:off x="457610" y="460307"/>
            <a:ext cx="62007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400" b="1" dirty="0"/>
              <a:t>Rreziku mjedisor / social dhe shpenzimet</a:t>
            </a:r>
          </a:p>
        </p:txBody>
      </p:sp>
      <p:sp>
        <p:nvSpPr>
          <p:cNvPr id="11" name="Text Box 9"/>
          <p:cNvSpPr txBox="1">
            <a:spLocks noChangeArrowheads="1"/>
          </p:cNvSpPr>
          <p:nvPr/>
        </p:nvSpPr>
        <p:spPr bwMode="auto">
          <a:xfrm>
            <a:off x="786616" y="1538797"/>
            <a:ext cx="318429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sz="3600" b="1" dirty="0">
                <a:solidFill>
                  <a:srgbClr val="000000"/>
                </a:solidFill>
                <a:ea typeface="MS PGothic" panose="020B0600070205080204" pitchFamily="34" charset="-128"/>
              </a:rPr>
              <a:t>Buxheti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Ulët, Rreziku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Lartë</a:t>
            </a:r>
          </a:p>
        </p:txBody>
      </p:sp>
      <p:sp>
        <p:nvSpPr>
          <p:cNvPr id="12" name="Text Box 18"/>
          <p:cNvSpPr txBox="1">
            <a:spLocks noChangeArrowheads="1"/>
          </p:cNvSpPr>
          <p:nvPr/>
        </p:nvSpPr>
        <p:spPr bwMode="auto">
          <a:xfrm>
            <a:off x="4500900" y="1402541"/>
            <a:ext cx="3457221" cy="1754326"/>
          </a:xfrm>
          <a:prstGeom prst="rect">
            <a:avLst/>
          </a:prstGeom>
          <a:solidFill>
            <a:srgbClr val="FE161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sz="3600" b="1" dirty="0">
                <a:solidFill>
                  <a:srgbClr val="000000"/>
                </a:solidFill>
                <a:ea typeface="MS PGothic" panose="020B0600070205080204" pitchFamily="34" charset="-128"/>
              </a:rPr>
              <a:t>Buxheti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Lartë, Rreziku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Lartë</a:t>
            </a:r>
          </a:p>
        </p:txBody>
      </p:sp>
      <p:sp>
        <p:nvSpPr>
          <p:cNvPr id="13" name="Text Box 15"/>
          <p:cNvSpPr txBox="1">
            <a:spLocks noChangeArrowheads="1"/>
          </p:cNvSpPr>
          <p:nvPr/>
        </p:nvSpPr>
        <p:spPr bwMode="auto">
          <a:xfrm>
            <a:off x="830989" y="3872853"/>
            <a:ext cx="3184298" cy="1754326"/>
          </a:xfrm>
          <a:prstGeom prst="rect">
            <a:avLst/>
          </a:prstGeom>
          <a:solidFill>
            <a:srgbClr val="33C70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sz="3600" b="1" dirty="0">
                <a:solidFill>
                  <a:srgbClr val="000000"/>
                </a:solidFill>
                <a:ea typeface="MS PGothic" panose="020B0600070205080204" pitchFamily="34" charset="-128"/>
              </a:rPr>
              <a:t>Buxheti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Ulët, Rreziku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Ulët</a:t>
            </a:r>
          </a:p>
        </p:txBody>
      </p:sp>
      <p:sp>
        <p:nvSpPr>
          <p:cNvPr id="14" name="Text Box 12"/>
          <p:cNvSpPr txBox="1">
            <a:spLocks noChangeArrowheads="1"/>
          </p:cNvSpPr>
          <p:nvPr/>
        </p:nvSpPr>
        <p:spPr bwMode="auto">
          <a:xfrm>
            <a:off x="4716016" y="3995713"/>
            <a:ext cx="3182862" cy="1754326"/>
          </a:xfrm>
          <a:prstGeom prst="rect">
            <a:avLst/>
          </a:prstGeom>
          <a:solidFill>
            <a:srgbClr val="2287E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sz="3600" b="1" dirty="0">
                <a:solidFill>
                  <a:srgbClr val="000000"/>
                </a:solidFill>
                <a:ea typeface="MS PGothic" panose="020B0600070205080204" pitchFamily="34" charset="-128"/>
              </a:rPr>
              <a:t>Buxheti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Lartë, Rreziku </a:t>
            </a:r>
            <a:r>
              <a:rPr lang="en-US" altLang="el-GR" sz="3600" b="1" dirty="0">
                <a:solidFill>
                  <a:srgbClr val="000000"/>
                </a:solidFill>
                <a:ea typeface="MS PGothic" panose="020B0600070205080204" pitchFamily="34" charset="-128"/>
              </a:rPr>
              <a:t>i</a:t>
            </a:r>
            <a:r>
              <a:rPr lang="sq-AL" altLang="el-GR" sz="3600" b="1" dirty="0">
                <a:solidFill>
                  <a:srgbClr val="000000"/>
                </a:solidFill>
                <a:ea typeface="MS PGothic" panose="020B0600070205080204" pitchFamily="34" charset="-128"/>
              </a:rPr>
              <a:t> Ulët</a:t>
            </a:r>
          </a:p>
        </p:txBody>
      </p:sp>
    </p:spTree>
    <p:extLst>
      <p:ext uri="{BB962C8B-B14F-4D97-AF65-F5344CB8AC3E}">
        <p14:creationId xmlns:p14="http://schemas.microsoft.com/office/powerpoint/2010/main" val="24223945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59"/>
          <p:cNvSpPr>
            <a:spLocks noChangeArrowheads="1"/>
          </p:cNvSpPr>
          <p:nvPr/>
        </p:nvSpPr>
        <p:spPr bwMode="auto">
          <a:xfrm>
            <a:off x="5638800" y="1328738"/>
            <a:ext cx="88900"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26" name="Oval 60"/>
          <p:cNvSpPr>
            <a:spLocks noChangeArrowheads="1"/>
          </p:cNvSpPr>
          <p:nvPr/>
        </p:nvSpPr>
        <p:spPr bwMode="auto">
          <a:xfrm>
            <a:off x="5638800" y="2665413"/>
            <a:ext cx="88900"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27" name="Oval 61"/>
          <p:cNvSpPr>
            <a:spLocks noChangeArrowheads="1"/>
          </p:cNvSpPr>
          <p:nvPr/>
        </p:nvSpPr>
        <p:spPr bwMode="auto">
          <a:xfrm>
            <a:off x="5638800" y="1806576"/>
            <a:ext cx="88900"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28" name="Oval 62"/>
          <p:cNvSpPr>
            <a:spLocks noChangeArrowheads="1"/>
          </p:cNvSpPr>
          <p:nvPr/>
        </p:nvSpPr>
        <p:spPr bwMode="auto">
          <a:xfrm>
            <a:off x="4512999" y="3212976"/>
            <a:ext cx="90488" cy="85725"/>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29" name="Oval 63"/>
          <p:cNvSpPr>
            <a:spLocks noChangeArrowheads="1"/>
          </p:cNvSpPr>
          <p:nvPr/>
        </p:nvSpPr>
        <p:spPr bwMode="auto">
          <a:xfrm>
            <a:off x="8194675" y="2665413"/>
            <a:ext cx="88900"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0" name="Oval 68"/>
          <p:cNvSpPr>
            <a:spLocks noChangeArrowheads="1"/>
          </p:cNvSpPr>
          <p:nvPr/>
        </p:nvSpPr>
        <p:spPr bwMode="auto">
          <a:xfrm>
            <a:off x="5959475" y="4289518"/>
            <a:ext cx="88900" cy="85725"/>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1" name="Oval 69"/>
          <p:cNvSpPr>
            <a:spLocks noChangeArrowheads="1"/>
          </p:cNvSpPr>
          <p:nvPr/>
        </p:nvSpPr>
        <p:spPr bwMode="auto">
          <a:xfrm>
            <a:off x="5000625" y="2276872"/>
            <a:ext cx="88900"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2" name="Oval 70"/>
          <p:cNvSpPr>
            <a:spLocks noChangeArrowheads="1"/>
          </p:cNvSpPr>
          <p:nvPr/>
        </p:nvSpPr>
        <p:spPr bwMode="auto">
          <a:xfrm>
            <a:off x="5213350" y="2665413"/>
            <a:ext cx="90488"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3" name="Oval 71"/>
          <p:cNvSpPr>
            <a:spLocks noChangeArrowheads="1"/>
          </p:cNvSpPr>
          <p:nvPr/>
        </p:nvSpPr>
        <p:spPr bwMode="auto">
          <a:xfrm>
            <a:off x="5532438" y="3714751"/>
            <a:ext cx="88900" cy="85725"/>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4" name="Oval 75"/>
          <p:cNvSpPr>
            <a:spLocks noChangeArrowheads="1"/>
          </p:cNvSpPr>
          <p:nvPr/>
        </p:nvSpPr>
        <p:spPr bwMode="auto">
          <a:xfrm>
            <a:off x="957263" y="4575176"/>
            <a:ext cx="90488" cy="84138"/>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35" name="Rectangle 97"/>
          <p:cNvSpPr>
            <a:spLocks noChangeArrowheads="1"/>
          </p:cNvSpPr>
          <p:nvPr/>
        </p:nvSpPr>
        <p:spPr bwMode="auto">
          <a:xfrm>
            <a:off x="5210175" y="5805151"/>
            <a:ext cx="34464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Shërbimet kompjuterike &amp; IT </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6" name="Rectangle 113"/>
          <p:cNvSpPr>
            <a:spLocks noChangeArrowheads="1"/>
          </p:cNvSpPr>
          <p:nvPr/>
        </p:nvSpPr>
        <p:spPr bwMode="auto">
          <a:xfrm>
            <a:off x="5654646" y="3726538"/>
            <a:ext cx="2722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Makineritë e zyrave dhe kompjuterët</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7" name="Rectangle 78"/>
          <p:cNvSpPr>
            <a:spLocks noChangeArrowheads="1"/>
          </p:cNvSpPr>
          <p:nvPr/>
        </p:nvSpPr>
        <p:spPr bwMode="auto">
          <a:xfrm>
            <a:off x="4258109" y="1105840"/>
            <a:ext cx="42367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sq-AL" altLang="el-GR" sz="16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Ndërtimi</a:t>
            </a:r>
            <a:r>
              <a:rPr kumimoji="0" lang="sq-AL" altLang="el-GR" sz="1600" b="1" i="0" u="none" strike="noStrike" cap="none" normalizeH="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1600" b="1" i="0" u="none" strike="noStrike" cap="none" normalizeH="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i</a:t>
            </a:r>
            <a:r>
              <a:rPr kumimoji="0" lang="sq-AL" altLang="el-GR" sz="1600" b="1" i="0" u="none" strike="noStrike" cap="none" normalizeH="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 ndërtesave &amp; Meremetimi</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8" name="Rectangle 83"/>
          <p:cNvSpPr>
            <a:spLocks noChangeArrowheads="1"/>
          </p:cNvSpPr>
          <p:nvPr/>
        </p:nvSpPr>
        <p:spPr bwMode="auto">
          <a:xfrm>
            <a:off x="5756448" y="1670611"/>
            <a:ext cx="3060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sq-AL" altLang="el-GR" sz="16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Ndërtimi I autostradave</a:t>
            </a:r>
            <a:r>
              <a:rPr kumimoji="0" lang="sq-AL" altLang="el-GR" sz="1600" b="1" i="0" u="none" strike="noStrike" cap="none" normalizeH="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 dhe rrugëve lokale</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9" name="Rectangle 125"/>
          <p:cNvSpPr>
            <a:spLocks noChangeArrowheads="1"/>
          </p:cNvSpPr>
          <p:nvPr/>
        </p:nvSpPr>
        <p:spPr bwMode="auto">
          <a:xfrm>
            <a:off x="4258109" y="2030651"/>
            <a:ext cx="8928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Energji</a:t>
            </a:r>
            <a:r>
              <a:rPr lang="en-US" altLang="el-GR" sz="1600" b="1" dirty="0" err="1">
                <a:solidFill>
                  <a:srgbClr val="000000"/>
                </a:solidFill>
                <a:latin typeface="Verdana" panose="020B0604030504040204" pitchFamily="34" charset="0"/>
                <a:ea typeface="Verdana" panose="020B0604030504040204" pitchFamily="34" charset="0"/>
                <a:cs typeface="Verdana" panose="020B0604030504040204" pitchFamily="34" charset="0"/>
              </a:rPr>
              <a:t>i</a:t>
            </a:r>
            <a:endParaRPr kumimoji="0" lang="en-US"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0" name="Rectangle 122"/>
          <p:cNvSpPr>
            <a:spLocks noChangeArrowheads="1"/>
          </p:cNvSpPr>
          <p:nvPr/>
        </p:nvSpPr>
        <p:spPr bwMode="auto">
          <a:xfrm>
            <a:off x="4470927" y="2501822"/>
            <a:ext cx="12631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l-GR" sz="16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Mbeturina</a:t>
            </a:r>
            <a:r>
              <a:rPr kumimoji="0" lang="en-US" altLang="el-GR" sz="16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t</a:t>
            </a:r>
            <a:endParaRPr kumimoji="0" lang="en-US"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1" name="Rectangle 10"/>
          <p:cNvSpPr>
            <a:spLocks noChangeArrowheads="1"/>
          </p:cNvSpPr>
          <p:nvPr/>
        </p:nvSpPr>
        <p:spPr bwMode="auto">
          <a:xfrm>
            <a:off x="6684959" y="2237602"/>
            <a:ext cx="244774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Kujdesi shëndetësor dhe social</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2" name="Rectangle 116"/>
          <p:cNvSpPr>
            <a:spLocks noChangeArrowheads="1"/>
          </p:cNvSpPr>
          <p:nvPr/>
        </p:nvSpPr>
        <p:spPr bwMode="auto">
          <a:xfrm>
            <a:off x="5658644" y="2831149"/>
            <a:ext cx="3240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Mirëmbajtja dhe Operacionet e Ndërtimit</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4" name="Rectangle 131"/>
          <p:cNvSpPr>
            <a:spLocks noChangeArrowheads="1"/>
          </p:cNvSpPr>
          <p:nvPr/>
        </p:nvSpPr>
        <p:spPr bwMode="auto">
          <a:xfrm>
            <a:off x="4483606" y="3313852"/>
            <a:ext cx="240610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Automjetet motorike</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5" name="Rectangle 103"/>
          <p:cNvSpPr>
            <a:spLocks noChangeArrowheads="1"/>
          </p:cNvSpPr>
          <p:nvPr/>
        </p:nvSpPr>
        <p:spPr bwMode="auto">
          <a:xfrm>
            <a:off x="6013560" y="4406915"/>
            <a:ext cx="13224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eaLnBrk="0" hangingPunct="0"/>
            <a:r>
              <a:rPr lang="sq-AL" altLang="el-GR" sz="1600" b="1" dirty="0">
                <a:solidFill>
                  <a:srgbClr val="000000"/>
                </a:solidFill>
                <a:ea typeface="Verdana" panose="020B0604030504040204" pitchFamily="34" charset="0"/>
                <a:cs typeface="Verdana" panose="020B0604030504040204" pitchFamily="34" charset="0"/>
              </a:rPr>
              <a:t>Farmaceutike</a:t>
            </a:r>
          </a:p>
        </p:txBody>
      </p:sp>
      <p:sp>
        <p:nvSpPr>
          <p:cNvPr id="46" name="Rectangle 92"/>
          <p:cNvSpPr>
            <a:spLocks noChangeArrowheads="1"/>
          </p:cNvSpPr>
          <p:nvPr/>
        </p:nvSpPr>
        <p:spPr bwMode="auto">
          <a:xfrm>
            <a:off x="981077" y="4730751"/>
            <a:ext cx="280846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Materialet e konsumit – </a:t>
            </a:r>
            <a:endParaRPr lang="en-US"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sq-AL" altLang="el-GR" sz="1600" b="1" dirty="0">
                <a:solidFill>
                  <a:srgbClr val="000000"/>
                </a:solidFill>
                <a:latin typeface="Verdana" panose="020B0604030504040204" pitchFamily="34" charset="0"/>
                <a:ea typeface="Verdana" panose="020B0604030504040204" pitchFamily="34" charset="0"/>
                <a:cs typeface="Verdana" panose="020B0604030504040204" pitchFamily="34" charset="0"/>
              </a:rPr>
              <a:t>Mallrat e Bardha</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7" name="Rectangle 100"/>
          <p:cNvSpPr>
            <a:spLocks noChangeArrowheads="1"/>
          </p:cNvSpPr>
          <p:nvPr/>
        </p:nvSpPr>
        <p:spPr bwMode="auto">
          <a:xfrm>
            <a:off x="1206406" y="2434682"/>
            <a:ext cx="1114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sq-AL" altLang="el-GR" sz="1600" b="1" dirty="0" err="1">
                <a:solidFill>
                  <a:srgbClr val="000000"/>
                </a:solidFill>
                <a:latin typeface="Verdana" panose="020B0604030504040204" pitchFamily="34" charset="0"/>
                <a:ea typeface="Verdana" panose="020B0604030504040204" pitchFamily="34" charset="0"/>
                <a:cs typeface="Verdana" panose="020B0604030504040204" pitchFamily="34" charset="0"/>
              </a:rPr>
              <a:t>Kimikatet</a:t>
            </a:r>
            <a:endParaRPr kumimoji="0" lang="sq-AL" altLang="el-GR"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8" name="Oval 65"/>
          <p:cNvSpPr>
            <a:spLocks noChangeArrowheads="1"/>
          </p:cNvSpPr>
          <p:nvPr/>
        </p:nvSpPr>
        <p:spPr bwMode="auto">
          <a:xfrm>
            <a:off x="2057607" y="2703831"/>
            <a:ext cx="374444" cy="45719"/>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50" name="Line 6"/>
          <p:cNvSpPr>
            <a:spLocks noChangeShapeType="1"/>
          </p:cNvSpPr>
          <p:nvPr/>
        </p:nvSpPr>
        <p:spPr bwMode="auto">
          <a:xfrm>
            <a:off x="525669" y="6148621"/>
            <a:ext cx="7805737" cy="15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 name="Text Box 3"/>
          <p:cNvSpPr txBox="1">
            <a:spLocks noChangeArrowheads="1"/>
          </p:cNvSpPr>
          <p:nvPr/>
        </p:nvSpPr>
        <p:spPr bwMode="auto">
          <a:xfrm rot="16200000">
            <a:off x="-477040" y="3480033"/>
            <a:ext cx="12971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b="1" dirty="0">
                <a:latin typeface="StoneSans" pitchFamily="34" charset="0"/>
                <a:ea typeface="MS PGothic" panose="020B0600070205080204" pitchFamily="34" charset="-128"/>
              </a:rPr>
              <a:t>Rreziku</a:t>
            </a:r>
            <a:endParaRPr lang="sq-AL" altLang="el-GR" dirty="0">
              <a:latin typeface="StoneSans" pitchFamily="34" charset="0"/>
              <a:ea typeface="MS PGothic" panose="020B0600070205080204" pitchFamily="34" charset="-128"/>
            </a:endParaRPr>
          </a:p>
        </p:txBody>
      </p:sp>
      <p:sp>
        <p:nvSpPr>
          <p:cNvPr id="52" name="Text Box 4"/>
          <p:cNvSpPr txBox="1">
            <a:spLocks noChangeArrowheads="1"/>
          </p:cNvSpPr>
          <p:nvPr/>
        </p:nvSpPr>
        <p:spPr bwMode="auto">
          <a:xfrm>
            <a:off x="6832350" y="6204753"/>
            <a:ext cx="19111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sq-AL" altLang="el-GR" b="1" dirty="0">
                <a:latin typeface="StoneSans" pitchFamily="34" charset="0"/>
                <a:ea typeface="MS PGothic" panose="020B0600070205080204" pitchFamily="34" charset="-128"/>
              </a:rPr>
              <a:t>Shpenzimet</a:t>
            </a:r>
            <a:endParaRPr lang="sq-AL" altLang="el-GR" dirty="0">
              <a:latin typeface="StoneSans" pitchFamily="34" charset="0"/>
              <a:ea typeface="MS PGothic" panose="020B0600070205080204" pitchFamily="34" charset="-128"/>
            </a:endParaRPr>
          </a:p>
        </p:txBody>
      </p:sp>
      <p:sp>
        <p:nvSpPr>
          <p:cNvPr id="53" name="Line 5"/>
          <p:cNvSpPr>
            <a:spLocks noChangeShapeType="1"/>
          </p:cNvSpPr>
          <p:nvPr/>
        </p:nvSpPr>
        <p:spPr bwMode="auto">
          <a:xfrm flipH="1" flipV="1">
            <a:off x="522494" y="1290208"/>
            <a:ext cx="3175" cy="4860000"/>
          </a:xfrm>
          <a:prstGeom prst="line">
            <a:avLst/>
          </a:prstGeom>
          <a:noFill/>
          <a:ln w="3810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4" name="Oval 64"/>
          <p:cNvSpPr>
            <a:spLocks noChangeArrowheads="1"/>
          </p:cNvSpPr>
          <p:nvPr/>
        </p:nvSpPr>
        <p:spPr bwMode="auto">
          <a:xfrm>
            <a:off x="5106988" y="6005513"/>
            <a:ext cx="92075" cy="85725"/>
          </a:xfrm>
          <a:prstGeom prst="ellipse">
            <a:avLst/>
          </a:prstGeom>
          <a:solidFill>
            <a:srgbClr val="FF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l-GR"/>
          </a:p>
        </p:txBody>
      </p:sp>
      <p:sp>
        <p:nvSpPr>
          <p:cNvPr id="55" name="Rectangle 14"/>
          <p:cNvSpPr>
            <a:spLocks noChangeArrowheads="1"/>
          </p:cNvSpPr>
          <p:nvPr/>
        </p:nvSpPr>
        <p:spPr bwMode="auto">
          <a:xfrm>
            <a:off x="635000" y="1385888"/>
            <a:ext cx="3792538" cy="2332038"/>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6" name="Rectangle 20"/>
          <p:cNvSpPr>
            <a:spLocks noChangeArrowheads="1"/>
          </p:cNvSpPr>
          <p:nvPr/>
        </p:nvSpPr>
        <p:spPr bwMode="auto">
          <a:xfrm>
            <a:off x="635000" y="3717926"/>
            <a:ext cx="3792538" cy="232886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7" name="Rectangle 26"/>
          <p:cNvSpPr>
            <a:spLocks noChangeArrowheads="1"/>
          </p:cNvSpPr>
          <p:nvPr/>
        </p:nvSpPr>
        <p:spPr bwMode="auto">
          <a:xfrm>
            <a:off x="4425950" y="1384994"/>
            <a:ext cx="3789363" cy="2332038"/>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8" name="Rectangle 32"/>
          <p:cNvSpPr>
            <a:spLocks noChangeArrowheads="1"/>
          </p:cNvSpPr>
          <p:nvPr/>
        </p:nvSpPr>
        <p:spPr bwMode="auto">
          <a:xfrm>
            <a:off x="4425950" y="3717926"/>
            <a:ext cx="3789363" cy="232886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0" name="Rectangle 2"/>
          <p:cNvSpPr>
            <a:spLocks noChangeArrowheads="1"/>
          </p:cNvSpPr>
          <p:nvPr/>
        </p:nvSpPr>
        <p:spPr bwMode="auto">
          <a:xfrm>
            <a:off x="457610" y="460307"/>
            <a:ext cx="62007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400" b="1" dirty="0"/>
              <a:t>Rreziku mjedisor / social dhe shpenzimet</a:t>
            </a:r>
          </a:p>
        </p:txBody>
      </p:sp>
    </p:spTree>
    <p:extLst>
      <p:ext uri="{BB962C8B-B14F-4D97-AF65-F5344CB8AC3E}">
        <p14:creationId xmlns:p14="http://schemas.microsoft.com/office/powerpoint/2010/main" val="31615511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202702" y="461963"/>
            <a:ext cx="30556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Marrja e masave</a:t>
            </a:r>
          </a:p>
        </p:txBody>
      </p:sp>
      <p:sp>
        <p:nvSpPr>
          <p:cNvPr id="77827" name="Rectangle 3"/>
          <p:cNvSpPr>
            <a:spLocks noGrp="1" noChangeArrowheads="1"/>
          </p:cNvSpPr>
          <p:nvPr>
            <p:ph type="body" idx="4294967295"/>
          </p:nvPr>
        </p:nvSpPr>
        <p:spPr>
          <a:xfrm>
            <a:off x="323528" y="1125538"/>
            <a:ext cx="8568952" cy="4616648"/>
          </a:xfrm>
          <a:prstGeom prst="rect">
            <a:avLst/>
          </a:prstGeom>
        </p:spPr>
        <p:txBody>
          <a:bodyPr wrap="square">
            <a:spAutoFit/>
          </a:bodyPr>
          <a:lstStyle/>
          <a:p>
            <a:pPr eaLnBrk="1" hangingPunct="1">
              <a:spcBef>
                <a:spcPts val="600"/>
              </a:spcBef>
            </a:pP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dirty="0" err="1">
                <a:latin typeface="Verdana" panose="020B0604030504040204" pitchFamily="34" charset="0"/>
                <a:ea typeface="Verdana" panose="020B0604030504040204" pitchFamily="34" charset="0"/>
                <a:cs typeface="Verdana" panose="020B0604030504040204" pitchFamily="34" charset="0"/>
              </a:rPr>
              <a:t>Prioritizo</a:t>
            </a:r>
            <a:r>
              <a:rPr lang="sq-AL" altLang="el-GR" sz="2400" dirty="0">
                <a:latin typeface="Verdana" panose="020B0604030504040204" pitchFamily="34" charset="0"/>
                <a:ea typeface="Verdana" panose="020B0604030504040204" pitchFamily="34" charset="0"/>
                <a:cs typeface="Verdana" panose="020B0604030504040204" pitchFamily="34" charset="0"/>
              </a:rPr>
              <a:t> veprimet duke adresuar çështjet me rrezik të lartë dhe buxhet të lartë</a:t>
            </a:r>
            <a:r>
              <a:rPr lang="en-US" altLang="el-GR" sz="2400" dirty="0">
                <a:latin typeface="Verdana" panose="020B0604030504040204" pitchFamily="34" charset="0"/>
                <a:ea typeface="Verdana" panose="020B0604030504040204" pitchFamily="34" charset="0"/>
                <a:cs typeface="Verdana" panose="020B0604030504040204" pitchFamily="34" charset="0"/>
              </a:rPr>
              <a:t>;</a:t>
            </a:r>
          </a:p>
          <a:p>
            <a:pPr marL="0" indent="0" eaLnBrk="1" hangingPunct="1">
              <a:spcBef>
                <a:spcPts val="600"/>
              </a:spcBef>
              <a:buNone/>
            </a:pP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Përpuno një politikë (të qëndrueshme) të prokurimit dhe plan te veprimit</a:t>
            </a:r>
            <a:r>
              <a:rPr lang="en-US" altLang="el-GR" sz="2400" dirty="0">
                <a:latin typeface="Verdana" panose="020B0604030504040204" pitchFamily="34" charset="0"/>
                <a:ea typeface="Verdana" panose="020B0604030504040204" pitchFamily="34" charset="0"/>
                <a:cs typeface="Verdana" panose="020B0604030504040204" pitchFamily="34" charset="0"/>
              </a:rPr>
              <a: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endParaRPr lang="en-GB"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endParaRPr lang="en-GB" altLang="el-GR" sz="2400" dirty="0">
              <a:latin typeface="Verdana" panose="020B0604030504040204" pitchFamily="34" charset="0"/>
              <a:ea typeface="Verdana" panose="020B0604030504040204" pitchFamily="34" charset="0"/>
              <a:cs typeface="Verdana" panose="020B0604030504040204" pitchFamily="34" charset="0"/>
            </a:endParaRPr>
          </a:p>
          <a:p>
            <a:pPr marL="0" indent="0" algn="just" eaLnBrk="1" hangingPunct="1">
              <a:spcBef>
                <a:spcPts val="600"/>
              </a:spcBef>
              <a:buNone/>
            </a:pPr>
            <a:r>
              <a:rPr lang="sq-AL" altLang="el-G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"Nëse gjithmonë bëni atë që keni bërë gjithmonë, gjithmonë do të merrni atë që keni marrë gjithmonë"</a:t>
            </a:r>
          </a:p>
        </p:txBody>
      </p:sp>
    </p:spTree>
    <p:extLst>
      <p:ext uri="{BB962C8B-B14F-4D97-AF65-F5344CB8AC3E}">
        <p14:creationId xmlns:p14="http://schemas.microsoft.com/office/powerpoint/2010/main" val="21314530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381000" y="452735"/>
            <a:ext cx="38697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l-GR" sz="2400" b="1" kern="1200" dirty="0">
                <a:latin typeface="Verdana" pitchFamily="34" charset="0"/>
                <a:ea typeface="+mn-ea"/>
                <a:cs typeface="+mn-cs"/>
              </a:rPr>
              <a:t>Përcaktimi </a:t>
            </a:r>
            <a:r>
              <a:rPr lang="en-US" altLang="el-GR" sz="2400" b="1" kern="1200" dirty="0">
                <a:latin typeface="Verdana" pitchFamily="34" charset="0"/>
                <a:ea typeface="+mn-ea"/>
                <a:cs typeface="+mn-cs"/>
              </a:rPr>
              <a:t>i</a:t>
            </a:r>
            <a:r>
              <a:rPr lang="sq-AL" altLang="el-GR" sz="2400" b="1" kern="1200" dirty="0">
                <a:latin typeface="Verdana" pitchFamily="34" charset="0"/>
                <a:ea typeface="+mn-ea"/>
                <a:cs typeface="+mn-cs"/>
              </a:rPr>
              <a:t> nevojës </a:t>
            </a:r>
          </a:p>
        </p:txBody>
      </p:sp>
      <p:sp>
        <p:nvSpPr>
          <p:cNvPr id="90115" name="Rectangle 3"/>
          <p:cNvSpPr>
            <a:spLocks noGrp="1" noChangeArrowheads="1"/>
          </p:cNvSpPr>
          <p:nvPr>
            <p:ph type="body" idx="4294967295"/>
          </p:nvPr>
        </p:nvSpPr>
        <p:spPr>
          <a:xfrm>
            <a:off x="215106" y="914400"/>
            <a:ext cx="8928894" cy="6093976"/>
          </a:xfrm>
          <a:prstGeom prst="rect">
            <a:avLst/>
          </a:prstGeom>
          <a:solidFill>
            <a:schemeClr val="bg1"/>
          </a:solidFill>
        </p:spPr>
        <p:txBody>
          <a:bodyPr wrap="square">
            <a:spAutoFit/>
          </a:bodyPr>
          <a:lstStyle/>
          <a:p>
            <a:pPr marL="0" indent="0" algn="just" eaLnBrk="1" hangingPunct="1">
              <a:spcBef>
                <a:spcPts val="600"/>
              </a:spcBef>
              <a:buNone/>
            </a:pPr>
            <a:r>
              <a:rPr lang="sq-AL" altLang="el-GR" sz="2400" dirty="0">
                <a:latin typeface="Verdana" panose="020B0604030504040204" pitchFamily="34" charset="0"/>
                <a:ea typeface="Verdana" panose="020B0604030504040204" pitchFamily="34" charset="0"/>
                <a:cs typeface="Verdana" panose="020B0604030504040204" pitchFamily="34" charset="0"/>
              </a:rPr>
              <a:t>"Mundësitë kryesore për 'blerjen e gjelbër” </a:t>
            </a:r>
            <a:r>
              <a:rPr lang="sq-AL" altLang="el-GR" sz="2400" dirty="0">
                <a:solidFill>
                  <a:srgbClr val="FF0000"/>
                </a:solidFill>
                <a:latin typeface="Verdana" panose="020B0604030504040204" pitchFamily="34" charset="0"/>
                <a:ea typeface="Verdana" panose="020B0604030504040204" pitchFamily="34" charset="0"/>
                <a:cs typeface="Verdana" panose="020B0604030504040204" pitchFamily="34" charset="0"/>
              </a:rPr>
              <a:t>duhet te gjenden në fillim të një procesi publik të blerjes, </a:t>
            </a:r>
            <a:r>
              <a:rPr lang="sq-AL" altLang="el-GR" sz="2400" dirty="0">
                <a:latin typeface="Verdana" panose="020B0604030504040204" pitchFamily="34" charset="0"/>
                <a:ea typeface="Verdana" panose="020B0604030504040204" pitchFamily="34" charset="0"/>
                <a:cs typeface="Verdana" panose="020B0604030504040204" pitchFamily="34" charset="0"/>
              </a:rPr>
              <a:t>përkatësisht gjate marrjes se vendimit për çështje të një kontrate." (EU Komunikim Interpretues, 2001)</a:t>
            </a:r>
          </a:p>
          <a:p>
            <a:pPr marL="0" indent="0" eaLnBrk="1" hangingPunct="1">
              <a:spcBef>
                <a:spcPts val="600"/>
              </a:spcBef>
              <a:buNone/>
            </a:pPr>
            <a:r>
              <a:rPr lang="sq-AL" altLang="el-GR" sz="2400" dirty="0">
                <a:latin typeface="Verdana" panose="020B0604030504040204" pitchFamily="34" charset="0"/>
                <a:ea typeface="Verdana" panose="020B0604030504040204" pitchFamily="34" charset="0"/>
                <a:cs typeface="Verdana" panose="020B0604030504040204" pitchFamily="34" charset="0"/>
              </a:rPr>
              <a:t>Nevoja e prokurimit duhet gjithmonë të jetë e përshtatur brenda parametrave të përcaktuara nga politikat e AK-së.</a:t>
            </a:r>
            <a:br>
              <a:rPr lang="sq-AL" altLang="el-GR" sz="2400" dirty="0">
                <a:latin typeface="Verdana" panose="020B0604030504040204" pitchFamily="34" charset="0"/>
                <a:ea typeface="Verdana" panose="020B0604030504040204" pitchFamily="34" charset="0"/>
                <a:cs typeface="Verdana" panose="020B0604030504040204" pitchFamily="34" charset="0"/>
              </a:rPr>
            </a:br>
            <a:r>
              <a:rPr lang="sq-AL" altLang="el-GR" sz="2400" dirty="0">
                <a:latin typeface="Verdana" panose="020B0604030504040204" pitchFamily="34" charset="0"/>
                <a:ea typeface="Verdana" panose="020B0604030504040204" pitchFamily="34" charset="0"/>
                <a:cs typeface="Verdana" panose="020B0604030504040204" pitchFamily="34" charset="0"/>
              </a:rPr>
              <a:t>Pyetjet dhe përgjigjet të cilat duhet kërkuar:</a:t>
            </a:r>
          </a:p>
          <a:p>
            <a:pPr marL="742950" lvl="2" indent="-342900" eaLnBrk="1" hangingPunct="1">
              <a:spcBef>
                <a:spcPts val="600"/>
              </a:spcBef>
              <a:buSzPct val="75000"/>
            </a:pPr>
            <a:r>
              <a:rPr lang="sq-AL" altLang="el-GR" dirty="0">
                <a:latin typeface="Verdana" panose="020B0604030504040204" pitchFamily="34" charset="0"/>
                <a:ea typeface="Verdana" panose="020B0604030504040204" pitchFamily="34" charset="0"/>
                <a:cs typeface="Verdana" panose="020B0604030504040204" pitchFamily="34" charset="0"/>
              </a:rPr>
              <a:t>çfarë është qëllimi i arritjes se prokurimit?</a:t>
            </a:r>
          </a:p>
          <a:p>
            <a:pPr marL="742950" lvl="2" indent="-342900" eaLnBrk="1" hangingPunct="1">
              <a:spcBef>
                <a:spcPts val="600"/>
              </a:spcBef>
              <a:buSzPct val="75000"/>
            </a:pPr>
            <a:r>
              <a:rPr lang="sq-AL" altLang="el-GR" dirty="0">
                <a:latin typeface="Verdana" panose="020B0604030504040204" pitchFamily="34" charset="0"/>
                <a:ea typeface="Verdana" panose="020B0604030504040204" pitchFamily="34" charset="0"/>
                <a:cs typeface="Verdana" panose="020B0604030504040204" pitchFamily="34" charset="0"/>
              </a:rPr>
              <a:t>a kemi me të vërtetë nevojë për blerje?</a:t>
            </a:r>
          </a:p>
          <a:p>
            <a:pPr marL="742950" lvl="2" indent="-342900" eaLnBrk="1" hangingPunct="1">
              <a:spcBef>
                <a:spcPts val="600"/>
              </a:spcBef>
              <a:buSzPct val="75000"/>
            </a:pPr>
            <a:r>
              <a:rPr lang="sq-AL" altLang="el-GR" dirty="0">
                <a:latin typeface="Verdana" panose="020B0604030504040204" pitchFamily="34" charset="0"/>
                <a:ea typeface="Verdana" panose="020B0604030504040204" pitchFamily="34" charset="0"/>
                <a:cs typeface="Verdana" panose="020B0604030504040204" pitchFamily="34" charset="0"/>
              </a:rPr>
              <a:t>a na  nevojitet për këtë specifikim?</a:t>
            </a:r>
          </a:p>
          <a:p>
            <a:pPr marL="742950" lvl="2" indent="-342900" eaLnBrk="1" hangingPunct="1">
              <a:spcBef>
                <a:spcPts val="600"/>
              </a:spcBef>
              <a:buSzPct val="75000"/>
            </a:pPr>
            <a:r>
              <a:rPr lang="sq-AL" altLang="el-GR" dirty="0">
                <a:latin typeface="Verdana" panose="020B0604030504040204" pitchFamily="34" charset="0"/>
                <a:ea typeface="Verdana" panose="020B0604030504040204" pitchFamily="34" charset="0"/>
                <a:cs typeface="Verdana" panose="020B0604030504040204" pitchFamily="34" charset="0"/>
              </a:rPr>
              <a:t>çfarë ndodh me produktin në fund të periudhës së jetës?</a:t>
            </a:r>
          </a:p>
          <a:p>
            <a:pPr marL="742950" lvl="2" indent="-342900" eaLnBrk="1" hangingPunct="1">
              <a:spcBef>
                <a:spcPts val="600"/>
              </a:spcBef>
              <a:buSzPct val="75000"/>
            </a:pPr>
            <a:r>
              <a:rPr lang="sq-AL" altLang="el-GR" dirty="0">
                <a:latin typeface="Verdana" panose="020B0604030504040204" pitchFamily="34" charset="0"/>
                <a:ea typeface="Verdana" panose="020B0604030504040204" pitchFamily="34" charset="0"/>
                <a:cs typeface="Verdana" panose="020B0604030504040204" pitchFamily="34" charset="0"/>
              </a:rPr>
              <a:t>si ndikon prokurimi në objektivat dhe politikat tona (mjedisore dhe sociale)?</a:t>
            </a:r>
          </a:p>
        </p:txBody>
      </p:sp>
    </p:spTree>
    <p:extLst>
      <p:ext uri="{BB962C8B-B14F-4D97-AF65-F5344CB8AC3E}">
        <p14:creationId xmlns:p14="http://schemas.microsoft.com/office/powerpoint/2010/main" val="33736188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4294967295"/>
          </p:nvPr>
        </p:nvSpPr>
        <p:spPr>
          <a:xfrm>
            <a:off x="183976" y="1052736"/>
            <a:ext cx="8780512" cy="4909036"/>
          </a:xfrm>
          <a:prstGeom prst="rect">
            <a:avLst/>
          </a:prstGeo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Blerje e një aparati kafeje apo te një shërbimi me pije të nxehtë?</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Blerje e një qilimi te ri ose me kontraktimit te mbulimit te dyshemesë?</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Blerje e makinave të reja faks ose softuer për të mundësuar dërgim dhe marrje te fakseve  nga kompjuterët </a:t>
            </a:r>
            <a:r>
              <a:rPr lang="sq-AL" altLang="el-GR" sz="2400" dirty="0" err="1">
                <a:latin typeface="Verdana" panose="020B0604030504040204" pitchFamily="34" charset="0"/>
                <a:ea typeface="Verdana" panose="020B0604030504040204" pitchFamily="34" charset="0"/>
                <a:cs typeface="Verdana" panose="020B0604030504040204" pitchFamily="34" charset="0"/>
              </a:rPr>
              <a:t>desktop</a:t>
            </a:r>
            <a:r>
              <a:rPr lang="sq-AL" altLang="el-GR" sz="2400" dirty="0">
                <a:latin typeface="Verdana" panose="020B0604030504040204" pitchFamily="34" charset="0"/>
                <a:ea typeface="Verdana" panose="020B0604030504040204" pitchFamily="34" charset="0"/>
                <a:cs typeface="Verdana" panose="020B0604030504040204" pitchFamily="34" charset="0"/>
              </a:rPr>
              <a:t> ?</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Blerje e fotokopjes ose një shërbimi?</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Kontraktimi i grumbullimit të mbeturinave, ose menaxhimin e mbeturinave?</a:t>
            </a:r>
          </a:p>
          <a:p>
            <a:pPr marL="0" indent="0" eaLnBrk="1" hangingPunct="1">
              <a:spcBef>
                <a:spcPts val="600"/>
              </a:spcBef>
              <a:buNone/>
            </a:pPr>
            <a:r>
              <a:rPr lang="sq-AL" altLang="el-G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Përgjigjet duhet të përfshijnë konsideratat buxhetore</a:t>
            </a:r>
          </a:p>
        </p:txBody>
      </p:sp>
      <p:sp>
        <p:nvSpPr>
          <p:cNvPr id="4" name="Rectangle 2"/>
          <p:cNvSpPr txBox="1">
            <a:spLocks noChangeArrowheads="1"/>
          </p:cNvSpPr>
          <p:nvPr/>
        </p:nvSpPr>
        <p:spPr>
          <a:xfrm>
            <a:off x="519187" y="476250"/>
            <a:ext cx="38090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l-GR" sz="2400" b="1" dirty="0">
                <a:latin typeface="Verdana" pitchFamily="34" charset="0"/>
                <a:ea typeface="+mn-ea"/>
                <a:cs typeface="+mn-cs"/>
              </a:rPr>
              <a:t>Përcaktimi </a:t>
            </a:r>
            <a:r>
              <a:rPr lang="en-US" altLang="el-GR" sz="2400" b="1" dirty="0">
                <a:latin typeface="Verdana" pitchFamily="34" charset="0"/>
                <a:ea typeface="+mn-ea"/>
                <a:cs typeface="+mn-cs"/>
              </a:rPr>
              <a:t>i</a:t>
            </a:r>
            <a:r>
              <a:rPr lang="sq-AL" altLang="el-GR" sz="2400" b="1" dirty="0">
                <a:latin typeface="Verdana" pitchFamily="34" charset="0"/>
                <a:ea typeface="+mn-ea"/>
                <a:cs typeface="+mn-cs"/>
              </a:rPr>
              <a:t> nevojës </a:t>
            </a:r>
            <a:endParaRPr lang="sq-AL" altLang="el-GR" sz="2400" b="1" kern="1200" dirty="0">
              <a:latin typeface="Verdana" pitchFamily="34" charset="0"/>
              <a:ea typeface="+mn-ea"/>
              <a:cs typeface="+mn-cs"/>
            </a:endParaRPr>
          </a:p>
        </p:txBody>
      </p:sp>
    </p:spTree>
    <p:extLst>
      <p:ext uri="{BB962C8B-B14F-4D97-AF65-F5344CB8AC3E}">
        <p14:creationId xmlns:p14="http://schemas.microsoft.com/office/powerpoint/2010/main" val="2183636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144016" y="1186408"/>
            <a:ext cx="8892480" cy="4539704"/>
          </a:xfrm>
          <a:prstGeom prst="rect">
            <a:avLst/>
          </a:prstGeo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Fokusimi në funksionalitetin e dërgesave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Specifikoni më shumë alternativa “të qëndrueshme”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Merrni parasysh riciklimin e produkteve të </a:t>
            </a:r>
            <a:r>
              <a:rPr lang="sq-AL" altLang="el-GR" sz="2400" dirty="0" err="1">
                <a:latin typeface="Verdana" panose="020B0604030504040204" pitchFamily="34" charset="0"/>
                <a:ea typeface="Verdana" panose="020B0604030504040204" pitchFamily="34" charset="0"/>
                <a:cs typeface="Verdana" panose="020B0604030504040204" pitchFamily="34" charset="0"/>
              </a:rPr>
              <a:t>prokuruara</a:t>
            </a:r>
            <a:r>
              <a:rPr lang="sq-AL" altLang="el-GR" sz="2400" dirty="0">
                <a:latin typeface="Verdana" panose="020B0604030504040204" pitchFamily="34" charset="0"/>
                <a:ea typeface="Verdana" panose="020B0604030504040204" pitchFamily="34" charset="0"/>
                <a:cs typeface="Verdana" panose="020B0604030504040204" pitchFamily="34" charset="0"/>
              </a:rPr>
              <a:t> dhe / ose te pjesëve rezerve dhe konsumit</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Konsideroni tregun e drejtë (të tregtisë në mes të kompanive në vendet e zhvilluara dhe prodhuesit në vendet në zhvillim, në të cilën çmimet e drejtë janë paguar për prodhuesit)</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Konsideroni përdorimin e materialeve organike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Konsideroni specifikimin e  </a:t>
            </a:r>
            <a:r>
              <a:rPr lang="sq-AL" altLang="el-GR" sz="2400" dirty="0" err="1">
                <a:latin typeface="Verdana" panose="020B0604030504040204" pitchFamily="34" charset="0"/>
                <a:ea typeface="Verdana" panose="020B0604030504040204" pitchFamily="34" charset="0"/>
                <a:cs typeface="Verdana" panose="020B0604030504040204" pitchFamily="34" charset="0"/>
              </a:rPr>
              <a:t>eko</a:t>
            </a:r>
            <a:r>
              <a:rPr lang="sq-AL" altLang="el-GR" sz="2400" dirty="0">
                <a:latin typeface="Verdana" panose="020B0604030504040204" pitchFamily="34" charset="0"/>
                <a:ea typeface="Verdana" panose="020B0604030504040204" pitchFamily="34" charset="0"/>
                <a:cs typeface="Verdana" panose="020B0604030504040204" pitchFamily="34" charset="0"/>
              </a:rPr>
              <a:t>-etiketimit për mallra dhe materiale</a:t>
            </a:r>
          </a:p>
        </p:txBody>
      </p:sp>
      <p:sp>
        <p:nvSpPr>
          <p:cNvPr id="4" name="Rectangle 2"/>
          <p:cNvSpPr>
            <a:spLocks noChangeArrowheads="1"/>
          </p:cNvSpPr>
          <p:nvPr/>
        </p:nvSpPr>
        <p:spPr bwMode="auto">
          <a:xfrm>
            <a:off x="505920" y="473440"/>
            <a:ext cx="18085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400" b="1" dirty="0"/>
              <a:t>Specifikimi</a:t>
            </a:r>
          </a:p>
        </p:txBody>
      </p:sp>
    </p:spTree>
    <p:extLst>
      <p:ext uri="{BB962C8B-B14F-4D97-AF65-F5344CB8AC3E}">
        <p14:creationId xmlns:p14="http://schemas.microsoft.com/office/powerpoint/2010/main" val="27304619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33447" y="461963"/>
            <a:ext cx="4222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ECO-etiketat - shembuj</a:t>
            </a:r>
          </a:p>
        </p:txBody>
      </p:sp>
      <p:pic>
        <p:nvPicPr>
          <p:cNvPr id="98307" name="Picture 3" descr="AELA_thu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148680"/>
            <a:ext cx="12684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8" name="Picture 4" descr="BEP_GL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0200" y="114868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5" descr="ecoma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2063080"/>
            <a:ext cx="25908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0" name="Picture 6" descr="ecoplan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8600" y="2520280"/>
            <a:ext cx="10477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1" name="Picture 7" descr="ecpsmalllogo-canad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800" y="473008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2" name="Picture 8" descr="kn_9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48600" y="1148680"/>
            <a:ext cx="9937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3" name="Picture 9" descr="kn_9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29400" y="1148680"/>
            <a:ext cx="108585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4" name="Picture 10" descr="logo_k"/>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96200" y="4501480"/>
            <a:ext cx="11303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5" name="Picture 11" descr="logo_kore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05000" y="4882480"/>
            <a:ext cx="16684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6" name="Picture 12" descr="logo-1_nz"/>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43200" y="3129880"/>
            <a:ext cx="12112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7" name="Picture 13" descr="logo-bmvgr1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876800" y="4120480"/>
            <a:ext cx="1143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8" name="Picture 14" descr="m-0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71800" y="1072480"/>
            <a:ext cx="168433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9" name="Picture 15" descr="navi_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724400" y="996280"/>
            <a:ext cx="1854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0" name="Picture 16" descr="svanenlogga_framE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95400" y="2444080"/>
            <a:ext cx="15208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1" name="Picture 17" descr="tebiki_zu0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8600" y="427288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2" name="Picture 18" descr="tn_0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334000" y="2825080"/>
            <a:ext cx="1143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3" name="Picture 19" descr="FSClogo"/>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38600" y="305368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4" name="Picture 20" descr="grnlogo"/>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676400" y="3663280"/>
            <a:ext cx="730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4009059"/>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333187" y="489083"/>
            <a:ext cx="21194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Furnizuesit</a:t>
            </a:r>
          </a:p>
        </p:txBody>
      </p:sp>
      <p:sp>
        <p:nvSpPr>
          <p:cNvPr id="104451" name="Rectangle 3"/>
          <p:cNvSpPr>
            <a:spLocks noGrp="1" noChangeArrowheads="1"/>
          </p:cNvSpPr>
          <p:nvPr>
            <p:ph type="body" idx="4294967295"/>
          </p:nvPr>
        </p:nvSpPr>
        <p:spPr>
          <a:xfrm>
            <a:off x="144016" y="1124744"/>
            <a:ext cx="8892480" cy="4770537"/>
          </a:xfrm>
          <a:prstGeom prst="rect">
            <a:avLst/>
          </a:prstGeo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Si t</a:t>
            </a:r>
            <a:r>
              <a:rPr lang="en-US" altLang="el-GR" sz="2400" dirty="0">
                <a:latin typeface="Verdana" panose="020B0604030504040204" pitchFamily="34" charset="0"/>
                <a:ea typeface="Verdana" panose="020B0604030504040204" pitchFamily="34" charset="0"/>
                <a:cs typeface="Verdana" panose="020B0604030504040204" pitchFamily="34" charset="0"/>
              </a:rPr>
              <a:t>ë</a:t>
            </a:r>
            <a:r>
              <a:rPr lang="sq-AL" altLang="el-GR" sz="2400" dirty="0">
                <a:latin typeface="Verdana" panose="020B0604030504040204" pitchFamily="34" charset="0"/>
                <a:ea typeface="Verdana" panose="020B0604030504040204" pitchFamily="34" charset="0"/>
                <a:cs typeface="Verdana" panose="020B0604030504040204" pitchFamily="34" charset="0"/>
              </a:rPr>
              <a:t> zgjidhni një furnizues</a:t>
            </a:r>
            <a:r>
              <a:rPr lang="en-US" altLang="el-GR" sz="2400" dirty="0">
                <a:latin typeface="Verdana" panose="020B0604030504040204" pitchFamily="34" charset="0"/>
                <a:ea typeface="Verdana" panose="020B0604030504040204" pitchFamily="34" charset="0"/>
                <a:cs typeface="Verdana" panose="020B0604030504040204" pitchFamily="34" charset="0"/>
              </a:rPr>
              <a:t> </a:t>
            </a:r>
            <a:r>
              <a:rPr lang="sq-AL" altLang="el-GR" sz="2400" dirty="0">
                <a:latin typeface="Verdana" panose="020B0604030504040204" pitchFamily="34" charset="0"/>
                <a:ea typeface="Verdana" panose="020B0604030504040204" pitchFamily="34" charset="0"/>
                <a:cs typeface="Verdana" panose="020B0604030504040204" pitchFamily="34" charset="0"/>
              </a:rPr>
              <a:t>(mjedisor dhe social) më përgjegjës? </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Çfarë mund të kërkoni?</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Çfarë duhet të pyesni furnizuesit?</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CO2 gjurma e prodhimit</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njoftimet e pakësimit te telasheve </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Mbetjet e dërguara ne </a:t>
            </a:r>
            <a:r>
              <a:rPr lang="sq-AL" altLang="el-GR" sz="2400" dirty="0" err="1">
                <a:latin typeface="Verdana" panose="020B0604030504040204" pitchFamily="34" charset="0"/>
                <a:ea typeface="Verdana" panose="020B0604030504040204" pitchFamily="34" charset="0"/>
                <a:cs typeface="Verdana" panose="020B0604030504040204" pitchFamily="34" charset="0"/>
              </a:rPr>
              <a:t>deponi</a:t>
            </a:r>
            <a:r>
              <a:rPr lang="sq-AL" altLang="el-GR" sz="2400" dirty="0">
                <a:latin typeface="Verdana" panose="020B0604030504040204" pitchFamily="34" charset="0"/>
                <a:ea typeface="Verdana" panose="020B0604030504040204" pitchFamily="34" charset="0"/>
                <a:cs typeface="Verdana" panose="020B0604030504040204" pitchFamily="34" charset="0"/>
              </a:rPr>
              <a:t>  </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Ndjekjet për ndotje ose </a:t>
            </a:r>
            <a:r>
              <a:rPr lang="sq-AL" altLang="el-GR" sz="2400" dirty="0" err="1">
                <a:latin typeface="Verdana" panose="020B0604030504040204" pitchFamily="34" charset="0"/>
                <a:ea typeface="Verdana" panose="020B0604030504040204" pitchFamily="34" charset="0"/>
                <a:cs typeface="Verdana" panose="020B0604030504040204" pitchFamily="34" charset="0"/>
              </a:rPr>
              <a:t>biodiversitet</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Lende druri te përdorura nga burime jo te qëndrueshme</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Rreziqet që lidhen me të drejtat e njeriut</a:t>
            </a:r>
          </a:p>
        </p:txBody>
      </p:sp>
    </p:spTree>
    <p:extLst>
      <p:ext uri="{BB962C8B-B14F-4D97-AF65-F5344CB8AC3E}">
        <p14:creationId xmlns:p14="http://schemas.microsoft.com/office/powerpoint/2010/main" val="25428184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a:xfrm>
            <a:off x="131094" y="477035"/>
            <a:ext cx="35750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Vlerësimi </a:t>
            </a:r>
            <a:r>
              <a:rPr lang="en-US" altLang="el-GR" sz="2400" b="1" kern="1200" dirty="0">
                <a:latin typeface="Verdana" pitchFamily="34" charset="0"/>
                <a:ea typeface="+mn-ea"/>
                <a:cs typeface="+mn-cs"/>
              </a:rPr>
              <a:t>i</a:t>
            </a:r>
            <a:r>
              <a:rPr lang="sq-AL" altLang="el-GR" sz="2400" b="1" kern="1200" dirty="0">
                <a:latin typeface="Verdana" pitchFamily="34" charset="0"/>
                <a:ea typeface="+mn-ea"/>
                <a:cs typeface="+mn-cs"/>
              </a:rPr>
              <a:t> ofertave</a:t>
            </a:r>
          </a:p>
        </p:txBody>
      </p:sp>
      <p:sp>
        <p:nvSpPr>
          <p:cNvPr id="108547" name="Rectangle 3"/>
          <p:cNvSpPr>
            <a:spLocks noGrp="1" noChangeArrowheads="1"/>
          </p:cNvSpPr>
          <p:nvPr>
            <p:ph type="body" idx="4294967295"/>
          </p:nvPr>
        </p:nvSpPr>
        <p:spPr>
          <a:xfrm>
            <a:off x="257405" y="980728"/>
            <a:ext cx="8635075" cy="5216813"/>
          </a:xfrm>
          <a:prstGeom prst="rect">
            <a:avLst/>
          </a:prstGeo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Lidhja e drejtpërdrejtë me specifikime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Duke kërkuar  ofertën që ofron vlera ‘reale’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Kriteret e përcaktuara në fazë të hershme të procesit </a:t>
            </a:r>
          </a:p>
          <a:p>
            <a:pPr eaLnBrk="1" hangingPunct="1">
              <a:spcBef>
                <a:spcPts val="600"/>
              </a:spcBef>
            </a:pPr>
            <a:endParaRPr lang="en-GB" altLang="el-GR" sz="2400" dirty="0">
              <a:latin typeface="Verdana" panose="020B0604030504040204" pitchFamily="34" charset="0"/>
              <a:ea typeface="Verdana" panose="020B0604030504040204" pitchFamily="34" charset="0"/>
              <a:cs typeface="Verdana" panose="020B0604030504040204" pitchFamily="34" charset="0"/>
            </a:endParaRPr>
          </a:p>
          <a:p>
            <a:pPr marL="0" indent="0" eaLnBrk="1" hangingPunct="1">
              <a:spcBef>
                <a:spcPts val="600"/>
              </a:spcBef>
              <a:buNone/>
            </a:pPr>
            <a:r>
              <a:rPr lang="sq-AL" altLang="el-GR" sz="2400" dirty="0">
                <a:latin typeface="Verdana" panose="020B0604030504040204" pitchFamily="34" charset="0"/>
                <a:ea typeface="Verdana" panose="020B0604030504040204" pitchFamily="34" charset="0"/>
                <a:cs typeface="Verdana" panose="020B0604030504040204" pitchFamily="34" charset="0"/>
              </a:rPr>
              <a:t>Pyetje: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Kapitali kundrejt çështjeve të te hyrave?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Investoni për të kursyer?</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Inkurajimi i tregut për zhvillimin e produkteve dhe shërbimeve më të qëndrueshme</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Merr mbrapa paketimin dhe “mbeturinave”</a:t>
            </a:r>
          </a:p>
          <a:p>
            <a:pPr lvl="1"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Modele të biznesit të mbyllura </a:t>
            </a:r>
          </a:p>
        </p:txBody>
      </p:sp>
    </p:spTree>
    <p:extLst>
      <p:ext uri="{BB962C8B-B14F-4D97-AF65-F5344CB8AC3E}">
        <p14:creationId xmlns:p14="http://schemas.microsoft.com/office/powerpoint/2010/main" val="18294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81000" y="462998"/>
            <a:ext cx="7391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400" b="1" kern="1200" dirty="0">
                <a:latin typeface="Verdana" pitchFamily="34" charset="0"/>
              </a:rPr>
              <a:t> Shkrimi </a:t>
            </a:r>
            <a:r>
              <a:rPr lang="en-US" altLang="en-US" sz="2400" b="1" kern="1200" dirty="0">
                <a:latin typeface="Verdana" pitchFamily="34" charset="0"/>
              </a:rPr>
              <a:t>i </a:t>
            </a:r>
            <a:r>
              <a:rPr lang="sq-AL" altLang="en-US" sz="2400" b="1" kern="1200" dirty="0">
                <a:latin typeface="Verdana" pitchFamily="34" charset="0"/>
              </a:rPr>
              <a:t>specifikimeve</a:t>
            </a:r>
            <a:r>
              <a:rPr lang="en-US" altLang="en-US" sz="2400" b="1" kern="1200" dirty="0">
                <a:latin typeface="Verdana" pitchFamily="34" charset="0"/>
              </a:rPr>
              <a:t> </a:t>
            </a:r>
            <a:r>
              <a:rPr lang="en-US" altLang="en-US" sz="2400" b="1" kern="1200" dirty="0" err="1">
                <a:latin typeface="Verdana" pitchFamily="34" charset="0"/>
              </a:rPr>
              <a:t>teknike</a:t>
            </a:r>
            <a:r>
              <a:rPr lang="sq-AL" altLang="en-US" sz="2400" b="1" dirty="0">
                <a:cs typeface="Arial" charset="0"/>
              </a:rPr>
              <a:t/>
            </a:r>
            <a:br>
              <a:rPr lang="sq-AL" altLang="en-US" sz="2400" b="1" dirty="0">
                <a:cs typeface="Arial" charset="0"/>
              </a:rPr>
            </a:br>
            <a:endParaRPr lang="sq-AL" altLang="en-US" sz="2400" b="1" kern="1200" dirty="0">
              <a:latin typeface="Verdana" pitchFamily="34" charset="0"/>
              <a:ea typeface="+mn-ea"/>
              <a:cs typeface="+mn-cs"/>
            </a:endParaRPr>
          </a:p>
        </p:txBody>
      </p:sp>
      <p:sp>
        <p:nvSpPr>
          <p:cNvPr id="5123" name="Rectangle 3"/>
          <p:cNvSpPr>
            <a:spLocks noGrp="1" noChangeArrowheads="1"/>
          </p:cNvSpPr>
          <p:nvPr>
            <p:ph idx="4294967295"/>
          </p:nvPr>
        </p:nvSpPr>
        <p:spPr>
          <a:xfrm>
            <a:off x="762000" y="1557338"/>
            <a:ext cx="7772400" cy="3170099"/>
          </a:xfrm>
          <a:prstGeom prst="rect">
            <a:avLst/>
          </a:prstGeom>
        </p:spPr>
        <p:txBody>
          <a:bodyPr wrap="square">
            <a:spAutoFit/>
          </a:bodyPr>
          <a:lstStyle/>
          <a:p>
            <a:pPr marL="0" indent="0">
              <a:spcBef>
                <a:spcPts val="1200"/>
              </a:spcBef>
              <a:buNone/>
            </a:pPr>
            <a:r>
              <a:rPr lang="sq-AL" altLang="en-US" b="1" kern="1200" dirty="0">
                <a:latin typeface="Verdana" pitchFamily="34" charset="0"/>
              </a:rPr>
              <a:t>       </a:t>
            </a:r>
            <a:endParaRPr lang="sq-AL" altLang="en-US" dirty="0">
              <a:latin typeface="Verdana" panose="020B0604030504040204" pitchFamily="34" charset="0"/>
              <a:ea typeface="Verdana" panose="020B0604030504040204" pitchFamily="34" charset="0"/>
              <a:cs typeface="Verdana" panose="020B0604030504040204" pitchFamily="34" charset="0"/>
            </a:endParaRPr>
          </a:p>
          <a:p>
            <a:pPr>
              <a:spcBef>
                <a:spcPts val="1200"/>
              </a:spcBef>
              <a:buFont typeface="Wingdings" panose="05000000000000000000" pitchFamily="2" charset="2"/>
              <a:buChar char="ü"/>
            </a:pPr>
            <a:r>
              <a:rPr lang="it-IT" altLang="en-US" dirty="0">
                <a:latin typeface="Verdana" panose="020B0604030504040204" pitchFamily="34" charset="0"/>
                <a:ea typeface="Verdana" panose="020B0604030504040204" pitchFamily="34" charset="0"/>
                <a:cs typeface="Verdana" panose="020B0604030504040204" pitchFamily="34" charset="0"/>
              </a:rPr>
              <a:t>Si t</a:t>
            </a:r>
            <a:r>
              <a:rPr lang="sq-AL" altLang="en-US" dirty="0">
                <a:latin typeface="Verdana" panose="020B0604030504040204" pitchFamily="34" charset="0"/>
                <a:ea typeface="Verdana" panose="020B0604030504040204" pitchFamily="34" charset="0"/>
                <a:cs typeface="Verdana" panose="020B0604030504040204" pitchFamily="34" charset="0"/>
              </a:rPr>
              <a:t>ë</a:t>
            </a:r>
            <a:r>
              <a:rPr lang="it-IT" altLang="en-US" dirty="0">
                <a:latin typeface="Verdana" panose="020B0604030504040204" pitchFamily="34" charset="0"/>
                <a:ea typeface="Verdana" panose="020B0604030504040204" pitchFamily="34" charset="0"/>
                <a:cs typeface="Verdana" panose="020B0604030504040204" pitchFamily="34" charset="0"/>
              </a:rPr>
              <a:t> merret  </a:t>
            </a:r>
          </a:p>
          <a:p>
            <a:pPr>
              <a:spcBef>
                <a:spcPts val="1200"/>
              </a:spcBef>
              <a:buFont typeface="Wingdings" panose="05000000000000000000" pitchFamily="2" charset="2"/>
              <a:buChar char="ü"/>
            </a:pPr>
            <a:r>
              <a:rPr lang="it-IT"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çka</a:t>
            </a:r>
            <a:r>
              <a:rPr lang="it-IT" altLang="en-US" dirty="0">
                <a:latin typeface="Verdana" panose="020B0604030504040204" pitchFamily="34" charset="0"/>
                <a:ea typeface="Verdana" panose="020B0604030504040204" pitchFamily="34" charset="0"/>
                <a:cs typeface="Verdana" panose="020B0604030504040204" pitchFamily="34" charset="0"/>
              </a:rPr>
              <a:t> dëshironi </a:t>
            </a:r>
          </a:p>
          <a:p>
            <a:pPr>
              <a:spcBef>
                <a:spcPts val="1200"/>
              </a:spcBef>
              <a:buFont typeface="Wingdings" panose="05000000000000000000" pitchFamily="2" charset="2"/>
              <a:buChar char="ü"/>
            </a:pPr>
            <a:r>
              <a:rPr lang="it-IT"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kur</a:t>
            </a:r>
            <a:r>
              <a:rPr lang="it-IT" altLang="en-US" dirty="0">
                <a:latin typeface="Verdana" panose="020B0604030504040204" pitchFamily="34" charset="0"/>
                <a:ea typeface="Verdana" panose="020B0604030504040204" pitchFamily="34" charset="0"/>
                <a:cs typeface="Verdana" panose="020B0604030504040204" pitchFamily="34" charset="0"/>
              </a:rPr>
              <a:t> e dëshironi atë </a:t>
            </a:r>
          </a:p>
          <a:p>
            <a:pPr>
              <a:spcBef>
                <a:spcPts val="1200"/>
              </a:spcBef>
              <a:buFont typeface="Wingdings" panose="05000000000000000000" pitchFamily="2" charset="2"/>
              <a:buChar char="ü"/>
            </a:pPr>
            <a:r>
              <a:rPr lang="it-IT" altLang="en-US" dirty="0">
                <a:latin typeface="Verdana" panose="020B0604030504040204" pitchFamily="34" charset="0"/>
                <a:ea typeface="Verdana" panose="020B0604030504040204" pitchFamily="34" charset="0"/>
                <a:cs typeface="Verdana" panose="020B0604030504040204" pitchFamily="34" charset="0"/>
              </a:rPr>
              <a:t>n</a:t>
            </a:r>
            <a:r>
              <a:rPr lang="sq-AL" altLang="en-US" dirty="0">
                <a:latin typeface="Verdana" panose="020B0604030504040204" pitchFamily="34" charset="0"/>
                <a:ea typeface="Verdana" panose="020B0604030504040204" pitchFamily="34" charset="0"/>
                <a:cs typeface="Verdana" panose="020B0604030504040204" pitchFamily="34" charset="0"/>
              </a:rPr>
              <a:t>ë</a:t>
            </a:r>
            <a:r>
              <a:rPr lang="it-IT" altLang="en-US" dirty="0">
                <a:latin typeface="Verdana" panose="020B0604030504040204" pitchFamily="34" charset="0"/>
                <a:ea typeface="Verdana" panose="020B0604030504040204" pitchFamily="34" charset="0"/>
                <a:cs typeface="Verdana" panose="020B0604030504040204" pitchFamily="34" charset="0"/>
              </a:rPr>
              <a:t> “</a:t>
            </a:r>
            <a:r>
              <a:rPr lang="it-IT"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vlerën m</a:t>
            </a:r>
            <a:r>
              <a:rPr lang="sq-AL"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ë</a:t>
            </a:r>
            <a:r>
              <a:rPr lang="it-IT"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 t</a:t>
            </a:r>
            <a:r>
              <a:rPr lang="sq-AL"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ë</a:t>
            </a:r>
            <a:r>
              <a:rPr lang="it-IT" altLang="en-US" b="1" dirty="0">
                <a:solidFill>
                  <a:srgbClr val="FF0000"/>
                </a:solidFill>
                <a:latin typeface="Verdana" panose="020B0604030504040204" pitchFamily="34" charset="0"/>
                <a:ea typeface="Verdana" panose="020B0604030504040204" pitchFamily="34" charset="0"/>
                <a:cs typeface="Verdana" panose="020B0604030504040204" pitchFamily="34" charset="0"/>
              </a:rPr>
              <a:t> mire</a:t>
            </a:r>
            <a:r>
              <a:rPr lang="it-IT" altLang="en-US" dirty="0">
                <a:latin typeface="Verdana" panose="020B0604030504040204" pitchFamily="34" charset="0"/>
                <a:ea typeface="Verdana" panose="020B0604030504040204" pitchFamily="34" charset="0"/>
                <a:cs typeface="Verdana" panose="020B0604030504040204" pitchFamily="34" charset="0"/>
              </a:rPr>
              <a:t>”.</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99048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a:xfrm>
            <a:off x="260055" y="476672"/>
            <a:ext cx="66078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kern="1200" dirty="0">
                <a:latin typeface="Verdana" pitchFamily="34" charset="0"/>
                <a:ea typeface="+mn-ea"/>
                <a:cs typeface="+mn-cs"/>
              </a:rPr>
              <a:t>Menaxhimi dhe shqyrtimi </a:t>
            </a:r>
            <a:r>
              <a:rPr lang="en-US" altLang="el-GR" sz="2400" b="1" kern="1200" dirty="0">
                <a:latin typeface="Verdana" pitchFamily="34" charset="0"/>
                <a:ea typeface="+mn-ea"/>
                <a:cs typeface="+mn-cs"/>
              </a:rPr>
              <a:t>i</a:t>
            </a:r>
            <a:r>
              <a:rPr lang="sq-AL" altLang="el-GR" sz="2400" b="1" kern="1200" dirty="0">
                <a:latin typeface="Verdana" pitchFamily="34" charset="0"/>
                <a:ea typeface="+mn-ea"/>
                <a:cs typeface="+mn-cs"/>
              </a:rPr>
              <a:t> kontratës</a:t>
            </a:r>
          </a:p>
        </p:txBody>
      </p:sp>
      <p:sp>
        <p:nvSpPr>
          <p:cNvPr id="114691" name="Rectangle 3"/>
          <p:cNvSpPr>
            <a:spLocks noGrp="1" noChangeArrowheads="1"/>
          </p:cNvSpPr>
          <p:nvPr>
            <p:ph type="body" idx="4294967295"/>
          </p:nvPr>
        </p:nvSpPr>
        <p:spPr>
          <a:xfrm>
            <a:off x="216024" y="1340768"/>
            <a:ext cx="8604448" cy="2693045"/>
          </a:xfrm>
          <a:prstGeom prst="rect">
            <a:avLst/>
          </a:prstGeo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Kush është përgjegjës?</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Çfarë mund të arrihet gjatë jetës së kontratës?</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Bazat</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Treguesit kryesorë të </a:t>
            </a:r>
            <a:r>
              <a:rPr lang="sq-AL" altLang="el-GR" sz="2400" dirty="0" err="1">
                <a:latin typeface="Verdana" panose="020B0604030504040204" pitchFamily="34" charset="0"/>
                <a:ea typeface="Verdana" panose="020B0604030504040204" pitchFamily="34" charset="0"/>
                <a:cs typeface="Verdana" panose="020B0604030504040204" pitchFamily="34" charset="0"/>
              </a:rPr>
              <a:t>performancës</a:t>
            </a:r>
            <a:endParaRPr lang="sq-AL" altLang="el-GR" sz="24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Përmirësim i matjes  </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Risi </a:t>
            </a:r>
          </a:p>
        </p:txBody>
      </p:sp>
    </p:spTree>
    <p:extLst>
      <p:ext uri="{BB962C8B-B14F-4D97-AF65-F5344CB8AC3E}">
        <p14:creationId xmlns:p14="http://schemas.microsoft.com/office/powerpoint/2010/main" val="42654721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131318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0" y="2129234"/>
            <a:ext cx="8839200" cy="1569660"/>
          </a:xfrm>
          <a:prstGeom prst="rect">
            <a:avLst/>
          </a:prstGeom>
        </p:spPr>
        <p:txBody>
          <a:bodyPr wrap="square">
            <a:spAutoFit/>
          </a:bodyPr>
          <a:lstStyle/>
          <a:p>
            <a:pPr algn="r"/>
            <a:r>
              <a:rPr lang="sq-AL" altLang="en-US" sz="3200" b="1" dirty="0">
                <a:solidFill>
                  <a:schemeClr val="bg1"/>
                </a:solidFill>
                <a:cs typeface="Arial" charset="0"/>
              </a:rPr>
              <a:t>Sesioni </a:t>
            </a:r>
            <a:r>
              <a:rPr lang="en-US" altLang="en-US" sz="3200" b="1" dirty="0">
                <a:solidFill>
                  <a:schemeClr val="bg1"/>
                </a:solidFill>
                <a:cs typeface="Arial" charset="0"/>
              </a:rPr>
              <a:t>VI : </a:t>
            </a:r>
          </a:p>
          <a:p>
            <a:pPr algn="r"/>
            <a:endParaRPr lang="en-US" altLang="en-US" sz="3200" b="1" dirty="0">
              <a:solidFill>
                <a:schemeClr val="bg1"/>
              </a:solidFill>
              <a:cs typeface="Arial" charset="0"/>
            </a:endParaRPr>
          </a:p>
          <a:p>
            <a:pPr algn="r"/>
            <a:r>
              <a:rPr lang="sq-AL" altLang="en-US" sz="3200" b="1" dirty="0">
                <a:solidFill>
                  <a:schemeClr val="bg1"/>
                </a:solidFill>
                <a:cs typeface="Arial" charset="0"/>
              </a:rPr>
              <a:t>Roli i zyrtarit të prokurimit</a:t>
            </a:r>
            <a:endParaRPr lang="sq-AL" sz="3200" dirty="0">
              <a:solidFill>
                <a:schemeClr val="bg1"/>
              </a:solidFill>
            </a:endParaRPr>
          </a:p>
        </p:txBody>
      </p:sp>
    </p:spTree>
    <p:extLst>
      <p:ext uri="{BB962C8B-B14F-4D97-AF65-F5344CB8AC3E}">
        <p14:creationId xmlns:p14="http://schemas.microsoft.com/office/powerpoint/2010/main" val="36360177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13821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400" b="1" dirty="0"/>
              <a:t>Procesi</a:t>
            </a:r>
            <a:r>
              <a:rPr lang="en-US" sz="2400" b="1" dirty="0"/>
              <a:t> </a:t>
            </a:r>
          </a:p>
        </p:txBody>
      </p:sp>
      <p:sp>
        <p:nvSpPr>
          <p:cNvPr id="4" name="Rectangle 3"/>
          <p:cNvSpPr>
            <a:spLocks noChangeArrowheads="1"/>
          </p:cNvSpPr>
          <p:nvPr/>
        </p:nvSpPr>
        <p:spPr bwMode="auto">
          <a:xfrm>
            <a:off x="102082" y="1034804"/>
            <a:ext cx="8991432" cy="769441"/>
          </a:xfrm>
          <a:prstGeom prst="rect">
            <a:avLst/>
          </a:prstGeom>
        </p:spPr>
        <p:txBody>
          <a:bodyPr wrap="square">
            <a:spAutoFit/>
          </a:bodyPr>
          <a:lstStyle/>
          <a:p>
            <a:pPr eaLnBrk="0" hangingPunct="0">
              <a:spcBef>
                <a:spcPts val="600"/>
              </a:spcBef>
              <a:buClr>
                <a:schemeClr val="bg2"/>
              </a:buClr>
              <a:buSzPct val="75000"/>
            </a:pPr>
            <a:r>
              <a:rPr lang="sq-AL" altLang="el-GR" sz="2200" dirty="0">
                <a:ea typeface="Verdana" panose="020B0604030504040204" pitchFamily="34" charset="0"/>
                <a:cs typeface="Verdana" panose="020B0604030504040204" pitchFamily="34" charset="0"/>
              </a:rPr>
              <a:t>Diagrami i mëposhtëm tregon fazat në procesin e përpunimit të specifikimeve.</a:t>
            </a:r>
          </a:p>
        </p:txBody>
      </p:sp>
      <p:sp>
        <p:nvSpPr>
          <p:cNvPr id="5" name="TextBox 4"/>
          <p:cNvSpPr txBox="1"/>
          <p:nvPr/>
        </p:nvSpPr>
        <p:spPr>
          <a:xfrm>
            <a:off x="25152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Analiza e nevojave</a:t>
            </a:r>
            <a:endParaRPr lang="en-US" sz="2400" dirty="0"/>
          </a:p>
          <a:p>
            <a:pPr algn="ctr"/>
            <a:endParaRPr lang="sq-AL"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Identifikimi i nevojave të AK-së, d</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m</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th. Lista e funksioneve, </a:t>
            </a:r>
            <a:r>
              <a:rPr lang="sq-AL" dirty="0" err="1">
                <a:solidFill>
                  <a:srgbClr val="333333"/>
                </a:solidFill>
                <a:ea typeface="Verdana" panose="020B0604030504040204" pitchFamily="34" charset="0"/>
                <a:cs typeface="Verdana" panose="020B0604030504040204" pitchFamily="34" charset="0"/>
              </a:rPr>
              <a:t>performancave</a:t>
            </a:r>
            <a:r>
              <a:rPr lang="sq-AL" dirty="0">
                <a:solidFill>
                  <a:srgbClr val="333333"/>
                </a:solidFill>
                <a:ea typeface="Verdana" panose="020B0604030504040204" pitchFamily="34" charset="0"/>
                <a:cs typeface="Verdana" panose="020B0604030504040204" pitchFamily="34" charset="0"/>
              </a:rPr>
              <a:t> dhe karakteristikave teknike të nevojshme për tu përfshirë në Specifikimet / TR</a:t>
            </a:r>
            <a:endParaRPr lang="sq-AL" sz="2400" dirty="0"/>
          </a:p>
        </p:txBody>
      </p:sp>
      <p:sp>
        <p:nvSpPr>
          <p:cNvPr id="8" name="TextBox 7"/>
          <p:cNvSpPr txBox="1"/>
          <p:nvPr/>
        </p:nvSpPr>
        <p:spPr>
          <a:xfrm>
            <a:off x="333000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Mbledhja e informacionit</a:t>
            </a:r>
          </a:p>
          <a:p>
            <a:pPr algn="ctr"/>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Çfarë është në dispozicion në treg si një </a:t>
            </a:r>
            <a:r>
              <a:rPr lang="sq-AL" dirty="0" err="1">
                <a:solidFill>
                  <a:srgbClr val="333333"/>
                </a:solidFill>
                <a:ea typeface="Verdana" panose="020B0604030504040204" pitchFamily="34" charset="0"/>
                <a:cs typeface="Verdana" panose="020B0604030504040204" pitchFamily="34" charset="0"/>
              </a:rPr>
              <a:t>input</a:t>
            </a:r>
            <a:r>
              <a:rPr lang="sq-AL" dirty="0">
                <a:solidFill>
                  <a:srgbClr val="333333"/>
                </a:solidFill>
                <a:ea typeface="Verdana" panose="020B0604030504040204" pitchFamily="34" charset="0"/>
                <a:cs typeface="Verdana" panose="020B0604030504040204" pitchFamily="34" charset="0"/>
              </a:rPr>
              <a:t> në specifikimin </a:t>
            </a:r>
            <a:r>
              <a:rPr lang="en-US" dirty="0">
                <a:solidFill>
                  <a:srgbClr val="333333"/>
                </a:solidFill>
                <a:ea typeface="Verdana" panose="020B0604030504040204" pitchFamily="34" charset="0"/>
                <a:cs typeface="Verdana" panose="020B0604030504040204" pitchFamily="34" charset="0"/>
              </a:rPr>
              <a:t>/ TR.</a:t>
            </a:r>
            <a:endParaRPr lang="el-GR" dirty="0">
              <a:solidFill>
                <a:srgbClr val="333333"/>
              </a:solidFill>
              <a:ea typeface="Verdana" panose="020B0604030504040204" pitchFamily="34" charset="0"/>
              <a:cs typeface="Verdana" panose="020B0604030504040204" pitchFamily="34" charset="0"/>
            </a:endParaRPr>
          </a:p>
          <a:p>
            <a:pPr algn="ctr"/>
            <a:endParaRPr lang="el-GR" sz="2400" dirty="0"/>
          </a:p>
        </p:txBody>
      </p:sp>
      <p:sp>
        <p:nvSpPr>
          <p:cNvPr id="9" name="TextBox 8"/>
          <p:cNvSpPr txBox="1"/>
          <p:nvPr/>
        </p:nvSpPr>
        <p:spPr>
          <a:xfrm>
            <a:off x="640848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Shkrimi I specifikimeve </a:t>
            </a:r>
          </a:p>
          <a:p>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Bazuar në analizën e nevojave dhe mbledhjen e informacionit, janë përpunuar specifikimet / TR. Është praktikë e mirë të angazhoni një specialist për t'i shqyrtuar dhe provuar ato përpara se të finalizohet.</a:t>
            </a:r>
            <a:endParaRPr lang="sq-AL" sz="2400" dirty="0"/>
          </a:p>
        </p:txBody>
      </p:sp>
      <p:cxnSp>
        <p:nvCxnSpPr>
          <p:cNvPr id="7" name="Straight Arrow Connector 6"/>
          <p:cNvCxnSpPr>
            <a:stCxn id="5" idx="3"/>
            <a:endCxn id="8" idx="1"/>
          </p:cNvCxnSpPr>
          <p:nvPr/>
        </p:nvCxnSpPr>
        <p:spPr>
          <a:xfrm>
            <a:off x="2735520" y="3986968"/>
            <a:ext cx="59448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3"/>
            <a:endCxn id="9" idx="1"/>
          </p:cNvCxnSpPr>
          <p:nvPr/>
        </p:nvCxnSpPr>
        <p:spPr>
          <a:xfrm>
            <a:off x="5814000" y="3986968"/>
            <a:ext cx="59448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9962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592" y="491662"/>
            <a:ext cx="40126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400" b="1" dirty="0"/>
              <a:t>Roli i zyrtarit të prokurimit</a:t>
            </a:r>
            <a:endParaRPr lang="sq-AL" sz="2400" b="1" dirty="0"/>
          </a:p>
        </p:txBody>
      </p:sp>
      <p:sp>
        <p:nvSpPr>
          <p:cNvPr id="3" name="Rectangle 2"/>
          <p:cNvSpPr/>
          <p:nvPr/>
        </p:nvSpPr>
        <p:spPr>
          <a:xfrm>
            <a:off x="251520" y="1066800"/>
            <a:ext cx="8640960" cy="5093702"/>
          </a:xfrm>
          <a:prstGeom prst="rect">
            <a:avLst/>
          </a:prstGeom>
          <a:solidFill>
            <a:schemeClr val="bg1"/>
          </a:solidFill>
          <a:ln>
            <a:noFill/>
          </a:ln>
        </p:spPr>
        <p:txBody>
          <a:bodyPr wrap="square">
            <a:spAutoFit/>
          </a:bodyPr>
          <a:lstStyle/>
          <a:p>
            <a:pPr>
              <a:spcBef>
                <a:spcPts val="600"/>
              </a:spcBef>
            </a:pPr>
            <a:r>
              <a:rPr lang="sq-AL" sz="2000" dirty="0">
                <a:solidFill>
                  <a:srgbClr val="333333"/>
                </a:solidFill>
                <a:ea typeface="Verdana" panose="020B0604030504040204" pitchFamily="34" charset="0"/>
                <a:cs typeface="Verdana" panose="020B0604030504040204" pitchFamily="34" charset="0"/>
              </a:rPr>
              <a:t>Zyrtari i Prokurimit është përgjegjës për të siguruar q</a:t>
            </a:r>
            <a:r>
              <a:rPr lang="en-US" sz="2000" dirty="0">
                <a:solidFill>
                  <a:srgbClr val="333333"/>
                </a:solidFill>
                <a:ea typeface="Verdana" panose="020B0604030504040204" pitchFamily="34" charset="0"/>
                <a:cs typeface="Verdana" panose="020B0604030504040204" pitchFamily="34" charset="0"/>
              </a:rPr>
              <a:t>ë</a:t>
            </a:r>
            <a:r>
              <a:rPr lang="sq-AL" sz="2000" dirty="0">
                <a:solidFill>
                  <a:srgbClr val="333333"/>
                </a:solidFill>
                <a:ea typeface="Verdana" panose="020B0604030504040204" pitchFamily="34" charset="0"/>
                <a:cs typeface="Verdana" panose="020B0604030504040204" pitchFamily="34" charset="0"/>
              </a:rPr>
              <a:t> specifikimet teknike janë të lira nga paqartësitë, </a:t>
            </a:r>
            <a:r>
              <a:rPr lang="en-US" sz="2000" dirty="0" err="1">
                <a:solidFill>
                  <a:srgbClr val="333333"/>
                </a:solidFill>
                <a:ea typeface="Verdana" panose="020B0604030504040204" pitchFamily="34" charset="0"/>
                <a:cs typeface="Verdana" panose="020B0604030504040204" pitchFamily="34" charset="0"/>
              </a:rPr>
              <a:t>por</a:t>
            </a:r>
            <a:r>
              <a:rPr lang="en-US" sz="2000" dirty="0">
                <a:solidFill>
                  <a:srgbClr val="333333"/>
                </a:solidFill>
                <a:ea typeface="Verdana" panose="020B0604030504040204" pitchFamily="34" charset="0"/>
                <a:cs typeface="Verdana" panose="020B0604030504040204" pitchFamily="34" charset="0"/>
              </a:rPr>
              <a:t> </a:t>
            </a:r>
            <a:r>
              <a:rPr lang="en-US" sz="2000" dirty="0" err="1">
                <a:solidFill>
                  <a:srgbClr val="333333"/>
                </a:solidFill>
                <a:ea typeface="Verdana" panose="020B0604030504040204" pitchFamily="34" charset="0"/>
                <a:cs typeface="Verdana" panose="020B0604030504040204" pitchFamily="34" charset="0"/>
              </a:rPr>
              <a:t>janë</a:t>
            </a:r>
            <a:r>
              <a:rPr lang="en-US" sz="2000" dirty="0">
                <a:solidFill>
                  <a:srgbClr val="333333"/>
                </a:solidFill>
                <a:ea typeface="Verdana" panose="020B0604030504040204" pitchFamily="34" charset="0"/>
                <a:cs typeface="Verdana" panose="020B0604030504040204" pitchFamily="34" charset="0"/>
              </a:rPr>
              <a:t> </a:t>
            </a:r>
            <a:r>
              <a:rPr lang="sq-AL" sz="2000" dirty="0">
                <a:solidFill>
                  <a:srgbClr val="333333"/>
                </a:solidFill>
                <a:ea typeface="Verdana" panose="020B0604030504040204" pitchFamily="34" charset="0"/>
                <a:cs typeface="Verdana" panose="020B0604030504040204" pitchFamily="34" charset="0"/>
              </a:rPr>
              <a:t>të qarta dhe të përgjithshme, dhe  të promovoj konkurrencë të drejtë në mesin e furnizuesve.</a:t>
            </a:r>
          </a:p>
          <a:p>
            <a:pPr>
              <a:spcBef>
                <a:spcPts val="600"/>
              </a:spcBef>
            </a:pPr>
            <a:r>
              <a:rPr lang="sq-AL" sz="2000" dirty="0">
                <a:solidFill>
                  <a:srgbClr val="333333"/>
                </a:solidFill>
                <a:ea typeface="Verdana" panose="020B0604030504040204" pitchFamily="34" charset="0"/>
                <a:cs typeface="Verdana" panose="020B0604030504040204" pitchFamily="34" charset="0"/>
              </a:rPr>
              <a:t>Zyrtari i prokurimit luan një rol mbështetës në </a:t>
            </a:r>
            <a:r>
              <a:rPr lang="sq-AL" sz="2000" dirty="0" err="1">
                <a:solidFill>
                  <a:srgbClr val="333333"/>
                </a:solidFill>
                <a:ea typeface="Verdana" panose="020B0604030504040204" pitchFamily="34" charset="0"/>
                <a:cs typeface="Verdana" panose="020B0604030504040204" pitchFamily="34" charset="0"/>
              </a:rPr>
              <a:t>elaborimin</a:t>
            </a:r>
            <a:r>
              <a:rPr lang="sq-AL" sz="2000" dirty="0">
                <a:solidFill>
                  <a:srgbClr val="333333"/>
                </a:solidFill>
                <a:ea typeface="Verdana" panose="020B0604030504040204" pitchFamily="34" charset="0"/>
                <a:cs typeface="Verdana" panose="020B0604030504040204" pitchFamily="34" charset="0"/>
              </a:rPr>
              <a:t> e specifikimeve’ në fushat e mëposhtme:</a:t>
            </a:r>
          </a:p>
          <a:p>
            <a:pPr marL="342900" indent="-342900">
              <a:spcBef>
                <a:spcPts val="6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Shqyrtimi i ST për plotësim dhe për të siguruar se ato nuk janë kufizuese apo të njëanshme ndaj një furnizuesi të veçantë</a:t>
            </a:r>
            <a:r>
              <a:rPr lang="en-US" sz="2000" dirty="0">
                <a:ea typeface="Verdana" panose="020B0604030504040204" pitchFamily="34" charset="0"/>
                <a:cs typeface="Verdana" panose="020B0604030504040204" pitchFamily="34" charset="0"/>
              </a:rPr>
              <a:t>;</a:t>
            </a:r>
            <a:endParaRPr lang="sq-AL" sz="20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Ndihmon në studimet e tregut për të identifikuar burimet e furnizimit, çmimet dhe </a:t>
            </a:r>
            <a:r>
              <a:rPr lang="sq-AL" sz="2000" dirty="0" err="1">
                <a:ea typeface="Verdana" panose="020B0604030504040204" pitchFamily="34" charset="0"/>
                <a:cs typeface="Verdana" panose="020B0604030504040204" pitchFamily="34" charset="0"/>
              </a:rPr>
              <a:t>disponueshmërinë</a:t>
            </a:r>
            <a:r>
              <a:rPr lang="sq-AL" sz="2000" dirty="0">
                <a:ea typeface="Verdana" panose="020B0604030504040204" pitchFamily="34" charset="0"/>
                <a:cs typeface="Verdana" panose="020B0604030504040204" pitchFamily="34" charset="0"/>
              </a:rPr>
              <a:t> e informacionit dhe shkallen e konkurrencës</a:t>
            </a:r>
            <a:r>
              <a:rPr lang="en-US" sz="2000" dirty="0">
                <a:ea typeface="Verdana" panose="020B0604030504040204" pitchFamily="34" charset="0"/>
                <a:cs typeface="Verdana" panose="020B0604030504040204" pitchFamily="34" charset="0"/>
              </a:rPr>
              <a:t>;</a:t>
            </a:r>
            <a:endParaRPr lang="sq-AL" sz="20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Siguron informacione mbi aktivitetet e mëparshme, aktuale dhe të ardhshme të prokurimit për produkte apo shërbime të ngjashme.</a:t>
            </a:r>
          </a:p>
          <a:p>
            <a:pPr marL="342900" indent="-342900">
              <a:spcBef>
                <a:spcPts val="6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Ofron këshilla në të mirë e tenderimit dhe dhënies metodë për të marrë mallra, punime dhe shërbime në kohën e duhur, në çmimin më të mirë të mundshëm</a:t>
            </a:r>
            <a:r>
              <a:rPr lang="en-US" sz="2000"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5932656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592" y="491662"/>
            <a:ext cx="55338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400" b="1" dirty="0"/>
              <a:t>Roli i zyrtarit të prokurimit</a:t>
            </a:r>
            <a:r>
              <a:rPr lang="en-US" altLang="en-US" sz="2400" b="1" dirty="0"/>
              <a:t> (</a:t>
            </a:r>
            <a:r>
              <a:rPr lang="en-US" altLang="en-US" sz="2400" b="1" dirty="0" err="1"/>
              <a:t>vazhdim</a:t>
            </a:r>
            <a:r>
              <a:rPr lang="en-US" altLang="en-US" sz="2400" b="1" dirty="0"/>
              <a:t>)</a:t>
            </a:r>
            <a:endParaRPr lang="sq-AL" altLang="en-US" sz="2400" b="1" dirty="0"/>
          </a:p>
        </p:txBody>
      </p:sp>
      <p:sp>
        <p:nvSpPr>
          <p:cNvPr id="3" name="Rectangle 2"/>
          <p:cNvSpPr/>
          <p:nvPr/>
        </p:nvSpPr>
        <p:spPr>
          <a:xfrm>
            <a:off x="251520" y="1052736"/>
            <a:ext cx="8640960" cy="4462760"/>
          </a:xfrm>
          <a:prstGeom prst="rect">
            <a:avLst/>
          </a:prstGeom>
        </p:spPr>
        <p:txBody>
          <a:bodyPr wrap="square">
            <a:spAutoFit/>
          </a:bodyPr>
          <a:lstStyle/>
          <a:p>
            <a:pPr>
              <a:spcBef>
                <a:spcPts val="600"/>
              </a:spcBef>
            </a:pPr>
            <a:endParaRPr lang="en-US"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Rekomandohet një qasje sistematike dhe ekipore në mes të zyrtarëve të ekipit të projektit dhe të zyrtarëve të prokurimit  për të zhvilluar një specifikim me cilësi të lartë.</a:t>
            </a:r>
          </a:p>
          <a:p>
            <a:pPr>
              <a:spcBef>
                <a:spcPts val="600"/>
              </a:spcBef>
            </a:pPr>
            <a:r>
              <a:rPr lang="sq-AL" sz="2200" dirty="0">
                <a:solidFill>
                  <a:srgbClr val="333333"/>
                </a:solidFill>
                <a:ea typeface="Verdana" panose="020B0604030504040204" pitchFamily="34" charset="0"/>
                <a:cs typeface="Verdana" panose="020B0604030504040204" pitchFamily="34" charset="0"/>
              </a:rPr>
              <a:t>Përfshirja e hershme e zyrtarit të prokurimit mund të shtoj vlerë për shkak të përvojës me lloje të ngjashme të specifikimeve / tenderëve. Ne përfundim të këtij procesi, </a:t>
            </a:r>
            <a:r>
              <a:rPr lang="sq-AL" sz="2200" dirty="0" err="1">
                <a:solidFill>
                  <a:srgbClr val="333333"/>
                </a:solidFill>
                <a:ea typeface="Verdana" panose="020B0604030504040204" pitchFamily="34" charset="0"/>
                <a:cs typeface="Verdana" panose="020B0604030504040204" pitchFamily="34" charset="0"/>
              </a:rPr>
              <a:t>menaxhmenti</a:t>
            </a:r>
            <a:r>
              <a:rPr lang="sq-AL" sz="2200" dirty="0">
                <a:solidFill>
                  <a:srgbClr val="333333"/>
                </a:solidFill>
                <a:ea typeface="Verdana" panose="020B0604030504040204" pitchFamily="34" charset="0"/>
                <a:cs typeface="Verdana" panose="020B0604030504040204" pitchFamily="34" charset="0"/>
              </a:rPr>
              <a:t> i AK-së duhet të rishikojë specifikimet e përfunduara për të siguruar se ato i përgjigjen nevojës se identifikuar.</a:t>
            </a:r>
          </a:p>
          <a:p>
            <a:pPr>
              <a:spcBef>
                <a:spcPts val="600"/>
              </a:spcBef>
            </a:pPr>
            <a:endParaRPr lang="sq-AL"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Specifikimi i fundit, duke përfshirë fondet e certifikimit, pastaj duhet të bëhet pjesë e dokumentacionit të tenderit.</a:t>
            </a:r>
            <a:endParaRPr lang="sq-AL" sz="2200" b="0" i="0" dirty="0">
              <a:solidFill>
                <a:srgbClr val="333333"/>
              </a:solidFill>
              <a:effectLs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996811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eaLnBrk="1" hangingPunct="1"/>
            <a:r>
              <a:rPr lang="en-US" altLang="en-US" sz="2000" b="1" dirty="0"/>
              <a:t>PYETJE - DISKUTIM</a:t>
            </a:r>
            <a:endParaRPr lang="el-GR" altLang="en-US" sz="2000" b="1" dirty="0"/>
          </a:p>
        </p:txBody>
      </p:sp>
    </p:spTree>
    <p:extLst>
      <p:ext uri="{BB962C8B-B14F-4D97-AF65-F5344CB8AC3E}">
        <p14:creationId xmlns:p14="http://schemas.microsoft.com/office/powerpoint/2010/main" val="70809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436" y="460927"/>
            <a:ext cx="78181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Specifikimet Teknike – një përkufizim</a:t>
            </a:r>
          </a:p>
        </p:txBody>
      </p:sp>
      <p:sp>
        <p:nvSpPr>
          <p:cNvPr id="3" name="Rectangle 2"/>
          <p:cNvSpPr/>
          <p:nvPr/>
        </p:nvSpPr>
        <p:spPr>
          <a:xfrm>
            <a:off x="179512" y="1009759"/>
            <a:ext cx="8784976" cy="4339650"/>
          </a:xfrm>
          <a:prstGeom prst="rect">
            <a:avLst/>
          </a:prstGeom>
        </p:spPr>
        <p:txBody>
          <a:bodyPr wrap="square">
            <a:spAutoFit/>
          </a:bodyPr>
          <a:lstStyle/>
          <a:p>
            <a:pPr algn="just"/>
            <a:endParaRPr lang="en-US" sz="2400" dirty="0">
              <a:solidFill>
                <a:srgbClr val="000000"/>
              </a:solidFill>
              <a:ea typeface="Verdana" panose="020B0604030504040204" pitchFamily="34" charset="0"/>
              <a:cs typeface="Verdana" panose="020B0604030504040204" pitchFamily="34" charset="0"/>
            </a:endParaRPr>
          </a:p>
          <a:p>
            <a:pPr algn="just"/>
            <a:r>
              <a:rPr lang="sq-AL" sz="2800" dirty="0">
                <a:solidFill>
                  <a:srgbClr val="000000"/>
                </a:solidFill>
                <a:ea typeface="Verdana" panose="020B0604030504040204" pitchFamily="34" charset="0"/>
                <a:cs typeface="Verdana" panose="020B0604030504040204" pitchFamily="34" charset="0"/>
              </a:rPr>
              <a:t>Specifikimet teknike do të thotë </a:t>
            </a:r>
            <a:r>
              <a:rPr lang="sq-AL" sz="2800" b="1" u="sng" dirty="0">
                <a:solidFill>
                  <a:srgbClr val="FF0000"/>
                </a:solidFill>
                <a:ea typeface="Verdana" panose="020B0604030504040204" pitchFamily="34" charset="0"/>
                <a:cs typeface="Verdana" panose="020B0604030504040204" pitchFamily="34" charset="0"/>
              </a:rPr>
              <a:t>tërësia</a:t>
            </a:r>
            <a:r>
              <a:rPr lang="sq-AL" sz="2800" dirty="0">
                <a:solidFill>
                  <a:srgbClr val="000000"/>
                </a:solidFill>
                <a:ea typeface="Verdana" panose="020B0604030504040204" pitchFamily="34" charset="0"/>
                <a:cs typeface="Verdana" panose="020B0604030504040204" pitchFamily="34" charset="0"/>
              </a:rPr>
              <a:t> e kërkesave teknike të përfshira në mënyrë të veçantë në dokumentet e tenderit, duke </a:t>
            </a:r>
            <a:r>
              <a:rPr lang="sq-AL" sz="2800" b="1" u="sng" dirty="0">
                <a:solidFill>
                  <a:srgbClr val="FF0000"/>
                </a:solidFill>
                <a:ea typeface="Verdana" panose="020B0604030504040204" pitchFamily="34" charset="0"/>
                <a:cs typeface="Verdana" panose="020B0604030504040204" pitchFamily="34" charset="0"/>
              </a:rPr>
              <a:t>përcaktuar karakteristikat </a:t>
            </a:r>
            <a:r>
              <a:rPr lang="sq-AL" sz="2800" dirty="0">
                <a:solidFill>
                  <a:srgbClr val="000000"/>
                </a:solidFill>
                <a:ea typeface="Verdana" panose="020B0604030504040204" pitchFamily="34" charset="0"/>
                <a:cs typeface="Verdana" panose="020B0604030504040204" pitchFamily="34" charset="0"/>
              </a:rPr>
              <a:t>e kërkuara të një shërbimi që do të ofrohen, një materiali ose produkti që duhet të furnizohen, ose punët të cilat duhet të kryhen, dhe në këtë mënyrë duke lejuar ato që të përshkruhet në atë mënyre që të përmbushin përdorimin për të cilin ato janë të paracaktuara nga Autoriteti Kontraktues.</a:t>
            </a:r>
          </a:p>
        </p:txBody>
      </p:sp>
    </p:spTree>
    <p:extLst>
      <p:ext uri="{BB962C8B-B14F-4D97-AF65-F5344CB8AC3E}">
        <p14:creationId xmlns:p14="http://schemas.microsoft.com/office/powerpoint/2010/main" val="7140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436" y="460927"/>
            <a:ext cx="78293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Teknike– një përkufizim</a:t>
            </a:r>
          </a:p>
        </p:txBody>
      </p:sp>
      <p:sp>
        <p:nvSpPr>
          <p:cNvPr id="3" name="Rectangle 2"/>
          <p:cNvSpPr/>
          <p:nvPr/>
        </p:nvSpPr>
        <p:spPr>
          <a:xfrm>
            <a:off x="179512" y="1054472"/>
            <a:ext cx="8784976" cy="5262979"/>
          </a:xfrm>
          <a:prstGeom prst="rect">
            <a:avLst/>
          </a:prstGeom>
        </p:spPr>
        <p:txBody>
          <a:bodyPr wrap="square">
            <a:spAutoFit/>
          </a:bodyPr>
          <a:lstStyle/>
          <a:p>
            <a:pPr algn="just">
              <a:spcBef>
                <a:spcPts val="600"/>
              </a:spcBef>
            </a:pPr>
            <a:r>
              <a:rPr lang="sq-AL" sz="2800" dirty="0">
                <a:solidFill>
                  <a:srgbClr val="000000"/>
                </a:solidFill>
                <a:ea typeface="Verdana" panose="020B0604030504040204" pitchFamily="34" charset="0"/>
                <a:cs typeface="Verdana" panose="020B0604030504040204" pitchFamily="34" charset="0"/>
              </a:rPr>
              <a:t>Përmes specifikimeve teknike, Autoriteti Kontraktues</a:t>
            </a:r>
          </a:p>
          <a:p>
            <a:pPr marL="342900" indent="-342900" algn="just" eaLnBrk="0" hangingPunct="0">
              <a:spcBef>
                <a:spcPts val="600"/>
              </a:spcBef>
              <a:buClr>
                <a:schemeClr val="bg2"/>
              </a:buClr>
              <a:buSzPct val="75000"/>
              <a:buFont typeface="Wingdings" pitchFamily="2" charset="2"/>
              <a:buChar char="n"/>
            </a:pPr>
            <a:r>
              <a:rPr lang="sq-AL" sz="2800" dirty="0">
                <a:ea typeface="Verdana" panose="020B0604030504040204" pitchFamily="34" charset="0"/>
                <a:cs typeface="Verdana" panose="020B0604030504040204" pitchFamily="34" charset="0"/>
              </a:rPr>
              <a:t>deklaron nevojat për prokurimin</a:t>
            </a:r>
            <a:r>
              <a:rPr lang="en-US" sz="2800" dirty="0">
                <a:ea typeface="Verdana" panose="020B0604030504040204" pitchFamily="34" charset="0"/>
                <a:cs typeface="Verdana" panose="020B0604030504040204" pitchFamily="34" charset="0"/>
              </a:rPr>
              <a:t>;</a:t>
            </a:r>
            <a:endParaRPr lang="sq-AL" sz="2800" dirty="0">
              <a:ea typeface="Verdana" panose="020B0604030504040204" pitchFamily="34"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ea typeface="Verdana" panose="020B0604030504040204" pitchFamily="34" charset="0"/>
                <a:cs typeface="Verdana" panose="020B0604030504040204" pitchFamily="34" charset="0"/>
              </a:rPr>
              <a:t>përcakton atë që dëshiron për të blerë dhe nga ana tjetër</a:t>
            </a:r>
            <a:r>
              <a:rPr lang="en-US" sz="2800" dirty="0">
                <a:ea typeface="Verdana" panose="020B0604030504040204" pitchFamily="34" charset="0"/>
                <a:cs typeface="Verdana" panose="020B0604030504040204" pitchFamily="34" charset="0"/>
              </a:rPr>
              <a:t>;</a:t>
            </a:r>
            <a:endParaRPr lang="sq-AL" sz="2800" dirty="0">
              <a:ea typeface="Verdana" panose="020B0604030504040204" pitchFamily="34"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ea typeface="Verdana" panose="020B0604030504040204" pitchFamily="34" charset="0"/>
                <a:cs typeface="Verdana" panose="020B0604030504040204" pitchFamily="34" charset="0"/>
              </a:rPr>
              <a:t>përcakton se çfarë furnizuesi pritet të furnizojë ose të kryejë.</a:t>
            </a:r>
          </a:p>
          <a:p>
            <a:pPr algn="just" eaLnBrk="0" hangingPunct="0">
              <a:spcBef>
                <a:spcPts val="600"/>
              </a:spcBef>
              <a:buClr>
                <a:schemeClr val="bg2"/>
              </a:buClr>
              <a:buSzPct val="75000"/>
            </a:pPr>
            <a:r>
              <a:rPr lang="sq-AL" sz="2400" dirty="0">
                <a:solidFill>
                  <a:srgbClr val="FF0000"/>
                </a:solidFill>
                <a:ea typeface="Verdana" panose="020B0604030504040204" pitchFamily="34" charset="0"/>
                <a:cs typeface="Verdana" panose="020B0604030504040204" pitchFamily="34" charset="0"/>
              </a:rPr>
              <a:t>Specifikimet duhet të përmbajnë informacion që lejon konkurrencën. Edhe pse specifikimet duhet të hartohen në një mënyrë që nuk është e paarsyeshme kufizuese, ata ende duhet të përshkruajnë në mënyrë të qartë dhe të saktë të gjitha nevojat teknike dhe nevojat tjera minimale të autoritetit kontraktues.</a:t>
            </a:r>
            <a:r>
              <a:rPr lang="sq-AL" sz="2800" dirty="0">
                <a:solidFill>
                  <a:srgbClr val="FF0000"/>
                </a:solidFill>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34978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21535</TotalTime>
  <Words>5273</Words>
  <Application>Microsoft Office PowerPoint</Application>
  <PresentationFormat>On-screen Show (4:3)</PresentationFormat>
  <Paragraphs>620</Paragraphs>
  <Slides>75</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75</vt:i4>
      </vt:variant>
    </vt:vector>
  </HeadingPairs>
  <TitlesOfParts>
    <vt:vector size="85" baseType="lpstr">
      <vt:lpstr>MS PGothic</vt:lpstr>
      <vt:lpstr>Arial</vt:lpstr>
      <vt:lpstr>Calibri</vt:lpstr>
      <vt:lpstr>Courier New</vt:lpstr>
      <vt:lpstr>PMingLiU</vt:lpstr>
      <vt:lpstr>StoneSans</vt:lpstr>
      <vt:lpstr>Times New Roman</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 Shkrimi i specifikimeve teknike </vt:lpstr>
      <vt:lpstr>PowerPoint Presentation</vt:lpstr>
      <vt:lpstr>PowerPoint Presentation</vt:lpstr>
      <vt:lpstr>Çka është një specifikim teknik?</vt:lpstr>
      <vt:lpstr>Çka është një specifikim teknike (Vazhdim)?</vt:lpstr>
      <vt:lpstr>PowerPoint Presentation</vt:lpstr>
      <vt:lpstr>PowerPoint Presentation</vt:lpstr>
      <vt:lpstr>Kërkesat e specifikimeve  </vt:lpstr>
      <vt:lpstr>Mos rivendosni timonin </vt:lpstr>
      <vt:lpstr>Bëni dhe mos bëni</vt:lpstr>
      <vt:lpstr>Vija fundore </vt:lpstr>
      <vt:lpstr>Lista e kontrollit të specifikimeve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Vërejtje në specifikimet e mallrave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Çka është prokurimi i qëndrueshëm?  </vt:lpstr>
      <vt:lpstr>Përkufizimi</vt:lpstr>
      <vt:lpstr>PowerPoint Presentation</vt:lpstr>
      <vt:lpstr>PowerPoint Presentation</vt:lpstr>
      <vt:lpstr>Përfitimet e prokurimit të qëndrueshëm</vt:lpstr>
      <vt:lpstr>PowerPoint Presentation</vt:lpstr>
      <vt:lpstr>PowerPoint Presentation</vt:lpstr>
      <vt:lpstr>PowerPoint Presentation</vt:lpstr>
      <vt:lpstr>PowerPoint Presentation</vt:lpstr>
      <vt:lpstr>PowerPoint Presentation</vt:lpstr>
      <vt:lpstr>Marrja e masave</vt:lpstr>
      <vt:lpstr>Përcaktimi i nevojës </vt:lpstr>
      <vt:lpstr>PowerPoint Presentation</vt:lpstr>
      <vt:lpstr>PowerPoint Presentation</vt:lpstr>
      <vt:lpstr>ECO-etiketat - shembuj</vt:lpstr>
      <vt:lpstr>Furnizuesit</vt:lpstr>
      <vt:lpstr>Vlerësimi i ofertave</vt:lpstr>
      <vt:lpstr>Menaxhimi dhe shqyrtimi i kontratës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471</cp:revision>
  <cp:lastPrinted>1601-01-01T00:00:00Z</cp:lastPrinted>
  <dcterms:created xsi:type="dcterms:W3CDTF">1601-01-01T00:00:00Z</dcterms:created>
  <dcterms:modified xsi:type="dcterms:W3CDTF">2019-09-13T13:28:44Z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