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430" r:id="rId3"/>
    <p:sldId id="432" r:id="rId4"/>
    <p:sldId id="433" r:id="rId5"/>
    <p:sldId id="434" r:id="rId6"/>
    <p:sldId id="436" r:id="rId7"/>
    <p:sldId id="437" r:id="rId8"/>
    <p:sldId id="438" r:id="rId9"/>
    <p:sldId id="439" r:id="rId10"/>
    <p:sldId id="440" r:id="rId11"/>
    <p:sldId id="441" r:id="rId12"/>
    <p:sldId id="442" r:id="rId13"/>
    <p:sldId id="443" r:id="rId14"/>
    <p:sldId id="444" r:id="rId15"/>
    <p:sldId id="446" r:id="rId16"/>
    <p:sldId id="448" r:id="rId17"/>
    <p:sldId id="449" r:id="rId18"/>
    <p:sldId id="451" r:id="rId19"/>
    <p:sldId id="455" r:id="rId20"/>
    <p:sldId id="456" r:id="rId21"/>
    <p:sldId id="457" r:id="rId22"/>
    <p:sldId id="458" r:id="rId23"/>
    <p:sldId id="460" r:id="rId24"/>
    <p:sldId id="461" r:id="rId25"/>
    <p:sldId id="462" r:id="rId26"/>
    <p:sldId id="463" r:id="rId27"/>
    <p:sldId id="464" r:id="rId28"/>
    <p:sldId id="465" r:id="rId29"/>
    <p:sldId id="466" r:id="rId30"/>
    <p:sldId id="467" r:id="rId31"/>
    <p:sldId id="468" r:id="rId32"/>
    <p:sldId id="469" r:id="rId33"/>
    <p:sldId id="470" r:id="rId34"/>
    <p:sldId id="471" r:id="rId35"/>
    <p:sldId id="472" r:id="rId36"/>
    <p:sldId id="473" r:id="rId37"/>
    <p:sldId id="474" r:id="rId38"/>
    <p:sldId id="475" r:id="rId39"/>
    <p:sldId id="476" r:id="rId40"/>
    <p:sldId id="477" r:id="rId41"/>
    <p:sldId id="478" r:id="rId42"/>
    <p:sldId id="479" r:id="rId43"/>
    <p:sldId id="480" r:id="rId44"/>
    <p:sldId id="481" r:id="rId45"/>
    <p:sldId id="482" r:id="rId46"/>
    <p:sldId id="483" r:id="rId47"/>
    <p:sldId id="484" r:id="rId48"/>
    <p:sldId id="485" r:id="rId49"/>
    <p:sldId id="486" r:id="rId50"/>
    <p:sldId id="487" r:id="rId51"/>
    <p:sldId id="488" r:id="rId52"/>
    <p:sldId id="489" r:id="rId53"/>
    <p:sldId id="490" r:id="rId54"/>
    <p:sldId id="491" r:id="rId55"/>
    <p:sldId id="492" r:id="rId56"/>
    <p:sldId id="493" r:id="rId57"/>
  </p:sldIdLst>
  <p:sldSz cx="9144000" cy="6858000" type="screen4x3"/>
  <p:notesSz cx="9928225" cy="679767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99FF"/>
    <a:srgbClr val="59D8D5"/>
    <a:srgbClr val="FFB9B9"/>
    <a:srgbClr val="FF9393"/>
    <a:srgbClr val="FFCC00"/>
    <a:srgbClr val="FF9900"/>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993" autoAdjust="0"/>
  </p:normalViewPr>
  <p:slideViewPr>
    <p:cSldViewPr>
      <p:cViewPr varScale="1">
        <p:scale>
          <a:sx n="116" d="100"/>
          <a:sy n="116" d="100"/>
        </p:scale>
        <p:origin x="145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1"/>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5624850" y="1"/>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6456399"/>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5624850" y="6456399"/>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5624850" y="1"/>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3262313" y="509588"/>
            <a:ext cx="3400425"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91679" y="3229360"/>
            <a:ext cx="7944869" cy="3058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6456399"/>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5624850" y="6456399"/>
            <a:ext cx="4301086" cy="34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ethicaltrade.org/"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nvironment-agency.gov.uk/business/topics/pollution/113738.aspx"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ec.europa.eu/environment/emas/toolkit/" TargetMode="External"/><Relationship Id="rId4" Type="http://schemas.openxmlformats.org/officeDocument/2006/relationships/hyperlink" Target="http://ec.europa.eu/environment/emas/index_en.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1705456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3262313" y="509588"/>
            <a:ext cx="3400425" cy="2549525"/>
          </a:xfrm>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b" hangingPunct="1">
              <a:spcBef>
                <a:spcPct val="0"/>
              </a:spcBef>
            </a:pPr>
            <a:r>
              <a:rPr lang="en-GB" altLang="el-GR">
                <a:latin typeface="Arial" panose="020B0604020202020204" pitchFamily="34" charset="0"/>
              </a:rPr>
              <a:t>Apprenticeship schemes and working with colleges is valued. </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Local sourcing reduces our carbon footprint and boosts the local economy.</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Local employment: We can’t specify that companies are local but we do try and encourage local employment and sourcing.</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We encourage tenders from SME’s by segmenting requirements into smaller lots to enable them to bid.</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The Ethical Trading Initiative looks at high risk supply chains. Companies</a:t>
            </a:r>
            <a:r>
              <a:rPr lang="en-GB" altLang="el-GR" b="1">
                <a:latin typeface="Arial" panose="020B0604020202020204" pitchFamily="34" charset="0"/>
              </a:rPr>
              <a:t> </a:t>
            </a:r>
            <a:r>
              <a:rPr lang="en-GB" altLang="el-GR">
                <a:latin typeface="Arial" panose="020B0604020202020204" pitchFamily="34" charset="0"/>
              </a:rPr>
              <a:t>pay fees along a sliding scale dependant on their size. </a:t>
            </a:r>
          </a:p>
          <a:p>
            <a:pPr eaLnBrk="1" fontAlgn="b" hangingPunct="1">
              <a:spcBef>
                <a:spcPct val="0"/>
              </a:spcBef>
            </a:pPr>
            <a:r>
              <a:rPr lang="en-GB" altLang="el-GR" u="sng">
                <a:latin typeface="Arial" panose="020B0604020202020204" pitchFamily="34" charset="0"/>
                <a:hlinkClick r:id="rId3"/>
              </a:rPr>
              <a:t>http://www.ethicaltrade.org/ </a:t>
            </a:r>
            <a:endParaRPr lang="en-GB" altLang="el-GR">
              <a:latin typeface="Arial" panose="020B0604020202020204" pitchFamily="34" charset="0"/>
            </a:endParaRPr>
          </a:p>
          <a:p>
            <a:pPr eaLnBrk="1" hangingPunct="1">
              <a:spcBef>
                <a:spcPct val="0"/>
              </a:spcBef>
            </a:pPr>
            <a:endParaRPr lang="en-GB" altLang="el-GR">
              <a:latin typeface="Arial" panose="020B0604020202020204" pitchFamily="34" charset="0"/>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3123FC-33D4-4131-8A28-287CC44761F0}" type="slidenum">
              <a:rPr lang="en-GB" altLang="el-GR"/>
              <a:pPr eaLnBrk="1" hangingPunct="1"/>
              <a:t>40</a:t>
            </a:fld>
            <a:endParaRPr lang="en-GB" altLang="el-GR"/>
          </a:p>
        </p:txBody>
      </p:sp>
    </p:spTree>
    <p:extLst>
      <p:ext uri="{BB962C8B-B14F-4D97-AF65-F5344CB8AC3E}">
        <p14:creationId xmlns:p14="http://schemas.microsoft.com/office/powerpoint/2010/main" val="93347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41</a:t>
            </a:fld>
            <a:endParaRPr lang="el-GR" altLang="el-GR"/>
          </a:p>
        </p:txBody>
      </p:sp>
      <p:sp>
        <p:nvSpPr>
          <p:cNvPr id="79875" name="Rectangle 2"/>
          <p:cNvSpPr>
            <a:spLocks noGrp="1" noRot="1" noChangeAspect="1" noChangeArrowheads="1" noTextEdit="1"/>
          </p:cNvSpPr>
          <p:nvPr>
            <p:ph type="sldImg"/>
          </p:nvPr>
        </p:nvSpPr>
        <p:spPr>
          <a:xfrm>
            <a:off x="3262313" y="509588"/>
            <a:ext cx="3400425" cy="2549525"/>
          </a:xfrm>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227980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A8C8332-B6A4-4A66-BB39-995FFD7C631B}" type="slidenum">
              <a:rPr lang="da-DK" altLang="el-GR" b="0">
                <a:latin typeface="Times New Roman" panose="02020603050405020304" pitchFamily="18" charset="0"/>
              </a:rPr>
              <a:pPr/>
              <a:t>23</a:t>
            </a:fld>
            <a:endParaRPr lang="da-DK" altLang="el-GR" b="0">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xfrm>
            <a:off x="3262313" y="509588"/>
            <a:ext cx="3400425" cy="2549525"/>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z="1000">
              <a:latin typeface="Arial" panose="020B0604020202020204" pitchFamily="34" charset="0"/>
            </a:endParaRPr>
          </a:p>
        </p:txBody>
      </p:sp>
    </p:spTree>
    <p:extLst>
      <p:ext uri="{BB962C8B-B14F-4D97-AF65-F5344CB8AC3E}">
        <p14:creationId xmlns:p14="http://schemas.microsoft.com/office/powerpoint/2010/main" val="1216507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3222A784-A57E-4C2E-8D7E-04A44BA13766}" type="slidenum">
              <a:rPr lang="da-DK" altLang="el-GR" b="0">
                <a:latin typeface="Times New Roman" panose="02020603050405020304" pitchFamily="18" charset="0"/>
              </a:rPr>
              <a:pPr/>
              <a:t>32</a:t>
            </a:fld>
            <a:endParaRPr lang="da-DK" altLang="el-GR" b="0">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xfrm>
            <a:off x="3262313" y="509588"/>
            <a:ext cx="3400425" cy="2549525"/>
          </a:xfrm>
          <a:ln/>
        </p:spPr>
      </p:sp>
      <p:sp>
        <p:nvSpPr>
          <p:cNvPr id="80900" name="Rectangle 3"/>
          <p:cNvSpPr>
            <a:spLocks noGrp="1" noChangeArrowheads="1"/>
          </p:cNvSpPr>
          <p:nvPr>
            <p:ph type="body" idx="1"/>
          </p:nvPr>
        </p:nvSpPr>
        <p:spPr>
          <a:xfrm>
            <a:off x="1283428" y="3305497"/>
            <a:ext cx="7051974" cy="31311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l-GR" altLang="el-GR" sz="800">
              <a:latin typeface="Arial" panose="020B0604020202020204" pitchFamily="34" charset="0"/>
            </a:endParaRPr>
          </a:p>
        </p:txBody>
      </p:sp>
    </p:spTree>
    <p:extLst>
      <p:ext uri="{BB962C8B-B14F-4D97-AF65-F5344CB8AC3E}">
        <p14:creationId xmlns:p14="http://schemas.microsoft.com/office/powerpoint/2010/main" val="1459997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33</a:t>
            </a:fld>
            <a:endParaRPr lang="el-GR" altLang="el-GR"/>
          </a:p>
        </p:txBody>
      </p:sp>
      <p:sp>
        <p:nvSpPr>
          <p:cNvPr id="79875" name="Rectangle 2"/>
          <p:cNvSpPr>
            <a:spLocks noGrp="1" noRot="1" noChangeAspect="1" noChangeArrowheads="1" noTextEdit="1"/>
          </p:cNvSpPr>
          <p:nvPr>
            <p:ph type="sldImg"/>
          </p:nvPr>
        </p:nvSpPr>
        <p:spPr>
          <a:xfrm>
            <a:off x="3262313" y="509588"/>
            <a:ext cx="3400425" cy="2549525"/>
          </a:xfrm>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3161320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AB581FD-2958-421A-863E-2F53C9E432DD}" type="slidenum">
              <a:rPr lang="en-GB" altLang="en-US"/>
              <a:pPr eaLnBrk="1" hangingPunct="1">
                <a:spcBef>
                  <a:spcPct val="0"/>
                </a:spcBef>
              </a:pPr>
              <a:t>35</a:t>
            </a:fld>
            <a:endParaRPr lang="en-GB" altLang="en-US"/>
          </a:p>
        </p:txBody>
      </p:sp>
      <p:sp>
        <p:nvSpPr>
          <p:cNvPr id="45059" name="Rectangle 2"/>
          <p:cNvSpPr>
            <a:spLocks noGrp="1" noRot="1" noChangeAspect="1" noChangeArrowheads="1" noTextEdit="1"/>
          </p:cNvSpPr>
          <p:nvPr>
            <p:ph type="sldImg"/>
          </p:nvPr>
        </p:nvSpPr>
        <p:spPr>
          <a:xfrm>
            <a:off x="3262313" y="509588"/>
            <a:ext cx="3400425" cy="2549525"/>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124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3262313" y="509588"/>
            <a:ext cx="3400425" cy="2549525"/>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4F7A0AE-87AC-4A9B-B2B0-4FB39175058A}" type="slidenum">
              <a:rPr lang="en-GB" altLang="en-US"/>
              <a:pPr eaLnBrk="1" hangingPunct="1">
                <a:spcBef>
                  <a:spcPct val="0"/>
                </a:spcBef>
              </a:pPr>
              <a:t>36</a:t>
            </a:fld>
            <a:endParaRPr lang="en-GB" altLang="en-US"/>
          </a:p>
        </p:txBody>
      </p:sp>
    </p:spTree>
    <p:extLst>
      <p:ext uri="{BB962C8B-B14F-4D97-AF65-F5344CB8AC3E}">
        <p14:creationId xmlns:p14="http://schemas.microsoft.com/office/powerpoint/2010/main" val="3990647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3262313" y="509588"/>
            <a:ext cx="3400425" cy="2549525"/>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1F08AA9-2153-45D0-ABD6-3F2D6D80A550}" type="slidenum">
              <a:rPr lang="en-GB" altLang="en-US"/>
              <a:pPr eaLnBrk="1" hangingPunct="1">
                <a:spcBef>
                  <a:spcPct val="0"/>
                </a:spcBef>
              </a:pPr>
              <a:t>38</a:t>
            </a:fld>
            <a:endParaRPr lang="en-GB" altLang="en-US"/>
          </a:p>
        </p:txBody>
      </p:sp>
    </p:spTree>
    <p:extLst>
      <p:ext uri="{BB962C8B-B14F-4D97-AF65-F5344CB8AC3E}">
        <p14:creationId xmlns:p14="http://schemas.microsoft.com/office/powerpoint/2010/main" val="258371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3262313" y="509588"/>
            <a:ext cx="3400425" cy="2549525"/>
          </a:xfrm>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b" hangingPunct="1">
              <a:spcBef>
                <a:spcPct val="0"/>
              </a:spcBef>
            </a:pPr>
            <a:r>
              <a:rPr lang="en-GB" altLang="el-GR">
                <a:latin typeface="Arial" panose="020B0604020202020204" pitchFamily="34" charset="0"/>
              </a:rPr>
              <a:t>We wouldn't </a:t>
            </a:r>
            <a:r>
              <a:rPr lang="en-GB" altLang="el-GR" b="1" i="1">
                <a:latin typeface="Arial" panose="020B0604020202020204" pitchFamily="34" charset="0"/>
              </a:rPr>
              <a:t>not</a:t>
            </a:r>
            <a:r>
              <a:rPr lang="en-GB" altLang="el-GR">
                <a:latin typeface="Arial" panose="020B0604020202020204" pitchFamily="34" charset="0"/>
              </a:rPr>
              <a:t> do business with an organisation due to prosecution as long as they had shown that they had made significant changes to their organisation such as implementing a robust Environmental Management System </a:t>
            </a:r>
          </a:p>
          <a:p>
            <a:pPr eaLnBrk="1" fontAlgn="b" hangingPunct="1">
              <a:spcBef>
                <a:spcPct val="0"/>
              </a:spcBef>
            </a:pPr>
            <a:r>
              <a:rPr lang="en-GB" altLang="el-GR" u="sng">
                <a:latin typeface="Arial" panose="020B0604020202020204" pitchFamily="34" charset="0"/>
                <a:hlinkClick r:id="rId3"/>
              </a:rPr>
              <a:t>http://www.environment-agency.gov.uk/business/topics/pollution/113738.aspx</a:t>
            </a:r>
            <a:r>
              <a:rPr lang="en-GB" altLang="el-GR">
                <a:latin typeface="Arial" panose="020B0604020202020204" pitchFamily="34" charset="0"/>
              </a:rPr>
              <a:t> </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Communicating Organisational Commitments to Minimising Environmental Impacts is import – Environmental Policy. </a:t>
            </a:r>
          </a:p>
          <a:p>
            <a:pPr eaLnBrk="1" fontAlgn="b" hangingPunct="1">
              <a:spcBef>
                <a:spcPct val="0"/>
              </a:spcBef>
            </a:pPr>
            <a:r>
              <a:rPr lang="en-GB" altLang="el-GR" b="1" i="1">
                <a:latin typeface="Arial" panose="020B0604020202020204" pitchFamily="34" charset="0"/>
              </a:rPr>
              <a:t>(Could this actually be)</a:t>
            </a:r>
          </a:p>
          <a:p>
            <a:pPr eaLnBrk="1" fontAlgn="b" hangingPunct="1">
              <a:spcBef>
                <a:spcPct val="0"/>
              </a:spcBef>
            </a:pPr>
            <a:r>
              <a:rPr lang="en-GB" altLang="el-GR" b="1" i="1">
                <a:latin typeface="Arial" panose="020B0604020202020204" pitchFamily="34" charset="0"/>
              </a:rPr>
              <a:t>Environmental Policy  </a:t>
            </a:r>
            <a:r>
              <a:rPr lang="en-GB" altLang="el-GR">
                <a:latin typeface="Arial" panose="020B0604020202020204" pitchFamily="34" charset="0"/>
              </a:rPr>
              <a:t>- </a:t>
            </a:r>
            <a:r>
              <a:rPr lang="en-GB" altLang="el-GR" b="1" i="1">
                <a:solidFill>
                  <a:srgbClr val="FF0000"/>
                </a:solidFill>
                <a:latin typeface="Arial" panose="020B0604020202020204" pitchFamily="34" charset="0"/>
              </a:rPr>
              <a:t>Communicating Organisational Commitments is important in Minimising Environmental Impacts </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Environmental Management Systems - EMAS for SMEs: Benefits can be created for small and medium sized enterprises (SMEs) as well as larger and multi-site organisations. EMAS can also enable organisations to identify opportunities for better management of  resources. For instance, cost reductions can be achieved via increased efficiency and energy savings. </a:t>
            </a:r>
          </a:p>
          <a:p>
            <a:pPr eaLnBrk="1" fontAlgn="b" hangingPunct="1">
              <a:spcBef>
                <a:spcPct val="0"/>
              </a:spcBef>
            </a:pPr>
            <a:r>
              <a:rPr lang="en-GB" altLang="el-GR">
                <a:latin typeface="Arial" panose="020B0604020202020204" pitchFamily="34" charset="0"/>
              </a:rPr>
              <a:t>Find out more about EMAS at </a:t>
            </a:r>
            <a:r>
              <a:rPr lang="en-GB" altLang="el-GR" u="sng">
                <a:latin typeface="Arial" panose="020B0604020202020204" pitchFamily="34" charset="0"/>
                <a:hlinkClick r:id="rId4"/>
              </a:rPr>
              <a:t>http://ec.europa.eu/environment/emas/index_en.htm </a:t>
            </a:r>
            <a:endParaRPr lang="en-GB" altLang="el-GR" u="sng">
              <a:latin typeface="Arial" panose="020B0604020202020204" pitchFamily="34" charset="0"/>
            </a:endParaRPr>
          </a:p>
          <a:p>
            <a:pPr eaLnBrk="1" fontAlgn="b" hangingPunct="1">
              <a:spcBef>
                <a:spcPct val="0"/>
              </a:spcBef>
            </a:pPr>
            <a:r>
              <a:rPr lang="en-GB" altLang="el-GR">
                <a:latin typeface="Arial" panose="020B0604020202020204" pitchFamily="34" charset="0"/>
              </a:rPr>
              <a:t>SME toolkit: </a:t>
            </a:r>
            <a:r>
              <a:rPr lang="en-GB" altLang="el-GR" u="sng">
                <a:latin typeface="Arial" panose="020B0604020202020204" pitchFamily="34" charset="0"/>
                <a:hlinkClick r:id="rId5"/>
              </a:rPr>
              <a:t>http://ec.europa.eu/environment/emas/toolkit/ </a:t>
            </a:r>
            <a:endParaRPr lang="en-GB" altLang="el-GR">
              <a:latin typeface="Arial" panose="020B0604020202020204" pitchFamily="34" charset="0"/>
            </a:endParaRP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Production, Storage, Carrying and Disposal of Waste (including non-renewable) recyclable as well as recycled materials.</a:t>
            </a:r>
          </a:p>
          <a:p>
            <a:pPr eaLnBrk="1" fontAlgn="b" hangingPunct="1">
              <a:spcBef>
                <a:spcPct val="0"/>
              </a:spcBef>
            </a:pPr>
            <a:r>
              <a:rPr lang="en-GB" altLang="el-GR">
                <a:latin typeface="Arial" panose="020B0604020202020204" pitchFamily="34" charset="0"/>
              </a:rPr>
              <a:t>http://envirowise.wrap.org.uk/uk/Our-Services/Resource-efficiency.html </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Carbon and other Greenhouse Gas (GHG) Management:  Communications to Staff, behaviour change, strategic methods &amp; initiatives</a:t>
            </a:r>
          </a:p>
          <a:p>
            <a:pPr eaLnBrk="1" fontAlgn="b" hangingPunct="1">
              <a:spcBef>
                <a:spcPct val="0"/>
              </a:spcBef>
            </a:pPr>
            <a:r>
              <a:rPr lang="en-GB" altLang="el-GR">
                <a:latin typeface="Arial" panose="020B0604020202020204" pitchFamily="34" charset="0"/>
              </a:rPr>
              <a:t>Carbon emissions/ fuel bills (buildings): The Carbon Trust gives 0% interest loans for energy efficiency improvements (see Business Link and Energy Saving Trust ). Verify the DECC ratings – do they have to be displayed in every building? Can this be improved through energy efficiency measures? – Other money saving tips – paperless systems etc. etc. </a:t>
            </a:r>
          </a:p>
          <a:p>
            <a:pPr eaLnBrk="1" fontAlgn="b" hangingPunct="1">
              <a:spcBef>
                <a:spcPct val="0"/>
              </a:spcBef>
            </a:pPr>
            <a:endParaRPr lang="en-GB" altLang="el-GR">
              <a:latin typeface="Arial" panose="020B0604020202020204" pitchFamily="34" charset="0"/>
            </a:endParaRPr>
          </a:p>
          <a:p>
            <a:pPr eaLnBrk="1" fontAlgn="b" hangingPunct="1">
              <a:spcBef>
                <a:spcPct val="0"/>
              </a:spcBef>
            </a:pPr>
            <a:r>
              <a:rPr lang="en-GB" altLang="el-GR">
                <a:latin typeface="Arial" panose="020B0604020202020204" pitchFamily="34" charset="0"/>
              </a:rPr>
              <a:t>Business Link: (Recommended by Gov)  http://www.businesslink.gov.uk/bdotg/action/layer?r.s=tl&amp;topicId=1079068363 </a:t>
            </a:r>
          </a:p>
          <a:p>
            <a:pPr eaLnBrk="1" fontAlgn="b" hangingPunct="1">
              <a:spcBef>
                <a:spcPct val="0"/>
              </a:spcBef>
            </a:pPr>
            <a:r>
              <a:rPr lang="en-GB" altLang="el-GR">
                <a:latin typeface="Arial" panose="020B0604020202020204" pitchFamily="34" charset="0"/>
              </a:rPr>
              <a:t>Offer advice on the following:</a:t>
            </a:r>
          </a:p>
          <a:p>
            <a:pPr eaLnBrk="1" hangingPunct="1">
              <a:spcBef>
                <a:spcPct val="0"/>
              </a:spcBef>
            </a:pPr>
            <a:r>
              <a:rPr lang="en-GB" altLang="el-GR" b="1">
                <a:latin typeface="Arial" panose="020B0604020202020204" pitchFamily="34" charset="0"/>
              </a:rPr>
              <a:t>Environmental compliance and responsibility </a:t>
            </a:r>
            <a:endParaRPr lang="en-GB" altLang="el-GR">
              <a:latin typeface="Arial" panose="020B0604020202020204" pitchFamily="34" charset="0"/>
            </a:endParaRPr>
          </a:p>
          <a:p>
            <a:pPr eaLnBrk="1" hangingPunct="1">
              <a:spcBef>
                <a:spcPct val="0"/>
              </a:spcBef>
            </a:pPr>
            <a:r>
              <a:rPr lang="en-GB" altLang="el-GR" b="1">
                <a:latin typeface="Arial" panose="020B0604020202020204" pitchFamily="34" charset="0"/>
              </a:rPr>
              <a:t>Reduce, reuse and recycle </a:t>
            </a:r>
            <a:endParaRPr lang="en-GB" altLang="el-GR">
              <a:latin typeface="Arial" panose="020B0604020202020204" pitchFamily="34" charset="0"/>
            </a:endParaRPr>
          </a:p>
          <a:p>
            <a:pPr eaLnBrk="1" hangingPunct="1">
              <a:spcBef>
                <a:spcPct val="0"/>
              </a:spcBef>
            </a:pPr>
            <a:r>
              <a:rPr lang="en-GB" altLang="el-GR" b="1">
                <a:latin typeface="Arial" panose="020B0604020202020204" pitchFamily="34" charset="0"/>
              </a:rPr>
              <a:t>Save money and resources</a:t>
            </a:r>
            <a:endParaRPr lang="en-GB" altLang="el-GR">
              <a:latin typeface="Arial" panose="020B0604020202020204" pitchFamily="34" charset="0"/>
            </a:endParaRPr>
          </a:p>
          <a:p>
            <a:pPr eaLnBrk="1" hangingPunct="1">
              <a:spcBef>
                <a:spcPct val="0"/>
              </a:spcBef>
            </a:pPr>
            <a:r>
              <a:rPr lang="en-GB" altLang="el-GR" b="1">
                <a:latin typeface="Arial" panose="020B0604020202020204" pitchFamily="34" charset="0"/>
              </a:rPr>
              <a:t>Reducing carbon emissions</a:t>
            </a:r>
            <a:endParaRPr lang="en-GB" altLang="el-GR">
              <a:latin typeface="Arial" panose="020B0604020202020204" pitchFamily="34" charset="0"/>
            </a:endParaRPr>
          </a:p>
          <a:p>
            <a:pPr eaLnBrk="1" hangingPunct="1">
              <a:spcBef>
                <a:spcPct val="0"/>
              </a:spcBef>
            </a:pPr>
            <a:r>
              <a:rPr lang="en-GB" altLang="el-GR" b="1">
                <a:latin typeface="Arial" panose="020B0604020202020204" pitchFamily="34" charset="0"/>
              </a:rPr>
              <a:t>Improving your environmental performance</a:t>
            </a:r>
            <a:endParaRPr lang="en-GB" altLang="el-GR">
              <a:latin typeface="Arial" panose="020B0604020202020204" pitchFamily="34" charset="0"/>
            </a:endParaRPr>
          </a:p>
          <a:p>
            <a:pPr eaLnBrk="1" hangingPunct="1">
              <a:spcBef>
                <a:spcPct val="0"/>
              </a:spcBef>
            </a:pPr>
            <a:r>
              <a:rPr lang="en-GB" altLang="el-GR" b="1">
                <a:latin typeface="Arial" panose="020B0604020202020204" pitchFamily="34" charset="0"/>
              </a:rPr>
              <a:t>Green business strategy and marketing</a:t>
            </a:r>
            <a:endParaRPr lang="en-GB" altLang="el-GR">
              <a:latin typeface="Arial" panose="020B0604020202020204" pitchFamily="34" charset="0"/>
            </a:endParaRPr>
          </a:p>
          <a:p>
            <a:pPr eaLnBrk="1" hangingPunct="1">
              <a:spcBef>
                <a:spcPct val="0"/>
              </a:spcBef>
            </a:pPr>
            <a:r>
              <a:rPr lang="en-GB" altLang="el-GR" b="1">
                <a:latin typeface="Arial" panose="020B0604020202020204" pitchFamily="34" charset="0"/>
              </a:rPr>
              <a:t>Goods and services</a:t>
            </a:r>
            <a:endParaRPr lang="en-GB" altLang="el-GR">
              <a:latin typeface="Arial" panose="020B0604020202020204" pitchFamily="34" charset="0"/>
            </a:endParaRPr>
          </a:p>
          <a:p>
            <a:pPr eaLnBrk="1" hangingPunct="1">
              <a:spcBef>
                <a:spcPct val="0"/>
              </a:spcBef>
            </a:pPr>
            <a:r>
              <a:rPr lang="en-GB" altLang="el-GR" b="1">
                <a:latin typeface="Arial" panose="020B0604020202020204" pitchFamily="34" charset="0"/>
              </a:rPr>
              <a:t>Environmental guidance by business sector</a:t>
            </a:r>
            <a:endParaRPr lang="en-GB" altLang="el-GR">
              <a:latin typeface="Arial" panose="020B0604020202020204" pitchFamily="34" charset="0"/>
            </a:endParaRPr>
          </a:p>
          <a:p>
            <a:pPr eaLnBrk="1" fontAlgn="b" hangingPunct="1">
              <a:spcBef>
                <a:spcPct val="0"/>
              </a:spcBef>
            </a:pPr>
            <a:endParaRPr lang="en-GB" altLang="el-GR">
              <a:latin typeface="Arial" panose="020B0604020202020204" pitchFamily="34" charset="0"/>
            </a:endParaRPr>
          </a:p>
          <a:p>
            <a:pPr eaLnBrk="1" fontAlgn="b" hangingPunct="1">
              <a:spcBef>
                <a:spcPct val="0"/>
              </a:spcBef>
            </a:pPr>
            <a:endParaRPr lang="en-GB" altLang="el-GR">
              <a:latin typeface="Arial" panose="020B0604020202020204" pitchFamily="34"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55B01D-436C-4F5D-951F-D5F38DF37438}" type="slidenum">
              <a:rPr lang="en-GB" altLang="el-GR"/>
              <a:pPr eaLnBrk="1" hangingPunct="1"/>
              <a:t>39</a:t>
            </a:fld>
            <a:endParaRPr lang="en-GB" altLang="el-GR"/>
          </a:p>
        </p:txBody>
      </p:sp>
    </p:spTree>
    <p:extLst>
      <p:ext uri="{BB962C8B-B14F-4D97-AF65-F5344CB8AC3E}">
        <p14:creationId xmlns:p14="http://schemas.microsoft.com/office/powerpoint/2010/main" val="1420854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5"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6"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upload.wikimedia.org/wikipedia/commons/7/70/Sustainable_development.sv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http://staffnet.gloscc.gov.uk/index.cfm?articleid=4751"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895600" y="1828801"/>
            <a:ext cx="6248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2800" b="1" dirty="0">
                <a:solidFill>
                  <a:srgbClr val="FFFFFF"/>
                </a:solidFill>
              </a:rPr>
              <a:t>TENDERI EKONOMIKISHT MË I FAVORSHËM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362200"/>
            <a:ext cx="7338586" cy="646331"/>
          </a:xfrm>
          <a:prstGeom prst="rect">
            <a:avLst/>
          </a:prstGeom>
        </p:spPr>
        <p:txBody>
          <a:bodyPr wrap="square">
            <a:spAutoFit/>
          </a:bodyPr>
          <a:lstStyle/>
          <a:p>
            <a:r>
              <a:rPr lang="sq-AL" altLang="en-US" sz="3600" b="1" dirty="0">
                <a:cs typeface="Arial" charset="0"/>
              </a:rPr>
              <a:t>Seksioni i kritereve të dhënies </a:t>
            </a:r>
            <a:endParaRPr lang="sq-AL" dirty="0"/>
          </a:p>
        </p:txBody>
      </p:sp>
    </p:spTree>
    <p:extLst>
      <p:ext uri="{BB962C8B-B14F-4D97-AF65-F5344CB8AC3E}">
        <p14:creationId xmlns:p14="http://schemas.microsoft.com/office/powerpoint/2010/main" val="89968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82683" y="464475"/>
            <a:ext cx="5684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sq-AL" altLang="el-GR" sz="2400" b="1" kern="1200" dirty="0">
                <a:latin typeface="+mn-lt"/>
                <a:ea typeface="+mn-ea"/>
                <a:cs typeface="+mn-cs"/>
              </a:rPr>
              <a:t>Tenderi ekonomikisht më i favorshëm</a:t>
            </a:r>
          </a:p>
        </p:txBody>
      </p:sp>
      <p:sp>
        <p:nvSpPr>
          <p:cNvPr id="3" name="Rectangle 3"/>
          <p:cNvSpPr txBox="1">
            <a:spLocks noChangeArrowheads="1"/>
          </p:cNvSpPr>
          <p:nvPr/>
        </p:nvSpPr>
        <p:spPr>
          <a:xfrm>
            <a:off x="179512" y="999596"/>
            <a:ext cx="8784976" cy="5370701"/>
          </a:xfrm>
          <a:prstGeom prst="rect">
            <a:avLst/>
          </a:prstGeom>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Kur dhënia bëhet duke përdorur </a:t>
            </a:r>
            <a:r>
              <a:rPr lang="sq-AL" altLang="el-GR" sz="1800" u="sng" kern="0" dirty="0">
                <a:latin typeface="Verdana" panose="020B0604030504040204" pitchFamily="34" charset="0"/>
                <a:ea typeface="Verdana" panose="020B0604030504040204" pitchFamily="34" charset="0"/>
                <a:cs typeface="Verdana" panose="020B0604030504040204" pitchFamily="34" charset="0"/>
              </a:rPr>
              <a:t>sistemin më të favorshëm të vlerësimit të ofertave, </a:t>
            </a:r>
            <a:r>
              <a:rPr lang="sq-AL" altLang="el-GR" sz="1800" kern="0" dirty="0">
                <a:latin typeface="Verdana" panose="020B0604030504040204" pitchFamily="34" charset="0"/>
                <a:ea typeface="Verdana" panose="020B0604030504040204" pitchFamily="34" charset="0"/>
                <a:cs typeface="Verdana" panose="020B0604030504040204" pitchFamily="34" charset="0"/>
              </a:rPr>
              <a:t>autoriteti kontraktues duhet të përdorë kritere të ndryshme që lidhen me objektin e kontratës publike në fjalë, për shembull:</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cilësia </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çmimi,</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merita teknike,</a:t>
            </a:r>
          </a:p>
          <a:p>
            <a:pPr lvl="1" eaLnBrk="1" hangingPunct="1">
              <a:spcBef>
                <a:spcPts val="600"/>
              </a:spcBef>
            </a:pPr>
            <a:r>
              <a:rPr lang="en-US" altLang="el-GR" sz="1800" kern="0" dirty="0">
                <a:latin typeface="Verdana" panose="020B0604030504040204" pitchFamily="34" charset="0"/>
                <a:ea typeface="Verdana" panose="020B0604030504040204" pitchFamily="34" charset="0"/>
                <a:cs typeface="Verdana" panose="020B0604030504040204" pitchFamily="34" charset="0"/>
              </a:rPr>
              <a:t>k</a:t>
            </a:r>
            <a:r>
              <a:rPr lang="sq-AL" altLang="el-GR" sz="1800" kern="0" dirty="0">
                <a:latin typeface="Verdana" panose="020B0604030504040204" pitchFamily="34" charset="0"/>
                <a:ea typeface="Verdana" panose="020B0604030504040204" pitchFamily="34" charset="0"/>
                <a:cs typeface="Verdana" panose="020B0604030504040204" pitchFamily="34" charset="0"/>
              </a:rPr>
              <a:t>arakteristikat estetike dhe funksionale,</a:t>
            </a:r>
          </a:p>
          <a:p>
            <a:pPr lvl="1" eaLnBrk="1" hangingPunct="1">
              <a:spcBef>
                <a:spcPts val="600"/>
              </a:spcBef>
            </a:pPr>
            <a:r>
              <a:rPr lang="en-US" altLang="el-GR" sz="1800" kern="0" dirty="0">
                <a:latin typeface="Verdana" panose="020B0604030504040204" pitchFamily="34" charset="0"/>
                <a:ea typeface="Verdana" panose="020B0604030504040204" pitchFamily="34" charset="0"/>
                <a:cs typeface="Verdana" panose="020B0604030504040204" pitchFamily="34" charset="0"/>
              </a:rPr>
              <a:t>k</a:t>
            </a:r>
            <a:r>
              <a:rPr lang="sq-AL" altLang="el-GR" sz="1800" kern="0" dirty="0">
                <a:latin typeface="Verdana" panose="020B0604030504040204" pitchFamily="34" charset="0"/>
                <a:ea typeface="Verdana" panose="020B0604030504040204" pitchFamily="34" charset="0"/>
                <a:cs typeface="Verdana" panose="020B0604030504040204" pitchFamily="34" charset="0"/>
              </a:rPr>
              <a:t>arakteristikat mjedisore,</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konsiderata sociale</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shpenzimet e funksionimit,</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efektivitetit te kostos,</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shërbimi pas shitjes dhe asistenca teknike,</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data e dërgesës dhe periudha e dorëzimit ose periudha e përfundimit</a:t>
            </a:r>
          </a:p>
          <a:p>
            <a:pPr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Lista e mësipërme e kritereve është vetëm indikativë. </a:t>
            </a:r>
          </a:p>
        </p:txBody>
      </p:sp>
    </p:spTree>
    <p:extLst>
      <p:ext uri="{BB962C8B-B14F-4D97-AF65-F5344CB8AC3E}">
        <p14:creationId xmlns:p14="http://schemas.microsoft.com/office/powerpoint/2010/main" val="1037052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33600" y="457200"/>
            <a:ext cx="34218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Kriteret</a:t>
            </a:r>
          </a:p>
        </p:txBody>
      </p:sp>
      <p:sp>
        <p:nvSpPr>
          <p:cNvPr id="3" name="Rectangle 3"/>
          <p:cNvSpPr txBox="1">
            <a:spLocks noChangeArrowheads="1"/>
          </p:cNvSpPr>
          <p:nvPr/>
        </p:nvSpPr>
        <p:spPr>
          <a:xfrm>
            <a:off x="251520" y="1052736"/>
            <a:ext cx="8712968" cy="4862870"/>
          </a:xfrm>
          <a:prstGeom prst="rect">
            <a:avLst/>
          </a:prstGeom>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Të gjitha kriteret që duhet të përdoren:</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publikohet (</a:t>
            </a:r>
            <a:r>
              <a:rPr lang="en-US" altLang="el-GR" sz="1800" kern="0" dirty="0">
                <a:latin typeface="Verdana" panose="020B0604030504040204" pitchFamily="34" charset="0"/>
                <a:ea typeface="Verdana" panose="020B0604030504040204" pitchFamily="34" charset="0"/>
                <a:cs typeface="Verdana" panose="020B0604030504040204" pitchFamily="34" charset="0"/>
              </a:rPr>
              <a:t>ne dosjen e tenderit)</a:t>
            </a:r>
            <a:endParaRPr lang="sq-AL" altLang="el-GR" sz="1800" kern="0" dirty="0">
              <a:latin typeface="Verdana" panose="020B0604030504040204" pitchFamily="34" charset="0"/>
              <a:ea typeface="Verdana" panose="020B0604030504040204" pitchFamily="34" charset="0"/>
              <a:cs typeface="Verdana" panose="020B0604030504040204" pitchFamily="34" charset="0"/>
            </a:endParaRP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lidhet me objektin e kontratës;</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synojnë identifikimin e ofertës me përfitim më të madh ekonomik dhe nuk mund të synojnë qëllime të tjera;</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jetë i qartë (i kuptueshëm);</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jetë konkret dhe objektiv (jo diskrecion) dhe objektivisht i matshëm</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Nuk duhet të përdoren kufizime minimale dhe / ose maksimale për kriteret</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Është shumë e zakonshme që të përdoren kritere dytësore për të shpjeguar kriteret</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Autoriteti kontraktues duhet të analizojë kriteret në vazhdimësi gjatë gjithë procedurës së tenderit dhe gjatë vlerësimit të tenderëve.</a:t>
            </a:r>
          </a:p>
        </p:txBody>
      </p:sp>
    </p:spTree>
    <p:extLst>
      <p:ext uri="{BB962C8B-B14F-4D97-AF65-F5344CB8AC3E}">
        <p14:creationId xmlns:p14="http://schemas.microsoft.com/office/powerpoint/2010/main" val="394519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396" y="464475"/>
            <a:ext cx="12811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Kriteret</a:t>
            </a:r>
          </a:p>
        </p:txBody>
      </p:sp>
      <p:sp>
        <p:nvSpPr>
          <p:cNvPr id="3" name="Rectangle 3"/>
          <p:cNvSpPr txBox="1">
            <a:spLocks noChangeArrowheads="1"/>
          </p:cNvSpPr>
          <p:nvPr/>
        </p:nvSpPr>
        <p:spPr>
          <a:xfrm>
            <a:off x="251520" y="1196752"/>
            <a:ext cx="8712968" cy="3801041"/>
          </a:xfrm>
          <a:prstGeom prst="rect">
            <a:avLst/>
          </a:prstGeom>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1" indent="-342900" eaLnBrk="1" hangingPunct="1">
              <a:spcBef>
                <a:spcPts val="600"/>
              </a:spcBef>
              <a:buClr>
                <a:schemeClr val="bg2"/>
              </a:buClr>
              <a:buSzPct val="75000"/>
              <a:buFont typeface="Wingdings" pitchFamily="2" charset="2"/>
              <a:buChar char="n"/>
            </a:pPr>
            <a:r>
              <a:rPr lang="sq-AL" altLang="el-GR" sz="1800" kern="0" dirty="0">
                <a:latin typeface="Verdana" panose="020B0604030504040204" pitchFamily="34" charset="0"/>
                <a:ea typeface="Verdana" panose="020B0604030504040204" pitchFamily="34" charset="0"/>
                <a:cs typeface="Verdana" panose="020B0604030504040204" pitchFamily="34" charset="0"/>
              </a:rPr>
              <a:t>Kriteret, të cilat janë më pak objektive, duhet të plotësohen me (nën-), kritere sekondare duke përshkruar atë që autoriteti kontraktues do të përfshijë në vlerësim, p.sh. "estetikë" dhe "dizajn"</a:t>
            </a:r>
          </a:p>
          <a:p>
            <a:pPr marL="342900" lvl="1" indent="-342900" eaLnBrk="1" hangingPunct="1">
              <a:spcBef>
                <a:spcPts val="600"/>
              </a:spcBef>
              <a:buClr>
                <a:schemeClr val="bg2"/>
              </a:buClr>
              <a:buSzPct val="75000"/>
              <a:buFont typeface="Wingdings" pitchFamily="2" charset="2"/>
              <a:buChar char="n"/>
            </a:pPr>
            <a:endParaRPr lang="sq-AL" altLang="el-GR" sz="1800" kern="0" dirty="0">
              <a:latin typeface="Verdana" panose="020B0604030504040204" pitchFamily="34" charset="0"/>
              <a:ea typeface="Verdana" panose="020B0604030504040204" pitchFamily="34" charset="0"/>
              <a:cs typeface="Verdana" panose="020B0604030504040204" pitchFamily="34" charset="0"/>
            </a:endParaRPr>
          </a:p>
          <a:p>
            <a:pPr marL="342900" lvl="1" indent="-342900" eaLnBrk="1" hangingPunct="1">
              <a:spcBef>
                <a:spcPts val="600"/>
              </a:spcBef>
              <a:buClr>
                <a:schemeClr val="bg2"/>
              </a:buClr>
              <a:buSzPct val="75000"/>
              <a:buFont typeface="Wingdings" pitchFamily="2" charset="2"/>
              <a:buChar char="n"/>
            </a:pPr>
            <a:r>
              <a:rPr lang="sq-AL" altLang="el-GR" sz="1800" kern="0" dirty="0">
                <a:latin typeface="Verdana" panose="020B0604030504040204" pitchFamily="34" charset="0"/>
                <a:ea typeface="Verdana" panose="020B0604030504040204" pitchFamily="34" charset="0"/>
                <a:cs typeface="Verdana" panose="020B0604030504040204" pitchFamily="34" charset="0"/>
              </a:rPr>
              <a:t>Mund të përfshihen kritere jo ekonomike (kritere mjedisore dhe / ose sociale), p.sh. emetimet, zhurmat etj.</a:t>
            </a:r>
          </a:p>
          <a:p>
            <a:pPr marL="800100" lvl="3" indent="-342900" eaLnBrk="1" hangingPunct="1">
              <a:spcBef>
                <a:spcPts val="600"/>
              </a:spcBef>
              <a:buSzPct val="75000"/>
            </a:pPr>
            <a:r>
              <a:rPr lang="sq-AL" altLang="el-GR" sz="1800" kern="0" dirty="0">
                <a:latin typeface="Verdana" panose="020B0604030504040204" pitchFamily="34" charset="0"/>
                <a:ea typeface="Verdana" panose="020B0604030504040204" pitchFamily="34" charset="0"/>
                <a:cs typeface="Verdana" panose="020B0604030504040204" pitchFamily="34" charset="0"/>
              </a:rPr>
              <a:t>Nuk duhet t'i japë autoritetit kontraktues qasje të pakushtëzuar diskrecionale për të dhënë urdhrin</a:t>
            </a:r>
          </a:p>
          <a:p>
            <a:pPr marL="800100" lvl="3" indent="-342900" eaLnBrk="1" hangingPunct="1">
              <a:spcBef>
                <a:spcPts val="600"/>
              </a:spcBef>
              <a:buSzPct val="75000"/>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theksohet në mënyrë eksplicite në dokumentet e kontratës</a:t>
            </a:r>
          </a:p>
          <a:p>
            <a:pPr marL="800100" lvl="3" indent="-342900" eaLnBrk="1" hangingPunct="1">
              <a:spcBef>
                <a:spcPts val="600"/>
              </a:spcBef>
              <a:buSzPct val="75000"/>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jetë i përshtatshëm për të identifikuar tenderin më ekonomikisht të favorshëm</a:t>
            </a:r>
          </a:p>
        </p:txBody>
      </p:sp>
    </p:spTree>
    <p:extLst>
      <p:ext uri="{BB962C8B-B14F-4D97-AF65-F5344CB8AC3E}">
        <p14:creationId xmlns:p14="http://schemas.microsoft.com/office/powerpoint/2010/main" val="876335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090241" y="476252"/>
            <a:ext cx="4152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sq-AL" sz="2400" b="1" kern="1200" dirty="0">
                <a:latin typeface="+mn-lt"/>
                <a:ea typeface="+mn-ea"/>
                <a:cs typeface="+mn-cs"/>
              </a:rPr>
              <a:t>Kriteret pa çmim- shembuj </a:t>
            </a:r>
          </a:p>
        </p:txBody>
      </p:sp>
      <p:sp>
        <p:nvSpPr>
          <p:cNvPr id="3" name="Symbol zastępczy zawartości 2"/>
          <p:cNvSpPr txBox="1">
            <a:spLocks/>
          </p:cNvSpPr>
          <p:nvPr/>
        </p:nvSpPr>
        <p:spPr>
          <a:xfrm>
            <a:off x="192870" y="1268413"/>
            <a:ext cx="8728075" cy="3447098"/>
          </a:xfrm>
          <a:prstGeom prst="rect">
            <a:avLst/>
          </a:prstGeom>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600"/>
              </a:spcBef>
              <a:buFontTx/>
              <a:buNone/>
            </a:pPr>
            <a:r>
              <a:rPr lang="sq-AL" sz="1800" b="1" kern="0" dirty="0">
                <a:latin typeface="Verdana" panose="020B0604030504040204" pitchFamily="34" charset="0"/>
                <a:ea typeface="Verdana" panose="020B0604030504040204" pitchFamily="34" charset="0"/>
                <a:cs typeface="Verdana" panose="020B0604030504040204" pitchFamily="34" charset="0"/>
              </a:rPr>
              <a:t>cilësia </a:t>
            </a:r>
            <a:r>
              <a:rPr lang="sq-AL" sz="1800" kern="0" dirty="0">
                <a:latin typeface="Verdana" panose="020B0604030504040204" pitchFamily="34" charset="0"/>
                <a:ea typeface="Verdana" panose="020B0604030504040204" pitchFamily="34" charset="0"/>
                <a:cs typeface="Verdana" panose="020B0604030504040204" pitchFamily="34" charset="0"/>
              </a:rPr>
              <a:t>- karakteristikat e cilësisë që objekti i prokurimit duhet të plotësojë, për shembull numri i faqeve në minutë të prodhuara nga një printer ose qëndrueshmëria e tij.</a:t>
            </a:r>
          </a:p>
          <a:p>
            <a:pPr marL="0" indent="0">
              <a:spcBef>
                <a:spcPts val="600"/>
              </a:spcBef>
              <a:buFontTx/>
              <a:buNone/>
            </a:pPr>
            <a:r>
              <a:rPr lang="sq-AL" sz="1800" b="1" kern="0" dirty="0">
                <a:latin typeface="Verdana" panose="020B0604030504040204" pitchFamily="34" charset="0"/>
                <a:ea typeface="Verdana" panose="020B0604030504040204" pitchFamily="34" charset="0"/>
                <a:cs typeface="Verdana" panose="020B0604030504040204" pitchFamily="34" charset="0"/>
              </a:rPr>
              <a:t>merita teknike </a:t>
            </a:r>
            <a:r>
              <a:rPr lang="sq-AL" sz="1800" kern="0" dirty="0">
                <a:latin typeface="Verdana" panose="020B0604030504040204" pitchFamily="34" charset="0"/>
                <a:ea typeface="Verdana" panose="020B0604030504040204" pitchFamily="34" charset="0"/>
                <a:cs typeface="Verdana" panose="020B0604030504040204" pitchFamily="34" charset="0"/>
              </a:rPr>
              <a:t>- nëse </a:t>
            </a:r>
            <a:r>
              <a:rPr lang="en-US" sz="1800" kern="0" dirty="0" err="1">
                <a:latin typeface="Verdana" panose="020B0604030504040204" pitchFamily="34" charset="0"/>
                <a:ea typeface="Verdana" panose="020B0604030504040204" pitchFamily="34" charset="0"/>
                <a:cs typeface="Verdana" panose="020B0604030504040204" pitchFamily="34" charset="0"/>
              </a:rPr>
              <a:t>malli</a:t>
            </a:r>
            <a:r>
              <a:rPr lang="en-US" sz="1800" kern="0" dirty="0">
                <a:latin typeface="Verdana" panose="020B0604030504040204" pitchFamily="34" charset="0"/>
                <a:ea typeface="Verdana" panose="020B0604030504040204" pitchFamily="34" charset="0"/>
                <a:cs typeface="Verdana" panose="020B0604030504040204" pitchFamily="34" charset="0"/>
              </a:rPr>
              <a:t> </a:t>
            </a:r>
            <a:r>
              <a:rPr lang="en-US" sz="1800" kern="0" dirty="0" err="1">
                <a:latin typeface="Verdana" panose="020B0604030504040204" pitchFamily="34" charset="0"/>
                <a:ea typeface="Verdana" panose="020B0604030504040204" pitchFamily="34" charset="0"/>
                <a:cs typeface="Verdana" panose="020B0604030504040204" pitchFamily="34" charset="0"/>
              </a:rPr>
              <a:t>ose</a:t>
            </a:r>
            <a:r>
              <a:rPr lang="en-US" sz="1800" kern="0" dirty="0">
                <a:latin typeface="Verdana" panose="020B0604030504040204" pitchFamily="34" charset="0"/>
                <a:ea typeface="Verdana" panose="020B0604030504040204" pitchFamily="34" charset="0"/>
                <a:cs typeface="Verdana" panose="020B0604030504040204" pitchFamily="34" charset="0"/>
              </a:rPr>
              <a:t> </a:t>
            </a:r>
            <a:r>
              <a:rPr lang="sq-AL" sz="1800" kern="0" dirty="0">
                <a:latin typeface="Verdana" panose="020B0604030504040204" pitchFamily="34" charset="0"/>
                <a:ea typeface="Verdana" panose="020B0604030504040204" pitchFamily="34" charset="0"/>
                <a:cs typeface="Verdana" panose="020B0604030504040204" pitchFamily="34" charset="0"/>
              </a:rPr>
              <a:t>objekti është i përshtatshëm për qëllimin dhe sa mirë punon</a:t>
            </a:r>
          </a:p>
          <a:p>
            <a:pPr marL="0" indent="0">
              <a:spcBef>
                <a:spcPts val="600"/>
              </a:spcBef>
              <a:buFontTx/>
              <a:buNone/>
            </a:pPr>
            <a:r>
              <a:rPr lang="sq-AL" sz="1800" b="1" kern="0" dirty="0">
                <a:latin typeface="Verdana" panose="020B0604030504040204" pitchFamily="34" charset="0"/>
                <a:ea typeface="Verdana" panose="020B0604030504040204" pitchFamily="34" charset="0"/>
                <a:cs typeface="Verdana" panose="020B0604030504040204" pitchFamily="34" charset="0"/>
              </a:rPr>
              <a:t>karakteristikat estetike dhe funksionale </a:t>
            </a:r>
            <a:r>
              <a:rPr lang="sq-AL" sz="1800" kern="0" dirty="0">
                <a:latin typeface="Verdana" panose="020B0604030504040204" pitchFamily="34" charset="0"/>
                <a:ea typeface="Verdana" panose="020B0604030504040204" pitchFamily="34" charset="0"/>
                <a:cs typeface="Verdana" panose="020B0604030504040204" pitchFamily="34" charset="0"/>
              </a:rPr>
              <a:t>- si duket sa e lehtë është përdorimi.</a:t>
            </a:r>
          </a:p>
          <a:p>
            <a:pPr marL="0" indent="0">
              <a:spcBef>
                <a:spcPts val="600"/>
              </a:spcBef>
              <a:buFontTx/>
              <a:buNone/>
            </a:pPr>
            <a:r>
              <a:rPr lang="sq-AL" sz="1800" b="1" kern="0" dirty="0">
                <a:latin typeface="Verdana" panose="020B0604030504040204" pitchFamily="34" charset="0"/>
                <a:ea typeface="Verdana" panose="020B0604030504040204" pitchFamily="34" charset="0"/>
                <a:cs typeface="Verdana" panose="020B0604030504040204" pitchFamily="34" charset="0"/>
              </a:rPr>
              <a:t>data e dorëzimit </a:t>
            </a:r>
            <a:r>
              <a:rPr lang="sq-AL" sz="1800" kern="0" dirty="0">
                <a:latin typeface="Verdana" panose="020B0604030504040204" pitchFamily="34" charset="0"/>
                <a:ea typeface="Verdana" panose="020B0604030504040204" pitchFamily="34" charset="0"/>
                <a:cs typeface="Verdana" panose="020B0604030504040204" pitchFamily="34" charset="0"/>
              </a:rPr>
              <a:t>- koha e garantuar e kthimit nga porosia në dorëzim dhe aftësia për të përmbushur afatin e caktuar.</a:t>
            </a:r>
          </a:p>
          <a:p>
            <a:pPr marL="0" indent="0">
              <a:spcBef>
                <a:spcPts val="600"/>
              </a:spcBef>
              <a:buFontTx/>
              <a:buNone/>
            </a:pPr>
            <a:r>
              <a:rPr lang="sq-AL" sz="1800" b="1" kern="0" dirty="0">
                <a:latin typeface="Verdana" panose="020B0604030504040204" pitchFamily="34" charset="0"/>
                <a:ea typeface="Verdana" panose="020B0604030504040204" pitchFamily="34" charset="0"/>
                <a:cs typeface="Verdana" panose="020B0604030504040204" pitchFamily="34" charset="0"/>
              </a:rPr>
              <a:t>shërbimet pas shitjes </a:t>
            </a:r>
            <a:r>
              <a:rPr lang="sq-AL" sz="1800" kern="0" dirty="0">
                <a:latin typeface="Verdana" panose="020B0604030504040204" pitchFamily="34" charset="0"/>
                <a:ea typeface="Verdana" panose="020B0604030504040204" pitchFamily="34" charset="0"/>
                <a:cs typeface="Verdana" panose="020B0604030504040204" pitchFamily="34" charset="0"/>
              </a:rPr>
              <a:t>- çfarë mbështetje kërkohet dhe</a:t>
            </a:r>
            <a:r>
              <a:rPr lang="en-US" sz="1800" kern="0" dirty="0">
                <a:latin typeface="Verdana" panose="020B0604030504040204" pitchFamily="34" charset="0"/>
                <a:ea typeface="Verdana" panose="020B0604030504040204" pitchFamily="34" charset="0"/>
                <a:cs typeface="Verdana" panose="020B0604030504040204" pitchFamily="34" charset="0"/>
              </a:rPr>
              <a:t> a</a:t>
            </a:r>
            <a:r>
              <a:rPr lang="sq-AL" sz="1800" kern="0" dirty="0">
                <a:latin typeface="Verdana" panose="020B0604030504040204" pitchFamily="34" charset="0"/>
                <a:ea typeface="Verdana" panose="020B0604030504040204" pitchFamily="34" charset="0"/>
                <a:cs typeface="Verdana" panose="020B0604030504040204" pitchFamily="34" charset="0"/>
              </a:rPr>
              <a:t> është në dispozicion të autoritetit kontraktues pas </a:t>
            </a:r>
            <a:r>
              <a:rPr lang="en-US" sz="1800" kern="0" dirty="0" err="1">
                <a:latin typeface="Verdana" panose="020B0604030504040204" pitchFamily="34" charset="0"/>
                <a:ea typeface="Verdana" panose="020B0604030504040204" pitchFamily="34" charset="0"/>
                <a:cs typeface="Verdana" panose="020B0604030504040204" pitchFamily="34" charset="0"/>
              </a:rPr>
              <a:t>përfundimit</a:t>
            </a:r>
            <a:r>
              <a:rPr lang="en-US" sz="1800" kern="0" dirty="0">
                <a:latin typeface="Verdana" panose="020B0604030504040204" pitchFamily="34" charset="0"/>
                <a:ea typeface="Verdana" panose="020B0604030504040204" pitchFamily="34" charset="0"/>
                <a:cs typeface="Verdana" panose="020B0604030504040204" pitchFamily="34" charset="0"/>
              </a:rPr>
              <a:t> </a:t>
            </a:r>
            <a:r>
              <a:rPr lang="sq-AL" sz="1800" kern="0" dirty="0">
                <a:latin typeface="Verdana" panose="020B0604030504040204" pitchFamily="34" charset="0"/>
                <a:ea typeface="Verdana" panose="020B0604030504040204" pitchFamily="34" charset="0"/>
                <a:cs typeface="Verdana" panose="020B0604030504040204" pitchFamily="34" charset="0"/>
              </a:rPr>
              <a:t> të kontratës.</a:t>
            </a:r>
          </a:p>
        </p:txBody>
      </p:sp>
    </p:spTree>
    <p:extLst>
      <p:ext uri="{BB962C8B-B14F-4D97-AF65-F5344CB8AC3E}">
        <p14:creationId xmlns:p14="http://schemas.microsoft.com/office/powerpoint/2010/main" val="167859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23318" y="468632"/>
            <a:ext cx="44117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sq-AL" sz="2400" b="1" kern="1200" dirty="0">
                <a:latin typeface="+mn-lt"/>
                <a:ea typeface="+mn-ea"/>
                <a:cs typeface="+mn-cs"/>
              </a:rPr>
              <a:t>Kriteret më të zakonshme(%)</a:t>
            </a:r>
          </a:p>
        </p:txBody>
      </p:sp>
      <p:grpSp>
        <p:nvGrpSpPr>
          <p:cNvPr id="3" name="Group 3"/>
          <p:cNvGrpSpPr/>
          <p:nvPr/>
        </p:nvGrpSpPr>
        <p:grpSpPr>
          <a:xfrm>
            <a:off x="1115616" y="1506773"/>
            <a:ext cx="6489700" cy="3002349"/>
            <a:chOff x="1298575" y="1928813"/>
            <a:chExt cx="6489700" cy="3002349"/>
          </a:xfrm>
        </p:grpSpPr>
        <p:sp>
          <p:nvSpPr>
            <p:cNvPr id="4" name="Freeform 5"/>
            <p:cNvSpPr>
              <a:spLocks noEditPoints="1"/>
            </p:cNvSpPr>
            <p:nvPr/>
          </p:nvSpPr>
          <p:spPr bwMode="auto">
            <a:xfrm>
              <a:off x="1587500" y="1990725"/>
              <a:ext cx="6200775" cy="2465388"/>
            </a:xfrm>
            <a:custGeom>
              <a:avLst/>
              <a:gdLst>
                <a:gd name="T0" fmla="*/ 0 w 3906"/>
                <a:gd name="T1" fmla="*/ 1547 h 1553"/>
                <a:gd name="T2" fmla="*/ 3906 w 3906"/>
                <a:gd name="T3" fmla="*/ 1547 h 1553"/>
                <a:gd name="T4" fmla="*/ 3906 w 3906"/>
                <a:gd name="T5" fmla="*/ 1553 h 1553"/>
                <a:gd name="T6" fmla="*/ 0 w 3906"/>
                <a:gd name="T7" fmla="*/ 1553 h 1553"/>
                <a:gd name="T8" fmla="*/ 0 w 3906"/>
                <a:gd name="T9" fmla="*/ 1547 h 1553"/>
                <a:gd name="T10" fmla="*/ 0 w 3906"/>
                <a:gd name="T11" fmla="*/ 1375 h 1553"/>
                <a:gd name="T12" fmla="*/ 3906 w 3906"/>
                <a:gd name="T13" fmla="*/ 1375 h 1553"/>
                <a:gd name="T14" fmla="*/ 3906 w 3906"/>
                <a:gd name="T15" fmla="*/ 1381 h 1553"/>
                <a:gd name="T16" fmla="*/ 0 w 3906"/>
                <a:gd name="T17" fmla="*/ 1381 h 1553"/>
                <a:gd name="T18" fmla="*/ 0 w 3906"/>
                <a:gd name="T19" fmla="*/ 1375 h 1553"/>
                <a:gd name="T20" fmla="*/ 0 w 3906"/>
                <a:gd name="T21" fmla="*/ 1203 h 1553"/>
                <a:gd name="T22" fmla="*/ 3906 w 3906"/>
                <a:gd name="T23" fmla="*/ 1203 h 1553"/>
                <a:gd name="T24" fmla="*/ 3906 w 3906"/>
                <a:gd name="T25" fmla="*/ 1209 h 1553"/>
                <a:gd name="T26" fmla="*/ 0 w 3906"/>
                <a:gd name="T27" fmla="*/ 1209 h 1553"/>
                <a:gd name="T28" fmla="*/ 0 w 3906"/>
                <a:gd name="T29" fmla="*/ 1203 h 1553"/>
                <a:gd name="T30" fmla="*/ 0 w 3906"/>
                <a:gd name="T31" fmla="*/ 1031 h 1553"/>
                <a:gd name="T32" fmla="*/ 3906 w 3906"/>
                <a:gd name="T33" fmla="*/ 1031 h 1553"/>
                <a:gd name="T34" fmla="*/ 3906 w 3906"/>
                <a:gd name="T35" fmla="*/ 1037 h 1553"/>
                <a:gd name="T36" fmla="*/ 0 w 3906"/>
                <a:gd name="T37" fmla="*/ 1037 h 1553"/>
                <a:gd name="T38" fmla="*/ 0 w 3906"/>
                <a:gd name="T39" fmla="*/ 1031 h 1553"/>
                <a:gd name="T40" fmla="*/ 0 w 3906"/>
                <a:gd name="T41" fmla="*/ 859 h 1553"/>
                <a:gd name="T42" fmla="*/ 3906 w 3906"/>
                <a:gd name="T43" fmla="*/ 859 h 1553"/>
                <a:gd name="T44" fmla="*/ 3906 w 3906"/>
                <a:gd name="T45" fmla="*/ 865 h 1553"/>
                <a:gd name="T46" fmla="*/ 0 w 3906"/>
                <a:gd name="T47" fmla="*/ 865 h 1553"/>
                <a:gd name="T48" fmla="*/ 0 w 3906"/>
                <a:gd name="T49" fmla="*/ 859 h 1553"/>
                <a:gd name="T50" fmla="*/ 0 w 3906"/>
                <a:gd name="T51" fmla="*/ 687 h 1553"/>
                <a:gd name="T52" fmla="*/ 3906 w 3906"/>
                <a:gd name="T53" fmla="*/ 687 h 1553"/>
                <a:gd name="T54" fmla="*/ 3906 w 3906"/>
                <a:gd name="T55" fmla="*/ 693 h 1553"/>
                <a:gd name="T56" fmla="*/ 0 w 3906"/>
                <a:gd name="T57" fmla="*/ 693 h 1553"/>
                <a:gd name="T58" fmla="*/ 0 w 3906"/>
                <a:gd name="T59" fmla="*/ 687 h 1553"/>
                <a:gd name="T60" fmla="*/ 0 w 3906"/>
                <a:gd name="T61" fmla="*/ 516 h 1553"/>
                <a:gd name="T62" fmla="*/ 3906 w 3906"/>
                <a:gd name="T63" fmla="*/ 516 h 1553"/>
                <a:gd name="T64" fmla="*/ 3906 w 3906"/>
                <a:gd name="T65" fmla="*/ 522 h 1553"/>
                <a:gd name="T66" fmla="*/ 0 w 3906"/>
                <a:gd name="T67" fmla="*/ 522 h 1553"/>
                <a:gd name="T68" fmla="*/ 0 w 3906"/>
                <a:gd name="T69" fmla="*/ 516 h 1553"/>
                <a:gd name="T70" fmla="*/ 0 w 3906"/>
                <a:gd name="T71" fmla="*/ 344 h 1553"/>
                <a:gd name="T72" fmla="*/ 3906 w 3906"/>
                <a:gd name="T73" fmla="*/ 344 h 1553"/>
                <a:gd name="T74" fmla="*/ 3906 w 3906"/>
                <a:gd name="T75" fmla="*/ 350 h 1553"/>
                <a:gd name="T76" fmla="*/ 0 w 3906"/>
                <a:gd name="T77" fmla="*/ 350 h 1553"/>
                <a:gd name="T78" fmla="*/ 0 w 3906"/>
                <a:gd name="T79" fmla="*/ 344 h 1553"/>
                <a:gd name="T80" fmla="*/ 0 w 3906"/>
                <a:gd name="T81" fmla="*/ 172 h 1553"/>
                <a:gd name="T82" fmla="*/ 3906 w 3906"/>
                <a:gd name="T83" fmla="*/ 172 h 1553"/>
                <a:gd name="T84" fmla="*/ 3906 w 3906"/>
                <a:gd name="T85" fmla="*/ 178 h 1553"/>
                <a:gd name="T86" fmla="*/ 0 w 3906"/>
                <a:gd name="T87" fmla="*/ 178 h 1553"/>
                <a:gd name="T88" fmla="*/ 0 w 3906"/>
                <a:gd name="T89" fmla="*/ 172 h 1553"/>
                <a:gd name="T90" fmla="*/ 0 w 3906"/>
                <a:gd name="T91" fmla="*/ 0 h 1553"/>
                <a:gd name="T92" fmla="*/ 3906 w 3906"/>
                <a:gd name="T93" fmla="*/ 0 h 1553"/>
                <a:gd name="T94" fmla="*/ 3906 w 3906"/>
                <a:gd name="T95" fmla="*/ 6 h 1553"/>
                <a:gd name="T96" fmla="*/ 0 w 3906"/>
                <a:gd name="T97" fmla="*/ 6 h 1553"/>
                <a:gd name="T98" fmla="*/ 0 w 3906"/>
                <a:gd name="T99" fmla="*/ 0 h 1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06" h="1553">
                  <a:moveTo>
                    <a:pt x="0" y="1547"/>
                  </a:moveTo>
                  <a:lnTo>
                    <a:pt x="3906" y="1547"/>
                  </a:lnTo>
                  <a:lnTo>
                    <a:pt x="3906" y="1553"/>
                  </a:lnTo>
                  <a:lnTo>
                    <a:pt x="0" y="1553"/>
                  </a:lnTo>
                  <a:lnTo>
                    <a:pt x="0" y="1547"/>
                  </a:lnTo>
                  <a:close/>
                  <a:moveTo>
                    <a:pt x="0" y="1375"/>
                  </a:moveTo>
                  <a:lnTo>
                    <a:pt x="3906" y="1375"/>
                  </a:lnTo>
                  <a:lnTo>
                    <a:pt x="3906" y="1381"/>
                  </a:lnTo>
                  <a:lnTo>
                    <a:pt x="0" y="1381"/>
                  </a:lnTo>
                  <a:lnTo>
                    <a:pt x="0" y="1375"/>
                  </a:lnTo>
                  <a:close/>
                  <a:moveTo>
                    <a:pt x="0" y="1203"/>
                  </a:moveTo>
                  <a:lnTo>
                    <a:pt x="3906" y="1203"/>
                  </a:lnTo>
                  <a:lnTo>
                    <a:pt x="3906" y="1209"/>
                  </a:lnTo>
                  <a:lnTo>
                    <a:pt x="0" y="1209"/>
                  </a:lnTo>
                  <a:lnTo>
                    <a:pt x="0" y="1203"/>
                  </a:lnTo>
                  <a:close/>
                  <a:moveTo>
                    <a:pt x="0" y="1031"/>
                  </a:moveTo>
                  <a:lnTo>
                    <a:pt x="3906" y="1031"/>
                  </a:lnTo>
                  <a:lnTo>
                    <a:pt x="3906" y="1037"/>
                  </a:lnTo>
                  <a:lnTo>
                    <a:pt x="0" y="1037"/>
                  </a:lnTo>
                  <a:lnTo>
                    <a:pt x="0" y="1031"/>
                  </a:lnTo>
                  <a:close/>
                  <a:moveTo>
                    <a:pt x="0" y="859"/>
                  </a:moveTo>
                  <a:lnTo>
                    <a:pt x="3906" y="859"/>
                  </a:lnTo>
                  <a:lnTo>
                    <a:pt x="3906" y="865"/>
                  </a:lnTo>
                  <a:lnTo>
                    <a:pt x="0" y="865"/>
                  </a:lnTo>
                  <a:lnTo>
                    <a:pt x="0" y="859"/>
                  </a:lnTo>
                  <a:close/>
                  <a:moveTo>
                    <a:pt x="0" y="687"/>
                  </a:moveTo>
                  <a:lnTo>
                    <a:pt x="3906" y="687"/>
                  </a:lnTo>
                  <a:lnTo>
                    <a:pt x="3906" y="693"/>
                  </a:lnTo>
                  <a:lnTo>
                    <a:pt x="0" y="693"/>
                  </a:lnTo>
                  <a:lnTo>
                    <a:pt x="0" y="687"/>
                  </a:lnTo>
                  <a:close/>
                  <a:moveTo>
                    <a:pt x="0" y="516"/>
                  </a:moveTo>
                  <a:lnTo>
                    <a:pt x="3906" y="516"/>
                  </a:lnTo>
                  <a:lnTo>
                    <a:pt x="3906" y="522"/>
                  </a:lnTo>
                  <a:lnTo>
                    <a:pt x="0" y="522"/>
                  </a:lnTo>
                  <a:lnTo>
                    <a:pt x="0" y="516"/>
                  </a:lnTo>
                  <a:close/>
                  <a:moveTo>
                    <a:pt x="0" y="344"/>
                  </a:moveTo>
                  <a:lnTo>
                    <a:pt x="3906" y="344"/>
                  </a:lnTo>
                  <a:lnTo>
                    <a:pt x="3906" y="350"/>
                  </a:lnTo>
                  <a:lnTo>
                    <a:pt x="0" y="350"/>
                  </a:lnTo>
                  <a:lnTo>
                    <a:pt x="0" y="344"/>
                  </a:lnTo>
                  <a:close/>
                  <a:moveTo>
                    <a:pt x="0" y="172"/>
                  </a:moveTo>
                  <a:lnTo>
                    <a:pt x="3906" y="172"/>
                  </a:lnTo>
                  <a:lnTo>
                    <a:pt x="3906" y="178"/>
                  </a:lnTo>
                  <a:lnTo>
                    <a:pt x="0" y="178"/>
                  </a:lnTo>
                  <a:lnTo>
                    <a:pt x="0" y="172"/>
                  </a:lnTo>
                  <a:close/>
                  <a:moveTo>
                    <a:pt x="0" y="0"/>
                  </a:moveTo>
                  <a:lnTo>
                    <a:pt x="3906" y="0"/>
                  </a:lnTo>
                  <a:lnTo>
                    <a:pt x="3906" y="6"/>
                  </a:lnTo>
                  <a:lnTo>
                    <a:pt x="0" y="6"/>
                  </a:lnTo>
                  <a:lnTo>
                    <a:pt x="0" y="0"/>
                  </a:lnTo>
                  <a:close/>
                </a:path>
              </a:pathLst>
            </a:custGeom>
            <a:solidFill>
              <a:srgbClr val="D9D9D9"/>
            </a:solidFill>
            <a:ln w="1588" cap="flat">
              <a:solidFill>
                <a:srgbClr val="D9D9D9"/>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 name="Freeform 6"/>
            <p:cNvSpPr>
              <a:spLocks noEditPoints="1"/>
            </p:cNvSpPr>
            <p:nvPr/>
          </p:nvSpPr>
          <p:spPr bwMode="auto">
            <a:xfrm>
              <a:off x="1897063" y="2376488"/>
              <a:ext cx="5580063" cy="2347913"/>
            </a:xfrm>
            <a:custGeom>
              <a:avLst/>
              <a:gdLst>
                <a:gd name="T0" fmla="*/ 0 w 3515"/>
                <a:gd name="T1" fmla="*/ 0 h 1479"/>
                <a:gd name="T2" fmla="*/ 260 w 3515"/>
                <a:gd name="T3" fmla="*/ 0 h 1479"/>
                <a:gd name="T4" fmla="*/ 260 w 3515"/>
                <a:gd name="T5" fmla="*/ 1479 h 1479"/>
                <a:gd name="T6" fmla="*/ 0 w 3515"/>
                <a:gd name="T7" fmla="*/ 1479 h 1479"/>
                <a:gd name="T8" fmla="*/ 0 w 3515"/>
                <a:gd name="T9" fmla="*/ 0 h 1479"/>
                <a:gd name="T10" fmla="*/ 651 w 3515"/>
                <a:gd name="T11" fmla="*/ 1393 h 1479"/>
                <a:gd name="T12" fmla="*/ 912 w 3515"/>
                <a:gd name="T13" fmla="*/ 1393 h 1479"/>
                <a:gd name="T14" fmla="*/ 912 w 3515"/>
                <a:gd name="T15" fmla="*/ 1479 h 1479"/>
                <a:gd name="T16" fmla="*/ 651 w 3515"/>
                <a:gd name="T17" fmla="*/ 1479 h 1479"/>
                <a:gd name="T18" fmla="*/ 651 w 3515"/>
                <a:gd name="T19" fmla="*/ 1393 h 1479"/>
                <a:gd name="T20" fmla="*/ 1301 w 3515"/>
                <a:gd name="T21" fmla="*/ 1461 h 1479"/>
                <a:gd name="T22" fmla="*/ 1563 w 3515"/>
                <a:gd name="T23" fmla="*/ 1461 h 1479"/>
                <a:gd name="T24" fmla="*/ 1563 w 3515"/>
                <a:gd name="T25" fmla="*/ 1479 h 1479"/>
                <a:gd name="T26" fmla="*/ 1301 w 3515"/>
                <a:gd name="T27" fmla="*/ 1479 h 1479"/>
                <a:gd name="T28" fmla="*/ 1301 w 3515"/>
                <a:gd name="T29" fmla="*/ 1461 h 1479"/>
                <a:gd name="T30" fmla="*/ 1953 w 3515"/>
                <a:gd name="T31" fmla="*/ 1376 h 1479"/>
                <a:gd name="T32" fmla="*/ 2214 w 3515"/>
                <a:gd name="T33" fmla="*/ 1376 h 1479"/>
                <a:gd name="T34" fmla="*/ 2214 w 3515"/>
                <a:gd name="T35" fmla="*/ 1479 h 1479"/>
                <a:gd name="T36" fmla="*/ 1953 w 3515"/>
                <a:gd name="T37" fmla="*/ 1479 h 1479"/>
                <a:gd name="T38" fmla="*/ 1953 w 3515"/>
                <a:gd name="T39" fmla="*/ 1376 h 1479"/>
                <a:gd name="T40" fmla="*/ 2604 w 3515"/>
                <a:gd name="T41" fmla="*/ 1238 h 1479"/>
                <a:gd name="T42" fmla="*/ 2864 w 3515"/>
                <a:gd name="T43" fmla="*/ 1238 h 1479"/>
                <a:gd name="T44" fmla="*/ 2864 w 3515"/>
                <a:gd name="T45" fmla="*/ 1479 h 1479"/>
                <a:gd name="T46" fmla="*/ 2604 w 3515"/>
                <a:gd name="T47" fmla="*/ 1479 h 1479"/>
                <a:gd name="T48" fmla="*/ 2604 w 3515"/>
                <a:gd name="T49" fmla="*/ 1238 h 1479"/>
                <a:gd name="T50" fmla="*/ 3255 w 3515"/>
                <a:gd name="T51" fmla="*/ 1135 h 1479"/>
                <a:gd name="T52" fmla="*/ 3515 w 3515"/>
                <a:gd name="T53" fmla="*/ 1135 h 1479"/>
                <a:gd name="T54" fmla="*/ 3515 w 3515"/>
                <a:gd name="T55" fmla="*/ 1479 h 1479"/>
                <a:gd name="T56" fmla="*/ 3255 w 3515"/>
                <a:gd name="T57" fmla="*/ 1479 h 1479"/>
                <a:gd name="T58" fmla="*/ 3255 w 3515"/>
                <a:gd name="T59" fmla="*/ 1135 h 1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515" h="1479">
                  <a:moveTo>
                    <a:pt x="0" y="0"/>
                  </a:moveTo>
                  <a:lnTo>
                    <a:pt x="260" y="0"/>
                  </a:lnTo>
                  <a:lnTo>
                    <a:pt x="260" y="1479"/>
                  </a:lnTo>
                  <a:lnTo>
                    <a:pt x="0" y="1479"/>
                  </a:lnTo>
                  <a:lnTo>
                    <a:pt x="0" y="0"/>
                  </a:lnTo>
                  <a:close/>
                  <a:moveTo>
                    <a:pt x="651" y="1393"/>
                  </a:moveTo>
                  <a:lnTo>
                    <a:pt x="912" y="1393"/>
                  </a:lnTo>
                  <a:lnTo>
                    <a:pt x="912" y="1479"/>
                  </a:lnTo>
                  <a:lnTo>
                    <a:pt x="651" y="1479"/>
                  </a:lnTo>
                  <a:lnTo>
                    <a:pt x="651" y="1393"/>
                  </a:lnTo>
                  <a:close/>
                  <a:moveTo>
                    <a:pt x="1301" y="1461"/>
                  </a:moveTo>
                  <a:lnTo>
                    <a:pt x="1563" y="1461"/>
                  </a:lnTo>
                  <a:lnTo>
                    <a:pt x="1563" y="1479"/>
                  </a:lnTo>
                  <a:lnTo>
                    <a:pt x="1301" y="1479"/>
                  </a:lnTo>
                  <a:lnTo>
                    <a:pt x="1301" y="1461"/>
                  </a:lnTo>
                  <a:close/>
                  <a:moveTo>
                    <a:pt x="1953" y="1376"/>
                  </a:moveTo>
                  <a:lnTo>
                    <a:pt x="2214" y="1376"/>
                  </a:lnTo>
                  <a:lnTo>
                    <a:pt x="2214" y="1479"/>
                  </a:lnTo>
                  <a:lnTo>
                    <a:pt x="1953" y="1479"/>
                  </a:lnTo>
                  <a:lnTo>
                    <a:pt x="1953" y="1376"/>
                  </a:lnTo>
                  <a:close/>
                  <a:moveTo>
                    <a:pt x="2604" y="1238"/>
                  </a:moveTo>
                  <a:lnTo>
                    <a:pt x="2864" y="1238"/>
                  </a:lnTo>
                  <a:lnTo>
                    <a:pt x="2864" y="1479"/>
                  </a:lnTo>
                  <a:lnTo>
                    <a:pt x="2604" y="1479"/>
                  </a:lnTo>
                  <a:lnTo>
                    <a:pt x="2604" y="1238"/>
                  </a:lnTo>
                  <a:close/>
                  <a:moveTo>
                    <a:pt x="3255" y="1135"/>
                  </a:moveTo>
                  <a:lnTo>
                    <a:pt x="3515" y="1135"/>
                  </a:lnTo>
                  <a:lnTo>
                    <a:pt x="3515" y="1479"/>
                  </a:lnTo>
                  <a:lnTo>
                    <a:pt x="3255" y="1479"/>
                  </a:lnTo>
                  <a:lnTo>
                    <a:pt x="3255" y="1135"/>
                  </a:lnTo>
                  <a:close/>
                </a:path>
              </a:pathLst>
            </a:custGeom>
            <a:solidFill>
              <a:srgbClr val="9999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7"/>
            <p:cNvSpPr>
              <a:spLocks noChangeArrowheads="1"/>
            </p:cNvSpPr>
            <p:nvPr/>
          </p:nvSpPr>
          <p:spPr bwMode="auto">
            <a:xfrm>
              <a:off x="1587500" y="4719638"/>
              <a:ext cx="6200775" cy="7938"/>
            </a:xfrm>
            <a:prstGeom prst="rect">
              <a:avLst/>
            </a:prstGeom>
            <a:solidFill>
              <a:srgbClr val="D9D9D9"/>
            </a:solidFill>
            <a:ln w="1588" cap="flat">
              <a:solidFill>
                <a:srgbClr val="D9D9D9"/>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8"/>
            <p:cNvSpPr>
              <a:spLocks noChangeArrowheads="1"/>
            </p:cNvSpPr>
            <p:nvPr/>
          </p:nvSpPr>
          <p:spPr bwMode="auto">
            <a:xfrm>
              <a:off x="1935163" y="2006258"/>
              <a:ext cx="34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2400" b="1" dirty="0"/>
                <a:t>86</a:t>
              </a:r>
              <a:endParaRPr lang="el-GR" altLang="el-GR" dirty="0"/>
            </a:p>
          </p:txBody>
        </p:sp>
        <p:sp>
          <p:nvSpPr>
            <p:cNvPr id="8" name="Rectangle 9"/>
            <p:cNvSpPr>
              <a:spLocks noChangeArrowheads="1"/>
            </p:cNvSpPr>
            <p:nvPr/>
          </p:nvSpPr>
          <p:spPr bwMode="auto">
            <a:xfrm>
              <a:off x="3052763" y="4209460"/>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2400" b="1" dirty="0"/>
                <a:t>5</a:t>
              </a:r>
              <a:endParaRPr lang="el-GR" altLang="el-GR" dirty="0"/>
            </a:p>
          </p:txBody>
        </p:sp>
        <p:sp>
          <p:nvSpPr>
            <p:cNvPr id="9" name="Rectangle 10"/>
            <p:cNvSpPr>
              <a:spLocks noChangeArrowheads="1"/>
            </p:cNvSpPr>
            <p:nvPr/>
          </p:nvSpPr>
          <p:spPr bwMode="auto">
            <a:xfrm>
              <a:off x="4086225" y="4303558"/>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2400" b="1" dirty="0"/>
                <a:t>1</a:t>
              </a:r>
              <a:endParaRPr lang="el-GR" altLang="el-GR" dirty="0"/>
            </a:p>
          </p:txBody>
        </p:sp>
        <p:sp>
          <p:nvSpPr>
            <p:cNvPr id="10" name="Rectangle 11"/>
            <p:cNvSpPr>
              <a:spLocks noChangeArrowheads="1"/>
            </p:cNvSpPr>
            <p:nvPr/>
          </p:nvSpPr>
          <p:spPr bwMode="auto">
            <a:xfrm>
              <a:off x="5119688" y="4183333"/>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2400" b="1" dirty="0"/>
                <a:t>6</a:t>
              </a:r>
              <a:endParaRPr lang="el-GR" altLang="el-GR" dirty="0"/>
            </a:p>
          </p:txBody>
        </p:sp>
        <p:sp>
          <p:nvSpPr>
            <p:cNvPr id="11" name="Rectangle 10"/>
            <p:cNvSpPr>
              <a:spLocks noChangeArrowheads="1"/>
            </p:cNvSpPr>
            <p:nvPr/>
          </p:nvSpPr>
          <p:spPr bwMode="auto">
            <a:xfrm>
              <a:off x="6069013" y="3967309"/>
              <a:ext cx="34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2400" b="1" dirty="0"/>
                <a:t>14</a:t>
              </a:r>
              <a:endParaRPr lang="el-GR" altLang="el-GR" dirty="0"/>
            </a:p>
          </p:txBody>
        </p:sp>
        <p:sp>
          <p:nvSpPr>
            <p:cNvPr id="12" name="Rectangle 11"/>
            <p:cNvSpPr>
              <a:spLocks noChangeArrowheads="1"/>
            </p:cNvSpPr>
            <p:nvPr/>
          </p:nvSpPr>
          <p:spPr bwMode="auto">
            <a:xfrm>
              <a:off x="7102475" y="3817503"/>
              <a:ext cx="34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2400" b="1"/>
                <a:t>20</a:t>
              </a:r>
              <a:endParaRPr lang="el-GR" altLang="el-GR"/>
            </a:p>
          </p:txBody>
        </p:sp>
        <p:sp>
          <p:nvSpPr>
            <p:cNvPr id="13" name="Rectangle 12"/>
            <p:cNvSpPr>
              <a:spLocks noChangeArrowheads="1"/>
            </p:cNvSpPr>
            <p:nvPr/>
          </p:nvSpPr>
          <p:spPr bwMode="auto">
            <a:xfrm>
              <a:off x="1425575" y="4656138"/>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0</a:t>
              </a:r>
              <a:endParaRPr lang="el-GR" altLang="el-GR"/>
            </a:p>
          </p:txBody>
        </p:sp>
        <p:sp>
          <p:nvSpPr>
            <p:cNvPr id="14" name="Rectangle 13"/>
            <p:cNvSpPr>
              <a:spLocks noChangeArrowheads="1"/>
            </p:cNvSpPr>
            <p:nvPr/>
          </p:nvSpPr>
          <p:spPr bwMode="auto">
            <a:xfrm>
              <a:off x="1362075" y="4383088"/>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10</a:t>
              </a:r>
              <a:endParaRPr lang="el-GR" altLang="el-GR"/>
            </a:p>
          </p:txBody>
        </p:sp>
        <p:sp>
          <p:nvSpPr>
            <p:cNvPr id="15" name="Rectangle 14"/>
            <p:cNvSpPr>
              <a:spLocks noChangeArrowheads="1"/>
            </p:cNvSpPr>
            <p:nvPr/>
          </p:nvSpPr>
          <p:spPr bwMode="auto">
            <a:xfrm>
              <a:off x="1362075" y="411321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20</a:t>
              </a:r>
              <a:endParaRPr lang="el-GR" altLang="el-GR"/>
            </a:p>
          </p:txBody>
        </p:sp>
        <p:sp>
          <p:nvSpPr>
            <p:cNvPr id="16" name="Rectangle 15"/>
            <p:cNvSpPr>
              <a:spLocks noChangeArrowheads="1"/>
            </p:cNvSpPr>
            <p:nvPr/>
          </p:nvSpPr>
          <p:spPr bwMode="auto">
            <a:xfrm>
              <a:off x="1362075" y="384016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30</a:t>
              </a:r>
              <a:endParaRPr lang="el-GR" altLang="el-GR"/>
            </a:p>
          </p:txBody>
        </p:sp>
        <p:sp>
          <p:nvSpPr>
            <p:cNvPr id="17" name="Rectangle 16"/>
            <p:cNvSpPr>
              <a:spLocks noChangeArrowheads="1"/>
            </p:cNvSpPr>
            <p:nvPr/>
          </p:nvSpPr>
          <p:spPr bwMode="auto">
            <a:xfrm>
              <a:off x="1362075" y="356711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40</a:t>
              </a:r>
              <a:endParaRPr lang="el-GR" altLang="el-GR"/>
            </a:p>
          </p:txBody>
        </p:sp>
        <p:sp>
          <p:nvSpPr>
            <p:cNvPr id="18" name="Rectangle 17"/>
            <p:cNvSpPr>
              <a:spLocks noChangeArrowheads="1"/>
            </p:cNvSpPr>
            <p:nvPr/>
          </p:nvSpPr>
          <p:spPr bwMode="auto">
            <a:xfrm>
              <a:off x="1362075" y="329406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50</a:t>
              </a:r>
              <a:endParaRPr lang="el-GR" altLang="el-GR"/>
            </a:p>
          </p:txBody>
        </p:sp>
        <p:sp>
          <p:nvSpPr>
            <p:cNvPr id="19" name="Rectangle 18"/>
            <p:cNvSpPr>
              <a:spLocks noChangeArrowheads="1"/>
            </p:cNvSpPr>
            <p:nvPr/>
          </p:nvSpPr>
          <p:spPr bwMode="auto">
            <a:xfrm>
              <a:off x="1362075" y="302101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60</a:t>
              </a:r>
              <a:endParaRPr lang="el-GR" altLang="el-GR"/>
            </a:p>
          </p:txBody>
        </p:sp>
        <p:sp>
          <p:nvSpPr>
            <p:cNvPr id="20" name="Rectangle 19"/>
            <p:cNvSpPr>
              <a:spLocks noChangeArrowheads="1"/>
            </p:cNvSpPr>
            <p:nvPr/>
          </p:nvSpPr>
          <p:spPr bwMode="auto">
            <a:xfrm>
              <a:off x="1362075" y="274796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70</a:t>
              </a:r>
              <a:endParaRPr lang="el-GR" altLang="el-GR"/>
            </a:p>
          </p:txBody>
        </p:sp>
        <p:sp>
          <p:nvSpPr>
            <p:cNvPr id="21" name="Rectangle 20"/>
            <p:cNvSpPr>
              <a:spLocks noChangeArrowheads="1"/>
            </p:cNvSpPr>
            <p:nvPr/>
          </p:nvSpPr>
          <p:spPr bwMode="auto">
            <a:xfrm>
              <a:off x="1362075" y="247491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80</a:t>
              </a:r>
              <a:endParaRPr lang="el-GR" altLang="el-GR"/>
            </a:p>
          </p:txBody>
        </p:sp>
        <p:sp>
          <p:nvSpPr>
            <p:cNvPr id="22" name="Rectangle 21"/>
            <p:cNvSpPr>
              <a:spLocks noChangeArrowheads="1"/>
            </p:cNvSpPr>
            <p:nvPr/>
          </p:nvSpPr>
          <p:spPr bwMode="auto">
            <a:xfrm>
              <a:off x="1362075" y="2201863"/>
              <a:ext cx="12824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90</a:t>
              </a:r>
              <a:endParaRPr lang="el-GR" altLang="el-GR"/>
            </a:p>
          </p:txBody>
        </p:sp>
        <p:sp>
          <p:nvSpPr>
            <p:cNvPr id="23" name="Rectangle 22"/>
            <p:cNvSpPr>
              <a:spLocks noChangeArrowheads="1"/>
            </p:cNvSpPr>
            <p:nvPr/>
          </p:nvSpPr>
          <p:spPr bwMode="auto">
            <a:xfrm>
              <a:off x="1298575" y="1928813"/>
              <a:ext cx="19236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l-GR" sz="900"/>
                <a:t>100</a:t>
              </a:r>
              <a:endParaRPr lang="el-GR" altLang="el-GR"/>
            </a:p>
          </p:txBody>
        </p:sp>
        <p:sp>
          <p:nvSpPr>
            <p:cNvPr id="24" name="Rectangle 23"/>
            <p:cNvSpPr>
              <a:spLocks noChangeArrowheads="1"/>
            </p:cNvSpPr>
            <p:nvPr/>
          </p:nvSpPr>
          <p:spPr bwMode="auto">
            <a:xfrm>
              <a:off x="1981200" y="4792663"/>
              <a:ext cx="30136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900" dirty="0"/>
                <a:t>çmimi</a:t>
              </a:r>
              <a:endParaRPr lang="sq-AL" altLang="el-GR" dirty="0"/>
            </a:p>
          </p:txBody>
        </p:sp>
        <p:sp>
          <p:nvSpPr>
            <p:cNvPr id="25" name="Rectangle 24"/>
            <p:cNvSpPr>
              <a:spLocks noChangeArrowheads="1"/>
            </p:cNvSpPr>
            <p:nvPr/>
          </p:nvSpPr>
          <p:spPr bwMode="auto">
            <a:xfrm>
              <a:off x="2919413" y="4792663"/>
              <a:ext cx="44242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900" dirty="0"/>
                <a:t>garancia</a:t>
              </a:r>
              <a:endParaRPr lang="sq-AL" altLang="el-GR" dirty="0"/>
            </a:p>
          </p:txBody>
        </p:sp>
        <p:sp>
          <p:nvSpPr>
            <p:cNvPr id="26" name="Rectangle 25"/>
            <p:cNvSpPr>
              <a:spLocks noChangeArrowheads="1"/>
            </p:cNvSpPr>
            <p:nvPr/>
          </p:nvSpPr>
          <p:spPr bwMode="auto">
            <a:xfrm>
              <a:off x="4006850" y="4792663"/>
              <a:ext cx="32060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900" dirty="0"/>
                <a:t>cilësia</a:t>
              </a:r>
              <a:endParaRPr lang="sq-AL" altLang="el-GR" dirty="0"/>
            </a:p>
          </p:txBody>
        </p:sp>
        <p:sp>
          <p:nvSpPr>
            <p:cNvPr id="27" name="Rectangle 26"/>
            <p:cNvSpPr>
              <a:spLocks noChangeArrowheads="1"/>
            </p:cNvSpPr>
            <p:nvPr/>
          </p:nvSpPr>
          <p:spPr bwMode="auto">
            <a:xfrm>
              <a:off x="5097463" y="4792663"/>
              <a:ext cx="2500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900" dirty="0"/>
                <a:t>koha</a:t>
              </a:r>
              <a:endParaRPr lang="sq-AL" altLang="el-GR" dirty="0"/>
            </a:p>
          </p:txBody>
        </p:sp>
        <p:sp>
          <p:nvSpPr>
            <p:cNvPr id="28" name="Rectangle 27"/>
            <p:cNvSpPr>
              <a:spLocks noChangeArrowheads="1"/>
            </p:cNvSpPr>
            <p:nvPr/>
          </p:nvSpPr>
          <p:spPr bwMode="auto">
            <a:xfrm>
              <a:off x="5937250" y="4792663"/>
              <a:ext cx="6989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900" dirty="0"/>
                <a:t>funksionaliteti</a:t>
              </a:r>
              <a:endParaRPr lang="sq-AL" altLang="el-GR" dirty="0"/>
            </a:p>
          </p:txBody>
        </p:sp>
        <p:sp>
          <p:nvSpPr>
            <p:cNvPr id="29" name="Rectangle 28"/>
            <p:cNvSpPr>
              <a:spLocks noChangeArrowheads="1"/>
            </p:cNvSpPr>
            <p:nvPr/>
          </p:nvSpPr>
          <p:spPr bwMode="auto">
            <a:xfrm>
              <a:off x="7113588" y="4792663"/>
              <a:ext cx="2244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sq-AL" altLang="el-GR" sz="900" dirty="0"/>
                <a:t>tjera</a:t>
              </a:r>
              <a:endParaRPr lang="sq-AL" altLang="el-GR" dirty="0"/>
            </a:p>
          </p:txBody>
        </p:sp>
      </p:grpSp>
    </p:spTree>
    <p:extLst>
      <p:ext uri="{BB962C8B-B14F-4D97-AF65-F5344CB8AC3E}">
        <p14:creationId xmlns:p14="http://schemas.microsoft.com/office/powerpoint/2010/main" val="2546054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0301"/>
            <a:ext cx="80666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dirty="0"/>
              <a:t>Përdorimi </a:t>
            </a:r>
            <a:r>
              <a:rPr lang="en-US" altLang="el-GR" sz="2400" b="1" dirty="0" err="1"/>
              <a:t>i</a:t>
            </a:r>
            <a:r>
              <a:rPr lang="sq-AL" altLang="el-GR" sz="2400" b="1" dirty="0"/>
              <a:t> kritereve t</a:t>
            </a:r>
            <a:r>
              <a:rPr lang="en-US" altLang="el-GR" sz="2400" b="1" dirty="0"/>
              <a:t>ë</a:t>
            </a:r>
            <a:r>
              <a:rPr lang="sq-AL" altLang="el-GR" sz="2400" b="1" dirty="0"/>
              <a:t> zgjedhjes si kriteret e dhënies </a:t>
            </a:r>
          </a:p>
        </p:txBody>
      </p:sp>
      <p:sp>
        <p:nvSpPr>
          <p:cNvPr id="3" name="Rectangle 3"/>
          <p:cNvSpPr txBox="1">
            <a:spLocks noChangeArrowheads="1"/>
          </p:cNvSpPr>
          <p:nvPr/>
        </p:nvSpPr>
        <p:spPr>
          <a:xfrm>
            <a:off x="179512" y="1268762"/>
            <a:ext cx="8784976" cy="2539157"/>
          </a:xfrm>
          <a:prstGeom prst="rect">
            <a:avLst/>
          </a:prstGeom>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1" indent="-342900" eaLnBrk="1" hangingPunct="1">
              <a:spcBef>
                <a:spcPts val="600"/>
              </a:spcBef>
              <a:buClr>
                <a:schemeClr val="bg2"/>
              </a:buClr>
              <a:buSzPct val="75000"/>
              <a:buFont typeface="Wingdings" pitchFamily="2" charset="2"/>
              <a:buChar char="n"/>
            </a:pPr>
            <a:endParaRPr lang="en-US" altLang="el-GR" sz="1800" kern="0" dirty="0">
              <a:latin typeface="Verdana" panose="020B0604030504040204" pitchFamily="34" charset="0"/>
              <a:ea typeface="Verdana" panose="020B0604030504040204" pitchFamily="34" charset="0"/>
              <a:cs typeface="Verdana" panose="020B0604030504040204" pitchFamily="34" charset="0"/>
            </a:endParaRPr>
          </a:p>
          <a:p>
            <a:pPr marL="342900" lvl="1" indent="-342900" eaLnBrk="1" hangingPunct="1">
              <a:spcBef>
                <a:spcPts val="600"/>
              </a:spcBef>
              <a:buClr>
                <a:schemeClr val="bg2"/>
              </a:buClr>
              <a:buSzPct val="75000"/>
              <a:buFont typeface="Wingdings" pitchFamily="2" charset="2"/>
              <a:buChar char="n"/>
            </a:pPr>
            <a:r>
              <a:rPr lang="sq-AL" altLang="el-GR" sz="1800" kern="0" dirty="0">
                <a:latin typeface="Verdana" panose="020B0604030504040204" pitchFamily="34" charset="0"/>
                <a:ea typeface="Verdana" panose="020B0604030504040204" pitchFamily="34" charset="0"/>
                <a:cs typeface="Verdana" panose="020B0604030504040204" pitchFamily="34" charset="0"/>
              </a:rPr>
              <a:t>Kriteret (për kriterin e dhënies së ofertave ekonomikisht më të favorshme) dhe kriteret e përzgjedhjes / kualifikimit lidhen me dy elemente të ndryshme (pikat e kohës) në një procedurë tenderimi</a:t>
            </a:r>
            <a:endParaRPr lang="en-US" altLang="el-GR" sz="1800" kern="0" dirty="0">
              <a:latin typeface="Verdana" panose="020B0604030504040204" pitchFamily="34" charset="0"/>
              <a:ea typeface="Verdana" panose="020B0604030504040204" pitchFamily="34" charset="0"/>
              <a:cs typeface="Verdana" panose="020B0604030504040204" pitchFamily="34" charset="0"/>
            </a:endParaRPr>
          </a:p>
          <a:p>
            <a:pPr marL="0" lvl="1" indent="0" eaLnBrk="1" hangingPunct="1">
              <a:spcBef>
                <a:spcPts val="600"/>
              </a:spcBef>
              <a:buClr>
                <a:schemeClr val="bg2"/>
              </a:buClr>
              <a:buSzPct val="75000"/>
              <a:buNone/>
            </a:pPr>
            <a:endParaRPr lang="sq-AL" altLang="el-GR" sz="1800" kern="0" dirty="0">
              <a:latin typeface="Verdana" panose="020B0604030504040204" pitchFamily="34" charset="0"/>
              <a:ea typeface="Verdana" panose="020B0604030504040204" pitchFamily="34" charset="0"/>
              <a:cs typeface="Verdana" panose="020B0604030504040204" pitchFamily="34" charset="0"/>
            </a:endParaRPr>
          </a:p>
          <a:p>
            <a:pPr marL="342900" lvl="1" indent="-342900" eaLnBrk="1" hangingPunct="1">
              <a:spcBef>
                <a:spcPts val="600"/>
              </a:spcBef>
              <a:buClr>
                <a:schemeClr val="bg2"/>
              </a:buClr>
              <a:buSzPct val="75000"/>
              <a:buFont typeface="Wingdings" pitchFamily="2" charset="2"/>
              <a:buChar char="n"/>
            </a:pPr>
            <a:r>
              <a:rPr lang="sq-AL" altLang="el-GR" sz="1800" kern="0" dirty="0">
                <a:latin typeface="Verdana" panose="020B0604030504040204" pitchFamily="34" charset="0"/>
                <a:ea typeface="Verdana" panose="020B0604030504040204" pitchFamily="34" charset="0"/>
                <a:cs typeface="Verdana" panose="020B0604030504040204" pitchFamily="34" charset="0"/>
              </a:rPr>
              <a:t>Si pikënisje  n</a:t>
            </a:r>
            <a:r>
              <a:rPr lang="en-US" altLang="el-GR" sz="1800" kern="0" dirty="0">
                <a:latin typeface="Verdana" panose="020B0604030504040204" pitchFamily="34" charset="0"/>
                <a:ea typeface="Verdana" panose="020B0604030504040204" pitchFamily="34" charset="0"/>
                <a:cs typeface="Verdana" panose="020B0604030504040204" pitchFamily="34" charset="0"/>
              </a:rPr>
              <a:t>ë</a:t>
            </a:r>
            <a:r>
              <a:rPr lang="sq-AL" altLang="el-GR" sz="1800" kern="0" dirty="0">
                <a:latin typeface="Verdana" panose="020B0604030504040204" pitchFamily="34" charset="0"/>
                <a:ea typeface="Verdana" panose="020B0604030504040204" pitchFamily="34" charset="0"/>
                <a:cs typeface="Verdana" panose="020B0604030504040204" pitchFamily="34" charset="0"/>
              </a:rPr>
              <a:t>n-kriteret (dhënia) nuk duhet të lidhen me kualifikimet e tenderuesve (aftësitë) dhe kriteret e përzgjedhjes nuk mund të përdoren / ri-përdoren si (nën-kritere)</a:t>
            </a:r>
          </a:p>
        </p:txBody>
      </p:sp>
    </p:spTree>
    <p:extLst>
      <p:ext uri="{BB962C8B-B14F-4D97-AF65-F5344CB8AC3E}">
        <p14:creationId xmlns:p14="http://schemas.microsoft.com/office/powerpoint/2010/main" val="716125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0301"/>
            <a:ext cx="80265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dirty="0"/>
              <a:t>Përdorimi </a:t>
            </a:r>
            <a:r>
              <a:rPr lang="en-US" altLang="el-GR" sz="2400" b="1" dirty="0" err="1"/>
              <a:t>i</a:t>
            </a:r>
            <a:r>
              <a:rPr lang="sq-AL" altLang="el-GR" sz="2400" b="1" dirty="0"/>
              <a:t> kritereve t</a:t>
            </a:r>
            <a:r>
              <a:rPr lang="en-US" altLang="el-GR" sz="2400" b="1" dirty="0"/>
              <a:t>ë</a:t>
            </a:r>
            <a:r>
              <a:rPr lang="sq-AL" altLang="el-GR" sz="2400" b="1" dirty="0"/>
              <a:t> zgjedhjes si kriteret e dhënies </a:t>
            </a:r>
          </a:p>
        </p:txBody>
      </p:sp>
      <p:sp>
        <p:nvSpPr>
          <p:cNvPr id="3" name="Rectangle 3"/>
          <p:cNvSpPr txBox="1">
            <a:spLocks noChangeArrowheads="1"/>
          </p:cNvSpPr>
          <p:nvPr/>
        </p:nvSpPr>
        <p:spPr>
          <a:xfrm>
            <a:off x="179512" y="1124744"/>
            <a:ext cx="8784976" cy="4585871"/>
          </a:xfrm>
          <a:prstGeom prst="rect">
            <a:avLst/>
          </a:prstGeom>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Ende t</a:t>
            </a:r>
            <a:r>
              <a:rPr lang="en-US" altLang="el-GR" sz="1800" kern="0" dirty="0">
                <a:latin typeface="Verdana" panose="020B0604030504040204" pitchFamily="34" charset="0"/>
                <a:ea typeface="Verdana" panose="020B0604030504040204" pitchFamily="34" charset="0"/>
                <a:cs typeface="Verdana" panose="020B0604030504040204" pitchFamily="34" charset="0"/>
              </a:rPr>
              <a:t>ë</a:t>
            </a:r>
            <a:r>
              <a:rPr lang="sq-AL" altLang="el-GR" sz="1800" kern="0" dirty="0">
                <a:latin typeface="Verdana" panose="020B0604030504040204" pitchFamily="34" charset="0"/>
                <a:ea typeface="Verdana" panose="020B0604030504040204" pitchFamily="34" charset="0"/>
                <a:cs typeface="Verdana" panose="020B0604030504040204" pitchFamily="34" charset="0"/>
              </a:rPr>
              <a:t> ligjshme nëse plotësohen disa kushte:</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Duhet të ketë një lidhje të qartë me objektin e kontratës</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Kriteret duhet të synojnë drejt shërbimeve që duhet të kryhen</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Kriteret duhet të jenë të përshtatshme për të identifikuar tenderin më të favorshëm ekonomikisht </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Përdorimi i kritereve duhet të jetë i ndarë nga përdorimi në lidhje me vetë vlerësimin e kualifikimit (jo vetëm për përdorim të përtërirë)</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Kërkesat në lidhje me personat e përfshirë duhet të përcaktohen në kontratë - dhe punonjësit e veçantë duhet të kryejnë kontratën</a:t>
            </a:r>
          </a:p>
          <a:p>
            <a:pPr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Shembuj</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Kualifikime specifike personale</a:t>
            </a:r>
          </a:p>
          <a:p>
            <a:pPr lvl="1" eaLnBrk="1" hangingPunct="1">
              <a:spcBef>
                <a:spcPts val="600"/>
              </a:spcBef>
            </a:pPr>
            <a:r>
              <a:rPr lang="sq-AL" altLang="el-GR" sz="1800" kern="0" dirty="0">
                <a:latin typeface="Verdana" panose="020B0604030504040204" pitchFamily="34" charset="0"/>
                <a:ea typeface="Verdana" panose="020B0604030504040204" pitchFamily="34" charset="0"/>
                <a:cs typeface="Verdana" panose="020B0604030504040204" pitchFamily="34" charset="0"/>
              </a:rPr>
              <a:t>Shërbimet e arkitektëve, shërbimet e avokatëve dhe specialistëve të tjerë</a:t>
            </a:r>
          </a:p>
        </p:txBody>
      </p:sp>
    </p:spTree>
    <p:extLst>
      <p:ext uri="{BB962C8B-B14F-4D97-AF65-F5344CB8AC3E}">
        <p14:creationId xmlns:p14="http://schemas.microsoft.com/office/powerpoint/2010/main" val="1770617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4"/>
            <a:ext cx="48894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err="1"/>
              <a:t>Përcaktimi</a:t>
            </a:r>
            <a:r>
              <a:rPr lang="en-US" sz="2400" b="1" dirty="0">
                <a:solidFill>
                  <a:srgbClr val="00B0F0"/>
                </a:solidFill>
              </a:rPr>
              <a:t> </a:t>
            </a:r>
            <a:r>
              <a:rPr lang="en-US" sz="2400" b="1" dirty="0" err="1"/>
              <a:t>i</a:t>
            </a:r>
            <a:r>
              <a:rPr lang="sq-AL" sz="2400" b="1" dirty="0"/>
              <a:t> kritereve t</a:t>
            </a:r>
            <a:r>
              <a:rPr lang="en-US" sz="2400" b="1" dirty="0"/>
              <a:t>ë</a:t>
            </a:r>
            <a:r>
              <a:rPr lang="sq-AL" sz="2400" b="1" dirty="0"/>
              <a:t> dhënies</a:t>
            </a:r>
          </a:p>
        </p:txBody>
      </p:sp>
      <p:sp>
        <p:nvSpPr>
          <p:cNvPr id="4" name="Rectangle 3"/>
          <p:cNvSpPr/>
          <p:nvPr/>
        </p:nvSpPr>
        <p:spPr>
          <a:xfrm>
            <a:off x="179512" y="1052736"/>
            <a:ext cx="8784976" cy="4308872"/>
          </a:xfrm>
          <a:prstGeom prst="rect">
            <a:avLst/>
          </a:prstGeom>
        </p:spPr>
        <p:txBody>
          <a:bodyPr wrap="square">
            <a:spAutoFit/>
          </a:bodyPr>
          <a:lstStyle/>
          <a:p>
            <a:pPr>
              <a:spcBef>
                <a:spcPts val="600"/>
              </a:spcBef>
            </a:pPr>
            <a:r>
              <a:rPr lang="sq-AL" b="1" dirty="0">
                <a:ea typeface="Verdana" panose="020B0604030504040204" pitchFamily="34" charset="0"/>
                <a:cs typeface="Verdana" panose="020B0604030504040204" pitchFamily="34" charset="0"/>
              </a:rPr>
              <a:t>Kur duhet të zhvillohet kriteri dhe metodologjia e dhënies?</a:t>
            </a:r>
          </a:p>
          <a:p>
            <a:pPr>
              <a:spcBef>
                <a:spcPts val="600"/>
              </a:spcBef>
            </a:pPr>
            <a:r>
              <a:rPr lang="sq-AL" dirty="0">
                <a:ea typeface="Verdana" panose="020B0604030504040204" pitchFamily="34" charset="0"/>
                <a:cs typeface="Verdana" panose="020B0604030504040204" pitchFamily="34" charset="0"/>
              </a:rPr>
              <a:t>Kriteret dhe metodologjia e dhënies duhet të finalizohen dhe të miratohen, para se të publikohet ftesa për tender.</a:t>
            </a:r>
          </a:p>
          <a:p>
            <a:pPr>
              <a:spcBef>
                <a:spcPts val="600"/>
              </a:spcBef>
            </a:pPr>
            <a:r>
              <a:rPr lang="sq-AL" b="1" dirty="0">
                <a:ea typeface="Verdana" panose="020B0604030504040204" pitchFamily="34" charset="0"/>
                <a:cs typeface="Verdana" panose="020B0604030504040204" pitchFamily="34" charset="0"/>
              </a:rPr>
              <a:t>Si duhet të zhvillohen kriteret e dhënies?</a:t>
            </a:r>
          </a:p>
          <a:p>
            <a:pPr>
              <a:spcBef>
                <a:spcPts val="600"/>
              </a:spcBef>
            </a:pPr>
            <a:r>
              <a:rPr lang="sq-AL" dirty="0">
                <a:ea typeface="Verdana" panose="020B0604030504040204" pitchFamily="34" charset="0"/>
                <a:cs typeface="Verdana" panose="020B0604030504040204" pitchFamily="34" charset="0"/>
              </a:rPr>
              <a:t>Kriteret e dhënies  përdoren për të vlerësuar se sa mirë një tender i plotëson kërkesat e AK-së dhe në aftësinë </a:t>
            </a:r>
            <a:r>
              <a:rPr lang="en-US" dirty="0">
                <a:ea typeface="Verdana" panose="020B0604030504040204" pitchFamily="34" charset="0"/>
                <a:cs typeface="Verdana" panose="020B0604030504040204" pitchFamily="34" charset="0"/>
              </a:rPr>
              <a:t>e </a:t>
            </a:r>
            <a:r>
              <a:rPr lang="sq-AL" dirty="0" err="1">
                <a:ea typeface="Verdana" panose="020B0604030504040204" pitchFamily="34" charset="0"/>
                <a:cs typeface="Verdana" panose="020B0604030504040204" pitchFamily="34" charset="0"/>
              </a:rPr>
              <a:t>rangimi</a:t>
            </a:r>
            <a:r>
              <a:rPr lang="en-US" dirty="0">
                <a:ea typeface="Verdana" panose="020B0604030504040204" pitchFamily="34" charset="0"/>
                <a:cs typeface="Verdana" panose="020B0604030504040204" pitchFamily="34" charset="0"/>
              </a:rPr>
              <a:t>t</a:t>
            </a:r>
            <a:r>
              <a:rPr lang="sq-AL" dirty="0">
                <a:ea typeface="Verdana" panose="020B0604030504040204" pitchFamily="34" charset="0"/>
                <a:cs typeface="Verdana" panose="020B0604030504040204" pitchFamily="34" charset="0"/>
              </a:rPr>
              <a:t> </a:t>
            </a:r>
            <a:r>
              <a:rPr lang="en-US" dirty="0">
                <a:ea typeface="Verdana" panose="020B0604030504040204" pitchFamily="34" charset="0"/>
                <a:cs typeface="Verdana" panose="020B0604030504040204" pitchFamily="34" charset="0"/>
              </a:rPr>
              <a:t>t</a:t>
            </a:r>
            <a:r>
              <a:rPr lang="sq-AL" dirty="0">
                <a:ea typeface="Verdana" panose="020B0604030504040204" pitchFamily="34" charset="0"/>
                <a:cs typeface="Verdana" panose="020B0604030504040204" pitchFamily="34" charset="0"/>
              </a:rPr>
              <a:t>e tenderëve. Kriteret e dhënies që do të përdoren varen nga natyra specifike e prokurimit. Rekomandohet që ato të zhvillohen së bashku me specifikimet. </a:t>
            </a:r>
            <a:r>
              <a:rPr lang="sq-AL" b="1" dirty="0">
                <a:ea typeface="Verdana" panose="020B0604030504040204" pitchFamily="34" charset="0"/>
                <a:cs typeface="Verdana" panose="020B0604030504040204" pitchFamily="34" charset="0"/>
              </a:rPr>
              <a:t>Kriteret e dhënies </a:t>
            </a:r>
            <a:r>
              <a:rPr lang="sq-AL" dirty="0">
                <a:ea typeface="Verdana" panose="020B0604030504040204" pitchFamily="34" charset="0"/>
                <a:cs typeface="Verdana" panose="020B0604030504040204" pitchFamily="34" charset="0"/>
              </a:rPr>
              <a:t>duhet të adresojnë:</a:t>
            </a:r>
          </a:p>
          <a:p>
            <a:pPr marL="342900"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pajtueshmëri me termat dhe kushtet kontraktuese;</a:t>
            </a:r>
          </a:p>
          <a:p>
            <a:pPr marL="342900"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meritat teknike të mallrave ose shërbimeve të ofruara;</a:t>
            </a:r>
          </a:p>
          <a:p>
            <a:pPr marL="342900"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kostot e ciklit jetësor;</a:t>
            </a:r>
          </a:p>
          <a:p>
            <a:pPr marL="342900"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rreziqet ose kufizimet që lidhen me tenderin; dhe</a:t>
            </a:r>
          </a:p>
          <a:p>
            <a:pPr marL="342900"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çdo përfitim më të gjerë shoqëror për organizatën (p.sh. konsideratat mjedisore).</a:t>
            </a:r>
          </a:p>
        </p:txBody>
      </p:sp>
    </p:spTree>
    <p:extLst>
      <p:ext uri="{BB962C8B-B14F-4D97-AF65-F5344CB8AC3E}">
        <p14:creationId xmlns:p14="http://schemas.microsoft.com/office/powerpoint/2010/main" val="1285903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6" y="404666"/>
            <a:ext cx="38619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Konsiderata nga praktika</a:t>
            </a:r>
          </a:p>
        </p:txBody>
      </p:sp>
      <p:graphicFrame>
        <p:nvGraphicFramePr>
          <p:cNvPr id="4" name="Table 3"/>
          <p:cNvGraphicFramePr>
            <a:graphicFrameLocks noGrp="1"/>
          </p:cNvGraphicFramePr>
          <p:nvPr>
            <p:extLst>
              <p:ext uri="{D42A27DB-BD31-4B8C-83A1-F6EECF244321}">
                <p14:modId xmlns:p14="http://schemas.microsoft.com/office/powerpoint/2010/main" val="3332496502"/>
              </p:ext>
            </p:extLst>
          </p:nvPr>
        </p:nvGraphicFramePr>
        <p:xfrm>
          <a:off x="152400" y="866331"/>
          <a:ext cx="8784976" cy="5455920"/>
        </p:xfrm>
        <a:graphic>
          <a:graphicData uri="http://schemas.openxmlformats.org/drawingml/2006/table">
            <a:tbl>
              <a:tblPr firstRow="1" firstCol="1" bandRow="1">
                <a:tableStyleId>{46F890A9-2807-4EBB-B81D-B2AA78EC7F39}</a:tableStyleId>
              </a:tblPr>
              <a:tblGrid>
                <a:gridCol w="4391981">
                  <a:extLst>
                    <a:ext uri="{9D8B030D-6E8A-4147-A177-3AD203B41FA5}">
                      <a16:colId xmlns:a16="http://schemas.microsoft.com/office/drawing/2014/main" xmlns="" val="20000"/>
                    </a:ext>
                  </a:extLst>
                </a:gridCol>
                <a:gridCol w="4392995">
                  <a:extLst>
                    <a:ext uri="{9D8B030D-6E8A-4147-A177-3AD203B41FA5}">
                      <a16:colId xmlns:a16="http://schemas.microsoft.com/office/drawing/2014/main" xmlns="" val="20001"/>
                    </a:ext>
                  </a:extLst>
                </a:gridCol>
              </a:tblGrid>
              <a:tr h="542517">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këqij ne praktikë – mos te behën</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mire ne praktikë – te behën</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684658">
                <a:tc>
                  <a:txBody>
                    <a:bodyPr/>
                    <a:lstStyle/>
                    <a:p>
                      <a:pPr>
                        <a:spcBef>
                          <a:spcPts val="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Furnizuesi duhet të ofrojë orarin e hapjes minimale prej orës 08.00 deri në orën 16.00 - të përshkruajë orarin e hapjes së ofertave - orët e gjata të hapjes do të vlerësohen pozitivisht (orari i gjatë i hapjes nuk është përcaktuar nga AK për shembull 24/7).</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sq-AL" sz="1600" dirty="0"/>
                        <a:t>Furnizuesi duhet të ofrojë orarin e hapjes minimale prej orës 08.00 deri në orën 16.00 - tenderuesi për të përshkruar orët e hapura të </a:t>
                      </a:r>
                      <a:r>
                        <a:rPr lang="sq-AL" sz="1600" b="1" dirty="0"/>
                        <a:t>ofruara </a:t>
                      </a:r>
                      <a:r>
                        <a:rPr lang="sq-AL" sz="1600" dirty="0"/>
                        <a:t>- 24/7 do të vlerësohet</a:t>
                      </a:r>
                      <a:r>
                        <a:rPr lang="en-US" sz="1600" dirty="0"/>
                        <a:t>n</a:t>
                      </a:r>
                      <a:r>
                        <a:rPr lang="en-US" sz="1600" baseline="0" dirty="0"/>
                        <a:t> </a:t>
                      </a:r>
                      <a:r>
                        <a:rPr lang="sq-AL" sz="1600" dirty="0"/>
                        <a:t>pozitivisht. (Ofertuesi tani konkurron në mes orëve të hapjes nga ora 16 deri 24/7).</a:t>
                      </a:r>
                      <a:endParaRPr lang="el-GR" sz="1600" b="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83905">
                <a:tc>
                  <a:txBody>
                    <a:bodyPr/>
                    <a:lstStyle/>
                    <a:p>
                      <a:pPr>
                        <a:spcBef>
                          <a:spcPts val="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Autoriteti Kontraktues duhet të përshkruaj ditët e dërgesës nga urdhërimi - koha e dorëzimit të shkurtër do të vlerësohet pozitivisht (koha e shkurtër e dorëzimit nuk është përcaktuar nga Autoriteti Kontraktues për shembull ditët maksimale dhe ditët e ofruara do të peshohen pozitivisht) </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sq-AL" sz="1400" b="0" noProof="0" dirty="0">
                          <a:effectLst/>
                          <a:latin typeface="Verdana" panose="020B0604030504040204" pitchFamily="34" charset="0"/>
                          <a:ea typeface="Verdana" panose="020B0604030504040204" pitchFamily="34" charset="0"/>
                          <a:cs typeface="Verdana" panose="020B0604030504040204" pitchFamily="34" charset="0"/>
                        </a:rPr>
                        <a:t>Ofertuesi për të përshkruar ditët e dorëzimit nga urdhërimi - ekziston një dërgesë maksimale prej 12 ditësh nga urdhërimi - 4 ditë të ofruara do të vlerësohen pozitivisht. (Ofertuesi tani konkurron në mes 12 dhe 4 ditë - nuk ka pikë shtesë për një kohë të dorëzimit më shpejt se 4 ditë).</a:t>
                      </a:r>
                    </a:p>
                    <a:p>
                      <a:pPr>
                        <a:spcBef>
                          <a:spcPts val="0"/>
                        </a:spcBef>
                        <a:spcAft>
                          <a:spcPts val="0"/>
                        </a:spcAft>
                      </a:pPr>
                      <a:r>
                        <a:rPr lang="sq-AL" sz="1400" b="0" noProof="0" dirty="0">
                          <a:effectLst/>
                          <a:latin typeface="Verdana" panose="020B0604030504040204" pitchFamily="34" charset="0"/>
                          <a:ea typeface="Verdana" panose="020B0604030504040204" pitchFamily="34" charset="0"/>
                          <a:cs typeface="Verdana" panose="020B0604030504040204" pitchFamily="34" charset="0"/>
                        </a:rPr>
                        <a:t>Ose modeli i notimit mund të renditet dhe publikohet:        </a:t>
                      </a:r>
                      <a:r>
                        <a:rPr lang="en-US" sz="1400" b="0" dirty="0">
                          <a:effectLst/>
                          <a:latin typeface="Verdana" panose="020B0604030504040204" pitchFamily="34" charset="0"/>
                          <a:ea typeface="Verdana" panose="020B0604030504040204" pitchFamily="34" charset="0"/>
                          <a:cs typeface="Verdana" panose="020B0604030504040204" pitchFamily="34" charset="0"/>
                        </a:rPr>
                        <a:t>&lt;4 </a:t>
                      </a:r>
                      <a:r>
                        <a:rPr lang="en-US" sz="1400" b="0" dirty="0" err="1">
                          <a:effectLst/>
                          <a:latin typeface="Verdana" panose="020B0604030504040204" pitchFamily="34" charset="0"/>
                          <a:ea typeface="Verdana" panose="020B0604030504040204" pitchFamily="34" charset="0"/>
                          <a:cs typeface="Verdana" panose="020B0604030504040204" pitchFamily="34" charset="0"/>
                        </a:rPr>
                        <a:t>dite</a:t>
                      </a:r>
                      <a:r>
                        <a:rPr lang="en-US" sz="1400" b="0" dirty="0">
                          <a:effectLst/>
                          <a:latin typeface="Verdana" panose="020B0604030504040204" pitchFamily="34" charset="0"/>
                          <a:ea typeface="Verdana" panose="020B0604030504040204" pitchFamily="34" charset="0"/>
                          <a:cs typeface="Verdana" panose="020B0604030504040204" pitchFamily="34" charset="0"/>
                        </a:rPr>
                        <a:t> 5 pike</a:t>
                      </a:r>
                      <a:endParaRPr lang="el-GR" sz="1400" b="0" dirty="0">
                        <a:effectLst/>
                        <a:latin typeface="Verdana" panose="020B0604030504040204" pitchFamily="34" charset="0"/>
                        <a:ea typeface="Verdana" panose="020B0604030504040204" pitchFamily="34" charset="0"/>
                        <a:cs typeface="Verdana" panose="020B0604030504040204" pitchFamily="34" charset="0"/>
                      </a:endParaRPr>
                    </a:p>
                    <a:p>
                      <a:pPr algn="ctr">
                        <a:spcBef>
                          <a:spcPts val="0"/>
                        </a:spcBef>
                        <a:spcAft>
                          <a:spcPts val="0"/>
                        </a:spcAft>
                      </a:pPr>
                      <a:r>
                        <a:rPr lang="en-US" sz="1400" b="0" dirty="0">
                          <a:effectLst/>
                          <a:latin typeface="Verdana" panose="020B0604030504040204" pitchFamily="34" charset="0"/>
                          <a:ea typeface="Verdana" panose="020B0604030504040204" pitchFamily="34" charset="0"/>
                          <a:cs typeface="Verdana" panose="020B0604030504040204" pitchFamily="34" charset="0"/>
                        </a:rPr>
                        <a:t>    5-6 </a:t>
                      </a:r>
                      <a:r>
                        <a:rPr lang="en-US" sz="1400" b="0" dirty="0" err="1">
                          <a:effectLst/>
                          <a:latin typeface="Verdana" panose="020B0604030504040204" pitchFamily="34" charset="0"/>
                          <a:ea typeface="Verdana" panose="020B0604030504040204" pitchFamily="34" charset="0"/>
                          <a:cs typeface="Verdana" panose="020B0604030504040204" pitchFamily="34" charset="0"/>
                        </a:rPr>
                        <a:t>dite</a:t>
                      </a:r>
                      <a:r>
                        <a:rPr lang="en-US" sz="1400" b="0" baseline="0" dirty="0">
                          <a:effectLst/>
                          <a:latin typeface="Verdana" panose="020B0604030504040204" pitchFamily="34" charset="0"/>
                          <a:ea typeface="Verdana" panose="020B0604030504040204" pitchFamily="34" charset="0"/>
                          <a:cs typeface="Verdana" panose="020B0604030504040204" pitchFamily="34" charset="0"/>
                        </a:rPr>
                        <a:t> </a:t>
                      </a:r>
                      <a:r>
                        <a:rPr lang="en-US" sz="1400" b="0" dirty="0">
                          <a:effectLst/>
                          <a:latin typeface="Verdana" panose="020B0604030504040204" pitchFamily="34" charset="0"/>
                          <a:ea typeface="Verdana" panose="020B0604030504040204" pitchFamily="34" charset="0"/>
                          <a:cs typeface="Verdana" panose="020B0604030504040204" pitchFamily="34" charset="0"/>
                        </a:rPr>
                        <a:t>4 pike</a:t>
                      </a:r>
                    </a:p>
                    <a:p>
                      <a:pPr algn="ctr">
                        <a:spcBef>
                          <a:spcPts val="0"/>
                        </a:spcBef>
                        <a:spcAft>
                          <a:spcPts val="0"/>
                        </a:spcAft>
                      </a:pPr>
                      <a:r>
                        <a:rPr lang="en-US" sz="1400" b="0" dirty="0">
                          <a:effectLst/>
                          <a:latin typeface="Verdana" panose="020B0604030504040204" pitchFamily="34" charset="0"/>
                          <a:ea typeface="Verdana" panose="020B0604030504040204" pitchFamily="34" charset="0"/>
                          <a:cs typeface="Verdana" panose="020B0604030504040204" pitchFamily="34" charset="0"/>
                        </a:rPr>
                        <a:t>    7-8 </a:t>
                      </a:r>
                      <a:r>
                        <a:rPr lang="en-US" sz="1400" b="0" dirty="0" err="1">
                          <a:effectLst/>
                          <a:latin typeface="Verdana" panose="020B0604030504040204" pitchFamily="34" charset="0"/>
                          <a:ea typeface="Verdana" panose="020B0604030504040204" pitchFamily="34" charset="0"/>
                          <a:cs typeface="Verdana" panose="020B0604030504040204" pitchFamily="34" charset="0"/>
                        </a:rPr>
                        <a:t>dite</a:t>
                      </a:r>
                      <a:r>
                        <a:rPr lang="en-US" sz="1400" b="0" dirty="0">
                          <a:effectLst/>
                          <a:latin typeface="Verdana" panose="020B0604030504040204" pitchFamily="34" charset="0"/>
                          <a:ea typeface="Verdana" panose="020B0604030504040204" pitchFamily="34" charset="0"/>
                          <a:cs typeface="Verdana" panose="020B0604030504040204" pitchFamily="34" charset="0"/>
                        </a:rPr>
                        <a:t> 3 pike</a:t>
                      </a:r>
                      <a:endParaRPr lang="el-GR" sz="1400" b="0" dirty="0">
                        <a:effectLst/>
                        <a:latin typeface="Verdana" panose="020B0604030504040204" pitchFamily="34" charset="0"/>
                        <a:ea typeface="Verdana" panose="020B0604030504040204" pitchFamily="34" charset="0"/>
                        <a:cs typeface="Verdana" panose="020B0604030504040204" pitchFamily="34" charset="0"/>
                      </a:endParaRPr>
                    </a:p>
                    <a:p>
                      <a:pPr algn="ctr">
                        <a:spcBef>
                          <a:spcPts val="0"/>
                        </a:spcBef>
                        <a:spcAft>
                          <a:spcPts val="0"/>
                        </a:spcAft>
                      </a:pPr>
                      <a:r>
                        <a:rPr lang="en-US" sz="1400" b="0" dirty="0">
                          <a:effectLst/>
                          <a:latin typeface="Verdana" panose="020B0604030504040204" pitchFamily="34" charset="0"/>
                          <a:ea typeface="Verdana" panose="020B0604030504040204" pitchFamily="34" charset="0"/>
                          <a:cs typeface="Verdana" panose="020B0604030504040204" pitchFamily="34" charset="0"/>
                        </a:rPr>
                        <a:t>      </a:t>
                      </a:r>
                      <a:r>
                        <a:rPr lang="el-GR" sz="1400" b="0" dirty="0">
                          <a:effectLst/>
                          <a:latin typeface="Verdana" panose="020B0604030504040204" pitchFamily="34" charset="0"/>
                          <a:ea typeface="Verdana" panose="020B0604030504040204" pitchFamily="34" charset="0"/>
                          <a:cs typeface="Verdana" panose="020B0604030504040204" pitchFamily="34" charset="0"/>
                        </a:rPr>
                        <a:t>9-10 d</a:t>
                      </a:r>
                      <a:r>
                        <a:rPr lang="en-US" sz="1400" b="0" dirty="0" err="1">
                          <a:effectLst/>
                          <a:latin typeface="Verdana" panose="020B0604030504040204" pitchFamily="34" charset="0"/>
                          <a:ea typeface="Verdana" panose="020B0604030504040204" pitchFamily="34" charset="0"/>
                          <a:cs typeface="Verdana" panose="020B0604030504040204" pitchFamily="34" charset="0"/>
                        </a:rPr>
                        <a:t>ite</a:t>
                      </a:r>
                      <a:r>
                        <a:rPr lang="en-US" sz="1400" b="0" baseline="0" dirty="0">
                          <a:effectLst/>
                          <a:latin typeface="Verdana" panose="020B0604030504040204" pitchFamily="34" charset="0"/>
                          <a:ea typeface="Verdana" panose="020B0604030504040204" pitchFamily="34" charset="0"/>
                          <a:cs typeface="Verdana" panose="020B0604030504040204" pitchFamily="34" charset="0"/>
                        </a:rPr>
                        <a:t> </a:t>
                      </a:r>
                      <a:r>
                        <a:rPr lang="el-GR" sz="1400" b="0" dirty="0">
                          <a:effectLst/>
                          <a:latin typeface="Verdana" panose="020B0604030504040204" pitchFamily="34" charset="0"/>
                          <a:ea typeface="Verdana" panose="020B0604030504040204" pitchFamily="34" charset="0"/>
                          <a:cs typeface="Verdana" panose="020B0604030504040204" pitchFamily="34" charset="0"/>
                        </a:rPr>
                        <a:t>2 p</a:t>
                      </a:r>
                      <a:r>
                        <a:rPr lang="en-US" sz="1400" b="0" dirty="0" err="1">
                          <a:effectLst/>
                          <a:latin typeface="Verdana" panose="020B0604030504040204" pitchFamily="34" charset="0"/>
                          <a:ea typeface="Verdana" panose="020B0604030504040204" pitchFamily="34" charset="0"/>
                          <a:cs typeface="Verdana" panose="020B0604030504040204" pitchFamily="34" charset="0"/>
                        </a:rPr>
                        <a:t>ike</a:t>
                      </a:r>
                      <a:endParaRPr lang="el-GR" sz="1400" b="0" dirty="0">
                        <a:effectLst/>
                        <a:latin typeface="Verdana" panose="020B0604030504040204" pitchFamily="34" charset="0"/>
                        <a:ea typeface="Verdana" panose="020B0604030504040204" pitchFamily="34" charset="0"/>
                        <a:cs typeface="Verdana" panose="020B0604030504040204" pitchFamily="34" charset="0"/>
                      </a:endParaRPr>
                    </a:p>
                    <a:p>
                      <a:pPr algn="ctr">
                        <a:spcBef>
                          <a:spcPts val="0"/>
                        </a:spcBef>
                        <a:spcAft>
                          <a:spcPts val="0"/>
                        </a:spcAft>
                      </a:pPr>
                      <a:r>
                        <a:rPr lang="en-US" sz="1400" b="0" dirty="0">
                          <a:effectLst/>
                          <a:latin typeface="Verdana" panose="020B0604030504040204" pitchFamily="34" charset="0"/>
                          <a:ea typeface="Verdana" panose="020B0604030504040204" pitchFamily="34" charset="0"/>
                          <a:cs typeface="Verdana" panose="020B0604030504040204" pitchFamily="34" charset="0"/>
                        </a:rPr>
                        <a:t>   </a:t>
                      </a:r>
                      <a:r>
                        <a:rPr lang="el-GR" sz="1400" b="0" dirty="0">
                          <a:effectLst/>
                          <a:latin typeface="Verdana" panose="020B0604030504040204" pitchFamily="34" charset="0"/>
                          <a:ea typeface="Verdana" panose="020B0604030504040204" pitchFamily="34" charset="0"/>
                          <a:cs typeface="Verdana" panose="020B0604030504040204" pitchFamily="34" charset="0"/>
                        </a:rPr>
                        <a:t>11 d</a:t>
                      </a:r>
                      <a:r>
                        <a:rPr lang="en-US" sz="1400" b="0" dirty="0" err="1">
                          <a:effectLst/>
                          <a:latin typeface="Verdana" panose="020B0604030504040204" pitchFamily="34" charset="0"/>
                          <a:ea typeface="Verdana" panose="020B0604030504040204" pitchFamily="34" charset="0"/>
                          <a:cs typeface="Verdana" panose="020B0604030504040204" pitchFamily="34" charset="0"/>
                        </a:rPr>
                        <a:t>ite</a:t>
                      </a:r>
                      <a:r>
                        <a:rPr lang="el-GR" sz="1400" b="0" dirty="0">
                          <a:effectLst/>
                          <a:latin typeface="Verdana" panose="020B0604030504040204" pitchFamily="34" charset="0"/>
                          <a:ea typeface="Verdana" panose="020B0604030504040204" pitchFamily="34" charset="0"/>
                          <a:cs typeface="Verdana" panose="020B0604030504040204" pitchFamily="34" charset="0"/>
                        </a:rPr>
                        <a:t> 1 p</a:t>
                      </a:r>
                      <a:r>
                        <a:rPr lang="en-US" sz="1400" b="0" dirty="0" err="1">
                          <a:effectLst/>
                          <a:latin typeface="Verdana" panose="020B0604030504040204" pitchFamily="34" charset="0"/>
                          <a:ea typeface="Verdana" panose="020B0604030504040204" pitchFamily="34" charset="0"/>
                          <a:cs typeface="Verdana" panose="020B0604030504040204" pitchFamily="34" charset="0"/>
                        </a:rPr>
                        <a:t>ike</a:t>
                      </a:r>
                      <a:endParaRPr lang="el-GR" sz="1400" b="0" dirty="0">
                        <a:effectLst/>
                        <a:latin typeface="Verdana" panose="020B0604030504040204" pitchFamily="34" charset="0"/>
                        <a:ea typeface="Verdana" panose="020B0604030504040204" pitchFamily="34" charset="0"/>
                        <a:cs typeface="Verdana" panose="020B0604030504040204" pitchFamily="34" charset="0"/>
                      </a:endParaRPr>
                    </a:p>
                    <a:p>
                      <a:pPr algn="ctr">
                        <a:spcBef>
                          <a:spcPts val="0"/>
                        </a:spcBef>
                        <a:spcAft>
                          <a:spcPts val="0"/>
                        </a:spcAft>
                      </a:pPr>
                      <a:r>
                        <a:rPr lang="en-US" sz="1400" b="0" dirty="0">
                          <a:effectLst/>
                          <a:latin typeface="Verdana" panose="020B0604030504040204" pitchFamily="34" charset="0"/>
                          <a:ea typeface="Verdana" panose="020B0604030504040204" pitchFamily="34" charset="0"/>
                          <a:cs typeface="Verdana" panose="020B0604030504040204" pitchFamily="34" charset="0"/>
                        </a:rPr>
                        <a:t>      </a:t>
                      </a:r>
                      <a:r>
                        <a:rPr lang="el-GR" sz="1400" b="0" dirty="0">
                          <a:effectLst/>
                          <a:latin typeface="Verdana" panose="020B0604030504040204" pitchFamily="34" charset="0"/>
                          <a:ea typeface="Verdana" panose="020B0604030504040204" pitchFamily="34" charset="0"/>
                          <a:cs typeface="Verdana" panose="020B0604030504040204" pitchFamily="34" charset="0"/>
                        </a:rPr>
                        <a:t>&gt;12 d</a:t>
                      </a:r>
                      <a:r>
                        <a:rPr lang="en-US" sz="1400" b="0" dirty="0" err="1">
                          <a:effectLst/>
                          <a:latin typeface="Verdana" panose="020B0604030504040204" pitchFamily="34" charset="0"/>
                          <a:ea typeface="Verdana" panose="020B0604030504040204" pitchFamily="34" charset="0"/>
                          <a:cs typeface="Verdana" panose="020B0604030504040204" pitchFamily="34" charset="0"/>
                        </a:rPr>
                        <a:t>ite</a:t>
                      </a:r>
                      <a:r>
                        <a:rPr lang="el-GR" sz="1400" b="0" dirty="0">
                          <a:effectLst/>
                          <a:latin typeface="Verdana" panose="020B0604030504040204" pitchFamily="34" charset="0"/>
                          <a:ea typeface="Verdana" panose="020B0604030504040204" pitchFamily="34" charset="0"/>
                          <a:cs typeface="Verdana" panose="020B0604030504040204" pitchFamily="34" charset="0"/>
                        </a:rPr>
                        <a:t> 0 p</a:t>
                      </a:r>
                      <a:r>
                        <a:rPr lang="en-US" sz="1400" b="0" dirty="0" err="1">
                          <a:effectLst/>
                          <a:latin typeface="Verdana" panose="020B0604030504040204" pitchFamily="34" charset="0"/>
                          <a:ea typeface="Verdana" panose="020B0604030504040204" pitchFamily="34" charset="0"/>
                          <a:cs typeface="Verdana" panose="020B0604030504040204" pitchFamily="34" charset="0"/>
                        </a:rPr>
                        <a:t>ike</a:t>
                      </a:r>
                      <a:endParaRPr lang="el-GR" sz="1400" b="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60983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70108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2400" b="1" dirty="0"/>
              <a:t>                 </a:t>
            </a:r>
            <a:r>
              <a:rPr lang="sq-AL" altLang="en-US" sz="2400" b="1" dirty="0"/>
              <a:t>Objektivat e trajnimit </a:t>
            </a:r>
          </a:p>
        </p:txBody>
      </p:sp>
      <p:sp>
        <p:nvSpPr>
          <p:cNvPr id="3" name="Rectangle 2"/>
          <p:cNvSpPr/>
          <p:nvPr/>
        </p:nvSpPr>
        <p:spPr>
          <a:xfrm>
            <a:off x="395536" y="1268760"/>
            <a:ext cx="8424936" cy="4247317"/>
          </a:xfrm>
          <a:prstGeom prst="rect">
            <a:avLst/>
          </a:prstGeom>
        </p:spPr>
        <p:txBody>
          <a:bodyPr wrap="square">
            <a:spAutoFit/>
          </a:bodyPr>
          <a:lstStyle/>
          <a:p>
            <a:pPr algn="just">
              <a:spcBef>
                <a:spcPts val="600"/>
              </a:spcBef>
            </a:pPr>
            <a:r>
              <a:rPr lang="sq-AL" sz="2000" dirty="0"/>
              <a:t>Objektivi i përgjithshëm i modulit aktual të trajnimit është kuptimi në thellësi i mekanikës dhe procedurave të sistemit të vlerësimit të njohur si "tenderi ekonomikisht më i favorshëm", në mënyrë që zyrtarët e prokurimit të jenë në gjendje të përgatisin dhe kontrollojnë dokumentet e tenderit dhe të marrin pjesë në mënyrë efektive n</a:t>
            </a:r>
            <a:r>
              <a:rPr lang="en-US" sz="2000" dirty="0"/>
              <a:t>ë</a:t>
            </a:r>
            <a:r>
              <a:rPr lang="sq-AL" sz="2000" dirty="0"/>
              <a:t> procedurat e vlerësimit të tenderit.</a:t>
            </a:r>
            <a:endParaRPr lang="en-US" sz="2000" dirty="0"/>
          </a:p>
          <a:p>
            <a:pPr algn="just">
              <a:spcBef>
                <a:spcPts val="600"/>
              </a:spcBef>
            </a:pPr>
            <a:endParaRPr lang="sq-AL" sz="2000" dirty="0"/>
          </a:p>
          <a:p>
            <a:pPr algn="just">
              <a:spcBef>
                <a:spcPts val="600"/>
              </a:spcBef>
            </a:pPr>
            <a:r>
              <a:rPr lang="sq-AL" sz="2000" dirty="0"/>
              <a:t>Më konkretisht objektivat janë për të eksploruar, shpjeguar dhe kuptuar:  </a:t>
            </a:r>
          </a:p>
          <a:p>
            <a:pPr marL="457200" indent="-457200">
              <a:spcBef>
                <a:spcPts val="600"/>
              </a:spcBef>
              <a:buFont typeface="+mj-lt"/>
              <a:buAutoNum type="arabicPeriod"/>
            </a:pPr>
            <a:r>
              <a:rPr lang="sq-AL" sz="2000" dirty="0"/>
              <a:t>Cili është objektivi i sistemit të vlerësimit të TEMF?</a:t>
            </a:r>
          </a:p>
          <a:p>
            <a:pPr marL="457200" indent="-457200">
              <a:spcBef>
                <a:spcPts val="600"/>
              </a:spcBef>
              <a:buFont typeface="+mj-lt"/>
              <a:buAutoNum type="arabicPeriod"/>
            </a:pPr>
            <a:r>
              <a:rPr lang="sq-AL" sz="2000" dirty="0"/>
              <a:t>Cilat janë avantazhet dhe dis-avantazhet e TEMF;</a:t>
            </a:r>
          </a:p>
          <a:p>
            <a:pPr marL="457200" indent="-457200">
              <a:spcBef>
                <a:spcPts val="600"/>
              </a:spcBef>
              <a:buFont typeface="+mj-lt"/>
              <a:buAutoNum type="arabicPeriod"/>
            </a:pPr>
            <a:r>
              <a:rPr lang="sq-AL" sz="2000" dirty="0"/>
              <a:t>Cilat janë kriteret e përfshira dhe si mund të përdoren ato;</a:t>
            </a:r>
          </a:p>
          <a:p>
            <a:pPr marL="457200" indent="-457200">
              <a:spcBef>
                <a:spcPts val="600"/>
              </a:spcBef>
              <a:buFont typeface="+mj-lt"/>
              <a:buAutoNum type="arabicPeriod"/>
            </a:pPr>
            <a:r>
              <a:rPr lang="sq-AL" sz="2000" dirty="0"/>
              <a:t>Pse është TEMF një përgjigje për vlerën më të mirë për para.</a:t>
            </a:r>
            <a:endParaRPr lang="sq-AL" sz="20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63848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6" y="404666"/>
            <a:ext cx="38619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Konsiderata nga praktika</a:t>
            </a:r>
          </a:p>
        </p:txBody>
      </p:sp>
      <p:graphicFrame>
        <p:nvGraphicFramePr>
          <p:cNvPr id="4" name="Table 3"/>
          <p:cNvGraphicFramePr>
            <a:graphicFrameLocks noGrp="1"/>
          </p:cNvGraphicFramePr>
          <p:nvPr>
            <p:extLst>
              <p:ext uri="{D42A27DB-BD31-4B8C-83A1-F6EECF244321}">
                <p14:modId xmlns:p14="http://schemas.microsoft.com/office/powerpoint/2010/main" val="526496934"/>
              </p:ext>
            </p:extLst>
          </p:nvPr>
        </p:nvGraphicFramePr>
        <p:xfrm>
          <a:off x="179512" y="1052736"/>
          <a:ext cx="8856984" cy="4663440"/>
        </p:xfrm>
        <a:graphic>
          <a:graphicData uri="http://schemas.openxmlformats.org/drawingml/2006/table">
            <a:tbl>
              <a:tblPr firstRow="1" firstCol="1" bandRow="1">
                <a:tableStyleId>{46F890A9-2807-4EBB-B81D-B2AA78EC7F39}</a:tableStyleId>
              </a:tblPr>
              <a:tblGrid>
                <a:gridCol w="4427981">
                  <a:extLst>
                    <a:ext uri="{9D8B030D-6E8A-4147-A177-3AD203B41FA5}">
                      <a16:colId xmlns:a16="http://schemas.microsoft.com/office/drawing/2014/main" xmlns="" val="20000"/>
                    </a:ext>
                  </a:extLst>
                </a:gridCol>
                <a:gridCol w="4429003">
                  <a:extLst>
                    <a:ext uri="{9D8B030D-6E8A-4147-A177-3AD203B41FA5}">
                      <a16:colId xmlns:a16="http://schemas.microsoft.com/office/drawing/2014/main" xmlns="" val="20001"/>
                    </a:ext>
                  </a:extLst>
                </a:gridCol>
              </a:tblGrid>
              <a:tr h="0">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këqij ne praktikë – mos te behën</a:t>
                      </a:r>
                      <a:r>
                        <a:rPr lang="en-US" sz="16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mire ne praktikë – te behën</a:t>
                      </a:r>
                      <a:r>
                        <a:rPr lang="en-US" sz="16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600" noProof="0" dirty="0">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spcBef>
                          <a:spcPts val="60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AK duhet të përshkruajë nëse do të shtohen shpenzime shtesë për urdhër urgjente (AK duhet të këshillojë një numër të vlerësuar të 'urdhër urgjent' në vit për të llogaritur kostot).</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Ofertuesi për të përshkruar nëse ndonjë shpenzim shtesë do të shtohet për urdhër urgjente. Numri i vlerësuar i 'urdhrave urgjent' në vit është 500. (Tani AK mund të llogarisë një kosto totale në vit për urdhër urgjente - e cila është transparente dhe e qartë) </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0">
                <a:tc>
                  <a:txBody>
                    <a:bodyPr/>
                    <a:lstStyle/>
                    <a:p>
                      <a:pPr>
                        <a:spcBef>
                          <a:spcPts val="60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AK duhet të përshkruajë qëndrueshmërinë e produkteve - qëndrueshmëria minimale është 2 vjet nga data e prodhimit (nuk ka qëndrueshmëri të preferuar përcaktohet nga AK).</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Qëndrueshmëria e ofruar e produkteve duhet të jetë së paku (kriteret minimale) 2 vjet nga data e prodhimit. Qëndrueshmëria e ofruar prej 5 vitesh do të vlerësohet dhe do të vlerësohet pozitivisht (tenderuesi konkurron midis 2 dhe 5 vjet në qëndrueshmëri - nuk ka pikë shtesë për një qëndrueshmëri të ofruar më shumë se 5 vjet). </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89911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79512" y="908720"/>
          <a:ext cx="8856984" cy="4907280"/>
        </p:xfrm>
        <a:graphic>
          <a:graphicData uri="http://schemas.openxmlformats.org/drawingml/2006/table">
            <a:tbl>
              <a:tblPr firstRow="1" firstCol="1" bandRow="1">
                <a:tableStyleId>{46F890A9-2807-4EBB-B81D-B2AA78EC7F39}</a:tableStyleId>
              </a:tblPr>
              <a:tblGrid>
                <a:gridCol w="4427981">
                  <a:extLst>
                    <a:ext uri="{9D8B030D-6E8A-4147-A177-3AD203B41FA5}">
                      <a16:colId xmlns:a16="http://schemas.microsoft.com/office/drawing/2014/main" xmlns="" val="20000"/>
                    </a:ext>
                  </a:extLst>
                </a:gridCol>
                <a:gridCol w="4429003">
                  <a:extLst>
                    <a:ext uri="{9D8B030D-6E8A-4147-A177-3AD203B41FA5}">
                      <a16:colId xmlns:a16="http://schemas.microsoft.com/office/drawing/2014/main" xmlns="" val="20001"/>
                    </a:ext>
                  </a:extLst>
                </a:gridCol>
              </a:tblGrid>
              <a:tr h="0">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këqij ne praktikë – mos te behën</a:t>
                      </a:r>
                      <a:r>
                        <a:rPr lang="en-US" sz="16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mire ne praktikë – te behën</a:t>
                      </a:r>
                      <a:r>
                        <a:rPr lang="en-US" sz="16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600" noProof="0" dirty="0">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spcBef>
                          <a:spcPts val="600"/>
                        </a:spcBef>
                        <a:spcAft>
                          <a:spcPts val="0"/>
                        </a:spcAft>
                      </a:pPr>
                      <a:r>
                        <a:rPr lang="sq-AL" sz="1400" b="0" noProof="0" dirty="0">
                          <a:effectLst/>
                          <a:latin typeface="Verdana" panose="020B0604030504040204" pitchFamily="34" charset="0"/>
                          <a:ea typeface="Verdana" panose="020B0604030504040204" pitchFamily="34" charset="0"/>
                          <a:cs typeface="Verdana" panose="020B0604030504040204" pitchFamily="34" charset="0"/>
                        </a:rPr>
                        <a:t>Ndëshkimet e kontratës: Përdorimi i gjobave të kontratës (d.m.th.. Më e lartë se kontrata me të cilën ofertuesi është i gatshëm të paguajë për dorëzimin me vonesë të kontratës, aq më shumë pikë i është dhënë) dekurajohet si kriter i dhënies. Ndëshkimet e tilla duhet të parashikohen thjesht në kushtet e kontratës.</a:t>
                      </a:r>
                      <a:endParaRPr lang="sq-AL" sz="14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b="0" dirty="0">
                          <a:effectLst/>
                          <a:latin typeface="Verdana" panose="020B0604030504040204" pitchFamily="34" charset="0"/>
                          <a:ea typeface="Verdana" panose="020B0604030504040204" pitchFamily="34" charset="0"/>
                          <a:cs typeface="Verdana" panose="020B0604030504040204" pitchFamily="34" charset="0"/>
                        </a:rPr>
                        <a:t> </a:t>
                      </a:r>
                      <a:endParaRPr lang="el-GR" sz="1600" b="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0">
                <a:tc>
                  <a:txBody>
                    <a:bodyPr/>
                    <a:lstStyle/>
                    <a:p>
                      <a:pPr>
                        <a:spcBef>
                          <a:spcPts val="600"/>
                        </a:spcBef>
                        <a:spcAft>
                          <a:spcPts val="0"/>
                        </a:spcAft>
                      </a:pPr>
                      <a:r>
                        <a:rPr lang="sq-AL" sz="1400" b="0" noProof="0" dirty="0">
                          <a:effectLst/>
                          <a:latin typeface="Verdana" panose="020B0604030504040204" pitchFamily="34" charset="0"/>
                          <a:ea typeface="Verdana" panose="020B0604030504040204" pitchFamily="34" charset="0"/>
                          <a:cs typeface="Verdana" panose="020B0604030504040204" pitchFamily="34" charset="0"/>
                        </a:rPr>
                        <a:t>Barazia gjinore: AK nuk mund të përdorë gjininë si kriter të dhënies, për shembull duke dhënë pikat në një kontratë të tipit të shërbimeve në bazë të përbërjes gjinore të ekipit të ekspertëve të propozuar nga tenderuesi (kjo është diskriminim dhe shkelje e parimeve të Traktatit) .</a:t>
                      </a:r>
                      <a:endParaRPr lang="sq-AL" sz="14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b="0" dirty="0">
                          <a:effectLst/>
                          <a:latin typeface="Verdana" panose="020B0604030504040204" pitchFamily="34" charset="0"/>
                          <a:ea typeface="Verdana" panose="020B0604030504040204" pitchFamily="34" charset="0"/>
                          <a:cs typeface="Verdana" panose="020B0604030504040204" pitchFamily="34" charset="0"/>
                        </a:rPr>
                        <a:t> </a:t>
                      </a:r>
                      <a:endParaRPr lang="el-GR" sz="1600" b="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0">
                <a:tc>
                  <a:txBody>
                    <a:bodyPr/>
                    <a:lstStyle/>
                    <a:p>
                      <a:pPr>
                        <a:spcBef>
                          <a:spcPts val="600"/>
                        </a:spcBef>
                        <a:spcAft>
                          <a:spcPts val="0"/>
                        </a:spcAft>
                      </a:pPr>
                      <a:r>
                        <a:rPr lang="sq-AL" sz="1400" b="0" noProof="0" dirty="0">
                          <a:effectLst/>
                          <a:latin typeface="Verdana" panose="020B0604030504040204" pitchFamily="34" charset="0"/>
                          <a:ea typeface="Verdana" panose="020B0604030504040204" pitchFamily="34" charset="0"/>
                          <a:cs typeface="Verdana" panose="020B0604030504040204" pitchFamily="34" charset="0"/>
                        </a:rPr>
                        <a:t>Shtesat: AK nuk duhet të përdorë 'shtesa të kontratës' si një faktor në dhënien e kontratave, për shembull duke dhënë pika shtesë për ofertuesit që ofrojnë artikuj të lirë përveç atyre që kërkohen.</a:t>
                      </a:r>
                      <a:endParaRPr lang="sq-AL" sz="14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b="0" dirty="0">
                          <a:effectLst/>
                          <a:latin typeface="Verdana" panose="020B0604030504040204" pitchFamily="34" charset="0"/>
                          <a:ea typeface="Verdana" panose="020B0604030504040204" pitchFamily="34" charset="0"/>
                          <a:cs typeface="Verdana" panose="020B0604030504040204" pitchFamily="34" charset="0"/>
                        </a:rPr>
                        <a:t> </a:t>
                      </a:r>
                      <a:endParaRPr lang="el-GR" sz="1600" b="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3" name="Rectangle 2"/>
          <p:cNvSpPr/>
          <p:nvPr/>
        </p:nvSpPr>
        <p:spPr>
          <a:xfrm>
            <a:off x="467546" y="404666"/>
            <a:ext cx="38619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Konsiderata nga praktika</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998606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87883629"/>
              </p:ext>
            </p:extLst>
          </p:nvPr>
        </p:nvGraphicFramePr>
        <p:xfrm>
          <a:off x="179512" y="908720"/>
          <a:ext cx="8856984" cy="5151120"/>
        </p:xfrm>
        <a:graphic>
          <a:graphicData uri="http://schemas.openxmlformats.org/drawingml/2006/table">
            <a:tbl>
              <a:tblPr firstRow="1" firstCol="1" bandRow="1">
                <a:tableStyleId>{46F890A9-2807-4EBB-B81D-B2AA78EC7F39}</a:tableStyleId>
              </a:tblPr>
              <a:tblGrid>
                <a:gridCol w="4427981">
                  <a:extLst>
                    <a:ext uri="{9D8B030D-6E8A-4147-A177-3AD203B41FA5}">
                      <a16:colId xmlns:a16="http://schemas.microsoft.com/office/drawing/2014/main" xmlns="" val="20000"/>
                    </a:ext>
                  </a:extLst>
                </a:gridCol>
                <a:gridCol w="4429003">
                  <a:extLst>
                    <a:ext uri="{9D8B030D-6E8A-4147-A177-3AD203B41FA5}">
                      <a16:colId xmlns:a16="http://schemas.microsoft.com/office/drawing/2014/main" xmlns="" val="20001"/>
                    </a:ext>
                  </a:extLst>
                </a:gridCol>
              </a:tblGrid>
              <a:tr h="0">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këqij n</a:t>
                      </a:r>
                      <a:r>
                        <a:rPr lang="en-US" sz="1600" noProof="0" dirty="0">
                          <a:effectLst/>
                          <a:latin typeface="Verdana" panose="020B0604030504040204" pitchFamily="34" charset="0"/>
                          <a:ea typeface="Verdana" panose="020B0604030504040204" pitchFamily="34" charset="0"/>
                          <a:cs typeface="Verdana" panose="020B0604030504040204" pitchFamily="34" charset="0"/>
                        </a:rPr>
                        <a:t>ë</a:t>
                      </a:r>
                      <a:r>
                        <a:rPr lang="sq-AL" sz="1600" noProof="0" dirty="0">
                          <a:effectLst/>
                          <a:latin typeface="Verdana" panose="020B0604030504040204" pitchFamily="34" charset="0"/>
                          <a:ea typeface="Verdana" panose="020B0604030504040204" pitchFamily="34" charset="0"/>
                          <a:cs typeface="Verdana" panose="020B0604030504040204" pitchFamily="34" charset="0"/>
                        </a:rPr>
                        <a:t> praktikë – mos t</a:t>
                      </a:r>
                      <a:r>
                        <a:rPr lang="en-US" sz="1600" noProof="0" dirty="0">
                          <a:effectLst/>
                          <a:latin typeface="Verdana" panose="020B0604030504040204" pitchFamily="34" charset="0"/>
                          <a:ea typeface="Verdana" panose="020B0604030504040204" pitchFamily="34" charset="0"/>
                          <a:cs typeface="Verdana" panose="020B0604030504040204" pitchFamily="34" charset="0"/>
                        </a:rPr>
                        <a:t>ë</a:t>
                      </a:r>
                      <a:r>
                        <a:rPr lang="sq-AL" sz="1600" noProof="0" dirty="0">
                          <a:effectLst/>
                          <a:latin typeface="Verdana" panose="020B0604030504040204" pitchFamily="34" charset="0"/>
                          <a:ea typeface="Verdana" panose="020B0604030504040204" pitchFamily="34" charset="0"/>
                          <a:cs typeface="Verdana" panose="020B0604030504040204" pitchFamily="34" charset="0"/>
                        </a:rPr>
                        <a:t> b</a:t>
                      </a:r>
                      <a:r>
                        <a:rPr lang="en-US" sz="1600" noProof="0" dirty="0">
                          <a:effectLst/>
                          <a:latin typeface="Verdana" panose="020B0604030504040204" pitchFamily="34" charset="0"/>
                          <a:ea typeface="Verdana" panose="020B0604030504040204" pitchFamily="34" charset="0"/>
                          <a:cs typeface="Verdana" panose="020B0604030504040204" pitchFamily="34" charset="0"/>
                        </a:rPr>
                        <a:t>ë</a:t>
                      </a:r>
                      <a:r>
                        <a:rPr lang="sq-AL" sz="1600" noProof="0" dirty="0">
                          <a:effectLst/>
                          <a:latin typeface="Verdana" panose="020B0604030504040204" pitchFamily="34" charset="0"/>
                          <a:ea typeface="Verdana" panose="020B0604030504040204" pitchFamily="34" charset="0"/>
                          <a:cs typeface="Verdana" panose="020B0604030504040204" pitchFamily="34" charset="0"/>
                        </a:rPr>
                        <a:t>h</a:t>
                      </a:r>
                      <a:r>
                        <a:rPr lang="en-US" sz="1600" noProof="0" dirty="0">
                          <a:effectLst/>
                          <a:latin typeface="Verdana" panose="020B0604030504040204" pitchFamily="34" charset="0"/>
                          <a:ea typeface="Verdana" panose="020B0604030504040204" pitchFamily="34" charset="0"/>
                          <a:cs typeface="Verdana" panose="020B0604030504040204" pitchFamily="34" charset="0"/>
                        </a:rPr>
                        <a:t>e</a:t>
                      </a:r>
                      <a:r>
                        <a:rPr lang="sq-AL" sz="1600" noProof="0" dirty="0">
                          <a:effectLst/>
                          <a:latin typeface="Verdana" panose="020B0604030504040204" pitchFamily="34" charset="0"/>
                          <a:ea typeface="Verdana" panose="020B0604030504040204" pitchFamily="34" charset="0"/>
                          <a:cs typeface="Verdana" panose="020B0604030504040204" pitchFamily="34" charset="0"/>
                        </a:rPr>
                        <a:t>n</a:t>
                      </a:r>
                      <a:r>
                        <a:rPr lang="en-US" sz="16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Shembuj të mire n</a:t>
                      </a:r>
                      <a:r>
                        <a:rPr lang="en-US" sz="1600" noProof="0" dirty="0">
                          <a:effectLst/>
                          <a:latin typeface="Verdana" panose="020B0604030504040204" pitchFamily="34" charset="0"/>
                          <a:ea typeface="Verdana" panose="020B0604030504040204" pitchFamily="34" charset="0"/>
                          <a:cs typeface="Verdana" panose="020B0604030504040204" pitchFamily="34" charset="0"/>
                        </a:rPr>
                        <a:t>ë</a:t>
                      </a:r>
                      <a:r>
                        <a:rPr lang="sq-AL" sz="1600" noProof="0" dirty="0">
                          <a:effectLst/>
                          <a:latin typeface="Verdana" panose="020B0604030504040204" pitchFamily="34" charset="0"/>
                          <a:ea typeface="Verdana" panose="020B0604030504040204" pitchFamily="34" charset="0"/>
                          <a:cs typeface="Verdana" panose="020B0604030504040204" pitchFamily="34" charset="0"/>
                        </a:rPr>
                        <a:t> praktikë – t</a:t>
                      </a:r>
                      <a:r>
                        <a:rPr lang="en-US" sz="1600" noProof="0" dirty="0">
                          <a:effectLst/>
                          <a:latin typeface="Verdana" panose="020B0604030504040204" pitchFamily="34" charset="0"/>
                          <a:ea typeface="Verdana" panose="020B0604030504040204" pitchFamily="34" charset="0"/>
                          <a:cs typeface="Verdana" panose="020B0604030504040204" pitchFamily="34" charset="0"/>
                        </a:rPr>
                        <a:t>ë</a:t>
                      </a:r>
                      <a:r>
                        <a:rPr lang="sq-AL" sz="1600" noProof="0" dirty="0">
                          <a:effectLst/>
                          <a:latin typeface="Verdana" panose="020B0604030504040204" pitchFamily="34" charset="0"/>
                          <a:ea typeface="Verdana" panose="020B0604030504040204" pitchFamily="34" charset="0"/>
                          <a:cs typeface="Verdana" panose="020B0604030504040204" pitchFamily="34" charset="0"/>
                        </a:rPr>
                        <a:t> b</a:t>
                      </a:r>
                      <a:r>
                        <a:rPr lang="en-US" sz="1600" noProof="0" dirty="0">
                          <a:effectLst/>
                          <a:latin typeface="Verdana" panose="020B0604030504040204" pitchFamily="34" charset="0"/>
                          <a:ea typeface="Verdana" panose="020B0604030504040204" pitchFamily="34" charset="0"/>
                          <a:cs typeface="Verdana" panose="020B0604030504040204" pitchFamily="34" charset="0"/>
                        </a:rPr>
                        <a:t>ë</a:t>
                      </a:r>
                      <a:r>
                        <a:rPr lang="sq-AL" sz="1600" noProof="0" dirty="0">
                          <a:effectLst/>
                          <a:latin typeface="Verdana" panose="020B0604030504040204" pitchFamily="34" charset="0"/>
                          <a:ea typeface="Verdana" panose="020B0604030504040204" pitchFamily="34" charset="0"/>
                          <a:cs typeface="Verdana" panose="020B0604030504040204" pitchFamily="34" charset="0"/>
                        </a:rPr>
                        <a:t>h</a:t>
                      </a:r>
                      <a:r>
                        <a:rPr lang="en-US" sz="1600" noProof="0" dirty="0">
                          <a:effectLst/>
                          <a:latin typeface="Verdana" panose="020B0604030504040204" pitchFamily="34" charset="0"/>
                          <a:ea typeface="Verdana" panose="020B0604030504040204" pitchFamily="34" charset="0"/>
                          <a:cs typeface="Verdana" panose="020B0604030504040204" pitchFamily="34" charset="0"/>
                        </a:rPr>
                        <a:t>e</a:t>
                      </a:r>
                      <a:r>
                        <a:rPr lang="sq-AL" sz="1600" noProof="0" dirty="0">
                          <a:effectLst/>
                          <a:latin typeface="Verdana" panose="020B0604030504040204" pitchFamily="34" charset="0"/>
                          <a:ea typeface="Verdana" panose="020B0604030504040204" pitchFamily="34" charset="0"/>
                          <a:cs typeface="Verdana" panose="020B0604030504040204" pitchFamily="34" charset="0"/>
                        </a:rPr>
                        <a:t>n</a:t>
                      </a:r>
                      <a:r>
                        <a:rPr lang="en-US" sz="16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600" noProof="0" dirty="0">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spcBef>
                          <a:spcPts val="60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Çmimi mesatar: Përdorimi i çmimit mesatar (d.m.th. dhënien e pikëve më shumë atyre ofertave të afërta me mesataren e të gjitha ofertave të pranuara) nuk është e lejuar pasi që nuk është një kriter objektiv në lidhje me objektin e kontratës.</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b="0">
                          <a:effectLst/>
                          <a:latin typeface="Verdana" panose="020B0604030504040204" pitchFamily="34" charset="0"/>
                          <a:ea typeface="Verdana" panose="020B0604030504040204" pitchFamily="34" charset="0"/>
                          <a:cs typeface="Verdana" panose="020B0604030504040204" pitchFamily="34" charset="0"/>
                        </a:rPr>
                        <a:t> </a:t>
                      </a:r>
                      <a:endParaRPr lang="el-GR" sz="1600" b="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0">
                <a:tc>
                  <a:txBody>
                    <a:bodyPr/>
                    <a:lstStyle/>
                    <a:p>
                      <a:pPr>
                        <a:spcBef>
                          <a:spcPts val="600"/>
                        </a:spcBef>
                        <a:spcAft>
                          <a:spcPts val="0"/>
                        </a:spcAft>
                      </a:pPr>
                      <a:r>
                        <a:rPr lang="sq-AL" sz="1600" b="0" noProof="0" dirty="0">
                          <a:effectLst/>
                          <a:latin typeface="Verdana" panose="020B0604030504040204" pitchFamily="34" charset="0"/>
                          <a:ea typeface="Verdana" panose="020B0604030504040204" pitchFamily="34" charset="0"/>
                          <a:cs typeface="Verdana" panose="020B0604030504040204" pitchFamily="34" charset="0"/>
                        </a:rPr>
                        <a:t>Niveli i nën</a:t>
                      </a:r>
                      <a:r>
                        <a:rPr lang="en-US" sz="1600" b="0" noProof="0" dirty="0">
                          <a:effectLst/>
                          <a:latin typeface="Verdana" panose="020B0604030504040204" pitchFamily="34" charset="0"/>
                          <a:ea typeface="Verdana" panose="020B0604030504040204" pitchFamily="34" charset="0"/>
                          <a:cs typeface="Verdana" panose="020B0604030504040204" pitchFamily="34" charset="0"/>
                        </a:rPr>
                        <a:t>-</a:t>
                      </a:r>
                      <a:r>
                        <a:rPr lang="sq-AL" sz="1600" b="0" noProof="0" dirty="0">
                          <a:effectLst/>
                          <a:latin typeface="Verdana" panose="020B0604030504040204" pitchFamily="34" charset="0"/>
                          <a:ea typeface="Verdana" panose="020B0604030504040204" pitchFamily="34" charset="0"/>
                          <a:cs typeface="Verdana" panose="020B0604030504040204" pitchFamily="34" charset="0"/>
                        </a:rPr>
                        <a:t>kontraktimit: AK nuk duhet të përdorë nivelin e "nën</a:t>
                      </a:r>
                      <a:r>
                        <a:rPr lang="en-US" sz="1600" b="0" noProof="0" dirty="0">
                          <a:effectLst/>
                          <a:latin typeface="Verdana" panose="020B0604030504040204" pitchFamily="34" charset="0"/>
                          <a:ea typeface="Verdana" panose="020B0604030504040204" pitchFamily="34" charset="0"/>
                          <a:cs typeface="Verdana" panose="020B0604030504040204" pitchFamily="34" charset="0"/>
                        </a:rPr>
                        <a:t>-</a:t>
                      </a:r>
                      <a:r>
                        <a:rPr lang="sq-AL" sz="1600" b="0" noProof="0" dirty="0">
                          <a:effectLst/>
                          <a:latin typeface="Verdana" panose="020B0604030504040204" pitchFamily="34" charset="0"/>
                          <a:ea typeface="Verdana" panose="020B0604030504040204" pitchFamily="34" charset="0"/>
                          <a:cs typeface="Verdana" panose="020B0604030504040204" pitchFamily="34" charset="0"/>
                        </a:rPr>
                        <a:t>kontraktimit" në mënyrë që të kufizojë përdorimin e tij, për shembull duke i dhënë më shumë pikë tenderuesve që propozojnë të mos përdorin nën</a:t>
                      </a:r>
                      <a:r>
                        <a:rPr lang="en-US" sz="1600" b="0" noProof="0" dirty="0">
                          <a:effectLst/>
                          <a:latin typeface="Verdana" panose="020B0604030504040204" pitchFamily="34" charset="0"/>
                          <a:ea typeface="Verdana" panose="020B0604030504040204" pitchFamily="34" charset="0"/>
                          <a:cs typeface="Verdana" panose="020B0604030504040204" pitchFamily="34" charset="0"/>
                        </a:rPr>
                        <a:t>-</a:t>
                      </a:r>
                      <a:r>
                        <a:rPr lang="sq-AL" sz="1600" b="0" noProof="0" dirty="0">
                          <a:effectLst/>
                          <a:latin typeface="Verdana" panose="020B0604030504040204" pitchFamily="34" charset="0"/>
                          <a:ea typeface="Verdana" panose="020B0604030504040204" pitchFamily="34" charset="0"/>
                          <a:cs typeface="Verdana" panose="020B0604030504040204" pitchFamily="34" charset="0"/>
                        </a:rPr>
                        <a:t>kontraktimin krahasuar me ata që propozojnë nën-kontraktime. AK nuk ka të drejtë të kufizojë nivelin e nën</a:t>
                      </a:r>
                      <a:r>
                        <a:rPr lang="en-US" sz="1600" b="0" noProof="0" dirty="0">
                          <a:effectLst/>
                          <a:latin typeface="Verdana" panose="020B0604030504040204" pitchFamily="34" charset="0"/>
                          <a:ea typeface="Verdana" panose="020B0604030504040204" pitchFamily="34" charset="0"/>
                          <a:cs typeface="Verdana" panose="020B0604030504040204" pitchFamily="34" charset="0"/>
                        </a:rPr>
                        <a:t>-</a:t>
                      </a:r>
                      <a:r>
                        <a:rPr lang="sq-AL" sz="1600" b="0" noProof="0" dirty="0">
                          <a:effectLst/>
                          <a:latin typeface="Verdana" panose="020B0604030504040204" pitchFamily="34" charset="0"/>
                          <a:ea typeface="Verdana" panose="020B0604030504040204" pitchFamily="34" charset="0"/>
                          <a:cs typeface="Verdana" panose="020B0604030504040204" pitchFamily="34" charset="0"/>
                        </a:rPr>
                        <a:t>kontraktimit të propozuar nga një ofertues. (Ky kriter është çështje përzgjedhëse)</a:t>
                      </a:r>
                      <a:endParaRPr lang="sq-AL" sz="1600" b="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b="0" dirty="0">
                          <a:effectLst/>
                          <a:latin typeface="Verdana" panose="020B0604030504040204" pitchFamily="34" charset="0"/>
                          <a:ea typeface="Verdana" panose="020B0604030504040204" pitchFamily="34" charset="0"/>
                          <a:cs typeface="Verdana" panose="020B0604030504040204" pitchFamily="34" charset="0"/>
                        </a:rPr>
                        <a:t> </a:t>
                      </a:r>
                      <a:endParaRPr lang="el-GR" sz="1600" b="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 name="Rectangle 2"/>
          <p:cNvSpPr/>
          <p:nvPr/>
        </p:nvSpPr>
        <p:spPr>
          <a:xfrm>
            <a:off x="467546" y="404666"/>
            <a:ext cx="38619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Konsiderata nga praktika</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4264933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76200" y="2286002"/>
            <a:ext cx="8610600" cy="2262158"/>
          </a:xfrm>
          <a:prstGeom prst="rect">
            <a:avLst/>
          </a:prstGeom>
        </p:spPr>
        <p:txBody>
          <a:bodyPr wrap="square">
            <a:spAutoFit/>
          </a:bodyPr>
          <a:lstStyle/>
          <a:p>
            <a:pPr marL="342900" lvl="1" indent="-342900" eaLnBrk="1" hangingPunct="1">
              <a:spcBef>
                <a:spcPts val="600"/>
              </a:spcBef>
              <a:buClr>
                <a:schemeClr val="bg2"/>
              </a:buClr>
              <a:buSzPct val="75000"/>
              <a:buFont typeface="Wingdings" pitchFamily="2" charset="2"/>
              <a:buChar char="n"/>
            </a:pPr>
            <a:endParaRPr lang="sq-AL" altLang="el-GR" sz="1800" dirty="0">
              <a:latin typeface="Verdana" panose="020B0604030504040204" pitchFamily="34" charset="0"/>
              <a:ea typeface="Verdana" panose="020B0604030504040204" pitchFamily="34" charset="0"/>
              <a:cs typeface="Verdana" panose="020B0604030504040204" pitchFamily="34" charset="0"/>
            </a:endParaRPr>
          </a:p>
          <a:p>
            <a:pPr marL="342900" lvl="1" indent="-342900" eaLnBrk="1" hangingPunct="1">
              <a:spcBef>
                <a:spcPts val="600"/>
              </a:spcBef>
              <a:buClr>
                <a:schemeClr val="bg2"/>
              </a:buClr>
              <a:buSzPct val="75000"/>
              <a:buFont typeface="Wingdings" pitchFamily="2" charset="2"/>
              <a:buChar char="n"/>
            </a:pPr>
            <a:r>
              <a:rPr lang="sq-AL" altLang="el-GR" sz="1800" dirty="0">
                <a:latin typeface="Verdana" panose="020B0604030504040204" pitchFamily="34" charset="0"/>
                <a:ea typeface="Verdana" panose="020B0604030504040204" pitchFamily="34" charset="0"/>
                <a:cs typeface="Verdana" panose="020B0604030504040204" pitchFamily="34" charset="0"/>
              </a:rPr>
              <a:t>Në shumicën e rasteve autoriteti kontraktues (për arsye praktike) duhet të aplikojë një model vlerësimi gjatë vlerësimit të tenderëve të pranuar (sidomos për shkak të kërkesës për peshë). </a:t>
            </a:r>
          </a:p>
          <a:p>
            <a:pPr marL="0" lvl="1" indent="0" eaLnBrk="1" hangingPunct="1">
              <a:spcBef>
                <a:spcPts val="600"/>
              </a:spcBef>
              <a:buClr>
                <a:schemeClr val="bg2"/>
              </a:buClr>
              <a:buSzPct val="75000"/>
              <a:buNone/>
            </a:pPr>
            <a:endParaRPr lang="sq-AL" altLang="el-GR" sz="1800" dirty="0">
              <a:latin typeface="Verdana" panose="020B0604030504040204" pitchFamily="34" charset="0"/>
              <a:ea typeface="Verdana" panose="020B0604030504040204" pitchFamily="34" charset="0"/>
              <a:cs typeface="Verdana" panose="020B0604030504040204" pitchFamily="34" charset="0"/>
            </a:endParaRPr>
          </a:p>
          <a:p>
            <a:pPr marL="342900" lvl="1" indent="-342900" eaLnBrk="1" hangingPunct="1">
              <a:spcBef>
                <a:spcPts val="600"/>
              </a:spcBef>
              <a:buClr>
                <a:schemeClr val="bg2"/>
              </a:buClr>
              <a:buSzPct val="75000"/>
              <a:buFont typeface="Wingdings" pitchFamily="2" charset="2"/>
              <a:buChar char="n"/>
            </a:pPr>
            <a:r>
              <a:rPr lang="sq-AL" altLang="el-GR" sz="1800" dirty="0">
                <a:latin typeface="Verdana" panose="020B0604030504040204" pitchFamily="34" charset="0"/>
                <a:ea typeface="Verdana" panose="020B0604030504040204" pitchFamily="34" charset="0"/>
                <a:cs typeface="Verdana" panose="020B0604030504040204" pitchFamily="34" charset="0"/>
              </a:rPr>
              <a:t>Megjithatë, autoriteti kontraktues nuk kërkohet me ligj që të aplikojë modele vlerësimi. </a:t>
            </a:r>
          </a:p>
        </p:txBody>
      </p:sp>
      <p:sp>
        <p:nvSpPr>
          <p:cNvPr id="4" name="Rectangle 2"/>
          <p:cNvSpPr txBox="1">
            <a:spLocks noChangeArrowheads="1"/>
          </p:cNvSpPr>
          <p:nvPr/>
        </p:nvSpPr>
        <p:spPr>
          <a:xfrm>
            <a:off x="609600" y="600922"/>
            <a:ext cx="82986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rPr>
              <a:t>Modelet e vlerësimit dhe dhënia e pikëve</a:t>
            </a:r>
          </a:p>
          <a:p>
            <a:pPr eaLnBrk="1" hangingPunct="1"/>
            <a:endParaRPr lang="sq-AL" sz="2400" dirty="0">
              <a:solidFill>
                <a:srgbClr val="FF0000"/>
              </a:solidFill>
            </a:endParaRP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079564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6" y="476674"/>
            <a:ext cx="76819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Zbatimi i metodologjive të ndryshme të vlerësimit </a:t>
            </a:r>
          </a:p>
        </p:txBody>
      </p:sp>
      <p:sp>
        <p:nvSpPr>
          <p:cNvPr id="3" name="Rectangle 2"/>
          <p:cNvSpPr/>
          <p:nvPr/>
        </p:nvSpPr>
        <p:spPr>
          <a:xfrm>
            <a:off x="346101" y="1295400"/>
            <a:ext cx="7924800" cy="4939814"/>
          </a:xfrm>
          <a:prstGeom prst="rect">
            <a:avLst/>
          </a:prstGeom>
        </p:spPr>
        <p:txBody>
          <a:bodyPr wrap="square">
            <a:spAutoFit/>
          </a:bodyPr>
          <a:lstStyle/>
          <a:p>
            <a:pPr>
              <a:spcBef>
                <a:spcPts val="600"/>
              </a:spcBef>
            </a:pP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Metodologjia e vlerësimit të përdorur varet nga natyra dhe </a:t>
            </a:r>
            <a:r>
              <a:rPr lang="sq-AL" dirty="0" err="1">
                <a:ea typeface="Verdana" panose="020B0604030504040204" pitchFamily="34" charset="0"/>
                <a:cs typeface="Verdana" panose="020B0604030504040204" pitchFamily="34" charset="0"/>
              </a:rPr>
              <a:t>kompleksiteti</a:t>
            </a:r>
            <a:r>
              <a:rPr lang="sq-AL" dirty="0">
                <a:ea typeface="Verdana" panose="020B0604030504040204" pitchFamily="34" charset="0"/>
                <a:cs typeface="Verdana" panose="020B0604030504040204" pitchFamily="34" charset="0"/>
              </a:rPr>
              <a:t> i prokurimit.</a:t>
            </a:r>
          </a:p>
          <a:p>
            <a:pPr>
              <a:spcBef>
                <a:spcPts val="600"/>
              </a:spcBef>
            </a:pPr>
            <a:r>
              <a:rPr lang="sq-AL" dirty="0">
                <a:ea typeface="Verdana" panose="020B0604030504040204" pitchFamily="34" charset="0"/>
                <a:cs typeface="Verdana" panose="020B0604030504040204" pitchFamily="34" charset="0"/>
              </a:rPr>
              <a:t>Metodologjia e përzgjedhur duhet t'i mundësojë Komisionit të Vlerësimit që në mënyrë objektive dhe transparente të përcaktojë se cili tender ofron vlerën më të mirë për para duke adresuar:</a:t>
            </a:r>
          </a:p>
          <a:p>
            <a:pPr marL="342900" lvl="1"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shkallen në të cilën një tender i plotëson kriteret cilësore;</a:t>
            </a:r>
          </a:p>
          <a:p>
            <a:pPr marL="342900" lvl="1"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kostot e ciklit jetësor;</a:t>
            </a:r>
          </a:p>
          <a:p>
            <a:pPr marL="342900" lvl="1"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nivelin e rrezikut që lidhet me përzgjedhjen e një </a:t>
            </a:r>
            <a:r>
              <a:rPr lang="sq-AL" dirty="0" err="1">
                <a:ea typeface="Verdana" panose="020B0604030504040204" pitchFamily="34" charset="0"/>
                <a:cs typeface="Verdana" panose="020B0604030504040204" pitchFamily="34" charset="0"/>
              </a:rPr>
              <a:t>kuotimi</a:t>
            </a:r>
            <a:r>
              <a:rPr lang="sq-AL" dirty="0">
                <a:ea typeface="Verdana" panose="020B0604030504040204" pitchFamily="34" charset="0"/>
                <a:cs typeface="Verdana" panose="020B0604030504040204" pitchFamily="34" charset="0"/>
              </a:rPr>
              <a:t> të veçantë; dhe</a:t>
            </a:r>
          </a:p>
          <a:p>
            <a:pPr marL="342900" lvl="1"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kriteret duhet të renditen (sipas renditjes së prioritetit) në dokumentet (zakonisht specifikimet) me koeficientin (nëse ka) dhe metodologjinë e rezultateve.</a:t>
            </a:r>
          </a:p>
          <a:p>
            <a:pPr marL="0" lvl="1">
              <a:spcBef>
                <a:spcPts val="600"/>
              </a:spcBef>
              <a:buClr>
                <a:schemeClr val="bg2"/>
              </a:buClr>
              <a:buSzPct val="75000"/>
            </a:pPr>
            <a:endParaRPr lang="sq-AL" dirty="0">
              <a:ea typeface="Verdana" panose="020B0604030504040204" pitchFamily="34" charset="0"/>
              <a:cs typeface="Verdana" panose="020B0604030504040204" pitchFamily="34" charset="0"/>
            </a:endParaRPr>
          </a:p>
          <a:p>
            <a:pPr marL="0" lvl="1">
              <a:spcBef>
                <a:spcPts val="600"/>
              </a:spcBef>
              <a:buClr>
                <a:schemeClr val="bg2"/>
              </a:buClr>
              <a:buSzPct val="75000"/>
            </a:pPr>
            <a:endParaRPr lang="sq-AL" dirty="0">
              <a:ea typeface="Verdana" panose="020B0604030504040204" pitchFamily="34" charset="0"/>
              <a:cs typeface="Verdana" panose="020B0604030504040204" pitchFamily="34" charset="0"/>
            </a:endParaRPr>
          </a:p>
          <a:p>
            <a:pPr marL="0" lvl="1">
              <a:spcBef>
                <a:spcPts val="600"/>
              </a:spcBef>
              <a:buClr>
                <a:schemeClr val="bg2"/>
              </a:buClr>
              <a:buSzPct val="75000"/>
            </a:pPr>
            <a:endParaRPr lang="sq-AL" dirty="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286422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4"/>
            <a:ext cx="70000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a:t>               </a:t>
            </a:r>
            <a:r>
              <a:rPr lang="sq-AL" sz="2400" b="1" dirty="0"/>
              <a:t>Çmimi /Cilësia – notimi numerik</a:t>
            </a:r>
          </a:p>
        </p:txBody>
      </p:sp>
      <p:sp>
        <p:nvSpPr>
          <p:cNvPr id="3" name="Rectangle 2"/>
          <p:cNvSpPr/>
          <p:nvPr/>
        </p:nvSpPr>
        <p:spPr>
          <a:xfrm>
            <a:off x="381000" y="2057402"/>
            <a:ext cx="8305800" cy="3247043"/>
          </a:xfrm>
          <a:prstGeom prst="rect">
            <a:avLst/>
          </a:prstGeom>
        </p:spPr>
        <p:txBody>
          <a:bodyPr wrap="square">
            <a:spAutoFit/>
          </a:bodyPr>
          <a:lstStyle/>
          <a:p>
            <a:pPr>
              <a:spcBef>
                <a:spcPts val="600"/>
              </a:spcBef>
            </a:pPr>
            <a:r>
              <a:rPr lang="sq-AL" dirty="0">
                <a:ea typeface="Verdana" panose="020B0604030504040204" pitchFamily="34" charset="0"/>
                <a:cs typeface="Verdana" panose="020B0604030504040204" pitchFamily="34" charset="0"/>
              </a:rPr>
              <a:t>Kjo metodologji është e dobishme për vlerësimin e blerjeve mesatare komplekse ku kriteret kualitative janë të një rëndësie të njëjtë.</a:t>
            </a:r>
          </a:p>
          <a:p>
            <a:pPr>
              <a:spcBef>
                <a:spcPts val="600"/>
              </a:spcBef>
            </a:pPr>
            <a:r>
              <a:rPr lang="sq-AL" dirty="0">
                <a:ea typeface="Verdana" panose="020B0604030504040204" pitchFamily="34" charset="0"/>
                <a:cs typeface="Verdana" panose="020B0604030504040204" pitchFamily="34" charset="0"/>
              </a:rPr>
              <a:t>Pas shqyrtimit të atyre tenderëve që nuk përputhen me kushtet për pjesëmarrje, një vlerësim numerik shpërndahet kundrejt secilit prej kritereve të dëshirueshme jo-kosto ose cilësore, në varësi të nivelit të pajtueshmërisë.</a:t>
            </a:r>
          </a:p>
          <a:p>
            <a:pPr>
              <a:spcBef>
                <a:spcPts val="600"/>
              </a:spcBef>
            </a:pPr>
            <a:r>
              <a:rPr lang="sq-AL" dirty="0">
                <a:ea typeface="Verdana" panose="020B0604030504040204" pitchFamily="34" charset="0"/>
                <a:cs typeface="Verdana" panose="020B0604030504040204" pitchFamily="34" charset="0"/>
              </a:rPr>
              <a:t>Vlerësimet janë kombinuar për çdo tender për të dhënë një rezultat të përgjithshëm të cilësisë.</a:t>
            </a:r>
          </a:p>
          <a:p>
            <a:pPr>
              <a:spcBef>
                <a:spcPts val="600"/>
              </a:spcBef>
            </a:pPr>
            <a:r>
              <a:rPr lang="sq-AL" dirty="0">
                <a:ea typeface="Verdana" panose="020B0604030504040204" pitchFamily="34" charset="0"/>
                <a:cs typeface="Verdana" panose="020B0604030504040204" pitchFamily="34" charset="0"/>
              </a:rPr>
              <a:t>Tenderët pastaj renditen sipas raportit të çmimit / rezultatit të cilësisë.</a:t>
            </a:r>
          </a:p>
          <a:p>
            <a:pPr>
              <a:spcBef>
                <a:spcPts val="600"/>
              </a:spcBef>
            </a:pPr>
            <a:endParaRPr lang="sq-AL" dirty="0">
              <a:ea typeface="Verdana" panose="020B0604030504040204" pitchFamily="34" charset="0"/>
              <a:cs typeface="Verdana" panose="020B0604030504040204" pitchFamily="34" charset="0"/>
            </a:endParaRPr>
          </a:p>
          <a:p>
            <a:pPr>
              <a:spcBef>
                <a:spcPts val="600"/>
              </a:spcBef>
            </a:pPr>
            <a:endParaRPr lang="sq-AL" dirty="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887251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4"/>
            <a:ext cx="58208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Metodologjia e </a:t>
            </a:r>
            <a:r>
              <a:rPr lang="sq-AL" sz="2400" b="1" dirty="0" err="1"/>
              <a:t>ponderimit</a:t>
            </a:r>
            <a:r>
              <a:rPr lang="sq-AL" sz="2400" b="1" dirty="0"/>
              <a:t> te rezultatit </a:t>
            </a:r>
          </a:p>
        </p:txBody>
      </p:sp>
      <p:sp>
        <p:nvSpPr>
          <p:cNvPr id="3" name="Rectangle 2"/>
          <p:cNvSpPr/>
          <p:nvPr/>
        </p:nvSpPr>
        <p:spPr>
          <a:xfrm>
            <a:off x="251520" y="1166845"/>
            <a:ext cx="8640960" cy="2816156"/>
          </a:xfrm>
          <a:prstGeom prst="rect">
            <a:avLst/>
          </a:prstGeom>
        </p:spPr>
        <p:txBody>
          <a:bodyPr wrap="square">
            <a:spAutoFit/>
          </a:bodyPr>
          <a:lstStyle/>
          <a:p>
            <a:pPr>
              <a:spcBef>
                <a:spcPts val="600"/>
              </a:spcBef>
            </a:pPr>
            <a:endParaRPr lang="en-US"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Kjo metodologji është e dobishme për vlerësimin e blerjeve komplekse ku kriteret e dhënies janë me rëndësi të ndryshme. Pas shqyrtimit të atyre tenderëve që nuk plotësojnë kushtet për pjesëmarrje, secilit kriter i jepet një peshë përqindje (duke shtuar deri në 100% në total).</a:t>
            </a:r>
          </a:p>
          <a:p>
            <a:pPr>
              <a:spcBef>
                <a:spcPts val="600"/>
              </a:spcBef>
            </a:pPr>
            <a:r>
              <a:rPr lang="sq-AL" dirty="0">
                <a:ea typeface="Verdana" panose="020B0604030504040204" pitchFamily="34" charset="0"/>
                <a:cs typeface="Verdana" panose="020B0604030504040204" pitchFamily="34" charset="0"/>
              </a:rPr>
              <a:t>Pesha e </a:t>
            </a:r>
            <a:r>
              <a:rPr lang="sq-AL" dirty="0" err="1">
                <a:ea typeface="Verdana" panose="020B0604030504040204" pitchFamily="34" charset="0"/>
                <a:cs typeface="Verdana" panose="020B0604030504040204" pitchFamily="34" charset="0"/>
              </a:rPr>
              <a:t>alokuar</a:t>
            </a:r>
            <a:r>
              <a:rPr lang="sq-AL" dirty="0">
                <a:ea typeface="Verdana" panose="020B0604030504040204" pitchFamily="34" charset="0"/>
                <a:cs typeface="Verdana" panose="020B0604030504040204" pitchFamily="34" charset="0"/>
              </a:rPr>
              <a:t> për çdo kriter duhet të shpaloset në dokumentet e tenderit dhe nuk duhet të ndryshohet pas kësaj.</a:t>
            </a:r>
          </a:p>
          <a:p>
            <a:pPr>
              <a:spcBef>
                <a:spcPts val="600"/>
              </a:spcBef>
            </a:pPr>
            <a:r>
              <a:rPr lang="sq-AL" dirty="0">
                <a:ea typeface="Verdana" panose="020B0604030504040204" pitchFamily="34" charset="0"/>
                <a:cs typeface="Verdana" panose="020B0604030504040204" pitchFamily="34" charset="0"/>
              </a:rPr>
              <a:t>Çmimi i është dhënë një peshë numerike në të njëjtën mënyrë si kritere të tjera dhe të kombinuara për të dhënë një rezultat të përgjithshme.</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426561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6" y="476674"/>
            <a:ext cx="51571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Metodologjia numerike e rezultatit</a:t>
            </a:r>
          </a:p>
        </p:txBody>
      </p:sp>
      <p:sp>
        <p:nvSpPr>
          <p:cNvPr id="3" name="Rectangle 2"/>
          <p:cNvSpPr/>
          <p:nvPr/>
        </p:nvSpPr>
        <p:spPr>
          <a:xfrm>
            <a:off x="179512" y="1268760"/>
            <a:ext cx="8856984" cy="3447098"/>
          </a:xfrm>
          <a:prstGeom prst="rect">
            <a:avLst/>
          </a:prstGeom>
        </p:spPr>
        <p:txBody>
          <a:bodyPr wrap="square">
            <a:spAutoFit/>
          </a:bodyPr>
          <a:lstStyle/>
          <a:p>
            <a:pPr>
              <a:spcBef>
                <a:spcPts val="600"/>
              </a:spcBef>
            </a:pPr>
            <a:r>
              <a:rPr lang="sq-AL" dirty="0">
                <a:ea typeface="Verdana" panose="020B0604030504040204" pitchFamily="34" charset="0"/>
                <a:cs typeface="Verdana" panose="020B0604030504040204" pitchFamily="34" charset="0"/>
              </a:rPr>
              <a:t>Kjo metodologji është e dobishme për vlerësimin e blerjeve komplekse ku faktorët e ndryshëm cilësorë vlerësohen sipas një sistemi klasifikimi prej 0 deri në 5. </a:t>
            </a:r>
          </a:p>
          <a:p>
            <a:pPr>
              <a:spcBef>
                <a:spcPts val="600"/>
              </a:spcBef>
            </a:pPr>
            <a:r>
              <a:rPr lang="sq-AL" dirty="0">
                <a:ea typeface="Verdana" panose="020B0604030504040204" pitchFamily="34" charset="0"/>
                <a:cs typeface="Verdana" panose="020B0604030504040204" pitchFamily="34" charset="0"/>
              </a:rPr>
              <a:t>Pas shqyrtimit të atyre ofertave që nuk përputhen me kriteret e përzgjedhjes, një vlerësim numerik ndahet kundrejt secilit prej kritereve cilësore të dhënies, në varësi të nivelit të vlerësuar të përputhshmërisë, për shembull duke përdorur një shkallë prej 0 (të papranueshme) deri në 5 (të jashtëzakonshme) .</a:t>
            </a:r>
          </a:p>
          <a:p>
            <a:pPr>
              <a:spcBef>
                <a:spcPts val="600"/>
              </a:spcBef>
            </a:pPr>
            <a:r>
              <a:rPr lang="sq-AL" dirty="0">
                <a:ea typeface="Verdana" panose="020B0604030504040204" pitchFamily="34" charset="0"/>
                <a:cs typeface="Verdana" panose="020B0604030504040204" pitchFamily="34" charset="0"/>
              </a:rPr>
              <a:t>Çmimi shënohet dhe konsiderohet pjesë e vlerësimit të vlerës së parave.</a:t>
            </a:r>
          </a:p>
          <a:p>
            <a:pPr>
              <a:spcBef>
                <a:spcPts val="600"/>
              </a:spcBef>
            </a:pPr>
            <a:r>
              <a:rPr lang="sq-AL" dirty="0">
                <a:ea typeface="Verdana" panose="020B0604030504040204" pitchFamily="34" charset="0"/>
                <a:cs typeface="Verdana" panose="020B0604030504040204" pitchFamily="34" charset="0"/>
              </a:rPr>
              <a:t>Tenderi më i lirë zakonisht jepet një shenjë 100% dhe tenderuesit e tjerë një përqindje më të ulët në varësi të vlerës së tenderit të tyre në mënyrë proporcionale.</a:t>
            </a:r>
          </a:p>
          <a:p>
            <a:pPr>
              <a:spcBef>
                <a:spcPts val="600"/>
              </a:spcBef>
            </a:pPr>
            <a:r>
              <a:rPr lang="sq-AL" dirty="0">
                <a:ea typeface="Verdana" panose="020B0604030504040204" pitchFamily="34" charset="0"/>
                <a:cs typeface="Verdana" panose="020B0604030504040204" pitchFamily="34" charset="0"/>
              </a:rPr>
              <a:t>Pikët arrihen dhe një vlerësim për vlerësimin e parasë bëhet pastaj duke krahasuar totalin e rezultateve, kostot e ciklit jetësor dhe rreziqet që lidhen me to.</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4153699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96754"/>
            <a:ext cx="8784976" cy="3847207"/>
          </a:xfrm>
          <a:prstGeom prst="rect">
            <a:avLst/>
          </a:prstGeom>
        </p:spPr>
        <p:txBody>
          <a:bodyPr wrap="square">
            <a:spAutoFit/>
          </a:bodyPr>
          <a:lstStyle/>
          <a:p>
            <a:pPr marL="342900" lvl="1" indent="-342900">
              <a:spcBef>
                <a:spcPts val="600"/>
              </a:spcBef>
              <a:buClr>
                <a:schemeClr val="bg2"/>
              </a:buClr>
              <a:buSzPct val="75000"/>
              <a:buFont typeface="Wingdings" pitchFamily="2" charset="2"/>
              <a:buChar char="n"/>
            </a:pPr>
            <a:r>
              <a:rPr lang="en-US" b="1" dirty="0">
                <a:ea typeface="Verdana" panose="020B0604030504040204" pitchFamily="34" charset="0"/>
                <a:cs typeface="Verdana" panose="020B0604030504040204" pitchFamily="34" charset="0"/>
              </a:rPr>
              <a:t>“</a:t>
            </a:r>
            <a:r>
              <a:rPr lang="sq-AL" b="1" dirty="0">
                <a:ea typeface="Verdana" panose="020B0604030504040204" pitchFamily="34" charset="0"/>
                <a:cs typeface="Verdana" panose="020B0604030504040204" pitchFamily="34" charset="0"/>
              </a:rPr>
              <a:t>Sistemi i pikave</a:t>
            </a:r>
            <a:r>
              <a:rPr lang="en-US" b="1" dirty="0">
                <a:ea typeface="Verdana" panose="020B0604030504040204" pitchFamily="34" charset="0"/>
                <a:cs typeface="Verdana" panose="020B0604030504040204" pitchFamily="34" charset="0"/>
              </a:rPr>
              <a:t>”</a:t>
            </a:r>
            <a:r>
              <a:rPr lang="sq-AL" b="1" dirty="0">
                <a:ea typeface="Verdana" panose="020B0604030504040204" pitchFamily="34" charset="0"/>
                <a:cs typeface="Verdana" panose="020B0604030504040204" pitchFamily="34" charset="0"/>
              </a:rPr>
              <a:t>: </a:t>
            </a:r>
            <a:r>
              <a:rPr lang="sq-AL" dirty="0">
                <a:ea typeface="Verdana" panose="020B0604030504040204" pitchFamily="34" charset="0"/>
                <a:cs typeface="Verdana" panose="020B0604030504040204" pitchFamily="34" charset="0"/>
              </a:rPr>
              <a:t>të gjitha aspektet e ofertës - duke përfshirë çmimin e ofruar dhe vlerat e shtuara përtej kërkesave minimale të tenderit - janë përkthyer në pikë sipas një referimi objektiv llogaritës.</a:t>
            </a:r>
            <a:r>
              <a:rPr lang="en-US" dirty="0">
                <a:ea typeface="Verdana" panose="020B0604030504040204" pitchFamily="34" charset="0"/>
                <a:cs typeface="Verdana" panose="020B0604030504040204" pitchFamily="34" charset="0"/>
              </a:rPr>
              <a:t>O</a:t>
            </a:r>
            <a:r>
              <a:rPr lang="sq-AL" dirty="0" err="1">
                <a:ea typeface="Verdana" panose="020B0604030504040204" pitchFamily="34" charset="0"/>
                <a:cs typeface="Verdana" panose="020B0604030504040204" pitchFamily="34" charset="0"/>
              </a:rPr>
              <a:t>ferta</a:t>
            </a:r>
            <a:r>
              <a:rPr lang="sq-AL" dirty="0">
                <a:ea typeface="Verdana" panose="020B0604030504040204" pitchFamily="34" charset="0"/>
                <a:cs typeface="Verdana" panose="020B0604030504040204" pitchFamily="34" charset="0"/>
              </a:rPr>
              <a:t> me pikën më të lartë bëhet fituesi.</a:t>
            </a:r>
          </a:p>
          <a:p>
            <a:pPr marL="342900" lvl="1" indent="-342900">
              <a:spcBef>
                <a:spcPts val="600"/>
              </a:spcBef>
              <a:buClr>
                <a:schemeClr val="bg2"/>
              </a:buClr>
              <a:buSzPct val="75000"/>
              <a:buFont typeface="Wingdings" pitchFamily="2" charset="2"/>
              <a:buChar char="n"/>
            </a:pPr>
            <a:r>
              <a:rPr lang="sq-AL" b="1" dirty="0">
                <a:ea typeface="Verdana" panose="020B0604030504040204" pitchFamily="34" charset="0"/>
                <a:cs typeface="Verdana" panose="020B0604030504040204" pitchFamily="34" charset="0"/>
              </a:rPr>
              <a:t>“</a:t>
            </a:r>
            <a:r>
              <a:rPr lang="sq-AL" b="1" dirty="0" smtClean="0">
                <a:ea typeface="Verdana" panose="020B0604030504040204" pitchFamily="34" charset="0"/>
                <a:cs typeface="Verdana" panose="020B0604030504040204" pitchFamily="34" charset="0"/>
              </a:rPr>
              <a:t>Sistem </a:t>
            </a:r>
            <a:r>
              <a:rPr lang="sq-AL" b="1" dirty="0">
                <a:ea typeface="Verdana" panose="020B0604030504040204" pitchFamily="34" charset="0"/>
                <a:cs typeface="Verdana" panose="020B0604030504040204" pitchFamily="34" charset="0"/>
              </a:rPr>
              <a:t>Raporti</a:t>
            </a:r>
            <a:r>
              <a:rPr lang="en-US" b="1" dirty="0">
                <a:ea typeface="Verdana" panose="020B0604030504040204" pitchFamily="34" charset="0"/>
                <a:cs typeface="Verdana" panose="020B0604030504040204" pitchFamily="34" charset="0"/>
              </a:rPr>
              <a:t>”</a:t>
            </a:r>
            <a:r>
              <a:rPr lang="sq-AL" b="1" dirty="0">
                <a:ea typeface="Verdana" panose="020B0604030504040204" pitchFamily="34" charset="0"/>
                <a:cs typeface="Verdana" panose="020B0604030504040204" pitchFamily="34" charset="0"/>
              </a:rPr>
              <a:t>, </a:t>
            </a:r>
            <a:r>
              <a:rPr lang="sq-AL" dirty="0">
                <a:ea typeface="Verdana" panose="020B0604030504040204" pitchFamily="34" charset="0"/>
                <a:cs typeface="Verdana" panose="020B0604030504040204" pitchFamily="34" charset="0"/>
              </a:rPr>
              <a:t>përdoret vlera monetare bazë e kërkesave minimale të tenderit përcaktohet së pari. Më pas, përcaktohet vlera e shtuar e çdo oferte mbi kërkesat minimale të tenderit dhe shtohet vlera bazë (d.m.th. Vlera totale = vlera themelore + vlera e shtuar). Oferta me raportin më të lartë të vlerës / çmimit bëhet fituesi.</a:t>
            </a:r>
          </a:p>
          <a:p>
            <a:pPr marL="342900" lvl="1" indent="-342900">
              <a:spcBef>
                <a:spcPts val="600"/>
              </a:spcBef>
              <a:buClr>
                <a:schemeClr val="bg2"/>
              </a:buClr>
              <a:buSzPct val="75000"/>
              <a:buFont typeface="Wingdings" pitchFamily="2" charset="2"/>
              <a:buChar char="n"/>
            </a:pPr>
            <a:r>
              <a:rPr lang="en-US" b="1" dirty="0">
                <a:ea typeface="Verdana" panose="020B0604030504040204" pitchFamily="34" charset="0"/>
                <a:cs typeface="Verdana" panose="020B0604030504040204" pitchFamily="34" charset="0"/>
              </a:rPr>
              <a:t>“</a:t>
            </a:r>
            <a:r>
              <a:rPr lang="sq-AL" b="1" dirty="0">
                <a:ea typeface="Verdana" panose="020B0604030504040204" pitchFamily="34" charset="0"/>
                <a:cs typeface="Verdana" panose="020B0604030504040204" pitchFamily="34" charset="0"/>
              </a:rPr>
              <a:t>Sistemi i Korrigjimit të Çmimeve</a:t>
            </a:r>
            <a:r>
              <a:rPr lang="en-US" b="1" dirty="0">
                <a:ea typeface="Verdana" panose="020B0604030504040204" pitchFamily="34" charset="0"/>
                <a:cs typeface="Verdana" panose="020B0604030504040204" pitchFamily="34" charset="0"/>
              </a:rPr>
              <a:t>”</a:t>
            </a:r>
            <a:r>
              <a:rPr lang="sq-AL" dirty="0">
                <a:ea typeface="Verdana" panose="020B0604030504040204" pitchFamily="34" charset="0"/>
                <a:cs typeface="Verdana" panose="020B0604030504040204" pitchFamily="34" charset="0"/>
              </a:rPr>
              <a:t>përdoret, përcaktohet vlera e shtuar e ofertës së secilit kontraktues mbi kërkesat minimale të tenderit. Çmimi i ofruar më pas do të rregullohet varësisht nga vlera e shtuar (d.m.th. Çmimi i korrigjuar = çmimi i ofruar - vlera e shtuar  për projektin). Oferta me çmimin më të ulët të korrigjuar bëhet fituesi.</a:t>
            </a:r>
          </a:p>
        </p:txBody>
      </p:sp>
      <p:sp>
        <p:nvSpPr>
          <p:cNvPr id="4" name="Rectangle 2"/>
          <p:cNvSpPr txBox="1">
            <a:spLocks noChangeArrowheads="1"/>
          </p:cNvSpPr>
          <p:nvPr/>
        </p:nvSpPr>
        <p:spPr>
          <a:xfrm>
            <a:off x="464396" y="464475"/>
            <a:ext cx="69044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Modelet e vlerësimit dhe shpërndarja e pikave</a:t>
            </a: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066050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396" y="464475"/>
            <a:ext cx="69044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Modelet e vlerësimit dhe shpërndarja e pikave</a:t>
            </a:r>
          </a:p>
        </p:txBody>
      </p:sp>
      <p:graphicFrame>
        <p:nvGraphicFramePr>
          <p:cNvPr id="3" name="Table 2"/>
          <p:cNvGraphicFramePr>
            <a:graphicFrameLocks noGrp="1"/>
          </p:cNvGraphicFramePr>
          <p:nvPr>
            <p:extLst/>
          </p:nvPr>
        </p:nvGraphicFramePr>
        <p:xfrm>
          <a:off x="251517" y="1196752"/>
          <a:ext cx="8640962" cy="4602480"/>
        </p:xfrm>
        <a:graphic>
          <a:graphicData uri="http://schemas.openxmlformats.org/drawingml/2006/table">
            <a:tbl>
              <a:tblPr>
                <a:tableStyleId>{5C22544A-7EE6-4342-B048-85BDC9FD1C3A}</a:tableStyleId>
              </a:tblPr>
              <a:tblGrid>
                <a:gridCol w="1956567">
                  <a:extLst>
                    <a:ext uri="{9D8B030D-6E8A-4147-A177-3AD203B41FA5}">
                      <a16:colId xmlns:a16="http://schemas.microsoft.com/office/drawing/2014/main" xmlns="" val="20000"/>
                    </a:ext>
                  </a:extLst>
                </a:gridCol>
                <a:gridCol w="1078402">
                  <a:extLst>
                    <a:ext uri="{9D8B030D-6E8A-4147-A177-3AD203B41FA5}">
                      <a16:colId xmlns:a16="http://schemas.microsoft.com/office/drawing/2014/main" xmlns="" val="20001"/>
                    </a:ext>
                  </a:extLst>
                </a:gridCol>
                <a:gridCol w="1120282">
                  <a:extLst>
                    <a:ext uri="{9D8B030D-6E8A-4147-A177-3AD203B41FA5}">
                      <a16:colId xmlns:a16="http://schemas.microsoft.com/office/drawing/2014/main" xmlns="" val="20002"/>
                    </a:ext>
                  </a:extLst>
                </a:gridCol>
                <a:gridCol w="1120282">
                  <a:extLst>
                    <a:ext uri="{9D8B030D-6E8A-4147-A177-3AD203B41FA5}">
                      <a16:colId xmlns:a16="http://schemas.microsoft.com/office/drawing/2014/main" xmlns="" val="20003"/>
                    </a:ext>
                  </a:extLst>
                </a:gridCol>
                <a:gridCol w="1143186">
                  <a:extLst>
                    <a:ext uri="{9D8B030D-6E8A-4147-A177-3AD203B41FA5}">
                      <a16:colId xmlns:a16="http://schemas.microsoft.com/office/drawing/2014/main" xmlns="" val="20004"/>
                    </a:ext>
                  </a:extLst>
                </a:gridCol>
                <a:gridCol w="998108">
                  <a:extLst>
                    <a:ext uri="{9D8B030D-6E8A-4147-A177-3AD203B41FA5}">
                      <a16:colId xmlns:a16="http://schemas.microsoft.com/office/drawing/2014/main" xmlns="" val="20005"/>
                    </a:ext>
                  </a:extLst>
                </a:gridCol>
                <a:gridCol w="1224135">
                  <a:extLst>
                    <a:ext uri="{9D8B030D-6E8A-4147-A177-3AD203B41FA5}">
                      <a16:colId xmlns:a16="http://schemas.microsoft.com/office/drawing/2014/main" xmlns="" val="20006"/>
                    </a:ext>
                  </a:extLst>
                </a:gridCol>
              </a:tblGrid>
              <a:tr h="153374">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 A</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B</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C</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306748">
                <a:tc rowSpan="2">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I ofruar: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I ofruar: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I ofruar: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3374">
                <a:tc vMerge="1">
                  <a:txBody>
                    <a:bodyPr/>
                    <a:lstStyle/>
                    <a:p>
                      <a:endParaRPr lang="en-US"/>
                    </a:p>
                  </a:txBody>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100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110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15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120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20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53374">
                <a:tc>
                  <a:txBody>
                    <a:bodyPr/>
                    <a:lstStyle/>
                    <a:p>
                      <a:pPr>
                        <a:lnSpc>
                          <a:spcPct val="100000"/>
                        </a:lnSpc>
                        <a:spcAft>
                          <a:spcPts val="0"/>
                        </a:spcAft>
                      </a:pPr>
                      <a:r>
                        <a:rPr lang="sq-AL" sz="1400" b="1" u="none" strike="noStrike" spc="0" noProof="0" dirty="0">
                          <a:effectLst/>
                          <a:latin typeface="Verdana" panose="020B0604030504040204" pitchFamily="34" charset="0"/>
                          <a:ea typeface="Verdana" panose="020B0604030504040204" pitchFamily="34" charset="0"/>
                          <a:cs typeface="Verdana" panose="020B0604030504040204" pitchFamily="34" charset="0"/>
                        </a:rPr>
                        <a:t>Sistemi I pikëve</a:t>
                      </a:r>
                      <a:endParaRPr lang="sq-AL" sz="1400" b="1"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Pika bazë = 100 pikë [Çmimi më i ulët merr 100 pikë]</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rowSpan="2"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Pikat bazë = 90 pikë [Çmimi i ofruar është 10 milionë më i shtrenjtë se çmimi më i ulët në ofertën A]</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rowSpan="2"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Pikat bazë = 80 pikë? [Çmimi i ofruar është 20 milionë më i shtrenjtë se çmimi më i ulët në ofertën A]</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extLst>
                  <a:ext uri="{0D108BD9-81ED-4DB2-BD59-A6C34878D82A}">
                    <a16:rowId xmlns:a16="http://schemas.microsoft.com/office/drawing/2014/main" xmlns="" val="10003"/>
                  </a:ext>
                </a:extLst>
              </a:tr>
              <a:tr h="306748">
                <a:tc rowSpan="3">
                  <a:txBody>
                    <a:bodyPr/>
                    <a:lstStyle/>
                    <a:p>
                      <a:pP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 më e ulët e çmimit merr 100 pikë bazë. Ndikimi i kursimit të kostos konsiderohet si një vlerë e shtuar që duhet shtuar në krye të pikave bazë.</a:t>
                      </a:r>
                    </a:p>
                    <a:p>
                      <a:pP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 me më shumë pikë fiton.</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10004"/>
                  </a:ext>
                </a:extLst>
              </a:tr>
              <a:tr h="297431">
                <a:tc v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Vlera e shtuar= 0 pike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Vlera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e shtuar</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15 pike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Vlera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e shtuar</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 20 pike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5"/>
                  </a:ext>
                </a:extLst>
              </a:tr>
              <a:tr h="297431">
                <a:tc v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Totali I pikëve= 100 pike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Totali I pikëve= 90 + 15 = 105 pike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Totali</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I pikëve</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80 + 20 = 100 pike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6"/>
                  </a:ext>
                </a:extLst>
              </a:tr>
              <a:tr h="153374">
                <a:tc>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lnSpc>
                          <a:spcPct val="100000"/>
                        </a:lnSpc>
                        <a:spcAft>
                          <a:spcPts val="0"/>
                        </a:spcAft>
                      </a:pPr>
                      <a:r>
                        <a:rPr lang="sq-AL" sz="1400" b="1"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 B fiton më shumë pikë dhe bëhet fitues</a:t>
                      </a:r>
                      <a:endParaRPr lang="sq-AL" sz="1400" b="1"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624718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533400"/>
            <a:ext cx="56841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Tenderi ekonomikisht më i favorshëm</a:t>
            </a:r>
          </a:p>
        </p:txBody>
      </p:sp>
      <p:sp>
        <p:nvSpPr>
          <p:cNvPr id="4" name="Rectangle 3"/>
          <p:cNvSpPr/>
          <p:nvPr/>
        </p:nvSpPr>
        <p:spPr>
          <a:xfrm>
            <a:off x="251520" y="1196752"/>
            <a:ext cx="8640960" cy="4093428"/>
          </a:xfrm>
          <a:prstGeom prst="rect">
            <a:avLst/>
          </a:prstGeom>
        </p:spPr>
        <p:txBody>
          <a:bodyPr wrap="square">
            <a:spAutoFit/>
          </a:bodyPr>
          <a:lstStyle/>
          <a:p>
            <a:pPr algn="just">
              <a:spcBef>
                <a:spcPts val="600"/>
              </a:spcBef>
            </a:pPr>
            <a:endParaRPr lang="en-US" sz="2000" dirty="0">
              <a:ea typeface="Verdana" panose="020B0604030504040204" pitchFamily="34" charset="0"/>
              <a:cs typeface="Verdana" panose="020B0604030504040204" pitchFamily="34" charset="0"/>
            </a:endParaRPr>
          </a:p>
          <a:p>
            <a:pPr algn="just">
              <a:spcBef>
                <a:spcPts val="600"/>
              </a:spcBef>
            </a:pPr>
            <a:r>
              <a:rPr lang="sq-AL" sz="2000" dirty="0">
                <a:ea typeface="Verdana" panose="020B0604030504040204" pitchFamily="34" charset="0"/>
                <a:cs typeface="Verdana" panose="020B0604030504040204" pitchFamily="34" charset="0"/>
              </a:rPr>
              <a:t>Tenderi ekonomikisht më i favorshëm (TEMF) përfaqëson një qasje më gjithëpërfshirëse për vlerësimin e meritave të tenderëve sesa vetëm shqyrtimi i çmimit.</a:t>
            </a:r>
          </a:p>
          <a:p>
            <a:pPr algn="just">
              <a:spcBef>
                <a:spcPts val="600"/>
              </a:spcBef>
            </a:pPr>
            <a:r>
              <a:rPr lang="sq-AL" sz="2000" dirty="0">
                <a:ea typeface="Verdana" panose="020B0604030504040204" pitchFamily="34" charset="0"/>
                <a:cs typeface="Verdana" panose="020B0604030504040204" pitchFamily="34" charset="0"/>
              </a:rPr>
              <a:t>Ai kërkon që autoriteti kontraktues të formojë një pikëpamje për elementet që do të bënin oferta "ekonomikisht të favorshme" dhe pastaj t'i peshojnë ato</a:t>
            </a:r>
            <a:r>
              <a:rPr lang="en-US" sz="2000" dirty="0">
                <a:ea typeface="Verdana" panose="020B0604030504040204" pitchFamily="34" charset="0"/>
                <a:cs typeface="Verdana" panose="020B0604030504040204" pitchFamily="34" charset="0"/>
              </a:rPr>
              <a:t> sipas </a:t>
            </a:r>
            <a:r>
              <a:rPr lang="sq-AL" sz="2000" dirty="0">
                <a:ea typeface="Verdana" panose="020B0604030504040204" pitchFamily="34" charset="0"/>
                <a:cs typeface="Verdana" panose="020B0604030504040204" pitchFamily="34" charset="0"/>
              </a:rPr>
              <a:t>rëndësisë. </a:t>
            </a:r>
            <a:r>
              <a:rPr lang="sq-AL" sz="2000" u="sng" dirty="0">
                <a:ea typeface="Verdana" panose="020B0604030504040204" pitchFamily="34" charset="0"/>
                <a:cs typeface="Verdana" panose="020B0604030504040204" pitchFamily="34" charset="0"/>
              </a:rPr>
              <a:t>Kjo i lejon autoritetit kontraktues që të krahasojë tenderët që mund të përmbushin ndryshimet e ndryshme të kritereve të dhënies.</a:t>
            </a:r>
          </a:p>
          <a:p>
            <a:pPr algn="just">
              <a:spcBef>
                <a:spcPts val="600"/>
              </a:spcBef>
            </a:pPr>
            <a:endParaRPr lang="sq-AL" sz="2000" dirty="0">
              <a:ea typeface="Verdana" panose="020B0604030504040204" pitchFamily="34" charset="0"/>
              <a:cs typeface="Verdana" panose="020B0604030504040204" pitchFamily="34" charset="0"/>
            </a:endParaRPr>
          </a:p>
          <a:p>
            <a:pPr algn="just">
              <a:spcBef>
                <a:spcPts val="600"/>
              </a:spcBef>
            </a:pPr>
            <a:r>
              <a:rPr lang="en-US" sz="2000" u="sng" dirty="0" err="1">
                <a:ea typeface="Verdana" panose="020B0604030504040204" pitchFamily="34" charset="0"/>
                <a:cs typeface="Verdana" panose="020B0604030504040204" pitchFamily="34" charset="0"/>
              </a:rPr>
              <a:t>Autoriteti</a:t>
            </a:r>
            <a:r>
              <a:rPr lang="en-US" sz="2000" u="sng" dirty="0">
                <a:ea typeface="Verdana" panose="020B0604030504040204" pitchFamily="34" charset="0"/>
                <a:cs typeface="Verdana" panose="020B0604030504040204" pitchFamily="34" charset="0"/>
              </a:rPr>
              <a:t> </a:t>
            </a:r>
            <a:r>
              <a:rPr lang="en-US" sz="2000" u="sng" dirty="0" err="1" smtClean="0">
                <a:ea typeface="Verdana" panose="020B0604030504040204" pitchFamily="34" charset="0"/>
                <a:cs typeface="Verdana" panose="020B0604030504040204" pitchFamily="34" charset="0"/>
              </a:rPr>
              <a:t>Kontraktues</a:t>
            </a:r>
            <a:r>
              <a:rPr lang="sq-AL" sz="2000" dirty="0" smtClean="0">
                <a:ea typeface="Verdana" panose="020B0604030504040204" pitchFamily="34" charset="0"/>
                <a:cs typeface="Verdana" panose="020B0604030504040204" pitchFamily="34" charset="0"/>
              </a:rPr>
              <a:t>,mund </a:t>
            </a:r>
            <a:r>
              <a:rPr lang="sq-AL" sz="2000" dirty="0">
                <a:ea typeface="Verdana" panose="020B0604030504040204" pitchFamily="34" charset="0"/>
                <a:cs typeface="Verdana" panose="020B0604030504040204" pitchFamily="34" charset="0"/>
              </a:rPr>
              <a:t>të </a:t>
            </a:r>
            <a:r>
              <a:rPr lang="sq-AL" sz="2000" dirty="0" smtClean="0">
                <a:ea typeface="Verdana" panose="020B0604030504040204" pitchFamily="34" charset="0"/>
                <a:cs typeface="Verdana" panose="020B0604030504040204" pitchFamily="34" charset="0"/>
              </a:rPr>
              <a:t>përdor kritere </a:t>
            </a:r>
            <a:r>
              <a:rPr lang="sq-AL" sz="2000" dirty="0">
                <a:ea typeface="Verdana" panose="020B0604030504040204" pitchFamily="34" charset="0"/>
                <a:cs typeface="Verdana" panose="020B0604030504040204" pitchFamily="34" charset="0"/>
              </a:rPr>
              <a:t>të ndryshme lidhur me lëndën e kontratës publike në fjalë.</a:t>
            </a:r>
          </a:p>
        </p:txBody>
      </p:sp>
    </p:spTree>
    <p:extLst>
      <p:ext uri="{BB962C8B-B14F-4D97-AF65-F5344CB8AC3E}">
        <p14:creationId xmlns:p14="http://schemas.microsoft.com/office/powerpoint/2010/main" val="304739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396" y="464475"/>
            <a:ext cx="69044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Modelet e vlerësimit dhe shpërndarja e pikave</a:t>
            </a:r>
          </a:p>
        </p:txBody>
      </p:sp>
      <p:graphicFrame>
        <p:nvGraphicFramePr>
          <p:cNvPr id="3" name="Table 2"/>
          <p:cNvGraphicFramePr>
            <a:graphicFrameLocks noGrp="1"/>
          </p:cNvGraphicFramePr>
          <p:nvPr>
            <p:extLst/>
          </p:nvPr>
        </p:nvGraphicFramePr>
        <p:xfrm>
          <a:off x="152402" y="1052736"/>
          <a:ext cx="8812087" cy="5242560"/>
        </p:xfrm>
        <a:graphic>
          <a:graphicData uri="http://schemas.openxmlformats.org/drawingml/2006/table">
            <a:tbl>
              <a:tblPr>
                <a:tableStyleId>{5C22544A-7EE6-4342-B048-85BDC9FD1C3A}</a:tableStyleId>
              </a:tblPr>
              <a:tblGrid>
                <a:gridCol w="2016286">
                  <a:extLst>
                    <a:ext uri="{9D8B030D-6E8A-4147-A177-3AD203B41FA5}">
                      <a16:colId xmlns:a16="http://schemas.microsoft.com/office/drawing/2014/main" xmlns="" val="20000"/>
                    </a:ext>
                  </a:extLst>
                </a:gridCol>
                <a:gridCol w="1096376">
                  <a:extLst>
                    <a:ext uri="{9D8B030D-6E8A-4147-A177-3AD203B41FA5}">
                      <a16:colId xmlns:a16="http://schemas.microsoft.com/office/drawing/2014/main" xmlns="" val="20001"/>
                    </a:ext>
                  </a:extLst>
                </a:gridCol>
                <a:gridCol w="1138954">
                  <a:extLst>
                    <a:ext uri="{9D8B030D-6E8A-4147-A177-3AD203B41FA5}">
                      <a16:colId xmlns:a16="http://schemas.microsoft.com/office/drawing/2014/main" xmlns="" val="20002"/>
                    </a:ext>
                  </a:extLst>
                </a:gridCol>
                <a:gridCol w="1138954">
                  <a:extLst>
                    <a:ext uri="{9D8B030D-6E8A-4147-A177-3AD203B41FA5}">
                      <a16:colId xmlns:a16="http://schemas.microsoft.com/office/drawing/2014/main" xmlns="" val="20003"/>
                    </a:ext>
                  </a:extLst>
                </a:gridCol>
                <a:gridCol w="1162238">
                  <a:extLst>
                    <a:ext uri="{9D8B030D-6E8A-4147-A177-3AD203B41FA5}">
                      <a16:colId xmlns:a16="http://schemas.microsoft.com/office/drawing/2014/main" xmlns="" val="20004"/>
                    </a:ext>
                  </a:extLst>
                </a:gridCol>
                <a:gridCol w="1107152">
                  <a:extLst>
                    <a:ext uri="{9D8B030D-6E8A-4147-A177-3AD203B41FA5}">
                      <a16:colId xmlns:a16="http://schemas.microsoft.com/office/drawing/2014/main" xmlns="" val="20005"/>
                    </a:ext>
                  </a:extLst>
                </a:gridCol>
                <a:gridCol w="1152127">
                  <a:extLst>
                    <a:ext uri="{9D8B030D-6E8A-4147-A177-3AD203B41FA5}">
                      <a16:colId xmlns:a16="http://schemas.microsoft.com/office/drawing/2014/main" xmlns="" val="20006"/>
                    </a:ext>
                  </a:extLst>
                </a:gridCol>
              </a:tblGrid>
              <a:tr h="153374">
                <a:tc>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 A</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B</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C</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306748">
                <a:tc rowSpan="2">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I ofruar: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I ofruar: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I ofruar: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3374">
                <a:tc vMerge="1">
                  <a:txBody>
                    <a:bodyPr/>
                    <a:lstStyle/>
                    <a:p>
                      <a:endParaRPr lang="en-US"/>
                    </a:p>
                  </a:txBody>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100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110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15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120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20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53374">
                <a:tc>
                  <a:txBody>
                    <a:bodyPr/>
                    <a:lstStyle/>
                    <a:p>
                      <a:pPr>
                        <a:lnSpc>
                          <a:spcPct val="100000"/>
                        </a:lnSpc>
                        <a:spcAft>
                          <a:spcPts val="0"/>
                        </a:spcAft>
                      </a:pPr>
                      <a:r>
                        <a:rPr lang="sq-AL" sz="1400" b="1" u="none" strike="noStrike" spc="0" noProof="0" dirty="0">
                          <a:effectLst/>
                          <a:latin typeface="Verdana" panose="020B0604030504040204" pitchFamily="34" charset="0"/>
                          <a:ea typeface="Verdana" panose="020B0604030504040204" pitchFamily="34" charset="0"/>
                          <a:cs typeface="Verdana" panose="020B0604030504040204" pitchFamily="34" charset="0"/>
                        </a:rPr>
                        <a:t>Sistemi</a:t>
                      </a:r>
                      <a:r>
                        <a:rPr lang="sq-AL" sz="1400" b="1"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I pikëve </a:t>
                      </a:r>
                      <a:endParaRPr lang="sq-AL" sz="1400" b="1"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Totali I vlerës= 100 + 0 = 100 milion</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Totali</a:t>
                      </a:r>
                      <a:r>
                        <a:rPr lang="sq-AL" sz="1400" baseline="0" noProof="0" dirty="0">
                          <a:effectLst/>
                          <a:latin typeface="Verdana" panose="020B0604030504040204" pitchFamily="34" charset="0"/>
                          <a:ea typeface="Verdana" panose="020B0604030504040204" pitchFamily="34" charset="0"/>
                          <a:cs typeface="Verdana" panose="020B0604030504040204" pitchFamily="34" charset="0"/>
                        </a:rPr>
                        <a:t> I vlerës</a:t>
                      </a:r>
                      <a:r>
                        <a:rPr lang="sq-AL" sz="1400" noProof="0" dirty="0">
                          <a:effectLst/>
                          <a:latin typeface="Verdana" panose="020B0604030504040204" pitchFamily="34" charset="0"/>
                          <a:ea typeface="Verdana" panose="020B0604030504040204" pitchFamily="34" charset="0"/>
                          <a:cs typeface="Verdana" panose="020B0604030504040204" pitchFamily="34" charset="0"/>
                        </a:rPr>
                        <a:t>= 100 + 15 = 115 milion</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Totali I vlerës= 100 + 20 = 120 milion</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3"/>
                  </a:ext>
                </a:extLst>
              </a:tr>
              <a:tr h="1073618">
                <a:tc>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Vlera bazë e kërkesave minimale të tenderit është 100 milionë. Ndikimi i kursimit të kostos për çdo ofertë konsiderohet si një vlerë e shtuar. Oferta me raportin më të lartë të vlerës totale të ndarë me çmimin e ofruar fiton.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sq-AL" sz="1400" dirty="0"/>
                        <a:t>Raporti Vlera / Çmimi = 100/100 = 1.00</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it-IT" sz="1400" dirty="0">
                          <a:effectLst/>
                          <a:latin typeface="Verdana" panose="020B0604030504040204" pitchFamily="34" charset="0"/>
                          <a:ea typeface="Verdana" panose="020B0604030504040204" pitchFamily="34" charset="0"/>
                          <a:cs typeface="Verdana" panose="020B0604030504040204" pitchFamily="34" charset="0"/>
                        </a:rPr>
                        <a:t>Raporti Vlera / Çmimi = 115/110 = 1.05</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it-IT" sz="1400" dirty="0">
                          <a:effectLst/>
                          <a:latin typeface="Verdana" panose="020B0604030504040204" pitchFamily="34" charset="0"/>
                          <a:ea typeface="Verdana" panose="020B0604030504040204" pitchFamily="34" charset="0"/>
                          <a:cs typeface="Verdana" panose="020B0604030504040204" pitchFamily="34" charset="0"/>
                        </a:rPr>
                        <a:t>Raporti Vlera / Çmimi = 120/120 = 1.00</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4"/>
                  </a:ext>
                </a:extLst>
              </a:tr>
              <a:tr h="153374">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lnSpc>
                          <a:spcPct val="100000"/>
                        </a:lnSpc>
                        <a:spcAft>
                          <a:spcPts val="0"/>
                        </a:spcAft>
                      </a:pPr>
                      <a:r>
                        <a:rPr lang="sq-AL" sz="1400" b="1" noProof="0" dirty="0">
                          <a:effectLst/>
                          <a:latin typeface="Verdana" panose="020B0604030504040204" pitchFamily="34" charset="0"/>
                          <a:ea typeface="Verdana" panose="020B0604030504040204" pitchFamily="34" charset="0"/>
                          <a:cs typeface="Verdana" panose="020B0604030504040204" pitchFamily="34" charset="0"/>
                        </a:rPr>
                        <a:t>Oferta B ka raportin më të lartë të çmimit / vlerës dhe bëhet fitues</a:t>
                      </a:r>
                      <a:endParaRPr lang="sq-AL" sz="1400" b="1"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6515260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396" y="464475"/>
            <a:ext cx="69044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Modelet e vlerësimit dhe shpërndarja e pikave</a:t>
            </a:r>
          </a:p>
        </p:txBody>
      </p:sp>
      <p:graphicFrame>
        <p:nvGraphicFramePr>
          <p:cNvPr id="3" name="Table 2"/>
          <p:cNvGraphicFramePr>
            <a:graphicFrameLocks noGrp="1"/>
          </p:cNvGraphicFramePr>
          <p:nvPr>
            <p:extLst>
              <p:ext uri="{D42A27DB-BD31-4B8C-83A1-F6EECF244321}">
                <p14:modId xmlns:p14="http://schemas.microsoft.com/office/powerpoint/2010/main" val="1693132664"/>
              </p:ext>
            </p:extLst>
          </p:nvPr>
        </p:nvGraphicFramePr>
        <p:xfrm>
          <a:off x="107501" y="1052736"/>
          <a:ext cx="8928994" cy="4602480"/>
        </p:xfrm>
        <a:graphic>
          <a:graphicData uri="http://schemas.openxmlformats.org/drawingml/2006/table">
            <a:tbl>
              <a:tblPr>
                <a:tableStyleId>{5C22544A-7EE6-4342-B048-85BDC9FD1C3A}</a:tableStyleId>
              </a:tblPr>
              <a:tblGrid>
                <a:gridCol w="2021787">
                  <a:extLst>
                    <a:ext uri="{9D8B030D-6E8A-4147-A177-3AD203B41FA5}">
                      <a16:colId xmlns:a16="http://schemas.microsoft.com/office/drawing/2014/main" xmlns="" val="20000"/>
                    </a:ext>
                  </a:extLst>
                </a:gridCol>
                <a:gridCol w="1114350">
                  <a:extLst>
                    <a:ext uri="{9D8B030D-6E8A-4147-A177-3AD203B41FA5}">
                      <a16:colId xmlns:a16="http://schemas.microsoft.com/office/drawing/2014/main" xmlns="" val="20001"/>
                    </a:ext>
                  </a:extLst>
                </a:gridCol>
                <a:gridCol w="1157624">
                  <a:extLst>
                    <a:ext uri="{9D8B030D-6E8A-4147-A177-3AD203B41FA5}">
                      <a16:colId xmlns:a16="http://schemas.microsoft.com/office/drawing/2014/main" xmlns="" val="20002"/>
                    </a:ext>
                  </a:extLst>
                </a:gridCol>
                <a:gridCol w="1157624">
                  <a:extLst>
                    <a:ext uri="{9D8B030D-6E8A-4147-A177-3AD203B41FA5}">
                      <a16:colId xmlns:a16="http://schemas.microsoft.com/office/drawing/2014/main" xmlns="" val="20003"/>
                    </a:ext>
                  </a:extLst>
                </a:gridCol>
                <a:gridCol w="1181292">
                  <a:extLst>
                    <a:ext uri="{9D8B030D-6E8A-4147-A177-3AD203B41FA5}">
                      <a16:colId xmlns:a16="http://schemas.microsoft.com/office/drawing/2014/main" xmlns="" val="20004"/>
                    </a:ext>
                  </a:extLst>
                </a:gridCol>
                <a:gridCol w="1072182">
                  <a:extLst>
                    <a:ext uri="{9D8B030D-6E8A-4147-A177-3AD203B41FA5}">
                      <a16:colId xmlns:a16="http://schemas.microsoft.com/office/drawing/2014/main" xmlns="" val="20005"/>
                    </a:ext>
                  </a:extLst>
                </a:gridCol>
                <a:gridCol w="1224135">
                  <a:extLst>
                    <a:ext uri="{9D8B030D-6E8A-4147-A177-3AD203B41FA5}">
                      <a16:colId xmlns:a16="http://schemas.microsoft.com/office/drawing/2014/main" xmlns="" val="20006"/>
                    </a:ext>
                  </a:extLst>
                </a:gridCol>
              </a:tblGrid>
              <a:tr h="153374">
                <a:tc>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 A</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B</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Oferta</a:t>
                      </a:r>
                      <a:r>
                        <a:rPr lang="sq-AL" sz="1400" u="none" strike="noStrike" spc="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C</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306748">
                <a:tc rowSpan="2">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a:t>
                      </a:r>
                      <a:r>
                        <a:rPr lang="en-US" sz="1400" u="none" strike="noStrike" spc="0" noProof="0" dirty="0" err="1">
                          <a:effectLst/>
                          <a:latin typeface="Verdana" panose="020B0604030504040204" pitchFamily="34" charset="0"/>
                          <a:ea typeface="Verdana" panose="020B0604030504040204" pitchFamily="34" charset="0"/>
                          <a:cs typeface="Verdana" panose="020B0604030504040204" pitchFamily="34" charset="0"/>
                        </a:rPr>
                        <a:t>i</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ofruar: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a:t>
                      </a:r>
                      <a:r>
                        <a:rPr lang="en-US" sz="1400" u="none" strike="noStrike" spc="0" noProof="0" dirty="0" err="1">
                          <a:effectLst/>
                          <a:latin typeface="Verdana" panose="020B0604030504040204" pitchFamily="34" charset="0"/>
                          <a:ea typeface="Verdana" panose="020B0604030504040204" pitchFamily="34" charset="0"/>
                          <a:cs typeface="Verdana" panose="020B0604030504040204" pitchFamily="34" charset="0"/>
                        </a:rPr>
                        <a:t>i</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ofruar: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Çmimi </a:t>
                      </a:r>
                      <a:r>
                        <a:rPr lang="en-US" sz="1400" u="none" strike="noStrike" spc="0" noProof="0" dirty="0" err="1">
                          <a:effectLst/>
                          <a:latin typeface="Verdana" panose="020B0604030504040204" pitchFamily="34" charset="0"/>
                          <a:ea typeface="Verdana" panose="020B0604030504040204" pitchFamily="34" charset="0"/>
                          <a:cs typeface="Verdana" panose="020B0604030504040204" pitchFamily="34" charset="0"/>
                        </a:rPr>
                        <a:t>i</a:t>
                      </a: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 ofruar: </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Ndikimi i kursimit të kostos ose vlera e shtuar:</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3374">
                <a:tc vMerge="1">
                  <a:txBody>
                    <a:bodyPr/>
                    <a:lstStyle/>
                    <a:p>
                      <a:endParaRPr lang="en-US"/>
                    </a:p>
                  </a:txBody>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100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110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15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120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sq-AL" sz="1400" u="none" strike="noStrike" spc="0" noProof="0" dirty="0">
                          <a:effectLst/>
                          <a:latin typeface="Verdana" panose="020B0604030504040204" pitchFamily="34" charset="0"/>
                          <a:ea typeface="Verdana" panose="020B0604030504040204" pitchFamily="34" charset="0"/>
                          <a:cs typeface="Verdana" panose="020B0604030504040204" pitchFamily="34" charset="0"/>
                        </a:rPr>
                        <a:t>20 mill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4769">
                <a:tc>
                  <a:txBody>
                    <a:bodyPr/>
                    <a:lstStyle/>
                    <a:p>
                      <a:pPr>
                        <a:lnSpc>
                          <a:spcPct val="100000"/>
                        </a:lnSpc>
                        <a:spcAft>
                          <a:spcPts val="0"/>
                        </a:spcAft>
                      </a:pPr>
                      <a:r>
                        <a:rPr lang="sq-AL" sz="1400" b="1" noProof="0" dirty="0">
                          <a:effectLst/>
                          <a:latin typeface="Verdana" panose="020B0604030504040204" pitchFamily="34" charset="0"/>
                          <a:ea typeface="Verdana" panose="020B0604030504040204" pitchFamily="34" charset="0"/>
                          <a:cs typeface="Verdana" panose="020B0604030504040204" pitchFamily="34" charset="0"/>
                        </a:rPr>
                        <a:t>Sistemi </a:t>
                      </a:r>
                      <a:r>
                        <a:rPr lang="en-US" sz="1400" b="1" noProof="0" dirty="0" err="1">
                          <a:effectLst/>
                          <a:latin typeface="Verdana" panose="020B0604030504040204" pitchFamily="34" charset="0"/>
                          <a:ea typeface="Verdana" panose="020B0604030504040204" pitchFamily="34" charset="0"/>
                          <a:cs typeface="Verdana" panose="020B0604030504040204" pitchFamily="34" charset="0"/>
                        </a:rPr>
                        <a:t>i</a:t>
                      </a:r>
                      <a:r>
                        <a:rPr lang="sq-AL" sz="1400" b="1" noProof="0" dirty="0">
                          <a:effectLst/>
                          <a:latin typeface="Verdana" panose="020B0604030504040204" pitchFamily="34" charset="0"/>
                          <a:ea typeface="Verdana" panose="020B0604030504040204" pitchFamily="34" charset="0"/>
                          <a:cs typeface="Verdana" panose="020B0604030504040204" pitchFamily="34" charset="0"/>
                        </a:rPr>
                        <a:t>  korrigjimit te çmimi</a:t>
                      </a:r>
                      <a:r>
                        <a:rPr lang="en-US" sz="1400" b="1" dirty="0">
                          <a:effectLst/>
                          <a:latin typeface="Verdana" panose="020B0604030504040204" pitchFamily="34" charset="0"/>
                          <a:ea typeface="Verdana" panose="020B0604030504040204" pitchFamily="34" charset="0"/>
                          <a:cs typeface="Verdana" panose="020B0604030504040204" pitchFamily="34" charset="0"/>
                        </a:rPr>
                        <a:t>t</a:t>
                      </a:r>
                      <a:endParaRPr lang="el-GR" sz="1400" b="1"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ct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Kostoja totale reale për klientin = 100 </a:t>
                      </a:r>
                      <a:r>
                        <a:rPr lang="en-US" sz="1400" noProof="0" dirty="0">
                          <a:effectLst/>
                          <a:latin typeface="Verdana" panose="020B0604030504040204" pitchFamily="34" charset="0"/>
                          <a:ea typeface="Verdana" panose="020B0604030504040204" pitchFamily="34" charset="0"/>
                          <a:cs typeface="Verdana" panose="020B0604030504040204" pitchFamily="34" charset="0"/>
                        </a:rPr>
                        <a:t>-</a:t>
                      </a:r>
                      <a:r>
                        <a:rPr lang="sq-AL" sz="1400" noProof="0" dirty="0">
                          <a:effectLst/>
                          <a:latin typeface="Verdana" panose="020B0604030504040204" pitchFamily="34" charset="0"/>
                          <a:ea typeface="Verdana" panose="020B0604030504040204" pitchFamily="34" charset="0"/>
                          <a:cs typeface="Verdana" panose="020B0604030504040204" pitchFamily="34" charset="0"/>
                        </a:rPr>
                        <a:t> 0 = 100 milionë</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rowSpan="2" gridSpan="2">
                  <a:txBody>
                    <a:bodyPr/>
                    <a:lstStyle/>
                    <a:p>
                      <a:pPr algn="ctr">
                        <a:lnSpc>
                          <a:spcPct val="100000"/>
                        </a:lnSpc>
                        <a:spcAft>
                          <a:spcPts val="0"/>
                        </a:spcAft>
                      </a:pPr>
                      <a:r>
                        <a:rPr lang="it-IT" sz="1400" dirty="0">
                          <a:effectLst/>
                          <a:latin typeface="Verdana" panose="020B0604030504040204" pitchFamily="34" charset="0"/>
                          <a:ea typeface="Verdana" panose="020B0604030504040204" pitchFamily="34" charset="0"/>
                          <a:cs typeface="Verdana" panose="020B0604030504040204" pitchFamily="34" charset="0"/>
                        </a:rPr>
                        <a:t>Kosto totale reale për klientin = 110 - 15 = 95 milion</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rowSpan="2" gridSpan="2">
                  <a:txBody>
                    <a:bodyPr/>
                    <a:lstStyle/>
                    <a:p>
                      <a:pPr algn="ctr">
                        <a:lnSpc>
                          <a:spcPct val="100000"/>
                        </a:lnSpc>
                        <a:spcAft>
                          <a:spcPts val="0"/>
                        </a:spcAft>
                      </a:pPr>
                      <a:r>
                        <a:rPr lang="it-IT" sz="1400" dirty="0">
                          <a:effectLst/>
                          <a:latin typeface="Verdana" panose="020B0604030504040204" pitchFamily="34" charset="0"/>
                          <a:ea typeface="Verdana" panose="020B0604030504040204" pitchFamily="34" charset="0"/>
                          <a:cs typeface="Verdana" panose="020B0604030504040204" pitchFamily="34" charset="0"/>
                        </a:rPr>
                        <a:t>Kosto totale reale për klientin = 120 - 20 = 100 milionë</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extLst>
                  <a:ext uri="{0D108BD9-81ED-4DB2-BD59-A6C34878D82A}">
                    <a16:rowId xmlns:a16="http://schemas.microsoft.com/office/drawing/2014/main" xmlns="" val="10003"/>
                  </a:ext>
                </a:extLst>
              </a:tr>
              <a:tr h="613496">
                <a:tc>
                  <a:txBody>
                    <a:bodyPr/>
                    <a:lstStyle/>
                    <a:p>
                      <a:pPr>
                        <a:lnSpc>
                          <a:spcPct val="100000"/>
                        </a:lnSpc>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Ndikimi i kursimit të kostos reale të secilës ofertë zbritet nga çmimi i ofruar. Oferta nënkupton koston më të ulët për fitimin e klientit.</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10004"/>
                  </a:ext>
                </a:extLst>
              </a:tr>
              <a:tr h="153374">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lnSpc>
                          <a:spcPct val="100000"/>
                        </a:lnSpc>
                        <a:spcAft>
                          <a:spcPts val="0"/>
                        </a:spcAft>
                      </a:pPr>
                      <a:r>
                        <a:rPr lang="sq-AL" sz="1400" b="1" noProof="0" dirty="0">
                          <a:effectLst/>
                          <a:latin typeface="Verdana" panose="020B0604030504040204" pitchFamily="34" charset="0"/>
                          <a:ea typeface="Verdana" panose="020B0604030504040204" pitchFamily="34" charset="0"/>
                          <a:cs typeface="Verdana" panose="020B0604030504040204" pitchFamily="34" charset="0"/>
                        </a:rPr>
                        <a:t>Oferta B nënkupton koston më të ulët për klientin dhe bëhet fitues</a:t>
                      </a:r>
                      <a:endParaRPr lang="sq-AL" sz="1400" b="1"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635146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179512" y="1268760"/>
            <a:ext cx="8856984" cy="3724096"/>
          </a:xfrm>
          <a:prstGeom prst="rect">
            <a:avLst/>
          </a:prstGeom>
        </p:spPr>
        <p:txBody>
          <a:bodyPr>
            <a:spAutoFit/>
          </a:bodyPr>
          <a:lstStyle/>
          <a:p>
            <a:pPr marL="342900" lvl="1" indent="-342900" eaLnBrk="1" hangingPunct="1">
              <a:spcBef>
                <a:spcPts val="600"/>
              </a:spcBef>
              <a:buClr>
                <a:schemeClr val="bg2"/>
              </a:buClr>
              <a:buSzPct val="75000"/>
              <a:buFont typeface="Wingdings" pitchFamily="2" charset="2"/>
              <a:buChar char="n"/>
            </a:pPr>
            <a:endParaRPr lang="en-GB" altLang="el-GR" sz="1800" dirty="0">
              <a:latin typeface="Verdana" panose="020B0604030504040204" pitchFamily="34" charset="0"/>
              <a:ea typeface="Verdana" panose="020B0604030504040204" pitchFamily="34" charset="0"/>
              <a:cs typeface="Verdana" panose="020B0604030504040204" pitchFamily="34" charset="0"/>
            </a:endParaRPr>
          </a:p>
          <a:p>
            <a:pPr marL="342900" lvl="1" indent="-342900" eaLnBrk="1" hangingPunct="1">
              <a:spcBef>
                <a:spcPts val="600"/>
              </a:spcBef>
              <a:buClr>
                <a:schemeClr val="bg2"/>
              </a:buClr>
              <a:buSzPct val="75000"/>
              <a:buFont typeface="Wingdings" pitchFamily="2" charset="2"/>
              <a:buChar char="n"/>
            </a:pPr>
            <a:r>
              <a:rPr lang="sq-AL" altLang="el-GR" sz="1800" dirty="0">
                <a:latin typeface="Verdana" panose="020B0604030504040204" pitchFamily="34" charset="0"/>
                <a:ea typeface="Verdana" panose="020B0604030504040204" pitchFamily="34" charset="0"/>
                <a:cs typeface="Verdana" panose="020B0604030504040204" pitchFamily="34" charset="0"/>
              </a:rPr>
              <a:t>Sa i përket kritereve cilësore (asgjë tjetër përveç çmimit), një tender nuk mund të vlerësohet në bazë të asaj se krahasohet me tenderët e tjerë</a:t>
            </a:r>
          </a:p>
          <a:p>
            <a:pPr marL="342900" lvl="1" indent="-342900" eaLnBrk="1" hangingPunct="1">
              <a:spcBef>
                <a:spcPts val="600"/>
              </a:spcBef>
              <a:buClr>
                <a:schemeClr val="bg2"/>
              </a:buClr>
              <a:buSzPct val="75000"/>
              <a:buFont typeface="Wingdings" pitchFamily="2" charset="2"/>
              <a:buChar char="n"/>
            </a:pPr>
            <a:r>
              <a:rPr lang="sq-AL" altLang="el-GR" sz="1800" dirty="0">
                <a:latin typeface="Verdana" panose="020B0604030504040204" pitchFamily="34" charset="0"/>
                <a:ea typeface="Verdana" panose="020B0604030504040204" pitchFamily="34" charset="0"/>
                <a:cs typeface="Verdana" panose="020B0604030504040204" pitchFamily="34" charset="0"/>
              </a:rPr>
              <a:t>Tenderi më i favorshëm (sipas kritereve të dhëna) nuk duhet të jepet pikë maksimale, përveç nëse autoriteti kontraktues nuk mund të imagjinonte një zgjidhje më të mirë</a:t>
            </a:r>
          </a:p>
          <a:p>
            <a:pPr marL="342900" lvl="1" indent="-342900" eaLnBrk="1" hangingPunct="1">
              <a:spcBef>
                <a:spcPts val="600"/>
              </a:spcBef>
              <a:buClr>
                <a:schemeClr val="bg2"/>
              </a:buClr>
              <a:buSzPct val="75000"/>
              <a:buFont typeface="Wingdings" pitchFamily="2" charset="2"/>
              <a:buChar char="n"/>
            </a:pPr>
            <a:r>
              <a:rPr lang="sq-AL" altLang="el-GR" sz="1800" dirty="0">
                <a:latin typeface="Verdana" panose="020B0604030504040204" pitchFamily="34" charset="0"/>
                <a:ea typeface="Verdana" panose="020B0604030504040204" pitchFamily="34" charset="0"/>
                <a:cs typeface="Verdana" panose="020B0604030504040204" pitchFamily="34" charset="0"/>
              </a:rPr>
              <a:t>Tenderët mund të vlerësohen, në parim, në bazë të njëri-tjetrit, si për kriteret në lidhje me çmimin</a:t>
            </a:r>
          </a:p>
          <a:p>
            <a:pPr marL="342900" lvl="1" indent="-342900" eaLnBrk="1" hangingPunct="1">
              <a:spcBef>
                <a:spcPts val="600"/>
              </a:spcBef>
              <a:buClr>
                <a:schemeClr val="bg2"/>
              </a:buClr>
              <a:buSzPct val="75000"/>
              <a:buFont typeface="Wingdings" pitchFamily="2" charset="2"/>
              <a:buChar char="n"/>
            </a:pPr>
            <a:r>
              <a:rPr lang="sq-AL" altLang="el-GR" sz="1800" dirty="0">
                <a:latin typeface="Verdana" panose="020B0604030504040204" pitchFamily="34" charset="0"/>
                <a:ea typeface="Verdana" panose="020B0604030504040204" pitchFamily="34" charset="0"/>
                <a:cs typeface="Verdana" panose="020B0604030504040204" pitchFamily="34" charset="0"/>
              </a:rPr>
              <a:t>Sidoqoftë, një vlerësim relativ i tenderëve - si për kriteret në lidhje me çmimin - mund të jetë një shkelje e sistemit ligjor nëse ka një rëndësi konkrete për rezultatin e konkurrencës</a:t>
            </a:r>
          </a:p>
        </p:txBody>
      </p:sp>
      <p:sp>
        <p:nvSpPr>
          <p:cNvPr id="4" name="Rectangle 2"/>
          <p:cNvSpPr txBox="1">
            <a:spLocks noChangeArrowheads="1"/>
          </p:cNvSpPr>
          <p:nvPr/>
        </p:nvSpPr>
        <p:spPr>
          <a:xfrm>
            <a:off x="304800" y="228602"/>
            <a:ext cx="42600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endParaRPr lang="en-US" altLang="el-GR" sz="2400" b="1" dirty="0">
              <a:latin typeface="Verdana" pitchFamily="34" charset="0"/>
              <a:ea typeface="+mn-ea"/>
              <a:cs typeface="+mn-cs"/>
            </a:endParaRPr>
          </a:p>
          <a:p>
            <a:pPr eaLnBrk="1" hangingPunct="1"/>
            <a:r>
              <a:rPr lang="en-US" altLang="el-GR" sz="2400" b="1" dirty="0">
                <a:latin typeface="+mn-lt"/>
                <a:ea typeface="+mn-ea"/>
                <a:cs typeface="+mn-cs"/>
              </a:rPr>
              <a:t>       </a:t>
            </a:r>
            <a:r>
              <a:rPr lang="en-US" altLang="el-GR" sz="2400" b="1" dirty="0" err="1">
                <a:latin typeface="+mn-lt"/>
                <a:ea typeface="+mn-ea"/>
                <a:cs typeface="+mn-cs"/>
              </a:rPr>
              <a:t>Çës</a:t>
            </a:r>
            <a:r>
              <a:rPr lang="sq-AL" altLang="el-GR" sz="2400" b="1" dirty="0">
                <a:latin typeface="+mn-lt"/>
                <a:ea typeface="+mn-ea"/>
                <a:cs typeface="+mn-cs"/>
              </a:rPr>
              <a:t>h</a:t>
            </a:r>
            <a:r>
              <a:rPr lang="en-US" altLang="el-GR" sz="2400" b="1" dirty="0">
                <a:latin typeface="+mn-lt"/>
                <a:ea typeface="+mn-ea"/>
                <a:cs typeface="+mn-cs"/>
              </a:rPr>
              <a:t>t</a:t>
            </a:r>
            <a:r>
              <a:rPr lang="sq-AL" altLang="el-GR" sz="2400" b="1" dirty="0">
                <a:latin typeface="+mn-lt"/>
                <a:ea typeface="+mn-ea"/>
                <a:cs typeface="+mn-cs"/>
              </a:rPr>
              <a:t>je me rendësi</a:t>
            </a:r>
          </a:p>
          <a:p>
            <a:pPr eaLnBrk="1" hangingPunct="1"/>
            <a:endParaRPr lang="da-DK" altLang="el-GR" sz="2400" b="1" dirty="0">
              <a:latin typeface="Verdana" pitchFamily="34" charset="0"/>
              <a:ea typeface="+mn-ea"/>
              <a:cs typeface="+mn-cs"/>
            </a:endParaRP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934012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2819400" y="1828803"/>
            <a:ext cx="63246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3600" b="1" dirty="0">
              <a:solidFill>
                <a:srgbClr val="FFFFFF"/>
              </a:solidFill>
              <a:latin typeface="Arial" charset="0"/>
              <a:cs typeface="Arial" charset="0"/>
            </a:endParaRPr>
          </a:p>
          <a:p>
            <a:pPr eaLnBrk="1" hangingPunct="1"/>
            <a:endParaRPr lang="en-US" altLang="en-US" sz="3600" b="1" dirty="0">
              <a:solidFill>
                <a:srgbClr val="FFFFFF"/>
              </a:solidFill>
              <a:latin typeface="Arial" charset="0"/>
              <a:cs typeface="Arial" charset="0"/>
            </a:endParaRPr>
          </a:p>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228600" y="2438402"/>
            <a:ext cx="8763000" cy="3046988"/>
          </a:xfrm>
          <a:prstGeom prst="rect">
            <a:avLst/>
          </a:prstGeom>
        </p:spPr>
        <p:txBody>
          <a:bodyPr wrap="square">
            <a:spAutoFit/>
          </a:bodyPr>
          <a:lstStyle/>
          <a:p>
            <a:pPr lvl="0"/>
            <a:r>
              <a:rPr lang="en-US" altLang="en-US" sz="3600" b="1" dirty="0">
                <a:solidFill>
                  <a:srgbClr val="FFFFFF"/>
                </a:solidFill>
                <a:cs typeface="Arial" charset="0"/>
              </a:rPr>
              <a:t>  </a:t>
            </a:r>
            <a:r>
              <a:rPr lang="sq-AL" altLang="en-US" sz="3600" b="1" dirty="0">
                <a:solidFill>
                  <a:srgbClr val="FFFFFF"/>
                </a:solidFill>
                <a:cs typeface="Arial" charset="0"/>
              </a:rPr>
              <a:t>ri</a:t>
            </a:r>
            <a:endParaRPr lang="en-US" altLang="en-US" sz="3600" b="1" dirty="0">
              <a:solidFill>
                <a:srgbClr val="FFFFFF"/>
              </a:solidFill>
              <a:cs typeface="Arial" charset="0"/>
            </a:endParaRPr>
          </a:p>
          <a:p>
            <a:pPr lvl="0"/>
            <a:r>
              <a:rPr lang="en-US" altLang="en-US" sz="3600" b="1" dirty="0">
                <a:solidFill>
                  <a:schemeClr val="accent3"/>
                </a:solidFill>
                <a:cs typeface="Arial" charset="0"/>
              </a:rPr>
              <a:t>              TEMF</a:t>
            </a:r>
            <a:r>
              <a:rPr lang="sq-AL" altLang="en-US" sz="3600" b="1" dirty="0">
                <a:solidFill>
                  <a:schemeClr val="accent3"/>
                </a:solidFill>
                <a:cs typeface="Arial" charset="0"/>
              </a:rPr>
              <a:t> si mjet për prokurim të</a:t>
            </a:r>
            <a:r>
              <a:rPr lang="en-US" altLang="en-US" sz="3600" b="1" dirty="0">
                <a:solidFill>
                  <a:schemeClr val="accent3"/>
                </a:solidFill>
                <a:cs typeface="Arial" charset="0"/>
              </a:rPr>
              <a:t>             </a:t>
            </a:r>
            <a:r>
              <a:rPr lang="sq-AL" altLang="en-US" sz="3600" b="1" dirty="0">
                <a:solidFill>
                  <a:schemeClr val="accent3"/>
                </a:solidFill>
                <a:cs typeface="Arial" charset="0"/>
              </a:rPr>
              <a:t> </a:t>
            </a:r>
            <a:r>
              <a:rPr lang="en-US" altLang="en-US" sz="3600" b="1" dirty="0">
                <a:solidFill>
                  <a:schemeClr val="accent3"/>
                </a:solidFill>
                <a:cs typeface="Arial" charset="0"/>
              </a:rPr>
              <a:t>    </a:t>
            </a:r>
          </a:p>
          <a:p>
            <a:pPr lvl="0"/>
            <a:r>
              <a:rPr lang="en-US" altLang="en-US" sz="3600" b="1" dirty="0">
                <a:solidFill>
                  <a:schemeClr val="accent3"/>
                </a:solidFill>
                <a:cs typeface="Arial" charset="0"/>
              </a:rPr>
              <a:t>            </a:t>
            </a:r>
            <a:r>
              <a:rPr lang="sq-AL" altLang="en-US" sz="3600" b="1" dirty="0">
                <a:solidFill>
                  <a:schemeClr val="accent3"/>
                </a:solidFill>
                <a:cs typeface="Arial" charset="0"/>
              </a:rPr>
              <a:t>qëndrueshëm</a:t>
            </a:r>
          </a:p>
          <a:p>
            <a:pPr lvl="0"/>
            <a:endParaRPr lang="sq-AL" altLang="en-US" sz="2800" b="1" dirty="0">
              <a:cs typeface="Arial" charset="0"/>
            </a:endParaRPr>
          </a:p>
          <a:p>
            <a:pPr lvl="0"/>
            <a:endParaRPr lang="sq-AL" altLang="en-US" sz="2800" b="1" dirty="0">
              <a:cs typeface="Arial" charset="0"/>
            </a:endParaRPr>
          </a:p>
          <a:p>
            <a:pPr lvl="0"/>
            <a:endParaRPr lang="sq-AL" altLang="en-US" sz="2800" b="1" dirty="0">
              <a:cs typeface="Arial" charset="0"/>
            </a:endParaRP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010351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892812" y="457202"/>
            <a:ext cx="65758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sq-AL" altLang="el-GR" sz="2400" b="1" kern="1200" dirty="0">
                <a:latin typeface="+mn-lt"/>
                <a:ea typeface="Verdana" panose="020B0604030504040204" pitchFamily="34" charset="0"/>
                <a:cs typeface="Verdana" panose="020B0604030504040204" pitchFamily="34" charset="0"/>
              </a:rPr>
              <a:t>Ndikimet e ciklit jetësor të prokurimit publik</a:t>
            </a:r>
          </a:p>
        </p:txBody>
      </p:sp>
      <p:sp>
        <p:nvSpPr>
          <p:cNvPr id="137219" name="Rectangle 3"/>
          <p:cNvSpPr>
            <a:spLocks noChangeArrowheads="1"/>
          </p:cNvSpPr>
          <p:nvPr/>
        </p:nvSpPr>
        <p:spPr bwMode="auto">
          <a:xfrm>
            <a:off x="323530" y="2564904"/>
            <a:ext cx="2193229"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3200" b="1" dirty="0">
                <a:ea typeface="Verdana" panose="020B0604030504040204" pitchFamily="34" charset="0"/>
                <a:cs typeface="Verdana" panose="020B0604030504040204" pitchFamily="34" charset="0"/>
              </a:rPr>
              <a:t>Kontratat</a:t>
            </a:r>
          </a:p>
          <a:p>
            <a:r>
              <a:rPr lang="sq-AL" altLang="el-GR" sz="2000" b="1" dirty="0">
                <a:ea typeface="Verdana" panose="020B0604030504040204" pitchFamily="34" charset="0"/>
                <a:cs typeface="Verdana" panose="020B0604030504040204" pitchFamily="34" charset="0"/>
              </a:rPr>
              <a:t>konsumojnë</a:t>
            </a:r>
          </a:p>
          <a:p>
            <a:pPr marL="444500" indent="-444500">
              <a:buFont typeface="Monotype Sorts" pitchFamily="2" charset="2"/>
              <a:buChar char="ò"/>
            </a:pPr>
            <a:r>
              <a:rPr lang="sq-AL" altLang="el-GR" sz="2800" b="1" dirty="0">
                <a:ea typeface="Verdana" panose="020B0604030504040204" pitchFamily="34" charset="0"/>
                <a:cs typeface="Verdana" panose="020B0604030504040204" pitchFamily="34" charset="0"/>
              </a:rPr>
              <a:t>Energji</a:t>
            </a:r>
          </a:p>
          <a:p>
            <a:pPr marL="444500" indent="-444500">
              <a:buFont typeface="Monotype Sorts" pitchFamily="2" charset="2"/>
              <a:buChar char="ò"/>
            </a:pPr>
            <a:r>
              <a:rPr lang="sq-AL" altLang="el-GR" sz="2800" b="1" dirty="0">
                <a:ea typeface="Verdana" panose="020B0604030504040204" pitchFamily="34" charset="0"/>
                <a:cs typeface="Verdana" panose="020B0604030504040204" pitchFamily="34" charset="0"/>
              </a:rPr>
              <a:t>Materiale</a:t>
            </a:r>
          </a:p>
          <a:p>
            <a:pPr marL="444500" indent="-444500">
              <a:buFont typeface="Monotype Sorts" pitchFamily="2" charset="2"/>
              <a:buChar char="ò"/>
            </a:pPr>
            <a:r>
              <a:rPr lang="sq-AL" altLang="el-GR" sz="2800" b="1" dirty="0">
                <a:ea typeface="Verdana" panose="020B0604030504040204" pitchFamily="34" charset="0"/>
                <a:cs typeface="Verdana" panose="020B0604030504040204" pitchFamily="34" charset="0"/>
              </a:rPr>
              <a:t>Njerëz</a:t>
            </a:r>
          </a:p>
          <a:p>
            <a:endParaRPr lang="en-US" altLang="el-GR" sz="3200" b="1" dirty="0">
              <a:ea typeface="Verdana" panose="020B0604030504040204" pitchFamily="34" charset="0"/>
              <a:cs typeface="Verdana" panose="020B0604030504040204" pitchFamily="34" charset="0"/>
            </a:endParaRPr>
          </a:p>
        </p:txBody>
      </p:sp>
      <p:sp>
        <p:nvSpPr>
          <p:cNvPr id="137220" name="Text Box 4"/>
          <p:cNvSpPr txBox="1">
            <a:spLocks noChangeArrowheads="1"/>
          </p:cNvSpPr>
          <p:nvPr/>
        </p:nvSpPr>
        <p:spPr bwMode="auto">
          <a:xfrm>
            <a:off x="1183322" y="1787989"/>
            <a:ext cx="18421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dirty="0">
                <a:ea typeface="Verdana" panose="020B0604030504040204" pitchFamily="34" charset="0"/>
                <a:cs typeface="Verdana" panose="020B0604030504040204" pitchFamily="34" charset="0"/>
              </a:rPr>
              <a:t>Kontributet</a:t>
            </a:r>
          </a:p>
        </p:txBody>
      </p:sp>
      <p:grpSp>
        <p:nvGrpSpPr>
          <p:cNvPr id="2" name="Group 1"/>
          <p:cNvGrpSpPr/>
          <p:nvPr/>
        </p:nvGrpSpPr>
        <p:grpSpPr>
          <a:xfrm>
            <a:off x="3199719" y="1196752"/>
            <a:ext cx="2590800" cy="1828800"/>
            <a:chOff x="3200400" y="2590800"/>
            <a:chExt cx="2590800" cy="1828800"/>
          </a:xfrm>
        </p:grpSpPr>
        <p:sp>
          <p:nvSpPr>
            <p:cNvPr id="137221" name="Rectangle 5"/>
            <p:cNvSpPr>
              <a:spLocks noChangeArrowheads="1"/>
            </p:cNvSpPr>
            <p:nvPr/>
          </p:nvSpPr>
          <p:spPr bwMode="auto">
            <a:xfrm>
              <a:off x="3200400" y="2590800"/>
              <a:ext cx="2590800" cy="1828800"/>
            </a:xfrm>
            <a:prstGeom prst="rect">
              <a:avLst/>
            </a:prstGeom>
            <a:noFill/>
            <a:ln w="57150" cap="sq">
              <a:solidFill>
                <a:schemeClr val="accent2"/>
              </a:solidFill>
              <a:miter lim="800000"/>
              <a:headEnd type="none" w="sm" len="sm"/>
              <a:tailEnd type="none" w="sm" len="sm"/>
            </a:ln>
            <a:effectLst>
              <a:prstShdw prst="shdw17" dist="17961" dir="2700000">
                <a:schemeClr val="accent2">
                  <a:gamma/>
                  <a:shade val="60000"/>
                  <a:invGamma/>
                </a:schemeClr>
              </a:prstShdw>
            </a:effectLst>
            <a:extLst>
              <a:ext uri="{909E8E84-426E-40DD-AFC4-6F175D3DCCD1}">
                <a14:hiddenFill xmlns:a14="http://schemas.microsoft.com/office/drawing/2010/main">
                  <a:solidFill>
                    <a:schemeClr val="accent1"/>
                  </a:solidFill>
                </a14:hiddenFill>
              </a:ext>
            </a:extLst>
          </p:spPr>
          <p:txBody>
            <a:bodyPr wrap="none" anchor="ctr"/>
            <a:lstStyle/>
            <a:p>
              <a:pPr algn="ctr"/>
              <a:endParaRPr lang="en-US" altLang="el-GR" sz="3200">
                <a:ea typeface="Verdana" panose="020B0604030504040204" pitchFamily="34" charset="0"/>
                <a:cs typeface="Verdana" panose="020B0604030504040204" pitchFamily="34" charset="0"/>
              </a:endParaRPr>
            </a:p>
          </p:txBody>
        </p:sp>
        <p:sp>
          <p:nvSpPr>
            <p:cNvPr id="137222" name="Rectangle 6"/>
            <p:cNvSpPr>
              <a:spLocks noChangeArrowheads="1"/>
            </p:cNvSpPr>
            <p:nvPr/>
          </p:nvSpPr>
          <p:spPr bwMode="auto">
            <a:xfrm>
              <a:off x="3235325" y="2966591"/>
              <a:ext cx="25209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q-AL" altLang="el-GR" sz="2800" b="1" dirty="0">
                  <a:solidFill>
                    <a:schemeClr val="accent2"/>
                  </a:solidFill>
                  <a:ea typeface="Verdana" panose="020B0604030504040204" pitchFamily="34" charset="0"/>
                  <a:cs typeface="Verdana" panose="020B0604030504040204" pitchFamily="34" charset="0"/>
                </a:rPr>
                <a:t>Autoriteti Kontraktues</a:t>
              </a:r>
            </a:p>
          </p:txBody>
        </p:sp>
      </p:grpSp>
      <p:sp>
        <p:nvSpPr>
          <p:cNvPr id="137223" name="Rectangle 7"/>
          <p:cNvSpPr>
            <a:spLocks noChangeArrowheads="1"/>
          </p:cNvSpPr>
          <p:nvPr/>
        </p:nvSpPr>
        <p:spPr bwMode="auto">
          <a:xfrm>
            <a:off x="5943600" y="2564906"/>
            <a:ext cx="2451312"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3200" b="1" dirty="0">
                <a:ea typeface="Verdana" panose="020B0604030504040204" pitchFamily="34" charset="0"/>
                <a:cs typeface="Verdana" panose="020B0604030504040204" pitchFamily="34" charset="0"/>
              </a:rPr>
              <a:t>Kontratat</a:t>
            </a:r>
          </a:p>
          <a:p>
            <a:r>
              <a:rPr lang="sq-AL" altLang="el-GR" sz="2000" b="1" dirty="0">
                <a:ea typeface="Verdana" panose="020B0604030504040204" pitchFamily="34" charset="0"/>
                <a:cs typeface="Verdana" panose="020B0604030504040204" pitchFamily="34" charset="0"/>
              </a:rPr>
              <a:t>prodhojnë</a:t>
            </a:r>
          </a:p>
          <a:p>
            <a:pPr marL="444500" indent="-444500">
              <a:buFont typeface="Monotype Sorts" pitchFamily="2" charset="2"/>
              <a:buChar char="ò"/>
            </a:pPr>
            <a:r>
              <a:rPr lang="sq-AL" altLang="el-GR" sz="2800" b="1" dirty="0">
                <a:ea typeface="Verdana" panose="020B0604030504040204" pitchFamily="34" charset="0"/>
                <a:cs typeface="Verdana" panose="020B0604030504040204" pitchFamily="34" charset="0"/>
              </a:rPr>
              <a:t>Shërbime</a:t>
            </a:r>
          </a:p>
          <a:p>
            <a:pPr marL="444500" indent="-444500">
              <a:buFont typeface="Monotype Sorts" pitchFamily="2" charset="2"/>
              <a:buChar char="ò"/>
            </a:pPr>
            <a:r>
              <a:rPr lang="sq-AL" altLang="el-GR" sz="2800" b="1" dirty="0">
                <a:ea typeface="Verdana" panose="020B0604030504040204" pitchFamily="34" charset="0"/>
                <a:cs typeface="Verdana" panose="020B0604030504040204" pitchFamily="34" charset="0"/>
              </a:rPr>
              <a:t>Produkte</a:t>
            </a:r>
          </a:p>
          <a:p>
            <a:pPr marL="444500" indent="-444500">
              <a:buFont typeface="Monotype Sorts" pitchFamily="2" charset="2"/>
              <a:buChar char="ò"/>
            </a:pPr>
            <a:r>
              <a:rPr lang="sq-AL" altLang="el-GR" sz="2800" b="1" dirty="0">
                <a:ea typeface="Verdana" panose="020B0604030504040204" pitchFamily="34" charset="0"/>
                <a:cs typeface="Verdana" panose="020B0604030504040204" pitchFamily="34" charset="0"/>
              </a:rPr>
              <a:t>Pune</a:t>
            </a:r>
          </a:p>
          <a:p>
            <a:pPr marL="444500" indent="-444500">
              <a:buFont typeface="Monotype Sorts" pitchFamily="2" charset="2"/>
              <a:buChar char="ò"/>
            </a:pPr>
            <a:r>
              <a:rPr lang="sq-AL" altLang="el-GR" sz="2800" b="1" dirty="0">
                <a:ea typeface="Verdana" panose="020B0604030504040204" pitchFamily="34" charset="0"/>
                <a:cs typeface="Verdana" panose="020B0604030504040204" pitchFamily="34" charset="0"/>
              </a:rPr>
              <a:t>Mbeturina </a:t>
            </a:r>
          </a:p>
        </p:txBody>
      </p:sp>
      <p:sp>
        <p:nvSpPr>
          <p:cNvPr id="137224" name="Rectangle 8"/>
          <p:cNvSpPr>
            <a:spLocks noChangeArrowheads="1"/>
          </p:cNvSpPr>
          <p:nvPr/>
        </p:nvSpPr>
        <p:spPr bwMode="auto">
          <a:xfrm>
            <a:off x="5907041" y="1787989"/>
            <a:ext cx="16562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dirty="0">
                <a:ea typeface="Verdana" panose="020B0604030504040204" pitchFamily="34" charset="0"/>
                <a:cs typeface="Verdana" panose="020B0604030504040204" pitchFamily="34" charset="0"/>
              </a:rPr>
              <a:t>Rezultatet</a:t>
            </a:r>
          </a:p>
        </p:txBody>
      </p:sp>
      <p:sp>
        <p:nvSpPr>
          <p:cNvPr id="137225" name="AutoShape 9"/>
          <p:cNvSpPr>
            <a:spLocks noChangeArrowheads="1"/>
          </p:cNvSpPr>
          <p:nvPr/>
        </p:nvSpPr>
        <p:spPr bwMode="auto">
          <a:xfrm>
            <a:off x="304800" y="1768252"/>
            <a:ext cx="762000" cy="685800"/>
          </a:xfrm>
          <a:prstGeom prst="rightArrow">
            <a:avLst>
              <a:gd name="adj1" fmla="val 50000"/>
              <a:gd name="adj2" fmla="val 27778"/>
            </a:avLst>
          </a:pr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ea typeface="Verdana" panose="020B0604030504040204" pitchFamily="34" charset="0"/>
              <a:cs typeface="Verdana" panose="020B0604030504040204" pitchFamily="34" charset="0"/>
            </a:endParaRPr>
          </a:p>
        </p:txBody>
      </p:sp>
      <p:sp>
        <p:nvSpPr>
          <p:cNvPr id="137226" name="AutoShape 10"/>
          <p:cNvSpPr>
            <a:spLocks noChangeArrowheads="1"/>
          </p:cNvSpPr>
          <p:nvPr/>
        </p:nvSpPr>
        <p:spPr bwMode="auto">
          <a:xfrm>
            <a:off x="8274496" y="1768252"/>
            <a:ext cx="762000" cy="685800"/>
          </a:xfrm>
          <a:prstGeom prst="rightArrow">
            <a:avLst>
              <a:gd name="adj1" fmla="val 50000"/>
              <a:gd name="adj2" fmla="val 27778"/>
            </a:avLst>
          </a:pr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ea typeface="Verdana" panose="020B0604030504040204" pitchFamily="34" charset="0"/>
              <a:cs typeface="Verdana" panose="020B0604030504040204" pitchFamily="34" charset="0"/>
            </a:endParaRPr>
          </a:p>
        </p:txBody>
      </p:sp>
      <p:sp>
        <p:nvSpPr>
          <p:cNvPr id="137228" name="AutoShape 12"/>
          <p:cNvSpPr>
            <a:spLocks noChangeArrowheads="1"/>
          </p:cNvSpPr>
          <p:nvPr/>
        </p:nvSpPr>
        <p:spPr bwMode="auto">
          <a:xfrm rot="16200000">
            <a:off x="5384951" y="4632278"/>
            <a:ext cx="485775" cy="671513"/>
          </a:xfrm>
          <a:prstGeom prst="downArrow">
            <a:avLst>
              <a:gd name="adj1" fmla="val 50000"/>
              <a:gd name="adj2" fmla="val 34559"/>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ea typeface="Verdana" panose="020B0604030504040204" pitchFamily="34" charset="0"/>
              <a:cs typeface="Verdana" panose="020B0604030504040204" pitchFamily="34" charset="0"/>
            </a:endParaRPr>
          </a:p>
        </p:txBody>
      </p:sp>
      <p:sp>
        <p:nvSpPr>
          <p:cNvPr id="137229" name="AutoShape 13"/>
          <p:cNvSpPr>
            <a:spLocks noChangeArrowheads="1"/>
          </p:cNvSpPr>
          <p:nvPr/>
        </p:nvSpPr>
        <p:spPr bwMode="auto">
          <a:xfrm rot="5400000">
            <a:off x="2769222" y="4171476"/>
            <a:ext cx="485775" cy="671513"/>
          </a:xfrm>
          <a:prstGeom prst="downArrow">
            <a:avLst>
              <a:gd name="adj1" fmla="val 50000"/>
              <a:gd name="adj2" fmla="val 34559"/>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ea typeface="Verdana" panose="020B0604030504040204" pitchFamily="34" charset="0"/>
              <a:cs typeface="Verdana" panose="020B0604030504040204" pitchFamily="34" charset="0"/>
            </a:endParaRPr>
          </a:p>
        </p:txBody>
      </p:sp>
      <p:sp>
        <p:nvSpPr>
          <p:cNvPr id="137230" name="AutoShape 14"/>
          <p:cNvSpPr>
            <a:spLocks noChangeArrowheads="1"/>
          </p:cNvSpPr>
          <p:nvPr/>
        </p:nvSpPr>
        <p:spPr bwMode="auto">
          <a:xfrm rot="5400000">
            <a:off x="2769222" y="3336133"/>
            <a:ext cx="485775" cy="671513"/>
          </a:xfrm>
          <a:prstGeom prst="downArrow">
            <a:avLst>
              <a:gd name="adj1" fmla="val 50000"/>
              <a:gd name="adj2" fmla="val 34559"/>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001417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134698" y="467025"/>
            <a:ext cx="45817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sq-AL" altLang="en-US" sz="2400" b="1" kern="1200" dirty="0">
                <a:latin typeface="+mn-lt"/>
                <a:ea typeface="Verdana" panose="020B0604030504040204" pitchFamily="34" charset="0"/>
                <a:cs typeface="Verdana" panose="020B0604030504040204" pitchFamily="34" charset="0"/>
              </a:rPr>
              <a:t>Çfarë është Qëndrueshmëria?</a:t>
            </a:r>
          </a:p>
        </p:txBody>
      </p:sp>
      <p:pic>
        <p:nvPicPr>
          <p:cNvPr id="19460" name="Picture 5" descr="File:Sustainable development.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75" y="928690"/>
            <a:ext cx="5429250" cy="407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8"/>
          <p:cNvSpPr>
            <a:spLocks noChangeArrowheads="1"/>
          </p:cNvSpPr>
          <p:nvPr/>
        </p:nvSpPr>
        <p:spPr bwMode="auto">
          <a:xfrm>
            <a:off x="323530" y="4725144"/>
            <a:ext cx="849694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sq-AL" altLang="en-US" sz="1800" dirty="0">
                <a:latin typeface="Verdana" panose="020B0604030504040204" pitchFamily="34" charset="0"/>
                <a:ea typeface="Verdana" panose="020B0604030504040204" pitchFamily="34" charset="0"/>
                <a:cs typeface="Verdana" panose="020B0604030504040204" pitchFamily="34" charset="0"/>
              </a:rPr>
              <a:t>Qëndrueshmëria "plotëson nevojat e tashme pa kompromentuar aftësinë e gjeneratave të ardhshme për të përmbushur nevojat e tyre"</a:t>
            </a:r>
          </a:p>
          <a:p>
            <a:pPr eaLnBrk="1" hangingPunct="1">
              <a:spcBef>
                <a:spcPct val="0"/>
              </a:spcBef>
              <a:buFontTx/>
              <a:buNone/>
            </a:pPr>
            <a:r>
              <a:rPr lang="sq-AL" altLang="en-US" sz="1800" dirty="0">
                <a:latin typeface="Verdana" panose="020B0604030504040204" pitchFamily="34" charset="0"/>
                <a:ea typeface="Verdana" panose="020B0604030504040204" pitchFamily="34" charset="0"/>
                <a:cs typeface="Verdana" panose="020B0604030504040204" pitchFamily="34" charset="0"/>
              </a:rPr>
              <a:t>                                                                   - Kombet e Bashkuara.</a:t>
            </a: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558595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467544" y="476250"/>
            <a:ext cx="8496944"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altLang="en-US" sz="2400" b="1" kern="1200" dirty="0">
                <a:latin typeface="+mn-lt"/>
                <a:ea typeface="Verdana" panose="020B0604030504040204" pitchFamily="34" charset="0"/>
                <a:cs typeface="Verdana" panose="020B0604030504040204" pitchFamily="34" charset="0"/>
              </a:rPr>
              <a:t>Çfarë ndikimi mund të ketë prokurimi në Qëndrueshmërinë?</a:t>
            </a:r>
          </a:p>
        </p:txBody>
      </p:sp>
      <p:sp>
        <p:nvSpPr>
          <p:cNvPr id="3" name="Freeform 2"/>
          <p:cNvSpPr/>
          <p:nvPr/>
        </p:nvSpPr>
        <p:spPr>
          <a:xfrm>
            <a:off x="395536" y="1628800"/>
            <a:ext cx="2524886" cy="1009954"/>
          </a:xfrm>
          <a:custGeom>
            <a:avLst/>
            <a:gdLst>
              <a:gd name="connsiteX0" fmla="*/ 0 w 2524886"/>
              <a:gd name="connsiteY0" fmla="*/ 0 h 1009954"/>
              <a:gd name="connsiteX1" fmla="*/ 2524886 w 2524886"/>
              <a:gd name="connsiteY1" fmla="*/ 0 h 1009954"/>
              <a:gd name="connsiteX2" fmla="*/ 2524886 w 2524886"/>
              <a:gd name="connsiteY2" fmla="*/ 1009954 h 1009954"/>
              <a:gd name="connsiteX3" fmla="*/ 0 w 2524886"/>
              <a:gd name="connsiteY3" fmla="*/ 1009954 h 1009954"/>
              <a:gd name="connsiteX4" fmla="*/ 0 w 2524886"/>
              <a:gd name="connsiteY4" fmla="*/ 0 h 1009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4886" h="1009954">
                <a:moveTo>
                  <a:pt x="0" y="0"/>
                </a:moveTo>
                <a:lnTo>
                  <a:pt x="2524886" y="0"/>
                </a:lnTo>
                <a:lnTo>
                  <a:pt x="2524886" y="1009954"/>
                </a:lnTo>
                <a:lnTo>
                  <a:pt x="0" y="1009954"/>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algn="ctr" defTabSz="800100">
              <a:spcAft>
                <a:spcPts val="0"/>
              </a:spcAft>
            </a:pPr>
            <a:r>
              <a:rPr lang="sq-AL" dirty="0">
                <a:latin typeface="Verdana" panose="020B0604030504040204" pitchFamily="34" charset="0"/>
                <a:ea typeface="Verdana" panose="020B0604030504040204" pitchFamily="34" charset="0"/>
                <a:cs typeface="Verdana" panose="020B0604030504040204" pitchFamily="34" charset="0"/>
              </a:rPr>
              <a:t>Ekonomik</a:t>
            </a:r>
          </a:p>
        </p:txBody>
      </p:sp>
      <p:sp>
        <p:nvSpPr>
          <p:cNvPr id="4" name="Freeform 3"/>
          <p:cNvSpPr/>
          <p:nvPr/>
        </p:nvSpPr>
        <p:spPr>
          <a:xfrm>
            <a:off x="395536" y="2638755"/>
            <a:ext cx="2524886" cy="2854800"/>
          </a:xfrm>
          <a:custGeom>
            <a:avLst/>
            <a:gdLst>
              <a:gd name="connsiteX0" fmla="*/ 0 w 2524886"/>
              <a:gd name="connsiteY0" fmla="*/ 0 h 2854800"/>
              <a:gd name="connsiteX1" fmla="*/ 2524886 w 2524886"/>
              <a:gd name="connsiteY1" fmla="*/ 0 h 2854800"/>
              <a:gd name="connsiteX2" fmla="*/ 2524886 w 2524886"/>
              <a:gd name="connsiteY2" fmla="*/ 2854800 h 2854800"/>
              <a:gd name="connsiteX3" fmla="*/ 0 w 2524886"/>
              <a:gd name="connsiteY3" fmla="*/ 2854800 h 2854800"/>
              <a:gd name="connsiteX4" fmla="*/ 0 w 2524886"/>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4886" h="2854800">
                <a:moveTo>
                  <a:pt x="0" y="0"/>
                </a:moveTo>
                <a:lnTo>
                  <a:pt x="2524886" y="0"/>
                </a:lnTo>
                <a:lnTo>
                  <a:pt x="2524886" y="2854800"/>
                </a:lnTo>
                <a:lnTo>
                  <a:pt x="0" y="28548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spcAft>
                <a:spcPts val="0"/>
              </a:spcAft>
              <a:buChar char="••"/>
            </a:pPr>
            <a:r>
              <a:rPr lang="sq-AL" dirty="0" err="1">
                <a:latin typeface="Verdana" panose="020B0604030504040204" pitchFamily="34" charset="0"/>
                <a:ea typeface="Verdana" panose="020B0604030504040204" pitchFamily="34" charset="0"/>
                <a:cs typeface="Verdana" panose="020B0604030504040204" pitchFamily="34" charset="0"/>
              </a:rPr>
              <a:t>Pun</a:t>
            </a:r>
            <a:r>
              <a:rPr lang="en-US" dirty="0">
                <a:latin typeface="Verdana" panose="020B0604030504040204" pitchFamily="34" charset="0"/>
                <a:ea typeface="Verdana" panose="020B0604030504040204" pitchFamily="34" charset="0"/>
                <a:cs typeface="Verdana" panose="020B0604030504040204" pitchFamily="34" charset="0"/>
              </a:rPr>
              <a:t>ë</a:t>
            </a: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Etika dhe efikasiteti</a:t>
            </a:r>
          </a:p>
          <a:p>
            <a:pPr marL="171450" lvl="1" indent="-171450" defTabSz="800100">
              <a:spcAft>
                <a:spcPts val="0"/>
              </a:spcAft>
              <a:buChar char="••"/>
            </a:pP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Kërkesa dhe ndikimi</a:t>
            </a:r>
          </a:p>
        </p:txBody>
      </p:sp>
      <p:sp>
        <p:nvSpPr>
          <p:cNvPr id="7" name="Freeform 6"/>
          <p:cNvSpPr/>
          <p:nvPr/>
        </p:nvSpPr>
        <p:spPr>
          <a:xfrm>
            <a:off x="3273907" y="1628800"/>
            <a:ext cx="2524886" cy="1009954"/>
          </a:xfrm>
          <a:custGeom>
            <a:avLst/>
            <a:gdLst>
              <a:gd name="connsiteX0" fmla="*/ 0 w 2524886"/>
              <a:gd name="connsiteY0" fmla="*/ 0 h 1009954"/>
              <a:gd name="connsiteX1" fmla="*/ 2524886 w 2524886"/>
              <a:gd name="connsiteY1" fmla="*/ 0 h 1009954"/>
              <a:gd name="connsiteX2" fmla="*/ 2524886 w 2524886"/>
              <a:gd name="connsiteY2" fmla="*/ 1009954 h 1009954"/>
              <a:gd name="connsiteX3" fmla="*/ 0 w 2524886"/>
              <a:gd name="connsiteY3" fmla="*/ 1009954 h 1009954"/>
              <a:gd name="connsiteX4" fmla="*/ 0 w 2524886"/>
              <a:gd name="connsiteY4" fmla="*/ 0 h 1009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4886" h="1009954">
                <a:moveTo>
                  <a:pt x="0" y="0"/>
                </a:moveTo>
                <a:lnTo>
                  <a:pt x="2524886" y="0"/>
                </a:lnTo>
                <a:lnTo>
                  <a:pt x="2524886" y="1009954"/>
                </a:lnTo>
                <a:lnTo>
                  <a:pt x="0" y="1009954"/>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algn="ctr" defTabSz="800100">
              <a:spcAft>
                <a:spcPts val="0"/>
              </a:spcAft>
            </a:pPr>
            <a:r>
              <a:rPr lang="en-GB" dirty="0">
                <a:latin typeface="Verdana" panose="020B0604030504040204" pitchFamily="34" charset="0"/>
                <a:ea typeface="Verdana" panose="020B0604030504040204" pitchFamily="34" charset="0"/>
                <a:cs typeface="Verdana" panose="020B0604030504040204" pitchFamily="34" charset="0"/>
              </a:rPr>
              <a:t>Social</a:t>
            </a:r>
          </a:p>
        </p:txBody>
      </p:sp>
      <p:sp>
        <p:nvSpPr>
          <p:cNvPr id="8" name="Freeform 7"/>
          <p:cNvSpPr/>
          <p:nvPr/>
        </p:nvSpPr>
        <p:spPr>
          <a:xfrm>
            <a:off x="3273907" y="2638755"/>
            <a:ext cx="2524886" cy="2854800"/>
          </a:xfrm>
          <a:custGeom>
            <a:avLst/>
            <a:gdLst>
              <a:gd name="connsiteX0" fmla="*/ 0 w 2524886"/>
              <a:gd name="connsiteY0" fmla="*/ 0 h 2854800"/>
              <a:gd name="connsiteX1" fmla="*/ 2524886 w 2524886"/>
              <a:gd name="connsiteY1" fmla="*/ 0 h 2854800"/>
              <a:gd name="connsiteX2" fmla="*/ 2524886 w 2524886"/>
              <a:gd name="connsiteY2" fmla="*/ 2854800 h 2854800"/>
              <a:gd name="connsiteX3" fmla="*/ 0 w 2524886"/>
              <a:gd name="connsiteY3" fmla="*/ 2854800 h 2854800"/>
              <a:gd name="connsiteX4" fmla="*/ 0 w 2524886"/>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4886" h="2854800">
                <a:moveTo>
                  <a:pt x="0" y="0"/>
                </a:moveTo>
                <a:lnTo>
                  <a:pt x="2524886" y="0"/>
                </a:lnTo>
                <a:lnTo>
                  <a:pt x="2524886" y="2854800"/>
                </a:lnTo>
                <a:lnTo>
                  <a:pt x="0" y="28548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Përfshirja dhe </a:t>
            </a:r>
            <a:r>
              <a:rPr lang="sq-AL" dirty="0" err="1">
                <a:latin typeface="Verdana" panose="020B0604030504040204" pitchFamily="34" charset="0"/>
                <a:ea typeface="Verdana" panose="020B0604030504040204" pitchFamily="34" charset="0"/>
                <a:cs typeface="Verdana" panose="020B0604030504040204" pitchFamily="34" charset="0"/>
              </a:rPr>
              <a:t>diversiteti</a:t>
            </a: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Arsimi dhe trajnimi</a:t>
            </a:r>
          </a:p>
          <a:p>
            <a:pPr marL="171450" lvl="1" indent="-171450" defTabSz="800100">
              <a:spcAft>
                <a:spcPts val="0"/>
              </a:spcAft>
              <a:buChar char="••"/>
            </a:pP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r>
              <a:rPr lang="sq-AL" dirty="0" err="1">
                <a:latin typeface="Verdana" panose="020B0604030504040204" pitchFamily="34" charset="0"/>
                <a:ea typeface="Verdana" panose="020B0604030504040204" pitchFamily="34" charset="0"/>
                <a:cs typeface="Verdana" panose="020B0604030504040204" pitchFamily="34" charset="0"/>
              </a:rPr>
              <a:t>Jetes</a:t>
            </a:r>
            <a:r>
              <a:rPr lang="en-US" dirty="0">
                <a:latin typeface="Verdana" panose="020B0604030504040204" pitchFamily="34" charset="0"/>
                <a:ea typeface="Verdana" panose="020B0604030504040204" pitchFamily="34" charset="0"/>
                <a:cs typeface="Verdana" panose="020B0604030504040204" pitchFamily="34" charset="0"/>
              </a:rPr>
              <a:t>ë</a:t>
            </a:r>
            <a:r>
              <a:rPr lang="sq-AL" dirty="0">
                <a:latin typeface="Verdana" panose="020B0604030504040204" pitchFamily="34" charset="0"/>
                <a:ea typeface="Verdana" panose="020B0604030504040204" pitchFamily="34" charset="0"/>
                <a:cs typeface="Verdana" panose="020B0604030504040204" pitchFamily="34" charset="0"/>
              </a:rPr>
              <a:t> e shëndetshme</a:t>
            </a:r>
          </a:p>
        </p:txBody>
      </p:sp>
      <p:sp>
        <p:nvSpPr>
          <p:cNvPr id="9" name="Freeform 8"/>
          <p:cNvSpPr/>
          <p:nvPr/>
        </p:nvSpPr>
        <p:spPr>
          <a:xfrm>
            <a:off x="6152278" y="1628800"/>
            <a:ext cx="2524886" cy="1009954"/>
          </a:xfrm>
          <a:custGeom>
            <a:avLst/>
            <a:gdLst>
              <a:gd name="connsiteX0" fmla="*/ 0 w 2524886"/>
              <a:gd name="connsiteY0" fmla="*/ 0 h 1009954"/>
              <a:gd name="connsiteX1" fmla="*/ 2524886 w 2524886"/>
              <a:gd name="connsiteY1" fmla="*/ 0 h 1009954"/>
              <a:gd name="connsiteX2" fmla="*/ 2524886 w 2524886"/>
              <a:gd name="connsiteY2" fmla="*/ 1009954 h 1009954"/>
              <a:gd name="connsiteX3" fmla="*/ 0 w 2524886"/>
              <a:gd name="connsiteY3" fmla="*/ 1009954 h 1009954"/>
              <a:gd name="connsiteX4" fmla="*/ 0 w 2524886"/>
              <a:gd name="connsiteY4" fmla="*/ 0 h 1009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4886" h="1009954">
                <a:moveTo>
                  <a:pt x="0" y="0"/>
                </a:moveTo>
                <a:lnTo>
                  <a:pt x="2524886" y="0"/>
                </a:lnTo>
                <a:lnTo>
                  <a:pt x="2524886" y="1009954"/>
                </a:lnTo>
                <a:lnTo>
                  <a:pt x="0" y="1009954"/>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algn="ctr" defTabSz="800100">
              <a:spcAft>
                <a:spcPts val="0"/>
              </a:spcAft>
            </a:pPr>
            <a:r>
              <a:rPr lang="sq-AL" dirty="0">
                <a:latin typeface="Verdana" panose="020B0604030504040204" pitchFamily="34" charset="0"/>
                <a:ea typeface="Verdana" panose="020B0604030504040204" pitchFamily="34" charset="0"/>
                <a:cs typeface="Verdana" panose="020B0604030504040204" pitchFamily="34" charset="0"/>
              </a:rPr>
              <a:t>Mjedisor</a:t>
            </a:r>
          </a:p>
        </p:txBody>
      </p:sp>
      <p:sp>
        <p:nvSpPr>
          <p:cNvPr id="10" name="Freeform 9"/>
          <p:cNvSpPr/>
          <p:nvPr/>
        </p:nvSpPr>
        <p:spPr>
          <a:xfrm>
            <a:off x="6152278" y="2638755"/>
            <a:ext cx="2524886" cy="2854800"/>
          </a:xfrm>
          <a:custGeom>
            <a:avLst/>
            <a:gdLst>
              <a:gd name="connsiteX0" fmla="*/ 0 w 2524886"/>
              <a:gd name="connsiteY0" fmla="*/ 0 h 2854800"/>
              <a:gd name="connsiteX1" fmla="*/ 2524886 w 2524886"/>
              <a:gd name="connsiteY1" fmla="*/ 0 h 2854800"/>
              <a:gd name="connsiteX2" fmla="*/ 2524886 w 2524886"/>
              <a:gd name="connsiteY2" fmla="*/ 2854800 h 2854800"/>
              <a:gd name="connsiteX3" fmla="*/ 0 w 2524886"/>
              <a:gd name="connsiteY3" fmla="*/ 2854800 h 2854800"/>
              <a:gd name="connsiteX4" fmla="*/ 0 w 2524886"/>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4886" h="2854800">
                <a:moveTo>
                  <a:pt x="0" y="0"/>
                </a:moveTo>
                <a:lnTo>
                  <a:pt x="2524886" y="0"/>
                </a:lnTo>
                <a:lnTo>
                  <a:pt x="2524886" y="2854800"/>
                </a:lnTo>
                <a:lnTo>
                  <a:pt x="0" y="28548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Konsumi</a:t>
            </a:r>
          </a:p>
          <a:p>
            <a:pPr marL="171450" lvl="1" indent="-171450" defTabSz="800100">
              <a:spcAft>
                <a:spcPts val="0"/>
              </a:spcAft>
              <a:buChar char="••"/>
            </a:pP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Reduktimi i karbonit</a:t>
            </a:r>
          </a:p>
          <a:p>
            <a:pPr marL="171450" lvl="1" indent="-171450" defTabSz="800100">
              <a:spcAft>
                <a:spcPts val="0"/>
              </a:spcAft>
              <a:buChar char="••"/>
            </a:pP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Reduktimi i mbeturinave.</a:t>
            </a:r>
          </a:p>
          <a:p>
            <a:pPr marL="171450" lvl="1" indent="-171450" defTabSz="800100">
              <a:spcAft>
                <a:spcPts val="0"/>
              </a:spcAft>
              <a:buChar char="••"/>
            </a:pPr>
            <a:endParaRPr lang="sq-AL"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800100">
              <a:spcAft>
                <a:spcPts val="0"/>
              </a:spcAft>
              <a:buChar char="••"/>
            </a:pPr>
            <a:r>
              <a:rPr lang="sq-AL" dirty="0">
                <a:latin typeface="Verdana" panose="020B0604030504040204" pitchFamily="34" charset="0"/>
                <a:ea typeface="Verdana" panose="020B0604030504040204" pitchFamily="34" charset="0"/>
                <a:cs typeface="Verdana" panose="020B0604030504040204" pitchFamily="34" charset="0"/>
              </a:rPr>
              <a:t>Qarkullim Ekonomik</a:t>
            </a:r>
          </a:p>
          <a:p>
            <a:pPr marL="171450" lvl="1" indent="-171450" defTabSz="800100">
              <a:spcAft>
                <a:spcPts val="0"/>
              </a:spcAft>
              <a:buChar char="••"/>
            </a:pP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348162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76200" y="476252"/>
            <a:ext cx="7696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altLang="el-GR" sz="2400" b="1" kern="1200" dirty="0">
                <a:latin typeface="+mn-lt"/>
                <a:ea typeface="Verdana" panose="020B0604030504040204" pitchFamily="34" charset="0"/>
                <a:cs typeface="Verdana" panose="020B0604030504040204" pitchFamily="34" charset="0"/>
              </a:rPr>
              <a:t>Çfarë është prokurimi i qëndrueshëm?</a:t>
            </a:r>
          </a:p>
        </p:txBody>
      </p:sp>
      <p:sp>
        <p:nvSpPr>
          <p:cNvPr id="5123" name="Rectangle 3"/>
          <p:cNvSpPr>
            <a:spLocks noGrp="1" noChangeArrowheads="1"/>
          </p:cNvSpPr>
          <p:nvPr>
            <p:ph type="body" idx="4294967295"/>
          </p:nvPr>
        </p:nvSpPr>
        <p:spPr>
          <a:xfrm>
            <a:off x="539552" y="1412877"/>
            <a:ext cx="7696200" cy="2462213"/>
          </a:xfrm>
          <a:prstGeom prst="rect">
            <a:avLst/>
          </a:prstGeom>
        </p:spPr>
        <p:txBody>
          <a:bodyPr>
            <a:spAutoFit/>
          </a:bodyPr>
          <a:lstStyle/>
          <a:p>
            <a:pPr marL="0" indent="0" algn="just">
              <a:spcBef>
                <a:spcPts val="600"/>
              </a:spcBef>
              <a:buNone/>
            </a:pPr>
            <a:r>
              <a:rPr lang="sq-AL" altLang="el-GR" sz="1800" dirty="0">
                <a:latin typeface="Verdana" panose="020B0604030504040204" pitchFamily="34" charset="0"/>
                <a:ea typeface="Verdana" panose="020B0604030504040204" pitchFamily="34" charset="0"/>
                <a:cs typeface="Verdana" panose="020B0604030504040204" pitchFamily="34" charset="0"/>
              </a:rPr>
              <a:t>"Prokurimi i Qëndrueshëm është një proces në të cilin organizatat i përmbushin nevojat e tyre për mallra, shërbime, punë dhe shërbime komunale në një mënyrë që të arrijë vlerën për para në një bazë të tërë jetës në kuptim të gjenerimit të përfitimeve jo vetëm të organizatës por edhe të shoqërisë dhe ekonomisë , duke minimizuar dëmtimin e mjedisit ".</a:t>
            </a:r>
          </a:p>
          <a:p>
            <a:pPr marL="0" indent="0">
              <a:spcBef>
                <a:spcPts val="600"/>
              </a:spcBef>
              <a:buNone/>
            </a:pPr>
            <a:endParaRPr lang="en-GB" altLang="el-GR" sz="18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pPr>
            <a:r>
              <a:rPr lang="en-GB" altLang="el-GR" sz="1800" dirty="0">
                <a:latin typeface="Verdana" panose="020B0604030504040204" pitchFamily="34" charset="0"/>
                <a:ea typeface="Verdana" panose="020B0604030504040204" pitchFamily="34" charset="0"/>
                <a:cs typeface="Verdana" panose="020B0604030504040204" pitchFamily="34" charset="0"/>
              </a:rPr>
              <a:t>				</a:t>
            </a:r>
            <a:r>
              <a:rPr lang="pl-PL" altLang="el-GR" sz="1800" i="1" dirty="0">
                <a:latin typeface="Verdana" panose="020B0604030504040204" pitchFamily="34" charset="0"/>
                <a:ea typeface="Verdana" panose="020B0604030504040204" pitchFamily="34" charset="0"/>
                <a:cs typeface="Verdana" panose="020B0604030504040204" pitchFamily="34" charset="0"/>
              </a:rPr>
              <a:t>Prokurimi i së Ardhmes, 2006</a:t>
            </a:r>
            <a:endParaRPr lang="en-GB" altLang="el-GR" sz="1800" i="1"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423009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457921" y="476252"/>
            <a:ext cx="76192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GB" altLang="en-US" sz="2400" b="1" kern="1200" dirty="0">
                <a:latin typeface="Verdana" panose="020B0604030504040204" pitchFamily="34" charset="0"/>
                <a:ea typeface="Verdana" panose="020B0604030504040204" pitchFamily="34" charset="0"/>
                <a:cs typeface="Verdana" panose="020B0604030504040204" pitchFamily="34" charset="0"/>
              </a:rPr>
              <a:t> </a:t>
            </a:r>
            <a:r>
              <a:rPr lang="sq-AL" altLang="en-US" sz="2400" b="1" kern="1200" dirty="0">
                <a:latin typeface="+mn-lt"/>
                <a:ea typeface="Verdana" panose="020B0604030504040204" pitchFamily="34" charset="0"/>
                <a:cs typeface="Verdana" panose="020B0604030504040204" pitchFamily="34" charset="0"/>
              </a:rPr>
              <a:t>Përfitimet e prokurimit te qëndrueshëm:</a:t>
            </a:r>
          </a:p>
        </p:txBody>
      </p:sp>
      <p:sp>
        <p:nvSpPr>
          <p:cNvPr id="19459" name="Text Placeholder 2"/>
          <p:cNvSpPr>
            <a:spLocks noGrp="1"/>
          </p:cNvSpPr>
          <p:nvPr>
            <p:ph type="body" sz="half" idx="4294967295"/>
          </p:nvPr>
        </p:nvSpPr>
        <p:spPr>
          <a:xfrm>
            <a:off x="489718" y="1357315"/>
            <a:ext cx="8186738" cy="2803844"/>
          </a:xfrm>
          <a:prstGeom prst="rect">
            <a:avLst/>
          </a:prstGeom>
        </p:spPr>
        <p:txBody>
          <a:bodyPr>
            <a:spAutoFit/>
          </a:bodyPr>
          <a:lstStyle/>
          <a:p>
            <a:pPr marL="342900" lvl="1" indent="-342900" eaLnBrk="1" hangingPunct="1">
              <a:spcBef>
                <a:spcPts val="600"/>
              </a:spcBef>
              <a:buClr>
                <a:schemeClr val="bg2"/>
              </a:buClr>
              <a:buSzPct val="75000"/>
              <a:buFont typeface="Wingdings" pitchFamily="2" charset="2"/>
              <a:buChar char="n"/>
              <a:defRPr/>
            </a:pPr>
            <a:endParaRPr lang="en-US" altLang="en-US" sz="1800" dirty="0">
              <a:latin typeface="Verdana" panose="020B0604030504040204" pitchFamily="34" charset="0"/>
              <a:ea typeface="Verdana" panose="020B0604030504040204" pitchFamily="34" charset="0"/>
              <a:cs typeface="Verdana" panose="020B0604030504040204" pitchFamily="34" charset="0"/>
            </a:endParaRPr>
          </a:p>
          <a:p>
            <a:pPr marL="342900" lvl="1" indent="-342900" eaLnBrk="1" hangingPunct="1">
              <a:spcBef>
                <a:spcPts val="600"/>
              </a:spcBef>
              <a:buClr>
                <a:schemeClr val="bg2"/>
              </a:buClr>
              <a:buSzPct val="75000"/>
              <a:buFont typeface="Wingdings" pitchFamily="2" charset="2"/>
              <a:buChar char="n"/>
              <a:defRPr/>
            </a:pPr>
            <a:r>
              <a:rPr lang="sq-AL" altLang="en-US" sz="1800" dirty="0">
                <a:latin typeface="Verdana" panose="020B0604030504040204" pitchFamily="34" charset="0"/>
                <a:ea typeface="Verdana" panose="020B0604030504040204" pitchFamily="34" charset="0"/>
                <a:cs typeface="Verdana" panose="020B0604030504040204" pitchFamily="34" charset="0"/>
              </a:rPr>
              <a:t>Përfitimet gjate të gjithë kostos se ciklit jetësor</a:t>
            </a:r>
          </a:p>
          <a:p>
            <a:pPr marL="342900" lvl="1" indent="-342900" eaLnBrk="1" hangingPunct="1">
              <a:spcBef>
                <a:spcPts val="600"/>
              </a:spcBef>
              <a:buClr>
                <a:schemeClr val="bg2"/>
              </a:buClr>
              <a:buSzPct val="75000"/>
              <a:buFont typeface="Wingdings" pitchFamily="2" charset="2"/>
              <a:buChar char="n"/>
              <a:defRPr/>
            </a:pPr>
            <a:r>
              <a:rPr lang="sq-AL" altLang="en-US" sz="1800" dirty="0">
                <a:latin typeface="Verdana" panose="020B0604030504040204" pitchFamily="34" charset="0"/>
                <a:ea typeface="Verdana" panose="020B0604030504040204" pitchFamily="34" charset="0"/>
                <a:cs typeface="Verdana" panose="020B0604030504040204" pitchFamily="34" charset="0"/>
              </a:rPr>
              <a:t>Minimizimi i rrezikut</a:t>
            </a:r>
          </a:p>
          <a:p>
            <a:pPr marL="342900" lvl="1" indent="-342900" eaLnBrk="1" hangingPunct="1">
              <a:spcBef>
                <a:spcPts val="600"/>
              </a:spcBef>
              <a:buClr>
                <a:schemeClr val="bg2"/>
              </a:buClr>
              <a:buSzPct val="75000"/>
              <a:buFont typeface="Wingdings" pitchFamily="2" charset="2"/>
              <a:buChar char="n"/>
              <a:defRPr/>
            </a:pPr>
            <a:r>
              <a:rPr lang="sq-AL" altLang="en-US" sz="1800" dirty="0">
                <a:latin typeface="Verdana" panose="020B0604030504040204" pitchFamily="34" charset="0"/>
                <a:ea typeface="Verdana" panose="020B0604030504040204" pitchFamily="34" charset="0"/>
                <a:cs typeface="Verdana" panose="020B0604030504040204" pitchFamily="34" charset="0"/>
              </a:rPr>
              <a:t>Reputacioni</a:t>
            </a:r>
          </a:p>
          <a:p>
            <a:pPr marL="342900" lvl="1" indent="-342900" eaLnBrk="1" hangingPunct="1">
              <a:spcBef>
                <a:spcPts val="600"/>
              </a:spcBef>
              <a:buClr>
                <a:schemeClr val="bg2"/>
              </a:buClr>
              <a:buSzPct val="75000"/>
              <a:buFont typeface="Wingdings" pitchFamily="2" charset="2"/>
              <a:buChar char="n"/>
              <a:defRPr/>
            </a:pPr>
            <a:r>
              <a:rPr lang="sq-AL" altLang="en-US" sz="1800" dirty="0">
                <a:latin typeface="Verdana" panose="020B0604030504040204" pitchFamily="34" charset="0"/>
                <a:ea typeface="Verdana" panose="020B0604030504040204" pitchFamily="34" charset="0"/>
                <a:cs typeface="Verdana" panose="020B0604030504040204" pitchFamily="34" charset="0"/>
              </a:rPr>
              <a:t>Risi në zinxhirin e furnizimit</a:t>
            </a:r>
          </a:p>
          <a:p>
            <a:pPr marL="342900" lvl="1" indent="-342900" eaLnBrk="1" hangingPunct="1">
              <a:spcBef>
                <a:spcPts val="600"/>
              </a:spcBef>
              <a:buClr>
                <a:schemeClr val="bg2"/>
              </a:buClr>
              <a:buSzPct val="75000"/>
              <a:buFont typeface="Wingdings" pitchFamily="2" charset="2"/>
              <a:buChar char="n"/>
              <a:defRPr/>
            </a:pPr>
            <a:r>
              <a:rPr lang="sq-AL" altLang="en-US" sz="1800" dirty="0">
                <a:latin typeface="Verdana" panose="020B0604030504040204" pitchFamily="34" charset="0"/>
                <a:ea typeface="Verdana" panose="020B0604030504040204" pitchFamily="34" charset="0"/>
                <a:cs typeface="Verdana" panose="020B0604030504040204" pitchFamily="34" charset="0"/>
              </a:rPr>
              <a:t>Plotëson qëllimet e Institucionit dhe Qeverise</a:t>
            </a:r>
          </a:p>
          <a:p>
            <a:pPr lvl="1" eaLnBrk="1" hangingPunct="1">
              <a:buFont typeface="Wingdings" pitchFamily="2" charset="2"/>
              <a:buChar char="q"/>
              <a:defRPr/>
            </a:pPr>
            <a:endParaRPr lang="sq-AL" altLang="en-US" sz="1800" b="1" dirty="0">
              <a:latin typeface="Verdana" panose="020B0604030504040204" pitchFamily="34" charset="0"/>
              <a:ea typeface="Verdana" panose="020B0604030504040204" pitchFamily="34" charset="0"/>
              <a:cs typeface="Verdana" panose="020B0604030504040204" pitchFamily="34" charset="0"/>
            </a:endParaRPr>
          </a:p>
          <a:p>
            <a:pPr marL="357188" lvl="1" indent="0" eaLnBrk="1" hangingPunct="1">
              <a:buNone/>
              <a:defRPr/>
            </a:pPr>
            <a:r>
              <a:rPr lang="sq-AL" altLang="en-US" sz="1800" b="1" dirty="0">
                <a:latin typeface="Verdana" panose="020B0604030504040204" pitchFamily="34" charset="0"/>
                <a:ea typeface="Verdana" panose="020B0604030504040204" pitchFamily="34" charset="0"/>
                <a:cs typeface="Verdana" panose="020B0604030504040204" pitchFamily="34" charset="0"/>
              </a:rPr>
              <a:t>Prokurimi i Qëndrueshëm është prokurim i mirë</a:t>
            </a:r>
            <a:endParaRPr lang="sq-AL" altLang="en-US" sz="18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853344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458835" y="464475"/>
            <a:ext cx="769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altLang="el-GR" sz="2400" b="1" kern="1200" dirty="0">
                <a:latin typeface="+mn-lt"/>
                <a:ea typeface="Verdana" panose="020B0604030504040204" pitchFamily="34" charset="0"/>
                <a:cs typeface="Verdana" panose="020B0604030504040204" pitchFamily="34" charset="0"/>
              </a:rPr>
              <a:t>Qëndrueshmëria mjedisore</a:t>
            </a:r>
          </a:p>
        </p:txBody>
      </p:sp>
      <p:sp>
        <p:nvSpPr>
          <p:cNvPr id="3" name="Content Placeholder 2"/>
          <p:cNvSpPr>
            <a:spLocks noGrp="1"/>
          </p:cNvSpPr>
          <p:nvPr>
            <p:ph sz="quarter" idx="4294967295"/>
          </p:nvPr>
        </p:nvSpPr>
        <p:spPr>
          <a:xfrm>
            <a:off x="374104" y="1124744"/>
            <a:ext cx="4989984" cy="3656386"/>
          </a:xfrm>
          <a:prstGeom prst="rect">
            <a:avLst/>
          </a:prstGeom>
        </p:spPr>
        <p:txBody>
          <a:bodyPr wrap="square">
            <a:spAutoFit/>
          </a:bodyPr>
          <a:lstStyle/>
          <a:p>
            <a:pPr marL="0" lvl="1" indent="0" eaLnBrk="1" hangingPunct="1">
              <a:lnSpc>
                <a:spcPct val="160000"/>
              </a:lnSpc>
              <a:spcBef>
                <a:spcPts val="600"/>
              </a:spcBef>
              <a:buClr>
                <a:schemeClr val="bg2"/>
              </a:buClr>
              <a:buSzPct val="75000"/>
              <a:buNone/>
              <a:defRPr/>
            </a:pPr>
            <a:endParaRPr lang="en-US" sz="1800" dirty="0">
              <a:latin typeface="Verdana" panose="020B0604030504040204" pitchFamily="34" charset="0"/>
              <a:ea typeface="Verdana" panose="020B0604030504040204" pitchFamily="34" charset="0"/>
              <a:cs typeface="Verdana" panose="020B0604030504040204" pitchFamily="34" charset="0"/>
            </a:endParaRPr>
          </a:p>
          <a:p>
            <a:pPr marL="0" lvl="1" indent="0" eaLnBrk="1" hangingPunct="1">
              <a:lnSpc>
                <a:spcPct val="160000"/>
              </a:lnSpc>
              <a:spcBef>
                <a:spcPts val="600"/>
              </a:spcBef>
              <a:buClr>
                <a:schemeClr val="bg2"/>
              </a:buClr>
              <a:buSzPct val="75000"/>
              <a:buNone/>
              <a:defRPr/>
            </a:pPr>
            <a:r>
              <a:rPr lang="sq-AL" sz="1800" dirty="0">
                <a:latin typeface="Verdana" panose="020B0604030504040204" pitchFamily="34" charset="0"/>
                <a:ea typeface="Verdana" panose="020B0604030504040204" pitchFamily="34" charset="0"/>
                <a:cs typeface="Verdana" panose="020B0604030504040204" pitchFamily="34" charset="0"/>
              </a:rPr>
              <a:t>Kriteret e përdorura zakonisht për TEMF</a:t>
            </a:r>
          </a:p>
          <a:p>
            <a:pPr marL="342900" lvl="1" indent="-342900" eaLnBrk="1" hangingPunct="1">
              <a:lnSpc>
                <a:spcPct val="160000"/>
              </a:lnSpc>
              <a:spcBef>
                <a:spcPts val="600"/>
              </a:spcBef>
              <a:buClr>
                <a:schemeClr val="bg2"/>
              </a:buClr>
              <a:buSzPct val="75000"/>
              <a:buFont typeface="Wingdings" pitchFamily="2" charset="2"/>
              <a:buChar char="n"/>
              <a:defRPr/>
            </a:pPr>
            <a:r>
              <a:rPr lang="sq-AL" sz="1800" dirty="0">
                <a:latin typeface="Verdana" panose="020B0604030504040204" pitchFamily="34" charset="0"/>
                <a:ea typeface="Verdana" panose="020B0604030504040204" pitchFamily="34" charset="0"/>
                <a:cs typeface="Verdana" panose="020B0604030504040204" pitchFamily="34" charset="0"/>
              </a:rPr>
              <a:t>Politika Mjedisore</a:t>
            </a:r>
          </a:p>
          <a:p>
            <a:pPr marL="342900" lvl="1" indent="-342900" eaLnBrk="1" hangingPunct="1">
              <a:lnSpc>
                <a:spcPct val="160000"/>
              </a:lnSpc>
              <a:spcBef>
                <a:spcPts val="600"/>
              </a:spcBef>
              <a:buClr>
                <a:schemeClr val="bg2"/>
              </a:buClr>
              <a:buSzPct val="75000"/>
              <a:buFont typeface="Wingdings" pitchFamily="2" charset="2"/>
              <a:buChar char="n"/>
              <a:defRPr/>
            </a:pPr>
            <a:r>
              <a:rPr lang="sq-AL" sz="1800" dirty="0">
                <a:latin typeface="Verdana" panose="020B0604030504040204" pitchFamily="34" charset="0"/>
                <a:ea typeface="Verdana" panose="020B0604030504040204" pitchFamily="34" charset="0"/>
                <a:cs typeface="Verdana" panose="020B0604030504040204" pitchFamily="34" charset="0"/>
              </a:rPr>
              <a:t>Sistemet e Menaxhimit Mjedisor</a:t>
            </a:r>
          </a:p>
          <a:p>
            <a:pPr marL="342900" lvl="1" indent="-342900" eaLnBrk="1" hangingPunct="1">
              <a:lnSpc>
                <a:spcPct val="160000"/>
              </a:lnSpc>
              <a:spcBef>
                <a:spcPts val="600"/>
              </a:spcBef>
              <a:buClr>
                <a:schemeClr val="bg2"/>
              </a:buClr>
              <a:buSzPct val="75000"/>
              <a:buFont typeface="Wingdings" pitchFamily="2" charset="2"/>
              <a:buChar char="n"/>
              <a:defRPr/>
            </a:pPr>
            <a:r>
              <a:rPr lang="sq-AL" sz="1800" dirty="0">
                <a:latin typeface="Verdana" panose="020B0604030504040204" pitchFamily="34" charset="0"/>
                <a:ea typeface="Verdana" panose="020B0604030504040204" pitchFamily="34" charset="0"/>
                <a:cs typeface="Verdana" panose="020B0604030504040204" pitchFamily="34" charset="0"/>
              </a:rPr>
              <a:t>Mbeturinat dhe riciklimi</a:t>
            </a:r>
          </a:p>
          <a:p>
            <a:pPr marL="342900" lvl="1" indent="-342900" eaLnBrk="1" hangingPunct="1">
              <a:lnSpc>
                <a:spcPct val="160000"/>
              </a:lnSpc>
              <a:spcBef>
                <a:spcPts val="600"/>
              </a:spcBef>
              <a:buClr>
                <a:schemeClr val="bg2"/>
              </a:buClr>
              <a:buSzPct val="75000"/>
              <a:buFont typeface="Wingdings" pitchFamily="2" charset="2"/>
              <a:buChar char="n"/>
              <a:defRPr/>
            </a:pPr>
            <a:r>
              <a:rPr lang="sq-AL" sz="1800" dirty="0">
                <a:latin typeface="Verdana" panose="020B0604030504040204" pitchFamily="34" charset="0"/>
                <a:ea typeface="Verdana" panose="020B0604030504040204" pitchFamily="34" charset="0"/>
                <a:cs typeface="Verdana" panose="020B0604030504040204" pitchFamily="34" charset="0"/>
              </a:rPr>
              <a:t>Emetimet e karbonit</a:t>
            </a:r>
          </a:p>
          <a:p>
            <a:pPr marL="342900" lvl="1" indent="-342900" eaLnBrk="1" hangingPunct="1">
              <a:lnSpc>
                <a:spcPct val="160000"/>
              </a:lnSpc>
              <a:spcBef>
                <a:spcPts val="600"/>
              </a:spcBef>
              <a:buClr>
                <a:schemeClr val="bg2"/>
              </a:buClr>
              <a:buSzPct val="75000"/>
              <a:buFont typeface="Wingdings" pitchFamily="2" charset="2"/>
              <a:buChar char="n"/>
              <a:defRPr/>
            </a:pPr>
            <a:r>
              <a:rPr lang="sq-AL" sz="1800" dirty="0" err="1">
                <a:latin typeface="Verdana" panose="020B0604030504040204" pitchFamily="34" charset="0"/>
                <a:ea typeface="Verdana" panose="020B0604030504040204" pitchFamily="34" charset="0"/>
                <a:cs typeface="Verdana" panose="020B0604030504040204" pitchFamily="34" charset="0"/>
              </a:rPr>
              <a:t>Efiçienca</a:t>
            </a:r>
            <a:r>
              <a:rPr lang="sq-AL" sz="1800" dirty="0">
                <a:latin typeface="Verdana" panose="020B0604030504040204" pitchFamily="34" charset="0"/>
                <a:ea typeface="Verdana" panose="020B0604030504040204" pitchFamily="34" charset="0"/>
                <a:cs typeface="Verdana" panose="020B0604030504040204" pitchFamily="34" charset="0"/>
              </a:rPr>
              <a:t> e energjisë</a:t>
            </a:r>
          </a:p>
        </p:txBody>
      </p:sp>
      <p:pic>
        <p:nvPicPr>
          <p:cNvPr id="63492" name="Picture 10" descr="http://homepages.tcp.co.uk/~eastleighcomputers/actionreenergy/energy_efficiency_ratings_char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3644481"/>
            <a:ext cx="1360488"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4" descr="Carbon Tru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3034" y="2492898"/>
            <a:ext cx="135890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5" name="Picture 8" descr="Recycle for Gloucestershire logo">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0693" y="1412778"/>
            <a:ext cx="763587"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8334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95400" y="533400"/>
            <a:ext cx="69112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latin typeface="+mn-lt"/>
                <a:ea typeface="+mn-ea"/>
                <a:cs typeface="+mn-cs"/>
              </a:rPr>
              <a:t>Tenderi ekonomikisht më i favorshëm</a:t>
            </a:r>
          </a:p>
        </p:txBody>
      </p:sp>
      <p:sp>
        <p:nvSpPr>
          <p:cNvPr id="3" name="Rectangle 2"/>
          <p:cNvSpPr/>
          <p:nvPr/>
        </p:nvSpPr>
        <p:spPr>
          <a:xfrm>
            <a:off x="251520" y="1268760"/>
            <a:ext cx="8712968" cy="3724096"/>
          </a:xfrm>
          <a:prstGeom prst="rect">
            <a:avLst/>
          </a:prstGeom>
        </p:spPr>
        <p:txBody>
          <a:bodyPr wrap="square">
            <a:spAutoFit/>
          </a:bodyPr>
          <a:lstStyle/>
          <a:p>
            <a:pPr algn="just">
              <a:spcBef>
                <a:spcPts val="600"/>
              </a:spcBef>
            </a:pPr>
            <a:endParaRPr lang="en-US" dirty="0">
              <a:ea typeface="Verdana" panose="020B0604030504040204" pitchFamily="34" charset="0"/>
              <a:cs typeface="Verdana" panose="020B0604030504040204" pitchFamily="34" charset="0"/>
            </a:endParaRPr>
          </a:p>
          <a:p>
            <a:pPr algn="just">
              <a:spcBef>
                <a:spcPts val="600"/>
              </a:spcBef>
            </a:pPr>
            <a:r>
              <a:rPr lang="sq-AL" dirty="0">
                <a:ea typeface="Verdana" panose="020B0604030504040204" pitchFamily="34" charset="0"/>
                <a:cs typeface="Verdana" panose="020B0604030504040204" pitchFamily="34" charset="0"/>
              </a:rPr>
              <a:t>Disa raste ku mund të konsiderohen të përshtatshme për përdorimin e </a:t>
            </a:r>
            <a:r>
              <a:rPr lang="sq-AL" b="1" dirty="0">
                <a:ea typeface="Verdana" panose="020B0604030504040204" pitchFamily="34" charset="0"/>
                <a:cs typeface="Verdana" panose="020B0604030504040204" pitchFamily="34" charset="0"/>
              </a:rPr>
              <a:t>TEMF</a:t>
            </a:r>
            <a:r>
              <a:rPr lang="sq-AL" dirty="0">
                <a:ea typeface="Verdana" panose="020B0604030504040204" pitchFamily="34" charset="0"/>
                <a:cs typeface="Verdana" panose="020B0604030504040204" pitchFamily="34" charset="0"/>
              </a:rPr>
              <a:t> janë si më poshtë.</a:t>
            </a:r>
          </a:p>
          <a:p>
            <a:pPr marL="342900" indent="-342900" algn="just">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Prokurimi i furnizimeve - për kontratat e furnizimeve publike që përfshijnë instalime të rëndësishme dhe të specializuara të produktit dhe / ose mirëmbajtje , është e zakonshme që dhënia të bëhet në bazë të kriterit të TEMF. Për këtë lloj kontrate, në fakt, cilësia është normalisht e një rëndësie të veçantë.</a:t>
            </a:r>
          </a:p>
          <a:p>
            <a:pPr marL="342900" indent="-342900" algn="just">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Prokurimi i punëve - për punët e dizajnuara nga tenderuesi, përdoret shpesh kriteri i TEMF -it.</a:t>
            </a:r>
          </a:p>
          <a:p>
            <a:pPr marL="342900" indent="-342900" algn="just">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Prokurimi i shërbimeve - për prokurimin e shërbimeve konsulentësh dhe përgjithësisht të shërbimeve intelektuale, cilësia është normalisht shumë e rëndësishme. </a:t>
            </a:r>
            <a:endParaRPr lang="sq-AL" dirty="0">
              <a:solidFill>
                <a:srgbClr val="FF000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570980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467544" y="467965"/>
            <a:ext cx="769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altLang="el-GR" sz="2400" b="1" kern="1200" dirty="0">
                <a:latin typeface="+mn-lt"/>
                <a:ea typeface="Verdana" panose="020B0604030504040204" pitchFamily="34" charset="0"/>
                <a:cs typeface="Verdana" panose="020B0604030504040204" pitchFamily="34" charset="0"/>
              </a:rPr>
              <a:t>Qëndrueshmëria sociale </a:t>
            </a:r>
          </a:p>
        </p:txBody>
      </p:sp>
      <p:sp>
        <p:nvSpPr>
          <p:cNvPr id="3" name="Content Placeholder 2"/>
          <p:cNvSpPr>
            <a:spLocks noGrp="1"/>
          </p:cNvSpPr>
          <p:nvPr>
            <p:ph sz="quarter" idx="4294967295"/>
          </p:nvPr>
        </p:nvSpPr>
        <p:spPr>
          <a:xfrm>
            <a:off x="373484" y="1124746"/>
            <a:ext cx="4660988" cy="3579441"/>
          </a:xfrm>
          <a:prstGeom prst="rect">
            <a:avLst/>
          </a:prstGeom>
        </p:spPr>
        <p:txBody>
          <a:bodyPr wrap="square">
            <a:spAutoFit/>
          </a:bodyPr>
          <a:lstStyle/>
          <a:p>
            <a:pPr marL="0" indent="0">
              <a:lnSpc>
                <a:spcPct val="160000"/>
              </a:lnSpc>
              <a:spcBef>
                <a:spcPts val="600"/>
              </a:spcBef>
              <a:buNone/>
            </a:pPr>
            <a:r>
              <a:rPr lang="sq-AL" sz="1800" dirty="0">
                <a:latin typeface="Verdana" panose="020B0604030504040204" pitchFamily="34" charset="0"/>
                <a:ea typeface="Verdana" panose="020B0604030504040204" pitchFamily="34" charset="0"/>
                <a:cs typeface="Verdana" panose="020B0604030504040204" pitchFamily="34" charset="0"/>
              </a:rPr>
              <a:t>Kriteret e përdorura zakonisht për TEMF:</a:t>
            </a:r>
          </a:p>
          <a:p>
            <a:pPr>
              <a:lnSpc>
                <a:spcPct val="160000"/>
              </a:lnSpc>
              <a:spcBef>
                <a:spcPts val="600"/>
              </a:spcBef>
            </a:pPr>
            <a:r>
              <a:rPr lang="sq-AL" sz="1800" dirty="0">
                <a:latin typeface="Verdana" panose="020B0604030504040204" pitchFamily="34" charset="0"/>
                <a:ea typeface="Verdana" panose="020B0604030504040204" pitchFamily="34" charset="0"/>
                <a:cs typeface="Verdana" panose="020B0604030504040204" pitchFamily="34" charset="0"/>
              </a:rPr>
              <a:t>Skemat e mësimit</a:t>
            </a:r>
          </a:p>
          <a:p>
            <a:pPr>
              <a:lnSpc>
                <a:spcPct val="160000"/>
              </a:lnSpc>
              <a:spcBef>
                <a:spcPts val="600"/>
              </a:spcBef>
            </a:pPr>
            <a:r>
              <a:rPr lang="sq-AL" sz="1800" dirty="0">
                <a:latin typeface="Verdana" panose="020B0604030504040204" pitchFamily="34" charset="0"/>
                <a:ea typeface="Verdana" panose="020B0604030504040204" pitchFamily="34" charset="0"/>
                <a:cs typeface="Verdana" panose="020B0604030504040204" pitchFamily="34" charset="0"/>
              </a:rPr>
              <a:t>Puna me fuqinë punëtore vendore</a:t>
            </a:r>
          </a:p>
          <a:p>
            <a:pPr>
              <a:lnSpc>
                <a:spcPct val="160000"/>
              </a:lnSpc>
              <a:spcBef>
                <a:spcPts val="600"/>
              </a:spcBef>
            </a:pPr>
            <a:r>
              <a:rPr lang="sq-AL" sz="1800" dirty="0">
                <a:latin typeface="Verdana" panose="020B0604030504040204" pitchFamily="34" charset="0"/>
                <a:ea typeface="Verdana" panose="020B0604030504040204" pitchFamily="34" charset="0"/>
                <a:cs typeface="Verdana" panose="020B0604030504040204" pitchFamily="34" charset="0"/>
              </a:rPr>
              <a:t>Burimet lokale dhe punësimi</a:t>
            </a:r>
          </a:p>
          <a:p>
            <a:pPr>
              <a:lnSpc>
                <a:spcPct val="160000"/>
              </a:lnSpc>
              <a:spcBef>
                <a:spcPts val="600"/>
              </a:spcBef>
            </a:pPr>
            <a:r>
              <a:rPr lang="sq-AL" sz="1800" dirty="0">
                <a:latin typeface="Verdana" panose="020B0604030504040204" pitchFamily="34" charset="0"/>
                <a:ea typeface="Verdana" panose="020B0604030504040204" pitchFamily="34" charset="0"/>
                <a:cs typeface="Verdana" panose="020B0604030504040204" pitchFamily="34" charset="0"/>
              </a:rPr>
              <a:t>Monitorimi i Furnizimit</a:t>
            </a:r>
          </a:p>
          <a:p>
            <a:pPr>
              <a:lnSpc>
                <a:spcPct val="160000"/>
              </a:lnSpc>
              <a:spcBef>
                <a:spcPts val="600"/>
              </a:spcBef>
            </a:pPr>
            <a:r>
              <a:rPr lang="sq-AL" sz="1800" dirty="0">
                <a:latin typeface="Verdana" panose="020B0604030504040204" pitchFamily="34" charset="0"/>
                <a:ea typeface="Verdana" panose="020B0604030504040204" pitchFamily="34" charset="0"/>
                <a:cs typeface="Verdana" panose="020B0604030504040204" pitchFamily="34" charset="0"/>
              </a:rPr>
              <a:t>Zinxhiri i tregtisë etike</a:t>
            </a:r>
          </a:p>
        </p:txBody>
      </p:sp>
      <p:pic>
        <p:nvPicPr>
          <p:cNvPr id="64516" name="Picture 3" descr="http://www.mycareermagazine.com/images/apprentice_construction.jpg"/>
          <p:cNvPicPr>
            <a:picLocks noChangeAspect="1" noChangeArrowheads="1"/>
          </p:cNvPicPr>
          <p:nvPr/>
        </p:nvPicPr>
        <p:blipFill>
          <a:blip r:embed="rId3">
            <a:extLst>
              <a:ext uri="{28A0092B-C50C-407E-A947-70E740481C1C}">
                <a14:useLocalDpi xmlns:a14="http://schemas.microsoft.com/office/drawing/2010/main" val="0"/>
              </a:ext>
            </a:extLst>
          </a:blip>
          <a:srcRect l="10394"/>
          <a:stretch>
            <a:fillRect/>
          </a:stretch>
        </p:blipFill>
        <p:spPr bwMode="auto">
          <a:xfrm>
            <a:off x="5486115" y="1219142"/>
            <a:ext cx="18923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7" name="Picture 2" descr="http://www.bbsgraniteconcepts.com/wp-content/gallery/ethical-trading-initiative/1.jpg"/>
          <p:cNvPicPr>
            <a:picLocks noChangeAspect="1" noChangeArrowheads="1"/>
          </p:cNvPicPr>
          <p:nvPr/>
        </p:nvPicPr>
        <p:blipFill>
          <a:blip r:embed="rId4">
            <a:extLst>
              <a:ext uri="{28A0092B-C50C-407E-A947-70E740481C1C}">
                <a14:useLocalDpi xmlns:a14="http://schemas.microsoft.com/office/drawing/2010/main" val="0"/>
              </a:ext>
            </a:extLst>
          </a:blip>
          <a:srcRect t="34360" b="36650"/>
          <a:stretch>
            <a:fillRect/>
          </a:stretch>
        </p:blipFill>
        <p:spPr bwMode="auto">
          <a:xfrm>
            <a:off x="5034474" y="4850036"/>
            <a:ext cx="2795587"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p:cNvGrpSpPr/>
          <p:nvPr/>
        </p:nvGrpSpPr>
        <p:grpSpPr>
          <a:xfrm>
            <a:off x="4945065" y="3307506"/>
            <a:ext cx="2974405" cy="1417638"/>
            <a:chOff x="5276056" y="2504884"/>
            <a:chExt cx="2974405" cy="1417638"/>
          </a:xfrm>
        </p:grpSpPr>
        <p:pic>
          <p:nvPicPr>
            <p:cNvPr id="64518" name="Picture 4" descr="Photo of a man cycling in the style of a silhouette with a sunset in the background"/>
            <p:cNvPicPr>
              <a:picLocks noChangeAspect="1" noChangeArrowheads="1"/>
            </p:cNvPicPr>
            <p:nvPr/>
          </p:nvPicPr>
          <p:blipFill>
            <a:blip r:embed="rId5">
              <a:extLst>
                <a:ext uri="{28A0092B-C50C-407E-A947-70E740481C1C}">
                  <a14:useLocalDpi xmlns:a14="http://schemas.microsoft.com/office/drawing/2010/main" val="0"/>
                </a:ext>
              </a:extLst>
            </a:blip>
            <a:srcRect t="11810"/>
            <a:stretch>
              <a:fillRect/>
            </a:stretch>
          </p:blipFill>
          <p:spPr bwMode="auto">
            <a:xfrm>
              <a:off x="5276056" y="2504884"/>
              <a:ext cx="147161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9" name="Picture 6" descr="http://www.finefoodspecialist.co.uk/mas_assets/image_cache/1/f/0/250x250_496_file.jpeg"/>
            <p:cNvPicPr>
              <a:picLocks noChangeAspect="1" noChangeArrowheads="1"/>
            </p:cNvPicPr>
            <p:nvPr/>
          </p:nvPicPr>
          <p:blipFill>
            <a:blip r:embed="rId6">
              <a:extLst>
                <a:ext uri="{28A0092B-C50C-407E-A947-70E740481C1C}">
                  <a14:useLocalDpi xmlns:a14="http://schemas.microsoft.com/office/drawing/2010/main" val="0"/>
                </a:ext>
              </a:extLst>
            </a:blip>
            <a:srcRect b="1512"/>
            <a:stretch>
              <a:fillRect/>
            </a:stretch>
          </p:blipFill>
          <p:spPr bwMode="auto">
            <a:xfrm>
              <a:off x="6804248" y="2504884"/>
              <a:ext cx="1446213"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637971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2819400" y="1828803"/>
            <a:ext cx="6324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3600" b="1" dirty="0">
              <a:solidFill>
                <a:srgbClr val="FFFFFF"/>
              </a:solidFill>
              <a:latin typeface="Arial" charset="0"/>
              <a:cs typeface="Arial" charset="0"/>
            </a:endParaRPr>
          </a:p>
          <a:p>
            <a:pPr eaLnBrk="1" hangingPunct="1"/>
            <a:endParaRPr lang="en-US" altLang="en-US" sz="3600" b="1" dirty="0">
              <a:solidFill>
                <a:srgbClr val="FFFFFF"/>
              </a:solidFill>
              <a:latin typeface="Arial" charset="0"/>
              <a:cs typeface="Arial" charset="0"/>
            </a:endParaRPr>
          </a:p>
          <a:p>
            <a:pPr eaLnBrk="1" hangingPunct="1"/>
            <a:r>
              <a:rPr lang="en-US" altLang="en-US" sz="3600" b="1" dirty="0">
                <a:solidFill>
                  <a:srgbClr val="FFFFFF"/>
                </a:solidFill>
                <a:latin typeface="Arial" charset="0"/>
                <a:cs typeface="Arial" charset="0"/>
              </a:rPr>
              <a:t>            </a:t>
            </a:r>
            <a:endParaRPr lang="en-US" altLang="en-US" sz="3200" b="1" dirty="0">
              <a:solidFill>
                <a:srgbClr val="FFFFFF"/>
              </a:solidFill>
            </a:endParaRPr>
          </a:p>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76201" y="2667002"/>
            <a:ext cx="8763000" cy="646331"/>
          </a:xfrm>
          <a:prstGeom prst="rect">
            <a:avLst/>
          </a:prstGeom>
        </p:spPr>
        <p:txBody>
          <a:bodyPr wrap="square">
            <a:spAutoFit/>
          </a:bodyPr>
          <a:lstStyle/>
          <a:p>
            <a:pPr lvl="0"/>
            <a:r>
              <a:rPr lang="en-US" altLang="en-US" sz="3600" b="1" dirty="0">
                <a:solidFill>
                  <a:srgbClr val="FFFFFF"/>
                </a:solidFill>
                <a:cs typeface="Arial" charset="0"/>
              </a:rPr>
              <a:t>   </a:t>
            </a:r>
            <a:endParaRPr lang="sq-AL" altLang="en-US" sz="3600" b="1" dirty="0">
              <a:cs typeface="Arial" charset="0"/>
            </a:endParaRPr>
          </a:p>
        </p:txBody>
      </p:sp>
      <p:sp>
        <p:nvSpPr>
          <p:cNvPr id="2" name="Slide Number Placeholder 1"/>
          <p:cNvSpPr>
            <a:spLocks noGrp="1"/>
          </p:cNvSpPr>
          <p:nvPr>
            <p:ph type="sldNum" sz="quarter" idx="4"/>
          </p:nvPr>
        </p:nvSpPr>
        <p:spPr/>
        <p:txBody>
          <a:bodyPr/>
          <a:lstStyle/>
          <a:p>
            <a:endParaRPr lang="sq-AL" dirty="0"/>
          </a:p>
        </p:txBody>
      </p:sp>
      <p:sp>
        <p:nvSpPr>
          <p:cNvPr id="3" name="Rectangle 2"/>
          <p:cNvSpPr/>
          <p:nvPr/>
        </p:nvSpPr>
        <p:spPr>
          <a:xfrm>
            <a:off x="914400" y="2267058"/>
            <a:ext cx="7725192" cy="646331"/>
          </a:xfrm>
          <a:prstGeom prst="rect">
            <a:avLst/>
          </a:prstGeom>
        </p:spPr>
        <p:txBody>
          <a:bodyPr wrap="none">
            <a:spAutoFit/>
          </a:bodyPr>
          <a:lstStyle/>
          <a:p>
            <a:pPr lvl="0"/>
            <a:r>
              <a:rPr lang="en-US" altLang="en-US" sz="3600" b="1" dirty="0">
                <a:solidFill>
                  <a:schemeClr val="accent3"/>
                </a:solidFill>
                <a:cs typeface="Arial" charset="0"/>
              </a:rPr>
              <a:t>       </a:t>
            </a:r>
            <a:r>
              <a:rPr lang="sq-AL" altLang="en-US" sz="3600" b="1" dirty="0">
                <a:solidFill>
                  <a:schemeClr val="accent3"/>
                </a:solidFill>
                <a:cs typeface="Arial" charset="0"/>
              </a:rPr>
              <a:t>Detyra e Komisionit Vlerësues</a:t>
            </a:r>
          </a:p>
        </p:txBody>
      </p:sp>
    </p:spTree>
    <p:extLst>
      <p:ext uri="{BB962C8B-B14F-4D97-AF65-F5344CB8AC3E}">
        <p14:creationId xmlns:p14="http://schemas.microsoft.com/office/powerpoint/2010/main" val="495334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5797"/>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Si duhet të arrijë Komisioni i Vlerësimit vendimin e tij?</a:t>
            </a:r>
          </a:p>
          <a:p>
            <a:pPr lvl="0"/>
            <a:endParaRPr lang="sq-AL" altLang="en-US" sz="2400" b="1" dirty="0">
              <a:solidFill>
                <a:srgbClr val="FF0000"/>
              </a:solidFill>
              <a:cs typeface="Arial" charset="0"/>
            </a:endParaRPr>
          </a:p>
        </p:txBody>
      </p:sp>
      <p:sp>
        <p:nvSpPr>
          <p:cNvPr id="3" name="Rectangle 2"/>
          <p:cNvSpPr/>
          <p:nvPr/>
        </p:nvSpPr>
        <p:spPr>
          <a:xfrm>
            <a:off x="312068" y="1296794"/>
            <a:ext cx="8735888" cy="4478149"/>
          </a:xfrm>
          <a:prstGeom prst="rect">
            <a:avLst/>
          </a:prstGeom>
          <a:noFill/>
        </p:spPr>
        <p:txBody>
          <a:bodyPr wrap="square">
            <a:spAutoFit/>
          </a:bodyPr>
          <a:lstStyle/>
          <a:p>
            <a:pPr>
              <a:spcBef>
                <a:spcPts val="600"/>
              </a:spcBef>
            </a:pPr>
            <a:r>
              <a:rPr lang="sq-AL" dirty="0">
                <a:ea typeface="Verdana" panose="020B0604030504040204" pitchFamily="34" charset="0"/>
                <a:cs typeface="Verdana" panose="020B0604030504040204" pitchFamily="34" charset="0"/>
              </a:rPr>
              <a:t>Komisioni i Vlerësimit duhet të notoj vetëm parashtresat e tenderit për informacionin që gjendet në to dhe për çdo sqarim të marrë. Çdo informacion tjetër që anëtarët e Komisionit tashmë mund të kenë marrë, duke përfshirë edhe përvojën personale, nuk duhet të merret parasysh.</a:t>
            </a:r>
          </a:p>
          <a:p>
            <a:pPr>
              <a:spcBef>
                <a:spcPts val="600"/>
              </a:spcBef>
            </a:pPr>
            <a:r>
              <a:rPr lang="sq-AL" dirty="0">
                <a:ea typeface="Verdana" panose="020B0604030504040204" pitchFamily="34" charset="0"/>
                <a:cs typeface="Verdana" panose="020B0604030504040204" pitchFamily="34" charset="0"/>
              </a:rPr>
              <a:t>Secili anëtar i Komisionit Vlerësues duhet të iniciojë, të kryejë dhe të përfundojë një vlerësim individual të secilit tender. Vlerësimet do të përmblidhen dhe rezultati i konsensusit do të arrihet për Komitetin në tërësi.</a:t>
            </a:r>
          </a:p>
          <a:p>
            <a:pPr>
              <a:spcBef>
                <a:spcPts val="600"/>
              </a:spcBef>
            </a:pPr>
            <a:r>
              <a:rPr lang="sq-AL" dirty="0">
                <a:ea typeface="Verdana" panose="020B0604030504040204" pitchFamily="34" charset="0"/>
                <a:cs typeface="Verdana" panose="020B0604030504040204" pitchFamily="34" charset="0"/>
              </a:rPr>
              <a:t>Mund të ndodhë që anëtarët e Komisionit nuk do të arrijnë gjithmonë në të njëjtat përfundime. Në raste të tilla, Komisioni duhet të diskutojë për dallimet individuale sa më shumë që të jetë e mundur. Diskutimet që dalin mund të sjellin konsensus ose secili anëtar mund të mbajë mendimin e tij / saj të pavarur në vlerësimin e tij / saj, i cili pastaj do të llogaritet mesatarisht me vlerësimet e tjera.</a:t>
            </a:r>
          </a:p>
          <a:p>
            <a:pPr>
              <a:spcBef>
                <a:spcPts val="600"/>
              </a:spcBef>
            </a:pPr>
            <a:r>
              <a:rPr lang="sq-AL" dirty="0">
                <a:ea typeface="Verdana" panose="020B0604030504040204" pitchFamily="34" charset="0"/>
                <a:cs typeface="Verdana" panose="020B0604030504040204" pitchFamily="34" charset="0"/>
              </a:rPr>
              <a:t>Përderisa këto metoda prodhojnë një rezultat të papranueshëm për çdo anëtar, ai / ajo mund të kërkojë, sipas zgjedhjes së tij, që kjo të shënohet në raportin përfundimtar</a:t>
            </a:r>
            <a:r>
              <a:rPr lang="en-US" dirty="0">
                <a:ea typeface="Verdana" panose="020B0604030504040204" pitchFamily="34" charset="0"/>
                <a:cs typeface="Verdana" panose="020B0604030504040204" pitchFamily="34" charset="0"/>
              </a:rPr>
              <a:t>.</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0721636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5797"/>
            <a:ext cx="84249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Si duhet të arrijë Komisioni i Vlerësimit vendimin e tij?</a:t>
            </a:r>
          </a:p>
        </p:txBody>
      </p:sp>
      <p:sp>
        <p:nvSpPr>
          <p:cNvPr id="3" name="Rectangle 2"/>
          <p:cNvSpPr/>
          <p:nvPr/>
        </p:nvSpPr>
        <p:spPr>
          <a:xfrm>
            <a:off x="179512" y="1412778"/>
            <a:ext cx="8712968" cy="3600986"/>
          </a:xfrm>
          <a:prstGeom prst="rect">
            <a:avLst/>
          </a:prstGeom>
        </p:spPr>
        <p:txBody>
          <a:bodyPr wrap="square">
            <a:spAutoFit/>
          </a:bodyPr>
          <a:lstStyle/>
          <a:p>
            <a:pPr>
              <a:spcBef>
                <a:spcPts val="600"/>
              </a:spcBef>
            </a:pPr>
            <a:r>
              <a:rPr lang="sq-AL" dirty="0">
                <a:ea typeface="Verdana" panose="020B0604030504040204" pitchFamily="34" charset="0"/>
                <a:cs typeface="Verdana" panose="020B0604030504040204" pitchFamily="34" charset="0"/>
              </a:rPr>
              <a:t>Fleta e rezultateve duhet të regjistrojë komente për të mbështetur rezultatin dhe duhet të sigurojë që këto janë të mjaftueshme për anëtarin që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jetë në gjendje të shpjegojë rezultatin. </a:t>
            </a:r>
            <a:endParaRPr lang="en-US"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Të gjithë anëtarët duhet të jenë të vetëdijshëm dhe të trajtojnë të gjitha pjesët e vlerësimit me njohuri se</a:t>
            </a:r>
            <a:r>
              <a:rPr lang="en-US" dirty="0" err="1">
                <a:ea typeface="Verdana" panose="020B0604030504040204" pitchFamily="34" charset="0"/>
                <a:cs typeface="Verdana" panose="020B0604030504040204" pitchFamily="34" charset="0"/>
              </a:rPr>
              <a:t>pse</a:t>
            </a:r>
            <a:r>
              <a:rPr lang="sq-AL" dirty="0">
                <a:ea typeface="Verdana" panose="020B0604030504040204" pitchFamily="34" charset="0"/>
                <a:cs typeface="Verdana" panose="020B0604030504040204" pitchFamily="34" charset="0"/>
              </a:rPr>
              <a:t> komentet dhe rekomandimet e tyre mund të bëhen pjesë e procesverbalit publik.</a:t>
            </a:r>
            <a:endParaRPr lang="en-US" dirty="0">
              <a:ea typeface="Verdana" panose="020B0604030504040204" pitchFamily="34" charset="0"/>
              <a:cs typeface="Verdana" panose="020B0604030504040204" pitchFamily="34" charset="0"/>
            </a:endParaRPr>
          </a:p>
          <a:p>
            <a:pPr>
              <a:spcBef>
                <a:spcPts val="600"/>
              </a:spcBef>
            </a:pP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Komisioni i vlerësimit duhet të vendosë paraprakisht nëse do të:</a:t>
            </a:r>
          </a:p>
          <a:p>
            <a:pPr marL="342900" lvl="1"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shënoni individualisht dhe pastaj gjeni mesataren e rezultatit; ose</a:t>
            </a:r>
          </a:p>
          <a:p>
            <a:pPr marL="342900" lvl="1" indent="-342900">
              <a:spcBef>
                <a:spcPts val="60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arrini një rezultat të moderuar mes tyre si një panel për secilin ofertues.</a:t>
            </a:r>
          </a:p>
          <a:p>
            <a:pPr>
              <a:spcBef>
                <a:spcPts val="600"/>
              </a:spcBef>
            </a:pPr>
            <a:r>
              <a:rPr lang="sq-AL" dirty="0">
                <a:ea typeface="Verdana" panose="020B0604030504040204" pitchFamily="34" charset="0"/>
                <a:cs typeface="Verdana" panose="020B0604030504040204" pitchFamily="34" charset="0"/>
              </a:rPr>
              <a:t>. </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2023369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00810"/>
            <a:ext cx="8568952" cy="2462213"/>
          </a:xfrm>
          <a:prstGeom prst="rect">
            <a:avLst/>
          </a:prstGeom>
        </p:spPr>
        <p:txBody>
          <a:bodyPr wrap="square">
            <a:spAutoFit/>
          </a:bodyPr>
          <a:lstStyle/>
          <a:p>
            <a:pPr>
              <a:spcBef>
                <a:spcPts val="600"/>
              </a:spcBef>
            </a:pPr>
            <a:r>
              <a:rPr lang="sq-AL" dirty="0">
                <a:ea typeface="Verdana" panose="020B0604030504040204" pitchFamily="34" charset="0"/>
                <a:cs typeface="Verdana" panose="020B0604030504040204" pitchFamily="34" charset="0"/>
              </a:rPr>
              <a:t>Pikët për secilin tenderues shtohen në fletën e përgjithshme të rezultateve për të arritur rezultatet përfundimtare dhe renditjen.</a:t>
            </a:r>
          </a:p>
          <a:p>
            <a:pPr>
              <a:spcBef>
                <a:spcPts val="600"/>
              </a:spcBef>
            </a:pPr>
            <a:r>
              <a:rPr lang="sq-AL" dirty="0">
                <a:ea typeface="Verdana" panose="020B0604030504040204" pitchFamily="34" charset="0"/>
                <a:cs typeface="Verdana" panose="020B0604030504040204" pitchFamily="34" charset="0"/>
              </a:rPr>
              <a:t>Kjo metodë shmang çdo paragjykim nga një anëtar i Komisionit Vlerësues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cilët japin pik</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t. Të gjithë anëtarët e Komisionit Vlerësues duhet të nënshkruajnë dhe të japin datën e fletëve të rezultateve.</a:t>
            </a:r>
          </a:p>
          <a:p>
            <a:pPr>
              <a:spcBef>
                <a:spcPts val="600"/>
              </a:spcBef>
            </a:pPr>
            <a:r>
              <a:rPr lang="sq-AL" dirty="0">
                <a:ea typeface="Verdana" panose="020B0604030504040204" pitchFamily="34" charset="0"/>
                <a:cs typeface="Verdana" panose="020B0604030504040204" pitchFamily="34" charset="0"/>
              </a:rPr>
              <a:t>Kryesuesi i Komisionit Vlerësues duhet të nënshkruajë procesin e notimit si të regjistruar me saktësi dhe të konfirmojë që vendimet e marra janë të dokumentuara në mënyrë të qartë në mënyrë që ato t'u shpjegohen ofertuesve.</a:t>
            </a:r>
          </a:p>
        </p:txBody>
      </p:sp>
      <p:sp>
        <p:nvSpPr>
          <p:cNvPr id="3" name="Rectangle 2"/>
          <p:cNvSpPr/>
          <p:nvPr/>
        </p:nvSpPr>
        <p:spPr>
          <a:xfrm>
            <a:off x="467544" y="465797"/>
            <a:ext cx="84249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Si duhet të arrijë Komisioni i Vlerësimit vendimin e tij?</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603058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endParaRPr lang="sq-AL" dirty="0"/>
          </a:p>
        </p:txBody>
      </p:sp>
      <p:sp>
        <p:nvSpPr>
          <p:cNvPr id="3" name="Rectangle 2"/>
          <p:cNvSpPr/>
          <p:nvPr/>
        </p:nvSpPr>
        <p:spPr>
          <a:xfrm>
            <a:off x="1390650" y="2438400"/>
            <a:ext cx="6096000" cy="646331"/>
          </a:xfrm>
          <a:prstGeom prst="rect">
            <a:avLst/>
          </a:prstGeom>
        </p:spPr>
        <p:txBody>
          <a:bodyPr wrap="square">
            <a:spAutoFit/>
          </a:bodyPr>
          <a:lstStyle/>
          <a:p>
            <a:r>
              <a:rPr lang="sq-AL" altLang="el-GR" sz="3600" b="1" dirty="0"/>
              <a:t>Rrjedha e punës së TEMF </a:t>
            </a:r>
          </a:p>
        </p:txBody>
      </p:sp>
    </p:spTree>
    <p:extLst>
      <p:ext uri="{BB962C8B-B14F-4D97-AF65-F5344CB8AC3E}">
        <p14:creationId xmlns:p14="http://schemas.microsoft.com/office/powerpoint/2010/main" val="3103580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88232" y="1167737"/>
            <a:ext cx="4572000" cy="648000"/>
          </a:xfrm>
          <a:prstGeom prst="rect">
            <a:avLst/>
          </a:prstGeom>
          <a:ln>
            <a:solidFill>
              <a:schemeClr val="tx1"/>
            </a:solidFill>
          </a:ln>
        </p:spPr>
        <p:txBody>
          <a:bodyPr>
            <a:spAutoFit/>
          </a:bodyPr>
          <a:lstStyle/>
          <a:p>
            <a:pPr algn="ctr"/>
            <a:r>
              <a:rPr lang="en-US" dirty="0">
                <a:solidFill>
                  <a:srgbClr val="000000"/>
                </a:solidFill>
                <a:ea typeface="Verdana" panose="020B0604030504040204" pitchFamily="34" charset="0"/>
                <a:cs typeface="Verdana" panose="020B0604030504040204" pitchFamily="34" charset="0"/>
              </a:rPr>
              <a:t>HAPI 1:</a:t>
            </a:r>
            <a:br>
              <a:rPr lang="en-US" dirty="0">
                <a:solidFill>
                  <a:srgbClr val="000000"/>
                </a:solidFill>
                <a:ea typeface="Verdana" panose="020B0604030504040204" pitchFamily="34" charset="0"/>
                <a:cs typeface="Verdana" panose="020B0604030504040204" pitchFamily="34" charset="0"/>
              </a:rPr>
            </a:br>
            <a:r>
              <a:rPr lang="sq-AL" dirty="0">
                <a:solidFill>
                  <a:srgbClr val="000000"/>
                </a:solidFill>
                <a:ea typeface="Verdana" panose="020B0604030504040204" pitchFamily="34" charset="0"/>
                <a:cs typeface="Verdana" panose="020B0604030504040204" pitchFamily="34" charset="0"/>
              </a:rPr>
              <a:t>Vendosja e peshave te TEMF</a:t>
            </a:r>
            <a:endParaRPr lang="sq-AL" dirty="0">
              <a:ea typeface="Verdana" panose="020B0604030504040204" pitchFamily="34" charset="0"/>
              <a:cs typeface="Verdana" panose="020B0604030504040204" pitchFamily="34" charset="0"/>
            </a:endParaRPr>
          </a:p>
        </p:txBody>
      </p:sp>
      <p:sp>
        <p:nvSpPr>
          <p:cNvPr id="4" name="Rectangle 3"/>
          <p:cNvSpPr/>
          <p:nvPr/>
        </p:nvSpPr>
        <p:spPr>
          <a:xfrm>
            <a:off x="2088232" y="2064292"/>
            <a:ext cx="4572000" cy="923330"/>
          </a:xfrm>
          <a:prstGeom prst="rect">
            <a:avLst/>
          </a:prstGeom>
          <a:ln>
            <a:solidFill>
              <a:schemeClr val="tx1"/>
            </a:solidFill>
          </a:ln>
        </p:spPr>
        <p:txBody>
          <a:bodyPr>
            <a:spAutoFit/>
          </a:bodyPr>
          <a:lstStyle/>
          <a:p>
            <a:pPr algn="ctr"/>
            <a:r>
              <a:rPr lang="en-US" dirty="0">
                <a:solidFill>
                  <a:srgbClr val="000000"/>
                </a:solidFill>
                <a:ea typeface="Verdana" panose="020B0604030504040204" pitchFamily="34" charset="0"/>
                <a:cs typeface="Verdana" panose="020B0604030504040204" pitchFamily="34" charset="0"/>
              </a:rPr>
              <a:t>HAPI 2:</a:t>
            </a:r>
            <a:br>
              <a:rPr lang="en-US" dirty="0">
                <a:solidFill>
                  <a:srgbClr val="000000"/>
                </a:solidFill>
                <a:ea typeface="Verdana" panose="020B0604030504040204" pitchFamily="34" charset="0"/>
                <a:cs typeface="Verdana" panose="020B0604030504040204" pitchFamily="34" charset="0"/>
              </a:rPr>
            </a:br>
            <a:r>
              <a:rPr lang="sq-AL" dirty="0">
                <a:solidFill>
                  <a:srgbClr val="000000"/>
                </a:solidFill>
                <a:ea typeface="Verdana" panose="020B0604030504040204" pitchFamily="34" charset="0"/>
                <a:cs typeface="Verdana" panose="020B0604030504040204" pitchFamily="34" charset="0"/>
              </a:rPr>
              <a:t>Hartimi i kritereve dhe vlerësimeve të çmimeve teknike</a:t>
            </a:r>
          </a:p>
        </p:txBody>
      </p:sp>
      <p:sp>
        <p:nvSpPr>
          <p:cNvPr id="5" name="Rectangle 4"/>
          <p:cNvSpPr/>
          <p:nvPr/>
        </p:nvSpPr>
        <p:spPr>
          <a:xfrm>
            <a:off x="2963078" y="3236179"/>
            <a:ext cx="2822311" cy="646331"/>
          </a:xfrm>
          <a:prstGeom prst="rect">
            <a:avLst/>
          </a:prstGeom>
          <a:ln>
            <a:solidFill>
              <a:schemeClr val="tx1"/>
            </a:solidFill>
          </a:ln>
        </p:spPr>
        <p:txBody>
          <a:bodyPr wrap="none">
            <a:spAutoFit/>
          </a:bodyPr>
          <a:lstStyle/>
          <a:p>
            <a:pPr algn="ctr"/>
            <a:r>
              <a:rPr lang="en-US" dirty="0">
                <a:solidFill>
                  <a:srgbClr val="000000"/>
                </a:solidFill>
                <a:ea typeface="Verdana" panose="020B0604030504040204" pitchFamily="34" charset="0"/>
                <a:cs typeface="Verdana" panose="020B0604030504040204" pitchFamily="34" charset="0"/>
              </a:rPr>
              <a:t>HAPI 3:</a:t>
            </a:r>
            <a:br>
              <a:rPr lang="en-US" dirty="0">
                <a:solidFill>
                  <a:srgbClr val="000000"/>
                </a:solidFill>
                <a:ea typeface="Verdana" panose="020B0604030504040204" pitchFamily="34" charset="0"/>
                <a:cs typeface="Verdana" panose="020B0604030504040204" pitchFamily="34" charset="0"/>
              </a:rPr>
            </a:br>
            <a:r>
              <a:rPr lang="sq-AL" dirty="0">
                <a:solidFill>
                  <a:srgbClr val="000000"/>
                </a:solidFill>
                <a:ea typeface="Verdana" panose="020B0604030504040204" pitchFamily="34" charset="0"/>
                <a:cs typeface="Verdana" panose="020B0604030504040204" pitchFamily="34" charset="0"/>
              </a:rPr>
              <a:t>Vlerësimi - Oferta Teknike</a:t>
            </a:r>
          </a:p>
        </p:txBody>
      </p:sp>
      <p:sp>
        <p:nvSpPr>
          <p:cNvPr id="6" name="Rectangle 5"/>
          <p:cNvSpPr/>
          <p:nvPr/>
        </p:nvSpPr>
        <p:spPr>
          <a:xfrm>
            <a:off x="2813550" y="4131065"/>
            <a:ext cx="3121367" cy="646331"/>
          </a:xfrm>
          <a:prstGeom prst="rect">
            <a:avLst/>
          </a:prstGeom>
          <a:ln>
            <a:solidFill>
              <a:schemeClr val="tx1"/>
            </a:solidFill>
          </a:ln>
        </p:spPr>
        <p:txBody>
          <a:bodyPr wrap="none">
            <a:spAutoFit/>
          </a:bodyPr>
          <a:lstStyle/>
          <a:p>
            <a:pPr algn="ctr"/>
            <a:r>
              <a:rPr lang="en-US" dirty="0">
                <a:solidFill>
                  <a:srgbClr val="000000"/>
                </a:solidFill>
                <a:ea typeface="Verdana" panose="020B0604030504040204" pitchFamily="34" charset="0"/>
                <a:cs typeface="Verdana" panose="020B0604030504040204" pitchFamily="34" charset="0"/>
              </a:rPr>
              <a:t>HAPI 4:</a:t>
            </a:r>
            <a:br>
              <a:rPr lang="en-US" dirty="0">
                <a:solidFill>
                  <a:srgbClr val="000000"/>
                </a:solidFill>
                <a:ea typeface="Verdana" panose="020B0604030504040204" pitchFamily="34" charset="0"/>
                <a:cs typeface="Verdana" panose="020B0604030504040204" pitchFamily="34" charset="0"/>
              </a:rPr>
            </a:br>
            <a:r>
              <a:rPr lang="sq-AL" dirty="0">
                <a:solidFill>
                  <a:srgbClr val="000000"/>
                </a:solidFill>
                <a:ea typeface="Verdana" panose="020B0604030504040204" pitchFamily="34" charset="0"/>
                <a:cs typeface="Verdana" panose="020B0604030504040204" pitchFamily="34" charset="0"/>
              </a:rPr>
              <a:t>Vlerësimi - Oferta Financiare</a:t>
            </a:r>
          </a:p>
        </p:txBody>
      </p:sp>
      <p:sp>
        <p:nvSpPr>
          <p:cNvPr id="7" name="Rectangle 6"/>
          <p:cNvSpPr/>
          <p:nvPr/>
        </p:nvSpPr>
        <p:spPr>
          <a:xfrm>
            <a:off x="2088232" y="5025950"/>
            <a:ext cx="4572000" cy="923330"/>
          </a:xfrm>
          <a:prstGeom prst="rect">
            <a:avLst/>
          </a:prstGeom>
          <a:ln>
            <a:solidFill>
              <a:schemeClr val="tx1"/>
            </a:solidFill>
          </a:ln>
        </p:spPr>
        <p:txBody>
          <a:bodyPr>
            <a:spAutoFit/>
          </a:bodyPr>
          <a:lstStyle/>
          <a:p>
            <a:pPr algn="ctr"/>
            <a:r>
              <a:rPr lang="en-US" dirty="0">
                <a:solidFill>
                  <a:srgbClr val="000000"/>
                </a:solidFill>
                <a:ea typeface="Verdana" panose="020B0604030504040204" pitchFamily="34" charset="0"/>
                <a:cs typeface="Verdana" panose="020B0604030504040204" pitchFamily="34" charset="0"/>
              </a:rPr>
              <a:t>HAPI 5:</a:t>
            </a:r>
            <a:br>
              <a:rPr lang="en-US" dirty="0">
                <a:solidFill>
                  <a:srgbClr val="000000"/>
                </a:solidFill>
                <a:ea typeface="Verdana" panose="020B0604030504040204" pitchFamily="34" charset="0"/>
                <a:cs typeface="Verdana" panose="020B0604030504040204" pitchFamily="34" charset="0"/>
              </a:rPr>
            </a:br>
            <a:r>
              <a:rPr lang="sq-AL" dirty="0">
                <a:solidFill>
                  <a:srgbClr val="000000"/>
                </a:solidFill>
                <a:ea typeface="Verdana" panose="020B0604030504040204" pitchFamily="34" charset="0"/>
                <a:cs typeface="Verdana" panose="020B0604030504040204" pitchFamily="34" charset="0"/>
              </a:rPr>
              <a:t>Renditja e tenderit ekonomikisht më të favorshëm</a:t>
            </a:r>
          </a:p>
        </p:txBody>
      </p:sp>
      <p:cxnSp>
        <p:nvCxnSpPr>
          <p:cNvPr id="9" name="Straight Arrow Connector 8"/>
          <p:cNvCxnSpPr>
            <a:stCxn id="3" idx="2"/>
            <a:endCxn id="4" idx="0"/>
          </p:cNvCxnSpPr>
          <p:nvPr/>
        </p:nvCxnSpPr>
        <p:spPr>
          <a:xfrm>
            <a:off x="4374232" y="1815739"/>
            <a:ext cx="0" cy="2485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a:endCxn id="5" idx="0"/>
          </p:cNvCxnSpPr>
          <p:nvPr/>
        </p:nvCxnSpPr>
        <p:spPr>
          <a:xfrm>
            <a:off x="4374232" y="2987624"/>
            <a:ext cx="0" cy="2485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6" idx="0"/>
          </p:cNvCxnSpPr>
          <p:nvPr/>
        </p:nvCxnSpPr>
        <p:spPr>
          <a:xfrm>
            <a:off x="4374232" y="3882510"/>
            <a:ext cx="0" cy="2485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7" idx="0"/>
          </p:cNvCxnSpPr>
          <p:nvPr/>
        </p:nvCxnSpPr>
        <p:spPr>
          <a:xfrm>
            <a:off x="4374232" y="4777394"/>
            <a:ext cx="0" cy="248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582894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52883"/>
            <a:ext cx="55697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2400" b="1" dirty="0"/>
              <a:t>HAPI 1: Vendosja e peshave te TEMF</a:t>
            </a:r>
            <a:endParaRPr lang="en-US" sz="2400" b="1" dirty="0"/>
          </a:p>
        </p:txBody>
      </p:sp>
      <p:sp>
        <p:nvSpPr>
          <p:cNvPr id="3" name="Rectangle 2"/>
          <p:cNvSpPr/>
          <p:nvPr/>
        </p:nvSpPr>
        <p:spPr>
          <a:xfrm>
            <a:off x="279594" y="1752600"/>
            <a:ext cx="8568952" cy="2185214"/>
          </a:xfrm>
          <a:prstGeom prst="rect">
            <a:avLst/>
          </a:prstGeom>
        </p:spPr>
        <p:txBody>
          <a:bodyPr wrap="square">
            <a:spAutoFit/>
          </a:bodyPr>
          <a:lstStyle/>
          <a:p>
            <a:pPr>
              <a:spcBef>
                <a:spcPts val="600"/>
              </a:spcBef>
            </a:pPr>
            <a:r>
              <a:rPr lang="sq-AL" dirty="0">
                <a:solidFill>
                  <a:srgbClr val="000000"/>
                </a:solidFill>
                <a:ea typeface="Verdana" panose="020B0604030504040204" pitchFamily="34" charset="0"/>
                <a:cs typeface="Verdana" panose="020B0604030504040204" pitchFamily="34" charset="0"/>
              </a:rPr>
              <a:t>Tenderi ekonomikisht më i favorshëm përcaktohet duke peshuar kualitetin teknik kundrejt çmimit në një bazë [.T ./ .F], ku T është pesha e cilësisë teknike dhe F është pesha e çmimit. </a:t>
            </a:r>
          </a:p>
          <a:p>
            <a:pPr>
              <a:spcBef>
                <a:spcPts val="600"/>
              </a:spcBef>
            </a:pPr>
            <a:r>
              <a:rPr lang="sq-AL" dirty="0">
                <a:solidFill>
                  <a:srgbClr val="000000"/>
                </a:solidFill>
                <a:ea typeface="Verdana" panose="020B0604030504040204" pitchFamily="34" charset="0"/>
                <a:cs typeface="Verdana" panose="020B0604030504040204" pitchFamily="34" charset="0"/>
              </a:rPr>
              <a:t>Pesha e dhënë duhet të jetë një funksion i kritik / rrezikut të biznesit dhe vlerës së mallrave / shërbimeve / punëve që prokurohen.</a:t>
            </a:r>
          </a:p>
          <a:p>
            <a:pPr>
              <a:spcBef>
                <a:spcPts val="600"/>
              </a:spcBef>
            </a:pPr>
            <a:r>
              <a:rPr lang="sq-AL" dirty="0">
                <a:solidFill>
                  <a:srgbClr val="000000"/>
                </a:solidFill>
                <a:ea typeface="Verdana" panose="020B0604030504040204" pitchFamily="34" charset="0"/>
                <a:cs typeface="Verdana" panose="020B0604030504040204" pitchFamily="34" charset="0"/>
              </a:rPr>
              <a:t>Peshat më të zakonshme janë 60/40, 70/30, 80/20, gjithmonë duke shtuar deri në 100.</a:t>
            </a: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4129866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721" y="476674"/>
            <a:ext cx="848976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HAPI 2: Hartimi i kritereve dhe vlerësimeve të çmimeve teknike</a:t>
            </a:r>
          </a:p>
        </p:txBody>
      </p:sp>
      <p:sp>
        <p:nvSpPr>
          <p:cNvPr id="3" name="Rectangle 2"/>
          <p:cNvSpPr/>
          <p:nvPr/>
        </p:nvSpPr>
        <p:spPr>
          <a:xfrm>
            <a:off x="251520" y="1556794"/>
            <a:ext cx="8712968" cy="646331"/>
          </a:xfrm>
          <a:prstGeom prst="rect">
            <a:avLst/>
          </a:prstGeom>
        </p:spPr>
        <p:txBody>
          <a:bodyPr wrap="square">
            <a:spAutoFit/>
          </a:bodyPr>
          <a:lstStyle/>
          <a:p>
            <a:r>
              <a:rPr lang="sq-AL" dirty="0">
                <a:solidFill>
                  <a:srgbClr val="000000"/>
                </a:solidFill>
                <a:ea typeface="Verdana" panose="020B0604030504040204" pitchFamily="34" charset="0"/>
                <a:cs typeface="Verdana" panose="020B0604030504040204" pitchFamily="34" charset="0"/>
              </a:rPr>
              <a:t>Tabela që tregon kriteret e dhënies teknike dhe peshën dhe notën relative duhet të ndahen sa më shumë që të jetë e mundur</a:t>
            </a:r>
            <a:r>
              <a:rPr lang="en-US" dirty="0">
                <a:solidFill>
                  <a:srgbClr val="000000"/>
                </a:solidFill>
                <a:ea typeface="Verdana" panose="020B0604030504040204" pitchFamily="34" charset="0"/>
                <a:cs typeface="Verdana" panose="020B0604030504040204" pitchFamily="34" charset="0"/>
              </a:rPr>
              <a:t>. </a:t>
            </a:r>
            <a:endParaRPr lang="en-US" dirty="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5147447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721" y="476674"/>
            <a:ext cx="84897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HAPI 2: Shembull i kritereve dhe peshave</a:t>
            </a:r>
          </a:p>
        </p:txBody>
      </p:sp>
      <p:graphicFrame>
        <p:nvGraphicFramePr>
          <p:cNvPr id="3" name="Table 2"/>
          <p:cNvGraphicFramePr>
            <a:graphicFrameLocks noGrp="1"/>
          </p:cNvGraphicFramePr>
          <p:nvPr>
            <p:extLst>
              <p:ext uri="{D42A27DB-BD31-4B8C-83A1-F6EECF244321}">
                <p14:modId xmlns:p14="http://schemas.microsoft.com/office/powerpoint/2010/main" val="1021228571"/>
              </p:ext>
            </p:extLst>
          </p:nvPr>
        </p:nvGraphicFramePr>
        <p:xfrm>
          <a:off x="327116" y="838200"/>
          <a:ext cx="8784977" cy="5364480"/>
        </p:xfrm>
        <a:graphic>
          <a:graphicData uri="http://schemas.openxmlformats.org/drawingml/2006/table">
            <a:tbl>
              <a:tblPr firstRow="1" firstCol="1" bandRow="1">
                <a:tableStyleId>{46F890A9-2807-4EBB-B81D-B2AA78EC7F39}</a:tableStyleId>
              </a:tblPr>
              <a:tblGrid>
                <a:gridCol w="1584178">
                  <a:extLst>
                    <a:ext uri="{9D8B030D-6E8A-4147-A177-3AD203B41FA5}">
                      <a16:colId xmlns:a16="http://schemas.microsoft.com/office/drawing/2014/main" xmlns="" val="20000"/>
                    </a:ext>
                  </a:extLst>
                </a:gridCol>
                <a:gridCol w="6580278">
                  <a:extLst>
                    <a:ext uri="{9D8B030D-6E8A-4147-A177-3AD203B41FA5}">
                      <a16:colId xmlns:a16="http://schemas.microsoft.com/office/drawing/2014/main" xmlns="" val="20001"/>
                    </a:ext>
                  </a:extLst>
                </a:gridCol>
                <a:gridCol w="620521">
                  <a:extLst>
                    <a:ext uri="{9D8B030D-6E8A-4147-A177-3AD203B41FA5}">
                      <a16:colId xmlns:a16="http://schemas.microsoft.com/office/drawing/2014/main" xmlns="" val="20002"/>
                    </a:ext>
                  </a:extLst>
                </a:gridCol>
              </a:tblGrid>
              <a:tr h="231310">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KRITERI I VLERESIMIT</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NEN KRITERI</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693929">
                <a:tc rowSpan="4">
                  <a:txBody>
                    <a:bodyPr/>
                    <a:lstStyle/>
                    <a:p>
                      <a:pPr>
                        <a:spcBef>
                          <a:spcPts val="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 </a:t>
                      </a:r>
                      <a:r>
                        <a:rPr lang="sq-AL" sz="1400" noProof="0" dirty="0">
                          <a:effectLst/>
                          <a:latin typeface="Verdana" panose="020B0604030504040204" pitchFamily="34" charset="0"/>
                          <a:ea typeface="Verdana" panose="020B0604030504040204" pitchFamily="34" charset="0"/>
                          <a:cs typeface="Verdana" panose="020B0604030504040204" pitchFamily="34" charset="0"/>
                        </a:rPr>
                        <a:t>Procesi i Menaxhimit të Projekteve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Font typeface="Symbol" panose="05050102010706020507" pitchFamily="18" charset="2"/>
                        <a:buNone/>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Plani </a:t>
                      </a:r>
                      <a:r>
                        <a:rPr lang="sq-AL" sz="1400" noProof="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Master</a:t>
                      </a: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i Projektit</a:t>
                      </a:r>
                    </a:p>
                    <a:p>
                      <a:pPr marL="342900" lvl="0" indent="-342900">
                        <a:spcBef>
                          <a:spcPts val="0"/>
                        </a:spcBef>
                        <a:spcAft>
                          <a:spcPts val="0"/>
                        </a:spcAft>
                        <a:buFont typeface="Symbol" panose="05050102010706020507" pitchFamily="18" charset="2"/>
                        <a:buChar char=""/>
                      </a:pPr>
                      <a:r>
                        <a:rPr lang="sq-AL" sz="1400" noProof="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Gantogram</a:t>
                      </a: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i detajuar / Programi i punës</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Përshkrimi i planit të punës</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Përshkrimi i hollësishëm i rezultateve</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Varësia dhe supozimet,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Monitorimi dhe kontrolli i planit</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4</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09584">
                <a:tc vMerge="1">
                  <a:txBody>
                    <a:bodyPr/>
                    <a:lstStyle/>
                    <a:p>
                      <a:endParaRPr lang="en-US"/>
                    </a:p>
                  </a:txBody>
                  <a:tcPr/>
                </a:tc>
                <a:tc>
                  <a:txBody>
                    <a:bodyPr/>
                    <a:lstStyle/>
                    <a:p>
                      <a:pPr marL="0" lvl="0" indent="0">
                        <a:spcBef>
                          <a:spcPts val="0"/>
                        </a:spcBef>
                        <a:spcAft>
                          <a:spcPts val="0"/>
                        </a:spcAft>
                        <a:buFont typeface="Symbol" panose="05050102010706020507" pitchFamily="18" charset="2"/>
                        <a:buNone/>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Strategjitë e Komunikimit dhe Raportimit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Strategjitë e propozuara të brendshme dhe të jashtme të komunikimit</a:t>
                      </a:r>
                    </a:p>
                    <a:p>
                      <a:pPr marL="342900" lvl="0" indent="-342900">
                        <a:spcBef>
                          <a:spcPts val="0"/>
                        </a:spcBef>
                        <a:spcAft>
                          <a:spcPts val="0"/>
                        </a:spcAft>
                        <a:buFont typeface="Symbol" panose="05050102010706020507" pitchFamily="18" charset="2"/>
                        <a:buChar char=""/>
                      </a:pPr>
                      <a:r>
                        <a:rPr lang="sq-AL" sz="1400" noProof="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Organogramet</a:t>
                      </a: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e detajuara dhe / ose diagramet e rrjedhës së strategjive të Komunikimit dhe Raportimit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Komunikimi i propozuar i zhvillimeve të projektit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Mjetet e propozuara dhe frekuenca e komunikimit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Procedura e raportimit dhe aprovimit</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4</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78274">
                <a:tc vMerge="1">
                  <a:txBody>
                    <a:bodyPr/>
                    <a:lstStyle/>
                    <a:p>
                      <a:endParaRPr lang="en-US"/>
                    </a:p>
                  </a:txBody>
                  <a:tcPr/>
                </a:tc>
                <a:tc>
                  <a:txBody>
                    <a:bodyPr/>
                    <a:lstStyle/>
                    <a:p>
                      <a:pPr marL="0" lvl="0" indent="0">
                        <a:spcBef>
                          <a:spcPts val="0"/>
                        </a:spcBef>
                        <a:spcAft>
                          <a:spcPts val="0"/>
                        </a:spcAft>
                        <a:buFont typeface="Symbol" panose="05050102010706020507" pitchFamily="18" charset="2"/>
                        <a:buNone/>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Strategjia e menaxhimit të konfigurimit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Identifikimi i propozuar i dokumentacionit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Komunikimi i propozuar i dokumentacionit / vizatimeve të fundit</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Përditësimi i propozuar i dokumenteve të tjera të varura / vizatimeve</a:t>
                      </a:r>
                    </a:p>
                    <a:p>
                      <a:pPr marL="342900" lvl="0" indent="-342900">
                        <a:spcBef>
                          <a:spcPts val="0"/>
                        </a:spcBef>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Procedimi i propozuar dhe procedura e kontrollit të ndryshimit</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2</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0">
                <a:tc vMerge="1">
                  <a:txBody>
                    <a:bodyPr/>
                    <a:lstStyle/>
                    <a:p>
                      <a:endParaRPr lang="en-US"/>
                    </a:p>
                  </a:txBody>
                  <a:tcPr/>
                </a:tc>
                <a:tc>
                  <a:txBody>
                    <a:bodyPr/>
                    <a:lstStyle/>
                    <a:p>
                      <a:pPr>
                        <a:spcBef>
                          <a:spcPts val="0"/>
                        </a:spcBef>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Totali për Seksionin A</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10</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08171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533400"/>
            <a:ext cx="58494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Avantazhet dhe dis</a:t>
            </a:r>
            <a:r>
              <a:rPr lang="en-US" sz="2400" b="1" dirty="0"/>
              <a:t>-</a:t>
            </a:r>
            <a:r>
              <a:rPr lang="sq-AL" sz="2400" b="1" dirty="0"/>
              <a:t>avantazhet e TEMF</a:t>
            </a:r>
          </a:p>
        </p:txBody>
      </p:sp>
      <p:graphicFrame>
        <p:nvGraphicFramePr>
          <p:cNvPr id="3" name="Table 2"/>
          <p:cNvGraphicFramePr>
            <a:graphicFrameLocks noGrp="1"/>
          </p:cNvGraphicFramePr>
          <p:nvPr>
            <p:extLst>
              <p:ext uri="{D42A27DB-BD31-4B8C-83A1-F6EECF244321}">
                <p14:modId xmlns:p14="http://schemas.microsoft.com/office/powerpoint/2010/main" val="3321560862"/>
              </p:ext>
            </p:extLst>
          </p:nvPr>
        </p:nvGraphicFramePr>
        <p:xfrm>
          <a:off x="179513" y="1268760"/>
          <a:ext cx="8812088" cy="4236720"/>
        </p:xfrm>
        <a:graphic>
          <a:graphicData uri="http://schemas.openxmlformats.org/drawingml/2006/table">
            <a:tbl>
              <a:tblPr firstRow="1" firstCol="1" bandRow="1">
                <a:tableStyleId>{5C22544A-7EE6-4342-B048-85BDC9FD1C3A}</a:tableStyleId>
              </a:tblPr>
              <a:tblGrid>
                <a:gridCol w="2550694">
                  <a:extLst>
                    <a:ext uri="{9D8B030D-6E8A-4147-A177-3AD203B41FA5}">
                      <a16:colId xmlns:a16="http://schemas.microsoft.com/office/drawing/2014/main" xmlns="" val="20000"/>
                    </a:ext>
                  </a:extLst>
                </a:gridCol>
                <a:gridCol w="3323354">
                  <a:extLst>
                    <a:ext uri="{9D8B030D-6E8A-4147-A177-3AD203B41FA5}">
                      <a16:colId xmlns:a16="http://schemas.microsoft.com/office/drawing/2014/main" xmlns="" val="20001"/>
                    </a:ext>
                  </a:extLst>
                </a:gridCol>
                <a:gridCol w="2938040">
                  <a:extLst>
                    <a:ext uri="{9D8B030D-6E8A-4147-A177-3AD203B41FA5}">
                      <a16:colId xmlns:a16="http://schemas.microsoft.com/office/drawing/2014/main" xmlns="" val="20002"/>
                    </a:ext>
                  </a:extLst>
                </a:gridCol>
              </a:tblGrid>
              <a:tr h="0">
                <a:tc>
                  <a:txBody>
                    <a:bodyPr/>
                    <a:lstStyle/>
                    <a:p>
                      <a:pPr>
                        <a:spcBef>
                          <a:spcPts val="600"/>
                        </a:spcBef>
                        <a:spcAft>
                          <a:spcPts val="0"/>
                        </a:spcAft>
                      </a:pPr>
                      <a:r>
                        <a:rPr lang="sq-AL" sz="160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Modeli</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Avantazhet</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Dis-avantazhet</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spcBef>
                          <a:spcPts val="600"/>
                        </a:spcBef>
                        <a:spcAft>
                          <a:spcPts val="0"/>
                        </a:spcAft>
                      </a:pPr>
                      <a:r>
                        <a:rPr lang="sq-AL" sz="160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Çmimi</a:t>
                      </a:r>
                      <a:r>
                        <a:rPr lang="sq-AL" sz="16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m</a:t>
                      </a:r>
                      <a:r>
                        <a:rPr lang="en-US" sz="16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ë</a:t>
                      </a:r>
                      <a:r>
                        <a:rPr lang="sq-AL" sz="16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lang="en-US" sz="16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a:t>
                      </a:r>
                      <a:r>
                        <a:rPr lang="sq-AL" sz="16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ul</a:t>
                      </a:r>
                      <a:r>
                        <a:rPr lang="en-US" sz="16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ë</a:t>
                      </a:r>
                      <a:r>
                        <a:rPr lang="sq-AL" sz="16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a:t>
                      </a:r>
                      <a:endParaRPr lang="sq-AL" sz="160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Thjeshtësia dhe lehtësia e procedurës</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Rritja e numrit të ofertave</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Çmimi përfundimtar është më i ulëti</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Neglizhimi i rëndësisë së cilësisë</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Mundësia e korrupsionit nga ana e operatorëve ekonomik (çmimet e r</a:t>
                      </a:r>
                      <a:r>
                        <a:rPr lang="en-US" sz="1600" noProof="0" dirty="0">
                          <a:effectLst/>
                          <a:latin typeface="Verdana" panose="020B0604030504040204" pitchFamily="34" charset="0"/>
                          <a:ea typeface="Verdana" panose="020B0604030504040204" pitchFamily="34" charset="0"/>
                          <a:cs typeface="Verdana" panose="020B0604030504040204" pitchFamily="34" charset="0"/>
                        </a:rPr>
                        <a:t>ë</a:t>
                      </a:r>
                      <a:r>
                        <a:rPr lang="sq-AL" sz="1600" noProof="0" dirty="0">
                          <a:effectLst/>
                          <a:latin typeface="Verdana" panose="020B0604030504040204" pitchFamily="34" charset="0"/>
                          <a:ea typeface="Verdana" panose="020B0604030504040204" pitchFamily="34" charset="0"/>
                          <a:cs typeface="Verdana" panose="020B0604030504040204" pitchFamily="34" charset="0"/>
                        </a:rPr>
                        <a:t>na dakord paraprakisht)</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600" dirty="0">
                          <a:effectLst/>
                          <a:latin typeface="Verdana" panose="020B0604030504040204" pitchFamily="34" charset="0"/>
                          <a:ea typeface="Verdana" panose="020B0604030504040204" pitchFamily="34" charset="0"/>
                          <a:cs typeface="Verdana" panose="020B0604030504040204" pitchFamily="34" charset="0"/>
                        </a:rPr>
                        <a:t>Tenderi ekonomikisht</a:t>
                      </a:r>
                      <a:endParaRPr lang="el-GR"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0"/>
                        </a:spcAft>
                      </a:pPr>
                      <a:r>
                        <a:rPr lang="sq-AL" sz="1600" noProof="0" dirty="0">
                          <a:effectLst/>
                          <a:latin typeface="Verdana" panose="020B0604030504040204" pitchFamily="34" charset="0"/>
                          <a:ea typeface="Verdana" panose="020B0604030504040204" pitchFamily="34" charset="0"/>
                          <a:cs typeface="Verdana" panose="020B0604030504040204" pitchFamily="34" charset="0"/>
                        </a:rPr>
                        <a:t>më i favorshëm</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Një qasje gjithëpërfshirëse</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Një numër i madh kriteresh</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Përqendr</a:t>
                      </a:r>
                      <a:r>
                        <a:rPr lang="en-US" sz="1600" baseline="0" noProof="0" dirty="0">
                          <a:effectLst/>
                          <a:latin typeface="Verdana" panose="020B0604030504040204" pitchFamily="34" charset="0"/>
                          <a:ea typeface="Verdana" panose="020B0604030504040204" pitchFamily="34" charset="0"/>
                          <a:cs typeface="Verdana" panose="020B0604030504040204" pitchFamily="34" charset="0"/>
                        </a:rPr>
                        <a:t>imi </a:t>
                      </a:r>
                      <a:r>
                        <a:rPr lang="sq-AL" sz="1600" noProof="0" dirty="0">
                          <a:effectLst/>
                          <a:latin typeface="Verdana" panose="020B0604030504040204" pitchFamily="34" charset="0"/>
                          <a:ea typeface="Verdana" panose="020B0604030504040204" pitchFamily="34" charset="0"/>
                          <a:cs typeface="Verdana" panose="020B0604030504040204" pitchFamily="34" charset="0"/>
                        </a:rPr>
                        <a:t>në cilësinë</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Procedurat komplekse</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Më pak oferta</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Çmimi përfundimtar mund të jetë më i lartë</a:t>
                      </a:r>
                    </a:p>
                    <a:p>
                      <a:pPr marL="285750" indent="-198438">
                        <a:spcBef>
                          <a:spcPts val="600"/>
                        </a:spcBef>
                        <a:spcAft>
                          <a:spcPts val="0"/>
                        </a:spcAft>
                        <a:buFontTx/>
                        <a:buChar char="-"/>
                      </a:pPr>
                      <a:r>
                        <a:rPr lang="sq-AL" sz="1600" noProof="0" dirty="0">
                          <a:effectLst/>
                          <a:latin typeface="Verdana" panose="020B0604030504040204" pitchFamily="34" charset="0"/>
                          <a:ea typeface="Verdana" panose="020B0604030504040204" pitchFamily="34" charset="0"/>
                          <a:cs typeface="Verdana" panose="020B0604030504040204" pitchFamily="34" charset="0"/>
                        </a:rPr>
                        <a:t>Mundësia e korrupsionit në të dy anët (AK dhe OE) </a:t>
                      </a:r>
                      <a:endParaRPr lang="sq-AL" sz="16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744221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721" y="476674"/>
            <a:ext cx="84897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HAPI 2: Shembull i kritereve dhe peshave</a:t>
            </a:r>
          </a:p>
        </p:txBody>
      </p:sp>
      <p:graphicFrame>
        <p:nvGraphicFramePr>
          <p:cNvPr id="3" name="Table 2"/>
          <p:cNvGraphicFramePr>
            <a:graphicFrameLocks noGrp="1"/>
          </p:cNvGraphicFramePr>
          <p:nvPr>
            <p:extLst>
              <p:ext uri="{D42A27DB-BD31-4B8C-83A1-F6EECF244321}">
                <p14:modId xmlns:p14="http://schemas.microsoft.com/office/powerpoint/2010/main" val="3407212485"/>
              </p:ext>
            </p:extLst>
          </p:nvPr>
        </p:nvGraphicFramePr>
        <p:xfrm>
          <a:off x="179512" y="1075536"/>
          <a:ext cx="8784977" cy="4084320"/>
        </p:xfrm>
        <a:graphic>
          <a:graphicData uri="http://schemas.openxmlformats.org/drawingml/2006/table">
            <a:tbl>
              <a:tblPr firstRow="1" firstCol="1" bandRow="1">
                <a:tableStyleId>{46F890A9-2807-4EBB-B81D-B2AA78EC7F39}</a:tableStyleId>
              </a:tblPr>
              <a:tblGrid>
                <a:gridCol w="1872210">
                  <a:extLst>
                    <a:ext uri="{9D8B030D-6E8A-4147-A177-3AD203B41FA5}">
                      <a16:colId xmlns:a16="http://schemas.microsoft.com/office/drawing/2014/main" xmlns="" val="20000"/>
                    </a:ext>
                  </a:extLst>
                </a:gridCol>
                <a:gridCol w="6292246">
                  <a:extLst>
                    <a:ext uri="{9D8B030D-6E8A-4147-A177-3AD203B41FA5}">
                      <a16:colId xmlns:a16="http://schemas.microsoft.com/office/drawing/2014/main" xmlns="" val="20001"/>
                    </a:ext>
                  </a:extLst>
                </a:gridCol>
                <a:gridCol w="620521">
                  <a:extLst>
                    <a:ext uri="{9D8B030D-6E8A-4147-A177-3AD203B41FA5}">
                      <a16:colId xmlns:a16="http://schemas.microsoft.com/office/drawing/2014/main" xmlns="" val="20002"/>
                    </a:ext>
                  </a:extLst>
                </a:gridCol>
              </a:tblGrid>
              <a:tr h="231310">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KRITERI I VLERESIMIT</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NEN KRITERI</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62620">
                <a:tc rowSpan="4">
                  <a:txBody>
                    <a:bodyPr/>
                    <a:lstStyle/>
                    <a:p>
                      <a:pPr>
                        <a:spcBef>
                          <a:spcPts val="60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B. </a:t>
                      </a:r>
                      <a:r>
                        <a:rPr lang="sq-AL" sz="1400" noProof="0" dirty="0">
                          <a:effectLst/>
                          <a:latin typeface="Verdana" panose="020B0604030504040204" pitchFamily="34" charset="0"/>
                          <a:ea typeface="Verdana" panose="020B0604030504040204" pitchFamily="34" charset="0"/>
                          <a:cs typeface="Verdana" panose="020B0604030504040204" pitchFamily="34" charset="0"/>
                        </a:rPr>
                        <a:t>Aftësitë administrative</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Aft>
                          <a:spcPts val="0"/>
                        </a:spcAft>
                        <a:buFont typeface="Symbol" panose="05050102010706020507" pitchFamily="18" charset="2"/>
                        <a:buNone/>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Garanci plotësuese dhe shërbime pas shitjes</a:t>
                      </a:r>
                    </a:p>
                    <a:p>
                      <a:pPr marL="342900" lvl="0" indent="-342900">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Periudha e propozuar e garancisë (mbi kërkesat e kërkuara sipas kushteve të veçanta)</a:t>
                      </a:r>
                    </a:p>
                    <a:p>
                      <a:pPr marL="342900" lvl="0" indent="-342900">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Përfshirja e propozuar dhe përjashtimet (kushtet) e garancisë (mbi kërkesat e kërkuara sipas Kushteve të Veçanta)</a:t>
                      </a:r>
                      <a:endParaRPr lang="en-US"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Aft>
                          <a:spcPts val="0"/>
                        </a:spcAft>
                        <a:buFont typeface="Symbol" panose="05050102010706020507" pitchFamily="18" charset="2"/>
                        <a:buChar char=""/>
                      </a:pP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6</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46965">
                <a:tc vMerge="1">
                  <a:txBody>
                    <a:bodyPr/>
                    <a:lstStyle/>
                    <a:p>
                      <a:endParaRPr lang="en-US"/>
                    </a:p>
                  </a:txBody>
                  <a:tcPr/>
                </a:tc>
                <a:tc>
                  <a:txBody>
                    <a:bodyPr/>
                    <a:lstStyle/>
                    <a:p>
                      <a:pPr marL="0" lvl="0" indent="0">
                        <a:spcAft>
                          <a:spcPts val="0"/>
                        </a:spcAft>
                        <a:buFont typeface="Symbol" panose="05050102010706020507" pitchFamily="18" charset="2"/>
                        <a:buNone/>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Programet e trajnimit të stafit</a:t>
                      </a:r>
                    </a:p>
                    <a:p>
                      <a:pPr marL="342900" lvl="0" indent="-342900">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Programi i propozuar i trajnimit për ekipin arsimor</a:t>
                      </a:r>
                    </a:p>
                    <a:p>
                      <a:pPr marL="342900" lvl="0" indent="-342900">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Programi i propozuar i trajnimit për ekipin e mirëmbajtjes</a:t>
                      </a:r>
                      <a:endParaRPr lang="en-US"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Aft>
                          <a:spcPts val="0"/>
                        </a:spcAft>
                        <a:buFont typeface="Symbol" panose="05050102010706020507" pitchFamily="18" charset="2"/>
                        <a:buChar char=""/>
                      </a:pP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5</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31310">
                <a:tc vMerge="1">
                  <a:txBody>
                    <a:bodyPr/>
                    <a:lstStyle/>
                    <a:p>
                      <a:endParaRPr lang="en-US"/>
                    </a:p>
                  </a:txBody>
                  <a:tcPr/>
                </a:tc>
                <a:tc>
                  <a:txBody>
                    <a:bodyPr/>
                    <a:lstStyle/>
                    <a:p>
                      <a:pPr marL="0" lvl="0" indent="0">
                        <a:spcAft>
                          <a:spcPts val="0"/>
                        </a:spcAft>
                        <a:buFont typeface="Symbol" panose="05050102010706020507" pitchFamily="18" charset="2"/>
                        <a:buNone/>
                      </a:pPr>
                      <a:r>
                        <a:rPr lang="sq-AL" sz="1400" noProof="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Fizibiliteti</a:t>
                      </a: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i Projektit dhe Vlerësimi i Riskut</a:t>
                      </a:r>
                    </a:p>
                    <a:p>
                      <a:pPr marL="342900" lvl="0" indent="-342900">
                        <a:spcAft>
                          <a:spcPts val="0"/>
                        </a:spcAft>
                        <a:buFont typeface="Symbol" panose="05050102010706020507" pitchFamily="18" charset="2"/>
                        <a:buChar char=""/>
                      </a:pPr>
                      <a:r>
                        <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Rreziqet dhe lehtësimet e Projektit te propozuar</a:t>
                      </a:r>
                      <a:endParaRPr lang="en-US"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Aft>
                          <a:spcPts val="0"/>
                        </a:spcAft>
                        <a:buFont typeface="Symbol" panose="05050102010706020507" pitchFamily="18" charset="2"/>
                        <a:buChar char=""/>
                      </a:pP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4</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0">
                <a:tc vMerge="1">
                  <a:txBody>
                    <a:bodyPr/>
                    <a:lstStyle/>
                    <a:p>
                      <a:endParaRPr lang="en-US"/>
                    </a:p>
                  </a:txBody>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Totali për Seksionin B</a:t>
                      </a:r>
                      <a:endParaRPr lang="en-US" sz="1400" noProof="0" dirty="0">
                        <a:effectLst/>
                        <a:latin typeface="Verdana" panose="020B0604030504040204" pitchFamily="34" charset="0"/>
                        <a:ea typeface="Verdana" panose="020B0604030504040204" pitchFamily="34" charset="0"/>
                        <a:cs typeface="Verdana" panose="020B0604030504040204" pitchFamily="34" charset="0"/>
                      </a:endParaRPr>
                    </a:p>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15</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4213421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721" y="476674"/>
            <a:ext cx="84897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HAPI 2: Shembull i kritereve dhe peshave</a:t>
            </a:r>
          </a:p>
        </p:txBody>
      </p:sp>
      <p:graphicFrame>
        <p:nvGraphicFramePr>
          <p:cNvPr id="3" name="Table 2"/>
          <p:cNvGraphicFramePr>
            <a:graphicFrameLocks noGrp="1"/>
          </p:cNvGraphicFramePr>
          <p:nvPr>
            <p:extLst/>
          </p:nvPr>
        </p:nvGraphicFramePr>
        <p:xfrm>
          <a:off x="179513" y="1052736"/>
          <a:ext cx="8784977" cy="5334000"/>
        </p:xfrm>
        <a:graphic>
          <a:graphicData uri="http://schemas.openxmlformats.org/drawingml/2006/table">
            <a:tbl>
              <a:tblPr firstRow="1" firstCol="1" bandRow="1">
                <a:tableStyleId>{46F890A9-2807-4EBB-B81D-B2AA78EC7F39}</a:tableStyleId>
              </a:tblPr>
              <a:tblGrid>
                <a:gridCol w="1512170">
                  <a:extLst>
                    <a:ext uri="{9D8B030D-6E8A-4147-A177-3AD203B41FA5}">
                      <a16:colId xmlns:a16="http://schemas.microsoft.com/office/drawing/2014/main" xmlns="" val="20000"/>
                    </a:ext>
                  </a:extLst>
                </a:gridCol>
                <a:gridCol w="6652286">
                  <a:extLst>
                    <a:ext uri="{9D8B030D-6E8A-4147-A177-3AD203B41FA5}">
                      <a16:colId xmlns:a16="http://schemas.microsoft.com/office/drawing/2014/main" xmlns="" val="20001"/>
                    </a:ext>
                  </a:extLst>
                </a:gridCol>
                <a:gridCol w="620521">
                  <a:extLst>
                    <a:ext uri="{9D8B030D-6E8A-4147-A177-3AD203B41FA5}">
                      <a16:colId xmlns:a16="http://schemas.microsoft.com/office/drawing/2014/main" xmlns="" val="20002"/>
                    </a:ext>
                  </a:extLst>
                </a:gridCol>
              </a:tblGrid>
              <a:tr h="231310">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KRITERI I VLERESIMIT</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NEN KRITERI</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rowSpan="6">
                  <a:txBody>
                    <a:bodyPr/>
                    <a:lstStyle/>
                    <a:p>
                      <a:pPr>
                        <a:spcBef>
                          <a:spcPts val="60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 </a:t>
                      </a:r>
                      <a:r>
                        <a:rPr lang="sq-AL" sz="1400" noProof="0" dirty="0">
                          <a:effectLst/>
                          <a:latin typeface="Verdana" panose="020B0604030504040204" pitchFamily="34" charset="0"/>
                          <a:ea typeface="Verdana" panose="020B0604030504040204" pitchFamily="34" charset="0"/>
                          <a:cs typeface="Verdana" panose="020B0604030504040204" pitchFamily="34" charset="0"/>
                        </a:rPr>
                        <a:t>Vlerësimet Teknike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Qasja për mirëmbajtje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5</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62620">
                <a:tc vMerge="1">
                  <a:txBody>
                    <a:bodyPr/>
                    <a:lstStyle/>
                    <a:p>
                      <a:endParaRPr lang="en-US"/>
                    </a:p>
                  </a:txBody>
                  <a:tcPr/>
                </a:tc>
                <a:tc>
                  <a:txBody>
                    <a:bodyPr/>
                    <a:lstStyle/>
                    <a:p>
                      <a:pPr>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r>
                        <a:rPr lang="sq-AL" sz="1400" noProof="0" dirty="0">
                          <a:effectLst/>
                          <a:latin typeface="Verdana" panose="020B0604030504040204" pitchFamily="34" charset="0"/>
                          <a:ea typeface="Verdana" panose="020B0604030504040204" pitchFamily="34" charset="0"/>
                          <a:cs typeface="Verdana" panose="020B0604030504040204" pitchFamily="34" charset="0"/>
                        </a:rPr>
                        <a:t>Shëndeti dhe Siguria</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Eliminimi i rreziqeve</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Certifikimi i jashtëm (ekspozitat që duhet të certifikohen të jenë të sigurta për t'u përdorur nga publiku nga një zyrtar i jashtëm i pavarur)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4</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78274">
                <a:tc vMerge="1">
                  <a:txBody>
                    <a:bodyPr/>
                    <a:lstStyle/>
                    <a:p>
                      <a:endParaRPr lang="en-US"/>
                    </a:p>
                  </a:txBody>
                  <a:tcPr/>
                </a:tc>
                <a:tc>
                  <a:txBody>
                    <a:bodyPr/>
                    <a:lstStyle/>
                    <a:p>
                      <a:pPr>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r>
                        <a:rPr lang="sq-AL" sz="1400" noProof="0" dirty="0">
                          <a:effectLst/>
                          <a:latin typeface="Verdana" panose="020B0604030504040204" pitchFamily="34" charset="0"/>
                          <a:ea typeface="Verdana" panose="020B0604030504040204" pitchFamily="34" charset="0"/>
                          <a:cs typeface="Verdana" panose="020B0604030504040204" pitchFamily="34" charset="0"/>
                        </a:rPr>
                        <a:t>Plani i instalimit</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Logjistikë</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Pajtueshmëria me çështjet e ndërtimit arkitektonik</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Fleksibiliteti në programin përkatës</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Mbrojtja pas instalimit</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6</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78274">
                <a:tc vMerge="1">
                  <a:txBody>
                    <a:bodyPr/>
                    <a:lstStyle/>
                    <a:p>
                      <a:endParaRPr lang="en-US"/>
                    </a:p>
                  </a:txBody>
                  <a:tcPr/>
                </a:tc>
                <a:tc>
                  <a:txBody>
                    <a:bodyPr/>
                    <a:lstStyle/>
                    <a:p>
                      <a:pPr>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r>
                        <a:rPr lang="en-US" sz="1400" dirty="0" err="1">
                          <a:effectLst/>
                          <a:latin typeface="Verdana" panose="020B0604030504040204" pitchFamily="34" charset="0"/>
                          <a:ea typeface="Verdana" panose="020B0604030504040204" pitchFamily="34" charset="0"/>
                          <a:cs typeface="Verdana" panose="020B0604030504040204" pitchFamily="34" charset="0"/>
                        </a:rPr>
                        <a:t>Qëndrueshmëri</a:t>
                      </a:r>
                      <a:endParaRPr lang="el-GR" sz="14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Përshtatshmëria e materialeve të zgjedhura</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Korrigjim i së ardhmes</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Standardizimi i pjesëve</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Vazhdimësia e furnizimeve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5</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6965">
                <a:tc vMerge="1">
                  <a:txBody>
                    <a:bodyPr/>
                    <a:lstStyle/>
                    <a:p>
                      <a:endParaRPr lang="en-US"/>
                    </a:p>
                  </a:txBody>
                  <a:tcPr/>
                </a:tc>
                <a:tc>
                  <a:txBody>
                    <a:bodyPr/>
                    <a:lstStyle/>
                    <a:p>
                      <a:pPr>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r>
                        <a:rPr lang="en-US" sz="1400" dirty="0" err="1">
                          <a:effectLst/>
                          <a:latin typeface="Verdana" panose="020B0604030504040204" pitchFamily="34" charset="0"/>
                          <a:ea typeface="Verdana" panose="020B0604030504040204" pitchFamily="34" charset="0"/>
                          <a:cs typeface="Verdana" panose="020B0604030504040204" pitchFamily="34" charset="0"/>
                        </a:rPr>
                        <a:t>Sigurimi</a:t>
                      </a:r>
                      <a:r>
                        <a:rPr lang="en-US" sz="1400" dirty="0">
                          <a:effectLst/>
                          <a:latin typeface="Verdana" panose="020B0604030504040204" pitchFamily="34" charset="0"/>
                          <a:ea typeface="Verdana" panose="020B0604030504040204" pitchFamily="34" charset="0"/>
                          <a:cs typeface="Verdana" panose="020B0604030504040204" pitchFamily="34" charset="0"/>
                        </a:rPr>
                        <a:t> </a:t>
                      </a:r>
                      <a:r>
                        <a:rPr lang="en-US" sz="1400" dirty="0" err="1">
                          <a:effectLst/>
                          <a:latin typeface="Verdana" panose="020B0604030504040204" pitchFamily="34" charset="0"/>
                          <a:ea typeface="Verdana" panose="020B0604030504040204" pitchFamily="34" charset="0"/>
                          <a:cs typeface="Verdana" panose="020B0604030504040204" pitchFamily="34" charset="0"/>
                        </a:rPr>
                        <a:t>i</a:t>
                      </a:r>
                      <a:r>
                        <a:rPr lang="en-US" sz="1400" dirty="0">
                          <a:effectLst/>
                          <a:latin typeface="Verdana" panose="020B0604030504040204" pitchFamily="34" charset="0"/>
                          <a:ea typeface="Verdana" panose="020B0604030504040204" pitchFamily="34" charset="0"/>
                          <a:cs typeface="Verdana" panose="020B0604030504040204" pitchFamily="34" charset="0"/>
                        </a:rPr>
                        <a:t> </a:t>
                      </a:r>
                      <a:r>
                        <a:rPr lang="en-US" sz="1400" dirty="0" err="1">
                          <a:effectLst/>
                          <a:latin typeface="Verdana" panose="020B0604030504040204" pitchFamily="34" charset="0"/>
                          <a:ea typeface="Verdana" panose="020B0604030504040204" pitchFamily="34" charset="0"/>
                          <a:cs typeface="Verdana" panose="020B0604030504040204" pitchFamily="34" charset="0"/>
                        </a:rPr>
                        <a:t>cilësisë</a:t>
                      </a:r>
                      <a:endParaRPr lang="el-GR" sz="14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Kontrolli i cilësisë në proces gjatë konceptimit dhe fabrikimit</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Certifikimi i jashtëm </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5</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0">
                <a:tc vMerge="1">
                  <a:txBody>
                    <a:bodyPr/>
                    <a:lstStyle/>
                    <a:p>
                      <a:endParaRPr lang="en-US"/>
                    </a:p>
                  </a:txBody>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Totali për Seksionin C</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25</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7782622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721" y="476674"/>
            <a:ext cx="84897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HAPI 2: Shembull i kritereve dhe peshave</a:t>
            </a:r>
          </a:p>
        </p:txBody>
      </p:sp>
      <p:graphicFrame>
        <p:nvGraphicFramePr>
          <p:cNvPr id="3" name="Table 2"/>
          <p:cNvGraphicFramePr>
            <a:graphicFrameLocks noGrp="1"/>
          </p:cNvGraphicFramePr>
          <p:nvPr>
            <p:extLst/>
          </p:nvPr>
        </p:nvGraphicFramePr>
        <p:xfrm>
          <a:off x="179513" y="1268760"/>
          <a:ext cx="8784977" cy="3840480"/>
        </p:xfrm>
        <a:graphic>
          <a:graphicData uri="http://schemas.openxmlformats.org/drawingml/2006/table">
            <a:tbl>
              <a:tblPr firstRow="1" firstCol="1" bandRow="1">
                <a:tableStyleId>{46F890A9-2807-4EBB-B81D-B2AA78EC7F39}</a:tableStyleId>
              </a:tblPr>
              <a:tblGrid>
                <a:gridCol w="1512170">
                  <a:extLst>
                    <a:ext uri="{9D8B030D-6E8A-4147-A177-3AD203B41FA5}">
                      <a16:colId xmlns:a16="http://schemas.microsoft.com/office/drawing/2014/main" xmlns="" val="20000"/>
                    </a:ext>
                  </a:extLst>
                </a:gridCol>
                <a:gridCol w="6652286">
                  <a:extLst>
                    <a:ext uri="{9D8B030D-6E8A-4147-A177-3AD203B41FA5}">
                      <a16:colId xmlns:a16="http://schemas.microsoft.com/office/drawing/2014/main" xmlns="" val="20001"/>
                    </a:ext>
                  </a:extLst>
                </a:gridCol>
                <a:gridCol w="620521">
                  <a:extLst>
                    <a:ext uri="{9D8B030D-6E8A-4147-A177-3AD203B41FA5}">
                      <a16:colId xmlns:a16="http://schemas.microsoft.com/office/drawing/2014/main" xmlns="" val="20002"/>
                    </a:ext>
                  </a:extLst>
                </a:gridCol>
              </a:tblGrid>
              <a:tr h="231310">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KRITERI I VLERESIMIT</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NEN KRITERI</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rowSpan="5">
                  <a:txBody>
                    <a:bodyPr/>
                    <a:lstStyle/>
                    <a:p>
                      <a:pPr>
                        <a:spcBef>
                          <a:spcPts val="60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D. </a:t>
                      </a:r>
                      <a:r>
                        <a:rPr lang="sq-AL" sz="1400" noProof="0" dirty="0">
                          <a:effectLst/>
                          <a:latin typeface="Verdana" panose="020B0604030504040204" pitchFamily="34" charset="0"/>
                          <a:ea typeface="Verdana" panose="020B0604030504040204" pitchFamily="34" charset="0"/>
                          <a:cs typeface="Verdana" panose="020B0604030504040204" pitchFamily="34" charset="0"/>
                        </a:rPr>
                        <a:t>Karakteristika të tjera</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Propozimet për metodologjinë e testimit</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14</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62620">
                <a:tc vMerge="1">
                  <a:txBody>
                    <a:bodyPr/>
                    <a:lstStyle/>
                    <a:p>
                      <a:endParaRPr lang="en-US"/>
                    </a:p>
                  </a:txBody>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Propozimet për Qëndrueshmërinë</a:t>
                      </a:r>
                      <a:r>
                        <a:rPr lang="en-US" sz="1400" dirty="0">
                          <a:effectLst/>
                          <a:latin typeface="Verdana" panose="020B0604030504040204" pitchFamily="34" charset="0"/>
                          <a:ea typeface="Verdana" panose="020B0604030504040204" pitchFamily="34" charset="0"/>
                          <a:cs typeface="Verdana" panose="020B0604030504040204" pitchFamily="34" charset="0"/>
                        </a:rPr>
                        <a:t>:</a:t>
                      </a:r>
                      <a:endParaRPr lang="el-GR" sz="14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Vlerësimet e energjisë</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Kostoja dhe frekuenca e zëvendësimit të konsumit dhe pjesëve rezervë</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Qëndrueshmëria e materialit të zgjedhur</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10</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0">
                <a:tc vMerge="1">
                  <a:txBody>
                    <a:bodyPr/>
                    <a:lstStyle/>
                    <a:p>
                      <a:endParaRPr lang="en-US"/>
                    </a:p>
                  </a:txBody>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Dorëzimi i Vlerësimit të Rrezikut të Shëndetit dhe Sigurisë</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12</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462620">
                <a:tc vMerge="1">
                  <a:txBody>
                    <a:bodyPr/>
                    <a:lstStyle/>
                    <a:p>
                      <a:endParaRPr lang="en-US"/>
                    </a:p>
                  </a:txBody>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Dorëzimi i Manualëve të Operacioneve dhe Mirëmbajtjes për</a:t>
                      </a:r>
                      <a:r>
                        <a:rPr lang="en-US" sz="1400" dirty="0">
                          <a:effectLst/>
                          <a:latin typeface="Verdana" panose="020B0604030504040204" pitchFamily="34" charset="0"/>
                          <a:ea typeface="Verdana" panose="020B0604030504040204" pitchFamily="34" charset="0"/>
                          <a:cs typeface="Verdana" panose="020B0604030504040204" pitchFamily="34" charset="0"/>
                        </a:rPr>
                        <a:t>:</a:t>
                      </a:r>
                      <a:endParaRPr lang="el-GR" sz="14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Pjesa Mekanike</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Elementet elektrike</a:t>
                      </a:r>
                    </a:p>
                    <a:p>
                      <a:pPr marL="342900" lvl="0" indent="-342900">
                        <a:spcAft>
                          <a:spcPts val="0"/>
                        </a:spcAft>
                        <a:buFont typeface="Symbol" panose="05050102010706020507" pitchFamily="18" charset="2"/>
                        <a:buChar char=""/>
                      </a:pPr>
                      <a:r>
                        <a:rPr lang="sq-AL" sz="1400" noProof="0" dirty="0">
                          <a:effectLst/>
                          <a:latin typeface="Verdana" panose="020B0604030504040204" pitchFamily="34" charset="0"/>
                          <a:ea typeface="Verdana" panose="020B0604030504040204" pitchFamily="34" charset="0"/>
                          <a:cs typeface="Verdana" panose="020B0604030504040204" pitchFamily="34" charset="0"/>
                        </a:rPr>
                        <a:t>Elementet </a:t>
                      </a:r>
                      <a:r>
                        <a:rPr lang="en-US" sz="1400" noProof="0" dirty="0">
                          <a:effectLst/>
                          <a:latin typeface="Verdana" panose="020B0604030504040204" pitchFamily="34" charset="0"/>
                          <a:ea typeface="Verdana" panose="020B0604030504040204" pitchFamily="34" charset="0"/>
                          <a:cs typeface="Verdana" panose="020B0604030504040204" pitchFamily="34" charset="0"/>
                        </a:rPr>
                        <a:t>IT</a:t>
                      </a:r>
                      <a:r>
                        <a:rPr lang="sq-AL" sz="1400" noProof="0" dirty="0">
                          <a:effectLst/>
                          <a:latin typeface="Verdana" panose="020B0604030504040204" pitchFamily="34" charset="0"/>
                          <a:ea typeface="Verdana" panose="020B0604030504040204" pitchFamily="34" charset="0"/>
                          <a:cs typeface="Verdana" panose="020B0604030504040204" pitchFamily="34" charset="0"/>
                        </a:rPr>
                        <a:t>/ multimedial</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14</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0">
                <a:tc vMerge="1">
                  <a:txBody>
                    <a:bodyPr/>
                    <a:lstStyle/>
                    <a:p>
                      <a:endParaRPr lang="en-US"/>
                    </a:p>
                  </a:txBody>
                  <a:tcPr/>
                </a:tc>
                <a:tc>
                  <a:txBody>
                    <a:bodyPr/>
                    <a:lstStyle/>
                    <a:p>
                      <a:pPr>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Totali për Seksionin D</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a:effectLst/>
                          <a:latin typeface="Verdana" panose="020B0604030504040204" pitchFamily="34" charset="0"/>
                          <a:ea typeface="Verdana" panose="020B0604030504040204" pitchFamily="34" charset="0"/>
                          <a:cs typeface="Verdana" panose="020B0604030504040204" pitchFamily="34" charset="0"/>
                        </a:rPr>
                        <a:t>50</a:t>
                      </a:r>
                      <a:endParaRPr lang="el-GR" sz="14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0">
                <a:tc>
                  <a:txBody>
                    <a:bodyPr/>
                    <a:lstStyle/>
                    <a:p>
                      <a:pPr>
                        <a:spcBef>
                          <a:spcPts val="600"/>
                        </a:spcBef>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 TOTALI</a:t>
                      </a:r>
                      <a:endParaRPr lang="sq-AL" sz="14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l-GR" sz="1400" dirty="0">
                          <a:effectLst/>
                          <a:latin typeface="Verdana" panose="020B0604030504040204" pitchFamily="34" charset="0"/>
                          <a:ea typeface="Verdana" panose="020B0604030504040204" pitchFamily="34" charset="0"/>
                          <a:cs typeface="Verdana" panose="020B0604030504040204" pitchFamily="34" charset="0"/>
                        </a:rPr>
                        <a:t> </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100</a:t>
                      </a:r>
                      <a:endParaRPr lang="el-G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23130250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4"/>
            <a:ext cx="65806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i-FI" sz="2400" b="1" dirty="0"/>
              <a:t>HAPI 3: Vlerësimi - Oferta Teknike</a:t>
            </a:r>
            <a:endParaRPr lang="en-US" sz="2400" b="1" dirty="0"/>
          </a:p>
        </p:txBody>
      </p:sp>
      <p:sp>
        <p:nvSpPr>
          <p:cNvPr id="3" name="Rectangle 2"/>
          <p:cNvSpPr/>
          <p:nvPr/>
        </p:nvSpPr>
        <p:spPr>
          <a:xfrm>
            <a:off x="251520" y="1124746"/>
            <a:ext cx="8712968" cy="3647152"/>
          </a:xfrm>
          <a:prstGeom prst="rect">
            <a:avLst/>
          </a:prstGeom>
        </p:spPr>
        <p:txBody>
          <a:bodyPr wrap="square">
            <a:spAutoFit/>
          </a:bodyPr>
          <a:lstStyle/>
          <a:p>
            <a:pPr algn="just">
              <a:spcBef>
                <a:spcPts val="600"/>
              </a:spcBef>
            </a:pPr>
            <a:r>
              <a:rPr lang="sq-AL" dirty="0">
                <a:solidFill>
                  <a:srgbClr val="000000"/>
                </a:solidFill>
                <a:ea typeface="Verdana" panose="020B0604030504040204" pitchFamily="34" charset="0"/>
                <a:cs typeface="Verdana" panose="020B0604030504040204" pitchFamily="34" charset="0"/>
              </a:rPr>
              <a:t>Pas vlerësimit të përputhshmërisë administrative të ofertave të marra, gjatë vlerësimit të ofertave teknike, çdo vlerësues j</a:t>
            </a:r>
            <a:r>
              <a:rPr lang="en-US" dirty="0">
                <a:solidFill>
                  <a:srgbClr val="000000"/>
                </a:solidFill>
                <a:ea typeface="Verdana" panose="020B0604030504040204" pitchFamily="34" charset="0"/>
                <a:cs typeface="Verdana" panose="020B0604030504040204" pitchFamily="34" charset="0"/>
              </a:rPr>
              <a:t>e</a:t>
            </a:r>
            <a:r>
              <a:rPr lang="sq-AL" dirty="0">
                <a:solidFill>
                  <a:srgbClr val="000000"/>
                </a:solidFill>
                <a:ea typeface="Verdana" panose="020B0604030504040204" pitchFamily="34" charset="0"/>
                <a:cs typeface="Verdana" panose="020B0604030504040204" pitchFamily="34" charset="0"/>
              </a:rPr>
              <a:t>p secilit ofertues një rezultat </a:t>
            </a:r>
            <a:r>
              <a:rPr lang="sq-AL" b="1" dirty="0">
                <a:solidFill>
                  <a:srgbClr val="000000"/>
                </a:solidFill>
                <a:ea typeface="Verdana" panose="020B0604030504040204" pitchFamily="34" charset="0"/>
                <a:cs typeface="Verdana" panose="020B0604030504040204" pitchFamily="34" charset="0"/>
              </a:rPr>
              <a:t>prej një maksimumi prej 100 pikash</a:t>
            </a:r>
            <a:r>
              <a:rPr lang="sq-AL" dirty="0">
                <a:solidFill>
                  <a:srgbClr val="000000"/>
                </a:solidFill>
                <a:ea typeface="Verdana" panose="020B0604030504040204" pitchFamily="34" charset="0"/>
                <a:cs typeface="Verdana" panose="020B0604030504040204" pitchFamily="34" charset="0"/>
              </a:rPr>
              <a:t> në përputhje me kriteret teknike dhe çdo nën-kriter të përshkruar. </a:t>
            </a:r>
            <a:r>
              <a:rPr lang="sq-AL" b="1" dirty="0">
                <a:solidFill>
                  <a:srgbClr val="000000"/>
                </a:solidFill>
                <a:ea typeface="Verdana" panose="020B0604030504040204" pitchFamily="34" charset="0"/>
                <a:cs typeface="Verdana" panose="020B0604030504040204" pitchFamily="34" charset="0"/>
              </a:rPr>
              <a:t>Rezultati përfundimtar</a:t>
            </a:r>
            <a:r>
              <a:rPr lang="sq-AL" dirty="0">
                <a:solidFill>
                  <a:srgbClr val="000000"/>
                </a:solidFill>
                <a:ea typeface="Verdana" panose="020B0604030504040204" pitchFamily="34" charset="0"/>
                <a:cs typeface="Verdana" panose="020B0604030504040204" pitchFamily="34" charset="0"/>
              </a:rPr>
              <a:t> arrihet duke llogaritur mesataren aritmetike të rezultatit individual të secilit vlerësues. </a:t>
            </a:r>
            <a:r>
              <a:rPr lang="sq-AL" b="1" dirty="0">
                <a:solidFill>
                  <a:srgbClr val="000000"/>
                </a:solidFill>
                <a:ea typeface="Verdana" panose="020B0604030504040204" pitchFamily="34" charset="0"/>
                <a:cs typeface="Verdana" panose="020B0604030504040204" pitchFamily="34" charset="0"/>
              </a:rPr>
              <a:t>Secili vlerësues duhet gjithashtu të listojë pikat e forta dhe të dobëta të çdo ofertuesi për çdo kriter.</a:t>
            </a:r>
            <a:endParaRPr lang="en-US" b="1" dirty="0">
              <a:solidFill>
                <a:srgbClr val="000000"/>
              </a:solidFill>
              <a:ea typeface="Verdana" panose="020B0604030504040204" pitchFamily="34" charset="0"/>
              <a:cs typeface="Verdana" panose="020B0604030504040204" pitchFamily="34" charset="0"/>
            </a:endParaRPr>
          </a:p>
          <a:p>
            <a:pPr algn="just">
              <a:spcBef>
                <a:spcPts val="600"/>
              </a:spcBef>
            </a:pPr>
            <a:endParaRPr lang="sq-AL" b="1" dirty="0">
              <a:solidFill>
                <a:srgbClr val="000000"/>
              </a:solidFill>
              <a:ea typeface="Verdana" panose="020B0604030504040204" pitchFamily="34" charset="0"/>
              <a:cs typeface="Verdana" panose="020B0604030504040204" pitchFamily="34" charset="0"/>
            </a:endParaRPr>
          </a:p>
          <a:p>
            <a:pPr algn="just">
              <a:spcBef>
                <a:spcPts val="600"/>
              </a:spcBef>
            </a:pPr>
            <a:r>
              <a:rPr lang="sq-AL" dirty="0">
                <a:solidFill>
                  <a:srgbClr val="000000"/>
                </a:solidFill>
                <a:ea typeface="Verdana" panose="020B0604030504040204" pitchFamily="34" charset="0"/>
                <a:cs typeface="Verdana" panose="020B0604030504040204" pitchFamily="34" charset="0"/>
              </a:rPr>
              <a:t>Një prag mesatar i pjesshëm për pjesën teknike </a:t>
            </a:r>
            <a:r>
              <a:rPr lang="sq-AL" b="1" dirty="0">
                <a:solidFill>
                  <a:srgbClr val="000000"/>
                </a:solidFill>
                <a:ea typeface="Verdana" panose="020B0604030504040204" pitchFamily="34" charset="0"/>
                <a:cs typeface="Verdana" panose="020B0604030504040204" pitchFamily="34" charset="0"/>
              </a:rPr>
              <a:t>DUHET</a:t>
            </a:r>
            <a:r>
              <a:rPr lang="sq-AL" dirty="0">
                <a:solidFill>
                  <a:srgbClr val="000000"/>
                </a:solidFill>
                <a:ea typeface="Verdana" panose="020B0604030504040204" pitchFamily="34" charset="0"/>
                <a:cs typeface="Verdana" panose="020B0604030504040204" pitchFamily="34" charset="0"/>
              </a:rPr>
              <a:t> të përcaktohet në dokumentin e tenderit duke deklaruar në mënyrë të qartë se vetëm tenderët me nota mesatare prej së paku &lt;X numër&gt; të pikave do të kualifikohen për vlerësimin financiar.</a:t>
            </a:r>
          </a:p>
          <a:p>
            <a:pPr>
              <a:spcBef>
                <a:spcPts val="600"/>
              </a:spcBef>
            </a:pPr>
            <a:endParaRPr lang="en-US" dirty="0">
              <a:solidFill>
                <a:srgbClr val="000000"/>
              </a:solidFill>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5380941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6" y="476674"/>
            <a:ext cx="6495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HAPI 4: Vlerësimi - Oferta Financiare</a:t>
            </a:r>
          </a:p>
        </p:txBody>
      </p:sp>
      <p:sp>
        <p:nvSpPr>
          <p:cNvPr id="3" name="Rectangle 2"/>
          <p:cNvSpPr/>
          <p:nvPr/>
        </p:nvSpPr>
        <p:spPr>
          <a:xfrm>
            <a:off x="251520" y="1305344"/>
            <a:ext cx="8640960" cy="1985159"/>
          </a:xfrm>
          <a:prstGeom prst="rect">
            <a:avLst/>
          </a:prstGeom>
        </p:spPr>
        <p:txBody>
          <a:bodyPr wrap="square">
            <a:spAutoFit/>
          </a:bodyPr>
          <a:lstStyle/>
          <a:p>
            <a:pPr>
              <a:spcBef>
                <a:spcPts val="600"/>
              </a:spcBef>
            </a:pPr>
            <a:r>
              <a:rPr lang="sq-AL" dirty="0">
                <a:solidFill>
                  <a:srgbClr val="000000"/>
                </a:solidFill>
                <a:ea typeface="Verdana" panose="020B0604030504040204" pitchFamily="34" charset="0"/>
                <a:cs typeface="Verdana" panose="020B0604030504040204" pitchFamily="34" charset="0"/>
              </a:rPr>
              <a:t>Ofertat financiare për tenderët të cilat nuk janë eliminuar gjatë vlerësimit teknik, d.m.th. ato që kanë arritur pragun mesatar të përcaktuar, duhet të vlerësohen.</a:t>
            </a:r>
          </a:p>
          <a:p>
            <a:pPr>
              <a:spcBef>
                <a:spcPts val="600"/>
              </a:spcBef>
            </a:pPr>
            <a:r>
              <a:rPr lang="sq-AL" dirty="0">
                <a:solidFill>
                  <a:srgbClr val="000000"/>
                </a:solidFill>
                <a:ea typeface="Verdana" panose="020B0604030504040204" pitchFamily="34" charset="0"/>
                <a:cs typeface="Verdana" panose="020B0604030504040204" pitchFamily="34" charset="0"/>
              </a:rPr>
              <a:t>Komisioni Vlerësues pas kontrollimit të ofertave financiare për çdo gabim aritmetik, duhet të japë pikë për secilën ofertë sipas çmimit të ofruar.</a:t>
            </a:r>
          </a:p>
          <a:p>
            <a:pPr>
              <a:spcBef>
                <a:spcPts val="600"/>
              </a:spcBef>
            </a:pPr>
            <a:endParaRPr lang="sq-AL" dirty="0">
              <a:solidFill>
                <a:srgbClr val="000000"/>
              </a:solidFill>
              <a:ea typeface="Verdana" panose="020B0604030504040204" pitchFamily="34" charset="0"/>
              <a:cs typeface="Verdana" panose="020B0604030504040204" pitchFamily="34" charset="0"/>
            </a:endParaRPr>
          </a:p>
          <a:p>
            <a:pPr>
              <a:spcBef>
                <a:spcPts val="600"/>
              </a:spcBef>
            </a:pPr>
            <a:r>
              <a:rPr lang="sq-AL" dirty="0">
                <a:solidFill>
                  <a:srgbClr val="000000"/>
                </a:solidFill>
                <a:ea typeface="Verdana" panose="020B0604030504040204" pitchFamily="34" charset="0"/>
                <a:cs typeface="Verdana" panose="020B0604030504040204" pitchFamily="34" charset="0"/>
              </a:rPr>
              <a:t>Piket jepen me anë të formulës së mëposhtme:</a:t>
            </a:r>
          </a:p>
        </p:txBody>
      </p:sp>
      <p:grpSp>
        <p:nvGrpSpPr>
          <p:cNvPr id="7" name="Group 10"/>
          <p:cNvGrpSpPr/>
          <p:nvPr/>
        </p:nvGrpSpPr>
        <p:grpSpPr>
          <a:xfrm>
            <a:off x="762000" y="3645026"/>
            <a:ext cx="7771230" cy="1014737"/>
            <a:chOff x="700354" y="3645024"/>
            <a:chExt cx="7835878" cy="1014737"/>
          </a:xfrm>
        </p:grpSpPr>
        <p:sp>
          <p:nvSpPr>
            <p:cNvPr id="4" name="Rectangle 3"/>
            <p:cNvSpPr/>
            <p:nvPr/>
          </p:nvSpPr>
          <p:spPr>
            <a:xfrm>
              <a:off x="700354" y="3952801"/>
              <a:ext cx="2727086" cy="369332"/>
            </a:xfrm>
            <a:prstGeom prst="rect">
              <a:avLst/>
            </a:prstGeom>
          </p:spPr>
          <p:txBody>
            <a:bodyPr wrap="none">
              <a:spAutoFit/>
            </a:bodyPr>
            <a:lstStyle/>
            <a:p>
              <a:r>
                <a:rPr lang="sq-AL" dirty="0">
                  <a:solidFill>
                    <a:srgbClr val="000000"/>
                  </a:solidFill>
                  <a:ea typeface="Verdana" panose="020B0604030504040204" pitchFamily="34" charset="0"/>
                  <a:cs typeface="Verdana" panose="020B0604030504040204" pitchFamily="34" charset="0"/>
                </a:rPr>
                <a:t>Rezultati përfundimtar </a:t>
              </a:r>
              <a:r>
                <a:rPr lang="en-US" dirty="0">
                  <a:solidFill>
                    <a:srgbClr val="000000"/>
                  </a:solidFill>
                  <a:ea typeface="Verdana" panose="020B0604030504040204" pitchFamily="34" charset="0"/>
                  <a:cs typeface="Verdana" panose="020B0604030504040204" pitchFamily="34" charset="0"/>
                </a:rPr>
                <a:t>= </a:t>
              </a:r>
              <a:endParaRPr lang="en-US" dirty="0"/>
            </a:p>
          </p:txBody>
        </p:sp>
        <p:sp>
          <p:nvSpPr>
            <p:cNvPr id="5" name="Rectangle 4"/>
            <p:cNvSpPr/>
            <p:nvPr/>
          </p:nvSpPr>
          <p:spPr>
            <a:xfrm>
              <a:off x="3772483" y="3645024"/>
              <a:ext cx="3509393" cy="369332"/>
            </a:xfrm>
            <a:prstGeom prst="rect">
              <a:avLst/>
            </a:prstGeom>
          </p:spPr>
          <p:txBody>
            <a:bodyPr wrap="none">
              <a:spAutoFit/>
            </a:bodyPr>
            <a:lstStyle/>
            <a:p>
              <a:pPr>
                <a:spcBef>
                  <a:spcPts val="600"/>
                </a:spcBef>
              </a:pPr>
              <a:r>
                <a:rPr lang="sq-AL" dirty="0">
                  <a:solidFill>
                    <a:srgbClr val="000000"/>
                  </a:solidFill>
                  <a:ea typeface="Verdana" panose="020B0604030504040204" pitchFamily="34" charset="0"/>
                  <a:cs typeface="Verdana" panose="020B0604030504040204" pitchFamily="34" charset="0"/>
                </a:rPr>
                <a:t>oferta më e ulët financiare x 100</a:t>
              </a:r>
            </a:p>
          </p:txBody>
        </p:sp>
        <p:sp>
          <p:nvSpPr>
            <p:cNvPr id="6" name="Rectangle 5"/>
            <p:cNvSpPr/>
            <p:nvPr/>
          </p:nvSpPr>
          <p:spPr>
            <a:xfrm>
              <a:off x="2787283" y="4290429"/>
              <a:ext cx="5385117" cy="369332"/>
            </a:xfrm>
            <a:prstGeom prst="rect">
              <a:avLst/>
            </a:prstGeom>
          </p:spPr>
          <p:txBody>
            <a:bodyPr wrap="square">
              <a:spAutoFit/>
            </a:bodyPr>
            <a:lstStyle/>
            <a:p>
              <a:pPr>
                <a:spcBef>
                  <a:spcPts val="600"/>
                </a:spcBef>
              </a:pPr>
              <a:r>
                <a:rPr lang="sq-AL" dirty="0">
                  <a:solidFill>
                    <a:srgbClr val="000000"/>
                  </a:solidFill>
                  <a:ea typeface="Verdana" panose="020B0604030504040204" pitchFamily="34" charset="0"/>
                  <a:cs typeface="Verdana" panose="020B0604030504040204" pitchFamily="34" charset="0"/>
                </a:rPr>
                <a:t>oferta financiare e tenderit që merret parasysh</a:t>
              </a:r>
              <a:endParaRPr lang="sq-AL" dirty="0">
                <a:ea typeface="Verdana" panose="020B0604030504040204" pitchFamily="34" charset="0"/>
                <a:cs typeface="Verdana" panose="020B0604030504040204" pitchFamily="34" charset="0"/>
              </a:endParaRPr>
            </a:p>
          </p:txBody>
        </p:sp>
        <p:cxnSp>
          <p:nvCxnSpPr>
            <p:cNvPr id="8" name="Straight Connector 7"/>
            <p:cNvCxnSpPr/>
            <p:nvPr/>
          </p:nvCxnSpPr>
          <p:spPr>
            <a:xfrm flipV="1">
              <a:off x="3352232" y="4157329"/>
              <a:ext cx="518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251520" y="5014919"/>
            <a:ext cx="8640960" cy="646331"/>
          </a:xfrm>
          <a:prstGeom prst="rect">
            <a:avLst/>
          </a:prstGeom>
        </p:spPr>
        <p:txBody>
          <a:bodyPr wrap="square">
            <a:spAutoFit/>
          </a:bodyPr>
          <a:lstStyle/>
          <a:p>
            <a:pPr>
              <a:spcBef>
                <a:spcPts val="600"/>
              </a:spcBef>
            </a:pPr>
            <a:r>
              <a:rPr lang="sq-AL" dirty="0">
                <a:solidFill>
                  <a:srgbClr val="000000"/>
                </a:solidFill>
                <a:ea typeface="Verdana" panose="020B0604030504040204" pitchFamily="34" charset="0"/>
                <a:cs typeface="Verdana" panose="020B0604030504040204" pitchFamily="34" charset="0"/>
              </a:rPr>
              <a:t>Kështu oferta me çmimin më të ulët merr 100 pikë dhe çdo ofertë tjetër merr më pak pikë.</a:t>
            </a:r>
          </a:p>
        </p:txBody>
      </p:sp>
      <p:sp>
        <p:nvSpPr>
          <p:cNvPr id="9" name="Slide Number Placeholder 8"/>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32627942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880" y="476674"/>
            <a:ext cx="8422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HAPI 5: Renditja e tenderit ekonomikisht më të favorshëm</a:t>
            </a:r>
          </a:p>
        </p:txBody>
      </p:sp>
      <p:sp>
        <p:nvSpPr>
          <p:cNvPr id="3" name="Rectangle 2"/>
          <p:cNvSpPr/>
          <p:nvPr/>
        </p:nvSpPr>
        <p:spPr>
          <a:xfrm>
            <a:off x="323528" y="1484786"/>
            <a:ext cx="8568952" cy="1277273"/>
          </a:xfrm>
          <a:prstGeom prst="rect">
            <a:avLst/>
          </a:prstGeom>
        </p:spPr>
        <p:txBody>
          <a:bodyPr wrap="square">
            <a:spAutoFit/>
          </a:bodyPr>
          <a:lstStyle/>
          <a:p>
            <a:pPr>
              <a:spcBef>
                <a:spcPts val="600"/>
              </a:spcBef>
            </a:pPr>
            <a:r>
              <a:rPr lang="sq-AL" dirty="0">
                <a:solidFill>
                  <a:srgbClr val="000000"/>
                </a:solidFill>
                <a:ea typeface="Verdana" panose="020B0604030504040204" pitchFamily="34" charset="0"/>
                <a:cs typeface="Verdana" panose="020B0604030504040204" pitchFamily="34" charset="0"/>
              </a:rPr>
              <a:t>Renditja pastaj vendoset duke peshuar kualitetin teknik kundrejt çmimit në bazën [.T ./. F.] e cila tashmë është përcaktuar në Hapin 1. </a:t>
            </a:r>
          </a:p>
          <a:p>
            <a:pPr>
              <a:spcBef>
                <a:spcPts val="600"/>
              </a:spcBef>
            </a:pPr>
            <a:r>
              <a:rPr lang="sq-AL" dirty="0">
                <a:solidFill>
                  <a:srgbClr val="000000"/>
                </a:solidFill>
                <a:ea typeface="Verdana" panose="020B0604030504040204" pitchFamily="34" charset="0"/>
                <a:cs typeface="Verdana" panose="020B0604030504040204" pitchFamily="34" charset="0"/>
              </a:rPr>
              <a:t>Për çdo ofertë, rezultati i përgjithshëm llogaritet duke përdorur formulën e mëposhtme:</a:t>
            </a:r>
          </a:p>
        </p:txBody>
      </p:sp>
      <p:grpSp>
        <p:nvGrpSpPr>
          <p:cNvPr id="8" name="Group 7"/>
          <p:cNvGrpSpPr/>
          <p:nvPr/>
        </p:nvGrpSpPr>
        <p:grpSpPr>
          <a:xfrm>
            <a:off x="683570" y="2819400"/>
            <a:ext cx="7576197" cy="1021431"/>
            <a:chOff x="301088" y="3105835"/>
            <a:chExt cx="7576197" cy="988297"/>
          </a:xfrm>
        </p:grpSpPr>
        <p:sp>
          <p:nvSpPr>
            <p:cNvPr id="4" name="Rectangle 3"/>
            <p:cNvSpPr/>
            <p:nvPr/>
          </p:nvSpPr>
          <p:spPr>
            <a:xfrm>
              <a:off x="2364442" y="3105835"/>
              <a:ext cx="248786" cy="357351"/>
            </a:xfrm>
            <a:prstGeom prst="rect">
              <a:avLst/>
            </a:prstGeom>
          </p:spPr>
          <p:txBody>
            <a:bodyPr wrap="none">
              <a:spAutoFit/>
            </a:bodyPr>
            <a:lstStyle/>
            <a:p>
              <a:r>
                <a:rPr lang="en-US" dirty="0">
                  <a:solidFill>
                    <a:srgbClr val="000000"/>
                  </a:solidFill>
                  <a:ea typeface="Verdana" panose="020B0604030504040204" pitchFamily="34" charset="0"/>
                  <a:cs typeface="Verdana" panose="020B0604030504040204" pitchFamily="34" charset="0"/>
                </a:rPr>
                <a:t> </a:t>
              </a:r>
              <a:endParaRPr lang="en-US" dirty="0">
                <a:ea typeface="Verdana" panose="020B0604030504040204" pitchFamily="34" charset="0"/>
                <a:cs typeface="Verdana" panose="020B0604030504040204" pitchFamily="34" charset="0"/>
              </a:endParaRPr>
            </a:p>
          </p:txBody>
        </p:sp>
        <p:sp>
          <p:nvSpPr>
            <p:cNvPr id="5" name="Rectangle 4"/>
            <p:cNvSpPr/>
            <p:nvPr/>
          </p:nvSpPr>
          <p:spPr>
            <a:xfrm>
              <a:off x="301088" y="3410999"/>
              <a:ext cx="184731" cy="357351"/>
            </a:xfrm>
            <a:prstGeom prst="rect">
              <a:avLst/>
            </a:prstGeom>
          </p:spPr>
          <p:txBody>
            <a:bodyPr wrap="none">
              <a:spAutoFit/>
            </a:bodyPr>
            <a:lstStyle/>
            <a:p>
              <a:endParaRPr lang="en-US" dirty="0">
                <a:ea typeface="Verdana" panose="020B0604030504040204" pitchFamily="34" charset="0"/>
                <a:cs typeface="Verdana" panose="020B0604030504040204" pitchFamily="34" charset="0"/>
              </a:endParaRPr>
            </a:p>
          </p:txBody>
        </p:sp>
        <p:cxnSp>
          <p:nvCxnSpPr>
            <p:cNvPr id="6" name="Straight Connector 5"/>
            <p:cNvCxnSpPr/>
            <p:nvPr/>
          </p:nvCxnSpPr>
          <p:spPr>
            <a:xfrm flipV="1">
              <a:off x="2261285" y="3605974"/>
              <a:ext cx="56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755738" y="3736781"/>
              <a:ext cx="569387" cy="357351"/>
            </a:xfrm>
            <a:prstGeom prst="rect">
              <a:avLst/>
            </a:prstGeom>
          </p:spPr>
          <p:txBody>
            <a:bodyPr wrap="none">
              <a:spAutoFit/>
            </a:bodyPr>
            <a:lstStyle/>
            <a:p>
              <a:r>
                <a:rPr lang="en-US" dirty="0">
                  <a:solidFill>
                    <a:srgbClr val="000000"/>
                  </a:solidFill>
                  <a:ea typeface="Verdana" panose="020B0604030504040204" pitchFamily="34" charset="0"/>
                  <a:cs typeface="Verdana" panose="020B0604030504040204" pitchFamily="34" charset="0"/>
                </a:rPr>
                <a:t>100</a:t>
              </a:r>
              <a:endParaRPr lang="en-US" dirty="0">
                <a:ea typeface="Verdana" panose="020B0604030504040204" pitchFamily="34" charset="0"/>
                <a:cs typeface="Verdana" panose="020B0604030504040204" pitchFamily="34" charset="0"/>
              </a:endParaRPr>
            </a:p>
          </p:txBody>
        </p:sp>
      </p:grpSp>
      <p:grpSp>
        <p:nvGrpSpPr>
          <p:cNvPr id="9" name="Group 8"/>
          <p:cNvGrpSpPr/>
          <p:nvPr/>
        </p:nvGrpSpPr>
        <p:grpSpPr>
          <a:xfrm>
            <a:off x="685802" y="2819400"/>
            <a:ext cx="7576197" cy="1021431"/>
            <a:chOff x="301088" y="3105835"/>
            <a:chExt cx="7576197" cy="988297"/>
          </a:xfrm>
        </p:grpSpPr>
        <p:sp>
          <p:nvSpPr>
            <p:cNvPr id="10" name="Rectangle 9"/>
            <p:cNvSpPr/>
            <p:nvPr/>
          </p:nvSpPr>
          <p:spPr>
            <a:xfrm>
              <a:off x="2364442" y="3105835"/>
              <a:ext cx="4918975" cy="357351"/>
            </a:xfrm>
            <a:prstGeom prst="rect">
              <a:avLst/>
            </a:prstGeom>
          </p:spPr>
          <p:txBody>
            <a:bodyPr wrap="none">
              <a:spAutoFit/>
            </a:bodyPr>
            <a:lstStyle/>
            <a:p>
              <a:r>
                <a:rPr lang="sq-AL" dirty="0">
                  <a:ea typeface="Verdana" panose="020B0604030504040204" pitchFamily="34" charset="0"/>
                  <a:cs typeface="Verdana" panose="020B0604030504040204" pitchFamily="34" charset="0"/>
                </a:rPr>
                <a:t>(Rezultati teknik x T) + (Rezultati financiar x F)</a:t>
              </a:r>
            </a:p>
          </p:txBody>
        </p:sp>
        <p:sp>
          <p:nvSpPr>
            <p:cNvPr id="11" name="Rectangle 10"/>
            <p:cNvSpPr/>
            <p:nvPr/>
          </p:nvSpPr>
          <p:spPr>
            <a:xfrm>
              <a:off x="301088" y="3410999"/>
              <a:ext cx="1505540" cy="625365"/>
            </a:xfrm>
            <a:prstGeom prst="rect">
              <a:avLst/>
            </a:prstGeom>
          </p:spPr>
          <p:txBody>
            <a:bodyPr wrap="none">
              <a:spAutoFit/>
            </a:bodyPr>
            <a:lstStyle/>
            <a:p>
              <a:r>
                <a:rPr lang="sq-AL" dirty="0">
                  <a:ea typeface="Verdana" panose="020B0604030504040204" pitchFamily="34" charset="0"/>
                  <a:cs typeface="Verdana" panose="020B0604030504040204" pitchFamily="34" charset="0"/>
                </a:rPr>
                <a:t>Rezultati I </a:t>
              </a:r>
            </a:p>
            <a:p>
              <a:r>
                <a:rPr lang="sq-AL" dirty="0">
                  <a:ea typeface="Verdana" panose="020B0604030504040204" pitchFamily="34" charset="0"/>
                  <a:cs typeface="Verdana" panose="020B0604030504040204" pitchFamily="34" charset="0"/>
                </a:rPr>
                <a:t>përgjithshëm</a:t>
              </a:r>
            </a:p>
          </p:txBody>
        </p:sp>
        <p:cxnSp>
          <p:nvCxnSpPr>
            <p:cNvPr id="12" name="Straight Connector 11"/>
            <p:cNvCxnSpPr/>
            <p:nvPr/>
          </p:nvCxnSpPr>
          <p:spPr>
            <a:xfrm flipV="1">
              <a:off x="2261285" y="3605974"/>
              <a:ext cx="56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755738" y="3736781"/>
              <a:ext cx="569387" cy="357351"/>
            </a:xfrm>
            <a:prstGeom prst="rect">
              <a:avLst/>
            </a:prstGeom>
          </p:spPr>
          <p:txBody>
            <a:bodyPr wrap="none">
              <a:spAutoFit/>
            </a:bodyPr>
            <a:lstStyle/>
            <a:p>
              <a:r>
                <a:rPr lang="en-US" dirty="0">
                  <a:solidFill>
                    <a:srgbClr val="000000"/>
                  </a:solidFill>
                  <a:ea typeface="Verdana" panose="020B0604030504040204" pitchFamily="34" charset="0"/>
                  <a:cs typeface="Verdana" panose="020B0604030504040204" pitchFamily="34" charset="0"/>
                </a:rPr>
                <a:t>100</a:t>
              </a:r>
              <a:endParaRPr lang="en-US" dirty="0">
                <a:ea typeface="Verdana" panose="020B0604030504040204" pitchFamily="34" charset="0"/>
                <a:cs typeface="Verdana" panose="020B0604030504040204" pitchFamily="34" charset="0"/>
              </a:endParaRPr>
            </a:p>
          </p:txBody>
        </p:sp>
      </p:grpSp>
      <p:sp>
        <p:nvSpPr>
          <p:cNvPr id="14" name="Slide Number Placeholder 13"/>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0540208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1524000" y="2133602"/>
            <a:ext cx="6477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2000" b="1" dirty="0"/>
          </a:p>
          <a:p>
            <a:pPr eaLnBrk="1" hangingPunct="1"/>
            <a:endParaRPr lang="en-US" altLang="en-US" sz="2000" b="1" dirty="0"/>
          </a:p>
          <a:p>
            <a:pPr eaLnBrk="1" hangingPunct="1"/>
            <a:r>
              <a:rPr lang="en-US" altLang="en-US" sz="2000" b="1" dirty="0"/>
              <a:t>                </a:t>
            </a:r>
            <a:r>
              <a:rPr lang="sq-AL" altLang="en-US" sz="2000" b="1" dirty="0"/>
              <a:t>PYETJE – DISKUTIM </a:t>
            </a:r>
          </a:p>
        </p:txBody>
      </p:sp>
      <p:sp>
        <p:nvSpPr>
          <p:cNvPr id="2" name="Slide Number Placeholder 1"/>
          <p:cNvSpPr>
            <a:spLocks noGrp="1"/>
          </p:cNvSpPr>
          <p:nvPr>
            <p:ph type="sldNum" sz="quarter" idx="4"/>
          </p:nvPr>
        </p:nvSpPr>
        <p:spPr/>
        <p:txBody>
          <a:bodyPr/>
          <a:lstStyle/>
          <a:p>
            <a:endParaRPr lang="sq-AL" dirty="0"/>
          </a:p>
        </p:txBody>
      </p:sp>
    </p:spTree>
    <p:extLst>
      <p:ext uri="{BB962C8B-B14F-4D97-AF65-F5344CB8AC3E}">
        <p14:creationId xmlns:p14="http://schemas.microsoft.com/office/powerpoint/2010/main" val="13571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992" y="476674"/>
            <a:ext cx="84524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Specifikimet teknike, kriteret e dhënies dhe kushtet specifike: dallimet</a:t>
            </a:r>
          </a:p>
        </p:txBody>
      </p:sp>
      <p:sp>
        <p:nvSpPr>
          <p:cNvPr id="3" name="Rectangle 2"/>
          <p:cNvSpPr/>
          <p:nvPr/>
        </p:nvSpPr>
        <p:spPr>
          <a:xfrm>
            <a:off x="179512" y="1386929"/>
            <a:ext cx="8784976" cy="3647152"/>
          </a:xfrm>
          <a:prstGeom prst="rect">
            <a:avLst/>
          </a:prstGeom>
        </p:spPr>
        <p:txBody>
          <a:bodyPr wrap="square">
            <a:spAutoFit/>
          </a:bodyPr>
          <a:lstStyle/>
          <a:p>
            <a:pPr>
              <a:spcBef>
                <a:spcPts val="600"/>
              </a:spcBef>
            </a:pPr>
            <a:endParaRPr lang="en-US" b="1" dirty="0">
              <a:ea typeface="Verdana" panose="020B0604030504040204" pitchFamily="34" charset="0"/>
              <a:cs typeface="Verdana" panose="020B0604030504040204" pitchFamily="34" charset="0"/>
            </a:endParaRPr>
          </a:p>
          <a:p>
            <a:pPr marL="342900" indent="-342900">
              <a:spcBef>
                <a:spcPts val="600"/>
              </a:spcBef>
              <a:buFont typeface="Wingdings" pitchFamily="2" charset="2"/>
              <a:buChar char="q"/>
            </a:pPr>
            <a:r>
              <a:rPr lang="sq-AL" b="1" dirty="0">
                <a:ea typeface="Verdana" panose="020B0604030504040204" pitchFamily="34" charset="0"/>
                <a:cs typeface="Verdana" panose="020B0604030504040204" pitchFamily="34" charset="0"/>
              </a:rPr>
              <a:t>Specifikimet teknike</a:t>
            </a:r>
            <a:r>
              <a:rPr lang="sq-AL" dirty="0">
                <a:ea typeface="Verdana" panose="020B0604030504040204" pitchFamily="34" charset="0"/>
                <a:cs typeface="Verdana" panose="020B0604030504040204" pitchFamily="34" charset="0"/>
              </a:rPr>
              <a:t>,- përdoren për të përcaktuar më saktësisht lëndën e kontratës. Aftësia për të përmbushur specifikimet teknike është parakusht për t'u konsideruar si kandidat për kontratë. Specifikimet teknike mund të përcaktohen në lidhje me standardet teknike ose kërkesat e performancës / funksionale.</a:t>
            </a:r>
          </a:p>
          <a:p>
            <a:pPr marL="342900" indent="-342900">
              <a:spcBef>
                <a:spcPts val="600"/>
              </a:spcBef>
              <a:buFont typeface="Wingdings" pitchFamily="2" charset="2"/>
              <a:buChar char="q"/>
            </a:pPr>
            <a:endParaRPr lang="sq-AL" b="1" dirty="0">
              <a:ea typeface="Verdana" panose="020B0604030504040204" pitchFamily="34" charset="0"/>
              <a:cs typeface="Verdana" panose="020B0604030504040204" pitchFamily="34" charset="0"/>
            </a:endParaRPr>
          </a:p>
          <a:p>
            <a:pPr marL="342900" indent="-342900">
              <a:spcBef>
                <a:spcPts val="600"/>
              </a:spcBef>
              <a:buFont typeface="Wingdings" pitchFamily="2" charset="2"/>
              <a:buChar char="q"/>
            </a:pPr>
            <a:r>
              <a:rPr lang="sq-AL" b="1" dirty="0">
                <a:ea typeface="Verdana" panose="020B0604030504040204" pitchFamily="34" charset="0"/>
                <a:cs typeface="Verdana" panose="020B0604030504040204" pitchFamily="34" charset="0"/>
              </a:rPr>
              <a:t>Kriteret e dhënies se kontratës </a:t>
            </a:r>
            <a:r>
              <a:rPr lang="sq-AL" dirty="0">
                <a:ea typeface="Verdana" panose="020B0604030504040204" pitchFamily="34" charset="0"/>
                <a:cs typeface="Verdana" panose="020B0604030504040204" pitchFamily="34" charset="0"/>
              </a:rPr>
              <a:t>- mundësojnë autoritetin kontraktues që të krahasojë avantazhet relative të kombinimeve të ndryshme të kritereve. Aftësia për të përmbushur të gjitha kriteret e dhënies nuk është një parakusht për t'u konsideruar si kandidat për kontratë. Për më tepër, një autoritet kontraktues mund të krijojë kriteret në mënyrë që të mund të japë pikë shtesë për ata kandidatë që shkojnë përtej kërkesave minimale për të arritur avantazhe shtesë.</a:t>
            </a:r>
          </a:p>
        </p:txBody>
      </p:sp>
    </p:spTree>
    <p:extLst>
      <p:ext uri="{BB962C8B-B14F-4D97-AF65-F5344CB8AC3E}">
        <p14:creationId xmlns:p14="http://schemas.microsoft.com/office/powerpoint/2010/main" val="259806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992" y="476674"/>
            <a:ext cx="84524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Specifikimet teknike, kriteret e dhënies dhe kushtet specifike: dallimet</a:t>
            </a:r>
          </a:p>
        </p:txBody>
      </p:sp>
      <p:sp>
        <p:nvSpPr>
          <p:cNvPr id="3" name="Rectangle 2"/>
          <p:cNvSpPr/>
          <p:nvPr/>
        </p:nvSpPr>
        <p:spPr>
          <a:xfrm>
            <a:off x="179512" y="1484786"/>
            <a:ext cx="8784976" cy="2323713"/>
          </a:xfrm>
          <a:prstGeom prst="rect">
            <a:avLst/>
          </a:prstGeom>
        </p:spPr>
        <p:txBody>
          <a:bodyPr wrap="square">
            <a:spAutoFit/>
          </a:bodyPr>
          <a:lstStyle/>
          <a:p>
            <a:pPr algn="just">
              <a:spcBef>
                <a:spcPts val="600"/>
              </a:spcBef>
            </a:pPr>
            <a:endParaRPr lang="en-US" sz="2000" b="1" dirty="0">
              <a:ea typeface="Verdana" panose="020B0604030504040204" pitchFamily="34" charset="0"/>
              <a:cs typeface="Verdana" panose="020B0604030504040204" pitchFamily="34" charset="0"/>
            </a:endParaRPr>
          </a:p>
          <a:p>
            <a:pPr algn="just">
              <a:spcBef>
                <a:spcPts val="600"/>
              </a:spcBef>
            </a:pPr>
            <a:r>
              <a:rPr lang="sq-AL" sz="2000" b="1" dirty="0">
                <a:ea typeface="Verdana" panose="020B0604030504040204" pitchFamily="34" charset="0"/>
                <a:cs typeface="Verdana" panose="020B0604030504040204" pitchFamily="34" charset="0"/>
              </a:rPr>
              <a:t>Klauzolat e performancës së kontratës </a:t>
            </a:r>
            <a:r>
              <a:rPr lang="sq-AL" sz="2000" dirty="0">
                <a:ea typeface="Verdana" panose="020B0604030504040204" pitchFamily="34" charset="0"/>
                <a:cs typeface="Verdana" panose="020B0604030504040204" pitchFamily="34" charset="0"/>
              </a:rPr>
              <a:t>- (të quajtur</a:t>
            </a:r>
            <a:r>
              <a:rPr lang="en-US" sz="2000" dirty="0">
                <a:ea typeface="Verdana" panose="020B0604030504040204" pitchFamily="34" charset="0"/>
                <a:cs typeface="Verdana" panose="020B0604030504040204" pitchFamily="34" charset="0"/>
              </a:rPr>
              <a:t>a</a:t>
            </a:r>
            <a:r>
              <a:rPr lang="sq-AL" sz="2000" dirty="0">
                <a:ea typeface="Verdana" panose="020B0604030504040204" pitchFamily="34" charset="0"/>
                <a:cs typeface="Verdana" panose="020B0604030504040204" pitchFamily="34" charset="0"/>
              </a:rPr>
              <a:t> edhe kushte specifike) - mund të përfshihen në kontratë për të specifikuar se si do të kryhet kontrata. Sipas legjislacionit aktual, nuk pritet që aftësia për të përmbushur klauzolat e tilla do të vlerësohet para se të jepet tenderi, prandaj aftësia për të përmbushur nuk mund të përbëjë bazën e përjashtimit paraprak</a:t>
            </a:r>
            <a:r>
              <a:rPr lang="en-US" sz="2000"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099140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992" y="476674"/>
            <a:ext cx="84524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Specifikimet teknike, kriteret e dhënies dhe kushtet specifike: dallimet</a:t>
            </a:r>
          </a:p>
        </p:txBody>
      </p:sp>
      <p:sp>
        <p:nvSpPr>
          <p:cNvPr id="3" name="Rectangle 2"/>
          <p:cNvSpPr/>
          <p:nvPr/>
        </p:nvSpPr>
        <p:spPr>
          <a:xfrm>
            <a:off x="241635" y="1412776"/>
            <a:ext cx="8712968" cy="3647152"/>
          </a:xfrm>
          <a:prstGeom prst="rect">
            <a:avLst/>
          </a:prstGeom>
        </p:spPr>
        <p:txBody>
          <a:bodyPr wrap="square">
            <a:spAutoFit/>
          </a:bodyPr>
          <a:lstStyle/>
          <a:p>
            <a:pPr marL="342900" indent="-342900" algn="just">
              <a:spcBef>
                <a:spcPts val="600"/>
              </a:spcBef>
              <a:buFont typeface="Wingdings" pitchFamily="2" charset="2"/>
              <a:buChar char="q"/>
            </a:pPr>
            <a:endParaRPr lang="en-US" dirty="0">
              <a:ea typeface="Verdana" panose="020B0604030504040204" pitchFamily="34" charset="0"/>
              <a:cs typeface="Verdana" panose="020B0604030504040204" pitchFamily="34" charset="0"/>
            </a:endParaRPr>
          </a:p>
          <a:p>
            <a:pPr marL="342900" indent="-342900" algn="just">
              <a:spcBef>
                <a:spcPts val="600"/>
              </a:spcBef>
              <a:buFont typeface="Wingdings" pitchFamily="2" charset="2"/>
              <a:buChar char="q"/>
            </a:pPr>
            <a:r>
              <a:rPr lang="sq-AL" dirty="0">
                <a:ea typeface="Verdana" panose="020B0604030504040204" pitchFamily="34" charset="0"/>
                <a:cs typeface="Verdana" panose="020B0604030504040204" pitchFamily="34" charset="0"/>
              </a:rPr>
              <a:t>Megjithëse disa kritere të dhënies mund të duken si specifikime teknike në aspektin e asaj që ata po vlerësojnë, nëse një autoritet kontraktues vendos të përfshijë konsideratat e qëndrueshmërisë në specifikimet teknike ose kriteret e dhënies është e rëndësishme. </a:t>
            </a:r>
          </a:p>
          <a:p>
            <a:pPr marL="342900" indent="-342900" algn="just">
              <a:spcBef>
                <a:spcPts val="600"/>
              </a:spcBef>
              <a:buFont typeface="Wingdings" pitchFamily="2" charset="2"/>
              <a:buChar char="q"/>
            </a:pPr>
            <a:r>
              <a:rPr lang="sq-AL" dirty="0">
                <a:ea typeface="Verdana" panose="020B0604030504040204" pitchFamily="34" charset="0"/>
                <a:cs typeface="Verdana" panose="020B0604030504040204" pitchFamily="34" charset="0"/>
              </a:rPr>
              <a:t>Aftësia për të përmbushur specifikimet teknike është një parakusht për t'u konsideruar si kandidat për kontratë, ndërsa autoriteti kontraktues nuk kërkon që të përmbushen të gjitha kriteret e dhënies se kontratës në terma absolutë. </a:t>
            </a:r>
            <a:endParaRPr lang="en-US" dirty="0">
              <a:ea typeface="Verdana" panose="020B0604030504040204" pitchFamily="34" charset="0"/>
              <a:cs typeface="Verdana" panose="020B0604030504040204" pitchFamily="34" charset="0"/>
            </a:endParaRPr>
          </a:p>
          <a:p>
            <a:pPr marL="342900" indent="-342900" algn="just">
              <a:spcBef>
                <a:spcPts val="600"/>
              </a:spcBef>
              <a:buFont typeface="Wingdings" pitchFamily="2" charset="2"/>
              <a:buChar char="q"/>
            </a:pPr>
            <a:r>
              <a:rPr lang="sq-AL" dirty="0">
                <a:ea typeface="Verdana" panose="020B0604030504040204" pitchFamily="34" charset="0"/>
                <a:cs typeface="Verdana" panose="020B0604030504040204" pitchFamily="34" charset="0"/>
              </a:rPr>
              <a:t>Rrjedhimisht, përdorimi i kritereve të dhënies ndonjëherë është i preferuar për specifikimet teknike për t'i mundësuar autoritetit kontraktues që të krahasojë avantazhet relative të kombinimeve të ndryshme të kritereve pa i kërkuar të gjitha në terma absolutë. </a:t>
            </a:r>
          </a:p>
        </p:txBody>
      </p:sp>
    </p:spTree>
    <p:extLst>
      <p:ext uri="{BB962C8B-B14F-4D97-AF65-F5344CB8AC3E}">
        <p14:creationId xmlns:p14="http://schemas.microsoft.com/office/powerpoint/2010/main" val="161750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138" y="450547"/>
            <a:ext cx="60724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Përzgjedhja dhe shpërblimi: një dallim</a:t>
            </a:r>
          </a:p>
        </p:txBody>
      </p:sp>
      <p:sp>
        <p:nvSpPr>
          <p:cNvPr id="3" name="Rectangle 2"/>
          <p:cNvSpPr/>
          <p:nvPr/>
        </p:nvSpPr>
        <p:spPr>
          <a:xfrm>
            <a:off x="251520" y="1052738"/>
            <a:ext cx="8712968" cy="3877985"/>
          </a:xfrm>
          <a:prstGeom prst="rect">
            <a:avLst/>
          </a:prstGeom>
        </p:spPr>
        <p:txBody>
          <a:bodyPr wrap="square">
            <a:spAutoFit/>
          </a:bodyPr>
          <a:lstStyle/>
          <a:p>
            <a:pPr algn="just">
              <a:spcBef>
                <a:spcPts val="600"/>
              </a:spcBef>
            </a:pPr>
            <a:endParaRPr lang="en-US" dirty="0">
              <a:ea typeface="Verdana" panose="020B0604030504040204" pitchFamily="34" charset="0"/>
              <a:cs typeface="Verdana" panose="020B0604030504040204" pitchFamily="34" charset="0"/>
            </a:endParaRPr>
          </a:p>
          <a:p>
            <a:pPr algn="just">
              <a:spcBef>
                <a:spcPts val="600"/>
              </a:spcBef>
            </a:pPr>
            <a:r>
              <a:rPr lang="sq-AL" dirty="0">
                <a:ea typeface="Verdana" panose="020B0604030504040204" pitchFamily="34" charset="0"/>
                <a:cs typeface="Verdana" panose="020B0604030504040204" pitchFamily="34" charset="0"/>
              </a:rPr>
              <a:t>Përcaktimi i ofertës fituese për një procedurë prokurimi bëhet në dy faza. </a:t>
            </a:r>
          </a:p>
          <a:p>
            <a:pPr algn="just">
              <a:spcBef>
                <a:spcPts val="600"/>
              </a:spcBef>
            </a:pPr>
            <a:r>
              <a:rPr lang="sq-AL" dirty="0">
                <a:ea typeface="Verdana" panose="020B0604030504040204" pitchFamily="34" charset="0"/>
                <a:cs typeface="Verdana" panose="020B0604030504040204" pitchFamily="34" charset="0"/>
              </a:rPr>
              <a:t>Gjatë fazës së përzgjedhjes, autoriteti kontraktues vlerëson aftësinë e operatorëve ekonomik për të përmbushur kërkesat e kontratës.</a:t>
            </a:r>
          </a:p>
          <a:p>
            <a:pPr algn="just">
              <a:spcBef>
                <a:spcPts val="600"/>
              </a:spcBef>
            </a:pPr>
            <a:r>
              <a:rPr lang="sq-AL" dirty="0">
                <a:ea typeface="Verdana" panose="020B0604030504040204" pitchFamily="34" charset="0"/>
                <a:cs typeface="Verdana" panose="020B0604030504040204" pitchFamily="34" charset="0"/>
              </a:rPr>
              <a:t>Në fazën e shpërblimit, ai shqyrton ofertat në mënyrë që të zgjedhë atë më të mirën, domethënë çmimin më të mirë ose tenderin ekonomikisht më të favorshëm.</a:t>
            </a:r>
          </a:p>
          <a:p>
            <a:pPr algn="just">
              <a:spcBef>
                <a:spcPts val="600"/>
              </a:spcBef>
            </a:pPr>
            <a:r>
              <a:rPr lang="sq-AL" dirty="0">
                <a:ea typeface="Verdana" panose="020B0604030504040204" pitchFamily="34" charset="0"/>
                <a:cs typeface="Verdana" panose="020B0604030504040204" pitchFamily="34" charset="0"/>
              </a:rPr>
              <a:t>Praktika aktuale ndan dy fazat ne kriteret e përzgjedhjes dhe kriteret e dhënies.</a:t>
            </a:r>
          </a:p>
          <a:p>
            <a:pPr algn="just">
              <a:spcBef>
                <a:spcPts val="600"/>
              </a:spcBef>
            </a:pPr>
            <a:r>
              <a:rPr lang="sq-AL" dirty="0">
                <a:ea typeface="Verdana" panose="020B0604030504040204" pitchFamily="34" charset="0"/>
                <a:cs typeface="Verdana" panose="020B0604030504040204" pitchFamily="34" charset="0"/>
              </a:rPr>
              <a:t>Kriteret e përzgjedhjes kanë të bëjnë me kontraktuesin dhe përfshijnë aspekte të tilla si gjendja ekonomike dhe financiare, si dhe njohuritë profesionale dhe teknike.</a:t>
            </a:r>
          </a:p>
          <a:p>
            <a:pPr algn="just">
              <a:spcBef>
                <a:spcPts val="600"/>
              </a:spcBef>
            </a:pPr>
            <a:r>
              <a:rPr lang="sq-AL" dirty="0">
                <a:ea typeface="Verdana" panose="020B0604030504040204" pitchFamily="34" charset="0"/>
                <a:cs typeface="Verdana" panose="020B0604030504040204" pitchFamily="34" charset="0"/>
              </a:rPr>
              <a:t>Kriteret e tilla si përvoja e tenderuesve, fuqia punëtore dhe pajisjet ose aftësia e tyre për të kryer kontratën në afatin e parashikuar konsiderohen si kritere të përzgjedhjes dhe jo kritere të dhënies.</a:t>
            </a:r>
          </a:p>
        </p:txBody>
      </p:sp>
    </p:spTree>
    <p:extLst>
      <p:ext uri="{BB962C8B-B14F-4D97-AF65-F5344CB8AC3E}">
        <p14:creationId xmlns:p14="http://schemas.microsoft.com/office/powerpoint/2010/main" val="3312278249"/>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23431</TotalTime>
  <Words>5802</Words>
  <Application>Microsoft Office PowerPoint</Application>
  <PresentationFormat>On-screen Show (4:3)</PresentationFormat>
  <Paragraphs>588</Paragraphs>
  <Slides>56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Monotype Sorts</vt:lpstr>
      <vt:lpstr>Symbol</vt:lpstr>
      <vt:lpstr>Times New Roman</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Ndikimet e ciklit jetësor të prokurimit publik</vt:lpstr>
      <vt:lpstr>Çfarë është Qëndrueshmëria?</vt:lpstr>
      <vt:lpstr>Çfarë ndikimi mund të ketë prokurimi në Qëndrueshmërinë?</vt:lpstr>
      <vt:lpstr>Çfarë është prokurimi i qëndrueshëm?</vt:lpstr>
      <vt:lpstr> Përfitimet e prokurimit te qëndrueshëm:</vt:lpstr>
      <vt:lpstr>Qëndrueshmëria mjedisore</vt:lpstr>
      <vt:lpstr>Qëndrueshmëria sociale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695</cp:revision>
  <cp:lastPrinted>2019-09-26T10:19:30Z</cp:lastPrinted>
  <dcterms:created xsi:type="dcterms:W3CDTF">1601-01-01T00:00:00Z</dcterms:created>
  <dcterms:modified xsi:type="dcterms:W3CDTF">2019-09-26T13:14:18Z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