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handoutMasterIdLst>
    <p:handoutMasterId r:id="rId107"/>
  </p:handoutMasterIdLst>
  <p:sldIdLst>
    <p:sldId id="256" r:id="rId2"/>
    <p:sldId id="625" r:id="rId3"/>
    <p:sldId id="498" r:id="rId4"/>
    <p:sldId id="499" r:id="rId5"/>
    <p:sldId id="500" r:id="rId6"/>
    <p:sldId id="501" r:id="rId7"/>
    <p:sldId id="502" r:id="rId8"/>
    <p:sldId id="503" r:id="rId9"/>
    <p:sldId id="504" r:id="rId10"/>
    <p:sldId id="505" r:id="rId11"/>
    <p:sldId id="506" r:id="rId12"/>
    <p:sldId id="507" r:id="rId13"/>
    <p:sldId id="508" r:id="rId14"/>
    <p:sldId id="509" r:id="rId15"/>
    <p:sldId id="510" r:id="rId16"/>
    <p:sldId id="511" r:id="rId17"/>
    <p:sldId id="512" r:id="rId18"/>
    <p:sldId id="616" r:id="rId19"/>
    <p:sldId id="514" r:id="rId20"/>
    <p:sldId id="515" r:id="rId21"/>
    <p:sldId id="516" r:id="rId22"/>
    <p:sldId id="517" r:id="rId23"/>
    <p:sldId id="518" r:id="rId24"/>
    <p:sldId id="521" r:id="rId25"/>
    <p:sldId id="522" r:id="rId26"/>
    <p:sldId id="524" r:id="rId27"/>
    <p:sldId id="525" r:id="rId28"/>
    <p:sldId id="526" r:id="rId29"/>
    <p:sldId id="527" r:id="rId30"/>
    <p:sldId id="528" r:id="rId31"/>
    <p:sldId id="529" r:id="rId32"/>
    <p:sldId id="530" r:id="rId33"/>
    <p:sldId id="531" r:id="rId34"/>
    <p:sldId id="532" r:id="rId35"/>
    <p:sldId id="534" r:id="rId36"/>
    <p:sldId id="535" r:id="rId37"/>
    <p:sldId id="536" r:id="rId38"/>
    <p:sldId id="537" r:id="rId39"/>
    <p:sldId id="538" r:id="rId40"/>
    <p:sldId id="539" r:id="rId41"/>
    <p:sldId id="540" r:id="rId42"/>
    <p:sldId id="541" r:id="rId43"/>
    <p:sldId id="542" r:id="rId44"/>
    <p:sldId id="543" r:id="rId45"/>
    <p:sldId id="544" r:id="rId46"/>
    <p:sldId id="545" r:id="rId47"/>
    <p:sldId id="546" r:id="rId48"/>
    <p:sldId id="550" r:id="rId49"/>
    <p:sldId id="554" r:id="rId50"/>
    <p:sldId id="555" r:id="rId51"/>
    <p:sldId id="556" r:id="rId52"/>
    <p:sldId id="559" r:id="rId53"/>
    <p:sldId id="624" r:id="rId54"/>
    <p:sldId id="609" r:id="rId55"/>
    <p:sldId id="626" r:id="rId56"/>
    <p:sldId id="627" r:id="rId57"/>
    <p:sldId id="628" r:id="rId58"/>
    <p:sldId id="629" r:id="rId59"/>
    <p:sldId id="630" r:id="rId60"/>
    <p:sldId id="631" r:id="rId61"/>
    <p:sldId id="632" r:id="rId62"/>
    <p:sldId id="633" r:id="rId63"/>
    <p:sldId id="634" r:id="rId64"/>
    <p:sldId id="635" r:id="rId65"/>
    <p:sldId id="675" r:id="rId66"/>
    <p:sldId id="636" r:id="rId67"/>
    <p:sldId id="637" r:id="rId68"/>
    <p:sldId id="638" r:id="rId69"/>
    <p:sldId id="639" r:id="rId70"/>
    <p:sldId id="640" r:id="rId71"/>
    <p:sldId id="641" r:id="rId72"/>
    <p:sldId id="642" r:id="rId73"/>
    <p:sldId id="643" r:id="rId74"/>
    <p:sldId id="644" r:id="rId75"/>
    <p:sldId id="645" r:id="rId76"/>
    <p:sldId id="646" r:id="rId77"/>
    <p:sldId id="647" r:id="rId78"/>
    <p:sldId id="648" r:id="rId79"/>
    <p:sldId id="649" r:id="rId80"/>
    <p:sldId id="650" r:id="rId81"/>
    <p:sldId id="651" r:id="rId82"/>
    <p:sldId id="652" r:id="rId83"/>
    <p:sldId id="653" r:id="rId84"/>
    <p:sldId id="654" r:id="rId85"/>
    <p:sldId id="655" r:id="rId86"/>
    <p:sldId id="656" r:id="rId87"/>
    <p:sldId id="657" r:id="rId88"/>
    <p:sldId id="658" r:id="rId89"/>
    <p:sldId id="659" r:id="rId90"/>
    <p:sldId id="660" r:id="rId91"/>
    <p:sldId id="661" r:id="rId92"/>
    <p:sldId id="674" r:id="rId93"/>
    <p:sldId id="662" r:id="rId94"/>
    <p:sldId id="663" r:id="rId95"/>
    <p:sldId id="664" r:id="rId96"/>
    <p:sldId id="665" r:id="rId97"/>
    <p:sldId id="666" r:id="rId98"/>
    <p:sldId id="667" r:id="rId99"/>
    <p:sldId id="668" r:id="rId100"/>
    <p:sldId id="669" r:id="rId101"/>
    <p:sldId id="670" r:id="rId102"/>
    <p:sldId id="671" r:id="rId103"/>
    <p:sldId id="672" r:id="rId104"/>
    <p:sldId id="673" r:id="rId105"/>
  </p:sldIdLst>
  <p:sldSz cx="9144000" cy="6858000" type="screen4x3"/>
  <p:notesSz cx="6797675" cy="99282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99FF"/>
    <a:srgbClr val="59D8D5"/>
    <a:srgbClr val="FFB9B9"/>
    <a:srgbClr val="FF9393"/>
    <a:srgbClr val="FFCC00"/>
    <a:srgbClr val="FF9900"/>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06" autoAdjust="0"/>
    <p:restoredTop sz="94993" autoAdjust="0"/>
  </p:normalViewPr>
  <p:slideViewPr>
    <p:cSldViewPr>
      <p:cViewPr varScale="1">
        <p:scale>
          <a:sx n="116" d="100"/>
          <a:sy n="116"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51232" y="0"/>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9429779"/>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51232" y="9429779"/>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51232" y="0"/>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8984" y="4716585"/>
            <a:ext cx="5439707" cy="446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9429779"/>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51232" y="9429779"/>
            <a:ext cx="29448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70545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85852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42686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30</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64831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55</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2055076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56</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07419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66</a:t>
            </a:fld>
            <a:endParaRPr lang="el-GR" altLang="el-GR"/>
          </a:p>
        </p:txBody>
      </p:sp>
    </p:spTree>
    <p:extLst>
      <p:ext uri="{BB962C8B-B14F-4D97-AF65-F5344CB8AC3E}">
        <p14:creationId xmlns:p14="http://schemas.microsoft.com/office/powerpoint/2010/main" val="1797281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1552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ASE STUDY">
    <p:spTree>
      <p:nvGrpSpPr>
        <p:cNvPr id="1" name=""/>
        <p:cNvGrpSpPr/>
        <p:nvPr/>
      </p:nvGrpSpPr>
      <p:grpSpPr>
        <a:xfrm>
          <a:off x="0" y="0"/>
          <a:ext cx="0" cy="0"/>
          <a:chOff x="0" y="0"/>
          <a:chExt cx="0" cy="0"/>
        </a:xfrm>
      </p:grpSpPr>
      <p:sp>
        <p:nvSpPr>
          <p:cNvPr id="3" name="Rectangle 2"/>
          <p:cNvSpPr/>
          <p:nvPr userDrawn="1"/>
        </p:nvSpPr>
        <p:spPr>
          <a:xfrm>
            <a:off x="78378" y="78378"/>
            <a:ext cx="8964000" cy="6696000"/>
          </a:xfrm>
          <a:prstGeom prst="rect">
            <a:avLst/>
          </a:prstGeom>
          <a:noFill/>
          <a:ln w="142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085741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895600" y="1828801"/>
            <a:ext cx="6248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sz="2800" b="1" dirty="0">
                <a:solidFill>
                  <a:schemeClr val="bg1"/>
                </a:solidFill>
              </a:rPr>
              <a:t>VLERËSIMI I TENDERËVE DUKE PËRDORUR KRITERET E </a:t>
            </a:r>
            <a:r>
              <a:rPr lang="sq-AL" sz="2800" b="1" dirty="0" smtClean="0">
                <a:solidFill>
                  <a:schemeClr val="bg1"/>
                </a:solidFill>
              </a:rPr>
              <a:t>PESHIMIT</a:t>
            </a:r>
          </a:p>
          <a:p>
            <a:pPr eaLnBrk="1" hangingPunct="1"/>
            <a:r>
              <a:rPr lang="sq-AL" sz="2800" b="1" dirty="0" smtClean="0">
                <a:solidFill>
                  <a:schemeClr val="bg1"/>
                </a:solidFill>
              </a:rPr>
              <a:t> </a:t>
            </a:r>
            <a:endParaRPr lang="en-US" sz="2800" dirty="0">
              <a:solidFill>
                <a:schemeClr val="bg1"/>
              </a:solidFill>
            </a:endParaRPr>
          </a:p>
          <a:p>
            <a:pPr eaLnBrk="1" hangingPunct="1"/>
            <a:r>
              <a:rPr lang="sq-AL" altLang="en-US" sz="2800" b="1" dirty="0" smtClean="0">
                <a:solidFill>
                  <a:srgbClr val="FFFFFF"/>
                </a:solidFill>
              </a:rPr>
              <a:t>               Dita e parë </a:t>
            </a:r>
            <a:endParaRPr lang="en-US" altLang="en-US" sz="2800" b="1"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en-US" sz="2400" b="1" dirty="0"/>
              <a:t>Procesi i Vlerësimit të Ofertave</a:t>
            </a:r>
            <a:endParaRPr lang="en-GB" altLang="en-US" sz="2400" b="1" dirty="0"/>
          </a:p>
        </p:txBody>
      </p:sp>
      <p:sp>
        <p:nvSpPr>
          <p:cNvPr id="6" name="Rectangle 6" descr="50%"/>
          <p:cNvSpPr>
            <a:spLocks noChangeArrowheads="1"/>
          </p:cNvSpPr>
          <p:nvPr/>
        </p:nvSpPr>
        <p:spPr bwMode="auto">
          <a:xfrm>
            <a:off x="339414" y="980120"/>
            <a:ext cx="8496944" cy="12240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lstStyle/>
          <a:p>
            <a:pPr algn="ctr"/>
            <a:r>
              <a:rPr lang="sq-AL" dirty="0"/>
              <a:t>Qëllimi i procesit të vlerësimit është që të zgjidhet më i përshtatshmi nga kandidatët pjesëmarrës për të trajtuar problemin e Autoritetit Kontraktues në bazë të kritereve të paracaktuara dhe në bazë të informatave dhe të dhënave të ofruara nga kandidatët.</a:t>
            </a:r>
            <a:r>
              <a:rPr lang="en-US" altLang="el-GR" dirty="0"/>
              <a:t>.</a:t>
            </a:r>
            <a:endParaRPr lang="el-GR" altLang="el-GR" dirty="0"/>
          </a:p>
        </p:txBody>
      </p:sp>
      <p:sp>
        <p:nvSpPr>
          <p:cNvPr id="7" name="Rectangle 7" descr="50%"/>
          <p:cNvSpPr>
            <a:spLocks noChangeArrowheads="1"/>
          </p:cNvSpPr>
          <p:nvPr/>
        </p:nvSpPr>
        <p:spPr bwMode="auto">
          <a:xfrm>
            <a:off x="1616086" y="2302768"/>
            <a:ext cx="5943600" cy="8382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lstStyle/>
          <a:p>
            <a:pPr algn="ctr"/>
            <a:r>
              <a:rPr lang="sq-AL" dirty="0"/>
              <a:t>Çdo procesi i vlerësimit të ofertave është i organizuar në </a:t>
            </a:r>
            <a:r>
              <a:rPr lang="sq-AL" b="1" u="sng" dirty="0"/>
              <a:t>dy (2) faza të veçanta dhe të dallueshme:</a:t>
            </a:r>
            <a:endParaRPr lang="en-US" dirty="0"/>
          </a:p>
        </p:txBody>
      </p:sp>
      <p:sp>
        <p:nvSpPr>
          <p:cNvPr id="13" name="Text Box 13"/>
          <p:cNvSpPr txBox="1">
            <a:spLocks noChangeArrowheads="1"/>
          </p:cNvSpPr>
          <p:nvPr/>
        </p:nvSpPr>
        <p:spPr bwMode="auto">
          <a:xfrm>
            <a:off x="139756" y="3789040"/>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lvl="0" algn="ctr"/>
            <a:r>
              <a:rPr lang="sq-AL" sz="2000" b="1" dirty="0"/>
              <a:t>Vlerësimi cilësor</a:t>
            </a:r>
            <a:endParaRPr lang="en-US" sz="2000" b="1" dirty="0"/>
          </a:p>
        </p:txBody>
      </p:sp>
      <p:sp>
        <p:nvSpPr>
          <p:cNvPr id="14" name="Text Box 14"/>
          <p:cNvSpPr txBox="1">
            <a:spLocks noChangeArrowheads="1"/>
          </p:cNvSpPr>
          <p:nvPr/>
        </p:nvSpPr>
        <p:spPr bwMode="auto">
          <a:xfrm>
            <a:off x="4716016" y="3789040"/>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lvl="0" algn="ctr"/>
            <a:r>
              <a:rPr lang="sq-AL" sz="2000" b="1" dirty="0"/>
              <a:t>Vlerësimi për dhënie të kontratës</a:t>
            </a:r>
            <a:endParaRPr lang="en-US" sz="2000" b="1" dirty="0"/>
          </a:p>
        </p:txBody>
      </p:sp>
      <p:sp>
        <p:nvSpPr>
          <p:cNvPr id="17" name="Rectangle 17" descr="50%"/>
          <p:cNvSpPr>
            <a:spLocks noChangeArrowheads="1"/>
          </p:cNvSpPr>
          <p:nvPr/>
        </p:nvSpPr>
        <p:spPr bwMode="auto">
          <a:xfrm>
            <a:off x="139756" y="4195330"/>
            <a:ext cx="4320000" cy="19080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sq-AL" dirty="0"/>
              <a:t>Qëllimi i kësaj faze është që të zgjidhet, midis kandidatëve pjesëmarrës, ai që </a:t>
            </a:r>
            <a:r>
              <a:rPr lang="sq-AL" dirty="0" smtClean="0"/>
              <a:t> </a:t>
            </a:r>
            <a:r>
              <a:rPr lang="sq-AL" dirty="0"/>
              <a:t>potencialisht është në gjendje për të zgjidhur problemin e autoritetit kontraktues me ane te zbatimit te kontratës</a:t>
            </a:r>
            <a:endParaRPr lang="en-US" dirty="0"/>
          </a:p>
        </p:txBody>
      </p:sp>
      <p:sp>
        <p:nvSpPr>
          <p:cNvPr id="18" name="Rectangle 18" descr="50%"/>
          <p:cNvSpPr>
            <a:spLocks noChangeArrowheads="1"/>
          </p:cNvSpPr>
          <p:nvPr/>
        </p:nvSpPr>
        <p:spPr bwMode="auto">
          <a:xfrm>
            <a:off x="4716016" y="4195330"/>
            <a:ext cx="4320000" cy="19080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sq-AL" dirty="0"/>
              <a:t>Qëllimi i kësaj faze është që të zgjidhet, midis kandidatëve potencialisht të aftë për të zbatuar kontratën, atë që ofron zgjidhjen më të mirë për problemin e autoritetit kontraktues</a:t>
            </a:r>
            <a:endParaRPr lang="en-US" dirty="0"/>
          </a:p>
        </p:txBody>
      </p:sp>
      <p:cxnSp>
        <p:nvCxnSpPr>
          <p:cNvPr id="25" name="Straight Arrow Connector 24"/>
          <p:cNvCxnSpPr>
            <a:stCxn id="7" idx="2"/>
            <a:endCxn id="14" idx="0"/>
          </p:cNvCxnSpPr>
          <p:nvPr/>
        </p:nvCxnSpPr>
        <p:spPr>
          <a:xfrm>
            <a:off x="4587886" y="3140968"/>
            <a:ext cx="2288130" cy="64807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2"/>
            <a:endCxn id="13" idx="0"/>
          </p:cNvCxnSpPr>
          <p:nvPr/>
        </p:nvCxnSpPr>
        <p:spPr>
          <a:xfrm flipH="1">
            <a:off x="2299756" y="3140968"/>
            <a:ext cx="2288130" cy="64807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72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1000" fill="hold"/>
                                        <p:tgtEl>
                                          <p:spTgt spid="17"/>
                                        </p:tgtEl>
                                        <p:attrNameLst>
                                          <p:attrName>ppt_x</p:attrName>
                                        </p:attrNameLst>
                                      </p:cBhvr>
                                      <p:tavLst>
                                        <p:tav tm="0">
                                          <p:val>
                                            <p:strVal val="#ppt_x"/>
                                          </p:val>
                                        </p:tav>
                                        <p:tav tm="100000">
                                          <p:val>
                                            <p:strVal val="#ppt_x"/>
                                          </p:val>
                                        </p:tav>
                                      </p:tavLst>
                                    </p:anim>
                                    <p:anim calcmode="lin" valueType="num">
                                      <p:cBhvr additive="base">
                                        <p:cTn id="18" dur="10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1000" fill="hold"/>
                                        <p:tgtEl>
                                          <p:spTgt spid="18"/>
                                        </p:tgtEl>
                                        <p:attrNameLst>
                                          <p:attrName>ppt_x</p:attrName>
                                        </p:attrNameLst>
                                      </p:cBhvr>
                                      <p:tavLst>
                                        <p:tav tm="0">
                                          <p:val>
                                            <p:strVal val="#ppt_x"/>
                                          </p:val>
                                        </p:tav>
                                        <p:tav tm="100000">
                                          <p:val>
                                            <p:strVal val="#ppt_x"/>
                                          </p:val>
                                        </p:tav>
                                      </p:tavLst>
                                    </p:anim>
                                    <p:anim calcmode="lin" valueType="num">
                                      <p:cBhvr additive="base">
                                        <p:cTn id="22"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7" grpId="0" animBg="1"/>
      <p:bldP spid="18"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8784976" cy="4016484"/>
          </a:xfrm>
          <a:prstGeom prst="rect">
            <a:avLst/>
          </a:prstGeom>
        </p:spPr>
        <p:txBody>
          <a:bodyPr wrap="square">
            <a:spAutoFit/>
          </a:bodyPr>
          <a:lstStyle/>
          <a:p>
            <a:pPr>
              <a:spcBef>
                <a:spcPts val="600"/>
              </a:spcBef>
            </a:pPr>
            <a:r>
              <a:rPr lang="sq-AL" sz="2400" dirty="0" smtClean="0">
                <a:solidFill>
                  <a:srgbClr val="000000"/>
                </a:solidFill>
                <a:ea typeface="Verdana" panose="020B0604030504040204" pitchFamily="34" charset="0"/>
                <a:cs typeface="Verdana" panose="020B0604030504040204" pitchFamily="34" charset="0"/>
              </a:rPr>
              <a:t>Edhe pse të dallueshme, kriteret e përzgjedhjes dhe kriteret te dhënies janë të lidhura ngushtë.</a:t>
            </a:r>
          </a:p>
          <a:p>
            <a:pPr>
              <a:spcBef>
                <a:spcPts val="600"/>
              </a:spcBef>
            </a:pPr>
            <a:r>
              <a:rPr lang="sq-AL" sz="2400" dirty="0" smtClean="0">
                <a:solidFill>
                  <a:srgbClr val="000000"/>
                </a:solidFill>
                <a:ea typeface="Verdana" panose="020B0604030504040204" pitchFamily="34" charset="0"/>
                <a:cs typeface="Verdana" panose="020B0604030504040204" pitchFamily="34" charset="0"/>
              </a:rPr>
              <a:t>Kriteret e dhënies duhet të zgjidhet në mënyrë të tillë që ato të përputhen me kriteret e përzgjedhjes, shumë herë të referuara si "specifikimet teknike".</a:t>
            </a:r>
          </a:p>
          <a:p>
            <a:pPr>
              <a:spcBef>
                <a:spcPts val="600"/>
              </a:spcBef>
            </a:pPr>
            <a:r>
              <a:rPr lang="sq-AL" sz="2400" dirty="0" smtClean="0">
                <a:solidFill>
                  <a:srgbClr val="000000"/>
                </a:solidFill>
                <a:ea typeface="Verdana" panose="020B0604030504040204" pitchFamily="34" charset="0"/>
                <a:cs typeface="Verdana" panose="020B0604030504040204" pitchFamily="34" charset="0"/>
              </a:rPr>
              <a:t>Përkufizimi i specifikimeve (kritereve të përzgjedhjes) dhe të kritereve të dhënies që aplikohen </a:t>
            </a:r>
            <a:r>
              <a:rPr lang="sq-AL" sz="2400" dirty="0" err="1" smtClean="0">
                <a:solidFill>
                  <a:srgbClr val="000000"/>
                </a:solidFill>
                <a:ea typeface="Verdana" panose="020B0604030504040204" pitchFamily="34" charset="0"/>
                <a:cs typeface="Verdana" panose="020B0604030504040204" pitchFamily="34" charset="0"/>
              </a:rPr>
              <a:t>nderlidhen</a:t>
            </a:r>
            <a:r>
              <a:rPr lang="sq-AL" sz="2400" dirty="0" smtClean="0">
                <a:solidFill>
                  <a:srgbClr val="000000"/>
                </a:solidFill>
                <a:ea typeface="Verdana" panose="020B0604030504040204" pitchFamily="34" charset="0"/>
                <a:cs typeface="Verdana" panose="020B0604030504040204" pitchFamily="34" charset="0"/>
              </a:rPr>
              <a:t> </a:t>
            </a:r>
            <a:r>
              <a:rPr lang="sq-AL" sz="2400" dirty="0" err="1" smtClean="0">
                <a:solidFill>
                  <a:srgbClr val="000000"/>
                </a:solidFill>
                <a:ea typeface="Verdana" panose="020B0604030504040204" pitchFamily="34" charset="0"/>
                <a:cs typeface="Verdana" panose="020B0604030504040204" pitchFamily="34" charset="0"/>
              </a:rPr>
              <a:t>njera</a:t>
            </a:r>
            <a:r>
              <a:rPr lang="sq-AL" sz="2400" dirty="0" smtClean="0">
                <a:solidFill>
                  <a:srgbClr val="000000"/>
                </a:solidFill>
                <a:ea typeface="Verdana" panose="020B0604030504040204" pitchFamily="34" charset="0"/>
                <a:cs typeface="Verdana" panose="020B0604030504040204" pitchFamily="34" charset="0"/>
              </a:rPr>
              <a:t> me </a:t>
            </a:r>
            <a:r>
              <a:rPr lang="sq-AL" sz="2400" dirty="0" err="1" smtClean="0">
                <a:solidFill>
                  <a:srgbClr val="000000"/>
                </a:solidFill>
                <a:ea typeface="Verdana" panose="020B0604030504040204" pitchFamily="34" charset="0"/>
                <a:cs typeface="Verdana" panose="020B0604030504040204" pitchFamily="34" charset="0"/>
              </a:rPr>
              <a:t>tjetren</a:t>
            </a:r>
            <a:r>
              <a:rPr lang="sq-AL" sz="2400" dirty="0" smtClean="0">
                <a:solidFill>
                  <a:srgbClr val="000000"/>
                </a:solidFill>
                <a:ea typeface="Verdana" panose="020B0604030504040204" pitchFamily="34" charset="0"/>
                <a:cs typeface="Verdana" panose="020B0604030504040204" pitchFamily="34" charset="0"/>
              </a:rPr>
              <a:t>.</a:t>
            </a:r>
          </a:p>
          <a:p>
            <a:pPr>
              <a:spcBef>
                <a:spcPts val="600"/>
              </a:spcBef>
            </a:pPr>
            <a:r>
              <a:rPr lang="sq-AL" sz="2400" dirty="0" smtClean="0">
                <a:solidFill>
                  <a:srgbClr val="000000"/>
                </a:solidFill>
                <a:ea typeface="Verdana" panose="020B0604030504040204" pitchFamily="34" charset="0"/>
                <a:cs typeface="Verdana" panose="020B0604030504040204" pitchFamily="34" charset="0"/>
              </a:rPr>
              <a:t>Te dy grupet e kritereve duhet të përpunohen në lidhje të drejtpërdrejtë dhe koordinim, për të shmangur kontradiktat dhe përkufizimet mashtruese dhe interpretime.</a:t>
            </a:r>
            <a:endParaRPr lang="sq-AL" sz="2400" dirty="0">
              <a:ea typeface="Verdana" panose="020B0604030504040204" pitchFamily="34" charset="0"/>
              <a:cs typeface="Verdana" panose="020B0604030504040204" pitchFamily="34" charset="0"/>
            </a:endParaRPr>
          </a:p>
        </p:txBody>
      </p:sp>
      <p:sp>
        <p:nvSpPr>
          <p:cNvPr id="3" name="Rectangle 2"/>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Kriteret e Përzgjedhjes dhe kriteret e shpërblimit: disa konsiderata të rëndësishme</a:t>
            </a:r>
            <a:endParaRPr lang="en-US" sz="2400" b="1" dirty="0"/>
          </a:p>
        </p:txBody>
      </p:sp>
    </p:spTree>
    <p:extLst>
      <p:ext uri="{BB962C8B-B14F-4D97-AF65-F5344CB8AC3E}">
        <p14:creationId xmlns:p14="http://schemas.microsoft.com/office/powerpoint/2010/main" val="278834581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784976" cy="4339650"/>
          </a:xfrm>
          <a:prstGeom prst="rect">
            <a:avLst/>
          </a:prstGeom>
        </p:spPr>
        <p:txBody>
          <a:bodyPr wrap="square">
            <a:spAutoFit/>
          </a:bodyPr>
          <a:lstStyle/>
          <a:p>
            <a:r>
              <a:rPr lang="sq-AL" sz="2400" dirty="0" smtClean="0"/>
              <a:t>Duke pasur parasysh lidhjen e ngushtë ndërmjet kritereve te përzgjedhjes dhe kritereve te dhënies, autoriteti kontraktues mund të vendosë për të vepruar në mënyrë të veçantë në një nga mënyrat e mëposhtme:</a:t>
            </a:r>
            <a:endParaRPr lang="en-US" sz="2400" dirty="0" smtClean="0"/>
          </a:p>
          <a:p>
            <a:pPr marL="342900" lvl="0" indent="-342900">
              <a:buFont typeface="Arial" pitchFamily="34" charset="0"/>
              <a:buChar char="•"/>
            </a:pPr>
            <a:r>
              <a:rPr lang="sq-AL" dirty="0" smtClean="0"/>
              <a:t>Përcaktimi i specifikimeve minimale te detyrueshme, që të gjithë tenderët duhet të plotësojnë, si kritere te përzgjedhjes dhe vlerësoj ofertat në bazë të sistemit kalon ose nuk kalon. Kriteret e dhënies atëherë mund të </a:t>
            </a:r>
            <a:r>
              <a:rPr lang="sq-AL" dirty="0" err="1" smtClean="0"/>
              <a:t>masin</a:t>
            </a:r>
            <a:r>
              <a:rPr lang="sq-AL" dirty="0" smtClean="0"/>
              <a:t> shkallën në të cilën ofertat e kualifikuara tejkalojnë specifikimet minimale të përcaktuara për vlerësimin cilësor. Në këtë rast kufiri i rezultatit që do të arrihet duhet të përcaktohet.</a:t>
            </a:r>
            <a:endParaRPr lang="en-US" dirty="0" smtClean="0"/>
          </a:p>
          <a:p>
            <a:pPr marL="342900" lvl="0" indent="-342900">
              <a:buFont typeface="Arial" pitchFamily="34" charset="0"/>
              <a:buChar char="•"/>
            </a:pPr>
            <a:r>
              <a:rPr lang="sq-AL" dirty="0" smtClean="0"/>
              <a:t>Përveç specifikimeve minimale te detyrueshme (kriteret e përzgjedhjes) kritere shtesë për dhënie përcaktohen  për dhënien e kontratës, dhe ato poentohen në bazë të nivelit të përputhshmërisë së ofertave me këto kërkesa "shtesë" te autoritetit kontraktues.</a:t>
            </a:r>
            <a:endParaRPr lang="en-US" dirty="0"/>
          </a:p>
        </p:txBody>
      </p:sp>
      <p:sp>
        <p:nvSpPr>
          <p:cNvPr id="6" name="Rectangle 5"/>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Kriteret e Përzgjedhjes dhe kriteret e shpërblimit: disa konsiderata të rëndësishme</a:t>
            </a:r>
            <a:endParaRPr lang="en-US" sz="2400" b="1" dirty="0"/>
          </a:p>
        </p:txBody>
      </p:sp>
    </p:spTree>
    <p:extLst>
      <p:ext uri="{BB962C8B-B14F-4D97-AF65-F5344CB8AC3E}">
        <p14:creationId xmlns:p14="http://schemas.microsoft.com/office/powerpoint/2010/main" val="147014592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52736"/>
            <a:ext cx="8784976" cy="4093428"/>
          </a:xfrm>
          <a:prstGeom prst="rect">
            <a:avLst/>
          </a:prstGeom>
        </p:spPr>
        <p:txBody>
          <a:bodyPr wrap="square">
            <a:spAutoFit/>
          </a:bodyPr>
          <a:lstStyle/>
          <a:p>
            <a:r>
              <a:rPr lang="sq-AL" sz="2400" dirty="0" smtClean="0"/>
              <a:t>Çështja e dallimit të qartë në mes të kritereve te përzgjedhjes dhe kritereve të shpërblimit bëhet gjithnjë e më i rëndësishëm për tenderët për shërbime te </a:t>
            </a:r>
            <a:r>
              <a:rPr lang="sq-AL" sz="2400" dirty="0" err="1" smtClean="0"/>
              <a:t>konsulences</a:t>
            </a:r>
            <a:r>
              <a:rPr lang="sq-AL" sz="2400" dirty="0" smtClean="0"/>
              <a:t> që do të jepet duke përdorur sistemin e MEAT.</a:t>
            </a:r>
            <a:endParaRPr lang="en-US" sz="2400" dirty="0" smtClean="0"/>
          </a:p>
          <a:p>
            <a:r>
              <a:rPr lang="sq-AL" sz="2400" dirty="0" smtClean="0"/>
              <a:t>Në këtë rast të veçantë autoriteti kontraktues është i interesuar:</a:t>
            </a:r>
            <a:endParaRPr lang="en-US" sz="2400" dirty="0" smtClean="0"/>
          </a:p>
          <a:p>
            <a:pPr marL="457200" lvl="0" indent="-457200">
              <a:buFont typeface="+mj-lt"/>
              <a:buAutoNum type="alphaLcPeriod"/>
            </a:pPr>
            <a:r>
              <a:rPr lang="sq-AL" sz="2000" dirty="0" smtClean="0"/>
              <a:t>për përvojën qe ofertuesit kanë ofruar në shërbime të ngjashme - ku termi "të ngjashme" është termi më të vështirë që mund të përcaktohet si i saktë (kriteret e përzgjedhjes) dhe</a:t>
            </a:r>
            <a:endParaRPr lang="en-US" sz="2000" dirty="0" smtClean="0"/>
          </a:p>
          <a:p>
            <a:pPr marL="457200" lvl="0" indent="-457200">
              <a:buFont typeface="+mj-lt"/>
              <a:buAutoNum type="alphaLcPeriod"/>
            </a:pPr>
            <a:r>
              <a:rPr lang="sq-AL" sz="2000" dirty="0" smtClean="0"/>
              <a:t>për metodologjinë dhe organizimin e propozuar për kryerjen e shërbimit, kualifikimet dhe përvojën e personave (ekipit të projektit) përgjegjëse për ofrimin e shërbimeve në përputhje me kërkesat e përfshira në termat e referencës dhe çmimin (kriterin e shpërblimit).</a:t>
            </a:r>
            <a:endParaRPr lang="en-US" sz="2000" dirty="0"/>
          </a:p>
        </p:txBody>
      </p:sp>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Komente mbi shërbimet e </a:t>
            </a:r>
            <a:r>
              <a:rPr lang="sq-AL" sz="2400" b="1" dirty="0" err="1" smtClean="0"/>
              <a:t>konsulencës</a:t>
            </a:r>
            <a:endParaRPr lang="el-GR" sz="2400" b="1" dirty="0"/>
          </a:p>
        </p:txBody>
      </p:sp>
    </p:spTree>
    <p:extLst>
      <p:ext uri="{BB962C8B-B14F-4D97-AF65-F5344CB8AC3E}">
        <p14:creationId xmlns:p14="http://schemas.microsoft.com/office/powerpoint/2010/main" val="253770655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816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Shembull i kritereve për dhënien për shërbimet e </a:t>
            </a:r>
            <a:r>
              <a:rPr lang="sq-AL" sz="2400" b="1" dirty="0" err="1" smtClean="0"/>
              <a:t>konsulencës</a:t>
            </a:r>
            <a:endParaRPr lang="sq-AL" sz="2400" b="1" dirty="0"/>
          </a:p>
        </p:txBody>
      </p:sp>
      <p:graphicFrame>
        <p:nvGraphicFramePr>
          <p:cNvPr id="4" name="Table 3"/>
          <p:cNvGraphicFramePr>
            <a:graphicFrameLocks noGrp="1"/>
          </p:cNvGraphicFramePr>
          <p:nvPr>
            <p:extLst/>
          </p:nvPr>
        </p:nvGraphicFramePr>
        <p:xfrm>
          <a:off x="323528" y="1196752"/>
          <a:ext cx="8424936" cy="4011144"/>
        </p:xfrm>
        <a:graphic>
          <a:graphicData uri="http://schemas.openxmlformats.org/drawingml/2006/table">
            <a:tbl>
              <a:tblPr firstRow="1" firstCol="1" bandRow="1">
                <a:tableStyleId>{5940675A-B579-460E-94D1-54222C63F5DA}</a:tableStyleId>
              </a:tblPr>
              <a:tblGrid>
                <a:gridCol w="8424936"/>
              </a:tblGrid>
              <a:tr h="0">
                <a:tc>
                  <a:txBody>
                    <a:bodyPr/>
                    <a:lstStyle/>
                    <a:p>
                      <a:pPr>
                        <a:lnSpc>
                          <a:spcPct val="107000"/>
                        </a:lnSpc>
                        <a:spcAft>
                          <a:spcPts val="0"/>
                        </a:spcAft>
                      </a:pPr>
                      <a:endParaRPr lang="sq-AL" sz="2000" b="1"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Organizimi dhe metodologjia</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Arsyetimi / të kuptuarit e problemit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Strategjia / struktura</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dirty="0" smtClean="0">
                          <a:effectLst/>
                          <a:latin typeface="Verdana" panose="020B0604030504040204" pitchFamily="34" charset="0"/>
                          <a:ea typeface="Verdana" panose="020B0604030504040204" pitchFamily="34" charset="0"/>
                          <a:cs typeface="Verdana" panose="020B0604030504040204" pitchFamily="34" charset="0"/>
                        </a:rPr>
                        <a:t>Orari i aktiviteteve</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97512">
                <a:tc>
                  <a:txBody>
                    <a:bodyPr/>
                    <a:lstStyle/>
                    <a:p>
                      <a:pPr>
                        <a:lnSpc>
                          <a:spcPct val="107000"/>
                        </a:lnSpc>
                        <a:spcAft>
                          <a:spcPts val="0"/>
                        </a:spcAft>
                      </a:pPr>
                      <a:endParaRPr lang="sq-AL" sz="5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ekipi i projektit</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Eksperti i / konsulent individual 1</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Kualifikimet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Përvojë specifike profesionale</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Eksperti i / konsulent individual 2</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Kualifikimet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dirty="0" smtClean="0">
                          <a:effectLst/>
                          <a:latin typeface="Verdana" panose="020B0604030504040204" pitchFamily="34" charset="0"/>
                          <a:ea typeface="Verdana" panose="020B0604030504040204" pitchFamily="34" charset="0"/>
                          <a:cs typeface="Verdana" panose="020B0604030504040204" pitchFamily="34" charset="0"/>
                        </a:rPr>
                        <a:t>Përvojë specifike profesionale</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682547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313" y="504825"/>
            <a:ext cx="6173485"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r>
              <a:rPr lang="en-US" altLang="en-US" sz="2000" b="1" dirty="0"/>
              <a:t>                    </a:t>
            </a:r>
          </a:p>
          <a:p>
            <a:pPr eaLnBrk="1" hangingPunct="1"/>
            <a:r>
              <a:rPr lang="en-US" altLang="en-US" sz="2000" b="1" dirty="0"/>
              <a:t>                    </a:t>
            </a:r>
            <a:r>
              <a:rPr lang="en-US" altLang="en-US" sz="2800" b="1" dirty="0"/>
              <a:t>PYETJE - DISKUTIME</a:t>
            </a:r>
            <a:endParaRPr lang="el-GR" altLang="en-US" sz="2800" b="1" dirty="0"/>
          </a:p>
        </p:txBody>
      </p:sp>
    </p:spTree>
    <p:extLst>
      <p:ext uri="{BB962C8B-B14F-4D97-AF65-F5344CB8AC3E}">
        <p14:creationId xmlns:p14="http://schemas.microsoft.com/office/powerpoint/2010/main" val="152987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Kriteret e përzgjedhjes dhe kriteret e dhënies </a:t>
            </a:r>
            <a:endParaRPr lang="en-US" sz="2400" b="1" dirty="0"/>
          </a:p>
        </p:txBody>
      </p:sp>
      <p:sp>
        <p:nvSpPr>
          <p:cNvPr id="3" name="Rectangle 2"/>
          <p:cNvSpPr/>
          <p:nvPr/>
        </p:nvSpPr>
        <p:spPr>
          <a:xfrm>
            <a:off x="179512" y="1052736"/>
            <a:ext cx="8784976" cy="1569660"/>
          </a:xfrm>
          <a:prstGeom prst="rect">
            <a:avLst/>
          </a:prstGeom>
        </p:spPr>
        <p:txBody>
          <a:bodyPr wrap="square">
            <a:spAutoFit/>
          </a:bodyPr>
          <a:lstStyle/>
          <a:p>
            <a:r>
              <a:rPr lang="sq-AL" sz="2400" dirty="0"/>
              <a:t>Dy fazat e vlerësimit që shpijnë në dhënien e një kontrate publike rregullohen me rregulla të ndryshme dhe janë të ndryshme nga një pikë </a:t>
            </a:r>
            <a:r>
              <a:rPr lang="sq-AL" sz="2400" dirty="0" err="1"/>
              <a:t>konceptuale</a:t>
            </a:r>
            <a:r>
              <a:rPr lang="sq-AL" sz="2400" dirty="0"/>
              <a:t>, sepse ato i shërbejnë qëllimeve të ndryshme.</a:t>
            </a:r>
            <a:endParaRPr lang="en-US" sz="2400" dirty="0"/>
          </a:p>
        </p:txBody>
      </p:sp>
      <p:sp>
        <p:nvSpPr>
          <p:cNvPr id="6" name="Text Box 13"/>
          <p:cNvSpPr txBox="1">
            <a:spLocks noChangeArrowheads="1"/>
          </p:cNvSpPr>
          <p:nvPr/>
        </p:nvSpPr>
        <p:spPr bwMode="auto">
          <a:xfrm>
            <a:off x="139756" y="2914982"/>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lvl="0" algn="ctr"/>
            <a:r>
              <a:rPr lang="sq-AL" sz="2000" b="1" dirty="0"/>
              <a:t>Vlerësimi cilësor</a:t>
            </a:r>
            <a:endParaRPr lang="en-US" sz="2000" b="1" dirty="0"/>
          </a:p>
        </p:txBody>
      </p:sp>
      <p:sp>
        <p:nvSpPr>
          <p:cNvPr id="7" name="Text Box 14"/>
          <p:cNvSpPr txBox="1">
            <a:spLocks noChangeArrowheads="1"/>
          </p:cNvSpPr>
          <p:nvPr/>
        </p:nvSpPr>
        <p:spPr bwMode="auto">
          <a:xfrm>
            <a:off x="4716016" y="2914982"/>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lvl="0" algn="ctr"/>
            <a:r>
              <a:rPr lang="sq-AL" sz="2000" b="1" dirty="0"/>
              <a:t>Vlerësimi për dhënie të kontratës</a:t>
            </a:r>
            <a:endParaRPr lang="en-US" sz="2000" b="1" dirty="0"/>
          </a:p>
        </p:txBody>
      </p:sp>
      <p:sp>
        <p:nvSpPr>
          <p:cNvPr id="8" name="Rectangle 17" descr="50%"/>
          <p:cNvSpPr>
            <a:spLocks noChangeArrowheads="1"/>
          </p:cNvSpPr>
          <p:nvPr/>
        </p:nvSpPr>
        <p:spPr bwMode="auto">
          <a:xfrm>
            <a:off x="139756" y="3321272"/>
            <a:ext cx="4320000" cy="2556000"/>
          </a:xfrm>
          <a:prstGeom prst="rect">
            <a:avLst/>
          </a:prstGeom>
          <a:pattFill prst="pct50">
            <a:fgClr>
              <a:srgbClr val="FFFF66"/>
            </a:fgClr>
            <a:bgClr>
              <a:schemeClr val="bg1"/>
            </a:bgClr>
          </a:pattFill>
          <a:ln w="22225">
            <a:solidFill>
              <a:schemeClr val="tx1">
                <a:alpha val="93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6000" tIns="216000" rIns="216000" bIns="216000" anchor="ctr"/>
          <a:lstStyle/>
          <a:p>
            <a:r>
              <a:rPr lang="sq-AL" b="1" u="sng" dirty="0"/>
              <a:t>Kriteret e përzgjedhjes</a:t>
            </a:r>
            <a:r>
              <a:rPr lang="sq-AL" b="1" dirty="0"/>
              <a:t> </a:t>
            </a:r>
            <a:r>
              <a:rPr lang="sq-AL" dirty="0"/>
              <a:t>- zbatohen për të përcaktuar se cilët operatorë ekonomikë (ofertuesit ose kandidatët) janë të kualifikuar dhe potencialisht në gjendje për të përmbushur kontratën. Ato i përgjigjen pyetjes "Kush mund të kryej punën?".</a:t>
            </a:r>
            <a:endParaRPr lang="en-US" dirty="0"/>
          </a:p>
        </p:txBody>
      </p:sp>
      <p:sp>
        <p:nvSpPr>
          <p:cNvPr id="9" name="Rectangle 18" descr="50%"/>
          <p:cNvSpPr>
            <a:spLocks noChangeArrowheads="1"/>
          </p:cNvSpPr>
          <p:nvPr/>
        </p:nvSpPr>
        <p:spPr bwMode="auto">
          <a:xfrm>
            <a:off x="4716016" y="3321272"/>
            <a:ext cx="4320000" cy="2556000"/>
          </a:xfrm>
          <a:prstGeom prst="rect">
            <a:avLst/>
          </a:prstGeom>
          <a:pattFill prst="pct50">
            <a:fgClr>
              <a:srgbClr val="FFFF66"/>
            </a:fgClr>
            <a:bgClr>
              <a:schemeClr val="bg1"/>
            </a:bgClr>
          </a:pattFill>
          <a:ln w="22225">
            <a:solidFill>
              <a:schemeClr val="tx1">
                <a:alpha val="93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6000" tIns="216000" rIns="216000" bIns="216000" anchor="ctr"/>
          <a:lstStyle/>
          <a:p>
            <a:r>
              <a:rPr lang="sq-AL" b="1" u="sng" dirty="0"/>
              <a:t>Kriteret e dhënies</a:t>
            </a:r>
            <a:r>
              <a:rPr lang="sq-AL" b="1" dirty="0"/>
              <a:t> </a:t>
            </a:r>
            <a:r>
              <a:rPr lang="sq-AL" dirty="0"/>
              <a:t>- zbatohen për të përcaktuar se cili </a:t>
            </a:r>
            <a:r>
              <a:rPr lang="sq-AL" i="1" dirty="0"/>
              <a:t>tender</a:t>
            </a:r>
            <a:r>
              <a:rPr lang="sq-AL" dirty="0"/>
              <a:t> i cili plotëson specifikimet e përcaktuara dhe kërkesat (nga ata që janë të kualifikuar dhe potencialisht në gjendje për të kryer kontratën) </a:t>
            </a:r>
            <a:r>
              <a:rPr lang="sq-AL" b="1" u="sng" dirty="0"/>
              <a:t>ofron zgjidhjen më të mirë</a:t>
            </a:r>
            <a:endParaRPr lang="en-US" b="1" dirty="0"/>
          </a:p>
        </p:txBody>
      </p:sp>
    </p:spTree>
    <p:extLst>
      <p:ext uri="{BB962C8B-B14F-4D97-AF65-F5344CB8AC3E}">
        <p14:creationId xmlns:p14="http://schemas.microsoft.com/office/powerpoint/2010/main" val="165034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Kriteret e përzgjedhjes dhe kriteret e dhënies </a:t>
            </a:r>
            <a:endParaRPr lang="en-US" sz="2400" b="1" dirty="0"/>
          </a:p>
        </p:txBody>
      </p:sp>
      <p:sp>
        <p:nvSpPr>
          <p:cNvPr id="3" name="Rectangle 2"/>
          <p:cNvSpPr/>
          <p:nvPr/>
        </p:nvSpPr>
        <p:spPr>
          <a:xfrm>
            <a:off x="467544" y="1340768"/>
            <a:ext cx="8352928" cy="2908489"/>
          </a:xfrm>
          <a:prstGeom prst="rect">
            <a:avLst/>
          </a:prstGeom>
        </p:spPr>
        <p:txBody>
          <a:bodyPr wrap="square">
            <a:spAutoFit/>
          </a:bodyPr>
          <a:lstStyle/>
          <a:p>
            <a:pPr>
              <a:spcBef>
                <a:spcPts val="600"/>
              </a:spcBef>
            </a:pPr>
            <a:r>
              <a:rPr lang="sq-AL" sz="2400" dirty="0"/>
              <a:t>Dallimi ne mes kritereve te përzgjedhjes dhe kritereve te shpërblimit është mjaft i rëndësishëm. </a:t>
            </a:r>
            <a:endParaRPr lang="en-US" sz="2400" dirty="0"/>
          </a:p>
          <a:p>
            <a:pPr>
              <a:spcBef>
                <a:spcPts val="600"/>
              </a:spcBef>
            </a:pPr>
            <a:r>
              <a:rPr lang="sq-AL" sz="2400" dirty="0"/>
              <a:t>Kriteret e përzgjedhjes përqendrohen në "ofertuesit" dhe kriteret e dhënies përqendrohen në "ofertën".</a:t>
            </a:r>
            <a:endParaRPr lang="en-US" sz="2400" dirty="0"/>
          </a:p>
          <a:p>
            <a:pPr>
              <a:spcBef>
                <a:spcPts val="600"/>
              </a:spcBef>
            </a:pPr>
            <a:r>
              <a:rPr lang="sq-AL" sz="2400" dirty="0"/>
              <a:t> Një dallim i qartë në mes të dy kritereve duhet te ruhet në të gjithë procesin e prokurimit.</a:t>
            </a:r>
            <a:endParaRPr lang="en-US" sz="2400" dirty="0"/>
          </a:p>
          <a:p>
            <a:pPr>
              <a:spcBef>
                <a:spcPts val="600"/>
              </a:spcBef>
            </a:pPr>
            <a:endParaRPr lang="el-GR"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08015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10"/>
          <p:cNvSpPr>
            <a:spLocks noChangeShapeType="1"/>
          </p:cNvSpPr>
          <p:nvPr/>
        </p:nvSpPr>
        <p:spPr bwMode="auto">
          <a:xfrm flipH="1" flipV="1">
            <a:off x="2025939" y="2120082"/>
            <a:ext cx="2385402" cy="1197104"/>
          </a:xfrm>
          <a:prstGeom prst="line">
            <a:avLst/>
          </a:prstGeom>
          <a:noFill/>
          <a:ln w="38100">
            <a:solidFill>
              <a:schemeClr val="tx1"/>
            </a:solidFill>
            <a:prstDash val="dash"/>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ea typeface="Verdana" panose="020B0604030504040204" pitchFamily="34" charset="0"/>
              <a:cs typeface="Verdana" panose="020B0604030504040204" pitchFamily="34" charset="0"/>
            </a:endParaRPr>
          </a:p>
        </p:txBody>
      </p:sp>
      <p:sp>
        <p:nvSpPr>
          <p:cNvPr id="9" name="Text Box 11"/>
          <p:cNvSpPr txBox="1">
            <a:spLocks noChangeArrowheads="1"/>
          </p:cNvSpPr>
          <p:nvPr/>
        </p:nvSpPr>
        <p:spPr bwMode="auto">
          <a:xfrm>
            <a:off x="272870" y="1628775"/>
            <a:ext cx="22830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sq-AL" altLang="en-US" sz="1800" dirty="0">
                <a:solidFill>
                  <a:schemeClr val="tx2"/>
                </a:solidFill>
                <a:latin typeface="Verdana" panose="020B0604030504040204" pitchFamily="34" charset="0"/>
                <a:ea typeface="Verdana" panose="020B0604030504040204" pitchFamily="34" charset="0"/>
                <a:cs typeface="Verdana" panose="020B0604030504040204" pitchFamily="34" charset="0"/>
              </a:rPr>
              <a:t>Nuk duhet të përzihen kriteret e përzgjedhjes dhe të dhënies</a:t>
            </a:r>
          </a:p>
        </p:txBody>
      </p:sp>
      <p:sp>
        <p:nvSpPr>
          <p:cNvPr id="10" name="Rectangle 8"/>
          <p:cNvSpPr>
            <a:spLocks noChangeArrowheads="1"/>
          </p:cNvSpPr>
          <p:nvPr/>
        </p:nvSpPr>
        <p:spPr bwMode="auto">
          <a:xfrm>
            <a:off x="457200" y="519063"/>
            <a:ext cx="822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en-US" sz="2400" b="1" dirty="0"/>
              <a:t>Procesi i Vlerësimit të Ofertave</a:t>
            </a:r>
            <a:endParaRPr lang="en-GB" altLang="en-US" sz="2400" b="1" dirty="0"/>
          </a:p>
        </p:txBody>
      </p:sp>
      <p:sp>
        <p:nvSpPr>
          <p:cNvPr id="11" name="TextBox 1"/>
          <p:cNvSpPr txBox="1">
            <a:spLocks noChangeArrowheads="1"/>
          </p:cNvSpPr>
          <p:nvPr/>
        </p:nvSpPr>
        <p:spPr bwMode="auto">
          <a:xfrm>
            <a:off x="5697464" y="1196752"/>
            <a:ext cx="28349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800" dirty="0">
                <a:latin typeface="Verdana" panose="020B0604030504040204" pitchFamily="34" charset="0"/>
                <a:ea typeface="Verdana" panose="020B0604030504040204" pitchFamily="34" charset="0"/>
                <a:cs typeface="Verdana" panose="020B0604030504040204" pitchFamily="34" charset="0"/>
              </a:rPr>
              <a:t>Përshkruan se çfarë është duke kërkuar Autoriteti...</a:t>
            </a:r>
          </a:p>
        </p:txBody>
      </p:sp>
      <p:sp>
        <p:nvSpPr>
          <p:cNvPr id="12" name="TextBox 11"/>
          <p:cNvSpPr txBox="1">
            <a:spLocks noChangeArrowheads="1"/>
          </p:cNvSpPr>
          <p:nvPr/>
        </p:nvSpPr>
        <p:spPr bwMode="auto">
          <a:xfrm>
            <a:off x="272870" y="4820959"/>
            <a:ext cx="199487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800" dirty="0">
                <a:latin typeface="Verdana" panose="020B0604030504040204" pitchFamily="34" charset="0"/>
                <a:ea typeface="Verdana" panose="020B0604030504040204" pitchFamily="34" charset="0"/>
                <a:cs typeface="Verdana" panose="020B0604030504040204" pitchFamily="34" charset="0"/>
              </a:rPr>
              <a:t>Shqyrton cili mund të japë atë që është e nevojshme …</a:t>
            </a:r>
          </a:p>
        </p:txBody>
      </p:sp>
      <p:sp>
        <p:nvSpPr>
          <p:cNvPr id="13" name="TextBox 12"/>
          <p:cNvSpPr txBox="1">
            <a:spLocks noChangeArrowheads="1"/>
          </p:cNvSpPr>
          <p:nvPr/>
        </p:nvSpPr>
        <p:spPr bwMode="auto">
          <a:xfrm>
            <a:off x="6876256" y="4953942"/>
            <a:ext cx="194796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sq-AL" altLang="en-US" sz="1800" dirty="0">
                <a:latin typeface="Verdana" panose="020B0604030504040204" pitchFamily="34" charset="0"/>
                <a:ea typeface="Verdana" panose="020B0604030504040204" pitchFamily="34" charset="0"/>
                <a:cs typeface="Verdana" panose="020B0604030504040204" pitchFamily="34" charset="0"/>
              </a:rPr>
              <a:t>Identifikon cili është duke ofruar zgjidhjen më të mirë …</a:t>
            </a:r>
          </a:p>
        </p:txBody>
      </p:sp>
      <p:grpSp>
        <p:nvGrpSpPr>
          <p:cNvPr id="15" name="Group 18"/>
          <p:cNvGrpSpPr/>
          <p:nvPr/>
        </p:nvGrpSpPr>
        <p:grpSpPr>
          <a:xfrm>
            <a:off x="1836738" y="1268760"/>
            <a:ext cx="5228718" cy="4609058"/>
            <a:chOff x="1836738" y="1556792"/>
            <a:chExt cx="5228718" cy="4609058"/>
          </a:xfrm>
        </p:grpSpPr>
        <p:grpSp>
          <p:nvGrpSpPr>
            <p:cNvPr id="16" name="Group 16"/>
            <p:cNvGrpSpPr/>
            <p:nvPr/>
          </p:nvGrpSpPr>
          <p:grpSpPr>
            <a:xfrm>
              <a:off x="3011097" y="1556792"/>
              <a:ext cx="2880000" cy="2879725"/>
              <a:chOff x="3132138" y="1556792"/>
              <a:chExt cx="2880000" cy="2879725"/>
            </a:xfrm>
          </p:grpSpPr>
          <p:sp>
            <p:nvSpPr>
              <p:cNvPr id="2" name="AutoShape 2"/>
              <p:cNvSpPr>
                <a:spLocks noChangeAspect="1" noChangeArrowheads="1"/>
              </p:cNvSpPr>
              <p:nvPr/>
            </p:nvSpPr>
            <p:spPr bwMode="auto">
              <a:xfrm>
                <a:off x="3132138" y="1556792"/>
                <a:ext cx="2880000" cy="2879725"/>
              </a:xfrm>
              <a:prstGeom prst="flowChartConnector">
                <a:avLst/>
              </a:prstGeom>
              <a:solidFill>
                <a:srgbClr val="FFFF00">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sp>
            <p:nvSpPr>
              <p:cNvPr id="5" name="Text Box 5"/>
              <p:cNvSpPr txBox="1">
                <a:spLocks noChangeArrowheads="1"/>
              </p:cNvSpPr>
              <p:nvPr/>
            </p:nvSpPr>
            <p:spPr bwMode="auto">
              <a:xfrm>
                <a:off x="3636307" y="2798217"/>
                <a:ext cx="1871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2000" dirty="0">
                    <a:latin typeface="Verdana" panose="020B0604030504040204" pitchFamily="34" charset="0"/>
                    <a:ea typeface="Verdana" panose="020B0604030504040204" pitchFamily="34" charset="0"/>
                    <a:cs typeface="Verdana" panose="020B0604030504040204" pitchFamily="34" charset="0"/>
                  </a:rPr>
                  <a:t>Specifikimi</a:t>
                </a:r>
              </a:p>
            </p:txBody>
          </p:sp>
        </p:grpSp>
        <p:sp>
          <p:nvSpPr>
            <p:cNvPr id="7" name="Line 9"/>
            <p:cNvSpPr>
              <a:spLocks noChangeShapeType="1"/>
            </p:cNvSpPr>
            <p:nvPr/>
          </p:nvSpPr>
          <p:spPr bwMode="auto">
            <a:xfrm>
              <a:off x="4451097" y="3500438"/>
              <a:ext cx="0" cy="2665412"/>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ea typeface="Verdana" panose="020B0604030504040204" pitchFamily="34" charset="0"/>
                <a:cs typeface="Verdana" panose="020B0604030504040204" pitchFamily="34" charset="0"/>
              </a:endParaRPr>
            </a:p>
          </p:txBody>
        </p:sp>
        <p:grpSp>
          <p:nvGrpSpPr>
            <p:cNvPr id="17" name="Group 17"/>
            <p:cNvGrpSpPr/>
            <p:nvPr/>
          </p:nvGrpSpPr>
          <p:grpSpPr>
            <a:xfrm>
              <a:off x="1836738" y="3284538"/>
              <a:ext cx="5228718" cy="2881312"/>
              <a:chOff x="1836738" y="3284538"/>
              <a:chExt cx="5228718" cy="2881312"/>
            </a:xfrm>
          </p:grpSpPr>
          <p:grpSp>
            <p:nvGrpSpPr>
              <p:cNvPr id="18" name="Group 14"/>
              <p:cNvGrpSpPr/>
              <p:nvPr/>
            </p:nvGrpSpPr>
            <p:grpSpPr>
              <a:xfrm>
                <a:off x="4185456" y="3286125"/>
                <a:ext cx="2880000" cy="2879725"/>
                <a:chOff x="4185456" y="3286125"/>
                <a:chExt cx="2880000" cy="2879725"/>
              </a:xfrm>
            </p:grpSpPr>
            <p:sp>
              <p:nvSpPr>
                <p:cNvPr id="3" name="AutoShape 3"/>
                <p:cNvSpPr>
                  <a:spLocks noChangeAspect="1" noChangeArrowheads="1"/>
                </p:cNvSpPr>
                <p:nvPr/>
              </p:nvSpPr>
              <p:spPr bwMode="auto">
                <a:xfrm>
                  <a:off x="4185456" y="3286125"/>
                  <a:ext cx="2880000" cy="2879725"/>
                </a:xfrm>
                <a:prstGeom prst="flowChartConnector">
                  <a:avLst/>
                </a:prstGeom>
                <a:solidFill>
                  <a:srgbClr val="339966">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sp>
              <p:nvSpPr>
                <p:cNvPr id="6" name="Text Box 6"/>
                <p:cNvSpPr txBox="1">
                  <a:spLocks noChangeArrowheads="1"/>
                </p:cNvSpPr>
                <p:nvPr/>
              </p:nvSpPr>
              <p:spPr bwMode="auto">
                <a:xfrm>
                  <a:off x="4869013" y="4527550"/>
                  <a:ext cx="1760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2000" dirty="0">
                      <a:latin typeface="Verdana" panose="020B0604030504040204" pitchFamily="34" charset="0"/>
                      <a:ea typeface="Verdana" panose="020B0604030504040204" pitchFamily="34" charset="0"/>
                      <a:cs typeface="Verdana" panose="020B0604030504040204" pitchFamily="34" charset="0"/>
                    </a:rPr>
                    <a:t>Shpërblimi</a:t>
                  </a:r>
                </a:p>
              </p:txBody>
            </p:sp>
          </p:grpSp>
          <p:grpSp>
            <p:nvGrpSpPr>
              <p:cNvPr id="19" name="Group 15"/>
              <p:cNvGrpSpPr/>
              <p:nvPr/>
            </p:nvGrpSpPr>
            <p:grpSpPr>
              <a:xfrm>
                <a:off x="1836738" y="3284538"/>
                <a:ext cx="2880000" cy="2879725"/>
                <a:chOff x="1836738" y="3284538"/>
                <a:chExt cx="2880000" cy="2879725"/>
              </a:xfrm>
            </p:grpSpPr>
            <p:sp>
              <p:nvSpPr>
                <p:cNvPr id="4" name="AutoShape 4"/>
                <p:cNvSpPr>
                  <a:spLocks noChangeAspect="1" noChangeArrowheads="1"/>
                </p:cNvSpPr>
                <p:nvPr/>
              </p:nvSpPr>
              <p:spPr bwMode="auto">
                <a:xfrm>
                  <a:off x="1836738" y="3284538"/>
                  <a:ext cx="2880000" cy="2879725"/>
                </a:xfrm>
                <a:prstGeom prst="flowChartConnector">
                  <a:avLst/>
                </a:prstGeom>
                <a:solidFill>
                  <a:srgbClr val="0000FF">
                    <a:alpha val="25098"/>
                  </a:srgbClr>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sp>
              <p:nvSpPr>
                <p:cNvPr id="14" name="Text Box 7"/>
                <p:cNvSpPr txBox="1">
                  <a:spLocks noChangeArrowheads="1"/>
                </p:cNvSpPr>
                <p:nvPr/>
              </p:nvSpPr>
              <p:spPr bwMode="auto">
                <a:xfrm>
                  <a:off x="2232957" y="4524345"/>
                  <a:ext cx="2087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sq-AL" altLang="en-US" sz="2000" dirty="0">
                      <a:latin typeface="Verdana" panose="020B0604030504040204" pitchFamily="34" charset="0"/>
                      <a:ea typeface="Verdana" panose="020B0604030504040204" pitchFamily="34" charset="0"/>
                      <a:cs typeface="Verdana" panose="020B0604030504040204" pitchFamily="34" charset="0"/>
                    </a:rPr>
                    <a:t>Kualifikimi</a:t>
                  </a:r>
                </a:p>
              </p:txBody>
            </p:sp>
          </p:grpSp>
        </p:grpSp>
      </p:grpSp>
    </p:spTree>
    <p:extLst>
      <p:ext uri="{BB962C8B-B14F-4D97-AF65-F5344CB8AC3E}">
        <p14:creationId xmlns:p14="http://schemas.microsoft.com/office/powerpoint/2010/main" val="135498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400" b="1" dirty="0"/>
              <a:t>Kriteret e përzgjedhjes </a:t>
            </a:r>
            <a:endParaRPr lang="el-GR" sz="2400" b="1" dirty="0"/>
          </a:p>
        </p:txBody>
      </p:sp>
      <p:sp>
        <p:nvSpPr>
          <p:cNvPr id="5" name="Rectangle 3"/>
          <p:cNvSpPr txBox="1">
            <a:spLocks noChangeArrowheads="1"/>
          </p:cNvSpPr>
          <p:nvPr/>
        </p:nvSpPr>
        <p:spPr>
          <a:xfrm>
            <a:off x="323850" y="980728"/>
            <a:ext cx="8640638" cy="3637919"/>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400" dirty="0"/>
              <a:t>Kriteret e përzgjedhjes grupohen në kategori (4 kategori sipas Direktivave të prokurimit publik të BE-së). </a:t>
            </a:r>
            <a:endParaRPr lang="en-US" sz="2400" dirty="0"/>
          </a:p>
          <a:p>
            <a:r>
              <a:rPr lang="sq-AL" sz="2400" dirty="0"/>
              <a:t>Kriteret e përzgjedhjes janë kritere kalon / dështon, duke shpie ne përgjigje po/jo.</a:t>
            </a:r>
            <a:endParaRPr lang="en-US" sz="2400" dirty="0"/>
          </a:p>
          <a:p>
            <a:r>
              <a:rPr lang="sq-AL" sz="2400" dirty="0"/>
              <a:t>Të gjitha kriteret e përzgjedhjes duhet të plotësohen nga kandidati  ne mënyre që ai të konsiderohet i aftë për të zbatuar kontratën. </a:t>
            </a:r>
            <a:endParaRPr lang="en-US" sz="2400" dirty="0"/>
          </a:p>
          <a:p>
            <a:r>
              <a:rPr lang="sq-AL" sz="2400" dirty="0"/>
              <a:t>Vetëm në raste të veçanta, kriteret e përzgjedhjes mund të poentohen dhe të peshohen.</a:t>
            </a:r>
            <a:endParaRPr lang="en-US" sz="2400" dirty="0"/>
          </a:p>
        </p:txBody>
      </p:sp>
    </p:spTree>
    <p:extLst>
      <p:ext uri="{BB962C8B-B14F-4D97-AF65-F5344CB8AC3E}">
        <p14:creationId xmlns:p14="http://schemas.microsoft.com/office/powerpoint/2010/main" val="156875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44085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Kriteri i dhënies se kontratës</a:t>
            </a:r>
          </a:p>
        </p:txBody>
      </p:sp>
      <p:sp>
        <p:nvSpPr>
          <p:cNvPr id="3" name="Rectangle 2"/>
          <p:cNvSpPr/>
          <p:nvPr/>
        </p:nvSpPr>
        <p:spPr>
          <a:xfrm>
            <a:off x="283772" y="1124744"/>
            <a:ext cx="8712000" cy="3293209"/>
          </a:xfrm>
          <a:prstGeom prst="rect">
            <a:avLst/>
          </a:prstGeom>
        </p:spPr>
        <p:txBody>
          <a:bodyPr wrap="square">
            <a:spAutoFit/>
          </a:bodyPr>
          <a:lstStyle/>
          <a:p>
            <a:pPr eaLnBrk="0" hangingPunct="0">
              <a:spcBef>
                <a:spcPts val="1200"/>
              </a:spcBef>
              <a:buClr>
                <a:schemeClr val="bg2"/>
              </a:buClr>
              <a:buSzPct val="75000"/>
            </a:pPr>
            <a:r>
              <a:rPr lang="sq-AL" sz="2400" kern="0" dirty="0">
                <a:ea typeface="Verdana" panose="020B0604030504040204" pitchFamily="34" charset="0"/>
                <a:cs typeface="Verdana" panose="020B0604030504040204" pitchFamily="34" charset="0"/>
              </a:rPr>
              <a:t>Sistemi i Prokurimit Publik të Kosovës dhe praktika ndërkombëtare e Prokurimit Publik dallon dy sisteme të ndryshme të dhënies së kontratës:</a:t>
            </a:r>
          </a:p>
          <a:p>
            <a:pPr eaLnBrk="0" hangingPunct="0">
              <a:spcBef>
                <a:spcPts val="1200"/>
              </a:spcBef>
              <a:buClr>
                <a:schemeClr val="bg2"/>
              </a:buClr>
              <a:buSzPct val="75000"/>
            </a:pPr>
            <a:endParaRPr lang="sq-AL" sz="2400" kern="0" dirty="0">
              <a:ea typeface="Verdana" panose="020B0604030504040204" pitchFamily="34" charset="0"/>
              <a:cs typeface="Verdana" panose="020B0604030504040204" pitchFamily="34" charset="0"/>
            </a:endParaRPr>
          </a:p>
          <a:p>
            <a:pPr eaLnBrk="0" hangingPunct="0">
              <a:spcBef>
                <a:spcPts val="1200"/>
              </a:spcBef>
              <a:buClr>
                <a:schemeClr val="bg2"/>
              </a:buClr>
              <a:buSzPct val="75000"/>
              <a:buFont typeface="Wingdings" pitchFamily="2" charset="2"/>
              <a:buChar char="q"/>
            </a:pPr>
            <a:r>
              <a:rPr lang="sq-AL" sz="2400" dirty="0"/>
              <a:t> Çmimi më i ulët </a:t>
            </a:r>
          </a:p>
          <a:p>
            <a:pPr eaLnBrk="0" hangingPunct="0">
              <a:spcBef>
                <a:spcPts val="1200"/>
              </a:spcBef>
              <a:buClr>
                <a:schemeClr val="bg2"/>
              </a:buClr>
              <a:buSzPct val="75000"/>
              <a:buFont typeface="Wingdings" pitchFamily="2" charset="2"/>
              <a:buChar char="q"/>
            </a:pPr>
            <a:r>
              <a:rPr lang="en-US" sz="2400" dirty="0"/>
              <a:t> </a:t>
            </a:r>
            <a:r>
              <a:rPr lang="sq-AL" sz="2400" dirty="0"/>
              <a:t>Çmimi ekonomikisht më i favorshëm (</a:t>
            </a:r>
            <a:r>
              <a:rPr lang="en-US" sz="2400" dirty="0"/>
              <a:t>TEMF</a:t>
            </a:r>
            <a:r>
              <a:rPr lang="sq-AL" sz="2400" dirty="0"/>
              <a:t>)</a:t>
            </a:r>
          </a:p>
          <a:p>
            <a:pPr marL="342900" indent="-342900" eaLnBrk="0" hangingPunct="0">
              <a:spcBef>
                <a:spcPts val="1200"/>
              </a:spcBef>
              <a:buClr>
                <a:schemeClr val="bg2"/>
              </a:buClr>
              <a:buSzPct val="75000"/>
              <a:buFont typeface="Wingdings" pitchFamily="2" charset="2"/>
              <a:buChar char="n"/>
            </a:pPr>
            <a:endParaRPr lang="en-US" sz="24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53807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040" y="482420"/>
            <a:ext cx="44085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Kriteri i dhënies se kontratës</a:t>
            </a:r>
          </a:p>
        </p:txBody>
      </p:sp>
      <p:sp>
        <p:nvSpPr>
          <p:cNvPr id="5" name="Rectangle 4" descr="50%"/>
          <p:cNvSpPr>
            <a:spLocks noChangeArrowheads="1"/>
          </p:cNvSpPr>
          <p:nvPr/>
        </p:nvSpPr>
        <p:spPr bwMode="auto">
          <a:xfrm>
            <a:off x="228600" y="1196752"/>
            <a:ext cx="8686800" cy="7620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952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sq-AL" altLang="el-GR" dirty="0"/>
              <a:t>Vlerësimi i ofertave në fazën e 2 te vlerësimit (për dhënie te kontratës) mund të përdorë vetëm një nga dy sistemet e ndryshme.</a:t>
            </a:r>
          </a:p>
        </p:txBody>
      </p:sp>
      <p:sp>
        <p:nvSpPr>
          <p:cNvPr id="6" name="Rectangle 5"/>
          <p:cNvSpPr>
            <a:spLocks noChangeArrowheads="1"/>
          </p:cNvSpPr>
          <p:nvPr/>
        </p:nvSpPr>
        <p:spPr bwMode="auto">
          <a:xfrm>
            <a:off x="228600" y="2568352"/>
            <a:ext cx="4267200" cy="838200"/>
          </a:xfrm>
          <a:prstGeom prst="rect">
            <a:avLst/>
          </a:prstGeom>
          <a:solidFill>
            <a:srgbClr val="FFFF66"/>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952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1" algn="ctr"/>
            <a:r>
              <a:rPr lang="sq-AL" b="1" dirty="0"/>
              <a:t>Çmimi më i ulët </a:t>
            </a:r>
            <a:endParaRPr lang="en-US" b="1" dirty="0"/>
          </a:p>
        </p:txBody>
      </p:sp>
      <p:sp>
        <p:nvSpPr>
          <p:cNvPr id="7" name="Rectangle 6"/>
          <p:cNvSpPr>
            <a:spLocks noChangeArrowheads="1"/>
          </p:cNvSpPr>
          <p:nvPr/>
        </p:nvSpPr>
        <p:spPr bwMode="auto">
          <a:xfrm>
            <a:off x="4648200" y="2568352"/>
            <a:ext cx="4267200" cy="838200"/>
          </a:xfrm>
          <a:prstGeom prst="rect">
            <a:avLst/>
          </a:prstGeom>
          <a:solidFill>
            <a:srgbClr val="FFFF66"/>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952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95250" lvl="1" algn="ctr"/>
            <a:r>
              <a:rPr lang="sq-AL" b="1" dirty="0"/>
              <a:t>Çmimi ekonomikisht më i favorshëm </a:t>
            </a:r>
            <a:endParaRPr lang="en-US" b="1" dirty="0"/>
          </a:p>
          <a:p>
            <a:pPr algn="ctr">
              <a:buFont typeface="Symbol" panose="05050102010706020507" pitchFamily="18" charset="2"/>
              <a:buNone/>
            </a:pPr>
            <a:r>
              <a:rPr lang="en-US" altLang="el-GR" b="1" dirty="0"/>
              <a:t>(MEAT)</a:t>
            </a:r>
            <a:endParaRPr lang="el-GR" altLang="el-GR" sz="1600" b="1" dirty="0"/>
          </a:p>
        </p:txBody>
      </p:sp>
      <p:cxnSp>
        <p:nvCxnSpPr>
          <p:cNvPr id="8" name="AutoShape 7"/>
          <p:cNvCxnSpPr>
            <a:cxnSpLocks noChangeShapeType="1"/>
            <a:stCxn id="5" idx="2"/>
            <a:endCxn id="6" idx="0"/>
          </p:cNvCxnSpPr>
          <p:nvPr/>
        </p:nvCxnSpPr>
        <p:spPr bwMode="auto">
          <a:xfrm flipH="1">
            <a:off x="2362200" y="1969865"/>
            <a:ext cx="2209800" cy="587375"/>
          </a:xfrm>
          <a:prstGeom prst="straightConnector1">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8"/>
          <p:cNvCxnSpPr>
            <a:cxnSpLocks noChangeShapeType="1"/>
            <a:stCxn id="5" idx="2"/>
            <a:endCxn id="7" idx="0"/>
          </p:cNvCxnSpPr>
          <p:nvPr/>
        </p:nvCxnSpPr>
        <p:spPr bwMode="auto">
          <a:xfrm>
            <a:off x="4572000" y="1969865"/>
            <a:ext cx="2209800" cy="587375"/>
          </a:xfrm>
          <a:prstGeom prst="straightConnector1">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AutoShape 9"/>
          <p:cNvSpPr>
            <a:spLocks noChangeArrowheads="1"/>
          </p:cNvSpPr>
          <p:nvPr/>
        </p:nvSpPr>
        <p:spPr bwMode="auto">
          <a:xfrm>
            <a:off x="3491880" y="3787552"/>
            <a:ext cx="5184576" cy="1585664"/>
          </a:xfrm>
          <a:prstGeom prst="wedgeRoundRectCallout">
            <a:avLst>
              <a:gd name="adj1" fmla="val 22741"/>
              <a:gd name="adj2" fmla="val -73725"/>
              <a:gd name="adj3" fmla="val 16667"/>
            </a:avLst>
          </a:prstGeom>
          <a:solidFill>
            <a:srgbClr val="FFFF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p>
            <a:pPr algn="ctr"/>
            <a:r>
              <a:rPr lang="sq-AL" altLang="el-GR" sz="1600" dirty="0"/>
              <a:t>Në rast se tenderi ekonomikisht më i favorshëm (MEAT) është zgjedhur, kriteret e dhënies duhet të përcaktohen dhe të përdoren</a:t>
            </a:r>
            <a:r>
              <a:rPr lang="en-US" altLang="el-GR" sz="1600" dirty="0"/>
              <a:t> </a:t>
            </a:r>
            <a:r>
              <a:rPr lang="sq-AL" altLang="el-GR" sz="1600" dirty="0"/>
              <a:t>për përzgjedhjen e kandidatit që do ti epet kontrata</a:t>
            </a:r>
          </a:p>
        </p:txBody>
      </p:sp>
    </p:spTree>
    <p:extLst>
      <p:ext uri="{BB962C8B-B14F-4D97-AF65-F5344CB8AC3E}">
        <p14:creationId xmlns:p14="http://schemas.microsoft.com/office/powerpoint/2010/main" val="202162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000" fill="hold"/>
                                        <p:tgtEl>
                                          <p:spTgt spid="7"/>
                                        </p:tgtEl>
                                        <p:attrNameLst>
                                          <p:attrName>ppt_x</p:attrName>
                                        </p:attrNameLst>
                                      </p:cBhvr>
                                      <p:tavLst>
                                        <p:tav tm="0">
                                          <p:val>
                                            <p:strVal val="#ppt_x"/>
                                          </p:val>
                                        </p:tav>
                                        <p:tav tm="100000">
                                          <p:val>
                                            <p:strVal val="#ppt_x"/>
                                          </p:val>
                                        </p:tav>
                                      </p:tavLst>
                                    </p:anim>
                                    <p:anim calcmode="lin" valueType="num">
                                      <p:cBhvr additive="base">
                                        <p:cTn id="2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Sistemet e tenderimit</a:t>
            </a:r>
          </a:p>
        </p:txBody>
      </p:sp>
      <p:sp>
        <p:nvSpPr>
          <p:cNvPr id="3" name="Rectangle 2"/>
          <p:cNvSpPr/>
          <p:nvPr/>
        </p:nvSpPr>
        <p:spPr>
          <a:xfrm>
            <a:off x="179512" y="1052736"/>
            <a:ext cx="8784976" cy="1200329"/>
          </a:xfrm>
          <a:prstGeom prst="rect">
            <a:avLst/>
          </a:prstGeom>
        </p:spPr>
        <p:txBody>
          <a:bodyPr wrap="square">
            <a:spAutoFit/>
          </a:bodyPr>
          <a:lstStyle/>
          <a:p>
            <a:pPr>
              <a:spcBef>
                <a:spcPts val="600"/>
              </a:spcBef>
            </a:pPr>
            <a:r>
              <a:rPr lang="sq-AL" sz="2400" dirty="0"/>
              <a:t>Korniza dhe koha për sigurimin nga ana e kandidatëve informacionin e nevojshëm dhe dhënat, në mënyrë që kriteret e tenderit të vlerësohen përcaktojnë sistemin e tenderimit</a:t>
            </a:r>
            <a:r>
              <a:rPr lang="sq-AL" sz="2400" dirty="0">
                <a:ea typeface="Verdana" panose="020B0604030504040204" pitchFamily="34" charset="0"/>
                <a:cs typeface="Verdana" panose="020B0604030504040204" pitchFamily="34" charset="0"/>
              </a:rPr>
              <a:t>.</a:t>
            </a:r>
          </a:p>
        </p:txBody>
      </p:sp>
      <p:sp>
        <p:nvSpPr>
          <p:cNvPr id="4" name="Text Box 13"/>
          <p:cNvSpPr txBox="1">
            <a:spLocks noChangeArrowheads="1"/>
          </p:cNvSpPr>
          <p:nvPr/>
        </p:nvSpPr>
        <p:spPr bwMode="auto">
          <a:xfrm>
            <a:off x="139756" y="2914982"/>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spcBef>
                <a:spcPct val="50000"/>
              </a:spcBef>
            </a:pPr>
            <a:r>
              <a:rPr lang="sq-AL" altLang="el-GR" sz="2000" b="1" dirty="0"/>
              <a:t>Procedura e hapur</a:t>
            </a:r>
          </a:p>
        </p:txBody>
      </p:sp>
      <p:sp>
        <p:nvSpPr>
          <p:cNvPr id="5" name="Text Box 14"/>
          <p:cNvSpPr txBox="1">
            <a:spLocks noChangeArrowheads="1"/>
          </p:cNvSpPr>
          <p:nvPr/>
        </p:nvSpPr>
        <p:spPr bwMode="auto">
          <a:xfrm>
            <a:off x="4716016" y="2914982"/>
            <a:ext cx="432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spcBef>
                <a:spcPct val="50000"/>
              </a:spcBef>
            </a:pPr>
            <a:r>
              <a:rPr lang="sq-AL" altLang="el-GR" sz="2000" b="1" dirty="0"/>
              <a:t>Procedura e kufizuar</a:t>
            </a:r>
          </a:p>
        </p:txBody>
      </p:sp>
      <p:sp>
        <p:nvSpPr>
          <p:cNvPr id="6" name="Rectangle 17" descr="50%"/>
          <p:cNvSpPr>
            <a:spLocks noChangeArrowheads="1"/>
          </p:cNvSpPr>
          <p:nvPr/>
        </p:nvSpPr>
        <p:spPr bwMode="auto">
          <a:xfrm>
            <a:off x="139756" y="3321272"/>
            <a:ext cx="4320000" cy="2556000"/>
          </a:xfrm>
          <a:prstGeom prst="rect">
            <a:avLst/>
          </a:prstGeom>
          <a:pattFill prst="pct50">
            <a:fgClr>
              <a:srgbClr val="FFFF66"/>
            </a:fgClr>
            <a:bgClr>
              <a:schemeClr val="bg1"/>
            </a:bgClr>
          </a:pattFill>
          <a:ln w="22225">
            <a:solidFill>
              <a:schemeClr val="tx1">
                <a:alpha val="93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6000" tIns="216000" rIns="216000" bIns="216000" anchor="ctr"/>
          <a:lstStyle/>
          <a:p>
            <a:pPr>
              <a:spcBef>
                <a:spcPts val="600"/>
              </a:spcBef>
            </a:pPr>
            <a:r>
              <a:rPr lang="sq-AL" dirty="0">
                <a:ea typeface="Verdana" panose="020B0604030504040204" pitchFamily="34" charset="0"/>
                <a:cs typeface="Verdana" panose="020B0604030504040204" pitchFamily="34" charset="0"/>
              </a:rPr>
              <a:t>Të gjitha informatat dhe të dhënat e nevojshme për vlerësimin e kritereve të tenderit dorëzohen nga të gjithë kandidatët në një hap. Të 2 fazat e vlerësimit vlerësohen pa paraqitjen e mëtejshëm të të dhënave nga kandidatët.</a:t>
            </a:r>
          </a:p>
        </p:txBody>
      </p:sp>
      <p:sp>
        <p:nvSpPr>
          <p:cNvPr id="7" name="Rectangle 18" descr="50%"/>
          <p:cNvSpPr>
            <a:spLocks noChangeArrowheads="1"/>
          </p:cNvSpPr>
          <p:nvPr/>
        </p:nvSpPr>
        <p:spPr bwMode="auto">
          <a:xfrm>
            <a:off x="4716016" y="3321272"/>
            <a:ext cx="4320000" cy="2556000"/>
          </a:xfrm>
          <a:prstGeom prst="rect">
            <a:avLst/>
          </a:prstGeom>
          <a:pattFill prst="pct50">
            <a:fgClr>
              <a:srgbClr val="FFFF66"/>
            </a:fgClr>
            <a:bgClr>
              <a:schemeClr val="bg1"/>
            </a:bgClr>
          </a:pattFill>
          <a:ln w="22225">
            <a:solidFill>
              <a:schemeClr val="tx1">
                <a:alpha val="93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6000" tIns="216000" rIns="216000" bIns="216000" anchor="ctr"/>
          <a:lstStyle/>
          <a:p>
            <a:pPr>
              <a:spcBef>
                <a:spcPts val="600"/>
              </a:spcBef>
            </a:pPr>
            <a:r>
              <a:rPr lang="sq-AL" dirty="0">
                <a:ea typeface="Verdana" panose="020B0604030504040204" pitchFamily="34" charset="0"/>
                <a:cs typeface="Verdana" panose="020B0604030504040204" pitchFamily="34" charset="0"/>
              </a:rPr>
              <a:t>Dy fazat e vlerësimit janë të ndara në dy faza të ndryshme të procedurës së </a:t>
            </a:r>
            <a:r>
              <a:rPr lang="sq-AL" dirty="0" err="1">
                <a:ea typeface="Verdana" panose="020B0604030504040204" pitchFamily="34" charset="0"/>
                <a:cs typeface="Verdana" panose="020B0604030504040204" pitchFamily="34" charset="0"/>
              </a:rPr>
              <a:t>ofertimit</a:t>
            </a:r>
            <a:r>
              <a:rPr lang="sq-AL" dirty="0">
                <a:ea typeface="Verdana" panose="020B0604030504040204" pitchFamily="34" charset="0"/>
                <a:cs typeface="Verdana" panose="020B0604030504040204" pitchFamily="34" charset="0"/>
              </a:rPr>
              <a:t> dhe informacionin dhe të dhënat e nevojshme për vlerësimin e kritereve të tenderit dorëzohen në përputhje me rrethanat.</a:t>
            </a:r>
          </a:p>
        </p:txBody>
      </p:sp>
    </p:spTree>
    <p:extLst>
      <p:ext uri="{BB962C8B-B14F-4D97-AF65-F5344CB8AC3E}">
        <p14:creationId xmlns:p14="http://schemas.microsoft.com/office/powerpoint/2010/main" val="357886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04"/>
          <p:cNvGraphicFramePr>
            <a:graphicFrameLocks noGrp="1"/>
          </p:cNvGraphicFramePr>
          <p:nvPr>
            <p:extLst>
              <p:ext uri="{D42A27DB-BD31-4B8C-83A1-F6EECF244321}">
                <p14:modId xmlns:p14="http://schemas.microsoft.com/office/powerpoint/2010/main" val="965318228"/>
              </p:ext>
            </p:extLst>
          </p:nvPr>
        </p:nvGraphicFramePr>
        <p:xfrm>
          <a:off x="457201" y="1371599"/>
          <a:ext cx="8001000" cy="4227350"/>
        </p:xfrm>
        <a:graphic>
          <a:graphicData uri="http://schemas.openxmlformats.org/drawingml/2006/table">
            <a:tbl>
              <a:tblPr/>
              <a:tblGrid>
                <a:gridCol w="1142999">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gridCol w="1600201">
                  <a:extLst>
                    <a:ext uri="{9D8B030D-6E8A-4147-A177-3AD203B41FA5}">
                      <a16:colId xmlns="" xmlns:a16="http://schemas.microsoft.com/office/drawing/2014/main" val="20005"/>
                    </a:ext>
                  </a:extLst>
                </a:gridCol>
              </a:tblGrid>
              <a:tr h="310026">
                <a:tc rowSpan="2"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1" i="0" u="none" strike="noStrike" cap="none" normalizeH="0" baseline="0" noProof="0" dirty="0">
                          <a:ln>
                            <a:noFill/>
                          </a:ln>
                          <a:solidFill>
                            <a:schemeClr val="tx1"/>
                          </a:solidFill>
                          <a:effectLst/>
                          <a:latin typeface="Arial" pitchFamily="34" charset="0"/>
                        </a:rPr>
                        <a:t>Fazat e vlerësimit për procedurat e ndryshme të tenderimit</a:t>
                      </a:r>
                    </a:p>
                  </a:txBody>
                  <a:tcPr marL="90000" marR="90000" marT="46807" marB="46807" anchor="ctr" anchorCtr="1"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l-GR"/>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a:ln>
                            <a:noFill/>
                          </a:ln>
                          <a:solidFill>
                            <a:schemeClr val="tx1"/>
                          </a:solidFill>
                          <a:effectLst/>
                          <a:latin typeface="Arial" pitchFamily="34" charset="0"/>
                        </a:rPr>
                        <a:t>vlerësimi cilësor</a:t>
                      </a:r>
                    </a:p>
                  </a:txBody>
                  <a:tcPr marT="45726" marB="4572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Vlerësimi për dhënie të kontratës</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 xmlns:a16="http://schemas.microsoft.com/office/drawing/2014/main" val="10000"/>
                  </a:ext>
                </a:extLst>
              </a:tr>
              <a:tr h="760954">
                <a:tc gridSpan="2" vMerge="1">
                  <a:txBody>
                    <a:bodyPr/>
                    <a:lstStyle/>
                    <a:p>
                      <a:endParaRPr lang="el-GR"/>
                    </a:p>
                  </a:txBody>
                  <a:tcPr/>
                </a:tc>
                <a:tc hMerge="1" vMerge="1">
                  <a:txBody>
                    <a:bodyPr/>
                    <a:lstStyle/>
                    <a:p>
                      <a:endParaRPr lang="el-GR"/>
                    </a:p>
                  </a:txBody>
                  <a:tcPr/>
                </a:tc>
                <a:tc vMerge="1">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noProof="0" dirty="0">
                        <a:ln>
                          <a:noFill/>
                        </a:ln>
                        <a:solidFill>
                          <a:schemeClr val="tx1"/>
                        </a:solidFill>
                        <a:effectLst/>
                        <a:latin typeface="Arial" pitchFamily="34" charset="0"/>
                      </a:endParaRPr>
                    </a:p>
                  </a:txBody>
                  <a:tcPr marT="45726" marB="45726"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smtClean="0">
                          <a:ln>
                            <a:noFill/>
                          </a:ln>
                          <a:solidFill>
                            <a:schemeClr val="tx1"/>
                          </a:solidFill>
                          <a:effectLst/>
                          <a:latin typeface="Arial" pitchFamily="34" charset="0"/>
                        </a:rPr>
                        <a:t>vlerësimi </a:t>
                      </a:r>
                      <a:r>
                        <a:rPr kumimoji="0" lang="sq-AL" sz="1600" b="0" i="0" u="none" strike="noStrike" cap="none" normalizeH="0" baseline="0" noProof="0" dirty="0">
                          <a:ln>
                            <a:noFill/>
                          </a:ln>
                          <a:solidFill>
                            <a:schemeClr val="tx1"/>
                          </a:solidFill>
                          <a:effectLst/>
                          <a:latin typeface="Arial" pitchFamily="34" charset="0"/>
                        </a:rPr>
                        <a:t>teknik</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a:ln>
                            <a:noFill/>
                          </a:ln>
                          <a:solidFill>
                            <a:schemeClr val="tx1"/>
                          </a:solidFill>
                          <a:effectLst/>
                          <a:latin typeface="Arial" pitchFamily="34" charset="0"/>
                        </a:rPr>
                        <a:t>vlerësimi financiar</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renditja </a:t>
                      </a:r>
                      <a:r>
                        <a:rPr kumimoji="0" lang="sq-AL" sz="1600" b="0" i="0" u="none" strike="noStrike" cap="none" normalizeH="0" baseline="0" noProof="0" dirty="0" smtClean="0">
                          <a:ln>
                            <a:noFill/>
                          </a:ln>
                          <a:solidFill>
                            <a:schemeClr val="tx1"/>
                          </a:solidFill>
                          <a:effectLst/>
                          <a:latin typeface="Arial" pitchFamily="34" charset="0"/>
                        </a:rPr>
                        <a:t>përfundimtare</a:t>
                      </a:r>
                      <a:endParaRPr kumimoji="0" lang="sq-AL" sz="1600" b="0" i="0" u="none" strike="noStrike" cap="none" normalizeH="0" baseline="0" noProof="0" dirty="0">
                        <a:ln>
                          <a:noFill/>
                        </a:ln>
                        <a:solidFill>
                          <a:schemeClr val="tx1"/>
                        </a:solidFill>
                        <a:effectLst/>
                        <a:latin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986420">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Procedura e hapur</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Ekonomikisht më i favorshëm (MEAT)</a:t>
                      </a:r>
                    </a:p>
                  </a:txBody>
                  <a:tcPr marT="45726" marB="4572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r>
                        <a:rPr kumimoji="0" lang="en-US" sz="3200" b="1" i="0" u="none" strike="noStrike" cap="none" normalizeH="0" baseline="0" noProof="0" dirty="0">
                          <a:ln>
                            <a:noFill/>
                          </a:ln>
                          <a:solidFill>
                            <a:srgbClr val="FF0000"/>
                          </a:solidFill>
                          <a:effectLst/>
                          <a:latin typeface="Arial Black" pitchFamily="34" charset="0"/>
                        </a:rPr>
                        <a: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35491">
                <a:tc vMerge="1">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noProof="0" dirty="0">
                        <a:ln>
                          <a:noFill/>
                        </a:ln>
                        <a:solidFill>
                          <a:schemeClr val="tx1"/>
                        </a:solidFill>
                        <a:effectLst/>
                        <a:latin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Çmimi me i ulet</a:t>
                      </a:r>
                    </a:p>
                  </a:txBody>
                  <a:tcPr marT="45726" marB="4572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3200" b="1" i="0" u="none" strike="noStrike" cap="none" normalizeH="0" baseline="0" noProof="0" dirty="0">
                        <a:ln>
                          <a:noFill/>
                        </a:ln>
                        <a:solidFill>
                          <a:schemeClr val="tx1"/>
                        </a:solidFill>
                        <a:effectLst/>
                        <a:latin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986420">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Procedura e kufizuar</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a:ln>
                            <a:noFill/>
                          </a:ln>
                          <a:solidFill>
                            <a:schemeClr val="tx1"/>
                          </a:solidFill>
                          <a:effectLst/>
                          <a:latin typeface="Arial" pitchFamily="34" charset="0"/>
                        </a:rPr>
                        <a:t>Ekonomikisht më i favorshëm (MEAT)</a:t>
                      </a:r>
                    </a:p>
                  </a:txBody>
                  <a:tcPr marT="45726" marB="4572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r>
                        <a:rPr kumimoji="0" lang="en-US" sz="3200" b="1" i="0" u="none" strike="noStrike" cap="none" normalizeH="0" baseline="0" noProof="0" dirty="0">
                          <a:ln>
                            <a:noFill/>
                          </a:ln>
                          <a:solidFill>
                            <a:srgbClr val="FF0000"/>
                          </a:solidFill>
                          <a:effectLst/>
                          <a:latin typeface="Arial Black" pitchFamily="34" charset="0"/>
                        </a:rPr>
                        <a: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a:ln>
                            <a:noFill/>
                          </a:ln>
                          <a:solidFill>
                            <a:schemeClr val="tx1"/>
                          </a:solidFill>
                          <a:effectLst/>
                          <a:latin typeface="Arial Black" pitchFamily="34" charset="0"/>
                        </a:rPr>
                        <a:t>PO</a:t>
                      </a:r>
                      <a:endParaRPr kumimoji="0" lang="en-US" sz="3200" b="1" i="0" u="none" strike="noStrike" cap="none" normalizeH="0" baseline="0" noProof="0" dirty="0">
                        <a:ln>
                          <a:noFill/>
                        </a:ln>
                        <a:solidFill>
                          <a:schemeClr val="tx1"/>
                        </a:solidFill>
                        <a:effectLst/>
                        <a:latin typeface="Arial Black"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35491">
                <a:tc vMerge="1">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noProof="0" dirty="0">
                        <a:ln>
                          <a:noFill/>
                        </a:ln>
                        <a:solidFill>
                          <a:schemeClr val="tx1"/>
                        </a:solidFill>
                        <a:effectLst/>
                        <a:latin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q-AL" sz="1600" b="0" i="0" u="none" strike="noStrike" cap="none" normalizeH="0" baseline="0" noProof="0" dirty="0">
                          <a:ln>
                            <a:noFill/>
                          </a:ln>
                          <a:solidFill>
                            <a:schemeClr val="tx1"/>
                          </a:solidFill>
                          <a:effectLst/>
                          <a:latin typeface="Arial" pitchFamily="34" charset="0"/>
                        </a:rPr>
                        <a:t>Çmimi me i ulet</a:t>
                      </a:r>
                    </a:p>
                  </a:txBody>
                  <a:tcPr marT="45726" marB="4572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3200" b="1" i="0" u="none" strike="noStrike" cap="none" normalizeH="0" baseline="0" noProof="0" dirty="0">
                        <a:ln>
                          <a:noFill/>
                        </a:ln>
                        <a:solidFill>
                          <a:schemeClr val="tx1"/>
                        </a:solidFill>
                        <a:effectLst/>
                        <a:latin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noProof="0" dirty="0">
                          <a:ln>
                            <a:noFill/>
                          </a:ln>
                          <a:solidFill>
                            <a:schemeClr val="tx1"/>
                          </a:solidFill>
                          <a:effectLst/>
                          <a:latin typeface="Arial Black" pitchFamily="34" charset="0"/>
                        </a:rPr>
                        <a:t>PO</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3" name="Rectangle 2"/>
          <p:cNvSpPr/>
          <p:nvPr/>
        </p:nvSpPr>
        <p:spPr>
          <a:xfrm>
            <a:off x="1143000" y="533400"/>
            <a:ext cx="6705600" cy="461665"/>
          </a:xfrm>
          <a:prstGeom prst="rect">
            <a:avLst/>
          </a:prstGeom>
        </p:spPr>
        <p:txBody>
          <a:bodyPr wrap="square">
            <a:spAutoFit/>
          </a:bodyPr>
          <a:lstStyle/>
          <a:p>
            <a:r>
              <a:rPr lang="sq-AL" sz="2400" b="1" dirty="0"/>
              <a:t>Sistemet  e tenderimit </a:t>
            </a:r>
            <a:r>
              <a:rPr lang="sq-AL" sz="2400" b="1" dirty="0" smtClean="0"/>
              <a:t>dhe Fazat </a:t>
            </a:r>
            <a:r>
              <a:rPr lang="sq-AL" sz="2400" b="1" dirty="0"/>
              <a:t>e vlerësimit</a:t>
            </a:r>
          </a:p>
        </p:txBody>
      </p:sp>
    </p:spTree>
    <p:extLst>
      <p:ext uri="{BB962C8B-B14F-4D97-AF65-F5344CB8AC3E}">
        <p14:creationId xmlns:p14="http://schemas.microsoft.com/office/powerpoint/2010/main" val="95605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54697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Sistemet e shpërblimit </a:t>
            </a:r>
            <a:r>
              <a:rPr lang="sq-AL" sz="2400" b="1" dirty="0" smtClean="0"/>
              <a:t>të </a:t>
            </a:r>
            <a:r>
              <a:rPr lang="sq-AL" sz="2400" b="1" dirty="0"/>
              <a:t>kontratës</a:t>
            </a:r>
          </a:p>
        </p:txBody>
      </p:sp>
      <p:sp>
        <p:nvSpPr>
          <p:cNvPr id="3" name="Rectangle 2"/>
          <p:cNvSpPr/>
          <p:nvPr/>
        </p:nvSpPr>
        <p:spPr>
          <a:xfrm>
            <a:off x="251520" y="1052736"/>
            <a:ext cx="8712000" cy="4524315"/>
          </a:xfrm>
          <a:prstGeom prst="rect">
            <a:avLst/>
          </a:prstGeom>
        </p:spPr>
        <p:txBody>
          <a:bodyPr wrap="square">
            <a:spAutoFit/>
          </a:bodyPr>
          <a:lstStyle/>
          <a:p>
            <a:r>
              <a:rPr lang="sq-AL" sz="2400" b="1" u="sng" dirty="0"/>
              <a:t>Tenderi me çmimin </a:t>
            </a:r>
            <a:r>
              <a:rPr lang="sq-AL" sz="2400" b="1" u="sng" dirty="0" smtClean="0"/>
              <a:t>më të ulët </a:t>
            </a:r>
            <a:r>
              <a:rPr lang="sq-AL" sz="2400" u="sng" dirty="0"/>
              <a:t>- </a:t>
            </a:r>
            <a:r>
              <a:rPr lang="sq-AL" sz="2400" dirty="0"/>
              <a:t>në këtë rast, kontrata jepet mbi bazën e vetme të çmimit.</a:t>
            </a:r>
            <a:endParaRPr lang="en-US" sz="2400" dirty="0"/>
          </a:p>
          <a:p>
            <a:r>
              <a:rPr lang="sq-AL" sz="2400" dirty="0"/>
              <a:t> </a:t>
            </a:r>
            <a:endParaRPr lang="en-US" sz="2400" dirty="0"/>
          </a:p>
          <a:p>
            <a:r>
              <a:rPr lang="sq-AL" sz="2400" b="1" u="sng" dirty="0"/>
              <a:t>Tenderi Ekonomikisht më i favorshëm MEAT) </a:t>
            </a:r>
            <a:r>
              <a:rPr lang="sq-AL" sz="2400" u="sng" dirty="0"/>
              <a:t>- </a:t>
            </a:r>
            <a:r>
              <a:rPr lang="sq-AL" sz="2400" dirty="0"/>
              <a:t>në këtë rast, kriteret e tjera përveç çmimit - për shembull, cilësia, koha e dorëzimit, shërbimet pas shitjes - mund të merret parasysh që </a:t>
            </a:r>
            <a:r>
              <a:rPr lang="sq-AL" sz="2400" dirty="0" smtClean="0"/>
              <a:t>të </a:t>
            </a:r>
            <a:r>
              <a:rPr lang="sq-AL" sz="2400" dirty="0"/>
              <a:t>shpërblehet kontrata.</a:t>
            </a:r>
            <a:endParaRPr lang="en-US" sz="2400" dirty="0"/>
          </a:p>
          <a:p>
            <a:r>
              <a:rPr lang="sq-AL" sz="2400" dirty="0"/>
              <a:t> </a:t>
            </a:r>
            <a:endParaRPr lang="en-US" sz="2400" dirty="0"/>
          </a:p>
          <a:p>
            <a:r>
              <a:rPr lang="sq-AL" sz="2400" dirty="0"/>
              <a:t>Duhet të theksohet se për të dy kriteret e dhënies së kontratës specifikimet teknike ose </a:t>
            </a:r>
            <a:r>
              <a:rPr lang="sq-AL" sz="2400" dirty="0" smtClean="0"/>
              <a:t>kriteret të </a:t>
            </a:r>
            <a:r>
              <a:rPr lang="sq-AL" sz="2400" dirty="0"/>
              <a:t>tjera kalon /  dështon konsiderohen si kritere </a:t>
            </a:r>
            <a:r>
              <a:rPr lang="sq-AL" sz="2400" dirty="0" smtClean="0"/>
              <a:t>të </a:t>
            </a:r>
            <a:r>
              <a:rPr lang="sq-AL" sz="2400" dirty="0"/>
              <a:t>përzgjedhjes, të vlerësuara gjatë fazës së </a:t>
            </a:r>
            <a:r>
              <a:rPr lang="sq-AL" sz="2400" dirty="0" smtClean="0"/>
              <a:t>parë të </a:t>
            </a:r>
            <a:r>
              <a:rPr lang="sq-AL" sz="2400" dirty="0"/>
              <a:t>vlerësimit.</a:t>
            </a:r>
            <a:endParaRPr lang="en-US" sz="2400" dirty="0"/>
          </a:p>
        </p:txBody>
      </p:sp>
    </p:spTree>
    <p:extLst>
      <p:ext uri="{BB962C8B-B14F-4D97-AF65-F5344CB8AC3E}">
        <p14:creationId xmlns:p14="http://schemas.microsoft.com/office/powerpoint/2010/main" val="326761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734644" y="2492375"/>
            <a:ext cx="568617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2590800" y="1981200"/>
            <a:ext cx="6553200" cy="2616101"/>
          </a:xfrm>
          <a:prstGeom prst="rect">
            <a:avLst/>
          </a:prstGeom>
        </p:spPr>
        <p:txBody>
          <a:bodyPr wrap="square">
            <a:spAutoFit/>
          </a:bodyPr>
          <a:lstStyle/>
          <a:p>
            <a:pPr eaLnBrk="1" hangingPunct="1"/>
            <a:r>
              <a:rPr lang="en-US" altLang="en-US" sz="3200" b="1" dirty="0">
                <a:solidFill>
                  <a:srgbClr val="FFFFFF"/>
                </a:solidFill>
                <a:latin typeface="Verdana" pitchFamily="34" charset="0"/>
                <a:ea typeface="Verdana" pitchFamily="34" charset="0"/>
                <a:cs typeface="Verdana" pitchFamily="34" charset="0"/>
              </a:rPr>
              <a:t>   </a:t>
            </a:r>
          </a:p>
          <a:p>
            <a:pPr eaLnBrk="1" hangingPunct="1"/>
            <a:endParaRPr lang="en-US" altLang="en-US" sz="3200" b="1" dirty="0">
              <a:solidFill>
                <a:srgbClr val="FFFFFF"/>
              </a:solidFill>
              <a:latin typeface="Verdana" pitchFamily="34" charset="0"/>
              <a:ea typeface="Verdana" pitchFamily="34" charset="0"/>
              <a:cs typeface="Verdana" pitchFamily="34" charset="0"/>
            </a:endParaRPr>
          </a:p>
          <a:p>
            <a:pPr eaLnBrk="0" hangingPunct="0"/>
            <a:r>
              <a:rPr lang="sq-AL" sz="3600" b="1" dirty="0">
                <a:solidFill>
                  <a:schemeClr val="accent3"/>
                </a:solidFill>
                <a:latin typeface="Verdana" panose="020B0604030504040204" pitchFamily="34" charset="0"/>
                <a:ea typeface="Verdana" panose="020B0604030504040204" pitchFamily="34" charset="0"/>
              </a:rPr>
              <a:t>Përcaktimi i kritereve </a:t>
            </a:r>
            <a:endParaRPr lang="en-US" sz="3600" dirty="0">
              <a:solidFill>
                <a:schemeClr val="accent3"/>
              </a:solidFill>
              <a:latin typeface="Verdana" panose="020B0604030504040204" pitchFamily="34" charset="0"/>
              <a:ea typeface="Verdana" panose="020B0604030504040204" pitchFamily="34" charset="0"/>
            </a:endParaRPr>
          </a:p>
          <a:p>
            <a:pPr eaLnBrk="1" hangingPunct="1"/>
            <a:r>
              <a:rPr lang="en-US" altLang="en-US" sz="3200" b="1" dirty="0">
                <a:solidFill>
                  <a:srgbClr val="FFFFFF"/>
                </a:solidFill>
                <a:latin typeface="Verdana" pitchFamily="34" charset="0"/>
                <a:ea typeface="Verdana" pitchFamily="34" charset="0"/>
                <a:cs typeface="Verdana" pitchFamily="34" charset="0"/>
              </a:rPr>
              <a:t>                     </a:t>
            </a:r>
          </a:p>
          <a:p>
            <a:pPr eaLnBrk="1" hangingPunct="1"/>
            <a:r>
              <a:rPr lang="en-US" altLang="en-US" sz="3200" b="1" dirty="0">
                <a:solidFill>
                  <a:srgbClr val="FFFFFF"/>
                </a:solidFill>
                <a:latin typeface="Verdana" pitchFamily="34" charset="0"/>
                <a:ea typeface="Verdana" pitchFamily="34" charset="0"/>
                <a:cs typeface="Verdana" pitchFamily="34" charset="0"/>
              </a:rPr>
              <a:t>                 </a:t>
            </a:r>
            <a:endParaRPr lang="el-GR" altLang="en-US" sz="3600" b="1" dirty="0">
              <a:solidFill>
                <a:srgbClr val="FFFFFF"/>
              </a:solidFill>
            </a:endParaRPr>
          </a:p>
        </p:txBody>
      </p:sp>
    </p:spTree>
    <p:extLst>
      <p:ext uri="{BB962C8B-B14F-4D97-AF65-F5344CB8AC3E}">
        <p14:creationId xmlns:p14="http://schemas.microsoft.com/office/powerpoint/2010/main" val="3638972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40799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Cilin kriter </a:t>
            </a:r>
            <a:r>
              <a:rPr lang="sq-AL" sz="2400" b="1" dirty="0" smtClean="0"/>
              <a:t>të </a:t>
            </a:r>
            <a:r>
              <a:rPr lang="sq-AL" sz="2400" b="1" dirty="0"/>
              <a:t>shpërblimit? </a:t>
            </a:r>
            <a:endParaRPr lang="en-US" sz="2400" b="1" dirty="0"/>
          </a:p>
        </p:txBody>
      </p:sp>
      <p:sp>
        <p:nvSpPr>
          <p:cNvPr id="3" name="Rectangle 2"/>
          <p:cNvSpPr/>
          <p:nvPr/>
        </p:nvSpPr>
        <p:spPr>
          <a:xfrm>
            <a:off x="251520" y="1600200"/>
            <a:ext cx="8640960" cy="830997"/>
          </a:xfrm>
          <a:prstGeom prst="rect">
            <a:avLst/>
          </a:prstGeom>
        </p:spPr>
        <p:txBody>
          <a:bodyPr wrap="square">
            <a:spAutoFit/>
          </a:bodyPr>
          <a:lstStyle/>
          <a:p>
            <a:r>
              <a:rPr lang="sq-AL" sz="2400" dirty="0"/>
              <a:t>Zgjedhja mes çmimin më të ulët dhe </a:t>
            </a:r>
            <a:r>
              <a:rPr lang="en-US" sz="2400" dirty="0"/>
              <a:t>TEMF </a:t>
            </a:r>
            <a:r>
              <a:rPr lang="sq-AL" sz="2400" dirty="0"/>
              <a:t>është lënë në gjykimin e </a:t>
            </a:r>
            <a:r>
              <a:rPr lang="sq-AL" sz="2400" dirty="0" smtClean="0"/>
              <a:t>Autoritetit </a:t>
            </a:r>
            <a:r>
              <a:rPr lang="sq-AL" sz="2400" dirty="0"/>
              <a:t>kontraktues.</a:t>
            </a:r>
            <a:endParaRPr lang="en-US" sz="2400" dirty="0"/>
          </a:p>
        </p:txBody>
      </p:sp>
      <p:sp>
        <p:nvSpPr>
          <p:cNvPr id="17" name="Rectangle 3" descr="50%"/>
          <p:cNvSpPr>
            <a:spLocks noChangeArrowheads="1"/>
          </p:cNvSpPr>
          <p:nvPr/>
        </p:nvSpPr>
        <p:spPr bwMode="auto">
          <a:xfrm>
            <a:off x="251520" y="2667000"/>
            <a:ext cx="8686800" cy="1656000"/>
          </a:xfrm>
          <a:prstGeom prst="rect">
            <a:avLst/>
          </a:prstGeom>
          <a:pattFill prst="pct50">
            <a:fgClr>
              <a:srgbClr val="FFFF66"/>
            </a:fgClr>
            <a:bgClr>
              <a:schemeClr val="bg1"/>
            </a:bgClr>
          </a:patt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952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sq-AL" sz="2400" b="1" dirty="0"/>
              <a:t>Vendimi se </a:t>
            </a:r>
            <a:r>
              <a:rPr lang="sq-AL" sz="2400" b="1" dirty="0" smtClean="0"/>
              <a:t>cili </a:t>
            </a:r>
            <a:r>
              <a:rPr lang="sq-AL" sz="2400" b="1" dirty="0"/>
              <a:t>kriter i shpërblimit është  më i përshtatshëm për dhënien e kontratës varet kryesisht nga niveli i detajeve të përshkrimit të qëllimit </a:t>
            </a:r>
            <a:r>
              <a:rPr lang="sq-AL" sz="2400" b="1" dirty="0" smtClean="0"/>
              <a:t>të  </a:t>
            </a:r>
            <a:r>
              <a:rPr lang="sq-AL" sz="2400" b="1" dirty="0"/>
              <a:t>tenderit në dokumentet e tenderit</a:t>
            </a:r>
            <a:r>
              <a:rPr lang="sq-AL" sz="2400" dirty="0"/>
              <a:t>.</a:t>
            </a:r>
            <a:endParaRPr lang="en-US" sz="2400" dirty="0"/>
          </a:p>
        </p:txBody>
      </p:sp>
    </p:spTree>
    <p:extLst>
      <p:ext uri="{BB962C8B-B14F-4D97-AF65-F5344CB8AC3E}">
        <p14:creationId xmlns:p14="http://schemas.microsoft.com/office/powerpoint/2010/main" val="8522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40799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Cilin kriter t</a:t>
            </a:r>
            <a:r>
              <a:rPr lang="en-US" sz="2400" b="1" dirty="0"/>
              <a:t>ë</a:t>
            </a:r>
            <a:r>
              <a:rPr lang="sq-AL" sz="2400" b="1" dirty="0"/>
              <a:t> shpërblimit? </a:t>
            </a:r>
            <a:endParaRPr lang="en-US" sz="2400" b="1" dirty="0"/>
          </a:p>
        </p:txBody>
      </p:sp>
      <p:sp>
        <p:nvSpPr>
          <p:cNvPr id="16" name="Rectangle 15"/>
          <p:cNvSpPr/>
          <p:nvPr/>
        </p:nvSpPr>
        <p:spPr>
          <a:xfrm>
            <a:off x="192764" y="1287919"/>
            <a:ext cx="8712968" cy="4062651"/>
          </a:xfrm>
          <a:prstGeom prst="rect">
            <a:avLst/>
          </a:prstGeom>
        </p:spPr>
        <p:txBody>
          <a:bodyPr wrap="square">
            <a:spAutoFit/>
          </a:bodyPr>
          <a:lstStyle/>
          <a:p>
            <a:pPr>
              <a:spcBef>
                <a:spcPts val="600"/>
              </a:spcBef>
            </a:pPr>
            <a:r>
              <a:rPr lang="sq-AL" sz="2400" dirty="0"/>
              <a:t>Dokumentet e tenderit në të cilën përcaktohet në mënyrë të detajuar dhe kufizuese qëllimi i tenderit, nuk i japin mundësi kandidatëve pjesëmarrës për të hartuar dhe për të propozuar zgjidhje të ndryshme (teknike). </a:t>
            </a:r>
            <a:endParaRPr lang="en-US" sz="2400" dirty="0"/>
          </a:p>
          <a:p>
            <a:pPr>
              <a:spcBef>
                <a:spcPts val="600"/>
              </a:spcBef>
            </a:pPr>
            <a:endParaRPr lang="en-US" sz="2400" dirty="0"/>
          </a:p>
          <a:p>
            <a:pPr>
              <a:spcBef>
                <a:spcPts val="600"/>
              </a:spcBef>
            </a:pPr>
            <a:r>
              <a:rPr lang="sq-AL" sz="2400" dirty="0"/>
              <a:t>Në këtë rast vlerësimi nuk pritet të </a:t>
            </a:r>
            <a:r>
              <a:rPr lang="sq-AL" sz="2400" dirty="0" err="1"/>
              <a:t>diversifikoj</a:t>
            </a:r>
            <a:r>
              <a:rPr lang="sq-AL" sz="2400" dirty="0"/>
              <a:t> ofertat e ndryshme, duke vlerësuar vlerën e tyre teknike dhe meritat.</a:t>
            </a:r>
            <a:endParaRPr lang="en-US" sz="2400" dirty="0"/>
          </a:p>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400" dirty="0"/>
              <a:t>Kështu </a:t>
            </a:r>
            <a:r>
              <a:rPr lang="sq-AL" sz="2400" b="1" u="sng" dirty="0"/>
              <a:t>Tenderi me çmimin </a:t>
            </a:r>
            <a:r>
              <a:rPr lang="sq-AL" sz="2400" b="1" u="sng" dirty="0" smtClean="0"/>
              <a:t>më të ulët</a:t>
            </a:r>
            <a:r>
              <a:rPr lang="sq-AL" sz="2400" dirty="0"/>
              <a:t>, si kriter për dhënien e kontratës, duket të jetë zgjidhja optimale. </a:t>
            </a:r>
            <a:endParaRPr lang="en-US"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2470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60040" y="482420"/>
            <a:ext cx="39950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Cilin kriter </a:t>
            </a:r>
            <a:r>
              <a:rPr lang="sq-AL" sz="2400" b="1" dirty="0" smtClean="0"/>
              <a:t>të </a:t>
            </a:r>
            <a:r>
              <a:rPr lang="sq-AL" sz="2400" b="1" dirty="0"/>
              <a:t>shpërblimit</a:t>
            </a:r>
            <a:r>
              <a:rPr lang="en-US" sz="2400" b="1" dirty="0"/>
              <a:t>?</a:t>
            </a:r>
          </a:p>
        </p:txBody>
      </p:sp>
      <p:sp>
        <p:nvSpPr>
          <p:cNvPr id="11" name="Rectangle 10"/>
          <p:cNvSpPr/>
          <p:nvPr/>
        </p:nvSpPr>
        <p:spPr>
          <a:xfrm>
            <a:off x="192764" y="1287919"/>
            <a:ext cx="8712968" cy="3785652"/>
          </a:xfrm>
          <a:prstGeom prst="rect">
            <a:avLst/>
          </a:prstGeom>
        </p:spPr>
        <p:txBody>
          <a:bodyPr wrap="square">
            <a:spAutoFit/>
          </a:bodyPr>
          <a:lstStyle/>
          <a:p>
            <a:r>
              <a:rPr lang="sq-AL" sz="2400" dirty="0"/>
              <a:t>Kështu </a:t>
            </a:r>
            <a:r>
              <a:rPr lang="sq-AL" sz="2400" b="1" u="sng" dirty="0"/>
              <a:t>Tenderi me çmimin m</a:t>
            </a:r>
            <a:r>
              <a:rPr lang="en-US" sz="2400" b="1" u="sng" dirty="0"/>
              <a:t>ë</a:t>
            </a:r>
            <a:r>
              <a:rPr lang="sq-AL" sz="2400" b="1" u="sng" dirty="0"/>
              <a:t> t</a:t>
            </a:r>
            <a:r>
              <a:rPr lang="en-US" sz="2400" b="1" u="sng" dirty="0"/>
              <a:t>ë</a:t>
            </a:r>
            <a:r>
              <a:rPr lang="sq-AL" sz="2400" b="1" u="sng" dirty="0"/>
              <a:t> ul</a:t>
            </a:r>
            <a:r>
              <a:rPr lang="en-US" sz="2400" b="1" u="sng" dirty="0"/>
              <a:t>ë</a:t>
            </a:r>
            <a:r>
              <a:rPr lang="sq-AL" sz="2400" b="1" u="sng" dirty="0"/>
              <a:t>t</a:t>
            </a:r>
            <a:r>
              <a:rPr lang="sq-AL" sz="2400" dirty="0"/>
              <a:t>, si kriter për dhënien e kontratës, duket të jetë zgjidhja optimale. </a:t>
            </a:r>
            <a:endParaRPr lang="sq-AL" sz="2400" dirty="0" smtClean="0"/>
          </a:p>
          <a:p>
            <a:r>
              <a:rPr lang="sq-AL" sz="2400" dirty="0" smtClean="0"/>
              <a:t>Në tenderë </a:t>
            </a:r>
            <a:r>
              <a:rPr lang="sq-AL" sz="2400" dirty="0"/>
              <a:t>ku Autoriteti Kontraktues nuk është në gjendje q</a:t>
            </a:r>
            <a:r>
              <a:rPr lang="en-US" sz="2400" dirty="0"/>
              <a:t>ë</a:t>
            </a:r>
            <a:r>
              <a:rPr lang="sq-AL" sz="2400" dirty="0"/>
              <a:t> në mënyrë t</a:t>
            </a:r>
            <a:r>
              <a:rPr lang="en-US" sz="2400" dirty="0"/>
              <a:t>ë</a:t>
            </a:r>
            <a:r>
              <a:rPr lang="sq-AL" sz="2400" dirty="0"/>
              <a:t> </a:t>
            </a:r>
            <a:r>
              <a:rPr lang="sq-AL" sz="2400" dirty="0" err="1"/>
              <a:t>sakt</a:t>
            </a:r>
            <a:r>
              <a:rPr lang="en-US" sz="2400" dirty="0"/>
              <a:t>ë</a:t>
            </a:r>
            <a:r>
              <a:rPr lang="sq-AL" sz="2400" dirty="0"/>
              <a:t> dhe unike t</a:t>
            </a:r>
            <a:r>
              <a:rPr lang="en-US" sz="2400" dirty="0"/>
              <a:t>ë</a:t>
            </a:r>
            <a:r>
              <a:rPr lang="sq-AL" sz="2400" dirty="0"/>
              <a:t> përshkruaj zgjidhjen e dëshirueshme teknike të problemit të tij, vështirësia duhet të transferohet në treg, </a:t>
            </a:r>
            <a:r>
              <a:rPr lang="sq-AL" sz="2400" dirty="0" err="1"/>
              <a:t>dmth</a:t>
            </a:r>
            <a:r>
              <a:rPr lang="sq-AL" sz="2400" dirty="0"/>
              <a:t> te kandidatët pjesëmarrës.</a:t>
            </a:r>
            <a:endParaRPr lang="en-US" sz="2400" dirty="0"/>
          </a:p>
          <a:p>
            <a:r>
              <a:rPr lang="sq-AL" sz="2400" dirty="0"/>
              <a:t>Në këtë rast ofertat pritet të jenë të ndryshme në vlerën e tyre teknike. </a:t>
            </a:r>
            <a:endParaRPr lang="en-US" sz="2400" dirty="0"/>
          </a:p>
          <a:p>
            <a:r>
              <a:rPr lang="sq-AL" sz="2400" dirty="0"/>
              <a:t>Kështu </a:t>
            </a:r>
            <a:r>
              <a:rPr lang="sq-AL" sz="2400" b="1" u="sng" dirty="0"/>
              <a:t>tenderi ekonomikisht më i favorshëm</a:t>
            </a:r>
            <a:r>
              <a:rPr lang="sq-AL" sz="2400" dirty="0"/>
              <a:t>, si kriter për dhënien e kontratës, duket të jetë zgjidhja optimale.</a:t>
            </a:r>
            <a:endParaRPr lang="en-US" sz="2400" dirty="0"/>
          </a:p>
        </p:txBody>
      </p:sp>
    </p:spTree>
    <p:extLst>
      <p:ext uri="{BB962C8B-B14F-4D97-AF65-F5344CB8AC3E}">
        <p14:creationId xmlns:p14="http://schemas.microsoft.com/office/powerpoint/2010/main" val="288811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304800" y="1196752"/>
            <a:ext cx="8610600" cy="2592000"/>
          </a:xfrm>
          <a:prstGeom prst="rect">
            <a:avLst/>
          </a:prstGeom>
          <a:solidFill>
            <a:srgbClr val="FFFF66"/>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952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sq-AL" sz="2400" dirty="0"/>
              <a:t>Si rregull i përgjithshëm mund të thuhet se:</a:t>
            </a:r>
            <a:endParaRPr lang="en-US" sz="2400" dirty="0"/>
          </a:p>
          <a:p>
            <a:r>
              <a:rPr lang="sq-AL" sz="2400" dirty="0"/>
              <a:t>Sa m</a:t>
            </a:r>
            <a:r>
              <a:rPr lang="en-US" sz="2400" dirty="0"/>
              <a:t>ë</a:t>
            </a:r>
            <a:r>
              <a:rPr lang="sq-AL" sz="2400" dirty="0"/>
              <a:t> </a:t>
            </a:r>
            <a:r>
              <a:rPr lang="sq-AL" sz="2400" dirty="0" err="1"/>
              <a:t>shum</a:t>
            </a:r>
            <a:r>
              <a:rPr lang="en-US" sz="2400" dirty="0"/>
              <a:t>ë</a:t>
            </a:r>
            <a:r>
              <a:rPr lang="sq-AL" sz="2400" dirty="0"/>
              <a:t> liri </a:t>
            </a:r>
            <a:r>
              <a:rPr lang="sq-AL" sz="2400" dirty="0" smtClean="0"/>
              <a:t>që </a:t>
            </a:r>
            <a:r>
              <a:rPr lang="sq-AL" sz="2400" dirty="0"/>
              <a:t>u jepet kandidatëve që marrin pjesë në procedurën e tenderimit për të përpunuar, projektuar dhe për të propozuar në ofertat e tyre zgjidhje të ndryshme teknike, kriteri i dhënies se kontratës, tenderi ekonomikisht më i favorshëm, është kriter më i përshtatshëm për dhënien e kontratës në krahasim me atë tenderi me çmimin më të ulët.</a:t>
            </a:r>
            <a:endParaRPr lang="en-US" sz="2400" dirty="0"/>
          </a:p>
        </p:txBody>
      </p:sp>
      <p:sp>
        <p:nvSpPr>
          <p:cNvPr id="4" name="Rectangle 3"/>
          <p:cNvSpPr/>
          <p:nvPr/>
        </p:nvSpPr>
        <p:spPr>
          <a:xfrm>
            <a:off x="460040" y="482420"/>
            <a:ext cx="39950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Cilin kriter t</a:t>
            </a:r>
            <a:r>
              <a:rPr lang="en-US" sz="2400" b="1" dirty="0"/>
              <a:t>ë</a:t>
            </a:r>
            <a:r>
              <a:rPr lang="sq-AL" sz="2400" b="1" dirty="0"/>
              <a:t> shpërblimit</a:t>
            </a:r>
            <a:r>
              <a:rPr lang="en-US" sz="2400" b="1" dirty="0"/>
              <a:t>?</a:t>
            </a:r>
          </a:p>
        </p:txBody>
      </p:sp>
    </p:spTree>
    <p:extLst>
      <p:ext uri="{BB962C8B-B14F-4D97-AF65-F5344CB8AC3E}">
        <p14:creationId xmlns:p14="http://schemas.microsoft.com/office/powerpoint/2010/main" val="338335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219" y="495672"/>
            <a:ext cx="45717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sq-AL" sz="2400" b="1" dirty="0"/>
              <a:t>Tenderi me çmimin m</a:t>
            </a:r>
            <a:r>
              <a:rPr lang="en-US" sz="2400" b="1" dirty="0"/>
              <a:t>ë</a:t>
            </a:r>
            <a:r>
              <a:rPr lang="sq-AL" sz="2400" b="1" dirty="0"/>
              <a:t> t</a:t>
            </a:r>
            <a:r>
              <a:rPr lang="en-US" sz="2400" b="1" dirty="0"/>
              <a:t>ë</a:t>
            </a:r>
            <a:r>
              <a:rPr lang="sq-AL" sz="2400" b="1" dirty="0"/>
              <a:t> ul</a:t>
            </a:r>
            <a:r>
              <a:rPr lang="en-US" sz="2400" b="1" dirty="0"/>
              <a:t>ë</a:t>
            </a:r>
            <a:r>
              <a:rPr lang="sq-AL" sz="2400" b="1" dirty="0"/>
              <a:t>t </a:t>
            </a:r>
            <a:endParaRPr lang="en-US" sz="2400" b="1" dirty="0"/>
          </a:p>
        </p:txBody>
      </p:sp>
      <p:sp>
        <p:nvSpPr>
          <p:cNvPr id="3" name="Rectangle 2"/>
          <p:cNvSpPr/>
          <p:nvPr/>
        </p:nvSpPr>
        <p:spPr>
          <a:xfrm>
            <a:off x="252488" y="1124744"/>
            <a:ext cx="8712000" cy="4154984"/>
          </a:xfrm>
          <a:prstGeom prst="rect">
            <a:avLst/>
          </a:prstGeom>
        </p:spPr>
        <p:txBody>
          <a:bodyPr wrap="square">
            <a:spAutoFit/>
          </a:bodyPr>
          <a:lstStyle/>
          <a:p>
            <a:r>
              <a:rPr lang="sq-AL" sz="2400" dirty="0"/>
              <a:t>Kur një autoritet kontraktues zgjedh për të aplikuar kriterin e shpërblimit tenderi me çmimin  më të ulët, kontrata i epet tenderuesit që ofron çmimin më të ulët në mesin e atyre kandidatëve që kanë dorëzuar </a:t>
            </a:r>
            <a:r>
              <a:rPr lang="sq-AL" sz="2400" b="1" u="sng" dirty="0"/>
              <a:t>një ofertë </a:t>
            </a:r>
            <a:r>
              <a:rPr lang="sq-AL" sz="2400" b="1" u="sng" dirty="0" smtClean="0"/>
              <a:t>të </a:t>
            </a:r>
            <a:r>
              <a:rPr lang="sq-AL" sz="2400" b="1" u="sng" dirty="0"/>
              <a:t>përgjegjshme.</a:t>
            </a:r>
            <a:endParaRPr lang="en-US" sz="2400" b="1" u="sng" dirty="0"/>
          </a:p>
          <a:p>
            <a:endParaRPr lang="en-US" sz="2400" dirty="0"/>
          </a:p>
          <a:p>
            <a:r>
              <a:rPr lang="sq-AL" sz="2400" dirty="0"/>
              <a:t>Gjatë fazës s</a:t>
            </a:r>
            <a:r>
              <a:rPr lang="en-US" sz="2400" dirty="0"/>
              <a:t>ë</a:t>
            </a:r>
            <a:r>
              <a:rPr lang="sq-AL" sz="2400" dirty="0"/>
              <a:t> vlerësimit cilësor, ofertat e pranuara vlerësohen </a:t>
            </a:r>
            <a:r>
              <a:rPr lang="sq-AL" sz="2400" b="1" u="sng" dirty="0"/>
              <a:t>kundrejt specifikimeve të caktuara mbi bazën e sistemi kalon nuk kalon.</a:t>
            </a:r>
            <a:endParaRPr lang="en-US" sz="2400" dirty="0"/>
          </a:p>
          <a:p>
            <a:endParaRPr lang="en-US" sz="2400" dirty="0"/>
          </a:p>
          <a:p>
            <a:r>
              <a:rPr lang="sq-AL" sz="2400" dirty="0"/>
              <a:t>Nuk merret parasysh cilësia në këtë zgjedhje dhe nuk mund </a:t>
            </a:r>
            <a:r>
              <a:rPr lang="sq-AL" sz="2400" dirty="0" smtClean="0"/>
              <a:t>të </a:t>
            </a:r>
            <a:r>
              <a:rPr lang="sq-AL" sz="2400" dirty="0" err="1" smtClean="0"/>
              <a:t>përformohen</a:t>
            </a:r>
            <a:r>
              <a:rPr lang="sq-AL" sz="2400" dirty="0" smtClean="0"/>
              <a:t>  </a:t>
            </a:r>
            <a:r>
              <a:rPr lang="sq-AL" sz="2400" dirty="0"/>
              <a:t>analiza </a:t>
            </a:r>
            <a:r>
              <a:rPr lang="sq-AL" sz="2400" dirty="0" smtClean="0"/>
              <a:t>të kostos për Autoritetin </a:t>
            </a:r>
            <a:r>
              <a:rPr lang="sq-AL" sz="2400" dirty="0"/>
              <a:t>kontraktues.</a:t>
            </a:r>
            <a:endParaRPr lang="en-US" sz="2400" dirty="0"/>
          </a:p>
        </p:txBody>
      </p:sp>
    </p:spTree>
    <p:extLst>
      <p:ext uri="{BB962C8B-B14F-4D97-AF65-F5344CB8AC3E}">
        <p14:creationId xmlns:p14="http://schemas.microsoft.com/office/powerpoint/2010/main" val="1657383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219" y="495672"/>
            <a:ext cx="19094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u="sng" dirty="0"/>
              <a:t>Shembulli 1</a:t>
            </a:r>
            <a:endParaRPr lang="en-US" sz="2400" dirty="0"/>
          </a:p>
        </p:txBody>
      </p:sp>
      <p:sp>
        <p:nvSpPr>
          <p:cNvPr id="3" name="Rectangle 2"/>
          <p:cNvSpPr/>
          <p:nvPr/>
        </p:nvSpPr>
        <p:spPr>
          <a:xfrm>
            <a:off x="225016" y="1124744"/>
            <a:ext cx="8712968" cy="3416320"/>
          </a:xfrm>
          <a:prstGeom prst="rect">
            <a:avLst/>
          </a:prstGeom>
        </p:spPr>
        <p:txBody>
          <a:bodyPr wrap="square">
            <a:spAutoFit/>
          </a:bodyPr>
          <a:lstStyle/>
          <a:p>
            <a:r>
              <a:rPr lang="sq-AL" sz="2400" b="1" u="sng" dirty="0"/>
              <a:t>Prokurimi i kompjuterëve </a:t>
            </a:r>
            <a:endParaRPr lang="en-US" sz="2400" dirty="0"/>
          </a:p>
          <a:p>
            <a:endParaRPr lang="en-US" sz="2400" dirty="0"/>
          </a:p>
          <a:p>
            <a:r>
              <a:rPr lang="sq-AL" sz="2400" dirty="0"/>
              <a:t>Një shërbim qeveritar duhet të blejë 1.000 kompjuterë të </a:t>
            </a:r>
            <a:r>
              <a:rPr lang="sq-AL" sz="2400" dirty="0" smtClean="0"/>
              <a:t>rijë </a:t>
            </a:r>
            <a:r>
              <a:rPr lang="sq-AL" sz="2400" dirty="0"/>
              <a:t>për punonjësit e saj, të cilët janë duke punuar në detyra shumë homogjene.</a:t>
            </a:r>
            <a:endParaRPr lang="en-US" sz="2400" dirty="0"/>
          </a:p>
          <a:p>
            <a:r>
              <a:rPr lang="sq-AL" sz="2400" dirty="0"/>
              <a:t>Nevojat e autoritetit kontraktues mund të përkthehen lehtë në një konfiguracion minimal kompjuterik (shpejtësia e mikroprocesorit, </a:t>
            </a:r>
            <a:r>
              <a:rPr lang="sq-AL" sz="2400" dirty="0" err="1"/>
              <a:t>extensions</a:t>
            </a:r>
            <a:r>
              <a:rPr lang="sq-AL" sz="2400" dirty="0"/>
              <a:t>, ekran, etj) që është në përputhje me disa modele ekzistuese në treg.</a:t>
            </a:r>
            <a:endParaRPr lang="en-US" sz="2400" dirty="0"/>
          </a:p>
        </p:txBody>
      </p:sp>
    </p:spTree>
    <p:extLst>
      <p:ext uri="{BB962C8B-B14F-4D97-AF65-F5344CB8AC3E}">
        <p14:creationId xmlns:p14="http://schemas.microsoft.com/office/powerpoint/2010/main" val="220373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219" y="495672"/>
            <a:ext cx="19816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u="sng" dirty="0"/>
              <a:t>Shembulli 2</a:t>
            </a:r>
            <a:endParaRPr lang="en-US" sz="2400" dirty="0"/>
          </a:p>
        </p:txBody>
      </p:sp>
      <p:sp>
        <p:nvSpPr>
          <p:cNvPr id="3" name="Rectangle 2"/>
          <p:cNvSpPr/>
          <p:nvPr/>
        </p:nvSpPr>
        <p:spPr>
          <a:xfrm>
            <a:off x="225016" y="1124744"/>
            <a:ext cx="8712968" cy="4154984"/>
          </a:xfrm>
          <a:prstGeom prst="rect">
            <a:avLst/>
          </a:prstGeom>
        </p:spPr>
        <p:txBody>
          <a:bodyPr wrap="square">
            <a:spAutoFit/>
          </a:bodyPr>
          <a:lstStyle/>
          <a:p>
            <a:r>
              <a:rPr lang="sq-AL" sz="2400" dirty="0"/>
              <a:t> </a:t>
            </a:r>
            <a:endParaRPr lang="en-US" sz="2400" dirty="0"/>
          </a:p>
          <a:p>
            <a:r>
              <a:rPr lang="sq-AL" sz="2400" b="1" u="sng" dirty="0"/>
              <a:t>Prokurimi i </a:t>
            </a:r>
            <a:r>
              <a:rPr lang="sq-AL" sz="2400" b="1" u="sng" dirty="0" err="1" smtClean="0"/>
              <a:t>fotokopjesë</a:t>
            </a:r>
            <a:endParaRPr lang="en-US" sz="2400" dirty="0"/>
          </a:p>
          <a:p>
            <a:r>
              <a:rPr lang="sq-AL" sz="2400" dirty="0"/>
              <a:t> </a:t>
            </a:r>
            <a:endParaRPr lang="en-US" sz="2400" dirty="0"/>
          </a:p>
          <a:p>
            <a:r>
              <a:rPr lang="sq-AL" sz="2400" dirty="0"/>
              <a:t>Një biblioteke e qytetit duhet të prokurojë 2 aparate profesional fotokopjues me ngjyra. </a:t>
            </a:r>
            <a:endParaRPr lang="en-US" sz="2400" dirty="0"/>
          </a:p>
          <a:p>
            <a:r>
              <a:rPr lang="sq-AL" sz="2400" dirty="0"/>
              <a:t>Analiza e nevojave çoi në një listë të funksioneve të nevojshme teknike (analizat e skanimit, numri i faqeve të kopjuara në minutë, të madhësive të ndryshme te kopjimit, etj), të cilat mund të plotësohen nga vetëm një markë në treg</a:t>
            </a:r>
            <a:r>
              <a:rPr lang="sq-AL" sz="2400" dirty="0" smtClean="0"/>
              <a:t>.</a:t>
            </a:r>
          </a:p>
          <a:p>
            <a:r>
              <a:rPr lang="sq-AL" sz="2400" dirty="0" smtClean="0"/>
              <a:t>Ekzistojnë</a:t>
            </a:r>
            <a:r>
              <a:rPr lang="sq-AL" sz="2400" dirty="0"/>
              <a:t>, megjithatë, tri marka të tjera me standarde të ngjashme, por më </a:t>
            </a:r>
            <a:r>
              <a:rPr lang="sq-AL" sz="2400" dirty="0" smtClean="0"/>
              <a:t>të </a:t>
            </a:r>
            <a:r>
              <a:rPr lang="sq-AL" sz="2400" dirty="0"/>
              <a:t>ulëta funksionale.</a:t>
            </a:r>
            <a:endParaRPr lang="en-US" sz="2400" dirty="0"/>
          </a:p>
        </p:txBody>
      </p:sp>
    </p:spTree>
    <p:extLst>
      <p:ext uri="{BB962C8B-B14F-4D97-AF65-F5344CB8AC3E}">
        <p14:creationId xmlns:p14="http://schemas.microsoft.com/office/powerpoint/2010/main" val="4093156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12832"/>
            <a:ext cx="8712968" cy="5262979"/>
          </a:xfrm>
          <a:prstGeom prst="rect">
            <a:avLst/>
          </a:prstGeom>
        </p:spPr>
        <p:txBody>
          <a:bodyPr wrap="square">
            <a:spAutoFit/>
          </a:bodyPr>
          <a:lstStyle/>
          <a:p>
            <a:pPr marL="457200" lvl="0" indent="-457200">
              <a:buFont typeface="Arial" pitchFamily="34" charset="0"/>
              <a:buChar char="•"/>
            </a:pPr>
            <a:r>
              <a:rPr lang="sq-AL" sz="2400" dirty="0"/>
              <a:t>Në të dy rastet, nevojat e autoritetit kontraktues janë aq të sakta </a:t>
            </a:r>
            <a:r>
              <a:rPr lang="sq-AL" sz="2400" dirty="0" smtClean="0"/>
              <a:t>sa që </a:t>
            </a:r>
            <a:r>
              <a:rPr lang="sq-AL" sz="2400" dirty="0"/>
              <a:t>është e mundur </a:t>
            </a:r>
            <a:r>
              <a:rPr lang="sq-AL" sz="2400" dirty="0" smtClean="0"/>
              <a:t>që të </a:t>
            </a:r>
            <a:r>
              <a:rPr lang="sq-AL" sz="2400" dirty="0"/>
              <a:t>përcaktohet një sërë e standardeve minimale teknike për artikujt që do të prokurohen, të cilat do të përmbushin këto nevoja</a:t>
            </a:r>
            <a:r>
              <a:rPr lang="en-US" sz="2400" dirty="0"/>
              <a:t>.</a:t>
            </a:r>
          </a:p>
          <a:p>
            <a:pPr marL="457200" indent="-457200">
              <a:buFont typeface="Arial" pitchFamily="34" charset="0"/>
              <a:buChar char="•"/>
            </a:pPr>
            <a:endParaRPr lang="en-US" sz="2400" dirty="0"/>
          </a:p>
          <a:p>
            <a:pPr marL="457200" lvl="0" indent="-457200">
              <a:buFont typeface="Arial" pitchFamily="34" charset="0"/>
              <a:buChar char="•"/>
            </a:pPr>
            <a:r>
              <a:rPr lang="sq-AL" sz="2400" dirty="0"/>
              <a:t>Në shembullin </a:t>
            </a:r>
            <a:r>
              <a:rPr lang="sq-AL" sz="2400" dirty="0" smtClean="0"/>
              <a:t>e parë,  kriter i </a:t>
            </a:r>
            <a:r>
              <a:rPr lang="sq-AL" sz="2400" dirty="0" smtClean="0"/>
              <a:t>vlerësimit </a:t>
            </a:r>
            <a:r>
              <a:rPr lang="sq-AL" sz="2400" dirty="0" smtClean="0"/>
              <a:t>Tenderi me çmimi </a:t>
            </a:r>
            <a:r>
              <a:rPr lang="sq-AL" sz="2400" dirty="0"/>
              <a:t>më i ulët është zgjidhja më e mirë, pasi që disa prodhues plotësojnë kërkesat minimale. Edhe pse n</a:t>
            </a:r>
            <a:r>
              <a:rPr lang="en-US" sz="2400" dirty="0"/>
              <a:t>ë</a:t>
            </a:r>
            <a:r>
              <a:rPr lang="sq-AL" sz="2400" dirty="0"/>
              <a:t> k</a:t>
            </a:r>
            <a:r>
              <a:rPr lang="en-US" sz="2400" dirty="0"/>
              <a:t>ë</a:t>
            </a:r>
            <a:r>
              <a:rPr lang="sq-AL" sz="2400" dirty="0"/>
              <a:t>të rast Autoriteti kontraktues nuk është në gjendje të "shpërblej" </a:t>
            </a:r>
            <a:r>
              <a:rPr lang="sq-AL" sz="2400" dirty="0" smtClean="0"/>
              <a:t>zgjedh - pajisjen (makinën) </a:t>
            </a:r>
            <a:r>
              <a:rPr lang="sq-AL" sz="2400" dirty="0"/>
              <a:t>më të mirë</a:t>
            </a:r>
            <a:r>
              <a:rPr lang="sq-AL" sz="2400" dirty="0" smtClean="0"/>
              <a:t>.</a:t>
            </a:r>
          </a:p>
          <a:p>
            <a:pPr lvl="0"/>
            <a:endParaRPr lang="en-US" sz="2400" dirty="0"/>
          </a:p>
          <a:p>
            <a:pPr marL="457200" lvl="0" indent="-457200">
              <a:buFont typeface="Arial" pitchFamily="34" charset="0"/>
              <a:buChar char="•"/>
            </a:pPr>
            <a:r>
              <a:rPr lang="sq-AL" sz="2400" dirty="0" smtClean="0"/>
              <a:t>E </a:t>
            </a:r>
            <a:r>
              <a:rPr lang="sq-AL" sz="2400" dirty="0"/>
              <a:t>njëjta </a:t>
            </a:r>
            <a:r>
              <a:rPr lang="en-US" sz="2400" dirty="0"/>
              <a:t>z</a:t>
            </a:r>
            <a:r>
              <a:rPr lang="sq-AL" sz="2400" dirty="0" err="1" smtClean="0"/>
              <a:t>gjedhje</a:t>
            </a:r>
            <a:r>
              <a:rPr lang="sq-AL" sz="2400" dirty="0" smtClean="0"/>
              <a:t> </a:t>
            </a:r>
            <a:r>
              <a:rPr lang="sq-AL" sz="2400" dirty="0"/>
              <a:t>në shembullin 2 do të shpie tek vetëm një operator ekonomik </a:t>
            </a:r>
            <a:r>
              <a:rPr lang="en-US" sz="2400" dirty="0" err="1"/>
              <a:t>i</a:t>
            </a:r>
            <a:r>
              <a:rPr lang="sq-AL" sz="2400" dirty="0"/>
              <a:t> cili përmbush kërkesat minimale dhe do </a:t>
            </a:r>
            <a:r>
              <a:rPr lang="sq-AL" sz="2400" dirty="0" smtClean="0"/>
              <a:t>të jetë </a:t>
            </a:r>
            <a:r>
              <a:rPr lang="sq-AL" sz="2400" dirty="0"/>
              <a:t>në gjendje të merr pjesë në tender.</a:t>
            </a:r>
            <a:endParaRPr lang="en-US" sz="2400" dirty="0"/>
          </a:p>
        </p:txBody>
      </p:sp>
      <p:sp>
        <p:nvSpPr>
          <p:cNvPr id="3" name="Rectangle 2"/>
          <p:cNvSpPr/>
          <p:nvPr/>
        </p:nvSpPr>
        <p:spPr>
          <a:xfrm>
            <a:off x="458219" y="495672"/>
            <a:ext cx="14847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Diskutim</a:t>
            </a:r>
            <a:endParaRPr lang="en-US" sz="2400" dirty="0"/>
          </a:p>
          <a:p>
            <a:endParaRPr lang="el-GR" sz="2400" b="1" dirty="0"/>
          </a:p>
        </p:txBody>
      </p:sp>
    </p:spTree>
    <p:extLst>
      <p:ext uri="{BB962C8B-B14F-4D97-AF65-F5344CB8AC3E}">
        <p14:creationId xmlns:p14="http://schemas.microsoft.com/office/powerpoint/2010/main" val="1186839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087864"/>
            <a:ext cx="8712000" cy="2862322"/>
          </a:xfrm>
          <a:prstGeom prst="rect">
            <a:avLst/>
          </a:prstGeom>
        </p:spPr>
        <p:txBody>
          <a:bodyPr wrap="square">
            <a:spAutoFit/>
          </a:bodyPr>
          <a:lstStyle/>
          <a:p>
            <a:pPr marL="457200" lvl="0" indent="-457200">
              <a:buFont typeface="Arial" pitchFamily="34" charset="0"/>
              <a:buChar char="•"/>
            </a:pPr>
            <a:r>
              <a:rPr lang="sq-AL" sz="2000" dirty="0"/>
              <a:t>Nëse, në shembullin 2, autoriteti kontraktues </a:t>
            </a:r>
            <a:r>
              <a:rPr lang="sq-AL" sz="2000" dirty="0" smtClean="0"/>
              <a:t>ulë </a:t>
            </a:r>
            <a:r>
              <a:rPr lang="sq-AL" sz="2000" dirty="0"/>
              <a:t>standardet minimale teknike për të lejuar më shumë operatorë ekonomikë për të marrë pjesë, ka të ngjarë që kontrata do t'i jepet një operatori ekonomik </a:t>
            </a:r>
            <a:r>
              <a:rPr lang="sq-AL" sz="2000" dirty="0" smtClean="0"/>
              <a:t>që </a:t>
            </a:r>
            <a:r>
              <a:rPr lang="sq-AL" sz="2000" dirty="0"/>
              <a:t>ofron një produkt me standarde </a:t>
            </a:r>
            <a:r>
              <a:rPr lang="sq-AL" sz="2000" dirty="0" smtClean="0"/>
              <a:t>më </a:t>
            </a:r>
            <a:r>
              <a:rPr lang="sq-AL" sz="2000" dirty="0"/>
              <a:t>të ulëta dhe nuk plotëson tërësisht nevojat e përdoruesit.</a:t>
            </a:r>
            <a:endParaRPr lang="en-US" sz="2000" dirty="0"/>
          </a:p>
          <a:p>
            <a:pPr marL="457200" indent="-457200">
              <a:buFont typeface="Arial" pitchFamily="34" charset="0"/>
              <a:buChar char="•"/>
            </a:pPr>
            <a:endParaRPr lang="en-US" sz="2000" dirty="0"/>
          </a:p>
          <a:p>
            <a:pPr marL="457200" lvl="0" indent="-457200">
              <a:buFont typeface="Arial" pitchFamily="34" charset="0"/>
              <a:buChar char="•"/>
            </a:pPr>
            <a:r>
              <a:rPr lang="sq-AL" sz="2000" dirty="0"/>
              <a:t>Në rastin 2, kriteri i dhënies së kontratës në bazë të çmimit më të ulët nuk do të japë zgjidhjen më të mirë për problemin e autoritetit kontraktues.</a:t>
            </a:r>
            <a:endParaRPr lang="en-US" sz="2000" dirty="0"/>
          </a:p>
        </p:txBody>
      </p:sp>
      <p:sp>
        <p:nvSpPr>
          <p:cNvPr id="6" name="Rectangle 5"/>
          <p:cNvSpPr/>
          <p:nvPr/>
        </p:nvSpPr>
        <p:spPr>
          <a:xfrm>
            <a:off x="458219" y="495672"/>
            <a:ext cx="1484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Diskutim</a:t>
            </a:r>
            <a:endParaRPr lang="en-US" sz="2400" dirty="0"/>
          </a:p>
        </p:txBody>
      </p:sp>
    </p:spTree>
    <p:extLst>
      <p:ext uri="{BB962C8B-B14F-4D97-AF65-F5344CB8AC3E}">
        <p14:creationId xmlns:p14="http://schemas.microsoft.com/office/powerpoint/2010/main" val="3041155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52736"/>
            <a:ext cx="8928992" cy="4462760"/>
          </a:xfrm>
          <a:prstGeom prst="rect">
            <a:avLst/>
          </a:prstGeom>
        </p:spPr>
        <p:txBody>
          <a:bodyPr wrap="square">
            <a:spAutoFit/>
          </a:bodyPr>
          <a:lstStyle/>
          <a:p>
            <a:r>
              <a:rPr lang="sq-AL" sz="2000" dirty="0" err="1" smtClean="0"/>
              <a:t>Ofert</a:t>
            </a:r>
            <a:r>
              <a:rPr lang="en-US" sz="2000" dirty="0" err="1" smtClean="0"/>
              <a:t>i</a:t>
            </a:r>
            <a:r>
              <a:rPr lang="sq-AL" sz="2000" dirty="0" smtClean="0"/>
              <a:t>mi </a:t>
            </a:r>
            <a:r>
              <a:rPr lang="sq-AL" sz="2000" dirty="0"/>
              <a:t>vetëvrasës  është përcaktuar si paraqitja e një oferte me një çmim më pak se kostot e zbatimit </a:t>
            </a:r>
            <a:r>
              <a:rPr lang="sq-AL" sz="2000" dirty="0" smtClean="0"/>
              <a:t>të </a:t>
            </a:r>
            <a:r>
              <a:rPr lang="sq-AL" sz="2000" dirty="0"/>
              <a:t>kontratës. </a:t>
            </a:r>
            <a:endParaRPr lang="sq-AL" sz="2000" dirty="0" smtClean="0"/>
          </a:p>
          <a:p>
            <a:endParaRPr lang="en-US" sz="2000" dirty="0"/>
          </a:p>
          <a:p>
            <a:r>
              <a:rPr lang="sq-AL" sz="2000" dirty="0"/>
              <a:t>Sidomos gjatë krizës ekonomike operatorët ekonomik mund të joshen për të ofruar oferta vetëvrasëse për të fituar kontratën, n</a:t>
            </a:r>
            <a:r>
              <a:rPr lang="en-US" sz="2000" dirty="0"/>
              <a:t>ë</a:t>
            </a:r>
            <a:r>
              <a:rPr lang="sq-AL" sz="2000" dirty="0"/>
              <a:t> mënyre q</a:t>
            </a:r>
            <a:r>
              <a:rPr lang="en-US" sz="2000" dirty="0"/>
              <a:t>ë</a:t>
            </a:r>
            <a:r>
              <a:rPr lang="sq-AL" sz="2000" dirty="0"/>
              <a:t> të mbajnë qarkullimin dhe përpiqen q</a:t>
            </a:r>
            <a:r>
              <a:rPr lang="en-US" sz="2000" dirty="0"/>
              <a:t>ë</a:t>
            </a:r>
            <a:r>
              <a:rPr lang="sq-AL" sz="2000" dirty="0"/>
              <a:t> të mbulojnë humbjet e tyre më vonë, gjatë ekzekutimit të </a:t>
            </a:r>
            <a:r>
              <a:rPr lang="sq-AL" sz="2000" dirty="0" smtClean="0"/>
              <a:t>kontratës </a:t>
            </a:r>
            <a:r>
              <a:rPr lang="sq-AL" sz="2000" dirty="0"/>
              <a:t>në variacione. </a:t>
            </a:r>
            <a:endParaRPr lang="sq-AL" sz="2000" dirty="0" smtClean="0"/>
          </a:p>
          <a:p>
            <a:endParaRPr lang="en-US" sz="2000" dirty="0"/>
          </a:p>
          <a:p>
            <a:r>
              <a:rPr lang="sq-AL" sz="2000" dirty="0"/>
              <a:t>Rezultatet janë zakonisht me cilësi të dobët, </a:t>
            </a:r>
            <a:r>
              <a:rPr lang="sq-AL" sz="2000" dirty="0" smtClean="0"/>
              <a:t>shërbim </a:t>
            </a:r>
            <a:r>
              <a:rPr lang="sq-AL" sz="2000" dirty="0"/>
              <a:t>të dobët, mosmarrëveshje, dhe falimentim i </a:t>
            </a:r>
            <a:r>
              <a:rPr lang="sq-AL" sz="2000" dirty="0" err="1"/>
              <a:t>kontraktorit</a:t>
            </a:r>
            <a:r>
              <a:rPr lang="sq-AL" sz="2000" dirty="0"/>
              <a:t>. </a:t>
            </a:r>
            <a:endParaRPr lang="sq-AL" sz="2000" dirty="0" smtClean="0"/>
          </a:p>
          <a:p>
            <a:endParaRPr lang="en-US" sz="2000" dirty="0"/>
          </a:p>
          <a:p>
            <a:r>
              <a:rPr lang="sq-AL" sz="2000" dirty="0"/>
              <a:t>Tenderët me çmimin më të ulët ofrojnë </a:t>
            </a:r>
            <a:r>
              <a:rPr lang="sq-AL" sz="2000" dirty="0" smtClean="0"/>
              <a:t>më </a:t>
            </a:r>
            <a:r>
              <a:rPr lang="sq-AL" sz="2000" dirty="0"/>
              <a:t>pak mbrojtje për autoritetin kontraktues kundër këtyre praktikave</a:t>
            </a:r>
            <a:r>
              <a:rPr lang="sq-AL" sz="2000" dirty="0" smtClean="0"/>
              <a:t>.</a:t>
            </a:r>
            <a:endParaRPr lang="en-US" sz="2000" dirty="0"/>
          </a:p>
          <a:p>
            <a:r>
              <a:rPr lang="sq-AL" sz="2400" dirty="0"/>
              <a:t> </a:t>
            </a:r>
            <a:endParaRPr lang="en-US" sz="2400" dirty="0"/>
          </a:p>
        </p:txBody>
      </p:sp>
      <p:sp>
        <p:nvSpPr>
          <p:cNvPr id="3" name="Rectangle 2"/>
          <p:cNvSpPr/>
          <p:nvPr/>
        </p:nvSpPr>
        <p:spPr>
          <a:xfrm>
            <a:off x="482850" y="476672"/>
            <a:ext cx="31293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err="1" smtClean="0"/>
              <a:t>Ofert</a:t>
            </a:r>
            <a:r>
              <a:rPr lang="en-US" sz="2400" b="1" dirty="0" err="1" smtClean="0"/>
              <a:t>i</a:t>
            </a:r>
            <a:r>
              <a:rPr lang="sq-AL" sz="2400" b="1" dirty="0" smtClean="0"/>
              <a:t>mi </a:t>
            </a:r>
            <a:r>
              <a:rPr lang="sq-AL" sz="2400" b="1" dirty="0"/>
              <a:t>vetëvrasës </a:t>
            </a:r>
            <a:endParaRPr lang="en-US" sz="2400" b="1" dirty="0"/>
          </a:p>
        </p:txBody>
      </p:sp>
    </p:spTree>
    <p:extLst>
      <p:ext uri="{BB962C8B-B14F-4D97-AF65-F5344CB8AC3E}">
        <p14:creationId xmlns:p14="http://schemas.microsoft.com/office/powerpoint/2010/main" val="305275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39196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sz="2400" b="1" dirty="0"/>
              <a:t>Objektivat e trajnimit</a:t>
            </a:r>
            <a:endParaRPr lang="sq-AL" altLang="en-US" sz="2400" b="1" dirty="0"/>
          </a:p>
        </p:txBody>
      </p:sp>
      <p:sp>
        <p:nvSpPr>
          <p:cNvPr id="4" name="TextBox 3"/>
          <p:cNvSpPr txBox="1"/>
          <p:nvPr/>
        </p:nvSpPr>
        <p:spPr>
          <a:xfrm>
            <a:off x="179512" y="1124744"/>
            <a:ext cx="8712000" cy="4093428"/>
          </a:xfrm>
          <a:prstGeom prst="rect">
            <a:avLst/>
          </a:prstGeom>
          <a:noFill/>
        </p:spPr>
        <p:txBody>
          <a:bodyPr wrap="square" rtlCol="0">
            <a:spAutoFit/>
          </a:bodyPr>
          <a:lstStyle/>
          <a:p>
            <a:r>
              <a:rPr lang="sq-AL" sz="2000" dirty="0"/>
              <a:t>Objektivi i përgjithshëm i modulit aktual të trajnimit është të kuptuarit në thellësi te mekanikës dhe procedurave t</a:t>
            </a:r>
            <a:r>
              <a:rPr lang="en-US" sz="2000" dirty="0"/>
              <a:t>ë</a:t>
            </a:r>
            <a:r>
              <a:rPr lang="sq-AL" sz="2000" dirty="0"/>
              <a:t> dhënies së kontratës, në rastin e përdorimit t</a:t>
            </a:r>
            <a:r>
              <a:rPr lang="en-US" sz="2000" dirty="0"/>
              <a:t>ë</a:t>
            </a:r>
            <a:r>
              <a:rPr lang="sq-AL" sz="2000" dirty="0"/>
              <a:t> kriterit t</a:t>
            </a:r>
            <a:r>
              <a:rPr lang="en-US" sz="2000" dirty="0"/>
              <a:t>ë</a:t>
            </a:r>
            <a:r>
              <a:rPr lang="sq-AL" sz="2000" dirty="0"/>
              <a:t> </a:t>
            </a:r>
            <a:r>
              <a:rPr lang="sq-AL" sz="2000" dirty="0" err="1"/>
              <a:t>poentimit</a:t>
            </a:r>
            <a:r>
              <a:rPr lang="sq-AL" sz="2000" dirty="0"/>
              <a:t>, në mënyrë që të bëhen të aftë për të përgatitur dhe për të kontrolluar dokumentet e tenderit dhe në mënyrë efektive të marrin pjesë në procedurat e vlerësimit të tenderit, duke iu ofruar udhëzime punonjësve të tjerë, kur është e nevojshme.</a:t>
            </a:r>
            <a:endParaRPr lang="en-US" sz="2000" dirty="0"/>
          </a:p>
          <a:p>
            <a:r>
              <a:rPr lang="sq-AL" sz="2000" dirty="0"/>
              <a:t> </a:t>
            </a:r>
            <a:endParaRPr lang="en-US" sz="2000" dirty="0"/>
          </a:p>
          <a:p>
            <a:r>
              <a:rPr lang="sq-AL" sz="2000" dirty="0"/>
              <a:t>Më konkretisht objektivat janë shqyrtimi, shpjegimi dhe të kuptuarit:</a:t>
            </a:r>
            <a:endParaRPr lang="en-US" sz="2000" dirty="0"/>
          </a:p>
          <a:p>
            <a:pPr marL="457200" lvl="0" indent="-457200">
              <a:buFont typeface="+mj-lt"/>
              <a:buAutoNum type="arabicPeriod"/>
            </a:pPr>
            <a:r>
              <a:rPr lang="sq-AL" sz="2000" dirty="0"/>
              <a:t>Se kur përdoren Kriteret e </a:t>
            </a:r>
            <a:r>
              <a:rPr lang="sq-AL" sz="2000" dirty="0" err="1"/>
              <a:t>poentimit</a:t>
            </a:r>
            <a:r>
              <a:rPr lang="sq-AL" sz="2000" dirty="0"/>
              <a:t>  (dallimi midis tenderit me çmimin më të ulët dhe tenderit ekonomikisht më te favorshëm)</a:t>
            </a:r>
            <a:endParaRPr lang="en-US" sz="2000" dirty="0"/>
          </a:p>
          <a:p>
            <a:pPr marL="457200" lvl="0" indent="-457200">
              <a:buFont typeface="+mj-lt"/>
              <a:buAutoNum type="arabicPeriod"/>
            </a:pPr>
            <a:r>
              <a:rPr lang="sq-AL" sz="2000" dirty="0"/>
              <a:t>Parimet e vendosjes se kritereve te dhënies dhe peshat e tyre,</a:t>
            </a:r>
            <a:endParaRPr lang="en-US" sz="2000" dirty="0"/>
          </a:p>
          <a:p>
            <a:pPr marL="457200" lvl="0" indent="-457200">
              <a:buFont typeface="+mj-lt"/>
              <a:buAutoNum type="arabicPeriod"/>
            </a:pPr>
            <a:r>
              <a:rPr lang="sq-AL" sz="2000" dirty="0"/>
              <a:t>Praktikat më të mira në përdorimin e kritereve t</a:t>
            </a:r>
            <a:r>
              <a:rPr lang="en-US" sz="2000" dirty="0"/>
              <a:t>ë</a:t>
            </a:r>
            <a:r>
              <a:rPr lang="sq-AL" sz="2000" dirty="0"/>
              <a:t>  dhënies për të vlerësuar ofertat.</a:t>
            </a:r>
            <a:endParaRPr lang="en-US" sz="2000" dirty="0"/>
          </a:p>
        </p:txBody>
      </p:sp>
    </p:spTree>
    <p:extLst>
      <p:ext uri="{BB962C8B-B14F-4D97-AF65-F5344CB8AC3E}">
        <p14:creationId xmlns:p14="http://schemas.microsoft.com/office/powerpoint/2010/main" val="4057605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734644" y="2492375"/>
            <a:ext cx="568617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2590800" y="2362200"/>
            <a:ext cx="6553200" cy="2123658"/>
          </a:xfrm>
          <a:prstGeom prst="rect">
            <a:avLst/>
          </a:prstGeom>
        </p:spPr>
        <p:txBody>
          <a:bodyPr wrap="square">
            <a:spAutoFit/>
          </a:bodyPr>
          <a:lstStyle/>
          <a:p>
            <a:pPr eaLnBrk="1" hangingPunct="1"/>
            <a:r>
              <a:rPr lang="en-US" altLang="en-US" sz="3200" b="1" dirty="0">
                <a:solidFill>
                  <a:srgbClr val="FFFFFF"/>
                </a:solidFill>
                <a:latin typeface="Verdana" pitchFamily="34" charset="0"/>
                <a:ea typeface="Verdana" pitchFamily="34" charset="0"/>
                <a:cs typeface="Verdana" pitchFamily="34" charset="0"/>
              </a:rPr>
              <a:t>   </a:t>
            </a:r>
          </a:p>
          <a:p>
            <a:pPr eaLnBrk="1" hangingPunct="1"/>
            <a:r>
              <a:rPr lang="en-US" altLang="en-US" sz="3200" b="1" dirty="0">
                <a:solidFill>
                  <a:srgbClr val="FFFFFF"/>
                </a:solidFill>
                <a:latin typeface="Verdana" pitchFamily="34" charset="0"/>
                <a:ea typeface="Verdana" pitchFamily="34" charset="0"/>
                <a:cs typeface="Verdana" pitchFamily="34" charset="0"/>
              </a:rPr>
              <a:t>  </a:t>
            </a:r>
            <a:r>
              <a:rPr lang="sq-AL" sz="3200" b="1" dirty="0" smtClean="0">
                <a:solidFill>
                  <a:schemeClr val="bg1"/>
                </a:solidFill>
              </a:rPr>
              <a:t>Përcaktimi </a:t>
            </a:r>
            <a:r>
              <a:rPr lang="sq-AL" sz="3200" b="1" dirty="0">
                <a:solidFill>
                  <a:schemeClr val="bg1"/>
                </a:solidFill>
              </a:rPr>
              <a:t>i kritereve për shpërblim te kontratës </a:t>
            </a:r>
            <a:endParaRPr lang="en-US" sz="3200" b="1" dirty="0">
              <a:solidFill>
                <a:schemeClr val="bg1"/>
              </a:solidFill>
            </a:endParaRPr>
          </a:p>
          <a:p>
            <a:pPr eaLnBrk="1" hangingPunct="1"/>
            <a:endParaRPr lang="el-GR" altLang="en-US" sz="3600" b="1" dirty="0">
              <a:solidFill>
                <a:schemeClr val="bg1"/>
              </a:solidFill>
            </a:endParaRPr>
          </a:p>
        </p:txBody>
      </p:sp>
    </p:spTree>
    <p:extLst>
      <p:ext uri="{BB962C8B-B14F-4D97-AF65-F5344CB8AC3E}">
        <p14:creationId xmlns:p14="http://schemas.microsoft.com/office/powerpoint/2010/main" val="1423684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048" y="463420"/>
            <a:ext cx="68110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Tenderi ekonomikisht më i favorshëm </a:t>
            </a:r>
            <a:r>
              <a:rPr lang="en-US" sz="2400" b="1" dirty="0"/>
              <a:t>(</a:t>
            </a:r>
            <a:r>
              <a:rPr lang="en-US" sz="2400" dirty="0"/>
              <a:t>TEMF</a:t>
            </a:r>
            <a:r>
              <a:rPr lang="en-US" sz="2400" b="1" dirty="0"/>
              <a:t>)</a:t>
            </a:r>
            <a:endParaRPr lang="el-GR" sz="2400" b="1" dirty="0"/>
          </a:p>
        </p:txBody>
      </p:sp>
      <p:sp>
        <p:nvSpPr>
          <p:cNvPr id="3" name="Rectangle 2"/>
          <p:cNvSpPr/>
          <p:nvPr/>
        </p:nvSpPr>
        <p:spPr>
          <a:xfrm>
            <a:off x="179512" y="1164808"/>
            <a:ext cx="8712000" cy="4893647"/>
          </a:xfrm>
          <a:prstGeom prst="rect">
            <a:avLst/>
          </a:prstGeom>
        </p:spPr>
        <p:txBody>
          <a:bodyPr wrap="square">
            <a:spAutoFit/>
          </a:bodyPr>
          <a:lstStyle/>
          <a:p>
            <a:r>
              <a:rPr lang="sq-AL" sz="2400" dirty="0"/>
              <a:t>Tenderi ekonomikisht më i favorshëm nga pikëpamja e autoritetit kontraktues është përcaktuar si kriteri i dhënies së kontratës, në të cilën autoriteti kontraktues në përzgjedhjen e kandidatit merr një qasje </a:t>
            </a:r>
            <a:r>
              <a:rPr lang="sq-AL" sz="2400" dirty="0" smtClean="0"/>
              <a:t>kosto-efikasitetit,  </a:t>
            </a:r>
            <a:r>
              <a:rPr lang="sq-AL" sz="2400" dirty="0"/>
              <a:t>në vend se vetëm </a:t>
            </a:r>
            <a:r>
              <a:rPr lang="sq-AL" sz="2400" dirty="0" smtClean="0"/>
              <a:t>të </a:t>
            </a:r>
            <a:r>
              <a:rPr lang="sq-AL" sz="2400" dirty="0"/>
              <a:t>çmimit për shpërblim te një kontrate.</a:t>
            </a:r>
          </a:p>
          <a:p>
            <a:endParaRPr lang="en-US" sz="2400" dirty="0"/>
          </a:p>
          <a:p>
            <a:r>
              <a:rPr lang="sq-AL" sz="2400" dirty="0"/>
              <a:t>Kështu procesi i përzgjedhjes duhet të përfshijë (përveç çmimit) kriteret e dhënies në mënyrë që të vlerësohet m</a:t>
            </a:r>
            <a:r>
              <a:rPr lang="en-US" sz="2400" dirty="0"/>
              <a:t>ë</a:t>
            </a:r>
            <a:r>
              <a:rPr lang="sq-AL" sz="2400" dirty="0"/>
              <a:t> s</a:t>
            </a:r>
            <a:r>
              <a:rPr lang="en-US" sz="2400" dirty="0"/>
              <a:t>ë</a:t>
            </a:r>
            <a:r>
              <a:rPr lang="sq-AL" sz="2400" dirty="0"/>
              <a:t> miri raporti çmim-cilësi</a:t>
            </a:r>
            <a:r>
              <a:rPr lang="sq-AL" sz="2400" dirty="0" smtClean="0"/>
              <a:t>.</a:t>
            </a:r>
          </a:p>
          <a:p>
            <a:endParaRPr lang="en-US" sz="2400" dirty="0"/>
          </a:p>
          <a:p>
            <a:r>
              <a:rPr lang="sq-AL" sz="2400" b="1" u="sng" dirty="0" err="1" smtClean="0"/>
              <a:t>Kriterët</a:t>
            </a:r>
            <a:r>
              <a:rPr lang="sq-AL" sz="2400" b="1" u="sng" dirty="0" smtClean="0"/>
              <a:t> </a:t>
            </a:r>
            <a:r>
              <a:rPr lang="sq-AL" sz="2400" b="1" u="sng" dirty="0"/>
              <a:t>e dhënies</a:t>
            </a:r>
            <a:r>
              <a:rPr lang="sq-AL" sz="2400" dirty="0"/>
              <a:t> mund të përfshijnë cilësi, kohën e dorëzimit dhe aspekte të tjera, lidhur me objektin e kontratës publike në fjalë.</a:t>
            </a:r>
            <a:endParaRPr lang="en-US" sz="2400" dirty="0"/>
          </a:p>
        </p:txBody>
      </p:sp>
    </p:spTree>
    <p:extLst>
      <p:ext uri="{BB962C8B-B14F-4D97-AF65-F5344CB8AC3E}">
        <p14:creationId xmlns:p14="http://schemas.microsoft.com/office/powerpoint/2010/main" val="2752276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048" y="463420"/>
            <a:ext cx="68960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Tenderi ekonomikisht më i favorshëm </a:t>
            </a:r>
            <a:r>
              <a:rPr lang="en-US" sz="2400" b="1" dirty="0"/>
              <a:t> (</a:t>
            </a:r>
            <a:r>
              <a:rPr lang="en-US" sz="2400" dirty="0"/>
              <a:t>TEMF</a:t>
            </a:r>
            <a:r>
              <a:rPr lang="en-US" sz="2400" b="1" dirty="0"/>
              <a:t>)</a:t>
            </a:r>
            <a:endParaRPr lang="el-GR" sz="2400" b="1" dirty="0"/>
          </a:p>
        </p:txBody>
      </p:sp>
      <p:sp>
        <p:nvSpPr>
          <p:cNvPr id="3" name="Rectangle 2"/>
          <p:cNvSpPr/>
          <p:nvPr/>
        </p:nvSpPr>
        <p:spPr>
          <a:xfrm>
            <a:off x="179512" y="977229"/>
            <a:ext cx="8712000" cy="4154984"/>
          </a:xfrm>
          <a:prstGeom prst="rect">
            <a:avLst/>
          </a:prstGeom>
        </p:spPr>
        <p:txBody>
          <a:bodyPr wrap="square">
            <a:spAutoFit/>
          </a:bodyPr>
          <a:lstStyle/>
          <a:p>
            <a:r>
              <a:rPr lang="sq-AL" sz="2400" dirty="0"/>
              <a:t>Kriteret e dhënies janë të lidhura direkt me objektivin e çdo tenderi, dhe kështu nuk mund t</a:t>
            </a:r>
            <a:r>
              <a:rPr lang="en-US" sz="2400" dirty="0"/>
              <a:t>ë</a:t>
            </a:r>
            <a:r>
              <a:rPr lang="sq-AL" sz="2400" dirty="0"/>
              <a:t> epen rregulla të përgjithshme apo udhëzime n</a:t>
            </a:r>
            <a:r>
              <a:rPr lang="en-US" sz="2400" dirty="0"/>
              <a:t>ë</a:t>
            </a:r>
            <a:r>
              <a:rPr lang="sq-AL" sz="2400" dirty="0"/>
              <a:t> lidhje me atë se cilin kriter t</a:t>
            </a:r>
            <a:r>
              <a:rPr lang="en-US" sz="2400" dirty="0"/>
              <a:t>ë</a:t>
            </a:r>
            <a:r>
              <a:rPr lang="sq-AL" sz="2400" dirty="0"/>
              <a:t> shpërblimit t</a:t>
            </a:r>
            <a:r>
              <a:rPr lang="en-US" sz="2400" dirty="0"/>
              <a:t>ë</a:t>
            </a:r>
            <a:r>
              <a:rPr lang="sq-AL" sz="2400" dirty="0"/>
              <a:t> përdor</a:t>
            </a:r>
            <a:r>
              <a:rPr lang="en-US" sz="2400" dirty="0"/>
              <a:t>ë</a:t>
            </a:r>
            <a:r>
              <a:rPr lang="sq-AL" sz="2400" dirty="0"/>
              <a:t> autoriteti kontraktuese</a:t>
            </a:r>
            <a:r>
              <a:rPr lang="sq-AL" sz="2400" dirty="0" smtClean="0"/>
              <a:t>.</a:t>
            </a:r>
          </a:p>
          <a:p>
            <a:endParaRPr lang="en-US" sz="2400" dirty="0"/>
          </a:p>
          <a:p>
            <a:r>
              <a:rPr lang="sq-AL" sz="2400" dirty="0"/>
              <a:t>I </a:t>
            </a:r>
            <a:r>
              <a:rPr lang="sq-AL" sz="2400" dirty="0" err="1" smtClean="0"/>
              <a:t>vetëmi</a:t>
            </a:r>
            <a:r>
              <a:rPr lang="sq-AL" sz="2400" dirty="0" smtClean="0"/>
              <a:t> </a:t>
            </a:r>
            <a:r>
              <a:rPr lang="sq-AL" sz="2400" dirty="0"/>
              <a:t>rregull i përgjithshëm është se në mënyrë që të zgjidhni kriteret e duhura për shpalljen e fituesit duhet të dini në thellësi</a:t>
            </a:r>
            <a:r>
              <a:rPr lang="sq-AL" sz="2400" dirty="0" smtClean="0"/>
              <a:t>:</a:t>
            </a:r>
            <a:endParaRPr lang="en-US" sz="2400" dirty="0"/>
          </a:p>
          <a:p>
            <a:pPr lvl="0">
              <a:buFont typeface="Wingdings" pitchFamily="2" charset="2"/>
              <a:buChar char="q"/>
            </a:pPr>
            <a:r>
              <a:rPr lang="sq-AL" sz="2400" b="1" u="sng" dirty="0"/>
              <a:t>Problemi</a:t>
            </a:r>
            <a:r>
              <a:rPr lang="sq-AL" sz="2400" dirty="0"/>
              <a:t> i autoritetit kontraktues, që tenderi në fjalë është projektuar për të zgjidhur, </a:t>
            </a:r>
            <a:r>
              <a:rPr lang="sq-AL" sz="2400" dirty="0" smtClean="0"/>
              <a:t>dhe</a:t>
            </a:r>
            <a:endParaRPr lang="en-US" sz="2400" dirty="0"/>
          </a:p>
          <a:p>
            <a:pPr lvl="0">
              <a:buFont typeface="Wingdings" pitchFamily="2" charset="2"/>
              <a:buChar char="q"/>
            </a:pPr>
            <a:r>
              <a:rPr lang="sq-AL" sz="2400" b="1" u="sng" dirty="0"/>
              <a:t>Sektori i tregut</a:t>
            </a:r>
            <a:r>
              <a:rPr lang="sq-AL" sz="2400" dirty="0"/>
              <a:t>, të cilat do të adresohen nga tenderi në fjalë.</a:t>
            </a:r>
            <a:endParaRPr lang="en-US" sz="2400" dirty="0"/>
          </a:p>
        </p:txBody>
      </p:sp>
    </p:spTree>
    <p:extLst>
      <p:ext uri="{BB962C8B-B14F-4D97-AF65-F5344CB8AC3E}">
        <p14:creationId xmlns:p14="http://schemas.microsoft.com/office/powerpoint/2010/main" val="4105648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752599"/>
            <a:ext cx="8815312" cy="5016758"/>
          </a:xfrm>
          <a:prstGeom prst="rect">
            <a:avLst/>
          </a:prstGeom>
        </p:spPr>
        <p:txBody>
          <a:bodyPr wrap="square">
            <a:spAutoFit/>
          </a:bodyPr>
          <a:lstStyle/>
          <a:p>
            <a:pPr marL="457200" lvl="0" indent="-457200">
              <a:buFont typeface="+mj-lt"/>
              <a:buAutoNum type="alphaLcPeriod"/>
            </a:pPr>
            <a:r>
              <a:rPr lang="sq-AL" sz="2000" dirty="0" smtClean="0"/>
              <a:t>Kualiteti</a:t>
            </a:r>
            <a:r>
              <a:rPr lang="sq-AL" sz="2000" dirty="0"/>
              <a:t>, përfshirë meritat teknike, estetike dhe karakteristikat funksionale</a:t>
            </a:r>
            <a:r>
              <a:rPr lang="sq-AL" sz="2000" dirty="0" smtClean="0"/>
              <a:t>,</a:t>
            </a:r>
            <a:r>
              <a:rPr lang="en-US" sz="2000" dirty="0" smtClean="0"/>
              <a:t> </a:t>
            </a:r>
            <a:r>
              <a:rPr lang="sq-AL" sz="2000" dirty="0" smtClean="0"/>
              <a:t>projektimit</a:t>
            </a:r>
            <a:r>
              <a:rPr lang="sq-AL" sz="2000" dirty="0"/>
              <a:t>, karakteristikat sociale, mjedisore dhe </a:t>
            </a:r>
            <a:r>
              <a:rPr lang="sq-AL" sz="2000" dirty="0" err="1"/>
              <a:t>inovative</a:t>
            </a:r>
            <a:r>
              <a:rPr lang="sq-AL" sz="2000" dirty="0"/>
              <a:t> të punëve dhe produkteve</a:t>
            </a:r>
            <a:r>
              <a:rPr lang="sq-AL" sz="2000" dirty="0" smtClean="0"/>
              <a:t>;</a:t>
            </a:r>
          </a:p>
          <a:p>
            <a:pPr lvl="0"/>
            <a:endParaRPr lang="en-US" sz="2000" dirty="0"/>
          </a:p>
          <a:p>
            <a:pPr marL="457200" lvl="0" indent="-457200">
              <a:buFont typeface="+mj-lt"/>
              <a:buAutoNum type="alphaLcPeriod"/>
            </a:pPr>
            <a:r>
              <a:rPr lang="sq-AL" sz="2000" dirty="0"/>
              <a:t>Organizimi i ekipit të projektit, kualifikimin dhe përvojën e personelit të caktuar për kryerjen e kontratës, e përdorur kryesisht për dhënien e kontratave të shërbimit, pasi q</a:t>
            </a:r>
            <a:r>
              <a:rPr lang="en-US" sz="2000" dirty="0"/>
              <a:t>ë</a:t>
            </a:r>
            <a:r>
              <a:rPr lang="sq-AL" sz="2000" dirty="0"/>
              <a:t> cilësia e </a:t>
            </a:r>
            <a:r>
              <a:rPr lang="sq-AL" sz="2000" dirty="0" err="1" smtClean="0"/>
              <a:t>përsonelit</a:t>
            </a:r>
            <a:r>
              <a:rPr lang="sq-AL" sz="2000" dirty="0" smtClean="0"/>
              <a:t> </a:t>
            </a:r>
            <a:r>
              <a:rPr lang="sq-AL" sz="2000" dirty="0"/>
              <a:t>të caktuar mund të ketë një ndikim të rëndësishëm në nivelin e </a:t>
            </a:r>
            <a:r>
              <a:rPr lang="sq-AL" sz="2000" dirty="0" err="1"/>
              <a:t>performancës</a:t>
            </a:r>
            <a:r>
              <a:rPr lang="sq-AL" sz="2000" dirty="0"/>
              <a:t> së këtyre kontratave</a:t>
            </a:r>
            <a:r>
              <a:rPr lang="sq-AL" sz="2000" dirty="0" smtClean="0"/>
              <a:t>;</a:t>
            </a:r>
          </a:p>
          <a:p>
            <a:pPr lvl="0"/>
            <a:endParaRPr lang="en-US" sz="2000" dirty="0"/>
          </a:p>
          <a:p>
            <a:pPr marL="457200" lvl="0" indent="-457200">
              <a:buFont typeface="+mj-lt"/>
              <a:buAutoNum type="alphaLcPeriod"/>
            </a:pPr>
            <a:r>
              <a:rPr lang="sq-AL" sz="2000" dirty="0"/>
              <a:t>kushtet tregtare, shërbimet pas shitjes dhe asistenca teknike, kushtet e ofrimit të tilla si data e dorëzimit, procesi i dorëzimit dhe periudha e dërgesës ose periudha e përfundimit</a:t>
            </a:r>
            <a:r>
              <a:rPr lang="sq-AL" sz="2000" dirty="0" smtClean="0"/>
              <a:t>.</a:t>
            </a:r>
            <a:endParaRPr lang="en-US" sz="2000" kern="0" dirty="0" smtClean="0">
              <a:ea typeface="Verdana" panose="020B0604030504040204" pitchFamily="34" charset="0"/>
              <a:cs typeface="Verdana" panose="020B0604030504040204" pitchFamily="34" charset="0"/>
            </a:endParaRPr>
          </a:p>
          <a:p>
            <a:pPr marL="457200" lvl="0" indent="-457200">
              <a:buFont typeface="+mj-lt"/>
              <a:buAutoNum type="alphaLcPeriod"/>
            </a:pPr>
            <a:endParaRPr lang="en-US" sz="2000" kern="0" dirty="0">
              <a:ea typeface="Verdana" panose="020B0604030504040204" pitchFamily="34" charset="0"/>
              <a:cs typeface="Verdana" panose="020B0604030504040204" pitchFamily="34" charset="0"/>
            </a:endParaRPr>
          </a:p>
          <a:p>
            <a:pPr lvl="0"/>
            <a:endParaRPr lang="en-US" sz="2000" kern="0" dirty="0" smtClean="0">
              <a:ea typeface="Verdana" panose="020B0604030504040204" pitchFamily="34" charset="0"/>
              <a:cs typeface="Verdana" panose="020B0604030504040204" pitchFamily="34" charset="0"/>
            </a:endParaRPr>
          </a:p>
          <a:p>
            <a:pPr marL="457200" lvl="0" indent="-457200">
              <a:buFont typeface="+mj-lt"/>
              <a:buAutoNum type="alphaLcPeriod"/>
            </a:pPr>
            <a:endParaRPr lang="el-GR" sz="2000" kern="0" dirty="0">
              <a:ea typeface="Verdana" panose="020B0604030504040204" pitchFamily="34" charset="0"/>
              <a:cs typeface="Verdana" panose="020B0604030504040204" pitchFamily="34" charset="0"/>
            </a:endParaRPr>
          </a:p>
        </p:txBody>
      </p:sp>
      <p:sp>
        <p:nvSpPr>
          <p:cNvPr id="4" name="Rectangle 3"/>
          <p:cNvSpPr/>
          <p:nvPr/>
        </p:nvSpPr>
        <p:spPr>
          <a:xfrm>
            <a:off x="381000" y="533400"/>
            <a:ext cx="7543800" cy="830997"/>
          </a:xfrm>
          <a:prstGeom prst="rect">
            <a:avLst/>
          </a:prstGeom>
        </p:spPr>
        <p:txBody>
          <a:bodyPr wrap="square">
            <a:spAutoFit/>
          </a:bodyPr>
          <a:lstStyle/>
          <a:p>
            <a:r>
              <a:rPr lang="sq-AL" sz="2400" b="1" dirty="0" smtClean="0"/>
              <a:t>Disa kritere q</a:t>
            </a:r>
            <a:r>
              <a:rPr lang="en-US" sz="2400" b="1" dirty="0" smtClean="0"/>
              <a:t>ë</a:t>
            </a:r>
            <a:r>
              <a:rPr lang="sq-AL" sz="2400" b="1" dirty="0" smtClean="0"/>
              <a:t> përdoren zakonisht janë </a:t>
            </a:r>
            <a:r>
              <a:rPr lang="en-US" sz="2400" b="1" dirty="0" smtClean="0"/>
              <a:t>:</a:t>
            </a:r>
            <a:r>
              <a:rPr lang="sq-AL" sz="2400" b="1" dirty="0"/>
              <a:t> për shembull </a:t>
            </a:r>
            <a:endParaRPr lang="sq-AL" sz="2400" dirty="0"/>
          </a:p>
        </p:txBody>
      </p:sp>
    </p:spTree>
    <p:extLst>
      <p:ext uri="{BB962C8B-B14F-4D97-AF65-F5344CB8AC3E}">
        <p14:creationId xmlns:p14="http://schemas.microsoft.com/office/powerpoint/2010/main" val="2616383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55867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Shembujt  te kritereve te shpërblimit </a:t>
            </a:r>
          </a:p>
        </p:txBody>
      </p:sp>
      <p:graphicFrame>
        <p:nvGraphicFramePr>
          <p:cNvPr id="5" name="Table 4"/>
          <p:cNvGraphicFramePr>
            <a:graphicFrameLocks noGrp="1"/>
          </p:cNvGraphicFramePr>
          <p:nvPr>
            <p:extLst/>
          </p:nvPr>
        </p:nvGraphicFramePr>
        <p:xfrm>
          <a:off x="467544" y="1052736"/>
          <a:ext cx="8208912" cy="4937760"/>
        </p:xfrm>
        <a:graphic>
          <a:graphicData uri="http://schemas.openxmlformats.org/drawingml/2006/table">
            <a:tbl>
              <a:tblPr firstRow="1" bandRow="1">
                <a:tableStyleId>{5DA37D80-6434-44D0-A028-1B22A696006F}</a:tableStyleId>
              </a:tblPr>
              <a:tblGrid>
                <a:gridCol w="2736304">
                  <a:extLst>
                    <a:ext uri="{9D8B030D-6E8A-4147-A177-3AD203B41FA5}">
                      <a16:colId xmlns="" xmlns:a16="http://schemas.microsoft.com/office/drawing/2014/main" val="20000"/>
                    </a:ext>
                  </a:extLst>
                </a:gridCol>
                <a:gridCol w="5472608">
                  <a:extLst>
                    <a:ext uri="{9D8B030D-6E8A-4147-A177-3AD203B41FA5}">
                      <a16:colId xmlns="" xmlns:a16="http://schemas.microsoft.com/office/drawing/2014/main" val="20001"/>
                    </a:ext>
                  </a:extLst>
                </a:gridCol>
              </a:tblGrid>
              <a:tr h="370840">
                <a:tc>
                  <a:txBody>
                    <a:bodyPr/>
                    <a:lstStyle/>
                    <a:p>
                      <a:pPr algn="l">
                        <a:lnSpc>
                          <a:spcPct val="100000"/>
                        </a:lnSpc>
                        <a:spcAft>
                          <a:spcPts val="0"/>
                        </a:spcAft>
                      </a:pPr>
                      <a:r>
                        <a:rPr lang="sq-AL" sz="1800" b="1" i="0" u="none" strike="noStrike" kern="1200"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Procesi i Menaxhimit te Projekteve</a:t>
                      </a:r>
                      <a:endParaRPr lang="sq-AL" sz="1800" b="1" noProof="0" dirty="0">
                        <a:latin typeface="Verdana" panose="020B0604030504040204" pitchFamily="34" charset="0"/>
                        <a:ea typeface="Verdana" panose="020B0604030504040204" pitchFamily="34" charset="0"/>
                        <a:cs typeface="Verdana" panose="020B060403050404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sq-AL" sz="1800" b="0" noProof="0">
                          <a:effectLst/>
                          <a:latin typeface="Verdana" panose="020B0604030504040204" pitchFamily="34" charset="0"/>
                          <a:ea typeface="Verdana" panose="020B0604030504040204" pitchFamily="34" charset="0"/>
                          <a:cs typeface="Verdana" panose="020B0604030504040204" pitchFamily="34" charset="0"/>
                        </a:rPr>
                        <a:t>Master Plani i projektit</a:t>
                      </a:r>
                    </a:p>
                    <a:p>
                      <a:pPr algn="l">
                        <a:lnSpc>
                          <a:spcPct val="100000"/>
                        </a:lnSpc>
                        <a:spcAft>
                          <a:spcPts val="0"/>
                        </a:spcAft>
                      </a:pPr>
                      <a:r>
                        <a:rPr lang="sq-AL" sz="1800" b="0" noProof="0">
                          <a:effectLst/>
                          <a:latin typeface="Verdana" panose="020B0604030504040204" pitchFamily="34" charset="0"/>
                          <a:ea typeface="Verdana" panose="020B0604030504040204" pitchFamily="34" charset="0"/>
                          <a:cs typeface="Verdana" panose="020B0604030504040204" pitchFamily="34" charset="0"/>
                        </a:rPr>
                        <a:t>Strategjia e Komunikimit dhe Raportimit</a:t>
                      </a:r>
                    </a:p>
                    <a:p>
                      <a:pPr algn="l">
                        <a:lnSpc>
                          <a:spcPct val="100000"/>
                        </a:lnSpc>
                        <a:spcAft>
                          <a:spcPts val="0"/>
                        </a:spcAft>
                      </a:pPr>
                      <a:r>
                        <a:rPr lang="sq-AL" sz="1800" b="0" noProof="0">
                          <a:effectLst/>
                          <a:latin typeface="Verdana" panose="020B0604030504040204" pitchFamily="34" charset="0"/>
                          <a:ea typeface="Verdana" panose="020B0604030504040204" pitchFamily="34" charset="0"/>
                          <a:cs typeface="Verdana" panose="020B0604030504040204" pitchFamily="34" charset="0"/>
                        </a:rPr>
                        <a:t>Strategjia e menaxhimit të konfigurimit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algn="l">
                        <a:lnSpc>
                          <a:spcPct val="100000"/>
                        </a:lnSpc>
                        <a:spcAft>
                          <a:spcPts val="0"/>
                        </a:spcAft>
                      </a:pPr>
                      <a:r>
                        <a:rPr lang="sq-AL" sz="1800" b="1" noProof="0" dirty="0">
                          <a:latin typeface="Verdana" panose="020B0604030504040204" pitchFamily="34" charset="0"/>
                          <a:ea typeface="Verdana" panose="020B0604030504040204" pitchFamily="34" charset="0"/>
                          <a:cs typeface="Verdana" panose="020B0604030504040204" pitchFamily="34" charset="0"/>
                        </a:rPr>
                        <a:t>Aftësitë administrative</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sq-AL" sz="1800" b="0" noProof="0">
                          <a:latin typeface="Verdana" panose="020B0604030504040204" pitchFamily="34" charset="0"/>
                          <a:ea typeface="Verdana" panose="020B0604030504040204" pitchFamily="34" charset="0"/>
                          <a:cs typeface="Verdana" panose="020B0604030504040204" pitchFamily="34" charset="0"/>
                        </a:rPr>
                        <a:t>Garanci plotësues</a:t>
                      </a:r>
                    </a:p>
                    <a:p>
                      <a:pPr algn="l">
                        <a:lnSpc>
                          <a:spcPct val="100000"/>
                        </a:lnSpc>
                        <a:spcAft>
                          <a:spcPts val="0"/>
                        </a:spcAft>
                      </a:pPr>
                      <a:r>
                        <a:rPr lang="sq-AL" sz="1800" b="0" noProof="0">
                          <a:latin typeface="Verdana" panose="020B0604030504040204" pitchFamily="34" charset="0"/>
                          <a:ea typeface="Verdana" panose="020B0604030504040204" pitchFamily="34" charset="0"/>
                          <a:cs typeface="Verdana" panose="020B0604030504040204" pitchFamily="34" charset="0"/>
                        </a:rPr>
                        <a:t>Sherbimet pas shitjes</a:t>
                      </a:r>
                    </a:p>
                    <a:p>
                      <a:pPr algn="l">
                        <a:lnSpc>
                          <a:spcPct val="100000"/>
                        </a:lnSpc>
                        <a:spcAft>
                          <a:spcPts val="0"/>
                        </a:spcAft>
                      </a:pPr>
                      <a:r>
                        <a:rPr lang="sq-AL" sz="1800" b="0" noProof="0">
                          <a:latin typeface="Verdana" panose="020B0604030504040204" pitchFamily="34" charset="0"/>
                          <a:ea typeface="Verdana" panose="020B0604030504040204" pitchFamily="34" charset="0"/>
                          <a:cs typeface="Verdana" panose="020B0604030504040204" pitchFamily="34" charset="0"/>
                        </a:rPr>
                        <a:t>Programet e trajnimit të stafit</a:t>
                      </a:r>
                    </a:p>
                    <a:p>
                      <a:pPr algn="l">
                        <a:lnSpc>
                          <a:spcPct val="100000"/>
                        </a:lnSpc>
                        <a:spcAft>
                          <a:spcPts val="0"/>
                        </a:spcAft>
                      </a:pPr>
                      <a:r>
                        <a:rPr lang="sq-AL" sz="1800" b="0" noProof="0">
                          <a:latin typeface="Verdana" panose="020B0604030504040204" pitchFamily="34" charset="0"/>
                          <a:ea typeface="Verdana" panose="020B0604030504040204" pitchFamily="34" charset="0"/>
                          <a:cs typeface="Verdana" panose="020B0604030504040204" pitchFamily="34" charset="0"/>
                        </a:rPr>
                        <a:t>Fizibiliteti i projektit dhe Vlerësimi i rrezikut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algn="l">
                        <a:lnSpc>
                          <a:spcPct val="100000"/>
                        </a:lnSpc>
                        <a:spcAft>
                          <a:spcPts val="0"/>
                        </a:spcAft>
                      </a:pPr>
                      <a:r>
                        <a:rPr lang="sq-AL" sz="1800" b="1" noProof="0" dirty="0">
                          <a:latin typeface="Verdana" panose="020B0604030504040204" pitchFamily="34" charset="0"/>
                          <a:ea typeface="Verdana" panose="020B0604030504040204" pitchFamily="34" charset="0"/>
                          <a:cs typeface="Verdana" panose="020B0604030504040204" pitchFamily="34" charset="0"/>
                        </a:rPr>
                        <a:t>Vlerësimi teknik</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sq-AL" sz="1800" b="0" noProof="0" dirty="0">
                          <a:latin typeface="Verdana" panose="020B0604030504040204" pitchFamily="34" charset="0"/>
                          <a:ea typeface="Verdana" panose="020B0604030504040204" pitchFamily="34" charset="0"/>
                          <a:cs typeface="Verdana" panose="020B0604030504040204" pitchFamily="34" charset="0"/>
                        </a:rPr>
                        <a:t>Strategjia në lidhje me hartimin dhe dorëzimin dhe kontrollin e rrezikut në proces</a:t>
                      </a:r>
                    </a:p>
                    <a:p>
                      <a:pPr algn="l">
                        <a:lnSpc>
                          <a:spcPct val="100000"/>
                        </a:lnSpc>
                        <a:spcAft>
                          <a:spcPts val="0"/>
                        </a:spcAft>
                      </a:pPr>
                      <a:r>
                        <a:rPr lang="sq-AL" sz="1800" b="0" noProof="0" dirty="0">
                          <a:latin typeface="Verdana" panose="020B0604030504040204" pitchFamily="34" charset="0"/>
                          <a:ea typeface="Verdana" panose="020B0604030504040204" pitchFamily="34" charset="0"/>
                          <a:cs typeface="Verdana" panose="020B0604030504040204" pitchFamily="34" charset="0"/>
                        </a:rPr>
                        <a:t>Qasja për mirëmbajtjen gjatë zbatimit të kontratës</a:t>
                      </a:r>
                    </a:p>
                    <a:p>
                      <a:pPr algn="l">
                        <a:lnSpc>
                          <a:spcPct val="100000"/>
                        </a:lnSpc>
                        <a:spcAft>
                          <a:spcPts val="0"/>
                        </a:spcAft>
                      </a:pPr>
                      <a:r>
                        <a:rPr lang="sq-AL" sz="1800" b="0" noProof="0" dirty="0">
                          <a:latin typeface="Verdana" panose="020B0604030504040204" pitchFamily="34" charset="0"/>
                          <a:ea typeface="Verdana" panose="020B0604030504040204" pitchFamily="34" charset="0"/>
                          <a:cs typeface="Verdana" panose="020B0604030504040204" pitchFamily="34" charset="0"/>
                        </a:rPr>
                        <a:t>Shëndeti dhe Siguria gjatë zbatimit të kontratës</a:t>
                      </a:r>
                    </a:p>
                    <a:p>
                      <a:pPr algn="l">
                        <a:lnSpc>
                          <a:spcPct val="100000"/>
                        </a:lnSpc>
                        <a:spcAft>
                          <a:spcPts val="0"/>
                        </a:spcAft>
                      </a:pPr>
                      <a:r>
                        <a:rPr lang="sq-AL" sz="1800" b="0" noProof="0" dirty="0">
                          <a:latin typeface="Verdana" panose="020B0604030504040204" pitchFamily="34" charset="0"/>
                          <a:ea typeface="Verdana" panose="020B0604030504040204" pitchFamily="34" charset="0"/>
                          <a:cs typeface="Verdana" panose="020B0604030504040204" pitchFamily="34" charset="0"/>
                        </a:rPr>
                        <a:t>Plani i Zbatimit</a:t>
                      </a:r>
                    </a:p>
                    <a:p>
                      <a:pPr algn="l">
                        <a:lnSpc>
                          <a:spcPct val="100000"/>
                        </a:lnSpc>
                        <a:spcAft>
                          <a:spcPts val="0"/>
                        </a:spcAft>
                      </a:pPr>
                      <a:r>
                        <a:rPr lang="sq-AL" sz="1800" b="0" noProof="0" dirty="0">
                          <a:latin typeface="Verdana" panose="020B0604030504040204" pitchFamily="34" charset="0"/>
                          <a:ea typeface="Verdana" panose="020B0604030504040204" pitchFamily="34" charset="0"/>
                          <a:cs typeface="Verdana" panose="020B0604030504040204" pitchFamily="34" charset="0"/>
                        </a:rPr>
                        <a:t>Sigurimi i cilësisë</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256656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496" y="1052736"/>
            <a:ext cx="9036496" cy="4893647"/>
          </a:xfrm>
          <a:prstGeom prst="rect">
            <a:avLst/>
          </a:prstGeom>
        </p:spPr>
        <p:txBody>
          <a:bodyPr wrap="square">
            <a:spAutoFit/>
          </a:bodyPr>
          <a:lstStyle/>
          <a:p>
            <a:r>
              <a:rPr lang="sq-AL" sz="2400" dirty="0" smtClean="0"/>
              <a:t>  Kjo </a:t>
            </a:r>
            <a:r>
              <a:rPr lang="sq-AL" sz="2400" dirty="0"/>
              <a:t>i lejon autoritet</a:t>
            </a:r>
            <a:r>
              <a:rPr lang="en-US" sz="2400" dirty="0" err="1"/>
              <a:t>i</a:t>
            </a:r>
            <a:r>
              <a:rPr lang="sq-AL" sz="2400" dirty="0"/>
              <a:t>t kontraktuese</a:t>
            </a:r>
            <a:r>
              <a:rPr lang="en-US" sz="2400" dirty="0"/>
              <a:t>:</a:t>
            </a:r>
          </a:p>
          <a:p>
            <a:r>
              <a:rPr lang="sq-AL" sz="2400" dirty="0"/>
              <a:t> </a:t>
            </a:r>
            <a:endParaRPr lang="en-US" sz="2400" dirty="0"/>
          </a:p>
          <a:p>
            <a:pPr marL="457200" lvl="0" indent="-457200">
              <a:buFont typeface="Arial" pitchFamily="34" charset="0"/>
              <a:buChar char="•"/>
            </a:pPr>
            <a:r>
              <a:rPr lang="sq-AL" sz="2400" dirty="0"/>
              <a:t>për të marrë parasysh konsideratat cilësore për produktet, shërbimet ose punët që do të prokurohen</a:t>
            </a:r>
            <a:r>
              <a:rPr lang="en-US" sz="2400" dirty="0"/>
              <a:t>;</a:t>
            </a:r>
          </a:p>
          <a:p>
            <a:pPr lvl="0"/>
            <a:endParaRPr lang="en-US" sz="2400" dirty="0"/>
          </a:p>
          <a:p>
            <a:pPr marL="457200" lvl="0" indent="-457200">
              <a:buFont typeface="Arial" pitchFamily="34" charset="0"/>
              <a:buChar char="•"/>
            </a:pPr>
            <a:r>
              <a:rPr lang="sq-AL" sz="2400" dirty="0"/>
              <a:t>për </a:t>
            </a:r>
            <a:r>
              <a:rPr lang="sq-AL" sz="2400" dirty="0" smtClean="0"/>
              <a:t>të marrë  </a:t>
            </a:r>
            <a:r>
              <a:rPr lang="sq-AL" sz="2400" dirty="0"/>
              <a:t>në konsideratë risitë apo zgjidhjet e reja, të cilat kanë tendencë të jenë më të shtrenjta se ato të "krijuara", por që kanë në afat me të gjatë karakteristika më të mira funksionale</a:t>
            </a:r>
            <a:r>
              <a:rPr lang="en-US" sz="2400" dirty="0"/>
              <a:t>;</a:t>
            </a:r>
          </a:p>
          <a:p>
            <a:pPr marL="457200" lvl="0" indent="-457200">
              <a:buFont typeface="Arial" pitchFamily="34" charset="0"/>
              <a:buChar char="•"/>
            </a:pPr>
            <a:endParaRPr lang="en-US" sz="2400" dirty="0"/>
          </a:p>
          <a:p>
            <a:pPr marL="457200" indent="-457200">
              <a:buFont typeface="Arial" pitchFamily="34" charset="0"/>
              <a:buChar char="•"/>
            </a:pPr>
            <a:r>
              <a:rPr lang="sq-AL" sz="2400" dirty="0"/>
              <a:t>Për kërkesat me një jetë të gjatë operative, i lejon autoritetit kontraktues </a:t>
            </a:r>
            <a:r>
              <a:rPr lang="sq-AL" sz="2400" dirty="0" smtClean="0"/>
              <a:t>që </a:t>
            </a:r>
            <a:r>
              <a:rPr lang="sq-AL" sz="2400" dirty="0"/>
              <a:t>të merr parasysh kostot e jetës </a:t>
            </a:r>
            <a:r>
              <a:rPr lang="sq-AL" sz="2400" dirty="0" smtClean="0"/>
              <a:t>së </a:t>
            </a:r>
            <a:r>
              <a:rPr lang="sq-AL" sz="2400" dirty="0"/>
              <a:t>ciklit (d.m.th kosto mbi ciklin e jetës)</a:t>
            </a:r>
            <a:r>
              <a:rPr lang="en-US" sz="2400" dirty="0"/>
              <a:t>;</a:t>
            </a:r>
            <a:endParaRPr lang="en-US" sz="2400" dirty="0">
              <a:solidFill>
                <a:srgbClr val="FF0000"/>
              </a:solidFill>
            </a:endParaRPr>
          </a:p>
        </p:txBody>
      </p:sp>
      <p:sp>
        <p:nvSpPr>
          <p:cNvPr id="3" name="Rectangle 2"/>
          <p:cNvSpPr/>
          <p:nvPr/>
        </p:nvSpPr>
        <p:spPr>
          <a:xfrm>
            <a:off x="467544" y="476672"/>
            <a:ext cx="79718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Avantazhet e tenderit ekonomikisht m</a:t>
            </a:r>
            <a:r>
              <a:rPr lang="en-US" sz="2400" b="1" dirty="0"/>
              <a:t>ë</a:t>
            </a:r>
            <a:r>
              <a:rPr lang="sq-AL" sz="2400" b="1" dirty="0"/>
              <a:t> t</a:t>
            </a:r>
            <a:r>
              <a:rPr lang="en-US" sz="2400" b="1" dirty="0"/>
              <a:t>ë</a:t>
            </a:r>
            <a:r>
              <a:rPr lang="sq-AL" sz="2400" b="1" dirty="0"/>
              <a:t> favorshëm </a:t>
            </a:r>
            <a:endParaRPr lang="el-GR" sz="2400" b="1" dirty="0"/>
          </a:p>
        </p:txBody>
      </p:sp>
    </p:spTree>
    <p:extLst>
      <p:ext uri="{BB962C8B-B14F-4D97-AF65-F5344CB8AC3E}">
        <p14:creationId xmlns:p14="http://schemas.microsoft.com/office/powerpoint/2010/main" val="1506659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81433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Avantazhet e tenderit ekonomikisht </a:t>
            </a:r>
            <a:r>
              <a:rPr lang="sq-AL" sz="2400" b="1" dirty="0" smtClean="0"/>
              <a:t>më të </a:t>
            </a:r>
            <a:r>
              <a:rPr lang="sq-AL" sz="2400" b="1" dirty="0"/>
              <a:t>favorshëm </a:t>
            </a:r>
            <a:endParaRPr lang="el-GR" sz="2400" b="1" dirty="0"/>
          </a:p>
        </p:txBody>
      </p:sp>
      <p:sp>
        <p:nvSpPr>
          <p:cNvPr id="4" name="Rectangle 3"/>
          <p:cNvSpPr/>
          <p:nvPr/>
        </p:nvSpPr>
        <p:spPr>
          <a:xfrm>
            <a:off x="54496" y="1052736"/>
            <a:ext cx="9036496" cy="3416320"/>
          </a:xfrm>
          <a:prstGeom prst="rect">
            <a:avLst/>
          </a:prstGeom>
        </p:spPr>
        <p:txBody>
          <a:bodyPr wrap="square">
            <a:spAutoFit/>
          </a:bodyPr>
          <a:lstStyle/>
          <a:p>
            <a:r>
              <a:rPr lang="sq-AL" sz="2400" dirty="0"/>
              <a:t> </a:t>
            </a:r>
            <a:endParaRPr lang="en-US" sz="2400" dirty="0"/>
          </a:p>
          <a:p>
            <a:pPr marL="457200" lvl="0" indent="-457200">
              <a:buFont typeface="Arial" pitchFamily="34" charset="0"/>
              <a:buChar char="•"/>
            </a:pPr>
            <a:r>
              <a:rPr lang="sq-AL" sz="2400" dirty="0"/>
              <a:t>Për të marrë në konsideratë mënyrën e zbatimit </a:t>
            </a:r>
            <a:r>
              <a:rPr lang="sq-AL" sz="2400" dirty="0" smtClean="0"/>
              <a:t>të </a:t>
            </a:r>
            <a:r>
              <a:rPr lang="sq-AL" sz="2400" dirty="0"/>
              <a:t>kontratës, planin kohor, proceset e përdorura nga </a:t>
            </a:r>
            <a:r>
              <a:rPr lang="sq-AL" sz="2400" dirty="0" err="1"/>
              <a:t>kontraktori</a:t>
            </a:r>
            <a:r>
              <a:rPr lang="sq-AL" sz="2400" dirty="0"/>
              <a:t> për të kontrolluar zbatimin dhe aftësinë e tij për të garantuar dorëzimit  e suksesshëm të kontratës</a:t>
            </a:r>
            <a:r>
              <a:rPr lang="en-US" sz="2400" dirty="0"/>
              <a:t>;</a:t>
            </a:r>
          </a:p>
          <a:p>
            <a:pPr marL="457200" indent="-457200">
              <a:buFont typeface="Arial" pitchFamily="34" charset="0"/>
              <a:buChar char="•"/>
            </a:pPr>
            <a:endParaRPr lang="en-US" sz="2400" dirty="0"/>
          </a:p>
          <a:p>
            <a:pPr marL="457200" lvl="0" indent="-457200">
              <a:buFont typeface="Arial" pitchFamily="34" charset="0"/>
              <a:buChar char="•"/>
            </a:pPr>
            <a:r>
              <a:rPr lang="sq-AL" sz="2400" dirty="0"/>
              <a:t>Për të marrë parasysh ndikimin më të gjerë gjatë zbatimit të kontratës dhe aftësinë e </a:t>
            </a:r>
            <a:r>
              <a:rPr lang="sq-AL" sz="2400" dirty="0" err="1"/>
              <a:t>kontraktorit</a:t>
            </a:r>
            <a:r>
              <a:rPr lang="sq-AL" sz="2400" dirty="0"/>
              <a:t> për të zbutur ndikimin negativ gjatë asaj periudhe.</a:t>
            </a:r>
            <a:endParaRPr lang="en-US" sz="2400" dirty="0"/>
          </a:p>
        </p:txBody>
      </p:sp>
    </p:spTree>
    <p:extLst>
      <p:ext uri="{BB962C8B-B14F-4D97-AF65-F5344CB8AC3E}">
        <p14:creationId xmlns:p14="http://schemas.microsoft.com/office/powerpoint/2010/main" val="731079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4924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Rastet tipike për përdorimin e kriterit </a:t>
            </a:r>
            <a:r>
              <a:rPr lang="en-US" sz="2400" dirty="0"/>
              <a:t>TEMF</a:t>
            </a:r>
            <a:endParaRPr lang="el-GR" sz="2400" b="1" dirty="0"/>
          </a:p>
        </p:txBody>
      </p:sp>
      <p:sp>
        <p:nvSpPr>
          <p:cNvPr id="3" name="Rectangle 2"/>
          <p:cNvSpPr/>
          <p:nvPr/>
        </p:nvSpPr>
        <p:spPr>
          <a:xfrm>
            <a:off x="61532" y="1052736"/>
            <a:ext cx="8902956" cy="4401205"/>
          </a:xfrm>
          <a:prstGeom prst="rect">
            <a:avLst/>
          </a:prstGeom>
        </p:spPr>
        <p:txBody>
          <a:bodyPr wrap="square">
            <a:spAutoFit/>
          </a:bodyPr>
          <a:lstStyle/>
          <a:p>
            <a:r>
              <a:rPr lang="sq-AL" sz="2000" dirty="0"/>
              <a:t>Kriteri </a:t>
            </a:r>
            <a:r>
              <a:rPr lang="en-US" sz="2000" dirty="0"/>
              <a:t>TEMF </a:t>
            </a:r>
            <a:r>
              <a:rPr lang="sq-AL" sz="2000" dirty="0"/>
              <a:t>përdoret zakonisht për furnizimet komplekse, shërbimet dhe kontratat për punë komplekse, ku ka produkte të ndryshme / zgjidhje në dispozicion dhe të cilat nuk ndryshojnë vetëm në çmim. </a:t>
            </a:r>
            <a:endParaRPr lang="en-US" sz="2000" dirty="0"/>
          </a:p>
          <a:p>
            <a:endParaRPr lang="en-US" sz="2000" b="1" dirty="0"/>
          </a:p>
          <a:p>
            <a:r>
              <a:rPr lang="sq-AL" sz="2000" b="1" dirty="0"/>
              <a:t>Prokurimi i mallrave </a:t>
            </a:r>
            <a:r>
              <a:rPr lang="sq-AL" sz="2000" dirty="0"/>
              <a:t>- kontrata për furnizime 'që përfshijnë instalim të rëndësishme dhe të specializuar </a:t>
            </a:r>
            <a:r>
              <a:rPr lang="sq-AL" sz="2000" dirty="0" smtClean="0"/>
              <a:t>të </a:t>
            </a:r>
            <a:r>
              <a:rPr lang="sq-AL" sz="2000" dirty="0"/>
              <a:t>produktit dhe / ose mirëmbajtjen</a:t>
            </a:r>
            <a:r>
              <a:rPr lang="en-US" sz="2000" dirty="0"/>
              <a:t>.</a:t>
            </a:r>
            <a:r>
              <a:rPr lang="sq-AL" sz="2000" dirty="0"/>
              <a:t> </a:t>
            </a:r>
            <a:endParaRPr lang="en-US" sz="2000" dirty="0">
              <a:solidFill>
                <a:srgbClr val="FF0000"/>
              </a:solidFill>
            </a:endParaRPr>
          </a:p>
          <a:p>
            <a:pPr marL="457200" lvl="0" indent="-457200">
              <a:buFont typeface="Arial" pitchFamily="34" charset="0"/>
              <a:buChar char="•"/>
            </a:pPr>
            <a:endParaRPr lang="en-US" sz="2000" dirty="0"/>
          </a:p>
          <a:p>
            <a:pPr marL="457200" lvl="0" indent="-457200">
              <a:buFont typeface="Arial" pitchFamily="34" charset="0"/>
              <a:buChar char="•"/>
            </a:pPr>
            <a:r>
              <a:rPr lang="en-US" sz="2000" b="1" dirty="0"/>
              <a:t> </a:t>
            </a:r>
            <a:r>
              <a:rPr lang="sq-AL" sz="2000" b="1" dirty="0"/>
              <a:t>Prokurimi i punëve </a:t>
            </a:r>
            <a:r>
              <a:rPr lang="sq-AL" sz="2000" dirty="0"/>
              <a:t>– Kontratat projekto dhe ndërto</a:t>
            </a:r>
            <a:r>
              <a:rPr lang="en-US" sz="2000" dirty="0"/>
              <a:t>;</a:t>
            </a:r>
          </a:p>
          <a:p>
            <a:pPr lvl="0"/>
            <a:r>
              <a:rPr lang="sq-AL" sz="2000" dirty="0"/>
              <a:t> </a:t>
            </a:r>
            <a:endParaRPr lang="en-US" sz="2000" dirty="0"/>
          </a:p>
          <a:p>
            <a:pPr marL="457200" indent="-457200">
              <a:buFont typeface="Arial" pitchFamily="34" charset="0"/>
              <a:buChar char="•"/>
            </a:pPr>
            <a:r>
              <a:rPr lang="en-US" sz="2000" dirty="0"/>
              <a:t> </a:t>
            </a:r>
            <a:r>
              <a:rPr lang="sq-AL" sz="2000" b="1" dirty="0"/>
              <a:t>Prokurimi i shërbimeve </a:t>
            </a:r>
            <a:r>
              <a:rPr lang="sq-AL" sz="2000" dirty="0"/>
              <a:t>- shërbimeve të </a:t>
            </a:r>
            <a:r>
              <a:rPr lang="sq-AL" sz="2000" dirty="0" err="1"/>
              <a:t>konsulencës</a:t>
            </a:r>
            <a:r>
              <a:rPr lang="sq-AL" sz="2000" dirty="0"/>
              <a:t> dhe në përgjithësi shërbime intelektuale, ku cilësia është zakonisht shumë e rëndësishme dhe rezultati i  kontratës nuk mund të përshkruhet lehtë në specifikimet teknike specifike.</a:t>
            </a:r>
            <a:endParaRPr lang="en-US" sz="2000" dirty="0"/>
          </a:p>
          <a:p>
            <a:pPr lvl="0">
              <a:buFont typeface="Arial" pitchFamily="34" charset="0"/>
              <a:buChar char="•"/>
            </a:pPr>
            <a:endParaRPr lang="en-US" sz="2000" dirty="0"/>
          </a:p>
        </p:txBody>
      </p:sp>
    </p:spTree>
    <p:extLst>
      <p:ext uri="{BB962C8B-B14F-4D97-AF65-F5344CB8AC3E}">
        <p14:creationId xmlns:p14="http://schemas.microsoft.com/office/powerpoint/2010/main" val="4195852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83936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Parimet themelore për vendosjen e kritereve për dhënie </a:t>
            </a:r>
            <a:endParaRPr lang="en-US" sz="2400" b="1" dirty="0"/>
          </a:p>
        </p:txBody>
      </p:sp>
      <p:sp>
        <p:nvSpPr>
          <p:cNvPr id="3" name="Rectangle 2"/>
          <p:cNvSpPr/>
          <p:nvPr/>
        </p:nvSpPr>
        <p:spPr>
          <a:xfrm>
            <a:off x="179510" y="1136065"/>
            <a:ext cx="8712000" cy="4893647"/>
          </a:xfrm>
          <a:prstGeom prst="rect">
            <a:avLst/>
          </a:prstGeom>
        </p:spPr>
        <p:txBody>
          <a:bodyPr wrap="square">
            <a:spAutoFit/>
          </a:bodyPr>
          <a:lstStyle/>
          <a:p>
            <a:r>
              <a:rPr lang="sq-AL" sz="2400" dirty="0"/>
              <a:t>Kur </a:t>
            </a:r>
            <a:r>
              <a:rPr lang="sq-AL" sz="2400" dirty="0" smtClean="0"/>
              <a:t>përzgjedhë – përcakton kriterin e </a:t>
            </a:r>
            <a:r>
              <a:rPr lang="sq-AL" sz="2400" dirty="0"/>
              <a:t>dhënies, autoriteti kontraktues duhet të sigurojë që:</a:t>
            </a:r>
            <a:endParaRPr lang="en-US" sz="2400" dirty="0"/>
          </a:p>
          <a:p>
            <a:r>
              <a:rPr lang="sq-AL" sz="2400" dirty="0"/>
              <a:t> </a:t>
            </a:r>
            <a:endParaRPr lang="en-US" sz="2400" dirty="0"/>
          </a:p>
          <a:p>
            <a:pPr marL="457200" lvl="0" indent="-457200">
              <a:buFont typeface="Arial" pitchFamily="34" charset="0"/>
              <a:buChar char="•"/>
            </a:pPr>
            <a:r>
              <a:rPr lang="sq-AL" sz="2400" dirty="0"/>
              <a:t>Të marrë në konsideratë dhe të korrespondojnë me natyrën dhe karakteristikat specifike të projektit dhe kontratës që do të jepet;</a:t>
            </a:r>
            <a:endParaRPr lang="en-US" sz="2400" dirty="0"/>
          </a:p>
          <a:p>
            <a:pPr marL="457200" lvl="0" indent="-457200">
              <a:buFont typeface="Arial" pitchFamily="34" charset="0"/>
              <a:buChar char="•"/>
            </a:pPr>
            <a:r>
              <a:rPr lang="sq-AL" sz="2400" dirty="0" smtClean="0"/>
              <a:t>Të jenë </a:t>
            </a:r>
            <a:r>
              <a:rPr lang="sq-AL" sz="2400" dirty="0"/>
              <a:t>objektive, jo diskriminuese dhe jo </a:t>
            </a:r>
            <a:r>
              <a:rPr lang="sq-AL" sz="2400" dirty="0" smtClean="0"/>
              <a:t>të </a:t>
            </a:r>
            <a:r>
              <a:rPr lang="sq-AL" sz="2400" dirty="0"/>
              <a:t>dëmshme në mënyrë që të mos kufizoj konkurrencën e ndershme;</a:t>
            </a:r>
            <a:endParaRPr lang="en-US" sz="2400" dirty="0"/>
          </a:p>
          <a:p>
            <a:pPr marL="457200" lvl="0" indent="-457200">
              <a:buFont typeface="Arial" pitchFamily="34" charset="0"/>
              <a:buChar char="•"/>
            </a:pPr>
            <a:r>
              <a:rPr lang="sq-AL" sz="2400" dirty="0" smtClean="0"/>
              <a:t>Të jenë </a:t>
            </a:r>
            <a:r>
              <a:rPr lang="sq-AL" sz="2400" dirty="0"/>
              <a:t>përcaktuar mirë në mënyrë që ofertuesit të jenë në gjendje të përgatisin një tender të përgjegjshëm;</a:t>
            </a:r>
            <a:endParaRPr lang="en-US" sz="2400" dirty="0"/>
          </a:p>
          <a:p>
            <a:pPr marL="457200" lvl="0" indent="-457200">
              <a:buFont typeface="Arial" pitchFamily="34" charset="0"/>
              <a:buChar char="•"/>
            </a:pPr>
            <a:r>
              <a:rPr lang="sq-AL" sz="2400" dirty="0" smtClean="0"/>
              <a:t>Të jenë të </a:t>
            </a:r>
            <a:r>
              <a:rPr lang="sq-AL" sz="2400" dirty="0"/>
              <a:t>shoqëruara me informatat specifike dhe të dhënat që do të paraqiten, në mënyrë që vlerësimi të jetë sa më objektiv dhe sa më transparent </a:t>
            </a:r>
            <a:r>
              <a:rPr lang="sq-AL" sz="2400" dirty="0" smtClean="0"/>
              <a:t>që </a:t>
            </a:r>
            <a:r>
              <a:rPr lang="sq-AL" sz="2400" dirty="0"/>
              <a:t>të jetë i mundur.</a:t>
            </a:r>
            <a:endParaRPr lang="en-US" sz="2400" dirty="0"/>
          </a:p>
        </p:txBody>
      </p:sp>
    </p:spTree>
    <p:extLst>
      <p:ext uri="{BB962C8B-B14F-4D97-AF65-F5344CB8AC3E}">
        <p14:creationId xmlns:p14="http://schemas.microsoft.com/office/powerpoint/2010/main" val="1711521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5" y="476672"/>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Shembuj të kritereve të dhënies me dokumentet përkatëse që duhet të dorëzohen për vlerësimin e tyre</a:t>
            </a:r>
          </a:p>
        </p:txBody>
      </p:sp>
      <p:graphicFrame>
        <p:nvGraphicFramePr>
          <p:cNvPr id="5" name="Table 4"/>
          <p:cNvGraphicFramePr>
            <a:graphicFrameLocks noGrp="1"/>
          </p:cNvGraphicFramePr>
          <p:nvPr>
            <p:extLst/>
          </p:nvPr>
        </p:nvGraphicFramePr>
        <p:xfrm>
          <a:off x="323529" y="1899672"/>
          <a:ext cx="8549131" cy="3840480"/>
        </p:xfrm>
        <a:graphic>
          <a:graphicData uri="http://schemas.openxmlformats.org/drawingml/2006/table">
            <a:tbl>
              <a:tblPr firstRow="1" bandRow="1">
                <a:tableStyleId>{5DA37D80-6434-44D0-A028-1B22A696006F}</a:tableStyleId>
              </a:tblPr>
              <a:tblGrid>
                <a:gridCol w="2160000">
                  <a:extLst>
                    <a:ext uri="{9D8B030D-6E8A-4147-A177-3AD203B41FA5}">
                      <a16:colId xmlns="" xmlns:a16="http://schemas.microsoft.com/office/drawing/2014/main" val="20000"/>
                    </a:ext>
                  </a:extLst>
                </a:gridCol>
                <a:gridCol w="6389131">
                  <a:extLst>
                    <a:ext uri="{9D8B030D-6E8A-4147-A177-3AD203B41FA5}">
                      <a16:colId xmlns="" xmlns:a16="http://schemas.microsoft.com/office/drawing/2014/main" val="20001"/>
                    </a:ext>
                  </a:extLst>
                </a:gridCol>
              </a:tblGrid>
              <a:tr h="370840">
                <a:tc>
                  <a:txBody>
                    <a:bodyPr/>
                    <a:lstStyle/>
                    <a:p>
                      <a:pPr algn="l">
                        <a:lnSpc>
                          <a:spcPct val="100000"/>
                        </a:lnSpc>
                        <a:spcAft>
                          <a:spcPts val="0"/>
                        </a:spcAft>
                      </a:pP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Master</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Plani i projektit</a:t>
                      </a:r>
                      <a:endParaRPr lang="sq-AL" sz="1800" b="1" noProof="0" dirty="0">
                        <a:latin typeface="Verdana" panose="020B0604030504040204" pitchFamily="34" charset="0"/>
                        <a:ea typeface="Verdana" panose="020B0604030504040204" pitchFamily="34" charset="0"/>
                        <a:cs typeface="Verdana" panose="020B060403050404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Gantt</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a:t>
                      </a: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Chart</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 Programi i punës i</a:t>
                      </a:r>
                      <a:r>
                        <a:rPr lang="sq-AL" sz="1800" b="0" baseline="0" noProof="0" dirty="0">
                          <a:effectLst/>
                          <a:latin typeface="Verdana" panose="020B0604030504040204" pitchFamily="34" charset="0"/>
                          <a:ea typeface="Verdana" panose="020B0604030504040204" pitchFamily="34" charset="0"/>
                          <a:cs typeface="Verdana" panose="020B0604030504040204" pitchFamily="34" charset="0"/>
                        </a:rPr>
                        <a:t> detajuar</a:t>
                      </a:r>
                      <a:endParaRPr lang="sq-AL" sz="1800" b="0" noProof="0" dirty="0">
                        <a:effectLst/>
                        <a:latin typeface="Verdana" panose="020B0604030504040204" pitchFamily="34" charset="0"/>
                        <a:ea typeface="Verdana" panose="020B0604030504040204" pitchFamily="34" charset="0"/>
                        <a:cs typeface="Verdana" panose="020B0604030504040204" pitchFamily="34" charset="0"/>
                      </a:endParaRP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Përshkrimi i planit të punës</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Përshkrimi i hollësishëm i rezultateve</a:t>
                      </a:r>
                    </a:p>
                    <a:p>
                      <a:pPr marL="285750" indent="-285750" algn="l">
                        <a:lnSpc>
                          <a:spcPct val="100000"/>
                        </a:lnSpc>
                        <a:spcAft>
                          <a:spcPts val="0"/>
                        </a:spcAft>
                        <a:buFont typeface="Arial" panose="020B0604020202020204" pitchFamily="34" charset="0"/>
                        <a:buChar char="•"/>
                      </a:pP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Varesite</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dhe supozimet,</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Monitorimi dhe kontrollimi i planit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algn="l">
                        <a:lnSpc>
                          <a:spcPct val="100000"/>
                        </a:lnSpc>
                        <a:spcAft>
                          <a:spcPts val="0"/>
                        </a:spcAft>
                      </a:pPr>
                      <a:r>
                        <a:rPr lang="sq-AL" sz="1800" b="0" noProof="0">
                          <a:effectLst/>
                          <a:latin typeface="Verdana" panose="020B0604030504040204" pitchFamily="34" charset="0"/>
                          <a:ea typeface="Verdana" panose="020B0604030504040204" pitchFamily="34" charset="0"/>
                          <a:cs typeface="Verdana" panose="020B0604030504040204" pitchFamily="34" charset="0"/>
                        </a:rPr>
                        <a:t>Strategjia</a:t>
                      </a:r>
                      <a:r>
                        <a:rPr lang="sq-AL" sz="1800" b="0" baseline="0" noProof="0">
                          <a:effectLst/>
                          <a:latin typeface="Verdana" panose="020B0604030504040204" pitchFamily="34" charset="0"/>
                          <a:ea typeface="Verdana" panose="020B0604030504040204" pitchFamily="34" charset="0"/>
                          <a:cs typeface="Verdana" panose="020B0604030504040204" pitchFamily="34" charset="0"/>
                        </a:rPr>
                        <a:t> e </a:t>
                      </a:r>
                      <a:r>
                        <a:rPr lang="sq-AL" sz="1800" b="0" noProof="0">
                          <a:effectLst/>
                          <a:latin typeface="Verdana" panose="020B0604030504040204" pitchFamily="34" charset="0"/>
                          <a:ea typeface="Verdana" panose="020B0604030504040204" pitchFamily="34" charset="0"/>
                          <a:cs typeface="Verdana" panose="020B0604030504040204" pitchFamily="34" charset="0"/>
                        </a:rPr>
                        <a:t>Komunikimit dhe Raportimit</a:t>
                      </a:r>
                      <a:endParaRPr lang="sq-AL" sz="1800" b="1" noProof="0">
                        <a:latin typeface="Verdana" panose="020B0604030504040204" pitchFamily="34" charset="0"/>
                        <a:ea typeface="Verdana" panose="020B0604030504040204" pitchFamily="34" charset="0"/>
                        <a:cs typeface="Verdana" panose="020B060403050404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Strategjitë e propozuara e komunikimit te brendshme</a:t>
                      </a:r>
                      <a:r>
                        <a:rPr lang="en-US" sz="1800" b="0" noProof="0" dirty="0">
                          <a:effectLst/>
                          <a:latin typeface="Verdana" panose="020B0604030504040204" pitchFamily="34" charset="0"/>
                          <a:ea typeface="Verdana" panose="020B0604030504040204" pitchFamily="34" charset="0"/>
                          <a:cs typeface="Verdana" panose="020B0604030504040204" pitchFamily="34" charset="0"/>
                        </a:rPr>
                        <a:t> </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dhe të jashtëm</a:t>
                      </a:r>
                    </a:p>
                    <a:p>
                      <a:pPr marL="285750" indent="-285750" algn="l">
                        <a:lnSpc>
                          <a:spcPct val="100000"/>
                        </a:lnSpc>
                        <a:spcAft>
                          <a:spcPts val="0"/>
                        </a:spcAft>
                        <a:buFont typeface="Arial" panose="020B0604020202020204" pitchFamily="34" charset="0"/>
                        <a:buChar char="•"/>
                      </a:pP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Organograme</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ORGANIZATIVE te detajuara te </a:t>
                      </a: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strategjse</a:t>
                      </a:r>
                      <a:r>
                        <a:rPr lang="sq-AL" sz="1800" b="0" baseline="0" noProof="0" dirty="0">
                          <a:effectLst/>
                          <a:latin typeface="Verdana" panose="020B0604030504040204" pitchFamily="34" charset="0"/>
                          <a:ea typeface="Verdana" panose="020B0604030504040204" pitchFamily="34" charset="0"/>
                          <a:cs typeface="Verdana" panose="020B0604030504040204" pitchFamily="34" charset="0"/>
                        </a:rPr>
                        <a:t> se </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komunikimit dhe te raportimit</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Komunikimi i propozuar i zhvillimeve të projektit</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Mjetet e propozuara dhe frekuenca e komunikimit</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Procedura e Raportimit dhe miratimit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2" name="Rectangle 1"/>
          <p:cNvSpPr/>
          <p:nvPr/>
        </p:nvSpPr>
        <p:spPr>
          <a:xfrm>
            <a:off x="467544" y="1446185"/>
            <a:ext cx="4108817" cy="369332"/>
          </a:xfrm>
          <a:prstGeom prst="rect">
            <a:avLst/>
          </a:prstGeom>
        </p:spPr>
        <p:txBody>
          <a:bodyPr wrap="none">
            <a:spAutoFit/>
          </a:bodyPr>
          <a:lstStyle/>
          <a:p>
            <a:pPr>
              <a:spcAft>
                <a:spcPts val="0"/>
              </a:spcAft>
            </a:pPr>
            <a:r>
              <a:rPr lang="sq-AL" b="1" dirty="0">
                <a:ea typeface="Verdana" panose="020B0604030504040204" pitchFamily="34" charset="0"/>
                <a:cs typeface="Verdana" panose="020B0604030504040204" pitchFamily="34" charset="0"/>
              </a:rPr>
              <a:t>Procesi  i Menaxhimit  te Projekteve</a:t>
            </a:r>
          </a:p>
        </p:txBody>
      </p:sp>
    </p:spTree>
    <p:extLst>
      <p:ext uri="{BB962C8B-B14F-4D97-AF65-F5344CB8AC3E}">
        <p14:creationId xmlns:p14="http://schemas.microsoft.com/office/powerpoint/2010/main" val="6341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96268" y="764704"/>
            <a:ext cx="4637932" cy="3699852"/>
            <a:chOff x="1692328" y="836729"/>
            <a:chExt cx="4637932" cy="3699852"/>
          </a:xfrm>
        </p:grpSpPr>
        <p:pic>
          <p:nvPicPr>
            <p:cNvPr id="2" name="Picture 1"/>
            <p:cNvPicPr>
              <a:picLocks noChangeAspect="1"/>
            </p:cNvPicPr>
            <p:nvPr/>
          </p:nvPicPr>
          <p:blipFill>
            <a:blip r:embed="rId2" cstate="print"/>
            <a:stretch>
              <a:fillRect/>
            </a:stretch>
          </p:blipFill>
          <p:spPr>
            <a:xfrm>
              <a:off x="1692328" y="836729"/>
              <a:ext cx="4608000" cy="3699852"/>
            </a:xfrm>
            <a:prstGeom prst="rect">
              <a:avLst/>
            </a:prstGeom>
          </p:spPr>
        </p:pic>
        <p:sp>
          <p:nvSpPr>
            <p:cNvPr id="4" name="Rectangle 3"/>
            <p:cNvSpPr/>
            <p:nvPr/>
          </p:nvSpPr>
          <p:spPr>
            <a:xfrm>
              <a:off x="1925596" y="2551652"/>
              <a:ext cx="15852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000" b="1" dirty="0"/>
                <a:t>Përcaktimi i kritereve </a:t>
              </a:r>
              <a:endParaRPr lang="en-US" sz="2000" dirty="0"/>
            </a:p>
          </p:txBody>
        </p:sp>
        <p:sp>
          <p:nvSpPr>
            <p:cNvPr id="5" name="Rectangle 4"/>
            <p:cNvSpPr/>
            <p:nvPr/>
          </p:nvSpPr>
          <p:spPr>
            <a:xfrm>
              <a:off x="4689512" y="2551652"/>
              <a:ext cx="164074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dirty="0"/>
                <a:t>Përdorimi i kritereve </a:t>
              </a:r>
              <a:endParaRPr lang="en-US" sz="2000" b="1" dirty="0"/>
            </a:p>
          </p:txBody>
        </p:sp>
      </p:grpSp>
      <p:sp>
        <p:nvSpPr>
          <p:cNvPr id="6" name="Rectangle 4"/>
          <p:cNvSpPr>
            <a:spLocks noChangeArrowheads="1"/>
          </p:cNvSpPr>
          <p:nvPr/>
        </p:nvSpPr>
        <p:spPr bwMode="auto">
          <a:xfrm>
            <a:off x="476182" y="483636"/>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sq-AL" sz="2400" b="1" dirty="0"/>
              <a:t>	</a:t>
            </a:r>
            <a:endParaRPr lang="en-US" sz="2400" b="1" dirty="0"/>
          </a:p>
        </p:txBody>
      </p:sp>
      <p:grpSp>
        <p:nvGrpSpPr>
          <p:cNvPr id="9" name="Group 8"/>
          <p:cNvGrpSpPr/>
          <p:nvPr/>
        </p:nvGrpSpPr>
        <p:grpSpPr>
          <a:xfrm>
            <a:off x="164504" y="3621211"/>
            <a:ext cx="8871528" cy="1277273"/>
            <a:chOff x="164504" y="3621211"/>
            <a:chExt cx="8871528" cy="1277273"/>
          </a:xfrm>
        </p:grpSpPr>
        <p:sp>
          <p:nvSpPr>
            <p:cNvPr id="7" name="Rectangle 6"/>
            <p:cNvSpPr/>
            <p:nvPr/>
          </p:nvSpPr>
          <p:spPr>
            <a:xfrm>
              <a:off x="164504" y="3621211"/>
              <a:ext cx="4176464" cy="369332"/>
            </a:xfrm>
            <a:prstGeom prst="rect">
              <a:avLst/>
            </a:prstGeom>
          </p:spPr>
          <p:txBody>
            <a:bodyPr wrap="square">
              <a:spAutoFit/>
            </a:bodyPr>
            <a:lstStyle/>
            <a:p>
              <a:pPr marL="342900" lvl="0" indent="-342900" eaLnBrk="0" hangingPunct="0">
                <a:buFont typeface="Arial" pitchFamily="34" charset="0"/>
                <a:buChar char="•"/>
              </a:pPr>
              <a:endParaRPr lang="en-US" dirty="0">
                <a:solidFill>
                  <a:srgbClr val="FF0000"/>
                </a:solidFill>
              </a:endParaRPr>
            </a:p>
          </p:txBody>
        </p:sp>
        <p:sp>
          <p:nvSpPr>
            <p:cNvPr id="8" name="Rectangle 7"/>
            <p:cNvSpPr/>
            <p:nvPr/>
          </p:nvSpPr>
          <p:spPr>
            <a:xfrm>
              <a:off x="4860032" y="4529152"/>
              <a:ext cx="4176000" cy="369332"/>
            </a:xfrm>
            <a:prstGeom prst="rect">
              <a:avLst/>
            </a:prstGeom>
          </p:spPr>
          <p:txBody>
            <a:bodyPr wrap="square">
              <a:spAutoFit/>
            </a:bodyPr>
            <a:lstStyle/>
            <a:p>
              <a:pPr marL="342900" lvl="0" indent="-342900" eaLnBrk="0" hangingPunct="0">
                <a:buFont typeface="Arial" pitchFamily="34" charset="0"/>
                <a:buChar char="•"/>
              </a:pPr>
              <a:endParaRPr lang="en-US" dirty="0">
                <a:solidFill>
                  <a:srgbClr val="FF0000"/>
                </a:solidFill>
              </a:endParaRPr>
            </a:p>
          </p:txBody>
        </p:sp>
      </p:grpSp>
    </p:spTree>
    <p:extLst>
      <p:ext uri="{BB962C8B-B14F-4D97-AF65-F5344CB8AC3E}">
        <p14:creationId xmlns:p14="http://schemas.microsoft.com/office/powerpoint/2010/main" val="35580470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5" y="476672"/>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Shembuj të kritereve të dhënies me dokumentet përkatëse që duhet të dorëzohen për vlerësimin e tyre</a:t>
            </a:r>
          </a:p>
        </p:txBody>
      </p:sp>
      <p:sp>
        <p:nvSpPr>
          <p:cNvPr id="3" name="Rectangle 2"/>
          <p:cNvSpPr/>
          <p:nvPr/>
        </p:nvSpPr>
        <p:spPr>
          <a:xfrm>
            <a:off x="467544" y="1446185"/>
            <a:ext cx="4108817" cy="369332"/>
          </a:xfrm>
          <a:prstGeom prst="rect">
            <a:avLst/>
          </a:prstGeom>
        </p:spPr>
        <p:txBody>
          <a:bodyPr wrap="none">
            <a:spAutoFit/>
          </a:bodyPr>
          <a:lstStyle/>
          <a:p>
            <a:pPr>
              <a:spcAft>
                <a:spcPts val="0"/>
              </a:spcAft>
            </a:pPr>
            <a:r>
              <a:rPr lang="sq-AL" b="1" dirty="0">
                <a:ea typeface="Verdana" panose="020B0604030504040204" pitchFamily="34" charset="0"/>
                <a:cs typeface="Verdana" panose="020B0604030504040204" pitchFamily="34" charset="0"/>
              </a:rPr>
              <a:t>Procesi  i Menaxhimit  te Projekteve</a:t>
            </a:r>
          </a:p>
        </p:txBody>
      </p:sp>
      <p:graphicFrame>
        <p:nvGraphicFramePr>
          <p:cNvPr id="4" name="Table 3"/>
          <p:cNvGraphicFramePr>
            <a:graphicFrameLocks noGrp="1"/>
          </p:cNvGraphicFramePr>
          <p:nvPr>
            <p:extLst/>
          </p:nvPr>
        </p:nvGraphicFramePr>
        <p:xfrm>
          <a:off x="251520" y="1916832"/>
          <a:ext cx="8550000" cy="2194560"/>
        </p:xfrm>
        <a:graphic>
          <a:graphicData uri="http://schemas.openxmlformats.org/drawingml/2006/table">
            <a:tbl>
              <a:tblPr firstRow="1" bandRow="1">
                <a:tableStyleId>{5DA37D80-6434-44D0-A028-1B22A696006F}</a:tableStyleId>
              </a:tblPr>
              <a:tblGrid>
                <a:gridCol w="2160000">
                  <a:extLst>
                    <a:ext uri="{9D8B030D-6E8A-4147-A177-3AD203B41FA5}">
                      <a16:colId xmlns="" xmlns:a16="http://schemas.microsoft.com/office/drawing/2014/main" val="20000"/>
                    </a:ext>
                  </a:extLst>
                </a:gridCol>
                <a:gridCol w="6390000">
                  <a:extLst>
                    <a:ext uri="{9D8B030D-6E8A-4147-A177-3AD203B41FA5}">
                      <a16:colId xmlns="" xmlns:a16="http://schemas.microsoft.com/office/drawing/2014/main" val="20001"/>
                    </a:ext>
                  </a:extLst>
                </a:gridCol>
              </a:tblGrid>
              <a:tr h="370840">
                <a:tc>
                  <a:txBody>
                    <a:bodyPr/>
                    <a:lstStyle/>
                    <a:p>
                      <a:pPr algn="l">
                        <a:lnSpc>
                          <a:spcPct val="100000"/>
                        </a:lnSpc>
                        <a:spcAft>
                          <a:spcPts val="0"/>
                        </a:spcAft>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Strategjia e menaxhimit të konfigurimit</a:t>
                      </a:r>
                      <a:endParaRPr lang="sq-AL" sz="1800" b="1" noProof="0" dirty="0">
                        <a:latin typeface="Verdana" panose="020B0604030504040204" pitchFamily="34" charset="0"/>
                        <a:ea typeface="Verdana" panose="020B0604030504040204" pitchFamily="34" charset="0"/>
                        <a:cs typeface="Verdana" panose="020B060403050404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identifikimi i propozuar i dokumentacionit</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komunikimi i propozuar</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dokumentacioni / vizatime</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Propozimi për përditësim te dokumentacionit / vizatimeve</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procedura e propozuar </a:t>
                      </a: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per</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kontrollimin e ndryshimeve</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
        <p:nvSpPr>
          <p:cNvPr id="5" name="Rectangle 4"/>
          <p:cNvSpPr/>
          <p:nvPr/>
        </p:nvSpPr>
        <p:spPr>
          <a:xfrm>
            <a:off x="467544" y="4007601"/>
            <a:ext cx="2659702" cy="369332"/>
          </a:xfrm>
          <a:prstGeom prst="rect">
            <a:avLst/>
          </a:prstGeom>
        </p:spPr>
        <p:txBody>
          <a:bodyPr wrap="none">
            <a:spAutoFit/>
          </a:bodyPr>
          <a:lstStyle/>
          <a:p>
            <a:pPr>
              <a:spcAft>
                <a:spcPts val="0"/>
              </a:spcAft>
            </a:pPr>
            <a:r>
              <a:rPr lang="sq-AL" b="1" dirty="0">
                <a:ea typeface="Verdana" panose="020B0604030504040204" pitchFamily="34" charset="0"/>
                <a:cs typeface="Verdana" panose="020B0604030504040204" pitchFamily="34" charset="0"/>
              </a:rPr>
              <a:t>Aftësitë administrative</a:t>
            </a:r>
          </a:p>
        </p:txBody>
      </p:sp>
      <p:graphicFrame>
        <p:nvGraphicFramePr>
          <p:cNvPr id="6" name="Table 5"/>
          <p:cNvGraphicFramePr>
            <a:graphicFrameLocks noGrp="1"/>
          </p:cNvGraphicFramePr>
          <p:nvPr>
            <p:extLst/>
          </p:nvPr>
        </p:nvGraphicFramePr>
        <p:xfrm>
          <a:off x="304800" y="4495800"/>
          <a:ext cx="8550000" cy="1371600"/>
        </p:xfrm>
        <a:graphic>
          <a:graphicData uri="http://schemas.openxmlformats.org/drawingml/2006/table">
            <a:tbl>
              <a:tblPr firstRow="1" bandRow="1">
                <a:tableStyleId>{5DA37D80-6434-44D0-A028-1B22A696006F}</a:tableStyleId>
              </a:tblPr>
              <a:tblGrid>
                <a:gridCol w="2160000">
                  <a:extLst>
                    <a:ext uri="{9D8B030D-6E8A-4147-A177-3AD203B41FA5}">
                      <a16:colId xmlns="" xmlns:a16="http://schemas.microsoft.com/office/drawing/2014/main" val="20000"/>
                    </a:ext>
                  </a:extLst>
                </a:gridCol>
                <a:gridCol w="6390000">
                  <a:extLst>
                    <a:ext uri="{9D8B030D-6E8A-4147-A177-3AD203B41FA5}">
                      <a16:colId xmlns="" xmlns:a16="http://schemas.microsoft.com/office/drawing/2014/main" val="20001"/>
                    </a:ext>
                  </a:extLst>
                </a:gridCol>
              </a:tblGrid>
              <a:tr h="370840">
                <a:tc>
                  <a:txBody>
                    <a:bodyPr/>
                    <a:lstStyle/>
                    <a:p>
                      <a:pPr algn="l">
                        <a:lnSpc>
                          <a:spcPct val="100000"/>
                        </a:lnSpc>
                        <a:spcAft>
                          <a:spcPts val="0"/>
                        </a:spcAft>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Garanci plotësues</a:t>
                      </a:r>
                    </a:p>
                    <a:p>
                      <a:pPr algn="l">
                        <a:lnSpc>
                          <a:spcPct val="100000"/>
                        </a:lnSpc>
                        <a:spcAft>
                          <a:spcPts val="0"/>
                        </a:spcAft>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Pas shitjes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Periudha e propozuar e </a:t>
                      </a:r>
                      <a:r>
                        <a:rPr lang="sq-AL" sz="1800" b="0" noProof="0" dirty="0" err="1">
                          <a:effectLst/>
                          <a:latin typeface="Verdana" panose="020B0604030504040204" pitchFamily="34" charset="0"/>
                          <a:ea typeface="Verdana" panose="020B0604030504040204" pitchFamily="34" charset="0"/>
                          <a:cs typeface="Verdana" panose="020B0604030504040204" pitchFamily="34" charset="0"/>
                        </a:rPr>
                        <a:t>Garancionit</a:t>
                      </a:r>
                      <a:r>
                        <a:rPr lang="sq-AL" sz="1800" b="0" noProof="0" dirty="0">
                          <a:effectLst/>
                          <a:latin typeface="Verdana" panose="020B0604030504040204" pitchFamily="34" charset="0"/>
                          <a:ea typeface="Verdana" panose="020B0604030504040204" pitchFamily="34" charset="0"/>
                          <a:cs typeface="Verdana" panose="020B0604030504040204" pitchFamily="34" charset="0"/>
                        </a:rPr>
                        <a:t> (nen dhe mbi specifikimeve teknike të kërkuara )</a:t>
                      </a:r>
                    </a:p>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Përjashtimet e propozuara (nen dhe mbi specifikimeve teknike të kërkuara )</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462434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5" y="476672"/>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Shembuj të kritereve të dhënies me dokumentet përkatëse që duhet të dorëzohen për vlerësimin e tyre</a:t>
            </a:r>
          </a:p>
        </p:txBody>
      </p:sp>
      <p:sp>
        <p:nvSpPr>
          <p:cNvPr id="4" name="Rectangle 3"/>
          <p:cNvSpPr/>
          <p:nvPr/>
        </p:nvSpPr>
        <p:spPr>
          <a:xfrm>
            <a:off x="467544" y="1340768"/>
            <a:ext cx="2659702" cy="369332"/>
          </a:xfrm>
          <a:prstGeom prst="rect">
            <a:avLst/>
          </a:prstGeom>
        </p:spPr>
        <p:txBody>
          <a:bodyPr wrap="none">
            <a:spAutoFit/>
          </a:bodyPr>
          <a:lstStyle/>
          <a:p>
            <a:pPr>
              <a:spcAft>
                <a:spcPts val="0"/>
              </a:spcAft>
            </a:pPr>
            <a:r>
              <a:rPr lang="sq-AL" b="1" dirty="0">
                <a:ea typeface="Verdana" panose="020B0604030504040204" pitchFamily="34" charset="0"/>
                <a:cs typeface="Verdana" panose="020B0604030504040204" pitchFamily="34" charset="0"/>
              </a:rPr>
              <a:t>Aftësitë administrative</a:t>
            </a:r>
          </a:p>
        </p:txBody>
      </p:sp>
      <p:graphicFrame>
        <p:nvGraphicFramePr>
          <p:cNvPr id="5" name="Table 4"/>
          <p:cNvGraphicFramePr>
            <a:graphicFrameLocks noGrp="1"/>
          </p:cNvGraphicFramePr>
          <p:nvPr>
            <p:extLst/>
          </p:nvPr>
        </p:nvGraphicFramePr>
        <p:xfrm>
          <a:off x="251520" y="1770279"/>
          <a:ext cx="8550000" cy="2743200"/>
        </p:xfrm>
        <a:graphic>
          <a:graphicData uri="http://schemas.openxmlformats.org/drawingml/2006/table">
            <a:tbl>
              <a:tblPr firstRow="1" bandRow="1">
                <a:tableStyleId>{5DA37D80-6434-44D0-A028-1B22A696006F}</a:tableStyleId>
              </a:tblPr>
              <a:tblGrid>
                <a:gridCol w="2160000">
                  <a:extLst>
                    <a:ext uri="{9D8B030D-6E8A-4147-A177-3AD203B41FA5}">
                      <a16:colId xmlns="" xmlns:a16="http://schemas.microsoft.com/office/drawing/2014/main" val="20000"/>
                    </a:ext>
                  </a:extLst>
                </a:gridCol>
                <a:gridCol w="6390000">
                  <a:extLst>
                    <a:ext uri="{9D8B030D-6E8A-4147-A177-3AD203B41FA5}">
                      <a16:colId xmlns="" xmlns:a16="http://schemas.microsoft.com/office/drawing/2014/main" val="20001"/>
                    </a:ext>
                  </a:extLst>
                </a:gridCol>
              </a:tblGrid>
              <a:tr h="370840">
                <a:tc>
                  <a:txBody>
                    <a:bodyPr/>
                    <a:lstStyle/>
                    <a:p>
                      <a:pPr algn="l">
                        <a:lnSpc>
                          <a:spcPct val="100000"/>
                        </a:lnSpc>
                        <a:spcAft>
                          <a:spcPts val="0"/>
                        </a:spcAft>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Programet e trajnimit të stafit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a:effectLst/>
                          <a:latin typeface="Verdana" panose="020B0604030504040204" pitchFamily="34" charset="0"/>
                          <a:ea typeface="Verdana" panose="020B0604030504040204" pitchFamily="34" charset="0"/>
                          <a:cs typeface="Verdana" panose="020B0604030504040204" pitchFamily="34" charset="0"/>
                        </a:rPr>
                        <a:t>Programi i propozuar i trajnimit për ekipin e trajnerëve</a:t>
                      </a:r>
                    </a:p>
                    <a:p>
                      <a:pPr marL="285750" indent="-285750" algn="l">
                        <a:lnSpc>
                          <a:spcPct val="100000"/>
                        </a:lnSpc>
                        <a:spcAft>
                          <a:spcPts val="0"/>
                        </a:spcAft>
                        <a:buFont typeface="Arial" panose="020B0604020202020204" pitchFamily="34" charset="0"/>
                        <a:buChar char="•"/>
                      </a:pPr>
                      <a:r>
                        <a:rPr lang="sq-AL" sz="1800" b="0" noProof="0">
                          <a:effectLst/>
                          <a:latin typeface="Verdana" panose="020B0604030504040204" pitchFamily="34" charset="0"/>
                          <a:ea typeface="Verdana" panose="020B0604030504040204" pitchFamily="34" charset="0"/>
                          <a:cs typeface="Verdana" panose="020B0604030504040204" pitchFamily="34" charset="0"/>
                        </a:rPr>
                        <a:t>Programi i propozuar i trajnimit për ekipin e mirëmbajtjes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algn="l">
                        <a:lnSpc>
                          <a:spcPct val="100000"/>
                        </a:lnSpc>
                        <a:spcAft>
                          <a:spcPts val="0"/>
                        </a:spcAft>
                      </a:pPr>
                      <a:r>
                        <a:rPr lang="sq-AL" sz="1800" b="0" noProof="0">
                          <a:effectLst/>
                          <a:latin typeface="Verdana" panose="020B0604030504040204" pitchFamily="34" charset="0"/>
                          <a:ea typeface="Verdana" panose="020B0604030504040204" pitchFamily="34" charset="0"/>
                          <a:cs typeface="Verdana" panose="020B0604030504040204" pitchFamily="34" charset="0"/>
                        </a:rPr>
                        <a:t>Fizibiliteti i projektit dhe Vlerësimi i rrezikut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lnSpc>
                          <a:spcPct val="100000"/>
                        </a:lnSpc>
                        <a:spcAft>
                          <a:spcPts val="0"/>
                        </a:spcAft>
                        <a:buFont typeface="Arial" panose="020B0604020202020204" pitchFamily="34" charset="0"/>
                        <a:buChar char="•"/>
                      </a:pPr>
                      <a:r>
                        <a:rPr lang="sq-AL" sz="1800" b="0" noProof="0" dirty="0">
                          <a:effectLst/>
                          <a:latin typeface="Verdana" panose="020B0604030504040204" pitchFamily="34" charset="0"/>
                          <a:ea typeface="Verdana" panose="020B0604030504040204" pitchFamily="34" charset="0"/>
                          <a:cs typeface="Verdana" panose="020B0604030504040204" pitchFamily="34" charset="0"/>
                        </a:rPr>
                        <a:t>Rreziqet e propozuara te Projektit</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295267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83936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Parimet themelore për vendosjen e kritereve për dhënie </a:t>
            </a:r>
            <a:endParaRPr lang="en-US" sz="2400" b="1" dirty="0"/>
          </a:p>
        </p:txBody>
      </p:sp>
      <p:sp>
        <p:nvSpPr>
          <p:cNvPr id="3" name="Rectangle 2"/>
          <p:cNvSpPr/>
          <p:nvPr/>
        </p:nvSpPr>
        <p:spPr>
          <a:xfrm>
            <a:off x="283772" y="997565"/>
            <a:ext cx="8712000" cy="4154984"/>
          </a:xfrm>
          <a:prstGeom prst="rect">
            <a:avLst/>
          </a:prstGeom>
        </p:spPr>
        <p:txBody>
          <a:bodyPr wrap="square">
            <a:spAutoFit/>
          </a:bodyPr>
          <a:lstStyle/>
          <a:p>
            <a:r>
              <a:rPr lang="sq-AL" sz="2400" dirty="0"/>
              <a:t>Në rast se kriteri i dhënies së kontratës:</a:t>
            </a:r>
            <a:endParaRPr lang="en-US" sz="2400" dirty="0"/>
          </a:p>
          <a:p>
            <a:pPr marL="457200" indent="-457200"/>
            <a:endParaRPr lang="en-US" sz="2400" dirty="0"/>
          </a:p>
          <a:p>
            <a:pPr marL="457200" lvl="0" indent="-457200">
              <a:buFont typeface="Arial" pitchFamily="34" charset="0"/>
              <a:buChar char="•"/>
            </a:pPr>
            <a:r>
              <a:rPr lang="sq-AL" sz="2400" dirty="0"/>
              <a:t>nuk korrespondon me karakteristikat kryesore, nevojat dhe vështirësitë e projektit të tenderuar ose kontratës që do të jepet, ose</a:t>
            </a:r>
            <a:endParaRPr lang="en-US" sz="2400" dirty="0"/>
          </a:p>
          <a:p>
            <a:pPr marL="457200" lvl="0" indent="-457200">
              <a:buFont typeface="Arial" pitchFamily="34" charset="0"/>
              <a:buChar char="•"/>
            </a:pPr>
            <a:r>
              <a:rPr lang="sq-AL" sz="2400" dirty="0"/>
              <a:t>nuk janë përcaktuar në mënyrë të qartë dhe nuk janë të shoqëruara me të dhënat dhe informatat e nevojshme q</a:t>
            </a:r>
            <a:r>
              <a:rPr lang="en-US" sz="2400" dirty="0"/>
              <a:t>ë</a:t>
            </a:r>
            <a:r>
              <a:rPr lang="sq-AL" sz="2400" dirty="0"/>
              <a:t> duhet të dorëzohen</a:t>
            </a:r>
            <a:r>
              <a:rPr lang="en-US" sz="2400" dirty="0"/>
              <a:t>;</a:t>
            </a:r>
          </a:p>
          <a:p>
            <a:pPr marL="457200" lvl="0" indent="-457200">
              <a:buFont typeface="Arial" pitchFamily="34" charset="0"/>
              <a:buChar char="•"/>
            </a:pPr>
            <a:r>
              <a:rPr lang="sq-AL" sz="2400" dirty="0"/>
              <a:t>procesi i tenderit mund të vonohet për shkak të pyetjeve apo kundërshtimeve të paraqitura dhe vlerësimi i ofertave do të përballet me probleme.</a:t>
            </a:r>
            <a:endParaRPr lang="en-US" sz="2400" dirty="0"/>
          </a:p>
        </p:txBody>
      </p:sp>
    </p:spTree>
    <p:extLst>
      <p:ext uri="{BB962C8B-B14F-4D97-AF65-F5344CB8AC3E}">
        <p14:creationId xmlns:p14="http://schemas.microsoft.com/office/powerpoint/2010/main" val="14729432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5085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sq-AL" sz="2400" b="1" dirty="0"/>
              <a:t>Kriteret që do të përdoren në rastin e </a:t>
            </a:r>
            <a:r>
              <a:rPr lang="en-US" sz="2400" dirty="0"/>
              <a:t>TEMF</a:t>
            </a:r>
            <a:endParaRPr lang="en-US" sz="2400" b="1" dirty="0">
              <a:solidFill>
                <a:srgbClr val="FF0000"/>
              </a:solidFill>
            </a:endParaRPr>
          </a:p>
        </p:txBody>
      </p:sp>
      <p:sp>
        <p:nvSpPr>
          <p:cNvPr id="3" name="Rectangle 2"/>
          <p:cNvSpPr/>
          <p:nvPr/>
        </p:nvSpPr>
        <p:spPr>
          <a:xfrm>
            <a:off x="252488" y="1098024"/>
            <a:ext cx="8712000" cy="3862596"/>
          </a:xfrm>
          <a:prstGeom prst="rect">
            <a:avLst/>
          </a:prstGeom>
        </p:spPr>
        <p:txBody>
          <a:bodyPr wrap="square">
            <a:spAutoFit/>
          </a:bodyPr>
          <a:lstStyle/>
          <a:p>
            <a:pPr eaLnBrk="0" hangingPunct="0">
              <a:spcBef>
                <a:spcPts val="600"/>
              </a:spcBef>
              <a:buClr>
                <a:schemeClr val="bg2"/>
              </a:buClr>
              <a:buSzPct val="75000"/>
            </a:pPr>
            <a:r>
              <a:rPr lang="en-US" sz="2400" dirty="0"/>
              <a:t>A</a:t>
            </a:r>
            <a:r>
              <a:rPr lang="sq-AL" sz="2400" dirty="0" err="1"/>
              <a:t>utoriteti</a:t>
            </a:r>
            <a:r>
              <a:rPr lang="sq-AL" sz="2400" dirty="0"/>
              <a:t> kontraktues është i lirë për të zgjedhur dhe për të përcaktuar kriteret e dhënies që do të zbatohen për të përcaktuar tenderin ekonomikisht më të favorshëm, duke marrë parasysh rrethanat specifike të secilit rast.</a:t>
            </a:r>
            <a:endParaRPr lang="en-US" sz="2400" dirty="0"/>
          </a:p>
          <a:p>
            <a:pPr eaLnBrk="0" hangingPunct="0">
              <a:spcBef>
                <a:spcPts val="600"/>
              </a:spcBef>
              <a:buClr>
                <a:schemeClr val="bg2"/>
              </a:buClr>
              <a:buSzPct val="75000"/>
            </a:pPr>
            <a:endParaRPr lang="en-US" sz="2400" dirty="0"/>
          </a:p>
          <a:p>
            <a:r>
              <a:rPr lang="sq-AL" sz="2400" dirty="0"/>
              <a:t>Kriteret e dhënies që mund të përdoren, mund të ndahen në dy kategori </a:t>
            </a:r>
            <a:r>
              <a:rPr lang="sq-AL" sz="2400" dirty="0" smtClean="0"/>
              <a:t>:</a:t>
            </a:r>
          </a:p>
          <a:p>
            <a:endParaRPr lang="en-US" sz="2400" dirty="0"/>
          </a:p>
          <a:p>
            <a:pPr marL="457200" lvl="0" indent="-457200">
              <a:buFont typeface="Arial" pitchFamily="34" charset="0"/>
              <a:buChar char="•"/>
            </a:pPr>
            <a:r>
              <a:rPr lang="sq-AL" sz="2400" dirty="0" err="1" smtClean="0"/>
              <a:t>kriterët</a:t>
            </a:r>
            <a:r>
              <a:rPr lang="sq-AL" sz="2400" dirty="0" smtClean="0"/>
              <a:t> të </a:t>
            </a:r>
            <a:r>
              <a:rPr lang="sq-AL" sz="2400" dirty="0"/>
              <a:t>ndërlidhura me kosto, </a:t>
            </a:r>
            <a:r>
              <a:rPr lang="sq-AL" sz="2400" dirty="0" smtClean="0"/>
              <a:t>dhe</a:t>
            </a:r>
            <a:endParaRPr lang="en-US" sz="2400" dirty="0"/>
          </a:p>
          <a:p>
            <a:pPr marL="457200" lvl="0" indent="-457200">
              <a:buFont typeface="Arial" pitchFamily="34" charset="0"/>
              <a:buChar char="•"/>
            </a:pPr>
            <a:r>
              <a:rPr lang="sq-AL" sz="2400" dirty="0" err="1" smtClean="0"/>
              <a:t>kriterët</a:t>
            </a:r>
            <a:r>
              <a:rPr lang="sq-AL" sz="2400" dirty="0" smtClean="0"/>
              <a:t> </a:t>
            </a:r>
            <a:r>
              <a:rPr lang="sq-AL" sz="2400" dirty="0"/>
              <a:t>që nuk kanë të bëjnë me kosto.</a:t>
            </a:r>
            <a:endParaRPr lang="en-US" sz="2400" dirty="0"/>
          </a:p>
        </p:txBody>
      </p:sp>
    </p:spTree>
    <p:extLst>
      <p:ext uri="{BB962C8B-B14F-4D97-AF65-F5344CB8AC3E}">
        <p14:creationId xmlns:p14="http://schemas.microsoft.com/office/powerpoint/2010/main" val="3788138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796" y="522176"/>
            <a:ext cx="708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Cili është dallimi në mes të çmimit dhe kostos?</a:t>
            </a:r>
            <a:endParaRPr lang="en-US" sz="2400" dirty="0"/>
          </a:p>
        </p:txBody>
      </p:sp>
      <p:sp>
        <p:nvSpPr>
          <p:cNvPr id="3" name="Rectangle 2"/>
          <p:cNvSpPr/>
          <p:nvPr/>
        </p:nvSpPr>
        <p:spPr>
          <a:xfrm>
            <a:off x="527700" y="1676400"/>
            <a:ext cx="8320676" cy="2677656"/>
          </a:xfrm>
          <a:prstGeom prst="rect">
            <a:avLst/>
          </a:prstGeom>
        </p:spPr>
        <p:txBody>
          <a:bodyPr wrap="square">
            <a:spAutoFit/>
          </a:bodyPr>
          <a:lstStyle/>
          <a:p>
            <a:pPr marL="342900" indent="-342900">
              <a:buFont typeface="Arial" panose="020B0604020202020204" pitchFamily="34" charset="0"/>
              <a:buChar char="•"/>
            </a:pPr>
            <a:r>
              <a:rPr lang="sq-AL" sz="2400" dirty="0"/>
              <a:t>Çmimi i referohet çmimit t</a:t>
            </a:r>
            <a:r>
              <a:rPr lang="en-US" sz="2400" dirty="0"/>
              <a:t>ë</a:t>
            </a:r>
            <a:r>
              <a:rPr lang="sq-AL" sz="2400" dirty="0"/>
              <a:t> blerjes së produkteve, shërbimeve ose punëve të </a:t>
            </a:r>
            <a:r>
              <a:rPr lang="sq-AL" sz="2400" dirty="0" err="1"/>
              <a:t>prokuruara</a:t>
            </a:r>
            <a:r>
              <a:rPr lang="sq-AL" sz="2400" dirty="0"/>
              <a:t>. </a:t>
            </a:r>
            <a:endParaRPr lang="en-US" sz="2400" dirty="0"/>
          </a:p>
          <a:p>
            <a:endParaRPr lang="en-US" sz="2400" dirty="0"/>
          </a:p>
          <a:p>
            <a:pPr marL="342900" indent="-342900">
              <a:buFont typeface="Arial" panose="020B0604020202020204" pitchFamily="34" charset="0"/>
              <a:buChar char="•"/>
            </a:pPr>
            <a:r>
              <a:rPr lang="sq-AL" sz="2400" dirty="0"/>
              <a:t>Kostoja është çmimi i blerjes plus shpenzimet e tjera ekonomike, të cilat do të lindin gjatë përdorimit të produkteve, shërbimeve ose punëve të </a:t>
            </a:r>
            <a:r>
              <a:rPr lang="sq-AL" sz="2400" dirty="0" err="1"/>
              <a:t>prokuruara</a:t>
            </a:r>
            <a:r>
              <a:rPr lang="sq-AL" sz="2400" dirty="0"/>
              <a:t>, gjatë jetëgjatësisë  së tyre.</a:t>
            </a:r>
            <a:endParaRPr lang="en-US" sz="2400" dirty="0"/>
          </a:p>
        </p:txBody>
      </p:sp>
    </p:spTree>
    <p:extLst>
      <p:ext uri="{BB962C8B-B14F-4D97-AF65-F5344CB8AC3E}">
        <p14:creationId xmlns:p14="http://schemas.microsoft.com/office/powerpoint/2010/main" val="369115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488" y="902612"/>
            <a:ext cx="8712000" cy="4154984"/>
          </a:xfrm>
          <a:prstGeom prst="rect">
            <a:avLst/>
          </a:prstGeom>
        </p:spPr>
        <p:txBody>
          <a:bodyPr wrap="square">
            <a:spAutoFit/>
          </a:bodyPr>
          <a:lstStyle/>
          <a:p>
            <a:r>
              <a:rPr lang="sq-AL" sz="2400" dirty="0"/>
              <a:t>Kriteret e ndërlidhura me kosto (gjithashtu të referuara si kriteret ekonomike) i lejojnë autoritetit kontraktues për të llogaritur koston - në terma monetare - për blerjen e produktit te prokuruar.</a:t>
            </a:r>
            <a:endParaRPr lang="en-US" sz="2400" dirty="0"/>
          </a:p>
          <a:p>
            <a:r>
              <a:rPr lang="sq-AL" sz="2400" dirty="0"/>
              <a:t>Shembuj:</a:t>
            </a:r>
            <a:endParaRPr lang="en-US" sz="2400" dirty="0"/>
          </a:p>
          <a:p>
            <a:pPr marL="457200" lvl="0" indent="-457200">
              <a:buFont typeface="Arial" pitchFamily="34" charset="0"/>
              <a:buChar char="•"/>
            </a:pPr>
            <a:r>
              <a:rPr lang="sq-AL" sz="2400" dirty="0"/>
              <a:t>Çmimi - çmimi fillestar i blerjes</a:t>
            </a:r>
            <a:endParaRPr lang="en-US" sz="2400" dirty="0"/>
          </a:p>
          <a:p>
            <a:pPr marL="457200" lvl="0" indent="-457200">
              <a:buFont typeface="Arial" pitchFamily="34" charset="0"/>
              <a:buChar char="•"/>
            </a:pPr>
            <a:r>
              <a:rPr lang="sq-AL" sz="2400" dirty="0"/>
              <a:t>kostot e operimit apo shpenzimeve, kostot e mirëmbajtjes, licencat, apo kostot lidhur me çmontimin dhe riciklimin.</a:t>
            </a:r>
            <a:endParaRPr lang="en-US" sz="2400" dirty="0"/>
          </a:p>
          <a:p>
            <a:pPr marL="457200" lvl="0" indent="-457200">
              <a:buFont typeface="Arial" pitchFamily="34" charset="0"/>
              <a:buChar char="•"/>
            </a:pPr>
            <a:r>
              <a:rPr lang="sq-AL" sz="2400" dirty="0"/>
              <a:t>shpenzimet për shërbimet pas shitjes - shpenzimet që lidhen me mbështetjen teknike të kërkuar, trajnimi i personelit në rast të përditësimeve </a:t>
            </a:r>
            <a:r>
              <a:rPr lang="sq-AL" sz="2400" dirty="0" smtClean="0"/>
              <a:t>të </a:t>
            </a:r>
            <a:r>
              <a:rPr lang="sq-AL" sz="2400" dirty="0"/>
              <a:t>nevojshme, etj</a:t>
            </a:r>
            <a:endParaRPr lang="en-US" sz="2400" dirty="0"/>
          </a:p>
        </p:txBody>
      </p:sp>
      <p:sp>
        <p:nvSpPr>
          <p:cNvPr id="3" name="Rectangle 2"/>
          <p:cNvSpPr/>
          <p:nvPr/>
        </p:nvSpPr>
        <p:spPr>
          <a:xfrm>
            <a:off x="467544" y="476672"/>
            <a:ext cx="47500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Kriteret e ndërlidhura me kosto</a:t>
            </a:r>
            <a:endParaRPr lang="en-US" sz="2400" b="1" dirty="0"/>
          </a:p>
          <a:p>
            <a:endParaRPr lang="el-GR" sz="2400" b="1" dirty="0"/>
          </a:p>
        </p:txBody>
      </p:sp>
    </p:spTree>
    <p:extLst>
      <p:ext uri="{BB962C8B-B14F-4D97-AF65-F5344CB8AC3E}">
        <p14:creationId xmlns:p14="http://schemas.microsoft.com/office/powerpoint/2010/main" val="19469062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47500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Kriteret e ndërlidhura me kosto</a:t>
            </a:r>
            <a:endParaRPr lang="en-US" sz="2400" b="1" dirty="0"/>
          </a:p>
        </p:txBody>
      </p:sp>
      <p:sp>
        <p:nvSpPr>
          <p:cNvPr id="3" name="Rectangle 2"/>
          <p:cNvSpPr/>
          <p:nvPr/>
        </p:nvSpPr>
        <p:spPr>
          <a:xfrm>
            <a:off x="304800" y="1066800"/>
            <a:ext cx="8712968" cy="1277273"/>
          </a:xfrm>
          <a:prstGeom prst="rect">
            <a:avLst/>
          </a:prstGeom>
        </p:spPr>
        <p:txBody>
          <a:bodyPr wrap="square">
            <a:spAutoFit/>
          </a:bodyPr>
          <a:lstStyle/>
          <a:p>
            <a:r>
              <a:rPr lang="sq-AL" sz="2400" dirty="0"/>
              <a:t>Shpenzimet e </a:t>
            </a:r>
            <a:r>
              <a:rPr lang="sq-AL" sz="2400" dirty="0" err="1" smtClean="0"/>
              <a:t>njëhërshme</a:t>
            </a:r>
            <a:r>
              <a:rPr lang="sq-AL" sz="2400" dirty="0" smtClean="0"/>
              <a:t> </a:t>
            </a:r>
            <a:r>
              <a:rPr lang="sq-AL" sz="2400" dirty="0"/>
              <a:t>janë shpenzimet që paguhen vetëm një herë gjatë </a:t>
            </a:r>
            <a:r>
              <a:rPr lang="sq-AL" sz="2400" dirty="0" smtClean="0"/>
              <a:t>jetë </a:t>
            </a:r>
            <a:r>
              <a:rPr lang="sq-AL" sz="2400" dirty="0"/>
              <a:t>gjatësisë </a:t>
            </a:r>
            <a:r>
              <a:rPr lang="sq-AL" sz="2400" dirty="0" smtClean="0"/>
              <a:t>së </a:t>
            </a:r>
            <a:r>
              <a:rPr lang="sq-AL" sz="2400" dirty="0"/>
              <a:t>mallit </a:t>
            </a:r>
            <a:r>
              <a:rPr lang="sq-AL" sz="2400" dirty="0" smtClean="0"/>
              <a:t>të </a:t>
            </a:r>
            <a:r>
              <a:rPr lang="sq-AL" sz="2400" dirty="0"/>
              <a:t>prokuruar.</a:t>
            </a:r>
            <a:endParaRPr lang="en-US" sz="2400" dirty="0"/>
          </a:p>
          <a:p>
            <a:pPr>
              <a:spcBef>
                <a:spcPts val="600"/>
              </a:spcBef>
            </a:pPr>
            <a:r>
              <a:rPr lang="sq-AL" sz="2400" dirty="0"/>
              <a:t>Shembuj të kostove të njëhershme </a:t>
            </a:r>
            <a:r>
              <a:rPr lang="en-US" sz="2400" dirty="0">
                <a:solidFill>
                  <a:srgbClr val="000000"/>
                </a:solidFill>
                <a:ea typeface="Verdana" panose="020B0604030504040204" pitchFamily="34" charset="0"/>
                <a:cs typeface="Verdana" panose="020B0604030504040204" pitchFamily="34" charset="0"/>
              </a:rPr>
              <a:t>:</a:t>
            </a:r>
          </a:p>
        </p:txBody>
      </p:sp>
      <p:graphicFrame>
        <p:nvGraphicFramePr>
          <p:cNvPr id="5" name="Table 4"/>
          <p:cNvGraphicFramePr>
            <a:graphicFrameLocks noGrp="1"/>
          </p:cNvGraphicFramePr>
          <p:nvPr>
            <p:extLst/>
          </p:nvPr>
        </p:nvGraphicFramePr>
        <p:xfrm>
          <a:off x="395536" y="2471296"/>
          <a:ext cx="8259890" cy="767080"/>
        </p:xfrm>
        <a:graphic>
          <a:graphicData uri="http://schemas.openxmlformats.org/drawingml/2006/table">
            <a:tbl>
              <a:tblPr firstRow="1" bandRow="1">
                <a:tableStyleId>{F5AB1C69-6EDB-4FF4-983F-18BD219EF322}</a:tableStyleId>
              </a:tblPr>
              <a:tblGrid>
                <a:gridCol w="4129945">
                  <a:extLst>
                    <a:ext uri="{9D8B030D-6E8A-4147-A177-3AD203B41FA5}">
                      <a16:colId xmlns="" xmlns:a16="http://schemas.microsoft.com/office/drawing/2014/main" val="20000"/>
                    </a:ext>
                  </a:extLst>
                </a:gridCol>
                <a:gridCol w="4129945">
                  <a:extLst>
                    <a:ext uri="{9D8B030D-6E8A-4147-A177-3AD203B41FA5}">
                      <a16:colId xmlns="" xmlns:a16="http://schemas.microsoft.com/office/drawing/2014/main" val="20001"/>
                    </a:ext>
                  </a:extLst>
                </a:gridCol>
              </a:tblGrid>
              <a:tr h="370840">
                <a:tc>
                  <a:txBody>
                    <a:bodyPr/>
                    <a:lstStyle/>
                    <a:p>
                      <a:pPr marL="285750" indent="-285750">
                        <a:buFont typeface="Arial" panose="020B0604020202020204" pitchFamily="34" charset="0"/>
                        <a:buChar char="•"/>
                      </a:pPr>
                      <a:r>
                        <a:rPr lang="sq-AL" sz="2000" b="1" kern="1200" noProof="0" dirty="0">
                          <a:solidFill>
                            <a:schemeClr val="tx1"/>
                          </a:solidFill>
                          <a:latin typeface="+mn-lt"/>
                          <a:ea typeface="+mn-ea"/>
                          <a:cs typeface="+mn-cs"/>
                        </a:rPr>
                        <a:t>çmimi fillestar i blerjes</a:t>
                      </a:r>
                      <a:endParaRPr lang="sq-AL" sz="2000" b="1"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285750" indent="-285750">
                        <a:buFont typeface="Arial" panose="020B0604020202020204" pitchFamily="34" charset="0"/>
                        <a:buChar char="•"/>
                      </a:pPr>
                      <a:r>
                        <a:rPr lang="sq-AL"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trajnimi fillestar</a:t>
                      </a: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sq-AL"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Dorëzimi dhe instalimi</a:t>
                      </a:r>
                    </a:p>
                  </a:txBody>
                  <a:tcPr/>
                </a:tc>
                <a:tc>
                  <a:txBody>
                    <a:bodyPr/>
                    <a:lstStyle/>
                    <a:p>
                      <a:pPr marL="285750" indent="-285750">
                        <a:buFont typeface="Arial" panose="020B0604020202020204" pitchFamily="34" charset="0"/>
                        <a:buChar char="•"/>
                      </a:pPr>
                      <a:r>
                        <a:rPr lang="sq-AL"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Çmontimin dhe riciklimin</a:t>
                      </a:r>
                    </a:p>
                  </a:txBody>
                  <a:tcPr/>
                </a:tc>
                <a:extLst>
                  <a:ext uri="{0D108BD9-81ED-4DB2-BD59-A6C34878D82A}">
                    <a16:rowId xmlns="" xmlns:a16="http://schemas.microsoft.com/office/drawing/2014/main" val="10001"/>
                  </a:ext>
                </a:extLst>
              </a:tr>
            </a:tbl>
          </a:graphicData>
        </a:graphic>
      </p:graphicFrame>
      <p:sp>
        <p:nvSpPr>
          <p:cNvPr id="6" name="Rectangle 5"/>
          <p:cNvSpPr/>
          <p:nvPr/>
        </p:nvSpPr>
        <p:spPr>
          <a:xfrm>
            <a:off x="251520" y="3366571"/>
            <a:ext cx="8712968" cy="1646605"/>
          </a:xfrm>
          <a:prstGeom prst="rect">
            <a:avLst/>
          </a:prstGeom>
        </p:spPr>
        <p:txBody>
          <a:bodyPr wrap="square">
            <a:spAutoFit/>
          </a:bodyPr>
          <a:lstStyle/>
          <a:p>
            <a:pPr>
              <a:spcBef>
                <a:spcPts val="600"/>
              </a:spcBef>
            </a:pPr>
            <a:r>
              <a:rPr lang="sq-AL" sz="2400" dirty="0"/>
              <a:t>Shpenzimet </a:t>
            </a:r>
            <a:r>
              <a:rPr lang="sq-AL" sz="2400" dirty="0" err="1"/>
              <a:t>korrente</a:t>
            </a:r>
            <a:r>
              <a:rPr lang="sq-AL" sz="2400" dirty="0"/>
              <a:t> janë kostot e nevojshme </a:t>
            </a:r>
            <a:r>
              <a:rPr lang="sq-AL" sz="2400" dirty="0" smtClean="0"/>
              <a:t>që </a:t>
            </a:r>
            <a:r>
              <a:rPr lang="sq-AL" sz="2400" dirty="0"/>
              <a:t>paguhen gjatë gjithë ciklit të jetës së saj për të mbajtur mallin e prokuruar funksional.</a:t>
            </a:r>
            <a:r>
              <a:rPr lang="en-US" sz="2400" dirty="0">
                <a:solidFill>
                  <a:srgbClr val="000000"/>
                </a:solidFill>
                <a:ea typeface="Verdana" panose="020B0604030504040204" pitchFamily="34" charset="0"/>
                <a:cs typeface="Verdana" panose="020B0604030504040204" pitchFamily="34" charset="0"/>
              </a:rPr>
              <a:t>.</a:t>
            </a:r>
          </a:p>
          <a:p>
            <a:pPr>
              <a:spcBef>
                <a:spcPts val="600"/>
              </a:spcBef>
            </a:pPr>
            <a:r>
              <a:rPr lang="sq-AL" sz="2400" dirty="0"/>
              <a:t>Shembuj të kostove të njëhershme </a:t>
            </a:r>
            <a:r>
              <a:rPr lang="en-US" sz="2400" dirty="0">
                <a:solidFill>
                  <a:srgbClr val="000000"/>
                </a:solidFill>
                <a:ea typeface="Verdana" panose="020B0604030504040204" pitchFamily="34" charset="0"/>
                <a:cs typeface="Verdana" panose="020B0604030504040204" pitchFamily="34" charset="0"/>
              </a:rPr>
              <a:t>:</a:t>
            </a:r>
            <a:endParaRPr lang="en-US" sz="2400" dirty="0">
              <a:ea typeface="Verdana" panose="020B0604030504040204" pitchFamily="34" charset="0"/>
              <a:cs typeface="Verdana" panose="020B060403050404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17138387"/>
              </p:ext>
            </p:extLst>
          </p:nvPr>
        </p:nvGraphicFramePr>
        <p:xfrm>
          <a:off x="395536" y="5085184"/>
          <a:ext cx="8259890" cy="741680"/>
        </p:xfrm>
        <a:graphic>
          <a:graphicData uri="http://schemas.openxmlformats.org/drawingml/2006/table">
            <a:tbl>
              <a:tblPr firstRow="1" bandRow="1">
                <a:tableStyleId>{F5AB1C69-6EDB-4FF4-983F-18BD219EF322}</a:tableStyleId>
              </a:tblPr>
              <a:tblGrid>
                <a:gridCol w="4129945">
                  <a:extLst>
                    <a:ext uri="{9D8B030D-6E8A-4147-A177-3AD203B41FA5}">
                      <a16:colId xmlns="" xmlns:a16="http://schemas.microsoft.com/office/drawing/2014/main" val="20000"/>
                    </a:ext>
                  </a:extLst>
                </a:gridCol>
                <a:gridCol w="4129945">
                  <a:extLst>
                    <a:ext uri="{9D8B030D-6E8A-4147-A177-3AD203B41FA5}">
                      <a16:colId xmlns="" xmlns:a16="http://schemas.microsoft.com/office/drawing/2014/main" val="20001"/>
                    </a:ext>
                  </a:extLst>
                </a:gridCol>
              </a:tblGrid>
              <a:tr h="370840">
                <a:tc>
                  <a:txBody>
                    <a:bodyPr/>
                    <a:lstStyle/>
                    <a:p>
                      <a:pPr marL="285750" indent="-285750">
                        <a:buFont typeface="Arial" panose="020B0604020202020204" pitchFamily="34" charset="0"/>
                        <a:buChar char="•"/>
                      </a:pPr>
                      <a:r>
                        <a:rPr lang="sq-AL"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Mirëmbajtja dhe riparimi</a:t>
                      </a:r>
                    </a:p>
                  </a:txBody>
                  <a:tcPr/>
                </a:tc>
                <a:tc>
                  <a:txBody>
                    <a:bodyPr/>
                    <a:lstStyle/>
                    <a:p>
                      <a:pPr marL="285750" indent="-285750">
                        <a:buFont typeface="Arial" panose="020B0604020202020204" pitchFamily="34" charset="0"/>
                        <a:buChar char="•"/>
                      </a:pPr>
                      <a:r>
                        <a:rPr lang="sq-AL" b="1" noProof="0">
                          <a:solidFill>
                            <a:schemeClr val="tx1"/>
                          </a:solidFill>
                          <a:latin typeface="Verdana" panose="020B0604030504040204" pitchFamily="34" charset="0"/>
                          <a:ea typeface="Verdana" panose="020B0604030504040204" pitchFamily="34" charset="0"/>
                          <a:cs typeface="Verdana" panose="020B0604030504040204" pitchFamily="34" charset="0"/>
                        </a:rPr>
                        <a:t>pjesë ndërrimi</a:t>
                      </a: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sq-AL" b="1" noProof="0">
                          <a:solidFill>
                            <a:schemeClr val="tx1"/>
                          </a:solidFill>
                          <a:latin typeface="Verdana" panose="020B0604030504040204" pitchFamily="34" charset="0"/>
                          <a:ea typeface="Verdana" panose="020B0604030504040204" pitchFamily="34" charset="0"/>
                          <a:cs typeface="Verdana" panose="020B0604030504040204" pitchFamily="34" charset="0"/>
                        </a:rPr>
                        <a:t>Konsumim i energjise</a:t>
                      </a:r>
                    </a:p>
                  </a:txBody>
                  <a:tcPr/>
                </a:tc>
                <a:tc>
                  <a:txBody>
                    <a:bodyPr/>
                    <a:lstStyle/>
                    <a:p>
                      <a:pPr marL="285750" indent="-285750">
                        <a:buFont typeface="Arial" panose="020B0604020202020204" pitchFamily="34" charset="0"/>
                        <a:buChar char="•"/>
                      </a:pPr>
                      <a:r>
                        <a:rPr lang="sq-AL" b="1"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Ri-trajnimi</a:t>
                      </a:r>
                      <a:endParaRPr lang="sq-AL" b="1"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55925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42707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Shpenzimet  e jetëgjatësisë </a:t>
            </a:r>
          </a:p>
        </p:txBody>
      </p:sp>
      <p:sp>
        <p:nvSpPr>
          <p:cNvPr id="6" name="Rectangle 5"/>
          <p:cNvSpPr/>
          <p:nvPr/>
        </p:nvSpPr>
        <p:spPr>
          <a:xfrm>
            <a:off x="228600" y="1447800"/>
            <a:ext cx="8640960" cy="3416320"/>
          </a:xfrm>
          <a:prstGeom prst="rect">
            <a:avLst/>
          </a:prstGeom>
        </p:spPr>
        <p:txBody>
          <a:bodyPr wrap="square">
            <a:spAutoFit/>
          </a:bodyPr>
          <a:lstStyle/>
          <a:p>
            <a:r>
              <a:rPr lang="sq-AL" sz="2400" dirty="0"/>
              <a:t>Modelimi i kostos shtrihet nga blerja fillestare deri në mbyllje ose </a:t>
            </a:r>
            <a:r>
              <a:rPr lang="sq-AL" sz="2400" dirty="0" err="1"/>
              <a:t>dekomisionimin</a:t>
            </a:r>
            <a:r>
              <a:rPr lang="sq-AL" sz="2400" dirty="0"/>
              <a:t> e </a:t>
            </a:r>
            <a:r>
              <a:rPr lang="sq-AL" sz="2400" dirty="0" err="1"/>
              <a:t>asetit</a:t>
            </a:r>
            <a:r>
              <a:rPr lang="sq-AL" sz="2400" dirty="0"/>
              <a:t>. Fazat tipike qe duhet të merren parasysh janë: faza e blerjes, faza e zbatimit dhe vendosjes, faza </a:t>
            </a:r>
            <a:r>
              <a:rPr lang="sq-AL" sz="2400" dirty="0" err="1"/>
              <a:t>operacionale</a:t>
            </a:r>
            <a:r>
              <a:rPr lang="sq-AL" sz="2400" dirty="0"/>
              <a:t> dhe faza e nxjerrjes nga përdorimi.</a:t>
            </a:r>
            <a:endParaRPr lang="en-US" sz="2400" dirty="0"/>
          </a:p>
          <a:p>
            <a:r>
              <a:rPr lang="sq-AL" sz="2400" dirty="0"/>
              <a:t> </a:t>
            </a:r>
            <a:endParaRPr lang="en-US" sz="2400" dirty="0"/>
          </a:p>
          <a:p>
            <a:r>
              <a:rPr lang="sq-AL" sz="2400" dirty="0"/>
              <a:t>Një parim themelor në qasjen e ciklit t</a:t>
            </a:r>
            <a:r>
              <a:rPr lang="en-US" sz="2400" dirty="0"/>
              <a:t>ë</a:t>
            </a:r>
            <a:r>
              <a:rPr lang="sq-AL" sz="2400" dirty="0"/>
              <a:t> jetës është se shumica e kostove përcjellëse vështirë se mund do të ndryshojnë, n</a:t>
            </a:r>
            <a:r>
              <a:rPr lang="en-US" sz="2400" dirty="0"/>
              <a:t>ë</a:t>
            </a:r>
            <a:r>
              <a:rPr lang="sq-AL" sz="2400" dirty="0"/>
              <a:t> momentin q</a:t>
            </a:r>
            <a:r>
              <a:rPr lang="en-US" sz="2400" dirty="0"/>
              <a:t>ë</a:t>
            </a:r>
            <a:r>
              <a:rPr lang="sq-AL" sz="2400" dirty="0"/>
              <a:t> b</a:t>
            </a:r>
            <a:r>
              <a:rPr lang="en-US" sz="2400" dirty="0"/>
              <a:t>ë</a:t>
            </a:r>
            <a:r>
              <a:rPr lang="sq-AL" sz="2400" dirty="0"/>
              <a:t>het zgjedhja fillestare e përzgjedhjes dhe vendimi  për investime.</a:t>
            </a:r>
            <a:endParaRPr lang="en-US" sz="2400" dirty="0"/>
          </a:p>
        </p:txBody>
      </p:sp>
    </p:spTree>
    <p:extLst>
      <p:ext uri="{BB962C8B-B14F-4D97-AF65-F5344CB8AC3E}">
        <p14:creationId xmlns:p14="http://schemas.microsoft.com/office/powerpoint/2010/main" val="4269760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42707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Shpenzimet  e jetëgjatësisë </a:t>
            </a:r>
          </a:p>
        </p:txBody>
      </p:sp>
      <p:sp>
        <p:nvSpPr>
          <p:cNvPr id="3" name="Rectangle 2"/>
          <p:cNvSpPr/>
          <p:nvPr/>
        </p:nvSpPr>
        <p:spPr>
          <a:xfrm>
            <a:off x="251520" y="1124744"/>
            <a:ext cx="8712000" cy="3416320"/>
          </a:xfrm>
          <a:prstGeom prst="rect">
            <a:avLst/>
          </a:prstGeom>
        </p:spPr>
        <p:txBody>
          <a:bodyPr wrap="square">
            <a:spAutoFit/>
          </a:bodyPr>
          <a:lstStyle/>
          <a:p>
            <a:r>
              <a:rPr lang="sq-AL" sz="2400" dirty="0"/>
              <a:t>Përveç shpenzimeve të nevojshme të autoritetit kontraktues gjatë gjithë ciklit jetësor të produktit të prokuruar, duhet të merret në konsideratë se </a:t>
            </a:r>
            <a:r>
              <a:rPr lang="sq-AL" sz="2400" dirty="0" err="1"/>
              <a:t>asetet</a:t>
            </a:r>
            <a:r>
              <a:rPr lang="sq-AL" sz="2400" dirty="0"/>
              <a:t>, në fund të kohëzgjatjes së tyre nuk do të shkatërrohen, por n</a:t>
            </a:r>
            <a:r>
              <a:rPr lang="en-US" sz="2400" dirty="0"/>
              <a:t>ë</a:t>
            </a:r>
            <a:r>
              <a:rPr lang="sq-AL" sz="2400" dirty="0"/>
              <a:t> vend t</a:t>
            </a:r>
            <a:r>
              <a:rPr lang="en-US" sz="2400" dirty="0"/>
              <a:t>ë</a:t>
            </a:r>
            <a:r>
              <a:rPr lang="sq-AL" sz="2400" dirty="0"/>
              <a:t> saj </a:t>
            </a:r>
            <a:r>
              <a:rPr lang="sq-AL" sz="2400" dirty="0" err="1"/>
              <a:t>kan</a:t>
            </a:r>
            <a:r>
              <a:rPr lang="en-US" sz="2400" dirty="0"/>
              <a:t>ë</a:t>
            </a:r>
            <a:r>
              <a:rPr lang="sq-AL" sz="2400" dirty="0"/>
              <a:t>  një vlerë t</a:t>
            </a:r>
            <a:r>
              <a:rPr lang="en-US" sz="2400" dirty="0"/>
              <a:t>ë</a:t>
            </a:r>
            <a:r>
              <a:rPr lang="sq-AL" sz="2400" dirty="0"/>
              <a:t> rishitjes.</a:t>
            </a:r>
            <a:endParaRPr lang="en-US" sz="2400" dirty="0"/>
          </a:p>
          <a:p>
            <a:endParaRPr lang="en-US" sz="2400" dirty="0"/>
          </a:p>
          <a:p>
            <a:r>
              <a:rPr lang="sq-AL" sz="2400" dirty="0"/>
              <a:t>Vlera potenciale e rishitjes duhet të vlerësohet për të përpunuar një model të plotë dhe të saktë të shpenzimeve te jetëgjatësisë.</a:t>
            </a:r>
            <a:endParaRPr lang="en-US" sz="2400" dirty="0"/>
          </a:p>
        </p:txBody>
      </p:sp>
    </p:spTree>
    <p:extLst>
      <p:ext uri="{BB962C8B-B14F-4D97-AF65-F5344CB8AC3E}">
        <p14:creationId xmlns:p14="http://schemas.microsoft.com/office/powerpoint/2010/main" val="808092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6287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Kriteret qe nuk janë t</a:t>
            </a:r>
            <a:r>
              <a:rPr lang="en-US" sz="2400" b="1" dirty="0"/>
              <a:t>ë</a:t>
            </a:r>
            <a:r>
              <a:rPr lang="sq-AL" sz="2400" b="1" dirty="0"/>
              <a:t> ndërlidhura me kosto</a:t>
            </a:r>
            <a:endParaRPr lang="en-US" sz="2400" b="1" dirty="0"/>
          </a:p>
        </p:txBody>
      </p:sp>
      <p:sp>
        <p:nvSpPr>
          <p:cNvPr id="3" name="Rectangle 2"/>
          <p:cNvSpPr/>
          <p:nvPr/>
        </p:nvSpPr>
        <p:spPr>
          <a:xfrm>
            <a:off x="107504" y="1052736"/>
            <a:ext cx="8928992" cy="4247317"/>
          </a:xfrm>
          <a:prstGeom prst="rect">
            <a:avLst/>
          </a:prstGeom>
        </p:spPr>
        <p:txBody>
          <a:bodyPr wrap="square">
            <a:spAutoFit/>
          </a:bodyPr>
          <a:lstStyle/>
          <a:p>
            <a:r>
              <a:rPr lang="sq-AL" dirty="0"/>
              <a:t>Kriteret që janë te ndërlidhura me kosto  përfshijnë të gjitha kriteret të cilat nuk do të shprehen në terma monetare dhe përfshinë kërkesat kyçe të </a:t>
            </a:r>
            <a:r>
              <a:rPr lang="sq-AL" dirty="0" err="1"/>
              <a:t>performancës</a:t>
            </a:r>
            <a:r>
              <a:rPr lang="sq-AL" dirty="0"/>
              <a:t> dhe pajtueshmërinë me specifikimet.</a:t>
            </a:r>
            <a:endParaRPr lang="en-US" dirty="0"/>
          </a:p>
          <a:p>
            <a:r>
              <a:rPr lang="sq-AL" dirty="0"/>
              <a:t> </a:t>
            </a:r>
            <a:endParaRPr lang="en-US" dirty="0"/>
          </a:p>
          <a:p>
            <a:r>
              <a:rPr lang="sq-AL" b="1" dirty="0"/>
              <a:t>Shembuj të kritereve qe nuk ndërlidhen me kosto:</a:t>
            </a:r>
            <a:endParaRPr lang="en-US" dirty="0"/>
          </a:p>
          <a:p>
            <a:pPr marL="342900" lvl="0" indent="-342900">
              <a:buFont typeface="Arial" pitchFamily="34" charset="0"/>
              <a:buChar char="•"/>
            </a:pPr>
            <a:r>
              <a:rPr lang="sq-AL" dirty="0"/>
              <a:t> </a:t>
            </a:r>
            <a:r>
              <a:rPr lang="sq-AL" dirty="0" err="1"/>
              <a:t>performance</a:t>
            </a:r>
            <a:r>
              <a:rPr lang="sq-AL" dirty="0"/>
              <a:t> - një masë e "produktivitetit" të objektit të prokurimit (për shembull, numri i faqeve për minutë që një printer mund të shtyp)</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en-US" dirty="0"/>
              <a:t> </a:t>
            </a:r>
            <a:r>
              <a:rPr lang="sq-AL" dirty="0"/>
              <a:t>merita teknike - nëse dhe deri në çfarë mase objekti i prokurimit i përshtatet qëllimit dhe sa mirë e </a:t>
            </a:r>
            <a:r>
              <a:rPr lang="sq-AL" dirty="0" err="1"/>
              <a:t>performon</a:t>
            </a:r>
            <a:r>
              <a:rPr lang="sq-AL" dirty="0"/>
              <a:t> atë (për shembull, numri i faqeve të shtypura pas së cilës pjesë të rëndësishme duhet të zëvendësohen, si </a:t>
            </a:r>
            <a:r>
              <a:rPr lang="sq-AL" dirty="0" err="1"/>
              <a:t>daulleja</a:t>
            </a:r>
            <a:r>
              <a:rPr lang="sq-AL" dirty="0"/>
              <a:t> e një printeri)</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en-US" dirty="0"/>
              <a:t> </a:t>
            </a:r>
            <a:r>
              <a:rPr lang="sq-AL" dirty="0"/>
              <a:t>karakteristikat estetike dhe funksionale - si duket objekt i prokurimit dhe sa është i lehtë për t'u përdorur (p.sh. mundësia e kontrollit të largët, lidhja e </a:t>
            </a:r>
            <a:r>
              <a:rPr lang="sq-AL" dirty="0" err="1"/>
              <a:t>wi</a:t>
            </a:r>
            <a:r>
              <a:rPr lang="sq-AL" dirty="0"/>
              <a:t>-</a:t>
            </a:r>
            <a:r>
              <a:rPr lang="sq-AL" dirty="0" err="1"/>
              <a:t>fi</a:t>
            </a:r>
            <a:r>
              <a:rPr lang="sq-AL" dirty="0"/>
              <a:t> apo menyja e kontrollit te </a:t>
            </a:r>
            <a:r>
              <a:rPr lang="sq-AL" dirty="0" err="1"/>
              <a:t>multi</a:t>
            </a:r>
            <a:r>
              <a:rPr lang="sq-AL" dirty="0"/>
              <a:t>-gjuhëve)</a:t>
            </a:r>
            <a:endParaRPr lang="en-US" dirty="0"/>
          </a:p>
        </p:txBody>
      </p:sp>
    </p:spTree>
    <p:extLst>
      <p:ext uri="{BB962C8B-B14F-4D97-AF65-F5344CB8AC3E}">
        <p14:creationId xmlns:p14="http://schemas.microsoft.com/office/powerpoint/2010/main" val="363466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476182" y="483636"/>
            <a:ext cx="48013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sq-AL" sz="2400" b="1" dirty="0"/>
              <a:t>Përcaktimi i kritereve </a:t>
            </a:r>
            <a:r>
              <a:rPr lang="sq-AL" sz="2400" b="1" dirty="0">
                <a:solidFill>
                  <a:srgbClr val="00B0F0"/>
                </a:solidFill>
              </a:rPr>
              <a:t>	</a:t>
            </a:r>
            <a:endParaRPr lang="en-US" sz="2400" b="1" dirty="0">
              <a:solidFill>
                <a:srgbClr val="00B0F0"/>
              </a:solidFill>
            </a:endParaRPr>
          </a:p>
        </p:txBody>
      </p:sp>
      <p:sp>
        <p:nvSpPr>
          <p:cNvPr id="5" name="Rectangle 4"/>
          <p:cNvSpPr/>
          <p:nvPr/>
        </p:nvSpPr>
        <p:spPr>
          <a:xfrm>
            <a:off x="476182" y="1143000"/>
            <a:ext cx="8560314" cy="3785652"/>
          </a:xfrm>
          <a:prstGeom prst="rect">
            <a:avLst/>
          </a:prstGeom>
        </p:spPr>
        <p:txBody>
          <a:bodyPr wrap="square">
            <a:spAutoFit/>
          </a:bodyPr>
          <a:lstStyle/>
          <a:p>
            <a:pPr eaLnBrk="0" hangingPunct="0"/>
            <a:r>
              <a:rPr lang="sq-AL" sz="2400" b="1" dirty="0"/>
              <a:t> </a:t>
            </a:r>
            <a:endParaRPr lang="en-US" sz="2400" dirty="0"/>
          </a:p>
          <a:p>
            <a:pPr marL="457200" lvl="0" indent="-457200" eaLnBrk="0" hangingPunct="0">
              <a:buFont typeface="Arial" pitchFamily="34" charset="0"/>
              <a:buChar char="•"/>
            </a:pPr>
            <a:r>
              <a:rPr lang="sq-AL" sz="2400" dirty="0"/>
              <a:t>Tenderët më çmimin me të ulët </a:t>
            </a:r>
            <a:endParaRPr lang="en-US" sz="2400" dirty="0"/>
          </a:p>
          <a:p>
            <a:pPr marL="457200" lvl="0" indent="-457200" eaLnBrk="0" hangingPunct="0">
              <a:buFont typeface="Arial" pitchFamily="34" charset="0"/>
              <a:buChar char="•"/>
            </a:pPr>
            <a:endParaRPr lang="en-US" sz="2400" dirty="0"/>
          </a:p>
          <a:p>
            <a:pPr marL="457200" lvl="0" indent="-457200" eaLnBrk="0" hangingPunct="0">
              <a:buFont typeface="Arial" pitchFamily="34" charset="0"/>
              <a:buChar char="•"/>
            </a:pPr>
            <a:r>
              <a:rPr lang="sq-AL" sz="2400" dirty="0"/>
              <a:t>Tenderët ekonomikisht më te favorshëm</a:t>
            </a:r>
            <a:r>
              <a:rPr lang="en-US" sz="2400" dirty="0"/>
              <a:t>TEMF</a:t>
            </a:r>
            <a:r>
              <a:rPr lang="sq-AL" sz="2400" dirty="0"/>
              <a:t>)</a:t>
            </a:r>
            <a:endParaRPr lang="en-US" sz="2400" dirty="0"/>
          </a:p>
          <a:p>
            <a:pPr marL="457200" lvl="0" indent="-457200" eaLnBrk="0" hangingPunct="0">
              <a:buFont typeface="Arial" pitchFamily="34" charset="0"/>
              <a:buChar char="•"/>
            </a:pPr>
            <a:endParaRPr lang="en-US" sz="2400" dirty="0"/>
          </a:p>
          <a:p>
            <a:pPr marL="457200" lvl="0" indent="-457200" eaLnBrk="0" hangingPunct="0">
              <a:buFont typeface="Arial" pitchFamily="34" charset="0"/>
              <a:buChar char="•"/>
            </a:pPr>
            <a:r>
              <a:rPr lang="sq-AL" sz="2400" dirty="0"/>
              <a:t>Parimet themelore të vendosjes s</a:t>
            </a:r>
            <a:r>
              <a:rPr lang="en-US" sz="2400" dirty="0"/>
              <a:t>ë</a:t>
            </a:r>
            <a:r>
              <a:rPr lang="sq-AL" sz="2400" dirty="0"/>
              <a:t> kritereve t</a:t>
            </a:r>
            <a:r>
              <a:rPr lang="en-US" sz="2400" dirty="0"/>
              <a:t>ë</a:t>
            </a:r>
            <a:r>
              <a:rPr lang="sq-AL" sz="2400" dirty="0"/>
              <a:t> dhënies</a:t>
            </a:r>
            <a:endParaRPr lang="en-US" sz="2400" dirty="0"/>
          </a:p>
          <a:p>
            <a:pPr lvl="0" eaLnBrk="0" hangingPunct="0"/>
            <a:endParaRPr lang="en-US" sz="2400" dirty="0"/>
          </a:p>
          <a:p>
            <a:pPr marL="457200" lvl="0" indent="-457200" eaLnBrk="0" hangingPunct="0">
              <a:buFont typeface="Arial" pitchFamily="34" charset="0"/>
              <a:buChar char="•"/>
            </a:pPr>
            <a:r>
              <a:rPr lang="sq-AL" sz="2400" dirty="0"/>
              <a:t>Strategjia e përgjithshme në lidhje me kriteret që duhet të zbatohen</a:t>
            </a:r>
            <a:endParaRPr lang="en-US" sz="2400" dirty="0"/>
          </a:p>
          <a:p>
            <a:pPr eaLnBrk="0" hangingPunct="0"/>
            <a:r>
              <a:rPr lang="sq-AL" sz="2400" dirty="0"/>
              <a:t> </a:t>
            </a:r>
            <a:endParaRPr lang="en-US" sz="2400" dirty="0"/>
          </a:p>
        </p:txBody>
      </p:sp>
    </p:spTree>
    <p:extLst>
      <p:ext uri="{BB962C8B-B14F-4D97-AF65-F5344CB8AC3E}">
        <p14:creationId xmlns:p14="http://schemas.microsoft.com/office/powerpoint/2010/main" val="20699010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6287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Kriteret qe nuk janë te ndërlidhura me kosto</a:t>
            </a:r>
            <a:endParaRPr lang="en-US" sz="2400" b="1" dirty="0"/>
          </a:p>
        </p:txBody>
      </p:sp>
      <p:sp>
        <p:nvSpPr>
          <p:cNvPr id="3" name="Rectangle 2"/>
          <p:cNvSpPr/>
          <p:nvPr/>
        </p:nvSpPr>
        <p:spPr>
          <a:xfrm>
            <a:off x="107504" y="1052736"/>
            <a:ext cx="8928992" cy="2862322"/>
          </a:xfrm>
          <a:prstGeom prst="rect">
            <a:avLst/>
          </a:prstGeom>
        </p:spPr>
        <p:txBody>
          <a:bodyPr wrap="square">
            <a:spAutoFit/>
          </a:bodyPr>
          <a:lstStyle/>
          <a:p>
            <a:pPr marL="342900" lvl="0" indent="-342900">
              <a:buFont typeface="Arial" pitchFamily="34" charset="0"/>
              <a:buChar char="•"/>
            </a:pPr>
            <a:r>
              <a:rPr lang="sq-AL" dirty="0"/>
              <a:t>data e dorëzimit – afati i garantuar i dërgimit dhe aftësia për të përmbushur afatin e caktuar</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en-US" dirty="0"/>
              <a:t> </a:t>
            </a:r>
            <a:r>
              <a:rPr lang="sq-AL" dirty="0"/>
              <a:t>shërbime shtesë - p.sh. Prezantimi / trajnimi për përdorimin e objektit, shpërndarja e manualeve teknike </a:t>
            </a:r>
            <a:r>
              <a:rPr lang="sq-AL" dirty="0" err="1"/>
              <a:t>per</a:t>
            </a:r>
            <a:r>
              <a:rPr lang="sq-AL" dirty="0"/>
              <a:t> përdoruesit në gjuhë të tjera</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en-US" dirty="0"/>
              <a:t> </a:t>
            </a:r>
            <a:r>
              <a:rPr lang="sq-AL" dirty="0"/>
              <a:t>shërbimet pas shitjes - çfarë përkrahje është e nevojshme dhe në dispozicion të autoritetit kontraktues pasi që kontrata te jete nënshkruar por jo vetëm për mirëmbajtjen rutinë, por edhe në rast të dëmeve dhe dështimeve para dhe pas periudhës së </a:t>
            </a:r>
            <a:r>
              <a:rPr lang="sq-AL" dirty="0" err="1"/>
              <a:t>garancionit</a:t>
            </a:r>
            <a:endParaRPr lang="en-US" dirty="0"/>
          </a:p>
        </p:txBody>
      </p:sp>
    </p:spTree>
    <p:extLst>
      <p:ext uri="{BB962C8B-B14F-4D97-AF65-F5344CB8AC3E}">
        <p14:creationId xmlns:p14="http://schemas.microsoft.com/office/powerpoint/2010/main" val="1113841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125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b="1" dirty="0"/>
              <a:t>Kriteret e shpërblimit t</a:t>
            </a:r>
            <a:r>
              <a:rPr lang="en-US" b="1" dirty="0"/>
              <a:t>ë </a:t>
            </a:r>
            <a:r>
              <a:rPr lang="sq-AL" b="1" dirty="0"/>
              <a:t>cilat nuk ndërlidhen me kosto - aspektet sociale </a:t>
            </a:r>
            <a:endParaRPr lang="en-US" dirty="0"/>
          </a:p>
        </p:txBody>
      </p:sp>
      <p:sp>
        <p:nvSpPr>
          <p:cNvPr id="3" name="Rectangle 2"/>
          <p:cNvSpPr/>
          <p:nvPr/>
        </p:nvSpPr>
        <p:spPr>
          <a:xfrm>
            <a:off x="381000" y="1447800"/>
            <a:ext cx="8595369" cy="3416320"/>
          </a:xfrm>
          <a:prstGeom prst="rect">
            <a:avLst/>
          </a:prstGeom>
        </p:spPr>
        <p:txBody>
          <a:bodyPr wrap="square">
            <a:spAutoFit/>
          </a:bodyPr>
          <a:lstStyle/>
          <a:p>
            <a:r>
              <a:rPr lang="sq-AL" dirty="0"/>
              <a:t>Autoritetet kontraktuese mund të marrin në konsideratë procesin me të cilin prodhohen mallrat, shërbimet dhe punët qe prokurohen, kështu duke vendosur q</a:t>
            </a:r>
            <a:r>
              <a:rPr lang="en-US" dirty="0"/>
              <a:t>ë</a:t>
            </a:r>
            <a:r>
              <a:rPr lang="sq-AL" dirty="0"/>
              <a:t> te prezantojnë kriteret e dhënies si:</a:t>
            </a:r>
            <a:endParaRPr lang="en-US" dirty="0"/>
          </a:p>
          <a:p>
            <a:pPr marL="342900" lvl="0" indent="-342900">
              <a:buFont typeface="Arial" pitchFamily="34" charset="0"/>
              <a:buChar char="•"/>
            </a:pPr>
            <a:r>
              <a:rPr lang="sq-AL" dirty="0"/>
              <a:t>politika e ofertuesit të punësoj numrin më të madh të njerëzve në nevojë, të tilla si papunësi ne afatgjatë, për të prodhuar mallrat ose shërbimet në fjalë;</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sq-AL" dirty="0"/>
              <a:t>kushte te veçanta të punës të punonjësve në fjalë, të cilat mund të shtrihen përtej kërkesave ligjore;</a:t>
            </a:r>
            <a:endParaRPr lang="en-US" dirty="0"/>
          </a:p>
          <a:p>
            <a:pPr marL="342900" lvl="0" indent="-342900">
              <a:buFont typeface="Arial" pitchFamily="34" charset="0"/>
              <a:buChar char="•"/>
            </a:pPr>
            <a:endParaRPr lang="en-US" dirty="0"/>
          </a:p>
          <a:p>
            <a:pPr marL="342900" lvl="0" indent="-342900">
              <a:buFont typeface="Arial" pitchFamily="34" charset="0"/>
              <a:buChar char="•"/>
            </a:pPr>
            <a:r>
              <a:rPr lang="sq-AL" dirty="0"/>
              <a:t>Origjinën e tregtisë se drejtë për mallrat e </a:t>
            </a:r>
            <a:r>
              <a:rPr lang="sq-AL" dirty="0" err="1"/>
              <a:t>prokuruara</a:t>
            </a:r>
            <a:r>
              <a:rPr lang="sq-AL" dirty="0"/>
              <a:t>, duke përfshirë kërkesën për të paguar një çmim minimal dhe </a:t>
            </a:r>
            <a:r>
              <a:rPr lang="sq-AL" dirty="0" err="1"/>
              <a:t>premium</a:t>
            </a:r>
            <a:r>
              <a:rPr lang="sq-AL" dirty="0"/>
              <a:t> për prodhuesit.</a:t>
            </a:r>
            <a:endParaRPr lang="en-US" dirty="0"/>
          </a:p>
          <a:p>
            <a:r>
              <a:rPr lang="sq-AL" b="1" dirty="0"/>
              <a:t> </a:t>
            </a:r>
            <a:endParaRPr lang="en-US" dirty="0"/>
          </a:p>
        </p:txBody>
      </p:sp>
    </p:spTree>
    <p:extLst>
      <p:ext uri="{BB962C8B-B14F-4D97-AF65-F5344CB8AC3E}">
        <p14:creationId xmlns:p14="http://schemas.microsoft.com/office/powerpoint/2010/main" val="3210561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5418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Përcaktimi i kritereve te Shpërblimit</a:t>
            </a:r>
            <a:endParaRPr lang="en-US" sz="2400" b="1" dirty="0"/>
          </a:p>
        </p:txBody>
      </p:sp>
      <p:sp>
        <p:nvSpPr>
          <p:cNvPr id="4" name="Rectangle 3"/>
          <p:cNvSpPr/>
          <p:nvPr/>
        </p:nvSpPr>
        <p:spPr>
          <a:xfrm>
            <a:off x="467544" y="980728"/>
            <a:ext cx="8424936" cy="3416320"/>
          </a:xfrm>
          <a:prstGeom prst="rect">
            <a:avLst/>
          </a:prstGeom>
        </p:spPr>
        <p:txBody>
          <a:bodyPr wrap="square">
            <a:spAutoFit/>
          </a:bodyPr>
          <a:lstStyle/>
          <a:p>
            <a:r>
              <a:rPr lang="sq-AL" sz="2400" dirty="0"/>
              <a:t>Kriteret e shpërblimit duhet të jenë:</a:t>
            </a:r>
            <a:endParaRPr lang="en-US" sz="2400" dirty="0"/>
          </a:p>
          <a:p>
            <a:endParaRPr lang="en-US" sz="2400" dirty="0"/>
          </a:p>
          <a:p>
            <a:pPr marL="457200" lvl="0" indent="-457200">
              <a:buFont typeface="Wingdings" pitchFamily="2" charset="2"/>
              <a:buChar char="§"/>
            </a:pPr>
            <a:r>
              <a:rPr lang="sq-AL" sz="2400" dirty="0"/>
              <a:t>relevante lidhur me lëndën e kontratës publike në fjalë</a:t>
            </a:r>
            <a:r>
              <a:rPr lang="en-US" sz="2400" dirty="0"/>
              <a:t>;</a:t>
            </a:r>
          </a:p>
          <a:p>
            <a:pPr marL="457200" lvl="0" indent="-457200">
              <a:buFont typeface="Wingdings" pitchFamily="2" charset="2"/>
              <a:buChar char="§"/>
            </a:pPr>
            <a:r>
              <a:rPr lang="sq-AL" sz="2400" dirty="0"/>
              <a:t>Objektive dhe objektivisht të matshme</a:t>
            </a:r>
            <a:r>
              <a:rPr lang="en-US" sz="2400" dirty="0"/>
              <a:t>;</a:t>
            </a:r>
          </a:p>
          <a:p>
            <a:pPr marL="457200" lvl="0" indent="-457200">
              <a:buFont typeface="Wingdings" pitchFamily="2" charset="2"/>
              <a:buChar char="§"/>
            </a:pPr>
            <a:r>
              <a:rPr lang="sq-AL" sz="2400" dirty="0"/>
              <a:t>formuluar në një mënyre të saktë dhe (aq sa është e mundur) mënyrë të matshme</a:t>
            </a:r>
            <a:r>
              <a:rPr lang="en-US" sz="2400" dirty="0"/>
              <a:t>;</a:t>
            </a:r>
          </a:p>
          <a:p>
            <a:pPr marL="457200" lvl="0" indent="-457200">
              <a:buFont typeface="Wingdings" pitchFamily="2" charset="2"/>
              <a:buChar char="§"/>
            </a:pPr>
            <a:r>
              <a:rPr lang="sq-AL" sz="2400" dirty="0"/>
              <a:t>proporcionale dhe</a:t>
            </a:r>
            <a:endParaRPr lang="en-US" sz="2400" dirty="0"/>
          </a:p>
          <a:p>
            <a:pPr marL="457200" lvl="0" indent="-457200">
              <a:buFont typeface="Wingdings" pitchFamily="2" charset="2"/>
              <a:buChar char="§"/>
            </a:pPr>
            <a:r>
              <a:rPr lang="sq-AL" sz="2400" dirty="0"/>
              <a:t> </a:t>
            </a:r>
            <a:r>
              <a:rPr lang="sq-AL" sz="2400" dirty="0" err="1"/>
              <a:t>jodiskriminuese</a:t>
            </a:r>
            <a:r>
              <a:rPr lang="sq-AL" sz="2400" dirty="0"/>
              <a:t>.</a:t>
            </a:r>
            <a:endParaRPr lang="en-US" sz="2400" dirty="0"/>
          </a:p>
          <a:p>
            <a:r>
              <a:rPr lang="sq-AL" sz="2400" dirty="0"/>
              <a:t> </a:t>
            </a:r>
            <a:endParaRPr lang="en-US" sz="2400" dirty="0"/>
          </a:p>
        </p:txBody>
      </p:sp>
    </p:spTree>
    <p:extLst>
      <p:ext uri="{BB962C8B-B14F-4D97-AF65-F5344CB8AC3E}">
        <p14:creationId xmlns:p14="http://schemas.microsoft.com/office/powerpoint/2010/main" val="2542477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5418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Përcaktimi i kritereve te Shpërblimit</a:t>
            </a:r>
            <a:endParaRPr lang="en-US" sz="2400" b="1" dirty="0"/>
          </a:p>
        </p:txBody>
      </p:sp>
      <p:sp>
        <p:nvSpPr>
          <p:cNvPr id="3" name="Rectangle 2"/>
          <p:cNvSpPr/>
          <p:nvPr/>
        </p:nvSpPr>
        <p:spPr>
          <a:xfrm>
            <a:off x="323528" y="1139547"/>
            <a:ext cx="8640960" cy="2862322"/>
          </a:xfrm>
          <a:prstGeom prst="rect">
            <a:avLst/>
          </a:prstGeom>
        </p:spPr>
        <p:txBody>
          <a:bodyPr wrap="square">
            <a:spAutoFit/>
          </a:bodyPr>
          <a:lstStyle/>
          <a:p>
            <a:r>
              <a:rPr lang="sq-AL" dirty="0"/>
              <a:t>Kriteret e shpërblimit:</a:t>
            </a:r>
            <a:endParaRPr lang="en-US" dirty="0"/>
          </a:p>
          <a:p>
            <a:endParaRPr lang="en-US" dirty="0"/>
          </a:p>
          <a:p>
            <a:pPr marL="800100" lvl="1" indent="-342900">
              <a:buFont typeface="Arial" pitchFamily="34" charset="0"/>
              <a:buChar char="•"/>
            </a:pPr>
            <a:r>
              <a:rPr lang="sq-AL" dirty="0"/>
              <a:t>Duhet të jetë te thjeshta, te qarta dhe e te drejtpërdrejta.</a:t>
            </a:r>
            <a:endParaRPr lang="en-US" dirty="0"/>
          </a:p>
          <a:p>
            <a:pPr marL="800100" lvl="1" indent="-342900">
              <a:buFont typeface="Arial" pitchFamily="34" charset="0"/>
              <a:buChar char="•"/>
            </a:pPr>
            <a:r>
              <a:rPr lang="sq-AL" dirty="0"/>
              <a:t>Nuk duhet te ketë dykuptimte.</a:t>
            </a:r>
            <a:endParaRPr lang="en-US" dirty="0"/>
          </a:p>
          <a:p>
            <a:pPr marL="800100" lvl="1" indent="-342900">
              <a:buFont typeface="Arial" pitchFamily="34" charset="0"/>
              <a:buChar char="•"/>
            </a:pPr>
            <a:r>
              <a:rPr lang="sq-AL" dirty="0"/>
              <a:t>Duhet të arrij një ekuilibër mes te përgjithshmes dhe veçantave.</a:t>
            </a:r>
            <a:endParaRPr lang="en-US" dirty="0"/>
          </a:p>
          <a:p>
            <a:pPr marL="800100" lvl="1" indent="-342900">
              <a:buFont typeface="Arial" pitchFamily="34" charset="0"/>
              <a:buChar char="•"/>
            </a:pPr>
            <a:r>
              <a:rPr lang="sq-AL" dirty="0"/>
              <a:t>Duhet të shmanget kritereve te dyfishta d.m.th një kriter duke iu referuar çështjeve të shumta (shembull: për një </a:t>
            </a:r>
            <a:r>
              <a:rPr lang="sq-AL" dirty="0" err="1"/>
              <a:t>laptopë</a:t>
            </a:r>
            <a:r>
              <a:rPr lang="sq-AL" dirty="0"/>
              <a:t> te kërkohen kriteret e njëjta te shpejtësisë se procesorit dhe të dispozicionit  RAM)</a:t>
            </a:r>
            <a:endParaRPr lang="en-US" dirty="0"/>
          </a:p>
          <a:p>
            <a:pPr marL="800100" lvl="1" indent="-342900">
              <a:buFont typeface="Arial" pitchFamily="34" charset="0"/>
              <a:buChar char="•"/>
            </a:pPr>
            <a:r>
              <a:rPr lang="sq-AL" dirty="0"/>
              <a:t>Duhet të shmanget, sa më shumë të jetë e mundur, fjalët e pa përcaktuar saktësisht si "shpesh", "një kohë", "në rangun e", etj</a:t>
            </a:r>
            <a:endParaRPr lang="en-US" dirty="0"/>
          </a:p>
        </p:txBody>
      </p:sp>
    </p:spTree>
    <p:extLst>
      <p:ext uri="{BB962C8B-B14F-4D97-AF65-F5344CB8AC3E}">
        <p14:creationId xmlns:p14="http://schemas.microsoft.com/office/powerpoint/2010/main" val="1385378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313" y="504825"/>
            <a:ext cx="6173485"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r>
              <a:rPr lang="en-US" altLang="en-US" sz="2000" b="1" dirty="0"/>
              <a:t>                    </a:t>
            </a:r>
          </a:p>
          <a:p>
            <a:pPr eaLnBrk="1" hangingPunct="1"/>
            <a:r>
              <a:rPr lang="en-US" altLang="en-US" sz="2000" b="1" dirty="0"/>
              <a:t>                    </a:t>
            </a:r>
            <a:r>
              <a:rPr lang="en-US" altLang="en-US" sz="2800" b="1" dirty="0"/>
              <a:t>PYETJE - DISKUTIME</a:t>
            </a:r>
            <a:endParaRPr lang="el-GR" altLang="en-US" sz="2800" b="1" dirty="0"/>
          </a:p>
        </p:txBody>
      </p:sp>
    </p:spTree>
    <p:extLst>
      <p:ext uri="{BB962C8B-B14F-4D97-AF65-F5344CB8AC3E}">
        <p14:creationId xmlns:p14="http://schemas.microsoft.com/office/powerpoint/2010/main" val="16810182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895600" y="1828801"/>
            <a:ext cx="6248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sz="2800" b="1" dirty="0">
                <a:solidFill>
                  <a:schemeClr val="bg1"/>
                </a:solidFill>
              </a:rPr>
              <a:t>VLERËSIMI I TENDERËVE DUKE PËRDORUR KRITERET E PESHIMIT </a:t>
            </a:r>
            <a:endParaRPr lang="sq-AL" sz="2800" b="1" dirty="0" smtClean="0">
              <a:solidFill>
                <a:schemeClr val="bg1"/>
              </a:solidFill>
            </a:endParaRPr>
          </a:p>
          <a:p>
            <a:pPr eaLnBrk="1" hangingPunct="1"/>
            <a:endParaRPr lang="sq-AL" sz="2800" b="1" dirty="0" smtClean="0">
              <a:solidFill>
                <a:schemeClr val="bg1"/>
              </a:solidFill>
            </a:endParaRPr>
          </a:p>
          <a:p>
            <a:pPr eaLnBrk="1" hangingPunct="1"/>
            <a:r>
              <a:rPr lang="sq-AL" sz="2800" b="1" dirty="0" smtClean="0">
                <a:solidFill>
                  <a:schemeClr val="bg1"/>
                </a:solidFill>
              </a:rPr>
              <a:t>Dita e Dytë </a:t>
            </a:r>
            <a:endParaRPr lang="en-US" sz="2800" dirty="0">
              <a:solidFill>
                <a:schemeClr val="bg1"/>
              </a:solidFill>
            </a:endParaRPr>
          </a:p>
          <a:p>
            <a:pPr eaLnBrk="1" hangingPunct="1"/>
            <a:endParaRPr lang="en-US" altLang="en-US" sz="2800" b="1" dirty="0">
              <a:solidFill>
                <a:srgbClr val="FFFFFF"/>
              </a:solidFill>
            </a:endParaRPr>
          </a:p>
        </p:txBody>
      </p:sp>
    </p:spTree>
    <p:extLst>
      <p:ext uri="{BB962C8B-B14F-4D97-AF65-F5344CB8AC3E}">
        <p14:creationId xmlns:p14="http://schemas.microsoft.com/office/powerpoint/2010/main" val="37485423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734644" y="2492375"/>
            <a:ext cx="568617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2590800" y="2362200"/>
            <a:ext cx="6553200" cy="1569660"/>
          </a:xfrm>
          <a:prstGeom prst="rect">
            <a:avLst/>
          </a:prstGeom>
        </p:spPr>
        <p:txBody>
          <a:bodyPr wrap="square">
            <a:spAutoFit/>
          </a:bodyPr>
          <a:lstStyle/>
          <a:p>
            <a:pPr eaLnBrk="1" hangingPunct="1"/>
            <a:r>
              <a:rPr lang="en-US" altLang="en-US" sz="3200" b="1" dirty="0">
                <a:solidFill>
                  <a:srgbClr val="FFFFFF"/>
                </a:solidFill>
                <a:latin typeface="Verdana" pitchFamily="34" charset="0"/>
                <a:ea typeface="Verdana" pitchFamily="34" charset="0"/>
                <a:cs typeface="Verdana" pitchFamily="34" charset="0"/>
              </a:rPr>
              <a:t>   </a:t>
            </a:r>
            <a:endParaRPr lang="en-US" altLang="en-US" sz="3200" b="1" dirty="0">
              <a:solidFill>
                <a:schemeClr val="accent3"/>
              </a:solidFill>
              <a:latin typeface="Verdana" pitchFamily="34" charset="0"/>
              <a:ea typeface="Verdana" pitchFamily="34" charset="0"/>
              <a:cs typeface="Verdana" pitchFamily="34" charset="0"/>
            </a:endParaRPr>
          </a:p>
          <a:p>
            <a:r>
              <a:rPr lang="en-US" altLang="en-US" sz="3200" b="1" dirty="0">
                <a:solidFill>
                  <a:schemeClr val="accent3"/>
                </a:solidFill>
                <a:latin typeface="Verdana" pitchFamily="34" charset="0"/>
                <a:ea typeface="Verdana" pitchFamily="34" charset="0"/>
                <a:cs typeface="Verdana" pitchFamily="34" charset="0"/>
              </a:rPr>
              <a:t>         </a:t>
            </a:r>
            <a:r>
              <a:rPr lang="sq-AL" sz="3200" b="1" dirty="0">
                <a:solidFill>
                  <a:schemeClr val="accent3"/>
                </a:solidFill>
              </a:rPr>
              <a:t>Përdorimi i kritereve </a:t>
            </a:r>
            <a:endParaRPr lang="en-US" sz="3200" dirty="0">
              <a:solidFill>
                <a:schemeClr val="accent3"/>
              </a:solidFill>
            </a:endParaRPr>
          </a:p>
          <a:p>
            <a:r>
              <a:rPr lang="en-US" altLang="en-US" sz="3200" b="1" dirty="0">
                <a:solidFill>
                  <a:srgbClr val="FFFFFF"/>
                </a:solidFill>
                <a:latin typeface="Verdana" pitchFamily="34" charset="0"/>
                <a:ea typeface="Verdana" pitchFamily="34" charset="0"/>
                <a:cs typeface="Verdana" pitchFamily="34" charset="0"/>
              </a:rPr>
              <a:t>  </a:t>
            </a:r>
            <a:endParaRPr lang="el-GR" altLang="en-US" sz="3600" b="1" dirty="0">
              <a:solidFill>
                <a:srgbClr val="FFFFFF"/>
              </a:solidFill>
            </a:endParaRPr>
          </a:p>
        </p:txBody>
      </p:sp>
    </p:spTree>
    <p:extLst>
      <p:ext uri="{BB962C8B-B14F-4D97-AF65-F5344CB8AC3E}">
        <p14:creationId xmlns:p14="http://schemas.microsoft.com/office/powerpoint/2010/main" val="16283781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39196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sz="2400" b="1" dirty="0"/>
              <a:t>Objektivat e trajnimit</a:t>
            </a:r>
            <a:endParaRPr lang="sq-AL" altLang="en-US" sz="2400" b="1" dirty="0"/>
          </a:p>
        </p:txBody>
      </p:sp>
      <p:sp>
        <p:nvSpPr>
          <p:cNvPr id="4" name="TextBox 3"/>
          <p:cNvSpPr txBox="1"/>
          <p:nvPr/>
        </p:nvSpPr>
        <p:spPr>
          <a:xfrm>
            <a:off x="179512" y="1124744"/>
            <a:ext cx="8712000" cy="3785652"/>
          </a:xfrm>
          <a:prstGeom prst="rect">
            <a:avLst/>
          </a:prstGeom>
          <a:noFill/>
        </p:spPr>
        <p:txBody>
          <a:bodyPr wrap="square" rtlCol="0">
            <a:spAutoFit/>
          </a:bodyPr>
          <a:lstStyle/>
          <a:p>
            <a:r>
              <a:rPr lang="sq-AL" sz="2000" dirty="0"/>
              <a:t>Objektivi i përgjithshëm i modulit aktual të trajnimit është të kuptuarit në thellësi te mekanikës dhe procedurave t</a:t>
            </a:r>
            <a:r>
              <a:rPr lang="en-US" sz="2000" dirty="0"/>
              <a:t>ë</a:t>
            </a:r>
            <a:r>
              <a:rPr lang="sq-AL" sz="2000" dirty="0"/>
              <a:t> dhënies së kontratës, në rastin e përdorimit t</a:t>
            </a:r>
            <a:r>
              <a:rPr lang="en-US" sz="2000" dirty="0"/>
              <a:t>ë</a:t>
            </a:r>
            <a:r>
              <a:rPr lang="sq-AL" sz="2000" dirty="0"/>
              <a:t> kriterit t</a:t>
            </a:r>
            <a:r>
              <a:rPr lang="en-US" sz="2000" dirty="0"/>
              <a:t>ë</a:t>
            </a:r>
            <a:r>
              <a:rPr lang="sq-AL" sz="2000" dirty="0"/>
              <a:t> </a:t>
            </a:r>
            <a:r>
              <a:rPr lang="sq-AL" sz="2000" dirty="0" err="1"/>
              <a:t>poentimit</a:t>
            </a:r>
            <a:r>
              <a:rPr lang="sq-AL" sz="2000" dirty="0"/>
              <a:t>, në mënyrë që të bëhen të aftë për të përgatitur dhe për të kontrolluar dokumentet e tenderit dhe në mënyrë efektive të marrin pjesë në procedurat e vlerësimit të tenderit, duke iu ofruar udhëzime punonjësve të tjerë, kur është e nevojshme.</a:t>
            </a:r>
            <a:endParaRPr lang="en-US" sz="2000" dirty="0"/>
          </a:p>
          <a:p>
            <a:r>
              <a:rPr lang="sq-AL" sz="2000" dirty="0"/>
              <a:t> </a:t>
            </a:r>
            <a:endParaRPr lang="en-US" sz="2000" dirty="0"/>
          </a:p>
          <a:p>
            <a:r>
              <a:rPr lang="sq-AL" sz="2000" dirty="0"/>
              <a:t>Më konkretisht objektivat janë shqyrtimi, shpjegimi dhe të kuptuarit:</a:t>
            </a:r>
            <a:endParaRPr lang="en-US" sz="2000" dirty="0"/>
          </a:p>
          <a:p>
            <a:pPr marL="457200" lvl="0" indent="-457200">
              <a:buFont typeface="+mj-lt"/>
              <a:buAutoNum type="arabicPeriod"/>
            </a:pPr>
            <a:r>
              <a:rPr lang="sq-AL" sz="2000" dirty="0"/>
              <a:t>Se kur përdoren Kriteret e </a:t>
            </a:r>
            <a:r>
              <a:rPr lang="sq-AL" sz="2000" dirty="0" err="1"/>
              <a:t>poentimit</a:t>
            </a:r>
            <a:r>
              <a:rPr lang="sq-AL" sz="2000" dirty="0"/>
              <a:t>  </a:t>
            </a:r>
            <a:endParaRPr lang="sq-AL" sz="2000" dirty="0" smtClean="0"/>
          </a:p>
          <a:p>
            <a:pPr marL="457200" lvl="0" indent="-457200">
              <a:buFont typeface="+mj-lt"/>
              <a:buAutoNum type="arabicPeriod"/>
            </a:pPr>
            <a:r>
              <a:rPr lang="sq-AL" sz="2000" dirty="0" smtClean="0"/>
              <a:t>Parimet </a:t>
            </a:r>
            <a:r>
              <a:rPr lang="sq-AL" sz="2000" dirty="0"/>
              <a:t>e vendosjes se kritereve te dhënies dhe peshat e tyre,</a:t>
            </a:r>
            <a:endParaRPr lang="en-US" sz="2000" dirty="0"/>
          </a:p>
          <a:p>
            <a:pPr marL="457200" lvl="0" indent="-457200">
              <a:buFont typeface="+mj-lt"/>
              <a:buAutoNum type="arabicPeriod"/>
            </a:pPr>
            <a:r>
              <a:rPr lang="sq-AL" sz="2000" dirty="0"/>
              <a:t>Praktikat më të mira në përdorimin e kritereve t</a:t>
            </a:r>
            <a:r>
              <a:rPr lang="en-US" sz="2000" dirty="0"/>
              <a:t>ë</a:t>
            </a:r>
            <a:r>
              <a:rPr lang="sq-AL" sz="2000" dirty="0"/>
              <a:t>  dhënies për të vlerësuar ofertat.</a:t>
            </a:r>
            <a:endParaRPr lang="en-US" sz="2000" dirty="0"/>
          </a:p>
        </p:txBody>
      </p:sp>
    </p:spTree>
    <p:extLst>
      <p:ext uri="{BB962C8B-B14F-4D97-AF65-F5344CB8AC3E}">
        <p14:creationId xmlns:p14="http://schemas.microsoft.com/office/powerpoint/2010/main" val="531229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33600" y="1198632"/>
            <a:ext cx="4608000" cy="3699852"/>
            <a:chOff x="1692328" y="836729"/>
            <a:chExt cx="4608000" cy="3699852"/>
          </a:xfrm>
        </p:grpSpPr>
        <p:pic>
          <p:nvPicPr>
            <p:cNvPr id="2" name="Picture 1"/>
            <p:cNvPicPr>
              <a:picLocks noChangeAspect="1"/>
            </p:cNvPicPr>
            <p:nvPr/>
          </p:nvPicPr>
          <p:blipFill>
            <a:blip r:embed="rId2" cstate="print"/>
            <a:stretch>
              <a:fillRect/>
            </a:stretch>
          </p:blipFill>
          <p:spPr>
            <a:xfrm>
              <a:off x="1692328" y="836729"/>
              <a:ext cx="4608000" cy="3699852"/>
            </a:xfrm>
            <a:prstGeom prst="rect">
              <a:avLst/>
            </a:prstGeom>
          </p:spPr>
        </p:pic>
        <p:sp>
          <p:nvSpPr>
            <p:cNvPr id="4" name="Rectangle 3"/>
            <p:cNvSpPr/>
            <p:nvPr/>
          </p:nvSpPr>
          <p:spPr>
            <a:xfrm>
              <a:off x="1925596" y="2551652"/>
              <a:ext cx="15852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000" b="1" dirty="0"/>
                <a:t>Përcaktimi i kritereve </a:t>
              </a:r>
              <a:endParaRPr lang="en-US" sz="2000" dirty="0"/>
            </a:p>
          </p:txBody>
        </p:sp>
        <p:sp>
          <p:nvSpPr>
            <p:cNvPr id="5" name="Rectangle 4"/>
            <p:cNvSpPr/>
            <p:nvPr/>
          </p:nvSpPr>
          <p:spPr>
            <a:xfrm>
              <a:off x="4498741" y="2554582"/>
              <a:ext cx="164074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dirty="0"/>
                <a:t>Përdorimi i kritereve </a:t>
              </a:r>
              <a:endParaRPr lang="en-US" sz="2000" b="1" dirty="0"/>
            </a:p>
          </p:txBody>
        </p:sp>
      </p:grpSp>
      <p:sp>
        <p:nvSpPr>
          <p:cNvPr id="6" name="Rectangle 4"/>
          <p:cNvSpPr>
            <a:spLocks noChangeArrowheads="1"/>
          </p:cNvSpPr>
          <p:nvPr/>
        </p:nvSpPr>
        <p:spPr bwMode="auto">
          <a:xfrm>
            <a:off x="476182" y="483636"/>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sq-AL" sz="2400" b="1" dirty="0"/>
              <a:t>	</a:t>
            </a:r>
            <a:endParaRPr lang="en-US" sz="2400" b="1" dirty="0"/>
          </a:p>
        </p:txBody>
      </p:sp>
      <p:grpSp>
        <p:nvGrpSpPr>
          <p:cNvPr id="9" name="Group 8"/>
          <p:cNvGrpSpPr/>
          <p:nvPr/>
        </p:nvGrpSpPr>
        <p:grpSpPr>
          <a:xfrm>
            <a:off x="164504" y="3621211"/>
            <a:ext cx="8871528" cy="1277273"/>
            <a:chOff x="164504" y="3621211"/>
            <a:chExt cx="8871528" cy="1277273"/>
          </a:xfrm>
        </p:grpSpPr>
        <p:sp>
          <p:nvSpPr>
            <p:cNvPr id="7" name="Rectangle 6"/>
            <p:cNvSpPr/>
            <p:nvPr/>
          </p:nvSpPr>
          <p:spPr>
            <a:xfrm>
              <a:off x="164504" y="3621211"/>
              <a:ext cx="4176464" cy="369332"/>
            </a:xfrm>
            <a:prstGeom prst="rect">
              <a:avLst/>
            </a:prstGeom>
          </p:spPr>
          <p:txBody>
            <a:bodyPr wrap="square">
              <a:spAutoFit/>
            </a:bodyPr>
            <a:lstStyle/>
            <a:p>
              <a:pPr marL="342900" lvl="0" indent="-342900" eaLnBrk="0" hangingPunct="0">
                <a:buFont typeface="Arial" pitchFamily="34" charset="0"/>
                <a:buChar char="•"/>
              </a:pPr>
              <a:endParaRPr lang="en-US" dirty="0">
                <a:solidFill>
                  <a:srgbClr val="FF0000"/>
                </a:solidFill>
              </a:endParaRPr>
            </a:p>
          </p:txBody>
        </p:sp>
        <p:sp>
          <p:nvSpPr>
            <p:cNvPr id="8" name="Rectangle 7"/>
            <p:cNvSpPr/>
            <p:nvPr/>
          </p:nvSpPr>
          <p:spPr>
            <a:xfrm>
              <a:off x="4860032" y="4529152"/>
              <a:ext cx="4176000" cy="369332"/>
            </a:xfrm>
            <a:prstGeom prst="rect">
              <a:avLst/>
            </a:prstGeom>
          </p:spPr>
          <p:txBody>
            <a:bodyPr wrap="square">
              <a:spAutoFit/>
            </a:bodyPr>
            <a:lstStyle/>
            <a:p>
              <a:pPr marL="342900" lvl="0" indent="-342900" eaLnBrk="0" hangingPunct="0">
                <a:buFont typeface="Arial" pitchFamily="34" charset="0"/>
                <a:buChar char="•"/>
              </a:pPr>
              <a:endParaRPr lang="en-US" dirty="0">
                <a:solidFill>
                  <a:srgbClr val="FF0000"/>
                </a:solidFill>
              </a:endParaRPr>
            </a:p>
          </p:txBody>
        </p:sp>
      </p:grpSp>
    </p:spTree>
    <p:extLst>
      <p:ext uri="{BB962C8B-B14F-4D97-AF65-F5344CB8AC3E}">
        <p14:creationId xmlns:p14="http://schemas.microsoft.com/office/powerpoint/2010/main" val="30492512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476182" y="483636"/>
            <a:ext cx="70676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2400" b="1" dirty="0"/>
              <a:t>           </a:t>
            </a:r>
            <a:r>
              <a:rPr lang="sq-AL" sz="2400" b="1" dirty="0"/>
              <a:t>Përdorimi i kritereve </a:t>
            </a:r>
            <a:endParaRPr lang="en-US" sz="2400" dirty="0"/>
          </a:p>
        </p:txBody>
      </p:sp>
      <p:sp>
        <p:nvSpPr>
          <p:cNvPr id="5" name="Rectangle 4"/>
          <p:cNvSpPr/>
          <p:nvPr/>
        </p:nvSpPr>
        <p:spPr>
          <a:xfrm>
            <a:off x="476182" y="1143000"/>
            <a:ext cx="8560314" cy="2677656"/>
          </a:xfrm>
          <a:prstGeom prst="rect">
            <a:avLst/>
          </a:prstGeom>
        </p:spPr>
        <p:txBody>
          <a:bodyPr wrap="square">
            <a:spAutoFit/>
          </a:bodyPr>
          <a:lstStyle/>
          <a:p>
            <a:pPr eaLnBrk="0" hangingPunct="0"/>
            <a:r>
              <a:rPr lang="sq-AL" sz="2400" b="1" dirty="0"/>
              <a:t> </a:t>
            </a:r>
            <a:endParaRPr lang="en-US" sz="2400" dirty="0"/>
          </a:p>
          <a:p>
            <a:pPr marL="457200" lvl="0" indent="-457200" eaLnBrk="0" hangingPunct="0">
              <a:buFont typeface="Arial" pitchFamily="34" charset="0"/>
              <a:buChar char="•"/>
            </a:pPr>
            <a:r>
              <a:rPr lang="sq-AL" sz="2400" dirty="0"/>
              <a:t>Parimet kryesore të procesit të vlerësimit</a:t>
            </a:r>
            <a:r>
              <a:rPr lang="en-US" sz="2400" dirty="0"/>
              <a:t>;</a:t>
            </a:r>
          </a:p>
          <a:p>
            <a:pPr marL="457200" lvl="0" indent="-457200" eaLnBrk="0" hangingPunct="0">
              <a:buFont typeface="Arial" pitchFamily="34" charset="0"/>
              <a:buChar char="•"/>
            </a:pPr>
            <a:endParaRPr lang="en-US" sz="2400" dirty="0"/>
          </a:p>
          <a:p>
            <a:pPr marL="457200" lvl="0" indent="-457200" eaLnBrk="0" hangingPunct="0">
              <a:buFont typeface="Arial" pitchFamily="34" charset="0"/>
              <a:buChar char="•"/>
            </a:pPr>
            <a:r>
              <a:rPr lang="sq-AL" sz="2400" dirty="0"/>
              <a:t>Shënimi i kritereve për dhënie</a:t>
            </a:r>
            <a:r>
              <a:rPr lang="en-US" sz="2400" dirty="0"/>
              <a:t>;</a:t>
            </a:r>
          </a:p>
          <a:p>
            <a:pPr marL="457200" lvl="0" indent="-457200" eaLnBrk="0" hangingPunct="0">
              <a:buFont typeface="Arial" pitchFamily="34" charset="0"/>
              <a:buChar char="•"/>
            </a:pPr>
            <a:endParaRPr lang="en-US" sz="2400" dirty="0"/>
          </a:p>
          <a:p>
            <a:pPr marL="457200" lvl="0" indent="-457200" eaLnBrk="0" hangingPunct="0">
              <a:buFont typeface="Arial" pitchFamily="34" charset="0"/>
              <a:buChar char="•"/>
            </a:pPr>
            <a:r>
              <a:rPr lang="sq-AL" sz="2400" dirty="0"/>
              <a:t>Metodologjia e vlerësimit</a:t>
            </a:r>
            <a:r>
              <a:rPr lang="en-US" sz="2400" dirty="0"/>
              <a:t>.</a:t>
            </a:r>
          </a:p>
          <a:p>
            <a:pPr eaLnBrk="0" hangingPunct="0"/>
            <a:r>
              <a:rPr lang="sq-AL" sz="2400" dirty="0"/>
              <a:t> </a:t>
            </a:r>
            <a:endParaRPr lang="en-US" sz="2400" dirty="0"/>
          </a:p>
        </p:txBody>
      </p:sp>
    </p:spTree>
    <p:extLst>
      <p:ext uri="{BB962C8B-B14F-4D97-AF65-F5344CB8AC3E}">
        <p14:creationId xmlns:p14="http://schemas.microsoft.com/office/powerpoint/2010/main" val="366853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1600200"/>
            <a:ext cx="8515350" cy="3170099"/>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ct val="0"/>
              </a:spcBef>
            </a:pPr>
            <a:r>
              <a:rPr lang="sq-AL" sz="2400" dirty="0">
                <a:latin typeface="Arial" charset="0"/>
              </a:rPr>
              <a:t>Për të vlerësuar shumicën e kritereve nevojitet informacion shtesë</a:t>
            </a:r>
            <a:r>
              <a:rPr lang="en-US" sz="2400" dirty="0">
                <a:latin typeface="Arial" charset="0"/>
              </a:rPr>
              <a:t>;</a:t>
            </a:r>
          </a:p>
          <a:p>
            <a:pPr marL="0" indent="0">
              <a:spcBef>
                <a:spcPct val="0"/>
              </a:spcBef>
              <a:buNone/>
            </a:pPr>
            <a:endParaRPr lang="sq-AL" sz="2400" dirty="0">
              <a:latin typeface="Arial" charset="0"/>
            </a:endParaRPr>
          </a:p>
          <a:p>
            <a:pPr>
              <a:spcBef>
                <a:spcPct val="0"/>
              </a:spcBef>
            </a:pPr>
            <a:r>
              <a:rPr lang="sq-AL" sz="2400" dirty="0">
                <a:latin typeface="Arial" charset="0"/>
              </a:rPr>
              <a:t>duhet të ketë një mënyrë për të dëshmuar ose kontrolluar informacionin e dhënë</a:t>
            </a:r>
            <a:r>
              <a:rPr lang="en-US" sz="2400" dirty="0">
                <a:latin typeface="Arial" charset="0"/>
              </a:rPr>
              <a:t>;</a:t>
            </a:r>
          </a:p>
          <a:p>
            <a:pPr marL="0" indent="0">
              <a:spcBef>
                <a:spcPct val="0"/>
              </a:spcBef>
              <a:buNone/>
            </a:pPr>
            <a:endParaRPr lang="sq-AL" sz="2400" dirty="0">
              <a:latin typeface="Arial" charset="0"/>
            </a:endParaRPr>
          </a:p>
          <a:p>
            <a:pPr>
              <a:spcBef>
                <a:spcPct val="0"/>
              </a:spcBef>
            </a:pPr>
            <a:r>
              <a:rPr lang="sq-AL" sz="2400" dirty="0">
                <a:latin typeface="Arial" charset="0"/>
              </a:rPr>
              <a:t>Edhe kriteri më i mirë është i padobishëm në qoftë se nuk i plotëson këto dy kushte</a:t>
            </a:r>
            <a:r>
              <a:rPr lang="en-US" kern="0" dirty="0">
                <a:latin typeface="Verdana" panose="020B0604030504040204" pitchFamily="34" charset="0"/>
                <a:ea typeface="Verdana" panose="020B0604030504040204" pitchFamily="34" charset="0"/>
                <a:cs typeface="Verdana" panose="020B0604030504040204" pitchFamily="34" charset="0"/>
              </a:rPr>
              <a:t>;</a:t>
            </a:r>
            <a:endParaRPr lang="sq-AL"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39155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Parimet kryesore të procesit të vlerësimit</a:t>
            </a:r>
            <a:endParaRPr lang="el-GR" sz="2400" b="1" dirty="0"/>
          </a:p>
        </p:txBody>
      </p:sp>
      <p:sp>
        <p:nvSpPr>
          <p:cNvPr id="9" name="Rectangle 8"/>
          <p:cNvSpPr/>
          <p:nvPr/>
        </p:nvSpPr>
        <p:spPr>
          <a:xfrm>
            <a:off x="251520" y="1124744"/>
            <a:ext cx="8640960" cy="3416320"/>
          </a:xfrm>
          <a:prstGeom prst="rect">
            <a:avLst/>
          </a:prstGeom>
        </p:spPr>
        <p:txBody>
          <a:bodyPr wrap="square">
            <a:spAutoFit/>
          </a:bodyPr>
          <a:lstStyle/>
          <a:p>
            <a:r>
              <a:rPr lang="sq-AL" sz="2400" b="1" dirty="0"/>
              <a:t>Procedura e vlerësimit duhet të jetë:</a:t>
            </a:r>
            <a:endParaRPr lang="en-US" sz="2400" b="1" dirty="0"/>
          </a:p>
          <a:p>
            <a:endParaRPr lang="en-US" sz="2400" dirty="0"/>
          </a:p>
          <a:p>
            <a:pPr marL="800100" lvl="1" indent="-342900">
              <a:buFont typeface="Arial" pitchFamily="34" charset="0"/>
              <a:buChar char="•"/>
            </a:pPr>
            <a:r>
              <a:rPr lang="sq-AL" sz="2400" dirty="0"/>
              <a:t>e arsyeshme dhe sistematike</a:t>
            </a:r>
            <a:r>
              <a:rPr lang="en-US" sz="2400" dirty="0"/>
              <a:t>;</a:t>
            </a:r>
          </a:p>
          <a:p>
            <a:pPr lvl="1"/>
            <a:endParaRPr lang="en-US" sz="2400" dirty="0"/>
          </a:p>
          <a:p>
            <a:pPr marL="800100" lvl="1" indent="-342900">
              <a:buFont typeface="Arial" pitchFamily="34" charset="0"/>
              <a:buChar char="•"/>
            </a:pPr>
            <a:r>
              <a:rPr lang="sq-AL" sz="2400" dirty="0"/>
              <a:t>t</a:t>
            </a:r>
            <a:r>
              <a:rPr lang="en-US" sz="2400" dirty="0"/>
              <a:t>ë</a:t>
            </a:r>
            <a:r>
              <a:rPr lang="sq-AL" sz="2400" dirty="0"/>
              <a:t> trajtojë të gjitha aspektet e tenderit në vlerësim</a:t>
            </a:r>
            <a:r>
              <a:rPr lang="en-US" sz="2400" dirty="0"/>
              <a:t>;</a:t>
            </a:r>
          </a:p>
          <a:p>
            <a:pPr marL="800100" lvl="1" indent="-342900">
              <a:buFont typeface="Arial" pitchFamily="34" charset="0"/>
              <a:buChar char="•"/>
            </a:pPr>
            <a:endParaRPr lang="en-US" sz="2400" dirty="0"/>
          </a:p>
          <a:p>
            <a:pPr marL="800100" lvl="1" indent="-342900">
              <a:buFont typeface="Arial" pitchFamily="34" charset="0"/>
              <a:buChar char="•"/>
            </a:pPr>
            <a:r>
              <a:rPr lang="sq-AL" sz="2400" dirty="0"/>
              <a:t>t</a:t>
            </a:r>
            <a:r>
              <a:rPr lang="en-US" sz="2400" dirty="0"/>
              <a:t>ë</a:t>
            </a:r>
            <a:r>
              <a:rPr lang="sq-AL" sz="2400" dirty="0"/>
              <a:t> jetë e drejtë, e saktë dhe e dokumentuar</a:t>
            </a:r>
            <a:r>
              <a:rPr lang="en-US" sz="2400" dirty="0"/>
              <a:t> </a:t>
            </a:r>
            <a:r>
              <a:rPr lang="sq-AL" sz="2400" dirty="0"/>
              <a:t>dhe</a:t>
            </a:r>
            <a:endParaRPr lang="en-US" sz="2400" dirty="0"/>
          </a:p>
          <a:p>
            <a:pPr marL="800100" lvl="1" indent="-342900">
              <a:buFont typeface="Arial" pitchFamily="34" charset="0"/>
              <a:buChar char="•"/>
            </a:pPr>
            <a:endParaRPr lang="en-US" sz="2400" dirty="0"/>
          </a:p>
          <a:p>
            <a:pPr marL="800100" lvl="1" indent="-342900">
              <a:buFont typeface="Arial" pitchFamily="34" charset="0"/>
              <a:buChar char="•"/>
            </a:pPr>
            <a:r>
              <a:rPr lang="sq-AL" sz="2400" dirty="0"/>
              <a:t>t</a:t>
            </a:r>
            <a:r>
              <a:rPr lang="en-US" sz="2400" dirty="0"/>
              <a:t>ë</a:t>
            </a:r>
            <a:r>
              <a:rPr lang="sq-AL" sz="2400" dirty="0"/>
              <a:t> ndjek parimet bazë të prokurimit </a:t>
            </a:r>
            <a:r>
              <a:rPr lang="sq-AL" sz="2400" dirty="0" err="1"/>
              <a:t>publi</a:t>
            </a:r>
            <a:r>
              <a:rPr lang="en-US" sz="2400" dirty="0"/>
              <a:t>k.</a:t>
            </a:r>
          </a:p>
        </p:txBody>
      </p:sp>
    </p:spTree>
    <p:extLst>
      <p:ext uri="{BB962C8B-B14F-4D97-AF65-F5344CB8AC3E}">
        <p14:creationId xmlns:p14="http://schemas.microsoft.com/office/powerpoint/2010/main" val="515822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Parimet kryesore të procesit të vlerësimit</a:t>
            </a:r>
            <a:endParaRPr lang="el-GR" sz="2400" b="1" dirty="0"/>
          </a:p>
        </p:txBody>
      </p:sp>
      <p:sp>
        <p:nvSpPr>
          <p:cNvPr id="3" name="Rectangle 2"/>
          <p:cNvSpPr/>
          <p:nvPr/>
        </p:nvSpPr>
        <p:spPr>
          <a:xfrm>
            <a:off x="251520" y="1000947"/>
            <a:ext cx="8712968" cy="3631763"/>
          </a:xfrm>
          <a:prstGeom prst="rect">
            <a:avLst/>
          </a:prstGeom>
        </p:spPr>
        <p:txBody>
          <a:bodyPr wrap="square">
            <a:spAutoFit/>
          </a:bodyPr>
          <a:lstStyle/>
          <a:p>
            <a:pPr>
              <a:spcBef>
                <a:spcPts val="600"/>
              </a:spcBef>
              <a:spcAft>
                <a:spcPts val="0"/>
              </a:spcAft>
              <a:tabLst>
                <a:tab pos="123825" algn="l"/>
              </a:tabLst>
            </a:pPr>
            <a:r>
              <a:rPr lang="sq-AL" sz="2000" b="1" i="1" dirty="0"/>
              <a:t>Trajtimi i barabartë</a:t>
            </a:r>
            <a:endParaRPr lang="en-US" sz="2000" b="1" i="1" dirty="0"/>
          </a:p>
          <a:p>
            <a:pPr>
              <a:spcBef>
                <a:spcPts val="600"/>
              </a:spcBef>
              <a:spcAft>
                <a:spcPts val="0"/>
              </a:spcAft>
              <a:tabLst>
                <a:tab pos="123825" algn="l"/>
              </a:tabLst>
            </a:pPr>
            <a:r>
              <a:rPr lang="sq-AL" sz="2000" dirty="0"/>
              <a:t>Procedura e vlerësimit duhet të shmangë çdo diskriminim të ofertuesve në bazë të çdo kriteri q</a:t>
            </a:r>
            <a:r>
              <a:rPr lang="en-US" sz="2000" dirty="0"/>
              <a:t>ë</a:t>
            </a:r>
            <a:r>
              <a:rPr lang="sq-AL" sz="2000" dirty="0"/>
              <a:t> nuk është përcaktuara shprehimisht në dokumentet e tenderit dhe nuk justifikohet me arsye objektive. </a:t>
            </a:r>
            <a:endParaRPr lang="en-US" sz="2000" dirty="0"/>
          </a:p>
          <a:p>
            <a:pPr>
              <a:spcBef>
                <a:spcPts val="600"/>
              </a:spcBef>
              <a:spcAft>
                <a:spcPts val="0"/>
              </a:spcAft>
              <a:tabLst>
                <a:tab pos="123825" algn="l"/>
              </a:tabLst>
            </a:pPr>
            <a:endParaRPr lang="en-US" sz="2000" dirty="0"/>
          </a:p>
          <a:p>
            <a:r>
              <a:rPr lang="sq-AL" sz="2000" b="1" i="1" dirty="0"/>
              <a:t>Transparenca</a:t>
            </a:r>
            <a:endParaRPr lang="en-US" sz="2000" i="1" dirty="0"/>
          </a:p>
          <a:p>
            <a:r>
              <a:rPr lang="sq-AL" sz="2000" dirty="0"/>
              <a:t>Pas hapjes së tenderëve, asnjë ofertues</a:t>
            </a:r>
            <a:r>
              <a:rPr lang="en-US" sz="2000" dirty="0"/>
              <a:t> </a:t>
            </a:r>
            <a:r>
              <a:rPr lang="en-US" sz="2000" dirty="0" err="1"/>
              <a:t>nuk</a:t>
            </a:r>
            <a:r>
              <a:rPr lang="en-US" sz="2000" dirty="0">
                <a:solidFill>
                  <a:srgbClr val="00B0F0"/>
                </a:solidFill>
              </a:rPr>
              <a:t> </a:t>
            </a:r>
            <a:r>
              <a:rPr lang="sq-AL" sz="2000" dirty="0"/>
              <a:t> është i lejuar për të bërë ndonjë ndryshim në tenderin e tij. Gjatë procedurës së vlerësimit, të dhënat e detajuara duhet të mbahen për të gjitha veprimet e komisionit të vlerësimit, ndërsa të gjitha vendimet e marra duhet të dokumentohen dhe të justifikohen në mënyrë të mjaftueshme.</a:t>
            </a:r>
            <a:endParaRPr lang="en-US" sz="2000" dirty="0"/>
          </a:p>
        </p:txBody>
      </p:sp>
    </p:spTree>
    <p:extLst>
      <p:ext uri="{BB962C8B-B14F-4D97-AF65-F5344CB8AC3E}">
        <p14:creationId xmlns:p14="http://schemas.microsoft.com/office/powerpoint/2010/main" val="2574936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Parimet kryesore të procesit të vlerësimit</a:t>
            </a:r>
            <a:endParaRPr lang="el-GR" sz="2400" b="1" dirty="0"/>
          </a:p>
        </p:txBody>
      </p:sp>
      <p:sp>
        <p:nvSpPr>
          <p:cNvPr id="3" name="Rectangle 2"/>
          <p:cNvSpPr/>
          <p:nvPr/>
        </p:nvSpPr>
        <p:spPr>
          <a:xfrm>
            <a:off x="251520" y="1000947"/>
            <a:ext cx="8712968" cy="2369880"/>
          </a:xfrm>
          <a:prstGeom prst="rect">
            <a:avLst/>
          </a:prstGeom>
        </p:spPr>
        <p:txBody>
          <a:bodyPr wrap="square">
            <a:spAutoFit/>
          </a:bodyPr>
          <a:lstStyle/>
          <a:p>
            <a:r>
              <a:rPr lang="sq-AL" sz="2400" b="1" i="1" dirty="0" err="1"/>
              <a:t>Konfidencialiteti</a:t>
            </a:r>
            <a:endParaRPr lang="en-US" sz="2400" b="1" i="1" dirty="0"/>
          </a:p>
          <a:p>
            <a:endParaRPr lang="en-US" sz="2400" i="1" dirty="0"/>
          </a:p>
          <a:p>
            <a:r>
              <a:rPr lang="sq-AL" sz="2000" dirty="0"/>
              <a:t>Pas hapjes së tenderëve, asnjë e </a:t>
            </a:r>
            <a:r>
              <a:rPr lang="sq-AL" sz="2000" dirty="0" err="1"/>
              <a:t>dhën</a:t>
            </a:r>
            <a:r>
              <a:rPr lang="en-US" sz="2000" dirty="0"/>
              <a:t>ë</a:t>
            </a:r>
            <a:r>
              <a:rPr lang="sq-AL" sz="2000" dirty="0"/>
              <a:t> apo informacion, i përcaktuara nga operatorët ekonomikë si </a:t>
            </a:r>
            <a:r>
              <a:rPr lang="sq-AL" sz="2000" dirty="0" err="1"/>
              <a:t>konfidenciale</a:t>
            </a:r>
            <a:r>
              <a:rPr lang="sq-AL" sz="2000" dirty="0"/>
              <a:t>, të tilla si informacioni q</a:t>
            </a:r>
            <a:r>
              <a:rPr lang="en-US" sz="2000" dirty="0"/>
              <a:t>ë</a:t>
            </a:r>
            <a:r>
              <a:rPr lang="sq-AL" sz="2000" dirty="0"/>
              <a:t> ka të bëjë me sekretet teknike ose tregtare apo industriale dhe as ndonjë informacion në lidhje me çështjet që lidhen me ekzaminimin, hetimin, sqarimin, konfirmimin, vlerësimin ose shënimin e tenderëve </a:t>
            </a:r>
            <a:r>
              <a:rPr lang="sq-AL" sz="2000" dirty="0" smtClean="0"/>
              <a:t>.</a:t>
            </a:r>
            <a:endParaRPr lang="en-US" sz="2000" dirty="0"/>
          </a:p>
        </p:txBody>
      </p:sp>
    </p:spTree>
    <p:extLst>
      <p:ext uri="{BB962C8B-B14F-4D97-AF65-F5344CB8AC3E}">
        <p14:creationId xmlns:p14="http://schemas.microsoft.com/office/powerpoint/2010/main" val="23149500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784976" cy="5432256"/>
          </a:xfrm>
          <a:prstGeom prst="rect">
            <a:avLst/>
          </a:prstGeom>
        </p:spPr>
        <p:txBody>
          <a:bodyPr wrap="square">
            <a:spAutoFit/>
          </a:bodyPr>
          <a:lstStyle/>
          <a:p>
            <a:r>
              <a:rPr lang="sq-AL" sz="2000" dirty="0"/>
              <a:t>Jo të gjithë kriteret e zgjedhura dhe të përcaktuara t</a:t>
            </a:r>
            <a:r>
              <a:rPr lang="en-US" sz="2000" dirty="0"/>
              <a:t>ë</a:t>
            </a:r>
            <a:r>
              <a:rPr lang="sq-AL" sz="2000" dirty="0"/>
              <a:t> dhënies duhet të kenë të njëjtën rëndësi për vlerësim nga ana e autoritetit kontraktues për dhënien e kontratës. </a:t>
            </a:r>
            <a:endParaRPr lang="en-US" sz="2000" dirty="0"/>
          </a:p>
          <a:p>
            <a:endParaRPr lang="en-US" sz="2000" dirty="0"/>
          </a:p>
          <a:p>
            <a:r>
              <a:rPr lang="sq-AL" sz="2000" dirty="0"/>
              <a:t>AK mund të përcaktojë peshën relative të çdo kriter të zgjedhur, me qëllim q</a:t>
            </a:r>
            <a:r>
              <a:rPr lang="en-US" sz="2000" dirty="0"/>
              <a:t>ë</a:t>
            </a:r>
            <a:r>
              <a:rPr lang="sq-AL" sz="2000" dirty="0"/>
              <a:t> të përcaktoj tenderin ekonomikisht më të favorshëm (edhe nëse të gjitha kriteret kanë të njëjtën peshë). </a:t>
            </a:r>
            <a:endParaRPr lang="en-US" sz="2000" dirty="0"/>
          </a:p>
          <a:p>
            <a:endParaRPr lang="en-US" sz="2000" dirty="0"/>
          </a:p>
          <a:p>
            <a:r>
              <a:rPr lang="sq-AL" sz="2000" dirty="0"/>
              <a:t>Sistemi i peshimit t</a:t>
            </a:r>
            <a:r>
              <a:rPr lang="en-US" sz="2000" dirty="0"/>
              <a:t>ë</a:t>
            </a:r>
            <a:r>
              <a:rPr lang="sq-AL" sz="2000" dirty="0"/>
              <a:t> kritereve të dhënies përcakton rëndësinë relative bashkangjitur në çdo kriter të zgjedhur nga autoriteti kontraktues për tenderin në fjalë.</a:t>
            </a:r>
            <a:endParaRPr lang="en-US" sz="2000" dirty="0"/>
          </a:p>
          <a:p>
            <a:endParaRPr lang="en-US" sz="2000" dirty="0"/>
          </a:p>
          <a:p>
            <a:r>
              <a:rPr lang="sq-AL" sz="2000" dirty="0"/>
              <a:t>Nga njëra anë ky sistem i lejon ofertuesit q</a:t>
            </a:r>
            <a:r>
              <a:rPr lang="en-US" sz="2000" dirty="0"/>
              <a:t>ë</a:t>
            </a:r>
            <a:r>
              <a:rPr lang="sq-AL" sz="2000" dirty="0"/>
              <a:t> të përgatisin oferta më të përshtatshme dhe në anën tjetër </a:t>
            </a:r>
            <a:r>
              <a:rPr lang="sq-AL" sz="2000" dirty="0" err="1"/>
              <a:t>strukturon</a:t>
            </a:r>
            <a:r>
              <a:rPr lang="sq-AL" sz="2000" dirty="0"/>
              <a:t> </a:t>
            </a:r>
            <a:r>
              <a:rPr lang="sq-AL" sz="2000" dirty="0" err="1"/>
              <a:t>diskrecionin</a:t>
            </a:r>
            <a:r>
              <a:rPr lang="sq-AL" sz="2000" dirty="0"/>
              <a:t> dhe kufizon mundësitë për vendime arbitrare gjatë procesit të vlerësimit nga komisioni vlerësues.</a:t>
            </a:r>
            <a:endParaRPr lang="en-US" sz="2000" dirty="0"/>
          </a:p>
          <a:p>
            <a:pPr>
              <a:spcBef>
                <a:spcPts val="600"/>
              </a:spcBef>
            </a:pPr>
            <a:r>
              <a:rPr lang="en-US" sz="2200" dirty="0">
                <a:ea typeface="Verdana" panose="020B0604030504040204" pitchFamily="34" charset="0"/>
                <a:cs typeface="Verdana" panose="020B0604030504040204" pitchFamily="34" charset="0"/>
              </a:rPr>
              <a:t>.</a:t>
            </a:r>
          </a:p>
        </p:txBody>
      </p:sp>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Pesha e kritereve për dhënie</a:t>
            </a:r>
            <a:endParaRPr lang="en-US" sz="2400" b="1" dirty="0"/>
          </a:p>
        </p:txBody>
      </p:sp>
    </p:spTree>
    <p:extLst>
      <p:ext uri="{BB962C8B-B14F-4D97-AF65-F5344CB8AC3E}">
        <p14:creationId xmlns:p14="http://schemas.microsoft.com/office/powerpoint/2010/main" val="26919954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515672" cy="1862048"/>
          </a:xfrm>
          <a:prstGeom prst="rect">
            <a:avLst/>
          </a:prstGeom>
        </p:spPr>
        <p:txBody>
          <a:bodyPr wrap="square">
            <a:spAutoFit/>
          </a:bodyPr>
          <a:lstStyle/>
          <a:p>
            <a:r>
              <a:rPr lang="sq-AL" dirty="0"/>
              <a:t>Kur vlerësohen peshat, autoriteti kontraktues duhet të sigurojë që:</a:t>
            </a:r>
            <a:endParaRPr lang="en-US" dirty="0"/>
          </a:p>
          <a:p>
            <a:r>
              <a:rPr lang="sq-AL" dirty="0"/>
              <a:t> </a:t>
            </a:r>
            <a:endParaRPr lang="en-US" dirty="0"/>
          </a:p>
          <a:p>
            <a:pPr marL="800100" lvl="1" indent="-342900">
              <a:buFont typeface="Arial" pitchFamily="34" charset="0"/>
              <a:buChar char="•"/>
            </a:pPr>
            <a:r>
              <a:rPr lang="sq-AL" dirty="0"/>
              <a:t>t</a:t>
            </a:r>
            <a:r>
              <a:rPr lang="en-US" dirty="0"/>
              <a:t>ë</a:t>
            </a:r>
            <a:r>
              <a:rPr lang="sq-AL" dirty="0"/>
              <a:t> gjitha kritereve për dhënie i është dhëne një peshë;</a:t>
            </a:r>
            <a:endParaRPr lang="en-US" dirty="0"/>
          </a:p>
          <a:p>
            <a:pPr marL="800100" lvl="1" indent="-342900">
              <a:buFont typeface="Arial" pitchFamily="34" charset="0"/>
              <a:buChar char="•"/>
            </a:pPr>
            <a:r>
              <a:rPr lang="sq-AL" dirty="0"/>
              <a:t>shuma e të gjitha peshave arrin 100%.</a:t>
            </a:r>
            <a:endParaRPr lang="en-US" dirty="0"/>
          </a:p>
          <a:p>
            <a:r>
              <a:rPr lang="sq-AL" dirty="0"/>
              <a:t>Në tabelën e ardhshme prezantohen kriteret </a:t>
            </a:r>
            <a:r>
              <a:rPr lang="sq-AL" b="1" u="sng" dirty="0" err="1"/>
              <a:t>indikative</a:t>
            </a:r>
            <a:r>
              <a:rPr lang="sq-AL" b="1" u="sng" dirty="0"/>
              <a:t> </a:t>
            </a:r>
            <a:r>
              <a:rPr lang="sq-AL" dirty="0"/>
              <a:t>të peshimit:</a:t>
            </a:r>
            <a:endParaRPr lang="en-US" dirty="0"/>
          </a:p>
          <a:p>
            <a:pPr marL="450850" lvl="1" indent="-342900" eaLnBrk="0" hangingPunct="0">
              <a:spcBef>
                <a:spcPts val="600"/>
              </a:spcBef>
              <a:buClr>
                <a:schemeClr val="bg2"/>
              </a:buClr>
              <a:buSzPct val="75000"/>
              <a:buFont typeface="Wingdings" pitchFamily="2" charset="2"/>
              <a:buChar char="n"/>
            </a:pPr>
            <a:endParaRPr lang="el-GR" sz="2000" dirty="0">
              <a:ea typeface="Verdana" panose="020B0604030504040204" pitchFamily="34" charset="0"/>
              <a:cs typeface="Verdana" panose="020B0604030504040204" pitchFamily="34" charset="0"/>
            </a:endParaRPr>
          </a:p>
        </p:txBody>
      </p:sp>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Pesha e kritereve për dhënien e - varg tregues i peshimit</a:t>
            </a:r>
          </a:p>
        </p:txBody>
      </p:sp>
      <p:graphicFrame>
        <p:nvGraphicFramePr>
          <p:cNvPr id="4" name="Table 3"/>
          <p:cNvGraphicFramePr>
            <a:graphicFrameLocks noGrp="1"/>
          </p:cNvGraphicFramePr>
          <p:nvPr>
            <p:extLst/>
          </p:nvPr>
        </p:nvGraphicFramePr>
        <p:xfrm>
          <a:off x="359532" y="2819400"/>
          <a:ext cx="8352927" cy="3352800"/>
        </p:xfrm>
        <a:graphic>
          <a:graphicData uri="http://schemas.openxmlformats.org/drawingml/2006/table">
            <a:tbl>
              <a:tblPr>
                <a:tableStyleId>{ED083AE6-46FA-4A59-8FB0-9F97EB10719F}</a:tableStyleId>
              </a:tblPr>
              <a:tblGrid>
                <a:gridCol w="2652463">
                  <a:extLst>
                    <a:ext uri="{9D8B030D-6E8A-4147-A177-3AD203B41FA5}">
                      <a16:colId xmlns="" xmlns:a16="http://schemas.microsoft.com/office/drawing/2014/main" val="20000"/>
                    </a:ext>
                  </a:extLst>
                </a:gridCol>
                <a:gridCol w="3180185">
                  <a:extLst>
                    <a:ext uri="{9D8B030D-6E8A-4147-A177-3AD203B41FA5}">
                      <a16:colId xmlns="" xmlns:a16="http://schemas.microsoft.com/office/drawing/2014/main" val="20001"/>
                    </a:ext>
                  </a:extLst>
                </a:gridCol>
                <a:gridCol w="2520279">
                  <a:extLst>
                    <a:ext uri="{9D8B030D-6E8A-4147-A177-3AD203B41FA5}">
                      <a16:colId xmlns="" xmlns:a16="http://schemas.microsoft.com/office/drawing/2014/main" val="20002"/>
                    </a:ext>
                  </a:extLst>
                </a:gridCol>
              </a:tblGrid>
              <a:tr h="0">
                <a:tc>
                  <a:txBody>
                    <a:bodyPr/>
                    <a:lstStyle/>
                    <a:p>
                      <a:pPr marL="0" marR="0" indent="0" algn="l" defTabSz="914400" rtl="0" eaLnBrk="1" fontAlgn="auto" latinLnBrk="0" hangingPunct="0">
                        <a:lnSpc>
                          <a:spcPct val="100000"/>
                        </a:lnSpc>
                        <a:spcBef>
                          <a:spcPts val="0"/>
                        </a:spcBef>
                        <a:spcAft>
                          <a:spcPts val="600"/>
                        </a:spcAft>
                        <a:buClrTx/>
                        <a:buSzTx/>
                        <a:buFontTx/>
                        <a:buNone/>
                        <a:tabLst>
                          <a:tab pos="2955925" algn="r"/>
                        </a:tabLst>
                        <a:defRPr/>
                      </a:pPr>
                      <a:r>
                        <a:rPr lang="sq-AL" sz="2000" noProof="0" dirty="0">
                          <a:effectLst/>
                          <a:latin typeface="Verdana" panose="020B0604030504040204" pitchFamily="34" charset="0"/>
                          <a:ea typeface="Verdana" panose="020B0604030504040204" pitchFamily="34" charset="0"/>
                          <a:cs typeface="Verdana" panose="020B0604030504040204" pitchFamily="34" charset="0"/>
                        </a:rPr>
                        <a:t>	pesha</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noProof="0" dirty="0" err="1">
                          <a:effectLst/>
                          <a:latin typeface="Verdana" panose="020B0604030504040204" pitchFamily="34" charset="0"/>
                          <a:ea typeface="Verdana" panose="020B0604030504040204" pitchFamily="34" charset="0"/>
                          <a:cs typeface="Verdana" panose="020B0604030504040204" pitchFamily="34" charset="0"/>
                        </a:rPr>
                        <a:t>Min</a:t>
                      </a:r>
                      <a:r>
                        <a:rPr lang="sq-AL" sz="1400" noProof="0" dirty="0">
                          <a:effectLst/>
                          <a:latin typeface="Verdana" panose="020B0604030504040204" pitchFamily="34" charset="0"/>
                          <a:ea typeface="Verdana" panose="020B0604030504040204" pitchFamily="34" charset="0"/>
                          <a:cs typeface="Verdana" panose="020B0604030504040204" pitchFamily="34" charset="0"/>
                        </a:rPr>
                        <a:t> –</a:t>
                      </a:r>
                      <a:r>
                        <a:rPr lang="sq-AL" sz="1400" noProof="0" dirty="0" err="1">
                          <a:effectLst/>
                          <a:latin typeface="Verdana" panose="020B0604030504040204" pitchFamily="34" charset="0"/>
                          <a:ea typeface="Verdana" panose="020B0604030504040204" pitchFamily="34" charset="0"/>
                          <a:cs typeface="Verdana" panose="020B0604030504040204" pitchFamily="34" charset="0"/>
                        </a:rPr>
                        <a:t>Max</a:t>
                      </a:r>
                      <a:endParaRPr lang="sq-AL" sz="1400"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hangingPunct="0">
                        <a:spcAft>
                          <a:spcPts val="600"/>
                        </a:spcAft>
                      </a:pPr>
                      <a:r>
                        <a:rPr lang="sq-AL" sz="2000" cap="all" noProof="0">
                          <a:effectLst/>
                          <a:latin typeface="Verdana" panose="020B0604030504040204" pitchFamily="34" charset="0"/>
                          <a:ea typeface="Verdana" panose="020B0604030504040204" pitchFamily="34" charset="0"/>
                          <a:cs typeface="Verdana" panose="020B0604030504040204" pitchFamily="34" charset="0"/>
                        </a:rPr>
                        <a:t>Kriteri</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Pesha Min –Max</a:t>
                      </a:r>
                    </a:p>
                  </a:txBody>
                  <a:tcPr marL="68580" marR="68580" marT="0" marB="0"/>
                </a:tc>
                <a:extLst>
                  <a:ext uri="{0D108BD9-81ED-4DB2-BD59-A6C34878D82A}">
                    <a16:rowId xmlns="" xmlns:a16="http://schemas.microsoft.com/office/drawing/2014/main" val="10000"/>
                  </a:ext>
                </a:extLst>
              </a:tr>
              <a:tr h="0">
                <a:tc>
                  <a:txBody>
                    <a:bodyPr/>
                    <a:lstStyle/>
                    <a:p>
                      <a:pPr hangingPunct="0">
                        <a:spcAft>
                          <a:spcPts val="600"/>
                        </a:spcAft>
                        <a:tabLst>
                          <a:tab pos="2955925"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Jo-kosto	10‑40%</a:t>
                      </a:r>
                    </a:p>
                  </a:txBody>
                  <a:tcPr marL="68580" marR="68580" marT="0" marB="0"/>
                </a:tc>
                <a:tc>
                  <a:txBody>
                    <a:bodyPr/>
                    <a:lstStyle/>
                    <a:p>
                      <a:pP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Përvoja përkatëse e anëtarëve të ekipit të projektit</a:t>
                      </a:r>
                    </a:p>
                  </a:txBody>
                  <a:tcPr marL="68580" marR="68580" marT="0" marB="0"/>
                </a:tc>
                <a:tc>
                  <a:txBody>
                    <a:bodyPr/>
                    <a:lstStyle/>
                    <a:p>
                      <a:pPr algn="ct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5 – 20%</a:t>
                      </a:r>
                    </a:p>
                  </a:txBody>
                  <a:tcPr marL="68580" marR="68580" marT="0" marB="0"/>
                </a:tc>
                <a:extLst>
                  <a:ext uri="{0D108BD9-81ED-4DB2-BD59-A6C34878D82A}">
                    <a16:rowId xmlns="" xmlns:a16="http://schemas.microsoft.com/office/drawing/2014/main" val="10001"/>
                  </a:ext>
                </a:extLst>
              </a:tr>
              <a:tr h="0">
                <a:tc>
                  <a:txBody>
                    <a:bodyPr/>
                    <a:lstStyle/>
                    <a:p>
                      <a:pP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tc>
                <a:tc>
                  <a:txBody>
                    <a:bodyPr/>
                    <a:lstStyle/>
                    <a:p>
                      <a:pPr marL="0" marR="0" indent="0" algn="l" defTabSz="914400" rtl="0" eaLnBrk="1" fontAlgn="auto" latinLnBrk="0" hangingPunct="0">
                        <a:lnSpc>
                          <a:spcPct val="100000"/>
                        </a:lnSpc>
                        <a:spcBef>
                          <a:spcPts val="0"/>
                        </a:spcBef>
                        <a:spcAft>
                          <a:spcPts val="600"/>
                        </a:spcAft>
                        <a:buClrTx/>
                        <a:buSzTx/>
                        <a:buFontTx/>
                        <a:buNone/>
                        <a:tabLst/>
                        <a:defRPr/>
                      </a:pPr>
                      <a:r>
                        <a:rPr lang="sq-AL" sz="2000" noProof="0" dirty="0">
                          <a:effectLst/>
                          <a:latin typeface="Verdana" panose="020B0604030504040204" pitchFamily="34" charset="0"/>
                          <a:ea typeface="Verdana" panose="020B0604030504040204" pitchFamily="34" charset="0"/>
                          <a:cs typeface="Verdana" panose="020B0604030504040204" pitchFamily="34" charset="0"/>
                        </a:rPr>
                        <a:t>Aftësitë teknike të anëtarëve të ekipit të projektit</a:t>
                      </a:r>
                    </a:p>
                  </a:txBody>
                  <a:tcPr marL="68580" marR="68580" marT="0" marB="0"/>
                </a:tc>
                <a:tc>
                  <a:txBody>
                    <a:bodyPr/>
                    <a:lstStyle/>
                    <a:p>
                      <a:pPr algn="ct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0 – 20%</a:t>
                      </a:r>
                    </a:p>
                  </a:txBody>
                  <a:tcPr marL="68580" marR="68580" marT="0" marB="0"/>
                </a:tc>
                <a:extLst>
                  <a:ext uri="{0D108BD9-81ED-4DB2-BD59-A6C34878D82A}">
                    <a16:rowId xmlns="" xmlns:a16="http://schemas.microsoft.com/office/drawing/2014/main" val="10002"/>
                  </a:ext>
                </a:extLst>
              </a:tr>
              <a:tr h="0">
                <a:tc>
                  <a:txBody>
                    <a:bodyPr/>
                    <a:lstStyle/>
                    <a:p>
                      <a:pP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tc>
                <a:tc>
                  <a:txBody>
                    <a:bodyPr/>
                    <a:lstStyle/>
                    <a:p>
                      <a:pPr hangingPunct="0">
                        <a:spcAft>
                          <a:spcPts val="600"/>
                        </a:spcAft>
                      </a:pPr>
                      <a:r>
                        <a:rPr lang="sq-AL" sz="2000" noProof="0" dirty="0" err="1">
                          <a:effectLst/>
                          <a:latin typeface="Verdana" panose="020B0604030504040204" pitchFamily="34" charset="0"/>
                          <a:ea typeface="Verdana" panose="020B0604030504040204" pitchFamily="34" charset="0"/>
                          <a:cs typeface="Verdana" panose="020B0604030504040204" pitchFamily="34" charset="0"/>
                        </a:rPr>
                        <a:t>alokimi</a:t>
                      </a:r>
                      <a:r>
                        <a:rPr lang="sq-AL" sz="2000" noProof="0" dirty="0">
                          <a:effectLst/>
                          <a:latin typeface="Verdana" panose="020B0604030504040204" pitchFamily="34" charset="0"/>
                          <a:ea typeface="Verdana" panose="020B0604030504040204" pitchFamily="34" charset="0"/>
                          <a:cs typeface="Verdana" panose="020B0604030504040204" pitchFamily="34" charset="0"/>
                        </a:rPr>
                        <a:t> i Burimeve</a:t>
                      </a:r>
                    </a:p>
                  </a:txBody>
                  <a:tcPr marL="68580" marR="68580" marT="0" marB="0"/>
                </a:tc>
                <a:tc>
                  <a:txBody>
                    <a:bodyPr/>
                    <a:lstStyle/>
                    <a:p>
                      <a:pPr algn="ct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0 – 20%</a:t>
                      </a:r>
                    </a:p>
                  </a:txBody>
                  <a:tcPr marL="68580" marR="68580" marT="0" marB="0"/>
                </a:tc>
                <a:extLst>
                  <a:ext uri="{0D108BD9-81ED-4DB2-BD59-A6C34878D82A}">
                    <a16:rowId xmlns="" xmlns:a16="http://schemas.microsoft.com/office/drawing/2014/main" val="10003"/>
                  </a:ext>
                </a:extLst>
              </a:tr>
              <a:tr h="0">
                <a:tc>
                  <a:txBody>
                    <a:bodyPr/>
                    <a:lstStyle/>
                    <a:p>
                      <a:pP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tc>
                <a:tc>
                  <a:txBody>
                    <a:bodyPr/>
                    <a:lstStyle/>
                    <a:p>
                      <a:pPr hangingPunct="0">
                        <a:spcAft>
                          <a:spcPts val="60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Struktura </a:t>
                      </a:r>
                      <a:r>
                        <a:rPr lang="en-US" sz="2000" noProof="0" dirty="0">
                          <a:effectLst/>
                          <a:latin typeface="Verdana" panose="020B0604030504040204" pitchFamily="34" charset="0"/>
                          <a:ea typeface="Verdana" panose="020B0604030504040204" pitchFamily="34" charset="0"/>
                          <a:cs typeface="Verdana" panose="020B0604030504040204" pitchFamily="34" charset="0"/>
                        </a:rPr>
                        <a:t>e</a:t>
                      </a:r>
                      <a:r>
                        <a:rPr lang="sq-AL" sz="2000" noProof="0" dirty="0">
                          <a:effectLst/>
                          <a:latin typeface="Verdana" panose="020B0604030504040204" pitchFamily="34" charset="0"/>
                          <a:ea typeface="Verdana" panose="020B0604030504040204" pitchFamily="34" charset="0"/>
                          <a:cs typeface="Verdana" panose="020B0604030504040204" pitchFamily="34" charset="0"/>
                        </a:rPr>
                        <a:t> Menaxhimit</a:t>
                      </a:r>
                    </a:p>
                  </a:txBody>
                  <a:tcPr marL="68580" marR="68580" marT="0" marB="0"/>
                </a:tc>
                <a:tc>
                  <a:txBody>
                    <a:bodyPr/>
                    <a:lstStyle/>
                    <a:p>
                      <a:pPr algn="ct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0 – 20%</a:t>
                      </a:r>
                    </a:p>
                  </a:txBody>
                  <a:tcPr marL="68580" marR="68580" marT="0" marB="0"/>
                </a:tc>
                <a:extLst>
                  <a:ext uri="{0D108BD9-81ED-4DB2-BD59-A6C34878D82A}">
                    <a16:rowId xmlns="" xmlns:a16="http://schemas.microsoft.com/office/drawing/2014/main" val="10004"/>
                  </a:ext>
                </a:extLst>
              </a:tr>
              <a:tr h="0">
                <a:tc>
                  <a:txBody>
                    <a:bodyPr/>
                    <a:lstStyle/>
                    <a:p>
                      <a:pPr hangingPunct="0">
                        <a:spcAft>
                          <a:spcPts val="6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tc>
                <a:tc>
                  <a:txBody>
                    <a:bodyPr/>
                    <a:lstStyle/>
                    <a:p>
                      <a:pPr hangingPunct="0">
                        <a:spcAft>
                          <a:spcPts val="60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Metodologjia</a:t>
                      </a:r>
                    </a:p>
                  </a:txBody>
                  <a:tcPr marL="68580" marR="68580" marT="0" marB="0"/>
                </a:tc>
                <a:tc>
                  <a:txBody>
                    <a:bodyPr/>
                    <a:lstStyle/>
                    <a:p>
                      <a:pPr algn="ctr" hangingPunct="0">
                        <a:spcAft>
                          <a:spcPts val="60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0 – 20%</a:t>
                      </a:r>
                    </a:p>
                  </a:txBody>
                  <a:tcPr marL="68580" marR="68580" marT="0" marB="0"/>
                </a:tc>
                <a:extLst>
                  <a:ext uri="{0D108BD9-81ED-4DB2-BD59-A6C34878D82A}">
                    <a16:rowId xmlns="" xmlns:a16="http://schemas.microsoft.com/office/drawing/2014/main" val="10005"/>
                  </a:ext>
                </a:extLst>
              </a:tr>
              <a:tr h="0">
                <a:tc>
                  <a:txBody>
                    <a:bodyPr/>
                    <a:lstStyle/>
                    <a:p>
                      <a:pPr hangingPunct="0">
                        <a:spcAft>
                          <a:spcPts val="600"/>
                        </a:spcAft>
                        <a:tabLst>
                          <a:tab pos="2955925"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Kosto 60‑90%</a:t>
                      </a:r>
                    </a:p>
                  </a:txBody>
                  <a:tcPr marL="68580" marR="68580" marT="0" marB="0"/>
                </a:tc>
                <a:tc>
                  <a:txBody>
                    <a:bodyPr/>
                    <a:lstStyle/>
                    <a:p>
                      <a:pPr hangingPunct="0">
                        <a:spcAft>
                          <a:spcPts val="600"/>
                        </a:spcAft>
                      </a:pPr>
                      <a:r>
                        <a:rPr lang="en-GB" sz="2000" dirty="0">
                          <a:effectLst/>
                          <a:latin typeface="Verdana" panose="020B0604030504040204" pitchFamily="34" charset="0"/>
                          <a:ea typeface="Verdana" panose="020B0604030504040204" pitchFamily="34" charset="0"/>
                          <a:cs typeface="Verdana" panose="020B0604030504040204" pitchFamily="34" charset="0"/>
                        </a:rPr>
                        <a:t>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Aft>
                          <a:spcPts val="600"/>
                        </a:spcAft>
                      </a:pPr>
                      <a:r>
                        <a:rPr lang="en-GB" sz="2000" dirty="0">
                          <a:effectLst/>
                          <a:latin typeface="Verdana" panose="020B0604030504040204" pitchFamily="34" charset="0"/>
                          <a:ea typeface="Verdana" panose="020B0604030504040204" pitchFamily="34" charset="0"/>
                          <a:cs typeface="Verdana" panose="020B0604030504040204" pitchFamily="34" charset="0"/>
                        </a:rPr>
                        <a:t>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1783745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816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Shembull i kritereve për dhënien për shërbimet e </a:t>
            </a:r>
            <a:r>
              <a:rPr lang="sq-AL" sz="2400" b="1" dirty="0" err="1" smtClean="0"/>
              <a:t>konsulencës</a:t>
            </a:r>
            <a:endParaRPr lang="sq-AL" sz="2400" b="1" dirty="0"/>
          </a:p>
        </p:txBody>
      </p:sp>
      <p:graphicFrame>
        <p:nvGraphicFramePr>
          <p:cNvPr id="4" name="Table 3"/>
          <p:cNvGraphicFramePr>
            <a:graphicFrameLocks noGrp="1"/>
          </p:cNvGraphicFramePr>
          <p:nvPr>
            <p:extLst/>
          </p:nvPr>
        </p:nvGraphicFramePr>
        <p:xfrm>
          <a:off x="323528" y="1196752"/>
          <a:ext cx="8424936" cy="4011144"/>
        </p:xfrm>
        <a:graphic>
          <a:graphicData uri="http://schemas.openxmlformats.org/drawingml/2006/table">
            <a:tbl>
              <a:tblPr firstRow="1" firstCol="1" bandRow="1">
                <a:tableStyleId>{5940675A-B579-460E-94D1-54222C63F5DA}</a:tableStyleId>
              </a:tblPr>
              <a:tblGrid>
                <a:gridCol w="8424936"/>
              </a:tblGrid>
              <a:tr h="0">
                <a:tc>
                  <a:txBody>
                    <a:bodyPr/>
                    <a:lstStyle/>
                    <a:p>
                      <a:pPr>
                        <a:lnSpc>
                          <a:spcPct val="107000"/>
                        </a:lnSpc>
                        <a:spcAft>
                          <a:spcPts val="0"/>
                        </a:spcAft>
                      </a:pPr>
                      <a:endParaRPr lang="sq-AL" sz="2000" b="1"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Organizimi dhe metodologjia</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Arsyetimi / të kuptuarit e problemit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Strategjia / struktura</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noProof="0" dirty="0" smtClean="0">
                          <a:effectLst/>
                          <a:latin typeface="Verdana" panose="020B0604030504040204" pitchFamily="34" charset="0"/>
                          <a:ea typeface="Verdana" panose="020B0604030504040204" pitchFamily="34" charset="0"/>
                          <a:cs typeface="Verdana" panose="020B0604030504040204" pitchFamily="34" charset="0"/>
                        </a:rPr>
                        <a:t>Orari i aktiviteteve</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97512">
                <a:tc>
                  <a:txBody>
                    <a:bodyPr/>
                    <a:lstStyle/>
                    <a:p>
                      <a:pPr>
                        <a:lnSpc>
                          <a:spcPct val="107000"/>
                        </a:lnSpc>
                        <a:spcAft>
                          <a:spcPts val="0"/>
                        </a:spcAft>
                      </a:pPr>
                      <a:endParaRPr lang="sq-AL" sz="5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ekipi i projektit</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Eksperti i / konsulent individual 1</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Kualifikimet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Përvojë specifike profesionale</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357188" indent="0">
                        <a:lnSpc>
                          <a:spcPct val="107000"/>
                        </a:lnSpc>
                        <a:spcAft>
                          <a:spcPts val="0"/>
                        </a:spcAft>
                      </a:pPr>
                      <a:r>
                        <a:rPr lang="sq-AL" sz="2000" b="1" noProof="0" smtClean="0">
                          <a:effectLst/>
                          <a:latin typeface="Verdana" panose="020B0604030504040204" pitchFamily="34" charset="0"/>
                          <a:ea typeface="Verdana" panose="020B0604030504040204" pitchFamily="34" charset="0"/>
                          <a:cs typeface="Verdana" panose="020B0604030504040204" pitchFamily="34" charset="0"/>
                        </a:rPr>
                        <a:t>Eksperti i / konsulent individual 2</a:t>
                      </a: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smtClean="0">
                          <a:effectLst/>
                          <a:latin typeface="Verdana" panose="020B0604030504040204" pitchFamily="34" charset="0"/>
                          <a:ea typeface="Verdana" panose="020B0604030504040204" pitchFamily="34" charset="0"/>
                          <a:cs typeface="Verdana" panose="020B0604030504040204" pitchFamily="34" charset="0"/>
                        </a:rPr>
                        <a:t>Kualifikimet</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0">
                <a:tc>
                  <a:txBody>
                    <a:bodyPr/>
                    <a:lstStyle/>
                    <a:p>
                      <a:pPr marL="715963" indent="0">
                        <a:lnSpc>
                          <a:spcPct val="107000"/>
                        </a:lnSpc>
                        <a:spcAft>
                          <a:spcPts val="0"/>
                        </a:spcAft>
                      </a:pPr>
                      <a:r>
                        <a:rPr lang="sq-AL" sz="2000" noProof="0" dirty="0" smtClean="0">
                          <a:effectLst/>
                          <a:latin typeface="Verdana" panose="020B0604030504040204" pitchFamily="34" charset="0"/>
                          <a:ea typeface="Verdana" panose="020B0604030504040204" pitchFamily="34" charset="0"/>
                          <a:cs typeface="Verdana" panose="020B0604030504040204" pitchFamily="34" charset="0"/>
                        </a:rPr>
                        <a:t>Përvojë specifike profesionale</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34941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816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Pesha treguese e kritereve të dhënies për shërbimet e </a:t>
            </a:r>
            <a:r>
              <a:rPr lang="sq-AL" sz="2400" b="1" dirty="0" err="1"/>
              <a:t>konsulencës</a:t>
            </a:r>
            <a:endParaRPr lang="sq-AL" sz="2400" b="1" dirty="0"/>
          </a:p>
        </p:txBody>
      </p:sp>
      <p:graphicFrame>
        <p:nvGraphicFramePr>
          <p:cNvPr id="3" name="Table 2"/>
          <p:cNvGraphicFramePr>
            <a:graphicFrameLocks noGrp="1"/>
          </p:cNvGraphicFramePr>
          <p:nvPr>
            <p:extLst/>
          </p:nvPr>
        </p:nvGraphicFramePr>
        <p:xfrm>
          <a:off x="381000" y="1241354"/>
          <a:ext cx="8504448" cy="4973574"/>
        </p:xfrm>
        <a:graphic>
          <a:graphicData uri="http://schemas.openxmlformats.org/drawingml/2006/table">
            <a:tbl>
              <a:tblPr firstRow="1" firstCol="1" bandRow="1">
                <a:tableStyleId>{5940675A-B579-460E-94D1-54222C63F5DA}</a:tableStyleId>
              </a:tblPr>
              <a:tblGrid>
                <a:gridCol w="6200192">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tblGrid>
              <a:tr h="213720">
                <a:tc>
                  <a:txBody>
                    <a:bodyPr/>
                    <a:lstStyle/>
                    <a:p>
                      <a:pP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1600" b="0" dirty="0">
                          <a:effectLst/>
                          <a:latin typeface="Verdana" panose="020B0604030504040204" pitchFamily="34" charset="0"/>
                          <a:ea typeface="Verdana" panose="020B0604030504040204" pitchFamily="34" charset="0"/>
                          <a:cs typeface="Verdana" panose="020B0604030504040204" pitchFamily="34" charset="0"/>
                        </a:rPr>
                        <a:t>Max pike</a:t>
                      </a:r>
                      <a:endParaRPr lang="el-GR" sz="16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ctr" defTabSz="914400" rtl="0" eaLnBrk="1" latinLnBrk="0" hangingPunct="1">
                        <a:lnSpc>
                          <a:spcPct val="107000"/>
                        </a:lnSpc>
                        <a:spcAft>
                          <a:spcPts val="0"/>
                        </a:spcAft>
                      </a:pPr>
                      <a:r>
                        <a:rPr lang="en-US" sz="1600" b="0" kern="12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Rel</a:t>
                      </a:r>
                      <a:r>
                        <a:rPr lang="en-US" sz="16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l-GR" sz="16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 xmlns:a16="http://schemas.microsoft.com/office/drawing/2014/main" val="10000"/>
                  </a:ext>
                </a:extLst>
              </a:tr>
              <a:tr h="213720">
                <a:tc>
                  <a:txBody>
                    <a:bodyPr/>
                    <a:lstStyle/>
                    <a:p>
                      <a:pPr>
                        <a:lnSpc>
                          <a:spcPct val="107000"/>
                        </a:lnSpc>
                        <a:spcAft>
                          <a:spcPts val="0"/>
                        </a:spcAft>
                      </a:pPr>
                      <a:r>
                        <a:rPr lang="sq-AL" sz="2000" b="1" noProof="0" dirty="0">
                          <a:effectLst/>
                          <a:latin typeface="Verdana" panose="020B0604030504040204" pitchFamily="34" charset="0"/>
                          <a:ea typeface="Verdana" panose="020B0604030504040204" pitchFamily="34" charset="0"/>
                          <a:cs typeface="Verdana" panose="020B0604030504040204" pitchFamily="34" charset="0"/>
                        </a:rPr>
                        <a:t>Grupi</a:t>
                      </a:r>
                      <a:r>
                        <a:rPr lang="sq-AL" sz="2000" b="1" baseline="0" noProof="0" dirty="0">
                          <a:effectLst/>
                          <a:latin typeface="Verdana" panose="020B0604030504040204" pitchFamily="34" charset="0"/>
                          <a:ea typeface="Verdana" panose="020B0604030504040204" pitchFamily="34" charset="0"/>
                          <a:cs typeface="Verdana" panose="020B0604030504040204" pitchFamily="34" charset="0"/>
                        </a:rPr>
                        <a:t> 1: </a:t>
                      </a:r>
                      <a:r>
                        <a:rPr lang="sq-AL" sz="2000" b="1" noProof="0" dirty="0">
                          <a:effectLst/>
                          <a:latin typeface="Verdana" panose="020B0604030504040204" pitchFamily="34" charset="0"/>
                          <a:ea typeface="Verdana" panose="020B0604030504040204" pitchFamily="34" charset="0"/>
                          <a:cs typeface="Verdana" panose="020B0604030504040204" pitchFamily="34" charset="0"/>
                        </a:rPr>
                        <a:t>Organizimi dhe metodologjia</a:t>
                      </a: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1"/>
                  </a:ext>
                </a:extLst>
              </a:tr>
              <a:tr h="213720">
                <a:tc>
                  <a:txBody>
                    <a:bodyPr/>
                    <a:lstStyle/>
                    <a:p>
                      <a:pPr>
                        <a:lnSpc>
                          <a:spcPct val="107000"/>
                        </a:lnSpc>
                        <a:spcAft>
                          <a:spcPts val="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Arsyetimi / të kuptuarit e problemit</a:t>
                      </a: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20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40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2"/>
                  </a:ext>
                </a:extLst>
              </a:tr>
              <a:tr h="213720">
                <a:tc>
                  <a:txBody>
                    <a:bodyPr/>
                    <a:lstStyle/>
                    <a:p>
                      <a:pPr>
                        <a:lnSpc>
                          <a:spcPct val="107000"/>
                        </a:lnSpc>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Strategjia</a:t>
                      </a: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20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40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3"/>
                  </a:ext>
                </a:extLst>
              </a:tr>
              <a:tr h="213720">
                <a:tc>
                  <a:txBody>
                    <a:bodyPr/>
                    <a:lstStyle/>
                    <a:p>
                      <a:pPr>
                        <a:lnSpc>
                          <a:spcPct val="107000"/>
                        </a:lnSpc>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Orari i aktiviteteve</a:t>
                      </a: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10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20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4"/>
                  </a:ext>
                </a:extLst>
              </a:tr>
              <a:tr h="213720">
                <a:tc>
                  <a:txBody>
                    <a:bodyPr/>
                    <a:lstStyle/>
                    <a:p>
                      <a:pPr>
                        <a:lnSpc>
                          <a:spcPct val="107000"/>
                        </a:lnSpc>
                        <a:spcAft>
                          <a:spcPts val="0"/>
                        </a:spcAft>
                      </a:pPr>
                      <a:r>
                        <a:rPr lang="sq-AL" sz="2000" b="1" noProof="0" dirty="0">
                          <a:effectLst/>
                          <a:latin typeface="Verdana" panose="020B0604030504040204" pitchFamily="34" charset="0"/>
                          <a:ea typeface="Verdana" panose="020B0604030504040204" pitchFamily="34" charset="0"/>
                          <a:cs typeface="Verdana" panose="020B0604030504040204" pitchFamily="34" charset="0"/>
                        </a:rPr>
                        <a:t>Total pike Grupi 1</a:t>
                      </a: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50</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5"/>
                  </a:ext>
                </a:extLst>
              </a:tr>
              <a:tr h="63901">
                <a:tc>
                  <a:txBody>
                    <a:bodyPr/>
                    <a:lstStyle/>
                    <a:p>
                      <a:pPr>
                        <a:lnSpc>
                          <a:spcPct val="107000"/>
                        </a:lnSpc>
                        <a:spcAft>
                          <a:spcPts val="0"/>
                        </a:spcAft>
                      </a:pPr>
                      <a:endParaRPr lang="sq-AL" sz="5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5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5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6"/>
                  </a:ext>
                </a:extLst>
              </a:tr>
              <a:tr h="213720">
                <a:tc>
                  <a:txBody>
                    <a:bodyPr/>
                    <a:lstStyle/>
                    <a:p>
                      <a:pPr>
                        <a:lnSpc>
                          <a:spcPct val="107000"/>
                        </a:lnSpc>
                        <a:spcAft>
                          <a:spcPts val="0"/>
                        </a:spcAft>
                      </a:pPr>
                      <a:r>
                        <a:rPr lang="sq-AL" sz="2000" b="1" noProof="0" dirty="0" err="1">
                          <a:effectLst/>
                          <a:latin typeface="Verdana" panose="020B0604030504040204" pitchFamily="34" charset="0"/>
                          <a:ea typeface="Verdana" panose="020B0604030504040204" pitchFamily="34" charset="0"/>
                          <a:cs typeface="Verdana" panose="020B0604030504040204" pitchFamily="34" charset="0"/>
                        </a:rPr>
                        <a:t>Gropi</a:t>
                      </a:r>
                      <a:r>
                        <a:rPr lang="sq-AL" sz="2000" b="1" baseline="0" noProof="0" dirty="0">
                          <a:effectLst/>
                          <a:latin typeface="Verdana" panose="020B0604030504040204" pitchFamily="34" charset="0"/>
                          <a:ea typeface="Verdana" panose="020B0604030504040204" pitchFamily="34" charset="0"/>
                          <a:cs typeface="Verdana" panose="020B0604030504040204" pitchFamily="34" charset="0"/>
                        </a:rPr>
                        <a:t> 2: Project </a:t>
                      </a:r>
                      <a:r>
                        <a:rPr lang="sq-AL" sz="2000" b="1" baseline="0" noProof="0" dirty="0" err="1">
                          <a:effectLst/>
                          <a:latin typeface="Verdana" panose="020B0604030504040204" pitchFamily="34" charset="0"/>
                          <a:ea typeface="Verdana" panose="020B0604030504040204" pitchFamily="34" charset="0"/>
                          <a:cs typeface="Verdana" panose="020B0604030504040204" pitchFamily="34" charset="0"/>
                        </a:rPr>
                        <a:t>team</a:t>
                      </a:r>
                      <a:endParaRPr lang="sq-AL" sz="2000" b="1" noProof="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 </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7"/>
                  </a:ext>
                </a:extLst>
              </a:tr>
              <a:tr h="213720">
                <a:tc>
                  <a:txBody>
                    <a:bodyPr/>
                    <a:lstStyle/>
                    <a:p>
                      <a:pPr>
                        <a:lnSpc>
                          <a:spcPct val="107000"/>
                        </a:lnSpc>
                        <a:spcAft>
                          <a:spcPts val="0"/>
                        </a:spcAft>
                      </a:pPr>
                      <a:r>
                        <a:rPr lang="sq-AL" sz="2000" b="1" noProof="0" dirty="0">
                          <a:effectLst/>
                          <a:latin typeface="Verdana" panose="020B0604030504040204" pitchFamily="34" charset="0"/>
                          <a:ea typeface="Verdana" panose="020B0604030504040204" pitchFamily="34" charset="0"/>
                          <a:cs typeface="Verdana" panose="020B0604030504040204" pitchFamily="34" charset="0"/>
                        </a:rPr>
                        <a:t>Eksperti i / konsulent individual 1</a:t>
                      </a: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 </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8"/>
                  </a:ext>
                </a:extLst>
              </a:tr>
              <a:tr h="213720">
                <a:tc>
                  <a:txBody>
                    <a:bodyPr/>
                    <a:lstStyle/>
                    <a:p>
                      <a:pPr>
                        <a:lnSpc>
                          <a:spcPct val="107000"/>
                        </a:lnSpc>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Kualifikimet</a:t>
                      </a:r>
                    </a:p>
                  </a:txBody>
                  <a:tcPr marL="68580" marR="68580" marT="0" marB="0"/>
                </a:tc>
                <a:tc>
                  <a:txBody>
                    <a:bodyPr/>
                    <a:lstStyle/>
                    <a:p>
                      <a:pPr algn="ctr">
                        <a:lnSpc>
                          <a:spcPct val="107000"/>
                        </a:lnSpc>
                        <a:spcAft>
                          <a:spcPts val="0"/>
                        </a:spcAft>
                      </a:pPr>
                      <a:r>
                        <a:rPr lang="en-US" sz="2000">
                          <a:effectLst/>
                          <a:latin typeface="Verdana" panose="020B0604030504040204" pitchFamily="34" charset="0"/>
                          <a:ea typeface="Verdana" panose="020B0604030504040204" pitchFamily="34" charset="0"/>
                          <a:cs typeface="Verdana" panose="020B0604030504040204" pitchFamily="34" charset="0"/>
                        </a:rPr>
                        <a:t>5</a:t>
                      </a:r>
                      <a:endParaRPr lang="el-GR"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10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9"/>
                  </a:ext>
                </a:extLst>
              </a:tr>
              <a:tr h="213720">
                <a:tc>
                  <a:txBody>
                    <a:bodyPr/>
                    <a:lstStyle/>
                    <a:p>
                      <a:pPr>
                        <a:lnSpc>
                          <a:spcPct val="107000"/>
                        </a:lnSpc>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Përvojë specifike profesionale</a:t>
                      </a:r>
                    </a:p>
                  </a:txBody>
                  <a:tcPr marL="68580" marR="68580" marT="0" marB="0"/>
                </a:tc>
                <a:tc>
                  <a:txBody>
                    <a:bodyPr/>
                    <a:lstStyle/>
                    <a:p>
                      <a:pPr algn="ctr">
                        <a:lnSpc>
                          <a:spcPct val="107000"/>
                        </a:lnSpc>
                        <a:spcAft>
                          <a:spcPts val="0"/>
                        </a:spcAft>
                      </a:pPr>
                      <a:r>
                        <a:rPr lang="en-US" sz="2000">
                          <a:effectLst/>
                          <a:latin typeface="Verdana" panose="020B0604030504040204" pitchFamily="34" charset="0"/>
                          <a:ea typeface="Verdana" panose="020B0604030504040204" pitchFamily="34" charset="0"/>
                          <a:cs typeface="Verdana" panose="020B0604030504040204" pitchFamily="34" charset="0"/>
                        </a:rPr>
                        <a:t>25</a:t>
                      </a:r>
                      <a:endParaRPr lang="el-GR"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50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0"/>
                  </a:ext>
                </a:extLst>
              </a:tr>
              <a:tr h="213720">
                <a:tc>
                  <a:txBody>
                    <a:bodyPr/>
                    <a:lstStyle/>
                    <a:p>
                      <a:pPr>
                        <a:lnSpc>
                          <a:spcPct val="107000"/>
                        </a:lnSpc>
                        <a:spcAft>
                          <a:spcPts val="0"/>
                        </a:spcAft>
                      </a:pPr>
                      <a:r>
                        <a:rPr lang="sq-AL" sz="2000" b="1" noProof="0">
                          <a:effectLst/>
                          <a:latin typeface="Verdana" panose="020B0604030504040204" pitchFamily="34" charset="0"/>
                          <a:ea typeface="Verdana" panose="020B0604030504040204" pitchFamily="34" charset="0"/>
                          <a:cs typeface="Verdana" panose="020B0604030504040204" pitchFamily="34" charset="0"/>
                        </a:rPr>
                        <a:t>Eksperti i / konsulent individual 2</a:t>
                      </a: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 </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1"/>
                  </a:ext>
                </a:extLst>
              </a:tr>
              <a:tr h="213720">
                <a:tc>
                  <a:txBody>
                    <a:bodyPr/>
                    <a:lstStyle/>
                    <a:p>
                      <a:pPr>
                        <a:lnSpc>
                          <a:spcPct val="107000"/>
                        </a:lnSpc>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Kualifikimet</a:t>
                      </a:r>
                    </a:p>
                  </a:txBody>
                  <a:tcPr marL="68580" marR="68580" marT="0" marB="0"/>
                </a:tc>
                <a:tc>
                  <a:txBody>
                    <a:bodyPr/>
                    <a:lstStyle/>
                    <a:p>
                      <a:pPr algn="ctr">
                        <a:lnSpc>
                          <a:spcPct val="107000"/>
                        </a:lnSpc>
                        <a:spcAft>
                          <a:spcPts val="0"/>
                        </a:spcAft>
                      </a:pPr>
                      <a:r>
                        <a:rPr lang="en-US" sz="2000">
                          <a:effectLst/>
                          <a:latin typeface="Verdana" panose="020B0604030504040204" pitchFamily="34" charset="0"/>
                          <a:ea typeface="Verdana" panose="020B0604030504040204" pitchFamily="34" charset="0"/>
                          <a:cs typeface="Verdana" panose="020B0604030504040204" pitchFamily="34" charset="0"/>
                        </a:rPr>
                        <a:t>2</a:t>
                      </a:r>
                      <a:endParaRPr lang="el-GR"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4</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2"/>
                  </a:ext>
                </a:extLst>
              </a:tr>
              <a:tr h="213720">
                <a:tc>
                  <a:txBody>
                    <a:bodyPr/>
                    <a:lstStyle/>
                    <a:p>
                      <a:pPr>
                        <a:lnSpc>
                          <a:spcPct val="107000"/>
                        </a:lnSpc>
                        <a:spcAft>
                          <a:spcPts val="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Përvojë specifike profesionale</a:t>
                      </a:r>
                    </a:p>
                  </a:txBody>
                  <a:tcPr marL="68580" marR="68580" marT="0" marB="0"/>
                </a:tc>
                <a:tc>
                  <a:txBody>
                    <a:bodyPr/>
                    <a:lstStyle/>
                    <a:p>
                      <a:pPr algn="ctr">
                        <a:lnSpc>
                          <a:spcPct val="107000"/>
                        </a:lnSpc>
                        <a:spcAft>
                          <a:spcPts val="0"/>
                        </a:spcAft>
                      </a:pPr>
                      <a:r>
                        <a:rPr lang="en-US" sz="2000">
                          <a:effectLst/>
                          <a:latin typeface="Verdana" panose="020B0604030504040204" pitchFamily="34" charset="0"/>
                          <a:ea typeface="Verdana" panose="020B0604030504040204" pitchFamily="34" charset="0"/>
                          <a:cs typeface="Verdana" panose="020B0604030504040204" pitchFamily="34" charset="0"/>
                        </a:rPr>
                        <a:t>18</a:t>
                      </a:r>
                      <a:endParaRPr lang="el-GR"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Verdana" panose="020B0604030504040204" pitchFamily="34" charset="0"/>
                        </a:rPr>
                        <a:t>36</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3"/>
                  </a:ext>
                </a:extLst>
              </a:tr>
              <a:tr h="213720">
                <a:tc>
                  <a:txBody>
                    <a:bodyPr/>
                    <a:lstStyle/>
                    <a:p>
                      <a:pPr>
                        <a:lnSpc>
                          <a:spcPct val="107000"/>
                        </a:lnSpc>
                        <a:spcAft>
                          <a:spcPts val="0"/>
                        </a:spcAft>
                      </a:pPr>
                      <a:r>
                        <a:rPr lang="sq-AL" sz="2000" b="1" noProof="0" dirty="0">
                          <a:effectLst/>
                          <a:latin typeface="Verdana" panose="020B0604030504040204" pitchFamily="34" charset="0"/>
                          <a:ea typeface="Verdana" panose="020B0604030504040204" pitchFamily="34" charset="0"/>
                          <a:cs typeface="Verdana" panose="020B0604030504040204" pitchFamily="34" charset="0"/>
                        </a:rPr>
                        <a:t>Total pike Grupi 2</a:t>
                      </a: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50</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4"/>
                  </a:ext>
                </a:extLst>
              </a:tr>
              <a:tr h="213720">
                <a:tc>
                  <a:txBody>
                    <a:bodyPr/>
                    <a:lstStyle/>
                    <a:p>
                      <a:pP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Overall total score</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r>
                        <a:rPr lang="en-US" sz="2000" b="1" dirty="0">
                          <a:effectLst/>
                          <a:latin typeface="Verdana" panose="020B0604030504040204" pitchFamily="34" charset="0"/>
                          <a:ea typeface="Verdana" panose="020B0604030504040204" pitchFamily="34" charset="0"/>
                          <a:cs typeface="Verdana" panose="020B0604030504040204" pitchFamily="34" charset="0"/>
                        </a:rPr>
                        <a:t>100</a:t>
                      </a: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07000"/>
                        </a:lnSpc>
                        <a:spcAft>
                          <a:spcPts val="0"/>
                        </a:spcAf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15"/>
                  </a:ext>
                </a:extLst>
              </a:tr>
            </a:tbl>
          </a:graphicData>
        </a:graphic>
      </p:graphicFrame>
      <p:sp>
        <p:nvSpPr>
          <p:cNvPr id="4" name="TextBox 3"/>
          <p:cNvSpPr txBox="1"/>
          <p:nvPr/>
        </p:nvSpPr>
        <p:spPr>
          <a:xfrm rot="19701367">
            <a:off x="6260678" y="3145359"/>
            <a:ext cx="1768433" cy="369332"/>
          </a:xfrm>
          <a:prstGeom prst="rect">
            <a:avLst/>
          </a:prstGeom>
          <a:noFill/>
        </p:spPr>
        <p:txBody>
          <a:bodyPr wrap="none" rtlCol="0">
            <a:spAutoFit/>
          </a:bodyPr>
          <a:lstStyle/>
          <a:p>
            <a:r>
              <a:rPr lang="en-US" b="1" dirty="0">
                <a:solidFill>
                  <a:srgbClr val="FF0000"/>
                </a:solidFill>
              </a:rPr>
              <a:t>Rating scale</a:t>
            </a:r>
            <a:endParaRPr lang="el-GR" b="1" dirty="0">
              <a:solidFill>
                <a:srgbClr val="FF0000"/>
              </a:solidFill>
            </a:endParaRPr>
          </a:p>
        </p:txBody>
      </p:sp>
    </p:spTree>
    <p:extLst>
      <p:ext uri="{BB962C8B-B14F-4D97-AF65-F5344CB8AC3E}">
        <p14:creationId xmlns:p14="http://schemas.microsoft.com/office/powerpoint/2010/main" val="4611074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856984" cy="4524315"/>
          </a:xfrm>
          <a:prstGeom prst="rect">
            <a:avLst/>
          </a:prstGeom>
        </p:spPr>
        <p:txBody>
          <a:bodyPr wrap="square">
            <a:spAutoFit/>
          </a:bodyPr>
          <a:lstStyle/>
          <a:p>
            <a:r>
              <a:rPr lang="sq-AL" sz="2000" dirty="0"/>
              <a:t>Pesha (relative) e kritereve të dhënies duhet të përcaktohet me kujdesin e duhur, gjithmonë në marrëdhënie të drejtpërdrejtë me projektin në fjalë dhe me sektorin e adresuar </a:t>
            </a:r>
            <a:r>
              <a:rPr lang="sq-AL" sz="2000" dirty="0" smtClean="0"/>
              <a:t>të tregut.</a:t>
            </a:r>
          </a:p>
          <a:p>
            <a:endParaRPr lang="en-US" sz="2000" dirty="0"/>
          </a:p>
          <a:p>
            <a:r>
              <a:rPr lang="sq-AL" sz="2000" dirty="0"/>
              <a:t>Pesha e kritereve jo adekuate do të çorientojë ofertuesit dhe do të shkaktojë probleme të komisioni i vlerësimit, kështu duke penguar zgjedhjen e tenderit q</a:t>
            </a:r>
            <a:r>
              <a:rPr lang="en-US" sz="2000" dirty="0"/>
              <a:t>ë</a:t>
            </a:r>
            <a:r>
              <a:rPr lang="sq-AL" sz="2000" dirty="0"/>
              <a:t> ofron vlerën m</a:t>
            </a:r>
            <a:r>
              <a:rPr lang="en-US" sz="2000" dirty="0"/>
              <a:t>ë</a:t>
            </a:r>
            <a:r>
              <a:rPr lang="sq-AL" sz="2000" dirty="0"/>
              <a:t> t</a:t>
            </a:r>
            <a:r>
              <a:rPr lang="en-US" sz="2000" dirty="0"/>
              <a:t>ë</a:t>
            </a:r>
            <a:r>
              <a:rPr lang="sq-AL" sz="2000" dirty="0"/>
              <a:t> mirë për paratë</a:t>
            </a:r>
            <a:r>
              <a:rPr lang="sq-AL" sz="2400" dirty="0" smtClean="0"/>
              <a:t>.</a:t>
            </a:r>
          </a:p>
          <a:p>
            <a:endParaRPr lang="en-US" sz="2400" dirty="0"/>
          </a:p>
          <a:p>
            <a:pPr marL="457200" lvl="0" indent="-457200">
              <a:buFont typeface="Arial" pitchFamily="34" charset="0"/>
              <a:buChar char="•"/>
            </a:pPr>
            <a:r>
              <a:rPr lang="sq-AL" sz="2000" dirty="0"/>
              <a:t>Ekspertiza e nevojshme nga zyrtarët e autoritetit kontraktues duhet të përfshihet gjate përcaktimit te kritereve te dhënies dhe peshave te tyre relative</a:t>
            </a:r>
            <a:r>
              <a:rPr lang="en-US" sz="2000" dirty="0"/>
              <a:t>;</a:t>
            </a:r>
          </a:p>
          <a:p>
            <a:pPr marL="457200" lvl="0" indent="-457200">
              <a:buFont typeface="Arial" pitchFamily="34" charset="0"/>
              <a:buChar char="•"/>
            </a:pPr>
            <a:r>
              <a:rPr lang="sq-AL" sz="2000" dirty="0"/>
              <a:t>Përfshirja aktive e anëtarëve të mundshëm të komisionit të vlerësimit në përcaktimin e kritereve për shpalljen e fituesit dhe peshën e tyre relative është një praktikë shume e sugjeruar.</a:t>
            </a:r>
            <a:endParaRPr lang="en-US" sz="2000" dirty="0"/>
          </a:p>
        </p:txBody>
      </p:sp>
      <p:sp>
        <p:nvSpPr>
          <p:cNvPr id="3" name="Rectangle 2"/>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Pika të rëndësishme </a:t>
            </a:r>
            <a:r>
              <a:rPr lang="sq-AL" sz="2400" b="1" dirty="0" err="1"/>
              <a:t>gjat</a:t>
            </a:r>
            <a:r>
              <a:rPr lang="en-US" sz="2400" b="1" dirty="0"/>
              <a:t>ë</a:t>
            </a:r>
            <a:r>
              <a:rPr lang="sq-AL" sz="2400" b="1" dirty="0"/>
              <a:t> përcaktimit t</a:t>
            </a:r>
            <a:r>
              <a:rPr lang="en-US" sz="2400" b="1" dirty="0"/>
              <a:t>ë</a:t>
            </a:r>
            <a:r>
              <a:rPr lang="sq-AL" sz="2400" b="1" dirty="0"/>
              <a:t> kritereve t</a:t>
            </a:r>
            <a:r>
              <a:rPr lang="en-US" sz="2400" b="1" dirty="0"/>
              <a:t>ë </a:t>
            </a:r>
            <a:r>
              <a:rPr lang="sq-AL" sz="2400" b="1" dirty="0"/>
              <a:t>dhënies dhe peshave t</a:t>
            </a:r>
            <a:r>
              <a:rPr lang="en-US" sz="2400" b="1" dirty="0"/>
              <a:t>ë</a:t>
            </a:r>
            <a:r>
              <a:rPr lang="sq-AL" sz="2400" b="1" dirty="0"/>
              <a:t> tyre relative</a:t>
            </a:r>
            <a:endParaRPr lang="en-US" sz="2400" b="1" dirty="0"/>
          </a:p>
        </p:txBody>
      </p:sp>
    </p:spTree>
    <p:extLst>
      <p:ext uri="{BB962C8B-B14F-4D97-AF65-F5344CB8AC3E}">
        <p14:creationId xmlns:p14="http://schemas.microsoft.com/office/powerpoint/2010/main" val="40415170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856984" cy="3970318"/>
          </a:xfrm>
          <a:prstGeom prst="rect">
            <a:avLst/>
          </a:prstGeom>
        </p:spPr>
        <p:txBody>
          <a:bodyPr wrap="square">
            <a:spAutoFit/>
          </a:bodyPr>
          <a:lstStyle/>
          <a:p>
            <a:r>
              <a:rPr lang="sq-AL" dirty="0"/>
              <a:t>Nuk ka rregulla për përkufizimin e kritereve për dhënie dhe peshave t</a:t>
            </a:r>
            <a:r>
              <a:rPr lang="en-US" dirty="0"/>
              <a:t>ë</a:t>
            </a:r>
            <a:r>
              <a:rPr lang="sq-AL" dirty="0"/>
              <a:t> tyre relative q</a:t>
            </a:r>
            <a:r>
              <a:rPr lang="en-US" dirty="0"/>
              <a:t>ë</a:t>
            </a:r>
            <a:r>
              <a:rPr lang="sq-AL" dirty="0"/>
              <a:t> të aplikohen. Ato duhet të zgjidhen mbi një bazë rast pas rasti, në varësi të natyrës, llojit dhe prioriteteve t</a:t>
            </a:r>
            <a:r>
              <a:rPr lang="en-US" dirty="0"/>
              <a:t>ë</a:t>
            </a:r>
            <a:r>
              <a:rPr lang="sq-AL" dirty="0"/>
              <a:t> projektit në fjalë, si dhe në sektorin e veçantë të tregut që adresohet.</a:t>
            </a:r>
            <a:endParaRPr lang="en-US" dirty="0"/>
          </a:p>
          <a:p>
            <a:r>
              <a:rPr lang="sq-AL" dirty="0"/>
              <a:t> </a:t>
            </a:r>
            <a:endParaRPr lang="en-US" dirty="0"/>
          </a:p>
          <a:p>
            <a:pPr marL="342900" lvl="0" indent="-342900">
              <a:buFont typeface="Arial" pitchFamily="34" charset="0"/>
              <a:buChar char="•"/>
            </a:pPr>
            <a:r>
              <a:rPr lang="sq-AL" dirty="0"/>
              <a:t>Kriteret e dhënies  dhe pesha e tyre relative duhet të pasqyroj pikëpamjen e autoritetit kontraktues për identifikimin e tenderit ekonomikisht më të favorshëm</a:t>
            </a:r>
            <a:r>
              <a:rPr lang="en-US" dirty="0"/>
              <a:t>;</a:t>
            </a:r>
          </a:p>
          <a:p>
            <a:pPr marL="342900" lvl="0" indent="-342900">
              <a:buFont typeface="Arial" pitchFamily="34" charset="0"/>
              <a:buChar char="•"/>
            </a:pPr>
            <a:endParaRPr lang="en-US" dirty="0"/>
          </a:p>
          <a:p>
            <a:pPr marL="342900" lvl="0" indent="-342900">
              <a:buFont typeface="Arial" pitchFamily="34" charset="0"/>
              <a:buChar char="•"/>
            </a:pPr>
            <a:r>
              <a:rPr lang="sq-AL" dirty="0"/>
              <a:t>Kriteret e kopjuar nga proceset e tjera të tenderimit, pa përshtatur ato me rrethanat specifike të secilit rast është kundër praktikave me të mira dhe kundër parimit të vlerës-më-të –mirë-për-paranë</a:t>
            </a:r>
            <a:r>
              <a:rPr lang="en-US" dirty="0"/>
              <a:t>;</a:t>
            </a:r>
          </a:p>
          <a:p>
            <a:pPr lvl="0"/>
            <a:endParaRPr lang="en-US" dirty="0"/>
          </a:p>
          <a:p>
            <a:pPr marL="342900" lvl="0" indent="-342900">
              <a:buFont typeface="Arial" pitchFamily="34" charset="0"/>
              <a:buChar char="•"/>
            </a:pPr>
            <a:r>
              <a:rPr lang="sq-AL" dirty="0"/>
              <a:t>Peshat relative </a:t>
            </a:r>
            <a:r>
              <a:rPr lang="sq-AL" dirty="0" smtClean="0"/>
              <a:t>të </a:t>
            </a:r>
            <a:r>
              <a:rPr lang="sq-AL" dirty="0"/>
              <a:t>përcaktuara për kriteret që do të përdoren duhet të pasqyrojë rëndësinë relative për autoritetin kontraktues në rastin specifik në fjalë</a:t>
            </a:r>
            <a:r>
              <a:rPr lang="en-US" dirty="0"/>
              <a:t>;</a:t>
            </a:r>
          </a:p>
        </p:txBody>
      </p:sp>
      <p:sp>
        <p:nvSpPr>
          <p:cNvPr id="5" name="Rectangle 4"/>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Pika të rëndësishme gjate përcaktimit t</a:t>
            </a:r>
            <a:r>
              <a:rPr lang="en-US" sz="2400" b="1" dirty="0"/>
              <a:t>ë</a:t>
            </a:r>
            <a:r>
              <a:rPr lang="sq-AL" sz="2400" b="1" dirty="0"/>
              <a:t> kritereve t</a:t>
            </a:r>
            <a:r>
              <a:rPr lang="en-US" sz="2400" b="1" dirty="0"/>
              <a:t>ë</a:t>
            </a:r>
            <a:r>
              <a:rPr lang="sq-AL" sz="2400" b="1" dirty="0"/>
              <a:t> dhënies dhe peshave t</a:t>
            </a:r>
            <a:r>
              <a:rPr lang="en-US" sz="2400" b="1" dirty="0"/>
              <a:t>ë</a:t>
            </a:r>
            <a:r>
              <a:rPr lang="sq-AL" sz="2400" b="1" dirty="0"/>
              <a:t> tyre relative</a:t>
            </a:r>
            <a:endParaRPr lang="en-US" sz="2400" b="1" dirty="0"/>
          </a:p>
        </p:txBody>
      </p:sp>
    </p:spTree>
    <p:extLst>
      <p:ext uri="{BB962C8B-B14F-4D97-AF65-F5344CB8AC3E}">
        <p14:creationId xmlns:p14="http://schemas.microsoft.com/office/powerpoint/2010/main" val="3872655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856984" cy="5186035"/>
          </a:xfrm>
          <a:prstGeom prst="rect">
            <a:avLst/>
          </a:prstGeom>
        </p:spPr>
        <p:txBody>
          <a:bodyPr wrap="square">
            <a:spAutoFit/>
          </a:bodyPr>
          <a:lstStyle/>
          <a:p>
            <a:pPr marL="342900" lvl="0" indent="-342900">
              <a:buFont typeface="Arial" pitchFamily="34" charset="0"/>
              <a:buChar char="•"/>
            </a:pPr>
            <a:r>
              <a:rPr lang="sq-AL" dirty="0"/>
              <a:t>Kriteret për dhënie t</a:t>
            </a:r>
            <a:r>
              <a:rPr lang="en-US" dirty="0"/>
              <a:t>ë</a:t>
            </a:r>
            <a:r>
              <a:rPr lang="sq-AL" dirty="0"/>
              <a:t> përzgjedhura duhet të jenë t</a:t>
            </a:r>
            <a:r>
              <a:rPr lang="en-US" dirty="0"/>
              <a:t>ë</a:t>
            </a:r>
            <a:r>
              <a:rPr lang="sq-AL" dirty="0"/>
              <a:t> lidhura direkt me mallrat, shërbimet ose punët që do të prokurohen dhe jo me aftësinë e operatorëve ekonomikë që do të ekzekutojë kontratën, e cila duhet të vendoset në bazë të kritereve të përzgjedhjes</a:t>
            </a:r>
            <a:r>
              <a:rPr lang="en-US" dirty="0"/>
              <a:t>;</a:t>
            </a:r>
          </a:p>
          <a:p>
            <a:pPr lvl="0"/>
            <a:endParaRPr lang="en-US" dirty="0"/>
          </a:p>
          <a:p>
            <a:pPr marL="342900" lvl="0" indent="-342900">
              <a:buFont typeface="Arial" pitchFamily="34" charset="0"/>
              <a:buChar char="•"/>
            </a:pPr>
            <a:r>
              <a:rPr lang="sq-AL" dirty="0"/>
              <a:t>Kriteret e dhënies, në anën tjetër, duhet të përputhen me kriteret e përzgjedhjes, d.m.th me specifikimet e kontratës</a:t>
            </a:r>
            <a:r>
              <a:rPr lang="en-US" dirty="0"/>
              <a:t>;</a:t>
            </a:r>
          </a:p>
          <a:p>
            <a:pPr lvl="0"/>
            <a:endParaRPr lang="en-US" dirty="0"/>
          </a:p>
          <a:p>
            <a:pPr marL="342900" lvl="0" indent="-342900">
              <a:buFont typeface="Arial" pitchFamily="34" charset="0"/>
              <a:buChar char="•"/>
            </a:pPr>
            <a:r>
              <a:rPr lang="sq-AL" dirty="0"/>
              <a:t>Kriteret e dhënies duhet të përcaktohen qartë dhe duhet të formulohet në mënyrë të qartë në mënyrë që të ketë një kuptim të qartë për  të dy, operatorët ekonomikë dhe komisionin e vlerësimit</a:t>
            </a:r>
            <a:r>
              <a:rPr lang="en-US" dirty="0"/>
              <a:t>;</a:t>
            </a:r>
          </a:p>
          <a:p>
            <a:pPr lvl="0"/>
            <a:endParaRPr lang="en-US" dirty="0"/>
          </a:p>
          <a:p>
            <a:pPr marL="342900" lvl="0" indent="-342900">
              <a:buFont typeface="Arial" pitchFamily="34" charset="0"/>
              <a:buChar char="•"/>
            </a:pPr>
            <a:r>
              <a:rPr lang="sq-AL" dirty="0"/>
              <a:t>Kriteret e dhënies </a:t>
            </a:r>
            <a:r>
              <a:rPr lang="sq-AL" dirty="0" smtClean="0"/>
              <a:t>që </a:t>
            </a:r>
            <a:r>
              <a:rPr lang="sq-AL" dirty="0"/>
              <a:t>nuk janë përfshirë në dokumentacionin e tenderit të publikuar nuk mund të zbatohet gjatë procesit të vlerësimit</a:t>
            </a:r>
            <a:r>
              <a:rPr lang="en-US" dirty="0"/>
              <a:t>;</a:t>
            </a:r>
          </a:p>
          <a:p>
            <a:pPr lvl="0"/>
            <a:endParaRPr lang="en-US" dirty="0"/>
          </a:p>
          <a:p>
            <a:pPr marL="342900" lvl="0" indent="-342900">
              <a:buFont typeface="Arial" pitchFamily="34" charset="0"/>
              <a:buChar char="•"/>
            </a:pPr>
            <a:r>
              <a:rPr lang="sq-AL" dirty="0"/>
              <a:t>Përkufizimi dhe pesha e kritereve për dhënie  nuk mund të ndryshohet gjatë procesit të vlerësimit.</a:t>
            </a:r>
            <a:endParaRPr lang="en-US" dirty="0"/>
          </a:p>
          <a:p>
            <a:pPr marL="450850" lvl="1" indent="-342900" eaLnBrk="0" hangingPunct="0">
              <a:spcBef>
                <a:spcPts val="600"/>
              </a:spcBef>
              <a:buClr>
                <a:schemeClr val="bg2"/>
              </a:buClr>
              <a:buSzPct val="75000"/>
              <a:buFont typeface="Wingdings" pitchFamily="2" charset="2"/>
              <a:buChar char="n"/>
            </a:pPr>
            <a:endParaRPr lang="en-US" sz="2000" kern="0" dirty="0">
              <a:ea typeface="Verdana" panose="020B0604030504040204" pitchFamily="34" charset="0"/>
              <a:cs typeface="Verdana" panose="020B0604030504040204" pitchFamily="34" charset="0"/>
            </a:endParaRPr>
          </a:p>
        </p:txBody>
      </p:sp>
      <p:sp>
        <p:nvSpPr>
          <p:cNvPr id="5" name="Rectangle 4"/>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Pika të rëndësishme </a:t>
            </a:r>
            <a:r>
              <a:rPr lang="sq-AL" sz="2400" b="1" dirty="0" err="1"/>
              <a:t>gjat</a:t>
            </a:r>
            <a:r>
              <a:rPr lang="en-US" sz="2400" b="1" dirty="0"/>
              <a:t>ë</a:t>
            </a:r>
            <a:r>
              <a:rPr lang="sq-AL" sz="2400" b="1" dirty="0"/>
              <a:t> përcaktimit t</a:t>
            </a:r>
            <a:r>
              <a:rPr lang="en-US" sz="2400" b="1" dirty="0"/>
              <a:t>ë</a:t>
            </a:r>
            <a:r>
              <a:rPr lang="sq-AL" sz="2400" b="1" dirty="0"/>
              <a:t> kritereve te dhënies dhe peshave </a:t>
            </a:r>
            <a:r>
              <a:rPr lang="sq-AL" sz="2400" b="1" dirty="0" smtClean="0"/>
              <a:t>të </a:t>
            </a:r>
            <a:r>
              <a:rPr lang="sq-AL" sz="2400" b="1" dirty="0"/>
              <a:t>tyre relative</a:t>
            </a:r>
            <a:endParaRPr lang="en-US" sz="2400" b="1" dirty="0"/>
          </a:p>
        </p:txBody>
      </p:sp>
    </p:spTree>
    <p:extLst>
      <p:ext uri="{BB962C8B-B14F-4D97-AF65-F5344CB8AC3E}">
        <p14:creationId xmlns:p14="http://schemas.microsoft.com/office/powerpoint/2010/main" val="381273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4800" y="1524000"/>
            <a:ext cx="8515350" cy="255454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pPr>
            <a:r>
              <a:rPr lang="sq-AL" sz="2400" dirty="0">
                <a:latin typeface="Arial" charset="0"/>
              </a:rPr>
              <a:t>Kriteret duhet të jenë relevante për objektivin e vlerësimit</a:t>
            </a:r>
            <a:r>
              <a:rPr lang="en-US" sz="2400" dirty="0">
                <a:latin typeface="Arial" charset="0"/>
              </a:rPr>
              <a:t>;</a:t>
            </a:r>
            <a:endParaRPr lang="sq-AL" sz="2400" dirty="0">
              <a:latin typeface="Arial" charset="0"/>
            </a:endParaRPr>
          </a:p>
          <a:p>
            <a:pPr>
              <a:spcBef>
                <a:spcPts val="2400"/>
              </a:spcBef>
            </a:pPr>
            <a:r>
              <a:rPr lang="sq-AL" sz="2400" dirty="0">
                <a:latin typeface="Arial" charset="0"/>
              </a:rPr>
              <a:t>Kriteret ndërlidhen ngushtë me objektivin e tenderit – me projektin e tenderit</a:t>
            </a:r>
            <a:r>
              <a:rPr lang="en-US" sz="2400" dirty="0">
                <a:latin typeface="Arial" charset="0"/>
              </a:rPr>
              <a:t>;</a:t>
            </a:r>
            <a:endParaRPr lang="sq-AL" sz="2400" dirty="0">
              <a:latin typeface="Arial" charset="0"/>
            </a:endParaRPr>
          </a:p>
          <a:p>
            <a:pPr>
              <a:spcBef>
                <a:spcPts val="2400"/>
              </a:spcBef>
            </a:pPr>
            <a:r>
              <a:rPr lang="sq-AL" sz="2400" dirty="0">
                <a:latin typeface="Arial" charset="0"/>
              </a:rPr>
              <a:t>Kriteret nuk mund të kopjohet nga një tender në një tjetër, edhe nëse qëllimi i tenderit është i ngjashëm</a:t>
            </a:r>
            <a:r>
              <a:rPr lang="en-US" sz="2400" dirty="0">
                <a:latin typeface="Arial" charset="0"/>
              </a:rPr>
              <a:t>;</a:t>
            </a:r>
            <a:r>
              <a:rPr lang="sq-AL" sz="2400" dirty="0">
                <a:latin typeface="Arial" charset="0"/>
              </a:rPr>
              <a:t> </a:t>
            </a:r>
          </a:p>
        </p:txBody>
      </p:sp>
    </p:spTree>
    <p:extLst>
      <p:ext uri="{BB962C8B-B14F-4D97-AF65-F5344CB8AC3E}">
        <p14:creationId xmlns:p14="http://schemas.microsoft.com/office/powerpoint/2010/main" val="7994466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
        <p:nvSpPr>
          <p:cNvPr id="3" name="Rectangle 2"/>
          <p:cNvSpPr/>
          <p:nvPr/>
        </p:nvSpPr>
        <p:spPr>
          <a:xfrm>
            <a:off x="323528" y="1052736"/>
            <a:ext cx="8462756" cy="3693319"/>
          </a:xfrm>
          <a:prstGeom prst="rect">
            <a:avLst/>
          </a:prstGeom>
        </p:spPr>
        <p:txBody>
          <a:bodyPr wrap="square">
            <a:spAutoFit/>
          </a:bodyPr>
          <a:lstStyle/>
          <a:p>
            <a:r>
              <a:rPr lang="sq-AL" dirty="0"/>
              <a:t> </a:t>
            </a:r>
            <a:endParaRPr lang="en-US" dirty="0"/>
          </a:p>
          <a:p>
            <a:r>
              <a:rPr lang="sq-AL" dirty="0" err="1"/>
              <a:t>Poentimi</a:t>
            </a:r>
            <a:r>
              <a:rPr lang="sq-AL" dirty="0"/>
              <a:t> i kritereve të dhënies bëhet në përputhje me procedurën e parashikuar në dokumentet e tenderit, si dhe në bazë të kritereve dhe faktorëve t</a:t>
            </a:r>
            <a:r>
              <a:rPr lang="en-US" dirty="0"/>
              <a:t>ë</a:t>
            </a:r>
            <a:r>
              <a:rPr lang="sq-AL" dirty="0"/>
              <a:t> peshimit të përfshira në të.</a:t>
            </a:r>
            <a:endParaRPr lang="en-US" dirty="0"/>
          </a:p>
          <a:p>
            <a:endParaRPr lang="en-US" dirty="0"/>
          </a:p>
          <a:p>
            <a:r>
              <a:rPr lang="sq-AL" dirty="0"/>
              <a:t>Parakushtet për komisionin </a:t>
            </a:r>
            <a:r>
              <a:rPr lang="sq-AL" dirty="0" smtClean="0"/>
              <a:t>vlerësues </a:t>
            </a:r>
            <a:r>
              <a:rPr lang="sq-AL" dirty="0"/>
              <a:t>për të vazhduar  me </a:t>
            </a:r>
            <a:r>
              <a:rPr lang="sq-AL" dirty="0" err="1"/>
              <a:t>poentimin</a:t>
            </a:r>
            <a:r>
              <a:rPr lang="sq-AL" dirty="0"/>
              <a:t> e kritereve të dhënies së kontratës janë:</a:t>
            </a:r>
            <a:endParaRPr lang="en-US" dirty="0"/>
          </a:p>
          <a:p>
            <a:pPr marL="800100" lvl="1" indent="-342900">
              <a:buFont typeface="Arial" pitchFamily="34" charset="0"/>
              <a:buChar char="•"/>
            </a:pPr>
            <a:r>
              <a:rPr lang="sq-AL" dirty="0"/>
              <a:t>kuptimi i plotë i kritereve të dhënies, siç janë përcaktuar në dokumentet e tenderit,</a:t>
            </a:r>
            <a:endParaRPr lang="en-US" dirty="0"/>
          </a:p>
          <a:p>
            <a:pPr marL="800100" lvl="1" indent="-342900">
              <a:buFont typeface="Arial" pitchFamily="34" charset="0"/>
              <a:buChar char="•"/>
            </a:pPr>
            <a:r>
              <a:rPr lang="sq-AL" dirty="0"/>
              <a:t>përmbajtja e tyre e detajuar,</a:t>
            </a:r>
            <a:endParaRPr lang="en-US" dirty="0"/>
          </a:p>
          <a:p>
            <a:pPr marL="800100" lvl="1" indent="-342900">
              <a:buFont typeface="Arial" pitchFamily="34" charset="0"/>
              <a:buChar char="•"/>
            </a:pPr>
            <a:r>
              <a:rPr lang="sq-AL" dirty="0"/>
              <a:t>pjesët e dokumenteve me të cilat ato </a:t>
            </a:r>
            <a:r>
              <a:rPr lang="sq-AL" dirty="0" smtClean="0"/>
              <a:t>lidhën,</a:t>
            </a:r>
            <a:endParaRPr lang="en-US" dirty="0"/>
          </a:p>
          <a:p>
            <a:pPr marL="800100" lvl="1" indent="-342900">
              <a:buFont typeface="Arial" pitchFamily="34" charset="0"/>
              <a:buChar char="•"/>
            </a:pPr>
            <a:r>
              <a:rPr lang="sq-AL" dirty="0"/>
              <a:t>ndonjë </a:t>
            </a:r>
            <a:r>
              <a:rPr lang="sq-AL" dirty="0" err="1"/>
              <a:t>parameter</a:t>
            </a:r>
            <a:r>
              <a:rPr lang="sq-AL" dirty="0"/>
              <a:t>  specifik që do të merret parasysh për </a:t>
            </a:r>
            <a:r>
              <a:rPr lang="sq-AL" dirty="0" err="1"/>
              <a:t>peontimin</a:t>
            </a:r>
            <a:r>
              <a:rPr lang="sq-AL" dirty="0"/>
              <a:t> e saktë të tyre.</a:t>
            </a:r>
            <a:endParaRPr lang="en-US" dirty="0"/>
          </a:p>
        </p:txBody>
      </p:sp>
    </p:spTree>
    <p:extLst>
      <p:ext uri="{BB962C8B-B14F-4D97-AF65-F5344CB8AC3E}">
        <p14:creationId xmlns:p14="http://schemas.microsoft.com/office/powerpoint/2010/main" val="6561846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
        <p:nvSpPr>
          <p:cNvPr id="3" name="Rectangle 2"/>
          <p:cNvSpPr/>
          <p:nvPr/>
        </p:nvSpPr>
        <p:spPr>
          <a:xfrm>
            <a:off x="251520" y="1175648"/>
            <a:ext cx="8640960" cy="4893647"/>
          </a:xfrm>
          <a:prstGeom prst="rect">
            <a:avLst/>
          </a:prstGeom>
        </p:spPr>
        <p:txBody>
          <a:bodyPr wrap="square">
            <a:spAutoFit/>
          </a:bodyPr>
          <a:lstStyle/>
          <a:p>
            <a:r>
              <a:rPr lang="sq-AL" sz="2400" dirty="0"/>
              <a:t>Ndarja e çdo kriteri për dhënie në parametrat individuale duhet të bëhet nga anëtarët e komisionit të vlerësimit, bazuar në përvojën dhe njohuritë e tyre profesionale</a:t>
            </a:r>
            <a:r>
              <a:rPr lang="sq-AL" sz="2400" dirty="0" smtClean="0"/>
              <a:t>.</a:t>
            </a:r>
          </a:p>
          <a:p>
            <a:endParaRPr lang="en-US" sz="2400" dirty="0"/>
          </a:p>
          <a:p>
            <a:r>
              <a:rPr lang="sq-AL" sz="2400" dirty="0"/>
              <a:t>Në rast se kuptimi i një kriteri të veçante të dhënies së kontratës nuk mund të kuptohet lehtë, nga dokumentet e tenderit, komisioni i vlerësimit mund të kontaktoj Autoritetin Kontraktues ose ekipin përgjegjës për përgatitjen e dokumenteve të tenderit, për të kërkuar sqarime përkatëse</a:t>
            </a:r>
            <a:r>
              <a:rPr lang="sq-AL" sz="2400" dirty="0" smtClean="0"/>
              <a:t>.</a:t>
            </a:r>
          </a:p>
          <a:p>
            <a:endParaRPr lang="en-US" sz="2400" dirty="0"/>
          </a:p>
          <a:p>
            <a:r>
              <a:rPr lang="sq-AL" sz="2400" dirty="0"/>
              <a:t>Për të lehtësuar kuptimin e kritereve të dhënies, komisioni i vlerësimit mund të përdor një tabelë, e cila duhet të hartohet / </a:t>
            </a:r>
            <a:r>
              <a:rPr lang="en-US" sz="2400" dirty="0" err="1"/>
              <a:t>përdoret</a:t>
            </a:r>
            <a:r>
              <a:rPr lang="sq-AL" sz="2400" dirty="0"/>
              <a:t> rast pas rasti.</a:t>
            </a:r>
            <a:endParaRPr lang="en-US" sz="2400" dirty="0"/>
          </a:p>
        </p:txBody>
      </p:sp>
    </p:spTree>
    <p:extLst>
      <p:ext uri="{BB962C8B-B14F-4D97-AF65-F5344CB8AC3E}">
        <p14:creationId xmlns:p14="http://schemas.microsoft.com/office/powerpoint/2010/main" val="25226893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23527" y="548680"/>
          <a:ext cx="8496946" cy="5349240"/>
        </p:xfrm>
        <a:graphic>
          <a:graphicData uri="http://schemas.openxmlformats.org/drawingml/2006/table">
            <a:tbl>
              <a:tblPr firstRow="1" firstCol="1" bandRow="1">
                <a:tableStyleId>{5940675A-B579-460E-94D1-54222C63F5DA}</a:tableStyleId>
              </a:tblPr>
              <a:tblGrid>
                <a:gridCol w="2376265">
                  <a:extLst>
                    <a:ext uri="{9D8B030D-6E8A-4147-A177-3AD203B41FA5}">
                      <a16:colId xmlns="" xmlns:a16="http://schemas.microsoft.com/office/drawing/2014/main" val="20000"/>
                    </a:ext>
                  </a:extLst>
                </a:gridCol>
                <a:gridCol w="2808312">
                  <a:extLst>
                    <a:ext uri="{9D8B030D-6E8A-4147-A177-3AD203B41FA5}">
                      <a16:colId xmlns="" xmlns:a16="http://schemas.microsoft.com/office/drawing/2014/main" val="20001"/>
                    </a:ext>
                  </a:extLst>
                </a:gridCol>
                <a:gridCol w="3312369">
                  <a:extLst>
                    <a:ext uri="{9D8B030D-6E8A-4147-A177-3AD203B41FA5}">
                      <a16:colId xmlns="" xmlns:a16="http://schemas.microsoft.com/office/drawing/2014/main" val="20002"/>
                    </a:ext>
                  </a:extLst>
                </a:gridCol>
              </a:tblGrid>
              <a:tr h="0">
                <a:tc gridSpan="3">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TABELA për analizën e kritereve të vlerësimit</a:t>
                      </a:r>
                    </a:p>
                  </a:txBody>
                  <a:tcPr marL="38100" marR="38100" marT="38100" marB="38100" anchor="ctr"/>
                </a:tc>
                <a:tc hMerge="1">
                  <a:txBody>
                    <a:bodyPr/>
                    <a:lstStyle/>
                    <a:p>
                      <a:endParaRPr lang="el-GR"/>
                    </a:p>
                  </a:txBody>
                  <a:tcPr/>
                </a:tc>
                <a:tc hMerge="1">
                  <a:txBody>
                    <a:bodyPr/>
                    <a:lstStyle/>
                    <a:p>
                      <a:endParaRPr lang="el-GR"/>
                    </a:p>
                  </a:txBody>
                  <a:tcPr/>
                </a:tc>
                <a:extLst>
                  <a:ext uri="{0D108BD9-81ED-4DB2-BD59-A6C34878D82A}">
                    <a16:rowId xmlns="" xmlns:a16="http://schemas.microsoft.com/office/drawing/2014/main" val="10000"/>
                  </a:ext>
                </a:extLst>
              </a:tr>
              <a:tr h="0">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Kriteri i vlerësimit</a:t>
                      </a: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Pjesët përkatëse të dokumentet e tenderit</a:t>
                      </a: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Parametrat që duhet të merren parasysh</a:t>
                      </a:r>
                    </a:p>
                  </a:txBody>
                  <a:tcPr marL="38100" marR="38100" marT="38100" marB="38100" anchor="ctr"/>
                </a:tc>
                <a:extLst>
                  <a:ext uri="{0D108BD9-81ED-4DB2-BD59-A6C34878D82A}">
                    <a16:rowId xmlns="" xmlns:a16="http://schemas.microsoft.com/office/drawing/2014/main" val="10001"/>
                  </a:ext>
                </a:extLst>
              </a:tr>
              <a:tr h="200025">
                <a:tc rowSpan="4">
                  <a:txBody>
                    <a:bodyPr/>
                    <a:lstStyle/>
                    <a:p>
                      <a:pP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1. Plan zbatues i fushëveprimit te kontrates</a:t>
                      </a:r>
                    </a:p>
                  </a:txBody>
                  <a:tcPr marL="38100" marR="38100" marT="38100" marB="38100"/>
                </a:tc>
                <a:tc rowSpan="4">
                  <a:txBody>
                    <a:bodyPr/>
                    <a:lstStyle/>
                    <a:p>
                      <a:pPr>
                        <a:lnSpc>
                          <a:spcPct val="100000"/>
                        </a:lnSpc>
                        <a:spcBef>
                          <a:spcPts val="0"/>
                        </a:spcBef>
                        <a:spcAft>
                          <a:spcPts val="0"/>
                        </a:spcAft>
                      </a:pPr>
                      <a:r>
                        <a:rPr lang="sq-AL" sz="1800" noProof="0" dirty="0">
                          <a:effectLst/>
                          <a:latin typeface="Verdana" panose="020B0604030504040204" pitchFamily="34" charset="0"/>
                          <a:ea typeface="Verdana" panose="020B0604030504040204" pitchFamily="34" charset="0"/>
                          <a:cs typeface="Verdana" panose="020B0604030504040204" pitchFamily="34" charset="0"/>
                        </a:rPr>
                        <a:t>Oferta teknik - Pjesa Α, paragrafi (c): Orari i aktiviteteve</a:t>
                      </a:r>
                    </a:p>
                  </a:txBody>
                  <a:tcPr marL="38100" marR="38100" marT="38100" marB="38100"/>
                </a:tc>
                <a:tc>
                  <a:txBody>
                    <a:bodyPr/>
                    <a:lstStyle/>
                    <a:p>
                      <a:pP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1. zbatimi në kohë i kontratës dhe dorezimi në kohë të të gjitha rezultateve të parapara.</a:t>
                      </a:r>
                    </a:p>
                  </a:txBody>
                  <a:tcPr marL="38100" marR="38100" marT="38100" marB="38100"/>
                </a:tc>
                <a:extLst>
                  <a:ext uri="{0D108BD9-81ED-4DB2-BD59-A6C34878D82A}">
                    <a16:rowId xmlns="" xmlns:a16="http://schemas.microsoft.com/office/drawing/2014/main" val="10002"/>
                  </a:ext>
                </a:extLst>
              </a:tr>
              <a:tr h="200025">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2. Fizibilitetit dhe natyra reale e orarit, në lidhje me burimet në dispozicion.</a:t>
                      </a:r>
                    </a:p>
                  </a:txBody>
                  <a:tcPr marL="38100" marR="38100" marT="38100" marB="38100"/>
                </a:tc>
                <a:extLst>
                  <a:ext uri="{0D108BD9-81ED-4DB2-BD59-A6C34878D82A}">
                    <a16:rowId xmlns="" xmlns:a16="http://schemas.microsoft.com/office/drawing/2014/main" val="10003"/>
                  </a:ext>
                </a:extLst>
              </a:tr>
              <a:tr h="200025">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3. Identifikimi i pikave kritike.</a:t>
                      </a:r>
                    </a:p>
                  </a:txBody>
                  <a:tcPr marL="38100" marR="38100" marT="38100" marB="38100"/>
                </a:tc>
                <a:extLst>
                  <a:ext uri="{0D108BD9-81ED-4DB2-BD59-A6C34878D82A}">
                    <a16:rowId xmlns="" xmlns:a16="http://schemas.microsoft.com/office/drawing/2014/main" val="10004"/>
                  </a:ext>
                </a:extLst>
              </a:tr>
              <a:tr h="200025">
                <a:tc vMerge="1">
                  <a:txBody>
                    <a:bodyPr/>
                    <a:lstStyle/>
                    <a:p>
                      <a:endParaRPr lang="el-GR"/>
                    </a:p>
                  </a:txBody>
                  <a:tcPr/>
                </a:tc>
                <a:tc vMerge="1">
                  <a:txBody>
                    <a:bodyPr/>
                    <a:lstStyle/>
                    <a:p>
                      <a:endParaRPr lang="el-GR"/>
                    </a:p>
                  </a:txBody>
                  <a:tcPr/>
                </a:tc>
                <a:tc>
                  <a:txBody>
                    <a:bodyPr/>
                    <a:lstStyle/>
                    <a:p>
                      <a:pPr>
                        <a:lnSpc>
                          <a:spcPct val="100000"/>
                        </a:lnSpc>
                        <a:spcBef>
                          <a:spcPts val="0"/>
                        </a:spcBef>
                        <a:spcAft>
                          <a:spcPts val="0"/>
                        </a:spcAft>
                      </a:pPr>
                      <a:r>
                        <a:rPr lang="sq-AL" sz="1800" noProof="0" dirty="0">
                          <a:effectLst/>
                          <a:latin typeface="Verdana" panose="020B0604030504040204" pitchFamily="34" charset="0"/>
                          <a:ea typeface="Verdana" panose="020B0604030504040204" pitchFamily="34" charset="0"/>
                          <a:cs typeface="Verdana" panose="020B0604030504040204" pitchFamily="34" charset="0"/>
                        </a:rPr>
                        <a:t>4. Ndërvarësia e saktë e aktiviteteve.</a:t>
                      </a:r>
                    </a:p>
                  </a:txBody>
                  <a:tcPr marL="38100" marR="38100" marT="38100" marB="38100"/>
                </a:tc>
                <a:extLst>
                  <a:ext uri="{0D108BD9-81ED-4DB2-BD59-A6C34878D82A}">
                    <a16:rowId xmlns="" xmlns:a16="http://schemas.microsoft.com/office/drawing/2014/main" val="10005"/>
                  </a:ext>
                </a:extLst>
              </a:tr>
              <a:tr h="266700">
                <a:tc rowSpan="2">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2.</a:t>
                      </a:r>
                    </a:p>
                  </a:txBody>
                  <a:tcPr marL="38100" marR="38100" marT="38100" marB="38100"/>
                </a:tc>
                <a:tc rowSpan="2">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1.</a:t>
                      </a:r>
                    </a:p>
                  </a:txBody>
                  <a:tcPr marL="38100" marR="38100" marT="38100" marB="38100"/>
                </a:tc>
                <a:extLst>
                  <a:ext uri="{0D108BD9-81ED-4DB2-BD59-A6C34878D82A}">
                    <a16:rowId xmlns="" xmlns:a16="http://schemas.microsoft.com/office/drawing/2014/main" val="10006"/>
                  </a:ext>
                </a:extLst>
              </a:tr>
              <a:tr h="0">
                <a:tc vMerge="1">
                  <a:txBody>
                    <a:bodyPr/>
                    <a:lstStyle/>
                    <a:p>
                      <a:endParaRPr lang="el-GR"/>
                    </a:p>
                  </a:txBody>
                  <a:tcPr/>
                </a:tc>
                <a:tc vMerge="1">
                  <a:txBody>
                    <a:bodyPr/>
                    <a:lstStyle/>
                    <a:p>
                      <a:endParaRPr lang="el-GR"/>
                    </a:p>
                  </a:txBody>
                  <a:tcPr/>
                </a:tc>
                <a:tc>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2.</a:t>
                      </a:r>
                    </a:p>
                  </a:txBody>
                  <a:tcPr marL="38100" marR="38100" marT="38100" marB="38100"/>
                </a:tc>
                <a:extLst>
                  <a:ext uri="{0D108BD9-81ED-4DB2-BD59-A6C34878D82A}">
                    <a16:rowId xmlns="" xmlns:a16="http://schemas.microsoft.com/office/drawing/2014/main" val="10007"/>
                  </a:ext>
                </a:extLst>
              </a:tr>
              <a:tr h="0">
                <a:tc>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3.</a:t>
                      </a:r>
                    </a:p>
                  </a:txBody>
                  <a:tcPr marL="38100" marR="38100" marT="38100" marB="38100"/>
                </a:tc>
                <a:tc>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just">
                        <a:lnSpc>
                          <a:spcPct val="100000"/>
                        </a:lnSpc>
                        <a:spcBef>
                          <a:spcPts val="0"/>
                        </a:spcBef>
                        <a:spcAft>
                          <a:spcPts val="0"/>
                        </a:spcAft>
                      </a:pPr>
                      <a:r>
                        <a:rPr lang="en-US" sz="1800" noProof="0" dirty="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27865388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52736"/>
            <a:ext cx="8784976" cy="4462760"/>
          </a:xfrm>
          <a:prstGeom prst="rect">
            <a:avLst/>
          </a:prstGeom>
        </p:spPr>
        <p:txBody>
          <a:bodyPr wrap="square">
            <a:spAutoFit/>
          </a:bodyPr>
          <a:lstStyle/>
          <a:p>
            <a:pPr lvl="0"/>
            <a:r>
              <a:rPr lang="sq-AL" sz="2000" dirty="0" err="1"/>
              <a:t>Poentimi</a:t>
            </a:r>
            <a:r>
              <a:rPr lang="sq-AL" sz="2000" dirty="0"/>
              <a:t> i kritereve të dhënies duhet të bazohet në kriteret e përcaktuara në dokumentet e tenderit, duke përdorur si referencë kërkesat përkatëse të dokumenteve të tenderit dhe duhet të qeveriset nga rregullat themelore të mëposhtme:</a:t>
            </a:r>
            <a:endParaRPr lang="en-US" sz="2000" dirty="0"/>
          </a:p>
          <a:p>
            <a:pPr lvl="0"/>
            <a:endParaRPr lang="en-US" sz="2400" dirty="0"/>
          </a:p>
          <a:p>
            <a:pPr marL="457200" lvl="0" indent="-457200">
              <a:buFont typeface="Arial" pitchFamily="34" charset="0"/>
              <a:buChar char="•"/>
            </a:pPr>
            <a:r>
              <a:rPr lang="sq-AL" sz="2000" dirty="0"/>
              <a:t>Nëse kërkesa është përmbushur plotësisht, </a:t>
            </a:r>
            <a:r>
              <a:rPr lang="sq-AL" sz="2000" dirty="0" err="1"/>
              <a:t>poenat</a:t>
            </a:r>
            <a:r>
              <a:rPr lang="sq-AL" sz="2000" dirty="0"/>
              <a:t> e dhëna për kriterin përkatës është numri maksimal i pikëve të përcaktuara (p.sh. 100 pikë).</a:t>
            </a:r>
            <a:endParaRPr lang="en-US" sz="2000" dirty="0"/>
          </a:p>
          <a:p>
            <a:pPr marL="457200" lvl="0" indent="-457200">
              <a:buFont typeface="Arial" pitchFamily="34" charset="0"/>
              <a:buChar char="•"/>
            </a:pPr>
            <a:r>
              <a:rPr lang="sq-AL" sz="2000" dirty="0"/>
              <a:t>Nëse kërkesa është tejkaluar, </a:t>
            </a:r>
            <a:r>
              <a:rPr lang="sq-AL" sz="2000" dirty="0" err="1"/>
              <a:t>poena</a:t>
            </a:r>
            <a:r>
              <a:rPr lang="sq-AL" sz="2000" dirty="0"/>
              <a:t>  e </a:t>
            </a:r>
            <a:r>
              <a:rPr lang="sq-AL" sz="2000" dirty="0" err="1"/>
              <a:t>dhën</a:t>
            </a:r>
            <a:r>
              <a:rPr lang="en-US" sz="2000" dirty="0"/>
              <a:t>ë</a:t>
            </a:r>
            <a:r>
              <a:rPr lang="sq-AL" sz="2000" dirty="0"/>
              <a:t> n</a:t>
            </a:r>
            <a:r>
              <a:rPr lang="en-US" sz="2000" dirty="0"/>
              <a:t>ë</a:t>
            </a:r>
            <a:r>
              <a:rPr lang="sq-AL" sz="2000" dirty="0"/>
              <a:t> kriterin specifik mund të arrijë deri në nivelin maksimal të përcaktuar në dokumentet e tenderit (zakonisht + 20%, p.sh. deri në 120 pikë).</a:t>
            </a:r>
            <a:endParaRPr lang="en-US" sz="2000" dirty="0"/>
          </a:p>
          <a:p>
            <a:pPr marL="457200" lvl="0" indent="-457200">
              <a:buFont typeface="Arial" pitchFamily="34" charset="0"/>
              <a:buChar char="•"/>
            </a:pPr>
            <a:r>
              <a:rPr lang="sq-AL" sz="2000" dirty="0"/>
              <a:t>Nëse kërkesa nuk është plotësuar plotësisht, por është konsideruar si devijim i vogël, </a:t>
            </a:r>
            <a:r>
              <a:rPr lang="sq-AL" sz="2000" dirty="0" err="1"/>
              <a:t>poena</a:t>
            </a:r>
            <a:r>
              <a:rPr lang="sq-AL" sz="2000" dirty="0"/>
              <a:t> e dh</a:t>
            </a:r>
            <a:r>
              <a:rPr lang="en-US" sz="2000" dirty="0"/>
              <a:t>ë</a:t>
            </a:r>
            <a:r>
              <a:rPr lang="sq-AL" sz="2000" dirty="0"/>
              <a:t>n</a:t>
            </a:r>
            <a:r>
              <a:rPr lang="en-US" sz="2000" dirty="0"/>
              <a:t>ë</a:t>
            </a:r>
            <a:r>
              <a:rPr lang="sq-AL" sz="2000" dirty="0"/>
              <a:t> n</a:t>
            </a:r>
            <a:r>
              <a:rPr lang="en-US" sz="2000" dirty="0"/>
              <a:t>ë</a:t>
            </a:r>
            <a:r>
              <a:rPr lang="sq-AL" sz="2000" dirty="0"/>
              <a:t> kriterin specifik zbritet, dhe madje mund të arrijnë nivelin minimal të përcaktuar në dokumentet e tenderit (zakonisht -20%, për shembull deri në 80 pike).</a:t>
            </a:r>
            <a:endParaRPr lang="en-US" sz="2000" dirty="0"/>
          </a:p>
        </p:txBody>
      </p:sp>
      <p:sp>
        <p:nvSpPr>
          <p:cNvPr id="3" name="Rectangle 2"/>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Tree>
    <p:extLst>
      <p:ext uri="{BB962C8B-B14F-4D97-AF65-F5344CB8AC3E}">
        <p14:creationId xmlns:p14="http://schemas.microsoft.com/office/powerpoint/2010/main" val="6649325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
        <p:nvSpPr>
          <p:cNvPr id="3" name="Rectangle 2"/>
          <p:cNvSpPr/>
          <p:nvPr/>
        </p:nvSpPr>
        <p:spPr>
          <a:xfrm>
            <a:off x="251520" y="1124744"/>
            <a:ext cx="8640960" cy="4893647"/>
          </a:xfrm>
          <a:prstGeom prst="rect">
            <a:avLst/>
          </a:prstGeom>
        </p:spPr>
        <p:txBody>
          <a:bodyPr wrap="square">
            <a:spAutoFit/>
          </a:bodyPr>
          <a:lstStyle/>
          <a:p>
            <a:r>
              <a:rPr lang="sq-AL" sz="2400" dirty="0"/>
              <a:t>Duhet të jetë e qartë se nuk lejohet që t'i jepet asnjë kriteri t</a:t>
            </a:r>
            <a:r>
              <a:rPr lang="en-US" sz="2400" dirty="0"/>
              <a:t>ë</a:t>
            </a:r>
            <a:r>
              <a:rPr lang="sq-AL" sz="2400" dirty="0"/>
              <a:t> vlerësimit ndonjë poenë nën nivelin minimal të përcaktuar në dokumentet e tenderit, pasi kjo do të thotë se oferta do t</a:t>
            </a:r>
            <a:r>
              <a:rPr lang="en-US" sz="2400" dirty="0"/>
              <a:t>ë</a:t>
            </a:r>
            <a:r>
              <a:rPr lang="sq-AL" sz="2400" dirty="0"/>
              <a:t> duhej të ishte përjashtuar në hapin e mëparshëm të vlerësimit kualitativ</a:t>
            </a:r>
            <a:r>
              <a:rPr lang="sq-AL" sz="2400" dirty="0" smtClean="0"/>
              <a:t>.</a:t>
            </a:r>
          </a:p>
          <a:p>
            <a:r>
              <a:rPr lang="sq-AL" sz="2400" dirty="0" smtClean="0"/>
              <a:t>Megjithatë</a:t>
            </a:r>
            <a:r>
              <a:rPr lang="sq-AL" sz="2400" dirty="0"/>
              <a:t>, nuk mund të përjashtohet se</a:t>
            </a:r>
            <a:r>
              <a:rPr lang="en-US" sz="2400" dirty="0"/>
              <a:t> </a:t>
            </a:r>
            <a:r>
              <a:rPr lang="sq-AL" sz="2400" dirty="0"/>
              <a:t>si rezultat i verifikimit të nivelit n</a:t>
            </a:r>
            <a:r>
              <a:rPr lang="en-US" sz="2400" dirty="0"/>
              <a:t>ë</a:t>
            </a:r>
            <a:r>
              <a:rPr lang="sq-AL" sz="2400" dirty="0"/>
              <a:t> </a:t>
            </a:r>
            <a:r>
              <a:rPr lang="sq-AL" sz="2400" dirty="0" err="1"/>
              <a:t>baz</a:t>
            </a:r>
            <a:r>
              <a:rPr lang="en-US" sz="2400" dirty="0"/>
              <a:t>ë</a:t>
            </a:r>
            <a:r>
              <a:rPr lang="sq-AL" sz="2400" dirty="0"/>
              <a:t> t</a:t>
            </a:r>
            <a:r>
              <a:rPr lang="en-US" sz="2400" dirty="0"/>
              <a:t>ë</a:t>
            </a:r>
            <a:r>
              <a:rPr lang="sq-AL" sz="2400" dirty="0"/>
              <a:t> secilit një kriter të veçantë është përmbushur, komisioni i vlerësimit mund të konstatoj se një ofertë përmban devijime të konsiderueshme nga kërkesat e dokumenteve të tenderit në lidhje me kriterin specifik. Në një rast të tillë, komisioni i vlerësimit duhet të regjistrojë dhe dokumentojë gjetjet e </a:t>
            </a:r>
            <a:r>
              <a:rPr lang="sq-AL" sz="2400" dirty="0" smtClean="0"/>
              <a:t>tij </a:t>
            </a:r>
            <a:r>
              <a:rPr lang="sq-AL" sz="2400" dirty="0"/>
              <a:t>dhe të përcaktojë ofertën specifike si </a:t>
            </a:r>
            <a:r>
              <a:rPr lang="sq-AL" sz="2400" dirty="0" smtClean="0"/>
              <a:t>të </a:t>
            </a:r>
            <a:r>
              <a:rPr lang="sq-AL" sz="2400" dirty="0"/>
              <a:t>papërgjegjshme.</a:t>
            </a:r>
            <a:endParaRPr lang="en-US" sz="2400" dirty="0"/>
          </a:p>
        </p:txBody>
      </p:sp>
    </p:spTree>
    <p:extLst>
      <p:ext uri="{BB962C8B-B14F-4D97-AF65-F5344CB8AC3E}">
        <p14:creationId xmlns:p14="http://schemas.microsoft.com/office/powerpoint/2010/main" val="9567723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
        <p:nvSpPr>
          <p:cNvPr id="3" name="Rectangle 2"/>
          <p:cNvSpPr/>
          <p:nvPr/>
        </p:nvSpPr>
        <p:spPr>
          <a:xfrm>
            <a:off x="179512" y="980728"/>
            <a:ext cx="8784976" cy="3847207"/>
          </a:xfrm>
          <a:prstGeom prst="rect">
            <a:avLst/>
          </a:prstGeom>
        </p:spPr>
        <p:txBody>
          <a:bodyPr wrap="square">
            <a:spAutoFit/>
          </a:bodyPr>
          <a:lstStyle/>
          <a:p>
            <a:r>
              <a:rPr lang="sq-AL" sz="2000" u="sng" dirty="0"/>
              <a:t>Gjithashtu, duhet të jetë e qartë se ofertat poentohen duke u krahasuar me kërkesat e Autoritetit Kontraktues dhe jo duke u krahasuar me njëri-tjetrin.</a:t>
            </a:r>
            <a:r>
              <a:rPr lang="sq-AL" sz="2000" dirty="0"/>
              <a:t> </a:t>
            </a:r>
            <a:endParaRPr lang="en-US" sz="2000" dirty="0"/>
          </a:p>
          <a:p>
            <a:endParaRPr lang="en-US" sz="2000" dirty="0"/>
          </a:p>
          <a:p>
            <a:r>
              <a:rPr lang="sq-AL" sz="2000" dirty="0"/>
              <a:t>Komisioni i vlerësimit nuk duhet të japë vlerësime me të larta për një ofertë thjesht sepse ai është më mirë se të tjerët, të cilat janë të gjitha të një niveli të dobët.</a:t>
            </a:r>
            <a:endParaRPr lang="en-US" sz="2000" dirty="0"/>
          </a:p>
          <a:p>
            <a:endParaRPr lang="en-US" sz="2000" dirty="0"/>
          </a:p>
          <a:p>
            <a:r>
              <a:rPr lang="sq-AL" sz="2000" dirty="0"/>
              <a:t>Përveç kësaj, </a:t>
            </a:r>
            <a:r>
              <a:rPr lang="sq-AL" sz="2000" dirty="0" err="1"/>
              <a:t>poentimi</a:t>
            </a:r>
            <a:r>
              <a:rPr lang="sq-AL" sz="2000" dirty="0"/>
              <a:t> i ofertave nuk duhet </a:t>
            </a:r>
            <a:r>
              <a:rPr lang="sq-AL" sz="2000" dirty="0" err="1"/>
              <a:t>domosdoshmërisht</a:t>
            </a:r>
            <a:r>
              <a:rPr lang="sq-AL" sz="2000" dirty="0"/>
              <a:t> të mbuloj të gjithë gamën e intervalit te </a:t>
            </a:r>
            <a:r>
              <a:rPr lang="sq-AL" sz="2000" dirty="0" err="1"/>
              <a:t>poentimit</a:t>
            </a:r>
            <a:r>
              <a:rPr lang="sq-AL" sz="2000" dirty="0"/>
              <a:t>, duke i dhëne ofertës më të mirë (pa marrë parasysh se sa i mirë është objektivisht) me s</a:t>
            </a:r>
            <a:r>
              <a:rPr lang="en-US" sz="2000" dirty="0"/>
              <a:t>ë</a:t>
            </a:r>
            <a:r>
              <a:rPr lang="sq-AL" sz="2000" dirty="0"/>
              <a:t> shumti pike, dhe duke i dhëne ofertës me te dobët (pa marrë parasysh se sa i varfër është objektivisht) me pak pike</a:t>
            </a:r>
            <a:r>
              <a:rPr lang="sq-AL" sz="2400" dirty="0"/>
              <a:t>. </a:t>
            </a:r>
            <a:endParaRPr lang="en-US" sz="2400" dirty="0"/>
          </a:p>
        </p:txBody>
      </p:sp>
    </p:spTree>
    <p:extLst>
      <p:ext uri="{BB962C8B-B14F-4D97-AF65-F5344CB8AC3E}">
        <p14:creationId xmlns:p14="http://schemas.microsoft.com/office/powerpoint/2010/main" val="35045012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52736"/>
            <a:ext cx="8712968" cy="4401205"/>
          </a:xfrm>
          <a:prstGeom prst="rect">
            <a:avLst/>
          </a:prstGeom>
        </p:spPr>
        <p:txBody>
          <a:bodyPr wrap="square">
            <a:spAutoFit/>
          </a:bodyPr>
          <a:lstStyle/>
          <a:p>
            <a:r>
              <a:rPr lang="sq-AL" sz="2000" dirty="0"/>
              <a:t>Çdo anëtar i komisionit të vlerësimit duhet të japë </a:t>
            </a:r>
            <a:r>
              <a:rPr lang="sq-AL" sz="2000" dirty="0" err="1"/>
              <a:t>poena</a:t>
            </a:r>
            <a:r>
              <a:rPr lang="sq-AL" sz="2000" dirty="0"/>
              <a:t> për çdo kriter për dhënie për të gjitha ofertat e vlerësuara. </a:t>
            </a:r>
            <a:endParaRPr lang="en-US" sz="2000" dirty="0"/>
          </a:p>
          <a:p>
            <a:endParaRPr lang="en-US" sz="2000" dirty="0"/>
          </a:p>
          <a:p>
            <a:r>
              <a:rPr lang="sq-AL" sz="2000" dirty="0"/>
              <a:t>Pik</a:t>
            </a:r>
            <a:r>
              <a:rPr lang="en-US" sz="2000" dirty="0"/>
              <a:t>ë</a:t>
            </a:r>
            <a:r>
              <a:rPr lang="sq-AL" sz="2000" dirty="0"/>
              <a:t>t përfundimtare t</a:t>
            </a:r>
            <a:r>
              <a:rPr lang="en-US" sz="2000" dirty="0"/>
              <a:t>ë</a:t>
            </a:r>
            <a:r>
              <a:rPr lang="sq-AL" sz="2000" dirty="0"/>
              <a:t> çdo kriteri të vlerësimit është mesatarja e pikëve të veçanta të dhëna nga anëtarët e komisionit të vlerësimit.</a:t>
            </a:r>
            <a:endParaRPr lang="en-US" sz="2000" dirty="0"/>
          </a:p>
          <a:p>
            <a:endParaRPr lang="en-US" sz="2000" dirty="0"/>
          </a:p>
          <a:p>
            <a:r>
              <a:rPr lang="sq-AL" sz="2000" dirty="0"/>
              <a:t>Piket përfundimtare t</a:t>
            </a:r>
            <a:r>
              <a:rPr lang="en-US" sz="2000" dirty="0"/>
              <a:t>ë</a:t>
            </a:r>
            <a:r>
              <a:rPr lang="sq-AL" sz="2000" dirty="0"/>
              <a:t> çdo kriteri individual pastaj peshohen duke përdorur faktorin koeficient për atë kriter të veçantë.</a:t>
            </a:r>
            <a:endParaRPr lang="en-US" sz="2000" dirty="0"/>
          </a:p>
          <a:p>
            <a:r>
              <a:rPr lang="sq-AL" sz="2000" dirty="0"/>
              <a:t> </a:t>
            </a:r>
            <a:endParaRPr lang="en-US" sz="2000" dirty="0"/>
          </a:p>
          <a:p>
            <a:r>
              <a:rPr lang="sq-AL" sz="2000" dirty="0"/>
              <a:t>Shuma e peshave  të kritereve të veçanta është pesha e fundit teknike e vlerësimit t</a:t>
            </a:r>
            <a:r>
              <a:rPr lang="en-US" sz="2000" dirty="0"/>
              <a:t>ë</a:t>
            </a:r>
            <a:r>
              <a:rPr lang="sq-AL" sz="2000" dirty="0"/>
              <a:t> çdo oferte.</a:t>
            </a:r>
            <a:endParaRPr lang="en-US" sz="2000" dirty="0"/>
          </a:p>
          <a:p>
            <a:endParaRPr lang="en-US" sz="2000" dirty="0"/>
          </a:p>
          <a:p>
            <a:r>
              <a:rPr lang="sq-AL" sz="2000" dirty="0"/>
              <a:t> Për të lehtësuar punën e tij, komisioni i vlerësimit mund të përdorë për çdo ofertë një tabelë vlerësim, të cilat duhet të hartohen rast pas rasti.</a:t>
            </a:r>
            <a:endParaRPr lang="en-US" sz="2000" dirty="0"/>
          </a:p>
        </p:txBody>
      </p:sp>
      <p:sp>
        <p:nvSpPr>
          <p:cNvPr id="3" name="Rectangle 2"/>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Tree>
    <p:extLst>
      <p:ext uri="{BB962C8B-B14F-4D97-AF65-F5344CB8AC3E}">
        <p14:creationId xmlns:p14="http://schemas.microsoft.com/office/powerpoint/2010/main" val="1762148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23527" y="836712"/>
          <a:ext cx="8496946" cy="3352800"/>
        </p:xfrm>
        <a:graphic>
          <a:graphicData uri="http://schemas.openxmlformats.org/drawingml/2006/table">
            <a:tbl>
              <a:tblPr firstRow="1" firstCol="1" bandRow="1">
                <a:tableStyleId>{5940675A-B579-460E-94D1-54222C63F5DA}</a:tableStyleId>
              </a:tblPr>
              <a:tblGrid>
                <a:gridCol w="1391800">
                  <a:extLst>
                    <a:ext uri="{9D8B030D-6E8A-4147-A177-3AD203B41FA5}">
                      <a16:colId xmlns="" xmlns:a16="http://schemas.microsoft.com/office/drawing/2014/main" val="20000"/>
                    </a:ext>
                  </a:extLst>
                </a:gridCol>
                <a:gridCol w="1356113">
                  <a:extLst>
                    <a:ext uri="{9D8B030D-6E8A-4147-A177-3AD203B41FA5}">
                      <a16:colId xmlns="" xmlns:a16="http://schemas.microsoft.com/office/drawing/2014/main" val="20001"/>
                    </a:ext>
                  </a:extLst>
                </a:gridCol>
                <a:gridCol w="1101204">
                  <a:extLst>
                    <a:ext uri="{9D8B030D-6E8A-4147-A177-3AD203B41FA5}">
                      <a16:colId xmlns="" xmlns:a16="http://schemas.microsoft.com/office/drawing/2014/main" val="20002"/>
                    </a:ext>
                  </a:extLst>
                </a:gridCol>
                <a:gridCol w="1101204">
                  <a:extLst>
                    <a:ext uri="{9D8B030D-6E8A-4147-A177-3AD203B41FA5}">
                      <a16:colId xmlns="" xmlns:a16="http://schemas.microsoft.com/office/drawing/2014/main" val="20003"/>
                    </a:ext>
                  </a:extLst>
                </a:gridCol>
                <a:gridCol w="1101204">
                  <a:extLst>
                    <a:ext uri="{9D8B030D-6E8A-4147-A177-3AD203B41FA5}">
                      <a16:colId xmlns="" xmlns:a16="http://schemas.microsoft.com/office/drawing/2014/main" val="20004"/>
                    </a:ext>
                  </a:extLst>
                </a:gridCol>
                <a:gridCol w="1119897">
                  <a:extLst>
                    <a:ext uri="{9D8B030D-6E8A-4147-A177-3AD203B41FA5}">
                      <a16:colId xmlns="" xmlns:a16="http://schemas.microsoft.com/office/drawing/2014/main" val="20005"/>
                    </a:ext>
                  </a:extLst>
                </a:gridCol>
                <a:gridCol w="1325524">
                  <a:extLst>
                    <a:ext uri="{9D8B030D-6E8A-4147-A177-3AD203B41FA5}">
                      <a16:colId xmlns="" xmlns:a16="http://schemas.microsoft.com/office/drawing/2014/main" val="20006"/>
                    </a:ext>
                  </a:extLst>
                </a:gridCol>
              </a:tblGrid>
              <a:tr h="0">
                <a:tc gridSpan="7">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OFERTA</a:t>
                      </a:r>
                      <a:r>
                        <a:rPr lang="sq-AL" sz="1800" baseline="0">
                          <a:effectLst/>
                          <a:latin typeface="Verdana" panose="020B0604030504040204" pitchFamily="34" charset="0"/>
                          <a:ea typeface="Verdana" panose="020B0604030504040204" pitchFamily="34" charset="0"/>
                          <a:cs typeface="Verdana" panose="020B0604030504040204" pitchFamily="34" charset="0"/>
                        </a:rPr>
                        <a:t> </a:t>
                      </a:r>
                      <a:r>
                        <a:rPr lang="sq-AL" sz="1800">
                          <a:effectLst/>
                          <a:latin typeface="Verdana" panose="020B0604030504040204" pitchFamily="34" charset="0"/>
                          <a:ea typeface="Verdana" panose="020B0604030504040204" pitchFamily="34" charset="0"/>
                          <a:cs typeface="Verdana" panose="020B0604030504040204" pitchFamily="34" charset="0"/>
                        </a:rPr>
                        <a:t>1</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 xmlns:a16="http://schemas.microsoft.com/office/drawing/2014/main" val="10000"/>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kriteret e vlerësimit</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PESHA</a:t>
                      </a:r>
                    </a:p>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Anëtari </a:t>
                      </a:r>
                      <a:r>
                        <a:rPr lang="sq-AL" sz="1800">
                          <a:effectLst/>
                          <a:latin typeface="Verdana" panose="020B0604030504040204" pitchFamily="34" charset="0"/>
                          <a:ea typeface="Verdana" panose="020B0604030504040204" pitchFamily="34" charset="0"/>
                          <a:cs typeface="Verdana" panose="020B0604030504040204" pitchFamily="34" charset="0"/>
                        </a:rPr>
                        <a:t>Α</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Anëtari </a:t>
                      </a:r>
                      <a:r>
                        <a:rPr lang="sq-AL" sz="1800">
                          <a:effectLst/>
                          <a:latin typeface="Verdana" panose="020B0604030504040204" pitchFamily="34" charset="0"/>
                          <a:ea typeface="Verdana" panose="020B0604030504040204" pitchFamily="34" charset="0"/>
                          <a:cs typeface="Verdana" panose="020B0604030504040204" pitchFamily="34" charset="0"/>
                        </a:rPr>
                        <a:t> </a:t>
                      </a:r>
                      <a:br>
                        <a:rPr lang="sq-AL" sz="1800">
                          <a:effectLst/>
                          <a:latin typeface="Verdana" panose="020B0604030504040204" pitchFamily="34" charset="0"/>
                          <a:ea typeface="Verdana" panose="020B0604030504040204" pitchFamily="34" charset="0"/>
                          <a:cs typeface="Verdana" panose="020B0604030504040204" pitchFamily="34" charset="0"/>
                        </a:rPr>
                      </a:br>
                      <a:r>
                        <a:rPr lang="sq-AL" sz="1800">
                          <a:effectLst/>
                          <a:latin typeface="Verdana" panose="020B0604030504040204" pitchFamily="34" charset="0"/>
                          <a:ea typeface="Verdana" panose="020B0604030504040204" pitchFamily="34" charset="0"/>
                          <a:cs typeface="Verdana" panose="020B0604030504040204" pitchFamily="34" charset="0"/>
                        </a:rPr>
                        <a:t>Β</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Anëtari </a:t>
                      </a:r>
                      <a:r>
                        <a:rPr lang="sq-AL" sz="1800">
                          <a:effectLst/>
                          <a:latin typeface="Verdana" panose="020B0604030504040204" pitchFamily="34" charset="0"/>
                          <a:ea typeface="Verdana" panose="020B0604030504040204" pitchFamily="34" charset="0"/>
                          <a:cs typeface="Verdana" panose="020B0604030504040204" pitchFamily="34" charset="0"/>
                        </a:rPr>
                        <a:t>C</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tc>
                  <a:txBody>
                    <a:bodyPr/>
                    <a:lstStyle/>
                    <a:p>
                      <a:pPr algn="ctr">
                        <a:lnSpc>
                          <a:spcPct val="100000"/>
                        </a:lnSpc>
                        <a:spcBef>
                          <a:spcPts val="0"/>
                        </a:spcBef>
                        <a:spcAft>
                          <a:spcPts val="0"/>
                        </a:spcAft>
                      </a:pPr>
                      <a:r>
                        <a:rPr lang="sq-AL" sz="1800" noProof="0">
                          <a:effectLst/>
                          <a:latin typeface="Verdana" panose="020B0604030504040204" pitchFamily="34" charset="0"/>
                          <a:ea typeface="Verdana" panose="020B0604030504040204" pitchFamily="34" charset="0"/>
                          <a:cs typeface="Verdana" panose="020B0604030504040204" pitchFamily="34" charset="0"/>
                        </a:rPr>
                        <a:t>Mesatarja</a:t>
                      </a:r>
                    </a:p>
                  </a:txBody>
                  <a:tcPr marL="38100" marR="38100" marT="38100" marB="38100" anchor="ctr"/>
                </a:tc>
                <a:tc>
                  <a:txBody>
                    <a:bodyPr/>
                    <a:lstStyle/>
                    <a:p>
                      <a:pPr algn="ctr">
                        <a:lnSpc>
                          <a:spcPct val="100000"/>
                        </a:lnSpc>
                        <a:spcBef>
                          <a:spcPts val="0"/>
                        </a:spcBef>
                        <a:spcAft>
                          <a:spcPts val="0"/>
                        </a:spcAft>
                      </a:pPr>
                      <a:r>
                        <a:rPr lang="sq-AL" sz="1800" noProof="0" dirty="0">
                          <a:effectLst/>
                          <a:latin typeface="Verdana" panose="020B0604030504040204" pitchFamily="34" charset="0"/>
                          <a:ea typeface="Verdana" panose="020B0604030504040204" pitchFamily="34" charset="0"/>
                          <a:cs typeface="Verdana" panose="020B0604030504040204" pitchFamily="34" charset="0"/>
                        </a:rPr>
                        <a:t>Mesatarja</a:t>
                      </a:r>
                    </a:p>
                    <a:p>
                      <a:pPr algn="ctr">
                        <a:lnSpc>
                          <a:spcPct val="100000"/>
                        </a:lnSpc>
                        <a:spcBef>
                          <a:spcPts val="0"/>
                        </a:spcBef>
                        <a:spcAft>
                          <a:spcPts val="0"/>
                        </a:spcAft>
                      </a:pPr>
                      <a:r>
                        <a:rPr lang="sq-AL" sz="1800" noProof="0" dirty="0">
                          <a:effectLst/>
                          <a:latin typeface="Verdana" panose="020B0604030504040204" pitchFamily="34" charset="0"/>
                          <a:ea typeface="Verdana" panose="020B0604030504040204" pitchFamily="34" charset="0"/>
                          <a:cs typeface="Verdana" panose="020B0604030504040204" pitchFamily="34" charset="0"/>
                        </a:rPr>
                        <a:t>Χ</a:t>
                      </a:r>
                    </a:p>
                    <a:p>
                      <a:pPr algn="ctr">
                        <a:lnSpc>
                          <a:spcPct val="100000"/>
                        </a:lnSpc>
                        <a:spcBef>
                          <a:spcPts val="0"/>
                        </a:spcBef>
                        <a:spcAft>
                          <a:spcPts val="0"/>
                        </a:spcAft>
                      </a:pPr>
                      <a:r>
                        <a:rPr lang="sq-AL" sz="1800" noProof="0" dirty="0">
                          <a:effectLst/>
                          <a:latin typeface="Verdana" panose="020B0604030504040204" pitchFamily="34" charset="0"/>
                          <a:ea typeface="Verdana" panose="020B0604030504040204" pitchFamily="34" charset="0"/>
                          <a:cs typeface="Verdana" panose="020B0604030504040204" pitchFamily="34" charset="0"/>
                        </a:rPr>
                        <a:t>pesha</a:t>
                      </a:r>
                    </a:p>
                  </a:txBody>
                  <a:tcPr marL="38100" marR="38100" marT="38100" marB="38100" anchor="ctr"/>
                </a:tc>
                <a:extLst>
                  <a:ext uri="{0D108BD9-81ED-4DB2-BD59-A6C34878D82A}">
                    <a16:rowId xmlns="" xmlns:a16="http://schemas.microsoft.com/office/drawing/2014/main" val="10001"/>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1</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Α</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endParaRPr lang="sq-AL"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dirty="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nchor="ctr"/>
                </a:tc>
                <a:extLst>
                  <a:ext uri="{0D108BD9-81ED-4DB2-BD59-A6C34878D82A}">
                    <a16:rowId xmlns="" xmlns:a16="http://schemas.microsoft.com/office/drawing/2014/main" val="10002"/>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2</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Β</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nchor="ctr"/>
                </a:tc>
                <a:extLst>
                  <a:ext uri="{0D108BD9-81ED-4DB2-BD59-A6C34878D82A}">
                    <a16:rowId xmlns="" xmlns:a16="http://schemas.microsoft.com/office/drawing/2014/main" val="10003"/>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3</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C</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dirty="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nchor="ctr"/>
                </a:tc>
                <a:extLst>
                  <a:ext uri="{0D108BD9-81ED-4DB2-BD59-A6C34878D82A}">
                    <a16:rowId xmlns="" xmlns:a16="http://schemas.microsoft.com/office/drawing/2014/main" val="10004"/>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4</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D</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nchor="ctr"/>
                </a:tc>
                <a:extLst>
                  <a:ext uri="{0D108BD9-81ED-4DB2-BD59-A6C34878D82A}">
                    <a16:rowId xmlns="" xmlns:a16="http://schemas.microsoft.com/office/drawing/2014/main" val="10005"/>
                  </a:ext>
                </a:extLst>
              </a:tr>
              <a:tr h="0">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5</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Ε</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sq-AL"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tc>
                <a:tc>
                  <a:txBody>
                    <a:bodyPr/>
                    <a:lstStyle/>
                    <a:p>
                      <a:pPr algn="ctr">
                        <a:lnSpc>
                          <a:spcPct val="100000"/>
                        </a:lnSpc>
                        <a:spcBef>
                          <a:spcPts val="0"/>
                        </a:spcBef>
                        <a:spcAft>
                          <a:spcPts val="0"/>
                        </a:spcAft>
                      </a:pPr>
                      <a:r>
                        <a:rPr lang="el-GR" sz="1800">
                          <a:effectLst/>
                          <a:latin typeface="Verdana" panose="020B0604030504040204" pitchFamily="34" charset="0"/>
                          <a:ea typeface="Verdana" panose="020B0604030504040204" pitchFamily="34" charset="0"/>
                          <a:cs typeface="Verdana" panose="020B0604030504040204" pitchFamily="34" charset="0"/>
                        </a:rPr>
                        <a:t> </a:t>
                      </a:r>
                    </a:p>
                  </a:txBody>
                  <a:tcPr marL="38100" marR="38100" marT="38100" marB="38100" anchor="ctr"/>
                </a:tc>
                <a:extLst>
                  <a:ext uri="{0D108BD9-81ED-4DB2-BD59-A6C34878D82A}">
                    <a16:rowId xmlns="" xmlns:a16="http://schemas.microsoft.com/office/drawing/2014/main" val="10006"/>
                  </a:ext>
                </a:extLst>
              </a:tr>
              <a:tr h="0">
                <a:tc gridSpan="6">
                  <a:txBody>
                    <a:bodyPr/>
                    <a:lstStyle/>
                    <a:p>
                      <a:pPr algn="ctr">
                        <a:lnSpc>
                          <a:spcPct val="100000"/>
                        </a:lnSpc>
                        <a:spcBef>
                          <a:spcPts val="0"/>
                        </a:spcBef>
                        <a:spcAft>
                          <a:spcPts val="0"/>
                        </a:spcAft>
                      </a:pPr>
                      <a:r>
                        <a:rPr lang="sq-AL" sz="1800" dirty="0">
                          <a:effectLst/>
                          <a:latin typeface="Verdana" panose="020B0604030504040204" pitchFamily="34" charset="0"/>
                          <a:ea typeface="Verdana" panose="020B0604030504040204" pitchFamily="34" charset="0"/>
                          <a:cs typeface="Verdana" panose="020B0604030504040204" pitchFamily="34" charset="0"/>
                        </a:rPr>
                        <a:t>VLERESIMI FINAL1</a:t>
                      </a:r>
                    </a:p>
                  </a:txBody>
                  <a:tcPr marL="38100" marR="38100" marT="38100" marB="38100"/>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lnSpc>
                          <a:spcPct val="100000"/>
                        </a:lnSpc>
                        <a:spcBef>
                          <a:spcPts val="0"/>
                        </a:spcBef>
                        <a:spcAft>
                          <a:spcPts val="0"/>
                        </a:spcAft>
                      </a:pPr>
                      <a:r>
                        <a:rPr lang="en-US" sz="1800" dirty="0">
                          <a:effectLst/>
                          <a:latin typeface="Verdana" panose="020B0604030504040204" pitchFamily="34" charset="0"/>
                          <a:ea typeface="Verdana" panose="020B0604030504040204" pitchFamily="34" charset="0"/>
                          <a:cs typeface="Verdana" panose="020B0604030504040204" pitchFamily="34" charset="0"/>
                        </a:rPr>
                        <a:t> </a:t>
                      </a:r>
                      <a:endParaRPr lang="el-GR" sz="1800" dirty="0">
                        <a:effectLst/>
                        <a:latin typeface="Verdana" panose="020B0604030504040204" pitchFamily="34" charset="0"/>
                        <a:ea typeface="Verdana" panose="020B0604030504040204" pitchFamily="34" charset="0"/>
                        <a:cs typeface="Verdana" panose="020B0604030504040204" pitchFamily="34" charset="0"/>
                      </a:endParaRPr>
                    </a:p>
                  </a:txBody>
                  <a:tcPr marL="38100" marR="38100" marT="38100" marB="38100"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126648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31996"/>
            <a:ext cx="8856984" cy="4154984"/>
          </a:xfrm>
          <a:prstGeom prst="rect">
            <a:avLst/>
          </a:prstGeom>
        </p:spPr>
        <p:txBody>
          <a:bodyPr wrap="square">
            <a:spAutoFit/>
          </a:bodyPr>
          <a:lstStyle/>
          <a:p>
            <a:r>
              <a:rPr lang="sq-AL" sz="2400" dirty="0"/>
              <a:t>Komisioni i vlerësimit duhet të justifikoj si duhet </a:t>
            </a:r>
            <a:r>
              <a:rPr lang="sq-AL" sz="2400" dirty="0" err="1"/>
              <a:t>poenat</a:t>
            </a:r>
            <a:r>
              <a:rPr lang="sq-AL" sz="2400" dirty="0"/>
              <a:t> e dhëna për të gjitha kriteret për të gjitha ofertat</a:t>
            </a:r>
            <a:r>
              <a:rPr lang="sq-AL" sz="2400" dirty="0" smtClean="0"/>
              <a:t>.</a:t>
            </a:r>
          </a:p>
          <a:p>
            <a:endParaRPr lang="sq-AL" sz="2400" dirty="0" smtClean="0"/>
          </a:p>
          <a:p>
            <a:r>
              <a:rPr lang="sq-AL" sz="2400" dirty="0" smtClean="0"/>
              <a:t>Arsyetimi </a:t>
            </a:r>
            <a:r>
              <a:rPr lang="sq-AL" sz="2400" dirty="0"/>
              <a:t>duhet të përmend në mënyrë të qartë të metat që çuan në një reduktim </a:t>
            </a:r>
            <a:r>
              <a:rPr lang="sq-AL" sz="2400" dirty="0" smtClean="0"/>
              <a:t>të </a:t>
            </a:r>
            <a:r>
              <a:rPr lang="sq-AL" sz="2400" dirty="0" err="1"/>
              <a:t>poenave</a:t>
            </a:r>
            <a:r>
              <a:rPr lang="sq-AL" sz="2400" dirty="0"/>
              <a:t> </a:t>
            </a:r>
            <a:r>
              <a:rPr lang="sq-AL" sz="2400" dirty="0" smtClean="0"/>
              <a:t>të </a:t>
            </a:r>
            <a:r>
              <a:rPr lang="sq-AL" sz="2400" dirty="0"/>
              <a:t>dhëna apo avantazhet që çuan në </a:t>
            </a:r>
            <a:r>
              <a:rPr lang="sq-AL" sz="2400" dirty="0" err="1"/>
              <a:t>poena</a:t>
            </a:r>
            <a:r>
              <a:rPr lang="sq-AL" sz="2400" dirty="0"/>
              <a:t> më lartë. </a:t>
            </a:r>
            <a:endParaRPr lang="sq-AL" sz="2400" dirty="0" smtClean="0"/>
          </a:p>
          <a:p>
            <a:endParaRPr lang="sq-AL" sz="2400" dirty="0" smtClean="0"/>
          </a:p>
          <a:p>
            <a:r>
              <a:rPr lang="sq-AL" sz="2400" dirty="0" smtClean="0"/>
              <a:t>Norma </a:t>
            </a:r>
            <a:r>
              <a:rPr lang="sq-AL" sz="2400" dirty="0"/>
              <a:t>e përqindjes nga të cilat janë rritur ose ulur poenta duhet të jetë në përpjesëtim me mangësitë përkatëse ose avantazhet, me respektim të rreptë të parimeve të trajtimit të barabartë dhe jo – diskriminimit.</a:t>
            </a:r>
            <a:endParaRPr lang="en-US" sz="2400" dirty="0"/>
          </a:p>
        </p:txBody>
      </p:sp>
      <p:sp>
        <p:nvSpPr>
          <p:cNvPr id="3" name="Rectangle 2"/>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Tree>
    <p:extLst>
      <p:ext uri="{BB962C8B-B14F-4D97-AF65-F5344CB8AC3E}">
        <p14:creationId xmlns:p14="http://schemas.microsoft.com/office/powerpoint/2010/main" val="41303286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38337"/>
            <a:ext cx="8812088" cy="5810581"/>
          </a:xfrm>
          <a:prstGeom prst="rect">
            <a:avLst/>
          </a:prstGeom>
        </p:spPr>
        <p:txBody>
          <a:bodyPr wrap="square">
            <a:spAutoFit/>
          </a:bodyPr>
          <a:lstStyle/>
          <a:p>
            <a:pPr>
              <a:spcBef>
                <a:spcPts val="600"/>
              </a:spcBef>
              <a:spcAft>
                <a:spcPts val="0"/>
              </a:spcAft>
            </a:pPr>
            <a:r>
              <a:rPr lang="sq-AL" sz="2400" dirty="0"/>
              <a:t>Arsyetimi i </a:t>
            </a:r>
            <a:r>
              <a:rPr lang="sq-AL" sz="2400" dirty="0" err="1"/>
              <a:t>poenave</a:t>
            </a:r>
            <a:r>
              <a:rPr lang="sq-AL" sz="2400" dirty="0"/>
              <a:t> bëhet jashtëzakonisht i vështirë kur pikëpamjet e anëtarëve të komisionit vlerësues ndryshojnë dhe vërehen devijime ekstreme në </a:t>
            </a:r>
            <a:r>
              <a:rPr lang="sq-AL" sz="2400" dirty="0" err="1"/>
              <a:t>poenat</a:t>
            </a:r>
            <a:r>
              <a:rPr lang="sq-AL" sz="2400" dirty="0"/>
              <a:t> e tyre. </a:t>
            </a:r>
            <a:endParaRPr lang="sq-AL" sz="2400" dirty="0" smtClean="0"/>
          </a:p>
          <a:p>
            <a:pPr>
              <a:spcBef>
                <a:spcPts val="600"/>
              </a:spcBef>
              <a:spcAft>
                <a:spcPts val="0"/>
              </a:spcAft>
            </a:pPr>
            <a:endParaRPr lang="sq-AL" sz="2400" dirty="0" smtClean="0"/>
          </a:p>
          <a:p>
            <a:pPr>
              <a:spcBef>
                <a:spcPts val="600"/>
              </a:spcBef>
              <a:spcAft>
                <a:spcPts val="0"/>
              </a:spcAft>
            </a:pPr>
            <a:r>
              <a:rPr lang="sq-AL" sz="2400" dirty="0" smtClean="0"/>
              <a:t>Në </a:t>
            </a:r>
            <a:r>
              <a:rPr lang="sq-AL" sz="2400" dirty="0"/>
              <a:t>të gjitha rastet kur ndodhin divergjenca të tilla të pikëpamjeve, është absolutisht e nevojshme, </a:t>
            </a:r>
            <a:r>
              <a:rPr lang="sq-AL" sz="2400" dirty="0" smtClean="0"/>
              <a:t>që </a:t>
            </a:r>
            <a:r>
              <a:rPr lang="sq-AL" sz="2400" dirty="0"/>
              <a:t>anëtarët të diskutojnë çështjen gjerësisht dhe këmbejnë pikëpamjet dhe argumentet, me qëllim </a:t>
            </a:r>
            <a:r>
              <a:rPr lang="sq-AL" sz="2400" dirty="0" smtClean="0"/>
              <a:t>që </a:t>
            </a:r>
            <a:r>
              <a:rPr lang="sq-AL" sz="2400" dirty="0"/>
              <a:t>të arrijnë </a:t>
            </a:r>
            <a:r>
              <a:rPr lang="sq-AL" sz="2400" dirty="0" err="1"/>
              <a:t>unanimitetin</a:t>
            </a:r>
            <a:r>
              <a:rPr lang="sq-AL" sz="2400" dirty="0"/>
              <a:t> ose të paktën një shkallë të konvergjencës. </a:t>
            </a:r>
            <a:endParaRPr lang="sq-AL" sz="2400" dirty="0" smtClean="0"/>
          </a:p>
          <a:p>
            <a:pPr>
              <a:spcBef>
                <a:spcPts val="600"/>
              </a:spcBef>
              <a:spcAft>
                <a:spcPts val="0"/>
              </a:spcAft>
            </a:pPr>
            <a:endParaRPr lang="sq-AL" sz="2400" dirty="0" smtClean="0"/>
          </a:p>
          <a:p>
            <a:pPr>
              <a:spcBef>
                <a:spcPts val="600"/>
              </a:spcBef>
              <a:spcAft>
                <a:spcPts val="0"/>
              </a:spcAft>
            </a:pPr>
            <a:r>
              <a:rPr lang="sq-AL" sz="2400" dirty="0" smtClean="0"/>
              <a:t>Nëse</a:t>
            </a:r>
            <a:r>
              <a:rPr lang="sq-AL" sz="2400" dirty="0"/>
              <a:t>, pavarësisht përpjekjeve të bëra, </a:t>
            </a:r>
            <a:r>
              <a:rPr lang="sq-AL" sz="2400" dirty="0" smtClean="0"/>
              <a:t>bëhet </a:t>
            </a:r>
            <a:r>
              <a:rPr lang="sq-AL" sz="2400" dirty="0"/>
              <a:t>e pamundur </a:t>
            </a:r>
            <a:r>
              <a:rPr lang="sq-AL" sz="2400" dirty="0" smtClean="0"/>
              <a:t>që </a:t>
            </a:r>
            <a:r>
              <a:rPr lang="sq-AL" sz="2400" dirty="0"/>
              <a:t>pikëpamjet e anëtarëve </a:t>
            </a:r>
            <a:r>
              <a:rPr lang="sq-AL" sz="2400" dirty="0" smtClean="0"/>
              <a:t>të ndryshojnë, </a:t>
            </a:r>
            <a:r>
              <a:rPr lang="sq-AL" sz="2400" dirty="0"/>
              <a:t>kjo duhet të regjistrohet së bashku me arsyetimin e secilit prej tyre.</a:t>
            </a:r>
            <a:endParaRPr lang="en-US" sz="2400" dirty="0"/>
          </a:p>
          <a:p>
            <a:pPr>
              <a:spcBef>
                <a:spcPts val="600"/>
              </a:spcBef>
              <a:spcAft>
                <a:spcPts val="0"/>
              </a:spcAft>
            </a:pPr>
            <a:r>
              <a:rPr lang="en-US" sz="2200" dirty="0">
                <a:solidFill>
                  <a:srgbClr val="000000"/>
                </a:solidFill>
                <a:ea typeface="Times New Roman" panose="02020603050405020304" pitchFamily="18" charset="0"/>
                <a:cs typeface="Times New Roman" panose="02020603050405020304" pitchFamily="18" charset="0"/>
              </a:rPr>
              <a:t>.</a:t>
            </a:r>
          </a:p>
        </p:txBody>
      </p:sp>
      <p:sp>
        <p:nvSpPr>
          <p:cNvPr id="3" name="Rectangle 2"/>
          <p:cNvSpPr/>
          <p:nvPr/>
        </p:nvSpPr>
        <p:spPr>
          <a:xfrm>
            <a:off x="501732" y="476672"/>
            <a:ext cx="4934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të dhënies</a:t>
            </a:r>
            <a:endParaRPr lang="el-GR" sz="2400" b="1" dirty="0"/>
          </a:p>
        </p:txBody>
      </p:sp>
    </p:spTree>
    <p:extLst>
      <p:ext uri="{BB962C8B-B14F-4D97-AF65-F5344CB8AC3E}">
        <p14:creationId xmlns:p14="http://schemas.microsoft.com/office/powerpoint/2010/main" val="6089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28600" y="1524000"/>
            <a:ext cx="8515350" cy="2677656"/>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ct val="0"/>
              </a:spcBef>
            </a:pPr>
            <a:r>
              <a:rPr lang="sq-AL" sz="2400" dirty="0">
                <a:latin typeface="Arial" charset="0"/>
              </a:rPr>
              <a:t>Jo të gjitha kriteret përkatëse janë njësoj të rëndësishme për qëllimin e vlerësimit</a:t>
            </a:r>
            <a:r>
              <a:rPr lang="en-US" sz="2400" dirty="0">
                <a:latin typeface="Arial" charset="0"/>
              </a:rPr>
              <a:t>;</a:t>
            </a:r>
          </a:p>
          <a:p>
            <a:pPr>
              <a:spcBef>
                <a:spcPct val="0"/>
              </a:spcBef>
            </a:pPr>
            <a:endParaRPr lang="sq-AL" sz="2400" dirty="0">
              <a:latin typeface="Arial" charset="0"/>
            </a:endParaRPr>
          </a:p>
          <a:p>
            <a:pPr>
              <a:spcBef>
                <a:spcPct val="0"/>
              </a:spcBef>
            </a:pPr>
            <a:r>
              <a:rPr lang="sq-AL" sz="2400" dirty="0">
                <a:latin typeface="Arial" charset="0"/>
              </a:rPr>
              <a:t>Peshimi i kritereve reflekton rëndësinë e tyre</a:t>
            </a:r>
            <a:r>
              <a:rPr lang="en-US" sz="2400" dirty="0">
                <a:latin typeface="Arial" charset="0"/>
              </a:rPr>
              <a:t>;</a:t>
            </a:r>
          </a:p>
          <a:p>
            <a:pPr marL="0" indent="0">
              <a:spcBef>
                <a:spcPct val="0"/>
              </a:spcBef>
              <a:buNone/>
            </a:pPr>
            <a:endParaRPr lang="sq-AL" sz="2400" dirty="0">
              <a:latin typeface="Arial" charset="0"/>
            </a:endParaRPr>
          </a:p>
          <a:p>
            <a:pPr>
              <a:spcBef>
                <a:spcPct val="0"/>
              </a:spcBef>
            </a:pPr>
            <a:r>
              <a:rPr lang="sq-AL" sz="2400" dirty="0">
                <a:latin typeface="Arial" charset="0"/>
              </a:rPr>
              <a:t>Edhe nëse i njëjti kriter është përdorur në tenderë të ndryshëm, do të ketë peshë të ndryshme në çdo kontekst</a:t>
            </a:r>
            <a:r>
              <a:rPr lang="en-US" sz="2400" dirty="0">
                <a:latin typeface="Arial" charset="0"/>
              </a:rPr>
              <a:t>.</a:t>
            </a:r>
            <a:endParaRPr lang="sq-AL" sz="2400" dirty="0">
              <a:latin typeface="Arial" charset="0"/>
            </a:endParaRPr>
          </a:p>
        </p:txBody>
      </p:sp>
    </p:spTree>
    <p:extLst>
      <p:ext uri="{BB962C8B-B14F-4D97-AF65-F5344CB8AC3E}">
        <p14:creationId xmlns:p14="http://schemas.microsoft.com/office/powerpoint/2010/main" val="253275788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Metodologjia e vlerësimit </a:t>
            </a:r>
            <a:endParaRPr lang="el-GR" sz="2400" b="1" dirty="0"/>
          </a:p>
        </p:txBody>
      </p:sp>
      <p:sp>
        <p:nvSpPr>
          <p:cNvPr id="3" name="Rectangle 2"/>
          <p:cNvSpPr/>
          <p:nvPr/>
        </p:nvSpPr>
        <p:spPr>
          <a:xfrm>
            <a:off x="179512" y="980728"/>
            <a:ext cx="8784976" cy="4462760"/>
          </a:xfrm>
          <a:prstGeom prst="rect">
            <a:avLst/>
          </a:prstGeom>
        </p:spPr>
        <p:txBody>
          <a:bodyPr wrap="square">
            <a:spAutoFit/>
          </a:bodyPr>
          <a:lstStyle/>
          <a:p>
            <a:r>
              <a:rPr lang="sq-AL" sz="2400" dirty="0"/>
              <a:t>Metoda e saktë e vlerësimit për llogaritjen e rezultatit final për çdo tender në fazën e dhënies së kontratës duhet të përshkruhet në detaje në dokumentet e tenderit</a:t>
            </a:r>
            <a:r>
              <a:rPr lang="sq-AL" sz="2400" dirty="0" smtClean="0"/>
              <a:t>.</a:t>
            </a:r>
          </a:p>
          <a:p>
            <a:endParaRPr lang="sq-AL" sz="2400" dirty="0" smtClean="0"/>
          </a:p>
          <a:p>
            <a:r>
              <a:rPr lang="sq-AL" sz="2400" dirty="0" smtClean="0"/>
              <a:t> </a:t>
            </a:r>
            <a:r>
              <a:rPr lang="sq-AL" sz="2400" dirty="0"/>
              <a:t>Ajo përcakton</a:t>
            </a:r>
            <a:r>
              <a:rPr lang="sq-AL" sz="2400" dirty="0" smtClean="0"/>
              <a:t>:</a:t>
            </a:r>
          </a:p>
          <a:p>
            <a:endParaRPr lang="en-US" sz="2400" dirty="0"/>
          </a:p>
          <a:p>
            <a:pPr marL="342900" lvl="0" indent="-342900">
              <a:buFont typeface="Arial" panose="020B0604020202020204" pitchFamily="34" charset="0"/>
              <a:buChar char="•"/>
            </a:pPr>
            <a:r>
              <a:rPr lang="sq-AL" sz="2000" dirty="0"/>
              <a:t>Pik</a:t>
            </a:r>
            <a:r>
              <a:rPr lang="en-US" sz="2000" dirty="0"/>
              <a:t>ë</a:t>
            </a:r>
            <a:r>
              <a:rPr lang="sq-AL" sz="2000" dirty="0"/>
              <a:t>t  minimale dhe maksimale që do të i jepet secilit kriter</a:t>
            </a:r>
            <a:r>
              <a:rPr lang="en-US" sz="2000" dirty="0" smtClean="0"/>
              <a:t>;</a:t>
            </a:r>
            <a:endParaRPr lang="en-US" sz="2000" dirty="0"/>
          </a:p>
          <a:p>
            <a:pPr marL="342900" lvl="0" indent="-342900">
              <a:buFont typeface="Arial" panose="020B0604020202020204" pitchFamily="34" charset="0"/>
              <a:buChar char="•"/>
            </a:pPr>
            <a:r>
              <a:rPr lang="sq-AL" sz="2000" dirty="0"/>
              <a:t>Përqindja e mundshme maksimale për piket </a:t>
            </a:r>
            <a:r>
              <a:rPr lang="sq-AL" sz="2000" dirty="0" smtClean="0"/>
              <a:t>më shumë </a:t>
            </a:r>
            <a:r>
              <a:rPr lang="sq-AL" sz="2000" dirty="0"/>
              <a:t>ose </a:t>
            </a:r>
            <a:r>
              <a:rPr lang="sq-AL" sz="2000" dirty="0" smtClean="0"/>
              <a:t>më </a:t>
            </a:r>
            <a:r>
              <a:rPr lang="sq-AL" sz="2000" dirty="0"/>
              <a:t>pak  në rast se një tender i kalon ose pjesërisht përmbush kërkesat</a:t>
            </a:r>
            <a:r>
              <a:rPr lang="en-US" sz="2000" dirty="0" smtClean="0"/>
              <a:t>;</a:t>
            </a:r>
            <a:endParaRPr lang="en-US" sz="2000" dirty="0"/>
          </a:p>
          <a:p>
            <a:pPr marL="342900" lvl="0" indent="-342900">
              <a:buFont typeface="Arial" panose="020B0604020202020204" pitchFamily="34" charset="0"/>
              <a:buChar char="•"/>
            </a:pPr>
            <a:r>
              <a:rPr lang="sq-AL" sz="2000" dirty="0"/>
              <a:t>Pesha për secilin kriter</a:t>
            </a:r>
            <a:r>
              <a:rPr lang="en-US" sz="2000" dirty="0" smtClean="0"/>
              <a:t>;</a:t>
            </a:r>
            <a:endParaRPr lang="en-US" sz="2000" dirty="0"/>
          </a:p>
          <a:p>
            <a:pPr marL="342900" lvl="0" indent="-342900">
              <a:buFont typeface="Arial" panose="020B0604020202020204" pitchFamily="34" charset="0"/>
              <a:buChar char="•"/>
            </a:pPr>
            <a:r>
              <a:rPr lang="sq-AL" sz="2000" dirty="0"/>
              <a:t>Pesha për kriteret </a:t>
            </a:r>
            <a:r>
              <a:rPr lang="sq-AL" sz="2000" dirty="0" smtClean="0"/>
              <a:t>të </a:t>
            </a:r>
            <a:r>
              <a:rPr lang="sq-AL" sz="2000" dirty="0"/>
              <a:t>cilat ndërlidhen me kosto dhe ato </a:t>
            </a:r>
            <a:r>
              <a:rPr lang="sq-AL" sz="2000" dirty="0" smtClean="0"/>
              <a:t>të </a:t>
            </a:r>
            <a:r>
              <a:rPr lang="sq-AL" sz="2000" dirty="0"/>
              <a:t>cilat nuk ndërlidhen me kosto</a:t>
            </a:r>
            <a:r>
              <a:rPr lang="sq-AL" sz="2000" dirty="0" smtClean="0"/>
              <a:t>.</a:t>
            </a:r>
          </a:p>
          <a:p>
            <a:pPr marL="342900" lvl="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4881509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Shembull i peshimit (1) </a:t>
            </a:r>
            <a:endParaRPr lang="en-US" sz="2400" dirty="0"/>
          </a:p>
        </p:txBody>
      </p:sp>
      <p:sp>
        <p:nvSpPr>
          <p:cNvPr id="3" name="Rectangle 2"/>
          <p:cNvSpPr/>
          <p:nvPr/>
        </p:nvSpPr>
        <p:spPr>
          <a:xfrm>
            <a:off x="179512" y="1052736"/>
            <a:ext cx="8784976" cy="4724370"/>
          </a:xfrm>
          <a:prstGeom prst="rect">
            <a:avLst/>
          </a:prstGeom>
        </p:spPr>
        <p:txBody>
          <a:bodyPr wrap="square">
            <a:spAutoFit/>
          </a:bodyPr>
          <a:lstStyle/>
          <a:p>
            <a:r>
              <a:rPr lang="sq-AL" sz="2400" dirty="0"/>
              <a:t>Metoda e vlerësimit:</a:t>
            </a:r>
            <a:endParaRPr lang="en-US" sz="2400" dirty="0"/>
          </a:p>
          <a:p>
            <a:r>
              <a:rPr lang="sq-AL" sz="2400" dirty="0"/>
              <a:t> </a:t>
            </a:r>
            <a:endParaRPr lang="en-US" sz="2400" dirty="0"/>
          </a:p>
          <a:p>
            <a:pPr marL="457200" lvl="0" indent="-457200">
              <a:buFont typeface="+mj-lt"/>
              <a:buAutoNum type="arabicPeriod"/>
            </a:pPr>
            <a:r>
              <a:rPr lang="sq-AL" sz="2000" dirty="0"/>
              <a:t>Secilit nga 3 kriteret e dhënies së kontratës i është dhënë një rezultat prej 0 pikë (dobët) deri në 10 pike (shkëlqyeshëm) në rritje  0,5.</a:t>
            </a:r>
            <a:endParaRPr lang="en-US" sz="2000" dirty="0"/>
          </a:p>
          <a:p>
            <a:pPr marL="457200" lvl="0" indent="-457200">
              <a:buFont typeface="+mj-lt"/>
              <a:buAutoNum type="arabicPeriod"/>
            </a:pPr>
            <a:r>
              <a:rPr lang="sq-AL" sz="2000" dirty="0"/>
              <a:t>Nuk është parapare rritje apo zbritje e </a:t>
            </a:r>
            <a:r>
              <a:rPr lang="sq-AL" sz="2000" dirty="0" err="1"/>
              <a:t>poenave</a:t>
            </a:r>
            <a:r>
              <a:rPr lang="sq-AL" sz="2000" dirty="0"/>
              <a:t> për shkak të natyrës së kritereve.</a:t>
            </a:r>
            <a:endParaRPr lang="en-US" sz="2000" dirty="0"/>
          </a:p>
          <a:p>
            <a:pPr marL="457200" lvl="0" indent="-457200">
              <a:buFont typeface="+mj-lt"/>
              <a:buAutoNum type="arabicPeriod"/>
            </a:pPr>
            <a:r>
              <a:rPr lang="sq-AL" sz="2000" dirty="0"/>
              <a:t>Peshat për 3 kriteret e dhënies së kontratës  janë</a:t>
            </a:r>
            <a:r>
              <a:rPr lang="sq-AL" sz="2000" dirty="0" smtClean="0"/>
              <a:t>:</a:t>
            </a:r>
          </a:p>
          <a:p>
            <a:pPr lvl="0"/>
            <a:endParaRPr lang="en-US" sz="2000" dirty="0"/>
          </a:p>
          <a:p>
            <a:pPr marL="457200" lvl="0" indent="-457200">
              <a:buFont typeface="+mj-lt"/>
              <a:buAutoNum type="arabicPeriod"/>
            </a:pPr>
            <a:endParaRPr lang="en-US" sz="2400" dirty="0"/>
          </a:p>
          <a:p>
            <a:pPr lvl="0"/>
            <a:endParaRPr lang="en-US" sz="2400" dirty="0"/>
          </a:p>
          <a:p>
            <a:pPr marL="457200" lvl="0" indent="-457200" algn="just" hangingPunct="0">
              <a:spcBef>
                <a:spcPts val="600"/>
              </a:spcBef>
              <a:spcAft>
                <a:spcPts val="0"/>
              </a:spcAft>
              <a:buFont typeface="+mj-lt"/>
              <a:buAutoNum type="arabicPeriod"/>
              <a:tabLst>
                <a:tab pos="5772150" algn="r"/>
              </a:tabLst>
            </a:pPr>
            <a:endParaRPr lang="en-GB" sz="2000" dirty="0">
              <a:ea typeface="Verdana" panose="020B0604030504040204" pitchFamily="34" charset="0"/>
              <a:cs typeface="Verdana" panose="020B0604030504040204" pitchFamily="34" charset="0"/>
            </a:endParaRPr>
          </a:p>
          <a:p>
            <a:pPr marL="457200" lvl="0" indent="-457200">
              <a:buFont typeface="+mj-lt"/>
              <a:buAutoNum type="arabicPeriod"/>
            </a:pPr>
            <a:r>
              <a:rPr lang="sq-AL" sz="2000" dirty="0" smtClean="0"/>
              <a:t>Rezultati </a:t>
            </a:r>
            <a:r>
              <a:rPr lang="sq-AL" sz="2000" dirty="0"/>
              <a:t>i poentuar rrumbullakohet deri në 2 shifra dhjetore.</a:t>
            </a:r>
            <a:endParaRPr lang="en-US" sz="2000" dirty="0"/>
          </a:p>
          <a:p>
            <a:pPr marL="457200" lvl="0" indent="-457200">
              <a:buFont typeface="+mj-lt"/>
              <a:buAutoNum type="arabicPeriod"/>
            </a:pPr>
            <a:r>
              <a:rPr lang="sq-AL" sz="2000" dirty="0"/>
              <a:t>Pesha  relative në mes të kritereve </a:t>
            </a:r>
            <a:r>
              <a:rPr lang="sq-AL" sz="2000" dirty="0" smtClean="0"/>
              <a:t>që </a:t>
            </a:r>
            <a:r>
              <a:rPr lang="sq-AL" sz="2000" dirty="0"/>
              <a:t>ndërlidhen me kosto dhe ato </a:t>
            </a:r>
            <a:r>
              <a:rPr lang="sq-AL" sz="2000" dirty="0" smtClean="0"/>
              <a:t>të </a:t>
            </a:r>
            <a:r>
              <a:rPr lang="sq-AL" sz="2000" dirty="0"/>
              <a:t>cilat nuk ndërlidhen me kosto është 70% - 30%</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843557323"/>
              </p:ext>
            </p:extLst>
          </p:nvPr>
        </p:nvGraphicFramePr>
        <p:xfrm>
          <a:off x="2362200" y="3420353"/>
          <a:ext cx="4038600" cy="1304046"/>
        </p:xfrm>
        <a:graphic>
          <a:graphicData uri="http://schemas.openxmlformats.org/drawingml/2006/table">
            <a:tbl>
              <a:tblPr firstRow="1" bandRow="1">
                <a:tableStyleId>{5940675A-B579-460E-94D1-54222C63F5DA}</a:tableStyleId>
              </a:tblPr>
              <a:tblGrid>
                <a:gridCol w="2718289">
                  <a:extLst>
                    <a:ext uri="{9D8B030D-6E8A-4147-A177-3AD203B41FA5}">
                      <a16:colId xmlns="" xmlns:a16="http://schemas.microsoft.com/office/drawing/2014/main" val="20000"/>
                    </a:ext>
                  </a:extLst>
                </a:gridCol>
                <a:gridCol w="1320311">
                  <a:extLst>
                    <a:ext uri="{9D8B030D-6E8A-4147-A177-3AD203B41FA5}">
                      <a16:colId xmlns="" xmlns:a16="http://schemas.microsoft.com/office/drawing/2014/main" val="20001"/>
                    </a:ext>
                  </a:extLst>
                </a:gridCol>
              </a:tblGrid>
              <a:tr h="434682">
                <a:tc>
                  <a:txBody>
                    <a:bodyPr/>
                    <a:lstStyle/>
                    <a:p>
                      <a:r>
                        <a:rPr lang="sq-AL" sz="1800" kern="1200" dirty="0">
                          <a:solidFill>
                            <a:schemeClr val="tx1"/>
                          </a:solidFill>
                          <a:latin typeface="+mn-lt"/>
                          <a:ea typeface="+mn-ea"/>
                          <a:cs typeface="+mn-cs"/>
                        </a:rPr>
                        <a:t>Kriteri 1 </a:t>
                      </a:r>
                      <a:endParaRPr lang="el-GR" dirty="0"/>
                    </a:p>
                  </a:txBody>
                  <a:tcPr/>
                </a:tc>
                <a:tc>
                  <a:txBody>
                    <a:bodyPr/>
                    <a:lstStyle/>
                    <a:p>
                      <a:pPr algn="r"/>
                      <a:r>
                        <a:rPr lang="en-US" dirty="0"/>
                        <a:t>40%</a:t>
                      </a:r>
                      <a:endParaRPr lang="el-GR" dirty="0"/>
                    </a:p>
                  </a:txBody>
                  <a:tcPr/>
                </a:tc>
                <a:extLst>
                  <a:ext uri="{0D108BD9-81ED-4DB2-BD59-A6C34878D82A}">
                    <a16:rowId xmlns="" xmlns:a16="http://schemas.microsoft.com/office/drawing/2014/main" val="10000"/>
                  </a:ext>
                </a:extLst>
              </a:tr>
              <a:tr h="434682">
                <a:tc>
                  <a:txBody>
                    <a:bodyPr/>
                    <a:lstStyle/>
                    <a:p>
                      <a:r>
                        <a:rPr lang="sq-AL" sz="1800" kern="1200" dirty="0">
                          <a:solidFill>
                            <a:schemeClr val="tx1"/>
                          </a:solidFill>
                          <a:latin typeface="+mn-lt"/>
                          <a:ea typeface="+mn-ea"/>
                          <a:cs typeface="+mn-cs"/>
                        </a:rPr>
                        <a:t>Kriteri </a:t>
                      </a:r>
                      <a:r>
                        <a:rPr lang="en-US" sz="1800" kern="1200" dirty="0">
                          <a:solidFill>
                            <a:schemeClr val="tx1"/>
                          </a:solidFill>
                          <a:latin typeface="+mn-lt"/>
                          <a:ea typeface="+mn-ea"/>
                          <a:cs typeface="+mn-cs"/>
                        </a:rPr>
                        <a:t>2</a:t>
                      </a:r>
                      <a:endParaRPr lang="el-GR" dirty="0"/>
                    </a:p>
                  </a:txBody>
                  <a:tcPr/>
                </a:tc>
                <a:tc>
                  <a:txBody>
                    <a:bodyPr/>
                    <a:lstStyle/>
                    <a:p>
                      <a:pPr algn="r"/>
                      <a:r>
                        <a:rPr lang="en-US" dirty="0"/>
                        <a:t>30%</a:t>
                      </a:r>
                      <a:endParaRPr lang="el-GR" dirty="0"/>
                    </a:p>
                  </a:txBody>
                  <a:tcPr/>
                </a:tc>
                <a:extLst>
                  <a:ext uri="{0D108BD9-81ED-4DB2-BD59-A6C34878D82A}">
                    <a16:rowId xmlns="" xmlns:a16="http://schemas.microsoft.com/office/drawing/2014/main" val="10001"/>
                  </a:ext>
                </a:extLst>
              </a:tr>
              <a:tr h="434682">
                <a:tc>
                  <a:txBody>
                    <a:bodyPr/>
                    <a:lstStyle/>
                    <a:p>
                      <a:r>
                        <a:rPr lang="sq-AL" sz="1800" kern="1200" dirty="0">
                          <a:solidFill>
                            <a:schemeClr val="tx1"/>
                          </a:solidFill>
                          <a:latin typeface="+mn-lt"/>
                          <a:ea typeface="+mn-ea"/>
                          <a:cs typeface="+mn-cs"/>
                        </a:rPr>
                        <a:t>Kriteri </a:t>
                      </a:r>
                      <a:r>
                        <a:rPr lang="en-US" sz="1800" kern="1200" dirty="0">
                          <a:solidFill>
                            <a:schemeClr val="tx1"/>
                          </a:solidFill>
                          <a:latin typeface="+mn-lt"/>
                          <a:ea typeface="+mn-ea"/>
                          <a:cs typeface="+mn-cs"/>
                        </a:rPr>
                        <a:t>3</a:t>
                      </a:r>
                      <a:r>
                        <a:rPr lang="sq-AL" sz="1800" kern="1200" dirty="0">
                          <a:solidFill>
                            <a:schemeClr val="tx1"/>
                          </a:solidFill>
                          <a:latin typeface="+mn-lt"/>
                          <a:ea typeface="+mn-ea"/>
                          <a:cs typeface="+mn-cs"/>
                        </a:rPr>
                        <a:t> </a:t>
                      </a:r>
                      <a:endParaRPr lang="el-GR" dirty="0"/>
                    </a:p>
                  </a:txBody>
                  <a:tcPr/>
                </a:tc>
                <a:tc>
                  <a:txBody>
                    <a:bodyPr/>
                    <a:lstStyle/>
                    <a:p>
                      <a:pPr algn="r"/>
                      <a:r>
                        <a:rPr lang="en-US" dirty="0"/>
                        <a:t>30%</a:t>
                      </a:r>
                      <a:endParaRPr lang="el-GR"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6032155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23529" y="1600199"/>
          <a:ext cx="8496942" cy="3695700"/>
        </p:xfrm>
        <a:graphic>
          <a:graphicData uri="http://schemas.openxmlformats.org/drawingml/2006/table">
            <a:tbl>
              <a:tblPr>
                <a:tableStyleId>{ED083AE6-46FA-4A59-8FB0-9F97EB10719F}</a:tableStyleId>
              </a:tblPr>
              <a:tblGrid>
                <a:gridCol w="1872207">
                  <a:extLst>
                    <a:ext uri="{9D8B030D-6E8A-4147-A177-3AD203B41FA5}">
                      <a16:colId xmlns="" xmlns:a16="http://schemas.microsoft.com/office/drawing/2014/main" val="20000"/>
                    </a:ext>
                  </a:extLst>
                </a:gridCol>
                <a:gridCol w="2232248">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1440159">
                  <a:extLst>
                    <a:ext uri="{9D8B030D-6E8A-4147-A177-3AD203B41FA5}">
                      <a16:colId xmlns="" xmlns:a16="http://schemas.microsoft.com/office/drawing/2014/main" val="20004"/>
                    </a:ext>
                  </a:extLst>
                </a:gridCol>
              </a:tblGrid>
              <a:tr h="547464">
                <a:tc gridSpan="2">
                  <a:txBody>
                    <a:bodyPr/>
                    <a:lstStyle/>
                    <a:p>
                      <a:pP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hMerge="1">
                  <a:txBody>
                    <a:bodyPr/>
                    <a:lstStyle/>
                    <a:p>
                      <a:pPr hangingPunct="0">
                        <a:spcAft>
                          <a:spcPts val="0"/>
                        </a:spcAft>
                        <a:tabLst>
                          <a:tab pos="5772150" algn="r"/>
                        </a:tabLst>
                      </a:pP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Aft>
                          <a:spcPts val="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Tenderi 1</a:t>
                      </a:r>
                    </a:p>
                  </a:txBody>
                  <a:tcPr marL="137160" marR="137160" marT="0" marB="0" anchor="ctr"/>
                </a:tc>
                <a:tc>
                  <a:txBody>
                    <a:bodyPr/>
                    <a:lstStyle/>
                    <a:p>
                      <a:pPr algn="ctr" hangingPunct="0">
                        <a:spcAft>
                          <a:spcPts val="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Tenderi 2</a:t>
                      </a:r>
                    </a:p>
                  </a:txBody>
                  <a:tcPr marL="137160" marR="137160" marT="0" marB="0" anchor="ctr"/>
                </a:tc>
                <a:tc>
                  <a:txBody>
                    <a:bodyPr/>
                    <a:lstStyle/>
                    <a:p>
                      <a:pPr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3</a:t>
                      </a:r>
                    </a:p>
                  </a:txBody>
                  <a:tcPr marL="137160" marR="137160" marT="0" marB="0" anchor="ctr"/>
                </a:tc>
                <a:extLst>
                  <a:ext uri="{0D108BD9-81ED-4DB2-BD59-A6C34878D82A}">
                    <a16:rowId xmlns="" xmlns:a16="http://schemas.microsoft.com/office/drawing/2014/main" val="10000"/>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1, pesha 40%</a:t>
                      </a:r>
                    </a:p>
                  </a:txBody>
                  <a:tcPr marL="137160" marR="137160" marT="0" marB="0" anchor="ctr"/>
                </a:tc>
                <a:tc>
                  <a:txBody>
                    <a:bodyPr/>
                    <a:lstStyle/>
                    <a:p>
                      <a:pPr indent="-80010" hangingPunct="0">
                        <a:spcBef>
                          <a:spcPts val="300"/>
                        </a:spcBef>
                        <a:spcAft>
                          <a:spcPts val="30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sq-AL" sz="2000" b="0" i="0" u="none" strike="noStrike" noProof="0">
                          <a:solidFill>
                            <a:srgbClr val="000000"/>
                          </a:solidFill>
                          <a:effectLst/>
                          <a:latin typeface="Verdana" panose="020B0604030504040204" pitchFamily="34" charset="0"/>
                        </a:rPr>
                        <a:t>7,00</a:t>
                      </a:r>
                    </a:p>
                  </a:txBody>
                  <a:tcPr marL="9525" marR="9525" marT="9525" marB="0" anchor="ctr"/>
                </a:tc>
                <a:tc>
                  <a:txBody>
                    <a:bodyPr/>
                    <a:lstStyle/>
                    <a:p>
                      <a:pPr algn="ctr" rtl="0" fontAlgn="ctr"/>
                      <a:r>
                        <a:rPr lang="sq-AL" sz="2000" b="0" i="0" u="none" strike="noStrike" noProof="0" dirty="0">
                          <a:solidFill>
                            <a:srgbClr val="000000"/>
                          </a:solidFill>
                          <a:effectLst/>
                          <a:latin typeface="Verdana" panose="020B0604030504040204" pitchFamily="34" charset="0"/>
                        </a:rPr>
                        <a:t>8,00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9,00</a:t>
                      </a:r>
                    </a:p>
                  </a:txBody>
                  <a:tcPr marL="9525" marR="9525" marT="9525" marB="0" anchor="ctr"/>
                </a:tc>
                <a:extLst>
                  <a:ext uri="{0D108BD9-81ED-4DB2-BD59-A6C34878D82A}">
                    <a16:rowId xmlns="" xmlns:a16="http://schemas.microsoft.com/office/drawing/2014/main" val="10001"/>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a:txBody>
                    <a:bodyPr/>
                    <a:lstStyle/>
                    <a:p>
                      <a:pPr indent="-80010" hangingPunct="0">
                        <a:spcBef>
                          <a:spcPts val="300"/>
                        </a:spcBef>
                        <a:spcAft>
                          <a:spcPts val="300"/>
                        </a:spcAft>
                        <a:tabLst>
                          <a:tab pos="5772150" algn="r"/>
                        </a:tabLst>
                      </a:pPr>
                      <a:r>
                        <a:rPr lang="sq-AL" sz="2000" noProof="0" dirty="0" err="1">
                          <a:effectLst/>
                          <a:latin typeface="Verdana" panose="020B0604030504040204" pitchFamily="34" charset="0"/>
                          <a:ea typeface="Verdana" panose="020B0604030504040204" pitchFamily="34" charset="0"/>
                          <a:cs typeface="Verdana" panose="020B0604030504040204" pitchFamily="34" charset="0"/>
                        </a:rPr>
                        <a:t>poena</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rtl="0" fontAlgn="ctr"/>
                      <a:r>
                        <a:rPr lang="sq-AL" sz="2000" b="1" i="0" u="none" strike="noStrike" noProof="0" dirty="0">
                          <a:solidFill>
                            <a:srgbClr val="000000"/>
                          </a:solidFill>
                          <a:effectLst/>
                          <a:latin typeface="Verdana" panose="020B0604030504040204" pitchFamily="34" charset="0"/>
                        </a:rPr>
                        <a:t>2,80</a:t>
                      </a:r>
                    </a:p>
                  </a:txBody>
                  <a:tcPr marL="9525" marR="9525" marT="9525" marB="0" anchor="ctr"/>
                </a:tc>
                <a:tc>
                  <a:txBody>
                    <a:bodyPr/>
                    <a:lstStyle/>
                    <a:p>
                      <a:pPr algn="ctr" rtl="0" fontAlgn="ctr"/>
                      <a:r>
                        <a:rPr lang="sq-AL" sz="2000" b="1" i="0" u="none" strike="noStrike" noProof="0">
                          <a:solidFill>
                            <a:srgbClr val="000000"/>
                          </a:solidFill>
                          <a:effectLst/>
                          <a:latin typeface="Verdana" panose="020B0604030504040204" pitchFamily="34" charset="0"/>
                        </a:rPr>
                        <a:t>3,20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3,60</a:t>
                      </a:r>
                    </a:p>
                  </a:txBody>
                  <a:tcPr marL="9525" marR="9525" marT="9525" marB="0" anchor="ctr"/>
                </a:tc>
                <a:extLst>
                  <a:ext uri="{0D108BD9-81ED-4DB2-BD59-A6C34878D82A}">
                    <a16:rowId xmlns="" xmlns:a16="http://schemas.microsoft.com/office/drawing/2014/main" val="10002"/>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2, pesha 30%</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sq-AL" sz="2000" b="0" i="0" u="none" strike="noStrike" noProof="0">
                          <a:solidFill>
                            <a:srgbClr val="000000"/>
                          </a:solidFill>
                          <a:effectLst/>
                          <a:latin typeface="Verdana" panose="020B0604030504040204" pitchFamily="34" charset="0"/>
                        </a:rPr>
                        <a:t>7,00</a:t>
                      </a:r>
                    </a:p>
                  </a:txBody>
                  <a:tcPr marL="9525" marR="9525" marT="9525" marB="0" anchor="ctr"/>
                </a:tc>
                <a:tc>
                  <a:txBody>
                    <a:bodyPr/>
                    <a:lstStyle/>
                    <a:p>
                      <a:pPr algn="ctr" rtl="0" fontAlgn="ctr"/>
                      <a:r>
                        <a:rPr lang="sq-AL" sz="2000" b="0" i="0" u="none" strike="noStrike" noProof="0">
                          <a:solidFill>
                            <a:srgbClr val="000000"/>
                          </a:solidFill>
                          <a:effectLst/>
                          <a:latin typeface="Verdana" panose="020B0604030504040204" pitchFamily="34" charset="0"/>
                        </a:rPr>
                        <a:t>8,00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7,50</a:t>
                      </a:r>
                    </a:p>
                  </a:txBody>
                  <a:tcPr marL="9525" marR="9525" marT="9525" marB="0" anchor="ctr"/>
                </a:tc>
                <a:extLst>
                  <a:ext uri="{0D108BD9-81ED-4DB2-BD59-A6C34878D82A}">
                    <a16:rowId xmlns="" xmlns:a16="http://schemas.microsoft.com/office/drawing/2014/main" val="10003"/>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poena</a:t>
                      </a:r>
                    </a:p>
                  </a:txBody>
                  <a:tcPr marL="137160" marR="137160" marT="0" marB="0" anchor="ctr"/>
                </a:tc>
                <a:tc>
                  <a:txBody>
                    <a:bodyPr/>
                    <a:lstStyle/>
                    <a:p>
                      <a:pPr algn="ctr" rtl="0" fontAlgn="ctr"/>
                      <a:r>
                        <a:rPr lang="sq-AL" sz="2000" b="1" i="0" u="none" strike="noStrike" noProof="0">
                          <a:solidFill>
                            <a:srgbClr val="000000"/>
                          </a:solidFill>
                          <a:effectLst/>
                          <a:latin typeface="Verdana" panose="020B0604030504040204" pitchFamily="34" charset="0"/>
                        </a:rPr>
                        <a:t>2,10</a:t>
                      </a:r>
                    </a:p>
                  </a:txBody>
                  <a:tcPr marL="9525" marR="9525" marT="9525" marB="0" anchor="ctr"/>
                </a:tc>
                <a:tc>
                  <a:txBody>
                    <a:bodyPr/>
                    <a:lstStyle/>
                    <a:p>
                      <a:pPr algn="ctr" rtl="0" fontAlgn="ctr"/>
                      <a:r>
                        <a:rPr lang="sq-AL" sz="2000" b="1" i="0" u="none" strike="noStrike" noProof="0">
                          <a:solidFill>
                            <a:srgbClr val="000000"/>
                          </a:solidFill>
                          <a:effectLst/>
                          <a:latin typeface="Verdana" panose="020B0604030504040204" pitchFamily="34" charset="0"/>
                        </a:rPr>
                        <a:t>2,40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2,25</a:t>
                      </a:r>
                    </a:p>
                  </a:txBody>
                  <a:tcPr marL="9525" marR="9525" marT="9525" marB="0" anchor="ctr"/>
                </a:tc>
                <a:extLst>
                  <a:ext uri="{0D108BD9-81ED-4DB2-BD59-A6C34878D82A}">
                    <a16:rowId xmlns="" xmlns:a16="http://schemas.microsoft.com/office/drawing/2014/main" val="10004"/>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3, pesha 30%</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sq-AL" sz="2000" b="0" i="0" u="none" strike="noStrike" noProof="0">
                          <a:solidFill>
                            <a:srgbClr val="000000"/>
                          </a:solidFill>
                          <a:effectLst/>
                          <a:latin typeface="Verdana" panose="020B0604030504040204" pitchFamily="34" charset="0"/>
                        </a:rPr>
                        <a:t>5,00</a:t>
                      </a:r>
                    </a:p>
                  </a:txBody>
                  <a:tcPr marL="9525" marR="9525" marT="9525" marB="0" anchor="ctr"/>
                </a:tc>
                <a:tc>
                  <a:txBody>
                    <a:bodyPr/>
                    <a:lstStyle/>
                    <a:p>
                      <a:pPr algn="ctr" rtl="0" fontAlgn="ctr"/>
                      <a:r>
                        <a:rPr lang="sq-AL" sz="2000" b="0" i="0" u="none" strike="noStrike" noProof="0">
                          <a:solidFill>
                            <a:srgbClr val="000000"/>
                          </a:solidFill>
                          <a:effectLst/>
                          <a:latin typeface="Verdana" panose="020B0604030504040204" pitchFamily="34" charset="0"/>
                        </a:rPr>
                        <a:t>6,00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9,00</a:t>
                      </a:r>
                    </a:p>
                  </a:txBody>
                  <a:tcPr marL="9525" marR="9525" marT="9525" marB="0" anchor="ctr"/>
                </a:tc>
                <a:extLst>
                  <a:ext uri="{0D108BD9-81ED-4DB2-BD59-A6C34878D82A}">
                    <a16:rowId xmlns="" xmlns:a16="http://schemas.microsoft.com/office/drawing/2014/main" val="10005"/>
                  </a:ext>
                </a:extLst>
              </a:tr>
              <a:tr h="0">
                <a:tc>
                  <a:txBody>
                    <a:bodyPr/>
                    <a:lstStyle/>
                    <a:p>
                      <a:pPr indent="-22860" hangingPunct="0">
                        <a:spcBef>
                          <a:spcPts val="300"/>
                        </a:spcBef>
                        <a:spcAft>
                          <a:spcPts val="300"/>
                        </a:spcAft>
                        <a:tabLst>
                          <a:tab pos="5772150" algn="r"/>
                        </a:tabLst>
                      </a:pP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poena</a:t>
                      </a:r>
                    </a:p>
                  </a:txBody>
                  <a:tcPr marL="137160" marR="137160" marT="0" marB="0" anchor="ctr"/>
                </a:tc>
                <a:tc>
                  <a:txBody>
                    <a:bodyPr/>
                    <a:lstStyle/>
                    <a:p>
                      <a:pPr algn="ctr" rtl="0" fontAlgn="ctr"/>
                      <a:r>
                        <a:rPr lang="sq-AL" sz="2000" b="1" i="0" u="none" strike="noStrike" noProof="0">
                          <a:solidFill>
                            <a:srgbClr val="000000"/>
                          </a:solidFill>
                          <a:effectLst/>
                          <a:latin typeface="Verdana" panose="020B0604030504040204" pitchFamily="34" charset="0"/>
                        </a:rPr>
                        <a:t>1,50</a:t>
                      </a:r>
                    </a:p>
                  </a:txBody>
                  <a:tcPr marL="9525" marR="9525" marT="9525" marB="0" anchor="ctr"/>
                </a:tc>
                <a:tc>
                  <a:txBody>
                    <a:bodyPr/>
                    <a:lstStyle/>
                    <a:p>
                      <a:pPr algn="ctr" rtl="0" fontAlgn="ctr"/>
                      <a:r>
                        <a:rPr lang="sq-AL" sz="2000" b="1" i="0" u="none" strike="noStrike" noProof="0" dirty="0">
                          <a:solidFill>
                            <a:srgbClr val="000000"/>
                          </a:solidFill>
                          <a:effectLst/>
                          <a:latin typeface="Verdana" panose="020B0604030504040204" pitchFamily="34" charset="0"/>
                        </a:rPr>
                        <a:t>1,80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2,70</a:t>
                      </a:r>
                    </a:p>
                  </a:txBody>
                  <a:tcPr marL="9525" marR="9525" marT="9525" marB="0" anchor="ctr"/>
                </a:tc>
                <a:extLst>
                  <a:ext uri="{0D108BD9-81ED-4DB2-BD59-A6C34878D82A}">
                    <a16:rowId xmlns="" xmlns:a16="http://schemas.microsoft.com/office/drawing/2014/main" val="10006"/>
                  </a:ext>
                </a:extLst>
              </a:tr>
              <a:tr h="0">
                <a:tc gridSpan="2">
                  <a:txBody>
                    <a:bodyPr/>
                    <a:lstStyle/>
                    <a:p>
                      <a:pPr indent="-22860" hangingPunct="0">
                        <a:spcBef>
                          <a:spcPts val="300"/>
                        </a:spcBef>
                        <a:spcAft>
                          <a:spcPts val="30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Total</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hMerge="1">
                  <a:txBody>
                    <a:bodyPr/>
                    <a:lstStyle/>
                    <a:p>
                      <a:endParaRPr lang="el-GR"/>
                    </a:p>
                  </a:txBody>
                  <a:tcPr/>
                </a:tc>
                <a:tc>
                  <a:txBody>
                    <a:bodyPr/>
                    <a:lstStyle/>
                    <a:p>
                      <a:pPr algn="ctr" rtl="0" fontAlgn="ctr"/>
                      <a:r>
                        <a:rPr lang="el-GR" sz="2000" b="1" i="0" u="none" strike="noStrike" dirty="0">
                          <a:solidFill>
                            <a:schemeClr val="tx1"/>
                          </a:solidFill>
                          <a:effectLst/>
                          <a:latin typeface="Verdana" panose="020B0604030504040204" pitchFamily="34" charset="0"/>
                        </a:rPr>
                        <a:t>6,40</a:t>
                      </a:r>
                    </a:p>
                  </a:txBody>
                  <a:tcPr marL="9525" marR="9525" marT="9525" marB="0" anchor="ctr"/>
                </a:tc>
                <a:tc>
                  <a:txBody>
                    <a:bodyPr/>
                    <a:lstStyle/>
                    <a:p>
                      <a:pPr algn="ctr" rtl="0" fontAlgn="ctr"/>
                      <a:r>
                        <a:rPr lang="el-GR" sz="2000" b="1" i="0" u="none" strike="noStrike" dirty="0">
                          <a:solidFill>
                            <a:schemeClr val="tx1"/>
                          </a:solidFill>
                          <a:effectLst/>
                          <a:latin typeface="Verdana" panose="020B0604030504040204" pitchFamily="34" charset="0"/>
                        </a:rPr>
                        <a:t>7,40</a:t>
                      </a:r>
                    </a:p>
                  </a:txBody>
                  <a:tcPr marL="9525" marR="9525" marT="9525" marB="0" anchor="ctr"/>
                </a:tc>
                <a:tc>
                  <a:txBody>
                    <a:bodyPr/>
                    <a:lstStyle/>
                    <a:p>
                      <a:pPr algn="ctr" rtl="0" fontAlgn="ctr"/>
                      <a:r>
                        <a:rPr lang="el-GR" sz="2000" b="1" i="0" u="none" strike="noStrike" dirty="0">
                          <a:solidFill>
                            <a:schemeClr val="tx1"/>
                          </a:solidFill>
                          <a:effectLst/>
                          <a:latin typeface="Verdana" panose="020B0604030504040204" pitchFamily="34" charset="0"/>
                        </a:rPr>
                        <a:t>8,55</a:t>
                      </a:r>
                    </a:p>
                  </a:txBody>
                  <a:tcPr marL="9525" marR="9525" marT="9525" marB="0" anchor="ctr"/>
                </a:tc>
                <a:extLst>
                  <a:ext uri="{0D108BD9-81ED-4DB2-BD59-A6C34878D82A}">
                    <a16:rowId xmlns="" xmlns:a16="http://schemas.microsoft.com/office/drawing/2014/main" val="10007"/>
                  </a:ext>
                </a:extLst>
              </a:tr>
            </a:tbl>
          </a:graphicData>
        </a:graphic>
      </p:graphicFrame>
      <p:sp>
        <p:nvSpPr>
          <p:cNvPr id="4" name="Rectangle 3"/>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a:t>
            </a:r>
            <a:r>
              <a:rPr lang="sq-AL" sz="2400" b="1" dirty="0" smtClean="0"/>
              <a:t>që </a:t>
            </a:r>
            <a:r>
              <a:rPr lang="sq-AL" sz="2400" b="1" dirty="0"/>
              <a:t>nuk ndërlidhen me kosto</a:t>
            </a:r>
          </a:p>
        </p:txBody>
      </p:sp>
    </p:spTree>
    <p:extLst>
      <p:ext uri="{BB962C8B-B14F-4D97-AF65-F5344CB8AC3E}">
        <p14:creationId xmlns:p14="http://schemas.microsoft.com/office/powerpoint/2010/main" val="1265020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Peshimi i çmimit </a:t>
            </a:r>
            <a:endParaRPr lang="en-US" sz="2400" dirty="0"/>
          </a:p>
        </p:txBody>
      </p:sp>
      <p:sp>
        <p:nvSpPr>
          <p:cNvPr id="5" name="TextBox 4"/>
          <p:cNvSpPr txBox="1"/>
          <p:nvPr/>
        </p:nvSpPr>
        <p:spPr>
          <a:xfrm>
            <a:off x="323528" y="980728"/>
            <a:ext cx="8496944" cy="3046988"/>
          </a:xfrm>
          <a:prstGeom prst="rect">
            <a:avLst/>
          </a:prstGeom>
          <a:noFill/>
        </p:spPr>
        <p:txBody>
          <a:bodyPr wrap="square" rtlCol="0">
            <a:spAutoFit/>
          </a:bodyPr>
          <a:lstStyle/>
          <a:p>
            <a:r>
              <a:rPr lang="sq-AL" sz="2400" dirty="0"/>
              <a:t>Në mënyrë që matematikisht t</a:t>
            </a:r>
            <a:r>
              <a:rPr lang="en-US" sz="2400" dirty="0"/>
              <a:t>ë</a:t>
            </a:r>
            <a:r>
              <a:rPr lang="sq-AL" sz="2400" dirty="0"/>
              <a:t> kombinohet rezultati i kritereve q</a:t>
            </a:r>
            <a:r>
              <a:rPr lang="en-US" sz="2400" dirty="0"/>
              <a:t>ë</a:t>
            </a:r>
            <a:r>
              <a:rPr lang="sq-AL" sz="2400" dirty="0"/>
              <a:t> nuk ndërlidhen me kosto me rezultatin e atyre q</a:t>
            </a:r>
            <a:r>
              <a:rPr lang="en-US" sz="2400" dirty="0"/>
              <a:t>ë</a:t>
            </a:r>
            <a:r>
              <a:rPr lang="sq-AL" sz="2400" dirty="0"/>
              <a:t> ndërlidhen me kosto (në shembullin specifik me çmimin</a:t>
            </a:r>
            <a:r>
              <a:rPr lang="sq-AL" sz="2400" dirty="0" smtClean="0"/>
              <a:t>).</a:t>
            </a:r>
          </a:p>
          <a:p>
            <a:r>
              <a:rPr lang="sq-AL" sz="2400" dirty="0" smtClean="0"/>
              <a:t>K</a:t>
            </a:r>
            <a:r>
              <a:rPr lang="sq-AL" sz="2400" dirty="0" smtClean="0"/>
              <a:t>riteret </a:t>
            </a:r>
            <a:r>
              <a:rPr lang="sq-AL" sz="2400" dirty="0"/>
              <a:t>q</a:t>
            </a:r>
            <a:r>
              <a:rPr lang="en-US" sz="2400" dirty="0"/>
              <a:t>ë</a:t>
            </a:r>
            <a:r>
              <a:rPr lang="sq-AL" sz="2400" dirty="0"/>
              <a:t> ndërlidhen me kosto, </a:t>
            </a:r>
            <a:r>
              <a:rPr lang="sq-AL" sz="2400" dirty="0" smtClean="0"/>
              <a:t>që </a:t>
            </a:r>
            <a:r>
              <a:rPr lang="sq-AL" sz="2400" dirty="0"/>
              <a:t>me siguri shprehen në njësi monetare, do të duhet të normalizohem në të njëjtën bazë me kriteret e përdoruara q</a:t>
            </a:r>
            <a:r>
              <a:rPr lang="en-US" sz="2400" dirty="0"/>
              <a:t>ë</a:t>
            </a:r>
            <a:r>
              <a:rPr lang="sq-AL" sz="2400" dirty="0"/>
              <a:t> nuk ndërlidhen me kosto, të cilave për shembull i epen 10 pik</a:t>
            </a:r>
            <a:r>
              <a:rPr lang="en-US" sz="2400" dirty="0"/>
              <a:t>ë</a:t>
            </a:r>
            <a:r>
              <a:rPr lang="sq-AL" sz="2400" dirty="0"/>
              <a:t>. </a:t>
            </a:r>
            <a:endParaRPr lang="sq-AL" sz="2400" dirty="0" smtClean="0"/>
          </a:p>
          <a:p>
            <a:r>
              <a:rPr lang="sq-AL" sz="2400" dirty="0" smtClean="0"/>
              <a:t>Formula </a:t>
            </a:r>
            <a:r>
              <a:rPr lang="sq-AL" sz="2400" dirty="0"/>
              <a:t>q</a:t>
            </a:r>
            <a:r>
              <a:rPr lang="en-US" sz="2400" dirty="0"/>
              <a:t>ë</a:t>
            </a:r>
            <a:r>
              <a:rPr lang="sq-AL" sz="2400" dirty="0"/>
              <a:t> përdoret për normalizim është:</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852592840"/>
              </p:ext>
            </p:extLst>
          </p:nvPr>
        </p:nvGraphicFramePr>
        <p:xfrm>
          <a:off x="3281646" y="4175155"/>
          <a:ext cx="4248472" cy="1005840"/>
        </p:xfrm>
        <a:graphic>
          <a:graphicData uri="http://schemas.openxmlformats.org/drawingml/2006/table">
            <a:tbl>
              <a:tblPr firstRow="1" bandRow="1">
                <a:tableStyleId>{2D5ABB26-0587-4C30-8999-92F81FD0307C}</a:tableStyleId>
              </a:tblPr>
              <a:tblGrid>
                <a:gridCol w="4248472">
                  <a:extLst>
                    <a:ext uri="{9D8B030D-6E8A-4147-A177-3AD203B41FA5}">
                      <a16:colId xmlns="" xmlns:a16="http://schemas.microsoft.com/office/drawing/2014/main" val="20000"/>
                    </a:ext>
                  </a:extLst>
                </a:gridCol>
              </a:tblGrid>
              <a:tr h="527035">
                <a:tc>
                  <a:txBody>
                    <a:bodyPr/>
                    <a:lstStyle/>
                    <a:p>
                      <a:pPr algn="ctr"/>
                      <a:r>
                        <a:rPr lang="sq-AL" sz="1800" kern="1200" dirty="0">
                          <a:solidFill>
                            <a:schemeClr val="tx1"/>
                          </a:solidFill>
                          <a:latin typeface="+mn-lt"/>
                          <a:ea typeface="+mn-ea"/>
                          <a:cs typeface="+mn-cs"/>
                        </a:rPr>
                        <a:t>çmimin më i ulët i të gjitha ofertave </a:t>
                      </a:r>
                      <a:r>
                        <a:rPr lang="sq-AL" sz="1800" kern="1200" dirty="0" smtClean="0">
                          <a:solidFill>
                            <a:schemeClr val="tx1"/>
                          </a:solidFill>
                          <a:latin typeface="+mn-lt"/>
                          <a:ea typeface="+mn-ea"/>
                          <a:cs typeface="+mn-cs"/>
                        </a:rPr>
                        <a:t>të </a:t>
                      </a:r>
                      <a:r>
                        <a:rPr lang="sq-AL" sz="1800" kern="1200" dirty="0">
                          <a:solidFill>
                            <a:schemeClr val="tx1"/>
                          </a:solidFill>
                          <a:latin typeface="+mn-lt"/>
                          <a:ea typeface="+mn-ea"/>
                          <a:cs typeface="+mn-cs"/>
                        </a:rPr>
                        <a:t>vlerësuara </a:t>
                      </a:r>
                      <a:endParaRPr lang="el-GR"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27010">
                <a:tc>
                  <a:txBody>
                    <a:bodyPr/>
                    <a:lstStyle/>
                    <a:p>
                      <a:pPr algn="ctr"/>
                      <a:r>
                        <a:rPr lang="sq-AL" sz="1800" kern="1200" dirty="0">
                          <a:solidFill>
                            <a:schemeClr val="tx1"/>
                          </a:solidFill>
                          <a:latin typeface="+mn-lt"/>
                          <a:ea typeface="+mn-ea"/>
                          <a:cs typeface="+mn-cs"/>
                        </a:rPr>
                        <a:t>çmimi i tenderit (i)</a:t>
                      </a:r>
                      <a:endParaRPr lang="el-GR"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bl>
          </a:graphicData>
        </a:graphic>
      </p:graphicFrame>
      <p:sp>
        <p:nvSpPr>
          <p:cNvPr id="7" name="Rectangle 6"/>
          <p:cNvSpPr/>
          <p:nvPr/>
        </p:nvSpPr>
        <p:spPr>
          <a:xfrm>
            <a:off x="486408" y="4175155"/>
            <a:ext cx="2160240" cy="923330"/>
          </a:xfrm>
          <a:prstGeom prst="rect">
            <a:avLst/>
          </a:prstGeom>
        </p:spPr>
        <p:txBody>
          <a:bodyPr wrap="square">
            <a:spAutoFit/>
          </a:bodyPr>
          <a:lstStyle/>
          <a:p>
            <a:pPr>
              <a:spcBef>
                <a:spcPts val="600"/>
              </a:spcBef>
            </a:pPr>
            <a:r>
              <a:rPr lang="sq-AL" dirty="0"/>
              <a:t>Çmimi i normalizuar i tenderit (i) </a:t>
            </a:r>
            <a:endParaRPr lang="en-US" dirty="0"/>
          </a:p>
        </p:txBody>
      </p:sp>
      <p:sp>
        <p:nvSpPr>
          <p:cNvPr id="8" name="TextBox 7"/>
          <p:cNvSpPr txBox="1"/>
          <p:nvPr/>
        </p:nvSpPr>
        <p:spPr>
          <a:xfrm>
            <a:off x="2646648" y="4313654"/>
            <a:ext cx="504409" cy="369332"/>
          </a:xfrm>
          <a:prstGeom prst="rect">
            <a:avLst/>
          </a:prstGeom>
          <a:noFill/>
        </p:spPr>
        <p:txBody>
          <a:bodyPr wrap="square" rtlCol="0">
            <a:spAutoFit/>
          </a:bodyPr>
          <a:lstStyle/>
          <a:p>
            <a:r>
              <a:rPr lang="en-US" dirty="0"/>
              <a:t>=</a:t>
            </a:r>
            <a:endParaRPr lang="el-GR" dirty="0"/>
          </a:p>
        </p:txBody>
      </p:sp>
      <p:sp>
        <p:nvSpPr>
          <p:cNvPr id="9" name="TextBox 8"/>
          <p:cNvSpPr txBox="1"/>
          <p:nvPr/>
        </p:nvSpPr>
        <p:spPr>
          <a:xfrm>
            <a:off x="7660706" y="4313654"/>
            <a:ext cx="697627" cy="369332"/>
          </a:xfrm>
          <a:prstGeom prst="rect">
            <a:avLst/>
          </a:prstGeom>
          <a:noFill/>
        </p:spPr>
        <p:txBody>
          <a:bodyPr wrap="none" rtlCol="0">
            <a:spAutoFit/>
          </a:bodyPr>
          <a:lstStyle/>
          <a:p>
            <a:r>
              <a:rPr lang="en-US" dirty="0"/>
              <a:t>x 10</a:t>
            </a:r>
            <a:endParaRPr lang="el-GR" dirty="0"/>
          </a:p>
        </p:txBody>
      </p:sp>
    </p:spTree>
    <p:extLst>
      <p:ext uri="{BB962C8B-B14F-4D97-AF65-F5344CB8AC3E}">
        <p14:creationId xmlns:p14="http://schemas.microsoft.com/office/powerpoint/2010/main" val="869550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67544" y="1916832"/>
          <a:ext cx="7992887" cy="1219200"/>
        </p:xfrm>
        <a:graphic>
          <a:graphicData uri="http://schemas.openxmlformats.org/drawingml/2006/table">
            <a:tbl>
              <a:tblPr>
                <a:tableStyleId>{ED083AE6-46FA-4A59-8FB0-9F97EB10719F}</a:tableStyleId>
              </a:tblPr>
              <a:tblGrid>
                <a:gridCol w="2315888">
                  <a:extLst>
                    <a:ext uri="{9D8B030D-6E8A-4147-A177-3AD203B41FA5}">
                      <a16:colId xmlns="" xmlns:a16="http://schemas.microsoft.com/office/drawing/2014/main" val="20000"/>
                    </a:ext>
                  </a:extLst>
                </a:gridCol>
                <a:gridCol w="3430565">
                  <a:extLst>
                    <a:ext uri="{9D8B030D-6E8A-4147-A177-3AD203B41FA5}">
                      <a16:colId xmlns="" xmlns:a16="http://schemas.microsoft.com/office/drawing/2014/main" val="20001"/>
                    </a:ext>
                  </a:extLst>
                </a:gridCol>
                <a:gridCol w="2246434">
                  <a:extLst>
                    <a:ext uri="{9D8B030D-6E8A-4147-A177-3AD203B41FA5}">
                      <a16:colId xmlns="" xmlns:a16="http://schemas.microsoft.com/office/drawing/2014/main" val="20002"/>
                    </a:ext>
                  </a:extLst>
                </a:gridCol>
              </a:tblGrid>
              <a:tr h="0">
                <a:tc>
                  <a:txBody>
                    <a:bodyPr/>
                    <a:lstStyle/>
                    <a:p>
                      <a:pPr hangingPunct="0">
                        <a:spcAft>
                          <a:spcPts val="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Tenderuesi</a:t>
                      </a:r>
                    </a:p>
                  </a:txBody>
                  <a:tcPr marL="68580" marR="68580" marT="0" marB="0"/>
                </a:tc>
                <a:tc>
                  <a:txBody>
                    <a:bodyPr/>
                    <a:lstStyle/>
                    <a:p>
                      <a:pPr algn="ctr" hangingPunct="0">
                        <a:spcAft>
                          <a:spcPts val="0"/>
                        </a:spcAft>
                      </a:pPr>
                      <a:r>
                        <a:rPr lang="sq-AL" sz="2000" kern="1200" dirty="0">
                          <a:solidFill>
                            <a:schemeClr val="tx1"/>
                          </a:solidFill>
                          <a:latin typeface="+mn-lt"/>
                          <a:ea typeface="+mn-ea"/>
                          <a:cs typeface="+mn-cs"/>
                        </a:rPr>
                        <a:t>çmimi i tenderit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Aft>
                          <a:spcPts val="0"/>
                        </a:spcAft>
                      </a:pPr>
                      <a:r>
                        <a:rPr lang="sq-AL" sz="1800" kern="1200" dirty="0">
                          <a:solidFill>
                            <a:schemeClr val="tx1"/>
                          </a:solidFill>
                          <a:latin typeface="+mn-lt"/>
                          <a:ea typeface="+mn-ea"/>
                          <a:cs typeface="+mn-cs"/>
                        </a:rPr>
                        <a:t>Çmimi i normalizuar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0"/>
                  </a:ext>
                </a:extLst>
              </a:tr>
              <a:tr h="0">
                <a:tc>
                  <a:txBody>
                    <a:bodyPr/>
                    <a:lstStyle/>
                    <a:p>
                      <a:pPr hangingPunct="0">
                        <a:spcBef>
                          <a:spcPts val="300"/>
                        </a:spcBef>
                        <a:spcAft>
                          <a:spcPts val="3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Tenderi 1</a:t>
                      </a: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1.282.000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10,00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1"/>
                  </a:ext>
                </a:extLst>
              </a:tr>
              <a:tr h="0">
                <a:tc>
                  <a:txBody>
                    <a:bodyPr/>
                    <a:lstStyle/>
                    <a:p>
                      <a:pPr hangingPunct="0">
                        <a:spcBef>
                          <a:spcPts val="300"/>
                        </a:spcBef>
                        <a:spcAft>
                          <a:spcPts val="3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Tenderi 2</a:t>
                      </a: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1.333.000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9,62</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2"/>
                  </a:ext>
                </a:extLst>
              </a:tr>
              <a:tr h="0">
                <a:tc>
                  <a:txBody>
                    <a:bodyPr/>
                    <a:lstStyle/>
                    <a:p>
                      <a:pPr hangingPunct="0">
                        <a:spcBef>
                          <a:spcPts val="300"/>
                        </a:spcBef>
                        <a:spcAft>
                          <a:spcPts val="300"/>
                        </a:spcAf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3</a:t>
                      </a: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1.925.000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Bef>
                          <a:spcPts val="300"/>
                        </a:spcBef>
                        <a:spcAft>
                          <a:spcPts val="300"/>
                        </a:spcAft>
                      </a:pPr>
                      <a:r>
                        <a:rPr lang="en-GB" sz="2000" dirty="0">
                          <a:effectLst/>
                          <a:latin typeface="Verdana" panose="020B0604030504040204" pitchFamily="34" charset="0"/>
                          <a:ea typeface="Verdana" panose="020B0604030504040204" pitchFamily="34" charset="0"/>
                          <a:cs typeface="Verdana" panose="020B0604030504040204" pitchFamily="34" charset="0"/>
                        </a:rPr>
                        <a:t>6,66</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Peshimi i çmimit </a:t>
            </a:r>
            <a:endParaRPr lang="en-US" sz="2400" dirty="0"/>
          </a:p>
        </p:txBody>
      </p:sp>
    </p:spTree>
    <p:extLst>
      <p:ext uri="{BB962C8B-B14F-4D97-AF65-F5344CB8AC3E}">
        <p14:creationId xmlns:p14="http://schemas.microsoft.com/office/powerpoint/2010/main" val="3778524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Radhitja</a:t>
            </a:r>
          </a:p>
        </p:txBody>
      </p:sp>
      <p:graphicFrame>
        <p:nvGraphicFramePr>
          <p:cNvPr id="3" name="Table 2"/>
          <p:cNvGraphicFramePr>
            <a:graphicFrameLocks noGrp="1"/>
          </p:cNvGraphicFramePr>
          <p:nvPr>
            <p:extLst>
              <p:ext uri="{D42A27DB-BD31-4B8C-83A1-F6EECF244321}">
                <p14:modId xmlns:p14="http://schemas.microsoft.com/office/powerpoint/2010/main" val="3549404476"/>
              </p:ext>
            </p:extLst>
          </p:nvPr>
        </p:nvGraphicFramePr>
        <p:xfrm>
          <a:off x="251521" y="980728"/>
          <a:ext cx="8568950" cy="4515891"/>
        </p:xfrm>
        <a:graphic>
          <a:graphicData uri="http://schemas.openxmlformats.org/drawingml/2006/table">
            <a:tbl>
              <a:tblPr>
                <a:tableStyleId>{ED083AE6-46FA-4A59-8FB0-9F97EB10719F}</a:tableStyleId>
              </a:tblPr>
              <a:tblGrid>
                <a:gridCol w="2664295">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gridCol w="1512168">
                  <a:extLst>
                    <a:ext uri="{9D8B030D-6E8A-4147-A177-3AD203B41FA5}">
                      <a16:colId xmlns="" xmlns:a16="http://schemas.microsoft.com/office/drawing/2014/main" val="20003"/>
                    </a:ext>
                  </a:extLst>
                </a:gridCol>
                <a:gridCol w="1512167">
                  <a:extLst>
                    <a:ext uri="{9D8B030D-6E8A-4147-A177-3AD203B41FA5}">
                      <a16:colId xmlns="" xmlns:a16="http://schemas.microsoft.com/office/drawing/2014/main" val="20004"/>
                    </a:ext>
                  </a:extLst>
                </a:gridCol>
              </a:tblGrid>
              <a:tr h="0">
                <a:tc gridSpan="2">
                  <a:txBody>
                    <a:bodyPr/>
                    <a:lstStyle/>
                    <a:p>
                      <a:pP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hMerge="1">
                  <a:txBody>
                    <a:bodyPr/>
                    <a:lstStyle/>
                    <a:p>
                      <a:endParaRPr lang="el-GR"/>
                    </a:p>
                  </a:txBody>
                  <a:tcPr/>
                </a:tc>
                <a:tc>
                  <a:txBody>
                    <a:bodyPr/>
                    <a:lstStyle/>
                    <a:p>
                      <a:pPr indent="-80010"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1</a:t>
                      </a:r>
                    </a:p>
                  </a:txBody>
                  <a:tcPr marL="137160" marR="137160" marT="0" marB="0" anchor="ctr"/>
                </a:tc>
                <a:tc>
                  <a:txBody>
                    <a:bodyPr/>
                    <a:lstStyle/>
                    <a:p>
                      <a:pPr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2</a:t>
                      </a:r>
                    </a:p>
                  </a:txBody>
                  <a:tcPr marL="137160" marR="137160" marT="0" marB="0" anchor="ctr"/>
                </a:tc>
                <a:tc>
                  <a:txBody>
                    <a:bodyPr/>
                    <a:lstStyle/>
                    <a:p>
                      <a:pPr indent="-80010"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3</a:t>
                      </a:r>
                    </a:p>
                  </a:txBody>
                  <a:tcPr marL="137160" marR="137160" marT="0" marB="0" anchor="ctr"/>
                </a:tc>
                <a:extLst>
                  <a:ext uri="{0D108BD9-81ED-4DB2-BD59-A6C34878D82A}">
                    <a16:rowId xmlns="" xmlns:a16="http://schemas.microsoft.com/office/drawing/2014/main" val="10000"/>
                  </a:ext>
                </a:extLst>
              </a:tr>
              <a:tr h="924272">
                <a:tc gridSpan="2">
                  <a:txBody>
                    <a:bodyPr/>
                    <a:lstStyle/>
                    <a:p>
                      <a:pPr hangingPunct="0">
                        <a:spcBef>
                          <a:spcPts val="300"/>
                        </a:spcBef>
                        <a:spcAft>
                          <a:spcPts val="30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Kriteret</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 </a:t>
                      </a:r>
                      <a:r>
                        <a:rPr lang="sq-AL" sz="2000" baseline="0" noProof="0" dirty="0" smtClean="0">
                          <a:effectLst/>
                          <a:latin typeface="Verdana" panose="020B0604030504040204" pitchFamily="34" charset="0"/>
                          <a:ea typeface="Verdana" panose="020B0604030504040204" pitchFamily="34" charset="0"/>
                          <a:cs typeface="Verdana" panose="020B0604030504040204" pitchFamily="34" charset="0"/>
                        </a:rPr>
                        <a:t>që </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nuk </a:t>
                      </a:r>
                      <a:r>
                        <a:rPr lang="sq-AL" sz="2000" baseline="0" noProof="0" dirty="0" smtClean="0">
                          <a:effectLst/>
                          <a:latin typeface="Verdana" panose="020B0604030504040204" pitchFamily="34" charset="0"/>
                          <a:ea typeface="Verdana" panose="020B0604030504040204" pitchFamily="34" charset="0"/>
                          <a:cs typeface="Verdana" panose="020B0604030504040204" pitchFamily="34" charset="0"/>
                        </a:rPr>
                        <a:t>ndërlidhen </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me kosto</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hMerge="1">
                  <a:txBody>
                    <a:bodyPr/>
                    <a:lstStyle/>
                    <a:p>
                      <a:endParaRPr lang="el-GR"/>
                    </a:p>
                  </a:txBody>
                  <a:tcPr/>
                </a:tc>
                <a:tc>
                  <a:txBody>
                    <a:bodyPr/>
                    <a:lstStyle/>
                    <a:p>
                      <a:pPr algn="ctr" fontAlgn="ctr"/>
                      <a:r>
                        <a:rPr lang="sq-AL" sz="2000" b="0" i="0" u="none" strike="noStrike" noProof="0" dirty="0">
                          <a:solidFill>
                            <a:srgbClr val="000000"/>
                          </a:solidFill>
                          <a:effectLst/>
                          <a:latin typeface="Verdana" panose="020B0604030504040204" pitchFamily="34" charset="0"/>
                        </a:rPr>
                        <a:t>6,40</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7,40</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8,55</a:t>
                      </a:r>
                    </a:p>
                  </a:txBody>
                  <a:tcPr marL="9525" marR="9525" marT="9525" marB="0" anchor="ctr"/>
                </a:tc>
                <a:extLst>
                  <a:ext uri="{0D108BD9-81ED-4DB2-BD59-A6C34878D82A}">
                    <a16:rowId xmlns="" xmlns:a16="http://schemas.microsoft.com/office/drawing/2014/main" val="10001"/>
                  </a:ext>
                </a:extLst>
              </a:tr>
              <a:tr h="0">
                <a:tc>
                  <a:txBody>
                    <a:bodyPr/>
                    <a:lstStyle/>
                    <a:p>
                      <a:pPr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 jo-kosto</a:t>
                      </a:r>
                    </a:p>
                  </a:txBody>
                  <a:tcPr marL="137160" marR="137160" marT="0" marB="0" anchor="ctr"/>
                </a:tc>
                <a:tc>
                  <a:txBody>
                    <a:bodyPr/>
                    <a:lstStyle/>
                    <a:p>
                      <a:pPr algn="ctr"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70%</a:t>
                      </a:r>
                    </a:p>
                  </a:txBody>
                  <a:tcPr marL="137160" marR="137160" marT="0" marB="0" anchor="ctr"/>
                </a:tc>
                <a:tc>
                  <a:txBody>
                    <a:bodyPr/>
                    <a:lstStyle/>
                    <a:p>
                      <a:pPr algn="ctr" fontAlgn="ctr"/>
                      <a:r>
                        <a:rPr lang="sq-AL" sz="2000" b="0" i="0" u="none" strike="noStrike" noProof="0">
                          <a:solidFill>
                            <a:srgbClr val="000000"/>
                          </a:solidFill>
                          <a:effectLst/>
                          <a:latin typeface="Verdana" panose="020B0604030504040204" pitchFamily="34" charset="0"/>
                        </a:rPr>
                        <a:t>4,48</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5,18</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5,99</a:t>
                      </a:r>
                    </a:p>
                  </a:txBody>
                  <a:tcPr marL="9525" marR="9525" marT="9525" marB="0" anchor="ctr"/>
                </a:tc>
                <a:extLst>
                  <a:ext uri="{0D108BD9-81ED-4DB2-BD59-A6C34878D82A}">
                    <a16:rowId xmlns="" xmlns:a16="http://schemas.microsoft.com/office/drawing/2014/main" val="10002"/>
                  </a:ext>
                </a:extLst>
              </a:tr>
              <a:tr h="371475">
                <a:tc>
                  <a:txBody>
                    <a:bodyPr/>
                    <a:lstStyle/>
                    <a:p>
                      <a:pPr hangingPunct="0">
                        <a:spcBef>
                          <a:spcPts val="300"/>
                        </a:spcBef>
                        <a:spcAft>
                          <a:spcPts val="300"/>
                        </a:spcAft>
                        <a:tabLst>
                          <a:tab pos="5772150" algn="r"/>
                        </a:tabLst>
                      </a:pPr>
                      <a:r>
                        <a:rPr lang="sq-AL" sz="1800" kern="1200" noProof="0">
                          <a:solidFill>
                            <a:schemeClr val="tx1"/>
                          </a:solidFill>
                          <a:latin typeface="+mn-lt"/>
                          <a:ea typeface="+mn-ea"/>
                          <a:cs typeface="+mn-cs"/>
                        </a:rPr>
                        <a:t>Çmimi i normalizuar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a:txBody>
                    <a:bodyPr/>
                    <a:lstStyle/>
                    <a:p>
                      <a:pPr algn="ctr" fontAlgn="ctr"/>
                      <a:r>
                        <a:rPr lang="sq-AL" sz="2000" b="0" i="0" u="none" strike="noStrike" noProof="0">
                          <a:solidFill>
                            <a:srgbClr val="000000"/>
                          </a:solidFill>
                          <a:effectLst/>
                          <a:latin typeface="Verdana" panose="020B0604030504040204" pitchFamily="34" charset="0"/>
                        </a:rPr>
                        <a:t>10,00</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9,62</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6,66</a:t>
                      </a:r>
                    </a:p>
                  </a:txBody>
                  <a:tcPr marL="9525" marR="9525" marT="9525" marB="0" anchor="ctr"/>
                </a:tc>
                <a:extLst>
                  <a:ext uri="{0D108BD9-81ED-4DB2-BD59-A6C34878D82A}">
                    <a16:rowId xmlns="" xmlns:a16="http://schemas.microsoft.com/office/drawing/2014/main" val="10003"/>
                  </a:ext>
                </a:extLst>
              </a:tr>
              <a:tr h="438150">
                <a:tc>
                  <a:txBody>
                    <a:bodyPr/>
                    <a:lstStyle/>
                    <a:p>
                      <a:pPr hangingPunct="0">
                        <a:spcBef>
                          <a:spcPts val="300"/>
                        </a:spcBef>
                        <a:spcAft>
                          <a:spcPts val="300"/>
                        </a:spcAft>
                        <a:tabLst>
                          <a:tab pos="5772150" algn="r"/>
                        </a:tabLst>
                      </a:pPr>
                      <a:r>
                        <a:rPr lang="sq-AL" sz="1800" kern="1200" noProof="0">
                          <a:solidFill>
                            <a:schemeClr val="tx1"/>
                          </a:solidFill>
                          <a:latin typeface="+mn-lt"/>
                          <a:ea typeface="+mn-ea"/>
                          <a:cs typeface="+mn-cs"/>
                        </a:rPr>
                        <a:t>Çmimi i peshuar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30%</a:t>
                      </a:r>
                    </a:p>
                  </a:txBody>
                  <a:tcPr marL="137160" marR="137160" marT="0" marB="0" anchor="ctr"/>
                </a:tc>
                <a:tc>
                  <a:txBody>
                    <a:bodyPr/>
                    <a:lstStyle/>
                    <a:p>
                      <a:pPr algn="ctr" fontAlgn="ctr"/>
                      <a:r>
                        <a:rPr lang="sq-AL" sz="2000" b="0" i="0" u="none" strike="noStrike" noProof="0">
                          <a:solidFill>
                            <a:srgbClr val="000000"/>
                          </a:solidFill>
                          <a:effectLst/>
                          <a:latin typeface="Verdana" panose="020B0604030504040204" pitchFamily="34" charset="0"/>
                        </a:rPr>
                        <a:t>3,00</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2,89</a:t>
                      </a:r>
                    </a:p>
                  </a:txBody>
                  <a:tcPr marL="9525" marR="9525" marT="9525" marB="0" anchor="ctr"/>
                </a:tc>
                <a:tc>
                  <a:txBody>
                    <a:bodyPr/>
                    <a:lstStyle/>
                    <a:p>
                      <a:pPr algn="ctr" fontAlgn="ctr"/>
                      <a:r>
                        <a:rPr lang="sq-AL" sz="2000" b="0" i="0" u="none" strike="noStrike" noProof="0">
                          <a:solidFill>
                            <a:srgbClr val="000000"/>
                          </a:solidFill>
                          <a:effectLst/>
                          <a:latin typeface="Verdana" panose="020B0604030504040204" pitchFamily="34" charset="0"/>
                        </a:rPr>
                        <a:t>2,00</a:t>
                      </a:r>
                    </a:p>
                  </a:txBody>
                  <a:tcPr marL="9525" marR="9525" marT="9525" marB="0" anchor="ctr"/>
                </a:tc>
                <a:extLst>
                  <a:ext uri="{0D108BD9-81ED-4DB2-BD59-A6C34878D82A}">
                    <a16:rowId xmlns="" xmlns:a16="http://schemas.microsoft.com/office/drawing/2014/main" val="10004"/>
                  </a:ext>
                </a:extLst>
              </a:tr>
              <a:tr h="743297">
                <a:tc>
                  <a:txBody>
                    <a:bodyPr/>
                    <a:lstStyle/>
                    <a:p>
                      <a:pPr hangingPunct="0">
                        <a:spcBef>
                          <a:spcPts val="300"/>
                        </a:spcBef>
                        <a:spcAft>
                          <a:spcPts val="300"/>
                        </a:spcAft>
                        <a:tabLst>
                          <a:tab pos="5772150" algn="r"/>
                        </a:tabLst>
                      </a:pPr>
                      <a:r>
                        <a:rPr lang="sq-AL" sz="2000" b="1" noProof="0">
                          <a:effectLst/>
                          <a:latin typeface="Verdana" panose="020B0604030504040204" pitchFamily="34" charset="0"/>
                          <a:ea typeface="Verdana" panose="020B0604030504040204" pitchFamily="34" charset="0"/>
                          <a:cs typeface="Verdana" panose="020B0604030504040204" pitchFamily="34" charset="0"/>
                        </a:rPr>
                        <a:t>Piket totale</a:t>
                      </a:r>
                    </a:p>
                  </a:txBody>
                  <a:tcPr marL="137160" marR="137160" marT="0" marB="0" anchor="ctr"/>
                </a:tc>
                <a:tc>
                  <a:txBody>
                    <a:bodyPr/>
                    <a:lstStyle/>
                    <a:p>
                      <a:pPr algn="ctr" hangingPunct="0">
                        <a:spcBef>
                          <a:spcPts val="300"/>
                        </a:spcBef>
                        <a:spcAft>
                          <a:spcPts val="300"/>
                        </a:spcAft>
                        <a:tabLst>
                          <a:tab pos="5772150" algn="r"/>
                        </a:tabLst>
                      </a:pPr>
                      <a:r>
                        <a:rPr lang="sq-AL" sz="2000" b="0" noProof="0">
                          <a:effectLst/>
                          <a:latin typeface="Verdana" panose="020B0604030504040204" pitchFamily="34" charset="0"/>
                          <a:ea typeface="Verdana" panose="020B0604030504040204" pitchFamily="34" charset="0"/>
                          <a:cs typeface="Verdana" panose="020B0604030504040204" pitchFamily="34" charset="0"/>
                        </a:rPr>
                        <a:t>100%</a:t>
                      </a:r>
                    </a:p>
                  </a:txBody>
                  <a:tcPr marL="137160" marR="137160" marT="0" marB="0" anchor="ctr"/>
                </a:tc>
                <a:tc>
                  <a:txBody>
                    <a:bodyPr/>
                    <a:lstStyle/>
                    <a:p>
                      <a:pPr algn="ctr" fontAlgn="ctr"/>
                      <a:r>
                        <a:rPr lang="sq-AL" sz="2000" b="1" i="0" u="none" strike="noStrike" noProof="0">
                          <a:solidFill>
                            <a:srgbClr val="000000"/>
                          </a:solidFill>
                          <a:effectLst/>
                          <a:latin typeface="Verdana" panose="020B0604030504040204" pitchFamily="34" charset="0"/>
                        </a:rPr>
                        <a:t>7,48</a:t>
                      </a:r>
                    </a:p>
                  </a:txBody>
                  <a:tcPr marL="9525" marR="9525" marT="9525" marB="0" anchor="ctr"/>
                </a:tc>
                <a:tc>
                  <a:txBody>
                    <a:bodyPr/>
                    <a:lstStyle/>
                    <a:p>
                      <a:pPr algn="ctr" fontAlgn="ctr"/>
                      <a:r>
                        <a:rPr lang="sq-AL" sz="2000" b="1" i="0" u="none" strike="noStrike" noProof="0">
                          <a:solidFill>
                            <a:srgbClr val="000000"/>
                          </a:solidFill>
                          <a:effectLst/>
                          <a:latin typeface="Verdana" panose="020B0604030504040204" pitchFamily="34" charset="0"/>
                        </a:rPr>
                        <a:t>8,07</a:t>
                      </a:r>
                    </a:p>
                  </a:txBody>
                  <a:tcPr marL="9525" marR="9525" marT="9525" marB="0" anchor="ctr"/>
                </a:tc>
                <a:tc>
                  <a:txBody>
                    <a:bodyPr/>
                    <a:lstStyle/>
                    <a:p>
                      <a:pPr algn="ctr" fontAlgn="ctr"/>
                      <a:r>
                        <a:rPr lang="sq-AL" sz="2000" b="1" i="0" u="none" strike="noStrike" noProof="0">
                          <a:solidFill>
                            <a:srgbClr val="000000"/>
                          </a:solidFill>
                          <a:effectLst/>
                          <a:latin typeface="Verdana" panose="020B0604030504040204" pitchFamily="34" charset="0"/>
                        </a:rPr>
                        <a:t>7,98</a:t>
                      </a:r>
                    </a:p>
                  </a:txBody>
                  <a:tcPr marL="9525" marR="9525" marT="9525" marB="0" anchor="ctr"/>
                </a:tc>
                <a:extLst>
                  <a:ext uri="{0D108BD9-81ED-4DB2-BD59-A6C34878D82A}">
                    <a16:rowId xmlns="" xmlns:a16="http://schemas.microsoft.com/office/drawing/2014/main" val="10005"/>
                  </a:ext>
                </a:extLst>
              </a:tr>
              <a:tr h="1419572">
                <a:tc>
                  <a:txBody>
                    <a:bodyPr/>
                    <a:lstStyle/>
                    <a:p>
                      <a:pPr hangingPunct="0">
                        <a:spcBef>
                          <a:spcPts val="300"/>
                        </a:spcBef>
                        <a:spcAft>
                          <a:spcPts val="300"/>
                        </a:spcAft>
                        <a:tabLst>
                          <a:tab pos="5772150" algn="r"/>
                        </a:tabLst>
                      </a:pPr>
                      <a:r>
                        <a:rPr lang="sq-AL" sz="2000" b="1" noProof="0" dirty="0" err="1">
                          <a:effectLst/>
                          <a:latin typeface="Verdana" panose="020B0604030504040204" pitchFamily="34" charset="0"/>
                          <a:ea typeface="Verdana" panose="020B0604030504040204" pitchFamily="34" charset="0"/>
                          <a:cs typeface="Verdana" panose="020B0604030504040204" pitchFamily="34" charset="0"/>
                        </a:rPr>
                        <a:t>Rradhitja</a:t>
                      </a:r>
                      <a:r>
                        <a:rPr lang="sq-AL" sz="2000" b="1" noProof="0" dirty="0">
                          <a:effectLst/>
                          <a:latin typeface="Verdana" panose="020B0604030504040204" pitchFamily="34" charset="0"/>
                          <a:ea typeface="Verdana" panose="020B0604030504040204" pitchFamily="34" charset="0"/>
                          <a:cs typeface="Verdana" panose="020B0604030504040204" pitchFamily="34" charset="0"/>
                        </a:rPr>
                        <a:t> </a:t>
                      </a:r>
                      <a:r>
                        <a:rPr lang="sq-AL" sz="2000" b="1" noProof="0" dirty="0" err="1">
                          <a:effectLst/>
                          <a:latin typeface="Verdana" panose="020B0604030504040204" pitchFamily="34" charset="0"/>
                          <a:ea typeface="Verdana" panose="020B0604030504040204" pitchFamily="34" charset="0"/>
                          <a:cs typeface="Verdana" panose="020B0604030504040204" pitchFamily="34" charset="0"/>
                        </a:rPr>
                        <a:t>perfundimtare</a:t>
                      </a:r>
                      <a:endParaRPr lang="sq-AL" sz="2000" b="1"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endParaRPr lang="sq-AL" sz="2000" b="1"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sq-AL" sz="2000" b="1" i="0" u="none" strike="noStrike" noProof="0">
                          <a:solidFill>
                            <a:srgbClr val="000000"/>
                          </a:solidFill>
                          <a:effectLst/>
                          <a:latin typeface="Verdana" panose="020B0604030504040204" pitchFamily="34" charset="0"/>
                        </a:rPr>
                        <a:t>3</a:t>
                      </a:r>
                    </a:p>
                  </a:txBody>
                  <a:tcPr marL="9525" marR="9525" marT="9525" marB="0" anchor="ctr"/>
                </a:tc>
                <a:tc>
                  <a:txBody>
                    <a:bodyPr/>
                    <a:lstStyle/>
                    <a:p>
                      <a:pPr algn="ctr" fontAlgn="ctr"/>
                      <a:r>
                        <a:rPr lang="sq-AL" sz="2000" b="1" i="0" u="none" strike="noStrike" noProof="0">
                          <a:solidFill>
                            <a:srgbClr val="000000"/>
                          </a:solidFill>
                          <a:effectLst/>
                          <a:latin typeface="Verdana" panose="020B0604030504040204" pitchFamily="34" charset="0"/>
                        </a:rPr>
                        <a:t>1</a:t>
                      </a:r>
                    </a:p>
                  </a:txBody>
                  <a:tcPr marL="9525" marR="9525" marT="9525" marB="0" anchor="ctr"/>
                </a:tc>
                <a:tc>
                  <a:txBody>
                    <a:bodyPr/>
                    <a:lstStyle/>
                    <a:p>
                      <a:pPr algn="ctr" fontAlgn="ctr"/>
                      <a:r>
                        <a:rPr lang="sq-AL" sz="2000" b="1" i="0" u="none" strike="noStrike" noProof="0" dirty="0">
                          <a:solidFill>
                            <a:srgbClr val="000000"/>
                          </a:solidFill>
                          <a:effectLst/>
                          <a:latin typeface="Verdana" panose="020B0604030504040204" pitchFamily="34" charset="0"/>
                        </a:rPr>
                        <a:t>2</a:t>
                      </a:r>
                    </a:p>
                  </a:txBody>
                  <a:tcPr marL="9525" marR="9525" marT="9525"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8017183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Shembull i peshimit (2) </a:t>
            </a:r>
            <a:endParaRPr lang="en-US" sz="2400" dirty="0"/>
          </a:p>
        </p:txBody>
      </p:sp>
      <p:sp>
        <p:nvSpPr>
          <p:cNvPr id="3" name="Rectangle 2"/>
          <p:cNvSpPr/>
          <p:nvPr/>
        </p:nvSpPr>
        <p:spPr>
          <a:xfrm>
            <a:off x="179512" y="1052736"/>
            <a:ext cx="8784976" cy="5370701"/>
          </a:xfrm>
          <a:prstGeom prst="rect">
            <a:avLst/>
          </a:prstGeom>
        </p:spPr>
        <p:txBody>
          <a:bodyPr wrap="square">
            <a:spAutoFit/>
          </a:bodyPr>
          <a:lstStyle/>
          <a:p>
            <a:r>
              <a:rPr lang="sq-AL" sz="2400" dirty="0"/>
              <a:t>Metoda e vlerësimit:</a:t>
            </a:r>
            <a:endParaRPr lang="en-US" sz="2400" dirty="0"/>
          </a:p>
          <a:p>
            <a:r>
              <a:rPr lang="sq-AL" sz="2400" dirty="0"/>
              <a:t> </a:t>
            </a:r>
            <a:endParaRPr lang="en-US" sz="2400" dirty="0"/>
          </a:p>
          <a:p>
            <a:pPr marL="457200" lvl="0" indent="-457200">
              <a:buFont typeface="+mj-lt"/>
              <a:buAutoNum type="arabicPeriod"/>
            </a:pPr>
            <a:r>
              <a:rPr lang="sq-AL" sz="2000" dirty="0"/>
              <a:t>Secilit nga 3 kriteret e dhënies së kontratës i është dhënë një rezultat prej 0 pikë (dobët) deri në 100 pike (shkëlqyeshëm) në rritje  0,5.</a:t>
            </a:r>
            <a:endParaRPr lang="en-US" sz="2000" dirty="0"/>
          </a:p>
          <a:p>
            <a:pPr marL="457200" lvl="0" indent="-457200">
              <a:buFont typeface="+mj-lt"/>
              <a:buAutoNum type="arabicPeriod"/>
            </a:pPr>
            <a:r>
              <a:rPr lang="sq-AL" sz="2000" dirty="0"/>
              <a:t>Është parapare një rritje apo zbritje e </a:t>
            </a:r>
            <a:r>
              <a:rPr lang="sq-AL" sz="2000" dirty="0" err="1"/>
              <a:t>poenave</a:t>
            </a:r>
            <a:r>
              <a:rPr lang="sq-AL" sz="2000" dirty="0"/>
              <a:t> +/-20% n</a:t>
            </a:r>
            <a:r>
              <a:rPr lang="en-US" sz="2000" dirty="0"/>
              <a:t>ë</a:t>
            </a:r>
            <a:r>
              <a:rPr lang="sq-AL" sz="2000" dirty="0"/>
              <a:t> rast se tenderi tejkalon apo pjesërisht plotëson kërkesat.</a:t>
            </a:r>
            <a:endParaRPr lang="en-US" sz="2000" dirty="0"/>
          </a:p>
          <a:p>
            <a:pPr marL="457200" lvl="0" indent="-457200">
              <a:buFont typeface="+mj-lt"/>
              <a:buAutoNum type="arabicPeriod"/>
            </a:pPr>
            <a:r>
              <a:rPr lang="sq-AL" sz="2000" dirty="0"/>
              <a:t>Peshat për 3 kriteret e dhënies së kontratës  janë:</a:t>
            </a:r>
            <a:endParaRPr lang="en-US" sz="2000" dirty="0"/>
          </a:p>
          <a:p>
            <a:pPr marL="457200" lvl="0" indent="-457200">
              <a:buFont typeface="+mj-lt"/>
              <a:buAutoNum type="arabicPeriod"/>
            </a:pPr>
            <a:endParaRPr lang="en-US" sz="2000" dirty="0"/>
          </a:p>
          <a:p>
            <a:pPr marL="457200" lvl="0" indent="-457200" algn="just" hangingPunct="0">
              <a:spcBef>
                <a:spcPts val="600"/>
              </a:spcBef>
              <a:spcAft>
                <a:spcPts val="0"/>
              </a:spcAft>
              <a:buFont typeface="+mj-lt"/>
              <a:buAutoNum type="arabicPeriod"/>
              <a:tabLst>
                <a:tab pos="5772150" algn="r"/>
              </a:tabLst>
            </a:pPr>
            <a:endParaRPr lang="en-GB" sz="2000" dirty="0">
              <a:ea typeface="Verdana" panose="020B0604030504040204" pitchFamily="34" charset="0"/>
              <a:cs typeface="Verdana" panose="020B0604030504040204" pitchFamily="34" charset="0"/>
            </a:endParaRPr>
          </a:p>
          <a:p>
            <a:pPr marL="457200" lvl="0" indent="-457200" algn="just" hangingPunct="0">
              <a:spcBef>
                <a:spcPts val="600"/>
              </a:spcBef>
              <a:spcAft>
                <a:spcPts val="0"/>
              </a:spcAft>
              <a:buFont typeface="+mj-lt"/>
              <a:buAutoNum type="arabicPeriod"/>
              <a:tabLst>
                <a:tab pos="5772150" algn="r"/>
              </a:tabLst>
            </a:pPr>
            <a:endParaRPr lang="en-GB" sz="2000" dirty="0">
              <a:ea typeface="Verdana" panose="020B0604030504040204" pitchFamily="34" charset="0"/>
              <a:cs typeface="Verdana" panose="020B0604030504040204" pitchFamily="34" charset="0"/>
            </a:endParaRPr>
          </a:p>
          <a:p>
            <a:pPr marL="457200" lvl="0" indent="-457200">
              <a:buFont typeface="+mj-lt"/>
              <a:buAutoNum type="arabicPeriod"/>
            </a:pPr>
            <a:endParaRPr lang="en-US" sz="2000" dirty="0"/>
          </a:p>
          <a:p>
            <a:pPr marL="457200" lvl="0" indent="-457200">
              <a:buFont typeface="+mj-lt"/>
              <a:buAutoNum type="arabicPeriod"/>
            </a:pPr>
            <a:endParaRPr lang="en-US" sz="2000" dirty="0"/>
          </a:p>
          <a:p>
            <a:pPr marL="457200" lvl="0" indent="-457200">
              <a:buFont typeface="+mj-lt"/>
              <a:buAutoNum type="arabicPeriod"/>
            </a:pPr>
            <a:r>
              <a:rPr lang="sq-AL" sz="2000" dirty="0"/>
              <a:t>Rezultati i poentuar rrumbullakohet në 2 shifra dhjetore.</a:t>
            </a:r>
            <a:endParaRPr lang="en-US" sz="2000" dirty="0"/>
          </a:p>
          <a:p>
            <a:pPr marL="457200" lvl="0" indent="-457200">
              <a:buFont typeface="+mj-lt"/>
              <a:buAutoNum type="arabicPeriod"/>
            </a:pPr>
            <a:r>
              <a:rPr lang="sq-AL" sz="2000" dirty="0"/>
              <a:t>Pesha  relative në mes të kritereve q</a:t>
            </a:r>
            <a:r>
              <a:rPr lang="en-US" sz="2000" dirty="0"/>
              <a:t>ë</a:t>
            </a:r>
            <a:r>
              <a:rPr lang="sq-AL" sz="2000" dirty="0"/>
              <a:t> ndërlidhen me kosto dhe atyre t</a:t>
            </a:r>
            <a:r>
              <a:rPr lang="en-US" sz="2000" dirty="0"/>
              <a:t>ë</a:t>
            </a:r>
            <a:r>
              <a:rPr lang="sq-AL" sz="2000" dirty="0"/>
              <a:t> cilat nuk ndërlidhen me kosto është 80% - 20%</a:t>
            </a:r>
            <a:endParaRPr lang="en-US" sz="2000" dirty="0"/>
          </a:p>
          <a:p>
            <a:pPr lvl="0" algn="just" hangingPunct="0">
              <a:spcBef>
                <a:spcPts val="600"/>
              </a:spcBef>
              <a:spcAft>
                <a:spcPts val="0"/>
              </a:spcAft>
              <a:tabLst>
                <a:tab pos="5772150" algn="r"/>
              </a:tabLst>
            </a:pPr>
            <a:endParaRPr lang="en-GB" sz="2000" dirty="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extLst/>
          </p:nvPr>
        </p:nvGraphicFramePr>
        <p:xfrm>
          <a:off x="2555776" y="3420353"/>
          <a:ext cx="3744416" cy="1112520"/>
        </p:xfrm>
        <a:graphic>
          <a:graphicData uri="http://schemas.openxmlformats.org/drawingml/2006/table">
            <a:tbl>
              <a:tblPr firstRow="1" bandRow="1">
                <a:tableStyleId>{5940675A-B579-460E-94D1-54222C63F5DA}</a:tableStyleId>
              </a:tblPr>
              <a:tblGrid>
                <a:gridCol w="2520280">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tblGrid>
              <a:tr h="370840">
                <a:tc>
                  <a:txBody>
                    <a:bodyPr/>
                    <a:lstStyle/>
                    <a:p>
                      <a:r>
                        <a:rPr lang="sq-AL" noProof="0"/>
                        <a:t>Kriteri 1</a:t>
                      </a:r>
                    </a:p>
                  </a:txBody>
                  <a:tcPr/>
                </a:tc>
                <a:tc>
                  <a:txBody>
                    <a:bodyPr/>
                    <a:lstStyle/>
                    <a:p>
                      <a:pPr algn="r"/>
                      <a:r>
                        <a:rPr lang="en-US" dirty="0"/>
                        <a:t>20%</a:t>
                      </a:r>
                      <a:endParaRPr lang="el-GR" dirty="0"/>
                    </a:p>
                  </a:txBody>
                  <a:tcPr/>
                </a:tc>
                <a:extLst>
                  <a:ext uri="{0D108BD9-81ED-4DB2-BD59-A6C34878D82A}">
                    <a16:rowId xmlns="" xmlns:a16="http://schemas.microsoft.com/office/drawing/2014/main" val="10000"/>
                  </a:ext>
                </a:extLst>
              </a:tr>
              <a:tr h="370840">
                <a:tc>
                  <a:txBody>
                    <a:bodyPr/>
                    <a:lstStyle/>
                    <a:p>
                      <a:r>
                        <a:rPr lang="sq-AL" noProof="0"/>
                        <a:t>Kriteri 2</a:t>
                      </a:r>
                    </a:p>
                  </a:txBody>
                  <a:tcPr/>
                </a:tc>
                <a:tc>
                  <a:txBody>
                    <a:bodyPr/>
                    <a:lstStyle/>
                    <a:p>
                      <a:pPr algn="r"/>
                      <a:r>
                        <a:rPr lang="en-US" dirty="0"/>
                        <a:t>35%</a:t>
                      </a:r>
                      <a:endParaRPr lang="el-GR" dirty="0"/>
                    </a:p>
                  </a:txBody>
                  <a:tcPr/>
                </a:tc>
                <a:extLst>
                  <a:ext uri="{0D108BD9-81ED-4DB2-BD59-A6C34878D82A}">
                    <a16:rowId xmlns="" xmlns:a16="http://schemas.microsoft.com/office/drawing/2014/main" val="10001"/>
                  </a:ext>
                </a:extLst>
              </a:tr>
              <a:tr h="370840">
                <a:tc>
                  <a:txBody>
                    <a:bodyPr/>
                    <a:lstStyle/>
                    <a:p>
                      <a:r>
                        <a:rPr lang="sq-AL" noProof="0" dirty="0"/>
                        <a:t>Kriteri 3</a:t>
                      </a:r>
                    </a:p>
                  </a:txBody>
                  <a:tcPr/>
                </a:tc>
                <a:tc>
                  <a:txBody>
                    <a:bodyPr/>
                    <a:lstStyle/>
                    <a:p>
                      <a:pPr algn="r"/>
                      <a:r>
                        <a:rPr lang="en-US" dirty="0"/>
                        <a:t>45%</a:t>
                      </a:r>
                      <a:endParaRPr lang="el-GR"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6772537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23529" y="1538064"/>
          <a:ext cx="8496942" cy="3695700"/>
        </p:xfrm>
        <a:graphic>
          <a:graphicData uri="http://schemas.openxmlformats.org/drawingml/2006/table">
            <a:tbl>
              <a:tblPr>
                <a:tableStyleId>{ED083AE6-46FA-4A59-8FB0-9F97EB10719F}</a:tableStyleId>
              </a:tblPr>
              <a:tblGrid>
                <a:gridCol w="1872207">
                  <a:extLst>
                    <a:ext uri="{9D8B030D-6E8A-4147-A177-3AD203B41FA5}">
                      <a16:colId xmlns="" xmlns:a16="http://schemas.microsoft.com/office/drawing/2014/main" val="20000"/>
                    </a:ext>
                  </a:extLst>
                </a:gridCol>
                <a:gridCol w="2232248">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1440159">
                  <a:extLst>
                    <a:ext uri="{9D8B030D-6E8A-4147-A177-3AD203B41FA5}">
                      <a16:colId xmlns="" xmlns:a16="http://schemas.microsoft.com/office/drawing/2014/main" val="20004"/>
                    </a:ext>
                  </a:extLst>
                </a:gridCol>
              </a:tblGrid>
              <a:tr h="0">
                <a:tc gridSpan="2">
                  <a:txBody>
                    <a:bodyPr/>
                    <a:lstStyle/>
                    <a:p>
                      <a:pPr hangingPunct="0">
                        <a:spcAft>
                          <a:spcPts val="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hMerge="1">
                  <a:txBody>
                    <a:bodyPr/>
                    <a:lstStyle/>
                    <a:p>
                      <a:pPr hangingPunct="0">
                        <a:spcAft>
                          <a:spcPts val="0"/>
                        </a:spcAft>
                        <a:tabLst>
                          <a:tab pos="5772150" algn="r"/>
                        </a:tabLst>
                      </a:pP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indent="-80010"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1</a:t>
                      </a:r>
                    </a:p>
                  </a:txBody>
                  <a:tcPr marL="137160" marR="137160" marT="0" marB="0" anchor="ctr"/>
                </a:tc>
                <a:tc>
                  <a:txBody>
                    <a:bodyPr/>
                    <a:lstStyle/>
                    <a:p>
                      <a:pPr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2</a:t>
                      </a:r>
                    </a:p>
                  </a:txBody>
                  <a:tcPr marL="137160" marR="137160" marT="0" marB="0" anchor="ctr"/>
                </a:tc>
                <a:tc>
                  <a:txBody>
                    <a:bodyPr/>
                    <a:lstStyle/>
                    <a:p>
                      <a:pPr indent="-80010" algn="ctr" hangingPunct="0">
                        <a:spcAft>
                          <a:spcPts val="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Tenderi 3</a:t>
                      </a:r>
                    </a:p>
                  </a:txBody>
                  <a:tcPr marL="137160" marR="137160" marT="0" marB="0" anchor="ctr"/>
                </a:tc>
                <a:extLst>
                  <a:ext uri="{0D108BD9-81ED-4DB2-BD59-A6C34878D82A}">
                    <a16:rowId xmlns="" xmlns:a16="http://schemas.microsoft.com/office/drawing/2014/main" val="10000"/>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1, pesha20%</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el-GR" sz="2000" b="0" i="0" u="none" strike="noStrike">
                          <a:solidFill>
                            <a:srgbClr val="000000"/>
                          </a:solidFill>
                          <a:effectLst/>
                          <a:latin typeface="Verdana" panose="020B0604030504040204" pitchFamily="34" charset="0"/>
                        </a:rPr>
                        <a:t>85,00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110,00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100,00</a:t>
                      </a:r>
                    </a:p>
                  </a:txBody>
                  <a:tcPr marL="9525" marR="9525" marT="9525" marB="0" anchor="ctr"/>
                </a:tc>
                <a:extLst>
                  <a:ext uri="{0D108BD9-81ED-4DB2-BD59-A6C34878D82A}">
                    <a16:rowId xmlns="" xmlns:a16="http://schemas.microsoft.com/office/drawing/2014/main" val="10001"/>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poena</a:t>
                      </a:r>
                    </a:p>
                  </a:txBody>
                  <a:tcPr marL="137160" marR="137160" marT="0" marB="0" anchor="ctr"/>
                </a:tc>
                <a:tc>
                  <a:txBody>
                    <a:bodyPr/>
                    <a:lstStyle/>
                    <a:p>
                      <a:pPr algn="ctr" rtl="0" fontAlgn="ctr"/>
                      <a:r>
                        <a:rPr lang="el-GR" sz="2000" b="1" i="0" u="none" strike="noStrike">
                          <a:solidFill>
                            <a:srgbClr val="000000"/>
                          </a:solidFill>
                          <a:effectLst/>
                          <a:latin typeface="Verdana" panose="020B0604030504040204" pitchFamily="34" charset="0"/>
                        </a:rPr>
                        <a:t>17,00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22,00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20,00</a:t>
                      </a:r>
                    </a:p>
                  </a:txBody>
                  <a:tcPr marL="9525" marR="9525" marT="9525" marB="0" anchor="ctr"/>
                </a:tc>
                <a:extLst>
                  <a:ext uri="{0D108BD9-81ED-4DB2-BD59-A6C34878D82A}">
                    <a16:rowId xmlns="" xmlns:a16="http://schemas.microsoft.com/office/drawing/2014/main" val="10002"/>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2, pesha 35%</a:t>
                      </a:r>
                    </a:p>
                  </a:txBody>
                  <a:tcPr marL="137160" marR="137160" marT="0" marB="0" anchor="ctr"/>
                </a:tc>
                <a:tc>
                  <a:txBody>
                    <a:bodyPr/>
                    <a:lstStyle/>
                    <a:p>
                      <a:pPr indent="-80010" hangingPunct="0">
                        <a:spcBef>
                          <a:spcPts val="300"/>
                        </a:spcBef>
                        <a:spcAft>
                          <a:spcPts val="30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el-GR" sz="2000" b="0" i="0" u="none" strike="noStrike">
                          <a:solidFill>
                            <a:srgbClr val="000000"/>
                          </a:solidFill>
                          <a:effectLst/>
                          <a:latin typeface="Verdana" panose="020B0604030504040204" pitchFamily="34" charset="0"/>
                        </a:rPr>
                        <a:t>95,00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100,00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100,50</a:t>
                      </a:r>
                    </a:p>
                  </a:txBody>
                  <a:tcPr marL="9525" marR="9525" marT="9525" marB="0" anchor="ctr"/>
                </a:tc>
                <a:extLst>
                  <a:ext uri="{0D108BD9-81ED-4DB2-BD59-A6C34878D82A}">
                    <a16:rowId xmlns="" xmlns:a16="http://schemas.microsoft.com/office/drawing/2014/main" val="10003"/>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 </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poena</a:t>
                      </a:r>
                    </a:p>
                  </a:txBody>
                  <a:tcPr marL="137160" marR="137160" marT="0" marB="0" anchor="ctr"/>
                </a:tc>
                <a:tc>
                  <a:txBody>
                    <a:bodyPr/>
                    <a:lstStyle/>
                    <a:p>
                      <a:pPr algn="ctr" rtl="0" fontAlgn="ctr"/>
                      <a:r>
                        <a:rPr lang="el-GR" sz="2000" b="1" i="0" u="none" strike="noStrike">
                          <a:solidFill>
                            <a:srgbClr val="000000"/>
                          </a:solidFill>
                          <a:effectLst/>
                          <a:latin typeface="Verdana" panose="020B0604030504040204" pitchFamily="34" charset="0"/>
                        </a:rPr>
                        <a:t>33,25</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35,00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35,18</a:t>
                      </a:r>
                    </a:p>
                  </a:txBody>
                  <a:tcPr marL="9525" marR="9525" marT="9525" marB="0" anchor="ctr"/>
                </a:tc>
                <a:extLst>
                  <a:ext uri="{0D108BD9-81ED-4DB2-BD59-A6C34878D82A}">
                    <a16:rowId xmlns="" xmlns:a16="http://schemas.microsoft.com/office/drawing/2014/main" val="10004"/>
                  </a:ext>
                </a:extLst>
              </a:tr>
              <a:tr h="0">
                <a:tc>
                  <a:txBody>
                    <a:bodyPr/>
                    <a:lstStyle/>
                    <a:p>
                      <a:pPr indent="-2286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kriteri 3, pesha 45%</a:t>
                      </a:r>
                    </a:p>
                  </a:txBody>
                  <a:tcPr marL="137160" marR="137160" marT="0" marB="0" anchor="ctr"/>
                </a:tc>
                <a:tc>
                  <a:txBody>
                    <a:bodyPr/>
                    <a:lstStyle/>
                    <a:p>
                      <a:pPr indent="-80010"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a:t>
                      </a:r>
                    </a:p>
                  </a:txBody>
                  <a:tcPr marL="137160" marR="137160" marT="0" marB="0" anchor="ctr"/>
                </a:tc>
                <a:tc>
                  <a:txBody>
                    <a:bodyPr/>
                    <a:lstStyle/>
                    <a:p>
                      <a:pPr algn="ctr" rtl="0" fontAlgn="ctr"/>
                      <a:r>
                        <a:rPr lang="el-GR" sz="2000" b="0" i="0" u="none" strike="noStrike">
                          <a:solidFill>
                            <a:srgbClr val="000000"/>
                          </a:solidFill>
                          <a:effectLst/>
                          <a:latin typeface="Verdana" panose="020B0604030504040204" pitchFamily="34" charset="0"/>
                        </a:rPr>
                        <a:t>105</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90</a:t>
                      </a:r>
                    </a:p>
                  </a:txBody>
                  <a:tcPr marL="9525" marR="9525" marT="9525" marB="0" anchor="ctr"/>
                </a:tc>
                <a:tc>
                  <a:txBody>
                    <a:bodyPr/>
                    <a:lstStyle/>
                    <a:p>
                      <a:pPr algn="ctr" rtl="0" fontAlgn="ctr"/>
                      <a:r>
                        <a:rPr lang="el-GR" sz="2000" b="0" i="0" u="none" strike="noStrike">
                          <a:solidFill>
                            <a:srgbClr val="000000"/>
                          </a:solidFill>
                          <a:effectLst/>
                          <a:latin typeface="Verdana" panose="020B0604030504040204" pitchFamily="34" charset="0"/>
                        </a:rPr>
                        <a:t>100</a:t>
                      </a:r>
                    </a:p>
                  </a:txBody>
                  <a:tcPr marL="9525" marR="9525" marT="9525" marB="0" anchor="ctr"/>
                </a:tc>
                <a:extLst>
                  <a:ext uri="{0D108BD9-81ED-4DB2-BD59-A6C34878D82A}">
                    <a16:rowId xmlns="" xmlns:a16="http://schemas.microsoft.com/office/drawing/2014/main" val="10005"/>
                  </a:ext>
                </a:extLst>
              </a:tr>
              <a:tr h="0">
                <a:tc>
                  <a:txBody>
                    <a:bodyPr/>
                    <a:lstStyle/>
                    <a:p>
                      <a:pPr indent="-22860" hangingPunct="0">
                        <a:spcBef>
                          <a:spcPts val="300"/>
                        </a:spcBef>
                        <a:spcAft>
                          <a:spcPts val="300"/>
                        </a:spcAft>
                        <a:tabLst>
                          <a:tab pos="5772150" algn="r"/>
                        </a:tabLst>
                      </a:pP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indent="-80010" hangingPunct="0">
                        <a:spcBef>
                          <a:spcPts val="300"/>
                        </a:spcBef>
                        <a:spcAft>
                          <a:spcPts val="300"/>
                        </a:spcAft>
                        <a:tabLst>
                          <a:tab pos="5772150" algn="r"/>
                        </a:tabLst>
                      </a:pPr>
                      <a:r>
                        <a:rPr lang="sq-AL" sz="2000" noProof="0" dirty="0" err="1">
                          <a:effectLst/>
                          <a:latin typeface="Verdana" panose="020B0604030504040204" pitchFamily="34" charset="0"/>
                          <a:ea typeface="Verdana" panose="020B0604030504040204" pitchFamily="34" charset="0"/>
                          <a:cs typeface="Verdana" panose="020B0604030504040204" pitchFamily="34" charset="0"/>
                        </a:rPr>
                        <a:t>poena</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rtl="0" fontAlgn="ctr"/>
                      <a:r>
                        <a:rPr lang="el-GR" sz="2000" b="1" i="0" u="none" strike="noStrike">
                          <a:solidFill>
                            <a:srgbClr val="000000"/>
                          </a:solidFill>
                          <a:effectLst/>
                          <a:latin typeface="Verdana" panose="020B0604030504040204" pitchFamily="34" charset="0"/>
                        </a:rPr>
                        <a:t>47,25</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40,50</a:t>
                      </a:r>
                    </a:p>
                  </a:txBody>
                  <a:tcPr marL="9525" marR="9525" marT="9525" marB="0" anchor="ctr"/>
                </a:tc>
                <a:tc>
                  <a:txBody>
                    <a:bodyPr/>
                    <a:lstStyle/>
                    <a:p>
                      <a:pPr algn="ctr" rtl="0" fontAlgn="ctr"/>
                      <a:r>
                        <a:rPr lang="el-GR" sz="2000" b="1" i="0" u="none" strike="noStrike">
                          <a:solidFill>
                            <a:srgbClr val="000000"/>
                          </a:solidFill>
                          <a:effectLst/>
                          <a:latin typeface="Verdana" panose="020B0604030504040204" pitchFamily="34" charset="0"/>
                        </a:rPr>
                        <a:t>45,00</a:t>
                      </a:r>
                    </a:p>
                  </a:txBody>
                  <a:tcPr marL="9525" marR="9525" marT="9525" marB="0" anchor="ctr"/>
                </a:tc>
                <a:extLst>
                  <a:ext uri="{0D108BD9-81ED-4DB2-BD59-A6C34878D82A}">
                    <a16:rowId xmlns="" xmlns:a16="http://schemas.microsoft.com/office/drawing/2014/main" val="10006"/>
                  </a:ext>
                </a:extLst>
              </a:tr>
              <a:tr h="0">
                <a:tc gridSpan="2">
                  <a:txBody>
                    <a:bodyPr/>
                    <a:lstStyle/>
                    <a:p>
                      <a:pPr indent="-22860" hangingPunct="0">
                        <a:spcBef>
                          <a:spcPts val="300"/>
                        </a:spcBef>
                        <a:spcAft>
                          <a:spcPts val="30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Total</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hMerge="1">
                  <a:txBody>
                    <a:bodyPr/>
                    <a:lstStyle/>
                    <a:p>
                      <a:endParaRPr lang="el-GR"/>
                    </a:p>
                  </a:txBody>
                  <a:tcPr/>
                </a:tc>
                <a:tc>
                  <a:txBody>
                    <a:bodyPr/>
                    <a:lstStyle/>
                    <a:p>
                      <a:pPr algn="ctr" rtl="0" fontAlgn="ctr"/>
                      <a:r>
                        <a:rPr lang="el-GR" sz="2000" b="1" i="0" u="none" strike="noStrike" dirty="0">
                          <a:solidFill>
                            <a:schemeClr val="tx1"/>
                          </a:solidFill>
                          <a:effectLst/>
                          <a:latin typeface="Verdana" panose="020B0604030504040204" pitchFamily="34" charset="0"/>
                        </a:rPr>
                        <a:t>97,50</a:t>
                      </a:r>
                    </a:p>
                  </a:txBody>
                  <a:tcPr marL="9525" marR="9525" marT="9525" marB="0" anchor="ctr"/>
                </a:tc>
                <a:tc>
                  <a:txBody>
                    <a:bodyPr/>
                    <a:lstStyle/>
                    <a:p>
                      <a:pPr algn="ctr" rtl="0" fontAlgn="ctr"/>
                      <a:r>
                        <a:rPr lang="el-GR" sz="2000" b="1" i="0" u="none" strike="noStrike" dirty="0">
                          <a:solidFill>
                            <a:schemeClr val="tx1"/>
                          </a:solidFill>
                          <a:effectLst/>
                          <a:latin typeface="Verdana" panose="020B0604030504040204" pitchFamily="34" charset="0"/>
                        </a:rPr>
                        <a:t>97,50</a:t>
                      </a:r>
                    </a:p>
                  </a:txBody>
                  <a:tcPr marL="9525" marR="9525" marT="9525" marB="0" anchor="ctr"/>
                </a:tc>
                <a:tc>
                  <a:txBody>
                    <a:bodyPr/>
                    <a:lstStyle/>
                    <a:p>
                      <a:pPr algn="ctr" rtl="0" fontAlgn="ctr"/>
                      <a:r>
                        <a:rPr lang="el-GR" sz="2000" b="1" i="0" u="none" strike="noStrike" dirty="0">
                          <a:solidFill>
                            <a:schemeClr val="tx1"/>
                          </a:solidFill>
                          <a:effectLst/>
                          <a:latin typeface="Verdana" panose="020B0604030504040204" pitchFamily="34" charset="0"/>
                        </a:rPr>
                        <a:t>100,18</a:t>
                      </a:r>
                    </a:p>
                  </a:txBody>
                  <a:tcPr marL="9525" marR="9525" marT="9525" marB="0" anchor="ctr"/>
                </a:tc>
                <a:extLst>
                  <a:ext uri="{0D108BD9-81ED-4DB2-BD59-A6C34878D82A}">
                    <a16:rowId xmlns="" xmlns:a16="http://schemas.microsoft.com/office/drawing/2014/main" val="10007"/>
                  </a:ext>
                </a:extLst>
              </a:tr>
            </a:tbl>
          </a:graphicData>
        </a:graphic>
      </p:graphicFrame>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err="1"/>
              <a:t>Poentimi</a:t>
            </a:r>
            <a:r>
              <a:rPr lang="sq-AL" sz="2400" b="1" dirty="0"/>
              <a:t> i kritereve qe nuk ndërlidhen me kosto</a:t>
            </a:r>
          </a:p>
        </p:txBody>
      </p:sp>
    </p:spTree>
    <p:extLst>
      <p:ext uri="{BB962C8B-B14F-4D97-AF65-F5344CB8AC3E}">
        <p14:creationId xmlns:p14="http://schemas.microsoft.com/office/powerpoint/2010/main" val="42773949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67544" y="1916832"/>
          <a:ext cx="7992887" cy="1247775"/>
        </p:xfrm>
        <a:graphic>
          <a:graphicData uri="http://schemas.openxmlformats.org/drawingml/2006/table">
            <a:tbl>
              <a:tblPr>
                <a:tableStyleId>{ED083AE6-46FA-4A59-8FB0-9F97EB10719F}</a:tableStyleId>
              </a:tblPr>
              <a:tblGrid>
                <a:gridCol w="2315888">
                  <a:extLst>
                    <a:ext uri="{9D8B030D-6E8A-4147-A177-3AD203B41FA5}">
                      <a16:colId xmlns="" xmlns:a16="http://schemas.microsoft.com/office/drawing/2014/main" val="20000"/>
                    </a:ext>
                  </a:extLst>
                </a:gridCol>
                <a:gridCol w="3430565">
                  <a:extLst>
                    <a:ext uri="{9D8B030D-6E8A-4147-A177-3AD203B41FA5}">
                      <a16:colId xmlns="" xmlns:a16="http://schemas.microsoft.com/office/drawing/2014/main" val="20001"/>
                    </a:ext>
                  </a:extLst>
                </a:gridCol>
                <a:gridCol w="2246434">
                  <a:extLst>
                    <a:ext uri="{9D8B030D-6E8A-4147-A177-3AD203B41FA5}">
                      <a16:colId xmlns="" xmlns:a16="http://schemas.microsoft.com/office/drawing/2014/main" val="20002"/>
                    </a:ext>
                  </a:extLst>
                </a:gridCol>
              </a:tblGrid>
              <a:tr h="0">
                <a:tc>
                  <a:txBody>
                    <a:bodyPr/>
                    <a:lstStyle/>
                    <a:p>
                      <a:pPr hangingPunct="0">
                        <a:spcAft>
                          <a:spcPts val="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Tenderuesi</a:t>
                      </a:r>
                    </a:p>
                  </a:txBody>
                  <a:tcPr marL="68580" marR="68580" marT="0" marB="0"/>
                </a:tc>
                <a:tc>
                  <a:txBody>
                    <a:bodyPr/>
                    <a:lstStyle/>
                    <a:p>
                      <a:pPr algn="ctr" hangingPunct="0">
                        <a:spcAft>
                          <a:spcPts val="0"/>
                        </a:spcAft>
                      </a:pPr>
                      <a:r>
                        <a:rPr lang="sq-AL" sz="2000" kern="1200" noProof="0">
                          <a:solidFill>
                            <a:schemeClr val="tx1"/>
                          </a:solidFill>
                          <a:latin typeface="+mn-lt"/>
                          <a:ea typeface="+mn-ea"/>
                          <a:cs typeface="+mn-cs"/>
                        </a:rPr>
                        <a:t>çmimi i tenderit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hangingPunct="0">
                        <a:spcAft>
                          <a:spcPts val="0"/>
                        </a:spcAft>
                      </a:pPr>
                      <a:r>
                        <a:rPr lang="sq-AL" sz="1800" kern="1200" noProof="0">
                          <a:solidFill>
                            <a:schemeClr val="tx1"/>
                          </a:solidFill>
                          <a:latin typeface="+mn-lt"/>
                          <a:ea typeface="+mn-ea"/>
                          <a:cs typeface="+mn-cs"/>
                        </a:rPr>
                        <a:t>Çmimi i normalizuar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0000"/>
                  </a:ext>
                </a:extLst>
              </a:tr>
              <a:tr h="0">
                <a:tc>
                  <a:txBody>
                    <a:bodyPr/>
                    <a:lstStyle/>
                    <a:p>
                      <a:pPr hangingPunct="0">
                        <a:spcBef>
                          <a:spcPts val="300"/>
                        </a:spcBef>
                        <a:spcAft>
                          <a:spcPts val="3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Tenderi 1</a:t>
                      </a:r>
                    </a:p>
                  </a:txBody>
                  <a:tcPr marL="68580" marR="68580" marT="0" marB="0"/>
                </a:tc>
                <a:tc>
                  <a:txBody>
                    <a:bodyPr/>
                    <a:lstStyle/>
                    <a:p>
                      <a:pPr algn="ctr" rtl="0" fontAlgn="ctr"/>
                      <a:r>
                        <a:rPr lang="sq-AL" sz="2000" b="0" i="0" u="none" strike="noStrike" noProof="0">
                          <a:solidFill>
                            <a:srgbClr val="000000"/>
                          </a:solidFill>
                          <a:effectLst/>
                          <a:latin typeface="Verdana" panose="020B0604030504040204" pitchFamily="34" charset="0"/>
                          <a:ea typeface="Verdana" panose="020B0604030504040204" pitchFamily="34" charset="0"/>
                          <a:cs typeface="Verdana" panose="020B0604030504040204" pitchFamily="34" charset="0"/>
                        </a:rPr>
                        <a:t>650.000</a:t>
                      </a:r>
                    </a:p>
                  </a:txBody>
                  <a:tcPr marL="9525" marR="9525" marT="9525" marB="0" anchor="ctr"/>
                </a:tc>
                <a:tc>
                  <a:txBody>
                    <a:bodyPr/>
                    <a:lstStyle/>
                    <a:p>
                      <a:pPr algn="ctr" fontAlgn="b"/>
                      <a:r>
                        <a:rPr lang="sq-AL" sz="2000" b="0" i="0" u="none" strike="noStrike" noProof="0">
                          <a:solidFill>
                            <a:srgbClr val="000000"/>
                          </a:solidFill>
                          <a:effectLst/>
                          <a:latin typeface="Verdana" panose="020B0604030504040204" pitchFamily="34" charset="0"/>
                          <a:ea typeface="Verdana" panose="020B0604030504040204" pitchFamily="34" charset="0"/>
                          <a:cs typeface="Verdana" panose="020B0604030504040204" pitchFamily="34" charset="0"/>
                        </a:rPr>
                        <a:t>100,00</a:t>
                      </a:r>
                    </a:p>
                  </a:txBody>
                  <a:tcPr marL="9525" marR="9525" marT="9525" marB="0" anchor="b"/>
                </a:tc>
                <a:extLst>
                  <a:ext uri="{0D108BD9-81ED-4DB2-BD59-A6C34878D82A}">
                    <a16:rowId xmlns="" xmlns:a16="http://schemas.microsoft.com/office/drawing/2014/main" val="10001"/>
                  </a:ext>
                </a:extLst>
              </a:tr>
              <a:tr h="0">
                <a:tc>
                  <a:txBody>
                    <a:bodyPr/>
                    <a:lstStyle/>
                    <a:p>
                      <a:pPr hangingPunct="0">
                        <a:spcBef>
                          <a:spcPts val="300"/>
                        </a:spcBef>
                        <a:spcAft>
                          <a:spcPts val="3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Tenderi 2</a:t>
                      </a:r>
                    </a:p>
                  </a:txBody>
                  <a:tcPr marL="68580" marR="68580" marT="0" marB="0"/>
                </a:tc>
                <a:tc>
                  <a:txBody>
                    <a:bodyPr/>
                    <a:lstStyle/>
                    <a:p>
                      <a:pPr algn="ctr" rtl="0" fontAlgn="ctr"/>
                      <a:r>
                        <a:rPr lang="sq-AL" sz="2000" b="0" i="0" u="none" strike="noStrike" noProof="0">
                          <a:solidFill>
                            <a:srgbClr val="000000"/>
                          </a:solidFill>
                          <a:effectLst/>
                          <a:latin typeface="Verdana" panose="020B0604030504040204" pitchFamily="34" charset="0"/>
                          <a:ea typeface="Verdana" panose="020B0604030504040204" pitchFamily="34" charset="0"/>
                          <a:cs typeface="Verdana" panose="020B0604030504040204" pitchFamily="34" charset="0"/>
                        </a:rPr>
                        <a:t>710.000</a:t>
                      </a:r>
                    </a:p>
                  </a:txBody>
                  <a:tcPr marL="9525" marR="9525" marT="9525" marB="0" anchor="ctr"/>
                </a:tc>
                <a:tc>
                  <a:txBody>
                    <a:bodyPr/>
                    <a:lstStyle/>
                    <a:p>
                      <a:pPr algn="ctr" fontAlgn="b"/>
                      <a:r>
                        <a:rPr lang="sq-AL" sz="2000" b="0" i="0" u="none" strike="noStrike" noProof="0">
                          <a:solidFill>
                            <a:srgbClr val="000000"/>
                          </a:solidFill>
                          <a:effectLst/>
                          <a:latin typeface="Verdana" panose="020B0604030504040204" pitchFamily="34" charset="0"/>
                          <a:ea typeface="Verdana" panose="020B0604030504040204" pitchFamily="34" charset="0"/>
                          <a:cs typeface="Verdana" panose="020B0604030504040204" pitchFamily="34" charset="0"/>
                        </a:rPr>
                        <a:t>91,55</a:t>
                      </a:r>
                    </a:p>
                  </a:txBody>
                  <a:tcPr marL="9525" marR="9525" marT="9525" marB="0" anchor="b"/>
                </a:tc>
                <a:extLst>
                  <a:ext uri="{0D108BD9-81ED-4DB2-BD59-A6C34878D82A}">
                    <a16:rowId xmlns="" xmlns:a16="http://schemas.microsoft.com/office/drawing/2014/main" val="10002"/>
                  </a:ext>
                </a:extLst>
              </a:tr>
              <a:tr h="0">
                <a:tc>
                  <a:txBody>
                    <a:bodyPr/>
                    <a:lstStyle/>
                    <a:p>
                      <a:pPr hangingPunct="0">
                        <a:spcBef>
                          <a:spcPts val="300"/>
                        </a:spcBef>
                        <a:spcAft>
                          <a:spcPts val="300"/>
                        </a:spcAft>
                      </a:pPr>
                      <a:r>
                        <a:rPr lang="sq-AL" sz="2000" noProof="0">
                          <a:effectLst/>
                          <a:latin typeface="Verdana" panose="020B0604030504040204" pitchFamily="34" charset="0"/>
                          <a:ea typeface="Verdana" panose="020B0604030504040204" pitchFamily="34" charset="0"/>
                          <a:cs typeface="Verdana" panose="020B0604030504040204" pitchFamily="34" charset="0"/>
                        </a:rPr>
                        <a:t>Tenderi 3</a:t>
                      </a:r>
                    </a:p>
                  </a:txBody>
                  <a:tcPr marL="68580" marR="68580" marT="0" marB="0"/>
                </a:tc>
                <a:tc>
                  <a:txBody>
                    <a:bodyPr/>
                    <a:lstStyle/>
                    <a:p>
                      <a:pPr algn="ctr" rtl="0" fontAlgn="ctr"/>
                      <a:r>
                        <a:rPr lang="sq-AL" sz="2000" b="0" i="0" u="none" strike="noStrike" noProof="0">
                          <a:solidFill>
                            <a:srgbClr val="000000"/>
                          </a:solidFill>
                          <a:effectLst/>
                          <a:latin typeface="Verdana" panose="020B0604030504040204" pitchFamily="34" charset="0"/>
                          <a:ea typeface="Verdana" panose="020B0604030504040204" pitchFamily="34" charset="0"/>
                          <a:cs typeface="Verdana" panose="020B0604030504040204" pitchFamily="34" charset="0"/>
                        </a:rPr>
                        <a:t>750.000</a:t>
                      </a:r>
                    </a:p>
                  </a:txBody>
                  <a:tcPr marL="9525" marR="9525" marT="9525" marB="0" anchor="ctr"/>
                </a:tc>
                <a:tc>
                  <a:txBody>
                    <a:bodyPr/>
                    <a:lstStyle/>
                    <a:p>
                      <a:pPr algn="ctr" fontAlgn="b"/>
                      <a:r>
                        <a:rPr lang="sq-AL" sz="2000" b="0" i="0" u="none" strike="noStrike" noProof="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86,67</a:t>
                      </a:r>
                    </a:p>
                  </a:txBody>
                  <a:tcPr marL="9525" marR="9525" marT="9525" marB="0" anchor="b"/>
                </a:tc>
                <a:extLst>
                  <a:ext uri="{0D108BD9-81ED-4DB2-BD59-A6C34878D82A}">
                    <a16:rowId xmlns="" xmlns:a16="http://schemas.microsoft.com/office/drawing/2014/main" val="10003"/>
                  </a:ext>
                </a:extLst>
              </a:tr>
            </a:tbl>
          </a:graphicData>
        </a:graphic>
      </p:graphicFrame>
      <p:sp>
        <p:nvSpPr>
          <p:cNvPr id="3" name="Rectangle 2"/>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Peshimi i çmimit </a:t>
            </a:r>
            <a:endParaRPr lang="en-US" sz="2400" dirty="0"/>
          </a:p>
        </p:txBody>
      </p:sp>
    </p:spTree>
    <p:extLst>
      <p:ext uri="{BB962C8B-B14F-4D97-AF65-F5344CB8AC3E}">
        <p14:creationId xmlns:p14="http://schemas.microsoft.com/office/powerpoint/2010/main" val="13478323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Radhitja</a:t>
            </a:r>
          </a:p>
        </p:txBody>
      </p:sp>
      <p:graphicFrame>
        <p:nvGraphicFramePr>
          <p:cNvPr id="3" name="Table 2"/>
          <p:cNvGraphicFramePr>
            <a:graphicFrameLocks noGrp="1"/>
          </p:cNvGraphicFramePr>
          <p:nvPr>
            <p:extLst>
              <p:ext uri="{D42A27DB-BD31-4B8C-83A1-F6EECF244321}">
                <p14:modId xmlns:p14="http://schemas.microsoft.com/office/powerpoint/2010/main" val="2340265488"/>
              </p:ext>
            </p:extLst>
          </p:nvPr>
        </p:nvGraphicFramePr>
        <p:xfrm>
          <a:off x="251521" y="980728"/>
          <a:ext cx="8568950" cy="3442335"/>
        </p:xfrm>
        <a:graphic>
          <a:graphicData uri="http://schemas.openxmlformats.org/drawingml/2006/table">
            <a:tbl>
              <a:tblPr>
                <a:tableStyleId>{ED083AE6-46FA-4A59-8FB0-9F97EB10719F}</a:tableStyleId>
              </a:tblPr>
              <a:tblGrid>
                <a:gridCol w="2664295">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gridCol w="1512168">
                  <a:extLst>
                    <a:ext uri="{9D8B030D-6E8A-4147-A177-3AD203B41FA5}">
                      <a16:colId xmlns="" xmlns:a16="http://schemas.microsoft.com/office/drawing/2014/main" val="20003"/>
                    </a:ext>
                  </a:extLst>
                </a:gridCol>
                <a:gridCol w="1512167">
                  <a:extLst>
                    <a:ext uri="{9D8B030D-6E8A-4147-A177-3AD203B41FA5}">
                      <a16:colId xmlns="" xmlns:a16="http://schemas.microsoft.com/office/drawing/2014/main" val="20004"/>
                    </a:ext>
                  </a:extLst>
                </a:gridCol>
              </a:tblGrid>
              <a:tr h="0">
                <a:tc gridSpan="2">
                  <a:txBody>
                    <a:bodyPr/>
                    <a:lstStyle/>
                    <a:p>
                      <a:pPr hangingPunct="0">
                        <a:spcBef>
                          <a:spcPts val="300"/>
                        </a:spcBef>
                        <a:spcAft>
                          <a:spcPts val="30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Kriteret</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 qe nuk ndërlidhen me kosto</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hMerge="1">
                  <a:txBody>
                    <a:bodyPr/>
                    <a:lstStyle/>
                    <a:p>
                      <a:endParaRPr lang="el-GR" dirty="0"/>
                    </a:p>
                  </a:txBody>
                  <a:tcPr/>
                </a:tc>
                <a:tc>
                  <a:txBody>
                    <a:bodyPr/>
                    <a:lstStyle/>
                    <a:p>
                      <a:pPr indent="-80010" algn="ctr" hangingPunct="0">
                        <a:spcAft>
                          <a:spcPts val="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Tender 1</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Aft>
                          <a:spcPts val="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Tender 2</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indent="-80010" algn="ctr" hangingPunct="0">
                        <a:spcAft>
                          <a:spcPts val="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Tender 3</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extLst>
                  <a:ext uri="{0D108BD9-81ED-4DB2-BD59-A6C34878D82A}">
                    <a16:rowId xmlns="" xmlns:a16="http://schemas.microsoft.com/office/drawing/2014/main" val="10000"/>
                  </a:ext>
                </a:extLst>
              </a:tr>
              <a:tr h="0">
                <a:tc>
                  <a:txBody>
                    <a:bodyPr/>
                    <a:lstStyle/>
                    <a:p>
                      <a:pPr hangingPunct="0">
                        <a:spcBef>
                          <a:spcPts val="300"/>
                        </a:spcBef>
                        <a:spcAft>
                          <a:spcPts val="300"/>
                        </a:spcAft>
                        <a:tabLst>
                          <a:tab pos="5772150" algn="r"/>
                        </a:tabLst>
                      </a:pPr>
                      <a:r>
                        <a:rPr lang="sq-AL" sz="2000" noProof="0">
                          <a:effectLst/>
                          <a:latin typeface="Verdana" panose="020B0604030504040204" pitchFamily="34" charset="0"/>
                          <a:ea typeface="Verdana" panose="020B0604030504040204" pitchFamily="34" charset="0"/>
                          <a:cs typeface="Verdana" panose="020B0604030504040204" pitchFamily="34" charset="0"/>
                        </a:rPr>
                        <a:t>Pesha jo-kosto</a:t>
                      </a:r>
                    </a:p>
                  </a:txBody>
                  <a:tcPr marL="137160" marR="137160" marT="0" marB="0" anchor="ctr"/>
                </a:tc>
                <a:tc>
                  <a:txBody>
                    <a:bodyPr/>
                    <a:lstStyle/>
                    <a:p>
                      <a:endParaRPr lang="el-GR"/>
                    </a:p>
                  </a:txBody>
                  <a:tcPr/>
                </a:tc>
                <a:tc>
                  <a:txBody>
                    <a:bodyPr/>
                    <a:lstStyle/>
                    <a:p>
                      <a:pPr algn="ctr" fontAlgn="ctr"/>
                      <a:r>
                        <a:rPr lang="el-GR" sz="2000" b="0" i="0" u="none" strike="noStrike">
                          <a:solidFill>
                            <a:srgbClr val="000000"/>
                          </a:solidFill>
                          <a:effectLst/>
                          <a:latin typeface="Verdana" panose="020B0604030504040204" pitchFamily="34" charset="0"/>
                        </a:rPr>
                        <a:t>97,50</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97,50</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100,18</a:t>
                      </a:r>
                    </a:p>
                  </a:txBody>
                  <a:tcPr marL="9525" marR="9525" marT="9525" marB="0" anchor="ctr"/>
                </a:tc>
                <a:extLst>
                  <a:ext uri="{0D108BD9-81ED-4DB2-BD59-A6C34878D82A}">
                    <a16:rowId xmlns="" xmlns:a16="http://schemas.microsoft.com/office/drawing/2014/main" val="10001"/>
                  </a:ext>
                </a:extLst>
              </a:tr>
              <a:tr h="0">
                <a:tc>
                  <a:txBody>
                    <a:bodyPr/>
                    <a:lstStyle/>
                    <a:p>
                      <a:pPr hangingPunct="0">
                        <a:spcBef>
                          <a:spcPts val="300"/>
                        </a:spcBef>
                        <a:spcAft>
                          <a:spcPts val="300"/>
                        </a:spcAft>
                        <a:tabLst>
                          <a:tab pos="5772150" algn="r"/>
                        </a:tabLst>
                      </a:pPr>
                      <a:r>
                        <a:rPr lang="sq-AL" sz="1800" kern="1200" noProof="0">
                          <a:solidFill>
                            <a:schemeClr val="tx1"/>
                          </a:solidFill>
                          <a:latin typeface="+mn-lt"/>
                          <a:ea typeface="+mn-ea"/>
                          <a:cs typeface="+mn-cs"/>
                        </a:rPr>
                        <a:t>Çmimi i normalizuar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80%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el-GR" sz="2000" b="0" i="0" u="none" strike="noStrike">
                          <a:solidFill>
                            <a:srgbClr val="000000"/>
                          </a:solidFill>
                          <a:effectLst/>
                          <a:latin typeface="Verdana" panose="020B0604030504040204" pitchFamily="34" charset="0"/>
                        </a:rPr>
                        <a:t>78,00</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78,00</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80,14</a:t>
                      </a:r>
                    </a:p>
                  </a:txBody>
                  <a:tcPr marL="9525" marR="9525" marT="9525" marB="0" anchor="ctr"/>
                </a:tc>
                <a:extLst>
                  <a:ext uri="{0D108BD9-81ED-4DB2-BD59-A6C34878D82A}">
                    <a16:rowId xmlns="" xmlns:a16="http://schemas.microsoft.com/office/drawing/2014/main" val="10002"/>
                  </a:ext>
                </a:extLst>
              </a:tr>
              <a:tr h="0">
                <a:tc>
                  <a:txBody>
                    <a:bodyPr/>
                    <a:lstStyle/>
                    <a:p>
                      <a:pPr hangingPunct="0">
                        <a:spcBef>
                          <a:spcPts val="300"/>
                        </a:spcBef>
                        <a:spcAft>
                          <a:spcPts val="300"/>
                        </a:spcAft>
                        <a:tabLst>
                          <a:tab pos="5772150" algn="r"/>
                        </a:tabLst>
                      </a:pPr>
                      <a:r>
                        <a:rPr lang="sq-AL" sz="1800" kern="1200" noProof="0">
                          <a:solidFill>
                            <a:schemeClr val="tx1"/>
                          </a:solidFill>
                          <a:latin typeface="+mn-lt"/>
                          <a:ea typeface="+mn-ea"/>
                          <a:cs typeface="+mn-cs"/>
                        </a:rPr>
                        <a:t>Çmimi i peshuar </a:t>
                      </a:r>
                      <a:endParaRPr lang="sq-AL" sz="2000" noProof="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 </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el-GR" sz="2000" b="0" i="0" u="none" strike="noStrike" dirty="0">
                          <a:solidFill>
                            <a:srgbClr val="000000"/>
                          </a:solidFill>
                          <a:effectLst/>
                          <a:latin typeface="Verdana" panose="020B0604030504040204" pitchFamily="34" charset="0"/>
                        </a:rPr>
                        <a:t>100,00</a:t>
                      </a:r>
                    </a:p>
                  </a:txBody>
                  <a:tcPr marL="9525" marR="9525" marT="9525" marB="0" anchor="ctr"/>
                </a:tc>
                <a:tc>
                  <a:txBody>
                    <a:bodyPr/>
                    <a:lstStyle/>
                    <a:p>
                      <a:pPr algn="ctr" fontAlgn="ctr"/>
                      <a:r>
                        <a:rPr lang="el-GR" sz="2000" b="0" i="0" u="none" strike="noStrike" dirty="0">
                          <a:solidFill>
                            <a:srgbClr val="000000"/>
                          </a:solidFill>
                          <a:effectLst/>
                          <a:latin typeface="Verdana" panose="020B0604030504040204" pitchFamily="34" charset="0"/>
                        </a:rPr>
                        <a:t>91,55</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86,67</a:t>
                      </a:r>
                    </a:p>
                  </a:txBody>
                  <a:tcPr marL="9525" marR="9525" marT="9525" marB="0" anchor="ctr"/>
                </a:tc>
                <a:extLst>
                  <a:ext uri="{0D108BD9-81ED-4DB2-BD59-A6C34878D82A}">
                    <a16:rowId xmlns="" xmlns:a16="http://schemas.microsoft.com/office/drawing/2014/main" val="10003"/>
                  </a:ext>
                </a:extLst>
              </a:tr>
              <a:tr h="0">
                <a:tc>
                  <a:txBody>
                    <a:bodyPr/>
                    <a:lstStyle/>
                    <a:p>
                      <a:pPr hangingPunct="0">
                        <a:spcBef>
                          <a:spcPts val="300"/>
                        </a:spcBef>
                        <a:spcAft>
                          <a:spcPts val="300"/>
                        </a:spcAft>
                        <a:tabLst>
                          <a:tab pos="5772150" algn="r"/>
                        </a:tabLst>
                      </a:pPr>
                      <a:r>
                        <a:rPr lang="sq-AL" sz="2000" b="1" noProof="0">
                          <a:effectLst/>
                          <a:latin typeface="Verdana" panose="020B0604030504040204" pitchFamily="34" charset="0"/>
                          <a:ea typeface="Verdana" panose="020B0604030504040204" pitchFamily="34" charset="0"/>
                          <a:cs typeface="Verdana" panose="020B0604030504040204" pitchFamily="34" charset="0"/>
                        </a:rPr>
                        <a:t>Piket totale</a:t>
                      </a:r>
                    </a:p>
                  </a:txBody>
                  <a:tcPr marL="137160" marR="137160" marT="0" marB="0" anchor="ctr"/>
                </a:tc>
                <a:tc>
                  <a:txBody>
                    <a:bodyPr/>
                    <a:lstStyle/>
                    <a:p>
                      <a:pPr algn="ctr" hangingPunct="0">
                        <a:spcBef>
                          <a:spcPts val="300"/>
                        </a:spcBef>
                        <a:spcAft>
                          <a:spcPts val="300"/>
                        </a:spcAft>
                        <a:tabLst>
                          <a:tab pos="5772150" algn="r"/>
                        </a:tabLst>
                      </a:pPr>
                      <a:r>
                        <a:rPr lang="en-GB" sz="2000" dirty="0">
                          <a:effectLst/>
                          <a:latin typeface="Verdana" panose="020B0604030504040204" pitchFamily="34" charset="0"/>
                          <a:ea typeface="Verdana" panose="020B0604030504040204" pitchFamily="34" charset="0"/>
                          <a:cs typeface="Verdana" panose="020B0604030504040204" pitchFamily="34" charset="0"/>
                        </a:rPr>
                        <a:t>20%</a:t>
                      </a:r>
                      <a:endParaRPr lang="el-GR" sz="200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el-GR" sz="2000" b="0" i="0" u="none" strike="noStrike">
                          <a:solidFill>
                            <a:srgbClr val="000000"/>
                          </a:solidFill>
                          <a:effectLst/>
                          <a:latin typeface="Verdana" panose="020B0604030504040204" pitchFamily="34" charset="0"/>
                        </a:rPr>
                        <a:t>20,00</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18,31</a:t>
                      </a:r>
                    </a:p>
                  </a:txBody>
                  <a:tcPr marL="9525" marR="9525" marT="9525" marB="0" anchor="ctr"/>
                </a:tc>
                <a:tc>
                  <a:txBody>
                    <a:bodyPr/>
                    <a:lstStyle/>
                    <a:p>
                      <a:pPr algn="ctr" fontAlgn="ctr"/>
                      <a:r>
                        <a:rPr lang="el-GR" sz="2000" b="0" i="0" u="none" strike="noStrike">
                          <a:solidFill>
                            <a:srgbClr val="000000"/>
                          </a:solidFill>
                          <a:effectLst/>
                          <a:latin typeface="Verdana" panose="020B0604030504040204" pitchFamily="34" charset="0"/>
                        </a:rPr>
                        <a:t>17,33</a:t>
                      </a:r>
                    </a:p>
                  </a:txBody>
                  <a:tcPr marL="9525" marR="9525" marT="9525" marB="0" anchor="ctr"/>
                </a:tc>
                <a:extLst>
                  <a:ext uri="{0D108BD9-81ED-4DB2-BD59-A6C34878D82A}">
                    <a16:rowId xmlns="" xmlns:a16="http://schemas.microsoft.com/office/drawing/2014/main" val="10004"/>
                  </a:ext>
                </a:extLst>
              </a:tr>
              <a:tr h="0">
                <a:tc>
                  <a:txBody>
                    <a:bodyPr/>
                    <a:lstStyle/>
                    <a:p>
                      <a:pPr hangingPunct="0">
                        <a:spcBef>
                          <a:spcPts val="300"/>
                        </a:spcBef>
                        <a:spcAft>
                          <a:spcPts val="300"/>
                        </a:spcAft>
                        <a:tabLst>
                          <a:tab pos="5772150" algn="r"/>
                        </a:tabLst>
                      </a:pPr>
                      <a:r>
                        <a:rPr lang="sq-AL" sz="2000" b="1" noProof="0">
                          <a:effectLst/>
                          <a:latin typeface="Verdana" panose="020B0604030504040204" pitchFamily="34" charset="0"/>
                          <a:ea typeface="Verdana" panose="020B0604030504040204" pitchFamily="34" charset="0"/>
                          <a:cs typeface="Verdana" panose="020B0604030504040204" pitchFamily="34" charset="0"/>
                        </a:rPr>
                        <a:t>Rradhitja perfundimtare</a:t>
                      </a:r>
                    </a:p>
                  </a:txBody>
                  <a:tcPr marL="137160" marR="137160" marT="0" marB="0" anchor="ctr"/>
                </a:tc>
                <a:tc>
                  <a:txBody>
                    <a:bodyPr/>
                    <a:lstStyle/>
                    <a:p>
                      <a:pPr algn="ctr" hangingPunct="0">
                        <a:spcBef>
                          <a:spcPts val="300"/>
                        </a:spcBef>
                        <a:spcAft>
                          <a:spcPts val="300"/>
                        </a:spcAft>
                        <a:tabLst>
                          <a:tab pos="5772150" algn="r"/>
                        </a:tabLst>
                      </a:pPr>
                      <a:r>
                        <a:rPr lang="en-GB" sz="2000" b="0" dirty="0">
                          <a:effectLst/>
                          <a:latin typeface="Verdana" panose="020B0604030504040204" pitchFamily="34" charset="0"/>
                          <a:ea typeface="Verdana" panose="020B0604030504040204" pitchFamily="34" charset="0"/>
                          <a:cs typeface="Verdana" panose="020B0604030504040204" pitchFamily="34" charset="0"/>
                        </a:rPr>
                        <a:t>100%</a:t>
                      </a:r>
                      <a:endParaRPr lang="el-GR" sz="2000" b="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el-GR" sz="2000" b="1" i="0" u="none" strike="noStrike">
                          <a:solidFill>
                            <a:srgbClr val="000000"/>
                          </a:solidFill>
                          <a:effectLst/>
                          <a:latin typeface="Verdana" panose="020B0604030504040204" pitchFamily="34" charset="0"/>
                        </a:rPr>
                        <a:t>98,00</a:t>
                      </a:r>
                    </a:p>
                  </a:txBody>
                  <a:tcPr marL="9525" marR="9525" marT="9525" marB="0" anchor="ctr"/>
                </a:tc>
                <a:tc>
                  <a:txBody>
                    <a:bodyPr/>
                    <a:lstStyle/>
                    <a:p>
                      <a:pPr algn="ctr" fontAlgn="ctr"/>
                      <a:r>
                        <a:rPr lang="el-GR" sz="2000" b="1" i="0" u="none" strike="noStrike">
                          <a:solidFill>
                            <a:srgbClr val="000000"/>
                          </a:solidFill>
                          <a:effectLst/>
                          <a:latin typeface="Verdana" panose="020B0604030504040204" pitchFamily="34" charset="0"/>
                        </a:rPr>
                        <a:t>96,31</a:t>
                      </a:r>
                    </a:p>
                  </a:txBody>
                  <a:tcPr marL="9525" marR="9525" marT="9525" marB="0" anchor="ctr"/>
                </a:tc>
                <a:tc>
                  <a:txBody>
                    <a:bodyPr/>
                    <a:lstStyle/>
                    <a:p>
                      <a:pPr algn="ctr" fontAlgn="ctr"/>
                      <a:r>
                        <a:rPr lang="el-GR" sz="2000" b="1" i="0" u="none" strike="noStrike">
                          <a:solidFill>
                            <a:srgbClr val="000000"/>
                          </a:solidFill>
                          <a:effectLst/>
                          <a:latin typeface="Verdana" panose="020B0604030504040204" pitchFamily="34" charset="0"/>
                        </a:rPr>
                        <a:t>97,47</a:t>
                      </a:r>
                    </a:p>
                  </a:txBody>
                  <a:tcPr marL="9525" marR="9525" marT="9525" marB="0" anchor="ctr"/>
                </a:tc>
                <a:extLst>
                  <a:ext uri="{0D108BD9-81ED-4DB2-BD59-A6C34878D82A}">
                    <a16:rowId xmlns="" xmlns:a16="http://schemas.microsoft.com/office/drawing/2014/main" val="10005"/>
                  </a:ext>
                </a:extLst>
              </a:tr>
              <a:tr h="0">
                <a:tc>
                  <a:txBody>
                    <a:bodyPr/>
                    <a:lstStyle/>
                    <a:p>
                      <a:pPr hangingPunct="0">
                        <a:spcBef>
                          <a:spcPts val="300"/>
                        </a:spcBef>
                        <a:spcAft>
                          <a:spcPts val="300"/>
                        </a:spcAft>
                        <a:tabLst>
                          <a:tab pos="5772150" algn="r"/>
                        </a:tabLst>
                      </a:pPr>
                      <a:r>
                        <a:rPr lang="sq-AL" sz="2000" noProof="0" dirty="0">
                          <a:effectLst/>
                          <a:latin typeface="Verdana" panose="020B0604030504040204" pitchFamily="34" charset="0"/>
                          <a:ea typeface="Verdana" panose="020B0604030504040204" pitchFamily="34" charset="0"/>
                          <a:cs typeface="Verdana" panose="020B0604030504040204" pitchFamily="34" charset="0"/>
                        </a:rPr>
                        <a:t>Kriteret</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 qe nuk </a:t>
                      </a:r>
                      <a:r>
                        <a:rPr lang="sq-AL" sz="2000" baseline="0" noProof="0" dirty="0" smtClean="0">
                          <a:effectLst/>
                          <a:latin typeface="Verdana" panose="020B0604030504040204" pitchFamily="34" charset="0"/>
                          <a:ea typeface="Verdana" panose="020B0604030504040204" pitchFamily="34" charset="0"/>
                          <a:cs typeface="Verdana" panose="020B0604030504040204" pitchFamily="34" charset="0"/>
                        </a:rPr>
                        <a:t>ndërlidhen </a:t>
                      </a:r>
                      <a:r>
                        <a:rPr lang="sq-AL" sz="2000" baseline="0" noProof="0" dirty="0">
                          <a:effectLst/>
                          <a:latin typeface="Verdana" panose="020B0604030504040204" pitchFamily="34" charset="0"/>
                          <a:ea typeface="Verdana" panose="020B0604030504040204" pitchFamily="34" charset="0"/>
                          <a:cs typeface="Verdana" panose="020B0604030504040204" pitchFamily="34" charset="0"/>
                        </a:rPr>
                        <a:t>me kosto</a:t>
                      </a:r>
                      <a:endParaRPr lang="sq-AL" sz="2000" noProof="0"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hangingPunct="0">
                        <a:spcBef>
                          <a:spcPts val="300"/>
                        </a:spcBef>
                        <a:spcAft>
                          <a:spcPts val="300"/>
                        </a:spcAft>
                        <a:tabLst>
                          <a:tab pos="5772150" algn="r"/>
                        </a:tabLst>
                      </a:pPr>
                      <a:endParaRPr lang="el-GR" sz="2000" b="1" dirty="0">
                        <a:effectLst/>
                        <a:latin typeface="Verdana" panose="020B0604030504040204" pitchFamily="34" charset="0"/>
                        <a:ea typeface="Verdana" panose="020B0604030504040204" pitchFamily="34" charset="0"/>
                        <a:cs typeface="Verdana" panose="020B0604030504040204" pitchFamily="34" charset="0"/>
                      </a:endParaRPr>
                    </a:p>
                  </a:txBody>
                  <a:tcPr marL="137160" marR="137160" marT="0" marB="0" anchor="ctr"/>
                </a:tc>
                <a:tc>
                  <a:txBody>
                    <a:bodyPr/>
                    <a:lstStyle/>
                    <a:p>
                      <a:pPr algn="ctr" fontAlgn="ctr"/>
                      <a:r>
                        <a:rPr lang="el-GR" sz="2000" b="1" i="0" u="none" strike="noStrike">
                          <a:solidFill>
                            <a:srgbClr val="000000"/>
                          </a:solidFill>
                          <a:effectLst/>
                          <a:latin typeface="Verdana" panose="020B0604030504040204" pitchFamily="34" charset="0"/>
                        </a:rPr>
                        <a:t>1</a:t>
                      </a:r>
                    </a:p>
                  </a:txBody>
                  <a:tcPr marL="9525" marR="9525" marT="9525" marB="0" anchor="ctr"/>
                </a:tc>
                <a:tc>
                  <a:txBody>
                    <a:bodyPr/>
                    <a:lstStyle/>
                    <a:p>
                      <a:pPr algn="ctr" fontAlgn="ctr"/>
                      <a:r>
                        <a:rPr lang="el-GR" sz="2000" b="1" i="0" u="none" strike="noStrike">
                          <a:solidFill>
                            <a:srgbClr val="000000"/>
                          </a:solidFill>
                          <a:effectLst/>
                          <a:latin typeface="Verdana" panose="020B0604030504040204" pitchFamily="34" charset="0"/>
                        </a:rPr>
                        <a:t>3</a:t>
                      </a:r>
                    </a:p>
                  </a:txBody>
                  <a:tcPr marL="9525" marR="9525" marT="9525" marB="0" anchor="ctr"/>
                </a:tc>
                <a:tc>
                  <a:txBody>
                    <a:bodyPr/>
                    <a:lstStyle/>
                    <a:p>
                      <a:pPr algn="ctr" fontAlgn="ctr"/>
                      <a:r>
                        <a:rPr lang="el-GR" sz="2000" b="1" i="0" u="none" strike="noStrike" dirty="0">
                          <a:solidFill>
                            <a:srgbClr val="000000"/>
                          </a:solidFill>
                          <a:effectLst/>
                          <a:latin typeface="Verdana" panose="020B0604030504040204" pitchFamily="34" charset="0"/>
                        </a:rPr>
                        <a:t>2</a:t>
                      </a:r>
                    </a:p>
                  </a:txBody>
                  <a:tcPr marL="9525" marR="9525" marT="9525"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40428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2734644" y="2492375"/>
            <a:ext cx="568617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2590800" y="1981200"/>
            <a:ext cx="6553200" cy="3046988"/>
          </a:xfrm>
          <a:prstGeom prst="rect">
            <a:avLst/>
          </a:prstGeom>
        </p:spPr>
        <p:txBody>
          <a:bodyPr wrap="square">
            <a:spAutoFit/>
          </a:bodyPr>
          <a:lstStyle/>
          <a:p>
            <a:pPr eaLnBrk="1" hangingPunct="1"/>
            <a:r>
              <a:rPr lang="en-US" altLang="en-US" sz="3200" b="1" dirty="0">
                <a:solidFill>
                  <a:srgbClr val="FFFFFF"/>
                </a:solidFill>
                <a:latin typeface="Verdana" pitchFamily="34" charset="0"/>
                <a:ea typeface="Verdana" pitchFamily="34" charset="0"/>
                <a:cs typeface="Verdana" pitchFamily="34" charset="0"/>
              </a:rPr>
              <a:t>   </a:t>
            </a:r>
          </a:p>
          <a:p>
            <a:pPr eaLnBrk="1" hangingPunct="1"/>
            <a:endParaRPr lang="en-US" altLang="en-US" sz="3200" b="1" dirty="0">
              <a:solidFill>
                <a:srgbClr val="FFFFFF"/>
              </a:solidFill>
              <a:latin typeface="Verdana" pitchFamily="34" charset="0"/>
              <a:ea typeface="Verdana" pitchFamily="34" charset="0"/>
              <a:cs typeface="Verdana" pitchFamily="34" charset="0"/>
            </a:endParaRPr>
          </a:p>
          <a:p>
            <a:pPr lvl="1"/>
            <a:r>
              <a:rPr lang="sq-AL" altLang="en-US" sz="3200" b="1" dirty="0">
                <a:solidFill>
                  <a:srgbClr val="FFFFFF"/>
                </a:solidFill>
                <a:latin typeface="Verdana" pitchFamily="34" charset="0"/>
                <a:ea typeface="Verdana" pitchFamily="34" charset="0"/>
                <a:cs typeface="Verdana" pitchFamily="34" charset="0"/>
              </a:rPr>
              <a:t>Kriteret e shpërblimit te kontratës</a:t>
            </a:r>
          </a:p>
          <a:p>
            <a:pPr eaLnBrk="1" hangingPunct="1"/>
            <a:r>
              <a:rPr lang="en-US" altLang="en-US" sz="3200" b="1" dirty="0">
                <a:solidFill>
                  <a:srgbClr val="FFFFFF"/>
                </a:solidFill>
                <a:latin typeface="Verdana" pitchFamily="34" charset="0"/>
                <a:ea typeface="Verdana" pitchFamily="34" charset="0"/>
                <a:cs typeface="Verdana" pitchFamily="34" charset="0"/>
              </a:rPr>
              <a:t>                     </a:t>
            </a:r>
          </a:p>
          <a:p>
            <a:pPr eaLnBrk="1" hangingPunct="1"/>
            <a:r>
              <a:rPr lang="en-US" altLang="en-US" sz="3200" b="1" dirty="0">
                <a:solidFill>
                  <a:srgbClr val="FFFFFF"/>
                </a:solidFill>
                <a:latin typeface="Verdana" pitchFamily="34" charset="0"/>
                <a:ea typeface="Verdana" pitchFamily="34" charset="0"/>
                <a:cs typeface="Verdana" pitchFamily="34" charset="0"/>
              </a:rPr>
              <a:t>                 </a:t>
            </a:r>
            <a:endParaRPr lang="el-GR" altLang="en-US" sz="3600" b="1" dirty="0">
              <a:solidFill>
                <a:srgbClr val="FFFFFF"/>
              </a:solidFill>
            </a:endParaRPr>
          </a:p>
        </p:txBody>
      </p:sp>
    </p:spTree>
    <p:extLst>
      <p:ext uri="{BB962C8B-B14F-4D97-AF65-F5344CB8AC3E}">
        <p14:creationId xmlns:p14="http://schemas.microsoft.com/office/powerpoint/2010/main" val="17880188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Vërejtjet përfundimtare</a:t>
            </a:r>
            <a:endParaRPr lang="el-GR" sz="2400" b="1" dirty="0"/>
          </a:p>
        </p:txBody>
      </p:sp>
      <p:sp>
        <p:nvSpPr>
          <p:cNvPr id="3" name="Rectangle 2"/>
          <p:cNvSpPr/>
          <p:nvPr/>
        </p:nvSpPr>
        <p:spPr>
          <a:xfrm>
            <a:off x="107504" y="1131996"/>
            <a:ext cx="8856984" cy="4524315"/>
          </a:xfrm>
          <a:prstGeom prst="rect">
            <a:avLst/>
          </a:prstGeom>
        </p:spPr>
        <p:txBody>
          <a:bodyPr wrap="square">
            <a:spAutoFit/>
          </a:bodyPr>
          <a:lstStyle/>
          <a:p>
            <a:r>
              <a:rPr lang="sq-AL" sz="2400" dirty="0"/>
              <a:t>Vlerësimi për dhënie të kontratës, sidomos në rastin e kriterit të dhënies </a:t>
            </a:r>
            <a:r>
              <a:rPr lang="en-US" sz="2400" dirty="0"/>
              <a:t>TEMF</a:t>
            </a:r>
            <a:r>
              <a:rPr lang="sq-AL" sz="2400" dirty="0"/>
              <a:t>, është faza më e ndjeshme dhe m</a:t>
            </a:r>
            <a:r>
              <a:rPr lang="en-US" sz="2400" dirty="0"/>
              <a:t>ë</a:t>
            </a:r>
            <a:r>
              <a:rPr lang="sq-AL" sz="2400" dirty="0"/>
              <a:t> e komplikuar e vlerësimit</a:t>
            </a:r>
            <a:r>
              <a:rPr lang="sq-AL" sz="2400" dirty="0" smtClean="0"/>
              <a:t>.</a:t>
            </a:r>
          </a:p>
          <a:p>
            <a:endParaRPr lang="en-US" sz="2400" dirty="0"/>
          </a:p>
          <a:p>
            <a:r>
              <a:rPr lang="sq-AL" sz="2400" dirty="0"/>
              <a:t>Mënyra për të  pasur një vlerësimi të rregullt b</a:t>
            </a:r>
            <a:r>
              <a:rPr lang="en-US" sz="2400" dirty="0"/>
              <a:t>ë</a:t>
            </a:r>
            <a:r>
              <a:rPr lang="sq-AL" sz="2400" dirty="0"/>
              <a:t>het q</a:t>
            </a:r>
            <a:r>
              <a:rPr lang="en-US" sz="2400" dirty="0"/>
              <a:t>ë</a:t>
            </a:r>
            <a:r>
              <a:rPr lang="sq-AL" sz="2400" dirty="0"/>
              <a:t> n</a:t>
            </a:r>
            <a:r>
              <a:rPr lang="en-US" sz="2400" dirty="0"/>
              <a:t>ë</a:t>
            </a:r>
            <a:r>
              <a:rPr lang="sq-AL" sz="2400" dirty="0"/>
              <a:t> fillim,  gjatë procedurave të planifikimit të prokurimit, kur përcaktohet problemi i Autoritetit Kontraktues dhe segmenti i tregut të synuar</a:t>
            </a:r>
            <a:r>
              <a:rPr lang="sq-AL" sz="2400" dirty="0" smtClean="0"/>
              <a:t>.</a:t>
            </a:r>
          </a:p>
          <a:p>
            <a:endParaRPr lang="en-US" sz="2400" dirty="0"/>
          </a:p>
          <a:p>
            <a:r>
              <a:rPr lang="sq-AL" sz="2400" dirty="0"/>
              <a:t>Kriteri i përzgjedhur për dhënie dhe aplikimi i metodologjisë së përcaktuar t</a:t>
            </a:r>
            <a:r>
              <a:rPr lang="en-US" sz="2400" dirty="0"/>
              <a:t>ë</a:t>
            </a:r>
            <a:r>
              <a:rPr lang="sq-AL" sz="2400" dirty="0"/>
              <a:t> vlerësimit janë mjetet për të siguruar vlerën për para në përzgjedhjen e </a:t>
            </a:r>
            <a:r>
              <a:rPr lang="sq-AL" sz="2400" dirty="0" err="1"/>
              <a:t>kontraktorit</a:t>
            </a:r>
            <a:r>
              <a:rPr lang="sq-AL" sz="2400" dirty="0"/>
              <a:t>.</a:t>
            </a:r>
            <a:endParaRPr lang="en-US" sz="2400" dirty="0"/>
          </a:p>
        </p:txBody>
      </p:sp>
    </p:spTree>
    <p:extLst>
      <p:ext uri="{BB962C8B-B14F-4D97-AF65-F5344CB8AC3E}">
        <p14:creationId xmlns:p14="http://schemas.microsoft.com/office/powerpoint/2010/main" val="9207490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5" y="476672"/>
            <a:ext cx="85689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Kufizimet kur përcaktojnë kriteret që do të zbatohen për MEAT</a:t>
            </a:r>
            <a:endParaRPr lang="en-US" sz="2400" b="1" dirty="0"/>
          </a:p>
        </p:txBody>
      </p:sp>
      <p:sp>
        <p:nvSpPr>
          <p:cNvPr id="3" name="Rectangle 2"/>
          <p:cNvSpPr/>
          <p:nvPr/>
        </p:nvSpPr>
        <p:spPr>
          <a:xfrm>
            <a:off x="179512" y="1443841"/>
            <a:ext cx="8712968" cy="4154984"/>
          </a:xfrm>
          <a:prstGeom prst="rect">
            <a:avLst/>
          </a:prstGeom>
        </p:spPr>
        <p:txBody>
          <a:bodyPr wrap="square">
            <a:spAutoFit/>
          </a:bodyPr>
          <a:lstStyle/>
          <a:p>
            <a:r>
              <a:rPr lang="sq-AL" sz="2400" dirty="0" smtClean="0"/>
              <a:t>Udhëzimet në lidhje me përcaktimin e kritereve te dhënies kufizojnë autoritetin e autoritetit kontraktues për të zgjedhur kriteret që do të zbatoj. </a:t>
            </a:r>
            <a:endParaRPr lang="sq-AL" sz="2400" dirty="0" smtClean="0"/>
          </a:p>
          <a:p>
            <a:r>
              <a:rPr lang="sq-AL" sz="2400" dirty="0" smtClean="0"/>
              <a:t>Ato </a:t>
            </a:r>
            <a:r>
              <a:rPr lang="sq-AL" sz="2400" dirty="0" smtClean="0"/>
              <a:t>parandalojnë përdorimin e kritereve thjesht për të promovuar dhe nxitur politikat, të tilla si politikat mjedisore ose sociale, në qoftë se këto kritere nuk janë të lidhura me objektin e kontratës.</a:t>
            </a:r>
            <a:endParaRPr lang="en-US" sz="2400" dirty="0" smtClean="0"/>
          </a:p>
          <a:p>
            <a:r>
              <a:rPr lang="sq-AL" sz="2400" dirty="0" smtClean="0"/>
              <a:t> </a:t>
            </a:r>
            <a:endParaRPr lang="en-US" sz="2400" dirty="0" smtClean="0"/>
          </a:p>
          <a:p>
            <a:r>
              <a:rPr lang="sq-AL" sz="2400" dirty="0" smtClean="0"/>
              <a:t>Autoriteti kontraktues nuk mund të rendit një tender më lartë se tjetri në bazë të një politike të mirë mjedisore </a:t>
            </a:r>
            <a:r>
              <a:rPr lang="sq-AL" sz="2400" dirty="0" smtClean="0"/>
              <a:t>që </a:t>
            </a:r>
            <a:r>
              <a:rPr lang="sq-AL" sz="2400" dirty="0" smtClean="0"/>
              <a:t>ofertuesi zbaton në kryerjen e aktiviteteve të tij.</a:t>
            </a:r>
            <a:endParaRPr lang="en-US" sz="2400" dirty="0"/>
          </a:p>
        </p:txBody>
      </p:sp>
    </p:spTree>
    <p:extLst>
      <p:ext uri="{BB962C8B-B14F-4D97-AF65-F5344CB8AC3E}">
        <p14:creationId xmlns:p14="http://schemas.microsoft.com/office/powerpoint/2010/main" val="3450237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244334"/>
            <a:ext cx="3048000" cy="369332"/>
          </a:xfrm>
          <a:prstGeom prst="rect">
            <a:avLst/>
          </a:prstGeom>
        </p:spPr>
        <p:txBody>
          <a:bodyPr wrap="square">
            <a:spAutoFit/>
          </a:bodyPr>
          <a:lstStyle/>
          <a:p>
            <a:r>
              <a:rPr lang="sq-AL" dirty="0" smtClean="0"/>
              <a:t> Analiza  e disa shembujve  </a:t>
            </a:r>
            <a:endParaRPr lang="sq-AL" dirty="0"/>
          </a:p>
        </p:txBody>
      </p:sp>
    </p:spTree>
    <p:extLst>
      <p:ext uri="{BB962C8B-B14F-4D97-AF65-F5344CB8AC3E}">
        <p14:creationId xmlns:p14="http://schemas.microsoft.com/office/powerpoint/2010/main" val="21692325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5" y="476672"/>
            <a:ext cx="85689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RASTI C-448-01, EVN AG </a:t>
            </a:r>
            <a:r>
              <a:rPr lang="sq-AL" sz="2400" b="1" dirty="0" err="1" smtClean="0"/>
              <a:t>and</a:t>
            </a:r>
            <a:r>
              <a:rPr lang="sq-AL" sz="2400" b="1" dirty="0" smtClean="0"/>
              <a:t> </a:t>
            </a:r>
            <a:r>
              <a:rPr lang="sq-AL" sz="2400" b="1" dirty="0" err="1" smtClean="0"/>
              <a:t>Wienstrom</a:t>
            </a:r>
            <a:r>
              <a:rPr lang="sq-AL" sz="2400" b="1" dirty="0" smtClean="0"/>
              <a:t> </a:t>
            </a:r>
            <a:r>
              <a:rPr lang="sq-AL" sz="2400" b="1" dirty="0" err="1" smtClean="0"/>
              <a:t>GmbH</a:t>
            </a:r>
            <a:r>
              <a:rPr lang="sq-AL" sz="2400" b="1" dirty="0" smtClean="0"/>
              <a:t> </a:t>
            </a:r>
            <a:r>
              <a:rPr lang="sq-AL" sz="2400" b="1" dirty="0" err="1" smtClean="0"/>
              <a:t>vs</a:t>
            </a:r>
            <a:r>
              <a:rPr lang="sq-AL" sz="2400" b="1" dirty="0" smtClean="0"/>
              <a:t>. Austria [2003]</a:t>
            </a:r>
            <a:endParaRPr lang="en-US" sz="2400" dirty="0"/>
          </a:p>
        </p:txBody>
      </p:sp>
      <p:sp>
        <p:nvSpPr>
          <p:cNvPr id="4" name="Rectangle 3"/>
          <p:cNvSpPr/>
          <p:nvPr/>
        </p:nvSpPr>
        <p:spPr>
          <a:xfrm>
            <a:off x="323528" y="1340768"/>
            <a:ext cx="8496944" cy="4093428"/>
          </a:xfrm>
          <a:prstGeom prst="rect">
            <a:avLst/>
          </a:prstGeom>
        </p:spPr>
        <p:txBody>
          <a:bodyPr wrap="square">
            <a:spAutoFit/>
          </a:bodyPr>
          <a:lstStyle/>
          <a:p>
            <a:r>
              <a:rPr lang="sq-AL" sz="2000" dirty="0" smtClean="0"/>
              <a:t>Ky tender kishte  të bënte me furnizimin me energji elektrike të shtetit austriak, qe prodhohej nga burimet e </a:t>
            </a:r>
            <a:r>
              <a:rPr lang="sq-AL" sz="2000" dirty="0" err="1" smtClean="0"/>
              <a:t>rinovueshme</a:t>
            </a:r>
            <a:r>
              <a:rPr lang="sq-AL" sz="2000" dirty="0" smtClean="0"/>
              <a:t> të energjisë. Shuma e vlerësuar e energjisë së nevojshme në bazë të kontratës ka qenë 22.5 orë </a:t>
            </a:r>
            <a:r>
              <a:rPr lang="sq-AL" sz="2000" dirty="0" err="1" smtClean="0"/>
              <a:t>gigawatt</a:t>
            </a:r>
            <a:r>
              <a:rPr lang="sq-AL" sz="2000" dirty="0" smtClean="0"/>
              <a:t> (</a:t>
            </a:r>
            <a:r>
              <a:rPr lang="sq-AL" sz="2000" dirty="0" err="1" smtClean="0"/>
              <a:t>GWh</a:t>
            </a:r>
            <a:r>
              <a:rPr lang="sq-AL" sz="2000" dirty="0" smtClean="0"/>
              <a:t>) në vit, kështu që asnjë operator ekonomik me një kapacitet më të vogël për prodhimin e energjisë nuk do t mund te merrte pjesë (kriteri i përzgjedhjes).</a:t>
            </a:r>
            <a:endParaRPr lang="en-US" sz="2000" dirty="0" smtClean="0"/>
          </a:p>
          <a:p>
            <a:r>
              <a:rPr lang="sq-AL" sz="2000" dirty="0" smtClean="0"/>
              <a:t> </a:t>
            </a:r>
            <a:endParaRPr lang="en-US" sz="2000" dirty="0" smtClean="0"/>
          </a:p>
          <a:p>
            <a:r>
              <a:rPr lang="sq-AL" sz="2000" dirty="0" smtClean="0"/>
              <a:t>Kriteri i aplikuar për shpërblim ishte MEAT .</a:t>
            </a:r>
            <a:endParaRPr lang="en-US" sz="2000" dirty="0" smtClean="0"/>
          </a:p>
          <a:p>
            <a:r>
              <a:rPr lang="sq-AL" sz="2000" dirty="0" smtClean="0"/>
              <a:t> </a:t>
            </a:r>
            <a:endParaRPr lang="en-US" sz="2000" dirty="0" smtClean="0"/>
          </a:p>
          <a:p>
            <a:r>
              <a:rPr lang="sq-AL" sz="2000" dirty="0" smtClean="0"/>
              <a:t>Kriteret e shpërblimit te përdorura ishin:</a:t>
            </a:r>
            <a:endParaRPr lang="en-US" sz="2000" dirty="0" smtClean="0"/>
          </a:p>
          <a:p>
            <a:pPr marL="457200" lvl="0" indent="-457200">
              <a:buFont typeface="Arial" pitchFamily="34" charset="0"/>
              <a:buChar char="•"/>
            </a:pPr>
            <a:r>
              <a:rPr lang="sq-AL" sz="2000" dirty="0" smtClean="0"/>
              <a:t>çmimi, me një koeficient prej 55%, dhe</a:t>
            </a:r>
            <a:endParaRPr lang="en-US" sz="2000" dirty="0" smtClean="0"/>
          </a:p>
          <a:p>
            <a:pPr marL="457200" lvl="0" indent="-457200">
              <a:buFont typeface="Arial" pitchFamily="34" charset="0"/>
              <a:buChar char="•"/>
            </a:pPr>
            <a:r>
              <a:rPr lang="sq-AL" sz="2000" dirty="0" smtClean="0"/>
              <a:t>sasia e energjisë së prodhuar nga burimet e </a:t>
            </a:r>
            <a:r>
              <a:rPr lang="sq-AL" sz="2000" dirty="0" err="1" smtClean="0"/>
              <a:t>ripërtëritshme</a:t>
            </a:r>
            <a:r>
              <a:rPr lang="sq-AL" sz="2000" dirty="0" smtClean="0"/>
              <a:t> të energjisë më shume se 22.5 </a:t>
            </a:r>
            <a:r>
              <a:rPr lang="sq-AL" sz="2000" dirty="0" err="1" smtClean="0"/>
              <a:t>GWh</a:t>
            </a:r>
            <a:r>
              <a:rPr lang="sq-AL" sz="2000" dirty="0" smtClean="0"/>
              <a:t> në vit, me një koeficient prej 45%.</a:t>
            </a:r>
            <a:endParaRPr lang="en-US" sz="2000" dirty="0"/>
          </a:p>
        </p:txBody>
      </p:sp>
    </p:spTree>
    <p:extLst>
      <p:ext uri="{BB962C8B-B14F-4D97-AF65-F5344CB8AC3E}">
        <p14:creationId xmlns:p14="http://schemas.microsoft.com/office/powerpoint/2010/main" val="30276567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5" y="476672"/>
            <a:ext cx="85689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RASTI C-448-01, EVN AG </a:t>
            </a:r>
            <a:r>
              <a:rPr lang="sq-AL" sz="2400" b="1" dirty="0" err="1" smtClean="0"/>
              <a:t>and</a:t>
            </a:r>
            <a:r>
              <a:rPr lang="sq-AL" sz="2400" b="1" dirty="0" smtClean="0"/>
              <a:t> </a:t>
            </a:r>
            <a:r>
              <a:rPr lang="sq-AL" sz="2400" b="1" dirty="0" err="1" smtClean="0"/>
              <a:t>Wienstrom</a:t>
            </a:r>
            <a:r>
              <a:rPr lang="sq-AL" sz="2400" b="1" dirty="0" smtClean="0"/>
              <a:t> </a:t>
            </a:r>
            <a:r>
              <a:rPr lang="sq-AL" sz="2400" b="1" dirty="0" err="1" smtClean="0"/>
              <a:t>GmbH</a:t>
            </a:r>
            <a:r>
              <a:rPr lang="sq-AL" sz="2400" b="1" dirty="0" smtClean="0"/>
              <a:t> </a:t>
            </a:r>
            <a:r>
              <a:rPr lang="sq-AL" sz="2400" b="1" dirty="0" err="1" smtClean="0"/>
              <a:t>vs</a:t>
            </a:r>
            <a:r>
              <a:rPr lang="sq-AL" sz="2400" b="1" dirty="0" smtClean="0"/>
              <a:t>. Austria [2003]</a:t>
            </a:r>
            <a:endParaRPr lang="en-US" sz="2400" dirty="0"/>
          </a:p>
        </p:txBody>
      </p:sp>
      <p:sp>
        <p:nvSpPr>
          <p:cNvPr id="3" name="Rectangle 2"/>
          <p:cNvSpPr/>
          <p:nvPr/>
        </p:nvSpPr>
        <p:spPr>
          <a:xfrm>
            <a:off x="323528" y="1535881"/>
            <a:ext cx="8424936" cy="4093428"/>
          </a:xfrm>
          <a:prstGeom prst="rect">
            <a:avLst/>
          </a:prstGeom>
        </p:spPr>
        <p:txBody>
          <a:bodyPr wrap="square">
            <a:spAutoFit/>
          </a:bodyPr>
          <a:lstStyle/>
          <a:p>
            <a:pPr lvl="0"/>
            <a:r>
              <a:rPr lang="sq-AL" sz="2000" dirty="0" smtClean="0"/>
              <a:t>Në këtë rast, Gjykata Evropiane e Drejtësisë ka gjetur se kriteri i 2 i aplikuar nuk ka të bëjë me shërbimin që ishte objekt i kontratës, pasi qe vlerësonte sasinë e energjisë se prodhuar me shume se sa  nevojat e autoritetit kontraktues.</a:t>
            </a:r>
            <a:endParaRPr lang="en-US" sz="2000" dirty="0" smtClean="0"/>
          </a:p>
          <a:p>
            <a:pPr lvl="0"/>
            <a:endParaRPr lang="en-US" sz="2000" dirty="0" smtClean="0"/>
          </a:p>
          <a:p>
            <a:pPr lvl="0"/>
            <a:r>
              <a:rPr lang="sq-AL" sz="2000" dirty="0" smtClean="0"/>
              <a:t>Shërbimi që ishte objekti i kontratës ishte furnizimi me 22.5 orë </a:t>
            </a:r>
            <a:r>
              <a:rPr lang="sq-AL" sz="2000" dirty="0" err="1" smtClean="0"/>
              <a:t>gigavat</a:t>
            </a:r>
            <a:r>
              <a:rPr lang="sq-AL" sz="2000" dirty="0" smtClean="0"/>
              <a:t> (</a:t>
            </a:r>
            <a:r>
              <a:rPr lang="sq-AL" sz="2000" dirty="0" err="1" smtClean="0"/>
              <a:t>GWh</a:t>
            </a:r>
            <a:r>
              <a:rPr lang="sq-AL" sz="2000" dirty="0" smtClean="0"/>
              <a:t>) në vit, të prodhuar nga burimet e </a:t>
            </a:r>
            <a:r>
              <a:rPr lang="sq-AL" sz="2000" dirty="0" err="1" smtClean="0"/>
              <a:t>rinovueshme</a:t>
            </a:r>
            <a:r>
              <a:rPr lang="sq-AL" sz="2000" dirty="0" smtClean="0"/>
              <a:t> të energjisë.</a:t>
            </a:r>
            <a:endParaRPr lang="en-US" sz="2000" dirty="0" smtClean="0"/>
          </a:p>
          <a:p>
            <a:pPr lvl="0"/>
            <a:endParaRPr lang="en-US" sz="2000" dirty="0" smtClean="0"/>
          </a:p>
          <a:p>
            <a:pPr lvl="0"/>
            <a:r>
              <a:rPr lang="sq-AL" sz="2000" dirty="0" smtClean="0"/>
              <a:t>Kriteri i shpërblimit në fjalë lidhej me sasinë e energjisë elektrike që ofertuesit kishin furnizuar ose do të furnizojnë për klientët e tjerë, pasi që lidhej vetëm me sasinë e energjisë elektrike të prodhuar nga burimet e </a:t>
            </a:r>
            <a:r>
              <a:rPr lang="sq-AL" sz="2000" dirty="0" err="1" smtClean="0"/>
              <a:t>rinovueshme</a:t>
            </a:r>
            <a:r>
              <a:rPr lang="sq-AL" sz="2000" dirty="0" smtClean="0"/>
              <a:t> e cila ishte sasi me e madhe se sa sasia vjetore e konsumuar nga   autoriteti kontraktues.</a:t>
            </a:r>
            <a:endParaRPr lang="en-US" sz="2000" dirty="0"/>
          </a:p>
        </p:txBody>
      </p:sp>
    </p:spTree>
    <p:extLst>
      <p:ext uri="{BB962C8B-B14F-4D97-AF65-F5344CB8AC3E}">
        <p14:creationId xmlns:p14="http://schemas.microsoft.com/office/powerpoint/2010/main" val="3333777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RASTI C-315/01, </a:t>
            </a:r>
            <a:r>
              <a:rPr lang="sq-AL" sz="2400" b="1" dirty="0" err="1" smtClean="0"/>
              <a:t>Gesellschaft</a:t>
            </a:r>
            <a:r>
              <a:rPr lang="sq-AL" sz="2400" b="1" dirty="0" smtClean="0"/>
              <a:t> </a:t>
            </a:r>
            <a:r>
              <a:rPr lang="sq-AL" sz="2400" b="1" dirty="0" err="1" smtClean="0"/>
              <a:t>für</a:t>
            </a:r>
            <a:r>
              <a:rPr lang="sq-AL" sz="2400" b="1" dirty="0" smtClean="0"/>
              <a:t> </a:t>
            </a:r>
            <a:r>
              <a:rPr lang="sq-AL" sz="2400" b="1" dirty="0" err="1" smtClean="0"/>
              <a:t>Abfall</a:t>
            </a:r>
            <a:r>
              <a:rPr lang="sq-AL" sz="2400" b="1" dirty="0" smtClean="0"/>
              <a:t>-</a:t>
            </a:r>
            <a:r>
              <a:rPr lang="sq-AL" sz="2400" b="1" dirty="0" err="1" smtClean="0"/>
              <a:t>entsorgungstechnik</a:t>
            </a:r>
            <a:r>
              <a:rPr lang="sq-AL" sz="2400" b="1" dirty="0" smtClean="0"/>
              <a:t> (GAT) </a:t>
            </a:r>
            <a:r>
              <a:rPr lang="sq-AL" sz="2400" b="1" dirty="0" err="1" smtClean="0"/>
              <a:t>vs</a:t>
            </a:r>
            <a:r>
              <a:rPr lang="sq-AL" sz="2400" b="1" dirty="0" smtClean="0"/>
              <a:t>. </a:t>
            </a:r>
            <a:r>
              <a:rPr lang="sq-AL" sz="2400" b="1" dirty="0" err="1" smtClean="0"/>
              <a:t>Osterreichische</a:t>
            </a:r>
            <a:r>
              <a:rPr lang="sq-AL" sz="2400" b="1" dirty="0" smtClean="0"/>
              <a:t> </a:t>
            </a:r>
            <a:r>
              <a:rPr lang="sq-AL" sz="2400" b="1" dirty="0" err="1" smtClean="0"/>
              <a:t>Autobahnen</a:t>
            </a:r>
            <a:r>
              <a:rPr lang="sq-AL" sz="2400" b="1" dirty="0" smtClean="0"/>
              <a:t> und </a:t>
            </a:r>
            <a:r>
              <a:rPr lang="sq-AL" sz="2400" b="1" dirty="0" err="1" smtClean="0"/>
              <a:t>Schnellstrassen</a:t>
            </a:r>
            <a:r>
              <a:rPr lang="sq-AL" sz="2400" b="1" dirty="0" smtClean="0"/>
              <a:t> AG [2003]</a:t>
            </a:r>
            <a:endParaRPr lang="en-US" sz="2400" dirty="0"/>
          </a:p>
        </p:txBody>
      </p:sp>
      <p:sp>
        <p:nvSpPr>
          <p:cNvPr id="3" name="Rectangle 2"/>
          <p:cNvSpPr/>
          <p:nvPr/>
        </p:nvSpPr>
        <p:spPr>
          <a:xfrm>
            <a:off x="323528" y="1768162"/>
            <a:ext cx="8496944" cy="3477875"/>
          </a:xfrm>
          <a:prstGeom prst="rect">
            <a:avLst/>
          </a:prstGeom>
        </p:spPr>
        <p:txBody>
          <a:bodyPr wrap="square">
            <a:spAutoFit/>
          </a:bodyPr>
          <a:lstStyle/>
          <a:p>
            <a:r>
              <a:rPr lang="sq-AL" sz="2000" b="1" u="sng" dirty="0" smtClean="0"/>
              <a:t>Qëllimi i Tenderit:</a:t>
            </a:r>
            <a:r>
              <a:rPr lang="sq-AL" sz="2000" dirty="0" smtClean="0"/>
              <a:t> Një  makine e re, e gatshme për përdorim dhe e miratuar zyrtarisht, për pastrim te rrugëve malore. </a:t>
            </a:r>
            <a:endParaRPr lang="en-US" sz="2000" dirty="0" smtClean="0"/>
          </a:p>
          <a:p>
            <a:r>
              <a:rPr lang="sq-AL" sz="2000" b="1" u="sng" dirty="0" smtClean="0"/>
              <a:t>Kriteri i dhënies</a:t>
            </a:r>
            <a:r>
              <a:rPr lang="sq-AL" sz="2000" dirty="0" smtClean="0"/>
              <a:t>: Tenderi ekonomikisht më i favorshëm.</a:t>
            </a:r>
            <a:endParaRPr lang="en-US" sz="2000" dirty="0" smtClean="0"/>
          </a:p>
          <a:p>
            <a:r>
              <a:rPr lang="sq-AL" sz="2000" b="1" u="sng" dirty="0" smtClean="0"/>
              <a:t>Kriteret</a:t>
            </a:r>
            <a:r>
              <a:rPr lang="sq-AL" sz="2000" dirty="0" smtClean="0"/>
              <a:t>  : (ndër të tjera) Numri i referenca nga klientët e automjeteve për fshirje të rrugëve në rajonin e Alpeve. Një koeficient prej 20 % i është dhënë këtij kriteri. Gjykata Evropiane e Drejtësisë vendosi se një listë e thjeshtë e referencave, që përmbante vetëm emrat e klientëve të mëparshëm të ofertuesve pa detaje të tjera në lidhje me shërbimet e ofruara nuk mund të përdoret si një kriter objektiv për dhënien e kontratës pasi qe nuk mund të japë ndonjë informacion sasior që do të lejojë identifikimin e tenderit ekonomikisht më të favorshëm.</a:t>
            </a:r>
            <a:endParaRPr lang="en-US" sz="2000" dirty="0"/>
          </a:p>
        </p:txBody>
      </p:sp>
    </p:spTree>
    <p:extLst>
      <p:ext uri="{BB962C8B-B14F-4D97-AF65-F5344CB8AC3E}">
        <p14:creationId xmlns:p14="http://schemas.microsoft.com/office/powerpoint/2010/main" val="22115703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84784"/>
            <a:ext cx="8712968" cy="4093428"/>
          </a:xfrm>
          <a:prstGeom prst="rect">
            <a:avLst/>
          </a:prstGeom>
        </p:spPr>
        <p:txBody>
          <a:bodyPr wrap="square">
            <a:spAutoFit/>
          </a:bodyPr>
          <a:lstStyle/>
          <a:p>
            <a:r>
              <a:rPr lang="sq-AL" sz="2000" dirty="0" smtClean="0"/>
              <a:t>Dallimi ndërmjet kritereve të përzgjedhjes dhe kritereve te dhënies është i qartë, pasi që të dy llojet e kritereve përdoren në faza të ndryshme të vlerësimit, dhe i  shërbejnë qëllimeve të ndryshme.</a:t>
            </a:r>
            <a:endParaRPr lang="en-US" sz="2000" dirty="0" smtClean="0"/>
          </a:p>
          <a:p>
            <a:r>
              <a:rPr lang="sq-AL" sz="2000" dirty="0" smtClean="0"/>
              <a:t> </a:t>
            </a:r>
            <a:endParaRPr lang="en-US" sz="2000" dirty="0" smtClean="0"/>
          </a:p>
          <a:p>
            <a:r>
              <a:rPr lang="sq-AL" sz="2000" dirty="0" smtClean="0"/>
              <a:t>Praktika ndërkombëtare dhe Direktivat e BE-së deri në vitin 2004 shprehimisht nuk rregullonin çështjen e përdorimit të kritereve të përzgjedhjes si kritere te dhënies në kuadër të kriterit te shpërblimit tenderi ekonomikisht me i favorshëm,  edhe pse disa vendime te Gjykatës Evropiane të Drejtësisë ishin negative lidhur me pyetjen nëse autoritetet kontraktuese mund të konsiderojnë aftësitë dhe përvojën e personelit gjatë vlerësimit te </a:t>
            </a:r>
            <a:r>
              <a:rPr lang="sq-AL" sz="2000" dirty="0" err="1" smtClean="0"/>
              <a:t>kredencialitetit</a:t>
            </a:r>
            <a:r>
              <a:rPr lang="sq-AL" sz="2000" dirty="0" smtClean="0"/>
              <a:t> te përgjithshme të një furnizuesi në fazën e kualifikimit dhe aftësitë dhe përvojën e anëtarëve të ekipit të propozuar të projektit gjatë fazës së dhënies së kontratës.</a:t>
            </a:r>
            <a:endParaRPr lang="en-US" sz="2000" dirty="0"/>
          </a:p>
        </p:txBody>
      </p:sp>
      <p:sp>
        <p:nvSpPr>
          <p:cNvPr id="3" name="Rectangle 2"/>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A mund te përdoren kriteret e përzgjedhjes si kritere për të përcaktuar tenderin ekonomikisht me te favorshëm? </a:t>
            </a:r>
            <a:endParaRPr lang="el-GR" sz="2400" b="1" dirty="0"/>
          </a:p>
        </p:txBody>
      </p:sp>
    </p:spTree>
    <p:extLst>
      <p:ext uri="{BB962C8B-B14F-4D97-AF65-F5344CB8AC3E}">
        <p14:creationId xmlns:p14="http://schemas.microsoft.com/office/powerpoint/2010/main" val="17343359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784976" cy="2954655"/>
          </a:xfrm>
          <a:prstGeom prst="rect">
            <a:avLst/>
          </a:prstGeom>
        </p:spPr>
        <p:txBody>
          <a:bodyPr wrap="square">
            <a:spAutoFit/>
          </a:bodyPr>
          <a:lstStyle/>
          <a:p>
            <a:pPr marL="0" lvl="1" eaLnBrk="0" hangingPunct="0">
              <a:spcBef>
                <a:spcPts val="600"/>
              </a:spcBef>
              <a:buClr>
                <a:schemeClr val="bg2"/>
              </a:buClr>
              <a:buSzPct val="75000"/>
            </a:pPr>
            <a:r>
              <a:rPr lang="sq-AL" sz="2200" dirty="0" smtClean="0">
                <a:solidFill>
                  <a:srgbClr val="000000"/>
                </a:solidFill>
                <a:ea typeface="Verdana" panose="020B0604030504040204" pitchFamily="34" charset="0"/>
                <a:cs typeface="Verdana" panose="020B0604030504040204" pitchFamily="34" charset="0"/>
              </a:rPr>
              <a:t>Direktivat e BE-së 2014 ofrojnë qartësi ligjore që autoritetet kontraktuese mund të marrë në konsideratë:</a:t>
            </a:r>
          </a:p>
          <a:p>
            <a:pPr lvl="1" indent="-457200" eaLnBrk="0" hangingPunct="0">
              <a:spcBef>
                <a:spcPts val="600"/>
              </a:spcBef>
              <a:buClr>
                <a:schemeClr val="bg2"/>
              </a:buClr>
              <a:buSzPct val="75000"/>
              <a:buFont typeface="Arial" pitchFamily="34" charset="0"/>
              <a:buChar char="•"/>
            </a:pPr>
            <a:r>
              <a:rPr lang="sq-AL" sz="2200" dirty="0" smtClean="0">
                <a:solidFill>
                  <a:srgbClr val="000000"/>
                </a:solidFill>
                <a:ea typeface="Verdana" panose="020B0604030504040204" pitchFamily="34" charset="0"/>
                <a:cs typeface="Verdana" panose="020B0604030504040204" pitchFamily="34" charset="0"/>
              </a:rPr>
              <a:t>kualifikimet shkollore dhe profesionale</a:t>
            </a:r>
          </a:p>
          <a:p>
            <a:pPr lvl="1" indent="-457200" eaLnBrk="0" hangingPunct="0">
              <a:spcBef>
                <a:spcPts val="600"/>
              </a:spcBef>
              <a:buClr>
                <a:schemeClr val="bg2"/>
              </a:buClr>
              <a:buSzPct val="75000"/>
              <a:buFont typeface="Arial" pitchFamily="34" charset="0"/>
              <a:buChar char="•"/>
            </a:pPr>
            <a:r>
              <a:rPr lang="sq-AL" sz="2200" dirty="0" smtClean="0">
                <a:solidFill>
                  <a:srgbClr val="000000"/>
                </a:solidFill>
                <a:ea typeface="Verdana" panose="020B0604030504040204" pitchFamily="34" charset="0"/>
                <a:cs typeface="Verdana" panose="020B0604030504040204" pitchFamily="34" charset="0"/>
              </a:rPr>
              <a:t>përvojën e kaluar në kontrata të ngjashme te personave përgjegjës për ofrimin e shërbimeve, p.sh. konsulentët, avokatët, arkitektët, etj pavarësisht nga fakti se </a:t>
            </a:r>
            <a:r>
              <a:rPr lang="sq-AL" sz="2200" dirty="0" err="1" smtClean="0">
                <a:solidFill>
                  <a:srgbClr val="000000"/>
                </a:solidFill>
                <a:ea typeface="Verdana" panose="020B0604030504040204" pitchFamily="34" charset="0"/>
                <a:cs typeface="Verdana" panose="020B0604030504040204" pitchFamily="34" charset="0"/>
              </a:rPr>
              <a:t>jane</a:t>
            </a:r>
            <a:r>
              <a:rPr lang="sq-AL" sz="2200" dirty="0" smtClean="0">
                <a:solidFill>
                  <a:srgbClr val="000000"/>
                </a:solidFill>
                <a:ea typeface="Verdana" panose="020B0604030504040204" pitchFamily="34" charset="0"/>
                <a:cs typeface="Verdana" panose="020B0604030504040204" pitchFamily="34" charset="0"/>
              </a:rPr>
              <a:t> përdorur të njëjtat kritere (në nivel të kompanisë) për të përcaktuar nëse operatorët ekonomikë kanë aftësinë e kryerjes së kontratës.</a:t>
            </a:r>
          </a:p>
        </p:txBody>
      </p:sp>
      <p:sp>
        <p:nvSpPr>
          <p:cNvPr id="6" name="Rectangle 5"/>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A mund te përdoren kriteret e përzgjedhjes si kritere për të përcaktuar tenderin ekonomikisht me te favorshëm? </a:t>
            </a:r>
            <a:endParaRPr lang="el-GR" sz="2400" b="1" dirty="0"/>
          </a:p>
        </p:txBody>
      </p:sp>
    </p:spTree>
    <p:extLst>
      <p:ext uri="{BB962C8B-B14F-4D97-AF65-F5344CB8AC3E}">
        <p14:creationId xmlns:p14="http://schemas.microsoft.com/office/powerpoint/2010/main" val="25474669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RASTI C-532/06, </a:t>
            </a:r>
            <a:r>
              <a:rPr lang="sq-AL" sz="2400" b="1" dirty="0" err="1" smtClean="0"/>
              <a:t>Lianakis</a:t>
            </a:r>
            <a:r>
              <a:rPr lang="sq-AL" sz="2400" b="1" dirty="0" smtClean="0"/>
              <a:t> AE </a:t>
            </a:r>
            <a:r>
              <a:rPr lang="sq-AL" sz="2400" b="1" dirty="0" err="1" smtClean="0"/>
              <a:t>and</a:t>
            </a:r>
            <a:r>
              <a:rPr lang="sq-AL" sz="2400" b="1" dirty="0" smtClean="0"/>
              <a:t> </a:t>
            </a:r>
            <a:r>
              <a:rPr lang="sq-AL" sz="2400" b="1" dirty="0" err="1" smtClean="0"/>
              <a:t>Others</a:t>
            </a:r>
            <a:r>
              <a:rPr lang="sq-AL" sz="2400" b="1" dirty="0" smtClean="0"/>
              <a:t> </a:t>
            </a:r>
            <a:r>
              <a:rPr lang="sq-AL" sz="2400" b="1" dirty="0" err="1" smtClean="0"/>
              <a:t>vs</a:t>
            </a:r>
            <a:r>
              <a:rPr lang="sq-AL" sz="2400" b="1" dirty="0" smtClean="0"/>
              <a:t>. the </a:t>
            </a:r>
            <a:r>
              <a:rPr lang="sq-AL" sz="2400" b="1" dirty="0" err="1" smtClean="0"/>
              <a:t>Municipality</a:t>
            </a:r>
            <a:r>
              <a:rPr lang="sq-AL" sz="2400" b="1" dirty="0" smtClean="0"/>
              <a:t> </a:t>
            </a:r>
            <a:r>
              <a:rPr lang="sq-AL" sz="2400" b="1" dirty="0" err="1" smtClean="0"/>
              <a:t>of</a:t>
            </a:r>
            <a:r>
              <a:rPr lang="sq-AL" sz="2400" b="1" dirty="0" smtClean="0"/>
              <a:t> </a:t>
            </a:r>
            <a:r>
              <a:rPr lang="sq-AL" sz="2400" b="1" dirty="0" err="1" smtClean="0"/>
              <a:t>Alexandroupolis</a:t>
            </a:r>
            <a:r>
              <a:rPr lang="sq-AL" sz="2400" b="1" dirty="0" smtClean="0"/>
              <a:t> </a:t>
            </a:r>
            <a:r>
              <a:rPr lang="sq-AL" sz="2400" b="1" dirty="0" err="1" smtClean="0"/>
              <a:t>and</a:t>
            </a:r>
            <a:r>
              <a:rPr lang="sq-AL" sz="2400" b="1" dirty="0" smtClean="0"/>
              <a:t> </a:t>
            </a:r>
            <a:r>
              <a:rPr lang="sq-AL" sz="2400" b="1" dirty="0" err="1" smtClean="0"/>
              <a:t>Others</a:t>
            </a:r>
            <a:r>
              <a:rPr lang="sq-AL" sz="2400" b="1" dirty="0" smtClean="0"/>
              <a:t> </a:t>
            </a:r>
            <a:endParaRPr lang="en-US" sz="2400" dirty="0"/>
          </a:p>
        </p:txBody>
      </p:sp>
      <p:sp>
        <p:nvSpPr>
          <p:cNvPr id="3" name="Rectangle 2"/>
          <p:cNvSpPr/>
          <p:nvPr/>
        </p:nvSpPr>
        <p:spPr>
          <a:xfrm>
            <a:off x="323528" y="1419155"/>
            <a:ext cx="8496944" cy="2554545"/>
          </a:xfrm>
          <a:prstGeom prst="rect">
            <a:avLst/>
          </a:prstGeom>
        </p:spPr>
        <p:txBody>
          <a:bodyPr wrap="square">
            <a:spAutoFit/>
          </a:bodyPr>
          <a:lstStyle/>
          <a:p>
            <a:r>
              <a:rPr lang="sq-AL" sz="2000" b="1" u="sng" dirty="0" smtClean="0"/>
              <a:t>Qëllimi i Tenderit:</a:t>
            </a:r>
            <a:r>
              <a:rPr lang="sq-AL" sz="2000" dirty="0" smtClean="0"/>
              <a:t> Kontrate Shërbimi për kadastër, planin e qytetit dhe shërbime të tjera të ngjashme në komunën e </a:t>
            </a:r>
            <a:r>
              <a:rPr lang="sq-AL" sz="2000" dirty="0" err="1" smtClean="0"/>
              <a:t>Aleksandropolis</a:t>
            </a:r>
            <a:r>
              <a:rPr lang="sq-AL" sz="2000" dirty="0" smtClean="0"/>
              <a:t> (Greqi).</a:t>
            </a:r>
            <a:endParaRPr lang="en-US" sz="2000" dirty="0" smtClean="0"/>
          </a:p>
          <a:p>
            <a:r>
              <a:rPr lang="sq-AL" sz="2000" b="1" u="sng" dirty="0" smtClean="0"/>
              <a:t>Kriteri i dhënies:</a:t>
            </a:r>
            <a:r>
              <a:rPr lang="sq-AL" sz="2000" dirty="0" smtClean="0"/>
              <a:t> Tenderi ekonomikisht më i favorshëm.</a:t>
            </a:r>
            <a:endParaRPr lang="en-US" sz="2000" dirty="0" smtClean="0"/>
          </a:p>
          <a:p>
            <a:r>
              <a:rPr lang="sq-AL" sz="2000" b="1" u="sng" dirty="0" smtClean="0"/>
              <a:t>Kriteret:</a:t>
            </a:r>
            <a:endParaRPr lang="en-US" sz="2000" dirty="0" smtClean="0"/>
          </a:p>
          <a:p>
            <a:pPr lvl="0"/>
            <a:r>
              <a:rPr lang="sq-AL" sz="2000" dirty="0" smtClean="0"/>
              <a:t>Përvojë e dëshmuar në projekte të realizuara në tri vitet e kaluara;</a:t>
            </a:r>
            <a:endParaRPr lang="en-US" sz="2000" dirty="0" smtClean="0"/>
          </a:p>
          <a:p>
            <a:pPr lvl="0"/>
            <a:r>
              <a:rPr lang="sq-AL" sz="2000" dirty="0" smtClean="0"/>
              <a:t>Fuqia punëtore dhe pajisjet e firmës;</a:t>
            </a:r>
            <a:endParaRPr lang="en-US" sz="2000" dirty="0" smtClean="0"/>
          </a:p>
          <a:p>
            <a:pPr lvl="0"/>
            <a:r>
              <a:rPr lang="sq-AL" sz="2000" dirty="0" smtClean="0"/>
              <a:t>Aftësia për të përfunduar projektin brenda afatit të parashikuar në kohë, duke pasur parasysh angazhimet e firmës dhe burimet profesionale.</a:t>
            </a:r>
            <a:endParaRPr lang="en-US" sz="2000" dirty="0"/>
          </a:p>
        </p:txBody>
      </p:sp>
    </p:spTree>
    <p:extLst>
      <p:ext uri="{BB962C8B-B14F-4D97-AF65-F5344CB8AC3E}">
        <p14:creationId xmlns:p14="http://schemas.microsoft.com/office/powerpoint/2010/main" val="39950820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63420"/>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smtClean="0"/>
              <a:t>RASTI C-532/06, </a:t>
            </a:r>
            <a:r>
              <a:rPr lang="sq-AL" sz="2400" b="1" dirty="0" err="1" smtClean="0"/>
              <a:t>Lianakis</a:t>
            </a:r>
            <a:r>
              <a:rPr lang="sq-AL" sz="2400" b="1" dirty="0" smtClean="0"/>
              <a:t> AE </a:t>
            </a:r>
            <a:r>
              <a:rPr lang="sq-AL" sz="2400" b="1" dirty="0" err="1" smtClean="0"/>
              <a:t>and</a:t>
            </a:r>
            <a:r>
              <a:rPr lang="sq-AL" sz="2400" b="1" dirty="0" smtClean="0"/>
              <a:t> </a:t>
            </a:r>
            <a:r>
              <a:rPr lang="sq-AL" sz="2400" b="1" dirty="0" err="1" smtClean="0"/>
              <a:t>Others</a:t>
            </a:r>
            <a:r>
              <a:rPr lang="sq-AL" sz="2400" b="1" dirty="0" smtClean="0"/>
              <a:t> </a:t>
            </a:r>
            <a:r>
              <a:rPr lang="sq-AL" sz="2400" b="1" dirty="0" err="1" smtClean="0"/>
              <a:t>vs</a:t>
            </a:r>
            <a:r>
              <a:rPr lang="sq-AL" sz="2400" b="1" dirty="0" smtClean="0"/>
              <a:t>. the </a:t>
            </a:r>
            <a:r>
              <a:rPr lang="sq-AL" sz="2400" b="1" dirty="0" err="1" smtClean="0"/>
              <a:t>Municipality</a:t>
            </a:r>
            <a:r>
              <a:rPr lang="sq-AL" sz="2400" b="1" dirty="0" smtClean="0"/>
              <a:t> </a:t>
            </a:r>
            <a:r>
              <a:rPr lang="sq-AL" sz="2400" b="1" dirty="0" err="1" smtClean="0"/>
              <a:t>of</a:t>
            </a:r>
            <a:r>
              <a:rPr lang="sq-AL" sz="2400" b="1" dirty="0" smtClean="0"/>
              <a:t> </a:t>
            </a:r>
            <a:r>
              <a:rPr lang="sq-AL" sz="2400" b="1" dirty="0" err="1" smtClean="0"/>
              <a:t>Alexandroupolis</a:t>
            </a:r>
            <a:r>
              <a:rPr lang="sq-AL" sz="2400" b="1" dirty="0" smtClean="0"/>
              <a:t> </a:t>
            </a:r>
            <a:r>
              <a:rPr lang="sq-AL" sz="2400" b="1" dirty="0" err="1" smtClean="0"/>
              <a:t>and</a:t>
            </a:r>
            <a:r>
              <a:rPr lang="sq-AL" sz="2400" b="1" dirty="0" smtClean="0"/>
              <a:t> </a:t>
            </a:r>
            <a:r>
              <a:rPr lang="sq-AL" sz="2400" b="1" dirty="0" err="1" smtClean="0"/>
              <a:t>Others</a:t>
            </a:r>
            <a:r>
              <a:rPr lang="sq-AL" sz="2400" b="1" dirty="0" smtClean="0"/>
              <a:t> </a:t>
            </a:r>
            <a:endParaRPr lang="en-US" sz="2400" dirty="0"/>
          </a:p>
        </p:txBody>
      </p:sp>
      <p:sp>
        <p:nvSpPr>
          <p:cNvPr id="3" name="Rectangle 2"/>
          <p:cNvSpPr/>
          <p:nvPr/>
        </p:nvSpPr>
        <p:spPr>
          <a:xfrm>
            <a:off x="323528" y="1541105"/>
            <a:ext cx="8424936" cy="3170099"/>
          </a:xfrm>
          <a:prstGeom prst="rect">
            <a:avLst/>
          </a:prstGeom>
        </p:spPr>
        <p:txBody>
          <a:bodyPr wrap="square">
            <a:spAutoFit/>
          </a:bodyPr>
          <a:lstStyle/>
          <a:p>
            <a:r>
              <a:rPr lang="sq-AL" sz="2000" dirty="0" smtClean="0"/>
              <a:t>Në këtë rast, Gjykata Evropiane e Drejtësisë ka vendosur për ligjshmërinë e kritereve të aplikuara. </a:t>
            </a:r>
            <a:endParaRPr lang="en-US" sz="2000" dirty="0" smtClean="0"/>
          </a:p>
          <a:p>
            <a:r>
              <a:rPr lang="sq-AL" sz="2000" dirty="0" smtClean="0"/>
              <a:t>GJED dalloj kriteret që kishin për qëllim identifikimin e tenderit ekonomikisht më të favorshëm (KRITERET E DHËNIES) dhe kriteret që </a:t>
            </a:r>
            <a:r>
              <a:rPr lang="sq-AL" sz="2000" i="1" dirty="0" smtClean="0"/>
              <a:t>ndërlidheshin ne thelb</a:t>
            </a:r>
            <a:r>
              <a:rPr lang="sq-AL" sz="2000" dirty="0" smtClean="0"/>
              <a:t> me vlerësimin e aftësisë të Ofertuesve që të ekzekutojë kontratën në fjalë (kriteret e përzgjedhjes). </a:t>
            </a:r>
            <a:endParaRPr lang="en-US" sz="2000" dirty="0" smtClean="0"/>
          </a:p>
          <a:p>
            <a:r>
              <a:rPr lang="sq-AL" sz="2000" dirty="0" smtClean="0"/>
              <a:t>Vendimi i GJED-së tha se kriteret që ishin përzgjedhur si kritere te dhënies ishin kritere që janë të </a:t>
            </a:r>
            <a:r>
              <a:rPr lang="sq-AL" sz="2000" i="1" dirty="0" smtClean="0"/>
              <a:t>lidhura ne thelb</a:t>
            </a:r>
            <a:r>
              <a:rPr lang="sq-AL" sz="2000" dirty="0" smtClean="0"/>
              <a:t> me aftësinë e ofertuesit për të kryer kontratën. Kështu, ato mund të përdoreshin vetëm si kritere te përzgjedhjes dhe jo si kritere te dhënies.</a:t>
            </a:r>
            <a:endParaRPr lang="en-US" sz="2000" dirty="0"/>
          </a:p>
        </p:txBody>
      </p:sp>
    </p:spTree>
    <p:extLst>
      <p:ext uri="{BB962C8B-B14F-4D97-AF65-F5344CB8AC3E}">
        <p14:creationId xmlns:p14="http://schemas.microsoft.com/office/powerpoint/2010/main" val="3652692905"/>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23976</TotalTime>
  <Words>7452</Words>
  <Application>Microsoft Office PowerPoint</Application>
  <PresentationFormat>On-screen Show (4:3)</PresentationFormat>
  <Paragraphs>967</Paragraphs>
  <Slides>104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104</vt:i4>
      </vt:variant>
    </vt:vector>
  </HeadingPairs>
  <TitlesOfParts>
    <vt:vector size="111" baseType="lpstr">
      <vt:lpstr>Arial</vt:lpstr>
      <vt:lpstr>Arial Black</vt:lpstr>
      <vt:lpstr>Symbol</vt:lpstr>
      <vt:lpstr>Times New Roman</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733</cp:revision>
  <cp:lastPrinted>2019-09-17T09:42:36Z</cp:lastPrinted>
  <dcterms:created xsi:type="dcterms:W3CDTF">1601-01-01T00:00:00Z</dcterms:created>
  <dcterms:modified xsi:type="dcterms:W3CDTF">2019-10-09T09:15:52Z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