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1061" r:id="rId2"/>
    <p:sldId id="652" r:id="rId3"/>
    <p:sldId id="1021" r:id="rId4"/>
    <p:sldId id="1022" r:id="rId5"/>
    <p:sldId id="1023" r:id="rId6"/>
    <p:sldId id="1024" r:id="rId7"/>
    <p:sldId id="1025" r:id="rId8"/>
    <p:sldId id="1026" r:id="rId9"/>
    <p:sldId id="1027" r:id="rId10"/>
    <p:sldId id="1028" r:id="rId11"/>
    <p:sldId id="1029" r:id="rId12"/>
    <p:sldId id="1030" r:id="rId13"/>
    <p:sldId id="1031" r:id="rId14"/>
    <p:sldId id="1033" r:id="rId15"/>
    <p:sldId id="1034" r:id="rId16"/>
    <p:sldId id="1035" r:id="rId17"/>
    <p:sldId id="1062" r:id="rId18"/>
    <p:sldId id="1063" r:id="rId19"/>
    <p:sldId id="1036" r:id="rId20"/>
    <p:sldId id="1064" r:id="rId21"/>
    <p:sldId id="1065" r:id="rId22"/>
    <p:sldId id="1066" r:id="rId23"/>
    <p:sldId id="1067" r:id="rId24"/>
    <p:sldId id="1068" r:id="rId25"/>
    <p:sldId id="1052" r:id="rId26"/>
    <p:sldId id="1069" r:id="rId27"/>
    <p:sldId id="1070" r:id="rId28"/>
    <p:sldId id="1071" r:id="rId29"/>
    <p:sldId id="1038" r:id="rId30"/>
    <p:sldId id="1072" r:id="rId31"/>
    <p:sldId id="1039" r:id="rId32"/>
    <p:sldId id="1040" r:id="rId33"/>
    <p:sldId id="1041" r:id="rId34"/>
    <p:sldId id="1042" r:id="rId35"/>
    <p:sldId id="1043" r:id="rId36"/>
    <p:sldId id="1048" r:id="rId37"/>
    <p:sldId id="1049" r:id="rId38"/>
    <p:sldId id="1054" r:id="rId39"/>
    <p:sldId id="1045" r:id="rId40"/>
    <p:sldId id="1053" r:id="rId41"/>
    <p:sldId id="1055" r:id="rId42"/>
    <p:sldId id="1059" r:id="rId43"/>
    <p:sldId id="1060" r:id="rId44"/>
    <p:sldId id="1056" r:id="rId45"/>
    <p:sldId id="1057" r:id="rId46"/>
    <p:sldId id="1058" r:id="rId47"/>
    <p:sldId id="1046" r:id="rId48"/>
    <p:sldId id="1050" r:id="rId49"/>
  </p:sldIdLst>
  <p:sldSz cx="9144000" cy="6858000" type="screen4x3"/>
  <p:notesSz cx="6881813" cy="9296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FFB9B9"/>
    <a:srgbClr val="FF9393"/>
    <a:srgbClr val="FFCC00"/>
    <a:srgbClr val="FF9900"/>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88" autoAdjust="0"/>
    <p:restoredTop sz="97287" autoAdjust="0"/>
  </p:normalViewPr>
  <p:slideViewPr>
    <p:cSldViewPr>
      <p:cViewPr varScale="1">
        <p:scale>
          <a:sx n="69" d="100"/>
          <a:sy n="69" d="100"/>
        </p:scale>
        <p:origin x="1110" y="66"/>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3898900" y="0"/>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8829675"/>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124933" name="Rectangle 5"/>
          <p:cNvSpPr>
            <a:spLocks noGrp="1" noChangeArrowheads="1"/>
          </p:cNvSpPr>
          <p:nvPr>
            <p:ph type="sldNum" sz="quarter" idx="3"/>
          </p:nvPr>
        </p:nvSpPr>
        <p:spPr bwMode="auto">
          <a:xfrm>
            <a:off x="3898900" y="8829675"/>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3898900" y="0"/>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5125" name="Rectangle 5"/>
          <p:cNvSpPr>
            <a:spLocks noGrp="1" noChangeArrowheads="1"/>
          </p:cNvSpPr>
          <p:nvPr>
            <p:ph type="body" sz="quarter" idx="3"/>
          </p:nvPr>
        </p:nvSpPr>
        <p:spPr bwMode="auto">
          <a:xfrm>
            <a:off x="687388" y="4416425"/>
            <a:ext cx="5507037" cy="41830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smtClean="0"/>
              <a:t>Click to edit Master text styles</a:t>
            </a:r>
          </a:p>
          <a:p>
            <a:pPr lvl="1"/>
            <a:r>
              <a:rPr lang="el-GR" altLang="el-GR" noProof="0" smtClean="0"/>
              <a:t>Second level</a:t>
            </a:r>
          </a:p>
          <a:p>
            <a:pPr lvl="2"/>
            <a:r>
              <a:rPr lang="el-GR" altLang="el-GR" noProof="0" smtClean="0"/>
              <a:t>Third level</a:t>
            </a:r>
          </a:p>
          <a:p>
            <a:pPr lvl="3"/>
            <a:r>
              <a:rPr lang="el-GR" altLang="el-GR" noProof="0" smtClean="0"/>
              <a:t>Fourth level</a:t>
            </a:r>
          </a:p>
          <a:p>
            <a:pPr lvl="4"/>
            <a:r>
              <a:rPr lang="el-GR" altLang="el-GR" noProof="0" smtClean="0"/>
              <a:t>Fifth level</a:t>
            </a:r>
          </a:p>
        </p:txBody>
      </p:sp>
      <p:sp>
        <p:nvSpPr>
          <p:cNvPr id="5126" name="Rectangle 6"/>
          <p:cNvSpPr>
            <a:spLocks noGrp="1" noChangeArrowheads="1"/>
          </p:cNvSpPr>
          <p:nvPr>
            <p:ph type="ftr" sz="quarter" idx="4"/>
          </p:nvPr>
        </p:nvSpPr>
        <p:spPr bwMode="auto">
          <a:xfrm>
            <a:off x="0" y="8829675"/>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5127" name="Rectangle 7"/>
          <p:cNvSpPr>
            <a:spLocks noGrp="1" noChangeArrowheads="1"/>
          </p:cNvSpPr>
          <p:nvPr>
            <p:ph type="sldNum" sz="quarter" idx="5"/>
          </p:nvPr>
        </p:nvSpPr>
        <p:spPr bwMode="auto">
          <a:xfrm>
            <a:off x="3898900" y="8829675"/>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1</a:t>
            </a:fld>
            <a:endParaRPr lang="el-GR" altLang="el-GR"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dirty="0" smtClean="0"/>
          </a:p>
        </p:txBody>
      </p:sp>
    </p:spTree>
    <p:extLst>
      <p:ext uri="{BB962C8B-B14F-4D97-AF65-F5344CB8AC3E}">
        <p14:creationId xmlns:p14="http://schemas.microsoft.com/office/powerpoint/2010/main" val="1812803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09638" eaLnBrk="0" hangingPunct="0">
              <a:defRPr sz="1400">
                <a:solidFill>
                  <a:srgbClr val="000000"/>
                </a:solidFill>
                <a:latin typeface="Arial" charset="0"/>
                <a:ea typeface="ＭＳ Ｐゴシック" charset="0"/>
                <a:cs typeface="ＭＳ Ｐゴシック" charset="0"/>
              </a:defRPr>
            </a:lvl1pPr>
            <a:lvl2pPr marL="742950" indent="-285750" defTabSz="909638" eaLnBrk="0" hangingPunct="0">
              <a:defRPr sz="1400">
                <a:solidFill>
                  <a:srgbClr val="000000"/>
                </a:solidFill>
                <a:latin typeface="Arial" charset="0"/>
                <a:ea typeface="ＭＳ Ｐゴシック" charset="0"/>
              </a:defRPr>
            </a:lvl2pPr>
            <a:lvl3pPr marL="1143000" indent="-228600" defTabSz="909638" eaLnBrk="0" hangingPunct="0">
              <a:defRPr sz="1400">
                <a:solidFill>
                  <a:srgbClr val="000000"/>
                </a:solidFill>
                <a:latin typeface="Arial" charset="0"/>
                <a:ea typeface="ＭＳ Ｐゴシック" charset="0"/>
              </a:defRPr>
            </a:lvl3pPr>
            <a:lvl4pPr marL="1600200" indent="-228600" defTabSz="909638" eaLnBrk="0" hangingPunct="0">
              <a:defRPr sz="1400">
                <a:solidFill>
                  <a:srgbClr val="000000"/>
                </a:solidFill>
                <a:latin typeface="Arial" charset="0"/>
                <a:ea typeface="ＭＳ Ｐゴシック" charset="0"/>
              </a:defRPr>
            </a:lvl4pPr>
            <a:lvl5pPr marL="2057400" indent="-228600" defTabSz="909638" eaLnBrk="0" hangingPunct="0">
              <a:defRPr sz="1400">
                <a:solidFill>
                  <a:srgbClr val="000000"/>
                </a:solidFill>
                <a:latin typeface="Arial" charset="0"/>
                <a:ea typeface="ＭＳ Ｐゴシック" charset="0"/>
              </a:defRPr>
            </a:lvl5pPr>
            <a:lvl6pPr marL="2514600" indent="-228600" defTabSz="909638" eaLnBrk="0" fontAlgn="base" hangingPunct="0">
              <a:spcBef>
                <a:spcPct val="0"/>
              </a:spcBef>
              <a:spcAft>
                <a:spcPct val="0"/>
              </a:spcAft>
              <a:defRPr sz="1400">
                <a:solidFill>
                  <a:srgbClr val="000000"/>
                </a:solidFill>
                <a:latin typeface="Arial" charset="0"/>
                <a:ea typeface="ＭＳ Ｐゴシック" charset="0"/>
              </a:defRPr>
            </a:lvl6pPr>
            <a:lvl7pPr marL="2971800" indent="-228600" defTabSz="909638" eaLnBrk="0" fontAlgn="base" hangingPunct="0">
              <a:spcBef>
                <a:spcPct val="0"/>
              </a:spcBef>
              <a:spcAft>
                <a:spcPct val="0"/>
              </a:spcAft>
              <a:defRPr sz="1400">
                <a:solidFill>
                  <a:srgbClr val="000000"/>
                </a:solidFill>
                <a:latin typeface="Arial" charset="0"/>
                <a:ea typeface="ＭＳ Ｐゴシック" charset="0"/>
              </a:defRPr>
            </a:lvl7pPr>
            <a:lvl8pPr marL="3429000" indent="-228600" defTabSz="909638" eaLnBrk="0" fontAlgn="base" hangingPunct="0">
              <a:spcBef>
                <a:spcPct val="0"/>
              </a:spcBef>
              <a:spcAft>
                <a:spcPct val="0"/>
              </a:spcAft>
              <a:defRPr sz="1400">
                <a:solidFill>
                  <a:srgbClr val="000000"/>
                </a:solidFill>
                <a:latin typeface="Arial" charset="0"/>
                <a:ea typeface="ＭＳ Ｐゴシック" charset="0"/>
              </a:defRPr>
            </a:lvl8pPr>
            <a:lvl9pPr marL="3886200" indent="-228600" defTabSz="909638" eaLnBrk="0" fontAlgn="base" hangingPunct="0">
              <a:spcBef>
                <a:spcPct val="0"/>
              </a:spcBef>
              <a:spcAft>
                <a:spcPct val="0"/>
              </a:spcAft>
              <a:defRPr sz="1400">
                <a:solidFill>
                  <a:srgbClr val="000000"/>
                </a:solidFill>
                <a:latin typeface="Arial" charset="0"/>
                <a:ea typeface="ＭＳ Ｐゴシック" charset="0"/>
              </a:defRPr>
            </a:lvl9pPr>
          </a:lstStyle>
          <a:p>
            <a:fld id="{F9EE31F6-743A-CA47-B760-5552169AB301}" type="slidenum">
              <a:rPr lang="en-GB" sz="1200">
                <a:solidFill>
                  <a:schemeClr val="tx1"/>
                </a:solidFill>
                <a:latin typeface="Times New Roman" charset="0"/>
                <a:cs typeface="Times New Roman" charset="0"/>
              </a:rPr>
              <a:pPr/>
              <a:t>3</a:t>
            </a:fld>
            <a:endParaRPr lang="en-GB" sz="1200">
              <a:solidFill>
                <a:schemeClr val="tx1"/>
              </a:solidFill>
              <a:latin typeface="Times New Roman" charset="0"/>
              <a:cs typeface="Times New Roman" charset="0"/>
            </a:endParaRP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l-GR">
              <a:latin typeface="Times New Roman" charset="0"/>
            </a:endParaRPr>
          </a:p>
        </p:txBody>
      </p:sp>
    </p:spTree>
    <p:extLst>
      <p:ext uri="{BB962C8B-B14F-4D97-AF65-F5344CB8AC3E}">
        <p14:creationId xmlns:p14="http://schemas.microsoft.com/office/powerpoint/2010/main" val="21919278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404869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hu-HU"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EF80BAD-DF7D-9E4B-A0EF-0C4A072DFFC7}" type="datetimeFigureOut">
              <a:rPr lang="en-US" smtClean="0"/>
              <a:pPr/>
              <a:t>8/9/2020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72C2D91-5140-E643-83AC-7A21B4B6FCA7}" type="slidenum">
              <a:rPr lang="en-US" smtClean="0"/>
              <a:pPr/>
              <a:t>‹#›</a:t>
            </a:fld>
            <a:endParaRPr lang="en-US"/>
          </a:p>
        </p:txBody>
      </p:sp>
    </p:spTree>
    <p:extLst>
      <p:ext uri="{BB962C8B-B14F-4D97-AF65-F5344CB8AC3E}">
        <p14:creationId xmlns:p14="http://schemas.microsoft.com/office/powerpoint/2010/main" val="2959385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file:///\\http\europa.eu\abc\symbols\emblem\images\flag_1.gif"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grpSp>
      <p:pic>
        <p:nvPicPr>
          <p:cNvPr id="1028" name="Picture 27" descr="Planet"/>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r="28378"/>
          <a:stretch>
            <a:fillRect/>
          </a:stretch>
        </p:blipFill>
        <p:spPr bwMode="auto">
          <a:xfrm>
            <a:off x="7239000" y="6172200"/>
            <a:ext cx="1231900" cy="434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33" name="Picture 2" descr="http://europa.eu/abc/symbols/emblem/images/flag_1.gif"/>
          <p:cNvPicPr>
            <a:picLocks noChangeAspect="1" noChangeArrowheads="1"/>
          </p:cNvPicPr>
          <p:nvPr userDrawn="1"/>
        </p:nvPicPr>
        <p:blipFill>
          <a:blip r:embed="rId6" r:link="rId7" cstate="print">
            <a:extLst>
              <a:ext uri="{28A0092B-C50C-407E-A947-70E740481C1C}">
                <a14:useLocalDpi xmlns:a14="http://schemas.microsoft.com/office/drawing/2010/main" val="0"/>
              </a:ext>
            </a:extLst>
          </a:blip>
          <a:srcRect/>
          <a:stretch>
            <a:fillRect/>
          </a:stretch>
        </p:blipFill>
        <p:spPr bwMode="auto">
          <a:xfrm>
            <a:off x="3591162" y="6210827"/>
            <a:ext cx="818677" cy="5562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0" name="Rectangle 15"/>
          <p:cNvSpPr>
            <a:spLocks noChangeArrowheads="1"/>
          </p:cNvSpPr>
          <p:nvPr userDrawn="1"/>
        </p:nvSpPr>
        <p:spPr bwMode="auto">
          <a:xfrm>
            <a:off x="4572000" y="6172200"/>
            <a:ext cx="2320636"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400">
                <a:solidFill>
                  <a:srgbClr val="000000"/>
                </a:solidFill>
                <a:latin typeface="Arial" pitchFamily="34" charset="0"/>
                <a:ea typeface="ＭＳ Ｐゴシック" pitchFamily="34" charset="-128"/>
              </a:defRPr>
            </a:lvl1pPr>
            <a:lvl2pPr marL="742950" indent="-285750" eaLnBrk="0" hangingPunct="0">
              <a:defRPr sz="1400">
                <a:solidFill>
                  <a:srgbClr val="000000"/>
                </a:solidFill>
                <a:latin typeface="Arial" pitchFamily="34" charset="0"/>
                <a:ea typeface="ＭＳ Ｐゴシック" pitchFamily="34" charset="-128"/>
              </a:defRPr>
            </a:lvl2pPr>
            <a:lvl3pPr marL="1143000" indent="-228600" eaLnBrk="0" hangingPunct="0">
              <a:defRPr sz="1400">
                <a:solidFill>
                  <a:srgbClr val="000000"/>
                </a:solidFill>
                <a:latin typeface="Arial" pitchFamily="34" charset="0"/>
                <a:ea typeface="ＭＳ Ｐゴシック" pitchFamily="34" charset="-128"/>
              </a:defRPr>
            </a:lvl3pPr>
            <a:lvl4pPr marL="1600200" indent="-228600" eaLnBrk="0" hangingPunct="0">
              <a:defRPr sz="1400">
                <a:solidFill>
                  <a:srgbClr val="000000"/>
                </a:solidFill>
                <a:latin typeface="Arial" pitchFamily="34" charset="0"/>
                <a:ea typeface="ＭＳ Ｐゴシック" pitchFamily="34" charset="-128"/>
              </a:defRPr>
            </a:lvl4pPr>
            <a:lvl5pPr marL="2057400" indent="-228600" eaLnBrk="0" hangingPunct="0">
              <a:defRPr sz="1400">
                <a:solidFill>
                  <a:srgbClr val="000000"/>
                </a:solidFill>
                <a:latin typeface="Arial" pitchFamily="34" charset="0"/>
                <a:ea typeface="ＭＳ Ｐゴシック" pitchFamily="34" charset="-128"/>
              </a:defRPr>
            </a:lvl5pPr>
            <a:lvl6pPr marL="25146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6pPr>
            <a:lvl7pPr marL="29718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7pPr>
            <a:lvl8pPr marL="34290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8pPr>
            <a:lvl9pPr marL="38862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9pPr>
          </a:lstStyle>
          <a:p>
            <a:pPr>
              <a:defRPr/>
            </a:pPr>
            <a:r>
              <a:rPr lang="en-GB" altLang="el-GR" sz="1200" dirty="0" smtClean="0">
                <a:latin typeface="Agency FB" pitchFamily="34" charset="0"/>
              </a:rPr>
              <a:t>An EU funded project managed by the European Union Office in Kosovo </a:t>
            </a:r>
            <a:r>
              <a:rPr lang="en-US" altLang="el-GR" sz="1200" dirty="0" smtClean="0">
                <a:latin typeface="Agency FB" pitchFamily="34" charset="0"/>
              </a:rPr>
              <a:t>and implemented by </a:t>
            </a:r>
          </a:p>
        </p:txBody>
      </p:sp>
      <p:pic>
        <p:nvPicPr>
          <p:cNvPr id="29" name="Picture 28" descr="baneri"/>
          <p:cNvPicPr/>
          <p:nvPr userDrawn="1"/>
        </p:nvPicPr>
        <p:blipFill>
          <a:blip r:embed="rId8"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9" cstate="print"/>
          <a:srcRect/>
          <a:stretch>
            <a:fillRect/>
          </a:stretch>
        </p:blipFill>
        <p:spPr bwMode="auto">
          <a:xfrm>
            <a:off x="2209800" y="6172200"/>
            <a:ext cx="1080120" cy="4320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 id="2147483712" r:id="rId2"/>
    <p:sldLayoutId id="2147483716" r:id="rId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9" descr="baneriB112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381001"/>
            <a:ext cx="8991600" cy="1142999"/>
          </a:xfrm>
          <a:prstGeom prst="rect">
            <a:avLst/>
          </a:prstGeom>
          <a:noFill/>
          <a:ln>
            <a:noFill/>
          </a:ln>
        </p:spPr>
      </p:pic>
      <p:sp>
        <p:nvSpPr>
          <p:cNvPr id="2" name="Rectangle 1"/>
          <p:cNvSpPr/>
          <p:nvPr/>
        </p:nvSpPr>
        <p:spPr>
          <a:xfrm>
            <a:off x="0" y="1600201"/>
            <a:ext cx="9296400" cy="4812600"/>
          </a:xfrm>
          <a:prstGeom prst="rect">
            <a:avLst/>
          </a:prstGeom>
        </p:spPr>
        <p:txBody>
          <a:bodyPr wrap="square">
            <a:spAutoFit/>
          </a:bodyPr>
          <a:lstStyle/>
          <a:p>
            <a:pPr marL="0" marR="0" algn="ctr">
              <a:lnSpc>
                <a:spcPct val="115000"/>
              </a:lnSpc>
              <a:spcBef>
                <a:spcPts val="0"/>
              </a:spcBef>
              <a:spcAft>
                <a:spcPts val="1000"/>
              </a:spcAft>
            </a:pPr>
            <a:endParaRPr lang="en-US" sz="2400" b="1" dirty="0" smtClean="0">
              <a:latin typeface="Arial Black" panose="020B0A0402010202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1000"/>
              </a:spcAft>
            </a:pPr>
            <a:r>
              <a:rPr lang="sq-AL" sz="2400" b="1" dirty="0" smtClean="0">
                <a:latin typeface="Arial Black" panose="020B0A04020102020204" pitchFamily="34" charset="0"/>
                <a:ea typeface="Calibri" panose="020F0502020204030204" pitchFamily="34" charset="0"/>
                <a:cs typeface="Times New Roman" panose="02020603050405020304" pitchFamily="18" charset="0"/>
              </a:rPr>
              <a:t>K</a:t>
            </a:r>
            <a:r>
              <a:rPr lang="en-US" sz="2400" b="1" dirty="0" smtClean="0">
                <a:latin typeface="Arial Black" panose="020B0A04020102020204" pitchFamily="34" charset="0"/>
                <a:ea typeface="Calibri" panose="020F0502020204030204" pitchFamily="34" charset="0"/>
                <a:cs typeface="Times New Roman" panose="02020603050405020304" pitchFamily="18" charset="0"/>
              </a:rPr>
              <a:t>ONTRATAT PUBLIKE KORNIZÊ</a:t>
            </a:r>
          </a:p>
          <a:p>
            <a:pPr marL="0" marR="0" algn="ctr">
              <a:lnSpc>
                <a:spcPct val="115000"/>
              </a:lnSpc>
              <a:spcBef>
                <a:spcPts val="0"/>
              </a:spcBef>
              <a:spcAft>
                <a:spcPts val="1000"/>
              </a:spcAft>
            </a:pPr>
            <a:endParaRPr lang="en-US" sz="4800" b="1" dirty="0" smtClean="0">
              <a:latin typeface="Arial Black" panose="020B0A0402010202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1000"/>
              </a:spcAft>
            </a:pPr>
            <a:r>
              <a:rPr lang="en-US" sz="2800" b="1" dirty="0" smtClean="0">
                <a:latin typeface="Arial Black" panose="020B0A04020102020204" pitchFamily="34" charset="0"/>
                <a:ea typeface="Calibri" panose="020F0502020204030204" pitchFamily="34" charset="0"/>
                <a:cs typeface="Times New Roman" panose="02020603050405020304" pitchFamily="18" charset="0"/>
              </a:rPr>
              <a:t>Moduli </a:t>
            </a:r>
            <a:r>
              <a:rPr lang="en-US" sz="2800" b="1" dirty="0" err="1" smtClean="0">
                <a:latin typeface="Arial Black" panose="020B0A04020102020204" pitchFamily="34" charset="0"/>
                <a:ea typeface="Calibri" panose="020F0502020204030204" pitchFamily="34" charset="0"/>
                <a:cs typeface="Times New Roman" panose="02020603050405020304" pitchFamily="18" charset="0"/>
              </a:rPr>
              <a:t>i</a:t>
            </a:r>
            <a:r>
              <a:rPr lang="en-US" sz="2800" b="1" dirty="0" smtClean="0">
                <a:latin typeface="Arial Black" panose="020B0A04020102020204" pitchFamily="34" charset="0"/>
                <a:ea typeface="Calibri" panose="020F0502020204030204" pitchFamily="34" charset="0"/>
                <a:cs typeface="Times New Roman" panose="02020603050405020304" pitchFamily="18" charset="0"/>
              </a:rPr>
              <a:t> 11 </a:t>
            </a:r>
            <a:r>
              <a:rPr lang="en-US" sz="2800" b="1" dirty="0" err="1" smtClean="0">
                <a:latin typeface="Arial Black" panose="020B0A04020102020204" pitchFamily="34" charset="0"/>
                <a:ea typeface="Calibri" panose="020F0502020204030204" pitchFamily="34" charset="0"/>
                <a:cs typeface="Times New Roman" panose="02020603050405020304" pitchFamily="18" charset="0"/>
              </a:rPr>
              <a:t>i</a:t>
            </a:r>
            <a:r>
              <a:rPr lang="en-US" sz="2800" b="1" dirty="0" smtClean="0">
                <a:latin typeface="Arial Black" panose="020B0A04020102020204" pitchFamily="34" charset="0"/>
                <a:ea typeface="Calibri" panose="020F0502020204030204" pitchFamily="34" charset="0"/>
                <a:cs typeface="Times New Roman" panose="02020603050405020304" pitchFamily="18" charset="0"/>
              </a:rPr>
              <a:t> </a:t>
            </a:r>
            <a:r>
              <a:rPr lang="en-US" sz="2800" b="1" dirty="0" err="1" smtClean="0">
                <a:latin typeface="Arial Black" panose="020B0A04020102020204" pitchFamily="34" charset="0"/>
                <a:ea typeface="Calibri" panose="020F0502020204030204" pitchFamily="34" charset="0"/>
                <a:cs typeface="Times New Roman" panose="02020603050405020304" pitchFamily="18" charset="0"/>
              </a:rPr>
              <a:t>Trajnimit</a:t>
            </a:r>
            <a:r>
              <a:rPr lang="en-US" sz="2800" b="1" dirty="0" smtClean="0">
                <a:latin typeface="Arial Black" panose="020B0A04020102020204" pitchFamily="34" charset="0"/>
                <a:ea typeface="Calibri" panose="020F0502020204030204" pitchFamily="34" charset="0"/>
                <a:cs typeface="Times New Roman" panose="02020603050405020304" pitchFamily="18" charset="0"/>
              </a:rPr>
              <a:t> </a:t>
            </a:r>
          </a:p>
          <a:p>
            <a:pPr marL="0" marR="0" algn="ctr">
              <a:lnSpc>
                <a:spcPct val="115000"/>
              </a:lnSpc>
              <a:spcBef>
                <a:spcPts val="0"/>
              </a:spcBef>
              <a:spcAft>
                <a:spcPts val="1000"/>
              </a:spcAft>
            </a:pPr>
            <a:r>
              <a:rPr lang="en-US" sz="2800" b="1" dirty="0" smtClean="0">
                <a:latin typeface="Arial Black" panose="020B0A04020102020204" pitchFamily="34" charset="0"/>
                <a:ea typeface="Calibri" panose="020F0502020204030204" pitchFamily="34" charset="0"/>
                <a:cs typeface="Times New Roman" panose="02020603050405020304" pitchFamily="18" charset="0"/>
              </a:rPr>
              <a:t> 2020 </a:t>
            </a:r>
          </a:p>
          <a:p>
            <a:pPr marL="0" marR="0" algn="ctr">
              <a:lnSpc>
                <a:spcPct val="115000"/>
              </a:lnSpc>
              <a:spcBef>
                <a:spcPts val="0"/>
              </a:spcBef>
              <a:spcAft>
                <a:spcPts val="1000"/>
              </a:spcAft>
            </a:pPr>
            <a:endParaRPr lang="en-US" sz="2800" b="1" dirty="0">
              <a:latin typeface="Arial Black" panose="020B0A0402010202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1000"/>
              </a:spcAft>
            </a:pPr>
            <a:endParaRPr lang="en-US" sz="2800" b="1" dirty="0" smtClean="0">
              <a:latin typeface="Arial Black" panose="020B0A0402010202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1000"/>
              </a:spcAft>
            </a:pPr>
            <a:endParaRPr lang="sq-AL" sz="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9278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sq-AL" b="1" dirty="0" smtClean="0">
                <a:solidFill>
                  <a:srgbClr val="FF0000"/>
                </a:solidFill>
                <a:ea typeface="ＭＳ Ｐゴシック" pitchFamily="34" charset="-128"/>
              </a:rPr>
              <a:t>Marrëveshjet kornize</a:t>
            </a:r>
            <a:r>
              <a:rPr lang="en-US" b="1" dirty="0" smtClean="0">
                <a:solidFill>
                  <a:srgbClr val="FF0000"/>
                </a:solidFill>
                <a:ea typeface="ＭＳ Ｐゴシック" pitchFamily="34" charset="-128"/>
              </a:rPr>
              <a:t>- BE</a:t>
            </a:r>
            <a:endParaRPr lang="en-US" dirty="0">
              <a:solidFill>
                <a:srgbClr val="FF0000"/>
              </a:solidFill>
              <a:latin typeface="Arial" charset="0"/>
              <a:cs typeface="Arial" charset="0"/>
            </a:endParaRPr>
          </a:p>
        </p:txBody>
      </p:sp>
      <p:sp>
        <p:nvSpPr>
          <p:cNvPr id="16386" name="Content Placeholder 2"/>
          <p:cNvSpPr>
            <a:spLocks noGrp="1"/>
          </p:cNvSpPr>
          <p:nvPr>
            <p:ph idx="1"/>
          </p:nvPr>
        </p:nvSpPr>
        <p:spPr/>
        <p:txBody>
          <a:bodyPr/>
          <a:lstStyle/>
          <a:p>
            <a:pPr marL="0" indent="0">
              <a:buFontTx/>
              <a:buNone/>
            </a:pPr>
            <a:r>
              <a:rPr lang="sq-AL" sz="2800" dirty="0" smtClean="0">
                <a:latin typeface="Arial" charset="0"/>
                <a:cs typeface="Arial" charset="0"/>
              </a:rPr>
              <a:t>1</a:t>
            </a:r>
            <a:r>
              <a:rPr lang="sq-AL" sz="2800" b="1" dirty="0" smtClean="0">
                <a:latin typeface="Arial" charset="0"/>
                <a:cs typeface="Arial" charset="0"/>
              </a:rPr>
              <a:t>. </a:t>
            </a:r>
            <a:r>
              <a:rPr lang="sq-AL" sz="2800" b="1" dirty="0" smtClean="0"/>
              <a:t>Marrëveshjet Korniza me një OE</a:t>
            </a:r>
            <a:endParaRPr lang="sq-AL" sz="2800" b="1" dirty="0" smtClean="0">
              <a:latin typeface="Arial" charset="0"/>
              <a:cs typeface="Arial" charset="0"/>
            </a:endParaRPr>
          </a:p>
          <a:p>
            <a:pPr marL="668338" lvl="1" indent="-268288">
              <a:spcBef>
                <a:spcPct val="90000"/>
              </a:spcBef>
            </a:pPr>
            <a:r>
              <a:rPr lang="sq-AL" sz="1800" dirty="0" smtClean="0">
                <a:latin typeface="Arial" charset="0"/>
                <a:cs typeface="Arial" charset="0"/>
              </a:rPr>
              <a:t>1 AK – 1 OE</a:t>
            </a:r>
          </a:p>
          <a:p>
            <a:pPr marL="668338" lvl="1" indent="-268288">
              <a:spcBef>
                <a:spcPct val="90000"/>
              </a:spcBef>
            </a:pPr>
            <a:r>
              <a:rPr lang="sq-AL" sz="1800" dirty="0" smtClean="0"/>
              <a:t>Marrëveshjet Korniza që krijojnë të gjitha kushtet </a:t>
            </a:r>
            <a:r>
              <a:rPr lang="sq-AL" sz="1800" dirty="0" err="1" smtClean="0"/>
              <a:t>konkludohen</a:t>
            </a:r>
            <a:r>
              <a:rPr lang="sq-AL" sz="1800" dirty="0" smtClean="0"/>
              <a:t> me një operator të vetëm ekonomik </a:t>
            </a:r>
          </a:p>
          <a:p>
            <a:pPr marL="0" lvl="1" indent="-268288">
              <a:spcBef>
                <a:spcPct val="90000"/>
              </a:spcBef>
              <a:buNone/>
            </a:pPr>
            <a:r>
              <a:rPr lang="sq-AL" sz="2800" dirty="0" smtClean="0">
                <a:latin typeface="Arial" charset="0"/>
                <a:cs typeface="Arial" charset="0"/>
              </a:rPr>
              <a:t>2. </a:t>
            </a:r>
            <a:r>
              <a:rPr lang="sq-AL" b="1" dirty="0" smtClean="0"/>
              <a:t>Marrëveshjet e shumëfishta kornizë që krijojnë të gjitha kushtet </a:t>
            </a:r>
            <a:endParaRPr lang="sq-AL" sz="2800" dirty="0" smtClean="0">
              <a:latin typeface="Arial" charset="0"/>
              <a:cs typeface="Arial" charset="0"/>
            </a:endParaRPr>
          </a:p>
          <a:p>
            <a:pPr marL="668338" lvl="1" indent="-268288">
              <a:spcBef>
                <a:spcPct val="90000"/>
              </a:spcBef>
            </a:pPr>
            <a:r>
              <a:rPr lang="sq-AL" sz="1800" dirty="0" smtClean="0">
                <a:latin typeface="Arial" charset="0"/>
                <a:cs typeface="Arial" charset="0"/>
              </a:rPr>
              <a:t>1 AK – disa OE</a:t>
            </a:r>
          </a:p>
          <a:p>
            <a:pPr marL="668338" lvl="1" indent="-268288">
              <a:spcBef>
                <a:spcPct val="90000"/>
              </a:spcBef>
            </a:pPr>
            <a:r>
              <a:rPr lang="sq-AL" sz="1800" dirty="0" smtClean="0">
                <a:latin typeface="Arial" charset="0"/>
                <a:cs typeface="Arial" charset="0"/>
              </a:rPr>
              <a:t>Nuk ka nevoje qe te rihapet konkurrenca (</a:t>
            </a:r>
            <a:r>
              <a:rPr lang="sq-AL" sz="1800" dirty="0" smtClean="0"/>
              <a:t>së pari kontaktohet EO tenderi i te cilit është konsideruar si më i miri </a:t>
            </a:r>
            <a:endParaRPr lang="sq-AL" sz="1800" dirty="0" smtClean="0">
              <a:latin typeface="Arial" charset="0"/>
              <a:cs typeface="Arial" charset="0"/>
            </a:endParaRPr>
          </a:p>
          <a:p>
            <a:pPr marL="668338" lvl="1" indent="-268288">
              <a:spcBef>
                <a:spcPct val="90000"/>
              </a:spcBef>
            </a:pPr>
            <a:endParaRPr lang="en-US" sz="2000" dirty="0">
              <a:solidFill>
                <a:srgbClr val="0000FF"/>
              </a:solidFill>
              <a:latin typeface="Arial" charset="0"/>
              <a:cs typeface="Arial" charset="0"/>
            </a:endParaRPr>
          </a:p>
        </p:txBody>
      </p:sp>
    </p:spTree>
    <p:extLst>
      <p:ext uri="{BB962C8B-B14F-4D97-AF65-F5344CB8AC3E}">
        <p14:creationId xmlns:p14="http://schemas.microsoft.com/office/powerpoint/2010/main" val="3305012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sq-AL" b="1" dirty="0" smtClean="0">
                <a:solidFill>
                  <a:srgbClr val="FF0000"/>
                </a:solidFill>
                <a:ea typeface="ＭＳ Ｐゴシック" pitchFamily="34" charset="-128"/>
              </a:rPr>
              <a:t>Marrëveshjet kornize</a:t>
            </a:r>
            <a:r>
              <a:rPr lang="en-US" b="1" dirty="0" smtClean="0">
                <a:solidFill>
                  <a:srgbClr val="FF0000"/>
                </a:solidFill>
                <a:ea typeface="ＭＳ Ｐゴシック" pitchFamily="34" charset="-128"/>
              </a:rPr>
              <a:t>- BE</a:t>
            </a:r>
            <a:endParaRPr lang="en-US" dirty="0">
              <a:solidFill>
                <a:srgbClr val="FF0000"/>
              </a:solidFill>
              <a:latin typeface="Arial" charset="0"/>
              <a:cs typeface="Arial" charset="0"/>
            </a:endParaRPr>
          </a:p>
        </p:txBody>
      </p:sp>
      <p:sp>
        <p:nvSpPr>
          <p:cNvPr id="17410" name="Content Placeholder 2"/>
          <p:cNvSpPr>
            <a:spLocks noGrp="1"/>
          </p:cNvSpPr>
          <p:nvPr>
            <p:ph idx="1"/>
          </p:nvPr>
        </p:nvSpPr>
        <p:spPr>
          <a:xfrm>
            <a:off x="609600" y="1752600"/>
            <a:ext cx="8229600" cy="4525963"/>
          </a:xfrm>
        </p:spPr>
        <p:txBody>
          <a:bodyPr/>
          <a:lstStyle/>
          <a:p>
            <a:pPr marL="0" indent="0">
              <a:buNone/>
            </a:pPr>
            <a:r>
              <a:rPr lang="sq-AL" sz="2800" dirty="0" smtClean="0">
                <a:latin typeface="Arial" charset="0"/>
                <a:cs typeface="Arial" charset="0"/>
              </a:rPr>
              <a:t>3. </a:t>
            </a:r>
            <a:r>
              <a:rPr lang="sq-AL" sz="2800" b="1" dirty="0" smtClean="0"/>
              <a:t>Marrëveshje kornizë të cilat nuk përcaktojnë të gjitha kushtet (marrëveshje kornizë </a:t>
            </a:r>
            <a:r>
              <a:rPr lang="sq-AL" sz="2800" b="1" dirty="0" err="1" smtClean="0"/>
              <a:t>stricto</a:t>
            </a:r>
            <a:r>
              <a:rPr lang="sq-AL" sz="2800" b="1" dirty="0" smtClean="0"/>
              <a:t> </a:t>
            </a:r>
            <a:r>
              <a:rPr lang="sq-AL" sz="2800" b="1" dirty="0" err="1" smtClean="0"/>
              <a:t>sensu</a:t>
            </a:r>
            <a:r>
              <a:rPr lang="sq-AL" sz="2800" b="1" dirty="0" smtClean="0"/>
              <a:t>), dhe </a:t>
            </a:r>
            <a:r>
              <a:rPr lang="sq-AL" sz="2800" b="1" dirty="0" err="1" smtClean="0"/>
              <a:t>konkludohen</a:t>
            </a:r>
            <a:r>
              <a:rPr lang="sq-AL" sz="2800" b="1" dirty="0" smtClean="0"/>
              <a:t> me një operator të vetëm ekonomik</a:t>
            </a:r>
            <a:endParaRPr lang="sq-AL" sz="2800" dirty="0" smtClean="0">
              <a:latin typeface="Arial" charset="0"/>
              <a:cs typeface="Arial" charset="0"/>
            </a:endParaRPr>
          </a:p>
          <a:p>
            <a:pPr marL="668338" lvl="1" indent="-268288">
              <a:spcBef>
                <a:spcPct val="90000"/>
              </a:spcBef>
            </a:pPr>
            <a:r>
              <a:rPr lang="sq-AL" sz="1800" dirty="0" smtClean="0">
                <a:latin typeface="Arial" charset="0"/>
                <a:cs typeface="Arial" charset="0"/>
              </a:rPr>
              <a:t>Kushtet nuk mund te ndryshohen ne mënyre </a:t>
            </a:r>
            <a:r>
              <a:rPr lang="sq-AL" sz="1800" dirty="0" err="1" smtClean="0">
                <a:latin typeface="Arial" charset="0"/>
                <a:cs typeface="Arial" charset="0"/>
              </a:rPr>
              <a:t>substancioale</a:t>
            </a:r>
            <a:endParaRPr lang="sq-AL" sz="1800" dirty="0" smtClean="0">
              <a:latin typeface="Arial" charset="0"/>
              <a:cs typeface="Arial" charset="0"/>
            </a:endParaRPr>
          </a:p>
          <a:p>
            <a:pPr marL="668338" lvl="1" indent="-268288">
              <a:spcBef>
                <a:spcPct val="90000"/>
              </a:spcBef>
            </a:pPr>
            <a:r>
              <a:rPr lang="sq-AL" sz="1800" dirty="0" smtClean="0"/>
              <a:t>Kontratat individuale shpërblehen brenda kufijve të përcaktuar në marrëveshjen kornize pas konsultimit me këtë operator me shkrim dhe duke i kërkuar nga ai qe te siguroj  informacion të mëtejshëm për tenderin e tij</a:t>
            </a:r>
            <a:endParaRPr lang="sq-AL" sz="1800" dirty="0" smtClean="0">
              <a:latin typeface="Arial" charset="0"/>
              <a:cs typeface="Arial" charset="0"/>
            </a:endParaRPr>
          </a:p>
          <a:p>
            <a:pPr marL="668338" lvl="1" indent="-268288">
              <a:spcBef>
                <a:spcPct val="90000"/>
              </a:spcBef>
            </a:pPr>
            <a:endParaRPr lang="en-US" sz="1800" dirty="0">
              <a:solidFill>
                <a:srgbClr val="0000FF"/>
              </a:solidFill>
              <a:latin typeface="Arial" charset="0"/>
              <a:cs typeface="Arial" charset="0"/>
            </a:endParaRPr>
          </a:p>
        </p:txBody>
      </p:sp>
    </p:spTree>
    <p:extLst>
      <p:ext uri="{BB962C8B-B14F-4D97-AF65-F5344CB8AC3E}">
        <p14:creationId xmlns:p14="http://schemas.microsoft.com/office/powerpoint/2010/main" val="1255161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sq-AL" b="1" dirty="0" smtClean="0">
                <a:solidFill>
                  <a:srgbClr val="FF0000"/>
                </a:solidFill>
                <a:ea typeface="ＭＳ Ｐゴシック" pitchFamily="34" charset="-128"/>
              </a:rPr>
              <a:t>Marrëveshjet kornize</a:t>
            </a:r>
            <a:r>
              <a:rPr lang="en-US" b="1" dirty="0" smtClean="0">
                <a:solidFill>
                  <a:srgbClr val="FF0000"/>
                </a:solidFill>
                <a:ea typeface="ＭＳ Ｐゴシック" pitchFamily="34" charset="-128"/>
              </a:rPr>
              <a:t>- BE</a:t>
            </a:r>
            <a:endParaRPr lang="en-US" dirty="0">
              <a:solidFill>
                <a:srgbClr val="FF0000"/>
              </a:solidFill>
              <a:latin typeface="Arial" charset="0"/>
              <a:cs typeface="Arial" charset="0"/>
            </a:endParaRPr>
          </a:p>
        </p:txBody>
      </p:sp>
      <p:sp>
        <p:nvSpPr>
          <p:cNvPr id="18434" name="Content Placeholder 2"/>
          <p:cNvSpPr>
            <a:spLocks noGrp="1"/>
          </p:cNvSpPr>
          <p:nvPr>
            <p:ph idx="1"/>
          </p:nvPr>
        </p:nvSpPr>
        <p:spPr/>
        <p:txBody>
          <a:bodyPr/>
          <a:lstStyle/>
          <a:p>
            <a:pPr marL="0" indent="0">
              <a:buNone/>
            </a:pPr>
            <a:r>
              <a:rPr lang="sq-AL" sz="2800" dirty="0" smtClean="0">
                <a:latin typeface="Arial" charset="0"/>
                <a:cs typeface="Arial" charset="0"/>
              </a:rPr>
              <a:t>4. </a:t>
            </a:r>
            <a:r>
              <a:rPr lang="sq-AL" sz="2800" b="1" dirty="0" smtClean="0"/>
              <a:t>Marrëveshjet e shumëfishta kornize që nuk i krijojnë të gjitha kushtet (Marrëveshjet e shumëfishta kornize </a:t>
            </a:r>
            <a:r>
              <a:rPr lang="sq-AL" sz="2800" b="1" dirty="0" err="1" smtClean="0"/>
              <a:t>sensu</a:t>
            </a:r>
            <a:r>
              <a:rPr lang="sq-AL" sz="2800" b="1" dirty="0" smtClean="0"/>
              <a:t> </a:t>
            </a:r>
            <a:r>
              <a:rPr lang="sq-AL" sz="2800" b="1" dirty="0" err="1" smtClean="0"/>
              <a:t>stricto</a:t>
            </a:r>
            <a:r>
              <a:rPr lang="sq-AL" sz="2800" b="1" dirty="0" smtClean="0"/>
              <a:t>)</a:t>
            </a:r>
            <a:endParaRPr lang="sq-AL" sz="2800" b="1" i="1" dirty="0" smtClean="0"/>
          </a:p>
          <a:p>
            <a:pPr marL="0" indent="0">
              <a:buFontTx/>
              <a:buNone/>
            </a:pPr>
            <a:endParaRPr lang="sq-AL" sz="2800" dirty="0" smtClean="0">
              <a:latin typeface="Arial" charset="0"/>
              <a:cs typeface="Arial" charset="0"/>
            </a:endParaRPr>
          </a:p>
          <a:p>
            <a:r>
              <a:rPr lang="sq-AL" sz="1800" dirty="0" smtClean="0">
                <a:latin typeface="Arial" charset="0"/>
                <a:cs typeface="Arial" charset="0"/>
              </a:rPr>
              <a:t>Kontratat individuale të bazuara në një marrëveshje kornizë epen pas rihapjes se konkurrencës.</a:t>
            </a:r>
            <a:endParaRPr lang="en-US" sz="1800" dirty="0" smtClean="0">
              <a:latin typeface="Arial" charset="0"/>
              <a:cs typeface="Arial" charset="0"/>
            </a:endParaRPr>
          </a:p>
          <a:p>
            <a:r>
              <a:rPr lang="sq-AL" sz="1800" dirty="0" smtClean="0">
                <a:latin typeface="Arial" charset="0"/>
                <a:cs typeface="Arial" charset="0"/>
              </a:rPr>
              <a:t>Përdorimi I mjeteve elektronike/ ankandi elektronik</a:t>
            </a:r>
            <a:endParaRPr lang="sq-AL" sz="1800" dirty="0">
              <a:latin typeface="Arial" charset="0"/>
              <a:cs typeface="Arial" charset="0"/>
            </a:endParaRPr>
          </a:p>
        </p:txBody>
      </p:sp>
    </p:spTree>
    <p:extLst>
      <p:ext uri="{BB962C8B-B14F-4D97-AF65-F5344CB8AC3E}">
        <p14:creationId xmlns:p14="http://schemas.microsoft.com/office/powerpoint/2010/main" val="2933751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sq-AL" b="1" dirty="0" smtClean="0">
                <a:solidFill>
                  <a:srgbClr val="FF0000"/>
                </a:solidFill>
                <a:ea typeface="ＭＳ Ｐゴシック" pitchFamily="34" charset="-128"/>
              </a:rPr>
              <a:t>Marrëveshjet kornize</a:t>
            </a:r>
            <a:r>
              <a:rPr lang="en-US" b="1" dirty="0" smtClean="0">
                <a:solidFill>
                  <a:srgbClr val="FF0000"/>
                </a:solidFill>
                <a:ea typeface="ＭＳ Ｐゴシック" pitchFamily="34" charset="-128"/>
              </a:rPr>
              <a:t>- BE</a:t>
            </a:r>
            <a:endParaRPr lang="en-US" dirty="0">
              <a:solidFill>
                <a:srgbClr val="FF0000"/>
              </a:solidFill>
              <a:latin typeface="Arial" charset="0"/>
              <a:cs typeface="Arial" charset="0"/>
            </a:endParaRPr>
          </a:p>
        </p:txBody>
      </p:sp>
      <p:sp>
        <p:nvSpPr>
          <p:cNvPr id="3" name="Content Placeholder 2"/>
          <p:cNvSpPr>
            <a:spLocks noGrp="1"/>
          </p:cNvSpPr>
          <p:nvPr>
            <p:ph idx="1"/>
          </p:nvPr>
        </p:nvSpPr>
        <p:spPr/>
        <p:txBody>
          <a:bodyPr/>
          <a:lstStyle/>
          <a:p>
            <a:pPr marL="0" indent="0">
              <a:buFontTx/>
              <a:buNone/>
              <a:defRPr/>
            </a:pPr>
            <a:r>
              <a:rPr lang="sq-AL" dirty="0" smtClean="0"/>
              <a:t>Si te zgjidhet modeli e me I mire?</a:t>
            </a:r>
          </a:p>
          <a:p>
            <a:pPr>
              <a:defRPr/>
            </a:pPr>
            <a:r>
              <a:rPr lang="sq-AL" dirty="0" smtClean="0"/>
              <a:t>Analiza e tregut</a:t>
            </a:r>
          </a:p>
          <a:p>
            <a:pPr lvl="1">
              <a:defRPr/>
            </a:pPr>
            <a:r>
              <a:rPr lang="sq-AL" dirty="0" smtClean="0"/>
              <a:t>Numri I OE</a:t>
            </a:r>
          </a:p>
          <a:p>
            <a:pPr lvl="1">
              <a:defRPr/>
            </a:pPr>
            <a:r>
              <a:rPr lang="sq-AL" dirty="0" smtClean="0"/>
              <a:t>Madhësia e tregut</a:t>
            </a:r>
          </a:p>
          <a:p>
            <a:pPr lvl="1">
              <a:defRPr/>
            </a:pPr>
            <a:r>
              <a:rPr lang="sq-AL" dirty="0" smtClean="0"/>
              <a:t>Natyra e mallrave /shërbimeve</a:t>
            </a:r>
          </a:p>
          <a:p>
            <a:pPr lvl="1">
              <a:defRPr/>
            </a:pPr>
            <a:r>
              <a:rPr lang="sq-AL" dirty="0" smtClean="0"/>
              <a:t>Numri I AK</a:t>
            </a:r>
          </a:p>
          <a:p>
            <a:pPr lvl="1">
              <a:defRPr/>
            </a:pPr>
            <a:r>
              <a:rPr lang="sq-AL" dirty="0" smtClean="0"/>
              <a:t>Kushtet e kontratës – a mund te specifikojmë te gjitha kushtet ne marrëveshje?</a:t>
            </a:r>
          </a:p>
          <a:p>
            <a:pPr lvl="1">
              <a:defRPr/>
            </a:pPr>
            <a:endParaRPr lang="en-US" dirty="0">
              <a:solidFill>
                <a:srgbClr val="0000FF"/>
              </a:solidFill>
            </a:endParaRPr>
          </a:p>
        </p:txBody>
      </p:sp>
    </p:spTree>
    <p:extLst>
      <p:ext uri="{BB962C8B-B14F-4D97-AF65-F5344CB8AC3E}">
        <p14:creationId xmlns:p14="http://schemas.microsoft.com/office/powerpoint/2010/main" val="3109542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sq-AL" sz="3600" b="1" dirty="0" smtClean="0">
                <a:solidFill>
                  <a:srgbClr val="FF0000"/>
                </a:solidFill>
                <a:latin typeface="Arial" charset="0"/>
                <a:cs typeface="Arial" charset="0"/>
              </a:rPr>
              <a:t>Prokurimet e centralizuara – një “prokurim” I specializuar</a:t>
            </a:r>
            <a:endParaRPr lang="sq-AL" sz="3600" b="1" dirty="0">
              <a:solidFill>
                <a:srgbClr val="FF0000"/>
              </a:solidFill>
              <a:latin typeface="Arial" charset="0"/>
              <a:cs typeface="Arial" charset="0"/>
            </a:endParaRPr>
          </a:p>
        </p:txBody>
      </p:sp>
      <p:sp>
        <p:nvSpPr>
          <p:cNvPr id="21506" name="Content Placeholder 2"/>
          <p:cNvSpPr>
            <a:spLocks noGrp="1"/>
          </p:cNvSpPr>
          <p:nvPr>
            <p:ph idx="1"/>
          </p:nvPr>
        </p:nvSpPr>
        <p:spPr/>
        <p:txBody>
          <a:bodyPr/>
          <a:lstStyle/>
          <a:p>
            <a:pPr marL="0" indent="0" algn="ctr">
              <a:buFontTx/>
              <a:buNone/>
            </a:pPr>
            <a:r>
              <a:rPr lang="sq-AL" sz="2400" b="1" dirty="0" smtClean="0">
                <a:latin typeface="Arial" charset="0"/>
                <a:cs typeface="Arial" charset="0"/>
              </a:rPr>
              <a:t>Si te fillojmë?</a:t>
            </a:r>
          </a:p>
          <a:p>
            <a:pPr marL="0" indent="0">
              <a:buFontTx/>
              <a:buNone/>
            </a:pPr>
            <a:r>
              <a:rPr lang="sq-AL" sz="2000" dirty="0" smtClean="0">
                <a:latin typeface="Arial" charset="0"/>
                <a:cs typeface="Arial" charset="0"/>
              </a:rPr>
              <a:t>1. Faza përgatitore ne përgjithësi</a:t>
            </a:r>
          </a:p>
          <a:p>
            <a:pPr lvl="1"/>
            <a:r>
              <a:rPr lang="sq-AL" sz="1800" dirty="0" smtClean="0">
                <a:latin typeface="Arial" charset="0"/>
                <a:cs typeface="Arial" charset="0"/>
              </a:rPr>
              <a:t>Rrjedha e punës (rolet e AQP-se/AK/KRPP…) për te gjitha modelet</a:t>
            </a:r>
          </a:p>
          <a:p>
            <a:pPr lvl="2"/>
            <a:r>
              <a:rPr lang="sq-AL" sz="1600" dirty="0" smtClean="0">
                <a:latin typeface="Arial" charset="0"/>
                <a:cs typeface="Arial" charset="0"/>
              </a:rPr>
              <a:t>Faza e tenderimit</a:t>
            </a:r>
          </a:p>
          <a:p>
            <a:pPr lvl="2"/>
            <a:r>
              <a:rPr lang="sq-AL" sz="1600" dirty="0" smtClean="0">
                <a:latin typeface="Arial" charset="0"/>
                <a:cs typeface="Arial" charset="0"/>
              </a:rPr>
              <a:t>Kontraktimi</a:t>
            </a:r>
          </a:p>
          <a:p>
            <a:pPr lvl="2"/>
            <a:r>
              <a:rPr lang="sq-AL" sz="1600" dirty="0" smtClean="0">
                <a:latin typeface="Arial" charset="0"/>
                <a:cs typeface="Arial" charset="0"/>
              </a:rPr>
              <a:t>Faza  e menaxhimit te kontratës</a:t>
            </a:r>
          </a:p>
          <a:p>
            <a:pPr lvl="3"/>
            <a:r>
              <a:rPr lang="sq-AL" sz="1200" dirty="0" smtClean="0">
                <a:latin typeface="Arial" charset="0"/>
                <a:cs typeface="Arial" charset="0"/>
              </a:rPr>
              <a:t>Çështja financiare AK/OE/AQP</a:t>
            </a:r>
          </a:p>
          <a:p>
            <a:pPr lvl="3"/>
            <a:r>
              <a:rPr lang="sq-AL" sz="1200" dirty="0" smtClean="0">
                <a:latin typeface="Arial" charset="0"/>
                <a:cs typeface="Arial" charset="0"/>
              </a:rPr>
              <a:t>Çështja e menaxhimit te kontratës</a:t>
            </a:r>
          </a:p>
          <a:p>
            <a:pPr lvl="3"/>
            <a:r>
              <a:rPr lang="sq-AL" sz="1200" dirty="0" smtClean="0">
                <a:latin typeface="Arial" charset="0"/>
                <a:cs typeface="Arial" charset="0"/>
              </a:rPr>
              <a:t>Raportimi</a:t>
            </a:r>
          </a:p>
          <a:p>
            <a:pPr lvl="1"/>
            <a:r>
              <a:rPr lang="sq-AL" sz="1800" dirty="0" smtClean="0">
                <a:latin typeface="Arial" charset="0"/>
                <a:cs typeface="Arial" charset="0"/>
              </a:rPr>
              <a:t>Burimet (BNJ/TI/tekniket…)</a:t>
            </a:r>
          </a:p>
          <a:p>
            <a:pPr lvl="1"/>
            <a:r>
              <a:rPr lang="sq-AL" sz="1800" dirty="0" smtClean="0">
                <a:latin typeface="Arial" charset="0"/>
                <a:cs typeface="Arial" charset="0"/>
              </a:rPr>
              <a:t>Financimi </a:t>
            </a:r>
          </a:p>
          <a:p>
            <a:pPr lvl="1"/>
            <a:r>
              <a:rPr lang="sq-AL" sz="1800" dirty="0" smtClean="0">
                <a:latin typeface="Arial" charset="0"/>
                <a:cs typeface="Arial" charset="0"/>
              </a:rPr>
              <a:t>Analiza e tregut</a:t>
            </a:r>
          </a:p>
          <a:p>
            <a:pPr lvl="1"/>
            <a:r>
              <a:rPr lang="sq-AL" sz="1800" dirty="0" smtClean="0">
                <a:latin typeface="Arial" charset="0"/>
                <a:cs typeface="Arial" charset="0"/>
              </a:rPr>
              <a:t>Aktivitetet e MP (Informimi I AK dhe OE)</a:t>
            </a:r>
          </a:p>
          <a:p>
            <a:pPr marL="0" indent="0">
              <a:buFontTx/>
              <a:buNone/>
            </a:pPr>
            <a:endParaRPr lang="en-US" sz="2800" dirty="0">
              <a:solidFill>
                <a:srgbClr val="0000FF"/>
              </a:solidFill>
              <a:latin typeface="Arial" charset="0"/>
              <a:cs typeface="Arial" charset="0"/>
            </a:endParaRPr>
          </a:p>
        </p:txBody>
      </p:sp>
    </p:spTree>
    <p:extLst>
      <p:ext uri="{BB962C8B-B14F-4D97-AF65-F5344CB8AC3E}">
        <p14:creationId xmlns:p14="http://schemas.microsoft.com/office/powerpoint/2010/main" val="9412886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sq-AL" sz="2800" b="1" dirty="0" smtClean="0">
                <a:solidFill>
                  <a:srgbClr val="FF0000"/>
                </a:solidFill>
                <a:latin typeface="Arial" charset="0"/>
                <a:cs typeface="Arial" charset="0"/>
              </a:rPr>
              <a:t>Prokurimet e centralizuara – një “prokurim” I specializuar</a:t>
            </a:r>
            <a:endParaRPr lang="en-US" sz="2800" dirty="0">
              <a:latin typeface="Arial" charset="0"/>
              <a:cs typeface="Arial" charset="0"/>
            </a:endParaRPr>
          </a:p>
        </p:txBody>
      </p:sp>
      <p:sp>
        <p:nvSpPr>
          <p:cNvPr id="22530" name="Content Placeholder 2"/>
          <p:cNvSpPr>
            <a:spLocks noGrp="1"/>
          </p:cNvSpPr>
          <p:nvPr>
            <p:ph idx="1"/>
          </p:nvPr>
        </p:nvSpPr>
        <p:spPr>
          <a:xfrm>
            <a:off x="457200" y="1752600"/>
            <a:ext cx="8229600" cy="4373563"/>
          </a:xfrm>
        </p:spPr>
        <p:txBody>
          <a:bodyPr/>
          <a:lstStyle/>
          <a:p>
            <a:pPr marL="0" indent="0">
              <a:buFontTx/>
              <a:buNone/>
            </a:pPr>
            <a:r>
              <a:rPr lang="sq-AL" dirty="0" smtClean="0">
                <a:latin typeface="Arial" charset="0"/>
                <a:cs typeface="Arial" charset="0"/>
              </a:rPr>
              <a:t>2.</a:t>
            </a:r>
            <a:r>
              <a:rPr lang="sq-AL" dirty="0" smtClean="0">
                <a:solidFill>
                  <a:srgbClr val="0000FF"/>
                </a:solidFill>
                <a:latin typeface="Arial" charset="0"/>
                <a:cs typeface="Arial" charset="0"/>
              </a:rPr>
              <a:t> </a:t>
            </a:r>
            <a:r>
              <a:rPr lang="sq-AL" dirty="0" smtClean="0">
                <a:latin typeface="Arial" charset="0"/>
                <a:cs typeface="Arial" charset="0"/>
              </a:rPr>
              <a:t>Përzgjedhja e modelit</a:t>
            </a:r>
          </a:p>
          <a:p>
            <a:pPr lvl="1"/>
            <a:r>
              <a:rPr lang="sq-AL" sz="2400" dirty="0" smtClean="0">
                <a:latin typeface="Arial" charset="0"/>
                <a:cs typeface="Arial" charset="0"/>
              </a:rPr>
              <a:t>Me një apo disa OE?</a:t>
            </a:r>
          </a:p>
          <a:p>
            <a:pPr lvl="1"/>
            <a:r>
              <a:rPr lang="sq-AL" sz="2400" dirty="0" smtClean="0">
                <a:latin typeface="Arial" charset="0"/>
                <a:cs typeface="Arial" charset="0"/>
              </a:rPr>
              <a:t>Numri I </a:t>
            </a:r>
            <a:r>
              <a:rPr lang="sq-AL" sz="2400" dirty="0" err="1" smtClean="0">
                <a:latin typeface="Arial" charset="0"/>
                <a:cs typeface="Arial" charset="0"/>
              </a:rPr>
              <a:t>loteve</a:t>
            </a:r>
            <a:endParaRPr lang="sq-AL" sz="2400" dirty="0" smtClean="0">
              <a:latin typeface="Arial" charset="0"/>
              <a:cs typeface="Arial" charset="0"/>
            </a:endParaRPr>
          </a:p>
          <a:p>
            <a:pPr lvl="1"/>
            <a:r>
              <a:rPr lang="sq-AL" sz="2400" dirty="0" smtClean="0">
                <a:latin typeface="Arial" charset="0"/>
                <a:cs typeface="Arial" charset="0"/>
              </a:rPr>
              <a:t>Sistemi I menaxhimit te katalogut</a:t>
            </a:r>
          </a:p>
          <a:p>
            <a:pPr lvl="1"/>
            <a:r>
              <a:rPr lang="sq-AL" sz="2400" dirty="0" smtClean="0">
                <a:latin typeface="Arial" charset="0"/>
                <a:cs typeface="Arial" charset="0"/>
              </a:rPr>
              <a:t>Si te qëndrojnë kontratat </a:t>
            </a:r>
            <a:r>
              <a:rPr lang="sq-AL" sz="2400" dirty="0" err="1" smtClean="0">
                <a:latin typeface="Arial" charset="0"/>
                <a:cs typeface="Arial" charset="0"/>
              </a:rPr>
              <a:t>fleksibile</a:t>
            </a:r>
            <a:r>
              <a:rPr lang="sq-AL" sz="2400" dirty="0" smtClean="0">
                <a:latin typeface="Arial" charset="0"/>
                <a:cs typeface="Arial" charset="0"/>
              </a:rPr>
              <a:t>?</a:t>
            </a:r>
          </a:p>
          <a:p>
            <a:pPr lvl="1"/>
            <a:endParaRPr lang="sq-AL" sz="1600" dirty="0" smtClean="0">
              <a:latin typeface="Arial" charset="0"/>
              <a:cs typeface="Arial" charset="0"/>
            </a:endParaRPr>
          </a:p>
          <a:p>
            <a:pPr marL="0" indent="0">
              <a:buFontTx/>
              <a:buNone/>
            </a:pPr>
            <a:r>
              <a:rPr lang="sq-AL" dirty="0" smtClean="0">
                <a:latin typeface="Arial" charset="0"/>
                <a:cs typeface="Arial" charset="0"/>
              </a:rPr>
              <a:t>3. Informimi I OE/shoqatave te OE</a:t>
            </a:r>
            <a:endParaRPr lang="sq-AL" dirty="0">
              <a:latin typeface="Arial" charset="0"/>
              <a:cs typeface="Arial" charset="0"/>
            </a:endParaRPr>
          </a:p>
        </p:txBody>
      </p:sp>
    </p:spTree>
    <p:extLst>
      <p:ext uri="{BB962C8B-B14F-4D97-AF65-F5344CB8AC3E}">
        <p14:creationId xmlns:p14="http://schemas.microsoft.com/office/powerpoint/2010/main" val="42843630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sz="5400" b="1" dirty="0" smtClean="0">
                <a:solidFill>
                  <a:srgbClr val="FF0000"/>
                </a:solidFill>
              </a:rPr>
              <a:t>  </a:t>
            </a:r>
            <a:r>
              <a:rPr lang="sq-AL" sz="5400" b="1" dirty="0" smtClean="0"/>
              <a:t>Kontratat korniz</a:t>
            </a:r>
            <a:r>
              <a:rPr lang="en-US" sz="5400" b="1" dirty="0" smtClean="0"/>
              <a:t>ë</a:t>
            </a:r>
            <a:r>
              <a:rPr lang="sq-AL" sz="5400" b="1" dirty="0" smtClean="0"/>
              <a:t> n</a:t>
            </a:r>
            <a:r>
              <a:rPr lang="en-US" sz="5400" b="1" dirty="0" smtClean="0"/>
              <a:t>ë</a:t>
            </a:r>
            <a:r>
              <a:rPr lang="sq-AL" sz="5400" b="1" dirty="0" smtClean="0"/>
              <a:t> Ligjin e Prokurimit Publik n</a:t>
            </a:r>
            <a:r>
              <a:rPr lang="en-US" sz="5400" b="1" dirty="0" smtClean="0"/>
              <a:t>ë</a:t>
            </a:r>
            <a:r>
              <a:rPr lang="sq-AL" sz="5400" b="1" dirty="0" smtClean="0"/>
              <a:t> Kosov</a:t>
            </a:r>
            <a:r>
              <a:rPr lang="en-US" sz="5400" b="1" dirty="0" smtClean="0"/>
              <a:t>ë</a:t>
            </a:r>
            <a:r>
              <a:rPr lang="sq-AL" sz="5400" b="1" dirty="0" smtClean="0"/>
              <a:t> </a:t>
            </a:r>
            <a:endParaRPr lang="en-US" sz="5400" b="1" dirty="0" smtClean="0"/>
          </a:p>
        </p:txBody>
      </p:sp>
    </p:spTree>
    <p:extLst>
      <p:ext uri="{BB962C8B-B14F-4D97-AF65-F5344CB8AC3E}">
        <p14:creationId xmlns:p14="http://schemas.microsoft.com/office/powerpoint/2010/main" val="3345635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Definicionet</a:t>
            </a:r>
            <a:r>
              <a:rPr lang="en-US" dirty="0" smtClean="0"/>
              <a:t> </a:t>
            </a:r>
            <a:r>
              <a:rPr lang="en-US" dirty="0" err="1" smtClean="0"/>
              <a:t>dhe</a:t>
            </a:r>
            <a:r>
              <a:rPr lang="en-US" dirty="0" smtClean="0"/>
              <a:t> </a:t>
            </a:r>
            <a:r>
              <a:rPr lang="en-US" dirty="0" err="1" smtClean="0"/>
              <a:t>parimet</a:t>
            </a:r>
            <a:endParaRPr lang="en-US" dirty="0"/>
          </a:p>
        </p:txBody>
      </p:sp>
      <p:sp>
        <p:nvSpPr>
          <p:cNvPr id="3" name="Content Placeholder 2"/>
          <p:cNvSpPr>
            <a:spLocks noGrp="1"/>
          </p:cNvSpPr>
          <p:nvPr>
            <p:ph idx="1"/>
          </p:nvPr>
        </p:nvSpPr>
        <p:spPr>
          <a:xfrm>
            <a:off x="457200" y="1143000"/>
            <a:ext cx="8305800" cy="5410200"/>
          </a:xfrm>
        </p:spPr>
        <p:txBody>
          <a:bodyPr/>
          <a:lstStyle/>
          <a:p>
            <a:r>
              <a:rPr lang="sq-AL" b="1" i="1" dirty="0" smtClean="0"/>
              <a:t>“Kontratë publike kornizë”</a:t>
            </a:r>
            <a:r>
              <a:rPr lang="sq-AL" dirty="0" smtClean="0"/>
              <a:t> nënkupton një marrëveshje për një periudhë të kufizuar në mes të një apo me shume autoriteteve kontraktuese si dhe një apo më shumë operatorëve ekonomik, qëllimi i të cilës është vendosja e termave që udhëheqin kontratat që duhen dhënë gjatë një periudhë të caktuar, posaçërisht në lidhje me çmimin si dhe, kurdo që është e përshtatshme edhe sasinë e theksuar.</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sq-AL" dirty="0" smtClean="0"/>
              <a:t>Me fjalë të tjera ,kontrata publike kornizë është term i përgjithshëm i marrëveshjeve në mes të autoriteteve kontraktuese si dhe operatorëve ekonomik për furnizime, shërbime, dhe punë (riparim/punë mirëmbajtje), e cila i vendosë termat dhe kushtet sipas të cilave kontratat  ndihmëse ose bërja e urdhrave mund të kryhet përmes termave të marrëveshjes. </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b="1" dirty="0" smtClean="0">
                <a:solidFill>
                  <a:srgbClr val="FF0000"/>
                </a:solidFill>
              </a:rPr>
              <a:t>Pse?</a:t>
            </a:r>
            <a:endParaRPr lang="sq-AL" b="1" dirty="0">
              <a:solidFill>
                <a:srgbClr val="FF0000"/>
              </a:solidFill>
            </a:endParaRPr>
          </a:p>
        </p:txBody>
      </p:sp>
      <p:sp>
        <p:nvSpPr>
          <p:cNvPr id="3" name="Content Placeholder 2"/>
          <p:cNvSpPr>
            <a:spLocks noGrp="1"/>
          </p:cNvSpPr>
          <p:nvPr>
            <p:ph idx="1"/>
          </p:nvPr>
        </p:nvSpPr>
        <p:spPr/>
        <p:txBody>
          <a:bodyPr/>
          <a:lstStyle/>
          <a:p>
            <a:r>
              <a:rPr lang="sq-AL" sz="2000" dirty="0" smtClean="0"/>
              <a:t>Kontrata publike kornize i përcaktojnë termat dhe kushtet sipas te cilave bëhën kontrata ndihmëse ose porositë.</a:t>
            </a:r>
            <a:endParaRPr lang="en-US" sz="2000" dirty="0" smtClean="0"/>
          </a:p>
          <a:p>
            <a:r>
              <a:rPr lang="sq-AL" sz="2000" dirty="0" smtClean="0"/>
              <a:t>Me këtë qasje kontratat do të lidhen </a:t>
            </a:r>
            <a:r>
              <a:rPr lang="sq-AL" sz="2000" u="sng" dirty="0" smtClean="0"/>
              <a:t>vetëm </a:t>
            </a:r>
            <a:r>
              <a:rPr lang="sq-AL" sz="2000" dirty="0" smtClean="0"/>
              <a:t>kur mallrat dhe shërbimet janë urdhëruar ose "kërkuar" sipas kontrates publike kornizë.</a:t>
            </a:r>
            <a:endParaRPr lang="en-US" sz="2000" dirty="0" smtClean="0"/>
          </a:p>
          <a:p>
            <a:pPr>
              <a:buNone/>
            </a:pPr>
            <a:endParaRPr lang="en-US" sz="2000" dirty="0" smtClean="0"/>
          </a:p>
          <a:p>
            <a:r>
              <a:rPr lang="sq-AL" sz="2000" dirty="0" smtClean="0"/>
              <a:t>Përparësia është se mjetet për dhenjen e kontrates sipas marrëveshjeve për kontrata publike kornizë sigurohen pa pasur nevojë të ri-shpallet dhe ri-aplikohen kriteret e përzgjedhjes dhe kriteret e shpërblimit prej fillimit. </a:t>
            </a:r>
            <a:endParaRPr lang="en-US" sz="2000" dirty="0" smtClean="0"/>
          </a:p>
          <a:p>
            <a:endParaRPr lang="en-US" sz="2000" dirty="0"/>
          </a:p>
        </p:txBody>
      </p:sp>
    </p:spTree>
    <p:extLst>
      <p:ext uri="{BB962C8B-B14F-4D97-AF65-F5344CB8AC3E}">
        <p14:creationId xmlns:p14="http://schemas.microsoft.com/office/powerpoint/2010/main" val="3967713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b="1" dirty="0" smtClean="0">
                <a:solidFill>
                  <a:srgbClr val="FF0000"/>
                </a:solidFill>
              </a:rPr>
              <a:t>Përmbledhje</a:t>
            </a:r>
            <a:endParaRPr lang="sq-AL" b="1" dirty="0">
              <a:solidFill>
                <a:srgbClr val="00B050"/>
              </a:solidFill>
            </a:endParaRPr>
          </a:p>
        </p:txBody>
      </p:sp>
      <p:sp>
        <p:nvSpPr>
          <p:cNvPr id="3" name="Content Placeholder 2"/>
          <p:cNvSpPr>
            <a:spLocks noGrp="1"/>
          </p:cNvSpPr>
          <p:nvPr>
            <p:ph idx="1"/>
          </p:nvPr>
        </p:nvSpPr>
        <p:spPr>
          <a:xfrm>
            <a:off x="457200" y="1219200"/>
            <a:ext cx="8229600" cy="4830763"/>
          </a:xfrm>
        </p:spPr>
        <p:txBody>
          <a:bodyPr/>
          <a:lstStyle/>
          <a:p>
            <a:pPr lvl="0">
              <a:buFont typeface="Wingdings" charset="2"/>
              <a:buChar char="ü"/>
            </a:pPr>
            <a:r>
              <a:rPr lang="sq-AL" sz="2400" dirty="0" smtClean="0"/>
              <a:t>Në këtë modul do të shtjellohen:</a:t>
            </a:r>
          </a:p>
          <a:p>
            <a:pPr lvl="0">
              <a:buFont typeface="Wingdings" pitchFamily="2" charset="2"/>
              <a:buChar char="§"/>
            </a:pPr>
            <a:r>
              <a:rPr lang="sq-AL" sz="2400" dirty="0" smtClean="0"/>
              <a:t>Llojet e marrëveshjeve kornizë sipas Direktivave të BE </a:t>
            </a:r>
          </a:p>
          <a:p>
            <a:pPr lvl="0">
              <a:buFont typeface="Wingdings" pitchFamily="2" charset="2"/>
              <a:buChar char="§"/>
            </a:pPr>
            <a:r>
              <a:rPr lang="sq-AL" sz="2400" dirty="0" smtClean="0"/>
              <a:t>Llojet e marrëveshjeve kornize sipas kornizës legjislative te Kosovës</a:t>
            </a:r>
          </a:p>
          <a:p>
            <a:pPr lvl="0">
              <a:buFont typeface="Wingdings" pitchFamily="2" charset="2"/>
              <a:buChar char="§"/>
            </a:pPr>
            <a:r>
              <a:rPr lang="sq-AL" sz="2400" dirty="0" smtClean="0">
                <a:latin typeface="Arial" charset="0"/>
                <a:cs typeface="Arial" charset="0"/>
              </a:rPr>
              <a:t>Prokurimet e centralizuara – një “prokurim” i specializuar</a:t>
            </a:r>
            <a:endParaRPr lang="sq-AL" sz="2400" dirty="0" smtClean="0"/>
          </a:p>
          <a:p>
            <a:pPr lvl="0">
              <a:buFont typeface="Wingdings" pitchFamily="2" charset="2"/>
              <a:buChar char="§"/>
            </a:pPr>
            <a:r>
              <a:rPr lang="sq-AL" sz="2400" dirty="0" smtClean="0"/>
              <a:t>Kohëzgjatja e kontratës publike kornizë</a:t>
            </a:r>
          </a:p>
          <a:p>
            <a:pPr lvl="0">
              <a:buFont typeface="Wingdings" pitchFamily="2" charset="2"/>
              <a:buChar char="§"/>
            </a:pPr>
            <a:r>
              <a:rPr lang="sq-AL" sz="2400" dirty="0" smtClean="0"/>
              <a:t>Sasia e parashikuar e kontratës publike kornizë</a:t>
            </a:r>
          </a:p>
          <a:p>
            <a:pPr lvl="0">
              <a:buFont typeface="Wingdings" pitchFamily="2" charset="2"/>
              <a:buChar char="§"/>
            </a:pPr>
            <a:r>
              <a:rPr lang="sq-AL" sz="2400" dirty="0" smtClean="0"/>
              <a:t>Procedurat e prokurimit për kontratat publike kornizë</a:t>
            </a:r>
          </a:p>
          <a:p>
            <a:pPr lvl="0">
              <a:buFont typeface="Wingdings" pitchFamily="2" charset="2"/>
              <a:buChar char="§"/>
            </a:pPr>
            <a:r>
              <a:rPr lang="sq-AL" sz="2400" dirty="0" smtClean="0"/>
              <a:t>Model i vlerësimit të një kontrate kornizë në rast të kriterit “çmimi më i ulët.</a:t>
            </a:r>
          </a:p>
          <a:p>
            <a:pPr marL="0" lvl="0" indent="0">
              <a:buNone/>
            </a:pPr>
            <a:endParaRPr lang="en-US" sz="2400" dirty="0" smtClean="0"/>
          </a:p>
          <a:p>
            <a:pPr lvl="0">
              <a:buFont typeface="Wingdings" charset="2"/>
              <a:buChar char="ü"/>
            </a:pPr>
            <a:endParaRPr lang="en-US" sz="2400" dirty="0"/>
          </a:p>
        </p:txBody>
      </p:sp>
    </p:spTree>
    <p:extLst>
      <p:ext uri="{BB962C8B-B14F-4D97-AF65-F5344CB8AC3E}">
        <p14:creationId xmlns:p14="http://schemas.microsoft.com/office/powerpoint/2010/main" val="2598639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sq-AL" dirty="0" smtClean="0"/>
              <a:t>Më tutje është e mundshme  që autoriteti kontraktues të lidhë kontratë në emer të një numri të autoriteteve tjera kontraktuese e të cilat më pastaj mundë të përdorin këtë kontratë pa pas nevojë që të tenderohen sipas LPP-së. Në këtë mënyr kursehen shumë burime</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sq-AL" sz="2400" dirty="0" smtClean="0"/>
              <a:t>Kontratat publike kornizë mund të përdoren vetëm nga palët të cilat kane qene pjes e atij aktiviteti.</a:t>
            </a:r>
            <a:endParaRPr lang="en-US" sz="2400" dirty="0" smtClean="0"/>
          </a:p>
          <a:p>
            <a:r>
              <a:rPr lang="sq-AL" sz="2400" dirty="0" smtClean="0"/>
              <a:t>Një numër i autoriteteve kontraktuese mundë të bëjnë marrëveshje për të përdorur kontratat kornizë të përbashketa. Kurdo që kontrata publike kornizë do të përdoret nga disa Autoritetet Kontraktuese ato duhet të identifikohen shprehimisht në Njoftimin mbi Kontratë,qoftë duke i emëruar ato drejtpërdrejt në njoftimin mbi kontratë ose permes references tek dokumentat tjera.</a:t>
            </a:r>
            <a:endParaRPr lang="en-US" sz="2400"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sq-AL" dirty="0" smtClean="0"/>
              <a:t>Autoriteti Kontraktues para inicimit te aktivitetit te prokurimit duhet te gjykoj nese kontrata kornize publike  është qasja me e mire për prokurimin pëkatës.Kjo do të përfshije gjykime për nxjerrjen e vleres së parasë së dhënë duke marrë parasyshë natyren e prokurimit si dhe aftësinë që të specifikojë prokurimin me përpikëri të mjaftueshme qysh në fillim.</a:t>
            </a: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sq-AL" sz="2400" dirty="0" smtClean="0"/>
              <a:t>Qeveria mundë të vendosë që të gjitha Autoritetet Kontraktuese të përkufizuara në Nenin 4 të LPP-së,duhet që ti nenshtrohen kontratave kornizë dhe kështu nuk lejohen të bëjnë prokurimin e mallrave ,shërbimeve ose punëve nga operato</a:t>
            </a:r>
            <a:r>
              <a:rPr lang="en-US" sz="2400" dirty="0" smtClean="0"/>
              <a:t>r</a:t>
            </a:r>
            <a:r>
              <a:rPr lang="sq-AL" sz="2400" dirty="0" smtClean="0"/>
              <a:t>et të tjerë ekonomikë dhe me kushte te tjera nga ato te dakorduara në kontraten kornizë. AQP,në pajtimë me Nenin 95 të LPP-së,do të kryej dhe do të jetë përgjegjës për prokurimet sipas kontratës së tillë kornizë. Në rastë të aktivitetit qendrore te prokurimit ,si kontrata publike kornize e zhvilluar nga Agjensioni Qendror i Prokurimit në emer te autoriteteve kontraktuese tjera,përdorimi i këtyre kontratave qendrore </a:t>
            </a:r>
            <a:r>
              <a:rPr lang="sq-AL" sz="2400" b="1" u="sng" dirty="0" smtClean="0"/>
              <a:t>janë obligative</a:t>
            </a:r>
            <a:r>
              <a:rPr lang="sq-AL" sz="2400" u="sng" dirty="0" smtClean="0"/>
              <a:t> </a:t>
            </a:r>
            <a:r>
              <a:rPr lang="sq-AL" sz="2400" dirty="0" smtClean="0"/>
              <a:t> për Autoritetet Kontraktuese.</a:t>
            </a:r>
            <a:endParaRPr lang="en-US" sz="2400"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sq-AL" dirty="0" smtClean="0"/>
              <a:t>Autoritetet Kontraktuese nuk mundë të përdore kontrate publ</a:t>
            </a:r>
            <a:r>
              <a:rPr lang="en-US" dirty="0" err="1" smtClean="0"/>
              <a:t>i</a:t>
            </a:r>
            <a:r>
              <a:rPr lang="sq-AL" dirty="0" smtClean="0"/>
              <a:t>ke kornize  në mënyr të tillë që të parandalojë ,kufizoj,ose ngaterroj konkurrencën.</a:t>
            </a:r>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600" b="1" dirty="0" smtClean="0">
                <a:solidFill>
                  <a:srgbClr val="FF0000"/>
                </a:solidFill>
              </a:rPr>
              <a:t>Sasia e parashikuar e kontratës publike kornizë</a:t>
            </a:r>
            <a:endParaRPr lang="sq-AL" sz="3600" b="1" dirty="0">
              <a:solidFill>
                <a:srgbClr val="00B050"/>
              </a:solidFill>
            </a:endParaRPr>
          </a:p>
        </p:txBody>
      </p:sp>
      <p:sp>
        <p:nvSpPr>
          <p:cNvPr id="3" name="Content Placeholder 2"/>
          <p:cNvSpPr>
            <a:spLocks noGrp="1"/>
          </p:cNvSpPr>
          <p:nvPr>
            <p:ph idx="1"/>
          </p:nvPr>
        </p:nvSpPr>
        <p:spPr/>
        <p:txBody>
          <a:bodyPr/>
          <a:lstStyle/>
          <a:p>
            <a:r>
              <a:rPr lang="sq-AL" sz="2000" dirty="0" smtClean="0"/>
              <a:t>Sasia e parashikuar e specifikuar në dokumentet e tenderit është </a:t>
            </a:r>
            <a:r>
              <a:rPr lang="sq-AL" sz="2000" b="1" dirty="0" smtClean="0"/>
              <a:t>vetëm sasi indikative.</a:t>
            </a:r>
            <a:endParaRPr lang="en-US" sz="2000" dirty="0" smtClean="0"/>
          </a:p>
          <a:p>
            <a:r>
              <a:rPr lang="sq-AL" sz="2000" dirty="0" smtClean="0"/>
              <a:t>Kurdo që autoriteti kontraktues specifikon sasin indikative ,Autoriteti kontraktues do të specifikojë në dosjen e tenderit </a:t>
            </a:r>
            <a:r>
              <a:rPr lang="sq-AL" sz="2000" b="1" dirty="0" smtClean="0"/>
              <a:t>vlerën ose sasin e kontrates</a:t>
            </a:r>
            <a:r>
              <a:rPr lang="sq-AL" sz="2000" dirty="0" smtClean="0"/>
              <a:t> si një apo një tavan dhe do të lejojë devijimin rej tij, duke deklaruar gjithashtu perqindjen e moseperputhjes se lejuar .</a:t>
            </a:r>
            <a:endParaRPr lang="en-US" sz="2000" dirty="0" smtClean="0"/>
          </a:p>
          <a:p>
            <a:r>
              <a:rPr lang="sq-AL" sz="2000" dirty="0" smtClean="0"/>
              <a:t>Mospërputhja e lejuar nuk munë të jetë me e lartë se</a:t>
            </a:r>
            <a:r>
              <a:rPr lang="sq-AL" sz="2000" b="1" dirty="0" smtClean="0"/>
              <a:t> plus/minus tridhjetë përqind (30%). </a:t>
            </a:r>
            <a:r>
              <a:rPr lang="sq-AL" sz="2000" dirty="0" smtClean="0"/>
              <a:t>Nëse urdhër blerjet tejkalojnë </a:t>
            </a:r>
            <a:r>
              <a:rPr lang="sq-AL" sz="2000" b="1" dirty="0" smtClean="0"/>
              <a:t>sasin totale indikative</a:t>
            </a:r>
            <a:r>
              <a:rPr lang="sq-AL" sz="2000" dirty="0" smtClean="0"/>
              <a:t> ose </a:t>
            </a:r>
            <a:r>
              <a:rPr lang="sq-AL" sz="2000" b="1" dirty="0" smtClean="0"/>
              <a:t>vleren totale indikative</a:t>
            </a:r>
            <a:r>
              <a:rPr lang="sq-AL" sz="2000" dirty="0" smtClean="0"/>
              <a:t> të kontratës publike kornizë (duke përfshirë + tridhjetë përqind(30%),pa marre parasyshe daten origjinale te skadimit te Kontrates Publike Kornize,kontrata dote nderpritet automatikisht.</a:t>
            </a:r>
            <a:endParaRPr lang="en-US" sz="2000" dirty="0" smtClean="0"/>
          </a:p>
          <a:p>
            <a:endParaRPr lang="sq-AL" sz="2000" dirty="0" smtClean="0"/>
          </a:p>
          <a:p>
            <a:endParaRPr lang="en-US" dirty="0"/>
          </a:p>
        </p:txBody>
      </p:sp>
    </p:spTree>
    <p:extLst>
      <p:ext uri="{BB962C8B-B14F-4D97-AF65-F5344CB8AC3E}">
        <p14:creationId xmlns:p14="http://schemas.microsoft.com/office/powerpoint/2010/main" val="23561201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sq-AL" sz="2400" dirty="0" smtClean="0"/>
              <a:t>Kurdo që autoritetit kontraktues nuk dine sasitë indikative, </a:t>
            </a:r>
            <a:r>
              <a:rPr lang="sq-AL" sz="2400" b="1" dirty="0" smtClean="0"/>
              <a:t>kontratat me çmimin për njësi, </a:t>
            </a:r>
            <a:r>
              <a:rPr lang="sq-AL" sz="2400" dirty="0" smtClean="0"/>
              <a:t>AK duhet të përcaktojë peshët në bazë të rëndësis së secilës "kategori të shërbimeve" ose secilit "artikull" në mënyrë që Autoriteti Kontraktues të përcaktojë se cila është oferta me çmimin më të ulët.Në këto raste nuk vlenë pragu apo tavani </a:t>
            </a:r>
            <a:r>
              <a:rPr lang="sq-AL" sz="2400" b="1" dirty="0" smtClean="0"/>
              <a:t>plus/minus tridhjetë përqindë (30%),si p.sh. mirëmbajtje të veturave ,mirëmbajtje të gjeneratorve etj.</a:t>
            </a:r>
            <a:r>
              <a:rPr lang="sq-AL" sz="2400" dirty="0" smtClean="0"/>
              <a:t> Në këto raste ne hapje publike te ofertave lexohet çmimi total i poentuar(peshuar) i cili shërben vetëm për qëllim te veresimit te ofertave ndersa kontrata lidhet me çmim për njësi. Shuma e sigurimit të ekzekutimit te kontrates në keto raste duhet të përcatohet si shumë fikse ndërsa për qellim te raportimit ne KRPP shenohet vlera e parashikuar e kontrates</a:t>
            </a:r>
            <a:r>
              <a:rPr lang="sq-AL" dirty="0" smtClean="0"/>
              <a:t>. </a:t>
            </a:r>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b="1" dirty="0" smtClean="0">
                <a:solidFill>
                  <a:srgbClr val="FF0000"/>
                </a:solidFill>
              </a:rPr>
              <a:t>Kohëzgjatja e kontratës publike kornizë</a:t>
            </a:r>
            <a:endParaRPr lang="en-US" sz="3200" dirty="0"/>
          </a:p>
        </p:txBody>
      </p:sp>
      <p:sp>
        <p:nvSpPr>
          <p:cNvPr id="3" name="Content Placeholder 2"/>
          <p:cNvSpPr>
            <a:spLocks noGrp="1"/>
          </p:cNvSpPr>
          <p:nvPr>
            <p:ph idx="1"/>
          </p:nvPr>
        </p:nvSpPr>
        <p:spPr>
          <a:xfrm>
            <a:off x="457200" y="1143000"/>
            <a:ext cx="8229600" cy="4983163"/>
          </a:xfrm>
        </p:spPr>
        <p:txBody>
          <a:bodyPr/>
          <a:lstStyle/>
          <a:p>
            <a:pPr>
              <a:buNone/>
            </a:pPr>
            <a:endParaRPr lang="en-US" sz="2400" dirty="0" smtClean="0"/>
          </a:p>
          <a:p>
            <a:r>
              <a:rPr lang="sq-AL" sz="2400" dirty="0" smtClean="0"/>
              <a:t>Kohëzgjatja e kontratës publike kornizë nuk mund të jetë më e gjatë se </a:t>
            </a:r>
            <a:r>
              <a:rPr lang="sq-AL" sz="2400" b="1" dirty="0" smtClean="0"/>
              <a:t>36 muaj</a:t>
            </a:r>
            <a:r>
              <a:rPr lang="sq-AL" sz="2400" dirty="0" smtClean="0"/>
              <a:t>.</a:t>
            </a:r>
            <a:endParaRPr lang="en-US" sz="2400" dirty="0" smtClean="0"/>
          </a:p>
          <a:p>
            <a:r>
              <a:rPr lang="sq-AL" sz="2400" dirty="0" smtClean="0"/>
              <a:t>Sidoqoftë kontratat që dalin prej kontratës publike kornizë mund të vazhdohen përtej afatit të skadimit të kontratës publike kornizë në rastin nëse kontrata ndihmëse ose bërja e urdhrit është dhënë pak kohë para së kontrata publike kornizë të skadojë, dërgesa mund të bëhet pas datës së skadimit.</a:t>
            </a:r>
            <a:endParaRPr lang="en-US" sz="2400" dirty="0" smtClean="0"/>
          </a:p>
          <a:p>
            <a:r>
              <a:rPr lang="sq-AL" sz="2400" dirty="0" smtClean="0"/>
              <a:t> Keqpërdorimi i kontratës publikekornizë nuk lejohet prandaj duhet t’i kushtohet kujdes që të mos shmangen rregullat duke kërkuar dërgesën kohë të gjatë pas mbylljes së kontratës publike kornizë.</a:t>
            </a:r>
            <a:endParaRPr lang="en-US" sz="2400"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r>
              <a:rPr lang="sq-AL" dirty="0" smtClean="0"/>
              <a:t>Kontrata Publike Kornizë nuk mund të zgjatet apo te ripërtërihet që nënkupton se kohëzgjatja e kontrates duhet te </a:t>
            </a:r>
            <a:r>
              <a:rPr lang="sq-AL" u="sng" dirty="0" smtClean="0"/>
              <a:t>përcaktohet</a:t>
            </a:r>
            <a:r>
              <a:rPr lang="sq-AL" dirty="0" smtClean="0"/>
              <a:t>  në fillim të procesit të prokurimit. Në raste se kontrata publike kornize lidhet për më </a:t>
            </a:r>
            <a:r>
              <a:rPr lang="en-US" dirty="0" smtClean="0"/>
              <a:t>p</a:t>
            </a:r>
            <a:r>
              <a:rPr lang="sq-AL" dirty="0" smtClean="0"/>
              <a:t>ak se tridhjet e gjashte (36) muaj,ajo nuk mundë të zgjatet mbi afatin e përcaktuar ,pa zhvilluar procedurat e reja të prokurimit.  </a:t>
            </a:r>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sq-AL" sz="3600" b="1" dirty="0" smtClean="0">
                <a:solidFill>
                  <a:srgbClr val="FF0000"/>
                </a:solidFill>
              </a:rPr>
              <a:t>Procedurat e prokurimit për kontratat publike kornizë</a:t>
            </a:r>
            <a:r>
              <a:rPr lang="en-US" sz="3600" b="1" i="1" dirty="0" smtClean="0"/>
              <a:t/>
            </a:r>
            <a:br>
              <a:rPr lang="en-US" sz="3600" b="1" i="1" dirty="0" smtClean="0"/>
            </a:br>
            <a:r>
              <a:rPr lang="en-US" sz="4000" b="1" i="1" dirty="0">
                <a:solidFill>
                  <a:srgbClr val="FF0000"/>
                </a:solidFill>
              </a:rPr>
              <a:t/>
            </a:r>
            <a:br>
              <a:rPr lang="en-US" sz="4000" b="1" i="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p:txBody>
          <a:bodyPr/>
          <a:lstStyle/>
          <a:p>
            <a:r>
              <a:rPr lang="sq-AL" dirty="0" smtClean="0"/>
              <a:t>Në rastet kur autoriteti kontraktues planifikon që ta jep kontratën publike kornizë, duhet që të përdorë njërën nga:</a:t>
            </a:r>
            <a:endParaRPr lang="en-US" dirty="0" smtClean="0"/>
          </a:p>
          <a:p>
            <a:pPr lvl="0"/>
            <a:r>
              <a:rPr lang="sq-AL" b="1" u="sng" dirty="0" smtClean="0"/>
              <a:t>Procedurën e hapur;</a:t>
            </a:r>
            <a:endParaRPr lang="en-US" dirty="0" smtClean="0"/>
          </a:p>
          <a:p>
            <a:pPr lvl="0"/>
            <a:r>
              <a:rPr lang="sq-AL" b="1" u="sng" dirty="0" smtClean="0"/>
              <a:t>Procedurën e kufizuar; ose </a:t>
            </a:r>
            <a:endParaRPr lang="en-US" dirty="0" smtClean="0"/>
          </a:p>
          <a:p>
            <a:pPr lvl="0"/>
            <a:r>
              <a:rPr lang="sq-AL" b="1" dirty="0" smtClean="0"/>
              <a:t>Procedurën e negociua</a:t>
            </a:r>
            <a:r>
              <a:rPr lang="en-US" b="1" dirty="0" smtClean="0"/>
              <a:t>r</a:t>
            </a:r>
            <a:endParaRPr lang="en-US" dirty="0" smtClean="0"/>
          </a:p>
          <a:p>
            <a:endParaRPr lang="en-US" dirty="0"/>
          </a:p>
        </p:txBody>
      </p:sp>
    </p:spTree>
    <p:extLst>
      <p:ext uri="{BB962C8B-B14F-4D97-AF65-F5344CB8AC3E}">
        <p14:creationId xmlns:p14="http://schemas.microsoft.com/office/powerpoint/2010/main" val="1658331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7" name="Rectangle 3"/>
          <p:cNvSpPr>
            <a:spLocks noChangeArrowheads="1"/>
          </p:cNvSpPr>
          <p:nvPr/>
        </p:nvSpPr>
        <p:spPr bwMode="auto">
          <a:xfrm>
            <a:off x="685801" y="1724746"/>
            <a:ext cx="7594600" cy="26037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p>
            <a:pPr marL="266700" indent="-266700" algn="ctr" eaLnBrk="0" hangingPunct="0">
              <a:lnSpc>
                <a:spcPct val="120000"/>
              </a:lnSpc>
              <a:spcBef>
                <a:spcPct val="100000"/>
              </a:spcBef>
              <a:buFont typeface="Wingdings" charset="0"/>
              <a:buNone/>
              <a:tabLst>
                <a:tab pos="1371600" algn="l"/>
              </a:tabLst>
            </a:pPr>
            <a:r>
              <a:rPr lang="sq-AL" sz="2400" b="1" dirty="0" smtClean="0">
                <a:cs typeface="Times New Roman" charset="0"/>
              </a:rPr>
              <a:t>Llojet e marrëveshjeve kornize</a:t>
            </a:r>
          </a:p>
          <a:p>
            <a:pPr marL="266700" indent="-266700" algn="ctr" eaLnBrk="0" hangingPunct="0">
              <a:lnSpc>
                <a:spcPct val="120000"/>
              </a:lnSpc>
              <a:spcBef>
                <a:spcPct val="100000"/>
              </a:spcBef>
              <a:buFont typeface="Wingdings" charset="0"/>
              <a:buNone/>
              <a:tabLst>
                <a:tab pos="1371600" algn="l"/>
              </a:tabLst>
            </a:pPr>
            <a:r>
              <a:rPr lang="sq-AL" sz="2400" b="1" dirty="0" smtClean="0">
                <a:cs typeface="Times New Roman" charset="0"/>
              </a:rPr>
              <a:t>Ne përgjithësi dhe sipas LPP dhe legjislacionit dytësor</a:t>
            </a:r>
          </a:p>
          <a:p>
            <a:pPr marL="266700" indent="-266700" algn="ctr" eaLnBrk="0" hangingPunct="0">
              <a:lnSpc>
                <a:spcPct val="120000"/>
              </a:lnSpc>
              <a:spcBef>
                <a:spcPct val="100000"/>
              </a:spcBef>
              <a:buFont typeface="Wingdings" charset="0"/>
              <a:buNone/>
              <a:tabLst>
                <a:tab pos="1371600" algn="l"/>
              </a:tabLst>
            </a:pPr>
            <a:r>
              <a:rPr lang="sq-AL" sz="2400" b="1" dirty="0" smtClean="0">
                <a:cs typeface="Times New Roman" charset="0"/>
              </a:rPr>
              <a:t>Si te zgjidhet modeli me i mire?</a:t>
            </a:r>
            <a:endParaRPr lang="sq-AL" sz="2400" b="1" dirty="0">
              <a:cs typeface="Times New Roman" charset="0"/>
            </a:endParaRPr>
          </a:p>
        </p:txBody>
      </p:sp>
    </p:spTree>
    <p:extLst>
      <p:ext uri="{BB962C8B-B14F-4D97-AF65-F5344CB8AC3E}">
        <p14:creationId xmlns:p14="http://schemas.microsoft.com/office/powerpoint/2010/main" val="2638509697"/>
      </p:ext>
    </p:extLst>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sq-AL" sz="2400" dirty="0" smtClean="0"/>
              <a:t>Rregullat e prokurimit siq jane percaktuar ne keto rregulla ne lidhje me secilen procedure specifike,ne menyr te ngjashme zbatohen për :</a:t>
            </a:r>
            <a:endParaRPr lang="en-US" sz="2400" dirty="0" smtClean="0"/>
          </a:p>
          <a:p>
            <a:pPr>
              <a:buNone/>
            </a:pPr>
            <a:endParaRPr lang="en-US" sz="2400" dirty="0" smtClean="0"/>
          </a:p>
          <a:p>
            <a:pPr>
              <a:buNone/>
            </a:pPr>
            <a:r>
              <a:rPr lang="sq-AL" sz="2400" dirty="0" smtClean="0"/>
              <a:t>  </a:t>
            </a:r>
            <a:r>
              <a:rPr lang="sq-AL" sz="2400" b="1" dirty="0" smtClean="0"/>
              <a:t>a) Publikimin e Njoftimeve;</a:t>
            </a:r>
            <a:endParaRPr lang="en-US" sz="2400" dirty="0" smtClean="0"/>
          </a:p>
          <a:p>
            <a:pPr>
              <a:buNone/>
            </a:pPr>
            <a:r>
              <a:rPr lang="en-US" sz="2400" b="1" dirty="0" smtClean="0"/>
              <a:t> </a:t>
            </a:r>
            <a:r>
              <a:rPr lang="sq-AL" sz="2400" b="1" dirty="0" smtClean="0"/>
              <a:t> b) Afatet Kohore;</a:t>
            </a:r>
            <a:endParaRPr lang="en-US" sz="2400" dirty="0" smtClean="0"/>
          </a:p>
          <a:p>
            <a:pPr>
              <a:buNone/>
            </a:pPr>
            <a:r>
              <a:rPr lang="en-US" sz="2400" b="1" dirty="0" smtClean="0"/>
              <a:t>  </a:t>
            </a:r>
            <a:r>
              <a:rPr lang="sq-AL" sz="2400" b="1" dirty="0" smtClean="0"/>
              <a:t>c) Kriteret e përzgjedhjes;</a:t>
            </a:r>
            <a:endParaRPr lang="en-US" sz="2400" dirty="0" smtClean="0"/>
          </a:p>
          <a:p>
            <a:pPr>
              <a:buNone/>
            </a:pPr>
            <a:r>
              <a:rPr lang="en-US" sz="2400" b="1" dirty="0" smtClean="0"/>
              <a:t>  </a:t>
            </a:r>
            <a:r>
              <a:rPr lang="sq-AL" sz="2400" b="1" dirty="0" smtClean="0"/>
              <a:t>d) Kriteret e dhënjës; dhe </a:t>
            </a:r>
            <a:endParaRPr lang="en-US" sz="2400" dirty="0" smtClean="0"/>
          </a:p>
          <a:p>
            <a:pPr>
              <a:buNone/>
            </a:pPr>
            <a:r>
              <a:rPr lang="en-US" sz="2400" b="1" dirty="0" smtClean="0"/>
              <a:t>  </a:t>
            </a:r>
            <a:r>
              <a:rPr lang="sq-AL" sz="2400" b="1" dirty="0" smtClean="0"/>
              <a:t>e) Procedurën në lidhje me hapjen e tenderëve si dhe dhënien e kontratave.</a:t>
            </a:r>
            <a:endParaRPr lang="en-US" sz="2400" dirty="0" smtClean="0"/>
          </a:p>
          <a:p>
            <a:pPr>
              <a:buNone/>
            </a:pPr>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lvl="1"/>
            <a:r>
              <a:rPr lang="sq-AL" sz="3200" b="1" dirty="0" smtClean="0">
                <a:solidFill>
                  <a:srgbClr val="FF0000"/>
                </a:solidFill>
              </a:rPr>
              <a:t>Numri i Operatorëve Ekonomik në kontratën publike kornizë</a:t>
            </a:r>
            <a:r>
              <a:rPr lang="en-US" sz="4800" b="1" i="1" dirty="0" smtClean="0"/>
              <a:t/>
            </a:r>
            <a:br>
              <a:rPr lang="en-US" sz="4800" b="1" i="1" dirty="0" smtClean="0"/>
            </a:br>
            <a:r>
              <a:rPr lang="sq-AL" dirty="0" smtClean="0"/>
              <a:t> </a:t>
            </a:r>
            <a:endParaRPr lang="en-US" dirty="0"/>
          </a:p>
        </p:txBody>
      </p:sp>
      <p:sp>
        <p:nvSpPr>
          <p:cNvPr id="3" name="Content Placeholder 2"/>
          <p:cNvSpPr>
            <a:spLocks noGrp="1"/>
          </p:cNvSpPr>
          <p:nvPr>
            <p:ph idx="1"/>
          </p:nvPr>
        </p:nvSpPr>
        <p:spPr>
          <a:xfrm>
            <a:off x="457200" y="1600200"/>
            <a:ext cx="8229600" cy="4800600"/>
          </a:xfrm>
        </p:spPr>
        <p:txBody>
          <a:bodyPr/>
          <a:lstStyle/>
          <a:p>
            <a:pPr>
              <a:buNone/>
            </a:pPr>
            <a:r>
              <a:rPr lang="sq-AL" sz="2000" dirty="0" smtClean="0"/>
              <a:t> Kontrata publike kornizë mund të lidhet </a:t>
            </a:r>
            <a:r>
              <a:rPr lang="sq-AL" sz="2000" u="sng" dirty="0" smtClean="0"/>
              <a:t>qoftë</a:t>
            </a:r>
            <a:r>
              <a:rPr lang="sq-AL" sz="2000" dirty="0" smtClean="0"/>
              <a:t> me:</a:t>
            </a:r>
            <a:endParaRPr lang="en-US" sz="2000" dirty="0" smtClean="0"/>
          </a:p>
          <a:p>
            <a:pPr lvl="0"/>
            <a:r>
              <a:rPr lang="sq-AL" sz="2000" b="1" dirty="0" smtClean="0"/>
              <a:t>Një operator ekonomik</a:t>
            </a:r>
            <a:r>
              <a:rPr lang="sq-AL" sz="2000" dirty="0" smtClean="0"/>
              <a:t>; ose </a:t>
            </a:r>
            <a:endParaRPr lang="en-US" sz="2000" dirty="0" smtClean="0"/>
          </a:p>
          <a:p>
            <a:pPr lvl="0"/>
            <a:r>
              <a:rPr lang="sq-AL" sz="2000" b="1" dirty="0" smtClean="0"/>
              <a:t>Më shumë se një operator ekonomik. </a:t>
            </a:r>
            <a:endParaRPr lang="en-US" sz="2000" b="1" dirty="0" smtClean="0"/>
          </a:p>
          <a:p>
            <a:pPr lvl="0">
              <a:buNone/>
            </a:pPr>
            <a:r>
              <a:rPr lang="en-US" sz="2000" b="1" dirty="0" smtClean="0"/>
              <a:t>   </a:t>
            </a:r>
            <a:r>
              <a:rPr lang="sq-AL" sz="2000" dirty="0" smtClean="0"/>
              <a:t>Në këtë rast, duhet të jenë së paku </a:t>
            </a:r>
            <a:r>
              <a:rPr lang="sq-AL" sz="2000" b="1" dirty="0" smtClean="0"/>
              <a:t>tre Operator Ekonomik </a:t>
            </a:r>
            <a:r>
              <a:rPr lang="sq-AL" sz="2000" dirty="0" smtClean="0"/>
              <a:t>palë në kontratën publike kornizë.Në rast se jo të gjithë operstoret ekonomike qe jane palë të Kontrates Publike Kornizë dorëzojnë ofertat e tyre,procedura e mini-tenderimit do të jetë e vlefshme.</a:t>
            </a:r>
            <a:endParaRPr lang="en-US" sz="2000" dirty="0" smtClean="0"/>
          </a:p>
          <a:p>
            <a:r>
              <a:rPr lang="sq-AL" sz="2000" dirty="0" smtClean="0"/>
              <a:t>Do të thotë AK duhet:</a:t>
            </a:r>
            <a:endParaRPr lang="en-US" sz="2000" dirty="0" smtClean="0"/>
          </a:p>
          <a:p>
            <a:r>
              <a:rPr lang="sq-AL" sz="2000" dirty="0" smtClean="0"/>
              <a:t>a)  te ketë së paku 3 Operator ekonomik palë të kontrates publike kornizë;</a:t>
            </a:r>
            <a:endParaRPr lang="en-US" sz="2000" dirty="0" smtClean="0"/>
          </a:p>
          <a:p>
            <a:r>
              <a:rPr lang="sq-AL" sz="2000" dirty="0" smtClean="0"/>
              <a:t>b)  te ftojë të gjithë operatoret ekonomik palë të kontrates publike kornizë ; dhe </a:t>
            </a:r>
            <a:endParaRPr lang="en-US" sz="2000" dirty="0" smtClean="0"/>
          </a:p>
          <a:p>
            <a:r>
              <a:rPr lang="sq-AL" sz="2000" dirty="0" smtClean="0"/>
              <a:t>c)  ne rast se vetem nje OE dorezon oferten, të vazhdojë me aktivitetin e prokurimit. </a:t>
            </a:r>
            <a:endParaRPr lang="en-US" sz="2000" dirty="0" smtClean="0"/>
          </a:p>
          <a:p>
            <a:pPr lvl="0">
              <a:buNone/>
            </a:pPr>
            <a:endParaRPr lang="en-US" sz="2400" dirty="0" smtClean="0"/>
          </a:p>
          <a:p>
            <a:endParaRPr lang="en-US" dirty="0"/>
          </a:p>
        </p:txBody>
      </p:sp>
    </p:spTree>
    <p:extLst>
      <p:ext uri="{BB962C8B-B14F-4D97-AF65-F5344CB8AC3E}">
        <p14:creationId xmlns:p14="http://schemas.microsoft.com/office/powerpoint/2010/main" val="15766873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sq-AL" sz="4000" b="1" dirty="0" smtClean="0">
                <a:solidFill>
                  <a:srgbClr val="FF0000"/>
                </a:solidFill>
              </a:rPr>
              <a:t>Llojet e kontratës publike kornizë</a:t>
            </a:r>
            <a:endParaRPr lang="en-US" b="1" i="1" dirty="0">
              <a:solidFill>
                <a:srgbClr val="FF0000"/>
              </a:solidFill>
            </a:endParaRPr>
          </a:p>
        </p:txBody>
      </p:sp>
      <p:sp>
        <p:nvSpPr>
          <p:cNvPr id="3" name="Content Placeholder 2"/>
          <p:cNvSpPr>
            <a:spLocks noGrp="1"/>
          </p:cNvSpPr>
          <p:nvPr>
            <p:ph idx="1"/>
          </p:nvPr>
        </p:nvSpPr>
        <p:spPr/>
        <p:txBody>
          <a:bodyPr/>
          <a:lstStyle/>
          <a:p>
            <a:r>
              <a:rPr lang="sq-AL" sz="2000" dirty="0" smtClean="0"/>
              <a:t>Ekzistojnë dy lloje të kontratave publike kornizë:</a:t>
            </a:r>
            <a:endParaRPr lang="en-US" sz="2000" dirty="0" smtClean="0"/>
          </a:p>
          <a:p>
            <a:pPr lvl="0">
              <a:buNone/>
            </a:pPr>
            <a:r>
              <a:rPr lang="sq-AL" sz="2000" dirty="0" smtClean="0"/>
              <a:t>Ato që i </a:t>
            </a:r>
            <a:r>
              <a:rPr lang="sq-AL" sz="2000" b="1" i="1" dirty="0" smtClean="0"/>
              <a:t>vendosin të gjithë termat</a:t>
            </a:r>
            <a:r>
              <a:rPr lang="sq-AL" sz="2000" b="1" dirty="0" smtClean="0"/>
              <a:t> </a:t>
            </a:r>
            <a:r>
              <a:rPr lang="sq-AL" sz="2000" dirty="0" smtClean="0"/>
              <a:t>e kontratës; dhe </a:t>
            </a:r>
            <a:endParaRPr lang="en-US" sz="2000" dirty="0" smtClean="0"/>
          </a:p>
          <a:p>
            <a:pPr lvl="0">
              <a:buNone/>
            </a:pPr>
            <a:r>
              <a:rPr lang="sq-AL" sz="2000" dirty="0" smtClean="0"/>
              <a:t>Ato që nuk </a:t>
            </a:r>
            <a:r>
              <a:rPr lang="sq-AL" sz="2000" b="1" dirty="0" smtClean="0"/>
              <a:t>vendosin të gjithë termat </a:t>
            </a:r>
            <a:r>
              <a:rPr lang="sq-AL" sz="2000" dirty="0" smtClean="0"/>
              <a:t> e kontratës dhe rrjedhimisht kanë nevojë për konkurrencë të mëtutjeshme për të vendosur termat e kontratës.</a:t>
            </a:r>
            <a:endParaRPr lang="en-US" sz="2000" dirty="0" smtClean="0"/>
          </a:p>
          <a:p>
            <a:r>
              <a:rPr lang="sq-AL" sz="2000" dirty="0" smtClean="0"/>
              <a:t>Varësisht prej rrethanave (llojit të kontratës publike kornizë të lidhur) mund të bëhen urdhra </a:t>
            </a:r>
            <a:r>
              <a:rPr lang="sq-AL" sz="2000" b="1" i="1" u="sng" dirty="0" smtClean="0"/>
              <a:t>me </a:t>
            </a:r>
            <a:r>
              <a:rPr lang="sq-AL" sz="2000" dirty="0" smtClean="0"/>
              <a:t>ose </a:t>
            </a:r>
            <a:r>
              <a:rPr lang="sq-AL" sz="2000" b="1" i="1" u="sng" dirty="0" smtClean="0"/>
              <a:t>pa </a:t>
            </a:r>
            <a:r>
              <a:rPr lang="sq-AL" sz="2000" dirty="0" smtClean="0"/>
              <a:t> konkurrencë të mëtutjeshme. </a:t>
            </a:r>
            <a:endParaRPr lang="en-US" sz="2000" dirty="0" smtClean="0"/>
          </a:p>
          <a:p>
            <a:pPr lvl="0">
              <a:buNone/>
            </a:pPr>
            <a:r>
              <a:rPr lang="sq-AL" sz="2000" b="1" i="1" u="sng" dirty="0" smtClean="0"/>
              <a:t>Pa konkurrencë të mëtutjeshme</a:t>
            </a:r>
            <a:r>
              <a:rPr lang="sq-AL" sz="2000" dirty="0" smtClean="0"/>
              <a:t>, në bazë të konkurrencës të zhvilluar më parë, të cilës i referohet si </a:t>
            </a:r>
            <a:r>
              <a:rPr lang="sq-AL" sz="2000" i="1" dirty="0" smtClean="0"/>
              <a:t>“Kontratat publike kornizë </a:t>
            </a:r>
            <a:r>
              <a:rPr lang="sq-AL" sz="2000" i="1" u="sng" dirty="0" smtClean="0"/>
              <a:t>të cilat </a:t>
            </a:r>
            <a:r>
              <a:rPr lang="sq-AL" sz="2000" i="1" dirty="0" smtClean="0"/>
              <a:t>i vendosin të gjithë termat”: ose</a:t>
            </a:r>
            <a:endParaRPr lang="en-US" sz="2000" dirty="0" smtClean="0"/>
          </a:p>
          <a:p>
            <a:pPr lvl="0">
              <a:buNone/>
            </a:pPr>
            <a:r>
              <a:rPr lang="sq-AL" sz="2000" b="1" i="1" u="sng" dirty="0" smtClean="0"/>
              <a:t>Me konkurrence të mëtutjeshme</a:t>
            </a:r>
            <a:r>
              <a:rPr lang="sq-AL" sz="2000" dirty="0" smtClean="0"/>
              <a:t>, në bazë të </a:t>
            </a:r>
            <a:r>
              <a:rPr lang="sq-AL" sz="2000" u="sng" dirty="0" smtClean="0"/>
              <a:t>“konkurrencës së vogël”</a:t>
            </a:r>
            <a:r>
              <a:rPr lang="sq-AL" sz="2000" dirty="0" smtClean="0"/>
              <a:t> në mes Operatorëve ekonomik që janë palë në kontratë, të cilës i referohet si “ </a:t>
            </a:r>
            <a:r>
              <a:rPr lang="sq-AL" sz="2000" i="1" dirty="0" smtClean="0"/>
              <a:t>Kontratat Publike kornizë </a:t>
            </a:r>
            <a:r>
              <a:rPr lang="sq-AL" sz="2000" i="1" u="sng" dirty="0" smtClean="0"/>
              <a:t>të cilat NUK </a:t>
            </a:r>
            <a:r>
              <a:rPr lang="sq-AL" sz="2000" i="1" dirty="0" smtClean="0"/>
              <a:t>i vendos të gjithë termat”.</a:t>
            </a:r>
            <a:endParaRPr lang="en-US" sz="2000" dirty="0" smtClean="0"/>
          </a:p>
          <a:p>
            <a:endParaRPr lang="en-US" dirty="0"/>
          </a:p>
        </p:txBody>
      </p:sp>
    </p:spTree>
    <p:extLst>
      <p:ext uri="{BB962C8B-B14F-4D97-AF65-F5344CB8AC3E}">
        <p14:creationId xmlns:p14="http://schemas.microsoft.com/office/powerpoint/2010/main" val="14425578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600" b="1" dirty="0" smtClean="0">
                <a:solidFill>
                  <a:srgbClr val="FF0000"/>
                </a:solidFill>
              </a:rPr>
              <a:t>Kontrata publike kornizë me një operator ekonomik</a:t>
            </a:r>
            <a:endParaRPr lang="en-US" sz="3600" b="1" dirty="0">
              <a:solidFill>
                <a:srgbClr val="FF0000"/>
              </a:solidFill>
            </a:endParaRPr>
          </a:p>
        </p:txBody>
      </p:sp>
      <p:sp>
        <p:nvSpPr>
          <p:cNvPr id="3" name="Content Placeholder 2"/>
          <p:cNvSpPr>
            <a:spLocks noGrp="1"/>
          </p:cNvSpPr>
          <p:nvPr>
            <p:ph idx="1"/>
          </p:nvPr>
        </p:nvSpPr>
        <p:spPr/>
        <p:txBody>
          <a:bodyPr/>
          <a:lstStyle/>
          <a:p>
            <a:r>
              <a:rPr lang="sq-AL" sz="2000" dirty="0" smtClean="0"/>
              <a:t>Kurdo që autoriteti kontraktues planifikon që të lidhë kontratë publike kornizë më një operator ekonomik ai duhet që të përdor llojin (a) të kontratës publike kornizë - </a:t>
            </a:r>
            <a:r>
              <a:rPr lang="sq-AL" sz="2000" b="1" i="1" dirty="0" smtClean="0"/>
              <a:t>vendos të gjithë termat dhe kushtet.</a:t>
            </a:r>
            <a:endParaRPr lang="en-US" sz="2000" dirty="0" smtClean="0"/>
          </a:p>
          <a:p>
            <a:r>
              <a:rPr lang="sq-AL" sz="2000" b="1" dirty="0" smtClean="0"/>
              <a:t>Dosja e tenderit duhet të theksoj se ka për qëllim vendosjen e të gjithë termave të kontratës</a:t>
            </a:r>
            <a:r>
              <a:rPr lang="sq-AL" sz="2000" dirty="0" smtClean="0"/>
              <a:t> që bëhet përmes kontratës publike kornizë si dhe specifikimi duhet të jetë i detajuar në masë të mjaftueshme për të vendosur te gjithë termat.</a:t>
            </a:r>
            <a:endParaRPr lang="en-US" sz="2000" dirty="0" smtClean="0"/>
          </a:p>
          <a:p>
            <a:r>
              <a:rPr lang="sq-AL" sz="2000" dirty="0" smtClean="0"/>
              <a:t>kjo </a:t>
            </a:r>
            <a:r>
              <a:rPr lang="sq-AL" sz="2000" b="1" dirty="0" smtClean="0"/>
              <a:t>nuk nënkupton që çmimet faktike gjithmonë duhet të jenë fikse </a:t>
            </a:r>
            <a:r>
              <a:rPr lang="sq-AL" sz="2000" dirty="0" smtClean="0"/>
              <a:t>mirëpo mekanizmi që të zbatohet për vendosjen e çmimeve për kërkesa të posaçme për urdhrat e bërë gjatë periudhës së kontratës publike kornizë ( për shembull furnizimi me naftë) duhet të përcaktohet në kohën e përpilimit te kontratës publike kornizë</a:t>
            </a:r>
            <a:r>
              <a:rPr lang="en-US" sz="2000" dirty="0" smtClean="0"/>
              <a:t>.</a:t>
            </a:r>
            <a:endParaRPr lang="en-US" dirty="0"/>
          </a:p>
        </p:txBody>
      </p:sp>
    </p:spTree>
    <p:extLst>
      <p:ext uri="{BB962C8B-B14F-4D97-AF65-F5344CB8AC3E}">
        <p14:creationId xmlns:p14="http://schemas.microsoft.com/office/powerpoint/2010/main" val="2917601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b="1" dirty="0" smtClean="0">
                <a:solidFill>
                  <a:srgbClr val="FF0000"/>
                </a:solidFill>
              </a:rPr>
              <a:t>Kontrata publike kornizë me një operator ekonomik</a:t>
            </a:r>
            <a:endParaRPr lang="en-US" sz="3200" dirty="0"/>
          </a:p>
        </p:txBody>
      </p:sp>
      <p:sp>
        <p:nvSpPr>
          <p:cNvPr id="3" name="Content Placeholder 2"/>
          <p:cNvSpPr>
            <a:spLocks noGrp="1"/>
          </p:cNvSpPr>
          <p:nvPr>
            <p:ph idx="1"/>
          </p:nvPr>
        </p:nvSpPr>
        <p:spPr/>
        <p:txBody>
          <a:bodyPr/>
          <a:lstStyle/>
          <a:p>
            <a:r>
              <a:rPr lang="en-GB" sz="2000" dirty="0"/>
              <a:t> </a:t>
            </a:r>
            <a:r>
              <a:rPr lang="sq-AL" sz="2000" dirty="0" smtClean="0"/>
              <a:t>Autoriteti kontraktues duhet të bëj </a:t>
            </a:r>
            <a:r>
              <a:rPr lang="sq-AL" sz="2000" b="1" dirty="0" smtClean="0"/>
              <a:t>urdhra kurdo që paraqiten nevojat për furnizim të llo</a:t>
            </a:r>
            <a:r>
              <a:rPr lang="sq-AL" sz="2000" dirty="0" smtClean="0"/>
              <a:t>jit të cekur në kontratën publike kornizë. </a:t>
            </a:r>
            <a:endParaRPr lang="en-US" sz="2000" dirty="0" smtClean="0"/>
          </a:p>
          <a:p>
            <a:r>
              <a:rPr lang="sq-AL" sz="2000" b="1" dirty="0" smtClean="0"/>
              <a:t>Urdhrat duhet të jenë brenda kufijve të termeve të vendosur në kontratën publike</a:t>
            </a:r>
            <a:r>
              <a:rPr lang="sq-AL" sz="2000" dirty="0" smtClean="0"/>
              <a:t> kornizë pa rihapjen e konkurrencës. </a:t>
            </a:r>
            <a:endParaRPr lang="en-US" sz="2000" dirty="0"/>
          </a:p>
          <a:p>
            <a:r>
              <a:rPr lang="en-US" sz="2000" dirty="0"/>
              <a:t> </a:t>
            </a:r>
            <a:r>
              <a:rPr lang="sq-AL" sz="2000" dirty="0" smtClean="0"/>
              <a:t>Termat e zbatueshëm për çdo urdhër sipas këtij lloji të marrëveshjes kornizë janë të përcaktuar ne mënyrë </a:t>
            </a:r>
            <a:r>
              <a:rPr lang="sq-AL" sz="2000" dirty="0" err="1" smtClean="0"/>
              <a:t>decitive</a:t>
            </a:r>
            <a:r>
              <a:rPr lang="sq-AL" sz="2000" dirty="0" smtClean="0"/>
              <a:t> dhe nuk kërkohen marrëveshje të mëtutjeshme, negociata, etj. Me kusht që mekanizmat për ta lehtësuar ndryshimin e tillë janë inkorporuar, sidoqoftë kjo nuk nënkupton se asgjë nuk mund të ndryshohet, p.sh. </a:t>
            </a:r>
            <a:r>
              <a:rPr lang="sq-AL" sz="2000" b="1" dirty="0" smtClean="0"/>
              <a:t>rregullimi i çmimit qe ndërlidhet me indeksin e njohur</a:t>
            </a:r>
            <a:r>
              <a:rPr lang="en-US" sz="2000" b="1" dirty="0" smtClean="0"/>
              <a:t> (derivate)</a:t>
            </a:r>
            <a:r>
              <a:rPr lang="sq-AL" sz="2000" b="1" dirty="0" smtClean="0"/>
              <a:t>.</a:t>
            </a:r>
            <a:endParaRPr lang="en-US" sz="2000" b="1" dirty="0" smtClean="0"/>
          </a:p>
          <a:p>
            <a:r>
              <a:rPr lang="sq-AL" sz="2000" dirty="0" smtClean="0"/>
              <a:t>Kontratat e parashtruara në këtë mënyrë në mënyrë tipike u referohen si </a:t>
            </a:r>
            <a:r>
              <a:rPr lang="sq-AL" sz="2000" i="1" dirty="0" smtClean="0"/>
              <a:t>Urdhrat e Blerjes</a:t>
            </a:r>
            <a:r>
              <a:rPr lang="sq-AL" sz="2000" dirty="0" smtClean="0"/>
              <a:t> (kontratat  e “ thirrjes”).</a:t>
            </a:r>
            <a:endParaRPr lang="en-US" sz="2000" dirty="0" smtClean="0"/>
          </a:p>
          <a:p>
            <a:endParaRPr lang="en-US" dirty="0"/>
          </a:p>
        </p:txBody>
      </p:sp>
    </p:spTree>
    <p:extLst>
      <p:ext uri="{BB962C8B-B14F-4D97-AF65-F5344CB8AC3E}">
        <p14:creationId xmlns:p14="http://schemas.microsoft.com/office/powerpoint/2010/main" val="16075698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sq-AL" sz="3200" b="1" dirty="0" smtClean="0">
                <a:solidFill>
                  <a:srgbClr val="FF0000"/>
                </a:solidFill>
              </a:rPr>
              <a:t>Kontrata publike kornizë me më shumë së një operator ekonomik</a:t>
            </a:r>
            <a:endParaRPr lang="en-US" sz="3200" b="1" i="1" dirty="0">
              <a:solidFill>
                <a:srgbClr val="FF0000"/>
              </a:solidFill>
            </a:endParaRPr>
          </a:p>
        </p:txBody>
      </p:sp>
      <p:sp>
        <p:nvSpPr>
          <p:cNvPr id="3" name="Content Placeholder 2"/>
          <p:cNvSpPr>
            <a:spLocks noGrp="1"/>
          </p:cNvSpPr>
          <p:nvPr>
            <p:ph idx="1"/>
          </p:nvPr>
        </p:nvSpPr>
        <p:spPr/>
        <p:txBody>
          <a:bodyPr/>
          <a:lstStyle/>
          <a:p>
            <a:r>
              <a:rPr lang="sq-AL" sz="2000" dirty="0" smtClean="0"/>
              <a:t>Kurdo që Autoriteti kontraktues planifikon që të lidhë kontratë publike kornizë me disa Operator Ekonomik ai duhet të përdor llojin e (b) kontratës publike kornizë – </a:t>
            </a:r>
            <a:r>
              <a:rPr lang="sq-AL" sz="2000" b="1" dirty="0" smtClean="0"/>
              <a:t>NUK i vendos të gjithë termat dhe kushtet</a:t>
            </a:r>
            <a:r>
              <a:rPr lang="sq-AL" sz="2000" b="1" i="1" dirty="0" smtClean="0"/>
              <a:t>.</a:t>
            </a:r>
            <a:endParaRPr lang="en-US" sz="2000" dirty="0" smtClean="0"/>
          </a:p>
          <a:p>
            <a:r>
              <a:rPr lang="sq-AL" sz="2000" dirty="0" smtClean="0"/>
              <a:t>Termat e përcaktuar në kontratën publike kornizë </a:t>
            </a:r>
            <a:r>
              <a:rPr lang="sq-AL" sz="2000" b="1" u="sng" dirty="0" smtClean="0"/>
              <a:t>nuk janë precizë </a:t>
            </a:r>
            <a:r>
              <a:rPr lang="sq-AL" sz="2000" dirty="0" smtClean="0"/>
              <a:t>ose </a:t>
            </a:r>
            <a:r>
              <a:rPr lang="sq-AL" sz="2000" b="1" u="sng" dirty="0" smtClean="0"/>
              <a:t>mjaftë të plotë</a:t>
            </a:r>
            <a:r>
              <a:rPr lang="sq-AL" sz="2000" dirty="0" smtClean="0"/>
              <a:t> që të mundësojnë dërgimin pa konkurrencë të mëtutjeshme në mes të Operatorëve ekonomik që janë palë në kontratën publike kornizë.   </a:t>
            </a:r>
            <a:endParaRPr lang="en-US" sz="2000" dirty="0" smtClean="0"/>
          </a:p>
          <a:p>
            <a:r>
              <a:rPr lang="sq-AL" sz="2000" b="1" dirty="0" smtClean="0"/>
              <a:t>Dosja e tenderit duhet të theksoj se nuk planifikohet vendosja e të gjithë termave për kontrata </a:t>
            </a:r>
            <a:r>
              <a:rPr lang="sq-AL" sz="2000" dirty="0" smtClean="0"/>
              <a:t>të parashtruara përmes kontratës publike kornizë si dhe që disa terma specifik do të vendosen përmes kontratave ndihmëse. </a:t>
            </a:r>
            <a:endParaRPr lang="en-US" sz="2000" dirty="0" smtClean="0"/>
          </a:p>
          <a:p>
            <a:r>
              <a:rPr lang="sq-AL" sz="2000" dirty="0" smtClean="0"/>
              <a:t>Sidoqoftë, kriteret minimale për përzgjedhje duhet të përcaktohen me qëllim që të zgjidhet Operatori Ekonomik i cili do të bëhet palë në kontratën publike kornizë</a:t>
            </a:r>
            <a:endParaRPr lang="en-US" sz="2000" dirty="0" smtClean="0"/>
          </a:p>
          <a:p>
            <a:endParaRPr lang="en-US" dirty="0"/>
          </a:p>
        </p:txBody>
      </p:sp>
    </p:spTree>
    <p:extLst>
      <p:ext uri="{BB962C8B-B14F-4D97-AF65-F5344CB8AC3E}">
        <p14:creationId xmlns:p14="http://schemas.microsoft.com/office/powerpoint/2010/main" val="3435197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600" b="1" dirty="0" smtClean="0">
                <a:solidFill>
                  <a:srgbClr val="FF0000"/>
                </a:solidFill>
              </a:rPr>
              <a:t>Kontrata publike kornizë me më shumë së një operator ekonomik</a:t>
            </a:r>
            <a:endParaRPr lang="en-US" sz="3600" b="1" dirty="0">
              <a:solidFill>
                <a:srgbClr val="FF0000"/>
              </a:solidFill>
            </a:endParaRPr>
          </a:p>
        </p:txBody>
      </p:sp>
      <p:sp>
        <p:nvSpPr>
          <p:cNvPr id="3" name="Content Placeholder 2"/>
          <p:cNvSpPr>
            <a:spLocks noGrp="1"/>
          </p:cNvSpPr>
          <p:nvPr>
            <p:ph idx="1"/>
          </p:nvPr>
        </p:nvSpPr>
        <p:spPr/>
        <p:txBody>
          <a:bodyPr/>
          <a:lstStyle/>
          <a:p>
            <a:r>
              <a:rPr lang="sq-AL" sz="2000" b="1" dirty="0" smtClean="0"/>
              <a:t>Kriteri i dhënies si dhe pesha që duhet të përdoret për kontrata ndihm</a:t>
            </a:r>
            <a:r>
              <a:rPr lang="sq-AL" sz="2000" dirty="0" smtClean="0"/>
              <a:t>ëse duhet të jetë e theksuar në dosjen e tenderit.</a:t>
            </a:r>
            <a:endParaRPr lang="en-US" sz="2000" dirty="0" smtClean="0"/>
          </a:p>
          <a:p>
            <a:endParaRPr lang="en-US" sz="2000" dirty="0" smtClean="0"/>
          </a:p>
          <a:p>
            <a:r>
              <a:rPr lang="sq-AL" sz="2000" dirty="0" smtClean="0"/>
              <a:t>Kjo procedurë konsiderohet si e përshtatshme vetëm në një numër të kufizuar të rrethanave të posaçme, ku çmimi ose struktura e çmimit nuk mund të përcaktohet ne kohen e krijimit te kontratës publike kornizë</a:t>
            </a:r>
            <a:endParaRPr lang="en-US" sz="2000" dirty="0" smtClean="0"/>
          </a:p>
          <a:p>
            <a:endParaRPr lang="en-US" sz="2000" dirty="0" smtClean="0"/>
          </a:p>
          <a:p>
            <a:r>
              <a:rPr lang="sq-AL" sz="2000" dirty="0" smtClean="0"/>
              <a:t>Në raste të tilla Autoriteti Kontraktues do të jep çdo kontratë ndihmëse duke e </a:t>
            </a:r>
            <a:r>
              <a:rPr lang="sq-AL" sz="2000" b="1" dirty="0" smtClean="0"/>
              <a:t>hapur përsëri konkurrencën</a:t>
            </a:r>
            <a:r>
              <a:rPr lang="sq-AL" sz="2000" dirty="0" smtClean="0"/>
              <a:t> ( po ashtu i quajtur </a:t>
            </a:r>
            <a:r>
              <a:rPr lang="sq-AL" sz="2000" b="1" dirty="0" err="1" smtClean="0"/>
              <a:t>mini</a:t>
            </a:r>
            <a:r>
              <a:rPr lang="sq-AL" sz="2000" b="1" dirty="0" smtClean="0"/>
              <a:t> tender</a:t>
            </a:r>
            <a:r>
              <a:rPr lang="sq-AL" sz="2000" dirty="0" smtClean="0"/>
              <a:t>) në mes të Operatorëve Ekonomik të cilët janë palë në asaj marrëveshje kornizë si dhe janë në gjendje që të ekzekutojnë kontratën e propozuar. </a:t>
            </a:r>
            <a:endParaRPr lang="en-US" sz="2000" dirty="0"/>
          </a:p>
        </p:txBody>
      </p:sp>
    </p:spTree>
    <p:extLst>
      <p:ext uri="{BB962C8B-B14F-4D97-AF65-F5344CB8AC3E}">
        <p14:creationId xmlns:p14="http://schemas.microsoft.com/office/powerpoint/2010/main" val="21836420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sq-AL" sz="3600" b="1" dirty="0" err="1" smtClean="0">
                <a:solidFill>
                  <a:srgbClr val="FF0000"/>
                </a:solidFill>
              </a:rPr>
              <a:t>Mini</a:t>
            </a:r>
            <a:r>
              <a:rPr lang="sq-AL" sz="3600" b="1" dirty="0" smtClean="0">
                <a:solidFill>
                  <a:srgbClr val="FF0000"/>
                </a:solidFill>
              </a:rPr>
              <a:t> Konkurrenca</a:t>
            </a:r>
            <a:endParaRPr lang="sq-AL" sz="3600" b="1" dirty="0">
              <a:solidFill>
                <a:srgbClr val="FF0000"/>
              </a:solidFill>
            </a:endParaRPr>
          </a:p>
        </p:txBody>
      </p:sp>
      <p:sp>
        <p:nvSpPr>
          <p:cNvPr id="3" name="Content Placeholder 2"/>
          <p:cNvSpPr>
            <a:spLocks noGrp="1"/>
          </p:cNvSpPr>
          <p:nvPr>
            <p:ph idx="1"/>
          </p:nvPr>
        </p:nvSpPr>
        <p:spPr>
          <a:xfrm>
            <a:off x="457200" y="914400"/>
            <a:ext cx="8229600" cy="5211763"/>
          </a:xfrm>
        </p:spPr>
        <p:txBody>
          <a:bodyPr/>
          <a:lstStyle/>
          <a:p>
            <a:r>
              <a:rPr lang="sq-AL" sz="1600" dirty="0" smtClean="0"/>
              <a:t>Për secilën kontratë ndihmëse që do te shpërblehet Autoriteti Kontraktuese duhet të:</a:t>
            </a:r>
            <a:endParaRPr lang="en-US" sz="1600" dirty="0" smtClean="0"/>
          </a:p>
          <a:p>
            <a:pPr lvl="0"/>
            <a:r>
              <a:rPr lang="sq-AL" sz="1600" dirty="0" smtClean="0"/>
              <a:t>Të kontaktoj me shkrim të gjithë operatorët ekonomik të cilës janë palë në kontratën publike kornizë</a:t>
            </a:r>
            <a:r>
              <a:rPr lang="en-US" sz="1600" dirty="0" smtClean="0"/>
              <a:t>;</a:t>
            </a:r>
          </a:p>
          <a:p>
            <a:pPr lvl="0"/>
            <a:r>
              <a:rPr lang="sq-AL" sz="1600" dirty="0" smtClean="0"/>
              <a:t>Ta caktoj afatin kohorë për pranimin e ofertave, jo më pak së </a:t>
            </a:r>
            <a:r>
              <a:rPr lang="sq-AL" sz="1600" b="1" dirty="0" smtClean="0"/>
              <a:t>5 ditë</a:t>
            </a:r>
            <a:r>
              <a:rPr lang="en-US" sz="1600" dirty="0" smtClean="0"/>
              <a:t>;</a:t>
            </a:r>
          </a:p>
          <a:p>
            <a:pPr lvl="0"/>
            <a:r>
              <a:rPr lang="sq-AL" sz="1600" dirty="0" smtClean="0"/>
              <a:t>Ta mbajë secilin tender </a:t>
            </a:r>
            <a:r>
              <a:rPr lang="sq-AL" sz="1600" dirty="0" err="1" smtClean="0"/>
              <a:t>konfidencial</a:t>
            </a:r>
            <a:r>
              <a:rPr lang="sq-AL" sz="1600" dirty="0" smtClean="0"/>
              <a:t> deri në skadimin e afatit për pranimin e ofertave;</a:t>
            </a:r>
            <a:endParaRPr lang="en-US" sz="1600" dirty="0" smtClean="0"/>
          </a:p>
          <a:p>
            <a:pPr lvl="0"/>
            <a:r>
              <a:rPr lang="sq-AL" sz="1600" dirty="0" smtClean="0"/>
              <a:t>Hapja dhe Vlerësimi i ofertave duhet të jetë i bazuar në rregullat e përcaktuara;</a:t>
            </a:r>
            <a:endParaRPr lang="en-US" sz="1600" dirty="0" smtClean="0"/>
          </a:p>
          <a:p>
            <a:pPr lvl="0"/>
            <a:r>
              <a:rPr lang="sq-AL" sz="1600" dirty="0" smtClean="0"/>
              <a:t>Dhënia e kontratës bëhet “ në bazë të kritereve për dhënie të përcaktuara në “ftesën për kuote”. Kriteret e dhënies nuk duhet te jenë të njëjta me ato të përdorura për lidhjen e kontratës publike kornizë;</a:t>
            </a:r>
            <a:endParaRPr lang="en-US" sz="1600" dirty="0" smtClean="0"/>
          </a:p>
          <a:p>
            <a:r>
              <a:rPr lang="sq-AL" sz="1600" dirty="0" smtClean="0"/>
              <a:t>Dhënia e çdo kontratë të mëtutjeshme ti bëhet operatorit ekonomik që ka paraqitur tenderin më të mirë në bazë të vendimit sipas kritereve të përcaktuara në ftesën e </a:t>
            </a:r>
            <a:r>
              <a:rPr lang="sq-AL" sz="1600" dirty="0" err="1" smtClean="0"/>
              <a:t>mini</a:t>
            </a:r>
            <a:r>
              <a:rPr lang="sq-AL" sz="1600" dirty="0" smtClean="0"/>
              <a:t>-tenderëve;</a:t>
            </a:r>
            <a:endParaRPr lang="en-US" sz="1600" dirty="0" smtClean="0"/>
          </a:p>
          <a:p>
            <a:r>
              <a:rPr lang="sq-AL" sz="1600" dirty="0" smtClean="0"/>
              <a:t>Çdo kontratë e mëtutjeshme do t'i nënshtrohet përgatitjes dhe publikimit të kërkesave të njoftimit për dhënie të kontratës;</a:t>
            </a:r>
            <a:endParaRPr lang="en-US" sz="1600" dirty="0" smtClean="0"/>
          </a:p>
          <a:p>
            <a:r>
              <a:rPr lang="sq-AL" sz="1600" dirty="0" smtClean="0"/>
              <a:t>Çdo kontratë e mëtutjeshme do ti nënshtrohet kërkesave të nënshkrimit të nenit 26 të LPP dhe</a:t>
            </a:r>
            <a:endParaRPr lang="en-US" sz="1600" dirty="0" smtClean="0"/>
          </a:p>
          <a:p>
            <a:r>
              <a:rPr lang="sq-AL" sz="1600" dirty="0" smtClean="0"/>
              <a:t>Çdo kontratë e mëtutjeshme do t'i nënshtrohet rregullave për paraqitjen e ankesave dhe të dispozitave të tjera të shqyrtimit të Pjesës IX të LPP.</a:t>
            </a:r>
            <a:endParaRPr lang="en-US" sz="1600" dirty="0" smtClean="0"/>
          </a:p>
          <a:p>
            <a:pPr lvl="0"/>
            <a:endParaRPr lang="en-US" sz="1600" dirty="0"/>
          </a:p>
          <a:p>
            <a:endParaRPr lang="en-US" sz="1600" dirty="0"/>
          </a:p>
          <a:p>
            <a:endParaRPr lang="en-US" sz="1600" dirty="0"/>
          </a:p>
        </p:txBody>
      </p:sp>
    </p:spTree>
    <p:extLst>
      <p:ext uri="{BB962C8B-B14F-4D97-AF65-F5344CB8AC3E}">
        <p14:creationId xmlns:p14="http://schemas.microsoft.com/office/powerpoint/2010/main" val="26905789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sq-AL" sz="3600" b="1" dirty="0" smtClean="0">
                <a:solidFill>
                  <a:srgbClr val="FF0000"/>
                </a:solidFill>
              </a:rPr>
              <a:t>Mini Konkurrenca</a:t>
            </a:r>
            <a:r>
              <a:rPr lang="en-US" sz="3600" b="1" dirty="0" smtClean="0">
                <a:solidFill>
                  <a:srgbClr val="FF0000"/>
                </a:solidFill>
              </a:rPr>
              <a:t> (2)</a:t>
            </a:r>
            <a:endParaRPr lang="sq-AL" sz="3600" b="1" dirty="0">
              <a:solidFill>
                <a:srgbClr val="00B050"/>
              </a:solidFill>
            </a:endParaRPr>
          </a:p>
        </p:txBody>
      </p:sp>
      <p:sp>
        <p:nvSpPr>
          <p:cNvPr id="3" name="Content Placeholder 2"/>
          <p:cNvSpPr>
            <a:spLocks noGrp="1"/>
          </p:cNvSpPr>
          <p:nvPr>
            <p:ph idx="1"/>
          </p:nvPr>
        </p:nvSpPr>
        <p:spPr>
          <a:xfrm>
            <a:off x="457200" y="914400"/>
            <a:ext cx="8229600" cy="5211763"/>
          </a:xfrm>
        </p:spPr>
        <p:txBody>
          <a:bodyPr/>
          <a:lstStyle/>
          <a:p>
            <a:endParaRPr lang="en-US" sz="2000" dirty="0" smtClean="0"/>
          </a:p>
          <a:p>
            <a:r>
              <a:rPr lang="en-US" sz="2000" dirty="0" smtClean="0"/>
              <a:t>N</a:t>
            </a:r>
            <a:r>
              <a:rPr lang="sq-AL" sz="2000" dirty="0" smtClean="0"/>
              <a:t>ë rast se jo të gjithë Operatorët Ekonomikë që janë palë të Kontratës Publike kornize dorëzojnë ofertat e tyre, procedura e </a:t>
            </a:r>
            <a:r>
              <a:rPr lang="sq-AL" sz="2000" b="1" dirty="0" smtClean="0"/>
              <a:t>mini-tenderimit do të jetë e vlefshme. </a:t>
            </a:r>
            <a:endParaRPr lang="en-US" sz="2000" b="1" dirty="0" smtClean="0"/>
          </a:p>
          <a:p>
            <a:endParaRPr lang="en-US" sz="2000" b="1" dirty="0" smtClean="0"/>
          </a:p>
          <a:p>
            <a:r>
              <a:rPr lang="sq-AL" sz="2000" dirty="0" smtClean="0"/>
              <a:t>Edhe në rast se Autoriteti Kontraktues pranon vetëm një ose dy tenderë dhe pjesa e mbetur e operatorëve ekonomik nuk dorëzojnë tender për mini-tenderin e veçante, Autoriteti Kontraktues mund të vazhdoj me tenderuesin(it) i cili ka paraqitur ofertën më të mirë në bazë të kriterit te dhënies të përcaktuar në ftesën për ofertim (KRPP, UA 2/2015)</a:t>
            </a:r>
            <a:r>
              <a:rPr lang="en-US" sz="2000" dirty="0" smtClean="0"/>
              <a:t>.</a:t>
            </a:r>
          </a:p>
          <a:p>
            <a:pPr lvl="0"/>
            <a:endParaRPr lang="en-US" sz="1600" dirty="0" smtClean="0"/>
          </a:p>
          <a:p>
            <a:pPr lvl="0"/>
            <a:endParaRPr lang="en-US" sz="1600" dirty="0"/>
          </a:p>
          <a:p>
            <a:endParaRPr lang="en-US" sz="1600" dirty="0"/>
          </a:p>
          <a:p>
            <a:endParaRPr lang="en-US" sz="1600" dirty="0"/>
          </a:p>
        </p:txBody>
      </p:sp>
    </p:spTree>
    <p:extLst>
      <p:ext uri="{BB962C8B-B14F-4D97-AF65-F5344CB8AC3E}">
        <p14:creationId xmlns:p14="http://schemas.microsoft.com/office/powerpoint/2010/main" val="26905789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400" b="1" dirty="0" smtClean="0">
                <a:solidFill>
                  <a:srgbClr val="FF0000"/>
                </a:solidFill>
              </a:rPr>
              <a:t/>
            </a:r>
            <a:br>
              <a:rPr lang="en-US" sz="2400" b="1" dirty="0" smtClean="0">
                <a:solidFill>
                  <a:srgbClr val="FF0000"/>
                </a:solidFill>
              </a:rPr>
            </a:br>
            <a:r>
              <a:rPr lang="sq-AL" sz="2400" b="1" dirty="0" smtClean="0">
                <a:solidFill>
                  <a:srgbClr val="FF0000"/>
                </a:solidFill>
              </a:rPr>
              <a:t>Sigurimi i tenderit dhe pagesat e tjera</a:t>
            </a:r>
            <a:r>
              <a:rPr lang="en-US" sz="3600" b="1" i="1" dirty="0" smtClean="0"/>
              <a:t/>
            </a:r>
            <a:br>
              <a:rPr lang="en-US" sz="3600" b="1" i="1" dirty="0" smtClean="0"/>
            </a:br>
            <a:r>
              <a:rPr lang="sq-AL" sz="3600" dirty="0" smtClean="0"/>
              <a:t> </a:t>
            </a:r>
            <a:r>
              <a:rPr lang="en-US" sz="3600" dirty="0" smtClean="0"/>
              <a:t/>
            </a:r>
            <a:br>
              <a:rPr lang="en-US" sz="3600" dirty="0" smtClean="0"/>
            </a:br>
            <a:r>
              <a:rPr lang="en-US" sz="4000" b="1" i="1" dirty="0">
                <a:solidFill>
                  <a:srgbClr val="FF0000"/>
                </a:solidFill>
              </a:rPr>
              <a:t/>
            </a:r>
            <a:br>
              <a:rPr lang="en-US" sz="4000" b="1" i="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a:buNone/>
            </a:pPr>
            <a:endParaRPr lang="en-US" sz="2000" dirty="0" smtClean="0"/>
          </a:p>
          <a:p>
            <a:r>
              <a:rPr lang="sq-AL" sz="2000" dirty="0" smtClean="0">
                <a:solidFill>
                  <a:srgbClr val="FF0000"/>
                </a:solidFill>
              </a:rPr>
              <a:t>Në rastin e një kontrate publike kornizë me më shumë se një OE-mini -tenderim</a:t>
            </a:r>
            <a:endParaRPr lang="en-US" sz="2000" dirty="0" smtClean="0">
              <a:solidFill>
                <a:srgbClr val="FF0000"/>
              </a:solidFill>
            </a:endParaRPr>
          </a:p>
          <a:p>
            <a:pPr>
              <a:buNone/>
            </a:pPr>
            <a:endParaRPr lang="en-US" sz="2000" dirty="0" smtClean="0"/>
          </a:p>
          <a:p>
            <a:r>
              <a:rPr lang="sq-AL" sz="2000" dirty="0" smtClean="0"/>
              <a:t>a. </a:t>
            </a:r>
            <a:r>
              <a:rPr lang="sq-AL" sz="2000" i="1" dirty="0" smtClean="0"/>
              <a:t>Sigurimi i tenderit,</a:t>
            </a:r>
            <a:r>
              <a:rPr lang="sq-AL" sz="2000" dirty="0" smtClean="0"/>
              <a:t> nëse përcaktohet në fazën e parë, kur lidhet kontrata publike kornizë, do t'i dorëzohet tek Autoriteti Kontraktues gjatë procesit të </a:t>
            </a:r>
            <a:r>
              <a:rPr lang="sq-AL" sz="2000" dirty="0" err="1" smtClean="0"/>
              <a:t>Mini</a:t>
            </a:r>
            <a:r>
              <a:rPr lang="sq-AL" sz="2000" dirty="0" smtClean="0"/>
              <a:t>-</a:t>
            </a:r>
            <a:r>
              <a:rPr lang="en-US" sz="2000" dirty="0"/>
              <a:t> </a:t>
            </a:r>
            <a:r>
              <a:rPr lang="en-US" sz="2000" dirty="0" err="1" smtClean="0"/>
              <a:t>tenderit</a:t>
            </a:r>
            <a:r>
              <a:rPr lang="en-US" sz="2000" dirty="0" smtClean="0"/>
              <a:t> </a:t>
            </a:r>
          </a:p>
          <a:p>
            <a:r>
              <a:rPr lang="sq-AL" sz="2000" dirty="0" smtClean="0"/>
              <a:t>b. </a:t>
            </a:r>
            <a:r>
              <a:rPr lang="sq-AL" sz="2000" i="1" dirty="0" smtClean="0"/>
              <a:t>Sigurimi i ekzekutimit,</a:t>
            </a:r>
            <a:r>
              <a:rPr lang="sq-AL" sz="2000" dirty="0" smtClean="0"/>
              <a:t> nëse përcaktohet në fazën e parë, kur lidhet kontrata publike kornizë, do t'i dorëzohet autoritetit kontraktues nga OE fitues vetëm pas procesit të </a:t>
            </a:r>
            <a:r>
              <a:rPr lang="sq-AL" sz="2000" dirty="0" err="1" smtClean="0"/>
              <a:t>mini</a:t>
            </a:r>
            <a:r>
              <a:rPr lang="sq-AL" sz="2000" dirty="0" smtClean="0"/>
              <a:t>-</a:t>
            </a:r>
            <a:r>
              <a:rPr lang="en-US" sz="2000" dirty="0" smtClean="0"/>
              <a:t> </a:t>
            </a:r>
            <a:r>
              <a:rPr lang="en-US" sz="2000" dirty="0" err="1" smtClean="0"/>
              <a:t>tenderit</a:t>
            </a:r>
            <a:r>
              <a:rPr lang="en-US" sz="2000" dirty="0" smtClean="0"/>
              <a:t> </a:t>
            </a:r>
            <a:r>
              <a:rPr lang="sq-AL" sz="2000" dirty="0" smtClean="0"/>
              <a:t>dhe para nënshkrimit të kontratës. Shuma e sigurisë së ekzekutimit duhet të jetë së paku 10% të vlerës së kontratës së mëtutjeshme.</a:t>
            </a:r>
            <a:endParaRPr lang="en-US" sz="2000" dirty="0" smtClean="0"/>
          </a:p>
        </p:txBody>
      </p:sp>
    </p:spTree>
    <p:extLst>
      <p:ext uri="{BB962C8B-B14F-4D97-AF65-F5344CB8AC3E}">
        <p14:creationId xmlns:p14="http://schemas.microsoft.com/office/powerpoint/2010/main" val="2368161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sq-AL" b="1" dirty="0" smtClean="0">
                <a:solidFill>
                  <a:srgbClr val="FF0000"/>
                </a:solidFill>
                <a:ea typeface="ＭＳ Ｐゴシック" pitchFamily="34" charset="-128"/>
              </a:rPr>
              <a:t>Marrëveshjet kornize</a:t>
            </a:r>
            <a:r>
              <a:rPr lang="en-US" b="1" dirty="0" smtClean="0">
                <a:solidFill>
                  <a:srgbClr val="FF0000"/>
                </a:solidFill>
                <a:ea typeface="ＭＳ Ｐゴシック" pitchFamily="34" charset="-128"/>
              </a:rPr>
              <a:t>- BE</a:t>
            </a:r>
            <a:r>
              <a:rPr lang="sq-AL" b="1" dirty="0" smtClean="0">
                <a:solidFill>
                  <a:srgbClr val="FF0000"/>
                </a:solidFill>
                <a:ea typeface="ＭＳ Ｐゴシック" pitchFamily="34" charset="-128"/>
              </a:rPr>
              <a:t/>
            </a:r>
            <a:br>
              <a:rPr lang="sq-AL" b="1" dirty="0" smtClean="0">
                <a:solidFill>
                  <a:srgbClr val="FF0000"/>
                </a:solidFill>
                <a:ea typeface="ＭＳ Ｐゴシック" pitchFamily="34" charset="-128"/>
              </a:rPr>
            </a:br>
            <a:endParaRPr lang="en-US" dirty="0">
              <a:solidFill>
                <a:srgbClr val="FF0000"/>
              </a:solidFill>
              <a:latin typeface="Arial" charset="0"/>
              <a:cs typeface="Arial" charset="0"/>
            </a:endParaRPr>
          </a:p>
        </p:txBody>
      </p:sp>
      <p:sp>
        <p:nvSpPr>
          <p:cNvPr id="21506" name="Content Placeholder 2"/>
          <p:cNvSpPr>
            <a:spLocks noGrp="1"/>
          </p:cNvSpPr>
          <p:nvPr>
            <p:ph idx="1"/>
          </p:nvPr>
        </p:nvSpPr>
        <p:spPr>
          <a:xfrm>
            <a:off x="425450" y="1447801"/>
            <a:ext cx="8569325" cy="4718050"/>
          </a:xfrm>
        </p:spPr>
        <p:txBody>
          <a:bodyPr/>
          <a:lstStyle/>
          <a:p>
            <a:pPr marL="0" indent="0">
              <a:buFontTx/>
              <a:buNone/>
              <a:defRPr/>
            </a:pPr>
            <a:r>
              <a:rPr lang="sq-AL" sz="1800" b="1" dirty="0" smtClean="0">
                <a:ea typeface="ＭＳ Ｐゴシック" pitchFamily="34" charset="-128"/>
              </a:rPr>
              <a:t>Marrëveshjet kornize</a:t>
            </a:r>
          </a:p>
          <a:p>
            <a:r>
              <a:rPr lang="sq-AL" sz="2000" dirty="0" smtClean="0"/>
              <a:t>"një marrëveshje mes një ose më shumë autoriteteve kontraktuese dhe një ose më shumë operatorëve ekonomik, qëllimi i së cilës është të krijojë kushtet që rregullojnë kontratat që do të jepen gjatë një periudhe të caktuar, në veçanti në lidhje me çmimin dhe, ku është e përshtatshme, sasitë te parashikuar</a:t>
            </a:r>
            <a:r>
              <a:rPr lang="en-US" sz="2000" dirty="0" smtClean="0"/>
              <a:t> (</a:t>
            </a:r>
            <a:r>
              <a:rPr lang="sq-AL" sz="2000" dirty="0" smtClean="0"/>
              <a:t>20</a:t>
            </a:r>
            <a:r>
              <a:rPr lang="en-US" sz="2000" dirty="0" smtClean="0"/>
              <a:t>14</a:t>
            </a:r>
            <a:r>
              <a:rPr lang="sq-AL" sz="2000" dirty="0" smtClean="0"/>
              <a:t>/</a:t>
            </a:r>
            <a:r>
              <a:rPr lang="en-US" sz="2000" dirty="0" smtClean="0"/>
              <a:t>24</a:t>
            </a:r>
            <a:r>
              <a:rPr lang="sq-AL" sz="2000" dirty="0" smtClean="0"/>
              <a:t> / E</a:t>
            </a:r>
            <a:r>
              <a:rPr lang="en-US" sz="2000" dirty="0" smtClean="0"/>
              <a:t>U)</a:t>
            </a:r>
            <a:r>
              <a:rPr lang="sq-AL" sz="2000" dirty="0" smtClean="0"/>
              <a:t> “</a:t>
            </a:r>
            <a:r>
              <a:rPr lang="en-US" sz="2000" dirty="0" smtClean="0"/>
              <a:t>.</a:t>
            </a:r>
          </a:p>
          <a:p>
            <a:pPr marL="0" indent="0">
              <a:buFontTx/>
              <a:buNone/>
              <a:defRPr/>
            </a:pPr>
            <a:endParaRPr lang="en-US" sz="2000" dirty="0" smtClean="0"/>
          </a:p>
          <a:p>
            <a:r>
              <a:rPr lang="sq-AL" sz="2000" dirty="0" smtClean="0"/>
              <a:t>"një marrëveshje ndërmjet një ose më shumë subjekteve kontraktuese  dhe një ose më shumë operatorëve ekonomik, qëllimi i së cilës është të krijojë kushtet që rregullojnë kontratat që do të jepen gjatë një periudhe të caktuar, në veçanti në lidhje me çmimin dhe, aty ku është e përshtatshme, sasitë e parashikuar </a:t>
            </a:r>
            <a:r>
              <a:rPr lang="en-US" sz="2000" dirty="0" smtClean="0"/>
              <a:t>(</a:t>
            </a:r>
            <a:r>
              <a:rPr lang="sq-AL" sz="2000" dirty="0" smtClean="0"/>
              <a:t>20</a:t>
            </a:r>
            <a:r>
              <a:rPr lang="en-US" sz="2000" dirty="0" smtClean="0"/>
              <a:t>1</a:t>
            </a:r>
            <a:r>
              <a:rPr lang="sq-AL" sz="2000" dirty="0" smtClean="0"/>
              <a:t>4/</a:t>
            </a:r>
            <a:r>
              <a:rPr lang="en-US" sz="2000" dirty="0" smtClean="0"/>
              <a:t>25</a:t>
            </a:r>
            <a:r>
              <a:rPr lang="sq-AL" sz="2000" dirty="0" smtClean="0"/>
              <a:t>/ E</a:t>
            </a:r>
            <a:r>
              <a:rPr lang="en-US" sz="2000" dirty="0" smtClean="0"/>
              <a:t>U) </a:t>
            </a:r>
            <a:r>
              <a:rPr lang="sq-AL" sz="2000" dirty="0" smtClean="0"/>
              <a:t>“</a:t>
            </a:r>
            <a:r>
              <a:rPr lang="en-US" sz="2000" dirty="0" smtClean="0"/>
              <a:t>.</a:t>
            </a:r>
          </a:p>
          <a:p>
            <a:pPr marL="0" indent="0">
              <a:buFontTx/>
              <a:buNone/>
              <a:defRPr/>
            </a:pPr>
            <a:endParaRPr lang="en-US" sz="1800" b="1" dirty="0" smtClean="0">
              <a:solidFill>
                <a:srgbClr val="0000FF"/>
              </a:solidFill>
              <a:ea typeface="ＭＳ Ｐゴシック" pitchFamily="34" charset="-128"/>
              <a:cs typeface="Times New Roman" pitchFamily="18" charset="0"/>
            </a:endParaRPr>
          </a:p>
          <a:p>
            <a:pPr marL="0" indent="0">
              <a:buFontTx/>
              <a:buNone/>
              <a:defRPr/>
            </a:pPr>
            <a:endParaRPr lang="en-US" sz="1800" dirty="0" smtClean="0">
              <a:ea typeface="ＭＳ Ｐゴシック" pitchFamily="34" charset="-128"/>
            </a:endParaRPr>
          </a:p>
        </p:txBody>
      </p:sp>
    </p:spTree>
    <p:extLst>
      <p:ext uri="{BB962C8B-B14F-4D97-AF65-F5344CB8AC3E}">
        <p14:creationId xmlns:p14="http://schemas.microsoft.com/office/powerpoint/2010/main" val="628959944"/>
      </p:ext>
    </p:extLst>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400" dirty="0" smtClean="0">
                <a:solidFill>
                  <a:srgbClr val="FF0000"/>
                </a:solidFill>
              </a:rPr>
              <a:t/>
            </a:r>
            <a:br>
              <a:rPr lang="en-US" sz="2400" dirty="0" smtClean="0">
                <a:solidFill>
                  <a:srgbClr val="FF0000"/>
                </a:solidFill>
              </a:rPr>
            </a:br>
            <a:r>
              <a:rPr lang="sq-AL" sz="2400" b="1" dirty="0" smtClean="0">
                <a:solidFill>
                  <a:srgbClr val="FF0000"/>
                </a:solidFill>
              </a:rPr>
              <a:t>Model i vlerësimit të një kontrate kornizë në rast të kriterit “çmimi më i ulët</a:t>
            </a:r>
            <a:r>
              <a:rPr lang="en-US" sz="2400" b="1" dirty="0" smtClean="0">
                <a:solidFill>
                  <a:srgbClr val="FF0000"/>
                </a:solidFill>
              </a:rPr>
              <a:t>”</a:t>
            </a:r>
            <a:r>
              <a:rPr lang="en-US" sz="2400" b="1" dirty="0" smtClean="0">
                <a:solidFill>
                  <a:srgbClr val="00B050"/>
                </a:solidFill>
              </a:rPr>
              <a:t/>
            </a:r>
            <a:br>
              <a:rPr lang="en-US" sz="2400" b="1" dirty="0" smtClean="0">
                <a:solidFill>
                  <a:srgbClr val="00B050"/>
                </a:solidFill>
              </a:rPr>
            </a:br>
            <a:r>
              <a:rPr lang="en-US" sz="2400" b="1" dirty="0" smtClean="0">
                <a:solidFill>
                  <a:srgbClr val="00B050"/>
                </a:solidFill>
              </a:rPr>
              <a:t/>
            </a:r>
            <a:br>
              <a:rPr lang="en-US" sz="2400" b="1" dirty="0" smtClean="0">
                <a:solidFill>
                  <a:srgbClr val="00B050"/>
                </a:solidFill>
              </a:rPr>
            </a:br>
            <a:r>
              <a:rPr lang="en-US" sz="3600" b="1" i="1" dirty="0" smtClean="0">
                <a:solidFill>
                  <a:srgbClr val="00B050"/>
                </a:solidFill>
              </a:rPr>
              <a:t/>
            </a:r>
            <a:br>
              <a:rPr lang="en-US" sz="3600" b="1" i="1" dirty="0" smtClean="0">
                <a:solidFill>
                  <a:srgbClr val="00B050"/>
                </a:solidFill>
              </a:rPr>
            </a:br>
            <a:r>
              <a:rPr lang="sq-AL" sz="3600" dirty="0" smtClean="0"/>
              <a:t> </a:t>
            </a:r>
            <a:r>
              <a:rPr lang="en-US" sz="3600" dirty="0" smtClean="0"/>
              <a:t/>
            </a:r>
            <a:br>
              <a:rPr lang="en-US" sz="3600" dirty="0" smtClean="0"/>
            </a:br>
            <a:r>
              <a:rPr lang="en-US" sz="4000" b="1" i="1" dirty="0">
                <a:solidFill>
                  <a:srgbClr val="FF0000"/>
                </a:solidFill>
              </a:rPr>
              <a:t/>
            </a:r>
            <a:br>
              <a:rPr lang="en-US" sz="4000" b="1" i="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a:buFont typeface="Arial" pitchFamily="34" charset="0"/>
              <a:buChar char="•"/>
            </a:pPr>
            <a:endParaRPr lang="en-US" sz="2000" dirty="0" smtClean="0"/>
          </a:p>
          <a:p>
            <a:r>
              <a:rPr lang="sq-AL" sz="2000" dirty="0" smtClean="0"/>
              <a:t>Kriteret për dhënie të kontratës mund të jenë ose </a:t>
            </a:r>
            <a:r>
              <a:rPr lang="sq-AL" sz="2000" i="1" dirty="0" smtClean="0">
                <a:solidFill>
                  <a:srgbClr val="FF0000"/>
                </a:solidFill>
              </a:rPr>
              <a:t>çmimi më i ulët</a:t>
            </a:r>
            <a:r>
              <a:rPr lang="sq-AL" sz="2000" dirty="0" smtClean="0">
                <a:solidFill>
                  <a:srgbClr val="FF0000"/>
                </a:solidFill>
              </a:rPr>
              <a:t> ose </a:t>
            </a:r>
            <a:r>
              <a:rPr lang="sq-AL" sz="2000" i="1" dirty="0" smtClean="0">
                <a:solidFill>
                  <a:srgbClr val="FF0000"/>
                </a:solidFill>
              </a:rPr>
              <a:t>tenderi ekonomikisht më i favorshëm.</a:t>
            </a:r>
            <a:endParaRPr lang="en-US" sz="2000" dirty="0" smtClean="0">
              <a:solidFill>
                <a:srgbClr val="FF0000"/>
              </a:solidFill>
            </a:endParaRPr>
          </a:p>
          <a:p>
            <a:endParaRPr lang="en-US" sz="2000" dirty="0" smtClean="0"/>
          </a:p>
          <a:p>
            <a:r>
              <a:rPr lang="sq-AL" sz="2000" dirty="0" smtClean="0"/>
              <a:t>Nëse autoriteti kontraktues ka specifikuar se kontrata publike do t’i shpërblehet operatorit ekonomik që ka paraqitur </a:t>
            </a:r>
            <a:r>
              <a:rPr lang="sq-AL" sz="2000" b="1" dirty="0" smtClean="0"/>
              <a:t>tenderin ekonomikisht më të favorshëm</a:t>
            </a:r>
            <a:r>
              <a:rPr lang="sq-AL" sz="2000" dirty="0" smtClean="0"/>
              <a:t>, autoriteti kontraktues në fjalë duhet të specifikojë në njoftimin për kontratë dhe në dosjen e tenderit kriteret që do të merren parasysh gjatë vendosjes së fituesit dhe peshën që i është dhënë secilit kriter. </a:t>
            </a:r>
            <a:endParaRPr lang="en-US" sz="2000" dirty="0" smtClean="0"/>
          </a:p>
          <a:p>
            <a:endParaRPr lang="en-US" sz="2000" dirty="0" smtClean="0"/>
          </a:p>
          <a:p>
            <a:r>
              <a:rPr lang="sq-AL" sz="2000" dirty="0" smtClean="0"/>
              <a:t>Në rast se kriteri është </a:t>
            </a:r>
            <a:r>
              <a:rPr lang="sq-AL" sz="2000" b="1" dirty="0" smtClean="0"/>
              <a:t>çmimi më i ulët</a:t>
            </a:r>
            <a:r>
              <a:rPr lang="sq-AL" sz="2000" dirty="0" smtClean="0"/>
              <a:t>, kontrata gjithmonë duhet të shpërblehet për tenderin me çmimin më të ulët në përputhje me kërkesat e specifikuara.</a:t>
            </a:r>
            <a:endParaRPr lang="en-US" sz="2000" dirty="0" smtClean="0"/>
          </a:p>
          <a:p>
            <a:endParaRPr lang="en-US" sz="2000" dirty="0" smtClean="0"/>
          </a:p>
          <a:p>
            <a:endParaRPr lang="en-US" sz="2000" dirty="0" smtClean="0"/>
          </a:p>
        </p:txBody>
      </p:sp>
    </p:spTree>
    <p:extLst>
      <p:ext uri="{BB962C8B-B14F-4D97-AF65-F5344CB8AC3E}">
        <p14:creationId xmlns:p14="http://schemas.microsoft.com/office/powerpoint/2010/main" val="23681611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sq-AL" sz="2400" b="1" dirty="0" smtClean="0">
                <a:solidFill>
                  <a:srgbClr val="FF0000"/>
                </a:solidFill>
              </a:rPr>
              <a:t>Model i vlerësimit të një kontrate kornizë në rast të kriterit “çmimi më i ulët”</a:t>
            </a:r>
            <a:r>
              <a:rPr lang="en-US" sz="2400" b="1" dirty="0" smtClean="0">
                <a:solidFill>
                  <a:srgbClr val="00B050"/>
                </a:solidFill>
              </a:rPr>
              <a:t/>
            </a:r>
            <a:br>
              <a:rPr lang="en-US" sz="2400" b="1" dirty="0" smtClean="0">
                <a:solidFill>
                  <a:srgbClr val="00B050"/>
                </a:solidFill>
              </a:rPr>
            </a:br>
            <a:r>
              <a:rPr lang="en-US" sz="3600" b="1" i="1" dirty="0" smtClean="0">
                <a:solidFill>
                  <a:srgbClr val="00B050"/>
                </a:solidFill>
              </a:rPr>
              <a:t/>
            </a:r>
            <a:br>
              <a:rPr lang="en-US" sz="3600" b="1" i="1" dirty="0" smtClean="0">
                <a:solidFill>
                  <a:srgbClr val="00B050"/>
                </a:solidFill>
              </a:rPr>
            </a:br>
            <a:r>
              <a:rPr lang="sq-AL" sz="3600" dirty="0" smtClean="0"/>
              <a:t> </a:t>
            </a:r>
            <a:r>
              <a:rPr lang="en-US" sz="3600" dirty="0" smtClean="0"/>
              <a:t/>
            </a:r>
            <a:br>
              <a:rPr lang="en-US" sz="3600" dirty="0" smtClean="0"/>
            </a:br>
            <a:r>
              <a:rPr lang="en-US" sz="4000" b="1" i="1" dirty="0">
                <a:solidFill>
                  <a:srgbClr val="FF0000"/>
                </a:solidFill>
              </a:rPr>
              <a:t/>
            </a:r>
            <a:br>
              <a:rPr lang="en-US" sz="4000" b="1" i="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lvl="0">
              <a:buFont typeface="Arial" pitchFamily="34" charset="0"/>
              <a:buChar char="•"/>
            </a:pPr>
            <a:endParaRPr lang="en-US" sz="2000" dirty="0" smtClean="0"/>
          </a:p>
          <a:p>
            <a:r>
              <a:rPr lang="sq-AL" sz="2000" dirty="0" smtClean="0"/>
              <a:t>Në rast të kriterit </a:t>
            </a:r>
            <a:r>
              <a:rPr lang="sq-AL" sz="2000" i="1" dirty="0" smtClean="0"/>
              <a:t>tenderi ekonomikisht më i favorshëm</a:t>
            </a:r>
            <a:r>
              <a:rPr lang="sq-AL" sz="2000" dirty="0" smtClean="0"/>
              <a:t> është e detyrueshme qe të konvertohet çdo element i kritereve të dhënies në pike dhe me pas të peshohet në bazë të formulës dhe peshave te përcaktuara në Njoftimin e Kontratës dhe Dosjen e Tenderit.</a:t>
            </a:r>
            <a:endParaRPr lang="en-US" sz="2000" dirty="0" smtClean="0"/>
          </a:p>
          <a:p>
            <a:endParaRPr lang="en-US" sz="2000" dirty="0" smtClean="0"/>
          </a:p>
          <a:p>
            <a:r>
              <a:rPr lang="sq-AL" sz="2000" dirty="0" smtClean="0"/>
              <a:t>Megjithatë, në rast të kriterit </a:t>
            </a:r>
            <a:r>
              <a:rPr lang="sq-AL" sz="2000" i="1" dirty="0" smtClean="0"/>
              <a:t>tenderi me çmimin më të ulët</a:t>
            </a:r>
            <a:r>
              <a:rPr lang="sq-AL" sz="2000" dirty="0" smtClean="0"/>
              <a:t> </a:t>
            </a:r>
            <a:r>
              <a:rPr lang="sq-AL" sz="2000" b="1" dirty="0" smtClean="0"/>
              <a:t>nuk lejohet konvertimi i çmimeve në pike dhe te peshohen piket</a:t>
            </a:r>
            <a:r>
              <a:rPr lang="sq-AL" sz="2000" dirty="0" smtClean="0"/>
              <a:t>.</a:t>
            </a:r>
            <a:endParaRPr lang="en-US" sz="2000" dirty="0" smtClean="0"/>
          </a:p>
          <a:p>
            <a:endParaRPr lang="en-US" sz="2000" dirty="0" smtClean="0"/>
          </a:p>
          <a:p>
            <a:r>
              <a:rPr lang="sq-AL" sz="2000" dirty="0" smtClean="0"/>
              <a:t>Ne rastet e kontratave publike kornize, kur nuk dihen </a:t>
            </a:r>
            <a:r>
              <a:rPr lang="sq-AL" sz="2000" dirty="0" err="1" smtClean="0"/>
              <a:t>sasite</a:t>
            </a:r>
            <a:r>
              <a:rPr lang="sq-AL" sz="2000" dirty="0" smtClean="0"/>
              <a:t> </a:t>
            </a:r>
            <a:r>
              <a:rPr lang="sq-AL" sz="2000" dirty="0" err="1" smtClean="0"/>
              <a:t>indikative</a:t>
            </a:r>
            <a:r>
              <a:rPr lang="sq-AL" sz="2000" dirty="0" smtClean="0"/>
              <a:t>, </a:t>
            </a:r>
            <a:r>
              <a:rPr lang="sq-AL" sz="2000" b="1" i="1" dirty="0" smtClean="0"/>
              <a:t>kontratat me çmime për njësi</a:t>
            </a:r>
            <a:r>
              <a:rPr lang="sq-AL" sz="2000" dirty="0" smtClean="0"/>
              <a:t>, AK duhet te përcaktoj </a:t>
            </a:r>
            <a:r>
              <a:rPr lang="sq-AL" sz="2000" dirty="0" err="1" smtClean="0"/>
              <a:t>peshët</a:t>
            </a:r>
            <a:r>
              <a:rPr lang="sq-AL" sz="2000" dirty="0" smtClean="0"/>
              <a:t> ne baze të rëndësisë se secilës “kategori të shërbimeve" ose secilit "artikull" në mënyrë që Autoriteti Kontraktues të përcaktoj se cila është oferta me çmim më të ulët.</a:t>
            </a:r>
            <a:endParaRPr lang="en-US" sz="2000" dirty="0" smtClean="0"/>
          </a:p>
          <a:p>
            <a:pPr>
              <a:buNone/>
            </a:pPr>
            <a:endParaRPr lang="en-US" sz="2000" dirty="0" smtClean="0"/>
          </a:p>
        </p:txBody>
      </p:sp>
    </p:spTree>
    <p:extLst>
      <p:ext uri="{BB962C8B-B14F-4D97-AF65-F5344CB8AC3E}">
        <p14:creationId xmlns:p14="http://schemas.microsoft.com/office/powerpoint/2010/main" val="23681611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sq-AL" sz="2400" b="1" dirty="0" smtClean="0">
                <a:solidFill>
                  <a:srgbClr val="FF0000"/>
                </a:solidFill>
              </a:rPr>
              <a:t>Model i vlerësimit të një kontrate kornizë në rast të kriterit “çmimi më i ulët</a:t>
            </a:r>
            <a:r>
              <a:rPr lang="sq-AL" sz="2400" b="1" dirty="0" smtClean="0"/>
              <a:t>”</a:t>
            </a:r>
            <a:r>
              <a:rPr lang="sq-AL" sz="2400" b="1" dirty="0" smtClean="0">
                <a:solidFill>
                  <a:srgbClr val="FF0000"/>
                </a:solidFill>
              </a:rPr>
              <a:t> </a:t>
            </a:r>
            <a:r>
              <a:rPr lang="en-US" sz="2400" b="1" dirty="0" smtClean="0">
                <a:solidFill>
                  <a:srgbClr val="00B050"/>
                </a:solidFill>
              </a:rPr>
              <a:t/>
            </a:r>
            <a:br>
              <a:rPr lang="en-US" sz="2400" b="1" dirty="0" smtClean="0">
                <a:solidFill>
                  <a:srgbClr val="00B050"/>
                </a:solidFill>
              </a:rPr>
            </a:br>
            <a:r>
              <a:rPr lang="en-US" sz="3600" b="1" i="1" dirty="0" smtClean="0">
                <a:solidFill>
                  <a:srgbClr val="00B050"/>
                </a:solidFill>
              </a:rPr>
              <a:t/>
            </a:r>
            <a:br>
              <a:rPr lang="en-US" sz="3600" b="1" i="1" dirty="0" smtClean="0">
                <a:solidFill>
                  <a:srgbClr val="00B050"/>
                </a:solidFill>
              </a:rPr>
            </a:br>
            <a:r>
              <a:rPr lang="sq-AL" sz="3600" dirty="0" smtClean="0"/>
              <a:t> </a:t>
            </a:r>
            <a:r>
              <a:rPr lang="en-US" sz="3600" dirty="0" smtClean="0"/>
              <a:t/>
            </a:r>
            <a:br>
              <a:rPr lang="en-US" sz="3600" dirty="0" smtClean="0"/>
            </a:br>
            <a:r>
              <a:rPr lang="en-US" sz="4000" b="1" i="1" dirty="0">
                <a:solidFill>
                  <a:srgbClr val="FF0000"/>
                </a:solidFill>
              </a:rPr>
              <a:t/>
            </a:r>
            <a:br>
              <a:rPr lang="en-US" sz="4000" b="1" i="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lvl="0">
              <a:buFont typeface="Arial" pitchFamily="34" charset="0"/>
              <a:buChar char="•"/>
            </a:pPr>
            <a:endParaRPr lang="en-US" sz="2000" dirty="0" smtClean="0"/>
          </a:p>
          <a:p>
            <a:r>
              <a:rPr lang="sq-AL" sz="2000" dirty="0" smtClean="0"/>
              <a:t>Në këto </a:t>
            </a:r>
            <a:r>
              <a:rPr lang="en-US" sz="2000" dirty="0" smtClean="0"/>
              <a:t>AK </a:t>
            </a:r>
            <a:r>
              <a:rPr lang="sq-AL" sz="2000" dirty="0" smtClean="0"/>
              <a:t>do të vlerësoj </a:t>
            </a:r>
            <a:r>
              <a:rPr lang="sq-AL" sz="2000" b="1" dirty="0" smtClean="0"/>
              <a:t>frekuencën dhe rëndësinë e secilit artikull ose frekuencën dhe rëndësinë e secilës kategori të shërbimeve dhe do të peshoj çmimin në bazë të rëndësisë.</a:t>
            </a:r>
            <a:endParaRPr lang="en-US" sz="2000" b="1" dirty="0" smtClean="0"/>
          </a:p>
          <a:p>
            <a:r>
              <a:rPr lang="sq-AL" sz="2000" dirty="0" smtClean="0"/>
              <a:t>Këto pesha </a:t>
            </a:r>
            <a:r>
              <a:rPr lang="sq-AL" sz="2000" b="1" dirty="0" smtClean="0"/>
              <a:t>do të përdoren vetëm</a:t>
            </a:r>
            <a:r>
              <a:rPr lang="sq-AL" sz="2000" dirty="0" smtClean="0"/>
              <a:t> për qëllimin e artikulimit te rëndësisë se secilit shërbim apo artikull, dhe për të qenë në gjendje për të zgjedhur ofertën me çmimin më të ulët.</a:t>
            </a:r>
            <a:endParaRPr lang="en-US" sz="2000" dirty="0" smtClean="0"/>
          </a:p>
          <a:p>
            <a:pPr lvl="0"/>
            <a:r>
              <a:rPr lang="sq-AL" sz="2000" dirty="0" smtClean="0"/>
              <a:t>Në rast të çmimit më të ulët, duke peshuar çmimet, </a:t>
            </a:r>
            <a:r>
              <a:rPr lang="sq-AL" sz="2000" b="1" dirty="0" err="1" smtClean="0"/>
              <a:t>çmimet</a:t>
            </a:r>
            <a:r>
              <a:rPr lang="sq-AL" sz="2000" b="1" dirty="0" smtClean="0"/>
              <a:t> e peshuar bazohen në çmimin e ofruar nga Operatorët Ekonomik individual, prandaj nuk lejohet qe të përcaktohen piket  duke krahasuar çmimet e ofertuesve të ndryshëm</a:t>
            </a:r>
            <a:r>
              <a:rPr lang="sq-AL" sz="2000" dirty="0" smtClean="0"/>
              <a:t>.</a:t>
            </a:r>
            <a:endParaRPr lang="en-US" sz="2000" dirty="0" smtClean="0"/>
          </a:p>
          <a:p>
            <a:pPr lvl="0"/>
            <a:r>
              <a:rPr lang="sq-AL" sz="2000" b="1" dirty="0" smtClean="0"/>
              <a:t>Funksioni i vetëm i peshimit te çmimit është qe të përcaktohet kontrata me çmimin më të ulët, por pagesa gjithmonë kryhet ne baze të çmimit te ofertuar.</a:t>
            </a:r>
            <a:endParaRPr lang="en-US" sz="2000" b="1" dirty="0" smtClean="0"/>
          </a:p>
          <a:p>
            <a:pPr>
              <a:buNone/>
            </a:pPr>
            <a:r>
              <a:rPr lang="sq-AL" sz="2000" dirty="0" smtClean="0"/>
              <a:t> </a:t>
            </a:r>
            <a:endParaRPr lang="en-US" sz="2000" dirty="0" smtClean="0"/>
          </a:p>
          <a:p>
            <a:pPr>
              <a:buNone/>
            </a:pPr>
            <a:endParaRPr lang="en-US" sz="2000" dirty="0" smtClean="0"/>
          </a:p>
        </p:txBody>
      </p:sp>
    </p:spTree>
    <p:extLst>
      <p:ext uri="{BB962C8B-B14F-4D97-AF65-F5344CB8AC3E}">
        <p14:creationId xmlns:p14="http://schemas.microsoft.com/office/powerpoint/2010/main" val="23681611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sq-AL" sz="2400" b="1" dirty="0" smtClean="0">
                <a:solidFill>
                  <a:srgbClr val="FF0000"/>
                </a:solidFill>
              </a:rPr>
              <a:t>Model i vlerësimit të një kontrate kornizë në rast të kriterit “çmimi më i ulët</a:t>
            </a:r>
            <a:r>
              <a:rPr lang="sq-AL" sz="2400" b="1" dirty="0" smtClean="0"/>
              <a:t>”</a:t>
            </a:r>
            <a:r>
              <a:rPr lang="sq-AL" sz="2400" b="1" dirty="0" smtClean="0">
                <a:solidFill>
                  <a:srgbClr val="FF0000"/>
                </a:solidFill>
              </a:rPr>
              <a:t> </a:t>
            </a:r>
            <a:r>
              <a:rPr lang="en-US" sz="2400" b="1" dirty="0" smtClean="0">
                <a:solidFill>
                  <a:srgbClr val="00B050"/>
                </a:solidFill>
              </a:rPr>
              <a:t/>
            </a:r>
            <a:br>
              <a:rPr lang="en-US" sz="2400" b="1" dirty="0" smtClean="0">
                <a:solidFill>
                  <a:srgbClr val="00B050"/>
                </a:solidFill>
              </a:rPr>
            </a:br>
            <a:r>
              <a:rPr lang="en-US" sz="3600" b="1" i="1" dirty="0" smtClean="0">
                <a:solidFill>
                  <a:srgbClr val="00B050"/>
                </a:solidFill>
              </a:rPr>
              <a:t/>
            </a:r>
            <a:br>
              <a:rPr lang="en-US" sz="3600" b="1" i="1" dirty="0" smtClean="0">
                <a:solidFill>
                  <a:srgbClr val="00B050"/>
                </a:solidFill>
              </a:rPr>
            </a:br>
            <a:r>
              <a:rPr lang="sq-AL" sz="3600" dirty="0" smtClean="0"/>
              <a:t> </a:t>
            </a:r>
            <a:r>
              <a:rPr lang="en-US" sz="3600" dirty="0" smtClean="0"/>
              <a:t/>
            </a:r>
            <a:br>
              <a:rPr lang="en-US" sz="3600" dirty="0" smtClean="0"/>
            </a:br>
            <a:r>
              <a:rPr lang="en-US" sz="4000" b="1" i="1" dirty="0">
                <a:solidFill>
                  <a:srgbClr val="FF0000"/>
                </a:solidFill>
              </a:rPr>
              <a:t/>
            </a:r>
            <a:br>
              <a:rPr lang="en-US" sz="4000" b="1" i="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lvl="0"/>
            <a:endParaRPr lang="en-US" sz="2000" dirty="0" smtClean="0"/>
          </a:p>
          <a:p>
            <a:pPr lvl="0"/>
            <a:r>
              <a:rPr lang="sq-AL" sz="2000" dirty="0" smtClean="0"/>
              <a:t>Rreptësishtë ndalohet </a:t>
            </a:r>
            <a:r>
              <a:rPr lang="sq-AL" sz="2000" b="1" dirty="0" smtClean="0"/>
              <a:t>krahasimi i çmimeve te ofertave të ndryshme me njëra-tjetrën </a:t>
            </a:r>
            <a:r>
              <a:rPr lang="sq-AL" sz="2000" dirty="0" smtClean="0"/>
              <a:t>dhe të konvertohen vlerat e llogaritura në pike, mandej te peshohen piket pasi qe ne ketë mënyre piket  më te larta te poentuar jo domosdoshmërish do të rezultojnë në çmimin më të ulët.</a:t>
            </a:r>
            <a:endParaRPr lang="en-US" sz="2000" dirty="0" smtClean="0"/>
          </a:p>
          <a:p>
            <a:pPr lvl="0"/>
            <a:endParaRPr lang="en-US" sz="2000" dirty="0" smtClean="0"/>
          </a:p>
          <a:p>
            <a:pPr lvl="0"/>
            <a:r>
              <a:rPr lang="sq-AL" sz="2000" dirty="0" smtClean="0"/>
              <a:t>Autoriteti Kontraktues do të përcaktoj në Dosjen e Tenderit peshën (rëndësinë) e çmimeve te kategorive specifike, dhe do te artikuloj </a:t>
            </a:r>
            <a:r>
              <a:rPr lang="sq-AL" sz="2000" dirty="0" err="1" smtClean="0"/>
              <a:t>rëndëësinë</a:t>
            </a:r>
            <a:r>
              <a:rPr lang="sq-AL" sz="2000" dirty="0" smtClean="0"/>
              <a:t> në %. % totale do të jetë 100%</a:t>
            </a:r>
            <a:endParaRPr lang="en-US" sz="2000" dirty="0" smtClean="0"/>
          </a:p>
          <a:p>
            <a:endParaRPr lang="en-US" sz="2000" dirty="0" smtClean="0"/>
          </a:p>
          <a:p>
            <a:pPr>
              <a:buNone/>
            </a:pPr>
            <a:endParaRPr lang="en-US" sz="2000" dirty="0" smtClean="0"/>
          </a:p>
        </p:txBody>
      </p:sp>
    </p:spTree>
    <p:extLst>
      <p:ext uri="{BB962C8B-B14F-4D97-AF65-F5344CB8AC3E}">
        <p14:creationId xmlns:p14="http://schemas.microsoft.com/office/powerpoint/2010/main" val="23681611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400" b="1" dirty="0" smtClean="0">
                <a:solidFill>
                  <a:srgbClr val="FF0000"/>
                </a:solidFill>
              </a:rPr>
              <a:t/>
            </a:r>
            <a:br>
              <a:rPr lang="en-US" sz="2400" b="1" dirty="0" smtClean="0">
                <a:solidFill>
                  <a:srgbClr val="FF0000"/>
                </a:solidFill>
              </a:rPr>
            </a:br>
            <a:r>
              <a:rPr lang="sq-AL" sz="2400" b="1" dirty="0" smtClean="0">
                <a:solidFill>
                  <a:srgbClr val="FF0000"/>
                </a:solidFill>
              </a:rPr>
              <a:t>Shembull I mirë</a:t>
            </a:r>
            <a:r>
              <a:rPr lang="sq-AL" sz="2400" b="1" dirty="0" smtClean="0">
                <a:solidFill>
                  <a:srgbClr val="00B050"/>
                </a:solidFill>
              </a:rPr>
              <a:t/>
            </a:r>
            <a:br>
              <a:rPr lang="sq-AL" sz="2400" b="1" dirty="0" smtClean="0">
                <a:solidFill>
                  <a:srgbClr val="00B050"/>
                </a:solidFill>
              </a:rPr>
            </a:br>
            <a:r>
              <a:rPr lang="en-US" sz="2400" b="1" dirty="0" smtClean="0">
                <a:solidFill>
                  <a:srgbClr val="FF0000"/>
                </a:solidFill>
              </a:rPr>
              <a:t/>
            </a:r>
            <a:br>
              <a:rPr lang="en-US" sz="2400" b="1" dirty="0" smtClean="0">
                <a:solidFill>
                  <a:srgbClr val="FF0000"/>
                </a:solidFill>
              </a:rPr>
            </a:br>
            <a:r>
              <a:rPr lang="en-US" sz="2400" b="1" dirty="0" smtClean="0">
                <a:solidFill>
                  <a:srgbClr val="FF0000"/>
                </a:solidFill>
              </a:rPr>
              <a:t/>
            </a:r>
            <a:br>
              <a:rPr lang="en-US" sz="2400" b="1" dirty="0" smtClean="0">
                <a:solidFill>
                  <a:srgbClr val="FF0000"/>
                </a:solidFill>
              </a:rPr>
            </a:br>
            <a:r>
              <a:rPr lang="en-US" sz="3600" b="1" i="1" dirty="0" smtClean="0"/>
              <a:t/>
            </a:r>
            <a:br>
              <a:rPr lang="en-US" sz="3600" b="1" i="1" dirty="0" smtClean="0"/>
            </a:br>
            <a:r>
              <a:rPr lang="sq-AL" sz="3600" dirty="0" smtClean="0"/>
              <a:t> </a:t>
            </a:r>
            <a:r>
              <a:rPr lang="en-US" sz="3600" dirty="0" smtClean="0"/>
              <a:t/>
            </a:r>
            <a:br>
              <a:rPr lang="en-US" sz="3600" dirty="0" smtClean="0"/>
            </a:br>
            <a:r>
              <a:rPr lang="en-US" sz="4000" b="1" i="1" dirty="0">
                <a:solidFill>
                  <a:srgbClr val="FF0000"/>
                </a:solidFill>
              </a:rPr>
              <a:t/>
            </a:r>
            <a:br>
              <a:rPr lang="en-US" sz="4000" b="1" i="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lvl="0"/>
            <a:endParaRPr lang="en-US" sz="2000" dirty="0" smtClean="0"/>
          </a:p>
          <a:p>
            <a:pPr lvl="0"/>
            <a:endParaRPr lang="en-US" sz="2000" dirty="0" smtClean="0"/>
          </a:p>
          <a:p>
            <a:pPr lvl="0"/>
            <a:r>
              <a:rPr lang="sq-AL" sz="2000" dirty="0" smtClean="0"/>
              <a:t>Lënda e kontratës: </a:t>
            </a:r>
            <a:r>
              <a:rPr lang="sq-AL" sz="2000" b="1" dirty="0" smtClean="0"/>
              <a:t>Mirëmbajtja e veturave</a:t>
            </a:r>
          </a:p>
          <a:p>
            <a:pPr lvl="0"/>
            <a:r>
              <a:rPr lang="sq-AL" sz="2000" dirty="0" smtClean="0"/>
              <a:t>Kriteri për dhënien e kontratës: “</a:t>
            </a:r>
            <a:r>
              <a:rPr lang="sq-AL" sz="2000" b="1" dirty="0" smtClean="0"/>
              <a:t>Çmimi me i ulet”</a:t>
            </a:r>
          </a:p>
          <a:p>
            <a:pPr>
              <a:buNone/>
            </a:pPr>
            <a:endParaRPr lang="en-US" sz="2000" dirty="0" smtClean="0"/>
          </a:p>
          <a:p>
            <a:endParaRPr lang="en-US" sz="2000" dirty="0" smtClean="0"/>
          </a:p>
        </p:txBody>
      </p:sp>
    </p:spTree>
    <p:extLst>
      <p:ext uri="{BB962C8B-B14F-4D97-AF65-F5344CB8AC3E}">
        <p14:creationId xmlns:p14="http://schemas.microsoft.com/office/powerpoint/2010/main" val="23681611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sq-AL" sz="2400" b="1" dirty="0" smtClean="0">
                <a:solidFill>
                  <a:srgbClr val="FF0000"/>
                </a:solidFill>
              </a:rPr>
              <a:t>Shembull I mirë</a:t>
            </a:r>
            <a:r>
              <a:rPr lang="sq-AL" sz="2400" b="1" dirty="0" smtClean="0">
                <a:solidFill>
                  <a:srgbClr val="00B050"/>
                </a:solidFill>
              </a:rPr>
              <a:t/>
            </a:r>
            <a:br>
              <a:rPr lang="sq-AL" sz="2400" b="1" dirty="0" smtClean="0">
                <a:solidFill>
                  <a:srgbClr val="00B050"/>
                </a:solidFill>
              </a:rPr>
            </a:br>
            <a:r>
              <a:rPr lang="en-US" sz="2400" b="1" dirty="0" smtClean="0">
                <a:solidFill>
                  <a:srgbClr val="FF0000"/>
                </a:solidFill>
              </a:rPr>
              <a:t/>
            </a:r>
            <a:br>
              <a:rPr lang="en-US" sz="2400" b="1" dirty="0" smtClean="0">
                <a:solidFill>
                  <a:srgbClr val="FF0000"/>
                </a:solidFill>
              </a:rPr>
            </a:br>
            <a:r>
              <a:rPr lang="en-US" sz="2400" b="1" dirty="0" smtClean="0">
                <a:solidFill>
                  <a:srgbClr val="FF0000"/>
                </a:solidFill>
              </a:rPr>
              <a:t/>
            </a:r>
            <a:br>
              <a:rPr lang="en-US" sz="2400" b="1" dirty="0" smtClean="0">
                <a:solidFill>
                  <a:srgbClr val="FF0000"/>
                </a:solidFill>
              </a:rPr>
            </a:br>
            <a:r>
              <a:rPr lang="en-US" sz="3600" b="1" i="1" dirty="0" smtClean="0"/>
              <a:t/>
            </a:r>
            <a:br>
              <a:rPr lang="en-US" sz="3600" b="1" i="1" dirty="0" smtClean="0"/>
            </a:br>
            <a:r>
              <a:rPr lang="sq-AL" sz="3600" dirty="0" smtClean="0"/>
              <a:t> </a:t>
            </a:r>
            <a:r>
              <a:rPr lang="en-US" sz="3600" dirty="0" smtClean="0"/>
              <a:t/>
            </a:r>
            <a:br>
              <a:rPr lang="en-US" sz="3600" dirty="0" smtClean="0"/>
            </a:br>
            <a:r>
              <a:rPr lang="en-US" sz="4000" b="1" i="1" dirty="0">
                <a:solidFill>
                  <a:srgbClr val="FF0000"/>
                </a:solidFill>
              </a:rPr>
              <a:t/>
            </a:r>
            <a:br>
              <a:rPr lang="en-US" sz="4000" b="1" i="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a:buNone/>
            </a:pPr>
            <a:endParaRPr lang="en-US" sz="2000" dirty="0" smtClean="0"/>
          </a:p>
          <a:p>
            <a:endParaRPr lang="en-US" sz="2000" dirty="0" smtClean="0"/>
          </a:p>
        </p:txBody>
      </p:sp>
      <p:graphicFrame>
        <p:nvGraphicFramePr>
          <p:cNvPr id="4" name="Table 3"/>
          <p:cNvGraphicFramePr>
            <a:graphicFrameLocks noGrp="1"/>
          </p:cNvGraphicFramePr>
          <p:nvPr/>
        </p:nvGraphicFramePr>
        <p:xfrm>
          <a:off x="457201" y="996950"/>
          <a:ext cx="8305798" cy="4864100"/>
        </p:xfrm>
        <a:graphic>
          <a:graphicData uri="http://schemas.openxmlformats.org/drawingml/2006/table">
            <a:tbl>
              <a:tblPr/>
              <a:tblGrid>
                <a:gridCol w="666121">
                  <a:extLst>
                    <a:ext uri="{9D8B030D-6E8A-4147-A177-3AD203B41FA5}">
                      <a16:colId xmlns:a16="http://schemas.microsoft.com/office/drawing/2014/main" val="20000"/>
                    </a:ext>
                  </a:extLst>
                </a:gridCol>
                <a:gridCol w="1016250">
                  <a:extLst>
                    <a:ext uri="{9D8B030D-6E8A-4147-A177-3AD203B41FA5}">
                      <a16:colId xmlns:a16="http://schemas.microsoft.com/office/drawing/2014/main" val="20001"/>
                    </a:ext>
                  </a:extLst>
                </a:gridCol>
                <a:gridCol w="451228">
                  <a:extLst>
                    <a:ext uri="{9D8B030D-6E8A-4147-A177-3AD203B41FA5}">
                      <a16:colId xmlns:a16="http://schemas.microsoft.com/office/drawing/2014/main" val="20002"/>
                    </a:ext>
                  </a:extLst>
                </a:gridCol>
                <a:gridCol w="442259">
                  <a:extLst>
                    <a:ext uri="{9D8B030D-6E8A-4147-A177-3AD203B41FA5}">
                      <a16:colId xmlns:a16="http://schemas.microsoft.com/office/drawing/2014/main" val="20003"/>
                    </a:ext>
                  </a:extLst>
                </a:gridCol>
                <a:gridCol w="929341">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48507">
                  <a:extLst>
                    <a:ext uri="{9D8B030D-6E8A-4147-A177-3AD203B41FA5}">
                      <a16:colId xmlns:a16="http://schemas.microsoft.com/office/drawing/2014/main" val="20006"/>
                    </a:ext>
                  </a:extLst>
                </a:gridCol>
                <a:gridCol w="828836">
                  <a:extLst>
                    <a:ext uri="{9D8B030D-6E8A-4147-A177-3AD203B41FA5}">
                      <a16:colId xmlns:a16="http://schemas.microsoft.com/office/drawing/2014/main" val="20007"/>
                    </a:ext>
                  </a:extLst>
                </a:gridCol>
                <a:gridCol w="828836">
                  <a:extLst>
                    <a:ext uri="{9D8B030D-6E8A-4147-A177-3AD203B41FA5}">
                      <a16:colId xmlns:a16="http://schemas.microsoft.com/office/drawing/2014/main" val="20008"/>
                    </a:ext>
                  </a:extLst>
                </a:gridCol>
                <a:gridCol w="828110">
                  <a:extLst>
                    <a:ext uri="{9D8B030D-6E8A-4147-A177-3AD203B41FA5}">
                      <a16:colId xmlns:a16="http://schemas.microsoft.com/office/drawing/2014/main" val="20009"/>
                    </a:ext>
                  </a:extLst>
                </a:gridCol>
                <a:gridCol w="828110">
                  <a:extLst>
                    <a:ext uri="{9D8B030D-6E8A-4147-A177-3AD203B41FA5}">
                      <a16:colId xmlns:a16="http://schemas.microsoft.com/office/drawing/2014/main" val="20010"/>
                    </a:ext>
                  </a:extLst>
                </a:gridCol>
              </a:tblGrid>
              <a:tr h="277763">
                <a:tc rowSpan="2" gridSpan="2">
                  <a:txBody>
                    <a:bodyPr/>
                    <a:lstStyle/>
                    <a:p>
                      <a:pPr marL="236220" marR="0">
                        <a:lnSpc>
                          <a:spcPts val="3265"/>
                        </a:lnSpc>
                        <a:spcBef>
                          <a:spcPts val="0"/>
                        </a:spcBef>
                        <a:spcAft>
                          <a:spcPts val="0"/>
                        </a:spcAft>
                      </a:pPr>
                      <a:r>
                        <a:rPr lang="en-US" sz="900" kern="100">
                          <a:solidFill>
                            <a:srgbClr val="000000"/>
                          </a:solidFill>
                          <a:latin typeface="Arial"/>
                          <a:ea typeface="Times New Roman"/>
                          <a:cs typeface="Times New Roman"/>
                        </a:rPr>
                        <a:t>Kategoritë</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hMerge="1">
                  <a:txBody>
                    <a:bodyPr/>
                    <a:lstStyle/>
                    <a:p>
                      <a:endParaRPr lang="en-US"/>
                    </a:p>
                  </a:txBody>
                  <a:tcPr/>
                </a:tc>
                <a:tc rowSpan="2" gridSpan="2">
                  <a:txBody>
                    <a:bodyPr/>
                    <a:lstStyle/>
                    <a:p>
                      <a:pPr marL="94615" marR="0">
                        <a:lnSpc>
                          <a:spcPts val="2005"/>
                        </a:lnSpc>
                        <a:spcBef>
                          <a:spcPts val="0"/>
                        </a:spcBef>
                        <a:spcAft>
                          <a:spcPts val="0"/>
                        </a:spcAft>
                      </a:pPr>
                      <a:r>
                        <a:rPr lang="en-US" sz="900" kern="100" spc="-5">
                          <a:solidFill>
                            <a:srgbClr val="000000"/>
                          </a:solidFill>
                          <a:latin typeface="Arial"/>
                          <a:ea typeface="Times New Roman"/>
                          <a:cs typeface="Times New Roman"/>
                        </a:rPr>
                        <a:t>Pesha</a:t>
                      </a:r>
                      <a:r>
                        <a:rPr lang="en-US" sz="900" kern="100">
                          <a:solidFill>
                            <a:srgbClr val="000000"/>
                          </a:solidFill>
                          <a:latin typeface="Calibri"/>
                          <a:ea typeface="Times New Roman"/>
                          <a:cs typeface="Calibri"/>
                        </a:rPr>
                        <a:t> </a:t>
                      </a:r>
                      <a:r>
                        <a:rPr lang="en-US" sz="900" kern="100" spc="-5">
                          <a:solidFill>
                            <a:srgbClr val="000000"/>
                          </a:solidFill>
                          <a:latin typeface="Arial"/>
                          <a:ea typeface="Times New Roman"/>
                          <a:cs typeface="Times New Roman"/>
                        </a:rPr>
                        <a:t>në</a:t>
                      </a:r>
                      <a:endParaRPr lang="en-US" sz="900" kern="100">
                        <a:latin typeface="Calibri"/>
                        <a:ea typeface="Times New Roman"/>
                        <a:cs typeface="Times New Roman"/>
                      </a:endParaRPr>
                    </a:p>
                    <a:p>
                      <a:pPr marL="161290" marR="0">
                        <a:lnSpc>
                          <a:spcPts val="1260"/>
                        </a:lnSpc>
                        <a:spcBef>
                          <a:spcPts val="0"/>
                        </a:spcBef>
                        <a:spcAft>
                          <a:spcPts val="0"/>
                        </a:spcAft>
                      </a:pPr>
                      <a:r>
                        <a:rPr lang="en-US" sz="900" kern="100">
                          <a:solidFill>
                            <a:srgbClr val="000000"/>
                          </a:solidFill>
                          <a:latin typeface="Arial"/>
                          <a:ea typeface="Times New Roman"/>
                          <a:cs typeface="Times New Roman"/>
                        </a:rPr>
                        <a:t>bazë</a:t>
                      </a:r>
                      <a:r>
                        <a:rPr lang="en-US" sz="900" kern="100">
                          <a:solidFill>
                            <a:srgbClr val="000000"/>
                          </a:solidFill>
                          <a:latin typeface="Calibri"/>
                          <a:ea typeface="Times New Roman"/>
                          <a:cs typeface="Calibri"/>
                        </a:rPr>
                        <a:t> </a:t>
                      </a:r>
                      <a:r>
                        <a:rPr lang="en-US" sz="900" kern="100" spc="-5">
                          <a:solidFill>
                            <a:srgbClr val="000000"/>
                          </a:solidFill>
                          <a:latin typeface="Arial"/>
                          <a:ea typeface="Times New Roman"/>
                          <a:cs typeface="Times New Roman"/>
                        </a:rPr>
                        <a:t>të</a:t>
                      </a:r>
                      <a:endParaRPr lang="en-US" sz="900" kern="100">
                        <a:latin typeface="Calibri"/>
                        <a:ea typeface="Times New Roman"/>
                        <a:cs typeface="Times New Roman"/>
                      </a:endParaRPr>
                    </a:p>
                    <a:p>
                      <a:pPr marL="88265" marR="0">
                        <a:lnSpc>
                          <a:spcPts val="1270"/>
                        </a:lnSpc>
                        <a:spcBef>
                          <a:spcPts val="0"/>
                        </a:spcBef>
                        <a:spcAft>
                          <a:spcPts val="0"/>
                        </a:spcAft>
                      </a:pPr>
                      <a:r>
                        <a:rPr lang="en-US" sz="900" kern="100">
                          <a:solidFill>
                            <a:srgbClr val="000000"/>
                          </a:solidFill>
                          <a:latin typeface="Arial"/>
                          <a:ea typeface="Times New Roman"/>
                          <a:cs typeface="Times New Roman"/>
                        </a:rPr>
                        <a:t>rëndësisë</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rowSpan="2">
                  <a:txBody>
                    <a:bodyPr/>
                    <a:lstStyle/>
                    <a:p>
                      <a:pPr marL="100330" marR="0">
                        <a:lnSpc>
                          <a:spcPts val="2640"/>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spc="-5">
                          <a:solidFill>
                            <a:srgbClr val="000000"/>
                          </a:solidFill>
                          <a:latin typeface="Arial"/>
                          <a:ea typeface="Times New Roman"/>
                          <a:cs typeface="Times New Roman"/>
                        </a:rPr>
                        <a:t>i</a:t>
                      </a:r>
                      <a:endParaRPr lang="en-US" sz="900" kern="100">
                        <a:latin typeface="Calibri"/>
                        <a:ea typeface="Times New Roman"/>
                        <a:cs typeface="Times New Roman"/>
                      </a:endParaRPr>
                    </a:p>
                    <a:p>
                      <a:pPr marL="80645" marR="0">
                        <a:lnSpc>
                          <a:spcPts val="1260"/>
                        </a:lnSpc>
                        <a:spcBef>
                          <a:spcPts val="0"/>
                        </a:spcBef>
                        <a:spcAft>
                          <a:spcPts val="0"/>
                        </a:spcAft>
                      </a:pPr>
                      <a:r>
                        <a:rPr lang="en-US" sz="900" kern="100">
                          <a:solidFill>
                            <a:srgbClr val="000000"/>
                          </a:solidFill>
                          <a:latin typeface="Arial"/>
                          <a:ea typeface="Times New Roman"/>
                          <a:cs typeface="Times New Roman"/>
                        </a:rPr>
                        <a:t>peshuar</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280670" marR="0">
                        <a:lnSpc>
                          <a:spcPts val="2580"/>
                        </a:lnSpc>
                        <a:spcBef>
                          <a:spcPts val="0"/>
                        </a:spcBef>
                        <a:spcAft>
                          <a:spcPts val="0"/>
                        </a:spcAft>
                      </a:pPr>
                      <a:r>
                        <a:rPr lang="en-US" sz="1000" kern="100" spc="-40">
                          <a:solidFill>
                            <a:srgbClr val="000000"/>
                          </a:solidFill>
                          <a:latin typeface="Calibri"/>
                          <a:ea typeface="Times New Roman"/>
                          <a:cs typeface="Calibri"/>
                        </a:rPr>
                        <a:t>Kompania</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A</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9D9D9"/>
                    </a:solidFill>
                  </a:tcPr>
                </a:tc>
                <a:tc hMerge="1">
                  <a:txBody>
                    <a:bodyPr/>
                    <a:lstStyle/>
                    <a:p>
                      <a:endParaRPr lang="en-US"/>
                    </a:p>
                  </a:txBody>
                  <a:tcPr/>
                </a:tc>
                <a:tc gridSpan="2">
                  <a:txBody>
                    <a:bodyPr/>
                    <a:lstStyle/>
                    <a:p>
                      <a:pPr marL="281940" marR="0">
                        <a:lnSpc>
                          <a:spcPts val="2580"/>
                        </a:lnSpc>
                        <a:spcBef>
                          <a:spcPts val="0"/>
                        </a:spcBef>
                        <a:spcAft>
                          <a:spcPts val="0"/>
                        </a:spcAft>
                      </a:pPr>
                      <a:r>
                        <a:rPr lang="en-US" sz="1000" kern="100" spc="-40">
                          <a:solidFill>
                            <a:srgbClr val="000000"/>
                          </a:solidFill>
                          <a:latin typeface="Calibri"/>
                          <a:ea typeface="Times New Roman"/>
                          <a:cs typeface="Calibri"/>
                        </a:rPr>
                        <a:t>Kompania</a:t>
                      </a:r>
                      <a:r>
                        <a:rPr lang="en-US" sz="1000" kern="100" spc="-10">
                          <a:solidFill>
                            <a:srgbClr val="000000"/>
                          </a:solidFill>
                          <a:latin typeface="Calibri"/>
                          <a:ea typeface="Times New Roman"/>
                          <a:cs typeface="Calibri"/>
                        </a:rPr>
                        <a:t> B</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9D9D9"/>
                    </a:solidFill>
                  </a:tcPr>
                </a:tc>
                <a:tc hMerge="1">
                  <a:txBody>
                    <a:bodyPr/>
                    <a:lstStyle/>
                    <a:p>
                      <a:endParaRPr lang="en-US"/>
                    </a:p>
                  </a:txBody>
                  <a:tcPr/>
                </a:tc>
                <a:tc gridSpan="2">
                  <a:txBody>
                    <a:bodyPr/>
                    <a:lstStyle/>
                    <a:p>
                      <a:pPr marL="283210" marR="0">
                        <a:lnSpc>
                          <a:spcPts val="2580"/>
                        </a:lnSpc>
                        <a:spcBef>
                          <a:spcPts val="0"/>
                        </a:spcBef>
                        <a:spcAft>
                          <a:spcPts val="0"/>
                        </a:spcAft>
                      </a:pPr>
                      <a:r>
                        <a:rPr lang="en-US" sz="1000" kern="100" spc="-40">
                          <a:solidFill>
                            <a:srgbClr val="000000"/>
                          </a:solidFill>
                          <a:latin typeface="Calibri"/>
                          <a:ea typeface="Times New Roman"/>
                          <a:cs typeface="Calibri"/>
                        </a:rPr>
                        <a:t>Kompania</a:t>
                      </a:r>
                      <a:r>
                        <a:rPr lang="en-US" sz="1000" kern="100" spc="-10">
                          <a:solidFill>
                            <a:srgbClr val="000000"/>
                          </a:solidFill>
                          <a:latin typeface="Calibri"/>
                          <a:ea typeface="Times New Roman"/>
                          <a:cs typeface="Calibri"/>
                        </a:rPr>
                        <a:t> </a:t>
                      </a:r>
                      <a:r>
                        <a:rPr lang="en-US" sz="1000" kern="100" spc="-5">
                          <a:solidFill>
                            <a:srgbClr val="000000"/>
                          </a:solidFill>
                          <a:latin typeface="Calibri"/>
                          <a:ea typeface="Times New Roman"/>
                          <a:cs typeface="Calibri"/>
                        </a:rPr>
                        <a:t>C</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9D9D9"/>
                    </a:solidFill>
                  </a:tcPr>
                </a:tc>
                <a:tc hMerge="1">
                  <a:txBody>
                    <a:bodyPr/>
                    <a:lstStyle/>
                    <a:p>
                      <a:endParaRPr lang="en-US"/>
                    </a:p>
                  </a:txBody>
                  <a:tcPr/>
                </a:tc>
                <a:extLst>
                  <a:ext uri="{0D108BD9-81ED-4DB2-BD59-A6C34878D82A}">
                    <a16:rowId xmlns:a16="http://schemas.microsoft.com/office/drawing/2014/main" val="10000"/>
                  </a:ext>
                </a:extLst>
              </a:tr>
              <a:tr h="278819">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marL="94615" marR="0">
                        <a:lnSpc>
                          <a:spcPts val="2590"/>
                        </a:lnSpc>
                        <a:spcBef>
                          <a:spcPts val="0"/>
                        </a:spcBef>
                        <a:spcAft>
                          <a:spcPts val="0"/>
                        </a:spcAft>
                      </a:pPr>
                      <a:r>
                        <a:rPr lang="en-US" sz="1000" kern="100" spc="-40">
                          <a:solidFill>
                            <a:srgbClr val="000000"/>
                          </a:solidFill>
                          <a:latin typeface="Calibri"/>
                          <a:ea typeface="Times New Roman"/>
                          <a:cs typeface="Calibri"/>
                        </a:rPr>
                        <a:t>Çmimi</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128270" marR="0">
                        <a:lnSpc>
                          <a:spcPts val="133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spc="-5">
                          <a:solidFill>
                            <a:srgbClr val="000000"/>
                          </a:solidFill>
                          <a:latin typeface="Arial"/>
                          <a:ea typeface="Times New Roman"/>
                          <a:cs typeface="Times New Roman"/>
                        </a:rPr>
                        <a:t>i</a:t>
                      </a:r>
                      <a:endParaRPr lang="en-US" sz="900" kern="100">
                        <a:latin typeface="Calibri"/>
                        <a:ea typeface="Times New Roman"/>
                        <a:cs typeface="Times New Roman"/>
                      </a:endParaRPr>
                    </a:p>
                    <a:p>
                      <a:pPr marL="109855" marR="0">
                        <a:lnSpc>
                          <a:spcPts val="1270"/>
                        </a:lnSpc>
                        <a:spcBef>
                          <a:spcPts val="0"/>
                        </a:spcBef>
                        <a:spcAft>
                          <a:spcPts val="0"/>
                        </a:spcAft>
                      </a:pPr>
                      <a:r>
                        <a:rPr lang="en-US" sz="900" kern="100">
                          <a:solidFill>
                            <a:srgbClr val="000000"/>
                          </a:solidFill>
                          <a:latin typeface="Arial"/>
                          <a:ea typeface="Times New Roman"/>
                          <a:cs typeface="Times New Roman"/>
                        </a:rPr>
                        <a:t>peshuar</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92710" marR="0">
                        <a:lnSpc>
                          <a:spcPts val="2590"/>
                        </a:lnSpc>
                        <a:spcBef>
                          <a:spcPts val="0"/>
                        </a:spcBef>
                        <a:spcAft>
                          <a:spcPts val="0"/>
                        </a:spcAft>
                      </a:pPr>
                      <a:r>
                        <a:rPr lang="en-US" sz="1000" kern="100" spc="-40">
                          <a:solidFill>
                            <a:srgbClr val="000000"/>
                          </a:solidFill>
                          <a:latin typeface="Calibri"/>
                          <a:ea typeface="Times New Roman"/>
                          <a:cs typeface="Calibri"/>
                        </a:rPr>
                        <a:t>Çmimi</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128270" marR="0">
                        <a:lnSpc>
                          <a:spcPts val="133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spc="-5">
                          <a:solidFill>
                            <a:srgbClr val="000000"/>
                          </a:solidFill>
                          <a:latin typeface="Arial"/>
                          <a:ea typeface="Times New Roman"/>
                          <a:cs typeface="Times New Roman"/>
                        </a:rPr>
                        <a:t>i</a:t>
                      </a:r>
                      <a:endParaRPr lang="en-US" sz="900" kern="100">
                        <a:latin typeface="Calibri"/>
                        <a:ea typeface="Times New Roman"/>
                        <a:cs typeface="Times New Roman"/>
                      </a:endParaRPr>
                    </a:p>
                    <a:p>
                      <a:pPr marL="109855" marR="0">
                        <a:lnSpc>
                          <a:spcPts val="1270"/>
                        </a:lnSpc>
                        <a:spcBef>
                          <a:spcPts val="0"/>
                        </a:spcBef>
                        <a:spcAft>
                          <a:spcPts val="0"/>
                        </a:spcAft>
                      </a:pPr>
                      <a:r>
                        <a:rPr lang="en-US" sz="900" kern="100">
                          <a:solidFill>
                            <a:srgbClr val="000000"/>
                          </a:solidFill>
                          <a:latin typeface="Arial"/>
                          <a:ea typeface="Times New Roman"/>
                          <a:cs typeface="Times New Roman"/>
                        </a:rPr>
                        <a:t>peshuar</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92710" marR="0">
                        <a:lnSpc>
                          <a:spcPts val="2590"/>
                        </a:lnSpc>
                        <a:spcBef>
                          <a:spcPts val="0"/>
                        </a:spcBef>
                        <a:spcAft>
                          <a:spcPts val="0"/>
                        </a:spcAft>
                      </a:pPr>
                      <a:r>
                        <a:rPr lang="en-US" sz="1000" kern="100" spc="-40">
                          <a:solidFill>
                            <a:srgbClr val="000000"/>
                          </a:solidFill>
                          <a:latin typeface="Calibri"/>
                          <a:ea typeface="Times New Roman"/>
                          <a:cs typeface="Calibri"/>
                        </a:rPr>
                        <a:t>Çmimi</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128270" marR="0">
                        <a:lnSpc>
                          <a:spcPts val="133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spc="-5">
                          <a:solidFill>
                            <a:srgbClr val="000000"/>
                          </a:solidFill>
                          <a:latin typeface="Arial"/>
                          <a:ea typeface="Times New Roman"/>
                          <a:cs typeface="Times New Roman"/>
                        </a:rPr>
                        <a:t>i</a:t>
                      </a:r>
                      <a:endParaRPr lang="en-US" sz="900" kern="100">
                        <a:latin typeface="Calibri"/>
                        <a:ea typeface="Times New Roman"/>
                        <a:cs typeface="Times New Roman"/>
                      </a:endParaRPr>
                    </a:p>
                    <a:p>
                      <a:pPr marL="109855" marR="0">
                        <a:lnSpc>
                          <a:spcPts val="1270"/>
                        </a:lnSpc>
                        <a:spcBef>
                          <a:spcPts val="0"/>
                        </a:spcBef>
                        <a:spcAft>
                          <a:spcPts val="0"/>
                        </a:spcAft>
                      </a:pPr>
                      <a:r>
                        <a:rPr lang="en-US" sz="900" kern="100">
                          <a:solidFill>
                            <a:srgbClr val="000000"/>
                          </a:solidFill>
                          <a:latin typeface="Arial"/>
                          <a:ea typeface="Times New Roman"/>
                          <a:cs typeface="Times New Roman"/>
                        </a:rPr>
                        <a:t>peshuar</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543908">
                <a:tc>
                  <a:txBody>
                    <a:bodyPr/>
                    <a:lstStyle/>
                    <a:p>
                      <a:pPr marL="71755" marR="0">
                        <a:lnSpc>
                          <a:spcPts val="3195"/>
                        </a:lnSpc>
                        <a:spcBef>
                          <a:spcPts val="0"/>
                        </a:spcBef>
                        <a:spcAft>
                          <a:spcPts val="0"/>
                        </a:spcAft>
                      </a:pPr>
                      <a:r>
                        <a:rPr lang="en-US" sz="900" kern="100" spc="-5">
                          <a:solidFill>
                            <a:srgbClr val="000000"/>
                          </a:solidFill>
                          <a:latin typeface="Arial"/>
                          <a:ea typeface="Times New Roman"/>
                          <a:cs typeface="Times New Roman"/>
                        </a:rPr>
                        <a:t>1</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0">
                        <a:lnSpc>
                          <a:spcPts val="127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a:solidFill>
                            <a:srgbClr val="000000"/>
                          </a:solidFill>
                          <a:latin typeface="Arial"/>
                          <a:ea typeface="Times New Roman"/>
                          <a:cs typeface="Times New Roman"/>
                        </a:rPr>
                        <a:t>për</a:t>
                      </a:r>
                      <a:endParaRPr lang="en-US" sz="900" kern="100">
                        <a:latin typeface="Calibri"/>
                        <a:ea typeface="Times New Roman"/>
                        <a:cs typeface="Times New Roman"/>
                      </a:endParaRPr>
                    </a:p>
                    <a:p>
                      <a:pPr marL="68580" marR="0">
                        <a:lnSpc>
                          <a:spcPts val="1270"/>
                        </a:lnSpc>
                        <a:spcBef>
                          <a:spcPts val="0"/>
                        </a:spcBef>
                        <a:spcAft>
                          <a:spcPts val="0"/>
                        </a:spcAft>
                      </a:pPr>
                      <a:r>
                        <a:rPr lang="en-US" sz="900" kern="100">
                          <a:solidFill>
                            <a:srgbClr val="000000"/>
                          </a:solidFill>
                          <a:latin typeface="Arial"/>
                          <a:ea typeface="Times New Roman"/>
                          <a:cs typeface="Times New Roman"/>
                        </a:rPr>
                        <a:t>servisime</a:t>
                      </a:r>
                      <a:r>
                        <a:rPr lang="en-US" sz="900" kern="100">
                          <a:solidFill>
                            <a:srgbClr val="000000"/>
                          </a:solidFill>
                          <a:latin typeface="Calibri"/>
                          <a:ea typeface="Times New Roman"/>
                          <a:cs typeface="Calibri"/>
                        </a:rPr>
                        <a:t> </a:t>
                      </a:r>
                      <a:r>
                        <a:rPr lang="en-US" sz="900" kern="100" spc="-5">
                          <a:solidFill>
                            <a:srgbClr val="000000"/>
                          </a:solidFill>
                          <a:latin typeface="Arial"/>
                          <a:ea typeface="Times New Roman"/>
                          <a:cs typeface="Times New Roman"/>
                        </a:rPr>
                        <a:t>te</a:t>
                      </a:r>
                      <a:endParaRPr lang="en-US" sz="900" kern="100">
                        <a:latin typeface="Calibri"/>
                        <a:ea typeface="Times New Roman"/>
                        <a:cs typeface="Times New Roman"/>
                      </a:endParaRPr>
                    </a:p>
                    <a:p>
                      <a:pPr marL="68580" marR="0">
                        <a:lnSpc>
                          <a:spcPts val="1260"/>
                        </a:lnSpc>
                        <a:spcBef>
                          <a:spcPts val="0"/>
                        </a:spcBef>
                        <a:spcAft>
                          <a:spcPts val="0"/>
                        </a:spcAft>
                      </a:pPr>
                      <a:r>
                        <a:rPr lang="en-US" sz="900" kern="100">
                          <a:solidFill>
                            <a:srgbClr val="000000"/>
                          </a:solidFill>
                          <a:latin typeface="Arial"/>
                          <a:ea typeface="Times New Roman"/>
                          <a:cs typeface="Times New Roman"/>
                        </a:rPr>
                        <a:t>rregullta</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6530" marR="0">
                        <a:lnSpc>
                          <a:spcPts val="3195"/>
                        </a:lnSpc>
                        <a:spcBef>
                          <a:spcPts val="0"/>
                        </a:spcBef>
                        <a:spcAft>
                          <a:spcPts val="0"/>
                        </a:spcAft>
                      </a:pPr>
                      <a:r>
                        <a:rPr lang="en-US" sz="900" kern="100">
                          <a:solidFill>
                            <a:srgbClr val="000000"/>
                          </a:solidFill>
                          <a:latin typeface="Arial"/>
                          <a:ea typeface="Times New Roman"/>
                          <a:cs typeface="Times New Roman"/>
                        </a:rPr>
                        <a:t>60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73025" marR="0">
                        <a:lnSpc>
                          <a:spcPts val="3195"/>
                        </a:lnSpc>
                        <a:spcBef>
                          <a:spcPts val="0"/>
                        </a:spcBef>
                        <a:spcAft>
                          <a:spcPts val="0"/>
                        </a:spcAft>
                      </a:pPr>
                      <a:r>
                        <a:rPr lang="en-US" sz="900" kern="100" spc="-5">
                          <a:solidFill>
                            <a:srgbClr val="000000"/>
                          </a:solidFill>
                          <a:latin typeface="Arial"/>
                          <a:ea typeface="Times New Roman"/>
                          <a:cs typeface="Times New Roman"/>
                        </a:rPr>
                        <a:t>%</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80645" marR="0">
                        <a:lnSpc>
                          <a:spcPts val="255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spc="-35">
                          <a:solidFill>
                            <a:srgbClr val="000000"/>
                          </a:solidFill>
                          <a:latin typeface="Arial"/>
                          <a:ea typeface="Times New Roman"/>
                          <a:cs typeface="Times New Roman"/>
                        </a:rPr>
                        <a:t>x</a:t>
                      </a:r>
                      <a:endParaRPr lang="en-US" sz="900" kern="100">
                        <a:latin typeface="Calibri"/>
                        <a:ea typeface="Times New Roman"/>
                        <a:cs typeface="Times New Roman"/>
                      </a:endParaRPr>
                    </a:p>
                    <a:p>
                      <a:pPr marL="193675" marR="0">
                        <a:lnSpc>
                          <a:spcPts val="1270"/>
                        </a:lnSpc>
                        <a:spcBef>
                          <a:spcPts val="0"/>
                        </a:spcBef>
                        <a:spcAft>
                          <a:spcPts val="0"/>
                        </a:spcAft>
                      </a:pPr>
                      <a:r>
                        <a:rPr lang="en-US" sz="900" kern="100">
                          <a:solidFill>
                            <a:srgbClr val="000000"/>
                          </a:solidFill>
                          <a:latin typeface="Arial"/>
                          <a:ea typeface="Times New Roman"/>
                          <a:cs typeface="Times New Roman"/>
                        </a:rPr>
                        <a:t>60%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2730" marR="0">
                        <a:lnSpc>
                          <a:spcPts val="363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100,00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510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60,00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1460" marR="0">
                        <a:lnSpc>
                          <a:spcPts val="363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80,00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510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48,00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1460" marR="0">
                        <a:lnSpc>
                          <a:spcPts val="363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110,00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510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66,00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78565">
                <a:tc>
                  <a:txBody>
                    <a:bodyPr/>
                    <a:lstStyle/>
                    <a:p>
                      <a:pPr marL="71755" marR="0">
                        <a:lnSpc>
                          <a:spcPts val="3830"/>
                        </a:lnSpc>
                        <a:spcBef>
                          <a:spcPts val="0"/>
                        </a:spcBef>
                        <a:spcAft>
                          <a:spcPts val="0"/>
                        </a:spcAft>
                      </a:pPr>
                      <a:r>
                        <a:rPr lang="en-US" sz="900" kern="100" spc="-5">
                          <a:solidFill>
                            <a:srgbClr val="000000"/>
                          </a:solidFill>
                          <a:latin typeface="Arial"/>
                          <a:ea typeface="Times New Roman"/>
                          <a:cs typeface="Times New Roman"/>
                        </a:rPr>
                        <a:t>2</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0">
                        <a:lnSpc>
                          <a:spcPts val="127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a:solidFill>
                            <a:srgbClr val="000000"/>
                          </a:solidFill>
                          <a:latin typeface="Arial"/>
                          <a:ea typeface="Times New Roman"/>
                          <a:cs typeface="Times New Roman"/>
                        </a:rPr>
                        <a:t>për</a:t>
                      </a:r>
                      <a:endParaRPr lang="en-US" sz="900" kern="100">
                        <a:latin typeface="Calibri"/>
                        <a:ea typeface="Times New Roman"/>
                        <a:cs typeface="Times New Roman"/>
                      </a:endParaRPr>
                    </a:p>
                    <a:p>
                      <a:pPr marL="68580" marR="0">
                        <a:lnSpc>
                          <a:spcPts val="1275"/>
                        </a:lnSpc>
                        <a:spcBef>
                          <a:spcPts val="0"/>
                        </a:spcBef>
                        <a:spcAft>
                          <a:spcPts val="0"/>
                        </a:spcAft>
                      </a:pPr>
                      <a:r>
                        <a:rPr lang="en-US" sz="900" kern="100" spc="-5">
                          <a:solidFill>
                            <a:srgbClr val="000000"/>
                          </a:solidFill>
                          <a:latin typeface="Arial"/>
                          <a:ea typeface="Times New Roman"/>
                          <a:cs typeface="Times New Roman"/>
                        </a:rPr>
                        <a:t>mirëmbajtje</a:t>
                      </a:r>
                      <a:endParaRPr lang="en-US" sz="900" kern="100">
                        <a:latin typeface="Calibri"/>
                        <a:ea typeface="Times New Roman"/>
                        <a:cs typeface="Times New Roman"/>
                      </a:endParaRPr>
                    </a:p>
                    <a:p>
                      <a:pPr marL="68580" marR="0">
                        <a:lnSpc>
                          <a:spcPts val="1260"/>
                        </a:lnSpc>
                        <a:spcBef>
                          <a:spcPts val="0"/>
                        </a:spcBef>
                        <a:spcAft>
                          <a:spcPts val="0"/>
                        </a:spcAft>
                      </a:pPr>
                      <a:r>
                        <a:rPr lang="en-US" sz="900" kern="100">
                          <a:solidFill>
                            <a:srgbClr val="000000"/>
                          </a:solidFill>
                          <a:latin typeface="Arial"/>
                          <a:ea typeface="Times New Roman"/>
                          <a:cs typeface="Times New Roman"/>
                        </a:rPr>
                        <a:t>dhe</a:t>
                      </a:r>
                      <a:r>
                        <a:rPr lang="en-US" sz="900" kern="100">
                          <a:solidFill>
                            <a:srgbClr val="000000"/>
                          </a:solidFill>
                          <a:latin typeface="Calibri"/>
                          <a:ea typeface="Times New Roman"/>
                          <a:cs typeface="Calibri"/>
                        </a:rPr>
                        <a:t> </a:t>
                      </a:r>
                      <a:r>
                        <a:rPr lang="en-US" sz="900" kern="100">
                          <a:solidFill>
                            <a:srgbClr val="000000"/>
                          </a:solidFill>
                          <a:latin typeface="Arial"/>
                          <a:ea typeface="Times New Roman"/>
                          <a:cs typeface="Times New Roman"/>
                        </a:rPr>
                        <a:t>pjese</a:t>
                      </a:r>
                      <a:endParaRPr lang="en-US" sz="900" kern="100">
                        <a:latin typeface="Calibri"/>
                        <a:ea typeface="Times New Roman"/>
                        <a:cs typeface="Times New Roman"/>
                      </a:endParaRPr>
                    </a:p>
                    <a:p>
                      <a:pPr marL="68580" marR="0">
                        <a:lnSpc>
                          <a:spcPts val="1260"/>
                        </a:lnSpc>
                        <a:spcBef>
                          <a:spcPts val="0"/>
                        </a:spcBef>
                        <a:spcAft>
                          <a:spcPts val="0"/>
                        </a:spcAft>
                      </a:pPr>
                      <a:r>
                        <a:rPr lang="en-US" sz="900" kern="100" spc="-5">
                          <a:solidFill>
                            <a:srgbClr val="000000"/>
                          </a:solidFill>
                          <a:latin typeface="Arial"/>
                          <a:ea typeface="Times New Roman"/>
                          <a:cs typeface="Times New Roman"/>
                        </a:rPr>
                        <a:t>rezerve</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6530" marR="0">
                        <a:lnSpc>
                          <a:spcPts val="3830"/>
                        </a:lnSpc>
                        <a:spcBef>
                          <a:spcPts val="0"/>
                        </a:spcBef>
                        <a:spcAft>
                          <a:spcPts val="0"/>
                        </a:spcAft>
                      </a:pPr>
                      <a:r>
                        <a:rPr lang="en-US" sz="900" kern="100">
                          <a:solidFill>
                            <a:srgbClr val="000000"/>
                          </a:solidFill>
                          <a:latin typeface="Arial"/>
                          <a:ea typeface="Times New Roman"/>
                          <a:cs typeface="Times New Roman"/>
                        </a:rPr>
                        <a:t>20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73025" marR="0">
                        <a:lnSpc>
                          <a:spcPts val="3830"/>
                        </a:lnSpc>
                        <a:spcBef>
                          <a:spcPts val="0"/>
                        </a:spcBef>
                        <a:spcAft>
                          <a:spcPts val="0"/>
                        </a:spcAft>
                      </a:pPr>
                      <a:r>
                        <a:rPr lang="en-US" sz="900" kern="100" spc="-5">
                          <a:solidFill>
                            <a:srgbClr val="000000"/>
                          </a:solidFill>
                          <a:latin typeface="Arial"/>
                          <a:ea typeface="Times New Roman"/>
                          <a:cs typeface="Times New Roman"/>
                        </a:rPr>
                        <a:t>%</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80645" marR="0">
                        <a:lnSpc>
                          <a:spcPts val="319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spc="-35">
                          <a:solidFill>
                            <a:srgbClr val="000000"/>
                          </a:solidFill>
                          <a:latin typeface="Arial"/>
                          <a:ea typeface="Times New Roman"/>
                          <a:cs typeface="Times New Roman"/>
                        </a:rPr>
                        <a:t>x</a:t>
                      </a:r>
                      <a:endParaRPr lang="en-US" sz="900" kern="100">
                        <a:latin typeface="Calibri"/>
                        <a:ea typeface="Times New Roman"/>
                        <a:cs typeface="Times New Roman"/>
                      </a:endParaRPr>
                    </a:p>
                    <a:p>
                      <a:pPr marL="193675" marR="0">
                        <a:lnSpc>
                          <a:spcPts val="1260"/>
                        </a:lnSpc>
                        <a:spcBef>
                          <a:spcPts val="0"/>
                        </a:spcBef>
                        <a:spcAft>
                          <a:spcPts val="0"/>
                        </a:spcAft>
                      </a:pPr>
                      <a:r>
                        <a:rPr lang="en-US" sz="900" kern="100">
                          <a:solidFill>
                            <a:srgbClr val="000000"/>
                          </a:solidFill>
                          <a:latin typeface="Arial"/>
                          <a:ea typeface="Times New Roman"/>
                          <a:cs typeface="Times New Roman"/>
                        </a:rPr>
                        <a:t>20%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2730" marR="0">
                        <a:lnSpc>
                          <a:spcPts val="4900"/>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100,00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6365"/>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20,00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1460" marR="0">
                        <a:lnSpc>
                          <a:spcPts val="4900"/>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80,00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6365"/>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16,00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1460" marR="0">
                        <a:lnSpc>
                          <a:spcPts val="4900"/>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50,00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6365"/>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10,00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76981">
                <a:tc>
                  <a:txBody>
                    <a:bodyPr/>
                    <a:lstStyle/>
                    <a:p>
                      <a:pPr marL="71755" marR="0">
                        <a:lnSpc>
                          <a:spcPts val="3815"/>
                        </a:lnSpc>
                        <a:spcBef>
                          <a:spcPts val="0"/>
                        </a:spcBef>
                        <a:spcAft>
                          <a:spcPts val="0"/>
                        </a:spcAft>
                      </a:pPr>
                      <a:r>
                        <a:rPr lang="en-US" sz="900" kern="100" spc="-5">
                          <a:solidFill>
                            <a:srgbClr val="000000"/>
                          </a:solidFill>
                          <a:latin typeface="Arial"/>
                          <a:ea typeface="Times New Roman"/>
                          <a:cs typeface="Times New Roman"/>
                        </a:rPr>
                        <a:t>3</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0">
                        <a:lnSpc>
                          <a:spcPts val="127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a:solidFill>
                            <a:srgbClr val="000000"/>
                          </a:solidFill>
                          <a:latin typeface="Arial"/>
                          <a:ea typeface="Times New Roman"/>
                          <a:cs typeface="Times New Roman"/>
                        </a:rPr>
                        <a:t>për</a:t>
                      </a:r>
                      <a:endParaRPr lang="en-US" sz="900" kern="100">
                        <a:latin typeface="Calibri"/>
                        <a:ea typeface="Times New Roman"/>
                        <a:cs typeface="Times New Roman"/>
                      </a:endParaRPr>
                    </a:p>
                    <a:p>
                      <a:pPr marL="68580" marR="0">
                        <a:lnSpc>
                          <a:spcPts val="1260"/>
                        </a:lnSpc>
                        <a:spcBef>
                          <a:spcPts val="0"/>
                        </a:spcBef>
                        <a:spcAft>
                          <a:spcPts val="0"/>
                        </a:spcAft>
                      </a:pPr>
                      <a:r>
                        <a:rPr lang="en-US" sz="900" kern="100" spc="-5">
                          <a:solidFill>
                            <a:srgbClr val="000000"/>
                          </a:solidFill>
                          <a:latin typeface="Arial"/>
                          <a:ea typeface="Times New Roman"/>
                          <a:cs typeface="Times New Roman"/>
                        </a:rPr>
                        <a:t>riparime</a:t>
                      </a:r>
                      <a:endParaRPr lang="en-US" sz="900" kern="100">
                        <a:latin typeface="Calibri"/>
                        <a:ea typeface="Times New Roman"/>
                        <a:cs typeface="Times New Roman"/>
                      </a:endParaRPr>
                    </a:p>
                    <a:p>
                      <a:pPr marL="68580" marR="0">
                        <a:lnSpc>
                          <a:spcPts val="1270"/>
                        </a:lnSpc>
                        <a:spcBef>
                          <a:spcPts val="0"/>
                        </a:spcBef>
                        <a:spcAft>
                          <a:spcPts val="0"/>
                        </a:spcAft>
                      </a:pPr>
                      <a:r>
                        <a:rPr lang="en-US" sz="900" kern="100">
                          <a:solidFill>
                            <a:srgbClr val="000000"/>
                          </a:solidFill>
                          <a:latin typeface="Arial"/>
                          <a:ea typeface="Times New Roman"/>
                          <a:cs typeface="Times New Roman"/>
                        </a:rPr>
                        <a:t>dhe</a:t>
                      </a:r>
                      <a:endParaRPr lang="en-US" sz="900" kern="100">
                        <a:latin typeface="Calibri"/>
                        <a:ea typeface="Times New Roman"/>
                        <a:cs typeface="Times New Roman"/>
                      </a:endParaRPr>
                    </a:p>
                    <a:p>
                      <a:pPr marL="68580" marR="0">
                        <a:lnSpc>
                          <a:spcPts val="1260"/>
                        </a:lnSpc>
                        <a:spcBef>
                          <a:spcPts val="0"/>
                        </a:spcBef>
                        <a:spcAft>
                          <a:spcPts val="0"/>
                        </a:spcAft>
                      </a:pPr>
                      <a:r>
                        <a:rPr lang="en-US" sz="900" kern="100">
                          <a:solidFill>
                            <a:srgbClr val="000000"/>
                          </a:solidFill>
                          <a:latin typeface="Arial"/>
                          <a:ea typeface="Times New Roman"/>
                          <a:cs typeface="Times New Roman"/>
                        </a:rPr>
                        <a:t>Ngjyrosje</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6535" marR="0">
                        <a:lnSpc>
                          <a:spcPts val="3815"/>
                        </a:lnSpc>
                        <a:spcBef>
                          <a:spcPts val="0"/>
                        </a:spcBef>
                        <a:spcAft>
                          <a:spcPts val="0"/>
                        </a:spcAft>
                      </a:pPr>
                      <a:r>
                        <a:rPr lang="en-US" sz="900" kern="100" spc="-5">
                          <a:solidFill>
                            <a:srgbClr val="000000"/>
                          </a:solidFill>
                          <a:latin typeface="Arial"/>
                          <a:ea typeface="Times New Roman"/>
                          <a:cs typeface="Times New Roman"/>
                        </a:rPr>
                        <a:t>5</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73025" marR="0">
                        <a:lnSpc>
                          <a:spcPts val="3815"/>
                        </a:lnSpc>
                        <a:spcBef>
                          <a:spcPts val="0"/>
                        </a:spcBef>
                        <a:spcAft>
                          <a:spcPts val="0"/>
                        </a:spcAft>
                      </a:pPr>
                      <a:r>
                        <a:rPr lang="en-US" sz="900" kern="100" spc="-5">
                          <a:solidFill>
                            <a:srgbClr val="000000"/>
                          </a:solidFill>
                          <a:latin typeface="Arial"/>
                          <a:ea typeface="Times New Roman"/>
                          <a:cs typeface="Times New Roman"/>
                        </a:rPr>
                        <a:t>%</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80645" marR="0">
                        <a:lnSpc>
                          <a:spcPts val="319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spc="-35">
                          <a:solidFill>
                            <a:srgbClr val="000000"/>
                          </a:solidFill>
                          <a:latin typeface="Arial"/>
                          <a:ea typeface="Times New Roman"/>
                          <a:cs typeface="Times New Roman"/>
                        </a:rPr>
                        <a:t>x</a:t>
                      </a:r>
                      <a:endParaRPr lang="en-US" sz="900" kern="100">
                        <a:latin typeface="Calibri"/>
                        <a:ea typeface="Times New Roman"/>
                        <a:cs typeface="Times New Roman"/>
                      </a:endParaRPr>
                    </a:p>
                    <a:p>
                      <a:pPr marL="233045" marR="0">
                        <a:lnSpc>
                          <a:spcPts val="1260"/>
                        </a:lnSpc>
                        <a:spcBef>
                          <a:spcPts val="0"/>
                        </a:spcBef>
                        <a:spcAft>
                          <a:spcPts val="0"/>
                        </a:spcAft>
                      </a:pPr>
                      <a:r>
                        <a:rPr lang="en-US" sz="900" kern="100">
                          <a:solidFill>
                            <a:srgbClr val="000000"/>
                          </a:solidFill>
                          <a:latin typeface="Arial"/>
                          <a:ea typeface="Times New Roman"/>
                          <a:cs typeface="Times New Roman"/>
                        </a:rPr>
                        <a:t>5%</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2730" marR="0">
                        <a:lnSpc>
                          <a:spcPts val="489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120,00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0815" marR="0">
                        <a:lnSpc>
                          <a:spcPts val="636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6,00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1460" marR="0">
                        <a:lnSpc>
                          <a:spcPts val="489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200,00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636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10,00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1460" marR="0">
                        <a:lnSpc>
                          <a:spcPts val="489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70,00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0815" marR="0">
                        <a:lnSpc>
                          <a:spcPts val="636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3,50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11892">
                <a:tc>
                  <a:txBody>
                    <a:bodyPr/>
                    <a:lstStyle/>
                    <a:p>
                      <a:pPr marL="71755" marR="0">
                        <a:lnSpc>
                          <a:spcPts val="2555"/>
                        </a:lnSpc>
                        <a:spcBef>
                          <a:spcPts val="0"/>
                        </a:spcBef>
                        <a:spcAft>
                          <a:spcPts val="0"/>
                        </a:spcAft>
                      </a:pPr>
                      <a:r>
                        <a:rPr lang="en-US" sz="900" kern="100" spc="-5">
                          <a:solidFill>
                            <a:srgbClr val="000000"/>
                          </a:solidFill>
                          <a:latin typeface="Arial"/>
                          <a:ea typeface="Times New Roman"/>
                          <a:cs typeface="Times New Roman"/>
                        </a:rPr>
                        <a:t>4</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0">
                        <a:lnSpc>
                          <a:spcPts val="127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a:solidFill>
                            <a:srgbClr val="000000"/>
                          </a:solidFill>
                          <a:latin typeface="Arial"/>
                          <a:ea typeface="Times New Roman"/>
                          <a:cs typeface="Times New Roman"/>
                        </a:rPr>
                        <a:t>për</a:t>
                      </a:r>
                      <a:endParaRPr lang="en-US" sz="900" kern="100">
                        <a:latin typeface="Calibri"/>
                        <a:ea typeface="Times New Roman"/>
                        <a:cs typeface="Times New Roman"/>
                      </a:endParaRPr>
                    </a:p>
                    <a:p>
                      <a:pPr marL="68580" marR="0">
                        <a:lnSpc>
                          <a:spcPts val="1270"/>
                        </a:lnSpc>
                        <a:spcBef>
                          <a:spcPts val="0"/>
                        </a:spcBef>
                        <a:spcAft>
                          <a:spcPts val="0"/>
                        </a:spcAft>
                      </a:pPr>
                      <a:r>
                        <a:rPr lang="en-US" sz="900" kern="100">
                          <a:solidFill>
                            <a:srgbClr val="000000"/>
                          </a:solidFill>
                          <a:latin typeface="Arial"/>
                          <a:ea typeface="Times New Roman"/>
                          <a:cs typeface="Times New Roman"/>
                        </a:rPr>
                        <a:t>pjesët</a:t>
                      </a:r>
                      <a:r>
                        <a:rPr lang="en-US" sz="900" kern="100">
                          <a:solidFill>
                            <a:srgbClr val="000000"/>
                          </a:solidFill>
                          <a:latin typeface="Calibri"/>
                          <a:ea typeface="Times New Roman"/>
                          <a:cs typeface="Calibri"/>
                        </a:rPr>
                        <a:t> </a:t>
                      </a:r>
                      <a:r>
                        <a:rPr lang="en-US" sz="900" kern="100" spc="-5">
                          <a:solidFill>
                            <a:srgbClr val="000000"/>
                          </a:solidFill>
                          <a:latin typeface="Arial"/>
                          <a:ea typeface="Times New Roman"/>
                          <a:cs typeface="Times New Roman"/>
                        </a:rPr>
                        <a:t>e</a:t>
                      </a:r>
                      <a:endParaRPr lang="en-US" sz="900" kern="100">
                        <a:latin typeface="Calibri"/>
                        <a:ea typeface="Times New Roman"/>
                        <a:cs typeface="Times New Roman"/>
                      </a:endParaRPr>
                    </a:p>
                    <a:p>
                      <a:pPr marL="68580" marR="0">
                        <a:lnSpc>
                          <a:spcPts val="1260"/>
                        </a:lnSpc>
                        <a:spcBef>
                          <a:spcPts val="0"/>
                        </a:spcBef>
                        <a:spcAft>
                          <a:spcPts val="0"/>
                        </a:spcAft>
                      </a:pPr>
                      <a:r>
                        <a:rPr lang="en-US" sz="900" kern="100">
                          <a:solidFill>
                            <a:srgbClr val="000000"/>
                          </a:solidFill>
                          <a:latin typeface="Arial"/>
                          <a:ea typeface="Times New Roman"/>
                          <a:cs typeface="Times New Roman"/>
                        </a:rPr>
                        <a:t>karrasorise</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6530" marR="0">
                        <a:lnSpc>
                          <a:spcPts val="2555"/>
                        </a:lnSpc>
                        <a:spcBef>
                          <a:spcPts val="0"/>
                        </a:spcBef>
                        <a:spcAft>
                          <a:spcPts val="0"/>
                        </a:spcAft>
                      </a:pPr>
                      <a:r>
                        <a:rPr lang="en-US" sz="900" kern="100">
                          <a:solidFill>
                            <a:srgbClr val="000000"/>
                          </a:solidFill>
                          <a:latin typeface="Arial"/>
                          <a:ea typeface="Times New Roman"/>
                          <a:cs typeface="Times New Roman"/>
                        </a:rPr>
                        <a:t>15</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73025" marR="0">
                        <a:lnSpc>
                          <a:spcPts val="2555"/>
                        </a:lnSpc>
                        <a:spcBef>
                          <a:spcPts val="0"/>
                        </a:spcBef>
                        <a:spcAft>
                          <a:spcPts val="0"/>
                        </a:spcAft>
                      </a:pPr>
                      <a:r>
                        <a:rPr lang="en-US" sz="900" kern="100" spc="-5">
                          <a:solidFill>
                            <a:srgbClr val="000000"/>
                          </a:solidFill>
                          <a:latin typeface="Arial"/>
                          <a:ea typeface="Times New Roman"/>
                          <a:cs typeface="Times New Roman"/>
                        </a:rPr>
                        <a:t>%</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80645" marR="0">
                        <a:lnSpc>
                          <a:spcPts val="1920"/>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spc="-35">
                          <a:solidFill>
                            <a:srgbClr val="000000"/>
                          </a:solidFill>
                          <a:latin typeface="Arial"/>
                          <a:ea typeface="Times New Roman"/>
                          <a:cs typeface="Times New Roman"/>
                        </a:rPr>
                        <a:t>x</a:t>
                      </a:r>
                      <a:endParaRPr lang="en-US" sz="900" kern="100">
                        <a:latin typeface="Calibri"/>
                        <a:ea typeface="Times New Roman"/>
                        <a:cs typeface="Times New Roman"/>
                      </a:endParaRPr>
                    </a:p>
                    <a:p>
                      <a:pPr marL="193675" marR="0">
                        <a:lnSpc>
                          <a:spcPts val="1270"/>
                        </a:lnSpc>
                        <a:spcBef>
                          <a:spcPts val="0"/>
                        </a:spcBef>
                        <a:spcAft>
                          <a:spcPts val="0"/>
                        </a:spcAft>
                      </a:pPr>
                      <a:r>
                        <a:rPr lang="en-US" sz="900" kern="100">
                          <a:solidFill>
                            <a:srgbClr val="000000"/>
                          </a:solidFill>
                          <a:latin typeface="Arial"/>
                          <a:ea typeface="Times New Roman"/>
                          <a:cs typeface="Times New Roman"/>
                        </a:rPr>
                        <a:t>15%</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2730" marR="0">
                        <a:lnSpc>
                          <a:spcPts val="236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100,00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383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15,00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1460" marR="0">
                        <a:lnSpc>
                          <a:spcPts val="236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150,00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383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22,50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1460" marR="0">
                        <a:lnSpc>
                          <a:spcPts val="236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120,00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383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18,00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01331">
                <a:tc gridSpan="2">
                  <a:txBody>
                    <a:bodyPr/>
                    <a:lstStyle/>
                    <a:p>
                      <a:pPr marL="0" marR="0">
                        <a:lnSpc>
                          <a:spcPts val="38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76200" marR="0">
                        <a:lnSpc>
                          <a:spcPts val="1430"/>
                        </a:lnSpc>
                        <a:spcBef>
                          <a:spcPts val="0"/>
                        </a:spcBef>
                        <a:spcAft>
                          <a:spcPts val="0"/>
                        </a:spcAft>
                      </a:pPr>
                      <a:r>
                        <a:rPr lang="en-US" sz="900" kern="100">
                          <a:solidFill>
                            <a:srgbClr val="000000"/>
                          </a:solidFill>
                          <a:latin typeface="Arial"/>
                          <a:ea typeface="Times New Roman"/>
                          <a:cs typeface="Times New Roman"/>
                        </a:rPr>
                        <a:t>100%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nSpc>
                          <a:spcPts val="14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nSpc>
                          <a:spcPts val="14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nSpc>
                          <a:spcPts val="14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75260">
                <a:tc gridSpan="5">
                  <a:txBody>
                    <a:bodyPr/>
                    <a:lstStyle/>
                    <a:p>
                      <a:pPr marL="919480" marR="0">
                        <a:lnSpc>
                          <a:spcPts val="1490"/>
                        </a:lnSpc>
                        <a:spcBef>
                          <a:spcPts val="0"/>
                        </a:spcBef>
                        <a:spcAft>
                          <a:spcPts val="0"/>
                        </a:spcAft>
                      </a:pPr>
                      <a:r>
                        <a:rPr lang="en-US" sz="1000" kern="100" spc="-40">
                          <a:solidFill>
                            <a:srgbClr val="000000"/>
                          </a:solidFill>
                          <a:latin typeface="Calibri"/>
                          <a:ea typeface="Times New Roman"/>
                          <a:cs typeface="Calibri"/>
                        </a:rPr>
                        <a:t>Çmimi</a:t>
                      </a:r>
                      <a:r>
                        <a:rPr lang="en-US" sz="1000" kern="100" spc="-20">
                          <a:solidFill>
                            <a:srgbClr val="000000"/>
                          </a:solidFill>
                          <a:latin typeface="Calibri"/>
                          <a:ea typeface="Times New Roman"/>
                          <a:cs typeface="Calibri"/>
                        </a:rPr>
                        <a:t> </a:t>
                      </a:r>
                      <a:r>
                        <a:rPr lang="en-US" sz="1000" kern="100" spc="-40">
                          <a:solidFill>
                            <a:srgbClr val="000000"/>
                          </a:solidFill>
                          <a:latin typeface="Calibri"/>
                          <a:ea typeface="Times New Roman"/>
                          <a:cs typeface="Calibri"/>
                        </a:rPr>
                        <a:t>total</a:t>
                      </a:r>
                      <a:endParaRPr lang="en-US" sz="900" kern="100">
                        <a:latin typeface="Calibri"/>
                        <a:ea typeface="Times New Roman"/>
                        <a:cs typeface="Times New Roman"/>
                      </a:endParaRPr>
                    </a:p>
                    <a:p>
                      <a:pPr marL="121920" marR="0">
                        <a:lnSpc>
                          <a:spcPts val="1465"/>
                        </a:lnSpc>
                        <a:spcBef>
                          <a:spcPts val="0"/>
                        </a:spcBef>
                        <a:spcAft>
                          <a:spcPts val="0"/>
                        </a:spcAft>
                      </a:pPr>
                      <a:r>
                        <a:rPr lang="en-US" sz="1000" kern="100" spc="-40">
                          <a:solidFill>
                            <a:srgbClr val="000000"/>
                          </a:solidFill>
                          <a:latin typeface="Calibri"/>
                          <a:ea typeface="Times New Roman"/>
                          <a:cs typeface="Calibri"/>
                        </a:rPr>
                        <a:t>(pa</a:t>
                      </a:r>
                      <a:r>
                        <a:rPr lang="en-US" sz="1000" kern="100" spc="-20">
                          <a:solidFill>
                            <a:srgbClr val="000000"/>
                          </a:solidFill>
                          <a:latin typeface="Calibri"/>
                          <a:ea typeface="Times New Roman"/>
                          <a:cs typeface="Calibri"/>
                        </a:rPr>
                        <a:t> </a:t>
                      </a:r>
                      <a:r>
                        <a:rPr lang="en-US" sz="1000" kern="100" spc="-40">
                          <a:solidFill>
                            <a:srgbClr val="000000"/>
                          </a:solidFill>
                          <a:latin typeface="Calibri"/>
                          <a:ea typeface="Times New Roman"/>
                          <a:cs typeface="Calibri"/>
                        </a:rPr>
                        <a:t>peshuar</a:t>
                      </a:r>
                      <a:r>
                        <a:rPr lang="en-US" sz="1000" kern="100" spc="-30">
                          <a:solidFill>
                            <a:srgbClr val="000000"/>
                          </a:solidFill>
                          <a:latin typeface="Calibri"/>
                          <a:ea typeface="Times New Roman"/>
                          <a:cs typeface="Calibri"/>
                        </a:rPr>
                        <a:t> </a:t>
                      </a:r>
                      <a:r>
                        <a:rPr lang="en-US" sz="1000" kern="100" spc="-40">
                          <a:solidFill>
                            <a:srgbClr val="000000"/>
                          </a:solidFill>
                          <a:latin typeface="Calibri"/>
                          <a:ea typeface="Times New Roman"/>
                          <a:cs typeface="Calibri"/>
                        </a:rPr>
                        <a:t>në</a:t>
                      </a:r>
                      <a:r>
                        <a:rPr lang="en-US" sz="1000" kern="100" spc="-30">
                          <a:solidFill>
                            <a:srgbClr val="000000"/>
                          </a:solidFill>
                          <a:latin typeface="Calibri"/>
                          <a:ea typeface="Times New Roman"/>
                          <a:cs typeface="Calibri"/>
                        </a:rPr>
                        <a:t> </a:t>
                      </a:r>
                      <a:r>
                        <a:rPr lang="en-US" sz="1000" kern="100" spc="-40">
                          <a:solidFill>
                            <a:srgbClr val="000000"/>
                          </a:solidFill>
                          <a:latin typeface="Calibri"/>
                          <a:ea typeface="Times New Roman"/>
                          <a:cs typeface="Calibri"/>
                        </a:rPr>
                        <a:t>bazë</a:t>
                      </a:r>
                      <a:r>
                        <a:rPr lang="en-US" sz="1000" kern="100" spc="-15">
                          <a:solidFill>
                            <a:srgbClr val="000000"/>
                          </a:solidFill>
                          <a:latin typeface="Calibri"/>
                          <a:ea typeface="Times New Roman"/>
                          <a:cs typeface="Calibri"/>
                        </a:rPr>
                        <a:t> </a:t>
                      </a:r>
                      <a:r>
                        <a:rPr lang="en-US" sz="1000" kern="100" spc="-40">
                          <a:solidFill>
                            <a:srgbClr val="000000"/>
                          </a:solidFill>
                          <a:latin typeface="Calibri"/>
                          <a:ea typeface="Times New Roman"/>
                          <a:cs typeface="Calibri"/>
                        </a:rPr>
                        <a:t>të</a:t>
                      </a:r>
                      <a:r>
                        <a:rPr lang="en-US" sz="1000" kern="100" spc="-30">
                          <a:solidFill>
                            <a:srgbClr val="000000"/>
                          </a:solidFill>
                          <a:latin typeface="Calibri"/>
                          <a:ea typeface="Times New Roman"/>
                          <a:cs typeface="Calibri"/>
                        </a:rPr>
                        <a:t> </a:t>
                      </a:r>
                      <a:r>
                        <a:rPr lang="en-US" sz="1000" kern="100" spc="-40">
                          <a:solidFill>
                            <a:srgbClr val="000000"/>
                          </a:solidFill>
                          <a:latin typeface="Calibri"/>
                          <a:ea typeface="Times New Roman"/>
                          <a:cs typeface="Calibri"/>
                        </a:rPr>
                        <a:t>rëndësisë</a:t>
                      </a:r>
                      <a:r>
                        <a:rPr lang="en-US" sz="1000" kern="100" spc="-30">
                          <a:solidFill>
                            <a:srgbClr val="000000"/>
                          </a:solidFill>
                          <a:latin typeface="Calibri"/>
                          <a:ea typeface="Times New Roman"/>
                          <a:cs typeface="Calibri"/>
                        </a:rPr>
                        <a:t> </a:t>
                      </a:r>
                      <a:r>
                        <a:rPr lang="en-US" sz="1000" kern="100" spc="-40">
                          <a:solidFill>
                            <a:srgbClr val="000000"/>
                          </a:solidFill>
                          <a:latin typeface="Calibri"/>
                          <a:ea typeface="Times New Roman"/>
                          <a:cs typeface="Calibri"/>
                        </a:rPr>
                        <a:t>dhe</a:t>
                      </a:r>
                      <a:endParaRPr lang="en-US" sz="900" kern="100">
                        <a:latin typeface="Calibri"/>
                        <a:ea typeface="Times New Roman"/>
                        <a:cs typeface="Times New Roman"/>
                      </a:endParaRPr>
                    </a:p>
                    <a:p>
                      <a:pPr marL="894715" marR="0">
                        <a:lnSpc>
                          <a:spcPts val="1475"/>
                        </a:lnSpc>
                        <a:spcBef>
                          <a:spcPts val="0"/>
                        </a:spcBef>
                        <a:spcAft>
                          <a:spcPts val="0"/>
                        </a:spcAft>
                      </a:pPr>
                      <a:r>
                        <a:rPr lang="en-US" sz="1000" kern="100" spc="-40">
                          <a:solidFill>
                            <a:srgbClr val="000000"/>
                          </a:solidFill>
                          <a:latin typeface="Calibri"/>
                          <a:ea typeface="Times New Roman"/>
                          <a:cs typeface="Calibri"/>
                        </a:rPr>
                        <a:t>frekuencës):</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435610" marR="0">
                        <a:lnSpc>
                          <a:spcPts val="2950"/>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420,00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2">
                  <a:txBody>
                    <a:bodyPr/>
                    <a:lstStyle/>
                    <a:p>
                      <a:pPr marL="434340" marR="0">
                        <a:lnSpc>
                          <a:spcPts val="2950"/>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510,00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2">
                  <a:txBody>
                    <a:bodyPr/>
                    <a:lstStyle/>
                    <a:p>
                      <a:pPr marL="434340" marR="0">
                        <a:lnSpc>
                          <a:spcPts val="2950"/>
                        </a:lnSpc>
                        <a:spcBef>
                          <a:spcPts val="0"/>
                        </a:spcBef>
                        <a:spcAft>
                          <a:spcPts val="0"/>
                        </a:spcAft>
                      </a:pPr>
                      <a:r>
                        <a:rPr lang="en-US" sz="1000" kern="100" dirty="0" smtClean="0">
                          <a:solidFill>
                            <a:srgbClr val="FF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FF0000"/>
                          </a:solidFill>
                          <a:latin typeface="Calibri"/>
                          <a:ea typeface="Times New Roman"/>
                          <a:cs typeface="Calibri"/>
                        </a:rPr>
                        <a:t>350,00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extLst>
                  <a:ext uri="{0D108BD9-81ED-4DB2-BD59-A6C34878D82A}">
                    <a16:rowId xmlns:a16="http://schemas.microsoft.com/office/drawing/2014/main" val="10007"/>
                  </a:ext>
                </a:extLst>
              </a:tr>
              <a:tr h="319480">
                <a:tc gridSpan="5">
                  <a:txBody>
                    <a:bodyPr/>
                    <a:lstStyle/>
                    <a:p>
                      <a:pPr marL="155575" marR="0">
                        <a:lnSpc>
                          <a:spcPts val="1490"/>
                        </a:lnSpc>
                        <a:spcBef>
                          <a:spcPts val="0"/>
                        </a:spcBef>
                        <a:spcAft>
                          <a:spcPts val="0"/>
                        </a:spcAft>
                      </a:pPr>
                      <a:r>
                        <a:rPr lang="en-US" sz="1000" kern="100" spc="-40">
                          <a:solidFill>
                            <a:srgbClr val="FF0000"/>
                          </a:solidFill>
                          <a:latin typeface="Calibri"/>
                          <a:ea typeface="Times New Roman"/>
                          <a:cs typeface="Calibri"/>
                        </a:rPr>
                        <a:t>Çmimi</a:t>
                      </a:r>
                      <a:r>
                        <a:rPr lang="en-US" sz="1000" kern="100" spc="-20">
                          <a:solidFill>
                            <a:srgbClr val="000000"/>
                          </a:solidFill>
                          <a:latin typeface="Calibri"/>
                          <a:ea typeface="Times New Roman"/>
                          <a:cs typeface="Calibri"/>
                        </a:rPr>
                        <a:t> </a:t>
                      </a:r>
                      <a:r>
                        <a:rPr lang="en-US" sz="1000" kern="100" spc="-40">
                          <a:solidFill>
                            <a:srgbClr val="FF0000"/>
                          </a:solidFill>
                          <a:latin typeface="Calibri"/>
                          <a:ea typeface="Times New Roman"/>
                          <a:cs typeface="Calibri"/>
                        </a:rPr>
                        <a:t>total</a:t>
                      </a:r>
                      <a:r>
                        <a:rPr lang="en-US" sz="1000" kern="100" spc="-15">
                          <a:solidFill>
                            <a:srgbClr val="000000"/>
                          </a:solidFill>
                          <a:latin typeface="Calibri"/>
                          <a:ea typeface="Times New Roman"/>
                          <a:cs typeface="Calibri"/>
                        </a:rPr>
                        <a:t> </a:t>
                      </a:r>
                      <a:r>
                        <a:rPr lang="en-US" sz="1000" kern="100" spc="-40">
                          <a:solidFill>
                            <a:srgbClr val="FF0000"/>
                          </a:solidFill>
                          <a:latin typeface="Calibri"/>
                          <a:ea typeface="Times New Roman"/>
                          <a:cs typeface="Calibri"/>
                        </a:rPr>
                        <a:t>i</a:t>
                      </a:r>
                      <a:r>
                        <a:rPr lang="en-US" sz="1000" kern="100" spc="-30">
                          <a:solidFill>
                            <a:srgbClr val="000000"/>
                          </a:solidFill>
                          <a:latin typeface="Calibri"/>
                          <a:ea typeface="Times New Roman"/>
                          <a:cs typeface="Calibri"/>
                        </a:rPr>
                        <a:t> </a:t>
                      </a:r>
                      <a:r>
                        <a:rPr lang="en-US" sz="1000" kern="100" spc="-40">
                          <a:solidFill>
                            <a:srgbClr val="FF0000"/>
                          </a:solidFill>
                          <a:latin typeface="Calibri"/>
                          <a:ea typeface="Times New Roman"/>
                          <a:cs typeface="Calibri"/>
                        </a:rPr>
                        <a:t>peshuar</a:t>
                      </a:r>
                      <a:r>
                        <a:rPr lang="en-US" sz="1000" kern="100" spc="-25">
                          <a:solidFill>
                            <a:srgbClr val="000000"/>
                          </a:solidFill>
                          <a:latin typeface="Calibri"/>
                          <a:ea typeface="Times New Roman"/>
                          <a:cs typeface="Calibri"/>
                        </a:rPr>
                        <a:t> </a:t>
                      </a:r>
                      <a:r>
                        <a:rPr lang="en-US" sz="1000" kern="100">
                          <a:solidFill>
                            <a:srgbClr val="FF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spc="-10">
                          <a:solidFill>
                            <a:srgbClr val="FF0000"/>
                          </a:solidFill>
                          <a:latin typeface="Calibri"/>
                          <a:ea typeface="Times New Roman"/>
                          <a:cs typeface="Calibri"/>
                        </a:rPr>
                        <a:t>Kontrata</a:t>
                      </a:r>
                      <a:r>
                        <a:rPr lang="en-US" sz="1000" kern="100" spc="-30">
                          <a:solidFill>
                            <a:srgbClr val="000000"/>
                          </a:solidFill>
                          <a:latin typeface="Calibri"/>
                          <a:ea typeface="Times New Roman"/>
                          <a:cs typeface="Calibri"/>
                        </a:rPr>
                        <a:t> </a:t>
                      </a:r>
                      <a:r>
                        <a:rPr lang="en-US" sz="1000" kern="100" spc="-40">
                          <a:solidFill>
                            <a:srgbClr val="FF0000"/>
                          </a:solidFill>
                          <a:latin typeface="Calibri"/>
                          <a:ea typeface="Times New Roman"/>
                          <a:cs typeface="Calibri"/>
                        </a:rPr>
                        <a:t>me</a:t>
                      </a:r>
                      <a:endParaRPr lang="en-US" sz="900" kern="100">
                        <a:latin typeface="Calibri"/>
                        <a:ea typeface="Times New Roman"/>
                        <a:cs typeface="Times New Roman"/>
                      </a:endParaRPr>
                    </a:p>
                    <a:p>
                      <a:pPr marL="693420" marR="0">
                        <a:lnSpc>
                          <a:spcPts val="1465"/>
                        </a:lnSpc>
                        <a:spcBef>
                          <a:spcPts val="0"/>
                        </a:spcBef>
                        <a:spcAft>
                          <a:spcPts val="0"/>
                        </a:spcAft>
                      </a:pPr>
                      <a:r>
                        <a:rPr lang="en-US" sz="1000" kern="100" spc="-40">
                          <a:solidFill>
                            <a:srgbClr val="FF0000"/>
                          </a:solidFill>
                          <a:latin typeface="Calibri"/>
                          <a:ea typeface="Times New Roman"/>
                          <a:cs typeface="Calibri"/>
                        </a:rPr>
                        <a:t>çmimin</a:t>
                      </a:r>
                      <a:r>
                        <a:rPr lang="en-US" sz="1000" kern="100" spc="-10">
                          <a:solidFill>
                            <a:srgbClr val="000000"/>
                          </a:solidFill>
                          <a:latin typeface="Calibri"/>
                          <a:ea typeface="Times New Roman"/>
                          <a:cs typeface="Calibri"/>
                        </a:rPr>
                        <a:t> </a:t>
                      </a:r>
                      <a:r>
                        <a:rPr lang="en-US" sz="1000" kern="100" spc="-40">
                          <a:solidFill>
                            <a:srgbClr val="FF0000"/>
                          </a:solidFill>
                          <a:latin typeface="Calibri"/>
                          <a:ea typeface="Times New Roman"/>
                          <a:cs typeface="Calibri"/>
                        </a:rPr>
                        <a:t>më</a:t>
                      </a:r>
                      <a:r>
                        <a:rPr lang="en-US" sz="1000" kern="100" spc="-30">
                          <a:solidFill>
                            <a:srgbClr val="000000"/>
                          </a:solidFill>
                          <a:latin typeface="Calibri"/>
                          <a:ea typeface="Times New Roman"/>
                          <a:cs typeface="Calibri"/>
                        </a:rPr>
                        <a:t> </a:t>
                      </a:r>
                      <a:r>
                        <a:rPr lang="en-US" sz="1000" kern="100" spc="-40">
                          <a:solidFill>
                            <a:srgbClr val="FF0000"/>
                          </a:solidFill>
                          <a:latin typeface="Calibri"/>
                          <a:ea typeface="Times New Roman"/>
                          <a:cs typeface="Calibri"/>
                        </a:rPr>
                        <a:t>të</a:t>
                      </a:r>
                      <a:r>
                        <a:rPr lang="en-US" sz="1000" kern="100" spc="-25">
                          <a:solidFill>
                            <a:srgbClr val="000000"/>
                          </a:solidFill>
                          <a:latin typeface="Calibri"/>
                          <a:ea typeface="Times New Roman"/>
                          <a:cs typeface="Calibri"/>
                        </a:rPr>
                        <a:t> </a:t>
                      </a:r>
                      <a:r>
                        <a:rPr lang="en-US" sz="1000" kern="100" spc="-40">
                          <a:solidFill>
                            <a:srgbClr val="FF0000"/>
                          </a:solidFill>
                          <a:latin typeface="Calibri"/>
                          <a:ea typeface="Times New Roman"/>
                          <a:cs typeface="Calibri"/>
                        </a:rPr>
                        <a:t>ulët:</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928370" marR="0">
                        <a:lnSpc>
                          <a:spcPts val="2950"/>
                        </a:lnSpc>
                        <a:spcBef>
                          <a:spcPts val="0"/>
                        </a:spcBef>
                        <a:spcAft>
                          <a:spcPts val="0"/>
                        </a:spcAft>
                      </a:pPr>
                      <a:r>
                        <a:rPr lang="en-US" sz="1000" kern="100">
                          <a:solidFill>
                            <a:srgbClr val="FF0000"/>
                          </a:solidFill>
                          <a:latin typeface="Calibri"/>
                          <a:ea typeface="Times New Roman"/>
                          <a:cs typeface="Calibri"/>
                        </a:rPr>
                        <a:t>101€</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1004570" marR="0">
                        <a:lnSpc>
                          <a:spcPts val="2950"/>
                        </a:lnSpc>
                        <a:spcBef>
                          <a:spcPts val="0"/>
                        </a:spcBef>
                        <a:spcAft>
                          <a:spcPts val="0"/>
                        </a:spcAft>
                      </a:pPr>
                      <a:r>
                        <a:rPr lang="en-US" sz="1000" kern="100">
                          <a:solidFill>
                            <a:srgbClr val="FF0000"/>
                          </a:solidFill>
                          <a:latin typeface="Calibri"/>
                          <a:ea typeface="Times New Roman"/>
                          <a:cs typeface="Calibri"/>
                        </a:rPr>
                        <a:t>97€</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1004570" marR="0">
                        <a:lnSpc>
                          <a:spcPts val="2950"/>
                        </a:lnSpc>
                        <a:spcBef>
                          <a:spcPts val="0"/>
                        </a:spcBef>
                        <a:spcAft>
                          <a:spcPts val="0"/>
                        </a:spcAft>
                      </a:pPr>
                      <a:r>
                        <a:rPr lang="en-US" sz="1000" kern="100" dirty="0">
                          <a:solidFill>
                            <a:srgbClr val="FF0000"/>
                          </a:solidFill>
                          <a:latin typeface="Calibri"/>
                          <a:ea typeface="Times New Roman"/>
                          <a:cs typeface="Calibri"/>
                        </a:rPr>
                        <a:t>98€</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3681611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400" b="1" dirty="0" smtClean="0">
                <a:solidFill>
                  <a:srgbClr val="FF0000"/>
                </a:solidFill>
              </a:rPr>
              <a:t>Format standarde</a:t>
            </a:r>
            <a:r>
              <a:rPr lang="sq-AL" sz="2400" b="1" dirty="0" smtClean="0">
                <a:solidFill>
                  <a:srgbClr val="00B050"/>
                </a:solidFill>
              </a:rPr>
              <a:t/>
            </a:r>
            <a:br>
              <a:rPr lang="sq-AL" sz="2400" b="1" dirty="0" smtClean="0">
                <a:solidFill>
                  <a:srgbClr val="00B050"/>
                </a:solidFill>
              </a:rPr>
            </a:br>
            <a:endParaRPr lang="sq-AL" sz="2400" dirty="0">
              <a:latin typeface="+mn-lt"/>
            </a:endParaRPr>
          </a:p>
        </p:txBody>
      </p:sp>
      <p:sp>
        <p:nvSpPr>
          <p:cNvPr id="3" name="Content Placeholder 2"/>
          <p:cNvSpPr>
            <a:spLocks noGrp="1"/>
          </p:cNvSpPr>
          <p:nvPr>
            <p:ph idx="1"/>
          </p:nvPr>
        </p:nvSpPr>
        <p:spPr>
          <a:xfrm>
            <a:off x="457200" y="990600"/>
            <a:ext cx="8229600" cy="5135563"/>
          </a:xfrm>
        </p:spPr>
        <p:txBody>
          <a:bodyPr/>
          <a:lstStyle/>
          <a:p>
            <a:r>
              <a:rPr lang="sq-AL" sz="1800" dirty="0" smtClean="0"/>
              <a:t>B07 Ftese për </a:t>
            </a:r>
            <a:r>
              <a:rPr lang="sq-AL" sz="1800" dirty="0" err="1" smtClean="0"/>
              <a:t>ofertim</a:t>
            </a:r>
            <a:r>
              <a:rPr lang="sq-AL" sz="1800" dirty="0" smtClean="0"/>
              <a:t> – sipas kontratës publike kornize – </a:t>
            </a:r>
            <a:r>
              <a:rPr lang="sq-AL" sz="1800" dirty="0" err="1" smtClean="0"/>
              <a:t>mini</a:t>
            </a:r>
            <a:r>
              <a:rPr lang="sq-AL" sz="1800" dirty="0" smtClean="0"/>
              <a:t> tender </a:t>
            </a:r>
            <a:endParaRPr lang="en-US" sz="1800" dirty="0" smtClean="0"/>
          </a:p>
          <a:p>
            <a:r>
              <a:rPr lang="sq-AL" sz="1800" dirty="0" smtClean="0"/>
              <a:t>B27 Dosja e Tenderit për Kontrate Kornize - Furnizim - Procedurë e Hapur</a:t>
            </a:r>
            <a:endParaRPr lang="en-US" sz="1800" dirty="0" smtClean="0"/>
          </a:p>
          <a:p>
            <a:r>
              <a:rPr lang="sq-AL" sz="1800" dirty="0" smtClean="0"/>
              <a:t>B28 Dosja e Tenderit për Kontrate Kornize - Shërbime - Procedurë e Hapur</a:t>
            </a:r>
            <a:endParaRPr lang="en-US" sz="1800" dirty="0" smtClean="0"/>
          </a:p>
          <a:p>
            <a:r>
              <a:rPr lang="sq-AL" sz="1800" dirty="0" smtClean="0"/>
              <a:t>B29 Dosja e Tenderit për Kontrate Kornize -Pune - Procedurë e Hapur</a:t>
            </a:r>
            <a:endParaRPr lang="en-US" sz="1800" dirty="0" smtClean="0"/>
          </a:p>
          <a:p>
            <a:r>
              <a:rPr lang="sq-AL" sz="1800" dirty="0" smtClean="0"/>
              <a:t>B30 Dosja e Tenderit për Kontrate Kornize - Furnizim - Procedura e Kufizua</a:t>
            </a:r>
            <a:endParaRPr lang="en-US" sz="1800" dirty="0" smtClean="0"/>
          </a:p>
          <a:p>
            <a:r>
              <a:rPr lang="sq-AL" sz="1800" dirty="0" smtClean="0"/>
              <a:t>B31 Dosja e Tenderit për Kontrate Kornize - Shërbime - Procedura e Kufizuar</a:t>
            </a:r>
            <a:endParaRPr lang="en-US" sz="1800" dirty="0" smtClean="0"/>
          </a:p>
          <a:p>
            <a:r>
              <a:rPr lang="sq-AL" sz="1800" dirty="0" smtClean="0"/>
              <a:t>B32 Dosja e Tenderit për Kontrate Kornize - Pune- Procedura e Kufizuar</a:t>
            </a:r>
            <a:r>
              <a:rPr lang="en-US" sz="1800" dirty="0" smtClean="0"/>
              <a:t>.</a:t>
            </a:r>
          </a:p>
          <a:p>
            <a:pPr marL="0" indent="0">
              <a:buNone/>
            </a:pPr>
            <a:endParaRPr lang="en-US" sz="1800" dirty="0" smtClean="0"/>
          </a:p>
          <a:p>
            <a:r>
              <a:rPr lang="en-US" sz="1800" dirty="0" smtClean="0"/>
              <a:t>B55 </a:t>
            </a:r>
            <a:r>
              <a:rPr lang="en-US" sz="1800" dirty="0" err="1" smtClean="0"/>
              <a:t>Raporti</a:t>
            </a:r>
            <a:r>
              <a:rPr lang="en-US" sz="1800" dirty="0" smtClean="0"/>
              <a:t> I </a:t>
            </a:r>
            <a:r>
              <a:rPr lang="en-US" sz="1800" dirty="0" err="1" smtClean="0"/>
              <a:t>vlersimit</a:t>
            </a:r>
            <a:r>
              <a:rPr lang="en-US" sz="1800" dirty="0" smtClean="0"/>
              <a:t> </a:t>
            </a:r>
            <a:r>
              <a:rPr lang="en-US" sz="1800" dirty="0" err="1" smtClean="0"/>
              <a:t>te</a:t>
            </a:r>
            <a:r>
              <a:rPr lang="en-US" sz="1800" dirty="0" smtClean="0"/>
              <a:t> </a:t>
            </a:r>
            <a:r>
              <a:rPr lang="en-US" sz="1800" dirty="0" err="1" smtClean="0"/>
              <a:t>tenderve</a:t>
            </a:r>
            <a:r>
              <a:rPr lang="en-US" sz="1800" dirty="0" smtClean="0"/>
              <a:t> – Mini </a:t>
            </a:r>
            <a:r>
              <a:rPr lang="en-US" sz="1800" dirty="0" err="1" smtClean="0"/>
              <a:t>tenderve</a:t>
            </a:r>
            <a:r>
              <a:rPr lang="en-US" sz="1800" dirty="0" smtClean="0"/>
              <a:t> – </a:t>
            </a:r>
            <a:r>
              <a:rPr lang="en-US" sz="1800" dirty="0" err="1" smtClean="0"/>
              <a:t>Faza</a:t>
            </a:r>
            <a:r>
              <a:rPr lang="en-US" sz="1800" dirty="0" smtClean="0"/>
              <a:t> e pare – </a:t>
            </a:r>
            <a:r>
              <a:rPr lang="en-US" sz="1800" dirty="0" err="1" smtClean="0"/>
              <a:t>Proceduar</a:t>
            </a:r>
            <a:r>
              <a:rPr lang="en-US" sz="1800" dirty="0" smtClean="0"/>
              <a:t> e </a:t>
            </a:r>
            <a:r>
              <a:rPr lang="en-US" sz="1800" dirty="0" err="1" smtClean="0"/>
              <a:t>Hapur</a:t>
            </a:r>
            <a:r>
              <a:rPr lang="en-US" sz="1800" dirty="0" smtClean="0"/>
              <a:t>  (Re). </a:t>
            </a:r>
            <a:endParaRPr lang="en-US" sz="1800" dirty="0"/>
          </a:p>
          <a:p>
            <a:r>
              <a:rPr lang="en-US" sz="1800" dirty="0"/>
              <a:t>B55 </a:t>
            </a:r>
            <a:r>
              <a:rPr lang="en-US" sz="1800" dirty="0" err="1"/>
              <a:t>Raporti</a:t>
            </a:r>
            <a:r>
              <a:rPr lang="en-US" sz="1800" dirty="0"/>
              <a:t> I </a:t>
            </a:r>
            <a:r>
              <a:rPr lang="en-US" sz="1800" dirty="0" err="1"/>
              <a:t>vlersimit</a:t>
            </a:r>
            <a:r>
              <a:rPr lang="en-US" sz="1800" dirty="0"/>
              <a:t> </a:t>
            </a:r>
            <a:r>
              <a:rPr lang="en-US" sz="1800" dirty="0" err="1"/>
              <a:t>te</a:t>
            </a:r>
            <a:r>
              <a:rPr lang="en-US" sz="1800" dirty="0"/>
              <a:t> </a:t>
            </a:r>
            <a:r>
              <a:rPr lang="en-US" sz="1800" dirty="0" err="1"/>
              <a:t>tenderve</a:t>
            </a:r>
            <a:r>
              <a:rPr lang="en-US" sz="1800" dirty="0"/>
              <a:t> – Mini </a:t>
            </a:r>
            <a:r>
              <a:rPr lang="en-US" sz="1800" dirty="0" err="1"/>
              <a:t>tenderve</a:t>
            </a:r>
            <a:r>
              <a:rPr lang="en-US" sz="1800" dirty="0"/>
              <a:t> – </a:t>
            </a:r>
            <a:r>
              <a:rPr lang="en-US" sz="1800" dirty="0" err="1"/>
              <a:t>Faza</a:t>
            </a:r>
            <a:r>
              <a:rPr lang="en-US" sz="1800" dirty="0"/>
              <a:t> e </a:t>
            </a:r>
            <a:r>
              <a:rPr lang="en-US" sz="1800" dirty="0" err="1" smtClean="0"/>
              <a:t>dyte</a:t>
            </a:r>
            <a:r>
              <a:rPr lang="en-US" sz="1800" dirty="0" smtClean="0"/>
              <a:t>  </a:t>
            </a:r>
            <a:r>
              <a:rPr lang="en-US" sz="1800" dirty="0"/>
              <a:t>– </a:t>
            </a:r>
            <a:r>
              <a:rPr lang="en-US" sz="1800" dirty="0" err="1"/>
              <a:t>Proceduar</a:t>
            </a:r>
            <a:r>
              <a:rPr lang="en-US" sz="1800" dirty="0"/>
              <a:t> e </a:t>
            </a:r>
            <a:r>
              <a:rPr lang="en-US" sz="1800" dirty="0" err="1"/>
              <a:t>Hapur</a:t>
            </a:r>
            <a:r>
              <a:rPr lang="en-US" sz="1800" dirty="0"/>
              <a:t>  (Re). </a:t>
            </a:r>
            <a:endParaRPr lang="en-US" sz="1800" dirty="0" smtClean="0"/>
          </a:p>
          <a:p>
            <a:endParaRPr lang="en-US" sz="1800" dirty="0" smtClean="0"/>
          </a:p>
        </p:txBody>
      </p:sp>
    </p:spTree>
    <p:extLst>
      <p:ext uri="{BB962C8B-B14F-4D97-AF65-F5344CB8AC3E}">
        <p14:creationId xmlns:p14="http://schemas.microsoft.com/office/powerpoint/2010/main" val="23681611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p:nvPr/>
        </p:nvPicPr>
        <p:blipFill>
          <a:blip r:embed="rId2" cstate="print"/>
          <a:srcRect/>
          <a:stretch>
            <a:fillRect/>
          </a:stretch>
        </p:blipFill>
        <p:spPr bwMode="auto">
          <a:xfrm>
            <a:off x="228600" y="0"/>
            <a:ext cx="8229600" cy="6858000"/>
          </a:xfrm>
          <a:prstGeom prst="rect">
            <a:avLst/>
          </a:prstGeom>
          <a:noFill/>
          <a:ln w="9525">
            <a:noFill/>
            <a:miter lim="800000"/>
            <a:headEnd/>
            <a:tailEnd/>
          </a:ln>
        </p:spPr>
      </p:pic>
    </p:spTree>
    <p:extLst>
      <p:ext uri="{BB962C8B-B14F-4D97-AF65-F5344CB8AC3E}">
        <p14:creationId xmlns:p14="http://schemas.microsoft.com/office/powerpoint/2010/main" val="40415489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p:nvPr/>
        </p:nvPicPr>
        <p:blipFill>
          <a:blip r:embed="rId2" cstate="print"/>
          <a:srcRect/>
          <a:stretch>
            <a:fillRect/>
          </a:stretch>
        </p:blipFill>
        <p:spPr bwMode="auto">
          <a:xfrm>
            <a:off x="0" y="1"/>
            <a:ext cx="9144000" cy="6324599"/>
          </a:xfrm>
          <a:prstGeom prst="rect">
            <a:avLst/>
          </a:prstGeom>
          <a:noFill/>
          <a:ln w="9525">
            <a:noFill/>
            <a:miter lim="800000"/>
            <a:headEnd/>
            <a:tailEnd/>
          </a:ln>
        </p:spPr>
      </p:pic>
    </p:spTree>
    <p:extLst>
      <p:ext uri="{BB962C8B-B14F-4D97-AF65-F5344CB8AC3E}">
        <p14:creationId xmlns:p14="http://schemas.microsoft.com/office/powerpoint/2010/main" val="3176276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29" name="Content Placeholder 2"/>
          <p:cNvSpPr>
            <a:spLocks noGrp="1"/>
          </p:cNvSpPr>
          <p:nvPr>
            <p:ph idx="1"/>
          </p:nvPr>
        </p:nvSpPr>
        <p:spPr>
          <a:xfrm>
            <a:off x="323850" y="914400"/>
            <a:ext cx="8569325" cy="5251450"/>
          </a:xfrm>
        </p:spPr>
        <p:txBody>
          <a:bodyPr/>
          <a:lstStyle/>
          <a:p>
            <a:pPr marL="0" indent="0">
              <a:spcBef>
                <a:spcPct val="90000"/>
              </a:spcBef>
              <a:buFontTx/>
              <a:buNone/>
            </a:pPr>
            <a:r>
              <a:rPr lang="en-US" sz="2800" dirty="0" smtClean="0"/>
              <a:t>2 </a:t>
            </a:r>
            <a:r>
              <a:rPr lang="sq-AL" sz="2800" dirty="0" smtClean="0"/>
              <a:t>Llojet e marrëveshjeve kornize </a:t>
            </a:r>
            <a:r>
              <a:rPr lang="hu-HU" sz="2800" b="1" dirty="0" smtClean="0">
                <a:latin typeface="Arial" charset="0"/>
                <a:cs typeface="Times New Roman" charset="0"/>
              </a:rPr>
              <a:t>:</a:t>
            </a:r>
            <a:endParaRPr lang="en-US" sz="2800" b="1" dirty="0" smtClean="0">
              <a:latin typeface="Arial" charset="0"/>
              <a:cs typeface="Times New Roman" charset="0"/>
            </a:endParaRPr>
          </a:p>
          <a:p>
            <a:pPr marL="0" indent="0">
              <a:spcBef>
                <a:spcPct val="90000"/>
              </a:spcBef>
              <a:buFontTx/>
              <a:buNone/>
            </a:pPr>
            <a:endParaRPr lang="hu-HU" sz="2800" b="1" dirty="0">
              <a:latin typeface="Arial" charset="0"/>
              <a:cs typeface="Times New Roman" charset="0"/>
            </a:endParaRPr>
          </a:p>
          <a:p>
            <a:pPr marL="457200" lvl="0" indent="-457200">
              <a:buFont typeface="+mj-lt"/>
              <a:buAutoNum type="arabicPeriod"/>
            </a:pPr>
            <a:r>
              <a:rPr lang="sq-AL" sz="2400" dirty="0" smtClean="0"/>
              <a:t>Marrëveshjet kornizë që </a:t>
            </a:r>
            <a:r>
              <a:rPr lang="sq-AL" sz="2400" b="1" dirty="0" smtClean="0"/>
              <a:t>krijojnë të gjitha kushtet e kontratës</a:t>
            </a:r>
            <a:r>
              <a:rPr lang="sq-AL" sz="2400" dirty="0" smtClean="0"/>
              <a:t> (kontrata kornize)</a:t>
            </a:r>
            <a:endParaRPr lang="en-US" sz="2400" dirty="0" smtClean="0"/>
          </a:p>
          <a:p>
            <a:pPr marL="457200" indent="-457200">
              <a:buFont typeface="+mj-lt"/>
              <a:buAutoNum type="arabicPeriod"/>
            </a:pPr>
            <a:endParaRPr lang="en-US" sz="2400" dirty="0" smtClean="0"/>
          </a:p>
          <a:p>
            <a:pPr marL="457200" lvl="0" indent="-457200">
              <a:buFont typeface="+mj-lt"/>
              <a:buAutoNum type="arabicPeriod"/>
            </a:pPr>
            <a:r>
              <a:rPr lang="sq-AL" sz="2400" dirty="0" smtClean="0"/>
              <a:t>dhe ato të cilat </a:t>
            </a:r>
            <a:r>
              <a:rPr lang="sq-AL" sz="2400" b="1" dirty="0" smtClean="0"/>
              <a:t>nuk krijojnë të gjitha kushtet </a:t>
            </a:r>
            <a:r>
              <a:rPr lang="sq-AL" sz="2400" dirty="0" smtClean="0"/>
              <a:t>(marrëveshja kornizë).</a:t>
            </a:r>
            <a:endParaRPr lang="en-US" sz="2400" dirty="0" smtClean="0"/>
          </a:p>
          <a:p>
            <a:pPr marL="0" indent="0">
              <a:spcBef>
                <a:spcPct val="90000"/>
              </a:spcBef>
              <a:buFontTx/>
              <a:buNone/>
            </a:pPr>
            <a:endParaRPr lang="sq-AL" sz="2400" b="1" dirty="0" smtClean="0">
              <a:solidFill>
                <a:srgbClr val="FF0000"/>
              </a:solidFill>
              <a:latin typeface="Arial" charset="0"/>
              <a:ea typeface="Arial" charset="0"/>
            </a:endParaRPr>
          </a:p>
          <a:p>
            <a:pPr marL="0" indent="0">
              <a:buFontTx/>
              <a:buNone/>
            </a:pPr>
            <a:endParaRPr lang="en-US" sz="4000" dirty="0">
              <a:solidFill>
                <a:srgbClr val="0000FF"/>
              </a:solidFill>
              <a:latin typeface="Arial" charset="0"/>
              <a:cs typeface="Arial" charset="0"/>
            </a:endParaRPr>
          </a:p>
        </p:txBody>
      </p:sp>
    </p:spTree>
    <p:extLst>
      <p:ext uri="{BB962C8B-B14F-4D97-AF65-F5344CB8AC3E}">
        <p14:creationId xmlns:p14="http://schemas.microsoft.com/office/powerpoint/2010/main" val="1569520171"/>
      </p:ext>
    </p:extLst>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9" name="Title 1"/>
          <p:cNvSpPr>
            <a:spLocks noGrp="1"/>
          </p:cNvSpPr>
          <p:nvPr>
            <p:ph type="title"/>
          </p:nvPr>
        </p:nvSpPr>
        <p:spPr/>
        <p:txBody>
          <a:bodyPr/>
          <a:lstStyle/>
          <a:p>
            <a:r>
              <a:rPr lang="sq-AL" b="1" dirty="0" smtClean="0">
                <a:solidFill>
                  <a:srgbClr val="FF0000"/>
                </a:solidFill>
                <a:ea typeface="ＭＳ Ｐゴシック" pitchFamily="34" charset="-128"/>
              </a:rPr>
              <a:t>Marrëveshjet kornize</a:t>
            </a:r>
            <a:r>
              <a:rPr lang="en-US" b="1" dirty="0" smtClean="0">
                <a:solidFill>
                  <a:srgbClr val="FF0000"/>
                </a:solidFill>
                <a:ea typeface="ＭＳ Ｐゴシック" pitchFamily="34" charset="-128"/>
              </a:rPr>
              <a:t>- BE</a:t>
            </a:r>
            <a:endParaRPr lang="en-US" dirty="0">
              <a:solidFill>
                <a:srgbClr val="FF0000"/>
              </a:solidFill>
              <a:latin typeface="Arial" charset="0"/>
              <a:cs typeface="Arial" charset="0"/>
            </a:endParaRPr>
          </a:p>
        </p:txBody>
      </p:sp>
      <p:sp>
        <p:nvSpPr>
          <p:cNvPr id="3" name="Content Placeholder 2"/>
          <p:cNvSpPr>
            <a:spLocks noGrp="1"/>
          </p:cNvSpPr>
          <p:nvPr>
            <p:ph idx="1"/>
          </p:nvPr>
        </p:nvSpPr>
        <p:spPr/>
        <p:txBody>
          <a:bodyPr/>
          <a:lstStyle/>
          <a:p>
            <a:pPr marL="457200" indent="-457200">
              <a:spcBef>
                <a:spcPct val="90000"/>
              </a:spcBef>
              <a:buFontTx/>
              <a:buAutoNum type="arabicPeriod"/>
            </a:pPr>
            <a:r>
              <a:rPr lang="sq-AL" sz="2400" b="1" dirty="0" smtClean="0"/>
              <a:t>Marrëveshjet kornizë që krijojnë të gjitha kushtet </a:t>
            </a:r>
            <a:r>
              <a:rPr lang="sq-AL" sz="2400" dirty="0" smtClean="0">
                <a:latin typeface="Arial" charset="0"/>
                <a:cs typeface="Arial" charset="0"/>
              </a:rPr>
              <a:t>(kontratat publike tradicionale)</a:t>
            </a:r>
          </a:p>
          <a:p>
            <a:pPr marL="668338" lvl="1" indent="-268288">
              <a:spcBef>
                <a:spcPct val="90000"/>
              </a:spcBef>
            </a:pPr>
            <a:r>
              <a:rPr lang="sq-AL" sz="2000" dirty="0" smtClean="0"/>
              <a:t>kushtet e aplikueshme për çdo urdhër nën këtë lloj të marrëveshjes kornizë janë të përcaktuara në mënyrë të detyrueshme </a:t>
            </a:r>
          </a:p>
          <a:p>
            <a:pPr marL="668338" lvl="1" indent="-268288">
              <a:spcBef>
                <a:spcPct val="90000"/>
              </a:spcBef>
            </a:pPr>
            <a:r>
              <a:rPr lang="sq-AL" sz="2000" dirty="0" smtClean="0"/>
              <a:t>nuk kërkon një marrëveshje të re në mes të palëve</a:t>
            </a:r>
          </a:p>
          <a:p>
            <a:pPr marL="668338" lvl="1" indent="-268288">
              <a:spcBef>
                <a:spcPct val="90000"/>
              </a:spcBef>
            </a:pPr>
            <a:r>
              <a:rPr lang="sq-AL" sz="2000" dirty="0" smtClean="0">
                <a:latin typeface="Arial" charset="0"/>
                <a:cs typeface="Arial" charset="0"/>
              </a:rPr>
              <a:t>Me një ose me disa OE</a:t>
            </a:r>
          </a:p>
          <a:p>
            <a:pPr marL="668338" lvl="1" indent="-268288">
              <a:spcBef>
                <a:spcPct val="90000"/>
              </a:spcBef>
            </a:pPr>
            <a:r>
              <a:rPr lang="sq-AL" sz="2000" dirty="0" smtClean="0"/>
              <a:t>p.sh. çmimi në “tregun e Londrës " ± x%)</a:t>
            </a:r>
            <a:endParaRPr lang="sq-AL" dirty="0">
              <a:latin typeface="Arial" charset="0"/>
              <a:cs typeface="Arial" charset="0"/>
            </a:endParaRPr>
          </a:p>
        </p:txBody>
      </p:sp>
    </p:spTree>
    <p:extLst>
      <p:ext uri="{BB962C8B-B14F-4D97-AF65-F5344CB8AC3E}">
        <p14:creationId xmlns:p14="http://schemas.microsoft.com/office/powerpoint/2010/main" val="3961447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3" name="Title 1"/>
          <p:cNvSpPr>
            <a:spLocks noGrp="1"/>
          </p:cNvSpPr>
          <p:nvPr>
            <p:ph type="title"/>
          </p:nvPr>
        </p:nvSpPr>
        <p:spPr/>
        <p:txBody>
          <a:bodyPr/>
          <a:lstStyle/>
          <a:p>
            <a:r>
              <a:rPr lang="sq-AL" b="1" dirty="0" smtClean="0">
                <a:solidFill>
                  <a:srgbClr val="FF0000"/>
                </a:solidFill>
                <a:ea typeface="ＭＳ Ｐゴシック" pitchFamily="34" charset="-128"/>
              </a:rPr>
              <a:t>Marrëveshjet kornize</a:t>
            </a:r>
            <a:r>
              <a:rPr lang="en-US" b="1" dirty="0" smtClean="0">
                <a:solidFill>
                  <a:srgbClr val="FF0000"/>
                </a:solidFill>
                <a:ea typeface="ＭＳ Ｐゴシック" pitchFamily="34" charset="-128"/>
              </a:rPr>
              <a:t>- BE</a:t>
            </a:r>
            <a:endParaRPr lang="en-US" dirty="0">
              <a:solidFill>
                <a:srgbClr val="FF0000"/>
              </a:solidFill>
              <a:latin typeface="Arial" charset="0"/>
              <a:cs typeface="Arial" charset="0"/>
            </a:endParaRPr>
          </a:p>
        </p:txBody>
      </p:sp>
      <p:sp>
        <p:nvSpPr>
          <p:cNvPr id="13314" name="Content Placeholder 2"/>
          <p:cNvSpPr>
            <a:spLocks noGrp="1"/>
          </p:cNvSpPr>
          <p:nvPr>
            <p:ph idx="1"/>
          </p:nvPr>
        </p:nvSpPr>
        <p:spPr/>
        <p:txBody>
          <a:bodyPr/>
          <a:lstStyle/>
          <a:p>
            <a:pPr marL="0" indent="0">
              <a:buFontTx/>
              <a:buNone/>
            </a:pPr>
            <a:r>
              <a:rPr lang="en-US" b="1" dirty="0">
                <a:latin typeface="Arial" charset="0"/>
                <a:cs typeface="Arial" charset="0"/>
              </a:rPr>
              <a:t>2. </a:t>
            </a:r>
            <a:r>
              <a:rPr lang="sq-AL" b="1" dirty="0" smtClean="0"/>
              <a:t>Marrëveshjet kornizë që nuk krijojnë të gjitha kushtet </a:t>
            </a:r>
            <a:endParaRPr lang="en-US" dirty="0">
              <a:latin typeface="Arial" charset="0"/>
              <a:cs typeface="Arial" charset="0"/>
            </a:endParaRPr>
          </a:p>
          <a:p>
            <a:pPr marL="668338" lvl="1" indent="-268288">
              <a:spcBef>
                <a:spcPct val="90000"/>
              </a:spcBef>
            </a:pPr>
            <a:r>
              <a:rPr lang="sq-AL" sz="2000" dirty="0" smtClean="0"/>
              <a:t>nuk i përfshin termat e caktuar ose nuk krijojnë në mënyrë të detyrueshme të gjitha kushtet e nevojshme</a:t>
            </a:r>
            <a:endParaRPr lang="en-US" sz="2000" dirty="0" smtClean="0">
              <a:latin typeface="Arial" charset="0"/>
              <a:cs typeface="Arial" charset="0"/>
            </a:endParaRPr>
          </a:p>
          <a:p>
            <a:pPr marL="668338" lvl="1" indent="-268288">
              <a:spcBef>
                <a:spcPct val="90000"/>
              </a:spcBef>
            </a:pPr>
            <a:r>
              <a:rPr lang="sq-AL" sz="2000" dirty="0" smtClean="0"/>
              <a:t>disa terma  duhet të krijohen më vone.</a:t>
            </a:r>
            <a:endParaRPr lang="en-US" sz="2000" dirty="0" smtClean="0"/>
          </a:p>
        </p:txBody>
      </p:sp>
    </p:spTree>
    <p:extLst>
      <p:ext uri="{BB962C8B-B14F-4D97-AF65-F5344CB8AC3E}">
        <p14:creationId xmlns:p14="http://schemas.microsoft.com/office/powerpoint/2010/main" val="3515288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sq-AL" b="1" dirty="0" smtClean="0">
                <a:solidFill>
                  <a:srgbClr val="FF0000"/>
                </a:solidFill>
                <a:ea typeface="ＭＳ Ｐゴシック" pitchFamily="34" charset="-128"/>
              </a:rPr>
              <a:t>Marrëveshjet kornize</a:t>
            </a:r>
            <a:r>
              <a:rPr lang="en-US" b="1" dirty="0" smtClean="0">
                <a:solidFill>
                  <a:srgbClr val="FF0000"/>
                </a:solidFill>
                <a:ea typeface="ＭＳ Ｐゴシック" pitchFamily="34" charset="-128"/>
              </a:rPr>
              <a:t>- BE</a:t>
            </a:r>
            <a:endParaRPr lang="en-US" dirty="0">
              <a:solidFill>
                <a:srgbClr val="FF0000"/>
              </a:solidFill>
              <a:latin typeface="Arial" charset="0"/>
              <a:cs typeface="Arial" charset="0"/>
            </a:endParaRPr>
          </a:p>
        </p:txBody>
      </p:sp>
      <p:sp>
        <p:nvSpPr>
          <p:cNvPr id="14338" name="Content Placeholder 2"/>
          <p:cNvSpPr>
            <a:spLocks noGrp="1"/>
          </p:cNvSpPr>
          <p:nvPr>
            <p:ph idx="1"/>
          </p:nvPr>
        </p:nvSpPr>
        <p:spPr/>
        <p:txBody>
          <a:bodyPr/>
          <a:lstStyle/>
          <a:p>
            <a:pPr marL="0" indent="0">
              <a:buFontTx/>
              <a:buNone/>
            </a:pPr>
            <a:r>
              <a:rPr lang="sq-AL" dirty="0" err="1" smtClean="0"/>
              <a:t>Konkludimi</a:t>
            </a:r>
            <a:r>
              <a:rPr lang="sq-AL" dirty="0" smtClean="0"/>
              <a:t>  i marrëveshjeve kornize </a:t>
            </a:r>
            <a:r>
              <a:rPr lang="sq-AL" dirty="0" smtClean="0">
                <a:latin typeface="Arial" charset="0"/>
                <a:cs typeface="Arial" charset="0"/>
              </a:rPr>
              <a:t>(te gjitha termat)</a:t>
            </a:r>
          </a:p>
          <a:p>
            <a:pPr marL="668338" lvl="1" indent="-268288">
              <a:spcBef>
                <a:spcPct val="90000"/>
              </a:spcBef>
            </a:pPr>
            <a:r>
              <a:rPr lang="sq-AL" sz="2000" dirty="0" smtClean="0"/>
              <a:t>procedurat e hapura ose të kufizuara </a:t>
            </a:r>
          </a:p>
          <a:p>
            <a:pPr marL="668338" lvl="1" indent="-268288">
              <a:spcBef>
                <a:spcPct val="90000"/>
              </a:spcBef>
            </a:pPr>
            <a:r>
              <a:rPr lang="sq-AL" sz="2000" dirty="0" smtClean="0"/>
              <a:t>marrëveshjet me shume operatore</a:t>
            </a:r>
            <a:r>
              <a:rPr lang="sq-AL" sz="2000" dirty="0" smtClean="0">
                <a:latin typeface="Arial" charset="0"/>
                <a:cs typeface="Arial" charset="0"/>
              </a:rPr>
              <a:t>: min. 3 OE</a:t>
            </a:r>
          </a:p>
          <a:p>
            <a:pPr marL="668338" lvl="1" indent="-268288">
              <a:spcBef>
                <a:spcPct val="90000"/>
              </a:spcBef>
            </a:pPr>
            <a:r>
              <a:rPr lang="sq-AL" sz="2000" dirty="0" smtClean="0">
                <a:latin typeface="Arial" charset="0"/>
                <a:cs typeface="Arial" charset="0"/>
              </a:rPr>
              <a:t>Kohëzgjatja: kufizuar ne 4 vite (Direktiva e BE-se)/</a:t>
            </a:r>
            <a:r>
              <a:rPr lang="sq-AL" sz="2000" b="1" dirty="0" smtClean="0">
                <a:solidFill>
                  <a:srgbClr val="FF0000"/>
                </a:solidFill>
                <a:latin typeface="Arial" charset="0"/>
                <a:cs typeface="Arial" charset="0"/>
              </a:rPr>
              <a:t>36 muaj</a:t>
            </a:r>
            <a:r>
              <a:rPr lang="en-US" sz="2000" b="1" dirty="0" smtClean="0">
                <a:solidFill>
                  <a:srgbClr val="FF0000"/>
                </a:solidFill>
                <a:latin typeface="Arial" charset="0"/>
                <a:cs typeface="Arial" charset="0"/>
              </a:rPr>
              <a:t> LPP</a:t>
            </a:r>
            <a:endParaRPr lang="sq-AL" sz="2000" b="1" dirty="0">
              <a:solidFill>
                <a:srgbClr val="FF0000"/>
              </a:solidFill>
              <a:latin typeface="Arial" charset="0"/>
              <a:cs typeface="Arial" charset="0"/>
            </a:endParaRPr>
          </a:p>
        </p:txBody>
      </p:sp>
    </p:spTree>
    <p:extLst>
      <p:ext uri="{BB962C8B-B14F-4D97-AF65-F5344CB8AC3E}">
        <p14:creationId xmlns:p14="http://schemas.microsoft.com/office/powerpoint/2010/main" val="3580518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sq-AL" b="1" dirty="0" smtClean="0">
                <a:solidFill>
                  <a:srgbClr val="FF0000"/>
                </a:solidFill>
                <a:ea typeface="ＭＳ Ｐゴシック" pitchFamily="34" charset="-128"/>
              </a:rPr>
              <a:t>Marrëveshjet kornize</a:t>
            </a:r>
            <a:r>
              <a:rPr lang="en-US" b="1" dirty="0" smtClean="0">
                <a:solidFill>
                  <a:srgbClr val="FF0000"/>
                </a:solidFill>
                <a:ea typeface="ＭＳ Ｐゴシック" pitchFamily="34" charset="-128"/>
              </a:rPr>
              <a:t>- BE</a:t>
            </a:r>
            <a:endParaRPr lang="en-US" dirty="0">
              <a:solidFill>
                <a:srgbClr val="FF0000"/>
              </a:solidFill>
              <a:latin typeface="Arial" charset="0"/>
              <a:cs typeface="Arial" charset="0"/>
            </a:endParaRPr>
          </a:p>
        </p:txBody>
      </p:sp>
      <p:sp>
        <p:nvSpPr>
          <p:cNvPr id="15362" name="Content Placeholder 2"/>
          <p:cNvSpPr>
            <a:spLocks noGrp="1"/>
          </p:cNvSpPr>
          <p:nvPr>
            <p:ph idx="1"/>
          </p:nvPr>
        </p:nvSpPr>
        <p:spPr/>
        <p:txBody>
          <a:bodyPr/>
          <a:lstStyle/>
          <a:p>
            <a:r>
              <a:rPr lang="sq-AL" sz="2000" dirty="0" smtClean="0">
                <a:latin typeface="Arial" charset="0"/>
                <a:cs typeface="Arial" charset="0"/>
              </a:rPr>
              <a:t>Marrëveshjet Kornize </a:t>
            </a:r>
            <a:r>
              <a:rPr lang="sq-AL" sz="2000" b="1" dirty="0" smtClean="0">
                <a:latin typeface="Arial" charset="0"/>
                <a:cs typeface="Arial" charset="0"/>
              </a:rPr>
              <a:t>që nuk krijojnë të gjitha kushtet</a:t>
            </a:r>
            <a:endParaRPr lang="en-US" sz="2000" b="1" dirty="0" smtClean="0">
              <a:latin typeface="Arial" charset="0"/>
              <a:cs typeface="Arial" charset="0"/>
            </a:endParaRPr>
          </a:p>
          <a:p>
            <a:pPr marL="668338" lvl="1" indent="-268288">
              <a:spcBef>
                <a:spcPct val="90000"/>
              </a:spcBef>
            </a:pPr>
            <a:r>
              <a:rPr lang="sq-AL" sz="2000" dirty="0" smtClean="0">
                <a:latin typeface="Arial" charset="0"/>
                <a:cs typeface="Arial" charset="0"/>
              </a:rPr>
              <a:t>Çmimet nuk duhet</a:t>
            </a:r>
            <a:r>
              <a:rPr lang="en-US" sz="2000" dirty="0" smtClean="0">
                <a:latin typeface="Arial" charset="0"/>
                <a:cs typeface="Arial" charset="0"/>
              </a:rPr>
              <a:t> </a:t>
            </a:r>
            <a:r>
              <a:rPr lang="sq-AL" sz="2000" dirty="0" smtClean="0">
                <a:latin typeface="Arial" charset="0"/>
                <a:cs typeface="Arial" charset="0"/>
              </a:rPr>
              <a:t>te themelohen ne marrëveshjen kornize</a:t>
            </a:r>
          </a:p>
          <a:p>
            <a:pPr marL="668338" lvl="1" indent="-268288">
              <a:spcBef>
                <a:spcPct val="90000"/>
              </a:spcBef>
            </a:pPr>
            <a:r>
              <a:rPr lang="sq-AL" sz="2000" dirty="0" smtClean="0">
                <a:latin typeface="Arial" charset="0"/>
                <a:cs typeface="Arial" charset="0"/>
              </a:rPr>
              <a:t>autoritetet kontraktuese duhet të sigurojnë që kriteret e dhënies - jo vetëm për dhënien e marrëveshjes kornizë në vetvete, por edhe për dhënien e kontratave individuale në bazë të marrëveshjes - dhe peshat e tyre të specifikohen në specifikimet e marrëveshjes kornizë.</a:t>
            </a:r>
            <a:endParaRPr lang="en-US" sz="2000" dirty="0" smtClean="0">
              <a:latin typeface="Arial" charset="0"/>
              <a:cs typeface="Arial" charset="0"/>
            </a:endParaRPr>
          </a:p>
          <a:p>
            <a:pPr marL="668338" lvl="1" indent="-268288">
              <a:spcBef>
                <a:spcPct val="90000"/>
              </a:spcBef>
              <a:buNone/>
            </a:pPr>
            <a:r>
              <a:rPr lang="sq-AL" sz="2000" dirty="0" smtClean="0">
                <a:latin typeface="Arial" charset="0"/>
                <a:cs typeface="Arial" charset="0"/>
              </a:rPr>
              <a:t>Sipas Direktivës se BE-se – 4 lloje te kontratës kornize</a:t>
            </a:r>
          </a:p>
          <a:p>
            <a:pPr marL="668338" lvl="1" indent="-268288">
              <a:spcBef>
                <a:spcPct val="90000"/>
              </a:spcBef>
              <a:buNone/>
            </a:pPr>
            <a:r>
              <a:rPr lang="sq-AL" sz="2000" dirty="0" smtClean="0">
                <a:latin typeface="Arial" charset="0"/>
                <a:cs typeface="Arial" charset="0"/>
              </a:rPr>
              <a:t>Sipas LPP-se – 2 lloje te kontratës kornize</a:t>
            </a:r>
            <a:endParaRPr lang="sq-AL" sz="2000" dirty="0">
              <a:latin typeface="Arial" charset="0"/>
              <a:cs typeface="Arial" charset="0"/>
            </a:endParaRPr>
          </a:p>
        </p:txBody>
      </p:sp>
    </p:spTree>
    <p:extLst>
      <p:ext uri="{BB962C8B-B14F-4D97-AF65-F5344CB8AC3E}">
        <p14:creationId xmlns:p14="http://schemas.microsoft.com/office/powerpoint/2010/main" val="1231708187"/>
      </p:ext>
    </p:extLst>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22557</TotalTime>
  <Words>3589</Words>
  <Application>Microsoft Office PowerPoint</Application>
  <PresentationFormat>On-screen Show (4:3)</PresentationFormat>
  <Paragraphs>327</Paragraphs>
  <Slides>48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48</vt:i4>
      </vt:variant>
    </vt:vector>
  </HeadingPairs>
  <TitlesOfParts>
    <vt:vector size="56" baseType="lpstr">
      <vt:lpstr>ＭＳ Ｐゴシック</vt:lpstr>
      <vt:lpstr>Agency FB</vt:lpstr>
      <vt:lpstr>Arial</vt:lpstr>
      <vt:lpstr>Arial Black</vt:lpstr>
      <vt:lpstr>Calibri</vt:lpstr>
      <vt:lpstr>Times New Roman</vt:lpstr>
      <vt:lpstr>Wingdings</vt:lpstr>
      <vt:lpstr>Default Design</vt:lpstr>
      <vt:lpstr>PowerPoint Presentation</vt:lpstr>
      <vt:lpstr>Përmbledhje</vt:lpstr>
      <vt:lpstr>PowerPoint Presentation</vt:lpstr>
      <vt:lpstr>Marrëveshjet kornize- BE </vt:lpstr>
      <vt:lpstr>PowerPoint Presentation</vt:lpstr>
      <vt:lpstr>Marrëveshjet kornize- BE</vt:lpstr>
      <vt:lpstr>Marrëveshjet kornize- BE</vt:lpstr>
      <vt:lpstr>Marrëveshjet kornize- BE</vt:lpstr>
      <vt:lpstr>Marrëveshjet kornize- BE</vt:lpstr>
      <vt:lpstr>Marrëveshjet kornize- BE</vt:lpstr>
      <vt:lpstr>Marrëveshjet kornize- BE</vt:lpstr>
      <vt:lpstr>Marrëveshjet kornize- BE</vt:lpstr>
      <vt:lpstr>Marrëveshjet kornize- BE</vt:lpstr>
      <vt:lpstr>Prokurimet e centralizuara – një “prokurim” I specializuar</vt:lpstr>
      <vt:lpstr>Prokurimet e centralizuara – një “prokurim” I specializuar</vt:lpstr>
      <vt:lpstr>PowerPoint Presentation</vt:lpstr>
      <vt:lpstr>Definicionet dhe parimet</vt:lpstr>
      <vt:lpstr>PowerPoint Presentation</vt:lpstr>
      <vt:lpstr>Pse?</vt:lpstr>
      <vt:lpstr>PowerPoint Presentation</vt:lpstr>
      <vt:lpstr>PowerPoint Presentation</vt:lpstr>
      <vt:lpstr>PowerPoint Presentation</vt:lpstr>
      <vt:lpstr>PowerPoint Presentation</vt:lpstr>
      <vt:lpstr>PowerPoint Presentation</vt:lpstr>
      <vt:lpstr>Sasia e parashikuar e kontratës publike kornizë</vt:lpstr>
      <vt:lpstr>PowerPoint Presentation</vt:lpstr>
      <vt:lpstr>Kohëzgjatja e kontratës publike kornizë</vt:lpstr>
      <vt:lpstr>PowerPoint Presentation</vt:lpstr>
      <vt:lpstr>Procedurat e prokurimit për kontratat publike kornizë  </vt:lpstr>
      <vt:lpstr>PowerPoint Presentation</vt:lpstr>
      <vt:lpstr>Numri i Operatorëve Ekonomik në kontratën publike kornizë  </vt:lpstr>
      <vt:lpstr>Llojet e kontratës publike kornizë</vt:lpstr>
      <vt:lpstr>Kontrata publike kornizë me një operator ekonomik</vt:lpstr>
      <vt:lpstr>Kontrata publike kornizë me një operator ekonomik</vt:lpstr>
      <vt:lpstr>Kontrata publike kornizë me më shumë së një operator ekonomik</vt:lpstr>
      <vt:lpstr>Kontrata publike kornizë me më shumë së një operator ekonomik</vt:lpstr>
      <vt:lpstr>Mini Konkurrenca</vt:lpstr>
      <vt:lpstr>Mini Konkurrenca (2)</vt:lpstr>
      <vt:lpstr> Sigurimi i tenderit dhe pagesat e tjera    </vt:lpstr>
      <vt:lpstr> Model i vlerësimit të një kontrate kornizë në rast të kriterit “çmimi më i ulët”      </vt:lpstr>
      <vt:lpstr>Model i vlerësimit të një kontrate kornizë në rast të kriterit “çmimi më i ulët”     </vt:lpstr>
      <vt:lpstr>Model i vlerësimit të një kontrate kornizë në rast të kriterit “çmimi më i ulët”      </vt:lpstr>
      <vt:lpstr>Model i vlerësimit të një kontrate kornizë në rast të kriterit “çmimi më i ulët”      </vt:lpstr>
      <vt:lpstr> Shembull I mirë       </vt:lpstr>
      <vt:lpstr>Shembull I mirë       </vt:lpstr>
      <vt:lpstr>Format standarde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Nikos Manolopoulos</dc:creator>
  <cp:lastModifiedBy>Ilirk</cp:lastModifiedBy>
  <cp:revision>522</cp:revision>
  <cp:lastPrinted>1601-01-01T00:00:00Z</cp:lastPrinted>
  <dcterms:created xsi:type="dcterms:W3CDTF">1601-01-01T00:00:00Z</dcterms:created>
  <dcterms:modified xsi:type="dcterms:W3CDTF">2020-08-08T22:58:16Z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