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7" r:id="rId2"/>
  </p:sldMasterIdLst>
  <p:notesMasterIdLst>
    <p:notesMasterId r:id="rId88"/>
  </p:notesMasterIdLst>
  <p:handoutMasterIdLst>
    <p:handoutMasterId r:id="rId89"/>
  </p:handoutMasterIdLst>
  <p:sldIdLst>
    <p:sldId id="995" r:id="rId3"/>
    <p:sldId id="652" r:id="rId4"/>
    <p:sldId id="893" r:id="rId5"/>
    <p:sldId id="894" r:id="rId6"/>
    <p:sldId id="895" r:id="rId7"/>
    <p:sldId id="952" r:id="rId8"/>
    <p:sldId id="896" r:id="rId9"/>
    <p:sldId id="756" r:id="rId10"/>
    <p:sldId id="897" r:id="rId11"/>
    <p:sldId id="898" r:id="rId12"/>
    <p:sldId id="953" r:id="rId13"/>
    <p:sldId id="954" r:id="rId14"/>
    <p:sldId id="955" r:id="rId15"/>
    <p:sldId id="956" r:id="rId16"/>
    <p:sldId id="957" r:id="rId17"/>
    <p:sldId id="958" r:id="rId18"/>
    <p:sldId id="899" r:id="rId19"/>
    <p:sldId id="959" r:id="rId20"/>
    <p:sldId id="842" r:id="rId21"/>
    <p:sldId id="900" r:id="rId22"/>
    <p:sldId id="960" r:id="rId23"/>
    <p:sldId id="901" r:id="rId24"/>
    <p:sldId id="843" r:id="rId25"/>
    <p:sldId id="902" r:id="rId26"/>
    <p:sldId id="904" r:id="rId27"/>
    <p:sldId id="961" r:id="rId28"/>
    <p:sldId id="903" r:id="rId29"/>
    <p:sldId id="905" r:id="rId30"/>
    <p:sldId id="906" r:id="rId31"/>
    <p:sldId id="907" r:id="rId32"/>
    <p:sldId id="758" r:id="rId33"/>
    <p:sldId id="962" r:id="rId34"/>
    <p:sldId id="908" r:id="rId35"/>
    <p:sldId id="909" r:id="rId36"/>
    <p:sldId id="910" r:id="rId37"/>
    <p:sldId id="963" r:id="rId38"/>
    <p:sldId id="964" r:id="rId39"/>
    <p:sldId id="965" r:id="rId40"/>
    <p:sldId id="966" r:id="rId41"/>
    <p:sldId id="967" r:id="rId42"/>
    <p:sldId id="968" r:id="rId43"/>
    <p:sldId id="969" r:id="rId44"/>
    <p:sldId id="970" r:id="rId45"/>
    <p:sldId id="971" r:id="rId46"/>
    <p:sldId id="973" r:id="rId47"/>
    <p:sldId id="974" r:id="rId48"/>
    <p:sldId id="975" r:id="rId49"/>
    <p:sldId id="911" r:id="rId50"/>
    <p:sldId id="976" r:id="rId51"/>
    <p:sldId id="912" r:id="rId52"/>
    <p:sldId id="913" r:id="rId53"/>
    <p:sldId id="914" r:id="rId54"/>
    <p:sldId id="844" r:id="rId55"/>
    <p:sldId id="915" r:id="rId56"/>
    <p:sldId id="916" r:id="rId57"/>
    <p:sldId id="845" r:id="rId58"/>
    <p:sldId id="984" r:id="rId59"/>
    <p:sldId id="985" r:id="rId60"/>
    <p:sldId id="986" r:id="rId61"/>
    <p:sldId id="987" r:id="rId62"/>
    <p:sldId id="988" r:id="rId63"/>
    <p:sldId id="989" r:id="rId64"/>
    <p:sldId id="990" r:id="rId65"/>
    <p:sldId id="991" r:id="rId66"/>
    <p:sldId id="992" r:id="rId67"/>
    <p:sldId id="993" r:id="rId68"/>
    <p:sldId id="994" r:id="rId69"/>
    <p:sldId id="918" r:id="rId70"/>
    <p:sldId id="920" r:id="rId71"/>
    <p:sldId id="921" r:id="rId72"/>
    <p:sldId id="922" r:id="rId73"/>
    <p:sldId id="923" r:id="rId74"/>
    <p:sldId id="759" r:id="rId75"/>
    <p:sldId id="924" r:id="rId76"/>
    <p:sldId id="951" r:id="rId77"/>
    <p:sldId id="926" r:id="rId78"/>
    <p:sldId id="927" r:id="rId79"/>
    <p:sldId id="846" r:id="rId80"/>
    <p:sldId id="760" r:id="rId81"/>
    <p:sldId id="977" r:id="rId82"/>
    <p:sldId id="979" r:id="rId83"/>
    <p:sldId id="928" r:id="rId84"/>
    <p:sldId id="929" r:id="rId85"/>
    <p:sldId id="930" r:id="rId86"/>
    <p:sldId id="980" r:id="rId87"/>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71" autoAdjust="0"/>
    <p:restoredTop sz="97222" autoAdjust="0"/>
  </p:normalViewPr>
  <p:slideViewPr>
    <p:cSldViewPr>
      <p:cViewPr varScale="1">
        <p:scale>
          <a:sx n="69" d="100"/>
          <a:sy n="69" d="100"/>
        </p:scale>
        <p:origin x="1110" y="6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handoutMaster" Target="handoutMasters/handoutMaster1.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presProps" Target="presProps.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heme" Target="theme/theme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solidFill>
                  <a:srgbClr val="000000"/>
                </a:solidFill>
              </a:rPr>
              <a:pPr eaLnBrk="1" hangingPunct="1">
                <a:spcBef>
                  <a:spcPct val="0"/>
                </a:spcBef>
              </a:pPr>
              <a:t>1</a:t>
            </a:fld>
            <a:endParaRPr lang="el-GR" altLang="el-GR" smtClean="0">
              <a:solidFill>
                <a:srgbClr val="000000"/>
              </a:solidFill>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smtClean="0"/>
          </a:p>
        </p:txBody>
      </p:sp>
    </p:spTree>
    <p:extLst>
      <p:ext uri="{BB962C8B-B14F-4D97-AF65-F5344CB8AC3E}">
        <p14:creationId xmlns:p14="http://schemas.microsoft.com/office/powerpoint/2010/main" val="3683658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66</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67</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57</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58</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59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63</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64</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F80BAD-DF7D-9E4B-A0EF-0C4A072DFFC7}" type="datetimeFigureOut">
              <a:rPr lang="en-US" smtClean="0"/>
              <a:pPr/>
              <a:t>8/9/2020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1199864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solidFill>
                  <a:srgbClr val="000000"/>
                </a:solidFill>
              </a:rPr>
              <a:pPr/>
              <a:t>‹#›</a:t>
            </a:fld>
            <a:endParaRPr lang="el-GR" sz="1200" b="1" dirty="0">
              <a:solidFill>
                <a:srgbClr val="000000"/>
              </a:solidFill>
            </a:endParaRPr>
          </a:p>
        </p:txBody>
      </p:sp>
    </p:spTree>
    <p:extLst>
      <p:ext uri="{BB962C8B-B14F-4D97-AF65-F5344CB8AC3E}">
        <p14:creationId xmlns:p14="http://schemas.microsoft.com/office/powerpoint/2010/main" val="394553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248400"/>
            <a:ext cx="2133600" cy="457200"/>
          </a:xfrm>
          <a:prstGeom prst="rect">
            <a:avLst/>
          </a:prstGeom>
        </p:spPr>
        <p:txBody>
          <a:bodyPr/>
          <a:lstStyle>
            <a:lvl1pPr>
              <a:defRPr/>
            </a:lvl1pPr>
          </a:lstStyle>
          <a:p>
            <a:pPr>
              <a:defRPr/>
            </a:pPr>
            <a:fld id="{D58AAF7F-1AF5-46B5-BDE5-79B0A3A8A385}" type="slidenum">
              <a:rPr lang="el-GR" altLang="en-US">
                <a:solidFill>
                  <a:srgbClr val="000000"/>
                </a:solidFill>
              </a:rPr>
              <a:pPr>
                <a:defRPr/>
              </a:pPr>
              <a:t>‹#›</a:t>
            </a:fld>
            <a:endParaRPr lang="el-GR" altLang="en-US">
              <a:solidFill>
                <a:srgbClr val="000000"/>
              </a:solidFill>
            </a:endParaRPr>
          </a:p>
        </p:txBody>
      </p:sp>
    </p:spTree>
    <p:extLst>
      <p:ext uri="{BB962C8B-B14F-4D97-AF65-F5344CB8AC3E}">
        <p14:creationId xmlns:p14="http://schemas.microsoft.com/office/powerpoint/2010/main" val="3057107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F80BAD-DF7D-9E4B-A0EF-0C4A072DFFC7}" type="datetimeFigureOut">
              <a:rPr lang="en-US" smtClean="0">
                <a:solidFill>
                  <a:srgbClr val="000000"/>
                </a:solidFill>
              </a:rPr>
              <a:pPr/>
              <a:t>8/9/2020</a:t>
            </a:fld>
            <a:endParaRPr lang="en-US">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000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0603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jpeg"/><Relationship Id="rId5" Type="http://schemas.openxmlformats.org/officeDocument/2006/relationships/theme" Target="../theme/theme2.xml"/><Relationship Id="rId10" Type="http://schemas.openxmlformats.org/officeDocument/2006/relationships/image" Target="../media/image4.png"/><Relationship Id="rId4" Type="http://schemas.openxmlformats.org/officeDocument/2006/relationships/slideLayout" Target="../slideLayouts/slideLayout7.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6" r:link="rId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8"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9"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6" r:id="rId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solidFill>
                  <a:srgbClr val="000000"/>
                </a:solidFill>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solidFill>
                  <a:srgbClr val="000000"/>
                </a:solidFill>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extLst>
      <p:ext uri="{BB962C8B-B14F-4D97-AF65-F5344CB8AC3E}">
        <p14:creationId xmlns:p14="http://schemas.microsoft.com/office/powerpoint/2010/main" val="261642570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4953000" y="3657600"/>
            <a:ext cx="280828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sq-AL" altLang="en-US" b="1" dirty="0" smtClean="0">
                <a:solidFill>
                  <a:srgbClr val="FFFFFF"/>
                </a:solidFill>
              </a:rPr>
              <a:t>Shkurt, 2016</a:t>
            </a:r>
            <a:endParaRPr lang="sq-AL" altLang="en-US" b="1" dirty="0">
              <a:solidFill>
                <a:srgbClr val="FFFFFF"/>
              </a:solidFill>
            </a:endParaRPr>
          </a:p>
        </p:txBody>
      </p:sp>
      <p:sp>
        <p:nvSpPr>
          <p:cNvPr id="9" name="Rectangle 12"/>
          <p:cNvSpPr>
            <a:spLocks noChangeArrowheads="1"/>
          </p:cNvSpPr>
          <p:nvPr/>
        </p:nvSpPr>
        <p:spPr bwMode="auto">
          <a:xfrm>
            <a:off x="2648090" y="2492375"/>
            <a:ext cx="531587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altLang="en-US" b="1" dirty="0" smtClean="0">
                <a:solidFill>
                  <a:srgbClr val="FFFFFF"/>
                </a:solidFill>
              </a:rPr>
              <a:t>Prokurimi</a:t>
            </a:r>
            <a:r>
              <a:rPr lang="sq-AL" altLang="en-US" sz="3200" b="1" dirty="0" smtClean="0">
                <a:solidFill>
                  <a:srgbClr val="FFFFFF"/>
                </a:solidFill>
              </a:rPr>
              <a:t> i SHERBIME</a:t>
            </a:r>
            <a:r>
              <a:rPr lang="en-US" altLang="en-US" sz="3200" b="1" dirty="0" smtClean="0">
                <a:solidFill>
                  <a:srgbClr val="FFFFFF"/>
                </a:solidFill>
              </a:rPr>
              <a:t>M</a:t>
            </a:r>
            <a:r>
              <a:rPr lang="sq-AL" altLang="en-US" sz="3200" b="1" dirty="0" smtClean="0">
                <a:solidFill>
                  <a:srgbClr val="FFFFFF"/>
                </a:solidFill>
              </a:rPr>
              <a:t>VE</a:t>
            </a:r>
            <a:endParaRPr lang="sq-AL" altLang="en-US" sz="3200" b="1" dirty="0">
              <a:solidFill>
                <a:srgbClr val="FFFFFF"/>
              </a:solidFill>
            </a:endParaRPr>
          </a:p>
        </p:txBody>
      </p:sp>
      <p:sp>
        <p:nvSpPr>
          <p:cNvPr id="2" name="Rectangle 1"/>
          <p:cNvSpPr/>
          <p:nvPr/>
        </p:nvSpPr>
        <p:spPr>
          <a:xfrm>
            <a:off x="152400" y="2276954"/>
            <a:ext cx="8991600" cy="2799613"/>
          </a:xfrm>
          <a:prstGeom prst="rect">
            <a:avLst/>
          </a:prstGeom>
        </p:spPr>
        <p:txBody>
          <a:bodyPr wrap="square">
            <a:spAutoFit/>
          </a:bodyPr>
          <a:lstStyle/>
          <a:p>
            <a:pPr algn="ctr">
              <a:lnSpc>
                <a:spcPct val="115000"/>
              </a:lnSpc>
              <a:spcBef>
                <a:spcPts val="1200"/>
              </a:spcBef>
              <a:spcAft>
                <a:spcPts val="0"/>
              </a:spcAft>
            </a:pPr>
            <a:r>
              <a:rPr lang="en-US"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sq-AL" sz="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n-US"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sq-AL" sz="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n-US"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sq-AL" sz="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sq-AL" sz="4000" b="1" dirty="0"/>
              <a:t>MENAXHIMI I </a:t>
            </a:r>
            <a:r>
              <a:rPr lang="sq-AL" sz="4000" b="1" dirty="0" smtClean="0"/>
              <a:t>KONTRATES</a:t>
            </a:r>
            <a:endParaRPr lang="en-US" sz="4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endParaRPr>
          </a:p>
          <a:p>
            <a:pPr algn="ctr">
              <a:lnSpc>
                <a:spcPct val="115000"/>
              </a:lnSpc>
              <a:spcBef>
                <a:spcPts val="1200"/>
              </a:spcBef>
              <a:spcAft>
                <a:spcPts val="0"/>
              </a:spcAft>
            </a:pPr>
            <a:r>
              <a:rPr lang="sq-AL"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Modul</a:t>
            </a:r>
            <a:r>
              <a:rPr lang="en-US" sz="2000" b="1" dirty="0" err="1"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a:t>
            </a:r>
            <a:r>
              <a:rPr lang="sq-AL"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a:t>
            </a:r>
            <a:r>
              <a:rPr lang="en-US"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en-US"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12 </a:t>
            </a:r>
            <a:r>
              <a:rPr lang="en-US" sz="2000" b="1" dirty="0" err="1"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a:t>
            </a:r>
            <a:r>
              <a:rPr lang="en-US"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sq-AL"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trajnimit</a:t>
            </a:r>
            <a:endParaRPr lang="sq-AL" sz="20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n-US"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endParaRPr lang="sq-AL" sz="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p:txBody>
      </p:sp>
      <p:pic>
        <p:nvPicPr>
          <p:cNvPr id="5" name="Picture 4"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81001"/>
            <a:ext cx="8839200" cy="1530924"/>
          </a:xfrm>
          <a:prstGeom prst="rect">
            <a:avLst/>
          </a:prstGeom>
          <a:noFill/>
          <a:ln>
            <a:noFill/>
          </a:ln>
        </p:spPr>
      </p:pic>
    </p:spTree>
    <p:extLst>
      <p:ext uri="{BB962C8B-B14F-4D97-AF65-F5344CB8AC3E}">
        <p14:creationId xmlns:p14="http://schemas.microsoft.com/office/powerpoint/2010/main" val="706239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Procesi për menaxhimin e kontratës sipas nenit 81 te LPP</a:t>
            </a:r>
            <a:r>
              <a:rPr lang="en-US" sz="2400" b="1" dirty="0" smtClean="0">
                <a:solidFill>
                  <a:srgbClr val="FF0000"/>
                </a:solidFill>
              </a:rPr>
              <a:t> </a:t>
            </a:r>
            <a:r>
              <a:rPr lang="en-GB" sz="2400" b="1" dirty="0" smtClean="0">
                <a:solidFill>
                  <a:srgbClr val="FF0000"/>
                </a:solidFill>
              </a:rPr>
              <a:t>(2)</a:t>
            </a:r>
            <a:r>
              <a:rPr lang="en-GB" sz="4000" b="1" dirty="0" smtClean="0">
                <a:solidFill>
                  <a:srgbClr val="FF0000"/>
                </a:solidFill>
              </a:rPr>
              <a:t/>
            </a:r>
            <a:br>
              <a:rPr lang="en-GB" sz="4000" b="1" dirty="0" smtClean="0">
                <a:solidFill>
                  <a:srgbClr val="FF0000"/>
                </a:solidFill>
              </a:rPr>
            </a:br>
            <a:endParaRPr lang="en-GB" sz="4000" b="1" dirty="0">
              <a:solidFill>
                <a:srgbClr val="FF0000"/>
              </a:solidFill>
              <a:latin typeface="Arial" charset="0"/>
              <a:ea typeface="ＭＳ Ｐゴシック" charset="0"/>
              <a:cs typeface="ＭＳ Ｐゴシック" charset="0"/>
            </a:endParaRPr>
          </a:p>
        </p:txBody>
      </p:sp>
      <p:sp>
        <p:nvSpPr>
          <p:cNvPr id="28675" name="Symbol zastępczy zawartości 2"/>
          <p:cNvSpPr>
            <a:spLocks noGrp="1"/>
          </p:cNvSpPr>
          <p:nvPr>
            <p:ph idx="1"/>
          </p:nvPr>
        </p:nvSpPr>
        <p:spPr bwMode="auto">
          <a:xfrm>
            <a:off x="457200" y="1295400"/>
            <a:ext cx="857885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t>Plani për menaxhimin e kontratës do të përgatitet para fillimit</a:t>
            </a:r>
            <a:r>
              <a:rPr lang="sq-AL" sz="2400" dirty="0" smtClean="0"/>
              <a:t> të zbatimit të kontratës dhe me pajtimin e palëve të kontratës. </a:t>
            </a:r>
            <a:endParaRPr lang="en-US" sz="2400" dirty="0" smtClean="0"/>
          </a:p>
          <a:p>
            <a:r>
              <a:rPr lang="sq-AL" sz="2400" dirty="0" smtClean="0"/>
              <a:t>Menaxheri i Projektit, brenda </a:t>
            </a:r>
            <a:r>
              <a:rPr lang="sq-AL" sz="2400" dirty="0" smtClean="0">
                <a:solidFill>
                  <a:srgbClr val="FF0000"/>
                </a:solidFill>
              </a:rPr>
              <a:t>2 ditëve të punës</a:t>
            </a:r>
            <a:r>
              <a:rPr lang="sq-AL" sz="2400" dirty="0" smtClean="0"/>
              <a:t>, do ta përcjell një kopje të planit për menaxhimin e kontratës departamentit të prokurimit.</a:t>
            </a:r>
            <a:endParaRPr lang="en-US" sz="2400" dirty="0" smtClean="0"/>
          </a:p>
          <a:p>
            <a:r>
              <a:rPr lang="sq-AL" sz="2400" b="1" dirty="0" smtClean="0"/>
              <a:t>ZP ia lëshon OE: </a:t>
            </a:r>
            <a:endParaRPr lang="en-US" sz="2400" dirty="0" smtClean="0"/>
          </a:p>
          <a:p>
            <a:pPr lvl="0">
              <a:buFont typeface="Wingdings" pitchFamily="2" charset="2"/>
              <a:buChar char="ü"/>
            </a:pPr>
            <a:r>
              <a:rPr lang="sq-AL" sz="2400" dirty="0" smtClean="0"/>
              <a:t>Njoftimin për fillimin në rastin e kontratës për punë	</a:t>
            </a:r>
            <a:endParaRPr lang="en-US" sz="2400" dirty="0" smtClean="0"/>
          </a:p>
          <a:p>
            <a:pPr lvl="0">
              <a:buFont typeface="Wingdings" pitchFamily="2" charset="2"/>
              <a:buChar char="ü"/>
            </a:pPr>
            <a:r>
              <a:rPr lang="sq-AL" sz="2400" dirty="0" smtClean="0"/>
              <a:t>Njoftimin për shërbimet</a:t>
            </a:r>
            <a:endParaRPr lang="en-US" sz="2400" dirty="0" smtClean="0"/>
          </a:p>
          <a:p>
            <a:pPr lvl="0">
              <a:buFont typeface="Wingdings" pitchFamily="2" charset="2"/>
              <a:buChar char="ü"/>
            </a:pPr>
            <a:r>
              <a:rPr lang="sq-AL" sz="2400" dirty="0" smtClean="0"/>
              <a:t>Fletëporosinë për kontratën për furnizim</a:t>
            </a:r>
            <a:endParaRPr lang="en-US" sz="2400" dirty="0" smtClean="0"/>
          </a:p>
          <a:p>
            <a:r>
              <a:rPr lang="sq-AL" sz="2400" dirty="0" smtClean="0"/>
              <a:t>Në rast të kontratës publike kornizë, Zyrtari i Prokurimit  do të lëshojë Urdhër Blerjen</a:t>
            </a:r>
            <a:endParaRPr lang="en-US" sz="2400" dirty="0" smtClean="0"/>
          </a:p>
          <a:p>
            <a:pPr>
              <a:buNone/>
            </a:pPr>
            <a:r>
              <a:rPr lang="en-GB" sz="2400" dirty="0" smtClean="0"/>
              <a:t> </a:t>
            </a:r>
            <a:endParaRPr lang="en-US" sz="2400" b="1"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Procesi për menaxhimin e kontratës sipas nenit 81 t</a:t>
            </a:r>
            <a:r>
              <a:rPr lang="en-US" sz="2400" b="1" dirty="0" smtClean="0">
                <a:solidFill>
                  <a:srgbClr val="FF0000"/>
                </a:solidFill>
              </a:rPr>
              <a:t>ë</a:t>
            </a:r>
            <a:r>
              <a:rPr lang="sq-AL" sz="2400" b="1" dirty="0" smtClean="0">
                <a:solidFill>
                  <a:srgbClr val="FF0000"/>
                </a:solidFill>
              </a:rPr>
              <a:t> LPP</a:t>
            </a:r>
            <a:r>
              <a:rPr lang="en-US" sz="2400" b="1" dirty="0" smtClean="0">
                <a:solidFill>
                  <a:srgbClr val="FF0000"/>
                </a:solidFill>
              </a:rPr>
              <a:t> </a:t>
            </a:r>
            <a:r>
              <a:rPr lang="en-GB" sz="2400" b="1" dirty="0" smtClean="0">
                <a:solidFill>
                  <a:srgbClr val="FF0000"/>
                </a:solidFill>
              </a:rPr>
              <a:t>(3)</a:t>
            </a:r>
            <a:r>
              <a:rPr lang="en-GB" sz="4000" b="1" dirty="0" smtClean="0">
                <a:solidFill>
                  <a:srgbClr val="FF0000"/>
                </a:solidFill>
              </a:rPr>
              <a:t/>
            </a:r>
            <a:br>
              <a:rPr lang="en-GB" sz="4000" b="1" dirty="0" smtClean="0">
                <a:solidFill>
                  <a:srgbClr val="FF0000"/>
                </a:solidFill>
              </a:rPr>
            </a:br>
            <a:endParaRPr lang="en-GB" sz="4000" b="1" dirty="0">
              <a:solidFill>
                <a:srgbClr val="FF0000"/>
              </a:solidFill>
              <a:latin typeface="Arial" charset="0"/>
              <a:ea typeface="ＭＳ Ｐゴシック" charset="0"/>
              <a:cs typeface="ＭＳ Ｐゴシック" charset="0"/>
            </a:endParaRPr>
          </a:p>
        </p:txBody>
      </p:sp>
      <p:sp>
        <p:nvSpPr>
          <p:cNvPr id="28675" name="Symbol zastępczy zawartości 2"/>
          <p:cNvSpPr>
            <a:spLocks noGrp="1"/>
          </p:cNvSpPr>
          <p:nvPr>
            <p:ph idx="1"/>
          </p:nvPr>
        </p:nvSpPr>
        <p:spPr bwMode="auto">
          <a:xfrm>
            <a:off x="457200" y="1295400"/>
            <a:ext cx="857885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Menaxheri i Projektit </a:t>
            </a:r>
            <a:r>
              <a:rPr lang="sq-AL" sz="2400" b="1" dirty="0" smtClean="0"/>
              <a:t>do t’i raportojë </a:t>
            </a:r>
            <a:r>
              <a:rPr lang="sq-AL" sz="2400" dirty="0" smtClean="0"/>
              <a:t>Departamentit të Prokurimit:</a:t>
            </a:r>
            <a:endParaRPr lang="en-US" sz="2400" dirty="0" smtClean="0"/>
          </a:p>
          <a:p>
            <a:pPr>
              <a:buNone/>
            </a:pPr>
            <a:endParaRPr lang="en-US" sz="2400" dirty="0" smtClean="0"/>
          </a:p>
          <a:p>
            <a:pPr lvl="0">
              <a:buFont typeface="Wingdings" pitchFamily="2" charset="2"/>
              <a:buChar char="ü"/>
            </a:pPr>
            <a:r>
              <a:rPr lang="sq-AL" sz="2400" b="1" dirty="0" smtClean="0"/>
              <a:t>çdo largim nga termat </a:t>
            </a:r>
            <a:r>
              <a:rPr lang="sq-AL" sz="2400" dirty="0" smtClean="0"/>
              <a:t>dhe kushtet e kontratës</a:t>
            </a:r>
            <a:r>
              <a:rPr lang="en-US" sz="2400" dirty="0" smtClean="0"/>
              <a:t> </a:t>
            </a:r>
            <a:r>
              <a:rPr lang="sq-AL" sz="2400" dirty="0" smtClean="0"/>
              <a:t> dhe</a:t>
            </a:r>
            <a:endParaRPr lang="en-US" sz="2400" dirty="0" smtClean="0"/>
          </a:p>
          <a:p>
            <a:pPr lvl="0">
              <a:buFont typeface="Wingdings" pitchFamily="2" charset="2"/>
              <a:buChar char="ü"/>
            </a:pPr>
            <a:r>
              <a:rPr lang="sq-AL" sz="2400" b="1" dirty="0" smtClean="0"/>
              <a:t>çdo ndryshim në kushtet e kontratës</a:t>
            </a:r>
            <a:r>
              <a:rPr lang="sq-AL" sz="2400" dirty="0" smtClean="0"/>
              <a:t>, ose para ose gjatë periudhës së zbatimit, të cilat do te kishin ndikuar në vlerësimin dhe radhitjen e tenderëve dhe n</a:t>
            </a:r>
            <a:r>
              <a:rPr lang="en-US" sz="2400" dirty="0" smtClean="0"/>
              <a:t>ë</a:t>
            </a:r>
            <a:r>
              <a:rPr lang="sq-AL" sz="2400" dirty="0" smtClean="0"/>
              <a:t> përzgjedhjen e operatorit ekonomik.</a:t>
            </a:r>
            <a:endParaRPr lang="en-US" sz="2400" dirty="0" smtClean="0"/>
          </a:p>
          <a:p>
            <a:endParaRPr lang="en-GB" sz="2400"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Procesi për menaxhimin e kontratës sipas nenit 81 t</a:t>
            </a:r>
            <a:r>
              <a:rPr lang="en-US" sz="2400" b="1" dirty="0" smtClean="0">
                <a:solidFill>
                  <a:srgbClr val="FF0000"/>
                </a:solidFill>
              </a:rPr>
              <a:t>ë</a:t>
            </a:r>
            <a:r>
              <a:rPr lang="sq-AL" sz="2400" b="1" dirty="0" smtClean="0">
                <a:solidFill>
                  <a:srgbClr val="FF0000"/>
                </a:solidFill>
              </a:rPr>
              <a:t> LPP</a:t>
            </a:r>
            <a:r>
              <a:rPr lang="en-US" sz="2400" b="1" dirty="0" smtClean="0">
                <a:solidFill>
                  <a:srgbClr val="FF0000"/>
                </a:solidFill>
              </a:rPr>
              <a:t> </a:t>
            </a:r>
            <a:r>
              <a:rPr lang="en-GB" sz="2400" b="1" dirty="0" smtClean="0">
                <a:solidFill>
                  <a:srgbClr val="FF0000"/>
                </a:solidFill>
              </a:rPr>
              <a:t>(4)</a:t>
            </a:r>
            <a:r>
              <a:rPr lang="en-GB" sz="4000" b="1" dirty="0" smtClean="0">
                <a:solidFill>
                  <a:srgbClr val="FF0000"/>
                </a:solidFill>
              </a:rPr>
              <a:t/>
            </a:r>
            <a:br>
              <a:rPr lang="en-GB" sz="4000" b="1" dirty="0" smtClean="0">
                <a:solidFill>
                  <a:srgbClr val="FF0000"/>
                </a:solidFill>
              </a:rPr>
            </a:br>
            <a:endParaRPr lang="en-GB" sz="4000" b="1" dirty="0">
              <a:solidFill>
                <a:srgbClr val="FF0000"/>
              </a:solidFill>
              <a:latin typeface="Arial" charset="0"/>
              <a:ea typeface="ＭＳ Ｐゴシック" charset="0"/>
              <a:cs typeface="ＭＳ Ｐゴシック" charset="0"/>
            </a:endParaRPr>
          </a:p>
        </p:txBody>
      </p:sp>
      <p:sp>
        <p:nvSpPr>
          <p:cNvPr id="28675" name="Symbol zastępczy zawartości 2"/>
          <p:cNvSpPr>
            <a:spLocks noGrp="1"/>
          </p:cNvSpPr>
          <p:nvPr>
            <p:ph idx="1"/>
          </p:nvPr>
        </p:nvSpPr>
        <p:spPr bwMode="auto">
          <a:xfrm>
            <a:off x="457200" y="1295400"/>
            <a:ext cx="857885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sq-AL" sz="2400" b="1" i="1" dirty="0" smtClean="0">
                <a:solidFill>
                  <a:srgbClr val="FF0000"/>
                </a:solidFill>
              </a:rPr>
              <a:t>Emërimi i Menaxherit të Projektit</a:t>
            </a:r>
            <a:endParaRPr lang="en-US" sz="2400" dirty="0" smtClean="0">
              <a:solidFill>
                <a:srgbClr val="FF0000"/>
              </a:solidFill>
            </a:endParaRPr>
          </a:p>
          <a:p>
            <a:r>
              <a:rPr lang="sq-AL" sz="2000" dirty="0" smtClean="0"/>
              <a:t>ZKA do ta emërojë </a:t>
            </a:r>
            <a:endParaRPr lang="en-US" sz="2000" dirty="0" smtClean="0"/>
          </a:p>
          <a:p>
            <a:pPr>
              <a:buFont typeface="Wingdings" pitchFamily="2" charset="2"/>
              <a:buChar char="ü"/>
            </a:pPr>
            <a:r>
              <a:rPr lang="sq-AL" sz="2000" dirty="0" smtClean="0"/>
              <a:t>një anëtar të personelit nga Njësia Kërkuese, </a:t>
            </a:r>
            <a:endParaRPr lang="en-US" sz="2000" dirty="0" smtClean="0"/>
          </a:p>
          <a:p>
            <a:pPr>
              <a:buFont typeface="Wingdings" pitchFamily="2" charset="2"/>
              <a:buChar char="ü"/>
            </a:pPr>
            <a:r>
              <a:rPr lang="sq-AL" sz="2000" dirty="0" smtClean="0"/>
              <a:t>me shkathtësi dhe përvojë të duhur</a:t>
            </a:r>
            <a:endParaRPr lang="en-US" sz="2000" dirty="0" smtClean="0"/>
          </a:p>
          <a:p>
            <a:r>
              <a:rPr lang="sq-AL" sz="2000" dirty="0" smtClean="0"/>
              <a:t>Ku është e përshtatshme, ZKA mund të emërojë një anëtar të personelit nga një departament tjetër si Menaxher të Projektit. </a:t>
            </a:r>
            <a:endParaRPr lang="en-US" sz="2000" dirty="0" smtClean="0"/>
          </a:p>
          <a:p>
            <a:r>
              <a:rPr lang="sq-AL" sz="2000" dirty="0" smtClean="0"/>
              <a:t>Një kontratë me vlerë të madhe që është komplekse ose është pjesë e një projekti më të madh, mund t’i jepet një </a:t>
            </a:r>
            <a:r>
              <a:rPr lang="sq-AL" sz="2000" i="1" dirty="0" smtClean="0"/>
              <a:t>Ekipi për Menaxhimin e Kontratës</a:t>
            </a:r>
            <a:endParaRPr lang="en-US" sz="2000" i="1" dirty="0" smtClean="0"/>
          </a:p>
          <a:p>
            <a:r>
              <a:rPr lang="sq-AL" sz="2000" dirty="0" smtClean="0"/>
              <a:t>Kontrata mund të menaxhohet nga </a:t>
            </a:r>
            <a:r>
              <a:rPr lang="sq-AL" sz="2000" b="1" dirty="0" smtClean="0"/>
              <a:t>një organ apo person jashtë </a:t>
            </a:r>
            <a:r>
              <a:rPr lang="en-US" sz="2000" b="1" dirty="0" smtClean="0"/>
              <a:t>AK</a:t>
            </a:r>
            <a:r>
              <a:rPr lang="sq-AL" sz="2000" dirty="0" smtClean="0"/>
              <a:t>, me kusht që Njësia Kërkuese mbikëqyr Menaxherin e jashtëm të Projektit. </a:t>
            </a:r>
            <a:endParaRPr lang="en-US" sz="2000" dirty="0" smtClean="0"/>
          </a:p>
          <a:p>
            <a:r>
              <a:rPr lang="sq-AL" sz="2000" dirty="0" smtClean="0"/>
              <a:t>Emërimi i organit apo personit të jashtëm do të bëhet duke përdorur </a:t>
            </a:r>
            <a:r>
              <a:rPr lang="sq-AL" sz="2000" b="1" dirty="0" smtClean="0"/>
              <a:t>procedurat e përshtatshme të prokurimit për shërbime</a:t>
            </a:r>
            <a:endParaRPr lang="en-GB" sz="2000" b="1" i="1"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i="1" dirty="0" smtClean="0">
                <a:solidFill>
                  <a:srgbClr val="FF0000"/>
                </a:solidFill>
              </a:rPr>
              <a:t>Përgjegjësitë e Menaxherit të Projektit</a:t>
            </a:r>
            <a:endParaRPr lang="en-US" sz="2400" dirty="0" smtClean="0">
              <a:solidFill>
                <a:srgbClr val="FF0000"/>
              </a:solidFill>
            </a:endParaRPr>
          </a:p>
        </p:txBody>
      </p:sp>
      <p:sp>
        <p:nvSpPr>
          <p:cNvPr id="28675" name="Symbol zastępczy zawartości 2"/>
          <p:cNvSpPr>
            <a:spLocks noGrp="1"/>
          </p:cNvSpPr>
          <p:nvPr>
            <p:ph idx="1"/>
          </p:nvPr>
        </p:nvSpPr>
        <p:spPr bwMode="auto">
          <a:xfrm>
            <a:off x="457200" y="1295400"/>
            <a:ext cx="857885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dirty="0" smtClean="0"/>
              <a:t>Menaxheri i Projektit do të:</a:t>
            </a:r>
            <a:endParaRPr lang="en-US" dirty="0" smtClean="0"/>
          </a:p>
          <a:p>
            <a:pPr>
              <a:buNone/>
            </a:pPr>
            <a:endParaRPr lang="en-US" dirty="0" smtClean="0"/>
          </a:p>
          <a:p>
            <a:pPr lvl="0">
              <a:buNone/>
            </a:pPr>
            <a:r>
              <a:rPr lang="en-US" dirty="0" smtClean="0"/>
              <a:t>-  </a:t>
            </a:r>
            <a:r>
              <a:rPr lang="sq-AL" b="1" dirty="0" smtClean="0"/>
              <a:t>Menaxhoj obligimet dhe detyrat e Autoritetit Kontraktues </a:t>
            </a:r>
            <a:r>
              <a:rPr lang="sq-AL" dirty="0" smtClean="0"/>
              <a:t>të specifikuara në kontratë dhe</a:t>
            </a:r>
            <a:endParaRPr lang="en-US" dirty="0" smtClean="0"/>
          </a:p>
          <a:p>
            <a:pPr lvl="0"/>
            <a:r>
              <a:rPr lang="sq-AL" dirty="0" smtClean="0"/>
              <a:t>sigurojë se operatori ekonomik kryen kontratën në përputhje me termat dhe kushtet e specifikuara në kontratë.</a:t>
            </a:r>
            <a:endParaRPr lang="en-US" dirty="0" smtClean="0"/>
          </a:p>
          <a:p>
            <a:pPr>
              <a:buNone/>
            </a:pPr>
            <a:endParaRPr lang="en-GB"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Funksionet e Menaxherit të Projektit janë:</a:t>
            </a:r>
            <a:endParaRPr lang="en-US" sz="2800" b="1" dirty="0">
              <a:solidFill>
                <a:srgbClr val="FF0000"/>
              </a:solidFill>
            </a:endParaRPr>
          </a:p>
        </p:txBody>
      </p:sp>
      <p:sp>
        <p:nvSpPr>
          <p:cNvPr id="28675" name="Symbol zastępczy zawartości 2"/>
          <p:cNvSpPr>
            <a:spLocks noGrp="1"/>
          </p:cNvSpPr>
          <p:nvPr>
            <p:ph idx="1"/>
          </p:nvPr>
        </p:nvSpPr>
        <p:spPr bwMode="auto">
          <a:xfrm>
            <a:off x="457200" y="1295400"/>
            <a:ext cx="8578850" cy="5029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t>Të sigurojë që operatori ekonomik i përmbush të gjitha obligimet e </a:t>
            </a:r>
            <a:r>
              <a:rPr lang="sq-AL" sz="2000" b="1" dirty="0" err="1" smtClean="0"/>
              <a:t>performancës</a:t>
            </a:r>
            <a:r>
              <a:rPr lang="sq-AL" sz="2000" b="1" dirty="0" smtClean="0"/>
              <a:t> </a:t>
            </a:r>
            <a:r>
              <a:rPr lang="sq-AL" sz="2000" dirty="0" smtClean="0"/>
              <a:t>apo dërgesës në përputhje me termat dhe kushtet e kontratës;</a:t>
            </a:r>
            <a:endParaRPr lang="en-US" sz="2000" dirty="0" smtClean="0"/>
          </a:p>
          <a:p>
            <a:pPr lvl="0"/>
            <a:r>
              <a:rPr lang="sq-AL" sz="2000" b="1" dirty="0" smtClean="0"/>
              <a:t>Të sigurojë që operatori ekonomik e dorëzon tërë dokumentacionin </a:t>
            </a:r>
            <a:r>
              <a:rPr lang="sq-AL" sz="2000" dirty="0" smtClean="0"/>
              <a:t>e kërkuar në përputhje me termat dhe kushtet e kontratës;</a:t>
            </a:r>
            <a:endParaRPr lang="en-US" sz="2000" dirty="0" smtClean="0"/>
          </a:p>
          <a:p>
            <a:pPr lvl="0"/>
            <a:r>
              <a:rPr lang="sq-AL" sz="2000" dirty="0" smtClean="0"/>
              <a:t>të sigurojë që </a:t>
            </a:r>
            <a:r>
              <a:rPr lang="en-US" sz="2000" dirty="0" smtClean="0"/>
              <a:t>AK </a:t>
            </a:r>
            <a:r>
              <a:rPr lang="sq-AL" sz="2000" b="1" dirty="0" smtClean="0"/>
              <a:t>i përmbush të gjitha pagesat dhe obligimet tjera </a:t>
            </a:r>
            <a:r>
              <a:rPr lang="sq-AL" sz="2000" dirty="0" smtClean="0"/>
              <a:t>në përputhje me termat dhe kushtet e kontratës;</a:t>
            </a:r>
            <a:endParaRPr lang="en-US" sz="2000" dirty="0" smtClean="0"/>
          </a:p>
          <a:p>
            <a:pPr lvl="0"/>
            <a:r>
              <a:rPr lang="sq-AL" sz="2000" dirty="0" smtClean="0"/>
              <a:t>Të sigurojë se </a:t>
            </a:r>
            <a:r>
              <a:rPr lang="sq-AL" sz="2000" b="1" dirty="0" smtClean="0"/>
              <a:t>ka kontroll adekuat të kostove, cilësisë, dhe kohës </a:t>
            </a:r>
            <a:r>
              <a:rPr lang="sq-AL" sz="2000" dirty="0" smtClean="0"/>
              <a:t>aty ku është e përshtatshme;</a:t>
            </a:r>
            <a:endParaRPr lang="en-US" sz="2000" dirty="0" smtClean="0"/>
          </a:p>
          <a:p>
            <a:pPr lvl="0"/>
            <a:r>
              <a:rPr lang="sq-AL" sz="2000" dirty="0" smtClean="0"/>
              <a:t>Të sigurojë që </a:t>
            </a:r>
            <a:r>
              <a:rPr lang="sq-AL" sz="2000" b="1" dirty="0" smtClean="0"/>
              <a:t>të gjitha obligimet janë kompletuar </a:t>
            </a:r>
            <a:r>
              <a:rPr lang="sq-AL" sz="2000" dirty="0" smtClean="0"/>
              <a:t>para mbylljes së dosjes së kontratës;</a:t>
            </a:r>
            <a:endParaRPr lang="en-US" sz="2000" dirty="0" smtClean="0"/>
          </a:p>
          <a:p>
            <a:pPr lvl="0"/>
            <a:r>
              <a:rPr lang="sq-AL" sz="2000" dirty="0" smtClean="0"/>
              <a:t>Të sigurojë </a:t>
            </a:r>
            <a:r>
              <a:rPr lang="sq-AL" sz="2000" b="1" dirty="0" smtClean="0"/>
              <a:t>që të gjitha regjistrat e menaxhimit të kontratës të mbahen dhe arkivohen siç kërkohet;</a:t>
            </a:r>
            <a:endParaRPr lang="en-US" sz="2000" b="1"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Funksionet e Menaxherit të Projektit janë</a:t>
            </a:r>
            <a:r>
              <a:rPr lang="en-GB" sz="2800" b="1" dirty="0" smtClean="0">
                <a:solidFill>
                  <a:srgbClr val="FF0000"/>
                </a:solidFill>
              </a:rPr>
              <a:t>: (2)</a:t>
            </a:r>
            <a:endParaRPr lang="en-US" sz="2800" b="1" dirty="0">
              <a:solidFill>
                <a:srgbClr val="FF0000"/>
              </a:solidFill>
            </a:endParaRPr>
          </a:p>
        </p:txBody>
      </p:sp>
      <p:sp>
        <p:nvSpPr>
          <p:cNvPr id="28675" name="Symbol zastępczy zawartości 2"/>
          <p:cNvSpPr>
            <a:spLocks noGrp="1"/>
          </p:cNvSpPr>
          <p:nvPr>
            <p:ph idx="1"/>
          </p:nvPr>
        </p:nvSpPr>
        <p:spPr bwMode="auto">
          <a:xfrm>
            <a:off x="457200" y="1295400"/>
            <a:ext cx="8578850" cy="5029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GB" sz="2000" b="1" dirty="0" smtClean="0">
              <a:solidFill>
                <a:srgbClr val="FF0000"/>
              </a:solidFill>
            </a:endParaRPr>
          </a:p>
          <a:p>
            <a:pPr lvl="0"/>
            <a:r>
              <a:rPr lang="sq-AL" sz="2000" b="1" dirty="0" smtClean="0"/>
              <a:t>Të nxjerr variacione apo urdhra për ndryshim nëse kërkohet</a:t>
            </a:r>
            <a:r>
              <a:rPr lang="sq-AL" sz="2000" dirty="0" smtClean="0"/>
              <a:t>, në përputhje me termat dhe kushtet e kontratës;</a:t>
            </a:r>
            <a:endParaRPr lang="en-US" sz="2000" dirty="0" smtClean="0"/>
          </a:p>
          <a:p>
            <a:pPr lvl="0"/>
            <a:r>
              <a:rPr lang="sq-AL" sz="2000" b="1" dirty="0" smtClean="0"/>
              <a:t>T’i sigurojë detaje të plota të një ndryshimi të kërkuar të kontratës </a:t>
            </a:r>
            <a:r>
              <a:rPr lang="sq-AL" sz="2000" dirty="0" smtClean="0"/>
              <a:t>Departamentit të Prokurimit dhe ta merr miratimin;</a:t>
            </a:r>
            <a:endParaRPr lang="en-US" sz="2000" dirty="0" smtClean="0"/>
          </a:p>
          <a:p>
            <a:pPr lvl="0"/>
            <a:r>
              <a:rPr lang="sq-AL" sz="2000" b="1" dirty="0" smtClean="0"/>
              <a:t>Të menaxhojë dorëzimin </a:t>
            </a:r>
            <a:r>
              <a:rPr lang="sq-AL" sz="2000" dirty="0" smtClean="0"/>
              <a:t>e procedurave të pranimit;</a:t>
            </a:r>
            <a:endParaRPr lang="en-US" sz="2000" dirty="0" smtClean="0"/>
          </a:p>
          <a:p>
            <a:pPr lvl="0"/>
            <a:r>
              <a:rPr lang="sq-AL" sz="2000" b="1" dirty="0" smtClean="0"/>
              <a:t>Te jep detaje të plota për ndonjë ndërprerjeje të propozuar të kontratës </a:t>
            </a:r>
            <a:r>
              <a:rPr lang="sq-AL" sz="2000" dirty="0" smtClean="0"/>
              <a:t>Departamentit të Prokurimi; dhe</a:t>
            </a:r>
            <a:endParaRPr lang="en-US" sz="2000" dirty="0" smtClean="0"/>
          </a:p>
          <a:p>
            <a:pPr lvl="0"/>
            <a:r>
              <a:rPr lang="sq-AL" sz="2000" b="1" dirty="0" smtClean="0"/>
              <a:t>T’i dorëzojë raportet mbi progresin ose kompletimin e një kont</a:t>
            </a:r>
            <a:r>
              <a:rPr lang="sq-AL" sz="2000" dirty="0" smtClean="0"/>
              <a:t>rate siç kërkohet nga Departamenti i Prokurimit ose nga ZKA</a:t>
            </a:r>
            <a:endParaRPr lang="en-US" sz="2000" dirty="0" smtClean="0"/>
          </a:p>
          <a:p>
            <a:pPr lvl="0">
              <a:buNone/>
            </a:pPr>
            <a:endParaRPr lang="en-US" sz="2000" dirty="0" smtClean="0"/>
          </a:p>
          <a:p>
            <a:pPr marL="0" lvl="0" indent="0">
              <a:buNone/>
            </a:pPr>
            <a:endParaRPr lang="en-US" sz="20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i="1" dirty="0" smtClean="0">
                <a:solidFill>
                  <a:srgbClr val="FF0000"/>
                </a:solidFill>
              </a:rPr>
              <a:t>Ndryshimi i kontratës</a:t>
            </a:r>
            <a:endParaRPr lang="en-US" sz="2800" b="1" i="1" dirty="0">
              <a:solidFill>
                <a:srgbClr val="FF0000"/>
              </a:solidFill>
            </a:endParaRPr>
          </a:p>
        </p:txBody>
      </p:sp>
      <p:sp>
        <p:nvSpPr>
          <p:cNvPr id="28675" name="Symbol zastępczy zawartości 2"/>
          <p:cNvSpPr>
            <a:spLocks noGrp="1"/>
          </p:cNvSpPr>
          <p:nvPr>
            <p:ph idx="1"/>
          </p:nvPr>
        </p:nvSpPr>
        <p:spPr bwMode="auto">
          <a:xfrm>
            <a:off x="457200" y="1295400"/>
            <a:ext cx="8578850" cy="5029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Ndryshimi i kontratës do të </a:t>
            </a:r>
            <a:r>
              <a:rPr lang="sq-AL" sz="2000" b="1" dirty="0" smtClean="0"/>
              <a:t>përgatitet nga departamenti i prokurimit.</a:t>
            </a:r>
            <a:endParaRPr lang="en-US" sz="2000" dirty="0" smtClean="0"/>
          </a:p>
          <a:p>
            <a:endParaRPr lang="en-US" sz="2000" dirty="0" smtClean="0"/>
          </a:p>
          <a:p>
            <a:r>
              <a:rPr lang="sq-AL" sz="2000" dirty="0" smtClean="0"/>
              <a:t>Ndryshimi i kontratës nuk do t’i lëshohet operatorit ekonomik para:</a:t>
            </a:r>
            <a:endParaRPr lang="en-US" sz="2000" dirty="0" smtClean="0"/>
          </a:p>
          <a:p>
            <a:pPr>
              <a:buFont typeface="Wingdings" pitchFamily="2" charset="2"/>
              <a:buChar char="ü"/>
            </a:pPr>
            <a:r>
              <a:rPr lang="sq-AL" sz="2000" dirty="0" smtClean="0"/>
              <a:t>Marrjes së aprovimit nga ZKA;</a:t>
            </a:r>
            <a:endParaRPr lang="en-US" sz="2000" dirty="0" smtClean="0"/>
          </a:p>
          <a:p>
            <a:pPr>
              <a:buFont typeface="Wingdings" pitchFamily="2" charset="2"/>
              <a:buChar char="ü"/>
            </a:pPr>
            <a:r>
              <a:rPr lang="sq-AL" sz="2000" dirty="0" smtClean="0"/>
              <a:t>Zotimit të mjeteve për kontratën e </a:t>
            </a:r>
            <a:r>
              <a:rPr lang="sq-AL" sz="2000" dirty="0" err="1" smtClean="0"/>
              <a:t>amandamentuar</a:t>
            </a:r>
            <a:endParaRPr lang="en-GB" sz="2000" b="1" dirty="0" smtClean="0"/>
          </a:p>
          <a:p>
            <a:pPr marL="0" indent="0">
              <a:buNone/>
            </a:pPr>
            <a:endParaRPr lang="en-GB" sz="2000" dirty="0" smtClean="0"/>
          </a:p>
          <a:p>
            <a:r>
              <a:rPr lang="sq-AL" sz="2000" dirty="0" smtClean="0"/>
              <a:t>Ndryshimi i kontratës për sasitë shtesë të artikujve të njëjtë do të përdor çmimet e njëjta apo më të ulëta për njësi si në kontratën fillestare.</a:t>
            </a:r>
            <a:endParaRPr lang="en-US" sz="2000" dirty="0" smtClean="0"/>
          </a:p>
          <a:p>
            <a:r>
              <a:rPr lang="sq-AL" sz="2000" dirty="0" smtClean="0"/>
              <a:t>Asnjë ndryshim kontrate nuk do ta shtojë çmimin total të kontratës me më shumë se 10 % të çmimit fillestar të kontratës.</a:t>
            </a:r>
            <a:endParaRPr lang="en-US" sz="2000" dirty="0" smtClean="0"/>
          </a:p>
          <a:p>
            <a:pPr>
              <a:buNone/>
            </a:pPr>
            <a:endParaRPr lang="en-US" sz="2000" dirty="0" smtClean="0"/>
          </a:p>
          <a:p>
            <a:pPr lvl="0">
              <a:buNone/>
            </a:pPr>
            <a:endParaRPr lang="en-US" sz="20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4000" b="1" i="1" dirty="0" smtClean="0">
                <a:solidFill>
                  <a:srgbClr val="FF0000"/>
                </a:solidFill>
              </a:rPr>
              <a:t>Ndërprerja e kontratës</a:t>
            </a:r>
            <a:endParaRPr lang="en-US" sz="4000" dirty="0">
              <a:solidFill>
                <a:srgbClr val="FF0000"/>
              </a:solidFill>
            </a:endParaRPr>
          </a:p>
        </p:txBody>
      </p:sp>
      <p:sp>
        <p:nvSpPr>
          <p:cNvPr id="28675" name="Symbol zastępczy zawartości 2"/>
          <p:cNvSpPr>
            <a:spLocks noGrp="1"/>
          </p:cNvSpPr>
          <p:nvPr>
            <p:ph idx="1"/>
          </p:nvPr>
        </p:nvSpPr>
        <p:spPr bwMode="auto">
          <a:xfrm>
            <a:off x="457200" y="1295400"/>
            <a:ext cx="857885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dirty="0" smtClean="0"/>
          </a:p>
          <a:p>
            <a:r>
              <a:rPr lang="en-US" sz="2000" dirty="0"/>
              <a:t>M</a:t>
            </a:r>
            <a:r>
              <a:rPr lang="sq-AL" sz="2000" dirty="0" smtClean="0"/>
              <a:t>enaxheri i projektit do të dorëzojë një rekomandim për ndërprerje tek departamenti i Prokurimit</a:t>
            </a:r>
            <a:r>
              <a:rPr lang="en-US" sz="2000" dirty="0" smtClean="0"/>
              <a:t>. </a:t>
            </a:r>
            <a:r>
              <a:rPr lang="sq-AL" sz="2000" dirty="0" smtClean="0"/>
              <a:t>Rekomandimi për ndërprerjen e kontratës do të cek:</a:t>
            </a:r>
            <a:endParaRPr lang="en-US" sz="2000" dirty="0" smtClean="0"/>
          </a:p>
          <a:p>
            <a:pPr>
              <a:buNone/>
            </a:pPr>
            <a:endParaRPr lang="en-US" sz="2000" dirty="0" smtClean="0"/>
          </a:p>
          <a:p>
            <a:pPr lvl="0">
              <a:buFont typeface="Wingdings" pitchFamily="2" charset="2"/>
              <a:buChar char="ü"/>
            </a:pPr>
            <a:r>
              <a:rPr lang="sq-AL" sz="2000" dirty="0" smtClean="0"/>
              <a:t>emrin e Operatorit Ekonomik dhe numrin e referencës të prokurimit;</a:t>
            </a:r>
            <a:endParaRPr lang="en-US" sz="2000" dirty="0" smtClean="0"/>
          </a:p>
          <a:p>
            <a:pPr lvl="0">
              <a:buFont typeface="Wingdings" pitchFamily="2" charset="2"/>
              <a:buChar char="ü"/>
            </a:pPr>
            <a:r>
              <a:rPr lang="sq-AL" sz="2000" dirty="0" smtClean="0"/>
              <a:t>arsyet për ndërprerje;</a:t>
            </a:r>
            <a:endParaRPr lang="en-US" sz="2000" dirty="0" smtClean="0"/>
          </a:p>
          <a:p>
            <a:pPr lvl="0">
              <a:buFont typeface="Wingdings" pitchFamily="2" charset="2"/>
              <a:buChar char="ü"/>
            </a:pPr>
            <a:r>
              <a:rPr lang="sq-AL" sz="2000" dirty="0" smtClean="0"/>
              <a:t>veprimet për shmangien e ndërprerjes;</a:t>
            </a:r>
            <a:endParaRPr lang="en-US" sz="2000" dirty="0" smtClean="0"/>
          </a:p>
          <a:p>
            <a:pPr lvl="0">
              <a:buFont typeface="Wingdings" pitchFamily="2" charset="2"/>
              <a:buChar char="ü"/>
            </a:pPr>
            <a:r>
              <a:rPr lang="sq-AL" sz="2000" dirty="0" smtClean="0"/>
              <a:t>bazat </a:t>
            </a:r>
            <a:r>
              <a:rPr lang="sq-AL" sz="2000" dirty="0" err="1" smtClean="0"/>
              <a:t>kontraktuale</a:t>
            </a:r>
            <a:r>
              <a:rPr lang="sq-AL" sz="2000" dirty="0" smtClean="0"/>
              <a:t> për ndërprerje;</a:t>
            </a:r>
            <a:endParaRPr lang="en-US" sz="2000" dirty="0" smtClean="0"/>
          </a:p>
          <a:p>
            <a:pPr lvl="0">
              <a:buFont typeface="Wingdings" pitchFamily="2" charset="2"/>
              <a:buChar char="ü"/>
            </a:pPr>
            <a:r>
              <a:rPr lang="sq-AL" sz="2000" dirty="0" smtClean="0"/>
              <a:t>kosto</a:t>
            </a:r>
            <a:r>
              <a:rPr lang="en-US" sz="2000" dirty="0" smtClean="0"/>
              <a:t>t</a:t>
            </a:r>
            <a:r>
              <a:rPr lang="sq-AL" sz="2000" dirty="0" smtClean="0"/>
              <a:t> që burojnë nga ndërprerja, nëse ka ndonjë; dhe</a:t>
            </a:r>
            <a:endParaRPr lang="en-US" sz="2000" dirty="0" smtClean="0"/>
          </a:p>
          <a:p>
            <a:pPr lvl="0">
              <a:buFont typeface="Wingdings" pitchFamily="2" charset="2"/>
              <a:buChar char="ü"/>
            </a:pPr>
            <a:r>
              <a:rPr lang="sq-AL" sz="2000" dirty="0" smtClean="0"/>
              <a:t>ndonjë informatë tjetër relevante.</a:t>
            </a:r>
            <a:endParaRPr lang="en-US" sz="2000" dirty="0" smtClean="0"/>
          </a:p>
          <a:p>
            <a:pPr>
              <a:buNone/>
            </a:pPr>
            <a:endParaRPr lang="en-US" sz="2800" b="1"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4000" b="1" i="1" dirty="0" smtClean="0">
                <a:solidFill>
                  <a:srgbClr val="FF0000"/>
                </a:solidFill>
              </a:rPr>
              <a:t>KRPP</a:t>
            </a:r>
            <a:endParaRPr lang="en-US" sz="4000" dirty="0">
              <a:solidFill>
                <a:srgbClr val="FF0000"/>
              </a:solidFill>
            </a:endParaRPr>
          </a:p>
        </p:txBody>
      </p:sp>
      <p:sp>
        <p:nvSpPr>
          <p:cNvPr id="28675" name="Symbol zastępczy zawartości 2"/>
          <p:cNvSpPr>
            <a:spLocks noGrp="1"/>
          </p:cNvSpPr>
          <p:nvPr>
            <p:ph idx="1"/>
          </p:nvPr>
        </p:nvSpPr>
        <p:spPr bwMode="auto">
          <a:xfrm>
            <a:off x="457200" y="1066800"/>
            <a:ext cx="857885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KRPP është përgjegjës për monitorimin e menaxhimit të Kontratës. KRPP do të </a:t>
            </a:r>
            <a:r>
              <a:rPr lang="sq-AL" sz="1800" i="1" u="sng" dirty="0" smtClean="0"/>
              <a:t>fokusohet kryesisht</a:t>
            </a:r>
            <a:r>
              <a:rPr lang="sq-AL" sz="1800" dirty="0" smtClean="0"/>
              <a:t> në faktet nëse:</a:t>
            </a:r>
            <a:endParaRPr lang="en-US" sz="1800" dirty="0" smtClean="0"/>
          </a:p>
          <a:p>
            <a:pPr lvl="0">
              <a:buFont typeface="Wingdings" pitchFamily="2" charset="2"/>
              <a:buChar char="ü"/>
            </a:pPr>
            <a:r>
              <a:rPr lang="sq-AL" sz="1800" dirty="0" smtClean="0"/>
              <a:t>Kontrata është kryer sipas obligimeve, </a:t>
            </a:r>
            <a:r>
              <a:rPr lang="sq-AL" sz="1800" i="1" dirty="0" smtClean="0"/>
              <a:t> </a:t>
            </a:r>
            <a:r>
              <a:rPr lang="sq-AL" sz="1800" i="1" u="sng" dirty="0" smtClean="0"/>
              <a:t>cilësia</a:t>
            </a:r>
            <a:r>
              <a:rPr lang="sq-AL" sz="1800" i="1" dirty="0" smtClean="0"/>
              <a:t> e duhur dhe </a:t>
            </a:r>
            <a:r>
              <a:rPr lang="sq-AL" sz="1800" i="1" u="sng" dirty="0" smtClean="0"/>
              <a:t>sasia</a:t>
            </a:r>
            <a:r>
              <a:rPr lang="sq-AL" sz="1800" i="1" dirty="0" smtClean="0"/>
              <a:t> e duhur në kohën e saktë të </a:t>
            </a:r>
            <a:r>
              <a:rPr lang="sq-AL" sz="1800" i="1" u="sng" dirty="0" smtClean="0"/>
              <a:t>dërgesës</a:t>
            </a:r>
            <a:r>
              <a:rPr lang="sq-AL" sz="1800" i="1" dirty="0" smtClean="0"/>
              <a:t>;</a:t>
            </a:r>
            <a:endParaRPr lang="en-US" sz="1800" dirty="0" smtClean="0"/>
          </a:p>
          <a:p>
            <a:pPr lvl="0">
              <a:buFont typeface="Wingdings" pitchFamily="2" charset="2"/>
              <a:buChar char="ü"/>
            </a:pPr>
            <a:r>
              <a:rPr lang="sq-AL" sz="1800" i="1" u="sng" dirty="0" smtClean="0"/>
              <a:t>Certifikatat e nënshkruara</a:t>
            </a:r>
            <a:r>
              <a:rPr lang="sq-AL" sz="1800" dirty="0" smtClean="0"/>
              <a:t> (certifikatat e përkohshme/t</a:t>
            </a:r>
            <a:r>
              <a:rPr lang="en-US" sz="1800" dirty="0" smtClean="0"/>
              <a:t>ë</a:t>
            </a:r>
            <a:r>
              <a:rPr lang="sq-AL" sz="1800" dirty="0" smtClean="0"/>
              <a:t> përhershme) ishin lëshuar nga menaxheri i projektit për dorëzimet;</a:t>
            </a:r>
            <a:endParaRPr lang="en-US" sz="1800" dirty="0" smtClean="0"/>
          </a:p>
          <a:p>
            <a:pPr lvl="0">
              <a:buFont typeface="Wingdings" pitchFamily="2" charset="2"/>
              <a:buChar char="ü"/>
            </a:pPr>
            <a:r>
              <a:rPr lang="sq-AL" sz="1800" dirty="0" smtClean="0"/>
              <a:t>Nëse dorëzimet nuk kanë qenë me kohë, a janë imponuar </a:t>
            </a:r>
            <a:r>
              <a:rPr lang="sq-AL" sz="1800" i="1" u="sng" dirty="0" smtClean="0"/>
              <a:t>dëmet e likuiduara</a:t>
            </a:r>
            <a:r>
              <a:rPr lang="sq-AL" sz="1800" dirty="0" smtClean="0"/>
              <a:t>;</a:t>
            </a:r>
            <a:endParaRPr lang="en-US" sz="1800" dirty="0" smtClean="0"/>
          </a:p>
          <a:p>
            <a:pPr lvl="0">
              <a:buFont typeface="Wingdings" pitchFamily="2" charset="2"/>
              <a:buChar char="ü"/>
            </a:pPr>
            <a:r>
              <a:rPr lang="sq-AL" sz="1800" dirty="0" smtClean="0"/>
              <a:t>Kontrata është ndërprerë dhe është konfiskuar siguria e </a:t>
            </a:r>
            <a:r>
              <a:rPr lang="sq-AL" sz="1800" dirty="0" err="1" smtClean="0"/>
              <a:t>performancës</a:t>
            </a:r>
            <a:r>
              <a:rPr lang="sq-AL" sz="1800" dirty="0" smtClean="0"/>
              <a:t>,  nëse dëmet e likuiduara të imponuara kanë arritur </a:t>
            </a:r>
            <a:r>
              <a:rPr lang="sq-AL" sz="1800" i="1" u="sng" dirty="0" smtClean="0"/>
              <a:t>kufirin maksimal</a:t>
            </a:r>
            <a:r>
              <a:rPr lang="sq-AL" sz="1800" dirty="0" smtClean="0"/>
              <a:t> të lejuar për dëmet e likuiduara;</a:t>
            </a:r>
            <a:endParaRPr lang="en-US" sz="1800" dirty="0" smtClean="0"/>
          </a:p>
          <a:p>
            <a:pPr lvl="0">
              <a:buFont typeface="Wingdings" pitchFamily="2" charset="2"/>
              <a:buChar char="ü"/>
            </a:pPr>
            <a:r>
              <a:rPr lang="sq-AL" sz="1800" i="1" dirty="0" smtClean="0"/>
              <a:t>Siguria e </a:t>
            </a:r>
            <a:r>
              <a:rPr lang="sq-AL" sz="1800" i="1" dirty="0" err="1" smtClean="0"/>
              <a:t>performancës</a:t>
            </a:r>
            <a:r>
              <a:rPr lang="sq-AL" sz="1800" dirty="0" smtClean="0"/>
              <a:t> ishte dorëzuar, </a:t>
            </a:r>
            <a:r>
              <a:rPr lang="sq-AL" sz="1800" i="1" dirty="0" smtClean="0"/>
              <a:t>nëse është e zbatueshme;</a:t>
            </a:r>
            <a:endParaRPr lang="en-US" sz="1800" dirty="0" smtClean="0"/>
          </a:p>
          <a:p>
            <a:pPr lvl="0">
              <a:buFont typeface="Wingdings" pitchFamily="2" charset="2"/>
              <a:buChar char="ü"/>
            </a:pPr>
            <a:r>
              <a:rPr lang="sq-AL" sz="1800" i="1" dirty="0" smtClean="0"/>
              <a:t>Siguria e </a:t>
            </a:r>
            <a:r>
              <a:rPr lang="sq-AL" sz="1800" i="1" dirty="0" err="1" smtClean="0"/>
              <a:t>avansit</a:t>
            </a:r>
            <a:r>
              <a:rPr lang="sq-AL" sz="1800" i="1" dirty="0" smtClean="0"/>
              <a:t> </a:t>
            </a:r>
            <a:r>
              <a:rPr lang="sq-AL" sz="1800" dirty="0" smtClean="0"/>
              <a:t>ishte dorëzuar, </a:t>
            </a:r>
            <a:r>
              <a:rPr lang="sq-AL" sz="1800" i="1" dirty="0" smtClean="0"/>
              <a:t>nëse është e zbatueshme</a:t>
            </a:r>
            <a:r>
              <a:rPr lang="sq-AL" sz="1800" dirty="0" smtClean="0"/>
              <a:t>;</a:t>
            </a:r>
            <a:endParaRPr lang="en-US" sz="1800" dirty="0" smtClean="0"/>
          </a:p>
          <a:p>
            <a:pPr lvl="0">
              <a:buFont typeface="Wingdings" pitchFamily="2" charset="2"/>
              <a:buChar char="ü"/>
            </a:pPr>
            <a:r>
              <a:rPr lang="sq-AL" sz="1800" dirty="0" smtClean="0"/>
              <a:t>Poli</a:t>
            </a:r>
            <a:r>
              <a:rPr lang="en-US" sz="1800" dirty="0" smtClean="0"/>
              <a:t>s</a:t>
            </a:r>
            <a:r>
              <a:rPr lang="sq-AL" sz="1800" dirty="0" smtClean="0"/>
              <a:t>a e sigurimit ishte  dorëzuar,  </a:t>
            </a:r>
            <a:r>
              <a:rPr lang="sq-AL" sz="1800" i="1" dirty="0" smtClean="0"/>
              <a:t>nëse është e zbatueshme;</a:t>
            </a:r>
            <a:endParaRPr lang="en-US" sz="1800" dirty="0" smtClean="0"/>
          </a:p>
          <a:p>
            <a:pPr lvl="0">
              <a:buFont typeface="Wingdings" pitchFamily="2" charset="2"/>
              <a:buChar char="ü"/>
            </a:pPr>
            <a:r>
              <a:rPr lang="sq-AL" sz="1800" dirty="0" smtClean="0"/>
              <a:t>Garancia për periudhën e përgjegjësisë së defekteve ishte dorëzuar, </a:t>
            </a:r>
            <a:r>
              <a:rPr lang="sq-AL" sz="1800" i="1" dirty="0" smtClean="0"/>
              <a:t>nëse e aplikueshme;</a:t>
            </a:r>
            <a:endParaRPr lang="en-US" sz="1800" dirty="0" smtClean="0"/>
          </a:p>
          <a:p>
            <a:pPr lvl="0">
              <a:buFont typeface="Wingdings" pitchFamily="2" charset="2"/>
              <a:buChar char="ü"/>
            </a:pPr>
            <a:r>
              <a:rPr lang="sq-AL" sz="1800" i="1" u="sng" dirty="0" smtClean="0"/>
              <a:t>Pagesat</a:t>
            </a:r>
            <a:r>
              <a:rPr lang="sq-AL" sz="1800" dirty="0" smtClean="0"/>
              <a:t> janë bërë me kohë</a:t>
            </a:r>
            <a:endParaRPr lang="en-US" sz="1800" dirty="0" smtClean="0"/>
          </a:p>
          <a:p>
            <a:pPr marL="0" indent="0">
              <a:buNone/>
            </a:pPr>
            <a:endParaRPr lang="en-GB" sz="2000" dirty="0" smtClean="0"/>
          </a:p>
          <a:p>
            <a:pPr marL="0" indent="0">
              <a:buNone/>
            </a:pPr>
            <a:endParaRPr lang="en-US" sz="2800" b="1"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i="1" dirty="0" smtClean="0">
                <a:solidFill>
                  <a:srgbClr val="FF0000"/>
                </a:solidFill>
              </a:rPr>
              <a:t>Përmbledhja e shënimeve të menaxhimit të kontratës</a:t>
            </a:r>
            <a:endParaRPr lang="en-US" sz="2400" dirty="0">
              <a:solidFill>
                <a:srgbClr val="FF0000"/>
              </a:solidFill>
            </a:endParaRPr>
          </a:p>
        </p:txBody>
      </p:sp>
      <p:sp>
        <p:nvSpPr>
          <p:cNvPr id="28675" name="Symbol zastępczy zawartości 2"/>
          <p:cNvSpPr>
            <a:spLocks noGrp="1"/>
          </p:cNvSpPr>
          <p:nvPr>
            <p:ph idx="1"/>
          </p:nvPr>
        </p:nvSpPr>
        <p:spPr bwMode="auto">
          <a:xfrm>
            <a:off x="304800" y="1143000"/>
            <a:ext cx="8578850" cy="5257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t>Dokumentin e nënshkruar të kontratës</a:t>
            </a:r>
            <a:r>
              <a:rPr lang="sq-AL" sz="2000" dirty="0" smtClean="0"/>
              <a:t>, përfshirë ndryshimet e nënshkruara të kontratës;</a:t>
            </a:r>
            <a:endParaRPr lang="en-US" sz="2000" dirty="0" smtClean="0"/>
          </a:p>
          <a:p>
            <a:pPr lvl="0"/>
            <a:r>
              <a:rPr lang="sq-AL" sz="2000" b="1" dirty="0" smtClean="0"/>
              <a:t>Kopjen e planit për menaxhimin e kon</a:t>
            </a:r>
            <a:r>
              <a:rPr lang="sq-AL" sz="2000" dirty="0" smtClean="0"/>
              <a:t>tratës;</a:t>
            </a:r>
            <a:endParaRPr lang="en-US" sz="2000" dirty="0" smtClean="0"/>
          </a:p>
          <a:p>
            <a:pPr lvl="0"/>
            <a:r>
              <a:rPr lang="sq-AL" sz="2000" b="1" dirty="0" smtClean="0"/>
              <a:t>Urdhrat për variacion </a:t>
            </a:r>
            <a:r>
              <a:rPr lang="sq-AL" sz="2000" dirty="0" smtClean="0"/>
              <a:t>apo ndryshim të lëshuara nën kontratë;</a:t>
            </a:r>
            <a:endParaRPr lang="en-US" sz="2000" dirty="0" smtClean="0"/>
          </a:p>
          <a:p>
            <a:pPr lvl="0"/>
            <a:r>
              <a:rPr lang="sq-AL" sz="2000" dirty="0" smtClean="0"/>
              <a:t>Dokumentet e kontratës lidhur me përmbushjen e obligimeve të kontratës, në veçanti </a:t>
            </a:r>
            <a:r>
              <a:rPr lang="sq-AL" sz="2000" b="1" dirty="0" smtClean="0"/>
              <a:t>letrat bankare me vlerë dhe </a:t>
            </a:r>
            <a:r>
              <a:rPr lang="sq-AL" sz="2000" b="1" dirty="0" err="1" smtClean="0"/>
              <a:t>garancionet</a:t>
            </a:r>
            <a:r>
              <a:rPr lang="sq-AL" sz="2000" b="1" dirty="0" smtClean="0"/>
              <a:t> e pagesave;</a:t>
            </a:r>
            <a:endParaRPr lang="en-US" sz="2000" b="1" dirty="0" smtClean="0"/>
          </a:p>
          <a:p>
            <a:pPr lvl="0"/>
            <a:r>
              <a:rPr lang="sq-AL" sz="2000" b="1" dirty="0" smtClean="0"/>
              <a:t>Procesverbalet nga takimet </a:t>
            </a:r>
            <a:r>
              <a:rPr lang="sq-AL" sz="2000" dirty="0" smtClean="0"/>
              <a:t>lidhur me menaxhimin e kontratave, përfshirë progresin e kontratës apo takimet shqyrtuese;</a:t>
            </a:r>
            <a:endParaRPr lang="en-US" sz="2000" dirty="0" smtClean="0"/>
          </a:p>
          <a:p>
            <a:pPr lvl="0"/>
            <a:r>
              <a:rPr lang="sq-AL" sz="2000" b="1" dirty="0" smtClean="0"/>
              <a:t>Dokumentet e dërgesave </a:t>
            </a:r>
            <a:r>
              <a:rPr lang="sq-AL" sz="2000" dirty="0" smtClean="0"/>
              <a:t>që evidentojnë dërgesën e furnizimeve apo certifikatat e kompletimit në lidhje me një kontratë për shërbime apo punë; </a:t>
            </a:r>
            <a:endParaRPr lang="en-US" sz="2000" dirty="0" smtClean="0"/>
          </a:p>
          <a:p>
            <a:pPr lvl="0"/>
            <a:r>
              <a:rPr lang="sq-AL" sz="2000" b="1" dirty="0" smtClean="0"/>
              <a:t>Kopjen e të gjitha faturave</a:t>
            </a:r>
            <a:r>
              <a:rPr lang="sq-AL" sz="2000" dirty="0" smtClean="0"/>
              <a:t> për punimet, shërbimet apo furnizimet përfshirë letrat e punës që verifikojnë saktësinë e pagesave të kërkuara dhe detajet e pagesave të kryera të autorizuara nga menaxheri i projektit;</a:t>
            </a:r>
            <a:endParaRPr lang="en-US" sz="2000" dirty="0" smtClean="0"/>
          </a:p>
          <a:p>
            <a:endParaRPr lang="en-GB" sz="2000" b="1" dirty="0" smtClean="0"/>
          </a:p>
          <a:p>
            <a:pPr>
              <a:buNone/>
            </a:pPr>
            <a:endParaRPr lang="en-US" sz="2800" dirty="0" smtClean="0"/>
          </a:p>
          <a:p>
            <a:pPr marL="514350" lvl="0" indent="-514350">
              <a:buFont typeface="+mj-lt"/>
              <a:buAutoNum type="arabicPeriod"/>
            </a:pPr>
            <a:endParaRPr lang="en-US" sz="2800" dirty="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OBJEKTIVAT</a:t>
            </a:r>
            <a:endParaRPr lang="en-US" b="1" dirty="0">
              <a:solidFill>
                <a:srgbClr val="FF0000"/>
              </a:solidFill>
            </a:endParaRPr>
          </a:p>
        </p:txBody>
      </p:sp>
      <p:sp>
        <p:nvSpPr>
          <p:cNvPr id="3" name="Content Placeholder 2"/>
          <p:cNvSpPr>
            <a:spLocks noGrp="1"/>
          </p:cNvSpPr>
          <p:nvPr>
            <p:ph idx="1"/>
          </p:nvPr>
        </p:nvSpPr>
        <p:spPr>
          <a:xfrm>
            <a:off x="457200" y="1600200"/>
            <a:ext cx="8229600" cy="5029200"/>
          </a:xfrm>
        </p:spPr>
        <p:txBody>
          <a:bodyPr/>
          <a:lstStyle/>
          <a:p>
            <a:r>
              <a:rPr lang="sq-AL" sz="2800" dirty="0" smtClean="0"/>
              <a:t>Qëllimi i modulit të pranishëm te trajnimit është që pjesëmarrësit te njihen me </a:t>
            </a:r>
            <a:r>
              <a:rPr lang="sq-AL" sz="2800" b="1" dirty="0" smtClean="0"/>
              <a:t>menaxhimin e kontratës</a:t>
            </a:r>
            <a:r>
              <a:rPr lang="sq-AL" sz="2800" dirty="0" smtClean="0"/>
              <a:t> duke përfshirë:</a:t>
            </a:r>
            <a:endParaRPr lang="en-US" sz="2800" dirty="0" smtClean="0"/>
          </a:p>
          <a:p>
            <a:pPr lvl="0">
              <a:buFont typeface="Wingdings" pitchFamily="2" charset="2"/>
              <a:buChar char="ü"/>
            </a:pPr>
            <a:r>
              <a:rPr lang="sq-AL" sz="2800" dirty="0" smtClean="0"/>
              <a:t>Një përkufizim të menaxhimit të kontratës</a:t>
            </a:r>
            <a:endParaRPr lang="en-US" sz="2800" dirty="0" smtClean="0"/>
          </a:p>
          <a:p>
            <a:pPr lvl="0">
              <a:buFont typeface="Wingdings" pitchFamily="2" charset="2"/>
              <a:buChar char="ü"/>
            </a:pPr>
            <a:r>
              <a:rPr lang="sq-AL" sz="2800" dirty="0" smtClean="0"/>
              <a:t>Procesin e menaxhimit të kontratës</a:t>
            </a:r>
            <a:endParaRPr lang="en-US" sz="2800" dirty="0" smtClean="0"/>
          </a:p>
          <a:p>
            <a:pPr lvl="0">
              <a:buFont typeface="Wingdings" pitchFamily="2" charset="2"/>
              <a:buChar char="ü"/>
            </a:pPr>
            <a:r>
              <a:rPr lang="sq-AL" sz="2800" dirty="0" smtClean="0"/>
              <a:t>Përmbajtja e kontratës</a:t>
            </a:r>
            <a:endParaRPr lang="en-US" sz="2800" dirty="0" smtClean="0"/>
          </a:p>
          <a:p>
            <a:pPr lvl="0">
              <a:buFont typeface="Wingdings" pitchFamily="2" charset="2"/>
              <a:buChar char="ü"/>
            </a:pPr>
            <a:r>
              <a:rPr lang="sq-AL" sz="2800" dirty="0" smtClean="0"/>
              <a:t>Kontrollet e menaxhimit te kontratës</a:t>
            </a:r>
            <a:endParaRPr lang="en-US" sz="2800" dirty="0" smtClean="0"/>
          </a:p>
          <a:p>
            <a:pPr lvl="0">
              <a:buFont typeface="Wingdings" pitchFamily="2" charset="2"/>
              <a:buChar char="ü"/>
            </a:pPr>
            <a:r>
              <a:rPr lang="sq-AL" sz="2800" dirty="0" smtClean="0"/>
              <a:t>Zgjidhja e kontesteve</a:t>
            </a:r>
            <a:endParaRPr lang="en-US" sz="2800" dirty="0" smtClean="0"/>
          </a:p>
          <a:p>
            <a:pPr lvl="0">
              <a:buFont typeface="Wingdings" pitchFamily="2" charset="2"/>
              <a:buChar char="ü"/>
            </a:pPr>
            <a:r>
              <a:rPr lang="sq-AL" sz="2800" dirty="0" smtClean="0"/>
              <a:t>Matja e </a:t>
            </a:r>
            <a:r>
              <a:rPr lang="sq-AL" sz="2800" dirty="0" err="1" smtClean="0"/>
              <a:t>performances</a:t>
            </a:r>
            <a:r>
              <a:rPr lang="sq-AL" sz="2800" dirty="0" smtClean="0"/>
              <a:t> se kontratës </a:t>
            </a:r>
            <a:endParaRPr lang="en-US" sz="2800" dirty="0" smtClean="0"/>
          </a:p>
          <a:p>
            <a:pPr>
              <a:buFont typeface="Wingdings" pitchFamily="2" charset="2"/>
              <a:buChar char="ü"/>
            </a:pPr>
            <a:endParaRPr lang="en-US" sz="2400" b="1" dirty="0"/>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PROCESI I MENAXHIMIT TË KONTRATËS</a:t>
            </a:r>
            <a:endParaRPr lang="en-US" sz="24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Veprimtaritë e menaxhimit të kontratës mund të grupohen gjerësisht në tre fusha që mbulojnë fazat "bëj", "kontrollo" dhe "vepro" të PDCA-së. Ato janë:</a:t>
            </a:r>
            <a:endParaRPr lang="en-US" sz="2400" dirty="0" smtClean="0"/>
          </a:p>
          <a:p>
            <a:endParaRPr lang="en-US" sz="2400" dirty="0" smtClean="0"/>
          </a:p>
          <a:p>
            <a:pPr marL="457200" lvl="0" indent="-457200">
              <a:buFont typeface="+mj-lt"/>
              <a:buAutoNum type="arabicPeriod"/>
            </a:pPr>
            <a:r>
              <a:rPr lang="sq-AL" sz="2400" b="1" dirty="0" smtClean="0"/>
              <a:t>Menaxhimi i furnizimit të shërbimit</a:t>
            </a:r>
            <a:endParaRPr lang="en-US" sz="2400" b="1" dirty="0" smtClean="0"/>
          </a:p>
          <a:p>
            <a:pPr marL="457200" lvl="0" indent="-457200">
              <a:buFont typeface="+mj-lt"/>
              <a:buAutoNum type="arabicPeriod"/>
            </a:pPr>
            <a:r>
              <a:rPr lang="sq-AL" sz="2400" b="1" dirty="0" smtClean="0"/>
              <a:t>Menaxhimi i marrëdhënieve</a:t>
            </a:r>
            <a:endParaRPr lang="en-US" sz="2400" b="1" dirty="0" smtClean="0"/>
          </a:p>
          <a:p>
            <a:pPr marL="457200" lvl="0" indent="-457200">
              <a:buFont typeface="+mj-lt"/>
              <a:buAutoNum type="arabicPeriod"/>
            </a:pPr>
            <a:r>
              <a:rPr lang="sq-AL" sz="2400" b="1" dirty="0" smtClean="0"/>
              <a:t>Administrimi i kontratës </a:t>
            </a:r>
            <a:endParaRPr lang="en-US" sz="2400" b="1" dirty="0" smtClean="0"/>
          </a:p>
          <a:p>
            <a:pPr marL="514350" lvl="0" indent="-514350">
              <a:buNone/>
            </a:pPr>
            <a:endParaRPr lang="en-US" dirty="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Menaxhimi i furnizimit të shërbimit</a:t>
            </a:r>
            <a:r>
              <a:rPr lang="sq-AL" sz="2400" dirty="0" smtClean="0">
                <a:solidFill>
                  <a:srgbClr val="FF0000"/>
                </a:solidFill>
              </a:rPr>
              <a:t> </a:t>
            </a:r>
            <a:endParaRPr lang="en-US" sz="24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b="1" dirty="0" smtClean="0"/>
          </a:p>
          <a:p>
            <a:r>
              <a:rPr lang="sq-AL" sz="2400" b="1" dirty="0" smtClean="0"/>
              <a:t>Menaxhimi i furnizimit të shërbimit</a:t>
            </a:r>
            <a:r>
              <a:rPr lang="sq-AL" sz="2400" dirty="0" smtClean="0"/>
              <a:t> - siguron që shërbimi po ofrohet sipas nivelit të kërkuar të </a:t>
            </a:r>
            <a:r>
              <a:rPr lang="sq-AL" sz="2400" dirty="0" err="1" smtClean="0"/>
              <a:t>performancës</a:t>
            </a:r>
            <a:r>
              <a:rPr lang="sq-AL" sz="2400" dirty="0" smtClean="0"/>
              <a:t> dhe cilësisë, siç parashikohet në kontratë. Menaxhimi i furnizimit të shërbimit konsideron </a:t>
            </a:r>
            <a:r>
              <a:rPr lang="sq-AL" sz="2400" dirty="0" err="1" smtClean="0"/>
              <a:t>performancën</a:t>
            </a:r>
            <a:r>
              <a:rPr lang="sq-AL" sz="2400" dirty="0" smtClean="0"/>
              <a:t> dhe menaxhon rrezikun nëpërmjet fazave 'bëj', 'kontrollo' dhe 'vepro' të PDCA-së. Përfshin vendosjen e kontrolleve dhe marrëveshjeve për nivelin e shërbimit</a:t>
            </a:r>
            <a:endParaRPr lang="en-US" dirty="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solidFill>
                  <a:srgbClr val="FF0000"/>
                </a:solidFill>
              </a:rPr>
              <a:t>Menaxhimi i marrëdhënies</a:t>
            </a:r>
            <a:r>
              <a:rPr lang="sq-AL" sz="2400" dirty="0" smtClean="0">
                <a:solidFill>
                  <a:srgbClr val="FF0000"/>
                </a:solidFill>
              </a:rPr>
              <a:t> </a:t>
            </a:r>
            <a:r>
              <a:rPr lang="en-US" sz="2400" b="1" dirty="0" smtClean="0">
                <a:solidFill>
                  <a:srgbClr val="FF0000"/>
                </a:solidFill>
              </a:rPr>
              <a:t/>
            </a:r>
            <a:br>
              <a:rPr lang="en-US" sz="2400" b="1" dirty="0" smtClean="0">
                <a:solidFill>
                  <a:srgbClr val="FF0000"/>
                </a:solidFill>
              </a:rPr>
            </a:br>
            <a:endParaRPr lang="en-US" sz="24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b="1" dirty="0" smtClean="0"/>
          </a:p>
          <a:p>
            <a:r>
              <a:rPr lang="sq-AL" sz="2400" b="1" dirty="0" smtClean="0"/>
              <a:t>Menaxhimi i marrëdhënies</a:t>
            </a:r>
            <a:r>
              <a:rPr lang="sq-AL" sz="2400" dirty="0" smtClean="0"/>
              <a:t> - synon që ta mbajë marrëdhënien midis operatorit ekonomik dhe autoritetit kontraktues të hapur dhe konstruktive, duke synuar zgjidhjen ose lehtësimin e tensioneve dhe identifikimin e problemeve potenciale në një fazë të hershme, duke identifikuar ndërkohë edhe mundësitë për përmirësim. Marrëdhëniet duhet të jenë tërësisht profesionale përgjatë fazës 'bëj' të PDCA-së, dhe duhet të përfshijnë gjithashtu një përqasje profesionale në menaxhimin e problemeve dhe zgjidhjen e mosmarrëveshjeve.</a:t>
            </a:r>
            <a:endParaRPr lang="en-US" sz="2400" dirty="0" smtClean="0"/>
          </a:p>
          <a:p>
            <a:pPr lvl="0">
              <a:buNone/>
            </a:pPr>
            <a:endParaRPr lang="en-US" sz="2800" dirty="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0" indent="-457200"/>
            <a:r>
              <a:rPr lang="sq-AL" sz="4000" b="1" dirty="0" smtClean="0">
                <a:solidFill>
                  <a:srgbClr val="FF0000"/>
                </a:solidFill>
              </a:rPr>
              <a:t>Menaxhimi i kontratës</a:t>
            </a:r>
            <a:endParaRPr lang="en-US" sz="4000" b="1" dirty="0" smtClean="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b="1" dirty="0" smtClean="0"/>
          </a:p>
          <a:p>
            <a:r>
              <a:rPr lang="sq-AL" sz="2400" b="1" dirty="0" smtClean="0"/>
              <a:t>Menaxhimi i kontratës</a:t>
            </a:r>
            <a:r>
              <a:rPr lang="sq-AL" sz="2400" dirty="0" smtClean="0"/>
              <a:t>  - trajton administrimin formal të kontratës dhe ndryshimet në dokumentacion gjatë jetëgjatësisë së kontratës. Këto fusha të menaxhimit të kontratës sigurojnë që aspektet e përditshme të zbatimit të kontratës të kryhen me efi</a:t>
            </a:r>
            <a:r>
              <a:rPr lang="en-US" sz="2400" dirty="0" smtClean="0"/>
              <a:t>q</a:t>
            </a:r>
            <a:r>
              <a:rPr lang="sq-AL" sz="2400" dirty="0" smtClean="0"/>
              <a:t>encë dhe efektivitet. Ato mund të formojnë veprimtari lidhur me çdo aspekt të PDCA-së.</a:t>
            </a:r>
            <a:endParaRPr lang="en-US" sz="2400" dirty="0" smtClean="0"/>
          </a:p>
          <a:p>
            <a:pPr lvl="1">
              <a:buFont typeface="Wingdings" pitchFamily="2" charset="2"/>
              <a:buChar char="Ø"/>
            </a:pPr>
            <a:endParaRPr lang="en-US" sz="24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04800" y="304801"/>
            <a:ext cx="8443913"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Proceset n</a:t>
            </a:r>
            <a:r>
              <a:rPr lang="en-US" sz="2800" b="1" dirty="0" smtClean="0">
                <a:solidFill>
                  <a:srgbClr val="FF0000"/>
                </a:solidFill>
              </a:rPr>
              <a:t>ë</a:t>
            </a:r>
            <a:r>
              <a:rPr lang="sq-AL" sz="2800" b="1" dirty="0" smtClean="0">
                <a:solidFill>
                  <a:srgbClr val="FF0000"/>
                </a:solidFill>
              </a:rPr>
              <a:t> kuadër t</a:t>
            </a:r>
            <a:r>
              <a:rPr lang="en-US" sz="2800" b="1" dirty="0" smtClean="0">
                <a:solidFill>
                  <a:srgbClr val="FF0000"/>
                </a:solidFill>
              </a:rPr>
              <a:t>ë</a:t>
            </a:r>
            <a:r>
              <a:rPr lang="sq-AL" sz="2800" b="1" dirty="0" smtClean="0">
                <a:solidFill>
                  <a:srgbClr val="FF0000"/>
                </a:solidFill>
              </a:rPr>
              <a:t> menaxhimit t</a:t>
            </a:r>
            <a:r>
              <a:rPr lang="en-US" sz="2800" b="1" dirty="0" smtClean="0">
                <a:solidFill>
                  <a:srgbClr val="FF0000"/>
                </a:solidFill>
              </a:rPr>
              <a:t>ë</a:t>
            </a:r>
            <a:r>
              <a:rPr lang="sq-AL" sz="2800" b="1" dirty="0" smtClean="0">
                <a:solidFill>
                  <a:srgbClr val="FF0000"/>
                </a:solidFill>
              </a:rPr>
              <a:t> kontratës:</a:t>
            </a:r>
            <a:r>
              <a:rPr lang="en-US" sz="2800" dirty="0" smtClean="0"/>
              <a:t/>
            </a:r>
            <a:br>
              <a:rPr lang="en-US" sz="2800" dirty="0" smtClean="0"/>
            </a:br>
            <a:r>
              <a:rPr lang="en-US" sz="4000" b="1" dirty="0" smtClean="0"/>
              <a:t> </a:t>
            </a:r>
            <a:endParaRPr lang="en-US" sz="4000" dirty="0"/>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0" indent="-457200">
              <a:buFont typeface="+mj-lt"/>
              <a:buAutoNum type="arabicPeriod"/>
            </a:pPr>
            <a:endParaRPr lang="en-US" sz="2400" dirty="0" smtClean="0"/>
          </a:p>
          <a:p>
            <a:pPr marL="457200" lvl="0" indent="-457200">
              <a:buFont typeface="+mj-lt"/>
              <a:buAutoNum type="arabicPeriod"/>
            </a:pPr>
            <a:r>
              <a:rPr lang="sq-AL" sz="2400" b="1" dirty="0" smtClean="0"/>
              <a:t>Takimi përurues ose fillestar</a:t>
            </a:r>
            <a:endParaRPr lang="en-US" sz="2400" b="1" dirty="0" smtClean="0"/>
          </a:p>
          <a:p>
            <a:pPr marL="457200" lvl="0" indent="-457200">
              <a:buFont typeface="+mj-lt"/>
              <a:buAutoNum type="arabicPeriod"/>
            </a:pPr>
            <a:r>
              <a:rPr lang="sq-AL" sz="2400" b="1" dirty="0" smtClean="0"/>
              <a:t>Menaxhimi i vazhdueshëm i kontratës</a:t>
            </a:r>
            <a:endParaRPr lang="en-US" sz="2400" b="1" dirty="0" smtClean="0"/>
          </a:p>
          <a:p>
            <a:pPr marL="457200" lvl="0" indent="-457200">
              <a:buFont typeface="+mj-lt"/>
              <a:buAutoNum type="arabicPeriod"/>
            </a:pPr>
            <a:r>
              <a:rPr lang="sq-AL" sz="2400" b="1" dirty="0" smtClean="0"/>
              <a:t>Regjistri i problemeve</a:t>
            </a:r>
            <a:endParaRPr lang="en-US" sz="2400" b="1" dirty="0" smtClean="0"/>
          </a:p>
          <a:p>
            <a:pPr marL="457200" lvl="0" indent="-457200">
              <a:buFont typeface="+mj-lt"/>
              <a:buAutoNum type="arabicPeriod"/>
            </a:pPr>
            <a:r>
              <a:rPr lang="sq-AL" sz="2400" b="1" dirty="0" smtClean="0"/>
              <a:t>Mbledhjet shqyrtuese</a:t>
            </a:r>
            <a:endParaRPr lang="en-US" sz="2400" b="1" dirty="0" smtClean="0"/>
          </a:p>
          <a:p>
            <a:pPr marL="457200" lvl="0" indent="-457200">
              <a:buFont typeface="+mj-lt"/>
              <a:buAutoNum type="arabicPeriod"/>
            </a:pPr>
            <a:r>
              <a:rPr lang="sq-AL" sz="2400" b="1" dirty="0" smtClean="0"/>
              <a:t>Menaxhimi i marrëdhënies</a:t>
            </a:r>
            <a:endParaRPr lang="en-US" sz="2400" b="1" dirty="0" smtClean="0"/>
          </a:p>
          <a:p>
            <a:pPr>
              <a:buNone/>
            </a:pPr>
            <a:endParaRPr lang="en-US" sz="24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solidFill>
                  <a:srgbClr val="FF0000"/>
                </a:solidFill>
              </a:rPr>
              <a:t>1. </a:t>
            </a:r>
            <a:r>
              <a:rPr lang="sq-AL" sz="3200" b="1" dirty="0" smtClean="0">
                <a:solidFill>
                  <a:srgbClr val="FF0000"/>
                </a:solidFill>
              </a:rPr>
              <a:t>Takimi përurues ose fillestar</a:t>
            </a:r>
            <a:endParaRPr lang="en-US" sz="3200" b="1" dirty="0">
              <a:solidFill>
                <a:srgbClr val="FF0000"/>
              </a:solidFill>
            </a:endParaRPr>
          </a:p>
        </p:txBody>
      </p:sp>
      <p:sp>
        <p:nvSpPr>
          <p:cNvPr id="28675" name="Symbol zastępczy zawartości 2"/>
          <p:cNvSpPr>
            <a:spLocks noGrp="1"/>
          </p:cNvSpPr>
          <p:nvPr>
            <p:ph idx="1"/>
          </p:nvPr>
        </p:nvSpPr>
        <p:spPr bwMode="auto">
          <a:xfrm>
            <a:off x="304800" y="1143000"/>
            <a:ext cx="857885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ü"/>
            </a:pPr>
            <a:r>
              <a:rPr lang="sq-AL" sz="2400" dirty="0" smtClean="0"/>
              <a:t>Për çdo kontratë të madhe është praktikë e mirë të mbahet një takim zyrtar fillestar ose përurues pak pas akordimit zyrtar të kontratës. </a:t>
            </a:r>
            <a:endParaRPr lang="en-US" sz="2400" dirty="0" smtClean="0"/>
          </a:p>
          <a:p>
            <a:pPr>
              <a:buFont typeface="Wingdings" pitchFamily="2" charset="2"/>
              <a:buChar char="ü"/>
            </a:pPr>
            <a:r>
              <a:rPr lang="sq-AL" sz="2400" dirty="0" smtClean="0"/>
              <a:t>Në këtë takim është thelbësore që të dyja palët </a:t>
            </a:r>
            <a:r>
              <a:rPr lang="sq-AL" sz="2400" b="1" u="sng" dirty="0" smtClean="0"/>
              <a:t>të lëvizin nga një përqasje konkurruese në një bashkëpunuese </a:t>
            </a:r>
            <a:endParaRPr lang="en-US" sz="2400" dirty="0" smtClean="0"/>
          </a:p>
          <a:p>
            <a:r>
              <a:rPr lang="sq-AL" sz="2400" dirty="0" smtClean="0"/>
              <a:t>Objektivat e takimit përfshijnë:</a:t>
            </a:r>
            <a:endParaRPr lang="en-US" sz="2400" dirty="0" smtClean="0"/>
          </a:p>
          <a:p>
            <a:pPr lvl="0">
              <a:buFont typeface="Wingdings" pitchFamily="2" charset="2"/>
              <a:buChar char="q"/>
            </a:pPr>
            <a:r>
              <a:rPr lang="sq-AL" sz="2400" dirty="0" smtClean="0"/>
              <a:t>Kuptimin e </a:t>
            </a:r>
            <a:r>
              <a:rPr lang="sq-AL" sz="2400" b="1" dirty="0" smtClean="0"/>
              <a:t>roleve dhe të përgjegjësive </a:t>
            </a:r>
            <a:r>
              <a:rPr lang="sq-AL" sz="2400" dirty="0" smtClean="0"/>
              <a:t>të çdo të pranishmi</a:t>
            </a:r>
            <a:endParaRPr lang="en-US" sz="2400" dirty="0" smtClean="0"/>
          </a:p>
          <a:p>
            <a:pPr lvl="0">
              <a:buFont typeface="Wingdings" pitchFamily="2" charset="2"/>
              <a:buChar char="q"/>
            </a:pPr>
            <a:r>
              <a:rPr lang="sq-AL" sz="2400" dirty="0" smtClean="0"/>
              <a:t>Diskutimin mbi </a:t>
            </a:r>
            <a:r>
              <a:rPr lang="sq-AL" sz="2400" b="1" dirty="0" smtClean="0"/>
              <a:t>zbatimin dhe/ose planin e projektit</a:t>
            </a:r>
            <a:endParaRPr lang="en-US" sz="2400" b="1" dirty="0" smtClean="0"/>
          </a:p>
          <a:p>
            <a:pPr lvl="0">
              <a:buFont typeface="Wingdings" pitchFamily="2" charset="2"/>
              <a:buChar char="q"/>
            </a:pPr>
            <a:r>
              <a:rPr lang="sq-AL" sz="2400" dirty="0" smtClean="0"/>
              <a:t>Diskutimin e </a:t>
            </a:r>
            <a:r>
              <a:rPr lang="sq-AL" sz="2400" b="1" dirty="0" smtClean="0"/>
              <a:t>çështjeve që ndikojnë në funksionimin kontratës</a:t>
            </a:r>
            <a:endParaRPr lang="en-US" sz="2400" b="1" dirty="0" smtClean="0"/>
          </a:p>
          <a:p>
            <a:pPr lvl="0">
              <a:buFont typeface="Wingdings" pitchFamily="2" charset="2"/>
              <a:buChar char="q"/>
            </a:pPr>
            <a:r>
              <a:rPr lang="sq-AL" sz="2400" dirty="0" smtClean="0"/>
              <a:t>Diskutimin mbi </a:t>
            </a:r>
            <a:r>
              <a:rPr lang="sq-AL" sz="2400" b="1" dirty="0" smtClean="0"/>
              <a:t>mekanizma</a:t>
            </a:r>
            <a:r>
              <a:rPr lang="en-US" sz="2400" b="1" dirty="0" smtClean="0"/>
              <a:t>t </a:t>
            </a:r>
            <a:r>
              <a:rPr lang="sq-AL" sz="2400" b="1" dirty="0" smtClean="0"/>
              <a:t>e kontrollit</a:t>
            </a:r>
            <a:endParaRPr lang="en-US" sz="2400" b="1" dirty="0" smtClean="0"/>
          </a:p>
          <a:p>
            <a:pPr>
              <a:buFont typeface="Wingdings" pitchFamily="2" charset="2"/>
              <a:buChar char="ü"/>
            </a:pPr>
            <a:endParaRPr lang="en-US" sz="2400" b="1" u="sng"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solidFill>
                  <a:srgbClr val="FF0000"/>
                </a:solidFill>
              </a:rPr>
              <a:t>1. </a:t>
            </a:r>
            <a:r>
              <a:rPr lang="sq-AL" sz="3200" b="1" dirty="0" smtClean="0">
                <a:solidFill>
                  <a:srgbClr val="FF0000"/>
                </a:solidFill>
              </a:rPr>
              <a:t>Takimi përurues ose fillestar</a:t>
            </a:r>
            <a:r>
              <a:rPr lang="en-US" sz="3200" b="1" dirty="0" smtClean="0">
                <a:solidFill>
                  <a:srgbClr val="FF0000"/>
                </a:solidFill>
              </a:rPr>
              <a:t> (2)</a:t>
            </a:r>
            <a:endParaRPr lang="en-US" sz="3200" b="1" dirty="0">
              <a:solidFill>
                <a:srgbClr val="FF0000"/>
              </a:solidFill>
            </a:endParaRPr>
          </a:p>
        </p:txBody>
      </p:sp>
      <p:sp>
        <p:nvSpPr>
          <p:cNvPr id="28675" name="Symbol zastępczy zawartości 2"/>
          <p:cNvSpPr>
            <a:spLocks noGrp="1"/>
          </p:cNvSpPr>
          <p:nvPr>
            <p:ph idx="1"/>
          </p:nvPr>
        </p:nvSpPr>
        <p:spPr bwMode="auto">
          <a:xfrm>
            <a:off x="304800" y="1143000"/>
            <a:ext cx="8578850" cy="5029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ü"/>
            </a:pPr>
            <a:r>
              <a:rPr lang="sq-AL" sz="2400" dirty="0" smtClean="0"/>
              <a:t>ky takim fillestar është një mundësi e rëndësishme për zyrtarin e prokurimit të krijojë besueshmëri personale në sytë e personave nga operatori ekonomik. </a:t>
            </a:r>
            <a:endParaRPr lang="en-US" sz="2400" dirty="0" smtClean="0"/>
          </a:p>
          <a:p>
            <a:pPr>
              <a:buFont typeface="Wingdings" pitchFamily="2" charset="2"/>
              <a:buChar char="ü"/>
            </a:pPr>
            <a:r>
              <a:rPr lang="sq-AL" sz="2400" dirty="0" smtClean="0"/>
              <a:t>Përqasja e tij nuk duhet </a:t>
            </a:r>
            <a:r>
              <a:rPr lang="sq-AL" sz="2400" b="1" dirty="0" smtClean="0"/>
              <a:t>të jetë as shumë e butë dhe as shumë e ashpër:</a:t>
            </a:r>
            <a:endParaRPr lang="en-US" sz="2400" b="1" dirty="0" smtClean="0"/>
          </a:p>
          <a:p>
            <a:pPr marL="822960">
              <a:buFont typeface="Wingdings" pitchFamily="2" charset="2"/>
              <a:buChar char="v"/>
            </a:pPr>
            <a:r>
              <a:rPr lang="sq-AL" sz="2400" b="1" dirty="0" smtClean="0"/>
              <a:t>Një përqasje që është shumë e butë</a:t>
            </a:r>
            <a:r>
              <a:rPr lang="sq-AL" sz="2400" dirty="0" smtClean="0"/>
              <a:t> mund të interpretohet si dobësi</a:t>
            </a:r>
            <a:endParaRPr lang="en-US" sz="2400" dirty="0" smtClean="0"/>
          </a:p>
          <a:p>
            <a:pPr marL="822960">
              <a:buFont typeface="Wingdings" pitchFamily="2" charset="2"/>
              <a:buChar char="v"/>
            </a:pPr>
            <a:r>
              <a:rPr lang="sq-AL" sz="2400" b="1" dirty="0" smtClean="0"/>
              <a:t>Një përqasje që është shumë e ashpër mund t'i distancojë personat nga operatori ekonomik</a:t>
            </a:r>
            <a:r>
              <a:rPr lang="sq-AL" sz="2400" dirty="0" smtClean="0"/>
              <a:t> </a:t>
            </a:r>
            <a:endParaRPr lang="en-US" sz="2400" dirty="0" smtClean="0"/>
          </a:p>
          <a:p>
            <a:pPr marL="822960" algn="ctr"/>
            <a:r>
              <a:rPr lang="sq-AL" sz="2400" dirty="0" smtClean="0"/>
              <a:t>ky takim nuk duhet të bëhet </a:t>
            </a:r>
            <a:r>
              <a:rPr lang="sq-AL" sz="2400" b="1" dirty="0" smtClean="0"/>
              <a:t>një mundësi për të bërë ndryshime në specifikimet ose kërkesat ose ne kushtet e kontratës.</a:t>
            </a:r>
            <a:endParaRPr lang="en-US" sz="2400" b="1" dirty="0" smtClean="0"/>
          </a:p>
          <a:p>
            <a:pPr marL="822960">
              <a:buNone/>
            </a:pPr>
            <a:endParaRPr lang="en-US" sz="2400" b="1" dirty="0" smtClean="0"/>
          </a:p>
          <a:p>
            <a:pPr marL="347472">
              <a:buFont typeface="Wingdings" pitchFamily="2" charset="2"/>
              <a:buChar char="v"/>
            </a:pPr>
            <a:endParaRPr lang="en-US" sz="2400" b="1" u="sng" dirty="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81000" y="304801"/>
            <a:ext cx="8367713"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solidFill>
                  <a:srgbClr val="FF0000"/>
                </a:solidFill>
              </a:rPr>
              <a:t>2. </a:t>
            </a:r>
            <a:r>
              <a:rPr lang="sq-AL" sz="3200" b="1" dirty="0" smtClean="0">
                <a:solidFill>
                  <a:srgbClr val="FF0000"/>
                </a:solidFill>
              </a:rPr>
              <a:t>Menaxhimi i vazhdueshëm i kontratës</a:t>
            </a:r>
            <a:r>
              <a:rPr lang="en-US" sz="3200" b="1" dirty="0" smtClean="0"/>
              <a:t/>
            </a:r>
            <a:br>
              <a:rPr lang="en-US" sz="3200" b="1" dirty="0" smtClean="0"/>
            </a:br>
            <a:endParaRPr lang="en-US" sz="32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përfshin administrimin e një game veprimesh, të cilat përfshijnë:</a:t>
            </a:r>
            <a:endParaRPr lang="en-US" sz="2400" dirty="0" smtClean="0"/>
          </a:p>
          <a:p>
            <a:pPr lvl="0">
              <a:buFont typeface="Wingdings" pitchFamily="2" charset="2"/>
              <a:buChar char="ü"/>
            </a:pPr>
            <a:r>
              <a:rPr lang="sq-AL" sz="2000" dirty="0" smtClean="0"/>
              <a:t>Mirëmbajtjen e kontratës dhe kontrollin e ndryshimit</a:t>
            </a:r>
            <a:endParaRPr lang="en-US" sz="2000" dirty="0" smtClean="0"/>
          </a:p>
          <a:p>
            <a:pPr lvl="0">
              <a:buFont typeface="Wingdings" pitchFamily="2" charset="2"/>
              <a:buChar char="ü"/>
            </a:pPr>
            <a:r>
              <a:rPr lang="sq-AL" sz="2000" dirty="0" smtClean="0"/>
              <a:t>Monitorimin e </a:t>
            </a:r>
            <a:r>
              <a:rPr lang="sq-AL" sz="2000" dirty="0" err="1" smtClean="0"/>
              <a:t>tarifimeve</a:t>
            </a:r>
            <a:r>
              <a:rPr lang="sq-AL" sz="2000" dirty="0" smtClean="0"/>
              <a:t> dhe të kostos</a:t>
            </a:r>
            <a:endParaRPr lang="en-US" sz="2000" dirty="0" smtClean="0"/>
          </a:p>
          <a:p>
            <a:pPr lvl="0">
              <a:buFont typeface="Wingdings" pitchFamily="2" charset="2"/>
              <a:buChar char="ü"/>
            </a:pPr>
            <a:r>
              <a:rPr lang="sq-AL" sz="2000" dirty="0" smtClean="0"/>
              <a:t>Procedurat e porositjes ose të furnizimit</a:t>
            </a:r>
            <a:endParaRPr lang="en-US" sz="2000" dirty="0" smtClean="0"/>
          </a:p>
          <a:p>
            <a:pPr lvl="0">
              <a:buFont typeface="Wingdings" pitchFamily="2" charset="2"/>
              <a:buChar char="ü"/>
            </a:pPr>
            <a:r>
              <a:rPr lang="sq-AL" sz="2000" dirty="0" smtClean="0"/>
              <a:t>Procedurat e marrjes dhe të pranimit</a:t>
            </a:r>
            <a:endParaRPr lang="en-US" sz="2000" dirty="0" smtClean="0"/>
          </a:p>
          <a:p>
            <a:pPr lvl="0">
              <a:buFont typeface="Wingdings" pitchFamily="2" charset="2"/>
              <a:buChar char="ü"/>
            </a:pPr>
            <a:r>
              <a:rPr lang="sq-AL" sz="2000" dirty="0" smtClean="0"/>
              <a:t>Procedurat e pagesës</a:t>
            </a:r>
            <a:endParaRPr lang="en-US" sz="2000" dirty="0" smtClean="0"/>
          </a:p>
          <a:p>
            <a:pPr lvl="0">
              <a:buFont typeface="Wingdings" pitchFamily="2" charset="2"/>
              <a:buChar char="ü"/>
            </a:pPr>
            <a:r>
              <a:rPr lang="sq-AL" sz="2000" dirty="0" smtClean="0"/>
              <a:t>Procedurat e buxhetit</a:t>
            </a:r>
            <a:endParaRPr lang="en-US" sz="2000" dirty="0" smtClean="0"/>
          </a:p>
          <a:p>
            <a:pPr lvl="0">
              <a:buFont typeface="Wingdings" pitchFamily="2" charset="2"/>
              <a:buChar char="ü"/>
            </a:pPr>
            <a:r>
              <a:rPr lang="sq-AL" sz="2000" dirty="0" smtClean="0"/>
              <a:t>Menaxhimin dhe planifikimin e burimeve</a:t>
            </a:r>
            <a:endParaRPr lang="en-US" sz="2000" dirty="0" smtClean="0"/>
          </a:p>
          <a:p>
            <a:pPr lvl="0">
              <a:buFont typeface="Wingdings" pitchFamily="2" charset="2"/>
              <a:buChar char="ü"/>
            </a:pPr>
            <a:r>
              <a:rPr lang="sq-AL" sz="2000" dirty="0" smtClean="0"/>
              <a:t>Raportimin operativ dhe </a:t>
            </a:r>
            <a:r>
              <a:rPr lang="sq-AL" sz="2000" dirty="0" err="1" smtClean="0"/>
              <a:t>menaxhues</a:t>
            </a:r>
            <a:endParaRPr lang="en-US" sz="2000" dirty="0" smtClean="0"/>
          </a:p>
          <a:p>
            <a:pPr lvl="0">
              <a:buFont typeface="Wingdings" pitchFamily="2" charset="2"/>
              <a:buChar char="ü"/>
            </a:pPr>
            <a:r>
              <a:rPr lang="sq-AL" sz="2000" dirty="0" smtClean="0"/>
              <a:t>Menaxhimin e </a:t>
            </a:r>
            <a:r>
              <a:rPr lang="sq-AL" sz="2000" dirty="0" err="1" smtClean="0"/>
              <a:t>aseteve</a:t>
            </a:r>
            <a:endParaRPr lang="en-US" sz="2000" dirty="0" smtClean="0"/>
          </a:p>
          <a:p>
            <a:pPr lvl="0">
              <a:buFont typeface="Wingdings" pitchFamily="2" charset="2"/>
              <a:buChar char="ü"/>
            </a:pPr>
            <a:r>
              <a:rPr lang="sq-AL" sz="2000" dirty="0" smtClean="0"/>
              <a:t>Takimet mbi ecurinë</a:t>
            </a:r>
            <a:endParaRPr lang="en-US" sz="2000" dirty="0" smtClean="0"/>
          </a:p>
          <a:p>
            <a:pPr lvl="0">
              <a:buFont typeface="Wingdings" pitchFamily="2" charset="2"/>
              <a:buChar char="ü"/>
            </a:pPr>
            <a:endParaRPr lang="en-US" sz="20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b="1" dirty="0" smtClean="0">
                <a:solidFill>
                  <a:srgbClr val="FF0000"/>
                </a:solidFill>
              </a:rPr>
              <a:t>3. </a:t>
            </a:r>
            <a:r>
              <a:rPr lang="sq-AL" sz="4000" b="1" dirty="0" smtClean="0">
                <a:solidFill>
                  <a:srgbClr val="FF0000"/>
                </a:solidFill>
              </a:rPr>
              <a:t>Regjistri i problemeve</a:t>
            </a:r>
            <a:endParaRPr lang="en-US" sz="40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Regjistri i problemeve është një mekanizëm për menaxhimin e problemeve. </a:t>
            </a:r>
            <a:endParaRPr lang="en-US" sz="2400" dirty="0" smtClean="0"/>
          </a:p>
          <a:p>
            <a:r>
              <a:rPr lang="sq-AL" sz="2400" b="1" dirty="0" smtClean="0"/>
              <a:t>I regjistron ato </a:t>
            </a:r>
            <a:r>
              <a:rPr lang="sq-AL" sz="2400" dirty="0" smtClean="0"/>
              <a:t>në kohën që ato shfaqen së bashku me </a:t>
            </a:r>
            <a:r>
              <a:rPr lang="sq-AL" sz="2400" b="1" dirty="0" smtClean="0"/>
              <a:t>masat e marra në përpjekjen për t'i zgjidhur ato</a:t>
            </a:r>
            <a:r>
              <a:rPr lang="sq-AL" sz="2400" dirty="0" smtClean="0"/>
              <a:t>. </a:t>
            </a:r>
            <a:endParaRPr lang="en-US" sz="2400" dirty="0" smtClean="0"/>
          </a:p>
          <a:p>
            <a:r>
              <a:rPr lang="sq-AL" sz="2400" dirty="0" smtClean="0"/>
              <a:t>Kontrata duhet të </a:t>
            </a:r>
            <a:r>
              <a:rPr lang="sq-AL" sz="2400" b="1" dirty="0" smtClean="0"/>
              <a:t>përfshijë një procedurë të përsh</a:t>
            </a:r>
            <a:r>
              <a:rPr lang="sq-AL" sz="2400" dirty="0" smtClean="0"/>
              <a:t>kallëzuar për problemet që nuk mund të zgjidhen.</a:t>
            </a:r>
            <a:endParaRPr lang="en-US" sz="2400" dirty="0" smtClean="0"/>
          </a:p>
          <a:p>
            <a:r>
              <a:rPr lang="sq-AL" sz="2400" dirty="0" smtClean="0"/>
              <a:t>Një përdorim final i zgjidhjes alternative të mosmarrëveshjes ose veprimet gjyqësore mund të jenë të përshtatshme nëse procedura e përshkallëzuar dështon.</a:t>
            </a:r>
            <a:endParaRPr lang="en-US" sz="2400" dirty="0" smtClean="0"/>
          </a:p>
          <a:p>
            <a:pPr>
              <a:buNone/>
            </a:pPr>
            <a:endParaRPr lang="en-US" sz="2400" b="1"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4. </a:t>
            </a:r>
            <a:r>
              <a:rPr lang="sq-AL" sz="2400" b="1" dirty="0" smtClean="0">
                <a:solidFill>
                  <a:srgbClr val="FF0000"/>
                </a:solidFill>
              </a:rPr>
              <a:t>Mbledhjet shqyrtuese</a:t>
            </a:r>
            <a:r>
              <a:rPr lang="en-US" sz="2400" b="1" dirty="0" smtClean="0"/>
              <a:t/>
            </a:r>
            <a:br>
              <a:rPr lang="en-US" sz="2400" b="1" dirty="0" smtClean="0"/>
            </a:br>
            <a:endParaRPr lang="en-US" sz="2400" b="1" dirty="0">
              <a:solidFill>
                <a:srgbClr val="FF0000"/>
              </a:solidFill>
            </a:endParaRPr>
          </a:p>
        </p:txBody>
      </p:sp>
      <p:sp>
        <p:nvSpPr>
          <p:cNvPr id="28675" name="Symbol zastępczy zawartości 2"/>
          <p:cNvSpPr>
            <a:spLocks noGrp="1"/>
          </p:cNvSpPr>
          <p:nvPr>
            <p:ph idx="1"/>
          </p:nvPr>
        </p:nvSpPr>
        <p:spPr bwMode="auto">
          <a:xfrm>
            <a:off x="304800" y="762000"/>
            <a:ext cx="857885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Mbledhjet shqyrtuese janë një mënyrë praktike për të ruajtur kontrollin mbi një kontratë, veçanërisht kur ajo është e komplikuar ose vazhdon për disa vjet. </a:t>
            </a:r>
            <a:endParaRPr lang="en-US" sz="2000" dirty="0" smtClean="0"/>
          </a:p>
          <a:p>
            <a:r>
              <a:rPr lang="sq-AL" sz="2000" dirty="0" smtClean="0"/>
              <a:t>një agjendë tipik e një takimi shqyrtues për kontratën:</a:t>
            </a:r>
            <a:endParaRPr lang="en-US" sz="2000" dirty="0" smtClean="0"/>
          </a:p>
          <a:p>
            <a:pPr lvl="1"/>
            <a:r>
              <a:rPr lang="sq-AL" sz="2000" dirty="0" smtClean="0"/>
              <a:t>Hyrje</a:t>
            </a:r>
            <a:endParaRPr lang="en-US" sz="2000" dirty="0" smtClean="0"/>
          </a:p>
          <a:p>
            <a:pPr lvl="1"/>
            <a:r>
              <a:rPr lang="sq-AL" sz="2000" dirty="0" smtClean="0"/>
              <a:t>Procesverbali i mbledhjes së kaluar</a:t>
            </a:r>
            <a:endParaRPr lang="en-US" sz="2000" dirty="0" smtClean="0"/>
          </a:p>
          <a:p>
            <a:pPr lvl="1"/>
            <a:r>
              <a:rPr lang="sq-AL" sz="2000" dirty="0" smtClean="0"/>
              <a:t>Veprimet e papërfunduara nga mbledhja e kaluar</a:t>
            </a:r>
            <a:endParaRPr lang="en-US" sz="2000" dirty="0" smtClean="0"/>
          </a:p>
          <a:p>
            <a:pPr lvl="1"/>
            <a:r>
              <a:rPr lang="sq-AL" sz="2000" dirty="0" smtClean="0"/>
              <a:t>Progresi – i planifikuari dhe ai aktual</a:t>
            </a:r>
            <a:endParaRPr lang="en-US" sz="2000" dirty="0" smtClean="0"/>
          </a:p>
          <a:p>
            <a:pPr lvl="1"/>
            <a:r>
              <a:rPr lang="sq-AL" sz="2000" dirty="0" smtClean="0"/>
              <a:t>Nivelet e arritura të </a:t>
            </a:r>
            <a:r>
              <a:rPr lang="sq-AL" sz="2000" dirty="0" err="1" smtClean="0"/>
              <a:t>performancës</a:t>
            </a:r>
            <a:endParaRPr lang="en-US" sz="2000" dirty="0" smtClean="0"/>
          </a:p>
          <a:p>
            <a:pPr lvl="1"/>
            <a:r>
              <a:rPr lang="sq-AL" sz="2000" dirty="0" smtClean="0"/>
              <a:t>Shqyrtimi i regjistrit të problemeve</a:t>
            </a:r>
            <a:r>
              <a:rPr lang="en-US" sz="2000" dirty="0" smtClean="0"/>
              <a:t> </a:t>
            </a:r>
          </a:p>
          <a:p>
            <a:pPr lvl="1"/>
            <a:r>
              <a:rPr lang="sq-AL" sz="2000" dirty="0" smtClean="0"/>
              <a:t>Veprimet korrigjuese të nevojshme</a:t>
            </a:r>
            <a:endParaRPr lang="en-US" sz="2000" dirty="0" smtClean="0"/>
          </a:p>
          <a:p>
            <a:pPr lvl="1"/>
            <a:r>
              <a:rPr lang="sq-AL" sz="2000" dirty="0" smtClean="0"/>
              <a:t>Përmbledhja e veprimeve</a:t>
            </a:r>
            <a:endParaRPr lang="en-US" sz="2000" dirty="0" smtClean="0"/>
          </a:p>
          <a:p>
            <a:pPr lvl="1"/>
            <a:r>
              <a:rPr lang="sq-AL" sz="2000" dirty="0" smtClean="0"/>
              <a:t>Data e mbledhjes së ardhshme</a:t>
            </a:r>
            <a:endParaRPr lang="en-US" sz="2000" dirty="0" smtClean="0"/>
          </a:p>
          <a:p>
            <a:pPr lvl="1"/>
            <a:r>
              <a:rPr lang="sq-AL" sz="2000" dirty="0" smtClean="0"/>
              <a:t> Shpërndarja e procesverbalit</a:t>
            </a:r>
            <a:endParaRPr lang="en-US" sz="2000" dirty="0" smtClean="0"/>
          </a:p>
          <a:p>
            <a:pPr lvl="1"/>
            <a:endParaRPr lang="en-US" sz="20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Menaxhimi i kontratës</a:t>
            </a:r>
            <a:endParaRPr lang="en-US" b="1" dirty="0">
              <a:solidFill>
                <a:srgbClr val="FF0000"/>
              </a:solidFill>
            </a:endParaRPr>
          </a:p>
        </p:txBody>
      </p:sp>
      <p:sp>
        <p:nvSpPr>
          <p:cNvPr id="3" name="Content Placeholder 2"/>
          <p:cNvSpPr>
            <a:spLocks noGrp="1"/>
          </p:cNvSpPr>
          <p:nvPr>
            <p:ph idx="1"/>
          </p:nvPr>
        </p:nvSpPr>
        <p:spPr/>
        <p:txBody>
          <a:bodyPr/>
          <a:lstStyle/>
          <a:p>
            <a:r>
              <a:rPr lang="sq-AL" sz="2800" dirty="0" smtClean="0"/>
              <a:t>Kur një </a:t>
            </a:r>
            <a:r>
              <a:rPr lang="en-US" sz="2800" dirty="0" smtClean="0"/>
              <a:t>AK </a:t>
            </a:r>
            <a:r>
              <a:rPr lang="sq-AL" sz="2800" dirty="0" smtClean="0"/>
              <a:t>shpërblen një kontratë, ai duhet të monitoroj nëse mallrat, shërbimi ose punimet që janë duke u ofruar nga operatori ekonomik po ofrohen sipas specifikimeve. </a:t>
            </a:r>
            <a:endParaRPr lang="en-US" sz="2800" dirty="0" smtClean="0"/>
          </a:p>
          <a:p>
            <a:r>
              <a:rPr lang="sq-AL" sz="2800" dirty="0" smtClean="0"/>
              <a:t>Kjo do të thotë të kesh mundësinë të kontrollosh dy gjëra:</a:t>
            </a:r>
            <a:endParaRPr lang="en-US" sz="2400" dirty="0" smtClean="0"/>
          </a:p>
          <a:p>
            <a:pPr>
              <a:buFont typeface="Wingdings" pitchFamily="2" charset="2"/>
              <a:buChar char="Ø"/>
            </a:pPr>
            <a:r>
              <a:rPr lang="sq-AL" sz="2400" b="1" dirty="0" smtClean="0"/>
              <a:t>Që bën atë çka i kërkohet të bëjë</a:t>
            </a:r>
            <a:r>
              <a:rPr lang="sq-AL" sz="2400" dirty="0" smtClean="0"/>
              <a:t> </a:t>
            </a:r>
            <a:endParaRPr lang="en-US" sz="2400" dirty="0" smtClean="0"/>
          </a:p>
          <a:p>
            <a:pPr>
              <a:buFont typeface="Wingdings" pitchFamily="2" charset="2"/>
              <a:buChar char="Ø"/>
            </a:pPr>
            <a:r>
              <a:rPr lang="sq-AL" sz="2400" b="1" dirty="0" smtClean="0"/>
              <a:t>Kostot e kërkesës nuk janë më të larta nga ato të parashikuarat</a:t>
            </a:r>
            <a:r>
              <a:rPr lang="en-US" sz="2400" b="1" dirty="0" smtClean="0"/>
              <a:t>.</a:t>
            </a:r>
          </a:p>
          <a:p>
            <a:pPr marL="0" indent="0">
              <a:buNone/>
            </a:pPr>
            <a:endParaRPr lang="en-US" sz="2400" dirty="0"/>
          </a:p>
        </p:txBody>
      </p:sp>
    </p:spTree>
    <p:extLst>
      <p:ext uri="{BB962C8B-B14F-4D97-AF65-F5344CB8AC3E}">
        <p14:creationId xmlns:p14="http://schemas.microsoft.com/office/powerpoint/2010/main" val="2598639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5. </a:t>
            </a:r>
            <a:r>
              <a:rPr lang="sq-AL" sz="2400" b="1" dirty="0" smtClean="0">
                <a:solidFill>
                  <a:srgbClr val="FF0000"/>
                </a:solidFill>
              </a:rPr>
              <a:t>Menaxhimi i marrëdhënies</a:t>
            </a:r>
            <a:r>
              <a:rPr lang="en-US" sz="2400" b="1" dirty="0" smtClean="0"/>
              <a:t/>
            </a:r>
            <a:br>
              <a:rPr lang="en-US" sz="2400" b="1" dirty="0" smtClean="0"/>
            </a:br>
            <a:endParaRPr lang="en-US" sz="24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është në interesin e vetë autoritetit kontraktues q</a:t>
            </a:r>
            <a:r>
              <a:rPr lang="sq-AL" sz="2400" b="1" dirty="0" smtClean="0"/>
              <a:t>ë ta bëjë këtë marrëdhënie të funksionojë</a:t>
            </a:r>
            <a:r>
              <a:rPr lang="sq-AL" sz="2400" dirty="0" smtClean="0"/>
              <a:t>. Tre faktorët kyçë të suksesit janë:</a:t>
            </a:r>
            <a:endParaRPr lang="en-US" sz="2400" dirty="0" smtClean="0"/>
          </a:p>
          <a:p>
            <a:pPr marL="457200" lvl="0" indent="-457200">
              <a:buFont typeface="+mj-lt"/>
              <a:buAutoNum type="arabicPeriod"/>
            </a:pPr>
            <a:r>
              <a:rPr lang="sq-AL" sz="2400" b="1" dirty="0" smtClean="0"/>
              <a:t>Besimi dhe mirëkuptimi reciprok</a:t>
            </a:r>
            <a:endParaRPr lang="en-US" sz="2400" b="1" dirty="0" smtClean="0"/>
          </a:p>
          <a:p>
            <a:pPr marL="457200" lvl="0" indent="-457200">
              <a:buFont typeface="+mj-lt"/>
              <a:buAutoNum type="arabicPeriod"/>
            </a:pPr>
            <a:r>
              <a:rPr lang="sq-AL" sz="2400" b="1" dirty="0" smtClean="0"/>
              <a:t>Çiltërsia dhe komunikimi i shkëlqyer</a:t>
            </a:r>
            <a:endParaRPr lang="en-US" sz="2400" b="1" dirty="0" smtClean="0"/>
          </a:p>
          <a:p>
            <a:pPr marL="457200" lvl="0" indent="-457200">
              <a:buFont typeface="+mj-lt"/>
              <a:buAutoNum type="arabicPeriod"/>
            </a:pPr>
            <a:r>
              <a:rPr lang="sq-AL" sz="2400" b="1" dirty="0" smtClean="0"/>
              <a:t>Përqasja e përbashkët në menaxhimin e </a:t>
            </a:r>
            <a:r>
              <a:rPr lang="sq-AL" sz="2400" b="1" dirty="0" err="1" smtClean="0"/>
              <a:t>performancës</a:t>
            </a:r>
            <a:endParaRPr lang="en-US" sz="2400" b="1"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Cikli i prokurimit</a:t>
            </a:r>
            <a:endParaRPr lang="en-US" sz="2400" b="1" dirty="0">
              <a:solidFill>
                <a:srgbClr val="FF0000"/>
              </a:solidFill>
            </a:endParaRPr>
          </a:p>
        </p:txBody>
      </p:sp>
      <p:sp>
        <p:nvSpPr>
          <p:cNvPr id="30723" name="Symbol zastępczy zawartości 2"/>
          <p:cNvSpPr>
            <a:spLocks noGrp="1"/>
          </p:cNvSpPr>
          <p:nvPr>
            <p:ph idx="1"/>
          </p:nvPr>
        </p:nvSpPr>
        <p:spPr bwMode="auto">
          <a:xfrm>
            <a:off x="457200" y="1447800"/>
            <a:ext cx="8305800" cy="464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lvl="0" indent="-514350">
              <a:buFont typeface="+mj-lt"/>
              <a:buAutoNum type="arabicPeriod"/>
            </a:pPr>
            <a:r>
              <a:rPr lang="sq-AL" sz="2800" b="1" dirty="0" smtClean="0"/>
              <a:t>Përgatitja për procesin e prokurimit</a:t>
            </a:r>
            <a:endParaRPr lang="en-US" sz="2800" dirty="0" smtClean="0"/>
          </a:p>
          <a:p>
            <a:pPr marL="514350" lvl="0" indent="-514350">
              <a:buFont typeface="+mj-lt"/>
              <a:buAutoNum type="arabicPeriod"/>
            </a:pPr>
            <a:r>
              <a:rPr lang="sq-AL" sz="2800" b="1" dirty="0" smtClean="0"/>
              <a:t>Kryerja e procesit të prokurimit</a:t>
            </a:r>
            <a:endParaRPr lang="en-US" sz="2800" dirty="0" smtClean="0"/>
          </a:p>
          <a:p>
            <a:pPr marL="514350" lvl="0" indent="-514350">
              <a:buFont typeface="+mj-lt"/>
              <a:buAutoNum type="arabicPeriod"/>
            </a:pPr>
            <a:r>
              <a:rPr lang="sq-AL" sz="2800" b="1" dirty="0" smtClean="0"/>
              <a:t>Menaxhimi i kontratës</a:t>
            </a:r>
            <a:endParaRPr lang="en-US" sz="2800" dirty="0" smtClean="0"/>
          </a:p>
          <a:p>
            <a:endParaRPr lang="en-US" sz="2800" dirty="0" smtClean="0"/>
          </a:p>
          <a:p>
            <a:pPr>
              <a:buNone/>
            </a:pPr>
            <a:r>
              <a:rPr lang="en-US" sz="2800" b="1" i="1" dirty="0" smtClean="0"/>
              <a:t>  </a:t>
            </a:r>
            <a:r>
              <a:rPr lang="sq-AL" sz="2800" b="1" i="1" dirty="0" smtClean="0"/>
              <a:t>“Menaxhimi i kontratës” merr parasysh hapat që i mundësojnë autoritetit kontraktues dhe operatorit ekonomik të përmbushin detyrimet e tyre brenda kontratës, në mënyrë që të arrijnë objektivat e përcaktuara nga kontrat</a:t>
            </a:r>
            <a:r>
              <a:rPr lang="sq-AL" sz="2800" b="1" dirty="0" smtClean="0"/>
              <a:t>a.</a:t>
            </a:r>
            <a:endParaRPr lang="en-US" sz="2800" dirty="0" smtClean="0"/>
          </a:p>
          <a:p>
            <a:pPr marL="514350" lvl="0" indent="-514350">
              <a:buNone/>
            </a:pPr>
            <a:endParaRPr lang="en-US" sz="2800"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Cikli i prokurimit</a:t>
            </a:r>
            <a:r>
              <a:rPr lang="en-US" sz="2400" b="1" dirty="0" smtClean="0">
                <a:solidFill>
                  <a:srgbClr val="FF0000"/>
                </a:solidFill>
              </a:rPr>
              <a:t> (2)</a:t>
            </a:r>
            <a:endParaRPr lang="en-US" sz="2400" b="1" dirty="0">
              <a:solidFill>
                <a:srgbClr val="FF0000"/>
              </a:solidFill>
            </a:endParaRPr>
          </a:p>
        </p:txBody>
      </p:sp>
      <p:sp>
        <p:nvSpPr>
          <p:cNvPr id="30723" name="Symbol zastępczy zawartości 2"/>
          <p:cNvSpPr>
            <a:spLocks noGrp="1"/>
          </p:cNvSpPr>
          <p:nvPr>
            <p:ph idx="1"/>
          </p:nvPr>
        </p:nvSpPr>
        <p:spPr bwMode="auto">
          <a:xfrm>
            <a:off x="457200" y="914400"/>
            <a:ext cx="8305800" cy="5181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600" b="1" dirty="0" smtClean="0">
                <a:solidFill>
                  <a:srgbClr val="FF0000"/>
                </a:solidFill>
              </a:rPr>
              <a:t>Hapat e procesit brenda kësaj ndarjeje janë:</a:t>
            </a:r>
            <a:endParaRPr lang="en-US" sz="1600" b="1" dirty="0" smtClean="0">
              <a:solidFill>
                <a:srgbClr val="FF0000"/>
              </a:solidFill>
            </a:endParaRPr>
          </a:p>
          <a:p>
            <a:pPr>
              <a:buFont typeface="Courier New" pitchFamily="49" charset="0"/>
              <a:buChar char="o"/>
            </a:pPr>
            <a:r>
              <a:rPr lang="sq-AL" sz="1600" b="1" dirty="0" smtClean="0"/>
              <a:t>Hapi 24 -  Komunikimi i brendshëm</a:t>
            </a:r>
            <a:endParaRPr lang="en-US" sz="1600" dirty="0" smtClean="0"/>
          </a:p>
          <a:p>
            <a:pPr>
              <a:buFont typeface="Courier New" pitchFamily="49" charset="0"/>
              <a:buChar char="o"/>
            </a:pPr>
            <a:r>
              <a:rPr lang="sq-AL" sz="1600" b="1" dirty="0" smtClean="0"/>
              <a:t>Hapi 25 - Angazhimi i operatorit ekonomik</a:t>
            </a:r>
            <a:endParaRPr lang="en-US" sz="1600" dirty="0" smtClean="0"/>
          </a:p>
          <a:p>
            <a:pPr>
              <a:buFont typeface="Courier New" pitchFamily="49" charset="0"/>
              <a:buChar char="o"/>
            </a:pPr>
            <a:r>
              <a:rPr lang="sq-AL" sz="1600" b="1" dirty="0" smtClean="0"/>
              <a:t>Hapi 26 - Aktivizimi i mekanizmave të porositjes</a:t>
            </a:r>
            <a:endParaRPr lang="en-US" sz="1600" dirty="0" smtClean="0"/>
          </a:p>
          <a:p>
            <a:pPr>
              <a:buFont typeface="Courier New" pitchFamily="49" charset="0"/>
              <a:buChar char="o"/>
            </a:pPr>
            <a:r>
              <a:rPr lang="sq-AL" sz="1600" b="1" dirty="0" smtClean="0"/>
              <a:t>Hapi 27 - Pranimi</a:t>
            </a:r>
            <a:endParaRPr lang="en-US" sz="1600" dirty="0" smtClean="0"/>
          </a:p>
          <a:p>
            <a:pPr>
              <a:buFont typeface="Courier New" pitchFamily="49" charset="0"/>
              <a:buChar char="o"/>
            </a:pPr>
            <a:r>
              <a:rPr lang="sq-AL" sz="1600" b="1" dirty="0" smtClean="0"/>
              <a:t>Hapi 28 - Furnizimi</a:t>
            </a:r>
            <a:endParaRPr lang="en-US" sz="1600" dirty="0" smtClean="0"/>
          </a:p>
          <a:p>
            <a:pPr>
              <a:buFont typeface="Courier New" pitchFamily="49" charset="0"/>
              <a:buChar char="o"/>
            </a:pPr>
            <a:r>
              <a:rPr lang="sq-AL" sz="1600" b="1" dirty="0" smtClean="0"/>
              <a:t>Hapi 29 - Kontrolli i cilësisë</a:t>
            </a:r>
            <a:endParaRPr lang="en-US" sz="1600" dirty="0" smtClean="0"/>
          </a:p>
          <a:p>
            <a:pPr>
              <a:buFont typeface="Courier New" pitchFamily="49" charset="0"/>
              <a:buChar char="o"/>
            </a:pPr>
            <a:r>
              <a:rPr lang="sq-AL" sz="1600" b="1" dirty="0" smtClean="0"/>
              <a:t>Hapi 30 - Transporti i posaçëm</a:t>
            </a:r>
            <a:endParaRPr lang="en-US" sz="1600" dirty="0" smtClean="0"/>
          </a:p>
          <a:p>
            <a:pPr>
              <a:buFont typeface="Courier New" pitchFamily="49" charset="0"/>
              <a:buChar char="o"/>
            </a:pPr>
            <a:r>
              <a:rPr lang="sq-AL" sz="1600" b="1" dirty="0" smtClean="0"/>
              <a:t>Hapi 31- Marrja në dorëzim</a:t>
            </a:r>
            <a:endParaRPr lang="en-US" sz="1600" dirty="0" smtClean="0"/>
          </a:p>
          <a:p>
            <a:pPr>
              <a:buFont typeface="Courier New" pitchFamily="49" charset="0"/>
              <a:buChar char="o"/>
            </a:pPr>
            <a:r>
              <a:rPr lang="sq-AL" sz="1600" b="1" dirty="0" smtClean="0"/>
              <a:t>Hapi 32- Inspektimi</a:t>
            </a:r>
            <a:endParaRPr lang="en-US" sz="1600" dirty="0" smtClean="0"/>
          </a:p>
          <a:p>
            <a:pPr>
              <a:buFont typeface="Courier New" pitchFamily="49" charset="0"/>
              <a:buChar char="o"/>
            </a:pPr>
            <a:r>
              <a:rPr lang="sq-AL" sz="1600" b="1" dirty="0" smtClean="0"/>
              <a:t>Hapi 33 - Magazinimi dhe kontrolli</a:t>
            </a:r>
            <a:endParaRPr lang="en-US" sz="1600" dirty="0" smtClean="0"/>
          </a:p>
          <a:p>
            <a:pPr>
              <a:buFont typeface="Courier New" pitchFamily="49" charset="0"/>
              <a:buChar char="o"/>
            </a:pPr>
            <a:r>
              <a:rPr lang="sq-AL" sz="1600" b="1" dirty="0" smtClean="0"/>
              <a:t>Hapi 34</a:t>
            </a:r>
            <a:r>
              <a:rPr lang="en-US" sz="1600" b="1" dirty="0" smtClean="0"/>
              <a:t> </a:t>
            </a:r>
            <a:r>
              <a:rPr lang="sq-AL" sz="1600" b="1" dirty="0" smtClean="0"/>
              <a:t>- Dorëzimi te palët e interesuara</a:t>
            </a:r>
            <a:endParaRPr lang="en-US" sz="1600" dirty="0" smtClean="0"/>
          </a:p>
          <a:p>
            <a:pPr>
              <a:buFont typeface="Courier New" pitchFamily="49" charset="0"/>
              <a:buChar char="o"/>
            </a:pPr>
            <a:r>
              <a:rPr lang="sq-AL" sz="1600" b="1" dirty="0" smtClean="0"/>
              <a:t>Hapi 35 - Pagesa</a:t>
            </a:r>
            <a:endParaRPr lang="en-US" sz="1600" dirty="0" smtClean="0"/>
          </a:p>
          <a:p>
            <a:pPr>
              <a:buFont typeface="Courier New" pitchFamily="49" charset="0"/>
              <a:buChar char="o"/>
            </a:pPr>
            <a:r>
              <a:rPr lang="sq-AL" sz="1600" b="1" dirty="0" smtClean="0"/>
              <a:t>Hapi 36 - Shqyrtimi i </a:t>
            </a:r>
            <a:r>
              <a:rPr lang="sq-AL" sz="1600" b="1" dirty="0" err="1" smtClean="0"/>
              <a:t>performancës</a:t>
            </a:r>
            <a:endParaRPr lang="en-US" sz="1600" dirty="0" smtClean="0"/>
          </a:p>
          <a:p>
            <a:pPr>
              <a:buFont typeface="Courier New" pitchFamily="49" charset="0"/>
              <a:buChar char="o"/>
            </a:pPr>
            <a:r>
              <a:rPr lang="sq-AL" sz="1600" b="1" dirty="0" smtClean="0"/>
              <a:t>Hapi 37- Përmirësimi i vazhdueshëm</a:t>
            </a:r>
            <a:endParaRPr lang="en-US" sz="1600" dirty="0" smtClean="0"/>
          </a:p>
          <a:p>
            <a:pPr>
              <a:buFont typeface="Courier New" pitchFamily="49" charset="0"/>
              <a:buChar char="o"/>
            </a:pPr>
            <a:r>
              <a:rPr lang="sq-AL" sz="1600" b="1" dirty="0" smtClean="0"/>
              <a:t>Hapi 38 - Hedhja/asgjësimi</a:t>
            </a:r>
            <a:endParaRPr lang="en-US" sz="1600" dirty="0" smtClean="0"/>
          </a:p>
          <a:p>
            <a:pPr>
              <a:buFont typeface="Courier New" pitchFamily="49" charset="0"/>
              <a:buChar char="o"/>
            </a:pPr>
            <a:r>
              <a:rPr lang="sq-AL" sz="1600" b="1" dirty="0" smtClean="0"/>
              <a:t>Hapi 39 - Faza përmbyllëse</a:t>
            </a:r>
            <a:endParaRPr lang="en-US" sz="1600" dirty="0" smtClean="0"/>
          </a:p>
          <a:p>
            <a:pPr marL="514350" lvl="0" indent="-514350">
              <a:buNone/>
            </a:pPr>
            <a:endParaRPr lang="en-US" sz="2800"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sq-AL" sz="2400" b="1" dirty="0" smtClean="0">
                <a:solidFill>
                  <a:srgbClr val="FF0000"/>
                </a:solidFill>
              </a:rPr>
              <a:t>Hapi 24 -  Komunikimi i brendshëm</a:t>
            </a:r>
            <a:r>
              <a:rPr lang="en-US" sz="2400" b="1" dirty="0">
                <a:solidFill>
                  <a:srgbClr val="FF0000"/>
                </a:solidFill>
              </a:rPr>
              <a:t/>
            </a:r>
            <a:br>
              <a:rPr lang="en-US" sz="2400" b="1" dirty="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838200"/>
            <a:ext cx="8305800" cy="4822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800" dirty="0" err="1" smtClean="0"/>
              <a:t>Ky</a:t>
            </a:r>
            <a:r>
              <a:rPr lang="en-US" sz="1800" dirty="0" smtClean="0"/>
              <a:t> hap </a:t>
            </a:r>
            <a:r>
              <a:rPr lang="en-US" sz="1800" dirty="0" err="1" smtClean="0"/>
              <a:t>përfshin</a:t>
            </a:r>
            <a:r>
              <a:rPr lang="en-US" sz="1800" dirty="0" smtClean="0"/>
              <a:t> </a:t>
            </a:r>
            <a:r>
              <a:rPr lang="en-US" sz="1800" dirty="0" err="1" smtClean="0"/>
              <a:t>anëtarët</a:t>
            </a:r>
            <a:r>
              <a:rPr lang="en-US" sz="1800" dirty="0" smtClean="0"/>
              <a:t> e </a:t>
            </a:r>
            <a:r>
              <a:rPr lang="en-US" sz="1800" dirty="0" err="1" smtClean="0"/>
              <a:t>njësisë</a:t>
            </a:r>
            <a:r>
              <a:rPr lang="en-US" sz="1800" dirty="0" smtClean="0"/>
              <a:t> </a:t>
            </a:r>
            <a:r>
              <a:rPr lang="en-US" sz="1800" dirty="0" err="1" smtClean="0"/>
              <a:t>së</a:t>
            </a:r>
            <a:r>
              <a:rPr lang="en-US" sz="1800" dirty="0" smtClean="0"/>
              <a:t> </a:t>
            </a:r>
            <a:r>
              <a:rPr lang="en-US" sz="1800" dirty="0" err="1" smtClean="0"/>
              <a:t>prokurimit</a:t>
            </a:r>
            <a:r>
              <a:rPr lang="en-US" sz="1800" dirty="0" smtClean="0"/>
              <a:t> </a:t>
            </a:r>
            <a:r>
              <a:rPr lang="en-US" sz="1800" dirty="0" err="1" smtClean="0"/>
              <a:t>që</a:t>
            </a:r>
            <a:r>
              <a:rPr lang="en-US" sz="1800" dirty="0" smtClean="0"/>
              <a:t> </a:t>
            </a:r>
            <a:r>
              <a:rPr lang="en-US" sz="1800" dirty="0" err="1" smtClean="0"/>
              <a:t>komunikojnë</a:t>
            </a:r>
            <a:r>
              <a:rPr lang="en-US" sz="1800" dirty="0" smtClean="0"/>
              <a:t> me </a:t>
            </a:r>
            <a:r>
              <a:rPr lang="en-US" sz="1800" dirty="0" err="1" smtClean="0"/>
              <a:t>palët</a:t>
            </a:r>
            <a:r>
              <a:rPr lang="en-US" sz="1800" dirty="0" smtClean="0"/>
              <a:t> </a:t>
            </a:r>
            <a:r>
              <a:rPr lang="en-US" sz="1800" dirty="0" err="1" smtClean="0"/>
              <a:t>përkatëse</a:t>
            </a:r>
            <a:r>
              <a:rPr lang="en-US" sz="1800" dirty="0" smtClean="0"/>
              <a:t> </a:t>
            </a:r>
            <a:r>
              <a:rPr lang="en-US" sz="1800" dirty="0" err="1" smtClean="0"/>
              <a:t>të</a:t>
            </a:r>
            <a:r>
              <a:rPr lang="en-US" sz="1800" dirty="0" smtClean="0"/>
              <a:t> </a:t>
            </a:r>
            <a:r>
              <a:rPr lang="en-US" sz="1800" dirty="0" err="1" smtClean="0"/>
              <a:t>interesuara</a:t>
            </a:r>
            <a:r>
              <a:rPr lang="en-US" sz="1800" dirty="0" smtClean="0"/>
              <a:t> </a:t>
            </a:r>
            <a:r>
              <a:rPr lang="en-US" sz="1800" dirty="0" err="1" smtClean="0"/>
              <a:t>të</a:t>
            </a:r>
            <a:r>
              <a:rPr lang="en-US" sz="1800" dirty="0" smtClean="0"/>
              <a:t> AK </a:t>
            </a:r>
            <a:r>
              <a:rPr lang="en-US" sz="1800" dirty="0" err="1" smtClean="0"/>
              <a:t>në</a:t>
            </a:r>
            <a:r>
              <a:rPr lang="en-US" sz="1800" dirty="0" smtClean="0"/>
              <a:t> </a:t>
            </a:r>
            <a:r>
              <a:rPr lang="en-US" sz="1800" dirty="0" err="1" smtClean="0"/>
              <a:t>lidhje</a:t>
            </a:r>
            <a:r>
              <a:rPr lang="en-US" sz="1800" dirty="0" smtClean="0"/>
              <a:t> me </a:t>
            </a:r>
            <a:r>
              <a:rPr lang="en-US" sz="1800" dirty="0" err="1" smtClean="0"/>
              <a:t>natyrën</a:t>
            </a:r>
            <a:r>
              <a:rPr lang="en-US" sz="1800" dirty="0" smtClean="0"/>
              <a:t> </a:t>
            </a:r>
            <a:r>
              <a:rPr lang="en-US" sz="1800" dirty="0" err="1" smtClean="0"/>
              <a:t>specifike</a:t>
            </a:r>
            <a:r>
              <a:rPr lang="en-US" sz="1800" dirty="0" smtClean="0"/>
              <a:t> </a:t>
            </a:r>
            <a:r>
              <a:rPr lang="en-US" sz="1800" dirty="0" err="1" smtClean="0"/>
              <a:t>të</a:t>
            </a:r>
            <a:r>
              <a:rPr lang="en-US" sz="1800" dirty="0" smtClean="0"/>
              <a:t> </a:t>
            </a:r>
            <a:r>
              <a:rPr lang="en-US" sz="1800" dirty="0" err="1" smtClean="0"/>
              <a:t>marrveshjes</a:t>
            </a:r>
            <a:endParaRPr lang="en-US" sz="1800" dirty="0" smtClean="0"/>
          </a:p>
          <a:p>
            <a:r>
              <a:rPr lang="sq-AL" sz="1800" dirty="0" smtClean="0"/>
              <a:t>Ky hap është veçanërisht i rëndësishëm kur një grup në </a:t>
            </a:r>
            <a:r>
              <a:rPr lang="en-US" sz="1800" dirty="0" smtClean="0"/>
              <a:t>AK </a:t>
            </a:r>
            <a:r>
              <a:rPr lang="sq-AL" sz="1800" dirty="0" smtClean="0"/>
              <a:t>"prokuron" dhe një tjetër "menaxhon kontratën".</a:t>
            </a:r>
            <a:endParaRPr lang="en-US" sz="1800" dirty="0" smtClean="0"/>
          </a:p>
          <a:p>
            <a:r>
              <a:rPr lang="en-US" sz="1800" dirty="0" err="1" smtClean="0"/>
              <a:t>Në</a:t>
            </a:r>
            <a:r>
              <a:rPr lang="en-US" sz="1800" dirty="0" smtClean="0"/>
              <a:t> </a:t>
            </a:r>
            <a:r>
              <a:rPr lang="en-US" sz="1800" dirty="0" err="1" smtClean="0"/>
              <a:t>rastet</a:t>
            </a:r>
            <a:r>
              <a:rPr lang="en-US" sz="1800" dirty="0" smtClean="0"/>
              <a:t> </a:t>
            </a:r>
            <a:r>
              <a:rPr lang="en-US" sz="1800" dirty="0" err="1" smtClean="0"/>
              <a:t>kur</a:t>
            </a:r>
            <a:r>
              <a:rPr lang="en-US" sz="1800" dirty="0" smtClean="0"/>
              <a:t> </a:t>
            </a:r>
            <a:r>
              <a:rPr lang="en-US" sz="1800" dirty="0" err="1" smtClean="0"/>
              <a:t>ky</a:t>
            </a:r>
            <a:r>
              <a:rPr lang="en-US" sz="1800" dirty="0" smtClean="0"/>
              <a:t> hap </a:t>
            </a:r>
            <a:r>
              <a:rPr lang="en-US" sz="1800" dirty="0" err="1" smtClean="0"/>
              <a:t>nuk</a:t>
            </a:r>
            <a:r>
              <a:rPr lang="en-US" sz="1800" dirty="0" smtClean="0"/>
              <a:t> </a:t>
            </a:r>
            <a:r>
              <a:rPr lang="en-US" sz="1800" dirty="0" err="1" smtClean="0"/>
              <a:t>kryhet</a:t>
            </a:r>
            <a:r>
              <a:rPr lang="en-US" sz="1800" dirty="0" smtClean="0"/>
              <a:t> </a:t>
            </a:r>
            <a:r>
              <a:rPr lang="en-US" sz="1800" dirty="0" err="1" smtClean="0"/>
              <a:t>në</a:t>
            </a:r>
            <a:r>
              <a:rPr lang="en-US" sz="1800" dirty="0" smtClean="0"/>
              <a:t> </a:t>
            </a:r>
            <a:r>
              <a:rPr lang="en-US" sz="1800" dirty="0" err="1" smtClean="0"/>
              <a:t>mënyren</a:t>
            </a:r>
            <a:r>
              <a:rPr lang="en-US" sz="1800" dirty="0" smtClean="0"/>
              <a:t> e </a:t>
            </a:r>
            <a:r>
              <a:rPr lang="en-US" sz="1800" dirty="0" err="1" smtClean="0"/>
              <a:t>duhur</a:t>
            </a:r>
            <a:r>
              <a:rPr lang="en-US" sz="1800" dirty="0" smtClean="0"/>
              <a:t> </a:t>
            </a:r>
            <a:r>
              <a:rPr lang="sq-AL" sz="1800" dirty="0" smtClean="0"/>
              <a:t>palët e interesuara</a:t>
            </a:r>
            <a:r>
              <a:rPr lang="en-US" sz="1800" dirty="0" smtClean="0"/>
              <a:t>:</a:t>
            </a:r>
            <a:r>
              <a:rPr lang="sq-AL" sz="1800" dirty="0" smtClean="0"/>
              <a:t> </a:t>
            </a:r>
            <a:endParaRPr lang="en-US" sz="1800" dirty="0" smtClean="0"/>
          </a:p>
          <a:p>
            <a:pPr>
              <a:buFont typeface="Courier New" pitchFamily="49" charset="0"/>
              <a:buChar char="o"/>
            </a:pPr>
            <a:r>
              <a:rPr lang="sq-AL" sz="1800" i="1" dirty="0" smtClean="0"/>
              <a:t>mund të mos e dinë se kush është operatori i ri ekonomik,</a:t>
            </a:r>
            <a:endParaRPr lang="en-US" sz="1800" i="1" dirty="0" smtClean="0"/>
          </a:p>
          <a:p>
            <a:pPr>
              <a:buFont typeface="Courier New" pitchFamily="49" charset="0"/>
              <a:buChar char="o"/>
            </a:pPr>
            <a:r>
              <a:rPr lang="sq-AL" sz="1800" i="1" dirty="0" smtClean="0"/>
              <a:t>kur fillon operatori i ri ekonomik dhe ndalon i vjetri,</a:t>
            </a:r>
            <a:endParaRPr lang="en-US" sz="1800" i="1" dirty="0" smtClean="0"/>
          </a:p>
          <a:p>
            <a:pPr>
              <a:buFont typeface="Courier New" pitchFamily="49" charset="0"/>
              <a:buChar char="o"/>
            </a:pPr>
            <a:r>
              <a:rPr lang="sq-AL" sz="1800" i="1" dirty="0" smtClean="0"/>
              <a:t>kë të kontaktojnë për nevojat e tyre dhe cilat procese të përdorin</a:t>
            </a:r>
            <a:endParaRPr lang="en-US" sz="1800" i="1" dirty="0" smtClean="0"/>
          </a:p>
          <a:p>
            <a:r>
              <a:rPr lang="en-US" sz="1800" dirty="0" err="1" smtClean="0"/>
              <a:t>Është</a:t>
            </a:r>
            <a:r>
              <a:rPr lang="en-US" sz="1800" dirty="0" smtClean="0"/>
              <a:t> </a:t>
            </a:r>
            <a:r>
              <a:rPr lang="en-US" sz="1800" dirty="0" err="1" smtClean="0"/>
              <a:t>një</a:t>
            </a:r>
            <a:r>
              <a:rPr lang="en-US" sz="1800" dirty="0" smtClean="0"/>
              <a:t> process </a:t>
            </a:r>
            <a:r>
              <a:rPr lang="en-US" sz="1800" dirty="0" err="1" smtClean="0"/>
              <a:t>thelbësor</a:t>
            </a:r>
            <a:r>
              <a:rPr lang="en-US" sz="1800" dirty="0" smtClean="0"/>
              <a:t> </a:t>
            </a:r>
            <a:r>
              <a:rPr lang="en-US" sz="1800" dirty="0" err="1" smtClean="0"/>
              <a:t>që</a:t>
            </a:r>
            <a:r>
              <a:rPr lang="en-US" sz="1800" dirty="0" smtClean="0"/>
              <a:t> </a:t>
            </a:r>
            <a:r>
              <a:rPr lang="en-US" sz="1800" dirty="0" err="1" smtClean="0"/>
              <a:t>zyrtarët</a:t>
            </a:r>
            <a:r>
              <a:rPr lang="en-US" sz="1800" dirty="0" smtClean="0"/>
              <a:t> e </a:t>
            </a:r>
            <a:r>
              <a:rPr lang="en-US" sz="1800" dirty="0" err="1" smtClean="0"/>
              <a:t>prokurimit</a:t>
            </a:r>
            <a:r>
              <a:rPr lang="en-US" sz="1800" dirty="0" smtClean="0"/>
              <a:t> </a:t>
            </a:r>
            <a:r>
              <a:rPr lang="en-US" sz="1800" dirty="0" err="1" smtClean="0"/>
              <a:t>duhet</a:t>
            </a:r>
            <a:r>
              <a:rPr lang="en-US" sz="1800" dirty="0" smtClean="0"/>
              <a:t> ta </a:t>
            </a:r>
            <a:r>
              <a:rPr lang="en-US" sz="1800" dirty="0" err="1" smtClean="0"/>
              <a:t>sqarojnë</a:t>
            </a:r>
            <a:endParaRPr lang="en-US" sz="1800" dirty="0" smtClean="0"/>
          </a:p>
          <a:p>
            <a:r>
              <a:rPr lang="sq-AL" sz="1800" dirty="0" smtClean="0"/>
              <a:t>Hapat kyç përfshijnë komunikimin me:</a:t>
            </a:r>
            <a:endParaRPr lang="en-US" sz="1800" dirty="0" smtClean="0"/>
          </a:p>
          <a:p>
            <a:pPr lvl="0">
              <a:buFont typeface="Courier New" pitchFamily="49" charset="0"/>
              <a:buChar char="o"/>
            </a:pPr>
            <a:r>
              <a:rPr lang="sq-AL" sz="1800" b="1" dirty="0" smtClean="0"/>
              <a:t>Personat që menaxhojnë kontratën</a:t>
            </a:r>
            <a:endParaRPr lang="en-US" sz="1800" b="1" dirty="0" smtClean="0"/>
          </a:p>
          <a:p>
            <a:pPr lvl="0">
              <a:buFont typeface="Courier New" pitchFamily="49" charset="0"/>
              <a:buChar char="o"/>
            </a:pPr>
            <a:r>
              <a:rPr lang="sq-AL" sz="1800" b="1" dirty="0" smtClean="0"/>
              <a:t>Personat që do të kërkojnë shër</a:t>
            </a:r>
            <a:r>
              <a:rPr lang="sq-AL" sz="1800" dirty="0" smtClean="0"/>
              <a:t>bimin - për t'i informuar mbi proceset që do të përdoren dhe për t'u dhënë pika kontakti dhe numra</a:t>
            </a:r>
            <a:endParaRPr lang="en-US" sz="1800" dirty="0" smtClean="0"/>
          </a:p>
          <a:p>
            <a:pPr lvl="0">
              <a:buFont typeface="Courier New" pitchFamily="49" charset="0"/>
              <a:buChar char="o"/>
            </a:pPr>
            <a:r>
              <a:rPr lang="sq-AL" sz="1800" b="1" dirty="0" smtClean="0"/>
              <a:t>Personat që do ta përdorin shërbimin </a:t>
            </a:r>
            <a:r>
              <a:rPr lang="sq-AL" sz="1800" dirty="0" smtClean="0"/>
              <a:t>- për t'i vënë në dijeni mbi emrin e </a:t>
            </a:r>
            <a:r>
              <a:rPr lang="sq-AL" sz="1800" dirty="0" err="1" smtClean="0"/>
              <a:t>kontraktorit</a:t>
            </a:r>
            <a:r>
              <a:rPr lang="sq-AL" sz="1800" dirty="0" smtClean="0"/>
              <a:t> të ri ose të ndryshuar</a:t>
            </a:r>
            <a:endParaRPr lang="en-US" sz="1800" dirty="0" smtClean="0"/>
          </a:p>
          <a:p>
            <a:pPr lvl="0">
              <a:buFont typeface="Courier New" pitchFamily="49" charset="0"/>
              <a:buChar char="o"/>
            </a:pPr>
            <a:r>
              <a:rPr lang="sq-AL" sz="1800" b="1" dirty="0" smtClean="0"/>
              <a:t>Departamentin e financës </a:t>
            </a:r>
            <a:r>
              <a:rPr lang="sq-AL" sz="1800" dirty="0" smtClean="0"/>
              <a:t>– për t'u siguruar se pagesat shkojnë në vendet e duhura</a:t>
            </a:r>
            <a:endParaRPr lang="en-US" sz="1800" dirty="0" smtClean="0"/>
          </a:p>
          <a:p>
            <a:endParaRPr lang="en-US" sz="2800" i="1"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25 - Angazhimi i operatorit ekonomik</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7466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200" dirty="0" err="1" smtClean="0"/>
              <a:t>Këtu</a:t>
            </a:r>
            <a:r>
              <a:rPr lang="en-US" sz="2200" dirty="0" smtClean="0"/>
              <a:t> </a:t>
            </a:r>
            <a:r>
              <a:rPr lang="en-US" sz="2200" dirty="0" err="1" smtClean="0"/>
              <a:t>kemi</a:t>
            </a:r>
            <a:r>
              <a:rPr lang="en-US" sz="2200" dirty="0" smtClean="0"/>
              <a:t> </a:t>
            </a:r>
            <a:r>
              <a:rPr lang="en-US" sz="2200" dirty="0" err="1" smtClean="0"/>
              <a:t>të</a:t>
            </a:r>
            <a:r>
              <a:rPr lang="en-US" sz="2200" dirty="0" smtClean="0"/>
              <a:t> </a:t>
            </a:r>
            <a:r>
              <a:rPr lang="en-US" sz="2200" dirty="0" err="1" smtClean="0"/>
              <a:t>bëjmë</a:t>
            </a:r>
            <a:r>
              <a:rPr lang="en-US" sz="2200" dirty="0" smtClean="0"/>
              <a:t> me </a:t>
            </a:r>
            <a:r>
              <a:rPr lang="en-US" sz="2200" dirty="0" err="1" smtClean="0"/>
              <a:t>angazhimin</a:t>
            </a:r>
            <a:r>
              <a:rPr lang="en-US" sz="2200" dirty="0" smtClean="0"/>
              <a:t> </a:t>
            </a:r>
            <a:r>
              <a:rPr lang="en-US" sz="2200" dirty="0" err="1" smtClean="0"/>
              <a:t>fillestar</a:t>
            </a:r>
            <a:r>
              <a:rPr lang="en-US" sz="2200" dirty="0" smtClean="0"/>
              <a:t> </a:t>
            </a:r>
            <a:r>
              <a:rPr lang="en-US" sz="2200" dirty="0" err="1" smtClean="0"/>
              <a:t>të</a:t>
            </a:r>
            <a:r>
              <a:rPr lang="en-US" sz="2200" dirty="0" smtClean="0"/>
              <a:t> AK </a:t>
            </a:r>
            <a:r>
              <a:rPr lang="en-US" sz="2200" dirty="0" err="1" smtClean="0"/>
              <a:t>dhe</a:t>
            </a:r>
            <a:r>
              <a:rPr lang="en-US" sz="2200" dirty="0" smtClean="0"/>
              <a:t> </a:t>
            </a:r>
            <a:r>
              <a:rPr lang="en-US" sz="2200" dirty="0" err="1" smtClean="0"/>
              <a:t>OE,të</a:t>
            </a:r>
            <a:r>
              <a:rPr lang="en-US" sz="2200" dirty="0" smtClean="0"/>
              <a:t> </a:t>
            </a:r>
            <a:r>
              <a:rPr lang="en-US" sz="2200" dirty="0" err="1" smtClean="0"/>
              <a:t>cilët</a:t>
            </a:r>
            <a:r>
              <a:rPr lang="en-US" sz="2200" dirty="0" smtClean="0"/>
              <a:t> do </a:t>
            </a:r>
            <a:r>
              <a:rPr lang="en-US" sz="2200" dirty="0" err="1" smtClean="0"/>
              <a:t>të</a:t>
            </a:r>
            <a:r>
              <a:rPr lang="en-US" sz="2200" dirty="0" smtClean="0"/>
              <a:t> </a:t>
            </a:r>
            <a:r>
              <a:rPr lang="en-US" sz="2200" dirty="0" err="1" smtClean="0"/>
              <a:t>punojnë</a:t>
            </a:r>
            <a:r>
              <a:rPr lang="en-US" sz="2200" dirty="0" smtClean="0"/>
              <a:t> </a:t>
            </a:r>
            <a:r>
              <a:rPr lang="en-US" sz="2200" dirty="0" err="1" smtClean="0"/>
              <a:t>së</a:t>
            </a:r>
            <a:r>
              <a:rPr lang="en-US" sz="2200" dirty="0" smtClean="0"/>
              <a:t> </a:t>
            </a:r>
            <a:r>
              <a:rPr lang="en-US" sz="2200" dirty="0" err="1" smtClean="0"/>
              <a:t>bashku</a:t>
            </a:r>
            <a:r>
              <a:rPr lang="en-US" sz="2200" dirty="0" smtClean="0"/>
              <a:t>, </a:t>
            </a:r>
            <a:r>
              <a:rPr lang="en-US" sz="2200" dirty="0" err="1" smtClean="0"/>
              <a:t>brenda</a:t>
            </a:r>
            <a:r>
              <a:rPr lang="en-US" sz="2200" dirty="0" smtClean="0"/>
              <a:t> </a:t>
            </a:r>
            <a:r>
              <a:rPr lang="en-US" sz="2200" dirty="0" err="1" smtClean="0"/>
              <a:t>kuadrit</a:t>
            </a:r>
            <a:r>
              <a:rPr lang="en-US" sz="2200" dirty="0" smtClean="0"/>
              <a:t> </a:t>
            </a:r>
            <a:r>
              <a:rPr lang="en-US" sz="2200" dirty="0" err="1" smtClean="0"/>
              <a:t>kontraktual</a:t>
            </a:r>
            <a:r>
              <a:rPr lang="en-US" sz="2200" dirty="0" smtClean="0"/>
              <a:t> </a:t>
            </a:r>
            <a:r>
              <a:rPr lang="en-US" sz="2200" dirty="0" err="1" smtClean="0"/>
              <a:t>të</a:t>
            </a:r>
            <a:r>
              <a:rPr lang="en-US" sz="2200" dirty="0" smtClean="0"/>
              <a:t> </a:t>
            </a:r>
            <a:r>
              <a:rPr lang="en-US" sz="2200" dirty="0" err="1" smtClean="0"/>
              <a:t>pranuar</a:t>
            </a:r>
            <a:r>
              <a:rPr lang="en-US" sz="2200" dirty="0" smtClean="0"/>
              <a:t>.</a:t>
            </a:r>
          </a:p>
          <a:p>
            <a:r>
              <a:rPr lang="sq-AL" sz="2400" dirty="0" smtClean="0"/>
              <a:t>Ky hap përfshin:</a:t>
            </a:r>
            <a:endParaRPr lang="en-US" sz="2400" dirty="0" smtClean="0"/>
          </a:p>
          <a:p>
            <a:pPr>
              <a:buFont typeface="Courier New" pitchFamily="49" charset="0"/>
              <a:buChar char="o"/>
            </a:pPr>
            <a:endParaRPr lang="en-US" sz="2400" dirty="0" smtClean="0"/>
          </a:p>
          <a:p>
            <a:pPr lvl="0">
              <a:buFont typeface="Courier New" pitchFamily="49" charset="0"/>
              <a:buChar char="o"/>
            </a:pPr>
            <a:r>
              <a:rPr lang="sq-AL" sz="2400" dirty="0" smtClean="0"/>
              <a:t>Planifikimin e zhvendosjes së marrëdhënies nga </a:t>
            </a:r>
            <a:r>
              <a:rPr lang="sq-AL" sz="2400" dirty="0" err="1" smtClean="0"/>
              <a:t>kontraktori</a:t>
            </a:r>
            <a:r>
              <a:rPr lang="sq-AL" sz="2400" dirty="0" smtClean="0"/>
              <a:t> ekzistues (nëse është e përshtatshme)</a:t>
            </a:r>
            <a:endParaRPr lang="en-US" sz="2400" dirty="0" smtClean="0"/>
          </a:p>
          <a:p>
            <a:pPr lvl="0">
              <a:buFont typeface="Courier New" pitchFamily="49" charset="0"/>
              <a:buChar char="o"/>
            </a:pPr>
            <a:r>
              <a:rPr lang="sq-AL" sz="2400" dirty="0" smtClean="0"/>
              <a:t>Planifikimin e prezantimit të kërkesës nëpërmjet një </a:t>
            </a:r>
            <a:r>
              <a:rPr lang="sq-AL" sz="2400" dirty="0" err="1" smtClean="0"/>
              <a:t>kontraktori</a:t>
            </a:r>
            <a:r>
              <a:rPr lang="sq-AL" sz="2400" dirty="0" smtClean="0"/>
              <a:t> të ri</a:t>
            </a:r>
            <a:endParaRPr lang="en-US" sz="2400" dirty="0" smtClean="0"/>
          </a:p>
          <a:p>
            <a:pPr lvl="0">
              <a:buFont typeface="Courier New" pitchFamily="49" charset="0"/>
              <a:buChar char="o"/>
            </a:pPr>
            <a:r>
              <a:rPr lang="sq-AL" sz="2400" dirty="0" smtClean="0"/>
              <a:t>Organizimin e takimeve ndërmjet personelit të prokurimit, palëve të interesuara dhe personelit të </a:t>
            </a:r>
            <a:r>
              <a:rPr lang="sq-AL" sz="2400" dirty="0" err="1" smtClean="0"/>
              <a:t>kontraktorëve</a:t>
            </a:r>
            <a:endParaRPr lang="en-US" sz="2400" dirty="0" smtClean="0"/>
          </a:p>
          <a:p>
            <a:pPr>
              <a:buNone/>
            </a:pPr>
            <a:endParaRPr lang="en-US" sz="2400" dirty="0" smtClean="0"/>
          </a:p>
          <a:p>
            <a:pPr marL="457200" lvl="0" indent="-457200">
              <a:buNone/>
            </a:pPr>
            <a:endParaRPr lang="en-US" sz="2400" dirty="0" smtClean="0"/>
          </a:p>
          <a:p>
            <a:endParaRPr lang="en-US" sz="28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26 - Aktivizimi i mekanizmave të porositjes</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1447800"/>
            <a:ext cx="8305800" cy="434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Në shumë raste duhet bërë më shumë sesa thjesht lidhja e një kontrate ose bërja e një porosie!</a:t>
            </a:r>
            <a:endParaRPr lang="en-US" sz="2400" dirty="0" smtClean="0"/>
          </a:p>
          <a:p>
            <a:pPr>
              <a:buNone/>
            </a:pPr>
            <a:endParaRPr lang="en-US" sz="2400" dirty="0" smtClean="0"/>
          </a:p>
          <a:p>
            <a:r>
              <a:rPr lang="sq-AL" sz="2400" dirty="0" smtClean="0"/>
              <a:t>Në mënyrë specifike, personeli nga një sërë departamentesh të palës së interesuar, IT-së dhe operatorit ekonomik duhet të përfshihet për të garantuar që proceset dhe procedurat ndërmjet palëve të përfshira realisht janë funksionale. </a:t>
            </a:r>
            <a:endParaRPr lang="en-US" sz="2400" dirty="0" smtClean="0"/>
          </a:p>
          <a:p>
            <a:endParaRPr lang="en-US" sz="28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27 - Pranimi</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1447800"/>
            <a:ext cx="8305800" cy="434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proces është </a:t>
            </a:r>
            <a:r>
              <a:rPr lang="sq-AL" sz="2400" b="1" dirty="0" smtClean="0"/>
              <a:t>marrja nga autoriteti kontraktues i një komunikimi nga operatori ekonomik </a:t>
            </a:r>
            <a:r>
              <a:rPr lang="sq-AL" sz="2400" dirty="0" smtClean="0"/>
              <a:t>ku pranohet furnizimi me mallra dhe/ose kryerja e shërbimeve të kërkuara nga autoriteti kontraktues. Nënshkrimi i kontratës së bashku normalisht e bën të tepërt këtë; sidoqoftë, operatorët ekonomikë mund ta japin pranimin në mënyrë të shkujdesur dhe kjo mund të ketë pasoja ligjore.</a:t>
            </a:r>
            <a:endParaRPr lang="en-US" sz="24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28 - Furnizimi</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1447800"/>
            <a:ext cx="8305800" cy="434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është procesi i caktimit të statusit aktual të lëvrimit të kërkesës së specifikuar. </a:t>
            </a:r>
            <a:endParaRPr lang="en-US" sz="2400" dirty="0" smtClean="0"/>
          </a:p>
          <a:p>
            <a:pPr>
              <a:buNone/>
            </a:pPr>
            <a:endParaRPr lang="en-US" sz="2400" dirty="0" smtClean="0"/>
          </a:p>
          <a:p>
            <a:r>
              <a:rPr lang="sq-AL" sz="2400" b="1" dirty="0" smtClean="0"/>
              <a:t>Personeli </a:t>
            </a:r>
            <a:r>
              <a:rPr lang="en-US" sz="2400" b="1" dirty="0" err="1" smtClean="0"/>
              <a:t>i</a:t>
            </a:r>
            <a:r>
              <a:rPr lang="sq-AL" sz="2400" b="1" dirty="0" smtClean="0"/>
              <a:t> prokurimit kontakton me operatorin ekonomik kur mallrat dhe shërbimet furnizohen dhe/ ose përditëson planin e projektit </a:t>
            </a:r>
            <a:r>
              <a:rPr lang="sq-AL" sz="2400" dirty="0" smtClean="0"/>
              <a:t>me informacion mbi progresin e një operatori ekonomik kur prokurohen kërkesa më të ndërlikuara.</a:t>
            </a:r>
            <a:endParaRPr lang="en-US" sz="2400" dirty="0" smtClean="0"/>
          </a:p>
          <a:p>
            <a:pPr>
              <a:buNone/>
            </a:pPr>
            <a:endParaRPr lang="en-US" sz="2800" dirty="0" smtClean="0"/>
          </a:p>
          <a:p>
            <a:pPr>
              <a:buNone/>
            </a:pPr>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29 - Kontrolli i cilësisë</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1447800"/>
            <a:ext cx="8305800" cy="434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është procesi i </a:t>
            </a:r>
            <a:r>
              <a:rPr lang="sq-AL" sz="2400" b="1" dirty="0" smtClean="0"/>
              <a:t>monitorimit të progresit të punës </a:t>
            </a:r>
            <a:r>
              <a:rPr lang="sq-AL" sz="2400" dirty="0" smtClean="0"/>
              <a:t>së kryer nga operatori ekonomik për</a:t>
            </a:r>
            <a:r>
              <a:rPr lang="sq-AL" sz="2400" b="1" dirty="0" smtClean="0"/>
              <a:t> </a:t>
            </a:r>
            <a:r>
              <a:rPr lang="sq-AL" sz="2400" dirty="0" smtClean="0"/>
              <a:t>llogari të një autoriteti kontraktues, kur është e nevojshme, për shembull në projektimin</a:t>
            </a:r>
            <a:r>
              <a:rPr lang="sq-AL" sz="2400" b="1" dirty="0" smtClean="0"/>
              <a:t> </a:t>
            </a:r>
            <a:r>
              <a:rPr lang="sq-AL" sz="2400" dirty="0" smtClean="0"/>
              <a:t>dhe ndërtimin e një ndërtese. </a:t>
            </a:r>
            <a:endParaRPr lang="en-US" sz="2400" dirty="0" smtClean="0"/>
          </a:p>
          <a:p>
            <a:pPr>
              <a:buNone/>
            </a:pPr>
            <a:endParaRPr lang="en-US" sz="2400" dirty="0" smtClean="0"/>
          </a:p>
          <a:p>
            <a:r>
              <a:rPr lang="sq-AL" sz="2400" dirty="0" smtClean="0"/>
              <a:t>Personelit të prokurimit </a:t>
            </a:r>
            <a:r>
              <a:rPr lang="sq-AL" sz="2400" b="1" dirty="0" smtClean="0"/>
              <a:t>nuk i duhet që domosdoshmërish "ta bëjë</a:t>
            </a:r>
            <a:r>
              <a:rPr lang="sq-AL" sz="2400" dirty="0" smtClean="0"/>
              <a:t>" vetë inspektimin ose raportin e ecurisë, por duhet të sigurojnë që ai bëhet. </a:t>
            </a:r>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30 - Transporti i posaçëm</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876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Normalisht, dorëzimi i kërkesës nuk përbën problem; sidoqoftë, mund të përbëjë problem kur artikulli i dorëzuar:</a:t>
            </a:r>
            <a:endParaRPr lang="en-US" sz="2000" dirty="0" smtClean="0"/>
          </a:p>
          <a:p>
            <a:pPr lvl="0">
              <a:buFont typeface="Courier New" pitchFamily="49" charset="0"/>
              <a:buChar char="o"/>
            </a:pPr>
            <a:r>
              <a:rPr lang="sq-AL" sz="2000" b="1" dirty="0" smtClean="0"/>
              <a:t>është tepër i madh dhe kërkon transport special;</a:t>
            </a:r>
            <a:endParaRPr lang="en-US" sz="2000" b="1" dirty="0" smtClean="0"/>
          </a:p>
          <a:p>
            <a:pPr lvl="0">
              <a:buFont typeface="Courier New" pitchFamily="49" charset="0"/>
              <a:buChar char="o"/>
            </a:pPr>
            <a:r>
              <a:rPr lang="sq-AL" sz="2000" b="1" dirty="0" smtClean="0"/>
              <a:t>është i rrezikshëm;</a:t>
            </a:r>
            <a:endParaRPr lang="en-US" sz="2000" b="1" dirty="0" smtClean="0"/>
          </a:p>
          <a:p>
            <a:pPr lvl="0">
              <a:buFont typeface="Courier New" pitchFamily="49" charset="0"/>
              <a:buChar char="o"/>
            </a:pPr>
            <a:r>
              <a:rPr lang="sq-AL" sz="2000" b="1" dirty="0" smtClean="0"/>
              <a:t>kërkon një leje;</a:t>
            </a:r>
            <a:endParaRPr lang="en-US" sz="2000" b="1" dirty="0" smtClean="0"/>
          </a:p>
          <a:p>
            <a:pPr lvl="0">
              <a:buFont typeface="Courier New" pitchFamily="49" charset="0"/>
              <a:buChar char="o"/>
            </a:pPr>
            <a:r>
              <a:rPr lang="sq-AL" sz="2000" b="1" dirty="0" smtClean="0"/>
              <a:t>është i rëndë dhe kërkon pajisje shtesë për ta shkarkuar ose instaluar</a:t>
            </a:r>
            <a:endParaRPr lang="en-US" sz="2000" b="1" dirty="0" smtClean="0"/>
          </a:p>
          <a:p>
            <a:r>
              <a:rPr lang="sq-AL" sz="2000" b="1" dirty="0" smtClean="0"/>
              <a:t> </a:t>
            </a:r>
            <a:r>
              <a:rPr lang="sq-AL" sz="2000" dirty="0" smtClean="0"/>
              <a:t>Në këto rrethana, njësia e prokurimit duhet të </a:t>
            </a:r>
            <a:r>
              <a:rPr lang="sq-AL" sz="2000" b="1" dirty="0" smtClean="0"/>
              <a:t>organizojë lejet, burimet dhe/ ose mjetet e duhura.</a:t>
            </a:r>
            <a:r>
              <a:rPr lang="sq-AL" sz="2000" dirty="0" smtClean="0"/>
              <a:t> </a:t>
            </a:r>
            <a:endParaRPr lang="en-US" sz="2000" dirty="0" smtClean="0"/>
          </a:p>
          <a:p>
            <a:pPr>
              <a:buNone/>
            </a:pPr>
            <a:endParaRPr lang="en-US" sz="2000" dirty="0" smtClean="0"/>
          </a:p>
          <a:p>
            <a:r>
              <a:rPr lang="sq-AL" sz="2000" dirty="0" smtClean="0"/>
              <a:t>Në një </a:t>
            </a:r>
            <a:r>
              <a:rPr lang="sq-AL" sz="2000" u="sng" dirty="0" smtClean="0"/>
              <a:t>shembull</a:t>
            </a:r>
            <a:r>
              <a:rPr lang="sq-AL" sz="2000" dirty="0" smtClean="0"/>
              <a:t>, një drejtuesi francez kamioni iu desh të priste 24 orë për të shkarkuar mjetin e tij, sepse autoriteti </a:t>
            </a:r>
            <a:r>
              <a:rPr lang="sq-AL" sz="2000" dirty="0" err="1" smtClean="0"/>
              <a:t>kontraktor</a:t>
            </a:r>
            <a:r>
              <a:rPr lang="sq-AL" sz="2000" dirty="0" smtClean="0"/>
              <a:t> nuk kishte organizuar shërbimin e një vinçi për të shkarkuar kompresorët në terren. </a:t>
            </a:r>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sz="2800" b="1" i="1" dirty="0" smtClean="0">
                <a:solidFill>
                  <a:srgbClr val="FF0000"/>
                </a:solidFill>
              </a:rPr>
              <a:t/>
            </a:r>
            <a:br>
              <a:rPr lang="en-US" sz="2800" b="1" i="1" dirty="0" smtClean="0">
                <a:solidFill>
                  <a:srgbClr val="FF0000"/>
                </a:solidFill>
              </a:rPr>
            </a:br>
            <a:r>
              <a:rPr lang="sq-AL" sz="2800" b="1" i="1" dirty="0" smtClean="0">
                <a:solidFill>
                  <a:srgbClr val="FF0000"/>
                </a:solidFill>
              </a:rPr>
              <a:t>Menaxhimi i kontratës mund të përkufizohet si:</a:t>
            </a:r>
            <a:r>
              <a:rPr lang="en-US" sz="2800" i="1" dirty="0" smtClean="0">
                <a:solidFill>
                  <a:srgbClr val="FF0000"/>
                </a:solidFill>
              </a:rPr>
              <a:t/>
            </a:r>
            <a:br>
              <a:rPr lang="en-US" sz="2800" i="1" dirty="0" smtClean="0">
                <a:solidFill>
                  <a:srgbClr val="FF0000"/>
                </a:solidFill>
              </a:rPr>
            </a:br>
            <a:endParaRPr lang="en-US" sz="2800" b="1" i="1" dirty="0">
              <a:solidFill>
                <a:srgbClr val="FF0000"/>
              </a:solidFill>
            </a:endParaRPr>
          </a:p>
        </p:txBody>
      </p:sp>
      <p:sp>
        <p:nvSpPr>
          <p:cNvPr id="3" name="Content Placeholder 2"/>
          <p:cNvSpPr>
            <a:spLocks noGrp="1"/>
          </p:cNvSpPr>
          <p:nvPr>
            <p:ph idx="1"/>
          </p:nvPr>
        </p:nvSpPr>
        <p:spPr/>
        <p:txBody>
          <a:bodyPr/>
          <a:lstStyle/>
          <a:p>
            <a:r>
              <a:rPr lang="sq-AL" sz="2800" b="1" i="1" dirty="0" smtClean="0"/>
              <a:t>Hapat që i mundësojnë </a:t>
            </a:r>
            <a:r>
              <a:rPr lang="en-US" sz="2800" b="1" i="1" dirty="0" smtClean="0"/>
              <a:t>AK </a:t>
            </a:r>
            <a:r>
              <a:rPr lang="sq-AL" sz="2800" b="1" i="1" dirty="0" smtClean="0"/>
              <a:t>dhe </a:t>
            </a:r>
            <a:r>
              <a:rPr lang="en-US" sz="2800" b="1" i="1" dirty="0" smtClean="0"/>
              <a:t>OE</a:t>
            </a:r>
            <a:r>
              <a:rPr lang="sq-AL" sz="2800" b="1" i="1" dirty="0" smtClean="0"/>
              <a:t> të përmbushin detyrimet e tyre brenda kontratës, në mënyrë që të arrijnë objektivat e përcaktuara nga kontrata</a:t>
            </a:r>
            <a:endParaRPr lang="en-US" sz="2800" dirty="0" smtClean="0"/>
          </a:p>
          <a:p>
            <a:pPr lvl="0"/>
            <a:r>
              <a:rPr lang="sq-AL" sz="2800" dirty="0" smtClean="0"/>
              <a:t>Me fjalë tjera, kjo ka të bëjë me faktin që të dyja Palët:</a:t>
            </a:r>
            <a:endParaRPr lang="en-US" sz="2800" dirty="0" smtClean="0"/>
          </a:p>
          <a:p>
            <a:pPr lvl="0">
              <a:buFont typeface="Wingdings" pitchFamily="2" charset="2"/>
              <a:buChar char="Ø"/>
            </a:pPr>
            <a:r>
              <a:rPr lang="sq-AL" sz="2800" b="1" dirty="0" smtClean="0"/>
              <a:t>Të marrin atë që e kanë pritur</a:t>
            </a:r>
            <a:endParaRPr lang="en-US" sz="2800" dirty="0" smtClean="0"/>
          </a:p>
          <a:p>
            <a:pPr lvl="0">
              <a:buFont typeface="Wingdings" pitchFamily="2" charset="2"/>
              <a:buChar char="Ø"/>
            </a:pPr>
            <a:r>
              <a:rPr lang="sq-AL" sz="2800" b="1" dirty="0" smtClean="0"/>
              <a:t>Me çmimin që e kanë pritur!</a:t>
            </a:r>
            <a:endParaRPr lang="en-US" sz="2800" dirty="0" smtClean="0"/>
          </a:p>
          <a:p>
            <a:endParaRPr lang="en-US" sz="2800" dirty="0"/>
          </a:p>
        </p:txBody>
      </p:sp>
    </p:spTree>
    <p:extLst>
      <p:ext uri="{BB962C8B-B14F-4D97-AF65-F5344CB8AC3E}">
        <p14:creationId xmlns:p14="http://schemas.microsoft.com/office/powerpoint/2010/main" val="2598639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31- </a:t>
            </a:r>
            <a:r>
              <a:rPr lang="en-US" sz="2400" b="1" dirty="0" err="1" smtClean="0">
                <a:solidFill>
                  <a:srgbClr val="FF0000"/>
                </a:solidFill>
              </a:rPr>
              <a:t>Pranimi</a:t>
            </a:r>
            <a:r>
              <a:rPr lang="en-US" sz="2400" b="1" dirty="0" smtClean="0">
                <a:solidFill>
                  <a:srgbClr val="FF0000"/>
                </a:solidFill>
              </a:rPr>
              <a:t> </a:t>
            </a:r>
            <a:r>
              <a:rPr lang="en-US" sz="2400" b="1" dirty="0" err="1" smtClean="0">
                <a:solidFill>
                  <a:srgbClr val="FF0000"/>
                </a:solidFill>
              </a:rPr>
              <a:t>i</a:t>
            </a:r>
            <a:r>
              <a:rPr lang="en-US" sz="2400" b="1" dirty="0" smtClean="0">
                <a:solidFill>
                  <a:srgbClr val="FF0000"/>
                </a:solidFill>
              </a:rPr>
              <a:t> </a:t>
            </a:r>
            <a:r>
              <a:rPr lang="en-US" sz="2400" b="1" dirty="0" err="1" smtClean="0">
                <a:solidFill>
                  <a:srgbClr val="FF0000"/>
                </a:solidFill>
              </a:rPr>
              <a:t>mallit</a:t>
            </a:r>
            <a:r>
              <a:rPr lang="en-US" sz="2400" dirty="0" smtClean="0">
                <a:solidFill>
                  <a:srgbClr val="FF0000"/>
                </a:solidFill>
              </a:rPr>
              <a:t/>
            </a:r>
            <a:br>
              <a:rPr lang="en-US" sz="2400" dirty="0" smtClean="0">
                <a:solidFill>
                  <a:srgbClr val="FF0000"/>
                </a:solidFill>
              </a:rPr>
            </a:br>
            <a:r>
              <a:rPr lang="en-US" sz="2400" dirty="0" smtClean="0"/>
              <a:t/>
            </a:r>
            <a:br>
              <a:rPr lang="en-US" sz="2400" dirty="0" smtClean="0"/>
            </a:br>
            <a:r>
              <a:rPr lang="en-US" sz="2400" dirty="0" smtClean="0">
                <a:solidFill>
                  <a:srgbClr val="FF0000"/>
                </a:solidFill>
              </a:rPr>
              <a:t> </a:t>
            </a:r>
          </a:p>
        </p:txBody>
      </p:sp>
      <p:sp>
        <p:nvSpPr>
          <p:cNvPr id="30723" name="Symbol zastępczy zawartości 2"/>
          <p:cNvSpPr>
            <a:spLocks noGrp="1"/>
          </p:cNvSpPr>
          <p:nvPr>
            <p:ph idx="1"/>
          </p:nvPr>
        </p:nvSpPr>
        <p:spPr bwMode="auto">
          <a:xfrm>
            <a:off x="457200" y="1371600"/>
            <a:ext cx="8305800" cy="441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Marrja në dorëzim është një proces sipas të cilit autoriteti kontraktues merr mallrat, punët,</a:t>
            </a:r>
            <a:r>
              <a:rPr lang="sq-AL" sz="1800" b="1" dirty="0" smtClean="0"/>
              <a:t> </a:t>
            </a:r>
            <a:r>
              <a:rPr lang="sq-AL" sz="1800" dirty="0" smtClean="0"/>
              <a:t>materialet dhe shërbimet nga operatori ekonomik, duke kontrolluar që sasia e porositur</a:t>
            </a:r>
            <a:r>
              <a:rPr lang="sq-AL" sz="1800" b="1" dirty="0" smtClean="0"/>
              <a:t> </a:t>
            </a:r>
            <a:r>
              <a:rPr lang="sq-AL" sz="1800" dirty="0" smtClean="0"/>
              <a:t>të jetë marrë. </a:t>
            </a:r>
            <a:endParaRPr lang="en-US" sz="1800" dirty="0" smtClean="0"/>
          </a:p>
          <a:p>
            <a:r>
              <a:rPr lang="sq-AL" sz="1800" dirty="0" smtClean="0"/>
              <a:t>Në rastin e </a:t>
            </a:r>
            <a:r>
              <a:rPr lang="sq-AL" sz="1800" b="1" dirty="0" smtClean="0"/>
              <a:t>marrjes së mallrave </a:t>
            </a:r>
            <a:r>
              <a:rPr lang="sq-AL" sz="1800" dirty="0" smtClean="0"/>
              <a:t>është e lehtë të numërohen dhe llogariten për dorëzim, për shembull gjashtë kuti</a:t>
            </a:r>
            <a:r>
              <a:rPr lang="sq-AL" sz="1800" b="1" dirty="0" smtClean="0"/>
              <a:t> </a:t>
            </a:r>
            <a:r>
              <a:rPr lang="sq-AL" sz="1800" dirty="0" smtClean="0"/>
              <a:t>me artikuj zyre. </a:t>
            </a:r>
            <a:endParaRPr lang="en-US" sz="1800" dirty="0" smtClean="0"/>
          </a:p>
          <a:p>
            <a:r>
              <a:rPr lang="sq-AL" sz="1800" dirty="0" smtClean="0"/>
              <a:t>Shërbime, nga natyra e tyre, janë më të paprekshme se mallrat. Do të jetë e vështirë për t'iu përgjigjur pyetjeve të mëposhtme:</a:t>
            </a:r>
            <a:endParaRPr lang="en-US" sz="1800" dirty="0" smtClean="0"/>
          </a:p>
          <a:p>
            <a:pPr>
              <a:buFont typeface="Courier New" pitchFamily="49" charset="0"/>
              <a:buChar char="o"/>
            </a:pPr>
            <a:r>
              <a:rPr lang="sq-AL" sz="1800" i="1" dirty="0" smtClean="0"/>
              <a:t>Ka qenë konsulent në vendin e punës gjate t</a:t>
            </a:r>
            <a:r>
              <a:rPr lang="en-US" sz="1800" i="1" dirty="0" smtClean="0"/>
              <a:t>ë</a:t>
            </a:r>
            <a:r>
              <a:rPr lang="sq-AL" sz="1800" i="1" dirty="0" smtClean="0"/>
              <a:t>r</a:t>
            </a:r>
            <a:r>
              <a:rPr lang="en-US" sz="1800" i="1" dirty="0" smtClean="0"/>
              <a:t>ë</a:t>
            </a:r>
            <a:r>
              <a:rPr lang="sq-AL" sz="1800" i="1" dirty="0" smtClean="0"/>
              <a:t> ditës  ?</a:t>
            </a:r>
            <a:endParaRPr lang="en-US" sz="1800" dirty="0" smtClean="0"/>
          </a:p>
          <a:p>
            <a:pPr>
              <a:buFont typeface="Courier New" pitchFamily="49" charset="0"/>
              <a:buChar char="o"/>
            </a:pPr>
            <a:r>
              <a:rPr lang="sq-AL" sz="1800" i="1" dirty="0" smtClean="0"/>
              <a:t>Si e matim ofrimin e një programi trajnimi?</a:t>
            </a:r>
            <a:endParaRPr lang="en-US" sz="1800" dirty="0" smtClean="0"/>
          </a:p>
          <a:p>
            <a:pPr>
              <a:buFont typeface="Courier New" pitchFamily="49" charset="0"/>
              <a:buChar char="o"/>
            </a:pPr>
            <a:r>
              <a:rPr lang="sq-AL" sz="1800" i="1" dirty="0" smtClean="0"/>
              <a:t>Si i matim prodhimet e konsulentëve dhe </a:t>
            </a:r>
            <a:r>
              <a:rPr lang="sq-AL" sz="1800" i="1" dirty="0" err="1" smtClean="0"/>
              <a:t>kontraktorëve</a:t>
            </a:r>
            <a:r>
              <a:rPr lang="sq-AL" sz="1800" i="1" dirty="0" smtClean="0"/>
              <a:t> që punojnë në objektet e tyre dhe jo në objektet tona?</a:t>
            </a:r>
            <a:endParaRPr lang="en-US" sz="1800" dirty="0" smtClean="0"/>
          </a:p>
          <a:p>
            <a:pPr>
              <a:buFont typeface="Courier New" pitchFamily="49" charset="0"/>
              <a:buChar char="o"/>
            </a:pPr>
            <a:r>
              <a:rPr lang="sq-AL" sz="1800" i="1" dirty="0" smtClean="0"/>
              <a:t>Si mund te dimë se pastruesi i dritareve ka pastruar të gjitha dritaret që duhej të pastroheshin?</a:t>
            </a:r>
            <a:endParaRPr lang="en-US" sz="1800" dirty="0" smtClean="0"/>
          </a:p>
          <a:p>
            <a:pPr>
              <a:buNone/>
            </a:pPr>
            <a:endParaRPr lang="en-US" sz="1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32- Inspektimi</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876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Zyrtarët e prokurimeve duhet të garantojnë që:</a:t>
            </a:r>
            <a:endParaRPr lang="en-US" sz="1800" dirty="0" smtClean="0"/>
          </a:p>
          <a:p>
            <a:pPr lvl="0"/>
            <a:endParaRPr lang="en-US" sz="1800" dirty="0" smtClean="0"/>
          </a:p>
          <a:p>
            <a:pPr lvl="0">
              <a:buFont typeface="Courier New" pitchFamily="49" charset="0"/>
              <a:buChar char="o"/>
            </a:pPr>
            <a:r>
              <a:rPr lang="sq-AL" sz="1800" dirty="0" smtClean="0"/>
              <a:t>të kryhen me shpejtësi testimet e duhura;</a:t>
            </a:r>
            <a:endParaRPr lang="en-US" sz="1800" dirty="0" smtClean="0"/>
          </a:p>
          <a:p>
            <a:pPr lvl="0">
              <a:buFont typeface="Courier New" pitchFamily="49" charset="0"/>
              <a:buChar char="o"/>
            </a:pPr>
            <a:r>
              <a:rPr lang="sq-AL" sz="1800" dirty="0" smtClean="0"/>
              <a:t>të kryhen testimet e pranimit (</a:t>
            </a:r>
            <a:r>
              <a:rPr lang="sq-AL" sz="1800" i="1" dirty="0" smtClean="0"/>
              <a:t>p.sh. </a:t>
            </a:r>
            <a:r>
              <a:rPr lang="sq-AL" sz="1800" dirty="0" smtClean="0"/>
              <a:t>testimi i pajisjeve, si makinat me rreze x);</a:t>
            </a:r>
            <a:endParaRPr lang="en-US" sz="1800" dirty="0" smtClean="0"/>
          </a:p>
          <a:p>
            <a:pPr lvl="0">
              <a:buFont typeface="Courier New" pitchFamily="49" charset="0"/>
              <a:buChar char="o"/>
            </a:pPr>
            <a:r>
              <a:rPr lang="sq-AL" sz="1800" dirty="0" smtClean="0"/>
              <a:t>personat që e kryejnë testimin janë "të kualifikuar";</a:t>
            </a:r>
            <a:endParaRPr lang="en-US" sz="1800" dirty="0" smtClean="0"/>
          </a:p>
          <a:p>
            <a:pPr lvl="0">
              <a:buFont typeface="Courier New" pitchFamily="49" charset="0"/>
              <a:buChar char="o"/>
            </a:pPr>
            <a:r>
              <a:rPr lang="sq-AL" sz="1800" dirty="0" smtClean="0"/>
              <a:t>zbatohet legjislacioni për shëndetin dhe sigurinë;</a:t>
            </a:r>
            <a:endParaRPr lang="en-US" sz="1800" dirty="0" smtClean="0"/>
          </a:p>
          <a:p>
            <a:pPr lvl="0">
              <a:buFont typeface="Courier New" pitchFamily="49" charset="0"/>
              <a:buChar char="o"/>
            </a:pPr>
            <a:r>
              <a:rPr lang="sq-AL" sz="1800" dirty="0" smtClean="0"/>
              <a:t>ka komunikim të shpejtë të pranimit ose refuzimit Brenda palëve përkatëse të interesuara;</a:t>
            </a:r>
            <a:endParaRPr lang="en-US" sz="1800" dirty="0" smtClean="0"/>
          </a:p>
          <a:p>
            <a:pPr lvl="0">
              <a:buFont typeface="Courier New" pitchFamily="49" charset="0"/>
              <a:buChar char="o"/>
            </a:pPr>
            <a:r>
              <a:rPr lang="sq-AL" sz="1800" dirty="0" smtClean="0"/>
              <a:t>mallrat dhe shërbimet e refuzuara nuk paguhen derisa të zëvendësohen;</a:t>
            </a:r>
            <a:endParaRPr lang="en-US" sz="1800" dirty="0" smtClean="0"/>
          </a:p>
          <a:p>
            <a:pPr lvl="0">
              <a:buFont typeface="Courier New" pitchFamily="49" charset="0"/>
              <a:buChar char="o"/>
            </a:pPr>
            <a:r>
              <a:rPr lang="sq-AL" sz="1800" dirty="0" smtClean="0"/>
              <a:t>mallrat e refuzuara kthehen dhe zëvendësohen;</a:t>
            </a:r>
            <a:endParaRPr lang="en-US" sz="1800" dirty="0" smtClean="0"/>
          </a:p>
          <a:p>
            <a:pPr>
              <a:buFont typeface="Courier New" pitchFamily="49" charset="0"/>
              <a:buChar char="o"/>
            </a:pPr>
            <a:r>
              <a:rPr lang="sq-AL" sz="1800" dirty="0" smtClean="0"/>
              <a:t>shërbimet e refuzuara kryhen përsëri, në një nivel cilësor në pajtim me kontratën.</a:t>
            </a:r>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914400" y="2286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
            </a:r>
            <a:br>
              <a:rPr lang="en-US" sz="2400" b="1" dirty="0" smtClean="0">
                <a:solidFill>
                  <a:srgbClr val="FF0000"/>
                </a:solidFill>
              </a:rPr>
            </a:br>
            <a:r>
              <a:rPr lang="sq-AL" sz="2400" b="1" dirty="0" smtClean="0">
                <a:solidFill>
                  <a:srgbClr val="FF0000"/>
                </a:solidFill>
              </a:rPr>
              <a:t>Hapi 33 - Magazinimi dhe kontrolli</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1524000"/>
            <a:ext cx="8305800" cy="426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hap është procesi i ruajtjes dhe kontrollit të mallrave dhe materialeve </a:t>
            </a:r>
            <a:endParaRPr lang="en-US" sz="2400" dirty="0" smtClean="0"/>
          </a:p>
          <a:p>
            <a:r>
              <a:rPr lang="sq-AL" sz="2400" dirty="0" smtClean="0"/>
              <a:t>Nuk zbatohet për </a:t>
            </a:r>
            <a:r>
              <a:rPr lang="sq-AL" sz="2400" b="1" dirty="0" smtClean="0"/>
              <a:t>punët dhe shërbimet</a:t>
            </a:r>
            <a:r>
              <a:rPr lang="en-US" sz="2400" b="1" dirty="0" smtClean="0"/>
              <a:t> (</a:t>
            </a:r>
            <a:r>
              <a:rPr lang="en-US" sz="2400" b="1" dirty="0" err="1" smtClean="0"/>
              <a:t>disa</a:t>
            </a:r>
            <a:r>
              <a:rPr lang="en-US" sz="2400" b="1" dirty="0" smtClean="0"/>
              <a:t> </a:t>
            </a:r>
            <a:r>
              <a:rPr lang="en-US" sz="2400" b="1" dirty="0" err="1" smtClean="0"/>
              <a:t>shërbime</a:t>
            </a:r>
            <a:r>
              <a:rPr lang="en-US" sz="2400" b="1" dirty="0" smtClean="0"/>
              <a:t>)</a:t>
            </a:r>
            <a:endParaRPr lang="en-US" sz="2400" dirty="0" smtClean="0"/>
          </a:p>
          <a:p>
            <a:r>
              <a:rPr lang="sq-AL" sz="2400" dirty="0" smtClean="0"/>
              <a:t>Pasi ka paguar për mallrat dhe shërbimet, autoriteti kontraktues duhet t'i ruajë ato për të garantuar se janë në kushte të mira dhe të </a:t>
            </a:r>
            <a:r>
              <a:rPr lang="sq-AL" sz="2400" dirty="0" err="1" smtClean="0"/>
              <a:t>disponueshme</a:t>
            </a:r>
            <a:r>
              <a:rPr lang="sq-AL" sz="2400" dirty="0" smtClean="0"/>
              <a:t> për palët e interesuara kur ata t'i përdorin ato.</a:t>
            </a:r>
            <a:endParaRPr lang="en-US" sz="2400" dirty="0" smtClean="0"/>
          </a:p>
          <a:p>
            <a:pPr>
              <a:buNone/>
            </a:pPr>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34</a:t>
            </a:r>
            <a:r>
              <a:rPr lang="en-US" sz="2400" b="1" dirty="0" smtClean="0">
                <a:solidFill>
                  <a:srgbClr val="FF0000"/>
                </a:solidFill>
              </a:rPr>
              <a:t> </a:t>
            </a:r>
            <a:r>
              <a:rPr lang="sq-AL" sz="2400" b="1" dirty="0" smtClean="0">
                <a:solidFill>
                  <a:srgbClr val="FF0000"/>
                </a:solidFill>
              </a:rPr>
              <a:t>- Dorëzimi te palët e interesuara</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876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dirty="0" smtClean="0"/>
          </a:p>
          <a:p>
            <a:r>
              <a:rPr lang="sq-AL" sz="2400" dirty="0" smtClean="0"/>
              <a:t>Ky hap pasqyron procesin e vënies në dispozicion të mallrave dhe shërbimeve tek palët e interesuara të autorizuara brenda organizatës. </a:t>
            </a:r>
            <a:endParaRPr lang="en-US" sz="2400" dirty="0" smtClean="0"/>
          </a:p>
          <a:p>
            <a:pPr>
              <a:buNone/>
            </a:pPr>
            <a:endParaRPr lang="en-US" sz="2400" dirty="0" smtClean="0"/>
          </a:p>
          <a:p>
            <a:r>
              <a:rPr lang="sq-AL" sz="2400" dirty="0" smtClean="0"/>
              <a:t>Ky proces ka një rëndësi jetike, sepse "</a:t>
            </a:r>
            <a:r>
              <a:rPr lang="sq-AL" sz="2400" i="1" dirty="0" smtClean="0"/>
              <a:t>mallrat kanë tendencë të nxjerrin këmbë dhe të ecin</a:t>
            </a:r>
            <a:r>
              <a:rPr lang="en-US" sz="2400" i="1" dirty="0" smtClean="0"/>
              <a:t>”!!!</a:t>
            </a:r>
          </a:p>
          <a:p>
            <a:endParaRPr lang="en-US" sz="2400" i="1"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35 - Pagesa</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endParaRPr lang="en-US" sz="2400" dirty="0" smtClean="0"/>
          </a:p>
          <a:p>
            <a:r>
              <a:rPr lang="sq-AL" sz="2400" dirty="0" smtClean="0"/>
              <a:t>Ky hap pasqyron procesin e bërjes së pagesave tek operatorët ekonomikë për mallrat, punët, materialet dhe shërbimet që i kanë ofruar autoritetit kontraktues.</a:t>
            </a:r>
            <a:endParaRPr lang="en-US" sz="2400" dirty="0" smtClean="0"/>
          </a:p>
          <a:p>
            <a:r>
              <a:rPr lang="sq-AL" sz="2400" b="1" u="sng" dirty="0" smtClean="0"/>
              <a:t>Brenda 30 </a:t>
            </a:r>
            <a:r>
              <a:rPr lang="sq-AL" sz="2400" b="1" u="sng" dirty="0" err="1" smtClean="0"/>
              <a:t>diteve</a:t>
            </a:r>
            <a:endParaRPr lang="en-US" sz="2400" b="1" u="sng" dirty="0" smtClean="0"/>
          </a:p>
          <a:p>
            <a:endParaRPr lang="en-US" sz="2400" b="1" u="sng" dirty="0" smtClean="0"/>
          </a:p>
          <a:p>
            <a:pPr marL="0" indent="0" algn="ctr">
              <a:buNone/>
            </a:pPr>
            <a:r>
              <a:rPr lang="sq-AL" sz="2400" b="1" dirty="0"/>
              <a:t>Hapi 36 - Shqyrtimi i </a:t>
            </a:r>
            <a:r>
              <a:rPr lang="sq-AL" sz="2400" b="1" dirty="0" err="1" smtClean="0"/>
              <a:t>performancës</a:t>
            </a:r>
            <a:endParaRPr lang="en-US" sz="2400" b="1" dirty="0" smtClean="0"/>
          </a:p>
          <a:p>
            <a:endParaRPr lang="en-US" sz="2400" b="1" dirty="0" smtClean="0"/>
          </a:p>
          <a:p>
            <a:r>
              <a:rPr lang="sq-AL" sz="2400" dirty="0"/>
              <a:t>Ky proces </a:t>
            </a:r>
            <a:r>
              <a:rPr lang="sq-AL" sz="2400" b="1" dirty="0"/>
              <a:t>krahason përputhjen e mallrave, punëve, materialeve dhe shërbimeve </a:t>
            </a:r>
            <a:r>
              <a:rPr lang="sq-AL" sz="2400" dirty="0"/>
              <a:t>që i janë ofruar autoritetit kontraktues </a:t>
            </a:r>
            <a:r>
              <a:rPr lang="sq-AL" sz="2400" b="1" dirty="0"/>
              <a:t>me kriteret e </a:t>
            </a:r>
            <a:r>
              <a:rPr lang="en-US" sz="2400" b="1" dirty="0" err="1" smtClean="0"/>
              <a:t>caktuara</a:t>
            </a:r>
            <a:r>
              <a:rPr lang="sq-AL" sz="2400" b="1" dirty="0" smtClean="0"/>
              <a:t>, </a:t>
            </a:r>
            <a:r>
              <a:rPr lang="sq-AL" sz="2400" b="1" dirty="0"/>
              <a:t>të specifikuara dhe të pranuara</a:t>
            </a:r>
            <a:r>
              <a:rPr lang="sq-AL" sz="2400" b="1" dirty="0" smtClean="0"/>
              <a:t>.</a:t>
            </a:r>
            <a:endParaRPr lang="en-US" sz="2400" b="1" dirty="0" smtClean="0"/>
          </a:p>
          <a:p>
            <a:endParaRPr lang="en-US" sz="2400" b="1" dirty="0">
              <a:solidFill>
                <a:srgbClr val="FF0000"/>
              </a:solidFill>
            </a:endParaRPr>
          </a:p>
          <a:p>
            <a:endParaRPr lang="sq-AL" sz="2400" b="1" u="sng" dirty="0" smtClean="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37- Përmirësimi i vazhdueshëm</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876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hap ka të bëjë me shqyrtimin e procesit të prokurimit dhe mallrave, punëve, materialeve dhe shërbimeve të blera dhe identifikimin e zonave për përmirësim, të cilat mund të zbatohen për prokurimet në të ardhmen.</a:t>
            </a:r>
            <a:endParaRPr lang="en-US" sz="2400" dirty="0" smtClean="0"/>
          </a:p>
          <a:p>
            <a:r>
              <a:rPr lang="sq-AL" sz="2400" dirty="0" smtClean="0"/>
              <a:t>Në fund të procesit të prokurimit është e përshtatshme të bëhen pyetjet:</a:t>
            </a:r>
            <a:endParaRPr lang="en-US" sz="2400" dirty="0" smtClean="0"/>
          </a:p>
          <a:p>
            <a:pPr lvl="0">
              <a:buFont typeface="Wingdings" pitchFamily="2" charset="2"/>
              <a:buChar char="v"/>
            </a:pPr>
            <a:r>
              <a:rPr lang="sq-AL" sz="2400" i="1" dirty="0" smtClean="0"/>
              <a:t>Çfarë shkoi vërtet mirë me këtë prokurim? A mund t'i zbatojmë këto veçori diku tjetër?</a:t>
            </a:r>
            <a:endParaRPr lang="en-US" sz="2400" dirty="0" smtClean="0"/>
          </a:p>
          <a:p>
            <a:pPr lvl="0">
              <a:buFont typeface="Wingdings" pitchFamily="2" charset="2"/>
              <a:buChar char="v"/>
            </a:pPr>
            <a:r>
              <a:rPr lang="sq-AL" sz="2400" i="1" dirty="0" smtClean="0"/>
              <a:t>Çfarë ka nevojë për përmirësim? Si mund ta bëjmë këtë? Kush do të na ndihmojë?</a:t>
            </a:r>
            <a:endParaRPr lang="en-US" sz="2400" dirty="0" smtClean="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38 - Hedhja/asgjësimi</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876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proces përfshin hapat e nevojsh</a:t>
            </a:r>
            <a:r>
              <a:rPr lang="en-US" sz="2400" dirty="0" err="1" smtClean="0"/>
              <a:t>ëm</a:t>
            </a:r>
            <a:r>
              <a:rPr lang="sq-AL" sz="2400" dirty="0" smtClean="0"/>
              <a:t> </a:t>
            </a:r>
            <a:r>
              <a:rPr lang="sq-AL" sz="2400" b="1" dirty="0" smtClean="0">
                <a:solidFill>
                  <a:srgbClr val="FF0000"/>
                </a:solidFill>
              </a:rPr>
              <a:t>për të shitur mallrat, punët dhe materialet </a:t>
            </a:r>
            <a:r>
              <a:rPr lang="sq-AL" sz="2400" dirty="0" smtClean="0"/>
              <a:t>në një mënyrë etike dhe që mbron mjedisin, duke garantuar vlerën për paratë për autoritetin kontraktues. </a:t>
            </a:r>
            <a:endParaRPr lang="en-US" sz="2400" dirty="0" smtClean="0"/>
          </a:p>
          <a:p>
            <a:r>
              <a:rPr lang="sq-AL" sz="2400" dirty="0" smtClean="0"/>
              <a:t>Ndonjëherë ky hap është përgjegjësi e prokurimit. </a:t>
            </a:r>
            <a:endParaRPr lang="en-US" sz="2400" dirty="0" smtClean="0"/>
          </a:p>
          <a:p>
            <a:r>
              <a:rPr lang="sq-AL" sz="2400" b="1" dirty="0" smtClean="0"/>
              <a:t>Shpërndarja te "miqtë" ose nën vlerën e tregut normalisht konsiderohet si aktivitet </a:t>
            </a:r>
            <a:r>
              <a:rPr lang="sq-AL" sz="2400" b="1" dirty="0" err="1" smtClean="0"/>
              <a:t>korruptiv</a:t>
            </a:r>
            <a:r>
              <a:rPr lang="sq-AL" sz="2400" b="1" dirty="0" smtClean="0"/>
              <a:t>.</a:t>
            </a:r>
            <a:endParaRPr lang="en-US" sz="2400" b="1" dirty="0" smtClean="0"/>
          </a:p>
          <a:p>
            <a:endParaRPr lang="en-US" sz="2400" dirty="0" smtClean="0"/>
          </a:p>
          <a:p>
            <a:pPr>
              <a:buNone/>
            </a:pPr>
            <a:endParaRPr lang="en-US" sz="2400"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39 - Faza përmbyllëse</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1447800"/>
            <a:ext cx="8305800" cy="434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Faza përmbyllëse arrihet </a:t>
            </a:r>
            <a:r>
              <a:rPr lang="sq-AL" sz="2400" b="1" dirty="0" smtClean="0"/>
              <a:t>kur autoriteti kontraktues dhe operatori ekonomik kanë përfunduar</a:t>
            </a:r>
            <a:r>
              <a:rPr lang="sq-AL" sz="2400" dirty="0" smtClean="0"/>
              <a:t> të gjitha hapat e prokurimit dhe veprimet administrative. </a:t>
            </a:r>
            <a:endParaRPr lang="en-US" sz="2400" dirty="0" smtClean="0"/>
          </a:p>
          <a:p>
            <a:r>
              <a:rPr lang="sq-AL" sz="2400" dirty="0" smtClean="0"/>
              <a:t>Faza përmbyllëse ndodh </a:t>
            </a:r>
            <a:r>
              <a:rPr lang="sq-AL" sz="2400" b="1" dirty="0" smtClean="0"/>
              <a:t>kur janë zgjidhur të gjitha mosmarrëveshjet dhe është kryer pagesa finale.</a:t>
            </a:r>
            <a:endParaRPr lang="en-US" sz="2400" b="1" dirty="0" smtClean="0"/>
          </a:p>
          <a:p>
            <a:endParaRPr lang="en-US" sz="2400" dirty="0" smtClean="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Përmbajtja  e kontratës</a:t>
            </a:r>
            <a:endParaRPr lang="en-US" sz="2400" b="1" dirty="0">
              <a:solidFill>
                <a:srgbClr val="FF0000"/>
              </a:solidFill>
            </a:endParaRPr>
          </a:p>
        </p:txBody>
      </p:sp>
      <p:sp>
        <p:nvSpPr>
          <p:cNvPr id="30723" name="Symbol zastępczy zawartości 2"/>
          <p:cNvSpPr>
            <a:spLocks noGrp="1"/>
          </p:cNvSpPr>
          <p:nvPr>
            <p:ph idx="1"/>
          </p:nvPr>
        </p:nvSpPr>
        <p:spPr bwMode="auto">
          <a:xfrm>
            <a:off x="457200" y="990600"/>
            <a:ext cx="830580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Që të arrihet një marrëveshje </a:t>
            </a:r>
            <a:r>
              <a:rPr lang="sq-AL" sz="1800" b="1" dirty="0" smtClean="0"/>
              <a:t>duhet të ketë një ofertë</a:t>
            </a:r>
            <a:r>
              <a:rPr lang="sq-AL" sz="1800" dirty="0" smtClean="0"/>
              <a:t> dhe një </a:t>
            </a:r>
            <a:r>
              <a:rPr lang="sq-AL" sz="1800" b="1" dirty="0" smtClean="0"/>
              <a:t>pranim të asaj oferte</a:t>
            </a:r>
            <a:r>
              <a:rPr lang="sq-AL" sz="1800" dirty="0" smtClean="0"/>
              <a:t>. </a:t>
            </a:r>
            <a:endParaRPr lang="en-US" sz="1800" b="1" dirty="0" smtClean="0"/>
          </a:p>
          <a:p>
            <a:r>
              <a:rPr lang="sq-AL" sz="1800" dirty="0" smtClean="0"/>
              <a:t>Kontratat për furnizimin me mallra, punë ose shërbime me vlerë të konsiderueshme përmbajnë kushte të detajuara të përcaktuara në shumë klauzola, me qëllim për të ruajtur interesat e çdo pale duke shprehur qartë përgjegjësinë për </a:t>
            </a:r>
            <a:r>
              <a:rPr lang="sq-AL" sz="1800" dirty="0" err="1" smtClean="0"/>
              <a:t>risqet</a:t>
            </a:r>
            <a:r>
              <a:rPr lang="sq-AL" sz="1800" dirty="0" smtClean="0"/>
              <a:t> me të cilat mund të përballen palët sipas kontratës.</a:t>
            </a:r>
            <a:endParaRPr lang="en-US" sz="1800" dirty="0" smtClean="0"/>
          </a:p>
          <a:p>
            <a:r>
              <a:rPr lang="sq-AL" sz="1800" dirty="0" smtClean="0"/>
              <a:t>KRPP-ja ka aprovuar dokumentet standarde të tenderit që do të përdoren nga AK. Pjesa B e DT është kontrata. Pjesa B përbëhet nga:</a:t>
            </a:r>
            <a:endParaRPr lang="en-US" sz="1800" dirty="0" smtClean="0"/>
          </a:p>
          <a:p>
            <a:pPr lvl="0">
              <a:buFont typeface="Courier New" pitchFamily="49" charset="0"/>
              <a:buChar char="o"/>
            </a:pPr>
            <a:r>
              <a:rPr lang="sq-AL" sz="1800" b="1" dirty="0" smtClean="0"/>
              <a:t>Kontrata</a:t>
            </a:r>
            <a:endParaRPr lang="en-US" sz="1800" dirty="0" smtClean="0"/>
          </a:p>
          <a:p>
            <a:pPr lvl="0">
              <a:buFont typeface="Courier New" pitchFamily="49" charset="0"/>
              <a:buChar char="o"/>
            </a:pPr>
            <a:r>
              <a:rPr lang="sq-AL" sz="1800" b="1" dirty="0" smtClean="0"/>
              <a:t>Kushtet e përgjithshme</a:t>
            </a:r>
            <a:endParaRPr lang="en-US" sz="1800" dirty="0" smtClean="0"/>
          </a:p>
          <a:p>
            <a:pPr lvl="0">
              <a:buFont typeface="Courier New" pitchFamily="49" charset="0"/>
              <a:buChar char="o"/>
            </a:pPr>
            <a:r>
              <a:rPr lang="sq-AL" sz="1800" b="1" dirty="0" smtClean="0"/>
              <a:t>Kushte të veçanta</a:t>
            </a:r>
            <a:endParaRPr lang="en-US" sz="1800" b="1" dirty="0" smtClean="0"/>
          </a:p>
          <a:p>
            <a:pPr marL="0" lvl="0" indent="0">
              <a:buNone/>
            </a:pPr>
            <a:r>
              <a:rPr lang="en-US" sz="1800" b="1" dirty="0"/>
              <a:t> </a:t>
            </a:r>
            <a:r>
              <a:rPr lang="en-US" sz="1800" b="1" dirty="0" smtClean="0"/>
              <a:t>    </a:t>
            </a:r>
            <a:r>
              <a:rPr lang="en-US" sz="1800" dirty="0" smtClean="0"/>
              <a:t>KPK </a:t>
            </a:r>
            <a:r>
              <a:rPr lang="en-US" sz="1800" dirty="0" err="1" smtClean="0"/>
              <a:t>mbulojnë</a:t>
            </a:r>
            <a:r>
              <a:rPr lang="en-US" sz="1800" dirty="0" smtClean="0"/>
              <a:t> </a:t>
            </a:r>
            <a:r>
              <a:rPr lang="en-US" sz="1800" dirty="0" err="1" smtClean="0"/>
              <a:t>të</a:t>
            </a:r>
            <a:r>
              <a:rPr lang="en-US" sz="1800" dirty="0" smtClean="0"/>
              <a:t> </a:t>
            </a:r>
            <a:r>
              <a:rPr lang="en-US" sz="1800" dirty="0" err="1" smtClean="0"/>
              <a:t>gjitha</a:t>
            </a:r>
            <a:r>
              <a:rPr lang="en-US" sz="1800" dirty="0" smtClean="0"/>
              <a:t> </a:t>
            </a:r>
            <a:r>
              <a:rPr lang="en-US" sz="1800" dirty="0" err="1" smtClean="0"/>
              <a:t>aspektet</a:t>
            </a:r>
            <a:r>
              <a:rPr lang="en-US" sz="1800" dirty="0" smtClean="0"/>
              <a:t> e </a:t>
            </a:r>
            <a:r>
              <a:rPr lang="en-US" sz="1800" dirty="0" err="1" smtClean="0"/>
              <a:t>mundëshme</a:t>
            </a:r>
            <a:r>
              <a:rPr lang="en-US" sz="1800" dirty="0" smtClean="0"/>
              <a:t> </a:t>
            </a:r>
            <a:r>
              <a:rPr lang="en-US" sz="1800" dirty="0" err="1" smtClean="0"/>
              <a:t>lidhur</a:t>
            </a:r>
            <a:r>
              <a:rPr lang="en-US" sz="1800" dirty="0" smtClean="0"/>
              <a:t> me </a:t>
            </a:r>
            <a:r>
              <a:rPr lang="en-US" sz="1800" dirty="0" err="1" smtClean="0"/>
              <a:t>obligimet</a:t>
            </a:r>
            <a:r>
              <a:rPr lang="en-US" sz="1800" dirty="0" smtClean="0"/>
              <a:t> e OE </a:t>
            </a:r>
            <a:r>
              <a:rPr lang="en-US" sz="1800" dirty="0" err="1" smtClean="0"/>
              <a:t>në</a:t>
            </a:r>
            <a:r>
              <a:rPr lang="en-US" sz="1800" dirty="0" smtClean="0"/>
              <a:t> </a:t>
            </a:r>
            <a:r>
              <a:rPr lang="en-US" sz="1800" dirty="0" err="1" smtClean="0"/>
              <a:t>lidhje</a:t>
            </a:r>
            <a:r>
              <a:rPr lang="en-US" sz="1800" dirty="0" smtClean="0"/>
              <a:t> me </a:t>
            </a:r>
            <a:r>
              <a:rPr lang="en-US" sz="1800" dirty="0" err="1" smtClean="0"/>
              <a:t>kontratën</a:t>
            </a:r>
            <a:r>
              <a:rPr lang="en-US" sz="1800" dirty="0" smtClean="0"/>
              <a:t> </a:t>
            </a:r>
            <a:r>
              <a:rPr lang="en-US" sz="1800" dirty="0" err="1" smtClean="0"/>
              <a:t>dhe</a:t>
            </a:r>
            <a:r>
              <a:rPr lang="en-US" sz="1800" dirty="0" smtClean="0"/>
              <a:t> </a:t>
            </a:r>
            <a:r>
              <a:rPr lang="en-US" sz="1800" dirty="0" err="1" smtClean="0"/>
              <a:t>përkufizojnë</a:t>
            </a:r>
            <a:r>
              <a:rPr lang="en-US" sz="1800" dirty="0" smtClean="0"/>
              <a:t> </a:t>
            </a:r>
            <a:r>
              <a:rPr lang="en-US" sz="1800" dirty="0" err="1" smtClean="0"/>
              <a:t>shkeljet</a:t>
            </a:r>
            <a:r>
              <a:rPr lang="en-US" sz="1800" dirty="0" smtClean="0"/>
              <a:t> </a:t>
            </a:r>
            <a:r>
              <a:rPr lang="en-US" sz="1800" dirty="0" err="1" smtClean="0"/>
              <a:t>themelore</a:t>
            </a:r>
            <a:r>
              <a:rPr lang="en-US" sz="1800" dirty="0" smtClean="0"/>
              <a:t> </a:t>
            </a:r>
            <a:r>
              <a:rPr lang="en-US" sz="1800" dirty="0" err="1" smtClean="0"/>
              <a:t>të</a:t>
            </a:r>
            <a:r>
              <a:rPr lang="en-US" sz="1800" dirty="0" smtClean="0"/>
              <a:t> </a:t>
            </a:r>
            <a:r>
              <a:rPr lang="en-US" sz="1800" dirty="0" err="1" smtClean="0"/>
              <a:t>termeve</a:t>
            </a:r>
            <a:r>
              <a:rPr lang="en-US" sz="1800" dirty="0" smtClean="0"/>
              <a:t> </a:t>
            </a:r>
            <a:r>
              <a:rPr lang="en-US" sz="1800" dirty="0" err="1" smtClean="0"/>
              <a:t>dhe</a:t>
            </a:r>
            <a:r>
              <a:rPr lang="en-US" sz="1800" dirty="0" smtClean="0"/>
              <a:t> </a:t>
            </a:r>
            <a:r>
              <a:rPr lang="en-US" sz="1800" dirty="0" err="1" smtClean="0"/>
              <a:t>mjeteve</a:t>
            </a:r>
            <a:r>
              <a:rPr lang="en-US" sz="1800" dirty="0" smtClean="0"/>
              <a:t> </a:t>
            </a:r>
            <a:r>
              <a:rPr lang="en-US" sz="1800" dirty="0" err="1" smtClean="0"/>
              <a:t>juridike</a:t>
            </a:r>
            <a:r>
              <a:rPr lang="en-US" sz="1800" dirty="0" smtClean="0"/>
              <a:t> </a:t>
            </a:r>
            <a:r>
              <a:rPr lang="en-US" sz="1800" dirty="0" err="1" smtClean="0"/>
              <a:t>që</a:t>
            </a:r>
            <a:r>
              <a:rPr lang="en-US" sz="1800" dirty="0" smtClean="0"/>
              <a:t> </a:t>
            </a:r>
            <a:r>
              <a:rPr lang="en-US" sz="1800" dirty="0" err="1" smtClean="0"/>
              <a:t>vlejnë</a:t>
            </a:r>
            <a:r>
              <a:rPr lang="en-US" sz="1800" dirty="0" smtClean="0"/>
              <a:t> </a:t>
            </a:r>
            <a:r>
              <a:rPr lang="en-US" sz="1800" dirty="0" err="1" smtClean="0"/>
              <a:t>për</a:t>
            </a:r>
            <a:r>
              <a:rPr lang="en-US" sz="1800" dirty="0" smtClean="0"/>
              <a:t> </a:t>
            </a:r>
            <a:r>
              <a:rPr lang="en-US" sz="1800" dirty="0" err="1" smtClean="0"/>
              <a:t>secilën</a:t>
            </a:r>
            <a:r>
              <a:rPr lang="en-US" sz="1800" dirty="0" smtClean="0"/>
              <a:t> </a:t>
            </a:r>
            <a:r>
              <a:rPr lang="en-US" sz="1800" dirty="0" err="1" smtClean="0"/>
              <a:t>pale.KPK</a:t>
            </a:r>
            <a:r>
              <a:rPr lang="en-US" sz="1800" dirty="0" smtClean="0"/>
              <a:t> </a:t>
            </a:r>
            <a:r>
              <a:rPr lang="en-US" sz="1800" dirty="0" err="1" smtClean="0"/>
              <a:t>mbeten</a:t>
            </a:r>
            <a:r>
              <a:rPr lang="en-US" sz="1800" dirty="0" smtClean="0"/>
              <a:t> </a:t>
            </a:r>
            <a:r>
              <a:rPr lang="en-US" sz="1800" dirty="0" err="1" smtClean="0"/>
              <a:t>të</a:t>
            </a:r>
            <a:r>
              <a:rPr lang="en-US" sz="1800" dirty="0" smtClean="0"/>
              <a:t> </a:t>
            </a:r>
            <a:r>
              <a:rPr lang="en-US" sz="1800" dirty="0" err="1" smtClean="0"/>
              <a:t>pandryshuara</a:t>
            </a:r>
            <a:r>
              <a:rPr lang="en-US" sz="1800" dirty="0" smtClean="0"/>
              <a:t> </a:t>
            </a:r>
            <a:r>
              <a:rPr lang="en-US" sz="1800" dirty="0" err="1" smtClean="0"/>
              <a:t>në</a:t>
            </a:r>
            <a:r>
              <a:rPr lang="en-US" sz="1800" dirty="0" smtClean="0"/>
              <a:t> </a:t>
            </a:r>
            <a:r>
              <a:rPr lang="en-US" sz="1800" dirty="0" err="1" smtClean="0"/>
              <a:t>formularin</a:t>
            </a:r>
            <a:r>
              <a:rPr lang="en-US" sz="1800" dirty="0" smtClean="0"/>
              <a:t> e </a:t>
            </a:r>
            <a:r>
              <a:rPr lang="en-US" sz="1800" dirty="0" err="1" smtClean="0"/>
              <a:t>paraqitur</a:t>
            </a:r>
            <a:r>
              <a:rPr lang="en-US" sz="1800" dirty="0" smtClean="0"/>
              <a:t> </a:t>
            </a:r>
            <a:r>
              <a:rPr lang="en-US" sz="1800" dirty="0" err="1" smtClean="0"/>
              <a:t>në</a:t>
            </a:r>
            <a:r>
              <a:rPr lang="en-US" sz="1800" dirty="0" smtClean="0"/>
              <a:t> DT.</a:t>
            </a:r>
          </a:p>
          <a:p>
            <a:pPr marL="0" lvl="0" indent="0">
              <a:buNone/>
            </a:pPr>
            <a:r>
              <a:rPr lang="en-US" sz="1800" dirty="0" smtClean="0"/>
              <a:t>     </a:t>
            </a:r>
            <a:r>
              <a:rPr lang="en-US" sz="1800" dirty="0" err="1" smtClean="0"/>
              <a:t>Kushtet</a:t>
            </a:r>
            <a:r>
              <a:rPr lang="en-US" sz="1800" dirty="0" smtClean="0"/>
              <a:t> </a:t>
            </a:r>
            <a:r>
              <a:rPr lang="en-US" sz="1800" dirty="0" err="1" smtClean="0"/>
              <a:t>Veçanta</a:t>
            </a:r>
            <a:r>
              <a:rPr lang="en-US" sz="1800" dirty="0" smtClean="0"/>
              <a:t> (</a:t>
            </a:r>
            <a:r>
              <a:rPr lang="en-US" sz="1800" dirty="0" err="1"/>
              <a:t>Specifike</a:t>
            </a:r>
            <a:r>
              <a:rPr lang="en-US" sz="1800" dirty="0" smtClean="0"/>
              <a:t>) </a:t>
            </a:r>
            <a:r>
              <a:rPr lang="en-US" sz="1800" dirty="0" err="1" smtClean="0"/>
              <a:t>të</a:t>
            </a:r>
            <a:r>
              <a:rPr lang="en-US" sz="1800" dirty="0" smtClean="0"/>
              <a:t> </a:t>
            </a:r>
            <a:r>
              <a:rPr lang="en-US" sz="1800" dirty="0" err="1" smtClean="0"/>
              <a:t>Kontratës</a:t>
            </a:r>
            <a:r>
              <a:rPr lang="en-US" sz="1800" dirty="0" smtClean="0"/>
              <a:t> </a:t>
            </a:r>
            <a:r>
              <a:rPr lang="en-US" sz="1800" dirty="0" err="1" smtClean="0"/>
              <a:t>plotësojnë</a:t>
            </a:r>
            <a:r>
              <a:rPr lang="en-US" sz="1800" dirty="0" smtClean="0"/>
              <a:t>, </a:t>
            </a:r>
            <a:r>
              <a:rPr lang="en-US" sz="1800" dirty="0" err="1" smtClean="0"/>
              <a:t>shtojnë</a:t>
            </a:r>
            <a:r>
              <a:rPr lang="en-US" sz="1800" dirty="0" smtClean="0"/>
              <a:t> </a:t>
            </a:r>
            <a:r>
              <a:rPr lang="en-US" sz="1800" dirty="0" err="1" smtClean="0"/>
              <a:t>apo</a:t>
            </a:r>
            <a:r>
              <a:rPr lang="en-US" sz="1800" dirty="0" smtClean="0"/>
              <a:t> </a:t>
            </a:r>
            <a:r>
              <a:rPr lang="en-US" sz="1800" dirty="0" err="1" smtClean="0"/>
              <a:t>ndryshojnë</a:t>
            </a:r>
            <a:r>
              <a:rPr lang="en-US" sz="1800" dirty="0" smtClean="0"/>
              <a:t> </a:t>
            </a:r>
            <a:r>
              <a:rPr lang="en-US" sz="1800" dirty="0" err="1" smtClean="0"/>
              <a:t>dispozitat</a:t>
            </a:r>
            <a:r>
              <a:rPr lang="en-US" sz="1800" dirty="0" smtClean="0"/>
              <a:t> e KPK. </a:t>
            </a:r>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Përmbajtja  e kontratës</a:t>
            </a:r>
            <a:r>
              <a:rPr lang="en-US" sz="2400" b="1" dirty="0" smtClean="0">
                <a:solidFill>
                  <a:srgbClr val="FF0000"/>
                </a:solidFill>
              </a:rPr>
              <a:t> (2)</a:t>
            </a:r>
            <a:endParaRPr lang="en-US" sz="2400" b="1" dirty="0">
              <a:solidFill>
                <a:srgbClr val="FF0000"/>
              </a:solidFill>
            </a:endParaRPr>
          </a:p>
        </p:txBody>
      </p:sp>
      <p:sp>
        <p:nvSpPr>
          <p:cNvPr id="30723" name="Symbol zastępczy zawartości 2"/>
          <p:cNvSpPr>
            <a:spLocks noGrp="1"/>
          </p:cNvSpPr>
          <p:nvPr>
            <p:ph idx="1"/>
          </p:nvPr>
        </p:nvSpPr>
        <p:spPr bwMode="auto">
          <a:xfrm>
            <a:off x="457200" y="990600"/>
            <a:ext cx="830580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Në përgatitjen e ndonjë kontratë për prokurimin e furnizimeve, punëve ose shërbimeve, fushat kryesore të rrezikut</a:t>
            </a:r>
            <a:r>
              <a:rPr lang="en-US" sz="1800" dirty="0" smtClean="0"/>
              <a:t>,</a:t>
            </a:r>
            <a:r>
              <a:rPr lang="sq-AL" sz="1800" dirty="0" smtClean="0"/>
              <a:t>konsiderohet </a:t>
            </a:r>
            <a:r>
              <a:rPr lang="en-US" sz="1800" dirty="0" err="1" smtClean="0"/>
              <a:t>të</a:t>
            </a:r>
            <a:r>
              <a:rPr lang="en-US" sz="1800" dirty="0" smtClean="0"/>
              <a:t> </a:t>
            </a:r>
            <a:r>
              <a:rPr lang="sq-AL" sz="1800" dirty="0" smtClean="0"/>
              <a:t>j</a:t>
            </a:r>
            <a:r>
              <a:rPr lang="en-US" sz="1800" dirty="0" smtClean="0"/>
              <a:t>e</a:t>
            </a:r>
            <a:r>
              <a:rPr lang="sq-AL" sz="1800" dirty="0" smtClean="0"/>
              <a:t>në si më poshtë:</a:t>
            </a:r>
            <a:endParaRPr lang="en-US" sz="1800" dirty="0" smtClean="0"/>
          </a:p>
          <a:p>
            <a:pPr lvl="0">
              <a:buFont typeface="+mj-lt"/>
              <a:buAutoNum type="arabicPeriod"/>
            </a:pPr>
            <a:r>
              <a:rPr lang="sq-AL" sz="1800" b="1" dirty="0" smtClean="0"/>
              <a:t>specifikimin e duhur</a:t>
            </a:r>
            <a:r>
              <a:rPr lang="sq-AL" sz="1800" dirty="0" smtClean="0"/>
              <a:t> të furnizimeve, punime ose shërbime që do të ofrohen;</a:t>
            </a:r>
            <a:endParaRPr lang="en-US" sz="1800" dirty="0" smtClean="0"/>
          </a:p>
          <a:p>
            <a:pPr lvl="0">
              <a:buFont typeface="+mj-lt"/>
              <a:buAutoNum type="arabicPeriod"/>
            </a:pPr>
            <a:r>
              <a:rPr lang="sq-AL" sz="1800" dirty="0" smtClean="0"/>
              <a:t> </a:t>
            </a:r>
            <a:r>
              <a:rPr lang="sq-AL" sz="1800" b="1" dirty="0" smtClean="0"/>
              <a:t>përputhje me specifikimet</a:t>
            </a:r>
            <a:r>
              <a:rPr lang="sq-AL" sz="1800" dirty="0" smtClean="0"/>
              <a:t> (sigurimin e cilësisë, inspektimit, korrigjimin e defekte, garancitë dhe garancitë, pranimi);</a:t>
            </a:r>
            <a:endParaRPr lang="en-US" sz="1800" dirty="0" smtClean="0"/>
          </a:p>
          <a:p>
            <a:pPr lvl="0">
              <a:buFont typeface="+mj-lt"/>
              <a:buAutoNum type="arabicPeriod"/>
            </a:pPr>
            <a:r>
              <a:rPr lang="sq-AL" sz="1800" b="1" dirty="0" smtClean="0"/>
              <a:t>koha</a:t>
            </a:r>
            <a:r>
              <a:rPr lang="sq-AL" sz="1800" dirty="0" smtClean="0"/>
              <a:t> (e fillimit, programi, ofrimit / përfundimin, vonesë);</a:t>
            </a:r>
            <a:endParaRPr lang="en-US" sz="1800" dirty="0" smtClean="0"/>
          </a:p>
          <a:p>
            <a:pPr lvl="0">
              <a:buFont typeface="+mj-lt"/>
              <a:buAutoNum type="arabicPeriod"/>
            </a:pPr>
            <a:r>
              <a:rPr lang="sq-AL" sz="1800" b="1" dirty="0" smtClean="0"/>
              <a:t>Çmimi dhe pagesa</a:t>
            </a:r>
            <a:r>
              <a:rPr lang="sq-AL" sz="1800" dirty="0" smtClean="0"/>
              <a:t> (Përkufizimi i çmimit, shuma e pagesave, koha e pagesave;metodën e pagesës; pagesës </a:t>
            </a:r>
            <a:r>
              <a:rPr lang="en-US" sz="1800" dirty="0" err="1" smtClean="0"/>
              <a:t>së</a:t>
            </a:r>
            <a:r>
              <a:rPr lang="en-US" sz="1800" dirty="0" smtClean="0"/>
              <a:t> </a:t>
            </a:r>
            <a:r>
              <a:rPr lang="sq-AL" sz="1800" dirty="0" smtClean="0"/>
              <a:t>vonuar);</a:t>
            </a:r>
            <a:endParaRPr lang="en-US" sz="1800" dirty="0" smtClean="0"/>
          </a:p>
          <a:p>
            <a:pPr lvl="0">
              <a:buFont typeface="+mj-lt"/>
              <a:buAutoNum type="arabicPeriod"/>
            </a:pPr>
            <a:r>
              <a:rPr lang="sq-AL" sz="1800" b="1" dirty="0" smtClean="0"/>
              <a:t>dëmet  dhe lëndimit </a:t>
            </a:r>
            <a:r>
              <a:rPr lang="sq-AL" sz="1800" dirty="0" smtClean="0"/>
              <a:t>(ndaj furnizimeve ose punëve gjatë transportit ose për të palëve të treta, të pronësisë intelektuale, sigurime);</a:t>
            </a:r>
            <a:endParaRPr lang="en-US" sz="1800" dirty="0" smtClean="0"/>
          </a:p>
          <a:p>
            <a:pPr lvl="0">
              <a:buFont typeface="+mj-lt"/>
              <a:buAutoNum type="arabicPeriod"/>
            </a:pPr>
            <a:r>
              <a:rPr lang="sq-AL" sz="1800" b="1" dirty="0" smtClean="0"/>
              <a:t>dështimi për të kryer</a:t>
            </a:r>
            <a:r>
              <a:rPr lang="sq-AL" sz="1800" dirty="0" smtClean="0"/>
              <a:t> (dëmet ne vonesë, dëmet e </a:t>
            </a:r>
            <a:r>
              <a:rPr lang="sq-AL" sz="1800" dirty="0" err="1" smtClean="0"/>
              <a:t>performancës</a:t>
            </a:r>
            <a:r>
              <a:rPr lang="sq-AL" sz="1800" dirty="0" smtClean="0"/>
              <a:t>; të sigurisë);</a:t>
            </a:r>
            <a:endParaRPr lang="en-US" sz="1800" dirty="0" smtClean="0"/>
          </a:p>
          <a:p>
            <a:pPr lvl="0">
              <a:buFont typeface="+mj-lt"/>
              <a:buAutoNum type="arabicPeriod"/>
            </a:pPr>
            <a:r>
              <a:rPr lang="sq-AL" sz="1800" b="1" dirty="0" smtClean="0"/>
              <a:t>“klauzolat standarde"</a:t>
            </a:r>
            <a:r>
              <a:rPr lang="sq-AL" sz="1800" dirty="0" smtClean="0"/>
              <a:t> (ligji i kontratës; gjuha e kontratës; renditja sipas përparësisë; revokimi; caktimi; ndryshimi; njoftimet);</a:t>
            </a:r>
            <a:endParaRPr lang="en-US" sz="1800" dirty="0" smtClean="0"/>
          </a:p>
          <a:p>
            <a:pPr lvl="0">
              <a:buFont typeface="+mj-lt"/>
              <a:buAutoNum type="arabicPeriod"/>
            </a:pPr>
            <a:r>
              <a:rPr lang="sq-AL" sz="1800" b="1" dirty="0" smtClean="0"/>
              <a:t>zgjidhjen e kontesteve</a:t>
            </a:r>
            <a:endParaRPr lang="en-US" sz="1800" dirty="0" smtClean="0"/>
          </a:p>
          <a:p>
            <a:pPr>
              <a:buNone/>
            </a:pPr>
            <a:r>
              <a:rPr lang="sq-AL" sz="1800" dirty="0" smtClean="0"/>
              <a:t> </a:t>
            </a:r>
            <a:endParaRPr lang="en-US" sz="1800" dirty="0" smtClean="0"/>
          </a:p>
          <a:p>
            <a:pPr lvl="0"/>
            <a:endParaRPr lang="en-US" sz="1800" dirty="0" smtClean="0"/>
          </a:p>
          <a:p>
            <a:pPr lvl="0">
              <a:buFont typeface="+mj-lt"/>
              <a:buAutoNum type="arabicPeriod"/>
            </a:pPr>
            <a:endParaRPr lang="en-US" sz="1800" dirty="0" smtClean="0"/>
          </a:p>
          <a:p>
            <a:endParaRPr lang="en-US" sz="18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Cikli PDCA</a:t>
            </a:r>
            <a:endParaRPr lang="sq-AL" b="1" dirty="0">
              <a:solidFill>
                <a:srgbClr val="FF0000"/>
              </a:solidFill>
            </a:endParaRPr>
          </a:p>
        </p:txBody>
      </p:sp>
      <p:sp>
        <p:nvSpPr>
          <p:cNvPr id="3" name="Content Placeholder 2"/>
          <p:cNvSpPr>
            <a:spLocks noGrp="1"/>
          </p:cNvSpPr>
          <p:nvPr>
            <p:ph idx="1"/>
          </p:nvPr>
        </p:nvSpPr>
        <p:spPr>
          <a:xfrm>
            <a:off x="457200" y="1143000"/>
            <a:ext cx="8229600" cy="4983163"/>
          </a:xfrm>
        </p:spPr>
        <p:txBody>
          <a:bodyPr/>
          <a:lstStyle/>
          <a:p>
            <a:r>
              <a:rPr lang="sq-AL" sz="2400" dirty="0" smtClean="0"/>
              <a:t>Kryesore për procesin e menaxhimit të suksesshëm të kontratës është vetëdija se zyrtarët e prokurimit duhet</a:t>
            </a:r>
            <a:endParaRPr lang="en-US" sz="2400" dirty="0" smtClean="0"/>
          </a:p>
          <a:p>
            <a:pPr>
              <a:buFont typeface="Wingdings" pitchFamily="2" charset="2"/>
              <a:buChar char="ü"/>
            </a:pPr>
            <a:r>
              <a:rPr lang="sq-AL" sz="2000" dirty="0" smtClean="0"/>
              <a:t> </a:t>
            </a:r>
            <a:r>
              <a:rPr lang="sq-AL" sz="2000" b="1" dirty="0" smtClean="0"/>
              <a:t>të planifikojnë</a:t>
            </a:r>
            <a:r>
              <a:rPr lang="en-US" sz="2000" b="1" dirty="0" smtClean="0"/>
              <a:t> </a:t>
            </a:r>
            <a:r>
              <a:rPr lang="en-US" sz="2000" b="1" i="1" dirty="0" smtClean="0"/>
              <a:t>- </a:t>
            </a:r>
            <a:r>
              <a:rPr lang="sq-AL" sz="2000" i="1" dirty="0" smtClean="0"/>
              <a:t>i referohet </a:t>
            </a:r>
            <a:r>
              <a:rPr lang="sq-AL" sz="2000" b="1" i="1" dirty="0" smtClean="0"/>
              <a:t>fazave që paraprijnë akordimin e kontratës</a:t>
            </a:r>
            <a:r>
              <a:rPr lang="sq-AL" sz="2000" i="1" dirty="0" smtClean="0"/>
              <a:t> </a:t>
            </a:r>
            <a:endParaRPr lang="en-US" sz="2000" b="1" i="1" dirty="0" smtClean="0"/>
          </a:p>
          <a:p>
            <a:pPr>
              <a:buFont typeface="Wingdings" pitchFamily="2" charset="2"/>
              <a:buChar char="ü"/>
            </a:pPr>
            <a:r>
              <a:rPr lang="sq-AL" sz="2000" dirty="0" smtClean="0"/>
              <a:t> </a:t>
            </a:r>
            <a:r>
              <a:rPr lang="sq-AL" sz="2000" b="1" dirty="0" smtClean="0"/>
              <a:t>të bëjnë</a:t>
            </a:r>
            <a:r>
              <a:rPr lang="en-US" sz="2000" dirty="0" smtClean="0"/>
              <a:t> - </a:t>
            </a:r>
            <a:r>
              <a:rPr lang="sq-AL" sz="2000" i="1" dirty="0" smtClean="0"/>
              <a:t>i referohet </a:t>
            </a:r>
            <a:r>
              <a:rPr lang="sq-AL" sz="2000" b="1" i="1" dirty="0" smtClean="0"/>
              <a:t>aktivitetit të operatorit ekonomik përgjatë kohëzgjatjes së kontratës</a:t>
            </a:r>
            <a:endParaRPr lang="en-US" sz="2000" i="1" dirty="0" smtClean="0"/>
          </a:p>
          <a:p>
            <a:pPr>
              <a:buFont typeface="Wingdings" pitchFamily="2" charset="2"/>
              <a:buChar char="ü"/>
            </a:pPr>
            <a:r>
              <a:rPr lang="sq-AL" sz="2000" b="1" dirty="0" smtClean="0"/>
              <a:t>të kontrollojnë </a:t>
            </a:r>
            <a:r>
              <a:rPr lang="en-US" sz="2000" b="1" dirty="0" smtClean="0"/>
              <a:t>- </a:t>
            </a:r>
            <a:r>
              <a:rPr lang="sq-AL" sz="2000" i="1" dirty="0" smtClean="0"/>
              <a:t>i referohet </a:t>
            </a:r>
            <a:r>
              <a:rPr lang="sq-AL" sz="2000" b="1" i="1" dirty="0" smtClean="0"/>
              <a:t>verifikimeve dhe kontrolleve që përfshihen për të monitoruar </a:t>
            </a:r>
            <a:r>
              <a:rPr lang="sq-AL" sz="2000" b="1" i="1" dirty="0" err="1" smtClean="0"/>
              <a:t>performancën</a:t>
            </a:r>
            <a:r>
              <a:rPr lang="sq-AL" sz="2000" b="1" dirty="0" smtClean="0"/>
              <a:t> dhe</a:t>
            </a:r>
            <a:endParaRPr lang="en-US" sz="2000" b="1" dirty="0" smtClean="0"/>
          </a:p>
          <a:p>
            <a:pPr>
              <a:buFont typeface="Wingdings" pitchFamily="2" charset="2"/>
              <a:buChar char="ü"/>
            </a:pPr>
            <a:r>
              <a:rPr lang="sq-AL" sz="2000" b="1" dirty="0" smtClean="0"/>
              <a:t> të veprojnë</a:t>
            </a:r>
            <a:r>
              <a:rPr lang="en-US" sz="2000" b="1" dirty="0" smtClean="0"/>
              <a:t> - </a:t>
            </a:r>
            <a:r>
              <a:rPr lang="sq-AL" sz="2000" i="1" dirty="0" smtClean="0"/>
              <a:t>i referohet </a:t>
            </a:r>
            <a:r>
              <a:rPr lang="sq-AL" sz="2000" b="1" i="1" dirty="0" smtClean="0"/>
              <a:t>veprimeve të nevojshme për të siguruar që çdo </a:t>
            </a:r>
            <a:r>
              <a:rPr lang="sq-AL" sz="2000" b="1" i="1" dirty="0" err="1" smtClean="0"/>
              <a:t>performancë</a:t>
            </a:r>
            <a:r>
              <a:rPr lang="sq-AL" sz="2000" b="1" i="1" dirty="0" smtClean="0"/>
              <a:t> që ka dalë jashtë parashikimeve të sillet përsëri brenda parametrave të kërkuar</a:t>
            </a:r>
            <a:r>
              <a:rPr lang="sq-AL" sz="2000" i="1" dirty="0" smtClean="0"/>
              <a:t>.</a:t>
            </a:r>
            <a:endParaRPr lang="en-US" sz="2000" b="1" i="1" dirty="0" smtClean="0"/>
          </a:p>
          <a:p>
            <a:pPr>
              <a:buNone/>
            </a:pPr>
            <a:endParaRPr lang="en-US" sz="2400" dirty="0" smtClean="0"/>
          </a:p>
          <a:p>
            <a:pPr marL="0" indent="0">
              <a:buNone/>
            </a:pPr>
            <a:endParaRPr lang="en-US" sz="2000" b="1" i="1" dirty="0">
              <a:solidFill>
                <a:srgbClr val="FF0000"/>
              </a:solidFill>
            </a:endParaRPr>
          </a:p>
        </p:txBody>
      </p:sp>
    </p:spTree>
    <p:extLst>
      <p:ext uri="{BB962C8B-B14F-4D97-AF65-F5344CB8AC3E}">
        <p14:creationId xmlns:p14="http://schemas.microsoft.com/office/powerpoint/2010/main" val="25986393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1. </a:t>
            </a:r>
            <a:r>
              <a:rPr lang="sq-AL" sz="2400" b="1" dirty="0" smtClean="0">
                <a:solidFill>
                  <a:srgbClr val="FF0000"/>
                </a:solidFill>
              </a:rPr>
              <a:t>SPECIFIKIMI I DUHUR </a:t>
            </a:r>
            <a:endParaRPr lang="en-US" sz="2400" b="1" i="1" dirty="0">
              <a:solidFill>
                <a:srgbClr val="FF0000"/>
              </a:solidFill>
            </a:endParaRPr>
          </a:p>
        </p:txBody>
      </p:sp>
      <p:sp>
        <p:nvSpPr>
          <p:cNvPr id="30723" name="Symbol zastępczy zawartości 2"/>
          <p:cNvSpPr>
            <a:spLocks noGrp="1"/>
          </p:cNvSpPr>
          <p:nvPr>
            <p:ph idx="1"/>
          </p:nvPr>
        </p:nvSpPr>
        <p:spPr bwMode="auto">
          <a:xfrm>
            <a:off x="457200" y="838200"/>
            <a:ext cx="8305800" cy="5562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Është praktikë e zakonshme që mallrat, punët ose shërbimet të përkufizohen brenda një dokumenti ose një serie dokumentesh që janë pjesë e kontratës dhe </a:t>
            </a:r>
            <a:r>
              <a:rPr lang="sq-AL" sz="1800" dirty="0" smtClean="0">
                <a:solidFill>
                  <a:srgbClr val="FF0000"/>
                </a:solidFill>
              </a:rPr>
              <a:t>që njihen si specifikimet teknike.</a:t>
            </a:r>
            <a:endParaRPr lang="en-US" sz="1800" dirty="0" smtClean="0"/>
          </a:p>
          <a:p>
            <a:r>
              <a:rPr lang="sq-AL" sz="1800" dirty="0" smtClean="0"/>
              <a:t>Për shembull, për sa i përket një kontrate për punët publike”</a:t>
            </a:r>
            <a:endParaRPr lang="en-US" sz="1800" dirty="0" smtClean="0"/>
          </a:p>
          <a:p>
            <a:pPr>
              <a:buFont typeface="Wingdings" pitchFamily="2" charset="2"/>
              <a:buChar char="ü"/>
            </a:pPr>
            <a:r>
              <a:rPr lang="sq-AL" sz="1800" i="1" dirty="0" smtClean="0"/>
              <a:t>Kush do ta përgatisë projektin: autoriteti kontraktues (“autoriteti kontraktues/punëdhënësi”), ose një “inxhinier” për llogari të tyre apo operatori ekonomik (“</a:t>
            </a:r>
            <a:r>
              <a:rPr lang="sq-AL" sz="1800" i="1" dirty="0" err="1" smtClean="0"/>
              <a:t>kontraktori</a:t>
            </a:r>
            <a:r>
              <a:rPr lang="sq-AL" sz="1800" i="1" dirty="0" smtClean="0"/>
              <a:t>”)?</a:t>
            </a:r>
            <a:endParaRPr lang="en-US" sz="1800" dirty="0" smtClean="0"/>
          </a:p>
          <a:p>
            <a:pPr>
              <a:buFont typeface="Wingdings" pitchFamily="2" charset="2"/>
              <a:buChar char="ü"/>
            </a:pPr>
            <a:r>
              <a:rPr lang="sq-AL" sz="1800" i="1" dirty="0" smtClean="0"/>
              <a:t>A do të furnizohen të gjitha materialet nga </a:t>
            </a:r>
            <a:r>
              <a:rPr lang="sq-AL" sz="1800" i="1" dirty="0" err="1" smtClean="0"/>
              <a:t>kontraktori</a:t>
            </a:r>
            <a:r>
              <a:rPr lang="sq-AL" sz="1800" i="1" dirty="0" smtClean="0"/>
              <a:t> apo disa materiale do të furnizohen nga autoriteti </a:t>
            </a:r>
            <a:r>
              <a:rPr lang="sq-AL" sz="1800" i="1" dirty="0" err="1" smtClean="0"/>
              <a:t>kontraktor</a:t>
            </a:r>
            <a:r>
              <a:rPr lang="sq-AL" sz="1800" i="1" dirty="0" smtClean="0"/>
              <a:t>/punëdhënësi apo nga ndonjë operator tjetër ekonomik i zgjedhur prej tyre (një “furnizues i caktuar”)? </a:t>
            </a:r>
            <a:endParaRPr lang="en-US" sz="1800" dirty="0" smtClean="0"/>
          </a:p>
          <a:p>
            <a:pPr>
              <a:buFont typeface="Wingdings" pitchFamily="2" charset="2"/>
              <a:buChar char="ü"/>
            </a:pPr>
            <a:r>
              <a:rPr lang="sq-AL" sz="1800" i="1" dirty="0" smtClean="0"/>
              <a:t>A do të ketë </a:t>
            </a:r>
            <a:r>
              <a:rPr lang="sq-AL" sz="1800" i="1" dirty="0" err="1" smtClean="0"/>
              <a:t>kontraktori</a:t>
            </a:r>
            <a:r>
              <a:rPr lang="sq-AL" sz="1800" i="1" dirty="0" smtClean="0"/>
              <a:t> zotërimin ekskluziv të kantierit dhe do të ndërmarrë të gjitha punimet apo do të ketë të pranishëm edhe </a:t>
            </a:r>
            <a:r>
              <a:rPr lang="sq-AL" sz="1800" i="1" dirty="0" err="1" smtClean="0"/>
              <a:t>kontraktorë</a:t>
            </a:r>
            <a:r>
              <a:rPr lang="sq-AL" sz="1800" i="1" dirty="0" smtClean="0"/>
              <a:t> të tjerë që do të kryejnë pjesë të punëve? Nëse është kjo e fundit, si do të përcaktohen lidhjet ndërmjet tyre? </a:t>
            </a:r>
            <a:endParaRPr lang="en-US" sz="1800" dirty="0" smtClean="0"/>
          </a:p>
          <a:p>
            <a:pPr>
              <a:buFont typeface="Wingdings" pitchFamily="2" charset="2"/>
              <a:buChar char="ü"/>
            </a:pPr>
            <a:r>
              <a:rPr lang="sq-AL" sz="1800" i="1" dirty="0" smtClean="0"/>
              <a:t>A do të ofrohet një specifikim teknik plotësisht i detajuar apo mallrat, punët ose shërbimet do të përkufizohen në lidhje me kriteret e </a:t>
            </a:r>
            <a:r>
              <a:rPr lang="sq-AL" sz="1800" i="1" dirty="0" err="1" smtClean="0"/>
              <a:t>performancës</a:t>
            </a:r>
            <a:r>
              <a:rPr lang="sq-AL" sz="1800" i="1" dirty="0" smtClean="0"/>
              <a:t>, duke i lejuar </a:t>
            </a:r>
            <a:r>
              <a:rPr lang="sq-AL" sz="1800" i="1" dirty="0" err="1" smtClean="0"/>
              <a:t>kontraktorit</a:t>
            </a:r>
            <a:r>
              <a:rPr lang="sq-AL" sz="1800" i="1" dirty="0" smtClean="0"/>
              <a:t> një fleksibilitet për zgjedhjen e pajisjeve që do të instalohen, me kushtin që të përmbushen kriteret e </a:t>
            </a:r>
            <a:r>
              <a:rPr lang="sq-AL" sz="1800" i="1" dirty="0" err="1" smtClean="0"/>
              <a:t>performancës</a:t>
            </a:r>
            <a:r>
              <a:rPr lang="sq-AL" sz="1800" i="1" dirty="0" smtClean="0"/>
              <a:t>? </a:t>
            </a:r>
            <a:endParaRPr lang="en-US" sz="1800" dirty="0" smtClean="0"/>
          </a:p>
          <a:p>
            <a:pPr>
              <a:buNone/>
            </a:pPr>
            <a:endParaRPr lang="en-US" sz="28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2. </a:t>
            </a:r>
            <a:r>
              <a:rPr lang="sq-AL" sz="2400" b="1" dirty="0" smtClean="0">
                <a:solidFill>
                  <a:srgbClr val="FF0000"/>
                </a:solidFill>
              </a:rPr>
              <a:t>PAJTUESHMËRIA ME SPECIFIKIMIN</a:t>
            </a:r>
            <a:endParaRPr lang="en-US" sz="2400" b="1" i="1" dirty="0">
              <a:solidFill>
                <a:srgbClr val="FF0000"/>
              </a:solidFill>
            </a:endParaRPr>
          </a:p>
        </p:txBody>
      </p:sp>
      <p:sp>
        <p:nvSpPr>
          <p:cNvPr id="30723" name="Symbol zastępczy zawartości 2"/>
          <p:cNvSpPr>
            <a:spLocks noGrp="1"/>
          </p:cNvSpPr>
          <p:nvPr>
            <p:ph idx="1"/>
          </p:nvPr>
        </p:nvSpPr>
        <p:spPr bwMode="auto">
          <a:xfrm>
            <a:off x="457200" y="990600"/>
            <a:ext cx="830580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Në këtë mënyrë kontrata duhet të sigurojë:</a:t>
            </a:r>
            <a:endParaRPr lang="en-US" sz="1800" dirty="0" smtClean="0"/>
          </a:p>
          <a:p>
            <a:pPr lvl="0">
              <a:buFont typeface="Wingdings" pitchFamily="2" charset="2"/>
              <a:buChar char="ü"/>
            </a:pPr>
            <a:r>
              <a:rPr lang="sq-AL" sz="1800" i="1" dirty="0" smtClean="0"/>
              <a:t>Kontrollin e materialeve dhe të fabrikimit përpara përdorimit në vend (p.sh. testimi i salduesve, testimi i pavarur i materialeve);</a:t>
            </a:r>
            <a:endParaRPr lang="en-US" sz="1800" i="1" dirty="0" smtClean="0"/>
          </a:p>
          <a:p>
            <a:pPr lvl="0">
              <a:buFont typeface="Wingdings" pitchFamily="2" charset="2"/>
              <a:buChar char="ü"/>
            </a:pPr>
            <a:r>
              <a:rPr lang="sq-AL" sz="1800" i="1" dirty="0" smtClean="0"/>
              <a:t>inspektimin e pajisjeve kryesore gjatë prodhimit dhe/ose para dërgimit në vend;</a:t>
            </a:r>
            <a:endParaRPr lang="en-US" sz="1800" i="1" dirty="0" smtClean="0"/>
          </a:p>
          <a:p>
            <a:pPr lvl="0">
              <a:buFont typeface="Wingdings" pitchFamily="2" charset="2"/>
              <a:buChar char="ü"/>
            </a:pPr>
            <a:r>
              <a:rPr lang="sq-AL" sz="1800" i="1" dirty="0" smtClean="0"/>
              <a:t>ngritjen nga </a:t>
            </a:r>
            <a:r>
              <a:rPr lang="sq-AL" sz="1800" i="1" dirty="0" err="1" smtClean="0"/>
              <a:t>kontraktori</a:t>
            </a:r>
            <a:r>
              <a:rPr lang="sq-AL" sz="1800" i="1" dirty="0" smtClean="0"/>
              <a:t> të një sistemi të garantimit dhe kontrollit të cilësisë, me </a:t>
            </a:r>
            <a:r>
              <a:rPr lang="sq-AL" sz="1800" i="1" dirty="0" err="1" smtClean="0"/>
              <a:t>auditime</a:t>
            </a:r>
            <a:r>
              <a:rPr lang="sq-AL" sz="1800" i="1" dirty="0" smtClean="0"/>
              <a:t> nga autoriteti kontraktues/punëdhënësi, inxhinieri i tyre ose një palë e tretë e pavarur;</a:t>
            </a:r>
            <a:endParaRPr lang="en-US" sz="1800" i="1" dirty="0" smtClean="0"/>
          </a:p>
          <a:p>
            <a:pPr lvl="0">
              <a:buFont typeface="Wingdings" pitchFamily="2" charset="2"/>
              <a:buChar char="ü"/>
            </a:pPr>
            <a:r>
              <a:rPr lang="sq-AL" sz="1800" i="1" dirty="0" smtClean="0"/>
              <a:t>kontrollin e projekteve nga autoriteti kontraktues/punëdhënësi, inxhinieri i tyre ose një palë e tretë e pavarur;</a:t>
            </a:r>
            <a:endParaRPr lang="en-US" sz="1800" i="1" dirty="0" smtClean="0"/>
          </a:p>
          <a:p>
            <a:pPr lvl="0">
              <a:buFont typeface="Wingdings" pitchFamily="2" charset="2"/>
              <a:buChar char="ü"/>
            </a:pPr>
            <a:r>
              <a:rPr lang="sq-AL" sz="1800" i="1" dirty="0" smtClean="0"/>
              <a:t>autoritetin për autoritetin kontraktues/punëdhënësin për të refuzuar materialet ose fabrikimin me defekt para përfundimit të punëve, me kompetencën për të punësuar të tjerë për t'i korrigjuar defektet nëse </a:t>
            </a:r>
            <a:r>
              <a:rPr lang="sq-AL" sz="1800" i="1" dirty="0" err="1" smtClean="0"/>
              <a:t>kontraktori</a:t>
            </a:r>
            <a:r>
              <a:rPr lang="sq-AL" sz="1800" i="1" dirty="0" smtClean="0"/>
              <a:t> nuk e bën këtë Brenda një kohe të arsyeshme;</a:t>
            </a:r>
            <a:endParaRPr lang="en-US" sz="1800" i="1" dirty="0" smtClean="0"/>
          </a:p>
          <a:p>
            <a:pPr lvl="0">
              <a:buFont typeface="Wingdings" pitchFamily="2" charset="2"/>
              <a:buChar char="ü"/>
            </a:pPr>
            <a:r>
              <a:rPr lang="sq-AL" sz="1800" i="1" dirty="0" smtClean="0"/>
              <a:t>kontrollin final të punimeve para marrjes së tyre në dorëzimit nga autoriteti kontraktues/punëdhënësi;</a:t>
            </a:r>
            <a:endParaRPr lang="en-US" sz="1800" i="1" dirty="0" smtClean="0"/>
          </a:p>
          <a:p>
            <a:pPr>
              <a:buNone/>
            </a:pPr>
            <a:endParaRPr lang="en-US" sz="2400" dirty="0" smtClean="0"/>
          </a:p>
          <a:p>
            <a:pPr>
              <a:buNone/>
            </a:pPr>
            <a:endParaRPr lang="en-US" sz="28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sz="2400" b="1" dirty="0" smtClean="0">
                <a:solidFill>
                  <a:srgbClr val="FF0000"/>
                </a:solidFill>
              </a:rPr>
              <a:t>3. </a:t>
            </a:r>
            <a:r>
              <a:rPr lang="sq-AL" sz="2400" b="1" dirty="0" smtClean="0">
                <a:solidFill>
                  <a:srgbClr val="FF0000"/>
                </a:solidFill>
              </a:rPr>
              <a:t>AFATET KOHORE</a:t>
            </a:r>
            <a:endParaRPr lang="en-US" sz="2400" b="1" dirty="0">
              <a:solidFill>
                <a:srgbClr val="FF0000"/>
              </a:solidFill>
            </a:endParaRPr>
          </a:p>
        </p:txBody>
      </p:sp>
      <p:sp>
        <p:nvSpPr>
          <p:cNvPr id="30723" name="Symbol zastępczy zawartości 2"/>
          <p:cNvSpPr>
            <a:spLocks noGrp="1"/>
          </p:cNvSpPr>
          <p:nvPr>
            <p:ph idx="1"/>
          </p:nvPr>
        </p:nvSpPr>
        <p:spPr bwMode="auto">
          <a:xfrm>
            <a:off x="457200" y="990600"/>
            <a:ext cx="830580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Tema </a:t>
            </a:r>
            <a:r>
              <a:rPr lang="sq-AL" sz="2000" b="1" dirty="0" smtClean="0"/>
              <a:t>e </a:t>
            </a:r>
            <a:r>
              <a:rPr lang="sq-AL" sz="2000" b="1" dirty="0" smtClean="0">
                <a:solidFill>
                  <a:srgbClr val="FF0000"/>
                </a:solidFill>
              </a:rPr>
              <a:t>afateve kohore</a:t>
            </a:r>
            <a:r>
              <a:rPr lang="sq-AL" sz="2000" dirty="0" smtClean="0">
                <a:solidFill>
                  <a:srgbClr val="FF0000"/>
                </a:solidFill>
              </a:rPr>
              <a:t> </a:t>
            </a:r>
            <a:r>
              <a:rPr lang="sq-AL" sz="2000" dirty="0" smtClean="0"/>
              <a:t>është zakonisht një nga tre çështjet me rëndësi themelore në një kontratë prokurimi, ku dy të tjerat janë </a:t>
            </a:r>
            <a:r>
              <a:rPr lang="sq-AL" sz="2000" b="1" dirty="0" smtClean="0">
                <a:solidFill>
                  <a:srgbClr val="FF0000"/>
                </a:solidFill>
              </a:rPr>
              <a:t>cilësia dhe çmimi</a:t>
            </a:r>
            <a:r>
              <a:rPr lang="sq-AL" sz="2000" dirty="0" smtClean="0">
                <a:solidFill>
                  <a:srgbClr val="FF0000"/>
                </a:solidFill>
              </a:rPr>
              <a:t>. </a:t>
            </a:r>
            <a:endParaRPr lang="en-US" sz="2000" dirty="0" smtClean="0">
              <a:solidFill>
                <a:srgbClr val="FF0000"/>
              </a:solidFill>
            </a:endParaRPr>
          </a:p>
          <a:p>
            <a:r>
              <a:rPr lang="sq-AL" sz="2000" dirty="0" smtClean="0"/>
              <a:t>Është shumë e rëndësishme që kontrata ta trajtojë me kujdes çështjen e afateve kohore: </a:t>
            </a:r>
            <a:endParaRPr lang="en-US" sz="2000" dirty="0" smtClean="0"/>
          </a:p>
          <a:p>
            <a:pPr lvl="0">
              <a:buFont typeface="Wingdings" pitchFamily="2" charset="2"/>
              <a:buChar char="ü"/>
            </a:pPr>
            <a:r>
              <a:rPr lang="sq-AL" sz="1800" i="1" dirty="0" smtClean="0"/>
              <a:t>se kur kontrata do të hyjë në fuqi, </a:t>
            </a:r>
            <a:endParaRPr lang="en-US" sz="1800" i="1" dirty="0" smtClean="0"/>
          </a:p>
          <a:p>
            <a:pPr lvl="0">
              <a:buFont typeface="Wingdings" pitchFamily="2" charset="2"/>
              <a:buChar char="ü"/>
            </a:pPr>
            <a:r>
              <a:rPr lang="sq-AL" sz="1800" i="1" dirty="0" smtClean="0"/>
              <a:t>kur operatori ekonomik duhet të fillojë aktivitetin e tij, kur autoriteti kontraktues duhet të ndërmarrë veprimet e kërkuara prej tij, kur të kryhet dorëzimi, çfarë do të ndodhë në rast vonesash nga </a:t>
            </a:r>
            <a:endParaRPr lang="en-US" sz="1800" i="1" dirty="0" smtClean="0"/>
          </a:p>
          <a:p>
            <a:pPr marL="0" lvl="0" indent="0">
              <a:buNone/>
            </a:pPr>
            <a:r>
              <a:rPr lang="en-US" sz="1800" i="1" dirty="0" smtClean="0"/>
              <a:t>     </a:t>
            </a:r>
            <a:r>
              <a:rPr lang="sq-AL" sz="1800" i="1" dirty="0" smtClean="0"/>
              <a:t>a) </a:t>
            </a:r>
            <a:r>
              <a:rPr lang="sq-AL" sz="1800" i="1" u="sng" dirty="0" smtClean="0"/>
              <a:t>autoriteti kontraktues</a:t>
            </a:r>
            <a:r>
              <a:rPr lang="sq-AL" sz="1800" i="1" dirty="0" smtClean="0"/>
              <a:t> </a:t>
            </a:r>
            <a:r>
              <a:rPr lang="en-US" sz="1800" i="1" dirty="0" smtClean="0"/>
              <a:t> </a:t>
            </a:r>
            <a:r>
              <a:rPr lang="sq-AL" sz="1800" i="1" dirty="0" smtClean="0"/>
              <a:t>ose </a:t>
            </a:r>
            <a:endParaRPr lang="en-US" sz="1800" i="1" dirty="0" smtClean="0"/>
          </a:p>
          <a:p>
            <a:pPr marL="0" lvl="0" indent="0">
              <a:buNone/>
            </a:pPr>
            <a:r>
              <a:rPr lang="sq-AL" sz="1800" i="1" dirty="0" smtClean="0"/>
              <a:t>b) </a:t>
            </a:r>
            <a:r>
              <a:rPr lang="sq-AL" sz="1800" u="sng" dirty="0" smtClean="0"/>
              <a:t>operatori ekonomik</a:t>
            </a:r>
            <a:r>
              <a:rPr lang="sq-AL" sz="1800" i="1" dirty="0" smtClean="0"/>
              <a:t>;</a:t>
            </a:r>
            <a:endParaRPr lang="en-US" sz="1800" i="1" dirty="0" smtClean="0"/>
          </a:p>
          <a:p>
            <a:pPr lvl="0">
              <a:buFont typeface="Wingdings" pitchFamily="2" charset="2"/>
              <a:buChar char="ü"/>
            </a:pPr>
            <a:r>
              <a:rPr lang="sq-AL" sz="1800" i="1" dirty="0" smtClean="0"/>
              <a:t>nëse do të ketë data afatesh të ndërmjetme që duhen përmbushur,</a:t>
            </a:r>
            <a:endParaRPr lang="en-US" sz="1800" i="1" dirty="0" smtClean="0"/>
          </a:p>
          <a:p>
            <a:pPr lvl="0">
              <a:buFont typeface="Wingdings" pitchFamily="2" charset="2"/>
              <a:buChar char="ü"/>
            </a:pPr>
            <a:r>
              <a:rPr lang="sq-AL" sz="1800" i="1" dirty="0" smtClean="0"/>
              <a:t> nëse do të vendoset në ngarkim pagesë për dëmet e shkaktuara nga vonesa në rast të mosarritjes së datave të afateve të ndërmjetme ose të datës së përfundimit dhe, nëse po, sa do të jetë pagesa dhe mbi çfarë baze;</a:t>
            </a:r>
            <a:endParaRPr lang="en-US" sz="1800" i="1" dirty="0" smtClean="0"/>
          </a:p>
          <a:p>
            <a:pPr lvl="0">
              <a:buFont typeface="Wingdings" pitchFamily="2" charset="2"/>
              <a:buChar char="ü"/>
            </a:pPr>
            <a:r>
              <a:rPr lang="sq-AL" sz="1800" i="1" dirty="0" smtClean="0"/>
              <a:t>nëse do të ketë pagesa nxitëse për përfundimin para kohe</a:t>
            </a:r>
            <a:r>
              <a:rPr lang="sq-AL" sz="1800" dirty="0" smtClean="0"/>
              <a:t>.</a:t>
            </a:r>
            <a:endParaRPr lang="en-US" sz="1800" dirty="0" smtClean="0"/>
          </a:p>
          <a:p>
            <a:pPr lvl="0">
              <a:buNone/>
            </a:pPr>
            <a:endParaRPr lang="en-US" sz="1800" b="1" i="1" u="sng" dirty="0" smtClean="0">
              <a:solidFill>
                <a:srgbClr val="FF0000"/>
              </a:solidFill>
            </a:endParaRPr>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4. </a:t>
            </a:r>
            <a:r>
              <a:rPr lang="sq-AL" sz="2400" b="1" dirty="0" smtClean="0">
                <a:solidFill>
                  <a:srgbClr val="FF0000"/>
                </a:solidFill>
              </a:rPr>
              <a:t>ÇMIMI DHE PAGESA</a:t>
            </a:r>
            <a:r>
              <a:rPr lang="en-US" sz="2400" b="1" dirty="0" smtClean="0"/>
              <a:t/>
            </a:r>
            <a:br>
              <a:rPr lang="en-US" sz="2400" b="1" dirty="0" smtClean="0"/>
            </a:br>
            <a:endParaRPr lang="en-US" sz="2400" b="1" dirty="0">
              <a:solidFill>
                <a:srgbClr val="FF0000"/>
              </a:solidFill>
            </a:endParaRPr>
          </a:p>
        </p:txBody>
      </p:sp>
      <p:sp>
        <p:nvSpPr>
          <p:cNvPr id="30723" name="Symbol zastępczy zawartości 2"/>
          <p:cNvSpPr>
            <a:spLocks noGrp="1"/>
          </p:cNvSpPr>
          <p:nvPr>
            <p:ph idx="1"/>
          </p:nvPr>
        </p:nvSpPr>
        <p:spPr bwMode="auto">
          <a:xfrm>
            <a:off x="457200" y="914400"/>
            <a:ext cx="8305800" cy="5715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Çështja e tretë me rëndësi themelore në çdo kontratë prokurimi është sigurisht </a:t>
            </a:r>
            <a:r>
              <a:rPr lang="sq-AL" sz="1800" b="1" dirty="0" smtClean="0"/>
              <a:t>çmimi, e lidhur me këtë, edhe mënyra e pagesës</a:t>
            </a:r>
            <a:r>
              <a:rPr lang="sq-AL" sz="1800" dirty="0" smtClean="0"/>
              <a:t>. </a:t>
            </a:r>
            <a:endParaRPr lang="en-US" sz="1800" dirty="0" smtClean="0"/>
          </a:p>
          <a:p>
            <a:pPr marL="0" indent="0">
              <a:buNone/>
            </a:pPr>
            <a:r>
              <a:rPr lang="sq-AL" sz="1800" dirty="0" smtClean="0"/>
              <a:t>Ndërmjet pyetjeve që hartuesi i kontratës duhet të marrë në shqyrtim janë:</a:t>
            </a:r>
            <a:endParaRPr lang="en-US" sz="1800" dirty="0" smtClean="0"/>
          </a:p>
          <a:p>
            <a:pPr lvl="0">
              <a:buFont typeface="Wingdings" pitchFamily="2" charset="2"/>
              <a:buChar char="ü"/>
            </a:pPr>
            <a:r>
              <a:rPr lang="sq-AL" sz="1800" i="1" dirty="0" smtClean="0"/>
              <a:t>A do të bëhet një blerje e vetme apo një seri blerjesh?</a:t>
            </a:r>
            <a:endParaRPr lang="en-US" sz="1800" i="1" dirty="0" smtClean="0"/>
          </a:p>
          <a:p>
            <a:pPr lvl="0">
              <a:buFont typeface="Wingdings" pitchFamily="2" charset="2"/>
              <a:buChar char="ü"/>
            </a:pPr>
            <a:r>
              <a:rPr lang="sq-AL" sz="1800" i="1" dirty="0" smtClean="0"/>
              <a:t>A do të ketë një çmim të vetëm total apo një seri çmimesh për njësi që do të aplikohen për sasinë aktuale të furnizuar?</a:t>
            </a:r>
            <a:endParaRPr lang="en-US" sz="1800" i="1" dirty="0" smtClean="0"/>
          </a:p>
          <a:p>
            <a:pPr lvl="0">
              <a:buFont typeface="Wingdings" pitchFamily="2" charset="2"/>
              <a:buChar char="ü"/>
            </a:pPr>
            <a:r>
              <a:rPr lang="sq-AL" sz="1800" i="1" dirty="0" smtClean="0"/>
              <a:t>Çfarë mbulon çmimi (ose çmimet) aktuale? A ka përjashtime nga çmimi?</a:t>
            </a:r>
            <a:endParaRPr lang="en-US" sz="1800" i="1" dirty="0" smtClean="0"/>
          </a:p>
          <a:p>
            <a:pPr lvl="0">
              <a:buFont typeface="Wingdings" pitchFamily="2" charset="2"/>
              <a:buChar char="ü"/>
            </a:pPr>
            <a:r>
              <a:rPr lang="sq-AL" sz="1800" i="1" dirty="0" smtClean="0"/>
              <a:t>Kush do të paguajë për transportin, sigurimin, taksat dhe tarifat e importit për mallrat e importuar?</a:t>
            </a:r>
            <a:endParaRPr lang="en-US" sz="1800" i="1" dirty="0" smtClean="0"/>
          </a:p>
          <a:p>
            <a:pPr lvl="0">
              <a:buFont typeface="Wingdings" pitchFamily="2" charset="2"/>
              <a:buChar char="ü"/>
            </a:pPr>
            <a:r>
              <a:rPr lang="sq-AL" sz="1800" i="1" dirty="0" smtClean="0"/>
              <a:t>A do të ketë çmim (ose çmime) fikse për kohëzgjatjen e kontratës, apo do të ketë përshtatje duke marrë parasysh rritjet (ose uljet) e inflacionit? </a:t>
            </a:r>
            <a:endParaRPr lang="en-US" sz="1800" i="1" dirty="0" smtClean="0"/>
          </a:p>
          <a:p>
            <a:pPr lvl="0">
              <a:buFont typeface="Wingdings" pitchFamily="2" charset="2"/>
              <a:buChar char="ü"/>
            </a:pPr>
            <a:r>
              <a:rPr lang="sq-AL" sz="1800" i="1" dirty="0" smtClean="0"/>
              <a:t>Nëse çmimet do të përshtaten, si do të përcaktohet përshtatja? </a:t>
            </a:r>
            <a:endParaRPr lang="en-US" sz="1800" i="1" dirty="0" smtClean="0"/>
          </a:p>
          <a:p>
            <a:pPr lvl="0">
              <a:buFont typeface="Wingdings" pitchFamily="2" charset="2"/>
              <a:buChar char="ü"/>
            </a:pPr>
            <a:r>
              <a:rPr lang="sq-AL" sz="1800" i="1" dirty="0" smtClean="0"/>
              <a:t>A do të bëhet pagesa menjëherë pas dorëzimit apo brenda një periudhe të</a:t>
            </a:r>
            <a:endParaRPr lang="en-US" sz="1800" i="1" dirty="0" smtClean="0"/>
          </a:p>
          <a:p>
            <a:pPr>
              <a:buFont typeface="Wingdings" pitchFamily="2" charset="2"/>
              <a:buChar char="ü"/>
            </a:pPr>
            <a:r>
              <a:rPr lang="sq-AL" sz="1800" i="1" dirty="0" smtClean="0"/>
              <a:t>përcaktuar pas dorëzimit?</a:t>
            </a:r>
            <a:endParaRPr lang="en-US" sz="1800" i="1" dirty="0" smtClean="0"/>
          </a:p>
          <a:p>
            <a:pPr>
              <a:buFont typeface="Wingdings" pitchFamily="2" charset="2"/>
              <a:buChar char="ü"/>
            </a:pPr>
            <a:r>
              <a:rPr lang="sq-AL" sz="1800" i="1" dirty="0" smtClean="0"/>
              <a:t> A do të jetë pagesë paraprake, pagesa me faza (shpeshherë të quajtura “pagesa të përkohshme”) apo një pagesë të vetme? Si do të përcaktohen shumat e këtyre pagesave?</a:t>
            </a:r>
            <a:endParaRPr lang="en-US" sz="1800" i="1" dirty="0" smtClean="0"/>
          </a:p>
          <a:p>
            <a:pPr lvl="0">
              <a:buFont typeface="Wingdings" pitchFamily="2" charset="2"/>
              <a:buChar char="ü"/>
            </a:pPr>
            <a:endParaRPr lang="en-US" sz="1800" i="1" dirty="0" smtClean="0"/>
          </a:p>
          <a:p>
            <a:endParaRPr lang="en-US" sz="2800" dirty="0" smtClean="0"/>
          </a:p>
          <a:p>
            <a:endParaRPr lang="en-US" sz="2800" b="1" dirty="0">
              <a:solidFill>
                <a:srgbClr val="FF0000"/>
              </a:solidFill>
            </a:endParaRPr>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5. </a:t>
            </a:r>
            <a:r>
              <a:rPr lang="sq-AL" sz="2400" b="1" dirty="0" smtClean="0">
                <a:solidFill>
                  <a:srgbClr val="FF0000"/>
                </a:solidFill>
              </a:rPr>
              <a:t>DËMTIMI DHE LËNDIMI</a:t>
            </a:r>
            <a:r>
              <a:rPr lang="en-US" sz="2400" b="1" dirty="0" smtClean="0">
                <a:solidFill>
                  <a:srgbClr val="FF0000"/>
                </a:solidFill>
              </a:rPr>
              <a:t/>
            </a:r>
            <a:br>
              <a:rPr lang="en-US" sz="2400" b="1" dirty="0" smtClean="0">
                <a:solidFill>
                  <a:srgbClr val="FF0000"/>
                </a:solidFill>
              </a:rPr>
            </a:br>
            <a:endParaRPr lang="en-US" sz="2400" b="1" dirty="0">
              <a:solidFill>
                <a:srgbClr val="FF0000"/>
              </a:solidFill>
            </a:endParaRPr>
          </a:p>
        </p:txBody>
      </p:sp>
      <p:sp>
        <p:nvSpPr>
          <p:cNvPr id="30723" name="Symbol zastępczy zawartości 2"/>
          <p:cNvSpPr>
            <a:spLocks noGrp="1"/>
          </p:cNvSpPr>
          <p:nvPr>
            <p:ph idx="1"/>
          </p:nvPr>
        </p:nvSpPr>
        <p:spPr bwMode="auto">
          <a:xfrm>
            <a:off x="457200" y="1066800"/>
            <a:ext cx="8305800" cy="4876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dirty="0" smtClean="0"/>
              <a:t>Një tjetër sferë e riskut që duhet të merret në konsideratë nga hartuesi i kontratës është ai </a:t>
            </a:r>
            <a:r>
              <a:rPr lang="en-US" sz="2800" dirty="0" err="1" smtClean="0"/>
              <a:t>i</a:t>
            </a:r>
            <a:r>
              <a:rPr lang="sq-AL" sz="2800" dirty="0" smtClean="0"/>
              <a:t> dëmtimit</a:t>
            </a:r>
            <a:endParaRPr lang="en-US" sz="2800" dirty="0" smtClean="0"/>
          </a:p>
          <a:p>
            <a:r>
              <a:rPr lang="sq-AL" sz="2800" dirty="0" smtClean="0"/>
              <a:t>Lidhur me një kontratë për furnizime mallrash, hartuesi i kontratës duhet të vlerësojë riskun e dëmtimit të mallrave gjatë transportit, r</a:t>
            </a:r>
            <a:r>
              <a:rPr lang="sq-AL" sz="2800" b="1" dirty="0" smtClean="0"/>
              <a:t>iskun e dëmeve mjedisore dhe riskun e lëndimit të atyre që përdorin produktet e furnizuara.</a:t>
            </a:r>
            <a:endParaRPr lang="en-US" sz="2800" b="1" dirty="0" smtClean="0"/>
          </a:p>
          <a:p>
            <a:r>
              <a:rPr lang="sq-AL" sz="2800" dirty="0" smtClean="0"/>
              <a:t>Lidhur me një kontratë për punë civile, ata duhet të vlerësojnë </a:t>
            </a:r>
            <a:r>
              <a:rPr lang="sq-AL" sz="2800" b="1" dirty="0" smtClean="0"/>
              <a:t>riskun e dëmtimeve të pronave të palëve te  treta </a:t>
            </a:r>
            <a:r>
              <a:rPr lang="sq-AL" sz="2800" dirty="0" smtClean="0"/>
              <a:t>si rezultat i zbatimit të punimeve </a:t>
            </a:r>
            <a:endParaRPr lang="en-US" sz="2800" dirty="0" smtClean="0"/>
          </a:p>
          <a:p>
            <a:endParaRPr lang="en-US" sz="2800" dirty="0" smtClean="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6. </a:t>
            </a:r>
            <a:r>
              <a:rPr lang="sq-AL" sz="2400" b="1" dirty="0" smtClean="0">
                <a:solidFill>
                  <a:srgbClr val="FF0000"/>
                </a:solidFill>
              </a:rPr>
              <a:t>MOSPËRMBUSHJA</a:t>
            </a:r>
            <a:endParaRPr lang="en-US" sz="2400" b="1" dirty="0">
              <a:solidFill>
                <a:srgbClr val="FF0000"/>
              </a:solidFill>
            </a:endParaRPr>
          </a:p>
        </p:txBody>
      </p:sp>
      <p:sp>
        <p:nvSpPr>
          <p:cNvPr id="30723" name="Symbol zastępczy zawartości 2"/>
          <p:cNvSpPr>
            <a:spLocks noGrp="1"/>
          </p:cNvSpPr>
          <p:nvPr>
            <p:ph idx="1"/>
          </p:nvPr>
        </p:nvSpPr>
        <p:spPr bwMode="auto">
          <a:xfrm>
            <a:off x="457200" y="1143000"/>
            <a:ext cx="8305800" cy="480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një autoritet kontraktues duhet të shqetësohet për riskun që operatori ekonomik nuk arrin të përmbushë</a:t>
            </a:r>
            <a:endParaRPr lang="en-US" sz="2000" dirty="0" smtClean="0"/>
          </a:p>
          <a:p>
            <a:r>
              <a:rPr lang="sq-AL" sz="2000" dirty="0" smtClean="0"/>
              <a:t>hartuesi i kontratës duhet të kërkojë të mbrojë autoritetin kontraktues aq sa është ekonomikisht e zbatueshme </a:t>
            </a:r>
            <a:endParaRPr lang="en-US" sz="2000" dirty="0" smtClean="0"/>
          </a:p>
          <a:p>
            <a:r>
              <a:rPr lang="sq-AL" sz="2000" b="1" i="1" dirty="0" smtClean="0"/>
              <a:t>Në spektrin e masave në dispozicion të hartuesit përfshihen:</a:t>
            </a:r>
            <a:endParaRPr lang="en-US" sz="2000" dirty="0" smtClean="0"/>
          </a:p>
          <a:p>
            <a:pPr>
              <a:buNone/>
            </a:pPr>
            <a:endParaRPr lang="en-US" sz="2000" i="1" dirty="0" smtClean="0"/>
          </a:p>
          <a:p>
            <a:pPr>
              <a:buFont typeface="Courier New" pitchFamily="49" charset="0"/>
              <a:buChar char="o"/>
            </a:pPr>
            <a:r>
              <a:rPr lang="sq-AL" sz="2000" i="1" dirty="0" smtClean="0"/>
              <a:t>Sigurimi i ofertës </a:t>
            </a:r>
            <a:endParaRPr lang="en-US" sz="2000" i="1" dirty="0" smtClean="0"/>
          </a:p>
          <a:p>
            <a:pPr>
              <a:buFont typeface="Courier New" pitchFamily="49" charset="0"/>
              <a:buChar char="o"/>
            </a:pPr>
            <a:r>
              <a:rPr lang="sq-AL" sz="2000" i="1" dirty="0" err="1" smtClean="0"/>
              <a:t>Garancioni</a:t>
            </a:r>
            <a:r>
              <a:rPr lang="sq-AL" sz="2000" i="1" dirty="0" smtClean="0"/>
              <a:t> i pagesës paraprake</a:t>
            </a:r>
            <a:endParaRPr lang="en-US" sz="2000" i="1" dirty="0" smtClean="0"/>
          </a:p>
          <a:p>
            <a:pPr>
              <a:buFont typeface="Courier New" pitchFamily="49" charset="0"/>
              <a:buChar char="o"/>
            </a:pPr>
            <a:r>
              <a:rPr lang="sq-AL" sz="2000" i="1" dirty="0" smtClean="0"/>
              <a:t>Sigurimi i kontratës</a:t>
            </a:r>
            <a:endParaRPr lang="en-US" sz="2000" i="1" dirty="0" smtClean="0"/>
          </a:p>
          <a:p>
            <a:pPr>
              <a:buFont typeface="Courier New" pitchFamily="49" charset="0"/>
              <a:buChar char="o"/>
            </a:pPr>
            <a:r>
              <a:rPr lang="sq-AL" sz="2000" i="1" dirty="0" smtClean="0"/>
              <a:t>Dëmet nga vonesa </a:t>
            </a:r>
            <a:endParaRPr lang="en-US" sz="2000" i="1" dirty="0" smtClean="0"/>
          </a:p>
          <a:p>
            <a:pPr>
              <a:buFont typeface="Courier New" pitchFamily="49" charset="0"/>
              <a:buChar char="o"/>
            </a:pPr>
            <a:r>
              <a:rPr lang="sq-AL" sz="2000" i="1" dirty="0" smtClean="0"/>
              <a:t>E drejta e pezullimit të zbatimit </a:t>
            </a:r>
            <a:endParaRPr lang="en-US" sz="2000" i="1" dirty="0" smtClean="0"/>
          </a:p>
          <a:p>
            <a:pPr>
              <a:buFont typeface="Courier New" pitchFamily="49" charset="0"/>
              <a:buChar char="o"/>
            </a:pPr>
            <a:r>
              <a:rPr lang="sq-AL" sz="2000" i="1" dirty="0" smtClean="0"/>
              <a:t>Dispozitat e ndërprerjes </a:t>
            </a:r>
            <a:endParaRPr lang="en-US" sz="2800" i="1" dirty="0" smtClean="0"/>
          </a:p>
          <a:p>
            <a:endParaRPr lang="en-US" sz="2800" b="1" dirty="0">
              <a:solidFill>
                <a:srgbClr val="FF0000"/>
              </a:solidFill>
            </a:endParaRPr>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7. </a:t>
            </a:r>
            <a:r>
              <a:rPr lang="sq-AL" sz="2400" b="1" dirty="0" smtClean="0">
                <a:solidFill>
                  <a:srgbClr val="FF0000"/>
                </a:solidFill>
              </a:rPr>
              <a:t>“KLAUZOLAT STANDARDE”</a:t>
            </a:r>
            <a:endParaRPr lang="en-US" sz="2400" b="1" dirty="0">
              <a:solidFill>
                <a:srgbClr val="FF0000"/>
              </a:solidFill>
            </a:endParaRPr>
          </a:p>
        </p:txBody>
      </p:sp>
      <p:sp>
        <p:nvSpPr>
          <p:cNvPr id="30723" name="Symbol zastępczy zawartości 2"/>
          <p:cNvSpPr>
            <a:spLocks noGrp="1"/>
          </p:cNvSpPr>
          <p:nvPr>
            <p:ph idx="1"/>
          </p:nvPr>
        </p:nvSpPr>
        <p:spPr bwMode="auto">
          <a:xfrm>
            <a:off x="457200" y="1066800"/>
            <a:ext cx="8305800" cy="5181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Një numër çështjesh të tjera me natyrë ligjore që shpesh përfshihen në kontratat tregtare njihen bashkërisht si “</a:t>
            </a:r>
            <a:r>
              <a:rPr lang="sq-AL" sz="1800" dirty="0" smtClean="0">
                <a:solidFill>
                  <a:srgbClr val="FF0000"/>
                </a:solidFill>
              </a:rPr>
              <a:t>klauzolat standarde”.</a:t>
            </a:r>
            <a:endParaRPr lang="en-US" sz="1800" dirty="0" smtClean="0">
              <a:solidFill>
                <a:srgbClr val="FF0000"/>
              </a:solidFill>
            </a:endParaRPr>
          </a:p>
          <a:p>
            <a:r>
              <a:rPr lang="sq-AL" sz="1800" dirty="0" smtClean="0"/>
              <a:t> Ato synojnë të kufizojnë riskun e mosmarrëveshjeve të ardhshme dhe përfshijnë çështje të tilla si:</a:t>
            </a:r>
            <a:endParaRPr lang="en-US" sz="1800" dirty="0" smtClean="0"/>
          </a:p>
          <a:p>
            <a:pPr>
              <a:buFont typeface="Courier New" pitchFamily="49" charset="0"/>
              <a:buChar char="o"/>
            </a:pPr>
            <a:r>
              <a:rPr lang="sq-AL" sz="1800" b="1" i="1" dirty="0" smtClean="0"/>
              <a:t>Ligji i kontratës</a:t>
            </a:r>
            <a:r>
              <a:rPr lang="sq-AL" sz="1800" i="1" dirty="0" smtClean="0"/>
              <a:t> </a:t>
            </a:r>
            <a:endParaRPr lang="en-US" sz="1800" i="1" dirty="0" smtClean="0"/>
          </a:p>
          <a:p>
            <a:pPr>
              <a:buFont typeface="Courier New" pitchFamily="49" charset="0"/>
              <a:buChar char="o"/>
            </a:pPr>
            <a:r>
              <a:rPr lang="sq-AL" sz="1800" b="1" i="1" dirty="0" smtClean="0"/>
              <a:t>Gjuha e kontratës</a:t>
            </a:r>
            <a:r>
              <a:rPr lang="sq-AL" sz="1800" i="1" dirty="0" smtClean="0"/>
              <a:t> </a:t>
            </a:r>
            <a:endParaRPr lang="en-US" sz="1800" i="1" dirty="0" smtClean="0"/>
          </a:p>
          <a:p>
            <a:pPr>
              <a:buFont typeface="Courier New" pitchFamily="49" charset="0"/>
              <a:buChar char="o"/>
            </a:pPr>
            <a:r>
              <a:rPr lang="sq-AL" sz="1800" b="1" i="1" dirty="0" smtClean="0"/>
              <a:t>Rendi i përparësisë</a:t>
            </a:r>
            <a:r>
              <a:rPr lang="sq-AL" sz="1800" i="1" dirty="0" smtClean="0"/>
              <a:t> </a:t>
            </a:r>
            <a:endParaRPr lang="en-US" sz="1800" i="1" dirty="0" smtClean="0"/>
          </a:p>
          <a:p>
            <a:pPr>
              <a:buFont typeface="Courier New" pitchFamily="49" charset="0"/>
              <a:buChar char="o"/>
            </a:pPr>
            <a:r>
              <a:rPr lang="sq-AL" sz="1800" b="1" i="1" dirty="0" smtClean="0"/>
              <a:t>Ndashmëria</a:t>
            </a:r>
            <a:endParaRPr lang="en-US" sz="1800" b="1" i="1" dirty="0" smtClean="0"/>
          </a:p>
          <a:p>
            <a:pPr>
              <a:buFont typeface="Courier New" pitchFamily="49" charset="0"/>
              <a:buChar char="o"/>
            </a:pPr>
            <a:r>
              <a:rPr lang="sq-AL" sz="1800" b="1" i="1" dirty="0" smtClean="0"/>
              <a:t>Revokimi</a:t>
            </a:r>
            <a:endParaRPr lang="en-US" sz="1800" b="1" i="1" dirty="0" smtClean="0"/>
          </a:p>
          <a:p>
            <a:pPr>
              <a:buFont typeface="Courier New" pitchFamily="49" charset="0"/>
              <a:buChar char="o"/>
            </a:pPr>
            <a:r>
              <a:rPr lang="sq-AL" sz="1800" b="1" i="1" dirty="0" smtClean="0"/>
              <a:t>Transferimi</a:t>
            </a:r>
            <a:endParaRPr lang="en-US" sz="1800" b="1" i="1" dirty="0" smtClean="0"/>
          </a:p>
          <a:p>
            <a:pPr>
              <a:buFont typeface="Courier New" pitchFamily="49" charset="0"/>
              <a:buChar char="o"/>
            </a:pPr>
            <a:r>
              <a:rPr lang="sq-AL" sz="1800" b="1" i="1" dirty="0" smtClean="0"/>
              <a:t>Amendamenti</a:t>
            </a:r>
            <a:endParaRPr lang="en-US" sz="1800" b="1" i="1" dirty="0" smtClean="0"/>
          </a:p>
          <a:p>
            <a:pPr>
              <a:buFont typeface="Courier New" pitchFamily="49" charset="0"/>
              <a:buChar char="o"/>
            </a:pPr>
            <a:r>
              <a:rPr lang="sq-AL" sz="1800" b="1" i="1" dirty="0" smtClean="0"/>
              <a:t>Njoftime</a:t>
            </a:r>
            <a:r>
              <a:rPr lang="sq-AL" sz="1800" i="1" dirty="0" smtClean="0"/>
              <a:t>t </a:t>
            </a:r>
            <a:endParaRPr lang="en-US" sz="1800" i="1" dirty="0" smtClean="0"/>
          </a:p>
          <a:p>
            <a:pPr>
              <a:buFont typeface="Courier New" pitchFamily="49" charset="0"/>
              <a:buChar char="o"/>
            </a:pPr>
            <a:r>
              <a:rPr lang="sq-AL" sz="1800" b="1" i="1" dirty="0" smtClean="0"/>
              <a:t>E drejta e ruajtjes së pronësisë</a:t>
            </a:r>
            <a:r>
              <a:rPr lang="sq-AL" sz="1800" i="1" dirty="0" smtClean="0"/>
              <a:t> </a:t>
            </a:r>
            <a:endParaRPr lang="en-US" sz="1800" i="1" dirty="0" smtClean="0"/>
          </a:p>
          <a:p>
            <a:pPr>
              <a:buFont typeface="Courier New" pitchFamily="49" charset="0"/>
              <a:buChar char="o"/>
            </a:pPr>
            <a:r>
              <a:rPr lang="sq-AL" sz="1800" b="1" i="1" dirty="0" smtClean="0"/>
              <a:t>Kufizimi i përgjegjësive</a:t>
            </a:r>
            <a:r>
              <a:rPr lang="sq-AL" sz="1800" i="1" dirty="0" smtClean="0"/>
              <a:t> </a:t>
            </a:r>
            <a:endParaRPr lang="en-US" sz="2400" b="1" i="1"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pPr>
              <a:buNone/>
            </a:pPr>
            <a:endParaRPr lang="en-US" sz="2400" dirty="0" smtClean="0"/>
          </a:p>
          <a:p>
            <a:pPr>
              <a:buNone/>
            </a:pPr>
            <a:r>
              <a:rPr lang="sq-AL" sz="2400" dirty="0" smtClean="0"/>
              <a:t>Zbatimi i kontratës mbulon pikat në vijim: </a:t>
            </a:r>
            <a:endParaRPr lang="en-US" sz="2400" dirty="0" smtClean="0"/>
          </a:p>
          <a:p>
            <a:pPr>
              <a:buNone/>
            </a:pPr>
            <a:endParaRPr lang="en-US" sz="2400" dirty="0" smtClean="0"/>
          </a:p>
          <a:p>
            <a:pPr marL="971550" lvl="1" indent="-514350">
              <a:buFont typeface="+mj-lt"/>
              <a:buAutoNum type="arabicPeriod"/>
            </a:pPr>
            <a:r>
              <a:rPr lang="sq-AL" sz="2400" dirty="0" smtClean="0"/>
              <a:t>Efikasitetin e kontratës </a:t>
            </a:r>
            <a:endParaRPr lang="en-US" sz="2400" dirty="0" smtClean="0"/>
          </a:p>
          <a:p>
            <a:pPr marL="971550" lvl="1" indent="-514350">
              <a:buFont typeface="+mj-lt"/>
              <a:buAutoNum type="arabicPeriod"/>
            </a:pPr>
            <a:r>
              <a:rPr lang="sq-AL" sz="2400" dirty="0" smtClean="0"/>
              <a:t>Performancen e Kontraktorit ndaj detyrimeve të tij kontraktuale </a:t>
            </a:r>
            <a:endParaRPr lang="en-US" sz="2400" dirty="0" smtClean="0"/>
          </a:p>
          <a:p>
            <a:pPr marL="971550" lvl="1" indent="-514350">
              <a:buFont typeface="+mj-lt"/>
              <a:buAutoNum type="arabicPeriod"/>
            </a:pPr>
            <a:r>
              <a:rPr lang="sq-AL" sz="2400" dirty="0" smtClean="0"/>
              <a:t>Përmbushjen e detyrimeve kontraktuale nga ana e AK</a:t>
            </a:r>
            <a:endParaRPr lang="en-US" sz="2400" dirty="0" smtClean="0"/>
          </a:p>
          <a:p>
            <a:pPr marL="971550" lvl="1" indent="-514350">
              <a:buFont typeface="+mj-lt"/>
              <a:buAutoNum type="arabicPeriod"/>
            </a:pPr>
            <a:r>
              <a:rPr lang="sq-AL" sz="2400" dirty="0" smtClean="0"/>
              <a:t>Pranimin</a:t>
            </a:r>
            <a:endParaRPr lang="en-US" sz="2400" dirty="0" smtClean="0"/>
          </a:p>
          <a:p>
            <a:pPr marL="971550" lvl="1" indent="-514350">
              <a:buFont typeface="+mj-lt"/>
              <a:buAutoNum type="arabicPeriod"/>
            </a:pPr>
            <a:r>
              <a:rPr lang="sq-AL" sz="2400" dirty="0" smtClean="0"/>
              <a:t>Të gjitha aktivitetet tjera të ngjashme dhe </a:t>
            </a:r>
            <a:endParaRPr lang="en-US" sz="2400" dirty="0" smtClean="0"/>
          </a:p>
          <a:p>
            <a:pPr marL="971550" lvl="1" indent="-514350">
              <a:buFont typeface="+mj-lt"/>
              <a:buAutoNum type="arabicPeriod"/>
            </a:pPr>
            <a:r>
              <a:rPr lang="sq-AL" sz="2400" dirty="0" smtClean="0"/>
              <a:t>Pagesën</a:t>
            </a:r>
            <a:endParaRPr lang="en-US" sz="2400" dirty="0" smtClean="0"/>
          </a:p>
          <a:p>
            <a:pPr indent="0">
              <a:buNone/>
            </a:pPr>
            <a:endParaRPr lang="en-US" sz="2000" dirty="0" smtClean="0">
              <a:solidFill>
                <a:srgbClr val="FF0000"/>
              </a:solidFill>
            </a:endParaRPr>
          </a:p>
          <a:p>
            <a:pPr indent="0">
              <a:buFont typeface="Wingdings" pitchFamily="2" charset="2"/>
              <a:buChar char="Ø"/>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4572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dirty="0" smtClean="0">
                <a:solidFill>
                  <a:srgbClr val="FF0000"/>
                </a:solidFill>
              </a:rPr>
              <a:t>Zbatimi i një kontrate për prokurimin e mallra</a:t>
            </a:r>
            <a:r>
              <a:rPr lang="sq-AL" sz="2400" dirty="0" smtClean="0">
                <a:solidFill>
                  <a:srgbClr val="FF0000"/>
                </a:solidFill>
              </a:rPr>
              <a:t>ve- kushtet e kontratës (shembull)</a:t>
            </a:r>
          </a:p>
          <a:p>
            <a:pPr algn="ct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r>
              <a:rPr lang="sq-AL" sz="1800" dirty="0" smtClean="0"/>
              <a:t>Kontrata hyn në fuqi ose në datën e nënshkrimit të kontratës ose, në qoftë se një data efektive është dhënë në DT, atëherë në atë datë.</a:t>
            </a:r>
            <a:endParaRPr lang="en-US" sz="1800" dirty="0" smtClean="0"/>
          </a:p>
          <a:p>
            <a:pPr>
              <a:buFont typeface="Wingdings" pitchFamily="2" charset="2"/>
              <a:buChar char="Ø"/>
            </a:pPr>
            <a:r>
              <a:rPr lang="sq-AL" sz="1800" dirty="0" smtClean="0"/>
              <a:t>Një Garanci është e nevojshme në prokurimin e mallrave për të siguruar që furnizuesi, prodhuesi apo distributori, siç mund të jetë rasti, do të korrigjojë çdo defekt të prodhimit.</a:t>
            </a:r>
            <a:endParaRPr lang="en-US" sz="1800" dirty="0" smtClean="0"/>
          </a:p>
          <a:p>
            <a:pPr>
              <a:buFont typeface="Wingdings" pitchFamily="2" charset="2"/>
              <a:buChar char="Ø"/>
            </a:pPr>
            <a:r>
              <a:rPr lang="sq-AL" sz="1800" dirty="0" smtClean="0"/>
              <a:t>Periudha e garancisë për të gjithë artikujt e ndërruar ose të riparuar do të fillojë përsëri nga data në të cilën ndërrimi ose riparimi është bërë</a:t>
            </a:r>
            <a:endParaRPr lang="en-US" sz="1800" dirty="0" smtClean="0"/>
          </a:p>
          <a:p>
            <a:pPr>
              <a:buFont typeface="Wingdings" pitchFamily="2" charset="2"/>
              <a:buChar char="Ø"/>
            </a:pPr>
            <a:r>
              <a:rPr lang="sq-AL" sz="1800" dirty="0" smtClean="0"/>
              <a:t>Nëse kohëzgjatja e periudhës së garancisë nuk është e specifikuar, ajo do të jetë 365 ditë </a:t>
            </a:r>
            <a:r>
              <a:rPr lang="en-US" sz="1800" dirty="0" smtClean="0"/>
              <a:t>- KPK</a:t>
            </a:r>
          </a:p>
          <a:p>
            <a:pPr marL="457200" indent="-457200">
              <a:buFont typeface="Wingdings" pitchFamily="2" charset="2"/>
              <a:buChar char="Ø"/>
            </a:pPr>
            <a:r>
              <a:rPr lang="sq-AL" sz="1800" dirty="0" smtClean="0"/>
              <a:t>Periudha e garancisë do të fillojë në datën e pranimit të përkohshëm.</a:t>
            </a:r>
            <a:endParaRPr lang="en-US" sz="1800" dirty="0" smtClean="0"/>
          </a:p>
          <a:p>
            <a:pPr marL="457200" indent="-457200">
              <a:buFont typeface="Wingdings" pitchFamily="2" charset="2"/>
              <a:buChar char="Ø"/>
            </a:pPr>
            <a:r>
              <a:rPr lang="sq-AL" sz="1800" dirty="0" smtClean="0"/>
              <a:t>Detyrimi për garancinë, do të mbulohet nga para e mbajtur në një shumë ekuivalente me së paku dhjetë për qind (10%) të çdo pagesë të progresit, apo me një garancion bankar ekuivalent m</a:t>
            </a:r>
            <a:r>
              <a:rPr lang="en-US" sz="1800" dirty="0" smtClean="0"/>
              <a:t>ë</a:t>
            </a:r>
            <a:r>
              <a:rPr lang="sq-AL" sz="1800" dirty="0" smtClean="0"/>
              <a:t> së paku dhjetë për qind (10%) të çmimit total të kontratës . </a:t>
            </a:r>
            <a:endParaRPr lang="en-US" sz="1800" dirty="0" smtClean="0"/>
          </a:p>
          <a:p>
            <a:pPr marL="457200" indent="-457200">
              <a:buFont typeface="Wingdings" pitchFamily="2" charset="2"/>
              <a:buChar char="Ø"/>
            </a:pPr>
            <a:endParaRPr lang="en-US" sz="2000" dirty="0" smtClean="0"/>
          </a:p>
          <a:p>
            <a:pPr marL="457200" indent="-457200">
              <a:buNone/>
            </a:pPr>
            <a:endParaRPr lang="en-US" sz="2000" dirty="0" smtClean="0">
              <a:solidFill>
                <a:srgbClr val="FF0000"/>
              </a:solidFill>
            </a:endParaRPr>
          </a:p>
          <a:p>
            <a:pPr marL="457200" indent="-457200">
              <a:buFont typeface="Wingdings" pitchFamily="2" charset="2"/>
              <a:buChar char="Ø"/>
            </a:pPr>
            <a:endParaRPr lang="en-US" sz="2000"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dirty="0" smtClean="0">
                <a:solidFill>
                  <a:srgbClr val="FF0000"/>
                </a:solidFill>
              </a:rPr>
              <a:t>Zbatimi i kontratës për prokurimin e mallrave (2) </a:t>
            </a:r>
            <a:endParaRPr lang="sq-AL"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None/>
            </a:pPr>
            <a:r>
              <a:rPr lang="sq-AL" sz="2000" dirty="0" smtClean="0"/>
              <a:t>Mallrat konsiderohen të dëmtuar, kur ata janë "të papërshtatshme për përdorimin për të cilin janë dhënë". Një defekt mund të jetë ose:</a:t>
            </a:r>
            <a:endParaRPr lang="en-US" sz="2000" dirty="0" smtClean="0"/>
          </a:p>
          <a:p>
            <a:pPr>
              <a:buNone/>
            </a:pPr>
            <a:endParaRPr lang="en-US" sz="2000" dirty="0" smtClean="0"/>
          </a:p>
          <a:p>
            <a:pPr marL="457200" indent="-457200">
              <a:buFont typeface="+mj-lt"/>
              <a:buAutoNum type="arabicPeriod"/>
            </a:pPr>
            <a:r>
              <a:rPr lang="sq-AL" sz="2000" b="1" dirty="0" smtClean="0"/>
              <a:t>Një defekt patentë</a:t>
            </a:r>
            <a:r>
              <a:rPr lang="sq-AL" sz="2000" dirty="0" smtClean="0"/>
              <a:t>, është një defekt që është i dukshëm për blerësin n</a:t>
            </a:r>
            <a:r>
              <a:rPr lang="en-US" sz="2000" dirty="0" smtClean="0"/>
              <a:t>ë</a:t>
            </a:r>
            <a:r>
              <a:rPr lang="sq-AL" sz="2000" dirty="0" smtClean="0"/>
              <a:t> vëzhgim normal. </a:t>
            </a:r>
            <a:r>
              <a:rPr lang="sq-AL" sz="2000" i="1" dirty="0" smtClean="0"/>
              <a:t>Për shembull, një stilolaps që nuk shkruan është haptazi i një defekt</a:t>
            </a:r>
            <a:r>
              <a:rPr lang="en-US" sz="2000" i="1" dirty="0" err="1" smtClean="0"/>
              <a:t>i</a:t>
            </a:r>
            <a:r>
              <a:rPr lang="sq-AL" sz="2000" i="1" dirty="0" smtClean="0"/>
              <a:t> patent</a:t>
            </a:r>
            <a:r>
              <a:rPr lang="en-US" sz="2000" i="1" dirty="0" smtClean="0"/>
              <a:t>ë</a:t>
            </a:r>
            <a:r>
              <a:rPr lang="sq-AL" sz="2000" i="1" dirty="0" smtClean="0"/>
              <a:t>.</a:t>
            </a:r>
            <a:endParaRPr lang="en-US" sz="2000" i="1" dirty="0" smtClean="0"/>
          </a:p>
          <a:p>
            <a:pPr marL="457200" indent="-457200">
              <a:buFont typeface="+mj-lt"/>
              <a:buAutoNum type="arabicPeriod"/>
            </a:pPr>
            <a:r>
              <a:rPr lang="sq-AL" sz="2000" b="1" dirty="0" smtClean="0"/>
              <a:t>Një defekt latent,</a:t>
            </a:r>
            <a:r>
              <a:rPr lang="sq-AL" sz="2000" dirty="0" smtClean="0"/>
              <a:t> është një defekt që nuk është i dukshëm  për blerësin ne vëzhgim normal. Një defekt latent është një defekt i "fshehur", ose një defekt qe nuk mund te përcaktohet menjëherë. </a:t>
            </a:r>
            <a:r>
              <a:rPr lang="sq-AL" sz="2000" i="1" dirty="0" smtClean="0"/>
              <a:t>Për shembull, një stilolaps që shkruan .75 kilometra në vend të 1.5 kilometra, ka një defekt të fshehur.</a:t>
            </a:r>
            <a:endParaRPr lang="en-US" sz="2000" i="1" dirty="0" smtClean="0"/>
          </a:p>
          <a:p>
            <a:pPr marL="457200" indent="-457200">
              <a:buNone/>
            </a:pPr>
            <a:endParaRPr lang="en-US" sz="2000" dirty="0" smtClean="0"/>
          </a:p>
          <a:p>
            <a:pPr marL="457200" indent="-457200" algn="ctr">
              <a:buNone/>
            </a:pPr>
            <a:r>
              <a:rPr lang="sq-AL" sz="2000" b="1" dirty="0" smtClean="0"/>
              <a:t>Të dy llojet e defekteve mbulohen nga garancion</a:t>
            </a:r>
            <a:r>
              <a:rPr lang="en-US" sz="2000" b="1" dirty="0" err="1" smtClean="0"/>
              <a:t>i</a:t>
            </a:r>
            <a:r>
              <a:rPr lang="en-US" sz="2000" b="1" dirty="0" smtClean="0"/>
              <a:t> </a:t>
            </a:r>
            <a:r>
              <a:rPr lang="en-GB" sz="2000" b="1" dirty="0" smtClean="0"/>
              <a:t>!!!</a:t>
            </a:r>
            <a:endParaRPr lang="en-US" sz="2000"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Kur konsiderohen mallrat e  dëmtuara</a:t>
            </a:r>
            <a:r>
              <a:rPr lang="en-GB" sz="2400" b="1" i="1" dirty="0" smtClean="0">
                <a:solidFill>
                  <a:srgbClr val="FF0000"/>
                </a:solidFill>
              </a:rPr>
              <a:t>? </a:t>
            </a: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Cikli PDCA</a:t>
            </a:r>
            <a:r>
              <a:rPr lang="en-US" b="1" dirty="0" smtClean="0">
                <a:solidFill>
                  <a:srgbClr val="FF0000"/>
                </a:solidFill>
              </a:rPr>
              <a:t> (2)</a:t>
            </a:r>
            <a:br>
              <a:rPr lang="en-US" b="1" dirty="0" smtClean="0">
                <a:solidFill>
                  <a:srgbClr val="FF0000"/>
                </a:solidFill>
              </a:rPr>
            </a:br>
            <a:endParaRPr lang="en-US" b="1" dirty="0">
              <a:solidFill>
                <a:srgbClr val="FF0000"/>
              </a:solidFill>
            </a:endParaRPr>
          </a:p>
        </p:txBody>
      </p:sp>
      <p:grpSp>
        <p:nvGrpSpPr>
          <p:cNvPr id="13" name="Group 12"/>
          <p:cNvGrpSpPr>
            <a:grpSpLocks/>
          </p:cNvGrpSpPr>
          <p:nvPr/>
        </p:nvGrpSpPr>
        <p:grpSpPr bwMode="auto">
          <a:xfrm>
            <a:off x="1485900" y="1295400"/>
            <a:ext cx="6172200" cy="4572001"/>
            <a:chOff x="160" y="544"/>
            <a:chExt cx="4412" cy="2306"/>
          </a:xfrm>
        </p:grpSpPr>
        <p:sp>
          <p:nvSpPr>
            <p:cNvPr id="14" name="AutoShape 5"/>
            <p:cNvSpPr>
              <a:spLocks noChangeArrowheads="1"/>
            </p:cNvSpPr>
            <p:nvPr/>
          </p:nvSpPr>
          <p:spPr bwMode="auto">
            <a:xfrm>
              <a:off x="1632" y="544"/>
              <a:ext cx="1455" cy="659"/>
            </a:xfrm>
            <a:prstGeom prst="roundRect">
              <a:avLst>
                <a:gd name="adj" fmla="val 12495"/>
              </a:avLst>
            </a:prstGeom>
            <a:solidFill>
              <a:srgbClr val="FF7C80"/>
            </a:solidFill>
            <a:ln w="25400">
              <a:solidFill>
                <a:schemeClr val="tx1"/>
              </a:solidFill>
              <a:round/>
              <a:headEnd/>
              <a:tailEnd/>
            </a:ln>
          </p:spPr>
          <p:txBody>
            <a:bodyPr wrap="none" lIns="138112" tIns="69850" rIns="138112" bIns="69850" anchor="ctr"/>
            <a:lstStyle>
              <a:defPPr>
                <a:defRPr lang="en-US"/>
              </a:defPPr>
              <a:lvl1pPr algn="l" rtl="0" eaLnBrk="0" fontAlgn="base" hangingPunct="0">
                <a:spcBef>
                  <a:spcPct val="0"/>
                </a:spcBef>
                <a:spcAft>
                  <a:spcPct val="0"/>
                </a:spcAft>
                <a:defRPr i="1" kern="1200">
                  <a:solidFill>
                    <a:schemeClr val="tx1"/>
                  </a:solidFill>
                  <a:latin typeface="Arial" charset="0"/>
                  <a:ea typeface="+mn-ea"/>
                  <a:cs typeface="+mn-cs"/>
                </a:defRPr>
              </a:lvl1pPr>
              <a:lvl2pPr marL="457200" algn="l" rtl="0" eaLnBrk="0" fontAlgn="base" hangingPunct="0">
                <a:spcBef>
                  <a:spcPct val="0"/>
                </a:spcBef>
                <a:spcAft>
                  <a:spcPct val="0"/>
                </a:spcAft>
                <a:defRPr i="1" kern="1200">
                  <a:solidFill>
                    <a:schemeClr val="tx1"/>
                  </a:solidFill>
                  <a:latin typeface="Arial" charset="0"/>
                  <a:ea typeface="+mn-ea"/>
                  <a:cs typeface="+mn-cs"/>
                </a:defRPr>
              </a:lvl2pPr>
              <a:lvl3pPr marL="914400" algn="l" rtl="0" eaLnBrk="0" fontAlgn="base" hangingPunct="0">
                <a:spcBef>
                  <a:spcPct val="0"/>
                </a:spcBef>
                <a:spcAft>
                  <a:spcPct val="0"/>
                </a:spcAft>
                <a:defRPr i="1" kern="1200">
                  <a:solidFill>
                    <a:schemeClr val="tx1"/>
                  </a:solidFill>
                  <a:latin typeface="Arial" charset="0"/>
                  <a:ea typeface="+mn-ea"/>
                  <a:cs typeface="+mn-cs"/>
                </a:defRPr>
              </a:lvl3pPr>
              <a:lvl4pPr marL="1371600" algn="l" rtl="0" eaLnBrk="0" fontAlgn="base" hangingPunct="0">
                <a:spcBef>
                  <a:spcPct val="0"/>
                </a:spcBef>
                <a:spcAft>
                  <a:spcPct val="0"/>
                </a:spcAft>
                <a:defRPr i="1" kern="1200">
                  <a:solidFill>
                    <a:schemeClr val="tx1"/>
                  </a:solidFill>
                  <a:latin typeface="Arial" charset="0"/>
                  <a:ea typeface="+mn-ea"/>
                  <a:cs typeface="+mn-cs"/>
                </a:defRPr>
              </a:lvl4pPr>
              <a:lvl5pPr marL="1828800" algn="l" rtl="0" eaLnBrk="0" fontAlgn="base" hangingPunct="0">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a:lstStyle>
            <a:p>
              <a:pPr algn="ctr" defTabSz="1143000">
                <a:lnSpc>
                  <a:spcPct val="90000"/>
                </a:lnSpc>
                <a:spcBef>
                  <a:spcPct val="30000"/>
                </a:spcBef>
              </a:pPr>
              <a:r>
                <a:rPr lang="sq-AL" sz="2800" b="1" i="0" dirty="0" smtClean="0"/>
                <a:t>Plan</a:t>
              </a:r>
              <a:endParaRPr lang="sq-AL" sz="2800" b="1" i="0" dirty="0"/>
            </a:p>
          </p:txBody>
        </p:sp>
        <p:sp>
          <p:nvSpPr>
            <p:cNvPr id="15" name="AutoShape 6"/>
            <p:cNvSpPr>
              <a:spLocks noChangeArrowheads="1"/>
            </p:cNvSpPr>
            <p:nvPr/>
          </p:nvSpPr>
          <p:spPr bwMode="auto">
            <a:xfrm>
              <a:off x="3117" y="1333"/>
              <a:ext cx="1455" cy="659"/>
            </a:xfrm>
            <a:prstGeom prst="roundRect">
              <a:avLst>
                <a:gd name="adj" fmla="val 12495"/>
              </a:avLst>
            </a:prstGeom>
            <a:solidFill>
              <a:srgbClr val="FFFF66"/>
            </a:solidFill>
            <a:ln w="25400">
              <a:solidFill>
                <a:schemeClr val="tx1"/>
              </a:solidFill>
              <a:round/>
              <a:headEnd/>
              <a:tailEnd/>
            </a:ln>
          </p:spPr>
          <p:txBody>
            <a:bodyPr wrap="none" lIns="138112" tIns="69850" rIns="138112" bIns="69850" anchor="ctr"/>
            <a:lstStyle>
              <a:defPPr>
                <a:defRPr lang="en-US"/>
              </a:defPPr>
              <a:lvl1pPr algn="l" rtl="0" eaLnBrk="0" fontAlgn="base" hangingPunct="0">
                <a:spcBef>
                  <a:spcPct val="0"/>
                </a:spcBef>
                <a:spcAft>
                  <a:spcPct val="0"/>
                </a:spcAft>
                <a:defRPr i="1" kern="1200">
                  <a:solidFill>
                    <a:schemeClr val="tx1"/>
                  </a:solidFill>
                  <a:latin typeface="Arial" charset="0"/>
                  <a:ea typeface="+mn-ea"/>
                  <a:cs typeface="+mn-cs"/>
                </a:defRPr>
              </a:lvl1pPr>
              <a:lvl2pPr marL="457200" algn="l" rtl="0" eaLnBrk="0" fontAlgn="base" hangingPunct="0">
                <a:spcBef>
                  <a:spcPct val="0"/>
                </a:spcBef>
                <a:spcAft>
                  <a:spcPct val="0"/>
                </a:spcAft>
                <a:defRPr i="1" kern="1200">
                  <a:solidFill>
                    <a:schemeClr val="tx1"/>
                  </a:solidFill>
                  <a:latin typeface="Arial" charset="0"/>
                  <a:ea typeface="+mn-ea"/>
                  <a:cs typeface="+mn-cs"/>
                </a:defRPr>
              </a:lvl2pPr>
              <a:lvl3pPr marL="914400" algn="l" rtl="0" eaLnBrk="0" fontAlgn="base" hangingPunct="0">
                <a:spcBef>
                  <a:spcPct val="0"/>
                </a:spcBef>
                <a:spcAft>
                  <a:spcPct val="0"/>
                </a:spcAft>
                <a:defRPr i="1" kern="1200">
                  <a:solidFill>
                    <a:schemeClr val="tx1"/>
                  </a:solidFill>
                  <a:latin typeface="Arial" charset="0"/>
                  <a:ea typeface="+mn-ea"/>
                  <a:cs typeface="+mn-cs"/>
                </a:defRPr>
              </a:lvl3pPr>
              <a:lvl4pPr marL="1371600" algn="l" rtl="0" eaLnBrk="0" fontAlgn="base" hangingPunct="0">
                <a:spcBef>
                  <a:spcPct val="0"/>
                </a:spcBef>
                <a:spcAft>
                  <a:spcPct val="0"/>
                </a:spcAft>
                <a:defRPr i="1" kern="1200">
                  <a:solidFill>
                    <a:schemeClr val="tx1"/>
                  </a:solidFill>
                  <a:latin typeface="Arial" charset="0"/>
                  <a:ea typeface="+mn-ea"/>
                  <a:cs typeface="+mn-cs"/>
                </a:defRPr>
              </a:lvl4pPr>
              <a:lvl5pPr marL="1828800" algn="l" rtl="0" eaLnBrk="0" fontAlgn="base" hangingPunct="0">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a:lstStyle>
            <a:p>
              <a:pPr algn="ctr" defTabSz="1143000">
                <a:lnSpc>
                  <a:spcPct val="90000"/>
                </a:lnSpc>
                <a:spcBef>
                  <a:spcPct val="30000"/>
                </a:spcBef>
              </a:pPr>
              <a:r>
                <a:rPr lang="en-US" sz="2800" b="1" i="0" dirty="0" smtClean="0"/>
                <a:t>Do</a:t>
              </a:r>
              <a:endParaRPr lang="sq-AL" sz="2800" b="1" i="0" dirty="0"/>
            </a:p>
          </p:txBody>
        </p:sp>
        <p:sp>
          <p:nvSpPr>
            <p:cNvPr id="16" name="AutoShape 7"/>
            <p:cNvSpPr>
              <a:spLocks noChangeArrowheads="1"/>
            </p:cNvSpPr>
            <p:nvPr/>
          </p:nvSpPr>
          <p:spPr bwMode="auto">
            <a:xfrm>
              <a:off x="1632" y="2191"/>
              <a:ext cx="1455" cy="659"/>
            </a:xfrm>
            <a:prstGeom prst="roundRect">
              <a:avLst>
                <a:gd name="adj" fmla="val 12495"/>
              </a:avLst>
            </a:prstGeom>
            <a:solidFill>
              <a:srgbClr val="99FF99"/>
            </a:solidFill>
            <a:ln w="25400">
              <a:solidFill>
                <a:schemeClr val="tx1"/>
              </a:solidFill>
              <a:round/>
              <a:headEnd/>
              <a:tailEnd/>
            </a:ln>
          </p:spPr>
          <p:txBody>
            <a:bodyPr wrap="none" lIns="138112" tIns="69850" rIns="138112" bIns="69850" anchor="ctr"/>
            <a:lstStyle>
              <a:defPPr>
                <a:defRPr lang="en-US"/>
              </a:defPPr>
              <a:lvl1pPr algn="l" rtl="0" eaLnBrk="0" fontAlgn="base" hangingPunct="0">
                <a:spcBef>
                  <a:spcPct val="0"/>
                </a:spcBef>
                <a:spcAft>
                  <a:spcPct val="0"/>
                </a:spcAft>
                <a:defRPr i="1" kern="1200">
                  <a:solidFill>
                    <a:schemeClr val="tx1"/>
                  </a:solidFill>
                  <a:latin typeface="Arial" charset="0"/>
                  <a:ea typeface="+mn-ea"/>
                  <a:cs typeface="+mn-cs"/>
                </a:defRPr>
              </a:lvl1pPr>
              <a:lvl2pPr marL="457200" algn="l" rtl="0" eaLnBrk="0" fontAlgn="base" hangingPunct="0">
                <a:spcBef>
                  <a:spcPct val="0"/>
                </a:spcBef>
                <a:spcAft>
                  <a:spcPct val="0"/>
                </a:spcAft>
                <a:defRPr i="1" kern="1200">
                  <a:solidFill>
                    <a:schemeClr val="tx1"/>
                  </a:solidFill>
                  <a:latin typeface="Arial" charset="0"/>
                  <a:ea typeface="+mn-ea"/>
                  <a:cs typeface="+mn-cs"/>
                </a:defRPr>
              </a:lvl2pPr>
              <a:lvl3pPr marL="914400" algn="l" rtl="0" eaLnBrk="0" fontAlgn="base" hangingPunct="0">
                <a:spcBef>
                  <a:spcPct val="0"/>
                </a:spcBef>
                <a:spcAft>
                  <a:spcPct val="0"/>
                </a:spcAft>
                <a:defRPr i="1" kern="1200">
                  <a:solidFill>
                    <a:schemeClr val="tx1"/>
                  </a:solidFill>
                  <a:latin typeface="Arial" charset="0"/>
                  <a:ea typeface="+mn-ea"/>
                  <a:cs typeface="+mn-cs"/>
                </a:defRPr>
              </a:lvl3pPr>
              <a:lvl4pPr marL="1371600" algn="l" rtl="0" eaLnBrk="0" fontAlgn="base" hangingPunct="0">
                <a:spcBef>
                  <a:spcPct val="0"/>
                </a:spcBef>
                <a:spcAft>
                  <a:spcPct val="0"/>
                </a:spcAft>
                <a:defRPr i="1" kern="1200">
                  <a:solidFill>
                    <a:schemeClr val="tx1"/>
                  </a:solidFill>
                  <a:latin typeface="Arial" charset="0"/>
                  <a:ea typeface="+mn-ea"/>
                  <a:cs typeface="+mn-cs"/>
                </a:defRPr>
              </a:lvl4pPr>
              <a:lvl5pPr marL="1828800" algn="l" rtl="0" eaLnBrk="0" fontAlgn="base" hangingPunct="0">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a:lstStyle>
            <a:p>
              <a:pPr algn="ctr" defTabSz="1143000">
                <a:lnSpc>
                  <a:spcPct val="90000"/>
                </a:lnSpc>
                <a:spcBef>
                  <a:spcPct val="30000"/>
                </a:spcBef>
              </a:pPr>
              <a:r>
                <a:rPr lang="en-US" sz="2800" b="1" i="0" dirty="0" smtClean="0"/>
                <a:t>Check</a:t>
              </a:r>
              <a:endParaRPr lang="sq-AL" sz="2800" b="1" i="0" dirty="0"/>
            </a:p>
          </p:txBody>
        </p:sp>
        <p:sp>
          <p:nvSpPr>
            <p:cNvPr id="17" name="AutoShape 8"/>
            <p:cNvSpPr>
              <a:spLocks noChangeArrowheads="1"/>
            </p:cNvSpPr>
            <p:nvPr/>
          </p:nvSpPr>
          <p:spPr bwMode="auto">
            <a:xfrm>
              <a:off x="160" y="1333"/>
              <a:ext cx="1456" cy="659"/>
            </a:xfrm>
            <a:prstGeom prst="roundRect">
              <a:avLst>
                <a:gd name="adj" fmla="val 12495"/>
              </a:avLst>
            </a:prstGeom>
            <a:solidFill>
              <a:srgbClr val="FF9900"/>
            </a:solidFill>
            <a:ln w="25400">
              <a:solidFill>
                <a:schemeClr val="tx1"/>
              </a:solidFill>
              <a:round/>
              <a:headEnd/>
              <a:tailEnd/>
            </a:ln>
          </p:spPr>
          <p:txBody>
            <a:bodyPr wrap="none" lIns="138112" tIns="69850" rIns="138112" bIns="69850" anchor="ctr"/>
            <a:lstStyle>
              <a:defPPr>
                <a:defRPr lang="en-US"/>
              </a:defPPr>
              <a:lvl1pPr algn="l" rtl="0" eaLnBrk="0" fontAlgn="base" hangingPunct="0">
                <a:spcBef>
                  <a:spcPct val="0"/>
                </a:spcBef>
                <a:spcAft>
                  <a:spcPct val="0"/>
                </a:spcAft>
                <a:defRPr i="1" kern="1200">
                  <a:solidFill>
                    <a:schemeClr val="tx1"/>
                  </a:solidFill>
                  <a:latin typeface="Arial" charset="0"/>
                  <a:ea typeface="+mn-ea"/>
                  <a:cs typeface="+mn-cs"/>
                </a:defRPr>
              </a:lvl1pPr>
              <a:lvl2pPr marL="457200" algn="l" rtl="0" eaLnBrk="0" fontAlgn="base" hangingPunct="0">
                <a:spcBef>
                  <a:spcPct val="0"/>
                </a:spcBef>
                <a:spcAft>
                  <a:spcPct val="0"/>
                </a:spcAft>
                <a:defRPr i="1" kern="1200">
                  <a:solidFill>
                    <a:schemeClr val="tx1"/>
                  </a:solidFill>
                  <a:latin typeface="Arial" charset="0"/>
                  <a:ea typeface="+mn-ea"/>
                  <a:cs typeface="+mn-cs"/>
                </a:defRPr>
              </a:lvl2pPr>
              <a:lvl3pPr marL="914400" algn="l" rtl="0" eaLnBrk="0" fontAlgn="base" hangingPunct="0">
                <a:spcBef>
                  <a:spcPct val="0"/>
                </a:spcBef>
                <a:spcAft>
                  <a:spcPct val="0"/>
                </a:spcAft>
                <a:defRPr i="1" kern="1200">
                  <a:solidFill>
                    <a:schemeClr val="tx1"/>
                  </a:solidFill>
                  <a:latin typeface="Arial" charset="0"/>
                  <a:ea typeface="+mn-ea"/>
                  <a:cs typeface="+mn-cs"/>
                </a:defRPr>
              </a:lvl3pPr>
              <a:lvl4pPr marL="1371600" algn="l" rtl="0" eaLnBrk="0" fontAlgn="base" hangingPunct="0">
                <a:spcBef>
                  <a:spcPct val="0"/>
                </a:spcBef>
                <a:spcAft>
                  <a:spcPct val="0"/>
                </a:spcAft>
                <a:defRPr i="1" kern="1200">
                  <a:solidFill>
                    <a:schemeClr val="tx1"/>
                  </a:solidFill>
                  <a:latin typeface="Arial" charset="0"/>
                  <a:ea typeface="+mn-ea"/>
                  <a:cs typeface="+mn-cs"/>
                </a:defRPr>
              </a:lvl4pPr>
              <a:lvl5pPr marL="1828800" algn="l" rtl="0" eaLnBrk="0" fontAlgn="base" hangingPunct="0">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a:lstStyle>
            <a:p>
              <a:pPr algn="ctr" defTabSz="1143000">
                <a:lnSpc>
                  <a:spcPct val="90000"/>
                </a:lnSpc>
                <a:spcBef>
                  <a:spcPct val="30000"/>
                </a:spcBef>
              </a:pPr>
              <a:r>
                <a:rPr lang="en-US" sz="2800" b="1" i="0" dirty="0" smtClean="0"/>
                <a:t>Act </a:t>
              </a:r>
              <a:endParaRPr lang="sq-AL" sz="2800" b="1" i="0" dirty="0"/>
            </a:p>
          </p:txBody>
        </p:sp>
        <p:cxnSp>
          <p:nvCxnSpPr>
            <p:cNvPr id="18" name="AutoShape 9"/>
            <p:cNvCxnSpPr>
              <a:cxnSpLocks noChangeShapeType="1"/>
              <a:stCxn id="14" idx="3"/>
              <a:endCxn id="15" idx="0"/>
            </p:cNvCxnSpPr>
            <p:nvPr/>
          </p:nvCxnSpPr>
          <p:spPr bwMode="auto">
            <a:xfrm>
              <a:off x="3095" y="874"/>
              <a:ext cx="750" cy="451"/>
            </a:xfrm>
            <a:prstGeom prst="curvedConnector2">
              <a:avLst/>
            </a:prstGeom>
            <a:noFill/>
            <a:ln w="76200">
              <a:solidFill>
                <a:srgbClr val="0033CC"/>
              </a:solidFill>
              <a:round/>
              <a:headEnd/>
              <a:tailEnd type="triangle" w="med" len="med"/>
            </a:ln>
          </p:spPr>
        </p:cxnSp>
        <p:cxnSp>
          <p:nvCxnSpPr>
            <p:cNvPr id="19" name="AutoShape 10"/>
            <p:cNvCxnSpPr>
              <a:cxnSpLocks noChangeShapeType="1"/>
              <a:stCxn id="15" idx="2"/>
              <a:endCxn id="16" idx="3"/>
            </p:cNvCxnSpPr>
            <p:nvPr/>
          </p:nvCxnSpPr>
          <p:spPr bwMode="auto">
            <a:xfrm rot="5400000">
              <a:off x="3209" y="1886"/>
              <a:ext cx="521" cy="750"/>
            </a:xfrm>
            <a:prstGeom prst="curvedConnector2">
              <a:avLst/>
            </a:prstGeom>
            <a:noFill/>
            <a:ln w="76200">
              <a:solidFill>
                <a:srgbClr val="0033CC"/>
              </a:solidFill>
              <a:round/>
              <a:headEnd/>
              <a:tailEnd type="triangle" w="med" len="med"/>
            </a:ln>
          </p:spPr>
        </p:cxnSp>
        <p:cxnSp>
          <p:nvCxnSpPr>
            <p:cNvPr id="20" name="AutoShape 11"/>
            <p:cNvCxnSpPr>
              <a:cxnSpLocks noChangeShapeType="1"/>
              <a:stCxn id="16" idx="1"/>
              <a:endCxn id="17" idx="2"/>
            </p:cNvCxnSpPr>
            <p:nvPr/>
          </p:nvCxnSpPr>
          <p:spPr bwMode="auto">
            <a:xfrm rot="10800000">
              <a:off x="888" y="2000"/>
              <a:ext cx="736" cy="521"/>
            </a:xfrm>
            <a:prstGeom prst="curvedConnector2">
              <a:avLst/>
            </a:prstGeom>
            <a:noFill/>
            <a:ln w="76200">
              <a:solidFill>
                <a:srgbClr val="0033CC"/>
              </a:solidFill>
              <a:round/>
              <a:headEnd/>
              <a:tailEnd type="triangle" w="med" len="med"/>
            </a:ln>
          </p:spPr>
        </p:cxnSp>
        <p:cxnSp>
          <p:nvCxnSpPr>
            <p:cNvPr id="21" name="AutoShape 12"/>
            <p:cNvCxnSpPr>
              <a:cxnSpLocks noChangeShapeType="1"/>
              <a:stCxn id="17" idx="0"/>
              <a:endCxn id="14" idx="1"/>
            </p:cNvCxnSpPr>
            <p:nvPr/>
          </p:nvCxnSpPr>
          <p:spPr bwMode="auto">
            <a:xfrm rot="-5400000">
              <a:off x="1030" y="732"/>
              <a:ext cx="451" cy="736"/>
            </a:xfrm>
            <a:prstGeom prst="curvedConnector2">
              <a:avLst/>
            </a:prstGeom>
            <a:noFill/>
            <a:ln w="76200">
              <a:solidFill>
                <a:srgbClr val="0033CC"/>
              </a:solidFill>
              <a:round/>
              <a:headEnd/>
              <a:tailEnd type="triangle" w="med" len="med"/>
            </a:ln>
          </p:spPr>
        </p:cxnSp>
      </p:grpSp>
    </p:spTree>
    <p:extLst>
      <p:ext uri="{BB962C8B-B14F-4D97-AF65-F5344CB8AC3E}">
        <p14:creationId xmlns:p14="http://schemas.microsoft.com/office/powerpoint/2010/main" val="25986393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endParaRPr lang="en-GB" sz="2000" dirty="0" smtClean="0">
              <a:solidFill>
                <a:srgbClr val="FF0000"/>
              </a:solidFill>
            </a:endParaRPr>
          </a:p>
          <a:p>
            <a:pPr>
              <a:buFont typeface="Wingdings" pitchFamily="2" charset="2"/>
              <a:buChar char="Ø"/>
            </a:pPr>
            <a:r>
              <a:rPr lang="sq-AL" sz="2000" dirty="0" smtClean="0"/>
              <a:t>Autoriteti Kontraktues duhet të njoftojë menjëherë furnizuesin me shkrim për çdo pretendim që lind. </a:t>
            </a:r>
            <a:endParaRPr lang="en-US" sz="2000" dirty="0" smtClean="0"/>
          </a:p>
          <a:p>
            <a:pPr>
              <a:buNone/>
            </a:pPr>
            <a:endParaRPr lang="en-GB" sz="2000" dirty="0" smtClean="0"/>
          </a:p>
          <a:p>
            <a:pPr>
              <a:buFont typeface="Wingdings" pitchFamily="2" charset="2"/>
              <a:buChar char="Ø"/>
            </a:pPr>
            <a:r>
              <a:rPr lang="sq-AL" sz="2000" dirty="0" smtClean="0"/>
              <a:t>Pas marrjes së njoftimit të tillë, furnizuesi duhet, brenda periudhës së specifikuar në kontratë, te riparoj ose të zëvendësojë mallrat </a:t>
            </a:r>
            <a:r>
              <a:rPr lang="en-US" sz="2000" dirty="0" smtClean="0"/>
              <a:t>e </a:t>
            </a:r>
            <a:r>
              <a:rPr lang="en-US" sz="2000" dirty="0" err="1" smtClean="0"/>
              <a:t>dëmtuara</a:t>
            </a:r>
            <a:r>
              <a:rPr lang="sq-AL" sz="2000" dirty="0" smtClean="0"/>
              <a:t> ose pjesët e tyre, pa shpenzime për AK</a:t>
            </a:r>
            <a:endParaRPr lang="en-US" sz="2000" dirty="0" smtClean="0"/>
          </a:p>
          <a:p>
            <a:pPr>
              <a:buNone/>
            </a:pPr>
            <a:endParaRPr lang="en-GB" sz="2000" dirty="0" smtClean="0"/>
          </a:p>
          <a:p>
            <a:pPr>
              <a:buFont typeface="Wingdings" pitchFamily="2" charset="2"/>
              <a:buChar char="Ø"/>
            </a:pPr>
            <a:r>
              <a:rPr lang="sq-AL" sz="2000" dirty="0" smtClean="0"/>
              <a:t>Nëse furnizuesi, pasi q</a:t>
            </a:r>
            <a:r>
              <a:rPr lang="en-US" sz="2000" dirty="0" smtClean="0"/>
              <a:t>ë</a:t>
            </a:r>
            <a:r>
              <a:rPr lang="sq-AL" sz="2000" dirty="0" smtClean="0"/>
              <a:t> t</a:t>
            </a:r>
            <a:r>
              <a:rPr lang="en-US" sz="2000" dirty="0" smtClean="0"/>
              <a:t>ë</a:t>
            </a:r>
            <a:r>
              <a:rPr lang="sq-AL" sz="2000" dirty="0" smtClean="0"/>
              <a:t> njoftohet, dështon për të korrigjuar defektet brenda periudhës së specifikuar në kontratë, atëherë Autoriteti Kontraktues mund të vazhdojë të kërkojë sigurinë e garancisë</a:t>
            </a:r>
            <a:endParaRPr lang="en-GB"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Kur konsiderohen mallrat e  dëmtuara</a:t>
            </a:r>
            <a:r>
              <a:rPr lang="en-GB" sz="2400" b="1" i="1" dirty="0" smtClean="0">
                <a:solidFill>
                  <a:srgbClr val="FF0000"/>
                </a:solidFill>
              </a:rPr>
              <a:t>? (2) </a:t>
            </a: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r>
              <a:rPr lang="sq-AL" sz="2000" dirty="0" smtClean="0"/>
              <a:t>Dëmet e likuiduara janë dëmet e rënë dakord nga palët në një kontratë, që duhet paguar në rast të cenimit të saj.</a:t>
            </a:r>
            <a:endParaRPr lang="en-US" sz="2000" dirty="0" smtClean="0"/>
          </a:p>
          <a:p>
            <a:pPr>
              <a:buFont typeface="Wingdings" pitchFamily="2" charset="2"/>
              <a:buChar char="Ø"/>
            </a:pPr>
            <a:r>
              <a:rPr lang="sq-AL" sz="2000" dirty="0" smtClean="0"/>
              <a:t>Nëse Furnizues</a:t>
            </a:r>
            <a:r>
              <a:rPr lang="en-US" sz="2000" dirty="0" err="1" smtClean="0"/>
              <a:t>i</a:t>
            </a:r>
            <a:r>
              <a:rPr lang="sq-AL" sz="2000" dirty="0" smtClean="0"/>
              <a:t> </a:t>
            </a:r>
            <a:r>
              <a:rPr lang="sq-AL" sz="2000" u="sng" dirty="0" smtClean="0"/>
              <a:t>me përgjegjësinë e tij </a:t>
            </a:r>
            <a:r>
              <a:rPr lang="sq-AL" sz="2000" i="1" dirty="0" smtClean="0"/>
              <a:t>nuk arrin t’i dorëzojë ndonjë ose të gjitha mallrat </a:t>
            </a:r>
            <a:r>
              <a:rPr lang="sq-AL" sz="2000" dirty="0" smtClean="0"/>
              <a:t>ose të realizojë shërbimet brenda limiteve kohore të specifikuara në kontratë, </a:t>
            </a:r>
            <a:r>
              <a:rPr lang="en-US" sz="2000" dirty="0" smtClean="0"/>
              <a:t>AK</a:t>
            </a:r>
            <a:r>
              <a:rPr lang="sq-AL" sz="2000" dirty="0" smtClean="0"/>
              <a:t>, pa njoftim zyrtar dhe pa paragjykim ndaj kompensimeve tjera të tij sipas kontratës, do të ketë të drejtë, për </a:t>
            </a:r>
            <a:r>
              <a:rPr lang="sq-AL" sz="2000" b="1" dirty="0" smtClean="0"/>
              <a:t>secilën ditë</a:t>
            </a:r>
            <a:r>
              <a:rPr lang="sq-AL" sz="2000" dirty="0" smtClean="0"/>
              <a:t> që kalon ndërmjet </a:t>
            </a:r>
            <a:r>
              <a:rPr lang="sq-AL" sz="2000" b="1" dirty="0" smtClean="0"/>
              <a:t>skadimit të periudhës së kontratës dhe datës aktuale të përfundimit</a:t>
            </a:r>
            <a:r>
              <a:rPr lang="sq-AL" sz="2000" dirty="0" smtClean="0"/>
              <a:t>, </a:t>
            </a:r>
            <a:r>
              <a:rPr lang="sq-AL" sz="2000" b="1" dirty="0" smtClean="0"/>
              <a:t>t’i marrë dëmet e likuiduara të barabarta me 0,25% në ditë të vlerës së furnizimeve të pa dorëzuara deri në një maksimum prej </a:t>
            </a:r>
            <a:r>
              <a:rPr lang="sq-AL" sz="2000" b="1" u="sng" dirty="0" smtClean="0"/>
              <a:t>10 % të vlerës totale të kontratës</a:t>
            </a:r>
            <a:r>
              <a:rPr lang="sq-AL" sz="2000" u="sng" dirty="0" smtClean="0"/>
              <a:t>. </a:t>
            </a:r>
            <a:endParaRPr lang="en-US" sz="2000" u="sng" dirty="0" smtClean="0"/>
          </a:p>
          <a:p>
            <a:pPr>
              <a:buFont typeface="Wingdings" pitchFamily="2" charset="2"/>
              <a:buChar char="Ø"/>
            </a:pPr>
            <a:r>
              <a:rPr lang="sq-AL" sz="2000" dirty="0" smtClean="0"/>
              <a:t>Autoriteti Kontraktues mund të zbresë dëmet e likuiduara nga  pagesat te cilat  duhet ti bëhen Furnizuesit. Pagesat e dëmeve të likuiduara nuk do të prekin detyrimet e furnizuesit.</a:t>
            </a: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Vonesat ne ekzekutim </a:t>
            </a: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r>
              <a:rPr lang="sq-AL" sz="2000" dirty="0" smtClean="0"/>
              <a:t>Nëse mosdorëzimi i mallrave parandalon përdorimin e zakonshëm të furnizimeve në tërësi, dëmet e likuiduara do të llogariten </a:t>
            </a:r>
            <a:r>
              <a:rPr lang="sq-AL" sz="2000" u="sng" dirty="0" smtClean="0"/>
              <a:t>në bazë të </a:t>
            </a:r>
            <a:r>
              <a:rPr lang="sq-AL" sz="2000" b="1" u="sng" dirty="0" smtClean="0"/>
              <a:t>vlerës totale të kontratës.</a:t>
            </a:r>
            <a:endParaRPr lang="en-US" sz="2000" b="1" u="sng" dirty="0" smtClean="0"/>
          </a:p>
          <a:p>
            <a:pPr>
              <a:buFont typeface="Wingdings" pitchFamily="2" charset="2"/>
              <a:buChar char="Ø"/>
            </a:pPr>
            <a:endParaRPr lang="en-US" sz="2000" u="sng" dirty="0" smtClean="0"/>
          </a:p>
          <a:p>
            <a:pPr>
              <a:buFont typeface="Wingdings" pitchFamily="2" charset="2"/>
              <a:buChar char="Ø"/>
            </a:pPr>
            <a:r>
              <a:rPr lang="sq-AL" sz="2000" dirty="0" smtClean="0"/>
              <a:t>Ne rast t</a:t>
            </a:r>
            <a:r>
              <a:rPr lang="en-US" sz="2000" dirty="0" smtClean="0"/>
              <a:t>ë</a:t>
            </a:r>
            <a:r>
              <a:rPr lang="sq-AL" sz="2000" dirty="0" smtClean="0"/>
              <a:t> kontratës korniz</a:t>
            </a:r>
            <a:r>
              <a:rPr lang="en-US" sz="2000" dirty="0" smtClean="0"/>
              <a:t>ë</a:t>
            </a:r>
            <a:r>
              <a:rPr lang="sq-AL" sz="2000" dirty="0" smtClean="0"/>
              <a:t> – barabart</a:t>
            </a:r>
            <a:r>
              <a:rPr lang="en-US" sz="2000" dirty="0" smtClean="0"/>
              <a:t>ë</a:t>
            </a:r>
            <a:r>
              <a:rPr lang="sq-AL" sz="2000" dirty="0" smtClean="0"/>
              <a:t> me </a:t>
            </a:r>
            <a:r>
              <a:rPr lang="sq-AL" sz="2000" b="1" dirty="0" smtClean="0"/>
              <a:t>0,25% në ditë të vlerës së furnizimeve të pa dorëzuara deri në një maksimum prej 10 % </a:t>
            </a:r>
            <a:r>
              <a:rPr lang="sq-AL" sz="2000" b="1" u="sng" dirty="0" smtClean="0"/>
              <a:t>të vlerës totale të porosisë.</a:t>
            </a:r>
            <a:r>
              <a:rPr lang="sq-AL" sz="2000" u="sng" dirty="0" smtClean="0"/>
              <a:t> </a:t>
            </a:r>
            <a:endParaRPr lang="en-US" sz="2000" u="sng" dirty="0" smtClean="0"/>
          </a:p>
          <a:p>
            <a:pPr>
              <a:buNone/>
            </a:pPr>
            <a:endParaRPr lang="en-US" sz="2000" dirty="0" smtClean="0"/>
          </a:p>
          <a:p>
            <a:pPr>
              <a:buFont typeface="Wingdings" pitchFamily="2" charset="2"/>
              <a:buChar char="Ø"/>
            </a:pPr>
            <a:r>
              <a:rPr lang="sq-AL" sz="2000" dirty="0" smtClean="0"/>
              <a:t>Nëse mosdorëzimi i mallrave parandalon përdorimin e zakonshëm të furnizimeve në tërësi, dëmet e likuiduara do të </a:t>
            </a:r>
            <a:r>
              <a:rPr lang="sq-AL" sz="2000" b="1" u="sng" dirty="0" smtClean="0"/>
              <a:t>llogariten në bazë të vlerës totale të porosisë.</a:t>
            </a:r>
            <a:endParaRPr lang="en-US" sz="2000" b="1" u="sng" dirty="0" smtClean="0"/>
          </a:p>
          <a:p>
            <a:pPr>
              <a:buFont typeface="Wingdings" pitchFamily="2" charset="2"/>
              <a:buChar char="Ø"/>
            </a:pPr>
            <a:r>
              <a:rPr lang="sq-AL" sz="2000" dirty="0" smtClean="0"/>
              <a:t>Përveç dëmeve të likuiduara, sigurimi i ekzekutimit te furnizuesit do të konfiskohet gjithashtu.</a:t>
            </a:r>
            <a:endParaRPr lang="en-US" sz="2000" dirty="0" smtClean="0"/>
          </a:p>
          <a:p>
            <a:pPr>
              <a:buNone/>
            </a:pPr>
            <a:endParaRPr lang="en-US" sz="2000" b="1" u="sng" dirty="0" smtClean="0">
              <a:solidFill>
                <a:srgbClr val="FF0000"/>
              </a:solidFill>
            </a:endParaRPr>
          </a:p>
          <a:p>
            <a:pPr>
              <a:buFont typeface="Wingdings" pitchFamily="2" charset="2"/>
              <a:buChar char="Ø"/>
            </a:pPr>
            <a:endParaRPr lang="en-US" sz="2000" b="1" u="sng" dirty="0" smtClean="0">
              <a:solidFill>
                <a:srgbClr val="FF0000"/>
              </a:solidFill>
            </a:endParaRPr>
          </a:p>
          <a:p>
            <a:pPr>
              <a:buFont typeface="Wingdings" pitchFamily="2" charset="2"/>
              <a:buChar char="Ø"/>
            </a:pPr>
            <a:endParaRPr lang="en-US" sz="2000" u="sng"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Vonesat ne ekzekutim </a:t>
            </a:r>
            <a:r>
              <a:rPr lang="en-US" sz="2400" b="1" i="1" dirty="0" smtClean="0">
                <a:solidFill>
                  <a:srgbClr val="FF0000"/>
                </a:solidFill>
              </a:rPr>
              <a:t> (2)</a:t>
            </a: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lvl="0">
              <a:buFont typeface="Wingdings" pitchFamily="2" charset="2"/>
              <a:buChar char="Ø"/>
            </a:pPr>
            <a:r>
              <a:rPr lang="sq-AL" sz="2000" dirty="0" smtClean="0"/>
              <a:t>Brenda 15 ditësh pasi te ketë kuptuar se mund të ketë vonesë, furnizuesi njofton AK se do të dorëzoj një kërkesë për një zgjatje të periudhës së dorëzimit. </a:t>
            </a:r>
            <a:endParaRPr lang="en-US" sz="2000" dirty="0" smtClean="0"/>
          </a:p>
          <a:p>
            <a:pPr lvl="0">
              <a:buFont typeface="Wingdings" pitchFamily="2" charset="2"/>
              <a:buChar char="Ø"/>
            </a:pPr>
            <a:endParaRPr lang="en-US" sz="2000" dirty="0" smtClean="0"/>
          </a:p>
          <a:p>
            <a:pPr lvl="0">
              <a:buFont typeface="Wingdings" pitchFamily="2" charset="2"/>
              <a:buChar char="Ø"/>
            </a:pPr>
            <a:r>
              <a:rPr lang="sq-AL" sz="2000" dirty="0" smtClean="0"/>
              <a:t>Brenda 30 ditëve furnizuesi dorëzon tek Autoritetit kontraktues të dhënat gjithëpërfshirëse ne mënyre që te mund të kontrollohet kërkesa, duke përmendur arsyen / për vonesë të tillë.</a:t>
            </a:r>
            <a:endParaRPr lang="en-US" sz="2000" dirty="0"/>
          </a:p>
          <a:p>
            <a:pPr marL="0" lvl="0" indent="0">
              <a:buNone/>
            </a:pPr>
            <a:endParaRPr lang="en-US" sz="2000" dirty="0" smtClean="0"/>
          </a:p>
          <a:p>
            <a:pPr lvl="0">
              <a:buFont typeface="Wingdings" pitchFamily="2" charset="2"/>
              <a:buChar char="Ø"/>
            </a:pPr>
            <a:r>
              <a:rPr lang="sq-AL" sz="2000" dirty="0" smtClean="0"/>
              <a:t>AK ose e miraton ose nuk e miraton kërkesën për zgjatje, në afat prej 30 ditësh.</a:t>
            </a:r>
            <a:endParaRPr lang="en-US" sz="2000" dirty="0" smtClean="0"/>
          </a:p>
          <a:p>
            <a:pPr lvl="0">
              <a:buFont typeface="Wingdings" pitchFamily="2" charset="2"/>
              <a:buChar char="Ø"/>
            </a:pPr>
            <a:endParaRPr lang="en-US" sz="2000" dirty="0" smtClean="0"/>
          </a:p>
          <a:p>
            <a:pPr lvl="0">
              <a:buFont typeface="Wingdings" pitchFamily="2" charset="2"/>
              <a:buChar char="Ø"/>
            </a:pPr>
            <a:r>
              <a:rPr lang="sq-AL" sz="2000" dirty="0" smtClean="0"/>
              <a:t>Nëse miratohet kërkesa, dëmet e likuiduara nuk mund të imponohen dhe furnizuesi informohet për këtë me shkrim. Furnizuesi</a:t>
            </a:r>
            <a:r>
              <a:rPr lang="en-US" sz="2000" dirty="0" smtClean="0"/>
              <a:t>t</a:t>
            </a:r>
            <a:r>
              <a:rPr lang="sq-AL" sz="2000" dirty="0" smtClean="0"/>
              <a:t> i kërkohet pastaj q</a:t>
            </a:r>
            <a:r>
              <a:rPr lang="en-US" sz="2000" dirty="0" smtClean="0"/>
              <a:t>ë</a:t>
            </a:r>
            <a:r>
              <a:rPr lang="sq-AL" sz="2000" dirty="0" smtClean="0"/>
              <a:t> të zgjas afatin e vlefshmërisë se garancionit te performancës, në përputhje me periudhën e zgjatur. </a:t>
            </a: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Font typeface="Wingdings" pitchFamily="2" charset="2"/>
              <a:buChar char="Ø"/>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Si imponohen Dëmet e likuiduara</a:t>
            </a:r>
            <a:r>
              <a:rPr lang="en-GB" sz="2400" b="1" i="1" dirty="0" smtClean="0">
                <a:solidFill>
                  <a:srgbClr val="FF0000"/>
                </a:solidFill>
              </a:rPr>
              <a:t>? </a:t>
            </a:r>
            <a:endParaRPr lang="en-US" sz="2400"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lvl="0"/>
            <a:r>
              <a:rPr lang="sq-AL" sz="2000" dirty="0" smtClean="0"/>
              <a:t>Nëse, nuk miratohet, AK informon me shkrim furnizuesin për mohimin e tillë</a:t>
            </a:r>
            <a:endParaRPr lang="en-US" sz="2000" dirty="0" smtClean="0"/>
          </a:p>
          <a:p>
            <a:pPr lvl="0">
              <a:buNone/>
            </a:pPr>
            <a:endParaRPr lang="en-US" sz="2000" dirty="0" smtClean="0"/>
          </a:p>
          <a:p>
            <a:pPr lvl="0"/>
            <a:r>
              <a:rPr lang="sq-AL" sz="2000" dirty="0" smtClean="0"/>
              <a:t>Nëse furnizuesi shkakton vonesë dhe nuk kërkon një zgjatje t</a:t>
            </a:r>
            <a:r>
              <a:rPr lang="en-US" sz="2000" dirty="0" smtClean="0"/>
              <a:t>ë</a:t>
            </a:r>
            <a:r>
              <a:rPr lang="sq-AL" sz="2000" dirty="0" smtClean="0"/>
              <a:t> afatit</a:t>
            </a:r>
            <a:endParaRPr lang="en-US" sz="2000" dirty="0" smtClean="0"/>
          </a:p>
          <a:p>
            <a:pPr lvl="0">
              <a:buNone/>
            </a:pPr>
            <a:endParaRPr lang="en-US" sz="2000" dirty="0" smtClean="0"/>
          </a:p>
          <a:p>
            <a:pPr lvl="0">
              <a:buFont typeface="Wingdings" pitchFamily="2" charset="2"/>
              <a:buChar char="ü"/>
            </a:pPr>
            <a:r>
              <a:rPr lang="sq-AL" sz="2000" dirty="0" smtClean="0"/>
              <a:t>AK informon, brenda një kohe të arsyeshme nga dita e parë e vonesës, furnizuesin  se AK do të vendosë dëmet e likuiduara. </a:t>
            </a:r>
            <a:endParaRPr lang="en-US" sz="2000" dirty="0" smtClean="0"/>
          </a:p>
          <a:p>
            <a:pPr lvl="0">
              <a:buFont typeface="Wingdings" pitchFamily="2" charset="2"/>
              <a:buChar char="ü"/>
            </a:pPr>
            <a:r>
              <a:rPr lang="sq-AL" sz="2000" dirty="0" smtClean="0"/>
              <a:t>Pas dorëzimit, njësia e kërkesës dhe Komisioni i pranimit regjistrojnë vonesat në dokumentet e inspektimit, duke vënë në dukje shumën e dëmeve të likuiduara q</a:t>
            </a:r>
            <a:r>
              <a:rPr lang="en-US" sz="2000" dirty="0" smtClean="0"/>
              <a:t>ë</a:t>
            </a:r>
            <a:r>
              <a:rPr lang="sq-AL" sz="2000" dirty="0" smtClean="0"/>
              <a:t> imponohen mbi furnizuesin. </a:t>
            </a:r>
            <a:endParaRPr lang="en-US" sz="2000" dirty="0" smtClean="0"/>
          </a:p>
          <a:p>
            <a:pPr lvl="0">
              <a:buFont typeface="Wingdings" pitchFamily="2" charset="2"/>
              <a:buChar char="ü"/>
            </a:pPr>
            <a:r>
              <a:rPr lang="sq-AL" sz="2000" dirty="0" smtClean="0"/>
              <a:t>N</a:t>
            </a:r>
            <a:r>
              <a:rPr lang="en-US" sz="2000" dirty="0" smtClean="0"/>
              <a:t>ë</a:t>
            </a:r>
            <a:r>
              <a:rPr lang="sq-AL" sz="2000" dirty="0" smtClean="0"/>
              <a:t> koh</a:t>
            </a:r>
            <a:r>
              <a:rPr lang="en-US" sz="2000" dirty="0" smtClean="0"/>
              <a:t>ë</a:t>
            </a:r>
            <a:r>
              <a:rPr lang="sq-AL" sz="2000" dirty="0" smtClean="0"/>
              <a:t>n e pagesës, shuma e dëmeve të likuiduara zbritet nga shuma totale q</a:t>
            </a:r>
            <a:r>
              <a:rPr lang="en-US" sz="2000" dirty="0" smtClean="0"/>
              <a:t>ë</a:t>
            </a:r>
            <a:r>
              <a:rPr lang="sq-AL" sz="2000" dirty="0" smtClean="0"/>
              <a:t> duhet  paguar.</a:t>
            </a:r>
            <a:endParaRPr lang="en-US" sz="2000" dirty="0" smtClean="0"/>
          </a:p>
          <a:p>
            <a:pPr lvl="0">
              <a:buFont typeface="Wingdings" pitchFamily="2" charset="2"/>
              <a:buChar char="Ø"/>
            </a:pPr>
            <a:endParaRPr lang="en-GB" sz="2000" dirty="0" smtClean="0">
              <a:solidFill>
                <a:srgbClr val="FF0000"/>
              </a:solidFill>
            </a:endParaRPr>
          </a:p>
          <a:p>
            <a:pPr>
              <a:buNone/>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Si imponohen Dëmet e likuiduara</a:t>
            </a:r>
            <a:r>
              <a:rPr lang="en-GB" sz="2400" b="1" i="1" dirty="0" smtClean="0">
                <a:solidFill>
                  <a:srgbClr val="FF0000"/>
                </a:solidFill>
              </a:rPr>
              <a:t>?(2) </a:t>
            </a:r>
            <a:endParaRPr lang="en-US" sz="2400"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endParaRPr lang="en-GB" sz="2000" dirty="0" smtClean="0"/>
          </a:p>
          <a:p>
            <a:pPr>
              <a:buFont typeface="Wingdings" pitchFamily="2" charset="2"/>
              <a:buChar char="Ø"/>
            </a:pPr>
            <a:r>
              <a:rPr lang="sq-AL" sz="2000" dirty="0" smtClean="0"/>
              <a:t>çdo rritje në çmimin e kontratës nuk duhet të tejkalon dhjetë për qind (10%) të çmimit fillestar të kontratës – dhe kjo duhet te kryhet përmes procedurës s</a:t>
            </a:r>
            <a:r>
              <a:rPr lang="en-US" sz="2000" dirty="0" smtClean="0"/>
              <a:t>ë</a:t>
            </a:r>
            <a:r>
              <a:rPr lang="sq-AL" sz="2000" dirty="0" smtClean="0"/>
              <a:t> negociuar pa publikim t</a:t>
            </a:r>
            <a:r>
              <a:rPr lang="en-US" sz="2000" dirty="0" smtClean="0"/>
              <a:t>ë</a:t>
            </a:r>
            <a:r>
              <a:rPr lang="sq-AL" sz="2000" dirty="0" smtClean="0"/>
              <a:t> njoftimit për kontrat</a:t>
            </a:r>
            <a:r>
              <a:rPr lang="en-US" sz="2000" dirty="0" smtClean="0"/>
              <a:t>ë</a:t>
            </a:r>
          </a:p>
          <a:p>
            <a:pPr>
              <a:buFont typeface="Wingdings" pitchFamily="2" charset="2"/>
              <a:buChar char="Ø"/>
            </a:pPr>
            <a:r>
              <a:rPr lang="sq-AL" sz="2000" dirty="0" smtClean="0"/>
              <a:t>Përndryshe, aktiviteti i prokurimit duhet të jetë subjekt i </a:t>
            </a:r>
            <a:r>
              <a:rPr lang="sq-AL" sz="2000" dirty="0" err="1" smtClean="0"/>
              <a:t>ofertimit</a:t>
            </a:r>
            <a:r>
              <a:rPr lang="sq-AL" sz="2000" dirty="0" smtClean="0"/>
              <a:t>.</a:t>
            </a:r>
            <a:endParaRPr lang="en-US" sz="2000" dirty="0" smtClean="0"/>
          </a:p>
          <a:p>
            <a:pPr>
              <a:buFont typeface="Wingdings" pitchFamily="2" charset="2"/>
              <a:buChar char="Ø"/>
            </a:pPr>
            <a:r>
              <a:rPr lang="sq-AL" sz="2000" dirty="0" smtClean="0"/>
              <a:t>Gjatë përmirësimit t</a:t>
            </a:r>
            <a:r>
              <a:rPr lang="en-US" sz="2000" dirty="0" smtClean="0"/>
              <a:t>ë</a:t>
            </a:r>
            <a:r>
              <a:rPr lang="sq-AL" sz="2000" dirty="0" smtClean="0"/>
              <a:t> çmimit, furnizuesi dhe Autoriteti Kontraktues duhet të sigurojnë që t</a:t>
            </a:r>
            <a:r>
              <a:rPr lang="en-US" sz="2000" dirty="0" smtClean="0"/>
              <a:t>ë</a:t>
            </a:r>
            <a:r>
              <a:rPr lang="sq-AL" sz="2000" dirty="0" smtClean="0"/>
              <a:t> aplikohet parimi  </a:t>
            </a:r>
            <a:r>
              <a:rPr lang="sq-AL" sz="2000" b="1" dirty="0" smtClean="0"/>
              <a:t>"pa humbje, pa fitim</a:t>
            </a:r>
            <a:r>
              <a:rPr lang="sq-AL" sz="2000" dirty="0" smtClean="0"/>
              <a:t>", q</a:t>
            </a:r>
            <a:r>
              <a:rPr lang="en-US" sz="2000" dirty="0" smtClean="0"/>
              <a:t>ë</a:t>
            </a:r>
            <a:r>
              <a:rPr lang="sq-AL" sz="2000" dirty="0" smtClean="0"/>
              <a:t> do t</a:t>
            </a:r>
            <a:r>
              <a:rPr lang="en-US" sz="2000" dirty="0" smtClean="0"/>
              <a:t>ë</a:t>
            </a:r>
            <a:r>
              <a:rPr lang="sq-AL" sz="2000" dirty="0" smtClean="0"/>
              <a:t> thotë se asnjëra pale nuk humb apo fiton nga përmirësimi i çmimeve.</a:t>
            </a:r>
            <a:endParaRPr lang="en-US" sz="2000" dirty="0" smtClean="0"/>
          </a:p>
          <a:p>
            <a:pPr>
              <a:buFont typeface="Wingdings" pitchFamily="2" charset="2"/>
              <a:buChar char="Ø"/>
            </a:pPr>
            <a:r>
              <a:rPr lang="sq-AL" sz="2000" dirty="0" smtClean="0"/>
              <a:t>Në qoftë se amendamenti përbëhet nga artikuj shtes</a:t>
            </a:r>
            <a:r>
              <a:rPr lang="en-US" sz="2000" dirty="0" smtClean="0"/>
              <a:t>ë</a:t>
            </a:r>
            <a:r>
              <a:rPr lang="sq-AL" sz="2000" dirty="0" smtClean="0"/>
              <a:t>, rregullimi i çmimit bazohet në çmimet për njësi të kontratës fillestare. </a:t>
            </a:r>
            <a:endParaRPr lang="en-US" sz="2000" dirty="0" smtClean="0"/>
          </a:p>
          <a:p>
            <a:pPr>
              <a:buFont typeface="Wingdings" pitchFamily="2" charset="2"/>
              <a:buChar char="Ø"/>
            </a:pPr>
            <a:r>
              <a:rPr lang="sq-AL" sz="2000" dirty="0" smtClean="0"/>
              <a:t>Nëse kontrata nuk përmban çmime  për artikujt shtesë, atëherë çmimet do të </a:t>
            </a:r>
            <a:r>
              <a:rPr lang="sq-AL" sz="2000" dirty="0" err="1" smtClean="0"/>
              <a:t>dakordohen</a:t>
            </a:r>
            <a:r>
              <a:rPr lang="sq-AL" sz="2000" dirty="0" smtClean="0"/>
              <a:t> ndërmjet palëve, bazuar në çmimet e tregut mbizotërues.</a:t>
            </a:r>
            <a:endParaRPr lang="en-US" sz="2000" dirty="0" smtClean="0"/>
          </a:p>
          <a:p>
            <a:pPr>
              <a:buFont typeface="Wingdings" pitchFamily="2" charset="2"/>
              <a:buChar char="Ø"/>
            </a:pPr>
            <a:endParaRPr lang="en-US" sz="2000" dirty="0" smtClean="0"/>
          </a:p>
          <a:p>
            <a:pPr>
              <a:buNone/>
            </a:pPr>
            <a:endParaRPr lang="en-US" sz="2000" dirty="0" smtClean="0"/>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A lejohen përmirësimet e çmimeve?</a:t>
            </a:r>
            <a:endParaRPr lang="en-US" sz="2400" dirty="0" smtClean="0">
              <a:solidFill>
                <a:srgbClr val="FF0000"/>
              </a:solidFill>
            </a:endParaRPr>
          </a:p>
          <a:p>
            <a:pPr algn="ctr"/>
            <a:r>
              <a:rPr lang="en-GB" sz="2400" b="1" i="1" dirty="0" smtClean="0">
                <a:solidFill>
                  <a:srgbClr val="FF0000"/>
                </a:solidFill>
              </a:rPr>
              <a:t> </a:t>
            </a:r>
            <a:r>
              <a:rPr lang="en-GB" sz="2400" dirty="0" smtClean="0">
                <a:solidFill>
                  <a:srgbClr val="FF0000"/>
                </a:solidFill>
              </a:rPr>
              <a:t> </a:t>
            </a:r>
            <a:endParaRPr lang="en-US" sz="2400"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r>
              <a:rPr lang="sq-AL" sz="2000" dirty="0" smtClean="0"/>
              <a:t>Departamenti prokurues mund të pezullojë dërgesën ose zbatimin e kontratës, tërësisht ose pjesërisht, me urdhër me shkrim për një periudhë të caktuar kohore, siç e sheh të nevojshme për shkak të </a:t>
            </a:r>
            <a:r>
              <a:rPr lang="sq-AL" sz="2000" b="1" dirty="0" smtClean="0"/>
              <a:t>forcës madhore ose çfarëdo ngjarje</a:t>
            </a:r>
            <a:r>
              <a:rPr lang="sq-AL" sz="2000" dirty="0" smtClean="0"/>
              <a:t> të përcaktuar në kontratë. </a:t>
            </a:r>
            <a:endParaRPr lang="en-US" sz="2000" dirty="0" smtClean="0"/>
          </a:p>
          <a:p>
            <a:pPr>
              <a:buFont typeface="Wingdings" pitchFamily="2" charset="2"/>
              <a:buChar char="Ø"/>
            </a:pPr>
            <a:r>
              <a:rPr lang="sq-AL" sz="2000" dirty="0" smtClean="0"/>
              <a:t>Autoriteti kontraktues mundet, me urdhër administrativ, në çfarëdo kohe ta udhëzojë Furnizuesin që të pezullojë:</a:t>
            </a:r>
            <a:endParaRPr lang="en-US" sz="2000" dirty="0" smtClean="0"/>
          </a:p>
          <a:p>
            <a:pPr lvl="0"/>
            <a:r>
              <a:rPr lang="sq-AL" sz="2000" dirty="0" smtClean="0"/>
              <a:t>prodhimin e furnizimeve;</a:t>
            </a:r>
            <a:endParaRPr lang="en-US" sz="2000" dirty="0" smtClean="0"/>
          </a:p>
          <a:p>
            <a:pPr lvl="0"/>
            <a:r>
              <a:rPr lang="sq-AL" sz="2000" dirty="0" smtClean="0"/>
              <a:t>dorëzimin e furnizimeve në vendin e pranimit në kohën e specifikuar për dorëzim ose </a:t>
            </a:r>
            <a:endParaRPr lang="en-US" sz="2000" dirty="0" smtClean="0"/>
          </a:p>
          <a:p>
            <a:pPr lvl="0"/>
            <a:r>
              <a:rPr lang="sq-AL" sz="2000" dirty="0" smtClean="0"/>
              <a:t>instalimin e furnizimeve që janë dorëzuar në vendin e pranimit.</a:t>
            </a:r>
            <a:endParaRPr lang="en-US" sz="2000" dirty="0" smtClean="0"/>
          </a:p>
          <a:p>
            <a:pPr lvl="0"/>
            <a:endParaRPr lang="en-US" sz="2000" dirty="0" smtClean="0"/>
          </a:p>
          <a:p>
            <a:pPr>
              <a:buFont typeface="Wingdings" pitchFamily="2" charset="2"/>
              <a:buChar char="Ø"/>
            </a:pPr>
            <a:r>
              <a:rPr lang="sq-AL" sz="2000" dirty="0" smtClean="0"/>
              <a:t>Nëse periudha e pezullimit i tejkalon 180 ditë, dhe pezullimi nuk është për shkak të gabimit të Furnizuesit, Furnizues</a:t>
            </a:r>
            <a:r>
              <a:rPr lang="en-US" sz="2000" dirty="0" err="1" smtClean="0"/>
              <a:t>i</a:t>
            </a:r>
            <a:r>
              <a:rPr lang="sq-AL" sz="2000" dirty="0" smtClean="0"/>
              <a:t>, duke njoftuar autoritetin kontraktues, </a:t>
            </a:r>
            <a:r>
              <a:rPr lang="sq-AL" sz="2000" u="sng" dirty="0" smtClean="0"/>
              <a:t>mund të kërkojë të vazhdojë me furnizimet brenda 30 ditësh, ose të ndërpresë kontratën.</a:t>
            </a:r>
            <a:endParaRPr lang="en-US" sz="2000" u="sng" dirty="0" smtClean="0"/>
          </a:p>
          <a:p>
            <a:endParaRPr lang="en-US" sz="2000" dirty="0" smtClean="0"/>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Pezullimi i dorëzimit</a:t>
            </a:r>
            <a:endParaRPr lang="en-US" sz="2400"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endParaRPr lang="en-GB" sz="2000" dirty="0" smtClean="0"/>
          </a:p>
          <a:p>
            <a:pPr>
              <a:buFont typeface="Wingdings" pitchFamily="2" charset="2"/>
              <a:buChar char="Ø"/>
            </a:pPr>
            <a:r>
              <a:rPr lang="sq-AL" sz="2000" dirty="0" smtClean="0"/>
              <a:t>një furnizues mund të lejohet të nënkontraktojë një pjesë të kontratës. </a:t>
            </a:r>
            <a:endParaRPr lang="en-US" sz="2000" dirty="0" smtClean="0"/>
          </a:p>
          <a:p>
            <a:pPr>
              <a:buFont typeface="Wingdings" pitchFamily="2" charset="2"/>
              <a:buChar char="Ø"/>
            </a:pPr>
            <a:r>
              <a:rPr lang="sq-AL" sz="2000" dirty="0" smtClean="0"/>
              <a:t>nuk duhet të tejkalojë 40% të kostos totale të projektit. </a:t>
            </a:r>
            <a:endParaRPr lang="en-US" sz="2000" dirty="0" smtClean="0"/>
          </a:p>
          <a:p>
            <a:pPr>
              <a:buFont typeface="Wingdings" pitchFamily="2" charset="2"/>
              <a:buChar char="Ø"/>
            </a:pPr>
            <a:r>
              <a:rPr lang="sq-AL" sz="2000" dirty="0" smtClean="0"/>
              <a:t>Të gjitha rregullime</a:t>
            </a:r>
            <a:r>
              <a:rPr lang="en-US" sz="2000" dirty="0" smtClean="0"/>
              <a:t>t</a:t>
            </a:r>
            <a:r>
              <a:rPr lang="sq-AL" sz="2000" dirty="0" smtClean="0"/>
              <a:t> nënkontraktuese duhet të shpalosen në kohën e ofertave, dhe nënkontraktorët duhet të identifikohen në ofertën e paraqitur nga furnizuesi. </a:t>
            </a:r>
            <a:endParaRPr lang="en-US" sz="2000" dirty="0" smtClean="0"/>
          </a:p>
          <a:p>
            <a:pPr>
              <a:buFont typeface="Wingdings" pitchFamily="2" charset="2"/>
              <a:buChar char="Ø"/>
            </a:pPr>
            <a:r>
              <a:rPr lang="sq-AL" sz="2000" dirty="0" smtClean="0"/>
              <a:t>Çdo marrëveshje nënkontraktuese e bër</a:t>
            </a:r>
            <a:r>
              <a:rPr lang="en-US" sz="2000" dirty="0" smtClean="0"/>
              <a:t>ë</a:t>
            </a:r>
            <a:r>
              <a:rPr lang="sq-AL" sz="2000" dirty="0" smtClean="0"/>
              <a:t> gjatë zbatimit të projektit dhe e cila nuk është shpalosur në kohën e ofertimit nuk do të lejohet. </a:t>
            </a:r>
            <a:endParaRPr lang="en-US" sz="2000" dirty="0" smtClean="0"/>
          </a:p>
          <a:p>
            <a:pPr>
              <a:buFont typeface="Wingdings" pitchFamily="2" charset="2"/>
              <a:buChar char="Ø"/>
            </a:pPr>
            <a:r>
              <a:rPr lang="sq-AL" sz="2000" dirty="0" smtClean="0"/>
              <a:t>Marrëveshja e </a:t>
            </a:r>
            <a:r>
              <a:rPr lang="sq-AL" sz="2000" dirty="0" err="1" smtClean="0"/>
              <a:t>nënkontraktimit</a:t>
            </a:r>
            <a:r>
              <a:rPr lang="sq-AL" sz="2000" dirty="0" smtClean="0"/>
              <a:t> nuk e liron furnizuesin nga cilado përgjegjësi ose detyrim sipas kontratës.</a:t>
            </a:r>
            <a:endParaRPr lang="en-US" sz="2000" dirty="0" smtClean="0"/>
          </a:p>
          <a:p>
            <a:pPr>
              <a:buNone/>
            </a:pPr>
            <a:endParaRPr lang="en-US" sz="2000" dirty="0" smtClean="0"/>
          </a:p>
          <a:p>
            <a:endParaRPr lang="en-US" sz="2000" dirty="0" smtClean="0"/>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2400" b="1" i="1" dirty="0" err="1" smtClean="0">
                <a:solidFill>
                  <a:srgbClr val="FF0000"/>
                </a:solidFill>
              </a:rPr>
              <a:t>Nenkontraktimi</a:t>
            </a:r>
            <a:r>
              <a:rPr lang="en-US" sz="2400" b="1" i="1" dirty="0" smtClean="0">
                <a:solidFill>
                  <a:srgbClr val="FF0000"/>
                </a:solidFill>
              </a:rPr>
              <a:t> </a:t>
            </a: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8. </a:t>
            </a:r>
            <a:r>
              <a:rPr lang="sq-AL" sz="2400" b="1" dirty="0" smtClean="0">
                <a:solidFill>
                  <a:srgbClr val="FF0000"/>
                </a:solidFill>
              </a:rPr>
              <a:t>ZGJIDHJA E MOSMARRËVESHJEVE</a:t>
            </a:r>
            <a:r>
              <a:rPr lang="en-US" sz="2800" b="1" dirty="0" smtClean="0">
                <a:solidFill>
                  <a:srgbClr val="FF0000"/>
                </a:solidFill>
              </a:rPr>
              <a:t/>
            </a:r>
            <a:br>
              <a:rPr lang="en-US" sz="2800" b="1" dirty="0" smtClean="0">
                <a:solidFill>
                  <a:srgbClr val="FF0000"/>
                </a:solidFill>
              </a:rPr>
            </a:br>
            <a:endParaRPr lang="en-US" sz="2800" b="1" dirty="0">
              <a:solidFill>
                <a:srgbClr val="FF0000"/>
              </a:solidFill>
            </a:endParaRPr>
          </a:p>
        </p:txBody>
      </p:sp>
      <p:sp>
        <p:nvSpPr>
          <p:cNvPr id="30723" name="Symbol zastępczy zawartości 2"/>
          <p:cNvSpPr>
            <a:spLocks noGrp="1"/>
          </p:cNvSpPr>
          <p:nvPr>
            <p:ph idx="1"/>
          </p:nvPr>
        </p:nvSpPr>
        <p:spPr bwMode="auto">
          <a:xfrm>
            <a:off x="457200" y="990600"/>
            <a:ext cx="8305800" cy="5105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Dispozitat që trajtojnë zgjidhjen e mosmarrëveshjeve mund të </a:t>
            </a:r>
            <a:r>
              <a:rPr lang="sq-AL" sz="2400" dirty="0" err="1" smtClean="0"/>
              <a:t>variojnë</a:t>
            </a:r>
            <a:r>
              <a:rPr lang="sq-AL" sz="2400" dirty="0" smtClean="0"/>
              <a:t> nga </a:t>
            </a:r>
            <a:r>
              <a:rPr lang="sq-AL" sz="2400" b="1" dirty="0" smtClean="0"/>
              <a:t>një deklarim i thjeshtë </a:t>
            </a:r>
            <a:r>
              <a:rPr lang="sq-AL" sz="2400" dirty="0" smtClean="0"/>
              <a:t>që të gjitha mosmarrëveshjet do të dërgohen në gjykatë në një vend të caktuar, </a:t>
            </a:r>
            <a:r>
              <a:rPr lang="sq-AL" sz="2400" b="1" dirty="0" smtClean="0"/>
              <a:t>deri te një përshkrim kompleks të një procedure</a:t>
            </a:r>
            <a:r>
              <a:rPr lang="sq-AL" sz="2400" dirty="0" smtClean="0"/>
              <a:t> të përshkallëzuar që mund të përfshijë: </a:t>
            </a:r>
            <a:endParaRPr lang="en-US" sz="2400" dirty="0" smtClean="0"/>
          </a:p>
          <a:p>
            <a:pPr>
              <a:buFont typeface="Wingdings" pitchFamily="2" charset="2"/>
              <a:buChar char="ü"/>
            </a:pPr>
            <a:r>
              <a:rPr lang="sq-AL" sz="2400" i="1" dirty="0" smtClean="0"/>
              <a:t>një përpjekje formale për të arritur një zgjidhje miqësore ndërmjet ekzekutivëve të lartë, </a:t>
            </a:r>
          </a:p>
          <a:p>
            <a:pPr>
              <a:buFont typeface="Wingdings" pitchFamily="2" charset="2"/>
              <a:buChar char="ü"/>
            </a:pPr>
            <a:r>
              <a:rPr lang="sq-AL" sz="2400" i="1" dirty="0" smtClean="0"/>
              <a:t>ndërmjetësimin, </a:t>
            </a:r>
          </a:p>
          <a:p>
            <a:pPr>
              <a:buFont typeface="Wingdings" pitchFamily="2" charset="2"/>
              <a:buChar char="ü"/>
            </a:pPr>
            <a:r>
              <a:rPr lang="sq-AL" sz="2400" i="1" dirty="0" smtClean="0"/>
              <a:t>opinionin e ekspertit, </a:t>
            </a:r>
          </a:p>
          <a:p>
            <a:pPr>
              <a:buFont typeface="Wingdings" pitchFamily="2" charset="2"/>
              <a:buChar char="ü"/>
            </a:pPr>
            <a:r>
              <a:rPr lang="sq-AL" sz="2400" i="1" dirty="0" smtClean="0"/>
              <a:t>vendimin gjyqësor, </a:t>
            </a:r>
          </a:p>
          <a:p>
            <a:pPr>
              <a:buFont typeface="Wingdings" pitchFamily="2" charset="2"/>
              <a:buChar char="ü"/>
            </a:pPr>
            <a:r>
              <a:rPr lang="sq-AL" sz="2400" i="1" dirty="0" smtClean="0"/>
              <a:t>arbitrazhin, dhe </a:t>
            </a:r>
          </a:p>
          <a:p>
            <a:pPr>
              <a:buFont typeface="Wingdings" pitchFamily="2" charset="2"/>
              <a:buChar char="ü"/>
            </a:pPr>
            <a:r>
              <a:rPr lang="sq-AL" sz="2400" i="1" dirty="0" smtClean="0"/>
              <a:t>çështjen gjyqësore.</a:t>
            </a:r>
          </a:p>
          <a:p>
            <a:endParaRPr lang="en-US" sz="2400" dirty="0" smtClean="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Zgjidhja e mosmarrëveshjes</a:t>
            </a:r>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
            </a:r>
            <a:br>
              <a:rPr lang="en-US" sz="2800" b="1" dirty="0" smtClean="0">
                <a:solidFill>
                  <a:srgbClr val="FF0000"/>
                </a:solidFill>
              </a:rPr>
            </a:br>
            <a:endParaRPr lang="en-US" sz="2800" b="1" dirty="0">
              <a:solidFill>
                <a:srgbClr val="FF0000"/>
              </a:solidFill>
            </a:endParaRPr>
          </a:p>
        </p:txBody>
      </p:sp>
      <p:sp>
        <p:nvSpPr>
          <p:cNvPr id="30723" name="Symbol zastępczy zawartości 2"/>
          <p:cNvSpPr>
            <a:spLocks noGrp="1"/>
          </p:cNvSpPr>
          <p:nvPr>
            <p:ph idx="1"/>
          </p:nvPr>
        </p:nvSpPr>
        <p:spPr bwMode="auto">
          <a:xfrm>
            <a:off x="457200" y="914400"/>
            <a:ext cx="8305800" cy="5334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Zgjidhja e mosmarrëveshjes, në kuptimin e gjerë të fjalës, përfshin çdo proces që mund të sjellë dhënien fund të një mosmarrëveshjeje</a:t>
            </a:r>
            <a:endParaRPr lang="en-US" sz="2000" dirty="0" smtClean="0"/>
          </a:p>
          <a:p>
            <a:r>
              <a:rPr lang="sq-AL" sz="2000" dirty="0" smtClean="0"/>
              <a:t>Zgjidhja alternative e mosmarrëveshjes (ZAM) është një term i zakonshëm i cili ka të bëjë me një sërë procesesh, përfshirë përdorimin e një pale të tretë të jashtme dhe e cila mund të konsiderohet si një alternativë e çështjes gjyqësore Teknikat për zgjidhjen e mosmarrëveshjes përfshijnë:</a:t>
            </a:r>
            <a:endParaRPr lang="en-US" sz="2000" dirty="0" smtClean="0"/>
          </a:p>
          <a:p>
            <a:pPr>
              <a:buNone/>
            </a:pPr>
            <a:endParaRPr lang="en-US" sz="2000" dirty="0" smtClean="0"/>
          </a:p>
          <a:p>
            <a:pPr marL="457200" indent="-457200">
              <a:buFont typeface="+mj-lt"/>
              <a:buAutoNum type="arabicPeriod"/>
            </a:pPr>
            <a:r>
              <a:rPr lang="sq-AL" sz="2000" b="1" i="1" dirty="0" smtClean="0"/>
              <a:t>Negocimin</a:t>
            </a:r>
          </a:p>
          <a:p>
            <a:pPr marL="457200" indent="-457200">
              <a:buFont typeface="+mj-lt"/>
              <a:buAutoNum type="arabicPeriod"/>
            </a:pPr>
            <a:r>
              <a:rPr lang="sq-AL" sz="2000" b="1" i="1" dirty="0" smtClean="0"/>
              <a:t>Ndërmjetësimin</a:t>
            </a:r>
          </a:p>
          <a:p>
            <a:pPr marL="457200" indent="-457200">
              <a:buFont typeface="+mj-lt"/>
              <a:buAutoNum type="arabicPeriod"/>
            </a:pPr>
            <a:r>
              <a:rPr lang="sq-AL" sz="2000" b="1" i="1" dirty="0" smtClean="0"/>
              <a:t>Pajtimin</a:t>
            </a:r>
          </a:p>
          <a:p>
            <a:pPr marL="457200" indent="-457200">
              <a:buFont typeface="+mj-lt"/>
              <a:buAutoNum type="arabicPeriod"/>
            </a:pPr>
            <a:r>
              <a:rPr lang="sq-AL" sz="2000" b="1" i="1" dirty="0" smtClean="0"/>
              <a:t>Vendimin gjyqësor</a:t>
            </a:r>
            <a:r>
              <a:rPr lang="sq-AL" sz="2000" i="1" dirty="0" smtClean="0"/>
              <a:t> </a:t>
            </a:r>
          </a:p>
          <a:p>
            <a:pPr marL="457200" indent="-457200">
              <a:buFont typeface="+mj-lt"/>
              <a:buAutoNum type="arabicPeriod"/>
            </a:pPr>
            <a:r>
              <a:rPr lang="sq-AL" sz="2000" b="1" i="1" dirty="0" smtClean="0"/>
              <a:t>Arbitrazhin</a:t>
            </a:r>
            <a:endParaRPr lang="sq-AL" sz="2000" i="1" dirty="0" smtClean="0"/>
          </a:p>
          <a:p>
            <a:pPr marL="457200" indent="-457200">
              <a:buFont typeface="+mj-lt"/>
              <a:buAutoNum type="arabicPeriod"/>
            </a:pPr>
            <a:r>
              <a:rPr lang="sq-AL" sz="2000" b="1" i="1" dirty="0" smtClean="0"/>
              <a:t>Çështjen gjyqësore</a:t>
            </a:r>
            <a:r>
              <a:rPr lang="sq-AL" sz="2000" i="1" dirty="0" smtClean="0"/>
              <a:t>  </a:t>
            </a:r>
            <a:endParaRPr lang="sq-AL" sz="2000" b="1" i="1"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smtClean="0">
                <a:solidFill>
                  <a:srgbClr val="FF0000"/>
                </a:solidFill>
              </a:rPr>
              <a:t/>
            </a:r>
            <a:br>
              <a:rPr lang="en-GB" sz="2400" b="1" dirty="0" smtClean="0">
                <a:solidFill>
                  <a:srgbClr val="FF0000"/>
                </a:solidFill>
              </a:rPr>
            </a:br>
            <a:r>
              <a:rPr lang="sq-AL" sz="2400" b="1" dirty="0" smtClean="0"/>
              <a:t> </a:t>
            </a:r>
            <a:r>
              <a:rPr lang="sq-AL" sz="2400" b="1" dirty="0" smtClean="0">
                <a:solidFill>
                  <a:srgbClr val="FF0000"/>
                </a:solidFill>
              </a:rPr>
              <a:t>Menaxhimi i kontratave në rolin e prokurimit publik</a:t>
            </a:r>
            <a:endParaRPr lang="en-US" sz="2400" dirty="0">
              <a:solidFill>
                <a:srgbClr val="FF0000"/>
              </a:solidFill>
            </a:endParaRPr>
          </a:p>
        </p:txBody>
      </p:sp>
      <p:sp>
        <p:nvSpPr>
          <p:cNvPr id="3" name="Content Placeholder 2"/>
          <p:cNvSpPr>
            <a:spLocks noGrp="1"/>
          </p:cNvSpPr>
          <p:nvPr>
            <p:ph idx="1"/>
          </p:nvPr>
        </p:nvSpPr>
        <p:spPr>
          <a:xfrm>
            <a:off x="457200" y="1447800"/>
            <a:ext cx="8229600" cy="4678363"/>
          </a:xfrm>
        </p:spPr>
        <p:txBody>
          <a:bodyPr/>
          <a:lstStyle/>
          <a:p>
            <a:pPr>
              <a:buNone/>
            </a:pPr>
            <a:r>
              <a:rPr lang="sq-AL" sz="2400" b="1" i="1" dirty="0" smtClean="0">
                <a:solidFill>
                  <a:srgbClr val="FF0000"/>
                </a:solidFill>
              </a:rPr>
              <a:t>Pse është i rëndësishëm?</a:t>
            </a:r>
            <a:endParaRPr lang="en-US" sz="2400" dirty="0" smtClean="0">
              <a:solidFill>
                <a:srgbClr val="FF0000"/>
              </a:solidFill>
            </a:endParaRPr>
          </a:p>
          <a:p>
            <a:pPr lvl="0"/>
            <a:r>
              <a:rPr lang="sq-AL" sz="2400" b="1" dirty="0" smtClean="0"/>
              <a:t>Përgjegjësia përfundimtare</a:t>
            </a:r>
            <a:r>
              <a:rPr lang="sq-AL" sz="2400" dirty="0" smtClean="0"/>
              <a:t> për shërbimin të cilin Autoriteti Kontraktues Publik duhet t’ia ofrojë opinionit </a:t>
            </a:r>
            <a:r>
              <a:rPr lang="sq-AL" sz="2400" b="1" dirty="0" smtClean="0"/>
              <a:t>nuk mund të bartet te ndonjë </a:t>
            </a:r>
            <a:r>
              <a:rPr lang="en-US" sz="2400" b="1" dirty="0" smtClean="0"/>
              <a:t>OE</a:t>
            </a:r>
            <a:endParaRPr lang="en-US" sz="2400" dirty="0" smtClean="0"/>
          </a:p>
          <a:p>
            <a:pPr lvl="0"/>
            <a:r>
              <a:rPr lang="sq-AL" sz="2400" dirty="0" smtClean="0"/>
              <a:t>Nëse shembet ndërtesa, opinioni </a:t>
            </a:r>
            <a:r>
              <a:rPr lang="sq-AL" sz="2400" b="1" dirty="0" smtClean="0"/>
              <a:t>në rend të parë do ta fajësojë Autoritetin Kontraktues!</a:t>
            </a:r>
            <a:endParaRPr lang="en-US" sz="2400" dirty="0" smtClean="0"/>
          </a:p>
          <a:p>
            <a:pPr lvl="0"/>
            <a:r>
              <a:rPr lang="sq-AL" sz="2400" dirty="0" smtClean="0"/>
              <a:t>Opinioni pret që </a:t>
            </a:r>
            <a:r>
              <a:rPr lang="sq-AL" sz="2400" b="1" dirty="0" smtClean="0"/>
              <a:t>paraja publike të shpenzohet me kujdes</a:t>
            </a:r>
            <a:r>
              <a:rPr lang="sq-AL" sz="2400" dirty="0" smtClean="0"/>
              <a:t> dhe se  shpenzimet do të rezultojnë në përfitimet e duhura për komunitetin pa humbje</a:t>
            </a:r>
            <a:endParaRPr lang="en-US" sz="2400" dirty="0" smtClean="0"/>
          </a:p>
          <a:p>
            <a:pPr lvl="0"/>
            <a:r>
              <a:rPr lang="en-US" sz="2400" dirty="0" smtClean="0"/>
              <a:t>AK </a:t>
            </a:r>
            <a:r>
              <a:rPr lang="sq-AL" sz="2400" dirty="0" smtClean="0"/>
              <a:t>jo vetëm që duhet ta ofrojë vlerën për paranë</a:t>
            </a:r>
            <a:r>
              <a:rPr lang="en-US" sz="2400" dirty="0" smtClean="0"/>
              <a:t> </a:t>
            </a:r>
            <a:r>
              <a:rPr lang="sq-AL" sz="2400" dirty="0" smtClean="0"/>
              <a:t>(</a:t>
            </a:r>
            <a:r>
              <a:rPr lang="sq-AL" sz="2400" dirty="0" err="1" smtClean="0"/>
              <a:t>racionalitetin</a:t>
            </a:r>
            <a:r>
              <a:rPr lang="sq-AL" sz="2400" dirty="0" smtClean="0"/>
              <a:t>) – </a:t>
            </a:r>
            <a:r>
              <a:rPr lang="sq-AL" sz="2400" b="1" dirty="0" smtClean="0"/>
              <a:t>por ai edhe duhet të  shihet se është duke e bërë këtë!</a:t>
            </a:r>
            <a:endParaRPr lang="en-US" sz="2400" dirty="0"/>
          </a:p>
        </p:txBody>
      </p:sp>
    </p:spTree>
    <p:extLst>
      <p:ext uri="{BB962C8B-B14F-4D97-AF65-F5344CB8AC3E}">
        <p14:creationId xmlns:p14="http://schemas.microsoft.com/office/powerpoint/2010/main" val="25986393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Negocimi</a:t>
            </a:r>
            <a:endParaRPr lang="en-US" sz="2800" b="1" dirty="0">
              <a:solidFill>
                <a:srgbClr val="FF0000"/>
              </a:solidFill>
            </a:endParaRPr>
          </a:p>
        </p:txBody>
      </p:sp>
      <p:sp>
        <p:nvSpPr>
          <p:cNvPr id="30723" name="Symbol zastępczy zawartości 2"/>
          <p:cNvSpPr>
            <a:spLocks noGrp="1"/>
          </p:cNvSpPr>
          <p:nvPr>
            <p:ph idx="1"/>
          </p:nvPr>
        </p:nvSpPr>
        <p:spPr bwMode="auto">
          <a:xfrm>
            <a:off x="457200" y="914400"/>
            <a:ext cx="8305800" cy="5334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dirty="0" smtClean="0">
                <a:solidFill>
                  <a:srgbClr val="FF0000"/>
                </a:solidFill>
              </a:rPr>
              <a:t>forma më e zakonshme </a:t>
            </a:r>
            <a:r>
              <a:rPr lang="sq-AL" sz="2400" dirty="0" smtClean="0"/>
              <a:t>për zgjidhjen e mosmarrëveshjes, ku vetë palët përpiqen të zgjidhin mosmarrëveshjen.</a:t>
            </a:r>
            <a:endParaRPr lang="en-US" sz="2400" dirty="0" smtClean="0"/>
          </a:p>
          <a:p>
            <a:r>
              <a:rPr lang="sq-AL" sz="2400" i="1" dirty="0" smtClean="0"/>
              <a:t>Kushtet e përgjithshme te kontratës</a:t>
            </a:r>
            <a:endParaRPr lang="en-US" sz="2400" dirty="0" smtClean="0"/>
          </a:p>
          <a:p>
            <a:pPr lvl="0">
              <a:buFont typeface="Wingdings" pitchFamily="2" charset="2"/>
              <a:buChar char="ü"/>
            </a:pPr>
            <a:r>
              <a:rPr lang="sq-AL" sz="2000" i="1" dirty="0" smtClean="0"/>
              <a:t>Palët duhet t’i bëjnë të gjitha përpjeke për të zgjidhur në mënyrë miqësore të gjitha mosmarrëveshjet që mund të ndodhin ndërmjet tyre… </a:t>
            </a:r>
            <a:endParaRPr lang="en-US" sz="2000" dirty="0" smtClean="0"/>
          </a:p>
          <a:p>
            <a:pPr lvl="0">
              <a:buFont typeface="Wingdings" pitchFamily="2" charset="2"/>
              <a:buChar char="ü"/>
            </a:pPr>
            <a:r>
              <a:rPr lang="sq-AL" sz="2000" i="1" dirty="0" smtClean="0"/>
              <a:t>Pala do të i përgjigjet kërkesës për zgjidhje miqësore brenda 15 ditësh pas kërkesës…. Periudha maksimale që jepet për arritjen e kësaj zgjidhjeje do të jetë 30 ditë nga fillimi i procedurës. </a:t>
            </a:r>
            <a:endParaRPr lang="en-US" sz="2000" dirty="0" smtClean="0"/>
          </a:p>
          <a:p>
            <a:pPr lvl="0">
              <a:buFont typeface="Wingdings" pitchFamily="2" charset="2"/>
              <a:buChar char="ü"/>
            </a:pPr>
            <a:r>
              <a:rPr lang="sq-AL" sz="2000" i="1" dirty="0" smtClean="0"/>
              <a:t>Nëse përpjekja për të arritur zgjidhje miqësore dështon ose nëse pala dështon të përgjigjet me kohë ndaj kërkesave për zgjidhje, të dyja palët do të jenë të lira të vazhdojnë në fazën e ardhshme të procedurës së zgjidhjes së mosmarrëveshjes duke e lajmëruar tjetrën</a:t>
            </a:r>
            <a:r>
              <a:rPr lang="sq-AL" sz="2400" i="1" dirty="0" smtClean="0"/>
              <a:t>…</a:t>
            </a:r>
            <a:endParaRPr lang="en-US" sz="2400" dirty="0" smtClean="0"/>
          </a:p>
          <a:p>
            <a:endParaRPr lang="en-US" sz="2400" b="1" dirty="0" smtClean="0"/>
          </a:p>
          <a:p>
            <a:endParaRPr lang="en-US" sz="2400" b="1"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Ndërmjetësimi</a:t>
            </a:r>
            <a:r>
              <a:rPr lang="en-US" sz="2800" b="1" dirty="0" smtClean="0">
                <a:solidFill>
                  <a:srgbClr val="FF0000"/>
                </a:solidFill>
              </a:rPr>
              <a:t> </a:t>
            </a:r>
            <a:endParaRPr lang="en-US" sz="2800" b="1" dirty="0">
              <a:solidFill>
                <a:srgbClr val="FF0000"/>
              </a:solidFill>
            </a:endParaRPr>
          </a:p>
        </p:txBody>
      </p:sp>
      <p:sp>
        <p:nvSpPr>
          <p:cNvPr id="30723" name="Symbol zastępczy zawartości 2"/>
          <p:cNvSpPr>
            <a:spLocks noGrp="1"/>
          </p:cNvSpPr>
          <p:nvPr>
            <p:ph idx="1"/>
          </p:nvPr>
        </p:nvSpPr>
        <p:spPr bwMode="auto">
          <a:xfrm>
            <a:off x="457200" y="914400"/>
            <a:ext cx="8305800" cy="47466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sz="2400" dirty="0" smtClean="0"/>
          </a:p>
          <a:p>
            <a:pPr lvl="0"/>
            <a:r>
              <a:rPr lang="sq-AL" sz="2400" dirty="0" smtClean="0"/>
              <a:t>një formë private dhe e </a:t>
            </a:r>
            <a:r>
              <a:rPr lang="sq-AL" sz="2400" dirty="0" err="1" smtClean="0"/>
              <a:t>strukturuar</a:t>
            </a:r>
            <a:r>
              <a:rPr lang="sq-AL" sz="2400" dirty="0" smtClean="0"/>
              <a:t> negocimi, e cila fillimisht nuk është detyruese, </a:t>
            </a:r>
            <a:r>
              <a:rPr lang="sq-AL" sz="2400" b="1" dirty="0" smtClean="0"/>
              <a:t>që asistohet nga një palë e tretë.</a:t>
            </a:r>
            <a:r>
              <a:rPr lang="sq-AL" sz="2400" dirty="0" smtClean="0"/>
              <a:t> </a:t>
            </a:r>
            <a:endParaRPr lang="en-US" sz="2400" dirty="0" smtClean="0"/>
          </a:p>
          <a:p>
            <a:pPr lvl="0"/>
            <a:r>
              <a:rPr lang="sq-AL" sz="2400" b="1" dirty="0" smtClean="0"/>
              <a:t>Nëse arrihet zgjidhja, ajo mund të kthehet në një kontratë ligjërisht detyruese</a:t>
            </a:r>
            <a:endParaRPr lang="en-US" sz="2400" b="1" dirty="0" smtClean="0"/>
          </a:p>
          <a:p>
            <a:endParaRPr lang="en-US" sz="2400"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Pajtimi</a:t>
            </a:r>
            <a:endParaRPr lang="en-US" sz="2800" b="1" dirty="0">
              <a:solidFill>
                <a:srgbClr val="FF0000"/>
              </a:solidFill>
            </a:endParaRPr>
          </a:p>
        </p:txBody>
      </p:sp>
      <p:sp>
        <p:nvSpPr>
          <p:cNvPr id="30723" name="Symbol zastępczy zawartości 2"/>
          <p:cNvSpPr>
            <a:spLocks noGrp="1"/>
          </p:cNvSpPr>
          <p:nvPr>
            <p:ph idx="1"/>
          </p:nvPr>
        </p:nvSpPr>
        <p:spPr bwMode="auto">
          <a:xfrm>
            <a:off x="457200" y="914400"/>
            <a:ext cx="8305800" cy="47466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t>është i ngjashëm</a:t>
            </a:r>
            <a:r>
              <a:rPr lang="sq-AL" sz="2400" dirty="0" smtClean="0"/>
              <a:t> me ndërmjetësimin, por </a:t>
            </a:r>
            <a:r>
              <a:rPr lang="sq-AL" sz="2400" b="1" u="sng" dirty="0" smtClean="0"/>
              <a:t>pajtuesi mund të propozojë një zgjidhje</a:t>
            </a:r>
            <a:endParaRPr lang="en-US" sz="2400" b="1" u="sng" dirty="0" smtClean="0"/>
          </a:p>
          <a:p>
            <a:pPr lvl="0"/>
            <a:endParaRPr lang="en-US" sz="2400" dirty="0" smtClean="0"/>
          </a:p>
          <a:p>
            <a:r>
              <a:rPr lang="sq-AL" sz="2400" i="1" dirty="0" smtClean="0"/>
              <a:t>Kushtet e përgjithshme te kontratës</a:t>
            </a:r>
            <a:endParaRPr lang="en-US" sz="2400" i="1" dirty="0" smtClean="0"/>
          </a:p>
          <a:p>
            <a:endParaRPr lang="en-US" sz="2400" dirty="0" smtClean="0"/>
          </a:p>
          <a:p>
            <a:pPr lvl="0">
              <a:buFont typeface="Wingdings" pitchFamily="2" charset="2"/>
              <a:buChar char="ü"/>
            </a:pPr>
            <a:r>
              <a:rPr lang="sq-AL" sz="2000" i="1" dirty="0" smtClean="0"/>
              <a:t>Nëse procedura e zgjidhjes miqësore të mosmarrëveshjes dështon, palët mund të merren vesh të përpiqen të pajtohen përmes institucionit të specifikuar në KVK. </a:t>
            </a:r>
            <a:endParaRPr lang="en-US" sz="2000" dirty="0" smtClean="0"/>
          </a:p>
          <a:p>
            <a:pPr lvl="0">
              <a:buFont typeface="Wingdings" pitchFamily="2" charset="2"/>
              <a:buChar char="ü"/>
            </a:pPr>
            <a:r>
              <a:rPr lang="sq-AL" sz="2000" i="1" dirty="0" smtClean="0"/>
              <a:t>Nëse nuk mund të arrihet zgjidhja brenda 30 ditësh pas fillimit të procedurës së pajtimit, secila palë do të ketë të drejtë të vazhdojë në fazën e ardhshme të procedurës së zgjidhjes së mosmarrëveshjes.</a:t>
            </a:r>
            <a:endParaRPr lang="en-US" sz="2000" dirty="0" smtClean="0"/>
          </a:p>
          <a:p>
            <a:pPr lvl="0">
              <a:buFont typeface="Wingdings" pitchFamily="2" charset="2"/>
              <a:buChar char="ü"/>
            </a:pPr>
            <a:endParaRPr lang="en-US" sz="2000" dirty="0" smtClean="0"/>
          </a:p>
          <a:p>
            <a:endParaRPr lang="en-US" sz="2400" dirty="0" smtClean="0"/>
          </a:p>
          <a:p>
            <a:endParaRPr lang="en-US" sz="2400"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Vendimi gjyqësor</a:t>
            </a:r>
            <a:r>
              <a:rPr lang="sq-AL" sz="2400" dirty="0" smtClean="0">
                <a:solidFill>
                  <a:srgbClr val="FF0000"/>
                </a:solidFill>
              </a:rPr>
              <a:t> </a:t>
            </a:r>
            <a:endParaRPr lang="en-US" sz="2400" b="1" dirty="0">
              <a:solidFill>
                <a:srgbClr val="FF0000"/>
              </a:solidFill>
            </a:endParaRPr>
          </a:p>
        </p:txBody>
      </p:sp>
      <p:sp>
        <p:nvSpPr>
          <p:cNvPr id="31747" name="Symbol zastępczy zawartości 2"/>
          <p:cNvSpPr>
            <a:spLocks noGrp="1"/>
          </p:cNvSpPr>
          <p:nvPr>
            <p:ph idx="1"/>
          </p:nvPr>
        </p:nvSpPr>
        <p:spPr bwMode="auto">
          <a:xfrm>
            <a:off x="533400" y="1371600"/>
            <a:ext cx="8229600" cy="4433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800" b="1" dirty="0" smtClean="0"/>
              <a:t>një ekspert udhëzohet për të vendosur mbi një çështje teknike </a:t>
            </a:r>
            <a:r>
              <a:rPr lang="sq-AL" sz="2800" dirty="0" smtClean="0"/>
              <a:t>– për shembull, siç është përdorur në Mbretërinë e Bashkuar për mosmarrëveshjet lidhur me ndërtimet, ashtu siç parashtrohet në Ligjin e vitit 1996 për </a:t>
            </a:r>
            <a:r>
              <a:rPr lang="sq-AL" sz="2800" dirty="0" err="1" smtClean="0"/>
              <a:t>grantet</a:t>
            </a:r>
            <a:r>
              <a:rPr lang="sq-AL" sz="2800" dirty="0" smtClean="0"/>
              <a:t> e shtëpive, për ndërtimet dhe restaurimet, ku vendimet janë detyruese për palët të paktën në mënyrë të përkohshme </a:t>
            </a:r>
            <a:r>
              <a:rPr lang="sq-AL" sz="2800" i="1" dirty="0" smtClean="0"/>
              <a:t>pra, </a:t>
            </a:r>
            <a:r>
              <a:rPr lang="sq-AL" sz="2800" dirty="0" smtClean="0"/>
              <a:t>derisa të kërkohet një proces i mëtejshëm.</a:t>
            </a:r>
            <a:endParaRPr lang="en-US" sz="2800" dirty="0" smtClean="0"/>
          </a:p>
          <a:p>
            <a:pPr>
              <a:buNone/>
            </a:pPr>
            <a:endParaRPr lang="en-US" sz="2800" dirty="0" smtClean="0"/>
          </a:p>
          <a:p>
            <a:pPr>
              <a:buNone/>
            </a:pPr>
            <a:r>
              <a:rPr lang="en-US" sz="2800" dirty="0">
                <a:solidFill>
                  <a:srgbClr val="0000FF"/>
                </a:solidFill>
                <a:latin typeface="Arial" charset="0"/>
                <a:ea typeface="ＭＳ Ｐゴシック" charset="0"/>
                <a:cs typeface="ＭＳ Ｐゴシック" charset="0"/>
              </a:rPr>
              <a:t>	</a:t>
            </a:r>
            <a:endParaRPr lang="en-US" sz="2800" b="1" i="1" u="sng" dirty="0" smtClean="0">
              <a:solidFill>
                <a:srgbClr val="040404"/>
              </a:solidFill>
              <a:latin typeface="Arial" charset="0"/>
              <a:ea typeface="ＭＳ Ｐゴシック" charset="0"/>
              <a:cs typeface="ＭＳ Ｐゴシック" charset="0"/>
            </a:endParaRPr>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Arbitrazhi</a:t>
            </a:r>
            <a:endParaRPr lang="en-US" sz="2400" b="1" dirty="0">
              <a:solidFill>
                <a:srgbClr val="FF0000"/>
              </a:solidFill>
            </a:endParaRPr>
          </a:p>
        </p:txBody>
      </p:sp>
      <p:sp>
        <p:nvSpPr>
          <p:cNvPr id="31747" name="Symbol zastępczy zawartości 2"/>
          <p:cNvSpPr>
            <a:spLocks noGrp="1"/>
          </p:cNvSpPr>
          <p:nvPr>
            <p:ph idx="1"/>
          </p:nvPr>
        </p:nvSpPr>
        <p:spPr bwMode="auto">
          <a:xfrm>
            <a:off x="533400" y="990600"/>
            <a:ext cx="8229600" cy="4814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solidFill>
                  <a:srgbClr val="FF0000"/>
                </a:solidFill>
              </a:rPr>
              <a:t>një proces formal, privat dhe detyrue</a:t>
            </a:r>
            <a:r>
              <a:rPr lang="sq-AL" sz="2000" dirty="0" smtClean="0"/>
              <a:t>s ku mosmarrëveshja zgjidhet me vendim të një pale të tretë të caktuar, që është gjyqtari ose gjyqtarët.</a:t>
            </a:r>
            <a:endParaRPr lang="en-US" sz="2000" dirty="0" smtClean="0"/>
          </a:p>
          <a:p>
            <a:r>
              <a:rPr lang="sq-AL" sz="2000" i="1" dirty="0" smtClean="0"/>
              <a:t>Kushtet e përgjithshme te kontratës</a:t>
            </a:r>
            <a:endParaRPr lang="en-US" sz="2000" dirty="0" smtClean="0"/>
          </a:p>
          <a:p>
            <a:pPr>
              <a:buNone/>
            </a:pPr>
            <a:r>
              <a:rPr lang="sq-AL" sz="2000" dirty="0" smtClean="0"/>
              <a:t> </a:t>
            </a:r>
            <a:endParaRPr lang="en-US" sz="2000" dirty="0" smtClean="0"/>
          </a:p>
          <a:p>
            <a:pPr lvl="0">
              <a:buFont typeface="Wingdings" pitchFamily="2" charset="2"/>
              <a:buChar char="ü"/>
            </a:pPr>
            <a:r>
              <a:rPr lang="sq-AL" sz="2000" i="1" dirty="0" smtClean="0"/>
              <a:t>Nëse nuk mund të arrihet zgjidhje brenda 30 ditësh nga fillimi i procedurës miqësore për zgjidhje të mosmarrëveshjes, secila palë mund të kërkojë:</a:t>
            </a:r>
            <a:endParaRPr lang="en-US" sz="2000" dirty="0" smtClean="0"/>
          </a:p>
          <a:p>
            <a:pPr lvl="0">
              <a:buFont typeface="Wingdings" pitchFamily="2" charset="2"/>
              <a:buChar char="ü"/>
            </a:pPr>
            <a:r>
              <a:rPr lang="sq-AL" sz="2000" i="1" dirty="0" smtClean="0"/>
              <a:t>ose vendim nga gjyqi; ose</a:t>
            </a:r>
            <a:endParaRPr lang="en-US" sz="2000" dirty="0" smtClean="0"/>
          </a:p>
          <a:p>
            <a:pPr lvl="0">
              <a:buFont typeface="Wingdings" pitchFamily="2" charset="2"/>
              <a:buChar char="ü"/>
            </a:pPr>
            <a:r>
              <a:rPr lang="sq-AL" sz="2000" i="1" dirty="0" smtClean="0"/>
              <a:t>kurdo qe palët pajtohen vendim arbitrimi në pajtim me KVK..</a:t>
            </a:r>
            <a:endParaRPr lang="en-US" sz="2000" dirty="0" smtClean="0"/>
          </a:p>
          <a:p>
            <a:pPr lvl="0">
              <a:buFont typeface="Wingdings" pitchFamily="2" charset="2"/>
              <a:buChar char="ü"/>
            </a:pPr>
            <a:r>
              <a:rPr lang="sq-AL" sz="2000" i="1" dirty="0" smtClean="0"/>
              <a:t>Para nënshkrimit te kontratës palët duhet te vendosin për mënyrën e zgjidhjes se mosmarrëveshjes, gjykata apo arbitrimi.</a:t>
            </a:r>
            <a:endParaRPr lang="en-US" sz="2000" dirty="0" smtClean="0"/>
          </a:p>
          <a:p>
            <a:pPr lvl="0">
              <a:buFont typeface="Wingdings" pitchFamily="2" charset="2"/>
              <a:buChar char="ü"/>
            </a:pPr>
            <a:endParaRPr lang="en-US" sz="2000" dirty="0" smtClean="0"/>
          </a:p>
          <a:p>
            <a:pPr>
              <a:buNone/>
            </a:pPr>
            <a:endParaRPr lang="en-US" sz="2000" dirty="0" smtClean="0"/>
          </a:p>
          <a:p>
            <a:endParaRPr lang="en-US" sz="2000" b="1" dirty="0" smtClean="0"/>
          </a:p>
          <a:p>
            <a:pPr>
              <a:buNone/>
            </a:pPr>
            <a:r>
              <a:rPr lang="en-US" sz="2800" dirty="0">
                <a:solidFill>
                  <a:srgbClr val="0000FF"/>
                </a:solidFill>
                <a:latin typeface="Arial" charset="0"/>
                <a:ea typeface="ＭＳ Ｐゴシック" charset="0"/>
                <a:cs typeface="ＭＳ Ｐゴシック" charset="0"/>
              </a:rPr>
              <a:t>	</a:t>
            </a:r>
            <a:endParaRPr lang="en-US" sz="2800" b="1" i="1" u="sng" dirty="0" smtClean="0">
              <a:solidFill>
                <a:srgbClr val="040404"/>
              </a:solidFill>
              <a:latin typeface="Arial" charset="0"/>
              <a:ea typeface="ＭＳ Ｐゴシック" charset="0"/>
              <a:cs typeface="ＭＳ Ｐゴシック" charset="0"/>
            </a:endParaRPr>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Çështje gjyqësore</a:t>
            </a:r>
            <a:r>
              <a:rPr lang="sq-AL" sz="2400" dirty="0" smtClean="0">
                <a:solidFill>
                  <a:srgbClr val="FF0000"/>
                </a:solidFill>
              </a:rPr>
              <a:t> </a:t>
            </a:r>
            <a:endParaRPr lang="en-US" sz="2400" b="1" dirty="0">
              <a:solidFill>
                <a:srgbClr val="FF0000"/>
              </a:solidFill>
            </a:endParaRPr>
          </a:p>
        </p:txBody>
      </p:sp>
      <p:sp>
        <p:nvSpPr>
          <p:cNvPr id="31747" name="Symbol zastępczy zawartości 2"/>
          <p:cNvSpPr>
            <a:spLocks noGrp="1"/>
          </p:cNvSpPr>
          <p:nvPr>
            <p:ph idx="1"/>
          </p:nvPr>
        </p:nvSpPr>
        <p:spPr bwMode="auto">
          <a:xfrm>
            <a:off x="533400" y="1371600"/>
            <a:ext cx="8229600" cy="4433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dirty="0" smtClean="0"/>
              <a:t>procesi formal ku pretendimet kalohen në gjykatat civile dhe kryhen në mënyrë publike. </a:t>
            </a:r>
            <a:endParaRPr lang="en-US" sz="2400" dirty="0" smtClean="0"/>
          </a:p>
          <a:p>
            <a:pPr lvl="0"/>
            <a:endParaRPr lang="en-US" sz="2400" dirty="0" smtClean="0"/>
          </a:p>
          <a:p>
            <a:pPr lvl="0"/>
            <a:r>
              <a:rPr lang="sq-AL" sz="2400" b="1" dirty="0" smtClean="0"/>
              <a:t>Gjykimet janë detyruese për palët, që i nënshtrohen të drejtave për apelim.</a:t>
            </a:r>
            <a:endParaRPr lang="en-US" sz="2400" b="1" dirty="0" smtClean="0"/>
          </a:p>
          <a:p>
            <a:pPr>
              <a:buNone/>
            </a:pPr>
            <a:endParaRPr lang="en-US" sz="2400" dirty="0" smtClean="0"/>
          </a:p>
          <a:p>
            <a:endParaRPr lang="en-US" sz="2000" b="1" dirty="0" smtClean="0"/>
          </a:p>
          <a:p>
            <a:pPr>
              <a:buNone/>
            </a:pPr>
            <a:r>
              <a:rPr lang="en-US" sz="2800" dirty="0">
                <a:solidFill>
                  <a:srgbClr val="0000FF"/>
                </a:solidFill>
                <a:latin typeface="Arial" charset="0"/>
                <a:ea typeface="ＭＳ Ｐゴシック" charset="0"/>
                <a:cs typeface="ＭＳ Ｐゴシック" charset="0"/>
              </a:rPr>
              <a:t>	</a:t>
            </a:r>
            <a:endParaRPr lang="en-US" sz="2800" b="1" i="1" u="sng" dirty="0" smtClean="0">
              <a:solidFill>
                <a:srgbClr val="040404"/>
              </a:solidFill>
              <a:latin typeface="Arial" charset="0"/>
              <a:ea typeface="ＭＳ Ｐゴシック" charset="0"/>
              <a:cs typeface="ＭＳ Ｐゴシック" charset="0"/>
            </a:endParaRPr>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Avantazhet e ndërmjetësimit/pajtimit</a:t>
            </a:r>
            <a:endParaRPr lang="en-US" sz="2400" dirty="0">
              <a:solidFill>
                <a:srgbClr val="FF0000"/>
              </a:solidFill>
            </a:endParaRPr>
          </a:p>
        </p:txBody>
      </p:sp>
      <p:sp>
        <p:nvSpPr>
          <p:cNvPr id="31747" name="Symbol zastępczy zawartości 2"/>
          <p:cNvSpPr>
            <a:spLocks noGrp="1"/>
          </p:cNvSpPr>
          <p:nvPr>
            <p:ph idx="1"/>
          </p:nvPr>
        </p:nvSpPr>
        <p:spPr bwMode="auto">
          <a:xfrm>
            <a:off x="533400" y="1371600"/>
            <a:ext cx="8229600" cy="4433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t>Shpejtësia</a:t>
            </a:r>
            <a:r>
              <a:rPr lang="sq-AL" sz="2400" dirty="0" smtClean="0"/>
              <a:t> (për ndërmjetësim, vetëm pak ditë; për pajtim, jo më shumë se dy ose tre muaj)</a:t>
            </a:r>
            <a:endParaRPr lang="en-US" sz="2400" dirty="0" smtClean="0"/>
          </a:p>
          <a:p>
            <a:pPr lvl="0"/>
            <a:r>
              <a:rPr lang="sq-AL" sz="2400" b="1" dirty="0" smtClean="0"/>
              <a:t>I pakushtueshëm </a:t>
            </a:r>
            <a:r>
              <a:rPr lang="sq-AL" sz="2400" dirty="0" smtClean="0"/>
              <a:t>(ndonjëherë më pak se 1% e shumës së diskutuar)</a:t>
            </a:r>
            <a:endParaRPr lang="en-US" sz="2400" dirty="0" smtClean="0"/>
          </a:p>
          <a:p>
            <a:pPr lvl="0"/>
            <a:r>
              <a:rPr lang="sq-AL" sz="2400" b="1" dirty="0" err="1" smtClean="0"/>
              <a:t>Konfidencial</a:t>
            </a:r>
            <a:endParaRPr lang="en-US" sz="2400" b="1" dirty="0" smtClean="0"/>
          </a:p>
          <a:p>
            <a:pPr lvl="0"/>
            <a:r>
              <a:rPr lang="sq-AL" sz="2400" b="1" dirty="0" smtClean="0"/>
              <a:t>Jodetyrues</a:t>
            </a:r>
            <a:endParaRPr lang="en-US" sz="2400" b="1" dirty="0" smtClean="0"/>
          </a:p>
          <a:p>
            <a:pPr lvl="0"/>
            <a:r>
              <a:rPr lang="sq-AL" sz="2400" dirty="0" smtClean="0"/>
              <a:t>Palët në gjendje </a:t>
            </a:r>
            <a:r>
              <a:rPr lang="sq-AL" sz="2400" b="1" dirty="0" smtClean="0"/>
              <a:t>për të pranuar zgjidhjen</a:t>
            </a:r>
            <a:endParaRPr lang="en-US" sz="2400" b="1" dirty="0" smtClean="0"/>
          </a:p>
          <a:p>
            <a:pPr lvl="0"/>
            <a:r>
              <a:rPr lang="sq-AL" sz="2400" b="1" dirty="0" smtClean="0"/>
              <a:t>Rezultate </a:t>
            </a:r>
            <a:r>
              <a:rPr lang="sq-AL" sz="2400" b="1" dirty="0" err="1" smtClean="0"/>
              <a:t>fleksible</a:t>
            </a:r>
            <a:r>
              <a:rPr lang="sq-AL" sz="2400" b="1" dirty="0" smtClean="0"/>
              <a:t> (shkëmbime tregtare, etj.)</a:t>
            </a:r>
            <a:endParaRPr lang="en-US" sz="2400" b="1" dirty="0" smtClean="0"/>
          </a:p>
          <a:p>
            <a:pPr lvl="0"/>
            <a:r>
              <a:rPr lang="sq-AL" sz="2400" b="1" dirty="0" smtClean="0"/>
              <a:t>Nxit marrëdhëniet </a:t>
            </a:r>
            <a:r>
              <a:rPr lang="sq-AL" sz="2400" dirty="0" smtClean="0"/>
              <a:t>e ardhshme tregtare me palën tjetër</a:t>
            </a:r>
            <a:endParaRPr lang="en-US" sz="2400" dirty="0" smtClean="0"/>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Avantazhet e ”gjykimit”</a:t>
            </a:r>
            <a:endParaRPr lang="en-US" sz="2400" dirty="0">
              <a:solidFill>
                <a:srgbClr val="FF0000"/>
              </a:solidFill>
            </a:endParaRPr>
          </a:p>
        </p:txBody>
      </p:sp>
      <p:sp>
        <p:nvSpPr>
          <p:cNvPr id="31747" name="Symbol zastępczy zawartości 2"/>
          <p:cNvSpPr>
            <a:spLocks noGrp="1"/>
          </p:cNvSpPr>
          <p:nvPr>
            <p:ph idx="1"/>
          </p:nvPr>
        </p:nvSpPr>
        <p:spPr bwMode="auto">
          <a:xfrm>
            <a:off x="533400" y="1371600"/>
            <a:ext cx="8229600" cy="4433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t>I shpejtë</a:t>
            </a:r>
            <a:r>
              <a:rPr lang="sq-AL" sz="2400" dirty="0" smtClean="0"/>
              <a:t>: kuadri kohor i caktuar prej 28 ditësh në MB </a:t>
            </a:r>
            <a:endParaRPr lang="en-US" sz="2400" dirty="0" smtClean="0"/>
          </a:p>
          <a:p>
            <a:pPr lvl="0"/>
            <a:r>
              <a:rPr lang="sq-AL" sz="2400" b="1" dirty="0" smtClean="0"/>
              <a:t>Më pak i kushtueshëm </a:t>
            </a:r>
            <a:r>
              <a:rPr lang="sq-AL" sz="2400" dirty="0" smtClean="0"/>
              <a:t>(sesa arbitrazhi ose çështja gjyqësore)</a:t>
            </a:r>
            <a:endParaRPr lang="en-US" sz="2400" dirty="0" smtClean="0"/>
          </a:p>
          <a:p>
            <a:pPr lvl="0"/>
            <a:r>
              <a:rPr lang="sq-AL" sz="2400" b="1" dirty="0" smtClean="0"/>
              <a:t>Gjyqtari vepron </a:t>
            </a:r>
            <a:r>
              <a:rPr lang="en-US" sz="2400" b="1" dirty="0" err="1" smtClean="0"/>
              <a:t>më</a:t>
            </a:r>
            <a:r>
              <a:rPr lang="en-US" sz="2400" b="1" dirty="0" smtClean="0"/>
              <a:t> </a:t>
            </a:r>
            <a:r>
              <a:rPr lang="en-US" sz="2400" b="1" dirty="0" err="1" smtClean="0"/>
              <a:t>tepër</a:t>
            </a:r>
            <a:r>
              <a:rPr lang="en-US" sz="2400" b="1" dirty="0" smtClean="0"/>
              <a:t> </a:t>
            </a:r>
            <a:r>
              <a:rPr lang="sq-AL" sz="2400" b="1" dirty="0" smtClean="0"/>
              <a:t>si një ekspert </a:t>
            </a:r>
            <a:r>
              <a:rPr lang="sq-AL" sz="2400" dirty="0" smtClean="0"/>
              <a:t>s</a:t>
            </a:r>
            <a:r>
              <a:rPr lang="en-US" sz="2400" dirty="0" smtClean="0"/>
              <a:t>e</a:t>
            </a:r>
            <a:r>
              <a:rPr lang="sq-AL" sz="2400" dirty="0" smtClean="0"/>
              <a:t> sa si një gjyqtar (rregullat e provave janë më pak kërkuese ndaj një gjyqtari)</a:t>
            </a:r>
            <a:endParaRPr lang="en-US" sz="2400" dirty="0" smtClean="0"/>
          </a:p>
          <a:p>
            <a:pPr lvl="0"/>
            <a:r>
              <a:rPr lang="sq-AL" sz="2400" b="1" dirty="0" smtClean="0"/>
              <a:t>Vendimi i gjyqtarit bazuar në aftësi, eksperiencë si dhe në prova</a:t>
            </a:r>
            <a:endParaRPr lang="en-US" sz="2400" b="1" dirty="0" smtClean="0"/>
          </a:p>
          <a:p>
            <a:pPr lvl="0"/>
            <a:r>
              <a:rPr lang="sq-AL" sz="2400" b="1" dirty="0" smtClean="0"/>
              <a:t>Jodetyrues</a:t>
            </a:r>
            <a:r>
              <a:rPr lang="sq-AL" sz="2400" dirty="0" smtClean="0"/>
              <a:t>, përveçse kur bihet dakord si një kusht </a:t>
            </a:r>
            <a:r>
              <a:rPr lang="sq-AL" sz="2400" dirty="0" err="1" smtClean="0"/>
              <a:t>kontraktual</a:t>
            </a:r>
            <a:endParaRPr lang="en-US" sz="2400" dirty="0" smtClean="0"/>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381000" y="304800"/>
            <a:ext cx="8458200" cy="914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Avantazhet e arbitrazhit kundrejt çështjes gjyqësore</a:t>
            </a:r>
            <a:r>
              <a:rPr lang="en-US" sz="3200" dirty="0" smtClean="0"/>
              <a:t/>
            </a:r>
            <a:br>
              <a:rPr lang="en-US" sz="3200" dirty="0" smtClean="0"/>
            </a:br>
            <a:r>
              <a:rPr lang="sq-AL" sz="3200" b="1" dirty="0" smtClean="0"/>
              <a:t> </a:t>
            </a:r>
            <a:endParaRPr lang="en-US" sz="3200" dirty="0"/>
          </a:p>
        </p:txBody>
      </p:sp>
      <p:sp>
        <p:nvSpPr>
          <p:cNvPr id="31747" name="Symbol zastępczy zawartości 2"/>
          <p:cNvSpPr>
            <a:spLocks noGrp="1"/>
          </p:cNvSpPr>
          <p:nvPr>
            <p:ph idx="1"/>
          </p:nvPr>
        </p:nvSpPr>
        <p:spPr bwMode="auto">
          <a:xfrm>
            <a:off x="533400" y="1371600"/>
            <a:ext cx="82296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t>Mund të jetë më pak i kushtueshëm</a:t>
            </a:r>
            <a:endParaRPr lang="en-US" sz="2400" b="1" dirty="0" smtClean="0"/>
          </a:p>
          <a:p>
            <a:pPr lvl="0"/>
            <a:r>
              <a:rPr lang="sq-AL" sz="2400" b="1" dirty="0" smtClean="0"/>
              <a:t>Shpesh më i shpejtë</a:t>
            </a:r>
            <a:endParaRPr lang="en-US" sz="2400" b="1" dirty="0" smtClean="0"/>
          </a:p>
          <a:p>
            <a:pPr lvl="0"/>
            <a:r>
              <a:rPr lang="sq-AL" sz="2400" b="1" dirty="0" smtClean="0"/>
              <a:t>Më pak i dëmshëm </a:t>
            </a:r>
            <a:r>
              <a:rPr lang="sq-AL" sz="2400" dirty="0" smtClean="0"/>
              <a:t>për reputacionin e biznesit (private)</a:t>
            </a:r>
            <a:endParaRPr lang="en-US" sz="2400" dirty="0" smtClean="0"/>
          </a:p>
          <a:p>
            <a:pPr lvl="0"/>
            <a:r>
              <a:rPr lang="sq-AL" sz="2400" b="1" dirty="0" smtClean="0"/>
              <a:t>Më i lehtë për të vazhduar biznesin </a:t>
            </a:r>
            <a:r>
              <a:rPr lang="sq-AL" sz="2400" dirty="0" smtClean="0"/>
              <a:t>me palën tjetër (më pak polemizues)</a:t>
            </a:r>
            <a:endParaRPr lang="en-US" sz="2400" dirty="0" smtClean="0"/>
          </a:p>
          <a:p>
            <a:pPr lvl="0"/>
            <a:r>
              <a:rPr lang="sq-AL" sz="2400" b="1" dirty="0" smtClean="0"/>
              <a:t>Më pak rrezik </a:t>
            </a:r>
            <a:r>
              <a:rPr lang="sq-AL" sz="2400" dirty="0" smtClean="0"/>
              <a:t>për zbulimin e informacioneve </a:t>
            </a:r>
            <a:r>
              <a:rPr lang="sq-AL" sz="2400" dirty="0" err="1" smtClean="0"/>
              <a:t>konfidenciale</a:t>
            </a:r>
            <a:r>
              <a:rPr lang="sq-AL" sz="2400" dirty="0" smtClean="0"/>
              <a:t> (private)</a:t>
            </a:r>
            <a:endParaRPr lang="en-US" sz="2400" dirty="0" smtClean="0"/>
          </a:p>
          <a:p>
            <a:pPr lvl="0"/>
            <a:r>
              <a:rPr lang="sq-AL" sz="2400" b="1" dirty="0" smtClean="0"/>
              <a:t>Ekspertiza e gjyqtari për biznesin</a:t>
            </a:r>
            <a:endParaRPr lang="en-US" sz="2400" b="1" dirty="0" smtClean="0"/>
          </a:p>
          <a:p>
            <a:pPr lvl="0"/>
            <a:r>
              <a:rPr lang="sq-AL" sz="2400" b="1" dirty="0" smtClean="0"/>
              <a:t>Nivel më i lartë gjykimi </a:t>
            </a:r>
            <a:r>
              <a:rPr lang="sq-AL" sz="2400" dirty="0" smtClean="0"/>
              <a:t>(më shumë aftësi për të dhënë një vendim pragmatik)</a:t>
            </a:r>
            <a:endParaRPr lang="en-US" sz="2400" dirty="0" smtClean="0"/>
          </a:p>
          <a:p>
            <a:pPr>
              <a:buNone/>
            </a:pPr>
            <a:endParaRPr lang="en-US" sz="2800" b="1" i="1" u="sng" dirty="0" smtClean="0">
              <a:solidFill>
                <a:srgbClr val="040404"/>
              </a:solidFill>
              <a:latin typeface="Arial" charset="0"/>
              <a:ea typeface="ＭＳ Ｐゴシック" charset="0"/>
              <a:cs typeface="ＭＳ Ｐゴシック" charset="0"/>
            </a:endParaRPr>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Matja e </a:t>
            </a:r>
            <a:r>
              <a:rPr lang="sq-AL" sz="2400" b="1" dirty="0" err="1" smtClean="0">
                <a:solidFill>
                  <a:srgbClr val="FF0000"/>
                </a:solidFill>
              </a:rPr>
              <a:t>performancës</a:t>
            </a:r>
            <a:r>
              <a:rPr lang="sq-AL" sz="2400" b="1" dirty="0" smtClean="0">
                <a:solidFill>
                  <a:srgbClr val="FF0000"/>
                </a:solidFill>
              </a:rPr>
              <a:t> së kontratës</a:t>
            </a:r>
            <a:endParaRPr lang="en-US" sz="2400" b="1" dirty="0">
              <a:solidFill>
                <a:srgbClr val="FF0000"/>
              </a:solidFill>
            </a:endParaRPr>
          </a:p>
        </p:txBody>
      </p:sp>
      <p:sp>
        <p:nvSpPr>
          <p:cNvPr id="32771" name="Symbol zastępczy zawartości 2"/>
          <p:cNvSpPr>
            <a:spLocks noGrp="1"/>
          </p:cNvSpPr>
          <p:nvPr>
            <p:ph idx="1"/>
          </p:nvPr>
        </p:nvSpPr>
        <p:spPr bwMode="auto">
          <a:xfrm>
            <a:off x="381000" y="1295401"/>
            <a:ext cx="8439150" cy="4941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dirty="0" smtClean="0"/>
              <a:t>Matja e saktë dhe korrekte e </a:t>
            </a:r>
            <a:r>
              <a:rPr lang="sq-AL" sz="2800" dirty="0" err="1" smtClean="0"/>
              <a:t>performancës</a:t>
            </a:r>
            <a:r>
              <a:rPr lang="sq-AL" sz="2800" dirty="0" smtClean="0"/>
              <a:t> së kontratës mund të nxisë dorëzim më të mirë dhe të një cilësie më të lartë të kërkesave të kontratës.</a:t>
            </a:r>
            <a:endParaRPr lang="en-US" sz="2800" dirty="0" smtClean="0"/>
          </a:p>
          <a:p>
            <a:r>
              <a:rPr lang="sq-AL" sz="2800" dirty="0" smtClean="0"/>
              <a:t>Ajo gjithashtu ofron përgjigjen përfundimtare për pyetjen </a:t>
            </a:r>
            <a:endParaRPr lang="en-US" sz="2800" dirty="0" smtClean="0"/>
          </a:p>
          <a:p>
            <a:pPr>
              <a:buFont typeface="Wingdings" pitchFamily="2" charset="2"/>
              <a:buChar char="ü"/>
            </a:pPr>
            <a:r>
              <a:rPr lang="en-US" sz="2800" i="1" dirty="0" smtClean="0"/>
              <a:t>    </a:t>
            </a:r>
            <a:r>
              <a:rPr lang="sq-AL" sz="2800" i="1" dirty="0" smtClean="0"/>
              <a:t>nëse një kontratë e caktuar, por gjithashtu një sistem prokurimi publik në të gjitha nivelet dhe në të gjitha pjesët e tij, punon në mënyrë efikase dhe dorëzon "vlerë për paratë".</a:t>
            </a:r>
            <a:endParaRPr lang="en-US" sz="2800" i="1" dirty="0" smtClean="0"/>
          </a:p>
          <a:p>
            <a:pPr>
              <a:buNone/>
            </a:pPr>
            <a:endParaRPr lang="en-US" sz="2800" dirty="0" smtClean="0"/>
          </a:p>
          <a:p>
            <a:pPr>
              <a:buNone/>
            </a:pPr>
            <a:endParaRPr lang="en-US" sz="2800" dirty="0" smtClean="0"/>
          </a:p>
          <a:p>
            <a:pPr marL="0" indent="0" algn="just" eaLnBrk="1" hangingPunct="1"/>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Menaxhimi i mirë i kontratave fillon nga  kontrata e mirë</a:t>
            </a:r>
            <a:endParaRPr lang="en-US" sz="2400" dirty="0">
              <a:solidFill>
                <a:srgbClr val="FF0000"/>
              </a:solidFill>
            </a:endParaRPr>
          </a:p>
        </p:txBody>
      </p:sp>
      <p:sp>
        <p:nvSpPr>
          <p:cNvPr id="28675" name="Symbol zastępczy zawartości 2"/>
          <p:cNvSpPr>
            <a:spLocks noGrp="1"/>
          </p:cNvSpPr>
          <p:nvPr>
            <p:ph idx="1"/>
          </p:nvPr>
        </p:nvSpPr>
        <p:spPr bwMode="auto">
          <a:xfrm>
            <a:off x="457200" y="1295400"/>
            <a:ext cx="857885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800" b="1" dirty="0" smtClean="0">
              <a:solidFill>
                <a:srgbClr val="FF0000"/>
              </a:solidFill>
            </a:endParaRPr>
          </a:p>
          <a:p>
            <a:r>
              <a:rPr lang="sq-AL" sz="2800" b="1" dirty="0" smtClean="0"/>
              <a:t>Nëse nuk e thoni qartë se çka doni</a:t>
            </a:r>
            <a:r>
              <a:rPr lang="sq-AL" sz="2800" dirty="0" smtClean="0"/>
              <a:t>, </a:t>
            </a:r>
            <a:r>
              <a:rPr lang="sq-AL" sz="2800" b="1" dirty="0" smtClean="0"/>
              <a:t>mos u befasoni</a:t>
            </a:r>
            <a:r>
              <a:rPr lang="sq-AL" sz="2800" dirty="0" smtClean="0"/>
              <a:t> nëse nuk merrni atë që e keni pritur</a:t>
            </a:r>
            <a:endParaRPr lang="en-US" sz="2800" dirty="0" smtClean="0"/>
          </a:p>
          <a:p>
            <a:pPr>
              <a:buNone/>
            </a:pPr>
            <a:endParaRPr lang="en-US" sz="2800" dirty="0" smtClean="0"/>
          </a:p>
          <a:p>
            <a:pPr lvl="0"/>
            <a:r>
              <a:rPr lang="sq-AL" sz="2800" dirty="0" smtClean="0"/>
              <a:t>Një kontratë e mirë e përcakton saktësisht atë që ju doni, kur duhet të ofrohet, sa duhet të paguhet për të dhe ... </a:t>
            </a:r>
            <a:endParaRPr lang="en-US" sz="2800" dirty="0" smtClean="0"/>
          </a:p>
          <a:p>
            <a:pPr lvl="0"/>
            <a:endParaRPr lang="en-GB" sz="2800" b="1" dirty="0" smtClean="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Matja e </a:t>
            </a:r>
            <a:r>
              <a:rPr lang="sq-AL" sz="2400" b="1" dirty="0" err="1" smtClean="0">
                <a:solidFill>
                  <a:srgbClr val="FF0000"/>
                </a:solidFill>
              </a:rPr>
              <a:t>performancës</a:t>
            </a:r>
            <a:r>
              <a:rPr lang="sq-AL" sz="2400" b="1" dirty="0" smtClean="0">
                <a:solidFill>
                  <a:srgbClr val="FF0000"/>
                </a:solidFill>
              </a:rPr>
              <a:t> së kontratës</a:t>
            </a:r>
            <a:r>
              <a:rPr lang="en-US" sz="2400" b="1" dirty="0" smtClean="0">
                <a:solidFill>
                  <a:srgbClr val="FF0000"/>
                </a:solidFill>
              </a:rPr>
              <a:t> (2)</a:t>
            </a:r>
            <a:endParaRPr lang="en-US" sz="2400" b="1" dirty="0">
              <a:solidFill>
                <a:srgbClr val="FF0000"/>
              </a:solidFill>
            </a:endParaRPr>
          </a:p>
        </p:txBody>
      </p:sp>
      <p:sp>
        <p:nvSpPr>
          <p:cNvPr id="32771" name="Symbol zastępczy zawartości 2"/>
          <p:cNvSpPr>
            <a:spLocks noGrp="1"/>
          </p:cNvSpPr>
          <p:nvPr>
            <p:ph idx="1"/>
          </p:nvPr>
        </p:nvSpPr>
        <p:spPr bwMode="auto">
          <a:xfrm>
            <a:off x="381000" y="1295401"/>
            <a:ext cx="8439150" cy="4941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Për sa i përket matjes së </a:t>
            </a:r>
            <a:r>
              <a:rPr lang="sq-AL" sz="1800" dirty="0" err="1" smtClean="0"/>
              <a:t>performancës</a:t>
            </a:r>
            <a:r>
              <a:rPr lang="sq-AL" sz="1800" dirty="0" smtClean="0"/>
              <a:t>, elementët kyç të kontratës përfshijnë:</a:t>
            </a:r>
            <a:endParaRPr lang="en-US" sz="1800" dirty="0" smtClean="0"/>
          </a:p>
          <a:p>
            <a:pPr>
              <a:buNone/>
            </a:pPr>
            <a:endParaRPr lang="en-US" sz="1800" dirty="0" smtClean="0"/>
          </a:p>
          <a:p>
            <a:pPr lvl="0">
              <a:buFont typeface="Wingdings" pitchFamily="2" charset="2"/>
              <a:buChar char="ü"/>
            </a:pPr>
            <a:r>
              <a:rPr lang="sq-AL" sz="1800" b="1" dirty="0" smtClean="0"/>
              <a:t>Specifikimin,</a:t>
            </a:r>
            <a:r>
              <a:rPr lang="sq-AL" sz="1800" dirty="0" smtClean="0"/>
              <a:t> i cili duhet të parashtrojë qartë kërkesat e autoritetit kontraktues, përfshirë këtu se çfarë do të dorëzohet, kur, si dhe me çfarë standardesh.</a:t>
            </a:r>
            <a:endParaRPr lang="en-US" sz="1800" dirty="0" smtClean="0"/>
          </a:p>
          <a:p>
            <a:pPr lvl="0">
              <a:buFont typeface="Wingdings" pitchFamily="2" charset="2"/>
              <a:buChar char="ü"/>
            </a:pPr>
            <a:r>
              <a:rPr lang="sq-AL" sz="1800" b="1" dirty="0" smtClean="0"/>
              <a:t>Kushtet e përgjithshme </a:t>
            </a:r>
            <a:r>
              <a:rPr lang="sq-AL" sz="1800" dirty="0" smtClean="0"/>
              <a:t>të cilat përfshijnë</a:t>
            </a:r>
            <a:endParaRPr lang="en-US" sz="1800" dirty="0" smtClean="0"/>
          </a:p>
          <a:p>
            <a:pPr marL="822960" lvl="0">
              <a:buFont typeface="Courier New" pitchFamily="49" charset="0"/>
              <a:buChar char="o"/>
            </a:pPr>
            <a:r>
              <a:rPr lang="sq-AL" sz="1800" b="1" dirty="0" smtClean="0"/>
              <a:t>Kërkesat e përgjithshme të </a:t>
            </a:r>
            <a:r>
              <a:rPr lang="sq-AL" sz="1800" b="1" dirty="0" err="1" smtClean="0"/>
              <a:t>performancës</a:t>
            </a:r>
            <a:r>
              <a:rPr lang="sq-AL" sz="1800" b="1" dirty="0" smtClean="0"/>
              <a:t> </a:t>
            </a:r>
            <a:r>
              <a:rPr lang="sq-AL" sz="1800" dirty="0" smtClean="0"/>
              <a:t>si për shembull përputhja me legjislacionin dhe standardet e përbashkëta për të gjitha kontratat;</a:t>
            </a:r>
            <a:endParaRPr lang="en-US" sz="1800" dirty="0" smtClean="0"/>
          </a:p>
          <a:p>
            <a:pPr marL="822960" lvl="0">
              <a:buFont typeface="Courier New" pitchFamily="49" charset="0"/>
              <a:buChar char="o"/>
            </a:pPr>
            <a:r>
              <a:rPr lang="sq-AL" sz="1800" b="1" dirty="0" smtClean="0"/>
              <a:t>Kërkesat e veçanta të </a:t>
            </a:r>
            <a:r>
              <a:rPr lang="sq-AL" sz="1800" b="1" dirty="0" err="1" smtClean="0"/>
              <a:t>performancës</a:t>
            </a:r>
            <a:r>
              <a:rPr lang="sq-AL" sz="1800" b="1" dirty="0" smtClean="0"/>
              <a:t> </a:t>
            </a:r>
            <a:r>
              <a:rPr lang="sq-AL" sz="1800" dirty="0" smtClean="0"/>
              <a:t>që zbatohen për një kontratë të caktuar;</a:t>
            </a:r>
            <a:endParaRPr lang="en-US" sz="1800" dirty="0" smtClean="0"/>
          </a:p>
          <a:p>
            <a:pPr marL="822960" lvl="0">
              <a:buFont typeface="Courier New" pitchFamily="49" charset="0"/>
              <a:buChar char="o"/>
            </a:pPr>
            <a:r>
              <a:rPr lang="sq-AL" sz="1800" b="1" dirty="0" smtClean="0"/>
              <a:t>Bazën për të përcaktuar çmimin </a:t>
            </a:r>
            <a:r>
              <a:rPr lang="sq-AL" sz="1800" dirty="0" smtClean="0"/>
              <a:t>që do të paguhet;</a:t>
            </a:r>
            <a:endParaRPr lang="en-US" sz="1800" dirty="0" smtClean="0"/>
          </a:p>
          <a:p>
            <a:pPr marL="822960" lvl="0">
              <a:buFont typeface="Courier New" pitchFamily="49" charset="0"/>
              <a:buChar char="o"/>
            </a:pPr>
            <a:r>
              <a:rPr lang="sq-AL" sz="1800" b="1" dirty="0" smtClean="0"/>
              <a:t>Mënyrën sesi operatori ekonomik do të imponojë pagesën </a:t>
            </a:r>
            <a:r>
              <a:rPr lang="sq-AL" sz="1800" dirty="0" smtClean="0"/>
              <a:t>për </a:t>
            </a:r>
            <a:r>
              <a:rPr lang="sq-AL" sz="1800" dirty="0" err="1" smtClean="0"/>
              <a:t>performancën</a:t>
            </a:r>
            <a:r>
              <a:rPr lang="sq-AL" sz="1800" dirty="0" smtClean="0"/>
              <a:t> e zakonshme në përputhje me standardet e kërkuara;</a:t>
            </a:r>
            <a:endParaRPr lang="en-US" sz="1800" dirty="0" smtClean="0"/>
          </a:p>
          <a:p>
            <a:pPr lvl="0"/>
            <a:endParaRPr lang="en-US" sz="1800" dirty="0" smtClean="0"/>
          </a:p>
          <a:p>
            <a:endParaRPr lang="en-US" sz="2800" dirty="0" smtClean="0"/>
          </a:p>
          <a:p>
            <a:pPr marL="0" indent="0" algn="just" eaLnBrk="1" hangingPunct="1"/>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Matja e </a:t>
            </a:r>
            <a:r>
              <a:rPr lang="sq-AL" sz="2400" b="1" dirty="0" err="1" smtClean="0">
                <a:solidFill>
                  <a:srgbClr val="FF0000"/>
                </a:solidFill>
              </a:rPr>
              <a:t>performancës</a:t>
            </a:r>
            <a:r>
              <a:rPr lang="sq-AL" sz="2400" b="1" dirty="0" smtClean="0">
                <a:solidFill>
                  <a:srgbClr val="FF0000"/>
                </a:solidFill>
              </a:rPr>
              <a:t> së kontratës</a:t>
            </a:r>
            <a:r>
              <a:rPr lang="en-US" sz="2400" b="1" dirty="0" smtClean="0">
                <a:solidFill>
                  <a:srgbClr val="FF0000"/>
                </a:solidFill>
              </a:rPr>
              <a:t> (3)</a:t>
            </a:r>
            <a:endParaRPr lang="en-US" sz="2400" b="1" dirty="0">
              <a:solidFill>
                <a:srgbClr val="FF0000"/>
              </a:solidFill>
            </a:endParaRPr>
          </a:p>
        </p:txBody>
      </p:sp>
      <p:sp>
        <p:nvSpPr>
          <p:cNvPr id="32771" name="Symbol zastępczy zawartości 2"/>
          <p:cNvSpPr>
            <a:spLocks noGrp="1"/>
          </p:cNvSpPr>
          <p:nvPr>
            <p:ph idx="1"/>
          </p:nvPr>
        </p:nvSpPr>
        <p:spPr bwMode="auto">
          <a:xfrm>
            <a:off x="381000" y="1295401"/>
            <a:ext cx="8439150" cy="42671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Kërkesat e </a:t>
            </a:r>
            <a:r>
              <a:rPr lang="sq-AL" sz="2400" dirty="0" err="1" smtClean="0"/>
              <a:t>performancës</a:t>
            </a:r>
            <a:r>
              <a:rPr lang="sq-AL" sz="2400" dirty="0" smtClean="0"/>
              <a:t> që janë të përbashkëta për shumicën e kontratave për punë, mallra dhe shërbime janë:</a:t>
            </a:r>
            <a:endParaRPr lang="en-US" sz="2400" dirty="0" smtClean="0"/>
          </a:p>
          <a:p>
            <a:pPr>
              <a:buNone/>
            </a:pPr>
            <a:endParaRPr lang="en-US" sz="2400" dirty="0" smtClean="0"/>
          </a:p>
          <a:p>
            <a:pPr lvl="0">
              <a:buFont typeface="Courier New" pitchFamily="49" charset="0"/>
              <a:buChar char="o"/>
            </a:pPr>
            <a:r>
              <a:rPr lang="sq-AL" sz="2400" b="1" dirty="0" smtClean="0"/>
              <a:t> koha</a:t>
            </a:r>
            <a:endParaRPr lang="en-US" sz="2400" dirty="0" smtClean="0"/>
          </a:p>
          <a:p>
            <a:pPr lvl="0">
              <a:buFont typeface="Courier New" pitchFamily="49" charset="0"/>
              <a:buChar char="o"/>
            </a:pPr>
            <a:r>
              <a:rPr lang="sq-AL" sz="2400" b="1" dirty="0" smtClean="0"/>
              <a:t> përfitimet/kostot</a:t>
            </a:r>
            <a:endParaRPr lang="en-US" sz="2400" dirty="0" smtClean="0"/>
          </a:p>
          <a:p>
            <a:pPr lvl="0">
              <a:buFont typeface="Courier New" pitchFamily="49" charset="0"/>
              <a:buChar char="o"/>
            </a:pPr>
            <a:r>
              <a:rPr lang="sq-AL" sz="2400" b="1" dirty="0" smtClean="0"/>
              <a:t>cilësia (e zbatuar në kuptimin e gjerë të saj)</a:t>
            </a:r>
            <a:endParaRPr lang="en-US" sz="2400" dirty="0" smtClean="0"/>
          </a:p>
          <a:p>
            <a:pPr>
              <a:buFont typeface="Courier New" pitchFamily="49" charset="0"/>
              <a:buChar char="o"/>
            </a:pPr>
            <a:endParaRPr lang="en-US" sz="2400" dirty="0" smtClean="0"/>
          </a:p>
          <a:p>
            <a:endParaRPr lang="en-US" sz="2800" dirty="0" smtClean="0"/>
          </a:p>
          <a:p>
            <a:pPr marL="0" indent="0" algn="just" eaLnBrk="1" hangingPunct="1"/>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i="1" dirty="0" smtClean="0">
                <a:solidFill>
                  <a:srgbClr val="FF0000"/>
                </a:solidFill>
              </a:rPr>
              <a:t>Afatet kohore</a:t>
            </a:r>
            <a:endParaRPr lang="en-US" sz="2400" dirty="0">
              <a:solidFill>
                <a:srgbClr val="FF0000"/>
              </a:solidFill>
            </a:endParaRPr>
          </a:p>
        </p:txBody>
      </p:sp>
      <p:sp>
        <p:nvSpPr>
          <p:cNvPr id="32771" name="Symbol zastępczy zawartości 2"/>
          <p:cNvSpPr>
            <a:spLocks noGrp="1"/>
          </p:cNvSpPr>
          <p:nvPr>
            <p:ph idx="1"/>
          </p:nvPr>
        </p:nvSpPr>
        <p:spPr bwMode="auto">
          <a:xfrm>
            <a:off x="381000" y="914400"/>
            <a:ext cx="8439150" cy="532288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Pothuajse të gjitha kontratat caktojnë kohën (ose kohët) në të cilën pritet që operatori ekonomik të realizojë detyrimet e tij sipas kontratës, </a:t>
            </a:r>
          </a:p>
          <a:p>
            <a:r>
              <a:rPr lang="sq-AL" sz="2400" b="1" dirty="0" smtClean="0"/>
              <a:t>Për kontratat më të vogla</a:t>
            </a:r>
            <a:r>
              <a:rPr lang="sq-AL" sz="2400" dirty="0" smtClean="0"/>
              <a:t>, sidomos ato që kanë një jetëgjatësi të shkurtër, </a:t>
            </a:r>
            <a:r>
              <a:rPr lang="sq-AL" sz="2400" b="1" dirty="0" smtClean="0"/>
              <a:t>ky afat </a:t>
            </a:r>
            <a:r>
              <a:rPr lang="sq-AL" sz="2400" b="1" dirty="0" err="1" smtClean="0"/>
              <a:t>kontraktor</a:t>
            </a:r>
            <a:r>
              <a:rPr lang="sq-AL" sz="2400" b="1" dirty="0" smtClean="0"/>
              <a:t> dhe suksesi apo dështimi i operatorit ekonomik për të respektuar afatin mund të mjaftojnë për të matur </a:t>
            </a:r>
            <a:r>
              <a:rPr lang="sq-AL" sz="2400" b="1" dirty="0" err="1" smtClean="0"/>
              <a:t>performancën</a:t>
            </a:r>
            <a:r>
              <a:rPr lang="sq-AL" sz="2400" b="1" dirty="0" smtClean="0"/>
              <a:t> e kontratës</a:t>
            </a:r>
          </a:p>
          <a:p>
            <a:r>
              <a:rPr lang="sq-AL" sz="2400" b="1" dirty="0" smtClean="0"/>
              <a:t>Për kontratat më të mëdha </a:t>
            </a:r>
            <a:r>
              <a:rPr lang="sq-AL" sz="2400" dirty="0" smtClean="0"/>
              <a:t>dhe sidomos atyre që kanë një jetëgjatësi më të madhe, </a:t>
            </a:r>
            <a:r>
              <a:rPr lang="sq-AL" sz="2400" b="1" dirty="0" smtClean="0"/>
              <a:t>ka rëndësi pasja e një mjeti të saktë të monitorimit të ecurisë </a:t>
            </a:r>
            <a:r>
              <a:rPr lang="sq-AL" sz="2400" dirty="0" smtClean="0"/>
              <a:t>drejt arritjes së afatit përfundimtar.</a:t>
            </a:r>
            <a:endParaRPr lang="sq-AL" sz="2400" b="1" dirty="0" smtClean="0"/>
          </a:p>
          <a:p>
            <a:pPr>
              <a:buNone/>
            </a:pPr>
            <a:endParaRPr lang="en-GB" sz="2400" b="1" dirty="0">
              <a:solidFill>
                <a:srgbClr val="FF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i="1" dirty="0" smtClean="0">
                <a:solidFill>
                  <a:srgbClr val="FF0000"/>
                </a:solidFill>
              </a:rPr>
              <a:t>Përfitimet/Kostot</a:t>
            </a:r>
            <a:r>
              <a:rPr lang="en-US" sz="2400" dirty="0" smtClean="0">
                <a:solidFill>
                  <a:srgbClr val="FF0000"/>
                </a:solidFill>
              </a:rPr>
              <a:t/>
            </a:r>
            <a:br>
              <a:rPr lang="en-US" sz="2400" dirty="0" smtClean="0">
                <a:solidFill>
                  <a:srgbClr val="FF0000"/>
                </a:solidFill>
              </a:rPr>
            </a:br>
            <a:endParaRPr lang="en-US" sz="2400" dirty="0">
              <a:solidFill>
                <a:srgbClr val="FF0000"/>
              </a:solidFill>
            </a:endParaRPr>
          </a:p>
        </p:txBody>
      </p:sp>
      <p:sp>
        <p:nvSpPr>
          <p:cNvPr id="32771" name="Symbol zastępczy zawartości 2"/>
          <p:cNvSpPr>
            <a:spLocks noGrp="1"/>
          </p:cNvSpPr>
          <p:nvPr>
            <p:ph idx="1"/>
          </p:nvPr>
        </p:nvSpPr>
        <p:spPr bwMode="auto">
          <a:xfrm>
            <a:off x="381000" y="762000"/>
            <a:ext cx="8534400" cy="5867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Ndërkohë që pothuajse të gjitha kontratat caktojnë kohën deri në të cilën </a:t>
            </a:r>
            <a:r>
              <a:rPr lang="en-US" sz="1800" dirty="0" smtClean="0"/>
              <a:t>OE </a:t>
            </a:r>
            <a:r>
              <a:rPr lang="sq-AL" sz="1800" dirty="0" smtClean="0"/>
              <a:t>u kërkohet të përmbushin detyrimet e tyre, </a:t>
            </a:r>
            <a:r>
              <a:rPr lang="sq-AL" sz="1800" b="1" dirty="0" smtClean="0"/>
              <a:t>është e sigurt që ato të gjitha tregojnë çmimin që OE-ja duhet të paguajë</a:t>
            </a:r>
            <a:r>
              <a:rPr lang="sq-AL" sz="1800" dirty="0" smtClean="0"/>
              <a:t>. </a:t>
            </a:r>
            <a:endParaRPr lang="en-US" sz="1800" dirty="0" smtClean="0"/>
          </a:p>
          <a:p>
            <a:r>
              <a:rPr lang="sq-AL" sz="1800" dirty="0" smtClean="0"/>
              <a:t>Çmimi mund të fiksohet ose mund t'i nënshtrohet rregullimeve sipas rrethanave të përcaktuara. </a:t>
            </a:r>
            <a:endParaRPr lang="en-US" sz="1800" dirty="0" smtClean="0"/>
          </a:p>
          <a:p>
            <a:r>
              <a:rPr lang="sq-AL" sz="1800" b="1" dirty="0" smtClean="0"/>
              <a:t>për kontrata e vogla</a:t>
            </a:r>
            <a:r>
              <a:rPr lang="sq-AL" sz="1800" dirty="0" smtClean="0"/>
              <a:t> ky monitorin mund </a:t>
            </a:r>
            <a:r>
              <a:rPr lang="sq-AL" sz="1800" b="1" dirty="0" smtClean="0"/>
              <a:t>të konsistojë në një krahasim të thjeshtë midis çmimit të kontratës dhe shumës së paguar në fund ndaj operatorit ekonomik.</a:t>
            </a:r>
            <a:r>
              <a:rPr lang="sq-AL" sz="1800" dirty="0" smtClean="0"/>
              <a:t> </a:t>
            </a:r>
            <a:endParaRPr lang="en-US" sz="1800" dirty="0" smtClean="0"/>
          </a:p>
          <a:p>
            <a:r>
              <a:rPr lang="sq-AL" sz="1800" b="1" dirty="0" smtClean="0"/>
              <a:t>Për kontratat më tepër komplekse</a:t>
            </a:r>
            <a:r>
              <a:rPr lang="sq-AL" sz="1800" dirty="0" smtClean="0"/>
              <a:t>, sidomos ato me një jetëgjatësi të madhe ose ato të cilat ofrojnë mundësinë e rregullimeve në çmim, </a:t>
            </a:r>
            <a:r>
              <a:rPr lang="sq-AL" sz="1800" b="1" dirty="0" smtClean="0"/>
              <a:t>autoriteti kontraktues do të dojë të monitorojë kostot gjatë gjithë periudhës së kontratës </a:t>
            </a:r>
            <a:r>
              <a:rPr lang="sq-AL" sz="1800" dirty="0" smtClean="0"/>
              <a:t>dhe ndoshta, në rastin e punëve ose makinerive, gjatë jetës funksionale të produktit të përfunduar), me qëllim që të parashikohet çdo tejkalim buxheti dhe për të marrë masat korrigjuese. </a:t>
            </a:r>
            <a:endParaRPr lang="en-US" sz="1800" dirty="0" smtClean="0"/>
          </a:p>
          <a:p>
            <a:r>
              <a:rPr lang="sq-AL" sz="1800" dirty="0" smtClean="0"/>
              <a:t>Ai gjithashtu do të dojë të kontrollojë se përfitimet e arritura i korrespondojnë mirë kostos së pësuar, pra që ai arrin të marrë vlerë të mirë për paratë.</a:t>
            </a:r>
            <a:endParaRPr lang="en-US" sz="1800" dirty="0" smtClean="0"/>
          </a:p>
          <a:p>
            <a:pPr>
              <a:buNone/>
            </a:pPr>
            <a:endParaRPr lang="en-US" sz="2000" dirty="0" smtClean="0"/>
          </a:p>
          <a:p>
            <a:endParaRPr lang="en-US" sz="2000" b="1" dirty="0" smtClean="0">
              <a:solidFill>
                <a:srgbClr val="FF0000"/>
              </a:solidFill>
            </a:endParaRPr>
          </a:p>
          <a:p>
            <a:endParaRPr lang="en-US" sz="2800" dirty="0" smtClean="0">
              <a:solidFill>
                <a:srgbClr val="FF0000"/>
              </a:solidFill>
            </a:endParaRPr>
          </a:p>
          <a:p>
            <a:pPr marL="0" indent="0" algn="just" eaLnBrk="1" hangingPunct="1"/>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lvl="0" indent="-514350"/>
            <a:r>
              <a:rPr lang="sq-AL" sz="2400" b="1" i="1" dirty="0" smtClean="0">
                <a:solidFill>
                  <a:srgbClr val="FF0000"/>
                </a:solidFill>
              </a:rPr>
              <a:t>Cilësia</a:t>
            </a:r>
            <a:endParaRPr lang="en-US" sz="2400" b="1" dirty="0" smtClean="0">
              <a:solidFill>
                <a:srgbClr val="FF0000"/>
              </a:solidFill>
            </a:endParaRPr>
          </a:p>
        </p:txBody>
      </p:sp>
      <p:sp>
        <p:nvSpPr>
          <p:cNvPr id="32771" name="Symbol zastępczy zawartości 2"/>
          <p:cNvSpPr>
            <a:spLocks noGrp="1"/>
          </p:cNvSpPr>
          <p:nvPr>
            <p:ph idx="1"/>
          </p:nvPr>
        </p:nvSpPr>
        <p:spPr bwMode="auto">
          <a:xfrm>
            <a:off x="381000" y="1295401"/>
            <a:ext cx="8439150" cy="4941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Subjekti i "vlerës së mirë për paratë" </a:t>
            </a:r>
            <a:r>
              <a:rPr lang="sq-AL" sz="2400" b="1" dirty="0" smtClean="0"/>
              <a:t>është i lidhur ngushtë me subjektin e cilësisë</a:t>
            </a:r>
            <a:r>
              <a:rPr lang="sq-AL" sz="2400" dirty="0" smtClean="0"/>
              <a:t>. </a:t>
            </a:r>
            <a:endParaRPr lang="en-US" sz="2400" dirty="0" smtClean="0"/>
          </a:p>
          <a:p>
            <a:r>
              <a:rPr lang="en-US" sz="2400" dirty="0" smtClean="0"/>
              <a:t>AK </a:t>
            </a:r>
            <a:r>
              <a:rPr lang="sq-AL" sz="2400" dirty="0" smtClean="0"/>
              <a:t>duhet të verifikojë se produkti përfundimtar që rezulton nga kontrata</a:t>
            </a:r>
            <a:r>
              <a:rPr lang="sq-AL" sz="2400" b="1" dirty="0" smtClean="0"/>
              <a:t>) i përmbush </a:t>
            </a:r>
            <a:r>
              <a:rPr lang="sq-AL" sz="2400" b="1" dirty="0" err="1" smtClean="0"/>
              <a:t>pritshmëritë</a:t>
            </a:r>
            <a:endParaRPr lang="en-US" sz="2400" b="1" dirty="0" smtClean="0"/>
          </a:p>
          <a:p>
            <a:r>
              <a:rPr lang="sq-AL" sz="2400" dirty="0" smtClean="0"/>
              <a:t>Autoriteti do të dojë të sigurohet s</a:t>
            </a:r>
            <a:r>
              <a:rPr lang="sq-AL" sz="2400" b="1" dirty="0" smtClean="0"/>
              <a:t>e ai nuk ka pasur defekte </a:t>
            </a:r>
            <a:r>
              <a:rPr lang="sq-AL" sz="2400" dirty="0" smtClean="0"/>
              <a:t>kur është pranuar nga </a:t>
            </a:r>
            <a:r>
              <a:rPr lang="en-US" sz="2400" dirty="0" smtClean="0"/>
              <a:t>OE </a:t>
            </a:r>
            <a:r>
              <a:rPr lang="sq-AL" sz="2400" dirty="0" smtClean="0"/>
              <a:t>dhe </a:t>
            </a:r>
            <a:r>
              <a:rPr lang="sq-AL" sz="2400" b="1" dirty="0" smtClean="0"/>
              <a:t>do ta bëjë këtë nëpërmjet mjeteve të inspektimit, proceseve të testimit ose të rishqyrtimit që janë specifikuar në kontratë</a:t>
            </a:r>
            <a:r>
              <a:rPr lang="sq-AL" sz="2400" dirty="0" smtClean="0"/>
              <a:t>. </a:t>
            </a:r>
            <a:endParaRPr lang="en-US" sz="2400" dirty="0" smtClean="0"/>
          </a:p>
          <a:p>
            <a:r>
              <a:rPr lang="sq-AL" sz="2400" dirty="0" smtClean="0"/>
              <a:t>Gjithashtu autoriteti do të dojë </a:t>
            </a:r>
            <a:r>
              <a:rPr lang="sq-AL" sz="2400" b="1" dirty="0" smtClean="0"/>
              <a:t>të verifikojë se produkti mbetet i përdorshëm për jetëgjatësinë e kërkuar </a:t>
            </a:r>
            <a:r>
              <a:rPr lang="sq-AL" sz="2400" dirty="0" smtClean="0"/>
              <a:t>që i nënshtrohet mirëmbajtjes normale dhe se ai vazhdon të përmbushë kriteret e </a:t>
            </a:r>
            <a:r>
              <a:rPr lang="sq-AL" sz="2400" dirty="0" err="1" smtClean="0"/>
              <a:t>performancës</a:t>
            </a:r>
            <a:endParaRPr lang="en-US" sz="2400" b="1" dirty="0" smtClean="0"/>
          </a:p>
          <a:p>
            <a:endParaRPr lang="en-US" sz="2800" dirty="0" smtClean="0">
              <a:solidFill>
                <a:srgbClr val="FF0000"/>
              </a:solidFill>
            </a:endParaRPr>
          </a:p>
          <a:p>
            <a:endParaRPr lang="en-US" sz="2800" dirty="0" smtClean="0">
              <a:solidFill>
                <a:srgbClr val="FF0000"/>
              </a:solidFill>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lvl="0" indent="-514350"/>
            <a:r>
              <a:rPr lang="sq-AL" sz="2400" b="1" i="1" dirty="0" smtClean="0">
                <a:solidFill>
                  <a:srgbClr val="FF0000"/>
                </a:solidFill>
              </a:rPr>
              <a:t>Cilësia</a:t>
            </a:r>
            <a:r>
              <a:rPr lang="en-US" sz="2400" b="1" i="1" dirty="0" smtClean="0">
                <a:solidFill>
                  <a:srgbClr val="FF0000"/>
                </a:solidFill>
              </a:rPr>
              <a:t> </a:t>
            </a:r>
            <a:r>
              <a:rPr lang="en-US" sz="2400" b="1" dirty="0" smtClean="0">
                <a:solidFill>
                  <a:srgbClr val="FF0000"/>
                </a:solidFill>
              </a:rPr>
              <a:t>(2) </a:t>
            </a:r>
          </a:p>
        </p:txBody>
      </p:sp>
      <p:sp>
        <p:nvSpPr>
          <p:cNvPr id="32771" name="Symbol zastępczy zawartości 2"/>
          <p:cNvSpPr>
            <a:spLocks noGrp="1"/>
          </p:cNvSpPr>
          <p:nvPr>
            <p:ph idx="1"/>
          </p:nvPr>
        </p:nvSpPr>
        <p:spPr bwMode="auto">
          <a:xfrm>
            <a:off x="381000" y="1066800"/>
            <a:ext cx="8439150" cy="517048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600" dirty="0" smtClean="0"/>
              <a:t>në lidhje </a:t>
            </a:r>
            <a:r>
              <a:rPr lang="sq-AL" sz="1600" b="1" dirty="0" smtClean="0"/>
              <a:t>me një spital të r</a:t>
            </a:r>
            <a:r>
              <a:rPr lang="sq-AL" sz="1600" dirty="0" smtClean="0"/>
              <a:t>i, autoriteti kontraktues  </a:t>
            </a:r>
            <a:endParaRPr lang="en-US" sz="1600" dirty="0" smtClean="0"/>
          </a:p>
          <a:p>
            <a:pPr lvl="0">
              <a:buFont typeface="Wingdings" pitchFamily="2" charset="2"/>
              <a:buChar char="ü"/>
            </a:pPr>
            <a:r>
              <a:rPr lang="sq-AL" sz="1600" dirty="0" smtClean="0"/>
              <a:t>do të dojë të ketë të dhëna të regjistruara </a:t>
            </a:r>
            <a:r>
              <a:rPr lang="sq-AL" sz="1600" b="1" dirty="0" smtClean="0"/>
              <a:t>për të treguar se testet dhe inspektimet e kërkuara janë zhvilluar në mënyrën e duhur </a:t>
            </a:r>
            <a:r>
              <a:rPr lang="sq-AL" sz="1600" dirty="0" smtClean="0"/>
              <a:t>gjatë ndërtimit dhe pas përfundimit</a:t>
            </a:r>
            <a:endParaRPr lang="en-US" sz="1600" dirty="0" smtClean="0"/>
          </a:p>
          <a:p>
            <a:pPr lvl="0">
              <a:buFont typeface="Wingdings" pitchFamily="2" charset="2"/>
              <a:buChar char="ü"/>
            </a:pPr>
            <a:r>
              <a:rPr lang="sq-AL" sz="1600" dirty="0" smtClean="0"/>
              <a:t>do të dojë të </a:t>
            </a:r>
            <a:r>
              <a:rPr lang="sq-AL" sz="1600" b="1" dirty="0" smtClean="0"/>
              <a:t>monitorojë shtrirjen dhe të sigurojë ekzekutimin e duhur të punës së riparimit</a:t>
            </a:r>
            <a:r>
              <a:rPr lang="sq-AL" sz="1600" dirty="0" smtClean="0"/>
              <a:t> nga operatori ekonomik gjatë periudhës së </a:t>
            </a:r>
            <a:r>
              <a:rPr lang="sq-AL" sz="1600" dirty="0" err="1" smtClean="0"/>
              <a:t>garancionit</a:t>
            </a:r>
            <a:r>
              <a:rPr lang="sq-AL" sz="1600" dirty="0" smtClean="0"/>
              <a:t>. </a:t>
            </a:r>
            <a:endParaRPr lang="en-US" sz="1600" dirty="0" smtClean="0"/>
          </a:p>
          <a:p>
            <a:pPr lvl="0">
              <a:buFont typeface="Wingdings" pitchFamily="2" charset="2"/>
              <a:buChar char="ü"/>
            </a:pPr>
            <a:r>
              <a:rPr lang="sq-AL" sz="1600" dirty="0" smtClean="0"/>
              <a:t>do të dojë të </a:t>
            </a:r>
            <a:r>
              <a:rPr lang="sq-AL" sz="1600" b="1" i="1" dirty="0" smtClean="0"/>
              <a:t>monitorojë kostot e riparimit kundrejt një buxheti </a:t>
            </a:r>
            <a:r>
              <a:rPr lang="sq-AL" sz="1600" dirty="0" smtClean="0"/>
              <a:t>gjatë një periudhe le të themi 10 vjeçare pas periudhës së </a:t>
            </a:r>
            <a:r>
              <a:rPr lang="sq-AL" sz="1600" dirty="0" err="1" smtClean="0"/>
              <a:t>garancionit</a:t>
            </a:r>
            <a:endParaRPr lang="en-US" sz="1600" dirty="0" smtClean="0"/>
          </a:p>
          <a:p>
            <a:pPr lvl="0">
              <a:buFont typeface="Wingdings" pitchFamily="2" charset="2"/>
              <a:buChar char="ü"/>
            </a:pPr>
            <a:r>
              <a:rPr lang="sq-AL" sz="1600" dirty="0" smtClean="0"/>
              <a:t>do të dojë të </a:t>
            </a:r>
            <a:r>
              <a:rPr lang="sq-AL" sz="1600" b="1" dirty="0" smtClean="0"/>
              <a:t>monitorojë numrin e ditëve kur sallat e operacionit ose ambientet e tjera nuk mund të funksionojnë </a:t>
            </a:r>
            <a:r>
              <a:rPr lang="sq-AL" sz="1600" dirty="0" smtClean="0"/>
              <a:t>për shkak të një defekti. </a:t>
            </a:r>
            <a:endParaRPr lang="en-US" sz="1600" dirty="0" smtClean="0"/>
          </a:p>
          <a:p>
            <a:pPr lvl="0">
              <a:buFont typeface="Wingdings" pitchFamily="2" charset="2"/>
              <a:buChar char="ü"/>
            </a:pPr>
            <a:r>
              <a:rPr lang="sq-AL" sz="1600" dirty="0" smtClean="0"/>
              <a:t>do të dojë të </a:t>
            </a:r>
            <a:r>
              <a:rPr lang="sq-AL" sz="1600" b="1" dirty="0" smtClean="0"/>
              <a:t>monitorojë konsumin e energjisë dhe të ujit</a:t>
            </a:r>
            <a:endParaRPr lang="en-US" sz="1600" b="1" dirty="0" smtClean="0"/>
          </a:p>
          <a:p>
            <a:pPr>
              <a:buFont typeface="Wingdings" pitchFamily="2" charset="2"/>
              <a:buChar char="ü"/>
            </a:pPr>
            <a:r>
              <a:rPr lang="sq-AL" sz="1600" dirty="0" smtClean="0"/>
              <a:t>duhet të kërkojë </a:t>
            </a:r>
            <a:r>
              <a:rPr lang="sq-AL" sz="1600" b="1" dirty="0" smtClean="0"/>
              <a:t>reagim të stafit në intervale të rregullta për të përcaktuar nëse funksionimi i përmbush nevojat e tyre.</a:t>
            </a:r>
            <a:endParaRPr lang="en-US" sz="1600" b="1" dirty="0" smtClean="0"/>
          </a:p>
          <a:p>
            <a:pPr lvl="0">
              <a:buFont typeface="Wingdings" pitchFamily="2" charset="2"/>
              <a:buChar char="ü"/>
            </a:pPr>
            <a:r>
              <a:rPr lang="sq-AL" sz="1600" b="1" dirty="0" smtClean="0"/>
              <a:t> </a:t>
            </a:r>
            <a:r>
              <a:rPr lang="sq-AL" sz="1600" dirty="0" smtClean="0"/>
              <a:t>Ai gjithashtu duhet të mbikëqyrë p</a:t>
            </a:r>
            <a:r>
              <a:rPr lang="sq-AL" sz="1600" b="1" dirty="0" smtClean="0"/>
              <a:t>acientët për të vendosur nëse ata janë të kënaqur</a:t>
            </a:r>
            <a:r>
              <a:rPr lang="sq-AL" sz="1600" dirty="0" smtClean="0"/>
              <a:t>. </a:t>
            </a:r>
            <a:endParaRPr lang="en-US" sz="1600" dirty="0" smtClean="0"/>
          </a:p>
          <a:p>
            <a:pPr lvl="0"/>
            <a:r>
              <a:rPr lang="sq-AL" sz="1600" dirty="0" smtClean="0"/>
              <a:t>Për shembull, të moshuarit ose personat me aftësi të kufizuar mund</a:t>
            </a:r>
            <a:endParaRPr lang="en-US" sz="1600" dirty="0" smtClean="0"/>
          </a:p>
          <a:p>
            <a:pPr>
              <a:buFont typeface="Wingdings" pitchFamily="2" charset="2"/>
              <a:buChar char="ü"/>
            </a:pPr>
            <a:r>
              <a:rPr lang="sq-AL" sz="1600" dirty="0" smtClean="0"/>
              <a:t>të vënë re se distancat që ata duhet të ecin brenda spitalit janë të tepërta. </a:t>
            </a:r>
            <a:endParaRPr lang="en-US" sz="1600" dirty="0" smtClean="0"/>
          </a:p>
          <a:p>
            <a:pPr>
              <a:buFont typeface="Wingdings" pitchFamily="2" charset="2"/>
              <a:buChar char="ü"/>
            </a:pPr>
            <a:r>
              <a:rPr lang="sq-AL" sz="1600" dirty="0" smtClean="0"/>
              <a:t>Ata mund të mos jenë të kënaqur me numrin e vendeve të </a:t>
            </a:r>
            <a:r>
              <a:rPr lang="sq-AL" sz="1600" dirty="0" err="1" smtClean="0"/>
              <a:t>disponueshme</a:t>
            </a:r>
            <a:r>
              <a:rPr lang="sq-AL" sz="1600" dirty="0" smtClean="0"/>
              <a:t> në një dhomë pritje apo me </a:t>
            </a:r>
            <a:r>
              <a:rPr lang="sq-AL" sz="1600" dirty="0" err="1" smtClean="0"/>
              <a:t>disponueshmërinë</a:t>
            </a:r>
            <a:r>
              <a:rPr lang="sq-AL" sz="1600" dirty="0" smtClean="0"/>
              <a:t> e tualeteve.</a:t>
            </a:r>
            <a:endParaRPr lang="en-US" sz="1600" dirty="0" smtClean="0"/>
          </a:p>
          <a:p>
            <a:endParaRPr lang="en-US" sz="1800" b="1" dirty="0" smtClean="0"/>
          </a:p>
          <a:p>
            <a:endParaRPr lang="en-US" sz="1800" dirty="0" smtClean="0"/>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6095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b="1" dirty="0" smtClean="0">
                <a:solidFill>
                  <a:srgbClr val="FF0000"/>
                </a:solidFill>
              </a:rPr>
              <a:t/>
            </a:r>
            <a:br>
              <a:rPr lang="en-US" sz="2000" b="1" dirty="0" smtClean="0">
                <a:solidFill>
                  <a:srgbClr val="FF0000"/>
                </a:solidFill>
              </a:rPr>
            </a:br>
            <a:r>
              <a:rPr lang="sq-AL" sz="2000" b="1" dirty="0" smtClean="0">
                <a:solidFill>
                  <a:srgbClr val="FF0000"/>
                </a:solidFill>
              </a:rPr>
              <a:t>Procesi për menaxhimin e kontratës sipas nenit 81 te LPP</a:t>
            </a:r>
            <a:r>
              <a:rPr lang="en-US" sz="2400" dirty="0" smtClean="0"/>
              <a:t/>
            </a:r>
            <a:br>
              <a:rPr lang="en-US" sz="2400" dirty="0" smtClean="0"/>
            </a:br>
            <a:r>
              <a:rPr lang="en-GB" sz="2400" b="1" dirty="0" smtClean="0">
                <a:solidFill>
                  <a:srgbClr val="FF0000"/>
                </a:solidFill>
              </a:rPr>
              <a:t/>
            </a:r>
            <a:br>
              <a:rPr lang="en-GB" sz="2400" b="1" dirty="0" smtClean="0">
                <a:solidFill>
                  <a:srgbClr val="FF0000"/>
                </a:solidFill>
              </a:rPr>
            </a:br>
            <a:endParaRPr lang="en-US" sz="2400" dirty="0">
              <a:solidFill>
                <a:srgbClr val="FF0000"/>
              </a:solidFill>
            </a:endParaRPr>
          </a:p>
        </p:txBody>
      </p:sp>
      <p:sp>
        <p:nvSpPr>
          <p:cNvPr id="6" name="TextBox 5"/>
          <p:cNvSpPr txBox="1"/>
          <p:nvPr/>
        </p:nvSpPr>
        <p:spPr>
          <a:xfrm>
            <a:off x="500063" y="214313"/>
            <a:ext cx="8072437" cy="5447645"/>
          </a:xfrm>
          <a:prstGeom prst="rect">
            <a:avLst/>
          </a:prstGeom>
          <a:noFill/>
        </p:spPr>
        <p:txBody>
          <a:bodyPr>
            <a:spAutoFit/>
          </a:bodyPr>
          <a:lstStyle/>
          <a:p>
            <a:pPr fontAlgn="auto">
              <a:spcBef>
                <a:spcPts val="0"/>
              </a:spcBef>
              <a:spcAft>
                <a:spcPts val="0"/>
              </a:spcAft>
              <a:defRPr/>
            </a:pPr>
            <a:endParaRPr lang="en-GB" b="1" dirty="0" smtClean="0">
              <a:solidFill>
                <a:srgbClr val="002060"/>
              </a:solidFill>
              <a:latin typeface="+mn-lt"/>
              <a:cs typeface="+mn-cs"/>
            </a:endParaRPr>
          </a:p>
          <a:p>
            <a:pPr fontAlgn="auto">
              <a:spcBef>
                <a:spcPts val="0"/>
              </a:spcBef>
              <a:spcAft>
                <a:spcPts val="0"/>
              </a:spcAft>
              <a:defRPr/>
            </a:pPr>
            <a:endParaRPr lang="en-GB" b="1" dirty="0" smtClean="0">
              <a:solidFill>
                <a:srgbClr val="002060"/>
              </a:solidFill>
              <a:latin typeface="+mn-lt"/>
            </a:endParaRPr>
          </a:p>
          <a:p>
            <a:pPr algn="ctr" fontAlgn="auto">
              <a:spcBef>
                <a:spcPts val="0"/>
              </a:spcBef>
              <a:spcAft>
                <a:spcPts val="0"/>
              </a:spcAft>
              <a:defRPr/>
            </a:pPr>
            <a:endParaRPr lang="en-GB" sz="1200" dirty="0">
              <a:solidFill>
                <a:srgbClr val="002060"/>
              </a:solidFill>
              <a:latin typeface="+mn-lt"/>
              <a:cs typeface="+mn-cs"/>
            </a:endParaRPr>
          </a:p>
          <a:p>
            <a:pPr fontAlgn="auto">
              <a:spcBef>
                <a:spcPts val="0"/>
              </a:spcBef>
              <a:spcAft>
                <a:spcPts val="0"/>
              </a:spcAft>
              <a:tabLst>
                <a:tab pos="1430338" algn="l"/>
              </a:tabLst>
              <a:defRPr/>
            </a:pPr>
            <a:r>
              <a:rPr lang="en-GB" dirty="0">
                <a:solidFill>
                  <a:srgbClr val="002060"/>
                </a:solidFill>
                <a:latin typeface="+mn-lt"/>
                <a:cs typeface="+mn-cs"/>
              </a:rPr>
              <a:t>	</a:t>
            </a:r>
            <a:endParaRPr lang="en-GB" dirty="0" smtClean="0">
              <a:solidFill>
                <a:srgbClr val="002060"/>
              </a:solidFill>
              <a:latin typeface="+mn-lt"/>
              <a:cs typeface="+mn-cs"/>
            </a:endParaRPr>
          </a:p>
          <a:p>
            <a:pPr fontAlgn="auto">
              <a:spcBef>
                <a:spcPts val="0"/>
              </a:spcBef>
              <a:spcAft>
                <a:spcPts val="0"/>
              </a:spcAft>
              <a:tabLst>
                <a:tab pos="1430338" algn="l"/>
              </a:tabLst>
              <a:defRPr/>
            </a:pPr>
            <a:endParaRPr lang="en-GB" sz="1400" dirty="0" smtClean="0">
              <a:solidFill>
                <a:srgbClr val="002060"/>
              </a:solidFill>
              <a:latin typeface="+mn-lt"/>
            </a:endParaRPr>
          </a:p>
          <a:p>
            <a:pPr fontAlgn="auto">
              <a:spcBef>
                <a:spcPts val="0"/>
              </a:spcBef>
              <a:spcAft>
                <a:spcPts val="0"/>
              </a:spcAft>
              <a:tabLst>
                <a:tab pos="1430338" algn="l"/>
              </a:tabLst>
              <a:defRPr/>
            </a:pPr>
            <a:endParaRPr lang="en-GB" sz="1400" dirty="0" smtClean="0">
              <a:solidFill>
                <a:srgbClr val="002060"/>
              </a:solidFill>
              <a:latin typeface="+mn-lt"/>
              <a:cs typeface="+mn-cs"/>
            </a:endParaRPr>
          </a:p>
          <a:p>
            <a:pPr fontAlgn="auto">
              <a:spcBef>
                <a:spcPts val="0"/>
              </a:spcBef>
              <a:spcAft>
                <a:spcPts val="0"/>
              </a:spcAft>
              <a:tabLst>
                <a:tab pos="1430338" algn="l"/>
              </a:tabLst>
              <a:defRPr/>
            </a:pPr>
            <a:endParaRPr lang="en-GB" sz="1400" dirty="0" smtClean="0">
              <a:solidFill>
                <a:srgbClr val="002060"/>
              </a:solidFill>
              <a:latin typeface="+mn-lt"/>
            </a:endParaRPr>
          </a:p>
          <a:p>
            <a:pPr fontAlgn="auto">
              <a:spcBef>
                <a:spcPts val="0"/>
              </a:spcBef>
              <a:spcAft>
                <a:spcPts val="0"/>
              </a:spcAft>
              <a:tabLst>
                <a:tab pos="1430338" algn="l"/>
              </a:tabLst>
              <a:defRPr/>
            </a:pPr>
            <a:r>
              <a:rPr lang="en-GB" sz="1400" dirty="0" smtClean="0">
                <a:solidFill>
                  <a:srgbClr val="002060"/>
                </a:solidFill>
                <a:latin typeface="+mn-lt"/>
                <a:cs typeface="+mn-cs"/>
              </a:rPr>
              <a:t>                 </a:t>
            </a:r>
            <a:r>
              <a:rPr lang="sq-AL" sz="1400" b="1" dirty="0" smtClean="0"/>
              <a:t>Nënshkruhet kontrata</a:t>
            </a:r>
            <a:endParaRPr lang="en-GB" sz="1400" dirty="0">
              <a:solidFill>
                <a:srgbClr val="002060"/>
              </a:solidFill>
              <a:latin typeface="+mn-lt"/>
              <a:cs typeface="+mn-cs"/>
            </a:endParaRPr>
          </a:p>
          <a:p>
            <a:pPr fontAlgn="auto">
              <a:spcBef>
                <a:spcPts val="0"/>
              </a:spcBef>
              <a:spcAft>
                <a:spcPts val="0"/>
              </a:spcAft>
              <a:tabLst>
                <a:tab pos="1430338" algn="l"/>
              </a:tabLst>
              <a:defRPr/>
            </a:pPr>
            <a:endParaRPr lang="en-GB" sz="1400" dirty="0">
              <a:solidFill>
                <a:srgbClr val="002060"/>
              </a:solidFill>
              <a:latin typeface="+mn-lt"/>
              <a:cs typeface="+mn-cs"/>
            </a:endParaRPr>
          </a:p>
          <a:p>
            <a:pPr fontAlgn="auto">
              <a:spcBef>
                <a:spcPts val="0"/>
              </a:spcBef>
              <a:spcAft>
                <a:spcPts val="0"/>
              </a:spcAft>
              <a:tabLst>
                <a:tab pos="1430338" algn="l"/>
              </a:tabLst>
              <a:defRPr/>
            </a:pPr>
            <a:endParaRPr lang="en-GB" sz="1200" dirty="0">
              <a:solidFill>
                <a:srgbClr val="002060"/>
              </a:solidFill>
              <a:latin typeface="+mn-lt"/>
              <a:cs typeface="+mn-cs"/>
            </a:endParaRPr>
          </a:p>
          <a:p>
            <a:r>
              <a:rPr lang="sq-AL" sz="1400" dirty="0" smtClean="0"/>
              <a:t>Zyrtari përgjegjës i prokurimit (ZPP) e informon ZKA</a:t>
            </a:r>
          </a:p>
          <a:p>
            <a:pPr fontAlgn="auto">
              <a:spcBef>
                <a:spcPts val="0"/>
              </a:spcBef>
              <a:spcAft>
                <a:spcPts val="0"/>
              </a:spcAft>
              <a:defRPr/>
            </a:pPr>
            <a:endParaRPr lang="en-GB" sz="1400" dirty="0">
              <a:solidFill>
                <a:srgbClr val="002060"/>
              </a:solidFill>
              <a:latin typeface="+mn-lt"/>
              <a:cs typeface="+mn-cs"/>
            </a:endParaRPr>
          </a:p>
          <a:p>
            <a:pPr fontAlgn="auto">
              <a:spcBef>
                <a:spcPts val="0"/>
              </a:spcBef>
              <a:spcAft>
                <a:spcPts val="0"/>
              </a:spcAft>
              <a:defRPr/>
            </a:pPr>
            <a:endParaRPr lang="en-GB" sz="1400" dirty="0">
              <a:solidFill>
                <a:srgbClr val="002060"/>
              </a:solidFill>
              <a:latin typeface="+mn-lt"/>
              <a:cs typeface="+mn-cs"/>
            </a:endParaRPr>
          </a:p>
          <a:p>
            <a:r>
              <a:rPr lang="sq-AL" sz="1400" dirty="0" smtClean="0"/>
              <a:t>ZKA e emëron Menaxherin e projektit (MP) për menaxhimin e kontratës dhe i raporton ZP</a:t>
            </a:r>
            <a:endParaRPr lang="en-US" sz="1400" dirty="0" smtClean="0"/>
          </a:p>
          <a:p>
            <a:pPr fontAlgn="auto">
              <a:spcBef>
                <a:spcPts val="0"/>
              </a:spcBef>
              <a:spcAft>
                <a:spcPts val="0"/>
              </a:spcAft>
              <a:defRPr/>
            </a:pPr>
            <a:endParaRPr lang="en-GB" sz="1400" dirty="0">
              <a:solidFill>
                <a:srgbClr val="002060"/>
              </a:solidFill>
              <a:latin typeface="+mn-lt"/>
              <a:cs typeface="+mn-cs"/>
            </a:endParaRPr>
          </a:p>
          <a:p>
            <a:pPr fontAlgn="auto">
              <a:spcBef>
                <a:spcPts val="0"/>
              </a:spcBef>
              <a:spcAft>
                <a:spcPts val="0"/>
              </a:spcAft>
              <a:defRPr/>
            </a:pPr>
            <a:endParaRPr lang="en-GB" sz="1400" b="1" dirty="0">
              <a:solidFill>
                <a:srgbClr val="002060"/>
              </a:solidFill>
              <a:latin typeface="+mn-lt"/>
              <a:cs typeface="+mn-cs"/>
            </a:endParaRPr>
          </a:p>
          <a:p>
            <a:pPr fontAlgn="auto">
              <a:spcBef>
                <a:spcPts val="0"/>
              </a:spcBef>
              <a:spcAft>
                <a:spcPts val="0"/>
              </a:spcAft>
              <a:tabLst>
                <a:tab pos="6105525" algn="ctr"/>
              </a:tabLst>
              <a:defRPr/>
            </a:pPr>
            <a:r>
              <a:rPr lang="sq-AL" sz="1400" dirty="0" smtClean="0"/>
              <a:t>Departamenti i prokurimit </a:t>
            </a:r>
            <a:r>
              <a:rPr lang="en-GB" sz="1400" dirty="0">
                <a:solidFill>
                  <a:srgbClr val="002060"/>
                </a:solidFill>
                <a:latin typeface="+mn-lt"/>
                <a:cs typeface="+mn-cs"/>
              </a:rPr>
              <a:t>	</a:t>
            </a:r>
            <a:r>
              <a:rPr lang="sq-AL" sz="1400" dirty="0" smtClean="0"/>
              <a:t> Menaxheri i projektit (MP)</a:t>
            </a:r>
            <a:endParaRPr lang="en-US" sz="1400" dirty="0" smtClean="0"/>
          </a:p>
          <a:p>
            <a:pPr fontAlgn="auto">
              <a:spcBef>
                <a:spcPts val="0"/>
              </a:spcBef>
              <a:spcAft>
                <a:spcPts val="0"/>
              </a:spcAft>
              <a:tabLst>
                <a:tab pos="6105525" algn="ctr"/>
              </a:tabLst>
              <a:defRPr/>
            </a:pPr>
            <a:endParaRPr lang="en-GB" sz="1400" dirty="0">
              <a:solidFill>
                <a:srgbClr val="002060"/>
              </a:solidFill>
              <a:latin typeface="+mn-lt"/>
              <a:cs typeface="+mn-cs"/>
            </a:endParaRPr>
          </a:p>
          <a:p>
            <a:pPr fontAlgn="auto">
              <a:spcBef>
                <a:spcPts val="0"/>
              </a:spcBef>
              <a:spcAft>
                <a:spcPts val="0"/>
              </a:spcAft>
              <a:tabLst>
                <a:tab pos="6105525" algn="ctr"/>
              </a:tabLst>
              <a:defRPr/>
            </a:pPr>
            <a:endParaRPr lang="en-GB" sz="1400" dirty="0">
              <a:solidFill>
                <a:srgbClr val="002060"/>
              </a:solidFill>
              <a:latin typeface="+mn-lt"/>
              <a:cs typeface="+mn-cs"/>
            </a:endParaRPr>
          </a:p>
          <a:p>
            <a:pPr fontAlgn="auto">
              <a:spcBef>
                <a:spcPts val="0"/>
              </a:spcBef>
              <a:spcAft>
                <a:spcPts val="0"/>
              </a:spcAft>
              <a:tabLst>
                <a:tab pos="6105525" algn="ctr"/>
              </a:tabLst>
              <a:defRPr/>
            </a:pPr>
            <a:r>
              <a:rPr lang="en-GB" sz="1400" dirty="0">
                <a:solidFill>
                  <a:srgbClr val="002060"/>
                </a:solidFill>
                <a:latin typeface="+mn-lt"/>
                <a:cs typeface="+mn-cs"/>
              </a:rPr>
              <a:t>	</a:t>
            </a:r>
          </a:p>
          <a:p>
            <a:pPr fontAlgn="auto">
              <a:spcBef>
                <a:spcPts val="0"/>
              </a:spcBef>
              <a:spcAft>
                <a:spcPts val="0"/>
              </a:spcAft>
              <a:tabLst>
                <a:tab pos="6105525" algn="ctr"/>
              </a:tabLst>
              <a:defRPr/>
            </a:pPr>
            <a:r>
              <a:rPr lang="en-GB" sz="1400" dirty="0">
                <a:solidFill>
                  <a:srgbClr val="002060"/>
                </a:solidFill>
                <a:latin typeface="+mn-lt"/>
                <a:cs typeface="+mn-cs"/>
              </a:rPr>
              <a:t>	</a:t>
            </a:r>
            <a:r>
              <a:rPr lang="sq-AL" sz="1400" dirty="0" smtClean="0"/>
              <a:t> E përgatit planin për menaxhimin e kontratës</a:t>
            </a:r>
            <a:endParaRPr lang="en-GB" sz="1400" dirty="0">
              <a:solidFill>
                <a:srgbClr val="002060"/>
              </a:solidFill>
              <a:latin typeface="+mn-lt"/>
              <a:cs typeface="+mn-cs"/>
            </a:endParaRPr>
          </a:p>
          <a:p>
            <a:pPr fontAlgn="auto">
              <a:spcBef>
                <a:spcPts val="0"/>
              </a:spcBef>
              <a:spcAft>
                <a:spcPts val="0"/>
              </a:spcAft>
              <a:tabLst>
                <a:tab pos="6105525" algn="ctr"/>
              </a:tabLst>
              <a:defRPr/>
            </a:pPr>
            <a:r>
              <a:rPr lang="en-GB" sz="1400" dirty="0">
                <a:solidFill>
                  <a:srgbClr val="002060"/>
                </a:solidFill>
                <a:latin typeface="+mn-lt"/>
                <a:cs typeface="+mn-cs"/>
              </a:rPr>
              <a:t>	</a:t>
            </a:r>
          </a:p>
          <a:p>
            <a:pPr fontAlgn="auto">
              <a:spcBef>
                <a:spcPts val="0"/>
              </a:spcBef>
              <a:spcAft>
                <a:spcPts val="0"/>
              </a:spcAft>
              <a:tabLst>
                <a:tab pos="6459538" algn="ctr"/>
              </a:tabLst>
              <a:defRPr/>
            </a:pPr>
            <a:endParaRPr lang="en-GB" sz="1400" dirty="0">
              <a:solidFill>
                <a:srgbClr val="002060"/>
              </a:solidFill>
              <a:latin typeface="+mn-lt"/>
              <a:cs typeface="+mn-cs"/>
            </a:endParaRPr>
          </a:p>
          <a:p>
            <a:pPr fontAlgn="auto">
              <a:spcBef>
                <a:spcPts val="0"/>
              </a:spcBef>
              <a:spcAft>
                <a:spcPts val="0"/>
              </a:spcAft>
              <a:tabLst>
                <a:tab pos="6105525" algn="ctr"/>
              </a:tabLst>
              <a:defRPr/>
            </a:pPr>
            <a:r>
              <a:rPr lang="en-GB" sz="1400" dirty="0">
                <a:solidFill>
                  <a:srgbClr val="002060"/>
                </a:solidFill>
                <a:latin typeface="+mn-lt"/>
                <a:cs typeface="+mn-cs"/>
              </a:rPr>
              <a:t>	</a:t>
            </a:r>
            <a:r>
              <a:rPr lang="sq-AL" sz="1400" dirty="0" smtClean="0"/>
              <a:t> MP &amp; OE e nënshkruajnë</a:t>
            </a:r>
            <a:endParaRPr lang="en-GB" sz="1400" dirty="0">
              <a:solidFill>
                <a:srgbClr val="002060"/>
              </a:solidFill>
              <a:latin typeface="+mn-lt"/>
              <a:cs typeface="+mn-cs"/>
            </a:endParaRPr>
          </a:p>
        </p:txBody>
      </p:sp>
      <p:sp>
        <p:nvSpPr>
          <p:cNvPr id="7" name="Rectangle 6"/>
          <p:cNvSpPr/>
          <p:nvPr/>
        </p:nvSpPr>
        <p:spPr>
          <a:xfrm>
            <a:off x="838200" y="1219200"/>
            <a:ext cx="571500" cy="7143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8" name="Straight Arrow Connector 7"/>
          <p:cNvCxnSpPr/>
          <p:nvPr/>
        </p:nvCxnSpPr>
        <p:spPr>
          <a:xfrm rot="5400000">
            <a:off x="888206" y="2159794"/>
            <a:ext cx="358775" cy="1587"/>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888206" y="2921794"/>
            <a:ext cx="358775" cy="1587"/>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200400" y="3886200"/>
            <a:ext cx="1928812"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6450012" y="4217988"/>
            <a:ext cx="358775"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6450012" y="5056188"/>
            <a:ext cx="358775"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22183</TotalTime>
  <Words>7618</Words>
  <Application>Microsoft Office PowerPoint</Application>
  <PresentationFormat>On-screen Show (4:3)</PresentationFormat>
  <Paragraphs>714</Paragraphs>
  <Slides>85</Slides>
  <Notes>12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85</vt:i4>
      </vt:variant>
    </vt:vector>
  </HeadingPairs>
  <TitlesOfParts>
    <vt:vector size="96" baseType="lpstr">
      <vt:lpstr>ＭＳ Ｐゴシック</vt:lpstr>
      <vt:lpstr>Agency FB</vt:lpstr>
      <vt:lpstr>Arial</vt:lpstr>
      <vt:lpstr>Calibri</vt:lpstr>
      <vt:lpstr>Courier New</vt:lpstr>
      <vt:lpstr>Garamond</vt:lpstr>
      <vt:lpstr>Times New Roman</vt:lpstr>
      <vt:lpstr>Verdana</vt:lpstr>
      <vt:lpstr>Wingdings</vt:lpstr>
      <vt:lpstr>Default Design</vt:lpstr>
      <vt:lpstr>1_Default Design</vt:lpstr>
      <vt:lpstr>PowerPoint Presentation</vt:lpstr>
      <vt:lpstr>OBJEKTIVAT</vt:lpstr>
      <vt:lpstr>Menaxhimi i kontratës</vt:lpstr>
      <vt:lpstr> Menaxhimi i kontratës mund të përkufizohet si: </vt:lpstr>
      <vt:lpstr>Cikli PDCA</vt:lpstr>
      <vt:lpstr>Cikli PDCA (2) </vt:lpstr>
      <vt:lpstr>  Menaxhimi i kontratave në rolin e prokurimit publik</vt:lpstr>
      <vt:lpstr>Menaxhimi i mirë i kontratave fillon nga  kontrata e mirë</vt:lpstr>
      <vt:lpstr> Procesi për menaxhimin e kontratës sipas nenit 81 te LPP  </vt:lpstr>
      <vt:lpstr>Procesi për menaxhimin e kontratës sipas nenit 81 te LPP (2) </vt:lpstr>
      <vt:lpstr>Procesi për menaxhimin e kontratës sipas nenit 81 të LPP (3) </vt:lpstr>
      <vt:lpstr>Procesi për menaxhimin e kontratës sipas nenit 81 të LPP (4) </vt:lpstr>
      <vt:lpstr>Përgjegjësitë e Menaxherit të Projektit</vt:lpstr>
      <vt:lpstr>Funksionet e Menaxherit të Projektit janë:</vt:lpstr>
      <vt:lpstr>Funksionet e Menaxherit të Projektit janë: (2)</vt:lpstr>
      <vt:lpstr>Ndryshimi i kontratës</vt:lpstr>
      <vt:lpstr>Ndërprerja e kontratës</vt:lpstr>
      <vt:lpstr>KRPP</vt:lpstr>
      <vt:lpstr>Përmbledhja e shënimeve të menaxhimit të kontratës</vt:lpstr>
      <vt:lpstr>PROCESI I MENAXHIMIT TË KONTRATËS</vt:lpstr>
      <vt:lpstr>Menaxhimi i furnizimit të shërbimit </vt:lpstr>
      <vt:lpstr>Menaxhimi i marrëdhënies  </vt:lpstr>
      <vt:lpstr>Menaxhimi i kontratës</vt:lpstr>
      <vt:lpstr>Proceset në kuadër të menaxhimit të kontratës:  </vt:lpstr>
      <vt:lpstr>1. Takimi përurues ose fillestar</vt:lpstr>
      <vt:lpstr>1. Takimi përurues ose fillestar (2)</vt:lpstr>
      <vt:lpstr>2. Menaxhimi i vazhdueshëm i kontratës </vt:lpstr>
      <vt:lpstr>3. Regjistri i problemeve</vt:lpstr>
      <vt:lpstr>4. Mbledhjet shqyrtuese </vt:lpstr>
      <vt:lpstr>5. Menaxhimi i marrëdhënies </vt:lpstr>
      <vt:lpstr>Cikli i prokurimit</vt:lpstr>
      <vt:lpstr>Cikli i prokurimit (2)</vt:lpstr>
      <vt:lpstr>Hapi 24 -  Komunikimi i brendshëm </vt:lpstr>
      <vt:lpstr>Hapi 25 - Angazhimi i operatorit ekonomik</vt:lpstr>
      <vt:lpstr>Hapi 26 - Aktivizimi i mekanizmave të porositjes</vt:lpstr>
      <vt:lpstr>Hapi 27 - Pranimi </vt:lpstr>
      <vt:lpstr>Hapi 28 - Furnizimi</vt:lpstr>
      <vt:lpstr>Hapi 29 - Kontrolli i cilësisë </vt:lpstr>
      <vt:lpstr>Hapi 30 - Transporti i posaçëm</vt:lpstr>
      <vt:lpstr>Hapi 31- Pranimi i mallit   </vt:lpstr>
      <vt:lpstr>Hapi 32- Inspektimi</vt:lpstr>
      <vt:lpstr> Hapi 33 - Magazinimi dhe kontrolli </vt:lpstr>
      <vt:lpstr>Hapi 34 - Dorëzimi te palët e interesuara </vt:lpstr>
      <vt:lpstr>Hapi 35 - Pagesa</vt:lpstr>
      <vt:lpstr>Hapi 37- Përmirësimi i vazhdueshëm </vt:lpstr>
      <vt:lpstr>Hapi 38 - Hedhja/asgjësimi </vt:lpstr>
      <vt:lpstr>Hapi 39 - Faza përmbyllëse</vt:lpstr>
      <vt:lpstr>Përmbajtja  e kontratës</vt:lpstr>
      <vt:lpstr>Përmbajtja  e kontratës (2)</vt:lpstr>
      <vt:lpstr>1. SPECIFIKIMI I DUHUR </vt:lpstr>
      <vt:lpstr>2. PAJTUESHMËRIA ME SPECIFIKIMIN</vt:lpstr>
      <vt:lpstr>3. AFATET KOHORE</vt:lpstr>
      <vt:lpstr>4. ÇMIMI DHE PAGESA </vt:lpstr>
      <vt:lpstr>5. DËMTIMI DHE LËNDIMI </vt:lpstr>
      <vt:lpstr>6. MOSPËRMBUSHJA</vt:lpstr>
      <vt:lpstr>7. “KLAUZOLAT STANDARDE”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 ZGJIDHJA E MOSMARRËVESHJEVE </vt:lpstr>
      <vt:lpstr>Zgjidhja e mosmarrëveshjes  </vt:lpstr>
      <vt:lpstr>Negocimi</vt:lpstr>
      <vt:lpstr>Ndërmjetësimi </vt:lpstr>
      <vt:lpstr>Pajtimi</vt:lpstr>
      <vt:lpstr>Vendimi gjyqësor </vt:lpstr>
      <vt:lpstr>Arbitrazhi</vt:lpstr>
      <vt:lpstr>Çështje gjyqësore </vt:lpstr>
      <vt:lpstr>Avantazhet e ndërmjetësimit/pajtimit</vt:lpstr>
      <vt:lpstr>Avantazhet e ”gjykimit”</vt:lpstr>
      <vt:lpstr>Avantazhet e arbitrazhit kundrejt çështjes gjyqësore  </vt:lpstr>
      <vt:lpstr>Matja e performancës së kontratës</vt:lpstr>
      <vt:lpstr>Matja e performancës së kontratës (2)</vt:lpstr>
      <vt:lpstr>Matja e performancës së kontratës (3)</vt:lpstr>
      <vt:lpstr>Afatet kohore</vt:lpstr>
      <vt:lpstr>Përfitimet/Kostot </vt:lpstr>
      <vt:lpstr>Cilësia</vt:lpstr>
      <vt:lpstr>Cilësia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Ilirk</cp:lastModifiedBy>
  <cp:revision>526</cp:revision>
  <cp:lastPrinted>1601-01-01T00:00:00Z</cp:lastPrinted>
  <dcterms:created xsi:type="dcterms:W3CDTF">1601-01-01T00:00:00Z</dcterms:created>
  <dcterms:modified xsi:type="dcterms:W3CDTF">2020-08-08T22:42:26Z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