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950" r:id="rId2"/>
    <p:sldId id="652" r:id="rId3"/>
    <p:sldId id="717" r:id="rId4"/>
    <p:sldId id="754" r:id="rId5"/>
    <p:sldId id="756" r:id="rId6"/>
    <p:sldId id="757" r:id="rId7"/>
    <p:sldId id="758" r:id="rId8"/>
    <p:sldId id="892" r:id="rId9"/>
    <p:sldId id="759" r:id="rId10"/>
    <p:sldId id="769" r:id="rId11"/>
    <p:sldId id="820" r:id="rId12"/>
    <p:sldId id="895" r:id="rId13"/>
    <p:sldId id="766" r:id="rId14"/>
    <p:sldId id="933" r:id="rId15"/>
    <p:sldId id="951" r:id="rId16"/>
    <p:sldId id="919" r:id="rId17"/>
    <p:sldId id="920" r:id="rId18"/>
    <p:sldId id="921" r:id="rId19"/>
    <p:sldId id="922" r:id="rId20"/>
    <p:sldId id="923" r:id="rId21"/>
    <p:sldId id="931" r:id="rId22"/>
    <p:sldId id="924" r:id="rId23"/>
    <p:sldId id="952" r:id="rId24"/>
    <p:sldId id="936" r:id="rId25"/>
    <p:sldId id="934" r:id="rId26"/>
    <p:sldId id="935" r:id="rId27"/>
    <p:sldId id="938" r:id="rId28"/>
    <p:sldId id="958" r:id="rId29"/>
    <p:sldId id="939" r:id="rId30"/>
    <p:sldId id="959" r:id="rId31"/>
    <p:sldId id="960" r:id="rId32"/>
    <p:sldId id="940" r:id="rId33"/>
    <p:sldId id="948" r:id="rId34"/>
    <p:sldId id="943" r:id="rId35"/>
    <p:sldId id="942" r:id="rId36"/>
    <p:sldId id="944" r:id="rId37"/>
    <p:sldId id="949" r:id="rId38"/>
    <p:sldId id="946" r:id="rId39"/>
    <p:sldId id="961" r:id="rId40"/>
    <p:sldId id="962" r:id="rId41"/>
    <p:sldId id="963" r:id="rId42"/>
    <p:sldId id="956" r:id="rId43"/>
    <p:sldId id="957" r:id="rId44"/>
    <p:sldId id="929" r:id="rId45"/>
    <p:sldId id="932" r:id="rId46"/>
    <p:sldId id="953" r:id="rId47"/>
    <p:sldId id="930" r:id="rId48"/>
    <p:sldId id="964" r:id="rId49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FFB9B9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8" autoAdjust="0"/>
    <p:restoredTop sz="94161" autoAdjust="0"/>
  </p:normalViewPr>
  <p:slideViewPr>
    <p:cSldViewPr>
      <p:cViewPr varScale="1">
        <p:scale>
          <a:sx n="69" d="100"/>
          <a:sy n="69" d="100"/>
        </p:scale>
        <p:origin x="11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5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 smtClean="0"/>
              <a:t>Click to edit Master text styles</a:t>
            </a:r>
          </a:p>
          <a:p>
            <a:pPr lvl="1"/>
            <a:r>
              <a:rPr lang="el-GR" altLang="el-GR" noProof="0" smtClean="0"/>
              <a:t>Second level</a:t>
            </a:r>
          </a:p>
          <a:p>
            <a:pPr lvl="2"/>
            <a:r>
              <a:rPr lang="el-GR" altLang="el-GR" noProof="0" smtClean="0"/>
              <a:t>Third level</a:t>
            </a:r>
          </a:p>
          <a:p>
            <a:pPr lvl="3"/>
            <a:r>
              <a:rPr lang="el-GR" altLang="el-GR" noProof="0" smtClean="0"/>
              <a:t>Fourth level</a:t>
            </a:r>
          </a:p>
          <a:p>
            <a:pPr lvl="4"/>
            <a:r>
              <a:rPr lang="el-GR" altLang="el-G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18825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22602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796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14500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60987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70870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5453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3109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64970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46567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58676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70660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7429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574912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4963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232677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18043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477121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7127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6003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AF7F-1AF5-46B5-BDE5-79B0A3A8A3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88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F80BAD-DF7D-9E4B-A0EF-0C4A072DFFC7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C2D91-5140-E643-83AC-7A21B4B6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http\europa.eu\abc\symbols\emblem\images\flag_1.gif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8" name="Picture 27" descr="Plane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/>
          <a:stretch>
            <a:fillRect/>
          </a:stretch>
        </p:blipFill>
        <p:spPr bwMode="auto">
          <a:xfrm>
            <a:off x="7239000" y="6172200"/>
            <a:ext cx="1231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http://europa.eu/abc/symbols/emblem/images/flag_1.gif"/>
          <p:cNvPicPr>
            <a:picLocks noChangeAspect="1" noChangeArrowheads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62" y="6210827"/>
            <a:ext cx="818677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15"/>
          <p:cNvSpPr>
            <a:spLocks noChangeArrowheads="1"/>
          </p:cNvSpPr>
          <p:nvPr userDrawn="1"/>
        </p:nvSpPr>
        <p:spPr bwMode="auto">
          <a:xfrm>
            <a:off x="4572000" y="6172200"/>
            <a:ext cx="232063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l-GR" sz="1200" dirty="0" smtClean="0">
                <a:latin typeface="Agency FB" pitchFamily="34" charset="0"/>
              </a:rPr>
              <a:t>An EU funded project managed by the European Union Office in Kosovo </a:t>
            </a:r>
            <a:r>
              <a:rPr lang="en-US" altLang="el-GR" sz="1200" dirty="0" smtClean="0">
                <a:latin typeface="Agency FB" pitchFamily="34" charset="0"/>
              </a:rPr>
              <a:t>and implemented by </a:t>
            </a:r>
          </a:p>
        </p:txBody>
      </p:sp>
      <p:pic>
        <p:nvPicPr>
          <p:cNvPr id="29" name="Picture 28" descr="baneri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5" r:id="rId3"/>
    <p:sldLayoutId id="2147483716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           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PROKURIMI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SHERBIMEVE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KONSULENTE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               Moduli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10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trajnimit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smtClean="0">
                <a:solidFill>
                  <a:schemeClr val="bg2">
                    <a:lumMod val="75000"/>
                  </a:schemeClr>
                </a:solidFill>
              </a:rPr>
              <a:t>                             </a:t>
            </a:r>
            <a:r>
              <a:rPr lang="en-US" b="1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2020 </a:t>
            </a:r>
          </a:p>
          <a:p>
            <a:endParaRPr lang="sq-AL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2" descr="baneriB11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" y="274637"/>
            <a:ext cx="913144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4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indent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nëse AK synon të bëjë dhënien e kontratave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gjatë periudhës së ardhshme 12 mujore te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indent="0">
              <a:buNone/>
            </a:pP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apo më shumë </a:t>
            </a:r>
            <a:r>
              <a:rPr lang="sq-AL" sz="240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kontratave për shërbime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të cilat kanë një vlerë të parashikuar, të vetme apo të përbashkët, prej </a:t>
            </a:r>
            <a:r>
              <a:rPr lang="sq-AL" sz="240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500,000 Euro apo më shumë</a:t>
            </a:r>
          </a:p>
          <a:p>
            <a:pPr indent="0">
              <a:buFont typeface="Wingdings" pitchFamily="2" charset="2"/>
              <a:buChar char="Ø"/>
            </a:pP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Përgatis dhe publikoj një Njoftim Indikativ</a:t>
            </a:r>
          </a:p>
          <a:p>
            <a:pPr lvl="0" indent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 më shpejtë që është e mundshme pas fillimit të vitit fiskal në fjalë </a:t>
            </a:r>
          </a:p>
          <a:p>
            <a:pPr indent="0">
              <a:buNone/>
            </a:pPr>
            <a:endParaRPr lang="en-GB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152401"/>
            <a:ext cx="8300244" cy="990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endParaRPr lang="en-US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5156" y="676275"/>
            <a:ext cx="8071644" cy="6953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600" b="1" i="1" dirty="0" smtClean="0">
                <a:solidFill>
                  <a:schemeClr val="bg2">
                    <a:lumMod val="75000"/>
                  </a:schemeClr>
                </a:solidFill>
              </a:rPr>
              <a:t>Njoftimi Indikativ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GB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Klasifikimi i kontratave 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Kryesisht ekzistojnë </a:t>
            </a:r>
            <a:r>
              <a:rPr lang="en-US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 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lloje të kontratave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Përzgjedhja e llojit të kontratës varet nga: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kategoria dhe natyra e artikullit 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(kontratë për furnizim)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b. shërbimi që duhet të ofrohet 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(kontratë për shërbime)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ose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c. punët që duhet të ekzekutohen 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(kontratë për punë).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Megjithatë, është e mundshme qe një kontratë publike të jetë “kombinim”: </a:t>
            </a:r>
          </a:p>
          <a:p>
            <a:pPr lvl="0"/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Furnizim/Shërbim,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Punë/Shërbim;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Punë/Furnizim;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Kombinim në Furnizim/Punë/Shërbime.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GB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Klasifikimi i kontratave </a:t>
            </a:r>
            <a:r>
              <a:rPr lang="en-US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 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Metoda bazike për të trajtuar këtë ndarje është gjithnjë 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modeli i kostos së thjeshtë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Cilido element i kontratës që ka shpenzimet më të larta të parashikuara kontrata duhet të klasifikohet nën atë lloj të kontratës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Klasifikimi i një kontrate shërbimi mund të jetë i vështirë, pasi qe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prej të gjitha llojeve te kontratave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në dispozicion shërbimet janë ato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 cilat me se shumti "përzihen" me llojet e tjera të kontratave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Informata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obligative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të kërkuara gjatë kompletimit të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Dosjes së Tenderit,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sipas LPP, si për </a:t>
            </a:r>
            <a:r>
              <a:rPr lang="sq-AL" sz="2400" b="1" i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shërbime te  </a:t>
            </a:r>
            <a:r>
              <a:rPr lang="sq-AL" sz="2400" b="1" i="1" u="sng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konsulences</a:t>
            </a:r>
            <a:r>
              <a:rPr lang="sq-AL" sz="2400" b="1" i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 atyre jo-</a:t>
            </a:r>
            <a:r>
              <a:rPr lang="sq-AL" sz="2400" b="1" i="1" u="sng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është si në vijim: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GB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deklaratë e kërkesave për prokurimin e shërbimeve do të përkufizohet në terme të referencës të cilat do të përmbajnë një </a:t>
            </a:r>
            <a:r>
              <a:rPr lang="sq-AL" sz="24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përshkrim të qartë, të saktë dhe precizë të shërbimeve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Dokumentet e Tenderit për shërbime do të kërkoj</a:t>
            </a:r>
            <a:r>
              <a:rPr lang="en-US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ë nga operatori ekonomik të komentoj për termat e referencës 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kontratë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Përmbajtja e Dosjes se tenderit</a:t>
            </a:r>
            <a:endParaRPr lang="en-US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narrativ i prapavijës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së shërbimeve të kërkuara;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objektivat e shërbimeve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të kërkuara dhe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listë e qëllimeve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 të arritur nga një ofrues i shërbimeve;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listë e detyrave specifike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ose kompetencave që do të ekzekutohen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orar të dorëzimeve për rezultatet e detyrave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ndaj të cilave do të krahasohen arritjet e shërbimeve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mënyrat e menaxhimit dhe raportimit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të operatorit të shërbimeve, te AK dhe aranzhimet specifike administrative dhe kërkesat e raportimit që do të aplikohen;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kohëzgjatja dhe orari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angazhimit;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standardet e aplikueshme të industrisë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 implementimin e angazhimit; dhe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çdo informatë tjetër shtesë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1"/>
            <a:ext cx="8071644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Termat e referencës “TOR” </a:t>
            </a:r>
          </a:p>
        </p:txBody>
      </p:sp>
    </p:spTree>
    <p:extLst>
      <p:ext uri="{BB962C8B-B14F-4D97-AF65-F5344CB8AC3E}">
        <p14:creationId xmlns:p14="http://schemas.microsoft.com/office/powerpoint/2010/main" val="359833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Gjatë zbatimit të projekteve të ndryshme sidomos ato me vlerë të madhe dhe komplekse,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janë të detyruar dhe shpesh vendosin të punësojnë ekspertë nga fusha të ndryshme me qëllim të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përgatitjes, </a:t>
            </a:r>
          </a:p>
          <a:p>
            <a:pPr>
              <a:buFont typeface="Wingdings" pitchFamily="2" charset="2"/>
              <a:buChar char="Ø"/>
            </a:pP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monitorimit, dhe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batimit te tyre 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Rekrutimi i këtyre ekspertëve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bëhet nëpërmjet procedurave të prokurimit të ashtuquajtura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Prokurimi i "Shërbimeve te </a:t>
            </a:r>
            <a:r>
              <a:rPr lang="sq-AL" sz="20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Konsulences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Prokurimi i shërbimeve të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konsulencës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është shumë më i komplikuar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Blerja e një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"truri" ose "mendjeje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", është s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humë më e vështirë se sa të blesh mallra dhe pune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sepse ky i fundit mund të specifikohet në detaje </a:t>
            </a:r>
            <a:r>
              <a:rPr lang="sq-AL" sz="2000" b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 është pothuajse e pamundur për të specifikuar "diturinë", e cila duhet të blihen</a:t>
            </a:r>
            <a:endParaRPr lang="en-US" sz="2000" b="1" u="sng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dirty="0" smtClean="0">
                <a:solidFill>
                  <a:schemeClr val="bg2">
                    <a:lumMod val="75000"/>
                  </a:schemeClr>
                </a:solidFill>
              </a:rPr>
              <a:t>Shërbime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sq-AL" sz="2400" b="1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sq-AL" sz="2400" b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1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76200" y="810490"/>
            <a:ext cx="9220200" cy="5895109"/>
          </a:xfrm>
        </p:spPr>
        <p:txBody>
          <a:bodyPr/>
          <a:lstStyle/>
          <a:p>
            <a:pPr algn="just"/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Prokurimet e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Konsulences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prokurohen përmes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qasjes me dy-zarf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OE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dorëzojnë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dy zarfe të mbyllura në të njëjtën kohë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njëra përmban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Propozimin Teknik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tjetra përmban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Propozimin Financiar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 dyja të futura në nja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zarf të vetëm të jashtëm</a:t>
            </a: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/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Asnjë ndryshim në propozimet teknike ose financiare nuk do të pranohet pas afatit te fundit te dorëzimit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/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 Teknik përmban detajet qe nuk lidhen me çmimin përfshirë përvojën e tenderuesit, ekspertizën, mundësitë financiare dhe propozimet e detajuara teknike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/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 Financiar përmban informatat që kanë të bëjnë më çmimin bazuar në shtrirjen e specifikacioneve dhe kërkesave të projektit.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/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Dorezimi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tendereve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behet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vetem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ne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formen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fizike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! </a:t>
            </a: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perfundimit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procesit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hapjes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vleresimit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ZP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regjistroj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dhenat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platformen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elektronike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hapjes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vleresimit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menyre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mundesoj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vazhdimin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procedures ne system.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5156" y="20089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Shërbime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sq-AL" sz="2000" b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(2)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Vetëm propozimet teknike hapen në datën dhe kohën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specifikuar në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Dosjen e Tenderit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 financiar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mbetet i mbyllur dhe mbahet në ruajtje nga Zyrtari i Prokurimit deri në kohën e hapjes së Propozimeve Financiare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Përparësia është se vlerësimi lidhur me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pranueshmërinë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 kualifikimet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nuk do të ndikohen nga çmimi i tenderuesve. 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Fillimisht,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vlerësohen vetëm propozimet teknike.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Secili anëtar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komisionit vlerësues vlerëson çdo propozim teknik veçmas dhe siç duhet i jep pikë propozimit.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Pikët përfundimtare të secilit propozim teknik realizohen duke mbledhur pikët nga të gjithë anëtarët dhe duke e pjesëtuar me numrin e anëtarëve të komisionit vlerësues</a:t>
            </a:r>
            <a:endParaRPr lang="en-GB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duhet të përcaktojë në DT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baraspeshën në mes proporcionit të peshës teknike </a:t>
            </a:r>
            <a:r>
              <a:rPr lang="sq-AL" sz="2000" b="1" i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minimumit të numrit të pikëve për propozime teknike të cilat Tenderuesit duhet t’i arrijnë me qëllim që të kualifikohen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52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Shërbime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sq-AL" sz="2000" b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(3)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 vlerësimit të Propozimeve Teknike,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t’i ftojë tenderuesit të cilët kanë dorëzuar Propozime Teknike  të përgjegjshme që të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marrin pjesë në hapjen e Propozimeve Financiare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Data, koha, dhe lokacioni i hapjes së Propozimeve Financiare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të vendoset </a:t>
            </a:r>
            <a:r>
              <a:rPr lang="sq-AL" sz="2000" i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 shkrim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nga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t’i njoftojë Tenderuesit me </a:t>
            </a:r>
            <a:r>
              <a:rPr lang="sq-AL" sz="2000" i="1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shkrim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të cilët janë refuzuar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t’iu kthej Propozimet Financiare pa i hapur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ta bëjë hapjen e Propozimeve Financiare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Gjatë hapjes publike të propozimeve financiare,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Zyrtari i Prokurimit do të shpallë rezultatet e të gjitha propozimeve teknike dhe pastaj do të hap propozimet financiare dhe do të shpallë çmimet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vlerësojë dhe krahasojë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propozimet e kombinuara teknike dhe financiare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 të përcaktuar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ofertën më të mirë të  vlerësuar dhe do të jep kontratën.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52401"/>
            <a:ext cx="8071644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Shërbime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sq-AL" sz="2000" b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(4)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Përgatitja e Termave te Referencës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Kalkulimi i vlerës se parashikuar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Deklarata e nevojave dhe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Disponueshmerise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 mjeteve – forma standarde B04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Dokumenti i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parakualifikimit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forma standarde B33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Përgatitja e Njoftimit për kontrate - forma standarde B05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Publikimi i njoftimit për kontrate </a:t>
            </a:r>
            <a:r>
              <a:rPr lang="en-US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sipas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nenit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40 </a:t>
            </a:r>
            <a:r>
              <a:rPr lang="en-US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LPP-se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Lëshimi i dokumenteve te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parakualifikimit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Regjistrimi i OE te cilët kane pranuar dokumentet e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parakualifikimit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forma standarde B13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Pranimi i Kërkesave për pjesëmarrje - forma standarde B14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Hapja e Kërkesave për pjesëmarrje - forma standarde B12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Vlerësimi i Kërkesave për pjesëmarrje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forma standarde B37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Fazat e Prokurimit për shërbimet e </a:t>
            </a:r>
            <a:r>
              <a:rPr lang="sq-AL" sz="2000" b="1" i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chemeClr val="bg2">
                    <a:lumMod val="75000"/>
                  </a:schemeClr>
                </a:solidFill>
              </a:rPr>
              <a:t>PERMBLEDHJA</a:t>
            </a:r>
            <a:endParaRPr lang="en-US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/>
          <a:lstStyle/>
          <a:p>
            <a:pPr lvl="0"/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Prokurimi i shërbimeve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Vlera e parashikuar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Klasifikimi i kontratave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Përmbajtja e dokumenteve te tenderit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Procedurat e PP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Dallimet me aktivitete të tjera të prokurimit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Specifikimi teknik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Përcaktimi i kritereve të përzgjedhjes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Përcaktimi i kritereve te shpërblimit 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Prokurimi i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hërbimeve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ë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Konsulencës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40080" lvl="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Njoftimi i kandidateve te eliminuar – forma standarde B42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Njoftimi i kandidateve te përzgjedhur - forma standarde B44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Njoftimi i kandidateve te eliminuar, nëse me shume se 6 - forma standarde B42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Pranimi i dëshmive për përshtatshmëri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16.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Përgatitja dhe dorëzimi i KPP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6 - forma standarde B26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17.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Dorëzimi i informative shtese apo sqaruese, nëse kërkohet - forma standarde B47 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18.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Pranimi i propozimeve - forma standarde B14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Hapja e propozimeve teknike - forma standarde B12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20.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Vlerësimi i propozimeve teknike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forma standarde B38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None/>
            </a:pP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Fazat e Prokurimit për shërbimet e </a:t>
            </a:r>
            <a:r>
              <a:rPr lang="sq-AL" sz="2000" b="1" i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bg2">
                    <a:lumMod val="75000"/>
                  </a:schemeClr>
                </a:solidFill>
              </a:rPr>
              <a:t>(2)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21.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Njoftimi i kandidateve te cilët janë pranuar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Njoftimi i kandidateve te cilët nuk janë pranuar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23.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Hapja e propozimeve financiare - forma standarde B12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24.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Vlerësimi i propozimeve financiare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Shpërblimi i kontratës – kombinimi i propozimit teknik dhe financiar - forma standarde B08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26.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Publikimi i Shpërblimit për kontrate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Afati i pritjes për ankesa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28.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Nënshkrimi i kontratës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Fazat e Prokurimit për shërbimet e </a:t>
            </a:r>
            <a:r>
              <a:rPr lang="sq-AL" sz="2000" b="1" i="1" dirty="0" err="1" smtClean="0">
                <a:solidFill>
                  <a:schemeClr val="bg2">
                    <a:lumMod val="75000"/>
                  </a:schemeClr>
                </a:solidFill>
              </a:rPr>
              <a:t>konsulences</a:t>
            </a:r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bg2">
                    <a:lumMod val="75000"/>
                  </a:schemeClr>
                </a:solidFill>
              </a:rPr>
              <a:t>(3)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5791198"/>
          </a:xfrm>
        </p:spPr>
        <p:txBody>
          <a:bodyPr/>
          <a:lstStyle/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 ditë për kontrata me vlera të mëdha</a:t>
            </a:r>
          </a:p>
          <a:p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 ditë për kontratat me vlera të mesme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specifikojë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kriteret minimale 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 gjithë operatoret ekonomik te cilët përmbushin kriteret minimale te përzgjedhjes kualifikohen ,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Nëse me shume se 6 AK,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rivlerësoj aplikacionet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faktorët te cilët do te merren në konsideratë gjatë këtij rishqyrtimi të aplikacioneve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duhet te përcaktohen ne Njoftimin për kontrate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Dokumenti i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parakualifikimit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forma standarde B33, </a:t>
            </a: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dërgohet apo dorëzohet tek  operatorëve ekonomik jo më vonë se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 ditë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pas pranimit të kërkesës së tillë. </a:t>
            </a:r>
          </a:p>
          <a:p>
            <a:endParaRPr lang="en-GB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Njoftimi për kontrate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KPP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-ja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 çdo detyrë siguron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 gjithë informacionin e nevojshëm për konsulentët e listës se ngushte për të përgatitur propozimet e tyre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identifikon kriteret e vlerësimit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metodën e përzgjedhjes dhe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procedurat që do të përdoren për të vlerësuar ato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formulari standard  B26, do të dërgohet ose të dorëzohet tek kompanitë e përzgjedhura në të njëjtën kohë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 ditë për kontrata me vlera të mëdha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</a:t>
            </a: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 ditë për kontratat me vlera të mesme.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/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Kërkesa për Propozime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799"/>
          </a:xfrm>
        </p:spPr>
        <p:txBody>
          <a:bodyPr/>
          <a:lstStyle/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Përmbajtja e Dosjes se Tenderit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77619"/>
              </p:ext>
            </p:extLst>
          </p:nvPr>
        </p:nvGraphicFramePr>
        <p:xfrm>
          <a:off x="76200" y="1397000"/>
          <a:ext cx="9067800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>
                          <a:latin typeface="Garamond"/>
                          <a:ea typeface="Calibri"/>
                          <a:cs typeface="Times New Roman"/>
                        </a:rPr>
                        <a:t>DT për shërbimet e përgjithshme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>
                          <a:latin typeface="Garamond"/>
                          <a:ea typeface="Calibri"/>
                          <a:cs typeface="Times New Roman"/>
                        </a:rPr>
                        <a:t>DT për shërbimet e konsulences</a:t>
                      </a:r>
                      <a:endParaRPr lang="en-US" sz="24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i="1" dirty="0">
                          <a:latin typeface="Garamond"/>
                          <a:ea typeface="Calibri"/>
                          <a:cs typeface="MyriadPro-Light"/>
                        </a:rPr>
                        <a:t>Pjesa A</a:t>
                      </a:r>
                      <a:r>
                        <a:rPr lang="sq-AL" sz="2400" b="1" dirty="0">
                          <a:latin typeface="Garamond"/>
                          <a:ea typeface="Calibri"/>
                          <a:cs typeface="MyriadPro-Light"/>
                        </a:rPr>
                        <a:t>,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 procedurat e tenderimit, përmban udhëzime për përgatitjen e tenderit .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i="1" dirty="0">
                          <a:latin typeface="Garamond"/>
                          <a:ea typeface="Calibri"/>
                          <a:cs typeface="MyriadPro-Light"/>
                        </a:rPr>
                        <a:t>Pjesa A,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MyriadPro-Light"/>
                        </a:rPr>
                        <a:t> </a:t>
                      </a:r>
                      <a:r>
                        <a:rPr lang="sq-AL" sz="2400" b="1" i="1" dirty="0">
                          <a:latin typeface="Garamond"/>
                          <a:ea typeface="Calibri"/>
                          <a:cs typeface="MyriadPro-Light"/>
                        </a:rPr>
                        <a:t>procedurat e tenderimit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, përbëhet nga dy pjesë: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Udhëzimet për ofertuesit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Fletë e të dhënave te tenderit dhe anekset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i="1" dirty="0">
                          <a:latin typeface="Garamond"/>
                          <a:ea typeface="Calibri"/>
                          <a:cs typeface="Times New Roman"/>
                        </a:rPr>
                        <a:t>Përmbajtja është e njëjtë me DT për shërbime të përgjithshme, 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përveç se nuk ka kërkesa të kualifikimit këtu pasi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Times New Roman"/>
                        </a:rPr>
                        <a:t> qe TD i dërgohet vetëm kandidatëve te përzgjedhur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90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799"/>
          </a:xfrm>
        </p:spPr>
        <p:txBody>
          <a:bodyPr/>
          <a:lstStyle/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178" y="206375"/>
            <a:ext cx="8071644" cy="479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Përmbajtja e Dosjes se Tenderit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 (2)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44752"/>
              </p:ext>
            </p:extLst>
          </p:nvPr>
        </p:nvGraphicFramePr>
        <p:xfrm>
          <a:off x="0" y="685800"/>
          <a:ext cx="9144000" cy="581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1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i="1" dirty="0">
                          <a:latin typeface="Garamond"/>
                          <a:ea typeface="Calibri"/>
                          <a:cs typeface="MyriadPro-Light"/>
                        </a:rPr>
                        <a:t>PJESA B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 - Draft Kontrata - përmban kushtet e kontratës të cilat tenderuesi duhet ti pranojë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>
                          <a:latin typeface="Garamond"/>
                          <a:ea typeface="Calibri"/>
                          <a:cs typeface="MyriadPro-Light"/>
                        </a:rPr>
                        <a:t>Pjesa B, draft kontrate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, përmban kushtet që duhet ti pranojë tenderuesi që konkurron, kështu që nuk lejohen negociata.  Përbëhet nga dy pjesë: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Kushtet e përgjithshme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Kushtet e veçanta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i="1" dirty="0">
                          <a:latin typeface="Garamond"/>
                          <a:ea typeface="Calibri"/>
                          <a:cs typeface="Times New Roman"/>
                        </a:rPr>
                        <a:t>Përmbajtja është e njëjtë si DT për shërbime të përgjithshme, 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përveç se negociatat lejohen me kompaninë qe ka arritur rezultatin më të lartë  (kombinimi i ofertës teknik me atë financiare)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i="1" dirty="0">
                          <a:latin typeface="Garamond"/>
                          <a:ea typeface="Calibri"/>
                          <a:cs typeface="Arial"/>
                        </a:rPr>
                        <a:t>Negociatat do të fillojnë me diskutim të Propozimit Teknik, përfshirë (a) 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qasjen teknike dhe metodologjinë e propozuar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Arial"/>
                        </a:rPr>
                        <a:t>, (b) </a:t>
                      </a:r>
                      <a:r>
                        <a:rPr lang="sq-AL" sz="2400" b="0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planin e punës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Arial"/>
                        </a:rPr>
                        <a:t>, (c) </a:t>
                      </a:r>
                      <a:r>
                        <a:rPr lang="sq-AL" sz="2400" b="0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organizimin dhe personelin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Arial"/>
                        </a:rPr>
                        <a:t>, dhe (d) 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çdo sugjerim te bëre nga Konsulenti për të përmirësuar Termat e Referencës 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Arial"/>
                        </a:rPr>
                        <a:t>.</a:t>
                      </a:r>
                      <a:endParaRPr lang="en-US" sz="2400" dirty="0">
                        <a:latin typeface="JEOLDF+TimesNew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720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799"/>
          </a:xfrm>
        </p:spPr>
        <p:txBody>
          <a:bodyPr/>
          <a:lstStyle/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Përmbajtja e Dosjes se Tenderit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 (3) 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15481"/>
              </p:ext>
            </p:extLst>
          </p:nvPr>
        </p:nvGraphicFramePr>
        <p:xfrm>
          <a:off x="0" y="1397002"/>
          <a:ext cx="9144000" cy="507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9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i="1" dirty="0">
                          <a:latin typeface="Garamond"/>
                          <a:ea typeface="Calibri"/>
                          <a:cs typeface="MyriadPro-Light"/>
                        </a:rPr>
                        <a:t>Pjesa C</a:t>
                      </a:r>
                      <a:r>
                        <a:rPr lang="sq-AL" sz="2400" i="1" dirty="0">
                          <a:latin typeface="Garamond"/>
                          <a:ea typeface="Calibri"/>
                          <a:cs typeface="MyriadPro-Light"/>
                        </a:rPr>
                        <a:t>,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 Formulari për dorëzimin e ofertës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>
                          <a:latin typeface="Garamond"/>
                          <a:ea typeface="Calibri"/>
                          <a:cs typeface="MyriadPro-Light"/>
                        </a:rPr>
                        <a:t>Pjesa C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, </a:t>
                      </a:r>
                      <a:r>
                        <a:rPr lang="sq-AL" sz="2400" b="1" dirty="0">
                          <a:latin typeface="Garamond"/>
                          <a:ea typeface="Calibri"/>
                          <a:cs typeface="MyriadPro-Light"/>
                        </a:rPr>
                        <a:t>Formulari për dorëzimin e ofertës,</a:t>
                      </a: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 është pjesa kryesore e tenderit, sepse në këtë pjesë ofertuesi deklaron se ai ka kontrolluar dhe pranon të gjitha kushtet e tenderit dhe dorëzon ofertën e tij financiare. Ajo përbëhet nga: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Formulari i tenderit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Lista e çmimeve 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i="1" dirty="0">
                          <a:latin typeface="Garamond"/>
                          <a:ea typeface="Calibri"/>
                          <a:cs typeface="Times New Roman"/>
                        </a:rPr>
                        <a:t>Përmbajtja është e njëjtë si DT për shërbime të përgjithshme, 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përveç se përbehet nga: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Propozimi teknik – forma standarde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sq-AL" sz="2400" dirty="0">
                          <a:latin typeface="Garamond"/>
                          <a:ea typeface="Calibri"/>
                          <a:cs typeface="MyriadPro-Light"/>
                        </a:rPr>
                        <a:t>Propozimi Financiar – forma standarde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Tenderuesi duhet të dorëzojë tenderin e tij të përbërë nga dy </a:t>
                      </a:r>
                      <a:r>
                        <a:rPr lang="sq-AL" sz="2400" b="1" i="1" dirty="0" smtClean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propozime:"Propozimi</a:t>
                      </a: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 </a:t>
                      </a:r>
                      <a:r>
                        <a:rPr lang="sq-AL" sz="2400" b="1" i="1" dirty="0" smtClean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Teknik</a:t>
                      </a:r>
                      <a:r>
                        <a:rPr lang="sq-AL" sz="2400" b="1" i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Arial"/>
                        </a:rPr>
                        <a:t>" dhe "Propozimi Financiar".</a:t>
                      </a:r>
                      <a:endParaRPr lang="en-US" sz="24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520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0">
              <a:buNone/>
            </a:pP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Procedura e negociuar pa publikim të njoftimit të kontratës: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kur, për arsye teknike ose artistike ekziston vetëm një operator i mundshëm ekonomik 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 ekzistimit të të drejtave ekskluzive të autorit ose industriale ekziston vetëm një operator i mundshëm ekonomik; 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 rastet e urgjencës ekstreme; 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që pason nga një konkurs projektimi i ushtruar përmes procedurave të hapura ose të kufizuara, dhe që kërkohet , sipas rregullave në fuqi, t’i epet kandidatit të suksesshëm;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që do ti epet një autoriteti kontraktues që sipas një akti legjislativ ose </a:t>
            </a:r>
            <a:r>
              <a:rPr lang="sq-AL" sz="20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rregullativ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normativ ose nën-normativ e gëzon një të drejtë ekskluzive për të siguruar shërbimin e tillë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 shërbime të reja që bëjnë pjesë në përsëritjen e shërbimeve të ngjashme,  një vlerë që nuk është më e madhe se (10%) e vlerës së kontratës të mëhershme të shërbimeve, vetëm gjatë një periudhe prej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dy viteve 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 përfundimit të kontratës fillestare.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762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Procedurat e PP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 (4)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41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Përveç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kritereve të përjashtimit të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OE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 përcaktuara në LPP, </a:t>
            </a:r>
            <a:r>
              <a:rPr lang="sq-AL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 rast te shërbimeve te </a:t>
            </a:r>
            <a:r>
              <a:rPr lang="sq-AL" sz="2000" b="1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Konsulences</a:t>
            </a:r>
            <a:r>
              <a:rPr lang="en-US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duhet t’i përjashtojë kandidatët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Konflikti ndërmjet aktiviteteve </a:t>
            </a:r>
            <a:r>
              <a:rPr lang="sq-AL" sz="20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 prokurimit të mallrave, punimeve ose shërbimeve</a:t>
            </a:r>
            <a:r>
              <a:rPr lang="en-US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një firmë që është angazhuar nga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 furnizimin e mallrave, punimeve apo shërbimeve për një projekt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të diskualifikohet nga ofrimi i shërbimeve konsulentë që kanë të bëjnë me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ato mallra, punime, apo shërbime.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Konflikti ndërmjet detyrave </a:t>
            </a:r>
            <a:r>
              <a:rPr lang="sq-AL" sz="20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r>
              <a:rPr lang="en-US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konsulentët qe janë punësuar për të përgatitur një projektim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inxhinierik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për një projekt të infrastrukturës nuk do të angazhohet që të përgatisin një vlerësim të pavarur të mjedisit për të njëjtin projekt.</a:t>
            </a:r>
            <a:endParaRPr lang="en-US" sz="20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Marrëdhënia me personelin e Autoritetit Kontraktues</a:t>
            </a:r>
            <a:r>
              <a:rPr lang="en-US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që kanë një biznes ose marrëdhënie familjare me një anëtar të personelit të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 cilët janë në mënyrë të drejtpërdrejtë ose të tërthorë të përfshirë në përgatitjen e termave të kontratës, dhe/ose procesin e përzgjedhjes për atë kontratë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Përcaktimi i kritereve te kualifikimit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 (3) </a:t>
            </a:r>
          </a:p>
          <a:p>
            <a:pPr algn="ctr"/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257800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Termat e Referencës (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janë dokumenti kyç në Dosjen e Tenderit për shërbimet e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konsulencës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duhet të përshkruajnë vetëm aktivitetet, jo qasjen apo metodologjinë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Qasja ose metodologjia duhet të përshkruhet nga OE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jap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udhëzime OE në fazën e tenderimit për natyrën e tenderit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shërbejnë si një mandat i OE gjatë zbatimit të projektit</a:t>
            </a:r>
            <a:endParaRPr lang="en-US" sz="2400" dirty="0" err="1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bëhen një aneks i kontratës eventuale te shpërblyer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Shablloni BE</a:t>
            </a: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 ???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5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600" b="1" dirty="0" smtClean="0">
                <a:solidFill>
                  <a:schemeClr val="bg2">
                    <a:lumMod val="75000"/>
                  </a:schemeClr>
                </a:solidFill>
              </a:rPr>
              <a:t>QËLLIMI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buFont typeface="Arial" pitchFamily="34" charset="0"/>
              <a:buChar char="•"/>
              <a:defRPr/>
            </a:pPr>
            <a:endParaRPr lang="sq-AL" sz="2400" dirty="0" smtClean="0"/>
          </a:p>
          <a:p>
            <a:pPr marL="381000" indent="-381000">
              <a:buFont typeface="Arial" pitchFamily="34" charset="0"/>
              <a:buChar char="•"/>
              <a:defRPr/>
            </a:pPr>
            <a:r>
              <a:rPr lang="sq-AL" sz="2400" dirty="0" smtClean="0"/>
              <a:t>Familjarizimi i pjesëmarrësve me karakteristikat kryesore për </a:t>
            </a:r>
            <a:r>
              <a:rPr lang="sq-AL" sz="2400" b="1" dirty="0" smtClean="0"/>
              <a:t> prokurimin e shërbimeve</a:t>
            </a:r>
            <a:r>
              <a:rPr lang="sq-AL" sz="2400" dirty="0" smtClean="0"/>
              <a:t>, duke përfshirë</a:t>
            </a:r>
          </a:p>
          <a:p>
            <a:pPr marL="381000" indent="-381000">
              <a:defRPr/>
            </a:pPr>
            <a:endParaRPr lang="sq-AL" sz="2400" dirty="0" smtClean="0">
              <a:latin typeface="Arial" pitchFamily="34" charset="0"/>
              <a:cs typeface="Arial" pitchFamily="34" charset="0"/>
            </a:endParaRPr>
          </a:p>
          <a:p>
            <a:pPr marL="822960" lvl="0">
              <a:buFont typeface="Wingdings" pitchFamily="2" charset="2"/>
              <a:buChar char="ü"/>
            </a:pPr>
            <a:r>
              <a:rPr lang="sq-AL" sz="2400" b="1" dirty="0" smtClean="0"/>
              <a:t>Përkufizimi</a:t>
            </a:r>
            <a:r>
              <a:rPr lang="sq-AL" sz="2400" dirty="0" smtClean="0"/>
              <a:t> i prokurimit të shërbimeve - shembujt më të zakonshëm; </a:t>
            </a:r>
          </a:p>
          <a:p>
            <a:pPr marL="822960" lvl="0">
              <a:buFont typeface="Wingdings" pitchFamily="2" charset="2"/>
              <a:buChar char="ü"/>
            </a:pPr>
            <a:r>
              <a:rPr lang="sq-AL" sz="2400" b="1" dirty="0" smtClean="0"/>
              <a:t>Procesi i planifikimit </a:t>
            </a:r>
            <a:r>
              <a:rPr lang="sq-AL" sz="2400" dirty="0" smtClean="0"/>
              <a:t>për prokurimin e shërbimeve; </a:t>
            </a:r>
          </a:p>
          <a:p>
            <a:pPr marL="822960" lvl="0">
              <a:buFont typeface="Wingdings" pitchFamily="2" charset="2"/>
              <a:buChar char="ü"/>
            </a:pPr>
            <a:r>
              <a:rPr lang="sq-AL" sz="2400" b="1" dirty="0" smtClean="0"/>
              <a:t>Procedurat e PP </a:t>
            </a:r>
            <a:r>
              <a:rPr lang="sq-AL" sz="2400" dirty="0" smtClean="0"/>
              <a:t>për prokurimin e shërbimeve; </a:t>
            </a:r>
          </a:p>
          <a:p>
            <a:pPr marL="822960" lvl="0">
              <a:buFont typeface="Wingdings" pitchFamily="2" charset="2"/>
              <a:buChar char="ü"/>
            </a:pPr>
            <a:r>
              <a:rPr lang="sq-AL" sz="2400" dirty="0" smtClean="0"/>
              <a:t>Si të zgjidhen kriteret e duhur te </a:t>
            </a:r>
            <a:r>
              <a:rPr lang="sq-AL" sz="2400" b="1" dirty="0" smtClean="0"/>
              <a:t>përzgjedhjes dhe te  dhënies se kontratës; </a:t>
            </a:r>
          </a:p>
          <a:p>
            <a:pPr marL="822960" lvl="0">
              <a:buFont typeface="Wingdings" pitchFamily="2" charset="2"/>
              <a:buChar char="ü"/>
            </a:pPr>
            <a:r>
              <a:rPr lang="sq-AL" sz="2400" dirty="0" smtClean="0"/>
              <a:t>Prokurimi i </a:t>
            </a:r>
            <a:r>
              <a:rPr lang="sq-AL" sz="2400" b="1" dirty="0" smtClean="0"/>
              <a:t>shërbimeve te </a:t>
            </a:r>
            <a:r>
              <a:rPr lang="sq-AL" sz="2400" b="1" dirty="0" err="1" smtClean="0"/>
              <a:t>Konsulences</a:t>
            </a:r>
            <a:endParaRPr lang="sq-AL" sz="2400" b="1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marL="381000" indent="-381000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07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dirty="0"/>
              <a:t>Termat e Referencës zakonisht përbëhen nga: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q-AL" sz="2000" b="1" dirty="0"/>
              <a:t>Sfondi i projektit </a:t>
            </a:r>
            <a:r>
              <a:rPr lang="sq-AL" sz="2000" dirty="0"/>
              <a:t>– Sfondi përmbledh karakteristikat kryesore të projektit dhe përshkruan objektivat e detyrës dhe qëllimin e përgjithshëm. Në veçanti, duhet të përfshijë: a) Emrin e Autoritetit Kontraktues; b) Arsyetimin e projektit; c) Nevojën për konsulentë në projekt dhe çështjet që duhet zgjidhur; d) Aktivitetet që duhen kryer; e) aranzhimet e Mbikëqyrjes. </a:t>
            </a:r>
            <a:endParaRPr lang="en-US" sz="2000" dirty="0" smtClean="0"/>
          </a:p>
          <a:p>
            <a:r>
              <a:rPr lang="sq-AL" sz="2000" b="1" dirty="0"/>
              <a:t>Objektivat e detyrës </a:t>
            </a:r>
            <a:r>
              <a:rPr lang="sq-AL" sz="2000" b="1" dirty="0" err="1"/>
              <a:t>konsulente</a:t>
            </a:r>
            <a:r>
              <a:rPr lang="sq-AL" sz="2000" b="1" dirty="0"/>
              <a:t> </a:t>
            </a:r>
            <a:r>
              <a:rPr lang="sq-AL" sz="2000" dirty="0"/>
              <a:t>– </a:t>
            </a:r>
            <a:r>
              <a:rPr lang="sq-AL" sz="2000" dirty="0" err="1"/>
              <a:t>TeR</a:t>
            </a:r>
            <a:r>
              <a:rPr lang="sq-AL" sz="2000" dirty="0"/>
              <a:t> duhet të përshkruajë saktësisht objektivat dhe rezultatet e pritura, dhe duhet të përfshij: a) Projektimin e projektit; b) Përgatitjen e dokumenteve të tenderit; c) Mbikëqyrjen e punimeve; d) Sigurimin e trajnimit; e) Mbledhjen dhe analizën e të dhënave. </a:t>
            </a:r>
            <a:endParaRPr lang="en-US" sz="2000" dirty="0" smtClean="0"/>
          </a:p>
          <a:p>
            <a:r>
              <a:rPr lang="sq-AL" sz="2000" b="1" dirty="0"/>
              <a:t>Fushëveprimi i punës </a:t>
            </a:r>
            <a:r>
              <a:rPr lang="sq-AL" sz="2000" dirty="0"/>
              <a:t>– </a:t>
            </a:r>
            <a:r>
              <a:rPr lang="sq-AL" sz="2000" dirty="0" err="1"/>
              <a:t>TeR</a:t>
            </a:r>
            <a:r>
              <a:rPr lang="sq-AL" sz="2000" dirty="0"/>
              <a:t> duhet t’i përshkruaj vetëm aktivitetet, jo qasjen apo metodologjinë. Fushëveprimi i punës definohet duke adresuar këto: a) Përkufizimi, fushëveprimi, kufijtë dhe kriteret e pranimit te detyrës; b) Nivelin e detajeve; c) Çështjet kryesore që do të adresohen; d) Kërkesat e veçanta për pajisje; e) Korniza ligjore; f) Bartja e njohurive; g) Nevoja për vazhdimësi; h) Kërkesat për menaxhim cilësor (nëse nevojitet)</a:t>
            </a:r>
          </a:p>
        </p:txBody>
      </p:sp>
    </p:spTree>
    <p:extLst>
      <p:ext uri="{BB962C8B-B14F-4D97-AF65-F5344CB8AC3E}">
        <p14:creationId xmlns:p14="http://schemas.microsoft.com/office/powerpoint/2010/main" val="1463387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dirty="0"/>
              <a:t>Termat e Referencës zakonisht përbëhen 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sz="2000" b="1" dirty="0"/>
              <a:t>Bartja e njohurive </a:t>
            </a:r>
            <a:r>
              <a:rPr lang="sq-AL" sz="2000" dirty="0"/>
              <a:t>– </a:t>
            </a:r>
            <a:r>
              <a:rPr lang="sq-AL" sz="2000" dirty="0" err="1"/>
              <a:t>TeR</a:t>
            </a:r>
            <a:r>
              <a:rPr lang="sq-AL" sz="2000" dirty="0"/>
              <a:t> duhet të jep detaje specifike mbi karakteristikat e </a:t>
            </a:r>
            <a:r>
              <a:rPr lang="sq-AL" sz="2000" dirty="0" smtClean="0"/>
              <a:t>shërbimeve </a:t>
            </a:r>
            <a:r>
              <a:rPr lang="sq-AL" sz="2000" dirty="0"/>
              <a:t>të kërkuara. </a:t>
            </a:r>
            <a:endParaRPr lang="en-US" sz="2000" dirty="0" smtClean="0"/>
          </a:p>
          <a:p>
            <a:r>
              <a:rPr lang="sq-AL" sz="2000" b="1" dirty="0"/>
              <a:t>Raportet dhe orari i dërgesave </a:t>
            </a:r>
            <a:r>
              <a:rPr lang="sq-AL" sz="2000" dirty="0"/>
              <a:t>– </a:t>
            </a:r>
            <a:r>
              <a:rPr lang="sq-AL" sz="2000" dirty="0" err="1"/>
              <a:t>TeR</a:t>
            </a:r>
            <a:r>
              <a:rPr lang="sq-AL" sz="2000" dirty="0"/>
              <a:t> duhet të tregojë kohëzgjatjen e përafërt të detyrës, nga data e fillimit deri te data kur Autoriteti Kontraktues merr dhe pranon raportin përfundimtar të konsulentit. </a:t>
            </a:r>
            <a:r>
              <a:rPr lang="sq-AL" sz="2000" dirty="0" err="1"/>
              <a:t>TeR</a:t>
            </a:r>
            <a:r>
              <a:rPr lang="sq-AL" sz="2000" dirty="0"/>
              <a:t> duhet të tregojë formatin, shpeshtësinë, dhe përmbajtjen e raporteve. </a:t>
            </a:r>
            <a:endParaRPr lang="en-US" sz="2000" dirty="0" smtClean="0"/>
          </a:p>
          <a:p>
            <a:r>
              <a:rPr lang="sq-AL" sz="2000" b="1" dirty="0"/>
              <a:t>Data, shërbimet lokale, personeli dhe objektet </a:t>
            </a:r>
            <a:r>
              <a:rPr lang="sq-AL" sz="2000" dirty="0"/>
              <a:t>– </a:t>
            </a:r>
            <a:r>
              <a:rPr lang="sq-AL" sz="2000" dirty="0" err="1"/>
              <a:t>TeR</a:t>
            </a:r>
            <a:r>
              <a:rPr lang="sq-AL" sz="2000" dirty="0"/>
              <a:t> mund sigurojë të gjitha pajisjet e nevojshme (hapësirën e zyrave, automjetet, pajisjet mbikëqyrëse, zyrat dhe pajisjet e kompjuterit, dhe sistemet e telekomunikimit</a:t>
            </a:r>
          </a:p>
        </p:txBody>
      </p:sp>
    </p:spTree>
    <p:extLst>
      <p:ext uri="{BB962C8B-B14F-4D97-AF65-F5344CB8AC3E}">
        <p14:creationId xmlns:p14="http://schemas.microsoft.com/office/powerpoint/2010/main" val="4164271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7056" y="34637"/>
            <a:ext cx="8071644" cy="4987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(2)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14417"/>
              </p:ext>
            </p:extLst>
          </p:nvPr>
        </p:nvGraphicFramePr>
        <p:xfrm>
          <a:off x="190499" y="538480"/>
          <a:ext cx="8763001" cy="596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 smtClean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q-AL" sz="20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. HISTORIKU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1.1 Shteti përfitues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Emri</a:t>
                      </a:r>
                      <a:endParaRPr lang="en-US" sz="200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1.2 Autoriteti Kontraktues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Emri </a:t>
                      </a:r>
                      <a:endParaRPr lang="en-US" sz="200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1.3 Historiku përkatës i vendit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 smtClean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</a:t>
                      </a:r>
                      <a:r>
                        <a:rPr lang="sq-AL" sz="2000" dirty="0" smtClean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p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ergatisni</a:t>
                      </a:r>
                      <a:r>
                        <a:rPr lang="sq-AL" sz="2000" dirty="0" smtClean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</a:t>
                      </a: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një përmbledhje të </a:t>
                      </a:r>
                      <a:r>
                        <a:rPr lang="sq-AL" sz="2000" b="1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karakteristikave të veçanta të vendit</a:t>
                      </a: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të cilat janë të rëndësishme për funksionimin e projektit të propozuar</a:t>
                      </a: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1.4 Gjendja aktuale në sektorin përkatës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Përshkruani situatën aktuale</a:t>
                      </a: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në sektorin ose zonën institucionale në të cilin do të veprojë projekti i propozuar. Ky seksion duhet të jetë jo më shumë se një gjysmë faqe.</a:t>
                      </a: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1.5 Programet e ngjashme dhe veprimtari të tjera të donatorëve: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 smtClean="0">
                          <a:latin typeface="Garamond"/>
                          <a:ea typeface="Calibri"/>
                          <a:cs typeface="Times New Roman"/>
                        </a:rPr>
                        <a:t>Identifikoni </a:t>
                      </a: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dhe përshkruani lidhjen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, nëse ka, në mes të kontratës së propozuar dhe aktiviteteve dhe programeve të burimeve të tjera të asistencës së jashtme në të njëjtin sektor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606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76201"/>
            <a:ext cx="90678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(3)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41435"/>
              </p:ext>
            </p:extLst>
          </p:nvPr>
        </p:nvGraphicFramePr>
        <p:xfrm>
          <a:off x="152399" y="1295400"/>
          <a:ext cx="8763001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2. OBJEKTIVA, QELLIMI &amp; REZULTATET E PRITURA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2.1 Qëllimi i përgjithshëm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Qëllimi i përgjithshëm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2.2 Qëllimi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Qëllimi 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kësaj kontrate është si më poshtë: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&lt;qëllimi 1&gt;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&lt;qëllimi 2, </a:t>
                      </a:r>
                      <a:r>
                        <a:rPr lang="sq-AL" sz="2000" dirty="0" err="1">
                          <a:latin typeface="Garamond"/>
                          <a:ea typeface="Calibri"/>
                          <a:cs typeface="Times New Roman"/>
                        </a:rPr>
                        <a:t>etj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&gt;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Për  projektet e mëdha dhe komplekse mund të ketë më shumë se një qëllim (p.sh. një për komponentë të projektit)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2.3 Rezultatet qe duhet arrihen nga Konsulenti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&lt;Këto mund të paraqiten qoftë sipas në rëndësisë ose në mënyrë kronologjike, sipas rastit&gt;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&lt;rezultati 1&gt;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&lt;rezultati 2, etj&gt;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037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(4)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399" y="1295400"/>
          <a:ext cx="8763001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3. SUPOZIMET &amp; </a:t>
                      </a:r>
                      <a:r>
                        <a:rPr lang="sq-AL" sz="2000" b="1" dirty="0" smtClean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RREZIQET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3.1 Supozimet qe ndërlidhen me projektin </a:t>
                      </a:r>
                      <a:endParaRPr lang="en-US" sz="2000" b="1" dirty="0" smtClean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Supozimet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3.2 </a:t>
                      </a:r>
                      <a:r>
                        <a:rPr lang="sq-AL" sz="2000" b="1" dirty="0" smtClean="0">
                          <a:latin typeface="Garamond"/>
                          <a:ea typeface="Calibri"/>
                          <a:cs typeface="Times New Roman"/>
                        </a:rPr>
                        <a:t>Rreziqet</a:t>
                      </a:r>
                      <a:endParaRPr lang="en-US" sz="2000" b="1" dirty="0" smtClean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Rreziqet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52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"/>
            <a:ext cx="8071644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(5)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50993"/>
              </p:ext>
            </p:extLst>
          </p:nvPr>
        </p:nvGraphicFramePr>
        <p:xfrm>
          <a:off x="0" y="609600"/>
          <a:ext cx="8991601" cy="655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4. FUSHEVEPRIMI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8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4.1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Gjenerale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Përshkrimi projektit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- Sipas nevojës por maksimum prej 2 faqe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Zona gjeografike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që do të mbulohet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Grupet e synuara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4.2 Aktivitetet specifike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Një listë e qartë dhe e hollësishme e detyrave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që duhet të ndërmerren për të arritur objektivin e kontratës dhe / ose përshkrimin i punës se  konsulentit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4.3 Menaxhimi i Projektit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Organi Përgjegjës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Struktura e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menaxhmentit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Mjetet te cilat duhet te sigurohen nga AK/apo palët tjera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 smtClean="0">
                          <a:latin typeface="Garamond"/>
                          <a:ea typeface="Calibri"/>
                          <a:cs typeface="Times New Roman"/>
                        </a:rPr>
                        <a:t>Identiteti </a:t>
                      </a: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i departamentit të </a:t>
                      </a:r>
                      <a:r>
                        <a:rPr lang="en-US" sz="1800" b="1" dirty="0" smtClean="0">
                          <a:latin typeface="Garamond"/>
                          <a:ea typeface="Calibri"/>
                          <a:cs typeface="Times New Roman"/>
                        </a:rPr>
                        <a:t>AK</a:t>
                      </a:r>
                      <a:r>
                        <a:rPr lang="sq-AL" sz="1800" dirty="0" smtClean="0"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/shteti përfitues (ose agjencitë e  tij përkatëse, nëse është e përshtatshme) i cili do të jetë përgjegjëse për menaxhimin e kontratës / projektit&gt;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Përshkruani strukturën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menaxhuese</a:t>
                      </a: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 të </a:t>
                      </a:r>
                      <a:r>
                        <a:rPr lang="en-US" sz="1800" b="1" dirty="0" smtClean="0">
                          <a:latin typeface="Garamond"/>
                          <a:ea typeface="Calibri"/>
                          <a:cs typeface="Times New Roman"/>
                        </a:rPr>
                        <a:t>AK</a:t>
                      </a:r>
                      <a:r>
                        <a:rPr lang="sq-AL" sz="1800" dirty="0" smtClean="0">
                          <a:latin typeface="Garamond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administratën e shtetit përfitues, duke përfshirë të gjitha proceset përkatëse vendimmarrëse të cilat mund të jenë të përfshirë në menaxhimin e këtij projekti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Specifikoni mjetet/objektet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96012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(6)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52399" y="1295400"/>
          <a:ext cx="8763001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5. LOGJISTIKA DHE AFATET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5.1 Vendi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Identifikoni lokacionin</a:t>
                      </a:r>
                      <a:r>
                        <a:rPr lang="sq-AL" sz="2000">
                          <a:latin typeface="Garamond"/>
                          <a:ea typeface="Calibri"/>
                          <a:cs typeface="Times New Roman"/>
                        </a:rPr>
                        <a:t> (p.sh., qytetin) e bazës operacionale për projektin, ndonjë vend tjetër, ku mund të jetë i përshtatshëm për inputet afatshkurtra që do të ofrohen dhe / ose ku mund të krijohen pilot projektet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5.2 Data e fillimit &amp; periudha e implementimit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Data e planifikuar e fillimit është &lt;data&gt; dhe periudha e zbatimit të kontratës do të jetë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 &lt;numri&gt; muaj nga kjo datë. Ju lutem referojuni në nenet 4 dhe 5 të Kushteve të veçanta për datën aktuale fillimit dhe periudhës së zbatimit.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-1066799"/>
            <a:ext cx="8071644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rgbClr val="FF0000"/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rgbClr val="FF0000"/>
                </a:solidFill>
              </a:rPr>
              <a:t>??? (7)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59708"/>
              </p:ext>
            </p:extLst>
          </p:nvPr>
        </p:nvGraphicFramePr>
        <p:xfrm>
          <a:off x="0" y="304458"/>
          <a:ext cx="9144000" cy="645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6. KERKESAT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3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Personeli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6.1.1 Ekspertet Kyç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Eksperti Kyç 1: Udhëheqësi i projektit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Eksperti Kyç 2: &lt; </a:t>
                      </a:r>
                      <a:r>
                        <a:rPr lang="sq-AL" sz="1600" b="1" dirty="0" err="1">
                          <a:latin typeface="Garamond"/>
                          <a:ea typeface="Calibri"/>
                          <a:cs typeface="Times New Roman"/>
                        </a:rPr>
                        <a:t>e.g</a:t>
                      </a: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. Eksperti i larte ligjor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Eksperti Kyç 3: &lt; etj &gt;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6.1.2 Ekspertet tjerë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6.1.3 Stafi mbështetës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sq-AL" sz="1600" dirty="0">
                          <a:latin typeface="Garamond"/>
                          <a:ea typeface="Calibri"/>
                          <a:cs typeface="Times New Roman"/>
                        </a:rPr>
                        <a:t>Të gjithë ekspertët që kanë një </a:t>
                      </a:r>
                      <a:r>
                        <a:rPr lang="sq-AL" sz="16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rol të rëndësishëm</a:t>
                      </a:r>
                      <a:r>
                        <a:rPr lang="sq-AL" sz="1600" dirty="0">
                          <a:latin typeface="Garamond"/>
                          <a:ea typeface="Calibri"/>
                          <a:cs typeface="Times New Roman"/>
                        </a:rPr>
                        <a:t> në zbatimin e kontratës janë të referuara si ekspertë kyç. Profilet e ekspertëve kyç për këtë kontratë janë si vijon: Identifikoni profilet që kërkohen për të gjithë ekspertët kyç deri në maksimumin e rekomanduar prej </a:t>
                      </a:r>
                      <a:r>
                        <a:rPr lang="sq-AL" sz="16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4 ekspertëve kyç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Kualifikimet dhe aftësitë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Përvoja e përgjithshme profesionale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</a:tabLs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Përvoja specifike profesionale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CV ekspertëve të tjerë nuk shqyrtohen para nënshkrimit të kontratës. Ato nuk duhet të  përfshihen në tender. 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latin typeface="Garamond"/>
                          <a:ea typeface="Calibri"/>
                          <a:cs typeface="Times New Roman"/>
                        </a:rPr>
                        <a:t>Konsulenti duhet të përzgjedh dhe të punësojë ekspertë të tjerë siç kërkohet sipas profileve të identifikuara në Organizimin &amp; Metodologjinë dhe / ose ne këto Terma të Referencës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Shpenzimet e stafit mbështes</a:t>
                      </a:r>
                      <a:r>
                        <a:rPr lang="sq-AL" sz="1600" dirty="0">
                          <a:latin typeface="Garamond"/>
                          <a:ea typeface="Calibri"/>
                          <a:cs typeface="Times New Roman"/>
                        </a:rPr>
                        <a:t> duhet të përfshihen në normat e tarifave të ekspertëve</a:t>
                      </a:r>
                      <a:r>
                        <a:rPr lang="sq-AL" sz="1600" dirty="0" smtClean="0">
                          <a:latin typeface="Garamond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latin typeface="Garamond"/>
                          <a:ea typeface="Calibri"/>
                          <a:cs typeface="Times New Roman"/>
                        </a:rPr>
                        <a:t>6.2 Zyrat</a:t>
                      </a:r>
                      <a:endParaRPr lang="en-US" sz="16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rreth 10 metra katror, për çdo ekspert që punon 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latin typeface="Garamond"/>
                          <a:ea typeface="Calibri"/>
                          <a:cs typeface="Times New Roman"/>
                        </a:rPr>
                        <a:t>6.3 Mjetet te cilat duhet te sigurohen nga Konsulenti </a:t>
                      </a:r>
                      <a:endParaRPr lang="en-US" sz="16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ekspertët janë të mbështetur në mënyrë adekuate dhe të pajisur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6.4 Pajisjet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Nuk duhet te blihen pajisje në emër të Autoritetit Kontraktues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latin typeface="Garamond"/>
                          <a:ea typeface="Calibri"/>
                          <a:cs typeface="Times New Roman"/>
                        </a:rPr>
                        <a:t>6.5 Shpenzimet e rastit</a:t>
                      </a:r>
                      <a:endParaRPr lang="en-US" sz="16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mbulon shpenzimet ndihmëse dhe të jashtëzakonshme të </a:t>
                      </a:r>
                      <a:r>
                        <a:rPr lang="sq-AL" sz="1600" kern="1200" dirty="0" err="1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pranueshëme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qe rrjedhin nga kjo kontrate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0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199" y="1295400"/>
            <a:ext cx="8915401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399" y="1066800"/>
            <a:ext cx="8458201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7244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199" y="1"/>
            <a:ext cx="9067801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Si te hartohen Termat e Referencës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??? (8)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52399" y="1295400"/>
          <a:ext cx="8763001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7. REPORTET</a:t>
                      </a:r>
                      <a:endParaRPr lang="en-US" sz="2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3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7.1 Kërkesat e Raportimit </a:t>
                      </a:r>
                      <a:endParaRPr lang="en-US" sz="2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përveç dokumenteve, raporteve dhe rezultateve të cilat mund të specifikohen nën detyrat dhe përgjegjësitë e secilit ekspert kyç Konsulenti duhet të sigurojë raportet e mëposhtme: 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sq-AL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Raportet Mujore, tremujore, te përkohshme, final ...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 noProof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7.2 </a:t>
                      </a:r>
                      <a:r>
                        <a:rPr lang="sq-AL" sz="2400" b="1" noProof="0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Dorezimi</a:t>
                      </a:r>
                      <a:r>
                        <a:rPr lang="sq-AL" sz="2400" b="1" noProof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&amp; aprovimi i raporteve </a:t>
                      </a:r>
                      <a:endParaRPr lang="sq-AL" sz="2400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Numri i kopjeve te raporteve, kujt duhet ti dorëzohen, kush i aprovon, gjuha e raporteve</a:t>
                      </a:r>
                      <a:endParaRPr lang="sq-AL" sz="2000" b="1" kern="1200" noProof="0" dirty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400" b="1" noProof="0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8. Monitorimi</a:t>
                      </a:r>
                      <a:r>
                        <a:rPr lang="sq-AL" sz="2400" b="1" baseline="0" noProof="0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Calibri"/>
                          <a:cs typeface="Times New Roman"/>
                        </a:rPr>
                        <a:t> dhe vlerësimi</a:t>
                      </a:r>
                      <a:endParaRPr lang="sq-AL" sz="2400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kern="1200" dirty="0" err="1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Definimi</a:t>
                      </a:r>
                      <a:r>
                        <a:rPr lang="sq-AL" sz="24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i indikatorëve</a:t>
                      </a:r>
                      <a:endParaRPr lang="en-US" sz="2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/>
              <a:t>Vlerësimi i propozimeve teknike</a:t>
            </a: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sq-AL" sz="2400" b="1" dirty="0"/>
              <a:t>Vlerësimi i propozimeve teknike </a:t>
            </a:r>
            <a:r>
              <a:rPr lang="sq-AL" sz="2400" dirty="0"/>
              <a:t>duhet të kryhet menjëherë duke marr parasysh disa kritere, të tilla sikurse: (i) përvoja përkatëse e këshilltarit; (</a:t>
            </a:r>
            <a:r>
              <a:rPr lang="sq-AL" sz="2400" dirty="0" err="1"/>
              <a:t>ii</a:t>
            </a:r>
            <a:r>
              <a:rPr lang="sq-AL" sz="2400" dirty="0"/>
              <a:t>) cilësinë e metodologjisë së propozuar; (</a:t>
            </a:r>
            <a:r>
              <a:rPr lang="sq-AL" sz="2400" dirty="0" err="1"/>
              <a:t>iii</a:t>
            </a:r>
            <a:r>
              <a:rPr lang="sq-AL" sz="2400" dirty="0"/>
              <a:t>) kualifikimet e stafit kryesor të propozuar; (</a:t>
            </a:r>
            <a:r>
              <a:rPr lang="sq-AL" sz="2400" dirty="0" err="1"/>
              <a:t>iv</a:t>
            </a:r>
            <a:r>
              <a:rPr lang="sq-AL" sz="2400" dirty="0"/>
              <a:t>) transferimin e dijenisë, nëse </a:t>
            </a:r>
            <a:r>
              <a:rPr lang="sq-AL" sz="2400" dirty="0" err="1" smtClean="0"/>
              <a:t>kërkohe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Secili </a:t>
            </a:r>
            <a:r>
              <a:rPr lang="sq-AL" sz="2400" dirty="0"/>
              <a:t>kriter duhet të notohet dhe pastaj notat duhet të radhiten që të bëhen pikë. Sistemi i radhitjes duhet të zbulohet në dosjen e tenderit. </a:t>
            </a:r>
            <a:endParaRPr lang="en-US" sz="2400" dirty="0" smtClean="0"/>
          </a:p>
          <a:p>
            <a:r>
              <a:rPr lang="sq-AL" sz="2400" dirty="0" smtClean="0"/>
              <a:t>AK </a:t>
            </a:r>
            <a:r>
              <a:rPr lang="sq-AL" sz="2400" dirty="0"/>
              <a:t>duhet t’i njoftoj tenderuesit që kanë dorëzuar propozimet mbi pikët teknike që i janë caktuar secilit këshilltar, dhe duhet t’i njoftoj ata këshilltar propozimet e të cilëve nuk i kanë plotësuar rezultatet minimale të cilësisë ose janë konsideruar si të papërgjegjshme. </a:t>
            </a:r>
          </a:p>
        </p:txBody>
      </p:sp>
    </p:spTree>
    <p:extLst>
      <p:ext uri="{BB962C8B-B14F-4D97-AF65-F5344CB8AC3E}">
        <p14:creationId xmlns:p14="http://schemas.microsoft.com/office/powerpoint/2010/main" val="248632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Neni 4.1.56 i LPP </a:t>
            </a:r>
            <a:endParaRPr lang="en-GB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një </a:t>
            </a:r>
            <a:r>
              <a:rPr lang="sq-AL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Kontratë shërbimi </a:t>
            </a:r>
            <a:r>
              <a:rPr lang="sq-A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sq-A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një kontratë duke përjashtuar kontratat e punës apo furnizimit me shpërblim me para, të lidhur me shkrim ndërmjet autoritetit kontraktues dhe një ose më shumë ofruesve të shërbimeve. </a:t>
            </a:r>
            <a:endParaRPr lang="en-US" sz="24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Neni 4.1.57 i LPP </a:t>
            </a:r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i="1" dirty="0">
                <a:latin typeface="Cambria" panose="02040503050406030204" pitchFamily="18" charset="0"/>
                <a:ea typeface="Cambria" panose="02040503050406030204" pitchFamily="18" charset="0"/>
              </a:rPr>
              <a:t>një </a:t>
            </a:r>
            <a:r>
              <a:rPr lang="sq-A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Ofrues te shërbimeve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sq-AL" sz="2400" i="1" dirty="0">
                <a:latin typeface="Cambria" panose="02040503050406030204" pitchFamily="18" charset="0"/>
                <a:ea typeface="Cambria" panose="02040503050406030204" pitchFamily="18" charset="0"/>
              </a:rPr>
              <a:t>çdo person, ndërmarrje ose organ publik, ose grup i personave, ndërmarrjeve dhe/ose organeve të tilla që kryejnë dhe/ose ofrojnë të kryejnë shërbime.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Një kontratë e shërbimeve ndërlidhet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ekskluzivisht ose kryesisht </a:t>
            </a: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me ofrimin e shërbimeve. 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Shërbimi përfshin edhe </a:t>
            </a: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shërbimet e </a:t>
            </a:r>
            <a:r>
              <a:rPr lang="sq-AL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konsulencës</a:t>
            </a:r>
            <a:r>
              <a:rPr lang="sq-A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GB" sz="24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2400" i="1" dirty="0" smtClean="0"/>
          </a:p>
          <a:p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3764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600" b="1" i="1" dirty="0" smtClean="0">
                <a:solidFill>
                  <a:schemeClr val="bg2">
                    <a:lumMod val="75000"/>
                  </a:schemeClr>
                </a:solidFill>
              </a:rPr>
              <a:t>Çfarë është prokurimi i shërbimeve</a:t>
            </a:r>
            <a:r>
              <a:rPr lang="en-GB" sz="3600" b="1" i="1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/>
              <a:t>Vlerësimi i propozimeve teknike</a:t>
            </a: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sz="2000" dirty="0"/>
              <a:t>AK duhet që menjëherë t’i njoftoj </a:t>
            </a:r>
            <a:r>
              <a:rPr lang="sq-AL" sz="2000" dirty="0" err="1"/>
              <a:t>konsulentet</a:t>
            </a:r>
            <a:r>
              <a:rPr lang="sq-AL" sz="2000" dirty="0"/>
              <a:t> të cilët e kanë arritur rezultatin minimal kualifikues, në datën, kohën dhe vendin e përcaktuar për hapjen e propozimeve teknike. Kandidatët e listës së ngushtë duhet të ftohen së paku (2) javë (ndërkombëtarë), dhe një (1) javë (vendor), para hapjes se propozimeve financiare</a:t>
            </a:r>
            <a:r>
              <a:rPr lang="sq-AL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sq-AL" sz="2000" dirty="0"/>
              <a:t>Kriteret që duhet të përdoren për vlerësimin teknik si dhe peshat treguese janë si më poshtë, peshat mund të rregullohen që tu përshtaten prokurimeve specifike:</a:t>
            </a:r>
          </a:p>
        </p:txBody>
      </p:sp>
    </p:spTree>
    <p:extLst>
      <p:ext uri="{BB962C8B-B14F-4D97-AF65-F5344CB8AC3E}">
        <p14:creationId xmlns:p14="http://schemas.microsoft.com/office/powerpoint/2010/main" val="2174207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dirty="0"/>
              <a:t>Hapja publike e propozimeve financiare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txBody>
          <a:bodyPr/>
          <a:lstStyle/>
          <a:p>
            <a:r>
              <a:rPr lang="sq-AL" sz="2400" dirty="0"/>
              <a:t>Propozimet financiare duhet të hapen publikisht në prani të përfaqësuesve të konsulentëve që kanë vendosur të marrin pjesë. Emri i secilit tenderues, rezultatet teknike, si dhe çmimi i propozuar do të lexohet më zë të lartë si dhe regjistrohen kur hapen propozimet financiare</a:t>
            </a:r>
            <a:r>
              <a:rPr lang="sq-AL" sz="2400" dirty="0" smtClean="0"/>
              <a:t>.</a:t>
            </a:r>
            <a:endParaRPr lang="en-US" sz="2400" dirty="0" smtClean="0"/>
          </a:p>
          <a:p>
            <a:r>
              <a:rPr lang="sq-AL" sz="2400" dirty="0"/>
              <a:t>Me qëllim të vlerësimit, çmimi do ta përfshijë pagën e të gjithë konsulentëve si dhe shpenzime të tilla sikurse, udhëtimi, përkthimi, printimi i raporteve ose shpenzimet e sekretarisë. Propozimit me çmimin më të ulët do ti epet rezultati financiar 100 pike si dhe propozimet tjera të marrin rezultate financiare që janë reciprokisht proporcionale me çmimet e tyre të ofruara.</a:t>
            </a:r>
          </a:p>
        </p:txBody>
      </p:sp>
    </p:spTree>
    <p:extLst>
      <p:ext uri="{BB962C8B-B14F-4D97-AF65-F5344CB8AC3E}">
        <p14:creationId xmlns:p14="http://schemas.microsoft.com/office/powerpoint/2010/main" val="33842818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0" y="664465"/>
          <a:ext cx="9143999" cy="541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626"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Kriteret 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Pesha 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51"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Përvojë specifike</a:t>
                      </a:r>
                      <a:endParaRPr lang="en-US" sz="16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0-10</a:t>
                      </a:r>
                      <a:endParaRPr lang="en-US" sz="16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Një maksimum prej 10 pikave 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pasi qe 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ka 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 përzgjedhur ata në bazë të aftësive të </a:t>
                      </a:r>
                      <a:r>
                        <a:rPr lang="sq-AL" sz="1600" kern="1200" dirty="0" err="1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tyr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322">
                <a:tc>
                  <a:txBody>
                    <a:bodyPr/>
                    <a:lstStyle/>
                    <a:p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Përshtatje e metodologjisë/planit të punës. Nen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kriteret qe do te përdoret për te vlerësuar ketë komponent janë: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sq-AL" sz="1600" i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Qasja teknike dhe metodologjia</a:t>
                      </a:r>
                      <a:endParaRPr lang="en-US" sz="1600" i="1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sq-AL" sz="1600" i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Plani i Punës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endParaRPr lang="en-US" sz="1600" i="1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endParaRPr lang="en-US" sz="1600" i="1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sq-AL" sz="1600" i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Organizimi dhe stafi                                                 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67995" algn="l"/>
                          <a:tab pos="4583430" algn="r"/>
                        </a:tabLst>
                      </a:pPr>
                      <a:endParaRPr lang="en-US" sz="1600" dirty="0" smtClean="0">
                        <a:latin typeface="Garamond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Arial"/>
                        </a:rPr>
                        <a:t>20-50</a:t>
                      </a:r>
                      <a:endParaRPr lang="en-US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është një komponent kyç i propozimit teknik dhe duhet të vlerësohet me kujdes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konsulentët shpjegojnë se 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kane kuptuar objektivat e detyrës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, sqarojnë 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metodologjitë qe propozojnë për ti miratua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r, dhe 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adresojnë  ndonjë ndryshim në TOR te propozuar nga konsulentët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konsulentët 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propozojnë aktivitetet kryesore të detyrës </a:t>
                      </a: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- përmbajtjen dhe kohëzgjatjen e tyre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sq-AL" sz="16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konsulentët </a:t>
                      </a:r>
                      <a:r>
                        <a:rPr lang="sq-AL" sz="16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propozojnë strukturën dhe përbërjen e ekipit të tyre</a:t>
                      </a:r>
                      <a:endParaRPr lang="en-US" sz="16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09600" y="1"/>
            <a:ext cx="8071644" cy="6644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Vlerësimi i propozimeve teknike 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53872"/>
            <a:ext cx="8071644" cy="69392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43000"/>
          <a:ext cx="9143999" cy="5702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948"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400" b="1" noProof="0" dirty="0" err="1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Criteria</a:t>
                      </a:r>
                      <a:endParaRPr lang="sq-AL" sz="1400" noProof="0" dirty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400" b="1" noProof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 New Roman"/>
                          <a:cs typeface="Arial"/>
                        </a:rPr>
                        <a:t>weights</a:t>
                      </a:r>
                      <a:endParaRPr lang="sq-AL" sz="1400" noProof="0">
                        <a:solidFill>
                          <a:srgbClr val="FF0000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sq-AL" sz="1400" noProof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3032">
                <a:tc>
                  <a:txBody>
                    <a:bodyPr/>
                    <a:lstStyle/>
                    <a:p>
                      <a:r>
                        <a:rPr lang="sq-AL" sz="1600" noProof="0" dirty="0" smtClean="0">
                          <a:latin typeface="Garamond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Kualifikimet e stafit kryesor</a:t>
                      </a:r>
                      <a:endParaRPr lang="sq-AL" sz="1800" kern="1200" noProof="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sq-AL" sz="1800" kern="1200" noProof="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sq-AL" sz="1800" b="1" i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Udhëheqësi i projektit</a:t>
                      </a:r>
                      <a:endParaRPr lang="sq-AL" sz="1800" i="1" kern="1200" noProof="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sq-AL" sz="1800" b="1" i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Eksperti Kyç 2</a:t>
                      </a:r>
                      <a:r>
                        <a:rPr lang="sq-AL" sz="1600" noProof="0" dirty="0" smtClean="0">
                          <a:latin typeface="Garamond" pitchFamily="18" charset="0"/>
                          <a:ea typeface="Calibri"/>
                          <a:cs typeface="Arial"/>
                        </a:rPr>
                        <a:t>                                                         </a:t>
                      </a:r>
                      <a:endParaRPr lang="sq-AL" sz="1600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noProof="0" dirty="0" smtClean="0">
                          <a:latin typeface="Garamond" pitchFamily="18" charset="0"/>
                          <a:ea typeface="Times New Roman"/>
                          <a:cs typeface="Arial"/>
                        </a:rPr>
                        <a:t>30-60</a:t>
                      </a:r>
                      <a:endParaRPr lang="sq-AL" sz="1600" b="1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Stafi kyç i Konsulentit vlerësohet ne baze të kualifikimit dhe përvojës e treguar në CV e tyre.</a:t>
                      </a:r>
                    </a:p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Kualifikimet e përgjithshme </a:t>
                      </a:r>
                      <a:r>
                        <a:rPr lang="sq-AL" sz="16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sq-AL" sz="1600" b="1" kern="1200" baseline="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Ky nën-kriter </a:t>
                      </a: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përfshin përvojën e përgjithshëm të kandidatit </a:t>
                      </a:r>
                      <a:endParaRPr lang="sq-AL" sz="1600" b="1" kern="1200" noProof="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Përshtatshmëria për kryerjen e detyrës </a:t>
                      </a:r>
                      <a:r>
                        <a:rPr lang="sq-AL" sz="16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sq-AL" sz="1600" b="1" kern="1200" baseline="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Kjo ka të bëjë me </a:t>
                      </a: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edukimin e kandidatit, trajnimin dhe përvojën në sektorin specifik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, qe ndërlidhet drejtpërsëdrejti me detyrën dhe pozitën e propozuar. Ky faktor është kritik dhe duhet t'i jepet </a:t>
                      </a:r>
                      <a:r>
                        <a:rPr lang="sq-AL" sz="1800" b="1" kern="1200" noProof="0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peshë më të lartë 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në mesin e tri nën-kritereve</a:t>
                      </a:r>
                      <a:endParaRPr lang="sq-AL" sz="1600" b="1" kern="1200" noProof="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Përvoja në Rajon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dhe Gjuha </a:t>
                      </a:r>
                      <a:r>
                        <a:rPr lang="sq-AL" sz="16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Kjo tregon </a:t>
                      </a:r>
                      <a:r>
                        <a:rPr lang="sq-AL" sz="1800" b="1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njohuritë e kandidatit me kushtet kombëtare ose vendore</a:t>
                      </a:r>
                      <a:endParaRPr lang="sq-AL" sz="1600" b="1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657"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kern="1200" noProof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Transferimi i njohurisë (opsionale)</a:t>
                      </a:r>
                      <a:endParaRPr lang="sq-AL" sz="1600" noProof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600" b="1" noProof="0" smtClean="0">
                          <a:latin typeface="Garamond" pitchFamily="18" charset="0"/>
                          <a:ea typeface="Times New Roman"/>
                          <a:cs typeface="Arial"/>
                        </a:rPr>
                        <a:t>0-10</a:t>
                      </a:r>
                      <a:endParaRPr lang="sq-AL" sz="1600" b="1" noProof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1) Lidhja e programit të trajnimit; </a:t>
                      </a:r>
                    </a:p>
                    <a:p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2) Qasja e Trajnimit dhe metodologjia; dhe </a:t>
                      </a:r>
                    </a:p>
                    <a:p>
                      <a:r>
                        <a:rPr lang="sq-AL" sz="1800" kern="1200" noProof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3) Kualifikimet e ekspertëve dhe trajnerëve</a:t>
                      </a:r>
                      <a:endParaRPr lang="sq-AL" sz="1600" noProof="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63"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Garamond" pitchFamily="18" charset="0"/>
                          <a:ea typeface="Calibri"/>
                          <a:cs typeface="Times New Roman"/>
                        </a:rPr>
                        <a:t>Totali</a:t>
                      </a:r>
                      <a:endParaRPr lang="en-US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100</a:t>
                      </a:r>
                      <a:endParaRPr lang="en-US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7538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Vlerësimi i propozimeve teknike </a:t>
            </a:r>
            <a:r>
              <a:rPr lang="en-US" sz="2000" b="1" i="1" dirty="0" smtClean="0">
                <a:solidFill>
                  <a:schemeClr val="bg2">
                    <a:lumMod val="75000"/>
                  </a:schemeClr>
                </a:solidFill>
              </a:rPr>
              <a:t>(2)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Vlerësimi i Propozimeve teknike</a:t>
            </a:r>
            <a:r>
              <a:rPr lang="sq-AL" sz="2400" b="1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sq-AL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Pikët totale për katër kriteret: 100</a:t>
            </a: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Piket minimale për propozimin teknik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duhet te përcaktohen ne DT</a:t>
            </a: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nëse dështon të arrijë piket minimale teknike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Oferta refuzohet</a:t>
            </a:r>
          </a:p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Nuk hapet oferta financiare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dirty="0" smtClean="0">
                <a:solidFill>
                  <a:schemeClr val="bg2">
                    <a:lumMod val="75000"/>
                  </a:schemeClr>
                </a:solidFill>
              </a:rPr>
              <a:t>Vlerësimi i Propozimeve financiare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Propozimit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 çmimin më të ulët 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ti epet  rezultati financiar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pike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si dhe propozimet tjera marrin rezultatet financiare që janë reciprokisht proporcionale me çmimet e tyre të ofruara. </a:t>
            </a: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Rezultati i peshuar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propozimit financiar duhet të specifikohet në KPP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-me</a:t>
            </a: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mund të jetë </a:t>
            </a:r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deri në 30 pikë</a:t>
            </a: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Formula: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Sf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100 x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F</a:t>
            </a:r>
          </a:p>
          <a:p>
            <a:pPr>
              <a:buNone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Sf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është nota financiare,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është çmimi më i ultë dhe F është çmimi i propozimit në konsiderate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kryhet sipas </a:t>
            </a:r>
          </a:p>
          <a:p>
            <a:pPr>
              <a:buNone/>
            </a:pP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rregullave jo-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diskrimunuese</a:t>
            </a: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dhe transparente; dhe </a:t>
            </a: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kritereve të bëra të njohura për kandidatët</a:t>
            </a:r>
          </a:p>
          <a:p>
            <a:pPr>
              <a:buNone/>
            </a:pP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Dëshmia për </a:t>
            </a:r>
            <a:r>
              <a:rPr lang="sq-AL" sz="24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pershtatshmeri</a:t>
            </a:r>
            <a:endParaRPr lang="sq-AL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 ditëve</a:t>
            </a:r>
            <a:endParaRPr lang="sq-AL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Lista e ngushte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000" b="1" i="1" dirty="0" smtClean="0">
                <a:solidFill>
                  <a:schemeClr val="bg2">
                    <a:lumMod val="75000"/>
                  </a:schemeClr>
                </a:solidFill>
              </a:rPr>
              <a:t>Vlerësimi përfundimtar i cilësisë &amp; Kostoja dhe dhënia e kontratës</a:t>
            </a:r>
            <a:endParaRPr lang="en-US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Piket totale do të fitohen duke bashkuar piket e peshuara për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cilësinë (propozimi teknik)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dhe 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kostoja (propozimi financiar). 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 x T% +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x P%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T=pesha e dhënë për Propozimin Teknik; P=pesha e dhënë për Propozimin Financiarë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është nota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teknike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Sf</a:t>
            </a:r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është nota financiare</a:t>
            </a: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 identifikimit të tenderit më të mirë, AK duhet t’i njoftoj tenderuesit për klasifikimin final si dhe do të nis negociatat për të qartësuar dhe eventualisht për të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përmirësuar termet e kontratës, metodologjinë, stafin, si dhe kushtet speciale. 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q-AL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Negociatat nuk duhet që ne thelb ti ndryshojnë termet origjinale të kontratës ose propozimin e përzgjedhur. </a:t>
            </a:r>
            <a:r>
              <a:rPr lang="sq-AL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Oferta financiare në asnjë rast nuk mund të ndryshohet.</a:t>
            </a:r>
            <a:endParaRPr lang="en-US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i="1" dirty="0">
                <a:solidFill>
                  <a:schemeClr val="bg2">
                    <a:lumMod val="75000"/>
                  </a:schemeClr>
                </a:solidFill>
              </a:rPr>
              <a:t>Vlerësimi përfundimtar i cilësisë &amp; Kostoja dhe dhënia e kontratës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bg2">
                    <a:lumMod val="75000"/>
                  </a:schemeClr>
                </a:solidFill>
              </a:rPr>
            </a:b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q-AL" sz="2400" dirty="0"/>
              <a:t>Pas përfundimit te procesit te hapjes dhe vlerësimit, ZP duhet te regjistroj te dhënat ne platformën elektronike nga procesi i hapjes dhe vlerësimit ne mënyre qe te mundësoj vazhdimin e procedurës ne sistem</a:t>
            </a:r>
            <a:r>
              <a:rPr lang="sq-AL" sz="2400" dirty="0" smtClean="0"/>
              <a:t>.</a:t>
            </a:r>
            <a:endParaRPr lang="en-US" sz="2400" dirty="0" smtClean="0"/>
          </a:p>
          <a:p>
            <a:r>
              <a:rPr lang="sq-AL" sz="2400" dirty="0"/>
              <a:t>Zyrtari i Prokurimit, duhet qe te përgatitë Formularin B58 “Njoftimin mbi vendimin e AK” dhe ta ngrite ne platforme te prokurimit elektronik - si dokument shtese nëpërmjet funksionit “shtoni dokument te ri”, pres skadimin e intervalit, gjatë të cilit ofertuesit mund të kërkojnë shqyrtimin e vendimit</a:t>
            </a:r>
            <a:r>
              <a:rPr lang="sq-AL" sz="2400" dirty="0" smtClean="0"/>
              <a:t>.</a:t>
            </a:r>
            <a:endParaRPr lang="en-US" sz="2400" dirty="0" smtClean="0"/>
          </a:p>
          <a:p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198141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en-US" sz="3600" b="1" i="1" dirty="0" smtClean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sq-AL" sz="3600" b="1" i="1" dirty="0" smtClean="0">
                <a:solidFill>
                  <a:schemeClr val="bg2">
                    <a:lumMod val="75000"/>
                  </a:schemeClr>
                </a:solidFill>
              </a:rPr>
              <a:t>loje</a:t>
            </a:r>
            <a:r>
              <a:rPr lang="en-US" sz="3600" b="1" i="1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sq-AL" sz="3600" b="1" i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sz="3600" b="1" i="1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sq-AL" sz="3600" b="1" i="1" dirty="0" smtClean="0">
                <a:solidFill>
                  <a:schemeClr val="bg2">
                    <a:lumMod val="75000"/>
                  </a:schemeClr>
                </a:solidFill>
              </a:rPr>
              <a:t> shërbimeve</a:t>
            </a:r>
            <a:endParaRPr lang="en-US" sz="3600" b="1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sq-AL" sz="2400" dirty="0" smtClean="0"/>
              <a:t>Kontratat e shërbimeve klasifikohen në </a:t>
            </a:r>
            <a:r>
              <a:rPr lang="sq-AL" sz="2400" b="1" dirty="0" smtClean="0"/>
              <a:t>dy lloje  të shërbimeve:</a:t>
            </a:r>
            <a:endParaRPr lang="en-US" sz="2400" dirty="0" smtClean="0"/>
          </a:p>
          <a:p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sq-AL" sz="2400" b="1" dirty="0" smtClean="0"/>
              <a:t>"Shërbimet jo-</a:t>
            </a:r>
            <a:r>
              <a:rPr lang="sq-AL" sz="2400" b="1" dirty="0" err="1" smtClean="0"/>
              <a:t>konsulente</a:t>
            </a:r>
            <a:r>
              <a:rPr lang="sq-AL" sz="2400" b="1" dirty="0" smtClean="0"/>
              <a:t> (shërbimet e përgjithshme)</a:t>
            </a:r>
            <a:endParaRPr lang="en-US" sz="2400" dirty="0" smtClean="0"/>
          </a:p>
          <a:p>
            <a:endParaRPr lang="en-GB" sz="2400" b="1" i="1" dirty="0" smtClean="0"/>
          </a:p>
          <a:p>
            <a:pPr>
              <a:buFont typeface="Wingdings" pitchFamily="2" charset="2"/>
              <a:buChar char="Ø"/>
            </a:pPr>
            <a:r>
              <a:rPr lang="sq-AL" sz="2400" b="1" dirty="0" smtClean="0"/>
              <a:t>"Shërbimet </a:t>
            </a:r>
            <a:r>
              <a:rPr lang="sq-AL" sz="2400" b="1" dirty="0" err="1" smtClean="0"/>
              <a:t>konsulente</a:t>
            </a:r>
            <a:r>
              <a:rPr lang="sq-AL" sz="2400" b="1" dirty="0" smtClean="0"/>
              <a:t>"</a:t>
            </a:r>
            <a:endParaRPr lang="en-GB" sz="2400" b="1" dirty="0" smtClean="0"/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GB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5156" y="7620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3600" b="1" i="1" dirty="0" smtClean="0">
                <a:solidFill>
                  <a:schemeClr val="bg2">
                    <a:lumMod val="75000"/>
                  </a:schemeClr>
                </a:solidFill>
              </a:rPr>
              <a:t>Shërbimet </a:t>
            </a:r>
            <a:r>
              <a:rPr lang="sq-AL" sz="3600" b="1" i="1" dirty="0" err="1" smtClean="0">
                <a:solidFill>
                  <a:schemeClr val="bg2">
                    <a:lumMod val="75000"/>
                  </a:schemeClr>
                </a:solidFill>
              </a:rPr>
              <a:t>konsulente</a:t>
            </a:r>
            <a:endParaRPr lang="en-US" sz="3600" b="1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7556" y="381000"/>
            <a:ext cx="8071644" cy="13243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52400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q-AL" sz="2400" i="1" dirty="0" smtClean="0"/>
              <a:t>nënkupton një shërbim </a:t>
            </a:r>
            <a:r>
              <a:rPr lang="sq-AL" sz="2400" b="1" i="1" dirty="0" smtClean="0"/>
              <a:t>të një natyre intelektuale</a:t>
            </a:r>
            <a:r>
              <a:rPr lang="sq-AL" sz="2400" i="1" dirty="0" smtClean="0"/>
              <a:t> </a:t>
            </a:r>
            <a:r>
              <a:rPr lang="sq-AL" sz="2400" b="1" i="1" dirty="0" smtClean="0"/>
              <a:t>apo konsultative</a:t>
            </a:r>
            <a:r>
              <a:rPr lang="sq-AL" sz="2400" i="1" dirty="0" smtClean="0"/>
              <a:t>, që sigurohet nga një konsulent ekspert dhe i kualifikuar në një fushë të caktuar apo profesion dhe përfshin shërbime </a:t>
            </a:r>
            <a:r>
              <a:rPr lang="sq-AL" sz="2400" b="1" i="1" u="sng" dirty="0" smtClean="0"/>
              <a:t>ku aspektet intelektuale dhe kontributet mbizotërojnë</a:t>
            </a:r>
            <a:r>
              <a:rPr lang="sq-AL" sz="2400" b="1" i="1" dirty="0" smtClean="0"/>
              <a:t>  dhe </a:t>
            </a:r>
            <a:r>
              <a:rPr lang="sq-AL" sz="2400" b="1" i="1" u="sng" dirty="0" smtClean="0"/>
              <a:t>tejkalojnë aspektet tjera fizike të kontratës</a:t>
            </a:r>
            <a:endParaRPr lang="en-US" sz="2400" b="1" i="1" u="sng" dirty="0" smtClean="0"/>
          </a:p>
          <a:p>
            <a:pPr lvl="0"/>
            <a:endParaRPr lang="en-US" sz="2400" i="1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 smtClean="0"/>
              <a:t>Konsultative</a:t>
            </a:r>
            <a:r>
              <a:rPr lang="sq-AL" sz="2000" dirty="0" smtClean="0"/>
              <a:t> (politikat, turizmi, dhe shëndetësia)</a:t>
            </a:r>
            <a:endParaRPr lang="en-US" sz="2000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 smtClean="0"/>
              <a:t>Studimet </a:t>
            </a:r>
            <a:r>
              <a:rPr lang="sq-AL" sz="2000" dirty="0" smtClean="0"/>
              <a:t>(ndikimi mjedisor, popullatë, shëndetësia arsimi, çmimet e tregut) </a:t>
            </a:r>
            <a:endParaRPr lang="en-US" sz="2000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 smtClean="0"/>
              <a:t>Projektimet </a:t>
            </a:r>
            <a:r>
              <a:rPr lang="sq-AL" sz="2000" dirty="0" smtClean="0"/>
              <a:t>(pikturat, skulpturat, arkitektura, reklamimi)</a:t>
            </a:r>
            <a:endParaRPr lang="en-US" sz="2000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 smtClean="0"/>
              <a:t>Institucionale </a:t>
            </a:r>
            <a:r>
              <a:rPr lang="sq-AL" sz="2000" dirty="0" smtClean="0"/>
              <a:t>(prokurimi, vënia e taksave, buxhetet, pensionet, doganat) </a:t>
            </a:r>
            <a:endParaRPr lang="en-US" sz="2000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 smtClean="0"/>
              <a:t>Trajnuese</a:t>
            </a:r>
            <a:r>
              <a:rPr lang="sq-AL" sz="2000" dirty="0" smtClean="0"/>
              <a:t> (muzika, sportet, arsimore)</a:t>
            </a:r>
            <a:endParaRPr lang="en-US" sz="2000" dirty="0" smtClean="0"/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dirty="0" smtClean="0"/>
              <a:t>Shërbimet tjera të </a:t>
            </a:r>
            <a:r>
              <a:rPr lang="sq-AL" sz="2000" b="1" dirty="0" smtClean="0"/>
              <a:t>natyrës intelektuale dhe profesionale</a:t>
            </a:r>
            <a:endParaRPr lang="en-US" sz="2000" b="1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5156" y="1"/>
            <a:ext cx="8071644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800" b="1" i="1" dirty="0" smtClean="0">
                <a:solidFill>
                  <a:schemeClr val="bg2">
                    <a:lumMod val="75000"/>
                  </a:schemeClr>
                </a:solidFill>
              </a:rPr>
              <a:t>Vlera e parashikuar e kontratave te shërbimeve</a:t>
            </a:r>
            <a:endParaRPr lang="en-US" sz="2800" b="1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sq-AL" sz="2400" b="1" i="1" dirty="0">
                <a:solidFill>
                  <a:schemeClr val="bg2">
                    <a:lumMod val="75000"/>
                  </a:schemeClr>
                </a:solidFill>
              </a:rPr>
              <a:t>Vlera e parashikuar e kontratave te </a:t>
            </a:r>
            <a:r>
              <a:rPr lang="sq-AL" sz="2400" b="1" i="1" dirty="0" smtClean="0">
                <a:solidFill>
                  <a:schemeClr val="bg2">
                    <a:lumMod val="75000"/>
                  </a:schemeClr>
                </a:solidFill>
              </a:rPr>
              <a:t>shërbimeve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q-AL" sz="2400" dirty="0" smtClean="0"/>
              <a:t>do të jetë e barabartë me </a:t>
            </a:r>
            <a:r>
              <a:rPr lang="sq-AL" sz="2400" b="1" dirty="0" smtClean="0"/>
              <a:t>kompensimin total të parashikuar dhe shumat e kthyeshme</a:t>
            </a:r>
            <a:r>
              <a:rPr lang="sq-AL" sz="2400" dirty="0" smtClean="0"/>
              <a:t> </a:t>
            </a:r>
            <a:r>
              <a:rPr lang="sq-AL" sz="2400" b="1" dirty="0" smtClean="0"/>
              <a:t>që do të paguhen</a:t>
            </a:r>
            <a:r>
              <a:rPr lang="sq-AL" sz="2400" dirty="0" smtClean="0"/>
              <a:t> nga AK gjatë afatit të kontratës.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/>
              <a:t> </a:t>
            </a:r>
            <a:r>
              <a:rPr lang="en-GB" sz="2400" dirty="0" smtClean="0"/>
              <a:t>                                 R</a:t>
            </a:r>
            <a:r>
              <a:rPr lang="sq-AL" sz="2000" b="1" dirty="0" err="1" smtClean="0"/>
              <a:t>regulla</a:t>
            </a:r>
            <a:r>
              <a:rPr lang="sq-AL" sz="2000" b="1" dirty="0" smtClean="0"/>
              <a:t> specifike</a:t>
            </a:r>
            <a:endParaRPr lang="en-US" sz="2000" b="1" dirty="0" smtClean="0"/>
          </a:p>
          <a:p>
            <a:endParaRPr lang="en-US" sz="2000" b="1" dirty="0" smtClean="0"/>
          </a:p>
          <a:p>
            <a:pPr lvl="0">
              <a:buFont typeface="Wingdings" pitchFamily="2" charset="2"/>
              <a:buChar char="ü"/>
            </a:pPr>
            <a:r>
              <a:rPr lang="sq-AL" sz="2000" i="1" u="sng" dirty="0" smtClean="0"/>
              <a:t>në rastin e shërbimeve të sigurimit</a:t>
            </a:r>
            <a:r>
              <a:rPr lang="sq-AL" sz="2000" dirty="0" smtClean="0"/>
              <a:t>: shpërblimin (preminë) e pagueshëm</a:t>
            </a:r>
            <a:r>
              <a:rPr lang="sq-AL" sz="2000" i="1" dirty="0" smtClean="0"/>
              <a:t>;</a:t>
            </a: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sq-AL" sz="2000" i="1" u="sng" dirty="0" smtClean="0"/>
              <a:t>në rastin e shërbimeve bankare dhe shërbimeve të tjera financiare</a:t>
            </a:r>
            <a:r>
              <a:rPr lang="sq-AL" sz="2000" dirty="0" smtClean="0"/>
              <a:t>: tarifat, provizionet, kamatat si dhe llojet e tjera të kompensimit; ose </a:t>
            </a: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sq-AL" sz="2000" i="1" u="sng" dirty="0" smtClean="0"/>
              <a:t>në rastin e shërbimeve të projektimi</a:t>
            </a:r>
            <a:r>
              <a:rPr lang="en-US" sz="2000" i="1" u="sng" dirty="0" smtClean="0"/>
              <a:t>t</a:t>
            </a:r>
            <a:r>
              <a:rPr lang="sq-AL" sz="2000" u="sng" dirty="0" smtClean="0"/>
              <a:t>:</a:t>
            </a:r>
            <a:r>
              <a:rPr lang="sq-AL" sz="2000" dirty="0" smtClean="0"/>
              <a:t> tarifat dhe provizionet si dhe llojet e tjera të kompensimit; </a:t>
            </a: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sq-AL" sz="2000" i="1" u="sng" dirty="0" smtClean="0"/>
              <a:t>konkursi i proj</a:t>
            </a:r>
            <a:r>
              <a:rPr lang="sq-AL" sz="2000" u="sng" dirty="0" smtClean="0"/>
              <a:t>ektimit </a:t>
            </a:r>
            <a:r>
              <a:rPr lang="sq-AL" sz="2000" dirty="0" smtClean="0"/>
              <a:t>atëherë vlera përfshin të gjitha shpërblimet apo pagesat e tjera për kandidatët dhe tenderuesi</a:t>
            </a:r>
            <a:r>
              <a:rPr lang="sq-AL" sz="2400" dirty="0" smtClean="0"/>
              <a:t>t</a:t>
            </a:r>
            <a:r>
              <a:rPr lang="en-US" sz="2400" dirty="0" smtClean="0"/>
              <a:t>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28601"/>
            <a:ext cx="91440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3200" b="1" i="1" dirty="0" smtClean="0">
                <a:solidFill>
                  <a:schemeClr val="bg2">
                    <a:lumMod val="75000"/>
                  </a:schemeClr>
                </a:solidFill>
              </a:rPr>
              <a:t>Vlera e parashikuar e kontratave te shërbimeve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 (2)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sq-AL" sz="2400" dirty="0" smtClean="0"/>
              <a:t>Nëse kontrata </a:t>
            </a:r>
            <a:r>
              <a:rPr lang="sq-AL" sz="2400" b="1" u="sng" dirty="0" smtClean="0"/>
              <a:t>nuk e saktëson një çmim total</a:t>
            </a:r>
            <a:r>
              <a:rPr lang="sq-AL" sz="2400" dirty="0" smtClean="0"/>
              <a:t>, vlera qe do te merret si baze për përcaktimin e vlerës se parashikuar duhet te jete:</a:t>
            </a:r>
            <a:endParaRPr lang="en-US" sz="2400" dirty="0" smtClean="0"/>
          </a:p>
          <a:p>
            <a:r>
              <a:rPr lang="sq-AL" sz="2400" dirty="0" smtClean="0"/>
              <a:t> </a:t>
            </a:r>
            <a:endParaRPr lang="en-US" sz="2400" dirty="0" smtClean="0"/>
          </a:p>
          <a:p>
            <a:pPr marL="457200" lvl="0" indent="-457200">
              <a:buFont typeface="+mj-lt"/>
              <a:buAutoNum type="alphaLcPeriod"/>
            </a:pPr>
            <a:r>
              <a:rPr lang="sq-AL" sz="2400" b="1" dirty="0" smtClean="0"/>
              <a:t>Ne rast kontrate me afat te caktuar deri ne 48 muaj ose me pak</a:t>
            </a:r>
            <a:r>
              <a:rPr lang="sq-AL" sz="2400" dirty="0" smtClean="0"/>
              <a:t>, </a:t>
            </a:r>
            <a:r>
              <a:rPr lang="sq-AL" sz="2400" b="1" u="sng" dirty="0" smtClean="0"/>
              <a:t>vlera e përgjithshme e parashikuar e kontratës</a:t>
            </a:r>
            <a:r>
              <a:rPr lang="sq-AL" sz="2400" dirty="0" smtClean="0"/>
              <a:t>;</a:t>
            </a:r>
            <a:endParaRPr lang="en-US" sz="2400" dirty="0" smtClean="0"/>
          </a:p>
          <a:p>
            <a:pPr marL="457200" lvl="0" indent="-457200">
              <a:buFont typeface="+mj-lt"/>
              <a:buAutoNum type="alphaLcPeriod"/>
            </a:pPr>
            <a:endParaRPr lang="en-US" sz="2400" dirty="0" smtClean="0"/>
          </a:p>
          <a:p>
            <a:pPr marL="457200" lvl="0" indent="-457200">
              <a:buFont typeface="+mj-lt"/>
              <a:buAutoNum type="alphaLcPeriod"/>
            </a:pPr>
            <a:r>
              <a:rPr lang="sq-AL" sz="2400" b="1" dirty="0" smtClean="0"/>
              <a:t>Ne rast kontrate me afat te pacaktuar ose me te gjate se 48 muaj</a:t>
            </a:r>
            <a:r>
              <a:rPr lang="sq-AL" sz="2400" dirty="0" smtClean="0"/>
              <a:t>, </a:t>
            </a:r>
            <a:r>
              <a:rPr lang="sq-AL" sz="2400" b="1" u="sng" dirty="0" smtClean="0"/>
              <a:t>vlera e parashikuar mujore e shumëzuar me 48.</a:t>
            </a:r>
            <a:endParaRPr lang="en-GB" sz="2400" dirty="0" smtClean="0"/>
          </a:p>
          <a:p>
            <a:endParaRPr lang="en-GB" sz="24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5156" y="6290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 algn="ctr">
              <a:defRPr/>
            </a:pPr>
            <a:r>
              <a:rPr lang="sq-AL" sz="2800" b="1" i="1" dirty="0" smtClean="0">
                <a:solidFill>
                  <a:schemeClr val="bg2">
                    <a:lumMod val="75000"/>
                  </a:schemeClr>
                </a:solidFill>
              </a:rPr>
              <a:t>Vlera e parashikuar e kontratave te shërbimeve</a:t>
            </a:r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 (3)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2400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sq-AL" sz="2000" dirty="0" smtClean="0"/>
              <a:t>Kur prokuron </a:t>
            </a:r>
            <a:r>
              <a:rPr lang="sq-AL" sz="2000" b="1" dirty="0" smtClean="0"/>
              <a:t>Shërbimet e </a:t>
            </a:r>
            <a:r>
              <a:rPr lang="sq-AL" sz="2000" b="1" dirty="0" err="1" smtClean="0"/>
              <a:t>Konsulencës</a:t>
            </a:r>
            <a:r>
              <a:rPr lang="sq-AL" sz="2000" dirty="0" smtClean="0"/>
              <a:t>, AK do të llogarit shpenzimet e detyrës. Kur kalkulon vlerën e parashikuar AK merr parasysh koston e: </a:t>
            </a:r>
            <a:endParaRPr lang="en-US" sz="2000" dirty="0" smtClean="0"/>
          </a:p>
          <a:p>
            <a:pPr marL="457200" lvl="0">
              <a:buFont typeface="Wingdings" pitchFamily="2" charset="2"/>
              <a:buChar char="ü"/>
            </a:pPr>
            <a:r>
              <a:rPr lang="sq-AL" sz="2000" dirty="0" smtClean="0"/>
              <a:t>stafit, </a:t>
            </a:r>
            <a:endParaRPr lang="en-US" sz="2000" dirty="0" smtClean="0"/>
          </a:p>
          <a:p>
            <a:pPr marL="457200" lvl="0">
              <a:buFont typeface="Wingdings" pitchFamily="2" charset="2"/>
              <a:buChar char="ü"/>
            </a:pPr>
            <a:r>
              <a:rPr lang="sq-AL" sz="2000" dirty="0" smtClean="0"/>
              <a:t>zyrës, </a:t>
            </a:r>
            <a:endParaRPr lang="en-US" sz="2000" dirty="0" smtClean="0"/>
          </a:p>
          <a:p>
            <a:pPr marL="457200" lvl="0">
              <a:buFont typeface="Wingdings" pitchFamily="2" charset="2"/>
              <a:buChar char="ü"/>
            </a:pPr>
            <a:r>
              <a:rPr lang="sq-AL" sz="2000" dirty="0" smtClean="0"/>
              <a:t>shpenzimeve operative, </a:t>
            </a:r>
            <a:endParaRPr lang="en-US" sz="2000" dirty="0" smtClean="0"/>
          </a:p>
          <a:p>
            <a:pPr marL="457200" lvl="0">
              <a:buFont typeface="Wingdings" pitchFamily="2" charset="2"/>
              <a:buChar char="ü"/>
            </a:pPr>
            <a:r>
              <a:rPr lang="sq-AL" sz="2000" dirty="0" smtClean="0"/>
              <a:t>transportit dhe pagesat, dhe </a:t>
            </a:r>
            <a:endParaRPr lang="en-US" sz="2000" dirty="0" smtClean="0"/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 err="1" smtClean="0"/>
              <a:t>opsionale</a:t>
            </a:r>
            <a:r>
              <a:rPr lang="sq-AL" sz="2000" dirty="0" smtClean="0"/>
              <a:t>, shpenzimet për ndërmarrjen e testeve ose marrjen e mostrave.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sq-AL" sz="2000" dirty="0" smtClean="0"/>
              <a:t>Kostot duhet të ndahen në </a:t>
            </a:r>
            <a:r>
              <a:rPr lang="sq-AL" sz="2000" b="1" dirty="0" smtClean="0"/>
              <a:t>dy kategori të gjera</a:t>
            </a:r>
            <a:r>
              <a:rPr lang="sq-AL" sz="2000" dirty="0" smtClean="0"/>
              <a:t>: 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i="1" dirty="0" smtClean="0"/>
              <a:t>Tarifa </a:t>
            </a:r>
            <a:r>
              <a:rPr lang="sq-AL" sz="2000" dirty="0" smtClean="0"/>
              <a:t>(ose shpërblimet) - stafi kryesore dhe stafi tjetër; dhe 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i="1" dirty="0" err="1" smtClean="0"/>
              <a:t>Rimbursueshme</a:t>
            </a:r>
            <a:r>
              <a:rPr lang="sq-AL" sz="2000" i="1" dirty="0" smtClean="0"/>
              <a:t> </a:t>
            </a:r>
            <a:r>
              <a:rPr lang="sq-AL" sz="2000" dirty="0" smtClean="0"/>
              <a:t>- Transporti (ajror /tokësor ), Akomodimi i stafit (Zyra / Qira), Mobilet - Pajisjet, Furnizimet - Shërbimet Publike, Raportet-Dokumentet (përkthimi, redaktimi, shtypja).</a:t>
            </a:r>
            <a:endParaRPr lang="en-US" sz="2400" dirty="0" smtClean="0"/>
          </a:p>
          <a:p>
            <a:pPr lvl="0"/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22277</TotalTime>
  <Words>4821</Words>
  <Application>Microsoft Office PowerPoint</Application>
  <PresentationFormat>On-screen Show (4:3)</PresentationFormat>
  <Paragraphs>774</Paragraphs>
  <Slides>48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ＭＳ Ｐゴシック</vt:lpstr>
      <vt:lpstr>Agency FB</vt:lpstr>
      <vt:lpstr>Arial</vt:lpstr>
      <vt:lpstr>Calibri</vt:lpstr>
      <vt:lpstr>Cambria</vt:lpstr>
      <vt:lpstr>Garamond</vt:lpstr>
      <vt:lpstr>JEOLDF+TimesNewRoman</vt:lpstr>
      <vt:lpstr>MyriadPro-Light</vt:lpstr>
      <vt:lpstr>Symbol</vt:lpstr>
      <vt:lpstr>Times New Roman</vt:lpstr>
      <vt:lpstr>Wingdings</vt:lpstr>
      <vt:lpstr>Default Design</vt:lpstr>
      <vt:lpstr>PowerPoint Presentation</vt:lpstr>
      <vt:lpstr>PERMBLEDHJA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Klasifikimi i kontratave </vt:lpstr>
      <vt:lpstr>  Klasifikimi i kontratave (2)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Termat e Referencës zakonisht përbëhen nga: </vt:lpstr>
      <vt:lpstr>Termat e Referencës zakonisht përbëhen nga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Vlerësimi i propozimeve teknike</vt:lpstr>
      <vt:lpstr>Vlerësimi i propozimeve teknike</vt:lpstr>
      <vt:lpstr>Hapja publike e propozimeve financiare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Vlerësimi përfundimtar i cilësisë &amp; Kostoja dhe dhënia e kontratës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Ilirk</cp:lastModifiedBy>
  <cp:revision>572</cp:revision>
  <cp:lastPrinted>1601-01-01T00:00:00Z</cp:lastPrinted>
  <dcterms:created xsi:type="dcterms:W3CDTF">1601-01-01T00:00:00Z</dcterms:created>
  <dcterms:modified xsi:type="dcterms:W3CDTF">2020-08-08T22:43:49Z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