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handoutMasterIdLst>
    <p:handoutMasterId r:id="rId42"/>
  </p:handoutMasterIdLst>
  <p:sldIdLst>
    <p:sldId id="917" r:id="rId2"/>
    <p:sldId id="652" r:id="rId3"/>
    <p:sldId id="717" r:id="rId4"/>
    <p:sldId id="754" r:id="rId5"/>
    <p:sldId id="755" r:id="rId6"/>
    <p:sldId id="891" r:id="rId7"/>
    <p:sldId id="758" r:id="rId8"/>
    <p:sldId id="892" r:id="rId9"/>
    <p:sldId id="893" r:id="rId10"/>
    <p:sldId id="894" r:id="rId11"/>
    <p:sldId id="760" r:id="rId12"/>
    <p:sldId id="706" r:id="rId13"/>
    <p:sldId id="769" r:id="rId14"/>
    <p:sldId id="820" r:id="rId15"/>
    <p:sldId id="895" r:id="rId16"/>
    <p:sldId id="896" r:id="rId17"/>
    <p:sldId id="897" r:id="rId18"/>
    <p:sldId id="822" r:id="rId19"/>
    <p:sldId id="770" r:id="rId20"/>
    <p:sldId id="766" r:id="rId21"/>
    <p:sldId id="767" r:id="rId22"/>
    <p:sldId id="899" r:id="rId23"/>
    <p:sldId id="900" r:id="rId24"/>
    <p:sldId id="901" r:id="rId25"/>
    <p:sldId id="764" r:id="rId26"/>
    <p:sldId id="824" r:id="rId27"/>
    <p:sldId id="902" r:id="rId28"/>
    <p:sldId id="903" r:id="rId29"/>
    <p:sldId id="823" r:id="rId30"/>
    <p:sldId id="904" r:id="rId31"/>
    <p:sldId id="907" r:id="rId32"/>
    <p:sldId id="828" r:id="rId33"/>
    <p:sldId id="840" r:id="rId34"/>
    <p:sldId id="856" r:id="rId35"/>
    <p:sldId id="858" r:id="rId36"/>
    <p:sldId id="879" r:id="rId37"/>
    <p:sldId id="881" r:id="rId38"/>
    <p:sldId id="916" r:id="rId39"/>
    <p:sldId id="885" r:id="rId40"/>
  </p:sldIdLst>
  <p:sldSz cx="9144000" cy="6858000" type="screen4x3"/>
  <p:notesSz cx="6881813" cy="92964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93"/>
    <a:srgbClr val="FFB9B9"/>
    <a:srgbClr val="FFCC00"/>
    <a:srgbClr val="FF9900"/>
    <a:srgbClr val="3399FF"/>
    <a:srgbClr val="6699FF"/>
    <a:srgbClr val="59D8D5"/>
    <a:srgbClr val="E5FF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093" autoAdjust="0"/>
    <p:restoredTop sz="94717" autoAdjust="0"/>
  </p:normalViewPr>
  <p:slideViewPr>
    <p:cSldViewPr>
      <p:cViewPr varScale="1">
        <p:scale>
          <a:sx n="69" d="100"/>
          <a:sy n="69" d="100"/>
        </p:scale>
        <p:origin x="1110" y="48"/>
      </p:cViewPr>
      <p:guideLst>
        <p:guide orient="horz" pos="2160"/>
        <p:guide pos="2880"/>
      </p:guideLst>
    </p:cSldViewPr>
  </p:slideViewPr>
  <p:outlineViewPr>
    <p:cViewPr>
      <p:scale>
        <a:sx n="33" d="100"/>
        <a:sy n="33" d="100"/>
      </p:scale>
      <p:origin x="0" y="-52368"/>
    </p:cViewPr>
  </p:outlineViewPr>
  <p:notesTextViewPr>
    <p:cViewPr>
      <p:scale>
        <a:sx n="100" d="100"/>
        <a:sy n="100" d="100"/>
      </p:scale>
      <p:origin x="0" y="0"/>
    </p:cViewPr>
  </p:notesTextViewPr>
  <p:sorterViewPr>
    <p:cViewPr>
      <p:scale>
        <a:sx n="120" d="100"/>
        <a:sy n="120" d="100"/>
      </p:scale>
      <p:origin x="0" y="253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4930"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124931" name="Rectangle 3"/>
          <p:cNvSpPr>
            <a:spLocks noGrp="1" noChangeArrowheads="1"/>
          </p:cNvSpPr>
          <p:nvPr>
            <p:ph type="dt" sz="quarter"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124932" name="Rectangle 4"/>
          <p:cNvSpPr>
            <a:spLocks noGrp="1" noChangeArrowheads="1"/>
          </p:cNvSpPr>
          <p:nvPr>
            <p:ph type="ftr" sz="quarter" idx="2"/>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124933" name="Rectangle 5"/>
          <p:cNvSpPr>
            <a:spLocks noGrp="1" noChangeArrowheads="1"/>
          </p:cNvSpPr>
          <p:nvPr>
            <p:ph type="sldNum" sz="quarter" idx="3"/>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F76FFDB-9E7C-46B7-80CC-B87C3EC0B281}" type="slidenum">
              <a:rPr lang="el-GR" altLang="el-GR"/>
              <a:pPr>
                <a:defRPr/>
              </a:pPr>
              <a:t>‹#›</a:t>
            </a:fld>
            <a:endParaRPr lang="el-GR" altLang="el-GR"/>
          </a:p>
        </p:txBody>
      </p:sp>
    </p:spTree>
    <p:extLst>
      <p:ext uri="{BB962C8B-B14F-4D97-AF65-F5344CB8AC3E}">
        <p14:creationId xmlns:p14="http://schemas.microsoft.com/office/powerpoint/2010/main" val="15586182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ltLang="el-GR"/>
          </a:p>
        </p:txBody>
      </p:sp>
      <p:sp>
        <p:nvSpPr>
          <p:cNvPr id="5123" name="Rectangle 3"/>
          <p:cNvSpPr>
            <a:spLocks noGrp="1" noChangeArrowheads="1"/>
          </p:cNvSpPr>
          <p:nvPr>
            <p:ph type="dt" idx="1"/>
          </p:nvPr>
        </p:nvSpPr>
        <p:spPr bwMode="auto">
          <a:xfrm>
            <a:off x="3898900" y="0"/>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ltLang="el-GR"/>
          </a:p>
        </p:txBody>
      </p:sp>
      <p:sp>
        <p:nvSpPr>
          <p:cNvPr id="78852" name="Rectangle 4"/>
          <p:cNvSpPr>
            <a:spLocks noGrp="1" noRot="1" noChangeAspect="1" noChangeArrowheads="1" noTextEdit="1"/>
          </p:cNvSpPr>
          <p:nvPr>
            <p:ph type="sldImg" idx="2"/>
          </p:nvPr>
        </p:nvSpPr>
        <p:spPr bwMode="auto">
          <a:xfrm>
            <a:off x="1116013"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125" name="Rectangle 5"/>
          <p:cNvSpPr>
            <a:spLocks noGrp="1" noChangeArrowheads="1"/>
          </p:cNvSpPr>
          <p:nvPr>
            <p:ph type="body" sz="quarter" idx="3"/>
          </p:nvPr>
        </p:nvSpPr>
        <p:spPr bwMode="auto">
          <a:xfrm>
            <a:off x="687388" y="4416425"/>
            <a:ext cx="5507037" cy="41830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noProof="0" smtClean="0"/>
              <a:t>Click to edit Master text styles</a:t>
            </a:r>
          </a:p>
          <a:p>
            <a:pPr lvl="1"/>
            <a:r>
              <a:rPr lang="el-GR" altLang="el-GR" noProof="0" smtClean="0"/>
              <a:t>Second level</a:t>
            </a:r>
          </a:p>
          <a:p>
            <a:pPr lvl="2"/>
            <a:r>
              <a:rPr lang="el-GR" altLang="el-GR" noProof="0" smtClean="0"/>
              <a:t>Third level</a:t>
            </a:r>
          </a:p>
          <a:p>
            <a:pPr lvl="3"/>
            <a:r>
              <a:rPr lang="el-GR" altLang="el-GR" noProof="0" smtClean="0"/>
              <a:t>Fourth level</a:t>
            </a:r>
          </a:p>
          <a:p>
            <a:pPr lvl="4"/>
            <a:r>
              <a:rPr lang="el-GR" altLang="el-GR" noProof="0" smtClean="0"/>
              <a:t>Fifth level</a:t>
            </a:r>
          </a:p>
        </p:txBody>
      </p:sp>
      <p:sp>
        <p:nvSpPr>
          <p:cNvPr id="5126" name="Rectangle 6"/>
          <p:cNvSpPr>
            <a:spLocks noGrp="1" noChangeArrowheads="1"/>
          </p:cNvSpPr>
          <p:nvPr>
            <p:ph type="ftr" sz="quarter" idx="4"/>
          </p:nvPr>
        </p:nvSpPr>
        <p:spPr bwMode="auto">
          <a:xfrm>
            <a:off x="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ltLang="el-GR"/>
          </a:p>
        </p:txBody>
      </p:sp>
      <p:sp>
        <p:nvSpPr>
          <p:cNvPr id="5127" name="Rectangle 7"/>
          <p:cNvSpPr>
            <a:spLocks noGrp="1" noChangeArrowheads="1"/>
          </p:cNvSpPr>
          <p:nvPr>
            <p:ph type="sldNum" sz="quarter" idx="5"/>
          </p:nvPr>
        </p:nvSpPr>
        <p:spPr bwMode="auto">
          <a:xfrm>
            <a:off x="3898900" y="8829675"/>
            <a:ext cx="2981325" cy="4651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F18B602E-255D-43AF-84C6-842A0E86BA24}" type="slidenum">
              <a:rPr lang="el-GR" altLang="el-GR"/>
              <a:pPr>
                <a:defRPr/>
              </a:pPr>
              <a:t>‹#›</a:t>
            </a:fld>
            <a:endParaRPr lang="el-GR" altLang="el-GR"/>
          </a:p>
        </p:txBody>
      </p:sp>
    </p:spTree>
    <p:extLst>
      <p:ext uri="{BB962C8B-B14F-4D97-AF65-F5344CB8AC3E}">
        <p14:creationId xmlns:p14="http://schemas.microsoft.com/office/powerpoint/2010/main" val="28986643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a:t>
            </a:fld>
            <a:endParaRPr lang="el-GR" altLang="el-GR"/>
          </a:p>
        </p:txBody>
      </p:sp>
    </p:spTree>
    <p:extLst>
      <p:ext uri="{BB962C8B-B14F-4D97-AF65-F5344CB8AC3E}">
        <p14:creationId xmlns:p14="http://schemas.microsoft.com/office/powerpoint/2010/main" val="22188259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35</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36</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37</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38</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39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19</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20</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21</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22</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23</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18B602E-255D-43AF-84C6-842A0E86BA24}" type="slidenum">
              <a:rPr lang="el-GR" altLang="el-GR" smtClean="0"/>
              <a:pPr>
                <a:defRPr/>
              </a:pPr>
              <a:t>24</a:t>
            </a:fld>
            <a:endParaRPr lang="el-GR" altLang="el-GR"/>
          </a:p>
        </p:txBody>
      </p:sp>
    </p:spTree>
    <p:extLst>
      <p:ext uri="{BB962C8B-B14F-4D97-AF65-F5344CB8AC3E}">
        <p14:creationId xmlns:p14="http://schemas.microsoft.com/office/powerpoint/2010/main" val="379422411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4" name="Group 2"/>
          <p:cNvGrpSpPr>
            <a:grpSpLocks/>
          </p:cNvGrpSpPr>
          <p:nvPr userDrawn="1"/>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grpSp>
      </p:grpSp>
      <p:pic>
        <p:nvPicPr>
          <p:cNvPr id="27" name="Picture 26" descr="baneri"/>
          <p:cNvPicPr/>
          <p:nvPr userDrawn="1"/>
        </p:nvPicPr>
        <p:blipFill>
          <a:blip r:embed="rId2" cstate="print"/>
          <a:srcRect/>
          <a:stretch>
            <a:fillRect/>
          </a:stretch>
        </p:blipFill>
        <p:spPr bwMode="auto">
          <a:xfrm>
            <a:off x="2889" y="6172200"/>
            <a:ext cx="2059429" cy="504056"/>
          </a:xfrm>
          <a:prstGeom prst="rect">
            <a:avLst/>
          </a:prstGeom>
          <a:noFill/>
          <a:ln w="9525">
            <a:noFill/>
            <a:miter lim="800000"/>
            <a:headEnd/>
            <a:tailEnd/>
          </a:ln>
        </p:spPr>
      </p:pic>
      <p:pic>
        <p:nvPicPr>
          <p:cNvPr id="28" name="Picture 27" descr="j"/>
          <p:cNvPicPr/>
          <p:nvPr userDrawn="1"/>
        </p:nvPicPr>
        <p:blipFill>
          <a:blip r:embed="rId3" cstate="print"/>
          <a:srcRect/>
          <a:stretch>
            <a:fillRect/>
          </a:stretch>
        </p:blipFill>
        <p:spPr bwMode="auto">
          <a:xfrm>
            <a:off x="2096388" y="6172200"/>
            <a:ext cx="1306945" cy="432048"/>
          </a:xfrm>
          <a:prstGeom prst="rect">
            <a:avLst/>
          </a:prstGeom>
          <a:noFill/>
          <a:ln w="9525">
            <a:noFill/>
            <a:miter lim="800000"/>
            <a:headEnd/>
            <a:tailEnd/>
          </a:ln>
        </p:spPr>
      </p:pic>
    </p:spTree>
    <p:extLst>
      <p:ext uri="{BB962C8B-B14F-4D97-AF65-F5344CB8AC3E}">
        <p14:creationId xmlns:p14="http://schemas.microsoft.com/office/powerpoint/2010/main" val="404869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extBox 1"/>
          <p:cNvSpPr txBox="1"/>
          <p:nvPr userDrawn="1"/>
        </p:nvSpPr>
        <p:spPr>
          <a:xfrm>
            <a:off x="8771782" y="6580262"/>
            <a:ext cx="372218" cy="276999"/>
          </a:xfrm>
          <a:prstGeom prst="rect">
            <a:avLst/>
          </a:prstGeom>
          <a:noFill/>
        </p:spPr>
        <p:txBody>
          <a:bodyPr wrap="none" rtlCol="0">
            <a:spAutoFit/>
          </a:bodyPr>
          <a:lstStyle/>
          <a:p>
            <a:fld id="{7C16A0E2-EB6F-4C38-85DC-FFD6D698FF61}" type="slidenum">
              <a:rPr lang="el-GR" sz="1200" b="1" smtClean="0"/>
              <a:pPr/>
              <a:t>‹#›</a:t>
            </a:fld>
            <a:endParaRPr lang="el-GR" sz="1200" b="1" dirty="0"/>
          </a:p>
        </p:txBody>
      </p:sp>
    </p:spTree>
    <p:extLst>
      <p:ext uri="{BB962C8B-B14F-4D97-AF65-F5344CB8AC3E}">
        <p14:creationId xmlns:p14="http://schemas.microsoft.com/office/powerpoint/2010/main" val="25851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a:xfrm>
            <a:off x="6553200" y="6248400"/>
            <a:ext cx="2133600" cy="457200"/>
          </a:xfrm>
          <a:prstGeom prst="rect">
            <a:avLst/>
          </a:prstGeom>
        </p:spPr>
        <p:txBody>
          <a:bodyPr/>
          <a:lstStyle>
            <a:lvl1pPr>
              <a:defRPr/>
            </a:lvl1pPr>
          </a:lstStyle>
          <a:p>
            <a:pPr>
              <a:defRPr/>
            </a:pPr>
            <a:fld id="{D58AAF7F-1AF5-46B5-BDE5-79B0A3A8A385}" type="slidenum">
              <a:rPr lang="el-GR" altLang="en-US"/>
              <a:pPr>
                <a:defRPr/>
              </a:pPr>
              <a:t>‹#›</a:t>
            </a:fld>
            <a:endParaRPr lang="el-GR" altLang="en-US"/>
          </a:p>
        </p:txBody>
      </p:sp>
    </p:spTree>
    <p:extLst>
      <p:ext uri="{BB962C8B-B14F-4D97-AF65-F5344CB8AC3E}">
        <p14:creationId xmlns:p14="http://schemas.microsoft.com/office/powerpoint/2010/main" val="6788744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hu-HU"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hu-HU" smtClean="0"/>
              <a:t>Click to edit Master text styles</a:t>
            </a:r>
          </a:p>
          <a:p>
            <a:pPr lvl="1"/>
            <a:r>
              <a:rPr lang="hu-HU" smtClean="0"/>
              <a:t>Second level</a:t>
            </a:r>
          </a:p>
          <a:p>
            <a:pPr lvl="2"/>
            <a:r>
              <a:rPr lang="hu-HU" smtClean="0"/>
              <a:t>Third level</a:t>
            </a:r>
          </a:p>
          <a:p>
            <a:pPr lvl="3"/>
            <a:r>
              <a:rPr lang="hu-HU" smtClean="0"/>
              <a:t>Fourth level</a:t>
            </a:r>
          </a:p>
          <a:p>
            <a:pPr lvl="4"/>
            <a:r>
              <a:rPr lang="hu-HU"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5EF80BAD-DF7D-9E4B-A0EF-0C4A072DFFC7}" type="datetimeFigureOut">
              <a:rPr lang="en-US" smtClean="0"/>
              <a:pPr/>
              <a:t>8/9/2020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872C2D91-5140-E643-83AC-7A21B4B6FCA7}" type="slidenum">
              <a:rPr lang="en-US" smtClean="0"/>
              <a:pPr/>
              <a:t>‹#›</a:t>
            </a:fld>
            <a:endParaRPr lang="en-US"/>
          </a:p>
        </p:txBody>
      </p:sp>
    </p:spTree>
    <p:extLst>
      <p:ext uri="{BB962C8B-B14F-4D97-AF65-F5344CB8AC3E}">
        <p14:creationId xmlns:p14="http://schemas.microsoft.com/office/powerpoint/2010/main" val="295938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file:///\\http\europa.eu\abc\symbols\emblem\images\flag_1.gif" TargetMode="External"/><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4"/>
          <p:cNvGrpSpPr>
            <a:grpSpLocks/>
          </p:cNvGrpSpPr>
          <p:nvPr userDrawn="1"/>
        </p:nvGrpSpPr>
        <p:grpSpPr bwMode="auto">
          <a:xfrm>
            <a:off x="0" y="0"/>
            <a:ext cx="9144000" cy="546100"/>
            <a:chOff x="0" y="0"/>
            <a:chExt cx="5760" cy="344"/>
          </a:xfrm>
        </p:grpSpPr>
        <p:sp>
          <p:nvSpPr>
            <p:cNvPr id="3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endParaRPr>
            </a:p>
          </p:txBody>
        </p:sp>
        <p:sp>
          <p:nvSpPr>
            <p:cNvPr id="3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37"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8"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39"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0"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endParaRPr>
            </a:p>
          </p:txBody>
        </p:sp>
        <p:sp>
          <p:nvSpPr>
            <p:cNvPr id="41"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endParaRPr>
            </a:p>
          </p:txBody>
        </p:sp>
        <p:sp>
          <p:nvSpPr>
            <p:cNvPr id="42"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sp>
          <p:nvSpPr>
            <p:cNvPr id="43"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endParaRPr>
            </a:p>
          </p:txBody>
        </p:sp>
      </p:grpSp>
      <p:grpSp>
        <p:nvGrpSpPr>
          <p:cNvPr id="1027" name="Group 17"/>
          <p:cNvGrpSpPr>
            <a:grpSpLocks/>
          </p:cNvGrpSpPr>
          <p:nvPr userDrawn="1"/>
        </p:nvGrpSpPr>
        <p:grpSpPr bwMode="auto">
          <a:xfrm>
            <a:off x="0" y="0"/>
            <a:ext cx="9144000" cy="546100"/>
            <a:chOff x="0" y="0"/>
            <a:chExt cx="5760" cy="344"/>
          </a:xfrm>
        </p:grpSpPr>
        <p:sp>
          <p:nvSpPr>
            <p:cNvPr id="45" name="Rectangle 18"/>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eaLnBrk="1" hangingPunct="1">
                <a:defRPr/>
              </a:pPr>
              <a:endParaRPr lang="en-US" altLang="en-US" sz="2400" smtClean="0">
                <a:latin typeface="Times New Roman" pitchFamily="18" charset="0"/>
                <a:cs typeface="Arial" charset="0"/>
              </a:endParaRPr>
            </a:p>
          </p:txBody>
        </p:sp>
        <p:sp>
          <p:nvSpPr>
            <p:cNvPr id="46" name="Rectangle 19"/>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47" name="Rectangle 20"/>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8" name="Rectangle 21"/>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49" name="Rectangle 22"/>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0" name="Rectangle 23"/>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hlink"/>
                </a:solidFill>
                <a:latin typeface="Arial" charset="0"/>
                <a:cs typeface="Arial" charset="0"/>
              </a:endParaRPr>
            </a:p>
          </p:txBody>
        </p:sp>
        <p:sp>
          <p:nvSpPr>
            <p:cNvPr id="51" name="Rectangle 24"/>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z="2400" smtClean="0">
                <a:latin typeface="Times New Roman" pitchFamily="18" charset="0"/>
                <a:cs typeface="Arial" charset="0"/>
              </a:endParaRPr>
            </a:p>
          </p:txBody>
        </p:sp>
        <p:sp>
          <p:nvSpPr>
            <p:cNvPr id="52" name="Rectangle 25"/>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sp>
          <p:nvSpPr>
            <p:cNvPr id="53" name="Rectangle 26"/>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defRPr/>
              </a:pPr>
              <a:endParaRPr lang="en-US" altLang="en-US" smtClean="0">
                <a:solidFill>
                  <a:schemeClr val="accent2"/>
                </a:solidFill>
                <a:latin typeface="Arial" charset="0"/>
                <a:cs typeface="Arial" charset="0"/>
              </a:endParaRPr>
            </a:p>
          </p:txBody>
        </p:sp>
      </p:grpSp>
      <p:pic>
        <p:nvPicPr>
          <p:cNvPr id="1028" name="Picture 27" descr="Planet"/>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r="28378"/>
          <a:stretch>
            <a:fillRect/>
          </a:stretch>
        </p:blipFill>
        <p:spPr bwMode="auto">
          <a:xfrm>
            <a:off x="7239000" y="6172200"/>
            <a:ext cx="1231900" cy="434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3" name="Picture 2" descr="http://europa.eu/abc/symbols/emblem/images/flag_1.gif"/>
          <p:cNvPicPr>
            <a:picLocks noChangeAspect="1" noChangeArrowheads="1"/>
          </p:cNvPicPr>
          <p:nvPr userDrawn="1"/>
        </p:nvPicPr>
        <p:blipFill>
          <a:blip r:embed="rId7" r:link="rId8" cstate="print">
            <a:extLst>
              <a:ext uri="{28A0092B-C50C-407E-A947-70E740481C1C}">
                <a14:useLocalDpi xmlns:a14="http://schemas.microsoft.com/office/drawing/2010/main" val="0"/>
              </a:ext>
            </a:extLst>
          </a:blip>
          <a:srcRect/>
          <a:stretch>
            <a:fillRect/>
          </a:stretch>
        </p:blipFill>
        <p:spPr bwMode="auto">
          <a:xfrm>
            <a:off x="3591162" y="6210827"/>
            <a:ext cx="818677" cy="5562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0" name="Rectangle 15"/>
          <p:cNvSpPr>
            <a:spLocks noChangeArrowheads="1"/>
          </p:cNvSpPr>
          <p:nvPr userDrawn="1"/>
        </p:nvSpPr>
        <p:spPr bwMode="auto">
          <a:xfrm>
            <a:off x="4572000" y="6172200"/>
            <a:ext cx="2320636" cy="4619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1400">
                <a:solidFill>
                  <a:srgbClr val="000000"/>
                </a:solidFill>
                <a:latin typeface="Arial" pitchFamily="34" charset="0"/>
                <a:ea typeface="ＭＳ Ｐゴシック" pitchFamily="34" charset="-128"/>
              </a:defRPr>
            </a:lvl1pPr>
            <a:lvl2pPr marL="742950" indent="-285750" eaLnBrk="0" hangingPunct="0">
              <a:defRPr sz="1400">
                <a:solidFill>
                  <a:srgbClr val="000000"/>
                </a:solidFill>
                <a:latin typeface="Arial" pitchFamily="34" charset="0"/>
                <a:ea typeface="ＭＳ Ｐゴシック" pitchFamily="34" charset="-128"/>
              </a:defRPr>
            </a:lvl2pPr>
            <a:lvl3pPr marL="1143000" indent="-228600" eaLnBrk="0" hangingPunct="0">
              <a:defRPr sz="1400">
                <a:solidFill>
                  <a:srgbClr val="000000"/>
                </a:solidFill>
                <a:latin typeface="Arial" pitchFamily="34" charset="0"/>
                <a:ea typeface="ＭＳ Ｐゴシック" pitchFamily="34" charset="-128"/>
              </a:defRPr>
            </a:lvl3pPr>
            <a:lvl4pPr marL="1600200" indent="-228600" eaLnBrk="0" hangingPunct="0">
              <a:defRPr sz="1400">
                <a:solidFill>
                  <a:srgbClr val="000000"/>
                </a:solidFill>
                <a:latin typeface="Arial" pitchFamily="34" charset="0"/>
                <a:ea typeface="ＭＳ Ｐゴシック" pitchFamily="34" charset="-128"/>
              </a:defRPr>
            </a:lvl4pPr>
            <a:lvl5pPr marL="2057400" indent="-228600" eaLnBrk="0" hangingPunct="0">
              <a:defRPr sz="1400">
                <a:solidFill>
                  <a:srgbClr val="000000"/>
                </a:solidFill>
                <a:latin typeface="Arial" pitchFamily="34" charset="0"/>
                <a:ea typeface="ＭＳ Ｐゴシック" pitchFamily="34" charset="-128"/>
              </a:defRPr>
            </a:lvl5pPr>
            <a:lvl6pPr marL="25146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6pPr>
            <a:lvl7pPr marL="29718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7pPr>
            <a:lvl8pPr marL="34290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8pPr>
            <a:lvl9pPr marL="3886200" indent="-228600" eaLnBrk="0" fontAlgn="base" hangingPunct="0">
              <a:spcBef>
                <a:spcPct val="0"/>
              </a:spcBef>
              <a:spcAft>
                <a:spcPct val="0"/>
              </a:spcAft>
              <a:defRPr sz="1400">
                <a:solidFill>
                  <a:srgbClr val="000000"/>
                </a:solidFill>
                <a:latin typeface="Arial" pitchFamily="34" charset="0"/>
                <a:ea typeface="ＭＳ Ｐゴシック" pitchFamily="34" charset="-128"/>
              </a:defRPr>
            </a:lvl9pPr>
          </a:lstStyle>
          <a:p>
            <a:pPr>
              <a:defRPr/>
            </a:pPr>
            <a:r>
              <a:rPr lang="en-GB" altLang="el-GR" sz="1200" dirty="0" smtClean="0">
                <a:latin typeface="Agency FB" pitchFamily="34" charset="0"/>
              </a:rPr>
              <a:t>An EU funded project managed by the European Union Office in Kosovo </a:t>
            </a:r>
            <a:r>
              <a:rPr lang="en-US" altLang="el-GR" sz="1200" dirty="0" smtClean="0">
                <a:latin typeface="Agency FB" pitchFamily="34" charset="0"/>
              </a:rPr>
              <a:t>and implemented by </a:t>
            </a:r>
          </a:p>
        </p:txBody>
      </p:sp>
      <p:pic>
        <p:nvPicPr>
          <p:cNvPr id="29" name="Picture 28" descr="baneri"/>
          <p:cNvPicPr/>
          <p:nvPr userDrawn="1"/>
        </p:nvPicPr>
        <p:blipFill>
          <a:blip r:embed="rId9" cstate="print"/>
          <a:srcRect/>
          <a:stretch>
            <a:fillRect/>
          </a:stretch>
        </p:blipFill>
        <p:spPr bwMode="auto">
          <a:xfrm>
            <a:off x="228600" y="6172200"/>
            <a:ext cx="1872208" cy="504056"/>
          </a:xfrm>
          <a:prstGeom prst="rect">
            <a:avLst/>
          </a:prstGeom>
          <a:noFill/>
          <a:ln w="9525">
            <a:noFill/>
            <a:miter lim="800000"/>
            <a:headEnd/>
            <a:tailEnd/>
          </a:ln>
        </p:spPr>
      </p:pic>
      <p:pic>
        <p:nvPicPr>
          <p:cNvPr id="30" name="Picture 29" descr="j"/>
          <p:cNvPicPr/>
          <p:nvPr userDrawn="1"/>
        </p:nvPicPr>
        <p:blipFill>
          <a:blip r:embed="rId10" cstate="print"/>
          <a:srcRect/>
          <a:stretch>
            <a:fillRect/>
          </a:stretch>
        </p:blipFill>
        <p:spPr bwMode="auto">
          <a:xfrm>
            <a:off x="2209800" y="6172200"/>
            <a:ext cx="1080120" cy="43204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3" r:id="rId1"/>
    <p:sldLayoutId id="2147483712" r:id="rId2"/>
    <p:sldLayoutId id="2147483715" r:id="rId3"/>
    <p:sldLayoutId id="2147483716" r:id="rId4"/>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828800"/>
            <a:ext cx="9144000" cy="5029201"/>
          </a:xfrm>
        </p:spPr>
        <p:txBody>
          <a:bodyPr/>
          <a:lstStyle/>
          <a:p>
            <a:pPr marL="0" indent="0">
              <a:buNone/>
            </a:pPr>
            <a:r>
              <a:rPr lang="en-US" b="1" dirty="0"/>
              <a:t> </a:t>
            </a:r>
            <a:r>
              <a:rPr lang="en-US" b="1" dirty="0" smtClean="0"/>
              <a:t>      </a:t>
            </a:r>
          </a:p>
          <a:p>
            <a:pPr marL="0" indent="0">
              <a:buNone/>
            </a:pPr>
            <a:r>
              <a:rPr lang="en-US" b="1" dirty="0">
                <a:solidFill>
                  <a:schemeClr val="accent1">
                    <a:lumMod val="25000"/>
                  </a:schemeClr>
                </a:solidFill>
              </a:rPr>
              <a:t> </a:t>
            </a:r>
            <a:r>
              <a:rPr lang="en-US" b="1" dirty="0" smtClean="0">
                <a:solidFill>
                  <a:schemeClr val="accent1">
                    <a:lumMod val="25000"/>
                  </a:schemeClr>
                </a:solidFill>
              </a:rPr>
              <a:t>      </a:t>
            </a:r>
            <a:r>
              <a:rPr lang="en-US" b="1" dirty="0" err="1" smtClean="0">
                <a:solidFill>
                  <a:schemeClr val="accent1">
                    <a:lumMod val="25000"/>
                  </a:schemeClr>
                </a:solidFill>
              </a:rPr>
              <a:t>Prokurimi</a:t>
            </a:r>
            <a:r>
              <a:rPr lang="en-US" b="1" dirty="0" smtClean="0">
                <a:solidFill>
                  <a:schemeClr val="accent1">
                    <a:lumMod val="25000"/>
                  </a:schemeClr>
                </a:solidFill>
              </a:rPr>
              <a:t> </a:t>
            </a:r>
            <a:r>
              <a:rPr lang="en-US" b="1" dirty="0" err="1" smtClean="0">
                <a:solidFill>
                  <a:schemeClr val="accent1">
                    <a:lumMod val="25000"/>
                  </a:schemeClr>
                </a:solidFill>
              </a:rPr>
              <a:t>i</a:t>
            </a:r>
            <a:r>
              <a:rPr lang="en-US" b="1" dirty="0" smtClean="0">
                <a:solidFill>
                  <a:schemeClr val="accent1">
                    <a:lumMod val="25000"/>
                  </a:schemeClr>
                </a:solidFill>
              </a:rPr>
              <a:t> </a:t>
            </a:r>
            <a:r>
              <a:rPr lang="sq-AL" b="1" dirty="0" smtClean="0">
                <a:solidFill>
                  <a:schemeClr val="accent1">
                    <a:lumMod val="25000"/>
                  </a:schemeClr>
                </a:solidFill>
              </a:rPr>
              <a:t>shërbime</a:t>
            </a:r>
            <a:r>
              <a:rPr lang="en-US" b="1" dirty="0" err="1" smtClean="0">
                <a:solidFill>
                  <a:schemeClr val="accent1">
                    <a:lumMod val="25000"/>
                  </a:schemeClr>
                </a:solidFill>
              </a:rPr>
              <a:t>ve</a:t>
            </a:r>
            <a:r>
              <a:rPr lang="en-US" b="1" dirty="0" smtClean="0">
                <a:solidFill>
                  <a:schemeClr val="accent1">
                    <a:lumMod val="25000"/>
                  </a:schemeClr>
                </a:solidFill>
              </a:rPr>
              <a:t> </a:t>
            </a:r>
            <a:r>
              <a:rPr lang="en-US" b="1" dirty="0" err="1" smtClean="0">
                <a:solidFill>
                  <a:schemeClr val="accent1">
                    <a:lumMod val="25000"/>
                  </a:schemeClr>
                </a:solidFill>
              </a:rPr>
              <a:t>të</a:t>
            </a:r>
            <a:r>
              <a:rPr lang="en-US" b="1" dirty="0" smtClean="0">
                <a:solidFill>
                  <a:schemeClr val="accent1">
                    <a:lumMod val="25000"/>
                  </a:schemeClr>
                </a:solidFill>
              </a:rPr>
              <a:t> </a:t>
            </a:r>
            <a:r>
              <a:rPr lang="sq-AL" b="1" dirty="0" smtClean="0">
                <a:solidFill>
                  <a:schemeClr val="accent1">
                    <a:lumMod val="25000"/>
                  </a:schemeClr>
                </a:solidFill>
              </a:rPr>
              <a:t>përgjithshme</a:t>
            </a:r>
            <a:endParaRPr lang="en-US" b="1" dirty="0" smtClean="0">
              <a:solidFill>
                <a:schemeClr val="accent1">
                  <a:lumMod val="25000"/>
                </a:schemeClr>
              </a:solidFill>
            </a:endParaRPr>
          </a:p>
          <a:p>
            <a:endParaRPr lang="en-US" b="1" dirty="0">
              <a:solidFill>
                <a:schemeClr val="accent1">
                  <a:lumMod val="25000"/>
                </a:schemeClr>
              </a:solidFill>
            </a:endParaRPr>
          </a:p>
          <a:p>
            <a:pPr marL="0" indent="0">
              <a:buNone/>
            </a:pPr>
            <a:r>
              <a:rPr lang="en-US" b="1" dirty="0" smtClean="0">
                <a:solidFill>
                  <a:schemeClr val="accent1">
                    <a:lumMod val="25000"/>
                  </a:schemeClr>
                </a:solidFill>
              </a:rPr>
              <a:t>              </a:t>
            </a:r>
          </a:p>
          <a:p>
            <a:pPr marL="0" indent="0">
              <a:buNone/>
            </a:pPr>
            <a:r>
              <a:rPr lang="en-US" b="1" dirty="0">
                <a:solidFill>
                  <a:schemeClr val="accent1">
                    <a:lumMod val="25000"/>
                  </a:schemeClr>
                </a:solidFill>
              </a:rPr>
              <a:t> </a:t>
            </a:r>
            <a:r>
              <a:rPr lang="en-US" b="1" dirty="0" smtClean="0">
                <a:solidFill>
                  <a:schemeClr val="accent1">
                    <a:lumMod val="25000"/>
                  </a:schemeClr>
                </a:solidFill>
              </a:rPr>
              <a:t>                Moduli </a:t>
            </a:r>
            <a:r>
              <a:rPr lang="en-US" b="1" dirty="0" err="1" smtClean="0">
                <a:solidFill>
                  <a:schemeClr val="accent1">
                    <a:lumMod val="25000"/>
                  </a:schemeClr>
                </a:solidFill>
              </a:rPr>
              <a:t>i</a:t>
            </a:r>
            <a:r>
              <a:rPr lang="en-US" b="1" dirty="0" smtClean="0">
                <a:solidFill>
                  <a:schemeClr val="accent1">
                    <a:lumMod val="25000"/>
                  </a:schemeClr>
                </a:solidFill>
              </a:rPr>
              <a:t> </a:t>
            </a:r>
            <a:r>
              <a:rPr lang="en-US" b="1" dirty="0" smtClean="0">
                <a:solidFill>
                  <a:schemeClr val="accent1">
                    <a:lumMod val="25000"/>
                  </a:schemeClr>
                </a:solidFill>
              </a:rPr>
              <a:t>9 </a:t>
            </a:r>
            <a:r>
              <a:rPr lang="en-US" b="1" dirty="0" err="1" smtClean="0">
                <a:solidFill>
                  <a:schemeClr val="accent1">
                    <a:lumMod val="25000"/>
                  </a:schemeClr>
                </a:solidFill>
              </a:rPr>
              <a:t>i</a:t>
            </a:r>
            <a:r>
              <a:rPr lang="en-US" b="1" dirty="0" smtClean="0">
                <a:solidFill>
                  <a:schemeClr val="accent1">
                    <a:lumMod val="25000"/>
                  </a:schemeClr>
                </a:solidFill>
              </a:rPr>
              <a:t> </a:t>
            </a:r>
            <a:r>
              <a:rPr lang="en-US" b="1" dirty="0" err="1" smtClean="0">
                <a:solidFill>
                  <a:schemeClr val="accent1">
                    <a:lumMod val="25000"/>
                  </a:schemeClr>
                </a:solidFill>
              </a:rPr>
              <a:t>trajnimit</a:t>
            </a:r>
            <a:endParaRPr lang="en-US" b="1" dirty="0" smtClean="0">
              <a:solidFill>
                <a:schemeClr val="accent1">
                  <a:lumMod val="25000"/>
                </a:schemeClr>
              </a:solidFill>
            </a:endParaRPr>
          </a:p>
          <a:p>
            <a:pPr marL="0" indent="0">
              <a:buNone/>
            </a:pPr>
            <a:r>
              <a:rPr lang="en-US" b="1" dirty="0">
                <a:solidFill>
                  <a:schemeClr val="accent1">
                    <a:lumMod val="25000"/>
                  </a:schemeClr>
                </a:solidFill>
              </a:rPr>
              <a:t> </a:t>
            </a:r>
            <a:r>
              <a:rPr lang="en-US" b="1" dirty="0" smtClean="0">
                <a:solidFill>
                  <a:schemeClr val="accent1">
                    <a:lumMod val="25000"/>
                  </a:schemeClr>
                </a:solidFill>
              </a:rPr>
              <a:t>                                  2020 </a:t>
            </a:r>
          </a:p>
          <a:p>
            <a:endParaRPr lang="sq-AL" dirty="0"/>
          </a:p>
        </p:txBody>
      </p:sp>
      <p:pic>
        <p:nvPicPr>
          <p:cNvPr id="6" name="Picture 2" descr="baneriB112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560" y="274637"/>
            <a:ext cx="9131440" cy="944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80777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615156" y="6290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i="1" dirty="0" smtClean="0">
                <a:solidFill>
                  <a:schemeClr val="bg2">
                    <a:lumMod val="75000"/>
                  </a:schemeClr>
                </a:solidFill>
              </a:rPr>
              <a:t>Shembull - vazhdim</a:t>
            </a:r>
          </a:p>
        </p:txBody>
      </p:sp>
      <p:sp>
        <p:nvSpPr>
          <p:cNvPr id="8" name="Rectangle 7"/>
          <p:cNvSpPr/>
          <p:nvPr/>
        </p:nvSpPr>
        <p:spPr>
          <a:xfrm>
            <a:off x="-76200" y="1524000"/>
            <a:ext cx="9220200" cy="5262979"/>
          </a:xfrm>
          <a:prstGeom prst="rect">
            <a:avLst/>
          </a:prstGeom>
        </p:spPr>
        <p:txBody>
          <a:bodyPr wrap="square">
            <a:spAutoFit/>
          </a:bodyPr>
          <a:lstStyle/>
          <a:p>
            <a:pPr>
              <a:buFont typeface="Wingdings" pitchFamily="2" charset="2"/>
              <a:buChar char="Ø"/>
            </a:pPr>
            <a:r>
              <a:rPr lang="sq-AL" sz="2400" dirty="0" smtClean="0"/>
              <a:t>AK përdor informacion nga </a:t>
            </a:r>
            <a:r>
              <a:rPr lang="sq-AL" sz="2400" b="1" dirty="0" smtClean="0"/>
              <a:t>kontratat e mëparshme të mirëmbajtjes</a:t>
            </a:r>
            <a:r>
              <a:rPr lang="sq-AL" sz="2400" dirty="0" smtClean="0"/>
              <a:t> për të llogaritur vlerën e mundshme të pagesave të ndryshueshme.</a:t>
            </a:r>
            <a:endParaRPr lang="en-US" sz="2400" dirty="0" smtClean="0"/>
          </a:p>
          <a:p>
            <a:pPr>
              <a:buFont typeface="Wingdings" pitchFamily="2" charset="2"/>
              <a:buChar char="Ø"/>
            </a:pPr>
            <a:r>
              <a:rPr lang="sq-AL" sz="2400" dirty="0" smtClean="0"/>
              <a:t> Më pas </a:t>
            </a:r>
            <a:r>
              <a:rPr lang="sq-AL" sz="2400" b="1" dirty="0" smtClean="0"/>
              <a:t>ai llogarit çmimin</a:t>
            </a:r>
            <a:r>
              <a:rPr lang="en-US" sz="2400" b="1" dirty="0" smtClean="0"/>
              <a:t> </a:t>
            </a:r>
            <a:r>
              <a:rPr lang="sq-AL" sz="2400" b="1" dirty="0" smtClean="0"/>
              <a:t>total të parashikuar duke mbledhur</a:t>
            </a:r>
            <a:endParaRPr lang="en-US" sz="2400" b="1" dirty="0" smtClean="0"/>
          </a:p>
          <a:p>
            <a:r>
              <a:rPr lang="sq-AL" sz="2400" dirty="0" smtClean="0"/>
              <a:t> </a:t>
            </a:r>
            <a:endParaRPr lang="en-US" sz="2400" dirty="0" smtClean="0"/>
          </a:p>
          <a:p>
            <a:pPr marL="457200" lvl="0" indent="-457200">
              <a:buFont typeface="+mj-lt"/>
              <a:buAutoNum type="arabicPeriod"/>
            </a:pPr>
            <a:r>
              <a:rPr lang="sq-AL" sz="2400" b="1" dirty="0" smtClean="0"/>
              <a:t>vlerën e përgjithshme të pagesave fikse në 24 muaj </a:t>
            </a:r>
            <a:r>
              <a:rPr lang="sq-AL" sz="2400" dirty="0" smtClean="0"/>
              <a:t>plus </a:t>
            </a:r>
            <a:endParaRPr lang="en-US" sz="2400" dirty="0" smtClean="0"/>
          </a:p>
          <a:p>
            <a:pPr marL="457200" lvl="0" indent="-457200">
              <a:buFont typeface="+mj-lt"/>
              <a:buAutoNum type="arabicPeriod"/>
            </a:pPr>
            <a:endParaRPr lang="en-US" sz="2400" dirty="0" smtClean="0"/>
          </a:p>
          <a:p>
            <a:pPr marL="457200" lvl="0" indent="-457200">
              <a:buFont typeface="+mj-lt"/>
              <a:buAutoNum type="arabicPeriod"/>
            </a:pPr>
            <a:r>
              <a:rPr lang="sq-AL" sz="2400" b="1" dirty="0" smtClean="0"/>
              <a:t>vlerën e parashikuar të pagesave të ndryshueshme në 24 muaj</a:t>
            </a:r>
            <a:endParaRPr lang="en-US" sz="2400" dirty="0" smtClean="0"/>
          </a:p>
          <a:p>
            <a:endParaRPr lang="en-GB" sz="2400" dirty="0" smtClean="0"/>
          </a:p>
          <a:p>
            <a:endParaRPr lang="en-US" sz="2400" dirty="0" smtClean="0"/>
          </a:p>
          <a:p>
            <a:pPr lvl="0"/>
            <a:endParaRPr lang="en-US" sz="2400" dirty="0" smtClean="0"/>
          </a:p>
          <a:p>
            <a:pPr lvl="0"/>
            <a:endParaRPr lang="en-US" sz="24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bg2">
                    <a:lumMod val="75000"/>
                  </a:schemeClr>
                </a:solidFill>
              </a:rPr>
              <a:t>Vlera e parashikuar e kontratave te </a:t>
            </a:r>
            <a:r>
              <a:rPr lang="sq-AL" sz="3200" b="1" i="1" dirty="0" smtClean="0">
                <a:solidFill>
                  <a:schemeClr val="bg2">
                    <a:lumMod val="75000"/>
                  </a:schemeClr>
                </a:solidFill>
              </a:rPr>
              <a:t>shërbimeve</a:t>
            </a:r>
            <a:r>
              <a:rPr lang="en-US" sz="3200" b="1" i="1" dirty="0" smtClean="0">
                <a:solidFill>
                  <a:schemeClr val="bg2">
                    <a:lumMod val="75000"/>
                  </a:schemeClr>
                </a:solidFill>
              </a:rPr>
              <a:t> </a:t>
            </a:r>
          </a:p>
        </p:txBody>
      </p:sp>
      <p:sp>
        <p:nvSpPr>
          <p:cNvPr id="5" name="Rectangle 4"/>
          <p:cNvSpPr/>
          <p:nvPr/>
        </p:nvSpPr>
        <p:spPr>
          <a:xfrm>
            <a:off x="0" y="1600200"/>
            <a:ext cx="9144000" cy="5201424"/>
          </a:xfrm>
          <a:prstGeom prst="rect">
            <a:avLst/>
          </a:prstGeom>
        </p:spPr>
        <p:txBody>
          <a:bodyPr wrap="square">
            <a:spAutoFit/>
          </a:bodyPr>
          <a:lstStyle/>
          <a:p>
            <a:pPr marL="457200" lvl="0" indent="-457200">
              <a:buFont typeface="Wingdings" panose="05000000000000000000" pitchFamily="2" charset="2"/>
              <a:buChar char="§"/>
            </a:pPr>
            <a:r>
              <a:rPr lang="sq-AL" sz="2000" dirty="0" smtClean="0"/>
              <a:t>Vlera e parashikuar e një kontrate publike duhet të llogaritet para inicimit të procedurës së prokurimit</a:t>
            </a:r>
            <a:r>
              <a:rPr lang="en-US" sz="2000" dirty="0" smtClean="0"/>
              <a:t>;</a:t>
            </a:r>
          </a:p>
          <a:p>
            <a:pPr marL="457200" lvl="0" indent="-457200">
              <a:buFont typeface="Wingdings" panose="05000000000000000000" pitchFamily="2" charset="2"/>
              <a:buChar char="§"/>
            </a:pPr>
            <a:r>
              <a:rPr lang="sq-AL" sz="2000" dirty="0" smtClean="0"/>
              <a:t>është kriteri kryesor për përcaktimin e procedurës së prokurimit</a:t>
            </a:r>
            <a:r>
              <a:rPr lang="en-US" sz="2000" dirty="0" smtClean="0"/>
              <a:t>;</a:t>
            </a:r>
          </a:p>
          <a:p>
            <a:pPr marL="457200" lvl="0" indent="-457200">
              <a:buFont typeface="Wingdings" panose="05000000000000000000" pitchFamily="2" charset="2"/>
              <a:buChar char="§"/>
            </a:pPr>
            <a:r>
              <a:rPr lang="sq-AL" sz="2000" dirty="0" smtClean="0"/>
              <a:t>nuk është me informate sekrete dhe si rrjedhoje AK mund ta publikoje ne Njoftimin për kontrate.</a:t>
            </a:r>
          </a:p>
          <a:p>
            <a:pPr marL="457200" lvl="0" indent="-457200">
              <a:buFont typeface="Wingdings" panose="05000000000000000000" pitchFamily="2" charset="2"/>
              <a:buChar char="§"/>
            </a:pPr>
            <a:r>
              <a:rPr lang="sq-AL" sz="2000" dirty="0" smtClean="0"/>
              <a:t>Bazuar në vlerën e parashikuar të kontratës, kontratat klasifikohen në </a:t>
            </a:r>
            <a:r>
              <a:rPr lang="sq-AL" sz="2000" b="1" dirty="0" smtClean="0"/>
              <a:t>katër lloje të ndryshme të kontratave: </a:t>
            </a:r>
            <a:endParaRPr lang="en-US" sz="2000" b="1" dirty="0" smtClean="0"/>
          </a:p>
          <a:p>
            <a:pPr marL="457200" lvl="0" indent="-457200"/>
            <a:endParaRPr lang="en-US" sz="2400" b="1" dirty="0" smtClean="0"/>
          </a:p>
          <a:p>
            <a:pPr marL="822960" lvl="0" indent="-457200">
              <a:buFont typeface="+mj-lt"/>
              <a:buAutoNum type="arabicPeriod"/>
            </a:pPr>
            <a:r>
              <a:rPr lang="sq-AL" sz="2400" b="1" i="1" dirty="0" smtClean="0"/>
              <a:t>“kontratë me vlerë të madhe”;</a:t>
            </a:r>
            <a:endParaRPr lang="en-US" sz="2400" dirty="0" smtClean="0"/>
          </a:p>
          <a:p>
            <a:pPr marL="822960" lvl="0" indent="-457200">
              <a:buFont typeface="+mj-lt"/>
              <a:buAutoNum type="arabicPeriod"/>
            </a:pPr>
            <a:r>
              <a:rPr lang="sq-AL" sz="2400" b="1" i="1" dirty="0" smtClean="0"/>
              <a:t>“kontratë me vlerë të mesme”;</a:t>
            </a:r>
            <a:endParaRPr lang="en-US" sz="2400" dirty="0" smtClean="0"/>
          </a:p>
          <a:p>
            <a:pPr marL="822960" lvl="0" indent="-457200">
              <a:buFont typeface="+mj-lt"/>
              <a:buAutoNum type="arabicPeriod"/>
            </a:pPr>
            <a:r>
              <a:rPr lang="sq-AL" sz="2400" b="1" i="1" dirty="0" smtClean="0"/>
              <a:t>“kontratë me vlerë të vogël” dhe</a:t>
            </a:r>
            <a:endParaRPr lang="en-US" sz="2400" dirty="0" smtClean="0"/>
          </a:p>
          <a:p>
            <a:pPr marL="822960" lvl="0" indent="-457200">
              <a:buFont typeface="+mj-lt"/>
              <a:buAutoNum type="arabicPeriod"/>
            </a:pPr>
            <a:r>
              <a:rPr lang="sq-AL" sz="2400" b="1" i="1" dirty="0" smtClean="0"/>
              <a:t>“kontratë me vlerë minimale </a:t>
            </a:r>
            <a:endParaRPr lang="en-GB" sz="2400" dirty="0" smtClean="0"/>
          </a:p>
          <a:p>
            <a:endParaRPr lang="en-US" sz="2400" dirty="0" smtClean="0"/>
          </a:p>
          <a:p>
            <a:pPr lvl="0"/>
            <a:endParaRPr lang="en-US" sz="2400" dirty="0" smtClean="0"/>
          </a:p>
          <a:p>
            <a:pPr lvl="0"/>
            <a:endParaRPr lang="en-US" sz="2400"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86542929"/>
              </p:ext>
            </p:extLst>
          </p:nvPr>
        </p:nvGraphicFramePr>
        <p:xfrm>
          <a:off x="457200" y="1752600"/>
          <a:ext cx="8229600" cy="39381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1295400">
                <a:tc>
                  <a:txBody>
                    <a:bodyPr/>
                    <a:lstStyle/>
                    <a:p>
                      <a:pPr marL="0" marR="0">
                        <a:lnSpc>
                          <a:spcPts val="1200"/>
                        </a:lnSpc>
                        <a:spcBef>
                          <a:spcPts val="0"/>
                        </a:spcBef>
                        <a:spcAft>
                          <a:spcPts val="0"/>
                        </a:spcAft>
                      </a:pPr>
                      <a:endParaRPr lang="en-US" sz="2400" dirty="0">
                        <a:latin typeface="JEOLDF+TimesNewRoman"/>
                        <a:ea typeface="Calibri"/>
                        <a:cs typeface="Times New Roman"/>
                      </a:endParaRPr>
                    </a:p>
                    <a:p>
                      <a:pPr marL="0" marR="0">
                        <a:lnSpc>
                          <a:spcPts val="1200"/>
                        </a:lnSpc>
                        <a:spcBef>
                          <a:spcPts val="0"/>
                        </a:spcBef>
                        <a:spcAft>
                          <a:spcPts val="0"/>
                        </a:spcAft>
                      </a:pPr>
                      <a:endParaRPr lang="en-US" sz="2400" b="1" i="1" dirty="0" smtClean="0">
                        <a:solidFill>
                          <a:srgbClr val="000000"/>
                        </a:solidFill>
                        <a:latin typeface="Garamond"/>
                        <a:ea typeface="Calibri"/>
                        <a:cs typeface="Arial"/>
                      </a:endParaRPr>
                    </a:p>
                    <a:p>
                      <a:pPr marL="0" marR="0">
                        <a:lnSpc>
                          <a:spcPts val="1200"/>
                        </a:lnSpc>
                        <a:spcBef>
                          <a:spcPts val="0"/>
                        </a:spcBef>
                        <a:spcAft>
                          <a:spcPts val="0"/>
                        </a:spcAft>
                      </a:pPr>
                      <a:endParaRPr lang="en-US" sz="2400" b="1" i="1" dirty="0" smtClean="0">
                        <a:solidFill>
                          <a:srgbClr val="000000"/>
                        </a:solidFill>
                        <a:latin typeface="Garamond"/>
                        <a:ea typeface="Calibri"/>
                        <a:cs typeface="Arial"/>
                      </a:endParaRPr>
                    </a:p>
                    <a:p>
                      <a:pPr marL="0" marR="0">
                        <a:lnSpc>
                          <a:spcPts val="1200"/>
                        </a:lnSpc>
                        <a:spcBef>
                          <a:spcPts val="0"/>
                        </a:spcBef>
                        <a:spcAft>
                          <a:spcPts val="0"/>
                        </a:spcAft>
                      </a:pPr>
                      <a:r>
                        <a:rPr lang="sq-AL" sz="2400" b="1" i="1" dirty="0" smtClean="0">
                          <a:solidFill>
                            <a:srgbClr val="000000"/>
                          </a:solidFill>
                          <a:latin typeface="Garamond"/>
                          <a:ea typeface="Calibri"/>
                          <a:cs typeface="Arial"/>
                        </a:rPr>
                        <a:t>VLERA </a:t>
                      </a:r>
                      <a:r>
                        <a:rPr lang="sq-AL" sz="2400" b="1" i="1" dirty="0">
                          <a:solidFill>
                            <a:srgbClr val="000000"/>
                          </a:solidFill>
                          <a:latin typeface="Garamond"/>
                          <a:ea typeface="Calibri"/>
                          <a:cs typeface="Arial"/>
                        </a:rPr>
                        <a:t>E </a:t>
                      </a:r>
                      <a:r>
                        <a:rPr lang="sq-AL" sz="2400" b="1" i="1" dirty="0" smtClean="0">
                          <a:solidFill>
                            <a:srgbClr val="000000"/>
                          </a:solidFill>
                          <a:latin typeface="Garamond"/>
                          <a:ea typeface="Calibri"/>
                          <a:cs typeface="Arial"/>
                        </a:rPr>
                        <a:t>PARASHIKUAR</a:t>
                      </a:r>
                      <a:endParaRPr lang="en-US" sz="2400" b="1" i="1" dirty="0" smtClean="0">
                        <a:solidFill>
                          <a:srgbClr val="000000"/>
                        </a:solidFill>
                        <a:latin typeface="Garamond"/>
                        <a:ea typeface="Calibri"/>
                        <a:cs typeface="Arial"/>
                      </a:endParaRPr>
                    </a:p>
                  </a:txBody>
                  <a:tcPr marL="68580" marR="68580" marT="0" marB="0" anchor="ctr"/>
                </a:tc>
                <a:tc>
                  <a:txBody>
                    <a:bodyPr/>
                    <a:lstStyle/>
                    <a:p>
                      <a:pPr marL="0" marR="0" algn="ctr">
                        <a:lnSpc>
                          <a:spcPct val="115000"/>
                        </a:lnSpc>
                        <a:spcBef>
                          <a:spcPts val="0"/>
                        </a:spcBef>
                        <a:spcAft>
                          <a:spcPts val="0"/>
                        </a:spcAft>
                      </a:pPr>
                      <a:r>
                        <a:rPr lang="sq-AL" sz="2800" b="1" i="1" dirty="0">
                          <a:solidFill>
                            <a:srgbClr val="000000"/>
                          </a:solidFill>
                          <a:latin typeface="Garamond"/>
                          <a:ea typeface="Calibri"/>
                          <a:cs typeface="Arial"/>
                        </a:rPr>
                        <a:t>SHERBIM</a:t>
                      </a:r>
                      <a:endParaRPr lang="en-US" sz="2800" dirty="0">
                        <a:latin typeface="Garamond"/>
                        <a:ea typeface="Calibri"/>
                        <a:cs typeface="Times New Roman"/>
                      </a:endParaRPr>
                    </a:p>
                  </a:txBody>
                  <a:tcPr marL="68580" marR="68580" marT="0" marB="0" anchor="ctr"/>
                </a:tc>
                <a:extLst>
                  <a:ext uri="{0D108BD9-81ED-4DB2-BD59-A6C34878D82A}">
                    <a16:rowId xmlns:a16="http://schemas.microsoft.com/office/drawing/2014/main" val="10000"/>
                  </a:ext>
                </a:extLst>
              </a:tr>
              <a:tr h="653837">
                <a:tc>
                  <a:txBody>
                    <a:bodyPr/>
                    <a:lstStyle/>
                    <a:p>
                      <a:pPr marL="0" marR="0">
                        <a:lnSpc>
                          <a:spcPts val="1200"/>
                        </a:lnSpc>
                        <a:spcBef>
                          <a:spcPts val="0"/>
                        </a:spcBef>
                        <a:spcAft>
                          <a:spcPts val="0"/>
                        </a:spcAft>
                      </a:pPr>
                      <a:r>
                        <a:rPr lang="sq-AL" sz="2400" b="1" i="1" dirty="0">
                          <a:solidFill>
                            <a:srgbClr val="000000"/>
                          </a:solidFill>
                          <a:latin typeface="Garamond"/>
                          <a:ea typeface="Calibri"/>
                          <a:cs typeface="Arial"/>
                        </a:rPr>
                        <a:t>VLERË TË </a:t>
                      </a:r>
                      <a:r>
                        <a:rPr lang="sq-AL" sz="2400" b="1" i="1" dirty="0" smtClean="0">
                          <a:solidFill>
                            <a:srgbClr val="000000"/>
                          </a:solidFill>
                          <a:latin typeface="Garamond"/>
                          <a:ea typeface="Calibri"/>
                          <a:cs typeface="Arial"/>
                        </a:rPr>
                        <a:t>MADHE</a:t>
                      </a:r>
                      <a:endParaRPr lang="en-US" sz="2400" b="1" i="1" dirty="0" smtClean="0">
                        <a:solidFill>
                          <a:srgbClr val="000000"/>
                        </a:solidFill>
                        <a:latin typeface="Garamond"/>
                        <a:ea typeface="Calibri"/>
                        <a:cs typeface="Arial"/>
                      </a:endParaRPr>
                    </a:p>
                    <a:p>
                      <a:pPr marL="0" marR="0">
                        <a:lnSpc>
                          <a:spcPts val="1200"/>
                        </a:lnSpc>
                        <a:spcBef>
                          <a:spcPts val="0"/>
                        </a:spcBef>
                        <a:spcAft>
                          <a:spcPts val="0"/>
                        </a:spcAft>
                      </a:pPr>
                      <a:endParaRPr lang="en-US" sz="2400" dirty="0">
                        <a:latin typeface="JEOLDF+TimesNew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US" sz="2800" dirty="0">
                          <a:latin typeface="Garamond"/>
                          <a:ea typeface="Calibri"/>
                          <a:cs typeface="Arial"/>
                        </a:rPr>
                        <a:t>≥ 125,000 €</a:t>
                      </a:r>
                      <a:endParaRPr lang="en-US" sz="2800" dirty="0">
                        <a:latin typeface="JEOLDF+TimesNewRoman"/>
                        <a:ea typeface="Calibri"/>
                        <a:cs typeface="Times New Roman"/>
                      </a:endParaRPr>
                    </a:p>
                  </a:txBody>
                  <a:tcPr marL="68580" marR="68580" marT="0" marB="0"/>
                </a:tc>
                <a:extLst>
                  <a:ext uri="{0D108BD9-81ED-4DB2-BD59-A6C34878D82A}">
                    <a16:rowId xmlns:a16="http://schemas.microsoft.com/office/drawing/2014/main" val="10001"/>
                  </a:ext>
                </a:extLst>
              </a:tr>
              <a:tr h="653837">
                <a:tc>
                  <a:txBody>
                    <a:bodyPr/>
                    <a:lstStyle/>
                    <a:p>
                      <a:pPr marL="0" marR="0">
                        <a:lnSpc>
                          <a:spcPts val="1200"/>
                        </a:lnSpc>
                        <a:spcBef>
                          <a:spcPts val="0"/>
                        </a:spcBef>
                        <a:spcAft>
                          <a:spcPts val="0"/>
                        </a:spcAft>
                      </a:pPr>
                      <a:r>
                        <a:rPr lang="sq-AL" sz="2400" b="1" i="1" dirty="0">
                          <a:solidFill>
                            <a:srgbClr val="000000"/>
                          </a:solidFill>
                          <a:latin typeface="Garamond"/>
                          <a:ea typeface="Calibri"/>
                          <a:cs typeface="Arial"/>
                        </a:rPr>
                        <a:t>VLERË TË </a:t>
                      </a:r>
                      <a:r>
                        <a:rPr lang="sq-AL" sz="2400" b="1" i="1" dirty="0" smtClean="0">
                          <a:solidFill>
                            <a:srgbClr val="000000"/>
                          </a:solidFill>
                          <a:latin typeface="Garamond"/>
                          <a:ea typeface="Calibri"/>
                          <a:cs typeface="Arial"/>
                        </a:rPr>
                        <a:t>MESME</a:t>
                      </a:r>
                      <a:endParaRPr lang="en-US" sz="2400" b="1" i="1" dirty="0" smtClean="0">
                        <a:solidFill>
                          <a:srgbClr val="000000"/>
                        </a:solidFill>
                        <a:latin typeface="Garamond"/>
                        <a:ea typeface="Calibri"/>
                        <a:cs typeface="Arial"/>
                      </a:endParaRPr>
                    </a:p>
                    <a:p>
                      <a:pPr marL="0" marR="0">
                        <a:lnSpc>
                          <a:spcPts val="1200"/>
                        </a:lnSpc>
                        <a:spcBef>
                          <a:spcPts val="0"/>
                        </a:spcBef>
                        <a:spcAft>
                          <a:spcPts val="0"/>
                        </a:spcAft>
                      </a:pPr>
                      <a:endParaRPr lang="en-US" sz="2400" dirty="0">
                        <a:latin typeface="JEOLDF+TimesNewRoman"/>
                        <a:ea typeface="Calibri"/>
                        <a:cs typeface="Times New Roman"/>
                      </a:endParaRPr>
                    </a:p>
                  </a:txBody>
                  <a:tcPr marL="68580" marR="68580" marT="0" marB="0" anchor="b"/>
                </a:tc>
                <a:tc>
                  <a:txBody>
                    <a:bodyPr/>
                    <a:lstStyle/>
                    <a:p>
                      <a:pPr marL="0" marR="0" algn="ctr">
                        <a:lnSpc>
                          <a:spcPct val="115000"/>
                        </a:lnSpc>
                        <a:spcBef>
                          <a:spcPts val="0"/>
                        </a:spcBef>
                        <a:spcAft>
                          <a:spcPts val="0"/>
                        </a:spcAft>
                      </a:pPr>
                      <a:r>
                        <a:rPr lang="en-GB" sz="2800">
                          <a:latin typeface="Garamond"/>
                          <a:ea typeface="Calibri"/>
                          <a:cs typeface="Arial"/>
                        </a:rPr>
                        <a:t>&lt; 125,000 €         </a:t>
                      </a:r>
                      <a:r>
                        <a:rPr lang="en-US" sz="2800">
                          <a:latin typeface="Garamond"/>
                          <a:ea typeface="Calibri"/>
                          <a:cs typeface="Arial"/>
                        </a:rPr>
                        <a:t>≥ 10,000 €</a:t>
                      </a:r>
                      <a:endParaRPr lang="en-US" sz="2800">
                        <a:latin typeface="Garamond"/>
                        <a:ea typeface="Calibri"/>
                        <a:cs typeface="Times New Roman"/>
                      </a:endParaRPr>
                    </a:p>
                  </a:txBody>
                  <a:tcPr marL="68580" marR="68580" marT="0" marB="0"/>
                </a:tc>
                <a:extLst>
                  <a:ext uri="{0D108BD9-81ED-4DB2-BD59-A6C34878D82A}">
                    <a16:rowId xmlns:a16="http://schemas.microsoft.com/office/drawing/2014/main" val="10002"/>
                  </a:ext>
                </a:extLst>
              </a:tr>
              <a:tr h="681249">
                <a:tc>
                  <a:txBody>
                    <a:bodyPr/>
                    <a:lstStyle/>
                    <a:p>
                      <a:pPr marL="0" marR="0">
                        <a:lnSpc>
                          <a:spcPts val="1200"/>
                        </a:lnSpc>
                        <a:spcBef>
                          <a:spcPts val="0"/>
                        </a:spcBef>
                        <a:spcAft>
                          <a:spcPts val="0"/>
                        </a:spcAft>
                      </a:pPr>
                      <a:r>
                        <a:rPr lang="sq-AL" sz="2400" b="1" i="1" dirty="0">
                          <a:solidFill>
                            <a:srgbClr val="000000"/>
                          </a:solidFill>
                          <a:latin typeface="Garamond"/>
                          <a:ea typeface="Calibri"/>
                          <a:cs typeface="Arial"/>
                        </a:rPr>
                        <a:t>VLERË TË VOGËL</a:t>
                      </a:r>
                      <a:endParaRPr lang="en-US" sz="2400" dirty="0">
                        <a:latin typeface="JEOLDF+TimesNew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GB" sz="2800" dirty="0">
                          <a:latin typeface="Garamond"/>
                          <a:ea typeface="Calibri"/>
                          <a:cs typeface="Arial"/>
                        </a:rPr>
                        <a:t>&lt; 10,000 €        </a:t>
                      </a:r>
                      <a:r>
                        <a:rPr lang="en-US" sz="2800" dirty="0">
                          <a:latin typeface="Garamond"/>
                          <a:ea typeface="Calibri"/>
                          <a:cs typeface="Arial"/>
                        </a:rPr>
                        <a:t>≥ 1,000 €</a:t>
                      </a:r>
                      <a:endParaRPr lang="en-US" sz="2800" dirty="0">
                        <a:latin typeface="Garamond"/>
                        <a:ea typeface="Calibri"/>
                        <a:cs typeface="Times New Roman"/>
                      </a:endParaRPr>
                    </a:p>
                  </a:txBody>
                  <a:tcPr marL="68580" marR="68580" marT="0" marB="0"/>
                </a:tc>
                <a:extLst>
                  <a:ext uri="{0D108BD9-81ED-4DB2-BD59-A6C34878D82A}">
                    <a16:rowId xmlns:a16="http://schemas.microsoft.com/office/drawing/2014/main" val="10003"/>
                  </a:ext>
                </a:extLst>
              </a:tr>
              <a:tr h="653837">
                <a:tc>
                  <a:txBody>
                    <a:bodyPr/>
                    <a:lstStyle/>
                    <a:p>
                      <a:pPr marL="0" marR="0">
                        <a:lnSpc>
                          <a:spcPts val="1200"/>
                        </a:lnSpc>
                        <a:spcBef>
                          <a:spcPts val="0"/>
                        </a:spcBef>
                        <a:spcAft>
                          <a:spcPts val="0"/>
                        </a:spcAft>
                      </a:pPr>
                      <a:r>
                        <a:rPr lang="sq-AL" sz="2400" b="1" i="1" dirty="0">
                          <a:solidFill>
                            <a:srgbClr val="000000"/>
                          </a:solidFill>
                          <a:latin typeface="Garamond"/>
                          <a:ea typeface="Calibri"/>
                          <a:cs typeface="Arial"/>
                        </a:rPr>
                        <a:t>VLERË MINIMALE</a:t>
                      </a:r>
                      <a:endParaRPr lang="en-US" sz="2400" dirty="0">
                        <a:latin typeface="JEOLDF+TimesNewRoman"/>
                        <a:ea typeface="Calibri"/>
                        <a:cs typeface="Times New Roman"/>
                      </a:endParaRPr>
                    </a:p>
                  </a:txBody>
                  <a:tcPr marL="68580" marR="68580" marT="0" marB="0" anchor="ctr"/>
                </a:tc>
                <a:tc>
                  <a:txBody>
                    <a:bodyPr/>
                    <a:lstStyle/>
                    <a:p>
                      <a:pPr marL="0" marR="0" algn="ctr">
                        <a:lnSpc>
                          <a:spcPct val="115000"/>
                        </a:lnSpc>
                        <a:spcBef>
                          <a:spcPts val="0"/>
                        </a:spcBef>
                        <a:spcAft>
                          <a:spcPts val="0"/>
                        </a:spcAft>
                      </a:pPr>
                      <a:r>
                        <a:rPr lang="en-US" sz="2800" dirty="0">
                          <a:latin typeface="Garamond"/>
                          <a:ea typeface="Calibri"/>
                          <a:cs typeface="Arial"/>
                        </a:rPr>
                        <a:t>&lt; 1,000 €</a:t>
                      </a:r>
                      <a:endParaRPr lang="en-US" sz="2800" dirty="0">
                        <a:latin typeface="JEOLDF+TimesNewRoman"/>
                        <a:ea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Title 1"/>
          <p:cNvSpPr txBox="1">
            <a:spLocks/>
          </p:cNvSpPr>
          <p:nvPr/>
        </p:nvSpPr>
        <p:spPr>
          <a:xfrm>
            <a:off x="3810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i="1" dirty="0" smtClean="0">
                <a:solidFill>
                  <a:schemeClr val="bg2">
                    <a:lumMod val="75000"/>
                  </a:schemeClr>
                </a:solidFill>
              </a:rPr>
              <a:t>Vlera e parashikuar e kontratave te shërbimeve</a:t>
            </a:r>
            <a:r>
              <a:rPr lang="en-US" sz="3200" b="1" i="1" dirty="0" smtClean="0">
                <a:solidFill>
                  <a:schemeClr val="bg2">
                    <a:lumMod val="75000"/>
                  </a:schemeClr>
                </a:solidFill>
              </a:rPr>
              <a:t> </a:t>
            </a:r>
          </a:p>
          <a:p>
            <a:pPr marL="381000" indent="-381000" algn="ctr">
              <a:defRPr/>
            </a:pPr>
            <a:endParaRPr lang="en-US" sz="3200" b="1" i="1" dirty="0" smtClean="0">
              <a:solidFill>
                <a:srgbClr val="FF0000"/>
              </a:solidFill>
            </a:endParaRPr>
          </a:p>
        </p:txBody>
      </p:sp>
    </p:spTree>
    <p:extLst>
      <p:ext uri="{BB962C8B-B14F-4D97-AF65-F5344CB8AC3E}">
        <p14:creationId xmlns:p14="http://schemas.microsoft.com/office/powerpoint/2010/main" val="369896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95400"/>
            <a:ext cx="9144000" cy="4830763"/>
          </a:xfrm>
        </p:spPr>
        <p:txBody>
          <a:bodyPr/>
          <a:lstStyle/>
          <a:p>
            <a:pPr marL="685800">
              <a:buFont typeface="Wingdings" panose="05000000000000000000" pitchFamily="2" charset="2"/>
              <a:buChar char="§"/>
            </a:pPr>
            <a:r>
              <a:rPr lang="sq-AL" sz="2400" dirty="0" smtClean="0"/>
              <a:t>nëse AK synon të bëjë dhënien e kontratave </a:t>
            </a:r>
            <a:r>
              <a:rPr lang="sq-AL" sz="2400" b="1" dirty="0" smtClean="0"/>
              <a:t>gjatë periudhës së ardhshme 12 mujore te</a:t>
            </a:r>
            <a:r>
              <a:rPr lang="sq-AL" sz="2400" dirty="0" smtClean="0"/>
              <a:t>:</a:t>
            </a:r>
          </a:p>
          <a:p>
            <a:pPr marL="685800">
              <a:buFont typeface="Wingdings" panose="05000000000000000000" pitchFamily="2" charset="2"/>
              <a:buChar char="§"/>
            </a:pPr>
            <a:endParaRPr lang="sq-AL" sz="2400" dirty="0" smtClean="0"/>
          </a:p>
          <a:p>
            <a:pPr marL="685800">
              <a:buFont typeface="Wingdings" panose="05000000000000000000" pitchFamily="2" charset="2"/>
              <a:buChar char="§"/>
            </a:pPr>
            <a:r>
              <a:rPr lang="sq-AL" sz="2400" dirty="0" smtClean="0"/>
              <a:t>një apo më shumë </a:t>
            </a:r>
            <a:r>
              <a:rPr lang="sq-AL" sz="2400" b="1" u="sng" dirty="0" smtClean="0"/>
              <a:t>kontratave për shërbime</a:t>
            </a:r>
            <a:r>
              <a:rPr lang="sq-AL" sz="2400" dirty="0" smtClean="0"/>
              <a:t> të cilat kanë një vlerë të parashikuar, të vetme apo të përbashkët, prej </a:t>
            </a:r>
            <a:r>
              <a:rPr lang="sq-AL" sz="2400" b="1" u="sng" dirty="0" smtClean="0"/>
              <a:t>500,000 Euro apo më shumë</a:t>
            </a:r>
            <a:r>
              <a:rPr lang="en-US" sz="2400" b="1" u="sng" dirty="0" smtClean="0"/>
              <a:t>.</a:t>
            </a:r>
          </a:p>
          <a:p>
            <a:pPr indent="0">
              <a:buNone/>
            </a:pPr>
            <a:endParaRPr lang="sq-AL" sz="2400" b="1" u="sng" dirty="0" smtClean="0"/>
          </a:p>
          <a:p>
            <a:pPr marL="685800">
              <a:buFont typeface="Wingdings" panose="05000000000000000000" pitchFamily="2" charset="2"/>
              <a:buChar char="§"/>
            </a:pPr>
            <a:r>
              <a:rPr lang="sq-AL" sz="2400" b="1" dirty="0" smtClean="0"/>
              <a:t>Përgatis dhe publikoj një Njoftim Indikativ</a:t>
            </a:r>
            <a:r>
              <a:rPr lang="en-US" sz="2400" b="1" dirty="0" smtClean="0"/>
              <a:t> </a:t>
            </a:r>
            <a:r>
              <a:rPr lang="sq-AL" sz="2400" dirty="0" smtClean="0"/>
              <a:t>sa më shpejtë që është e mundshme pas fillimit të vitit fiskal në fjalë </a:t>
            </a:r>
            <a:r>
              <a:rPr lang="en-US" sz="2400" dirty="0" smtClean="0"/>
              <a:t>.</a:t>
            </a:r>
            <a:endParaRPr lang="sq-AL" sz="2400" dirty="0" smtClean="0"/>
          </a:p>
          <a:p>
            <a:pPr indent="0">
              <a:buNone/>
            </a:pPr>
            <a:endParaRPr lang="en-GB" sz="2400" dirty="0" smtClean="0"/>
          </a:p>
          <a:p>
            <a:pPr indent="0">
              <a:buNone/>
            </a:pPr>
            <a:endParaRPr lang="en-US" sz="2400" dirty="0" smtClean="0"/>
          </a:p>
          <a:p>
            <a:pPr indent="0">
              <a:buFont typeface="Wingdings" pitchFamily="2" charset="2"/>
              <a:buChar char="Ø"/>
            </a:pPr>
            <a:endParaRPr lang="en-US" sz="2400" dirty="0" smtClean="0"/>
          </a:p>
        </p:txBody>
      </p:sp>
      <p:sp>
        <p:nvSpPr>
          <p:cNvPr id="4" name="Title 1"/>
          <p:cNvSpPr txBox="1">
            <a:spLocks/>
          </p:cNvSpPr>
          <p:nvPr/>
        </p:nvSpPr>
        <p:spPr>
          <a:xfrm>
            <a:off x="462756" y="476672"/>
            <a:ext cx="83002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0" indent="0" algn="ctr">
              <a:buNone/>
            </a:pPr>
            <a:endParaRPr lang="en-US" sz="3600" b="1" i="1" dirty="0" smtClean="0">
              <a:solidFill>
                <a:srgbClr val="FF0000"/>
              </a:solidFill>
            </a:endParaRPr>
          </a:p>
        </p:txBody>
      </p:sp>
      <p:sp>
        <p:nvSpPr>
          <p:cNvPr id="6" name="Title 1"/>
          <p:cNvSpPr txBox="1">
            <a:spLocks/>
          </p:cNvSpPr>
          <p:nvPr/>
        </p:nvSpPr>
        <p:spPr>
          <a:xfrm>
            <a:off x="615156" y="676275"/>
            <a:ext cx="8071644" cy="6953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600" b="1" i="1" dirty="0" smtClean="0">
                <a:solidFill>
                  <a:schemeClr val="bg2">
                    <a:lumMod val="75000"/>
                  </a:schemeClr>
                </a:solidFill>
              </a:rPr>
              <a:t>Njoftimi Indikativ</a:t>
            </a:r>
          </a:p>
        </p:txBody>
      </p:sp>
    </p:spTree>
    <p:extLst>
      <p:ext uri="{BB962C8B-B14F-4D97-AF65-F5344CB8AC3E}">
        <p14:creationId xmlns:p14="http://schemas.microsoft.com/office/powerpoint/2010/main" val="3698965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rgbClr val="FF0000"/>
                </a:solidFill>
              </a:rPr>
              <a:t> </a:t>
            </a:r>
            <a:r>
              <a:rPr lang="sq-AL" sz="2400" b="1" i="1" dirty="0" smtClean="0">
                <a:solidFill>
                  <a:schemeClr val="bg2">
                    <a:lumMod val="75000"/>
                  </a:schemeClr>
                </a:solidFill>
              </a:rPr>
              <a:t>Klasifikimi i kontratave </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5181600"/>
          </a:xfrm>
        </p:spPr>
        <p:txBody>
          <a:bodyPr/>
          <a:lstStyle/>
          <a:p>
            <a:r>
              <a:rPr lang="sq-AL" sz="2200" dirty="0" smtClean="0"/>
              <a:t>Kryesisht ekzistojnë </a:t>
            </a:r>
            <a:r>
              <a:rPr lang="en-US" sz="2200" b="1" i="1" dirty="0" smtClean="0"/>
              <a:t>3 </a:t>
            </a:r>
            <a:r>
              <a:rPr lang="sq-AL" sz="2200" b="1" i="1" dirty="0" smtClean="0"/>
              <a:t>lloje të kontratave</a:t>
            </a:r>
            <a:r>
              <a:rPr lang="en-US" sz="2200" dirty="0" smtClean="0"/>
              <a:t>. </a:t>
            </a:r>
            <a:r>
              <a:rPr lang="sq-AL" sz="2200" dirty="0" smtClean="0"/>
              <a:t>Përzgjedhja e llojit të kontratës varet nga: </a:t>
            </a:r>
            <a:endParaRPr lang="en-US" sz="2200" dirty="0" smtClean="0"/>
          </a:p>
          <a:p>
            <a:pPr>
              <a:buNone/>
            </a:pPr>
            <a:r>
              <a:rPr lang="sq-AL" sz="2200" dirty="0" smtClean="0"/>
              <a:t>a. kategoria dhe natyra e artikullit </a:t>
            </a:r>
            <a:r>
              <a:rPr lang="sq-AL" sz="2200" b="1" i="1" dirty="0" smtClean="0"/>
              <a:t>(kontratë për furnizim)</a:t>
            </a:r>
            <a:endParaRPr lang="en-US" sz="2200" dirty="0" smtClean="0"/>
          </a:p>
          <a:p>
            <a:pPr>
              <a:buNone/>
            </a:pPr>
            <a:r>
              <a:rPr lang="sq-AL" sz="2200" dirty="0" smtClean="0"/>
              <a:t>b. shërbimi që duhet të ofrohet </a:t>
            </a:r>
            <a:r>
              <a:rPr lang="sq-AL" sz="2200" b="1" i="1" dirty="0" smtClean="0"/>
              <a:t>(kontratë për shërbime)</a:t>
            </a:r>
            <a:r>
              <a:rPr lang="sq-AL" sz="2200" dirty="0" smtClean="0"/>
              <a:t> ose </a:t>
            </a:r>
            <a:endParaRPr lang="en-US" sz="2200" dirty="0" smtClean="0"/>
          </a:p>
          <a:p>
            <a:pPr>
              <a:buNone/>
            </a:pPr>
            <a:r>
              <a:rPr lang="sq-AL" sz="2200" dirty="0" smtClean="0"/>
              <a:t>c. punët që duhet të ekzekutohen </a:t>
            </a:r>
            <a:r>
              <a:rPr lang="sq-AL" sz="2200" b="1" i="1" dirty="0" smtClean="0"/>
              <a:t>(kontratë për punë).</a:t>
            </a:r>
            <a:r>
              <a:rPr lang="sq-AL" sz="2200" dirty="0" smtClean="0"/>
              <a:t> </a:t>
            </a:r>
            <a:endParaRPr lang="en-US" sz="2200" dirty="0" smtClean="0"/>
          </a:p>
          <a:p>
            <a:pPr>
              <a:buNone/>
            </a:pPr>
            <a:r>
              <a:rPr lang="sq-AL" sz="2200" dirty="0" smtClean="0"/>
              <a:t> </a:t>
            </a:r>
            <a:endParaRPr lang="en-US" sz="2200" dirty="0" smtClean="0"/>
          </a:p>
          <a:p>
            <a:r>
              <a:rPr lang="sq-AL" sz="2200" dirty="0" smtClean="0"/>
              <a:t>Megjithatë, është e mundshme qe një kontratë publike të jetë “kombinim”: </a:t>
            </a:r>
          </a:p>
          <a:p>
            <a:pPr lvl="0"/>
            <a:r>
              <a:rPr lang="sq-AL" sz="2200" dirty="0" smtClean="0"/>
              <a:t>Furnizim/Shërbim, </a:t>
            </a:r>
            <a:endParaRPr lang="en-US" sz="2200" dirty="0" smtClean="0"/>
          </a:p>
          <a:p>
            <a:pPr lvl="0"/>
            <a:r>
              <a:rPr lang="sq-AL" sz="2200" dirty="0" smtClean="0"/>
              <a:t>Punë/Shërbim; </a:t>
            </a:r>
            <a:endParaRPr lang="en-US" sz="2200" dirty="0" smtClean="0"/>
          </a:p>
          <a:p>
            <a:pPr lvl="0"/>
            <a:r>
              <a:rPr lang="sq-AL" sz="2200" dirty="0" smtClean="0"/>
              <a:t>Punë/Furnizim; </a:t>
            </a:r>
            <a:endParaRPr lang="en-US" sz="2200" dirty="0" smtClean="0"/>
          </a:p>
          <a:p>
            <a:pPr lvl="0"/>
            <a:r>
              <a:rPr lang="sq-AL" sz="2200" dirty="0" smtClean="0"/>
              <a:t>Kombinim në Furnizim/Punë/Shërbime. </a:t>
            </a:r>
            <a:endParaRPr lang="en-US" sz="2200" dirty="0" smtClean="0"/>
          </a:p>
          <a:p>
            <a:pPr marL="514350" lvl="0" indent="-514350">
              <a:buNone/>
            </a:pPr>
            <a:endParaRPr lang="en-US" sz="2400"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rgbClr val="FF0000"/>
                </a:solidFill>
              </a:rPr>
              <a:t> </a:t>
            </a:r>
            <a:r>
              <a:rPr lang="sq-AL" sz="2400" b="1" i="1" dirty="0" smtClean="0">
                <a:solidFill>
                  <a:schemeClr val="bg2">
                    <a:lumMod val="75000"/>
                  </a:schemeClr>
                </a:solidFill>
              </a:rPr>
              <a:t>Klasifikimi i kontratave </a:t>
            </a:r>
            <a:r>
              <a:rPr lang="en-US" sz="2400" b="1" i="1" dirty="0" smtClean="0">
                <a:solidFill>
                  <a:schemeClr val="bg2">
                    <a:lumMod val="75000"/>
                  </a:schemeClr>
                </a:solidFill>
              </a:rPr>
              <a:t>(2) </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4525963"/>
          </a:xfrm>
        </p:spPr>
        <p:txBody>
          <a:bodyPr/>
          <a:lstStyle/>
          <a:p>
            <a:r>
              <a:rPr lang="sq-AL" sz="2400" dirty="0" smtClean="0"/>
              <a:t>Metoda bazike për të trajtuar këtë ndarje është gjithnjë </a:t>
            </a:r>
            <a:r>
              <a:rPr lang="sq-AL" sz="2400" b="1" i="1" dirty="0" smtClean="0"/>
              <a:t>modeli i kostos së thjeshtë</a:t>
            </a:r>
            <a:r>
              <a:rPr lang="sq-AL" sz="2400" b="1" dirty="0" smtClean="0"/>
              <a:t> </a:t>
            </a:r>
            <a:r>
              <a:rPr lang="en-US" sz="2400" b="1" dirty="0" smtClean="0"/>
              <a:t>.</a:t>
            </a:r>
          </a:p>
          <a:p>
            <a:pPr>
              <a:buNone/>
            </a:pPr>
            <a:endParaRPr lang="en-US" sz="2400" dirty="0" smtClean="0"/>
          </a:p>
          <a:p>
            <a:r>
              <a:rPr lang="sq-AL" sz="2400" dirty="0" smtClean="0"/>
              <a:t>Cilido element i kontratës që ka shpenzimet më të larta të parashikuara kontrata duhet të klasifikohet nën atë lloj të kontratës</a:t>
            </a:r>
            <a:r>
              <a:rPr lang="en-US" sz="2400" dirty="0" smtClean="0"/>
              <a:t>.</a:t>
            </a:r>
          </a:p>
          <a:p>
            <a:pPr>
              <a:buNone/>
            </a:pPr>
            <a:endParaRPr lang="en-US" sz="2400" dirty="0" smtClean="0"/>
          </a:p>
          <a:p>
            <a:r>
              <a:rPr lang="sq-AL" sz="2400" dirty="0" smtClean="0"/>
              <a:t>Klasifikimi i një kontrate shërbimi mund të jetë i vështirë, pasi qe </a:t>
            </a:r>
            <a:r>
              <a:rPr lang="sq-AL" sz="2400" b="1" dirty="0" smtClean="0"/>
              <a:t>prej të gjitha llojeve te kontratave</a:t>
            </a:r>
            <a:r>
              <a:rPr lang="sq-AL" sz="2400" dirty="0" smtClean="0"/>
              <a:t> në dispozicion shërbimet janë ato </a:t>
            </a:r>
            <a:r>
              <a:rPr lang="sq-AL" sz="2400" b="1" dirty="0" smtClean="0"/>
              <a:t>te cilat me se shumti "përzihen" me llojet e tjera të kontratave</a:t>
            </a:r>
            <a:r>
              <a:rPr lang="en-US" sz="2400" b="1" dirty="0" smtClean="0"/>
              <a:t>.</a:t>
            </a:r>
            <a:endParaRPr lang="en-US" sz="2400" dirty="0" smtClean="0"/>
          </a:p>
          <a:p>
            <a:endParaRPr lang="en-US" sz="2400" dirty="0" smtClean="0"/>
          </a:p>
          <a:p>
            <a:endParaRPr lang="en-US" sz="2400" dirty="0" smtClean="0">
              <a:solidFill>
                <a:srgbClr val="FF0000"/>
              </a:solidFill>
            </a:endParaRPr>
          </a:p>
          <a:p>
            <a:pPr>
              <a:buNone/>
            </a:pP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chemeClr val="bg2">
                    <a:lumMod val="75000"/>
                  </a:schemeClr>
                </a:solidFill>
              </a:rPr>
              <a:t>Shembull </a:t>
            </a:r>
            <a:r>
              <a:rPr lang="en-US" sz="2400" b="1" i="1" dirty="0" smtClean="0">
                <a:solidFill>
                  <a:schemeClr val="bg2">
                    <a:lumMod val="75000"/>
                  </a:schemeClr>
                </a:solidFill>
              </a:rPr>
              <a:t> 2</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4525963"/>
          </a:xfrm>
        </p:spPr>
        <p:txBody>
          <a:bodyPr/>
          <a:lstStyle/>
          <a:p>
            <a:endParaRPr lang="en-GB" sz="2400" dirty="0" smtClean="0"/>
          </a:p>
          <a:p>
            <a:r>
              <a:rPr lang="sq-AL" sz="2400" dirty="0" smtClean="0"/>
              <a:t>Autoriteti Kontraktues blen </a:t>
            </a:r>
            <a:r>
              <a:rPr lang="sq-AL" sz="2400" b="1" dirty="0" smtClean="0"/>
              <a:t>një makinë për fotokopjim</a:t>
            </a:r>
            <a:r>
              <a:rPr lang="sq-AL" sz="2400" dirty="0" smtClean="0"/>
              <a:t> dhe në të njëjtën kohë </a:t>
            </a:r>
            <a:r>
              <a:rPr lang="sq-AL" sz="2400" dirty="0" err="1" smtClean="0"/>
              <a:t>dakordohet</a:t>
            </a:r>
            <a:r>
              <a:rPr lang="sq-AL" sz="2400" dirty="0" smtClean="0"/>
              <a:t> për një </a:t>
            </a:r>
            <a:r>
              <a:rPr lang="sq-AL" sz="2400" b="1" dirty="0" smtClean="0"/>
              <a:t>kontratë për mirëmbajtje të vazhdueshme</a:t>
            </a:r>
            <a:r>
              <a:rPr lang="en-US" sz="2400" b="1" dirty="0" smtClean="0"/>
              <a:t>.</a:t>
            </a:r>
            <a:r>
              <a:rPr lang="sq-AL" sz="2400" b="1" dirty="0" smtClean="0"/>
              <a:t> </a:t>
            </a:r>
            <a:endParaRPr lang="sq-AL" sz="2400" dirty="0" smtClean="0"/>
          </a:p>
          <a:p>
            <a:pPr>
              <a:buNone/>
            </a:pPr>
            <a:endParaRPr lang="en-US" sz="2400" dirty="0" smtClean="0"/>
          </a:p>
          <a:p>
            <a:r>
              <a:rPr lang="sq-AL" sz="2400" dirty="0" smtClean="0"/>
              <a:t>Në fillim kontrata duket të jetë një kontrate për "</a:t>
            </a:r>
            <a:r>
              <a:rPr lang="sq-AL" sz="2400" b="1" dirty="0" smtClean="0"/>
              <a:t>mallra / furnizime</a:t>
            </a:r>
            <a:r>
              <a:rPr lang="sq-AL" sz="2400" dirty="0" smtClean="0"/>
              <a:t>" </a:t>
            </a:r>
            <a:r>
              <a:rPr lang="en-US" sz="2400" dirty="0" smtClean="0"/>
              <a:t>.</a:t>
            </a:r>
          </a:p>
          <a:p>
            <a:pPr>
              <a:buNone/>
            </a:pPr>
            <a:endParaRPr lang="en-GB" sz="2400" b="1" dirty="0" smtClean="0"/>
          </a:p>
          <a:p>
            <a:pPr algn="ctr"/>
            <a:r>
              <a:rPr lang="sq-AL" sz="2400" i="1" u="sng" dirty="0" smtClean="0"/>
              <a:t>Nëse merret parasysh </a:t>
            </a:r>
            <a:r>
              <a:rPr lang="sq-AL" sz="2400" b="1" i="1" u="sng" dirty="0" smtClean="0"/>
              <a:t>një kontrate për mirëmbajtje për 5 vite</a:t>
            </a:r>
            <a:r>
              <a:rPr lang="sq-AL" sz="2400" i="1" u="sng" dirty="0" smtClean="0"/>
              <a:t> </a:t>
            </a:r>
            <a:r>
              <a:rPr lang="en-GB" sz="2400" i="1" u="sng" dirty="0" smtClean="0"/>
              <a:t>???</a:t>
            </a:r>
            <a:endParaRPr lang="en-US" sz="2400" i="1" u="sng" dirty="0" smtClean="0"/>
          </a:p>
          <a:p>
            <a:pPr>
              <a:buNone/>
            </a:pPr>
            <a:r>
              <a:rPr lang="en-GB" sz="2400" dirty="0" smtClean="0"/>
              <a:t> </a:t>
            </a:r>
            <a:endParaRPr lang="en-US" sz="2400" dirty="0" smtClean="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lstStyle/>
          <a:p>
            <a:r>
              <a:rPr lang="en-GB" sz="2400" b="1" i="1" dirty="0" smtClean="0">
                <a:solidFill>
                  <a:srgbClr val="FF0000"/>
                </a:solidFill>
              </a:rPr>
              <a:t/>
            </a:r>
            <a:br>
              <a:rPr lang="en-GB" sz="2400" b="1" i="1" dirty="0" smtClean="0">
                <a:solidFill>
                  <a:srgbClr val="FF0000"/>
                </a:solidFill>
              </a:rPr>
            </a:br>
            <a:r>
              <a:rPr lang="sq-AL" sz="2400" b="1" i="1" dirty="0" smtClean="0">
                <a:solidFill>
                  <a:schemeClr val="bg2">
                    <a:lumMod val="75000"/>
                  </a:schemeClr>
                </a:solidFill>
              </a:rPr>
              <a:t>Shembull </a:t>
            </a:r>
            <a:r>
              <a:rPr lang="en-US" sz="2400" b="1" i="1" dirty="0" smtClean="0">
                <a:solidFill>
                  <a:schemeClr val="bg2">
                    <a:lumMod val="75000"/>
                  </a:schemeClr>
                </a:solidFill>
              </a:rPr>
              <a:t> 3</a:t>
            </a:r>
            <a:endParaRPr lang="en-US" b="1" dirty="0">
              <a:solidFill>
                <a:schemeClr val="bg2">
                  <a:lumMod val="75000"/>
                </a:schemeClr>
              </a:solidFill>
            </a:endParaRPr>
          </a:p>
        </p:txBody>
      </p:sp>
      <p:sp>
        <p:nvSpPr>
          <p:cNvPr id="3" name="Content Placeholder 2"/>
          <p:cNvSpPr>
            <a:spLocks noGrp="1"/>
          </p:cNvSpPr>
          <p:nvPr>
            <p:ph idx="1"/>
          </p:nvPr>
        </p:nvSpPr>
        <p:spPr>
          <a:xfrm>
            <a:off x="0" y="1600200"/>
            <a:ext cx="9144000" cy="4525963"/>
          </a:xfrm>
        </p:spPr>
        <p:txBody>
          <a:bodyPr/>
          <a:lstStyle/>
          <a:p>
            <a:pPr>
              <a:buNone/>
            </a:pPr>
            <a:endParaRPr lang="en-GB" sz="2400" dirty="0" smtClean="0"/>
          </a:p>
          <a:p>
            <a:r>
              <a:rPr lang="sq-AL" sz="2400" b="1" dirty="0" smtClean="0"/>
              <a:t>një kërkesë për ngjyrosje</a:t>
            </a:r>
            <a:r>
              <a:rPr lang="sq-AL" sz="2400" dirty="0" smtClean="0"/>
              <a:t> </a:t>
            </a:r>
            <a:r>
              <a:rPr lang="sq-AL" sz="2400" b="1" dirty="0" smtClean="0"/>
              <a:t>nganjëherë mund të jetë një kontratë për punë</a:t>
            </a:r>
            <a:r>
              <a:rPr lang="sq-AL" sz="2400" dirty="0" smtClean="0"/>
              <a:t> (e përfshirë në kontratën origjinale të ndërtimit) por </a:t>
            </a:r>
          </a:p>
          <a:p>
            <a:pPr>
              <a:buNone/>
            </a:pPr>
            <a:endParaRPr lang="sq-AL" sz="2400" dirty="0" smtClean="0"/>
          </a:p>
          <a:p>
            <a:r>
              <a:rPr lang="sq-AL" sz="2400" b="1" dirty="0" smtClean="0"/>
              <a:t>kalon në një kontratë shërbimi, nëse kërkesa për ngjyrosje është një kontratë në vete.</a:t>
            </a:r>
            <a:endParaRPr lang="sq-AL" sz="2400" dirty="0" smtClean="0"/>
          </a:p>
          <a:p>
            <a:endParaRPr lang="en-US" sz="2400" dirty="0" smtClean="0">
              <a:solidFill>
                <a:srgbClr val="FF0000"/>
              </a:solidFill>
            </a:endParaRPr>
          </a:p>
          <a:p>
            <a:pPr>
              <a:buNone/>
            </a:pPr>
            <a:endParaRPr lang="en-US" sz="2400" dirty="0" smtClean="0">
              <a:solidFill>
                <a:srgbClr val="FF0000"/>
              </a:solidFill>
            </a:endParaRPr>
          </a:p>
          <a:p>
            <a:pPr>
              <a:buNone/>
            </a:pPr>
            <a:r>
              <a:rPr lang="en-GB" sz="2400" dirty="0" smtClean="0">
                <a:solidFill>
                  <a:srgbClr val="FF0000"/>
                </a:solidFill>
              </a:rPr>
              <a:t> </a:t>
            </a:r>
            <a:endParaRPr lang="en-US" sz="2400" dirty="0" smtClean="0">
              <a:solidFill>
                <a:srgbClr val="FF0000"/>
              </a:solidFill>
            </a:endParaRP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797"/>
          </a:xfrm>
        </p:spPr>
        <p:txBody>
          <a:bodyPr/>
          <a:lstStyle/>
          <a:p>
            <a:r>
              <a:rPr lang="sq-AL" sz="2000" b="1" i="1" dirty="0" smtClean="0">
                <a:solidFill>
                  <a:schemeClr val="bg2">
                    <a:lumMod val="75000"/>
                  </a:schemeClr>
                </a:solidFill>
              </a:rPr>
              <a:t>Rregullat në vijim përcaktojnë llojin e kontratave të kombinuara: </a:t>
            </a:r>
            <a:r>
              <a:rPr lang="en-US" sz="2400" dirty="0" smtClean="0">
                <a:solidFill>
                  <a:schemeClr val="bg2">
                    <a:lumMod val="75000"/>
                  </a:schemeClr>
                </a:solidFill>
              </a:rPr>
              <a:t/>
            </a:r>
            <a:br>
              <a:rPr lang="en-US" sz="2400" dirty="0" smtClean="0">
                <a:solidFill>
                  <a:schemeClr val="bg2">
                    <a:lumMod val="75000"/>
                  </a:schemeClr>
                </a:solidFill>
              </a:rPr>
            </a:br>
            <a:endParaRPr lang="en-US" dirty="0">
              <a:solidFill>
                <a:schemeClr val="bg2">
                  <a:lumMod val="75000"/>
                </a:schemeClr>
              </a:solidFill>
            </a:endParaRPr>
          </a:p>
        </p:txBody>
      </p:sp>
      <p:sp>
        <p:nvSpPr>
          <p:cNvPr id="3" name="Content Placeholder 2"/>
          <p:cNvSpPr>
            <a:spLocks noGrp="1"/>
          </p:cNvSpPr>
          <p:nvPr>
            <p:ph idx="1"/>
          </p:nvPr>
        </p:nvSpPr>
        <p:spPr/>
        <p:txBody>
          <a:bodyPr/>
          <a:lstStyle/>
          <a:p>
            <a:pPr algn="ctr">
              <a:buNone/>
            </a:pPr>
            <a:endParaRPr lang="en-US" dirty="0" smtClean="0">
              <a:solidFill>
                <a:srgbClr val="FF0000"/>
              </a:solidFill>
            </a:endParaRPr>
          </a:p>
          <a:p>
            <a:pPr>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10367889"/>
              </p:ext>
            </p:extLst>
          </p:nvPr>
        </p:nvGraphicFramePr>
        <p:xfrm>
          <a:off x="0" y="685800"/>
          <a:ext cx="9144000" cy="6172199"/>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1302992">
                <a:tc>
                  <a:txBody>
                    <a:bodyPr/>
                    <a:lstStyle/>
                    <a:p>
                      <a:pPr marL="0" marR="71755" algn="just">
                        <a:lnSpc>
                          <a:spcPct val="115000"/>
                        </a:lnSpc>
                        <a:spcBef>
                          <a:spcPts val="1200"/>
                        </a:spcBef>
                        <a:spcAft>
                          <a:spcPts val="0"/>
                        </a:spcAft>
                      </a:pPr>
                      <a:r>
                        <a:rPr lang="sq-AL" sz="1800" dirty="0">
                          <a:solidFill>
                            <a:srgbClr val="000000"/>
                          </a:solidFill>
                          <a:latin typeface="Garamond"/>
                          <a:ea typeface="Times New Roman"/>
                          <a:cs typeface="Arial"/>
                        </a:rPr>
                        <a:t>Një kontratë për </a:t>
                      </a:r>
                      <a:endParaRPr lang="en-US" sz="1800" dirty="0">
                        <a:latin typeface="Garamond"/>
                        <a:ea typeface="Calibri"/>
                        <a:cs typeface="Times New Roman"/>
                      </a:endParaRPr>
                    </a:p>
                    <a:p>
                      <a:pPr marL="342900" marR="71755" lvl="0" indent="-342900" algn="just">
                        <a:lnSpc>
                          <a:spcPct val="115000"/>
                        </a:lnSpc>
                        <a:spcBef>
                          <a:spcPts val="1200"/>
                        </a:spcBef>
                        <a:spcAft>
                          <a:spcPts val="0"/>
                        </a:spcAft>
                        <a:buFont typeface="Garamond"/>
                        <a:buAutoNum type="alphaLcPeriod"/>
                      </a:pPr>
                      <a:r>
                        <a:rPr lang="sq-AL" sz="1800" b="1" i="1" dirty="0">
                          <a:solidFill>
                            <a:srgbClr val="FF0000"/>
                          </a:solidFill>
                          <a:latin typeface="Garamond"/>
                          <a:ea typeface="Times New Roman"/>
                          <a:cs typeface="Arial"/>
                        </a:rPr>
                        <a:t>furnizim të produkteve</a:t>
                      </a:r>
                      <a:r>
                        <a:rPr lang="sq-AL" sz="1800" b="1" i="1" dirty="0">
                          <a:solidFill>
                            <a:srgbClr val="000000"/>
                          </a:solidFill>
                          <a:latin typeface="Garamond"/>
                          <a:ea typeface="Times New Roman"/>
                          <a:cs typeface="Arial"/>
                        </a:rPr>
                        <a:t> dhe</a:t>
                      </a:r>
                      <a:endParaRPr lang="en-US" sz="1800" dirty="0">
                        <a:latin typeface="Garamond"/>
                        <a:ea typeface="Calibri"/>
                        <a:cs typeface="Arial"/>
                      </a:endParaRPr>
                    </a:p>
                    <a:p>
                      <a:pPr marL="342900" marR="71755" lvl="0" indent="-342900" algn="just">
                        <a:lnSpc>
                          <a:spcPct val="115000"/>
                        </a:lnSpc>
                        <a:spcBef>
                          <a:spcPts val="0"/>
                        </a:spcBef>
                        <a:spcAft>
                          <a:spcPts val="0"/>
                        </a:spcAft>
                        <a:buFont typeface="Garamond"/>
                        <a:buAutoNum type="alphaLcPeriod"/>
                      </a:pPr>
                      <a:r>
                        <a:rPr lang="sq-AL" sz="1800" b="1" i="1" dirty="0">
                          <a:solidFill>
                            <a:srgbClr val="FF0000"/>
                          </a:solidFill>
                          <a:latin typeface="Garamond"/>
                          <a:ea typeface="Times New Roman"/>
                          <a:cs typeface="Arial"/>
                        </a:rPr>
                        <a:t>ofrim të shërbimeve</a:t>
                      </a:r>
                      <a:endParaRPr lang="en-US" sz="1800" dirty="0">
                        <a:latin typeface="Garamond"/>
                        <a:ea typeface="Calibri"/>
                        <a:cs typeface="Arial"/>
                      </a:endParaRPr>
                    </a:p>
                  </a:txBody>
                  <a:tcPr marL="68580" marR="68580" marT="0" marB="0"/>
                </a:tc>
                <a:tc>
                  <a:txBody>
                    <a:bodyPr/>
                    <a:lstStyle/>
                    <a:p>
                      <a:pPr marL="0" marR="71755" algn="just">
                        <a:lnSpc>
                          <a:spcPct val="115000"/>
                        </a:lnSpc>
                        <a:spcBef>
                          <a:spcPts val="1200"/>
                        </a:spcBef>
                        <a:spcAft>
                          <a:spcPts val="0"/>
                        </a:spcAft>
                      </a:pPr>
                      <a:r>
                        <a:rPr lang="sq-AL" sz="1800" b="1" i="1" dirty="0">
                          <a:solidFill>
                            <a:srgbClr val="000000"/>
                          </a:solidFill>
                          <a:latin typeface="Garamond"/>
                          <a:ea typeface="Times New Roman"/>
                          <a:cs typeface="Arial"/>
                        </a:rPr>
                        <a:t>Kontratë për shërbime,</a:t>
                      </a:r>
                      <a:r>
                        <a:rPr lang="sq-AL" sz="1800" dirty="0">
                          <a:solidFill>
                            <a:srgbClr val="000000"/>
                          </a:solidFill>
                          <a:latin typeface="Garamond"/>
                          <a:ea typeface="Times New Roman"/>
                          <a:cs typeface="Arial"/>
                        </a:rPr>
                        <a:t> nëse </a:t>
                      </a:r>
                      <a:r>
                        <a:rPr lang="sq-AL" sz="1800" dirty="0">
                          <a:solidFill>
                            <a:srgbClr val="FF0000"/>
                          </a:solidFill>
                          <a:latin typeface="Garamond"/>
                          <a:ea typeface="Times New Roman"/>
                          <a:cs typeface="Arial"/>
                        </a:rPr>
                        <a:t>vlera e parashikuar e shërbimeve tejkalon vlerën e parashikuar të produkteve</a:t>
                      </a:r>
                      <a:r>
                        <a:rPr lang="sq-AL" sz="1800" dirty="0">
                          <a:solidFill>
                            <a:srgbClr val="000000"/>
                          </a:solidFill>
                          <a:latin typeface="Garamond"/>
                          <a:ea typeface="Times New Roman"/>
                          <a:cs typeface="Arial"/>
                        </a:rPr>
                        <a:t>. (përndryshe është kontratë për furnizim).</a:t>
                      </a:r>
                      <a:endParaRPr lang="en-US" sz="1800" dirty="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4869207">
                <a:tc>
                  <a:txBody>
                    <a:bodyPr/>
                    <a:lstStyle/>
                    <a:p>
                      <a:pPr marL="0" marR="71755" algn="just">
                        <a:lnSpc>
                          <a:spcPct val="100000"/>
                        </a:lnSpc>
                        <a:spcBef>
                          <a:spcPts val="0"/>
                        </a:spcBef>
                        <a:spcAft>
                          <a:spcPts val="0"/>
                        </a:spcAft>
                      </a:pPr>
                      <a:r>
                        <a:rPr lang="sq-AL" sz="1800" dirty="0">
                          <a:solidFill>
                            <a:srgbClr val="000000"/>
                          </a:solidFill>
                          <a:latin typeface="Garamond"/>
                          <a:ea typeface="Times New Roman"/>
                          <a:cs typeface="Arial"/>
                        </a:rPr>
                        <a:t>Një kontratë që ka si qëllim </a:t>
                      </a:r>
                      <a:r>
                        <a:rPr lang="sq-AL" sz="1800" b="1" i="1" dirty="0">
                          <a:solidFill>
                            <a:srgbClr val="000000"/>
                          </a:solidFill>
                          <a:latin typeface="Garamond"/>
                          <a:ea typeface="Times New Roman"/>
                          <a:cs typeface="Arial"/>
                        </a:rPr>
                        <a:t>kryesorë </a:t>
                      </a:r>
                      <a:endParaRPr lang="en-US" sz="1800" dirty="0">
                        <a:latin typeface="Garamond"/>
                        <a:ea typeface="Calibri"/>
                        <a:cs typeface="Times New Roman"/>
                      </a:endParaRPr>
                    </a:p>
                    <a:p>
                      <a:pPr marL="342900" marR="71755" lvl="0" indent="-342900" algn="just">
                        <a:lnSpc>
                          <a:spcPct val="100000"/>
                        </a:lnSpc>
                        <a:spcBef>
                          <a:spcPts val="0"/>
                        </a:spcBef>
                        <a:spcAft>
                          <a:spcPts val="0"/>
                        </a:spcAft>
                        <a:buFont typeface="+mj-lt"/>
                        <a:buAutoNum type="alphaLcPeriod"/>
                      </a:pPr>
                      <a:r>
                        <a:rPr lang="sq-AL" sz="1800" b="1" i="1" dirty="0">
                          <a:solidFill>
                            <a:srgbClr val="FF0000"/>
                          </a:solidFill>
                          <a:latin typeface="Garamond"/>
                          <a:ea typeface="Times New Roman"/>
                          <a:cs typeface="Arial"/>
                        </a:rPr>
                        <a:t>ofrimin e shërbimeve profesionale të lidhura me ndërtimtari</a:t>
                      </a:r>
                      <a:r>
                        <a:rPr lang="sq-AL" sz="1800" b="1" i="1" dirty="0">
                          <a:solidFill>
                            <a:srgbClr val="000000"/>
                          </a:solidFill>
                          <a:latin typeface="Garamond"/>
                          <a:ea typeface="Times New Roman"/>
                          <a:cs typeface="Arial"/>
                        </a:rPr>
                        <a:t>,</a:t>
                      </a:r>
                      <a:r>
                        <a:rPr lang="sq-AL" sz="1800" dirty="0">
                          <a:solidFill>
                            <a:srgbClr val="000000"/>
                          </a:solidFill>
                          <a:latin typeface="Garamond"/>
                          <a:ea typeface="Times New Roman"/>
                          <a:cs typeface="Arial"/>
                        </a:rPr>
                        <a:t> dhe për më shumë </a:t>
                      </a:r>
                      <a:endParaRPr lang="en-US" sz="1800" dirty="0">
                        <a:latin typeface="Garamond"/>
                        <a:ea typeface="Calibri"/>
                        <a:cs typeface="Times New Roman"/>
                      </a:endParaRPr>
                    </a:p>
                    <a:p>
                      <a:pPr marL="342900" marR="71755" lvl="0" indent="-342900" algn="just">
                        <a:lnSpc>
                          <a:spcPct val="100000"/>
                        </a:lnSpc>
                        <a:spcBef>
                          <a:spcPts val="0"/>
                        </a:spcBef>
                        <a:spcAft>
                          <a:spcPts val="0"/>
                        </a:spcAft>
                        <a:buFont typeface="+mj-lt"/>
                        <a:buAutoNum type="alphaLcPeriod"/>
                      </a:pPr>
                      <a:r>
                        <a:rPr lang="sq-AL" sz="1800" b="1" dirty="0">
                          <a:solidFill>
                            <a:srgbClr val="FF0000"/>
                          </a:solidFill>
                          <a:latin typeface="Garamond"/>
                          <a:ea typeface="Times New Roman"/>
                          <a:cs typeface="Arial"/>
                        </a:rPr>
                        <a:t>ekzekutimin e një apo më shumë aktiviteteve të referuara në përkufizimin e “</a:t>
                      </a:r>
                      <a:r>
                        <a:rPr lang="sq-AL" sz="1800" b="1" i="1" dirty="0">
                          <a:solidFill>
                            <a:srgbClr val="FF0000"/>
                          </a:solidFill>
                          <a:latin typeface="Garamond"/>
                          <a:ea typeface="Times New Roman"/>
                          <a:cs typeface="Arial"/>
                        </a:rPr>
                        <a:t>kontratës për punë</a:t>
                      </a:r>
                      <a:r>
                        <a:rPr lang="sq-AL" sz="1800" b="1" dirty="0">
                          <a:solidFill>
                            <a:srgbClr val="FF0000"/>
                          </a:solidFill>
                          <a:latin typeface="Garamond"/>
                          <a:ea typeface="Times New Roman"/>
                          <a:cs typeface="Arial"/>
                        </a:rPr>
                        <a:t>” </a:t>
                      </a:r>
                      <a:endParaRPr lang="en-US" sz="1800" b="1" dirty="0">
                        <a:latin typeface="Garamond"/>
                        <a:ea typeface="Calibri"/>
                        <a:cs typeface="Times New Roman"/>
                      </a:endParaRPr>
                    </a:p>
                    <a:p>
                      <a:pPr marL="0" marR="71755" algn="just">
                        <a:lnSpc>
                          <a:spcPct val="100000"/>
                        </a:lnSpc>
                        <a:spcBef>
                          <a:spcPts val="1200"/>
                        </a:spcBef>
                        <a:spcAft>
                          <a:spcPts val="0"/>
                        </a:spcAft>
                      </a:pPr>
                      <a:r>
                        <a:rPr lang="sq-AL" sz="1800" dirty="0">
                          <a:solidFill>
                            <a:srgbClr val="000000"/>
                          </a:solidFill>
                          <a:latin typeface="Garamond"/>
                          <a:ea typeface="Times New Roman"/>
                          <a:cs typeface="Arial"/>
                        </a:rPr>
                        <a:t>Shërbime të lidhura me ndërtimtari mund të jenë: </a:t>
                      </a:r>
                      <a:endParaRPr lang="en-US" sz="1800" dirty="0">
                        <a:latin typeface="Garamond"/>
                        <a:ea typeface="Calibri"/>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Garamond"/>
                          <a:ea typeface="Times New Roman"/>
                          <a:cs typeface="Arial"/>
                        </a:rPr>
                        <a:t>shërbime </a:t>
                      </a:r>
                      <a:r>
                        <a:rPr lang="sq-AL" sz="1800" dirty="0" err="1">
                          <a:solidFill>
                            <a:srgbClr val="000000"/>
                          </a:solidFill>
                          <a:latin typeface="Garamond"/>
                          <a:ea typeface="Times New Roman"/>
                          <a:cs typeface="Arial"/>
                        </a:rPr>
                        <a:t>arkitektuese</a:t>
                      </a:r>
                      <a:r>
                        <a:rPr lang="sq-AL" sz="1800" dirty="0">
                          <a:solidFill>
                            <a:srgbClr val="000000"/>
                          </a:solidFill>
                          <a:latin typeface="Garamond"/>
                          <a:ea typeface="Times New Roman"/>
                          <a:cs typeface="Arial"/>
                        </a:rPr>
                        <a:t> dhe/ose shërbime inxhinierie, </a:t>
                      </a:r>
                      <a:endParaRPr lang="en-US" sz="1800" dirty="0">
                        <a:latin typeface="Garamond"/>
                        <a:ea typeface="Times New Roman"/>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Garamond"/>
                          <a:ea typeface="Times New Roman"/>
                          <a:cs typeface="Arial"/>
                        </a:rPr>
                        <a:t>shërbime të hulumtimeve </a:t>
                      </a:r>
                      <a:r>
                        <a:rPr lang="sq-AL" sz="1800" dirty="0" err="1">
                          <a:solidFill>
                            <a:srgbClr val="000000"/>
                          </a:solidFill>
                          <a:latin typeface="Garamond"/>
                          <a:ea typeface="Times New Roman"/>
                          <a:cs typeface="Arial"/>
                        </a:rPr>
                        <a:t>gjeoteknike</a:t>
                      </a:r>
                      <a:r>
                        <a:rPr lang="sq-AL" sz="1800" dirty="0">
                          <a:solidFill>
                            <a:srgbClr val="000000"/>
                          </a:solidFill>
                          <a:latin typeface="Garamond"/>
                          <a:ea typeface="Times New Roman"/>
                          <a:cs typeface="Arial"/>
                        </a:rPr>
                        <a:t> ose gjeodezike,</a:t>
                      </a:r>
                      <a:endParaRPr lang="en-US" sz="1800" dirty="0">
                        <a:latin typeface="Garamond"/>
                        <a:ea typeface="Times New Roman"/>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Garamond"/>
                          <a:ea typeface="Times New Roman"/>
                          <a:cs typeface="Arial"/>
                        </a:rPr>
                        <a:t>shërbime të vlerësimit të strukturës apo projektimit të strukturës, </a:t>
                      </a:r>
                      <a:endParaRPr lang="en-US" sz="1800" dirty="0">
                        <a:latin typeface="Garamond"/>
                        <a:ea typeface="Times New Roman"/>
                        <a:cs typeface="Times New Roman"/>
                      </a:endParaRPr>
                    </a:p>
                    <a:p>
                      <a:pPr marL="342900" marR="71755" lvl="0" indent="-342900" algn="just">
                        <a:lnSpc>
                          <a:spcPct val="100000"/>
                        </a:lnSpc>
                        <a:spcBef>
                          <a:spcPts val="0"/>
                        </a:spcBef>
                        <a:spcAft>
                          <a:spcPts val="0"/>
                        </a:spcAft>
                        <a:buFont typeface="Arial"/>
                        <a:buChar char="-"/>
                        <a:tabLst>
                          <a:tab pos="457200" algn="l"/>
                        </a:tabLst>
                      </a:pPr>
                      <a:r>
                        <a:rPr lang="sq-AL" sz="1800" dirty="0">
                          <a:solidFill>
                            <a:srgbClr val="000000"/>
                          </a:solidFill>
                          <a:latin typeface="Garamond"/>
                          <a:ea typeface="Times New Roman"/>
                          <a:cs typeface="Arial"/>
                        </a:rPr>
                        <a:t>shërbime të mbikëqyrjes së ndërtimtarisë ose shërbime të menaxhimit, etj.</a:t>
                      </a:r>
                      <a:endParaRPr lang="en-US" sz="1800" dirty="0">
                        <a:latin typeface="Garamond"/>
                        <a:ea typeface="Times New Roman"/>
                        <a:cs typeface="Times New Roman"/>
                      </a:endParaRPr>
                    </a:p>
                  </a:txBody>
                  <a:tcPr marL="68580" marR="68580" marT="0" marB="0"/>
                </a:tc>
                <a:tc>
                  <a:txBody>
                    <a:bodyPr/>
                    <a:lstStyle/>
                    <a:p>
                      <a:pPr marL="0" marR="71755" algn="just">
                        <a:lnSpc>
                          <a:spcPct val="115000"/>
                        </a:lnSpc>
                        <a:spcBef>
                          <a:spcPts val="1200"/>
                        </a:spcBef>
                        <a:spcAft>
                          <a:spcPts val="0"/>
                        </a:spcAft>
                      </a:pPr>
                      <a:r>
                        <a:rPr lang="sq-AL" sz="1800" b="1" i="1" dirty="0">
                          <a:solidFill>
                            <a:srgbClr val="000000"/>
                          </a:solidFill>
                          <a:latin typeface="Garamond"/>
                          <a:ea typeface="Times New Roman"/>
                          <a:cs typeface="Arial"/>
                        </a:rPr>
                        <a:t>Kontratë për shërbime</a:t>
                      </a:r>
                      <a:endParaRPr lang="en-US" sz="18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609600" y="1981200"/>
          <a:ext cx="8153400" cy="2980944"/>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20000"/>
                    </a:ext>
                  </a:extLst>
                </a:gridCol>
                <a:gridCol w="4114800">
                  <a:extLst>
                    <a:ext uri="{9D8B030D-6E8A-4147-A177-3AD203B41FA5}">
                      <a16:colId xmlns:a16="http://schemas.microsoft.com/office/drawing/2014/main" val="20001"/>
                    </a:ext>
                  </a:extLst>
                </a:gridCol>
              </a:tblGrid>
              <a:tr h="370840">
                <a:tc gridSpan="2">
                  <a:txBody>
                    <a:bodyPr/>
                    <a:lstStyle/>
                    <a:p>
                      <a:pPr marL="0" marR="71755" algn="ctr">
                        <a:lnSpc>
                          <a:spcPct val="115000"/>
                        </a:lnSpc>
                        <a:spcBef>
                          <a:spcPts val="1200"/>
                        </a:spcBef>
                        <a:spcAft>
                          <a:spcPts val="0"/>
                        </a:spcAft>
                      </a:pPr>
                      <a:r>
                        <a:rPr lang="sq-AL" sz="2400" b="1" i="1" dirty="0">
                          <a:solidFill>
                            <a:srgbClr val="000000"/>
                          </a:solidFill>
                          <a:latin typeface="Garamond"/>
                          <a:ea typeface="Times New Roman"/>
                          <a:cs typeface="Arial"/>
                        </a:rPr>
                        <a:t>Kodi për llojin e </a:t>
                      </a:r>
                      <a:r>
                        <a:rPr lang="sq-AL" sz="2400" b="1" i="1" dirty="0" smtClean="0">
                          <a:solidFill>
                            <a:srgbClr val="000000"/>
                          </a:solidFill>
                          <a:latin typeface="Garamond"/>
                          <a:ea typeface="Times New Roman"/>
                          <a:cs typeface="Arial"/>
                        </a:rPr>
                        <a:t>prokurimit</a:t>
                      </a:r>
                      <a:endParaRPr lang="en-US" sz="2400" b="1" i="1" dirty="0" smtClean="0">
                        <a:solidFill>
                          <a:srgbClr val="000000"/>
                        </a:solidFill>
                        <a:latin typeface="Garamond"/>
                        <a:ea typeface="Times New Roman"/>
                        <a:cs typeface="Arial"/>
                      </a:endParaRPr>
                    </a:p>
                    <a:p>
                      <a:pPr marL="0" marR="71755" algn="ctr">
                        <a:lnSpc>
                          <a:spcPct val="115000"/>
                        </a:lnSpc>
                        <a:spcBef>
                          <a:spcPts val="1200"/>
                        </a:spcBef>
                        <a:spcAft>
                          <a:spcPts val="0"/>
                        </a:spcAft>
                      </a:pPr>
                      <a:endParaRPr lang="en-US" sz="2400" dirty="0">
                        <a:latin typeface="Garamond"/>
                        <a:ea typeface="Calibri"/>
                        <a:cs typeface="Times New Roman"/>
                      </a:endParaRPr>
                    </a:p>
                  </a:txBody>
                  <a:tcPr marL="68580" marR="68580" marT="0" marB="0"/>
                </a:tc>
                <a:tc hMerge="1">
                  <a:txBody>
                    <a:bodyPr/>
                    <a:lstStyle/>
                    <a:p>
                      <a:endParaRPr lang="en-US"/>
                    </a:p>
                  </a:txBody>
                  <a:tcPr/>
                </a:tc>
                <a:extLst>
                  <a:ext uri="{0D108BD9-81ED-4DB2-BD59-A6C34878D82A}">
                    <a16:rowId xmlns:a16="http://schemas.microsoft.com/office/drawing/2014/main" val="10000"/>
                  </a:ext>
                </a:extLst>
              </a:tr>
              <a:tr h="370840">
                <a:tc>
                  <a:txBody>
                    <a:bodyPr/>
                    <a:lstStyle/>
                    <a:p>
                      <a:pPr marL="0" marR="71755" algn="ctr">
                        <a:lnSpc>
                          <a:spcPct val="115000"/>
                        </a:lnSpc>
                        <a:spcBef>
                          <a:spcPts val="1200"/>
                        </a:spcBef>
                        <a:spcAft>
                          <a:spcPts val="0"/>
                        </a:spcAft>
                      </a:pPr>
                      <a:r>
                        <a:rPr lang="sq-AL" sz="2400" b="1" i="1" dirty="0" smtClean="0">
                          <a:latin typeface="Garamond"/>
                          <a:ea typeface="Times New Roman"/>
                          <a:cs typeface="Arial"/>
                        </a:rPr>
                        <a:t>2</a:t>
                      </a:r>
                      <a:endParaRPr lang="en-US" sz="2400" b="1" i="1" dirty="0" smtClean="0">
                        <a:latin typeface="Garamond"/>
                        <a:ea typeface="Times New Roman"/>
                        <a:cs typeface="Arial"/>
                      </a:endParaRPr>
                    </a:p>
                    <a:p>
                      <a:pPr marL="0" marR="71755" algn="ctr">
                        <a:lnSpc>
                          <a:spcPct val="115000"/>
                        </a:lnSpc>
                        <a:spcBef>
                          <a:spcPts val="1200"/>
                        </a:spcBef>
                        <a:spcAft>
                          <a:spcPts val="0"/>
                        </a:spcAft>
                      </a:pPr>
                      <a:endParaRPr lang="en-US" sz="2400" dirty="0">
                        <a:latin typeface="Garamond"/>
                        <a:ea typeface="Calibri"/>
                        <a:cs typeface="Times New Roman"/>
                      </a:endParaRPr>
                    </a:p>
                  </a:txBody>
                  <a:tcPr marL="68580" marR="68580" marT="0" marB="0"/>
                </a:tc>
                <a:tc>
                  <a:txBody>
                    <a:bodyPr/>
                    <a:lstStyle/>
                    <a:p>
                      <a:pPr marL="0" marR="71755" algn="just">
                        <a:lnSpc>
                          <a:spcPct val="115000"/>
                        </a:lnSpc>
                        <a:spcBef>
                          <a:spcPts val="1200"/>
                        </a:spcBef>
                        <a:spcAft>
                          <a:spcPts val="0"/>
                        </a:spcAft>
                      </a:pPr>
                      <a:r>
                        <a:rPr lang="sq-AL" sz="2400" b="1" i="1" dirty="0">
                          <a:solidFill>
                            <a:srgbClr val="000000"/>
                          </a:solidFill>
                          <a:latin typeface="Garamond"/>
                          <a:ea typeface="Times New Roman"/>
                          <a:cs typeface="Arial"/>
                        </a:rPr>
                        <a:t>Shërbim</a:t>
                      </a: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71755" algn="ctr">
                        <a:lnSpc>
                          <a:spcPct val="115000"/>
                        </a:lnSpc>
                        <a:spcBef>
                          <a:spcPts val="1200"/>
                        </a:spcBef>
                        <a:spcAft>
                          <a:spcPts val="0"/>
                        </a:spcAft>
                      </a:pPr>
                      <a:r>
                        <a:rPr lang="sq-AL" sz="2400" b="1" i="1" dirty="0" smtClean="0">
                          <a:latin typeface="Garamond"/>
                          <a:ea typeface="Times New Roman"/>
                          <a:cs typeface="Arial"/>
                        </a:rPr>
                        <a:t>3</a:t>
                      </a:r>
                      <a:endParaRPr lang="en-US" sz="2400" b="1" i="1" dirty="0" smtClean="0">
                        <a:latin typeface="Garamond"/>
                        <a:ea typeface="Times New Roman"/>
                        <a:cs typeface="Arial"/>
                      </a:endParaRPr>
                    </a:p>
                    <a:p>
                      <a:pPr marL="0" marR="71755" algn="ctr">
                        <a:lnSpc>
                          <a:spcPct val="115000"/>
                        </a:lnSpc>
                        <a:spcBef>
                          <a:spcPts val="1200"/>
                        </a:spcBef>
                        <a:spcAft>
                          <a:spcPts val="0"/>
                        </a:spcAft>
                      </a:pPr>
                      <a:endParaRPr lang="en-US" sz="2400" dirty="0">
                        <a:latin typeface="Garamond"/>
                        <a:ea typeface="Calibri"/>
                        <a:cs typeface="Times New Roman"/>
                      </a:endParaRPr>
                    </a:p>
                  </a:txBody>
                  <a:tcPr marL="68580" marR="68580" marT="0" marB="0"/>
                </a:tc>
                <a:tc>
                  <a:txBody>
                    <a:bodyPr/>
                    <a:lstStyle/>
                    <a:p>
                      <a:pPr marL="0" marR="71755" algn="just">
                        <a:lnSpc>
                          <a:spcPct val="115000"/>
                        </a:lnSpc>
                        <a:spcBef>
                          <a:spcPts val="1200"/>
                        </a:spcBef>
                        <a:spcAft>
                          <a:spcPts val="0"/>
                        </a:spcAft>
                      </a:pPr>
                      <a:r>
                        <a:rPr lang="sq-AL" sz="2400" b="1" i="1" dirty="0">
                          <a:solidFill>
                            <a:srgbClr val="000000"/>
                          </a:solidFill>
                          <a:latin typeface="Garamond"/>
                          <a:ea typeface="Times New Roman"/>
                          <a:cs typeface="Arial"/>
                        </a:rPr>
                        <a:t>Shërbime </a:t>
                      </a:r>
                      <a:r>
                        <a:rPr lang="sq-AL" sz="2400" b="1" i="1" dirty="0" err="1">
                          <a:solidFill>
                            <a:srgbClr val="000000"/>
                          </a:solidFill>
                          <a:latin typeface="Garamond"/>
                          <a:ea typeface="Times New Roman"/>
                          <a:cs typeface="Arial"/>
                        </a:rPr>
                        <a:t>Konsulente</a:t>
                      </a: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2"/>
                  </a:ext>
                </a:extLst>
              </a:tr>
            </a:tbl>
          </a:graphicData>
        </a:graphic>
      </p:graphicFrame>
      <p:sp>
        <p:nvSpPr>
          <p:cNvPr id="4" name="Title 1"/>
          <p:cNvSpPr txBox="1">
            <a:spLocks/>
          </p:cNvSpPr>
          <p:nvPr/>
        </p:nvSpPr>
        <p:spPr>
          <a:xfrm>
            <a:off x="0" y="476672"/>
            <a:ext cx="91440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Kodet për klasifikim të llojeve të kontratave</a:t>
            </a:r>
            <a:endParaRPr lang="en-US" sz="2400" b="1" i="1" dirty="0" smtClean="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q-AL" b="1" dirty="0" smtClean="0">
                <a:solidFill>
                  <a:schemeClr val="accent1">
                    <a:lumMod val="25000"/>
                  </a:schemeClr>
                </a:solidFill>
              </a:rPr>
              <a:t>PERMBLEDHJA</a:t>
            </a:r>
            <a:endParaRPr lang="en-US" b="1" dirty="0">
              <a:solidFill>
                <a:schemeClr val="accent1">
                  <a:lumMod val="25000"/>
                </a:schemeClr>
              </a:solidFill>
            </a:endParaRPr>
          </a:p>
        </p:txBody>
      </p:sp>
      <p:sp>
        <p:nvSpPr>
          <p:cNvPr id="3" name="Content Placeholder 2"/>
          <p:cNvSpPr>
            <a:spLocks noGrp="1"/>
          </p:cNvSpPr>
          <p:nvPr>
            <p:ph idx="1"/>
          </p:nvPr>
        </p:nvSpPr>
        <p:spPr>
          <a:xfrm>
            <a:off x="304800" y="1752600"/>
            <a:ext cx="8229600" cy="4525963"/>
          </a:xfrm>
        </p:spPr>
        <p:txBody>
          <a:bodyPr/>
          <a:lstStyle/>
          <a:p>
            <a:pPr lvl="0"/>
            <a:r>
              <a:rPr lang="sq-AL" sz="2000" b="1" dirty="0" smtClean="0"/>
              <a:t>Prokurimi i shërbimeve</a:t>
            </a:r>
            <a:endParaRPr lang="en-US" sz="2000" b="1" dirty="0" smtClean="0"/>
          </a:p>
          <a:p>
            <a:pPr lvl="0">
              <a:buNone/>
            </a:pPr>
            <a:endParaRPr lang="en-US" sz="2000" dirty="0" smtClean="0"/>
          </a:p>
          <a:p>
            <a:pPr marL="822960" lvl="0">
              <a:buFont typeface="Wingdings" pitchFamily="2" charset="2"/>
              <a:buChar char="Ø"/>
            </a:pPr>
            <a:r>
              <a:rPr lang="sq-AL" sz="2000" dirty="0" smtClean="0"/>
              <a:t>Vlera e parashikuar</a:t>
            </a:r>
            <a:endParaRPr lang="en-US" sz="2000" dirty="0" smtClean="0"/>
          </a:p>
          <a:p>
            <a:pPr marL="822960" lvl="0">
              <a:buFont typeface="Wingdings" pitchFamily="2" charset="2"/>
              <a:buChar char="Ø"/>
            </a:pPr>
            <a:r>
              <a:rPr lang="sq-AL" sz="2000" dirty="0" smtClean="0"/>
              <a:t>Klasifikimi i kontratave</a:t>
            </a:r>
            <a:endParaRPr lang="en-US" sz="2000" dirty="0" smtClean="0"/>
          </a:p>
          <a:p>
            <a:pPr marL="822960" lvl="0">
              <a:buFont typeface="Wingdings" pitchFamily="2" charset="2"/>
              <a:buChar char="Ø"/>
            </a:pPr>
            <a:r>
              <a:rPr lang="sq-AL" sz="2000" dirty="0" smtClean="0"/>
              <a:t>Përmbajtja e dokumenteve te tenderit </a:t>
            </a:r>
            <a:endParaRPr lang="en-US" sz="2000" dirty="0" smtClean="0"/>
          </a:p>
          <a:p>
            <a:pPr marL="822960" lvl="0">
              <a:buFont typeface="Wingdings" pitchFamily="2" charset="2"/>
              <a:buChar char="Ø"/>
            </a:pPr>
            <a:r>
              <a:rPr lang="sq-AL" sz="2000" dirty="0" smtClean="0"/>
              <a:t>Procedurat e PP</a:t>
            </a:r>
            <a:endParaRPr lang="en-US" sz="2000" dirty="0" smtClean="0"/>
          </a:p>
          <a:p>
            <a:pPr marL="822960" lvl="0">
              <a:buFont typeface="Wingdings" pitchFamily="2" charset="2"/>
              <a:buChar char="Ø"/>
            </a:pPr>
            <a:r>
              <a:rPr lang="sq-AL" sz="2000" dirty="0" smtClean="0"/>
              <a:t>Dallimet me aktivitete të tjera të prokurimit</a:t>
            </a:r>
            <a:endParaRPr lang="en-US" sz="2000" dirty="0" smtClean="0"/>
          </a:p>
          <a:p>
            <a:pPr marL="822960" lvl="0">
              <a:buFont typeface="Wingdings" pitchFamily="2" charset="2"/>
              <a:buChar char="Ø"/>
            </a:pPr>
            <a:r>
              <a:rPr lang="sq-AL" sz="2000" dirty="0" smtClean="0"/>
              <a:t>Specifikimi teknik </a:t>
            </a:r>
            <a:endParaRPr lang="en-US" sz="2000" dirty="0" smtClean="0"/>
          </a:p>
          <a:p>
            <a:pPr marL="822960" lvl="0">
              <a:buFont typeface="Wingdings" pitchFamily="2" charset="2"/>
              <a:buChar char="Ø"/>
            </a:pPr>
            <a:r>
              <a:rPr lang="sq-AL" sz="2000" dirty="0" smtClean="0"/>
              <a:t>Përcaktimi i kritereve të përzgjedhjes </a:t>
            </a:r>
            <a:endParaRPr lang="en-US" sz="2000" dirty="0" smtClean="0"/>
          </a:p>
          <a:p>
            <a:pPr marL="822960" lvl="0">
              <a:buFont typeface="Wingdings" pitchFamily="2" charset="2"/>
              <a:buChar char="Ø"/>
            </a:pPr>
            <a:r>
              <a:rPr lang="sq-AL" sz="2000" dirty="0" smtClean="0"/>
              <a:t>Përcaktimi i kritereve te shpërblimit  </a:t>
            </a:r>
            <a:endParaRPr lang="en-US" sz="2000" dirty="0" smtClean="0"/>
          </a:p>
          <a:p>
            <a:pPr marL="640080" lvl="0">
              <a:buNone/>
            </a:pPr>
            <a:endParaRPr lang="en-US" sz="2000" dirty="0" smtClean="0"/>
          </a:p>
          <a:p>
            <a:pPr lvl="0"/>
            <a:endParaRPr lang="en-US" sz="2000" dirty="0" smtClean="0"/>
          </a:p>
          <a:p>
            <a:pPr>
              <a:buNone/>
            </a:pPr>
            <a:endParaRPr lang="en-US" dirty="0">
              <a:solidFill>
                <a:srgbClr val="0000FF"/>
              </a:solidFill>
            </a:endParaRPr>
          </a:p>
        </p:txBody>
      </p:sp>
    </p:spTree>
    <p:extLst>
      <p:ext uri="{BB962C8B-B14F-4D97-AF65-F5344CB8AC3E}">
        <p14:creationId xmlns:p14="http://schemas.microsoft.com/office/powerpoint/2010/main" val="25986393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447800"/>
            <a:ext cx="9144000" cy="4678363"/>
          </a:xfrm>
        </p:spPr>
        <p:txBody>
          <a:bodyPr/>
          <a:lstStyle/>
          <a:p>
            <a:r>
              <a:rPr lang="sq-AL" sz="2400" dirty="0" smtClean="0"/>
              <a:t>Informata </a:t>
            </a:r>
            <a:r>
              <a:rPr lang="sq-AL" sz="2400" dirty="0" err="1" smtClean="0"/>
              <a:t>obligative</a:t>
            </a:r>
            <a:r>
              <a:rPr lang="sq-AL" sz="2400" dirty="0" smtClean="0"/>
              <a:t> të kërkuara gjatë kompletimit të </a:t>
            </a:r>
            <a:r>
              <a:rPr lang="sq-AL" sz="2400" b="1" dirty="0" smtClean="0"/>
              <a:t>Dosjes së Tenderit, </a:t>
            </a:r>
            <a:r>
              <a:rPr lang="sq-AL" sz="2400" dirty="0" smtClean="0"/>
              <a:t>sipas LPP, si për </a:t>
            </a:r>
            <a:r>
              <a:rPr lang="sq-AL" sz="2400" b="1" i="1" u="sng" dirty="0" smtClean="0"/>
              <a:t>shërbime te  </a:t>
            </a:r>
            <a:r>
              <a:rPr lang="sq-AL" sz="2400" b="1" i="1" u="sng" dirty="0" err="1" smtClean="0"/>
              <a:t>konsulences</a:t>
            </a:r>
            <a:r>
              <a:rPr lang="sq-AL" sz="2400" b="1" i="1" u="sng" dirty="0" smtClean="0"/>
              <a:t> dhe atyre jo-</a:t>
            </a:r>
            <a:r>
              <a:rPr lang="sq-AL" sz="2400" b="1" i="1" u="sng" dirty="0" err="1" smtClean="0"/>
              <a:t>konsulente</a:t>
            </a:r>
            <a:r>
              <a:rPr lang="sq-AL" sz="2400" b="1" dirty="0" smtClean="0"/>
              <a:t>, </a:t>
            </a:r>
            <a:r>
              <a:rPr lang="sq-AL" sz="2400" dirty="0" smtClean="0"/>
              <a:t>është si në vijim:</a:t>
            </a:r>
            <a:endParaRPr lang="en-US" sz="2400" dirty="0" smtClean="0"/>
          </a:p>
          <a:p>
            <a:pPr>
              <a:buNone/>
            </a:pPr>
            <a:endParaRPr lang="en-GB" sz="2400" dirty="0" smtClean="0"/>
          </a:p>
          <a:p>
            <a:pPr marL="457200" indent="-457200">
              <a:buFont typeface="+mj-lt"/>
              <a:buAutoNum type="arabicPeriod"/>
            </a:pPr>
            <a:r>
              <a:rPr lang="sq-AL" sz="2000" b="1" i="1" dirty="0" smtClean="0"/>
              <a:t>Një deklaratë e kërkesave për prokurimin e shërbimeve do të përkufizohet në terme të referencës të cilat do të përmbajnë një </a:t>
            </a:r>
            <a:r>
              <a:rPr lang="sq-AL" sz="2000" i="1" dirty="0" smtClean="0"/>
              <a:t>përshkrim të qartë, të saktë dhe precizë të shërbimeve</a:t>
            </a:r>
            <a:r>
              <a:rPr lang="en-US" sz="2000" i="1" dirty="0" smtClean="0"/>
              <a:t>.</a:t>
            </a:r>
          </a:p>
          <a:p>
            <a:pPr marL="0" indent="0">
              <a:buNone/>
            </a:pPr>
            <a:endParaRPr lang="sq-AL" sz="2000" i="1" dirty="0" smtClean="0"/>
          </a:p>
          <a:p>
            <a:pPr marL="457200" indent="-457200">
              <a:buFont typeface="+mj-lt"/>
              <a:buAutoNum type="arabicPeriod"/>
            </a:pPr>
            <a:r>
              <a:rPr lang="sq-AL" sz="2000" b="1" i="1" dirty="0" smtClean="0"/>
              <a:t>Dokumentet e Tenderit për shërbime do të kërkoj</a:t>
            </a:r>
            <a:r>
              <a:rPr lang="en-US" sz="2000" b="1" i="1" dirty="0" smtClean="0"/>
              <a:t>n</a:t>
            </a:r>
            <a:r>
              <a:rPr lang="sq-AL" sz="2000" b="1" i="1" dirty="0" smtClean="0"/>
              <a:t>ë nga operatori ekonomik të komentoj për termat e referencës </a:t>
            </a:r>
          </a:p>
          <a:p>
            <a:pPr marL="457200" indent="-457200">
              <a:buFont typeface="+mj-lt"/>
              <a:buAutoNum type="arabicPeriod"/>
            </a:pPr>
            <a:r>
              <a:rPr lang="sq-AL" sz="2000" b="1" i="1" dirty="0" smtClean="0"/>
              <a:t>Një kontratë</a:t>
            </a:r>
            <a:endParaRPr lang="en-US" sz="2000" dirty="0"/>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endParaRPr lang="en-US" sz="2400" b="1" dirty="0" smtClean="0">
              <a:solidFill>
                <a:schemeClr val="bg2">
                  <a:lumMod val="75000"/>
                </a:schemeClr>
              </a:solidFill>
            </a:endParaRPr>
          </a:p>
          <a:p>
            <a:pPr marL="0" indent="0" algn="ctr">
              <a:buNone/>
            </a:pPr>
            <a:endParaRPr lang="en-US" sz="3600" b="1" i="1" dirty="0" smtClean="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43000"/>
            <a:ext cx="9144000" cy="5715000"/>
          </a:xfrm>
        </p:spPr>
        <p:txBody>
          <a:bodyPr/>
          <a:lstStyle/>
          <a:p>
            <a:pPr lvl="0"/>
            <a:r>
              <a:rPr lang="sq-AL" sz="2000" b="1" i="1" dirty="0" smtClean="0"/>
              <a:t>një narrativ i prapavijës</a:t>
            </a:r>
            <a:r>
              <a:rPr lang="sq-AL" sz="2000" i="1" dirty="0" smtClean="0"/>
              <a:t> së shërbimeve të kërkuara;</a:t>
            </a:r>
            <a:endParaRPr lang="en-US" sz="2000" dirty="0" smtClean="0"/>
          </a:p>
          <a:p>
            <a:pPr lvl="0"/>
            <a:r>
              <a:rPr lang="sq-AL" sz="2000" b="1" i="1" dirty="0" smtClean="0"/>
              <a:t>objektivat e shërbimeve</a:t>
            </a:r>
            <a:r>
              <a:rPr lang="sq-AL" sz="2000" i="1" dirty="0" smtClean="0"/>
              <a:t> të kërkuara dhe </a:t>
            </a:r>
            <a:r>
              <a:rPr lang="sq-AL" sz="2000" b="1" i="1" dirty="0" smtClean="0"/>
              <a:t>një listë e qëllimeve</a:t>
            </a:r>
            <a:r>
              <a:rPr lang="sq-AL" sz="2000" i="1" dirty="0" smtClean="0"/>
              <a:t> për të arritur nga një ofrues i shërbimeve;</a:t>
            </a:r>
            <a:endParaRPr lang="en-US" sz="2000" dirty="0" smtClean="0"/>
          </a:p>
          <a:p>
            <a:pPr lvl="0"/>
            <a:r>
              <a:rPr lang="sq-AL" sz="2000" b="1" i="1" dirty="0" smtClean="0"/>
              <a:t>një listë e detyrave specifike</a:t>
            </a:r>
            <a:r>
              <a:rPr lang="sq-AL" sz="2000" i="1" dirty="0" smtClean="0"/>
              <a:t> ose kompetencave që do të ekzekutohen</a:t>
            </a:r>
            <a:endParaRPr lang="en-US" sz="2000" dirty="0" smtClean="0"/>
          </a:p>
          <a:p>
            <a:pPr lvl="0"/>
            <a:r>
              <a:rPr lang="sq-AL" sz="2000" b="1" i="1" dirty="0" smtClean="0"/>
              <a:t>një orar të dorëzimeve për rezultatet e detyrave</a:t>
            </a:r>
            <a:r>
              <a:rPr lang="sq-AL" sz="2000" i="1" dirty="0" smtClean="0"/>
              <a:t> ndaj të cilave do të krahasohen arritjet e shërbimeve</a:t>
            </a:r>
            <a:endParaRPr lang="en-US" sz="2000" dirty="0" smtClean="0"/>
          </a:p>
          <a:p>
            <a:pPr lvl="0"/>
            <a:r>
              <a:rPr lang="sq-AL" sz="2000" b="1" i="1" dirty="0" smtClean="0"/>
              <a:t>mënyrat e menaxhimit dhe raportimit</a:t>
            </a:r>
            <a:r>
              <a:rPr lang="sq-AL" sz="2000" i="1" dirty="0" smtClean="0"/>
              <a:t> të operatorit të shërbimeve, te AK dhe aranzhimet specifike administrative dhe kërkesat e raportimit që do të aplikohen;</a:t>
            </a:r>
            <a:endParaRPr lang="en-US" sz="2000" dirty="0" smtClean="0"/>
          </a:p>
          <a:p>
            <a:pPr lvl="0"/>
            <a:r>
              <a:rPr lang="sq-AL" sz="2000" b="1" i="1" dirty="0" smtClean="0"/>
              <a:t>kohëzgjatja dhe orari</a:t>
            </a:r>
            <a:r>
              <a:rPr lang="sq-AL" sz="2000" i="1" dirty="0" smtClean="0"/>
              <a:t> i angazhimit;</a:t>
            </a:r>
            <a:endParaRPr lang="en-US" sz="2000" dirty="0" smtClean="0"/>
          </a:p>
          <a:p>
            <a:pPr lvl="0"/>
            <a:r>
              <a:rPr lang="sq-AL" sz="2000" b="1" i="1" dirty="0" smtClean="0"/>
              <a:t>standardet e aplikueshme të industrisë</a:t>
            </a:r>
            <a:r>
              <a:rPr lang="sq-AL" sz="2000" i="1" dirty="0" smtClean="0"/>
              <a:t> për implementimin e angazhimit; dhe</a:t>
            </a:r>
            <a:endParaRPr lang="en-US" sz="2000" dirty="0" smtClean="0"/>
          </a:p>
          <a:p>
            <a:r>
              <a:rPr lang="sq-AL" sz="2000" b="1" i="1" dirty="0" smtClean="0"/>
              <a:t>çdo informatë tjetër shtesë</a:t>
            </a:r>
            <a:r>
              <a:rPr lang="sq-AL" sz="2000" i="1" dirty="0" smtClean="0"/>
              <a:t>.</a:t>
            </a:r>
            <a:endParaRPr lang="en-US" sz="2400" dirty="0" smtClean="0"/>
          </a:p>
        </p:txBody>
      </p:sp>
      <p:sp>
        <p:nvSpPr>
          <p:cNvPr id="4" name="Title 1"/>
          <p:cNvSpPr txBox="1">
            <a:spLocks/>
          </p:cNvSpPr>
          <p:nvPr/>
        </p:nvSpPr>
        <p:spPr>
          <a:xfrm>
            <a:off x="457200" y="228600"/>
            <a:ext cx="8071644" cy="685801"/>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en-US" sz="2400" b="1" i="1" dirty="0" err="1" smtClean="0">
                <a:solidFill>
                  <a:schemeClr val="bg2">
                    <a:lumMod val="75000"/>
                  </a:schemeClr>
                </a:solidFill>
              </a:rPr>
              <a:t>Detyrat</a:t>
            </a:r>
            <a:r>
              <a:rPr lang="en-US" sz="2400" b="1" i="1" dirty="0" smtClean="0">
                <a:solidFill>
                  <a:schemeClr val="bg2">
                    <a:lumMod val="75000"/>
                  </a:schemeClr>
                </a:solidFill>
              </a:rPr>
              <a:t> e </a:t>
            </a:r>
            <a:r>
              <a:rPr lang="en-US" sz="2400" b="1" i="1" dirty="0" err="1" smtClean="0">
                <a:solidFill>
                  <a:schemeClr val="bg2">
                    <a:lumMod val="75000"/>
                  </a:schemeClr>
                </a:solidFill>
              </a:rPr>
              <a:t>punës</a:t>
            </a:r>
            <a:r>
              <a:rPr lang="en-US" sz="2400" b="1" i="1" dirty="0" smtClean="0">
                <a:solidFill>
                  <a:schemeClr val="bg2">
                    <a:lumMod val="75000"/>
                  </a:schemeClr>
                </a:solidFill>
              </a:rPr>
              <a:t> </a:t>
            </a:r>
            <a:r>
              <a:rPr lang="sq-AL" sz="2400" b="1" i="1" dirty="0" smtClean="0">
                <a:solidFill>
                  <a:schemeClr val="bg2">
                    <a:lumMod val="75000"/>
                  </a:schemeClr>
                </a:solidFill>
              </a:rPr>
              <a:t> </a:t>
            </a:r>
          </a:p>
        </p:txBody>
      </p:sp>
    </p:spTree>
    <p:extLst>
      <p:ext uri="{BB962C8B-B14F-4D97-AF65-F5344CB8AC3E}">
        <p14:creationId xmlns:p14="http://schemas.microsoft.com/office/powerpoint/2010/main" val="3698965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562600"/>
          </a:xfrm>
        </p:spPr>
        <p:txBody>
          <a:bodyPr/>
          <a:lstStyle/>
          <a:p>
            <a:pPr lvl="0"/>
            <a:r>
              <a:rPr lang="sq-AL" sz="2000" b="1" i="1" dirty="0" smtClean="0"/>
              <a:t>termat e referencës</a:t>
            </a:r>
            <a:r>
              <a:rPr lang="sq-AL" sz="2000" i="1" dirty="0" smtClean="0"/>
              <a:t> dhe </a:t>
            </a:r>
            <a:r>
              <a:rPr lang="sq-AL" sz="2000" b="1" i="1" dirty="0" smtClean="0"/>
              <a:t>kontributi i pritur i personelit kyç</a:t>
            </a:r>
            <a:endParaRPr lang="en-US" sz="2000" b="1" dirty="0" smtClean="0"/>
          </a:p>
          <a:p>
            <a:pPr lvl="0"/>
            <a:r>
              <a:rPr lang="sq-AL" sz="2000" i="1" dirty="0" smtClean="0"/>
              <a:t>përbërja e </a:t>
            </a:r>
            <a:r>
              <a:rPr lang="sq-AL" sz="2000" b="1" i="1" dirty="0" err="1" smtClean="0"/>
              <a:t>Loteve</a:t>
            </a:r>
            <a:r>
              <a:rPr lang="sq-AL" sz="2000" i="1" dirty="0" smtClean="0"/>
              <a:t>; nëse lejohen </a:t>
            </a:r>
            <a:r>
              <a:rPr lang="sq-AL" sz="2000" b="1" i="1" dirty="0" smtClean="0"/>
              <a:t>variantet</a:t>
            </a:r>
            <a:r>
              <a:rPr lang="sq-AL" sz="2000" i="1" dirty="0" smtClean="0"/>
              <a:t> apo jo; nëse lejohen </a:t>
            </a:r>
            <a:r>
              <a:rPr lang="sq-AL" sz="2000" b="1" i="1" dirty="0" smtClean="0"/>
              <a:t>tërheqjet </a:t>
            </a:r>
            <a:r>
              <a:rPr lang="sq-AL" sz="2000" i="1" dirty="0" smtClean="0"/>
              <a:t>e Tenderëve para afatit të fundit për dorëzim apo jo;</a:t>
            </a:r>
            <a:endParaRPr lang="en-US" sz="2000" dirty="0" smtClean="0"/>
          </a:p>
          <a:p>
            <a:pPr lvl="0"/>
            <a:r>
              <a:rPr lang="sq-AL" sz="2000" b="1" i="1" dirty="0" smtClean="0"/>
              <a:t>lloji i procedurës së kontratës</a:t>
            </a:r>
            <a:endParaRPr lang="en-US" sz="2000" dirty="0" smtClean="0"/>
          </a:p>
          <a:p>
            <a:pPr lvl="0"/>
            <a:r>
              <a:rPr lang="sq-AL" sz="2000" b="1" i="1" dirty="0" smtClean="0"/>
              <a:t>kriteret e kualifikimit  </a:t>
            </a:r>
            <a:endParaRPr lang="en-US" sz="2000" dirty="0" smtClean="0"/>
          </a:p>
          <a:p>
            <a:pPr lvl="0"/>
            <a:r>
              <a:rPr lang="sq-AL" sz="2000" i="1" dirty="0" smtClean="0"/>
              <a:t>shuma dhe forma e </a:t>
            </a:r>
            <a:r>
              <a:rPr lang="sq-AL" sz="2000" b="1" i="1" dirty="0" smtClean="0"/>
              <a:t>sigurimit të tenderit</a:t>
            </a:r>
            <a:r>
              <a:rPr lang="sq-AL" sz="2000" i="1" dirty="0" smtClean="0"/>
              <a:t> që kërkohet</a:t>
            </a:r>
            <a:endParaRPr lang="en-US" sz="2000" dirty="0" smtClean="0"/>
          </a:p>
          <a:p>
            <a:pPr lvl="0"/>
            <a:r>
              <a:rPr lang="sq-AL" sz="2000" i="1" dirty="0" smtClean="0"/>
              <a:t>shuma dhe forma e </a:t>
            </a:r>
            <a:r>
              <a:rPr lang="sq-AL" sz="2000" b="1" i="1" dirty="0" smtClean="0"/>
              <a:t>sigurimit të ekzekutimit</a:t>
            </a:r>
            <a:r>
              <a:rPr lang="en-US" sz="2000" b="1" i="1" dirty="0" smtClean="0"/>
              <a:t>,</a:t>
            </a:r>
            <a:r>
              <a:rPr lang="sq-AL" sz="2000" i="1" dirty="0" smtClean="0"/>
              <a:t> </a:t>
            </a:r>
            <a:r>
              <a:rPr lang="en-US" sz="2000" i="1" dirty="0" smtClean="0"/>
              <a:t>n</a:t>
            </a:r>
            <a:r>
              <a:rPr lang="sq-AL" sz="2000" i="1" dirty="0" smtClean="0"/>
              <a:t>ë</a:t>
            </a:r>
            <a:r>
              <a:rPr lang="en-US" sz="2000" i="1" dirty="0" smtClean="0"/>
              <a:t>se</a:t>
            </a:r>
            <a:r>
              <a:rPr lang="sq-AL" sz="2000" i="1" dirty="0" smtClean="0"/>
              <a:t> kërkohet</a:t>
            </a:r>
            <a:endParaRPr lang="en-US" sz="2000" dirty="0" smtClean="0"/>
          </a:p>
          <a:p>
            <a:pPr lvl="0"/>
            <a:r>
              <a:rPr lang="sq-AL" sz="2000" i="1" dirty="0" smtClean="0"/>
              <a:t>afatet kohore, vendi ekzakt, data dhe </a:t>
            </a:r>
            <a:r>
              <a:rPr lang="sq-AL" sz="2000" b="1" i="1" dirty="0" smtClean="0"/>
              <a:t>koha e dorëzimit të tenderit dhe hapjes së tenderit</a:t>
            </a:r>
            <a:endParaRPr lang="en-US" sz="2000" dirty="0" smtClean="0"/>
          </a:p>
          <a:p>
            <a:pPr lvl="0"/>
            <a:r>
              <a:rPr lang="sq-AL" sz="2000" b="1" i="1" dirty="0" smtClean="0"/>
              <a:t>forma e tenderit valid</a:t>
            </a:r>
            <a:endParaRPr lang="en-US" sz="2000" dirty="0" smtClean="0"/>
          </a:p>
          <a:p>
            <a:pPr lvl="0"/>
            <a:r>
              <a:rPr lang="sq-AL" sz="2000" b="1" i="1" dirty="0" smtClean="0"/>
              <a:t>metodologjia e dorëzimit të tenderit</a:t>
            </a:r>
            <a:r>
              <a:rPr lang="en-US" sz="2000" b="1" i="1" dirty="0" smtClean="0"/>
              <a:t> (</a:t>
            </a:r>
            <a:r>
              <a:rPr lang="en-US" sz="2000" b="1" i="1" dirty="0" err="1" smtClean="0"/>
              <a:t>elektronike</a:t>
            </a:r>
            <a:r>
              <a:rPr lang="en-US" sz="2000" b="1" i="1" dirty="0" smtClean="0"/>
              <a:t>, </a:t>
            </a:r>
            <a:r>
              <a:rPr lang="en-US" sz="2000" b="1" i="1" dirty="0" err="1" smtClean="0"/>
              <a:t>fizike</a:t>
            </a:r>
            <a:r>
              <a:rPr lang="en-US" sz="2000" b="1" i="1" dirty="0" smtClean="0"/>
              <a:t> </a:t>
            </a:r>
            <a:r>
              <a:rPr lang="en-US" sz="2000" b="1" i="1" dirty="0" err="1" smtClean="0"/>
              <a:t>apo</a:t>
            </a:r>
            <a:r>
              <a:rPr lang="en-US" sz="2000" b="1" i="1" dirty="0" smtClean="0"/>
              <a:t> </a:t>
            </a:r>
            <a:r>
              <a:rPr lang="en-US" sz="2000" b="1" i="1" dirty="0" err="1" smtClean="0"/>
              <a:t>te</a:t>
            </a:r>
            <a:r>
              <a:rPr lang="en-US" sz="2000" b="1" i="1" dirty="0" smtClean="0"/>
              <a:t> </a:t>
            </a:r>
            <a:r>
              <a:rPr lang="en-US" sz="2000" b="1" i="1" dirty="0" err="1" smtClean="0"/>
              <a:t>dy</a:t>
            </a:r>
            <a:r>
              <a:rPr lang="en-US" sz="2000" b="1" i="1" dirty="0" smtClean="0"/>
              <a:t> </a:t>
            </a:r>
            <a:r>
              <a:rPr lang="en-US" sz="2000" b="1" i="1" dirty="0" err="1" smtClean="0"/>
              <a:t>mundesit</a:t>
            </a:r>
            <a:r>
              <a:rPr lang="en-US" sz="2000" b="1" i="1" dirty="0" smtClean="0"/>
              <a:t>)</a:t>
            </a:r>
            <a:endParaRPr lang="en-US" sz="2000" dirty="0" smtClean="0"/>
          </a:p>
          <a:p>
            <a:pPr lvl="0"/>
            <a:r>
              <a:rPr lang="sq-AL" sz="2000" b="1" i="1" dirty="0" smtClean="0"/>
              <a:t>valuta</a:t>
            </a:r>
            <a:r>
              <a:rPr lang="sq-AL" sz="2000" i="1" dirty="0" smtClean="0"/>
              <a:t> në të cilën duhet të dorëzohet tenderi</a:t>
            </a:r>
            <a:endParaRPr lang="en-US" sz="2000" dirty="0" smtClean="0"/>
          </a:p>
          <a:p>
            <a:pPr lvl="0"/>
            <a:r>
              <a:rPr lang="sq-AL" sz="2000" b="1" i="1" dirty="0" smtClean="0"/>
              <a:t>periudha e validitetit të tenderit</a:t>
            </a:r>
            <a:endParaRPr lang="en-US" sz="2000" dirty="0" smtClean="0"/>
          </a:p>
          <a:p>
            <a:pPr lvl="0"/>
            <a:r>
              <a:rPr lang="sq-AL" sz="2000" i="1" dirty="0" smtClean="0"/>
              <a:t>informata të përgjithshme për</a:t>
            </a:r>
            <a:r>
              <a:rPr lang="en-US" sz="2000" b="1" i="1" dirty="0"/>
              <a:t> </a:t>
            </a:r>
            <a:r>
              <a:rPr lang="en-US" sz="2000" b="1" i="1" dirty="0" err="1" smtClean="0"/>
              <a:t>kerkesa</a:t>
            </a:r>
            <a:r>
              <a:rPr lang="en-US" sz="2000" b="1" i="1" dirty="0" smtClean="0"/>
              <a:t> per </a:t>
            </a:r>
            <a:r>
              <a:rPr lang="en-US" sz="2000" b="1" i="1" dirty="0" err="1" smtClean="0"/>
              <a:t>rishqyrtim</a:t>
            </a:r>
            <a:r>
              <a:rPr lang="en-US" sz="2000" b="1" i="1" dirty="0" smtClean="0"/>
              <a:t> </a:t>
            </a:r>
            <a:r>
              <a:rPr lang="en-US" sz="2000" b="1" i="1" dirty="0" err="1" smtClean="0"/>
              <a:t>dhe</a:t>
            </a:r>
            <a:r>
              <a:rPr lang="en-US" sz="2000" b="1" i="1" dirty="0" smtClean="0"/>
              <a:t> </a:t>
            </a:r>
            <a:r>
              <a:rPr lang="en-US" sz="2000" b="1" i="1" dirty="0" err="1" smtClean="0"/>
              <a:t>ankesa</a:t>
            </a:r>
            <a:endParaRPr lang="en-US" sz="2000" dirty="0" smtClean="0"/>
          </a:p>
          <a:p>
            <a:pPr>
              <a:buNone/>
            </a:pPr>
            <a:endParaRPr lang="en-US" sz="2000" dirty="0" smtClean="0"/>
          </a:p>
          <a:p>
            <a:pPr lvl="0">
              <a:buNone/>
            </a:pPr>
            <a:endParaRPr lang="en-US" sz="2400" dirty="0" smtClean="0"/>
          </a:p>
        </p:txBody>
      </p:sp>
      <p:sp>
        <p:nvSpPr>
          <p:cNvPr id="4" name="Title 1"/>
          <p:cNvSpPr txBox="1">
            <a:spLocks/>
          </p:cNvSpPr>
          <p:nvPr/>
        </p:nvSpPr>
        <p:spPr>
          <a:xfrm>
            <a:off x="457200" y="4572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Dokumentet e Tenderit </a:t>
            </a:r>
            <a:endParaRPr lang="en-US" sz="2400" b="1" i="1" dirty="0" smtClean="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lvl="0"/>
            <a:endParaRPr lang="en-US" sz="2000" b="1" i="1" dirty="0" smtClean="0"/>
          </a:p>
          <a:p>
            <a:pPr lvl="0"/>
            <a:r>
              <a:rPr lang="sq-AL" sz="2000" b="1" i="1" dirty="0" smtClean="0"/>
              <a:t>kushtet e pagesës</a:t>
            </a:r>
            <a:r>
              <a:rPr lang="sq-AL" sz="2000" i="1" dirty="0" smtClean="0"/>
              <a:t>, përfshirë ndonjë pagesë në </a:t>
            </a:r>
            <a:r>
              <a:rPr lang="sq-AL" sz="2000" i="1" dirty="0" err="1" smtClean="0"/>
              <a:t>avans</a:t>
            </a:r>
            <a:r>
              <a:rPr lang="sq-AL" sz="2000" i="1" dirty="0" smtClean="0"/>
              <a:t>, pagesa në faza, pagesa të mbajtura</a:t>
            </a:r>
            <a:endParaRPr lang="en-US" sz="2000" dirty="0" smtClean="0"/>
          </a:p>
          <a:p>
            <a:pPr lvl="0"/>
            <a:r>
              <a:rPr lang="sq-AL" sz="2000" b="1" i="1" dirty="0" smtClean="0"/>
              <a:t>baza për çmime fikse ose variabile</a:t>
            </a:r>
            <a:r>
              <a:rPr lang="sq-AL" sz="2000" i="1" dirty="0" smtClean="0"/>
              <a:t>, dhe </a:t>
            </a:r>
            <a:r>
              <a:rPr lang="sq-AL" sz="2000" b="1" i="1" dirty="0" smtClean="0"/>
              <a:t>metodën e kalkulimit të variacioneve në çmimet variabile </a:t>
            </a:r>
            <a:endParaRPr lang="en-US" sz="2000" dirty="0" smtClean="0"/>
          </a:p>
          <a:p>
            <a:pPr lvl="0"/>
            <a:r>
              <a:rPr lang="sq-AL" sz="2000" b="1" i="1" dirty="0" smtClean="0"/>
              <a:t>metoda e pagesës</a:t>
            </a:r>
            <a:endParaRPr lang="en-US" sz="2000" dirty="0" smtClean="0"/>
          </a:p>
          <a:p>
            <a:pPr lvl="0"/>
            <a:r>
              <a:rPr lang="sq-AL" sz="2000" b="1" i="1" dirty="0" smtClean="0"/>
              <a:t>dokumentacioni që kërkohet për pagesë</a:t>
            </a:r>
            <a:endParaRPr lang="en-US" sz="2000" dirty="0" smtClean="0"/>
          </a:p>
          <a:p>
            <a:pPr lvl="0"/>
            <a:r>
              <a:rPr lang="sq-AL" sz="2000" b="1" i="1" dirty="0" smtClean="0"/>
              <a:t>kohëzgjatja, koha e kontributeve dhe orari i përfundim</a:t>
            </a:r>
            <a:r>
              <a:rPr lang="sq-AL" sz="2000" i="1" dirty="0" smtClean="0"/>
              <a:t>it</a:t>
            </a:r>
            <a:endParaRPr lang="en-US" sz="2000" dirty="0" smtClean="0"/>
          </a:p>
          <a:p>
            <a:pPr lvl="0"/>
            <a:r>
              <a:rPr lang="sq-AL" sz="2000" b="1" i="1" dirty="0" smtClean="0"/>
              <a:t>kriteret e dhënies</a:t>
            </a:r>
            <a:r>
              <a:rPr lang="sq-AL" sz="2000" i="1" dirty="0" smtClean="0"/>
              <a:t> së kontratës përfshirë nën-kriteret dhe </a:t>
            </a:r>
            <a:r>
              <a:rPr lang="sq-AL" sz="2000" i="1" dirty="0" err="1" smtClean="0"/>
              <a:t>peshët</a:t>
            </a:r>
            <a:r>
              <a:rPr lang="sq-AL" sz="2000" i="1" dirty="0" smtClean="0"/>
              <a:t> e përcaktuara</a:t>
            </a:r>
            <a:endParaRPr lang="en-US" sz="2000" dirty="0" smtClean="0"/>
          </a:p>
          <a:p>
            <a:pPr lvl="0"/>
            <a:r>
              <a:rPr lang="sq-AL" sz="2000" b="1" i="1" dirty="0" smtClean="0"/>
              <a:t>metodologjia e vlerësimit</a:t>
            </a:r>
            <a:endParaRPr lang="en-US" sz="2000" dirty="0" smtClean="0"/>
          </a:p>
          <a:p>
            <a:pPr lvl="0"/>
            <a:r>
              <a:rPr lang="sq-AL" sz="2000" b="1" i="1" dirty="0" smtClean="0"/>
              <a:t>dorëzimet ose rezultate</a:t>
            </a:r>
            <a:r>
              <a:rPr lang="sq-AL" sz="2000" i="1" dirty="0" smtClean="0"/>
              <a:t>t që kërkohen</a:t>
            </a:r>
            <a:endParaRPr lang="en-US" sz="2000" dirty="0" smtClean="0"/>
          </a:p>
          <a:p>
            <a:pPr lvl="0"/>
            <a:r>
              <a:rPr lang="sq-AL" sz="2000" b="1" i="1" dirty="0" smtClean="0"/>
              <a:t>çdo kërkesë e sigurimit</a:t>
            </a:r>
            <a:endParaRPr lang="en-US" sz="2000" dirty="0" smtClean="0"/>
          </a:p>
          <a:p>
            <a:pPr lvl="0"/>
            <a:r>
              <a:rPr lang="sq-AL" sz="2000" b="1" i="1" dirty="0" smtClean="0"/>
              <a:t>çdo informatë tjetër</a:t>
            </a:r>
            <a:r>
              <a:rPr lang="sq-AL" sz="2000" i="1" dirty="0" smtClean="0"/>
              <a:t> </a:t>
            </a:r>
            <a:endParaRPr lang="en-US" sz="2000" dirty="0" smtClean="0"/>
          </a:p>
          <a:p>
            <a:pPr lvl="0"/>
            <a:endParaRPr lang="en-US" sz="2000" dirty="0" smtClean="0"/>
          </a:p>
          <a:p>
            <a:pPr>
              <a:buNone/>
            </a:pPr>
            <a:endParaRPr lang="en-US" sz="2000" dirty="0" smtClean="0"/>
          </a:p>
          <a:p>
            <a:pPr lvl="0">
              <a:buNone/>
            </a:pPr>
            <a:endParaRPr lang="en-US" sz="24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Dokumentet e Tenderit </a:t>
            </a:r>
            <a:r>
              <a:rPr lang="en-US" sz="2400" b="1" i="1" dirty="0" smtClean="0">
                <a:solidFill>
                  <a:schemeClr val="bg2">
                    <a:lumMod val="75000"/>
                  </a:schemeClr>
                </a:solidFill>
              </a:rPr>
              <a:t>(2) </a:t>
            </a:r>
          </a:p>
        </p:txBody>
      </p:sp>
    </p:spTree>
    <p:extLst>
      <p:ext uri="{BB962C8B-B14F-4D97-AF65-F5344CB8AC3E}">
        <p14:creationId xmlns:p14="http://schemas.microsoft.com/office/powerpoint/2010/main" val="36989656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p:spPr>
        <p:txBody>
          <a:bodyPr/>
          <a:lstStyle/>
          <a:p>
            <a:pPr lvl="0"/>
            <a:endParaRPr lang="en-US" sz="2000" b="1" i="1" dirty="0" smtClean="0">
              <a:solidFill>
                <a:srgbClr val="FF0000"/>
              </a:solidFill>
            </a:endParaRPr>
          </a:p>
          <a:p>
            <a:pPr lvl="0"/>
            <a:r>
              <a:rPr lang="sq-AL" sz="2000" b="1" i="1" dirty="0" smtClean="0"/>
              <a:t>pronësia e tërë pronës</a:t>
            </a:r>
            <a:r>
              <a:rPr lang="sq-AL" sz="2000" i="1" dirty="0" smtClean="0"/>
              <a:t> së blerë ose të përdorur gjatë implementimit të kontratës; </a:t>
            </a:r>
            <a:endParaRPr lang="en-US" sz="2000" dirty="0" smtClean="0"/>
          </a:p>
          <a:p>
            <a:pPr lvl="0"/>
            <a:r>
              <a:rPr lang="sq-AL" sz="2000" b="1" i="1" dirty="0" smtClean="0"/>
              <a:t>obligimet e një operatori në lidhje me kujdesin dhe mbikëqyrjen e pronës</a:t>
            </a:r>
            <a:r>
              <a:rPr lang="sq-AL" sz="2000" i="1" dirty="0" smtClean="0"/>
              <a:t> së AK-së, që është në shfrytëzim gjatë implementimit të kontratës; </a:t>
            </a:r>
            <a:endParaRPr lang="en-US" sz="2000" i="1" dirty="0" smtClean="0"/>
          </a:p>
          <a:p>
            <a:pPr marL="0" lvl="0" indent="0">
              <a:buNone/>
            </a:pPr>
            <a:endParaRPr lang="en-US" sz="2000" dirty="0" smtClean="0"/>
          </a:p>
          <a:p>
            <a:pPr lvl="0"/>
            <a:r>
              <a:rPr lang="sq-AL" sz="2000" b="1" i="1" dirty="0" smtClean="0"/>
              <a:t>aranzhimet për dorëzimin e kthimin</a:t>
            </a:r>
            <a:r>
              <a:rPr lang="sq-AL" sz="2000" i="1" dirty="0" smtClean="0"/>
              <a:t> e tërë pronës së AK-së në shfrytëzim gjatë implementimit të kontratës; dhe  </a:t>
            </a:r>
            <a:endParaRPr lang="en-US" sz="2000" i="1" dirty="0" smtClean="0"/>
          </a:p>
          <a:p>
            <a:pPr lvl="0"/>
            <a:endParaRPr lang="en-US" sz="2000" dirty="0" smtClean="0"/>
          </a:p>
          <a:p>
            <a:pPr lvl="0"/>
            <a:r>
              <a:rPr lang="sq-AL" sz="2000" b="1" i="1" dirty="0" smtClean="0"/>
              <a:t>aranzhimet për dorëzim</a:t>
            </a:r>
            <a:r>
              <a:rPr lang="sq-AL" sz="2000" i="1" dirty="0" smtClean="0"/>
              <a:t>, nëse aplikohet, e tërë pronësisë të blerë gjatë implementimit të kontratës</a:t>
            </a:r>
            <a:endParaRPr lang="en-US" sz="2000" dirty="0" smtClean="0"/>
          </a:p>
          <a:p>
            <a:pPr lvl="0"/>
            <a:endParaRPr lang="en-US" sz="2000" dirty="0" smtClean="0"/>
          </a:p>
          <a:p>
            <a:pPr>
              <a:buNone/>
            </a:pPr>
            <a:endParaRPr lang="en-US" sz="2000" dirty="0" smtClean="0"/>
          </a:p>
          <a:p>
            <a:pPr lvl="0">
              <a:buNone/>
            </a:pPr>
            <a:endParaRPr lang="en-US" sz="2400" dirty="0" smtClean="0"/>
          </a:p>
        </p:txBody>
      </p:sp>
      <p:sp>
        <p:nvSpPr>
          <p:cNvPr id="4" name="Title 1"/>
          <p:cNvSpPr txBox="1">
            <a:spLocks/>
          </p:cNvSpPr>
          <p:nvPr/>
        </p:nvSpPr>
        <p:spPr>
          <a:xfrm>
            <a:off x="457200" y="4572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t> </a:t>
            </a:r>
            <a:r>
              <a:rPr lang="sq-AL" sz="2400" b="1" i="1" dirty="0" smtClean="0">
                <a:solidFill>
                  <a:schemeClr val="bg2">
                    <a:lumMod val="75000"/>
                  </a:schemeClr>
                </a:solidFill>
              </a:rPr>
              <a:t>Kontrata për shërbime </a:t>
            </a:r>
          </a:p>
        </p:txBody>
      </p:sp>
    </p:spTree>
    <p:extLst>
      <p:ext uri="{BB962C8B-B14F-4D97-AF65-F5344CB8AC3E}">
        <p14:creationId xmlns:p14="http://schemas.microsoft.com/office/powerpoint/2010/main" val="3698965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687561570"/>
              </p:ext>
            </p:extLst>
          </p:nvPr>
        </p:nvGraphicFramePr>
        <p:xfrm>
          <a:off x="457200" y="1219200"/>
          <a:ext cx="8229600" cy="420624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20000"/>
                    </a:ext>
                  </a:extLst>
                </a:gridCol>
                <a:gridCol w="1066800">
                  <a:extLst>
                    <a:ext uri="{9D8B030D-6E8A-4147-A177-3AD203B41FA5}">
                      <a16:colId xmlns:a16="http://schemas.microsoft.com/office/drawing/2014/main" val="20001"/>
                    </a:ext>
                  </a:extLst>
                </a:gridCol>
                <a:gridCol w="6096000">
                  <a:extLst>
                    <a:ext uri="{9D8B030D-6E8A-4147-A177-3AD203B41FA5}">
                      <a16:colId xmlns:a16="http://schemas.microsoft.com/office/drawing/2014/main" val="20002"/>
                    </a:ext>
                  </a:extLst>
                </a:gridCol>
              </a:tblGrid>
              <a:tr h="370840">
                <a:tc>
                  <a:txBody>
                    <a:bodyPr/>
                    <a:lstStyle/>
                    <a:p>
                      <a:pPr marL="0" marR="0" algn="ctr">
                        <a:lnSpc>
                          <a:spcPct val="115000"/>
                        </a:lnSpc>
                        <a:spcBef>
                          <a:spcPts val="0"/>
                        </a:spcBef>
                        <a:spcAft>
                          <a:spcPts val="0"/>
                        </a:spcAft>
                      </a:pPr>
                      <a:r>
                        <a:rPr lang="en-US" sz="2400" b="1" dirty="0" smtClean="0">
                          <a:latin typeface="Garamond"/>
                          <a:ea typeface="Calibri"/>
                          <a:cs typeface="MyriadPro-Light"/>
                        </a:rPr>
                        <a:t>Nr.</a:t>
                      </a:r>
                      <a:endParaRPr lang="en-US" sz="2400" dirty="0">
                        <a:latin typeface="Garamond"/>
                        <a:ea typeface="Calibri"/>
                        <a:cs typeface="Times New Roman"/>
                      </a:endParaRPr>
                    </a:p>
                  </a:txBody>
                  <a:tcPr marL="68580" marR="68580" marT="0" marB="0"/>
                </a:tc>
                <a:tc>
                  <a:txBody>
                    <a:bodyPr/>
                    <a:lstStyle/>
                    <a:p>
                      <a:pPr marL="0" marR="0" algn="ctr">
                        <a:lnSpc>
                          <a:spcPct val="115000"/>
                        </a:lnSpc>
                        <a:spcBef>
                          <a:spcPts val="0"/>
                        </a:spcBef>
                        <a:spcAft>
                          <a:spcPts val="0"/>
                        </a:spcAft>
                      </a:pPr>
                      <a:endParaRPr lang="en-US" sz="2400">
                        <a:latin typeface="Garamond"/>
                        <a:ea typeface="Calibri"/>
                        <a:cs typeface="Times New Roman"/>
                      </a:endParaRPr>
                    </a:p>
                  </a:txBody>
                  <a:tcPr marL="68580" marR="68580" marT="0" marB="0"/>
                </a:tc>
                <a:tc>
                  <a:txBody>
                    <a:bodyPr/>
                    <a:lstStyle/>
                    <a:p>
                      <a:pPr marL="0" marR="0" algn="ctr">
                        <a:lnSpc>
                          <a:spcPct val="115000"/>
                        </a:lnSpc>
                        <a:spcBef>
                          <a:spcPts val="0"/>
                        </a:spcBef>
                        <a:spcAft>
                          <a:spcPts val="0"/>
                        </a:spcAft>
                      </a:pPr>
                      <a:r>
                        <a:rPr lang="sq-AL" sz="1200" b="1">
                          <a:latin typeface="Garamond"/>
                          <a:ea typeface="Calibri"/>
                          <a:cs typeface="MyriadPro-Light"/>
                        </a:rPr>
                        <a:t>Forma standarde</a:t>
                      </a:r>
                      <a:endParaRPr lang="en-US" sz="120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70840">
                <a:tc>
                  <a:txBody>
                    <a:bodyPr/>
                    <a:lstStyle/>
                    <a:p>
                      <a:pPr marL="0" marR="0">
                        <a:lnSpc>
                          <a:spcPct val="115000"/>
                        </a:lnSpc>
                        <a:spcBef>
                          <a:spcPts val="0"/>
                        </a:spcBef>
                        <a:spcAft>
                          <a:spcPts val="0"/>
                        </a:spcAft>
                      </a:pPr>
                      <a:r>
                        <a:rPr lang="en-US" sz="2400">
                          <a:latin typeface="Garamond"/>
                          <a:ea typeface="Calibri"/>
                          <a:cs typeface="MyriadPro-Light"/>
                        </a:rPr>
                        <a:t>1.</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dirty="0">
                          <a:latin typeface="Garamond"/>
                          <a:ea typeface="Calibri"/>
                          <a:cs typeface="MyriadPro-Light"/>
                        </a:rPr>
                        <a:t>B16</a:t>
                      </a:r>
                      <a:endParaRPr lang="en-US" sz="24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 shërbim – e hapur  </a:t>
                      </a:r>
                      <a:endParaRPr lang="en-US" sz="2400" u="sng" dirty="0">
                        <a:solidFill>
                          <a:schemeClr val="tx1"/>
                        </a:solidFill>
                        <a:latin typeface="Garamond"/>
                        <a:ea typeface="Calibri"/>
                        <a:cs typeface="Times New Roman"/>
                      </a:endParaRPr>
                    </a:p>
                  </a:txBody>
                  <a:tcPr marL="68580" marR="68580" marT="0" marB="0"/>
                </a:tc>
                <a:extLst>
                  <a:ext uri="{0D108BD9-81ED-4DB2-BD59-A6C34878D82A}">
                    <a16:rowId xmlns:a16="http://schemas.microsoft.com/office/drawing/2014/main" val="10001"/>
                  </a:ext>
                </a:extLst>
              </a:tr>
              <a:tr h="370840">
                <a:tc>
                  <a:txBody>
                    <a:bodyPr/>
                    <a:lstStyle/>
                    <a:p>
                      <a:pPr marL="0" marR="0">
                        <a:lnSpc>
                          <a:spcPct val="115000"/>
                        </a:lnSpc>
                        <a:spcBef>
                          <a:spcPts val="0"/>
                        </a:spcBef>
                        <a:spcAft>
                          <a:spcPts val="0"/>
                        </a:spcAft>
                      </a:pPr>
                      <a:r>
                        <a:rPr lang="en-US" sz="2400">
                          <a:latin typeface="Garamond"/>
                          <a:ea typeface="Calibri"/>
                          <a:cs typeface="MyriadPro-Light"/>
                        </a:rPr>
                        <a:t>2.</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latin typeface="Garamond"/>
                          <a:ea typeface="Calibri"/>
                          <a:cs typeface="MyriadPro-Light"/>
                        </a:rPr>
                        <a:t>B21</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 shërbim – e kufizuar  </a:t>
                      </a:r>
                      <a:endParaRPr lang="en-US" sz="2400" u="sng" dirty="0">
                        <a:solidFill>
                          <a:schemeClr val="tx1"/>
                        </a:solidFill>
                        <a:latin typeface="Garamond"/>
                        <a:ea typeface="Calibri"/>
                        <a:cs typeface="Times New Roman"/>
                      </a:endParaRPr>
                    </a:p>
                  </a:txBody>
                  <a:tcPr marL="68580" marR="68580" marT="0" marB="0"/>
                </a:tc>
                <a:extLst>
                  <a:ext uri="{0D108BD9-81ED-4DB2-BD59-A6C34878D82A}">
                    <a16:rowId xmlns:a16="http://schemas.microsoft.com/office/drawing/2014/main" val="10002"/>
                  </a:ext>
                </a:extLst>
              </a:tr>
              <a:tr h="370840">
                <a:tc>
                  <a:txBody>
                    <a:bodyPr/>
                    <a:lstStyle/>
                    <a:p>
                      <a:pPr marL="0" marR="0">
                        <a:lnSpc>
                          <a:spcPct val="115000"/>
                        </a:lnSpc>
                        <a:spcBef>
                          <a:spcPts val="0"/>
                        </a:spcBef>
                        <a:spcAft>
                          <a:spcPts val="0"/>
                        </a:spcAft>
                      </a:pPr>
                      <a:r>
                        <a:rPr lang="en-US" sz="2400" dirty="0">
                          <a:latin typeface="Garamond"/>
                          <a:ea typeface="Calibri"/>
                          <a:cs typeface="MyriadPro-Light"/>
                        </a:rPr>
                        <a:t>3.</a:t>
                      </a:r>
                      <a:endParaRPr lang="en-US" sz="24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latin typeface="Garamond"/>
                          <a:ea typeface="Calibri"/>
                          <a:cs typeface="MyriadPro-Light"/>
                        </a:rPr>
                        <a:t>B28</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për kontratat kornize – shërbim – e hapur  (me një dhe me disa OE)</a:t>
                      </a:r>
                      <a:endParaRPr lang="en-US" sz="2400" u="sng" dirty="0">
                        <a:solidFill>
                          <a:schemeClr val="tx1"/>
                        </a:solidFill>
                        <a:latin typeface="Garamond"/>
                        <a:ea typeface="Calibri"/>
                        <a:cs typeface="Times New Roman"/>
                      </a:endParaRPr>
                    </a:p>
                  </a:txBody>
                  <a:tcPr marL="68580" marR="68580" marT="0" marB="0"/>
                </a:tc>
                <a:extLst>
                  <a:ext uri="{0D108BD9-81ED-4DB2-BD59-A6C34878D82A}">
                    <a16:rowId xmlns:a16="http://schemas.microsoft.com/office/drawing/2014/main" val="10003"/>
                  </a:ext>
                </a:extLst>
              </a:tr>
              <a:tr h="370840">
                <a:tc>
                  <a:txBody>
                    <a:bodyPr/>
                    <a:lstStyle/>
                    <a:p>
                      <a:pPr marL="0" marR="0">
                        <a:lnSpc>
                          <a:spcPct val="115000"/>
                        </a:lnSpc>
                        <a:spcBef>
                          <a:spcPts val="0"/>
                        </a:spcBef>
                        <a:spcAft>
                          <a:spcPts val="0"/>
                        </a:spcAft>
                      </a:pPr>
                      <a:r>
                        <a:rPr lang="en-US" sz="2400">
                          <a:latin typeface="Garamond"/>
                          <a:ea typeface="Calibri"/>
                          <a:cs typeface="MyriadPro-Light"/>
                        </a:rPr>
                        <a:t>4.</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latin typeface="Garamond"/>
                          <a:ea typeface="Calibri"/>
                          <a:cs typeface="MyriadPro-Light"/>
                        </a:rPr>
                        <a:t>B31</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Arial"/>
                        </a:rPr>
                        <a:t>Dokumentet e tenderit për kontratat kornize – shërbim – e kufizuar (me një dhe me disa OE)</a:t>
                      </a:r>
                      <a:endParaRPr lang="en-US" sz="2400" u="sng" dirty="0">
                        <a:solidFill>
                          <a:schemeClr val="tx1"/>
                        </a:solidFill>
                        <a:latin typeface="Garamond"/>
                        <a:ea typeface="Calibri"/>
                        <a:cs typeface="Times New Roman"/>
                      </a:endParaRPr>
                    </a:p>
                  </a:txBody>
                  <a:tcPr marL="68580" marR="68580" marT="0" marB="0"/>
                </a:tc>
                <a:extLst>
                  <a:ext uri="{0D108BD9-81ED-4DB2-BD59-A6C34878D82A}">
                    <a16:rowId xmlns:a16="http://schemas.microsoft.com/office/drawing/2014/main" val="10004"/>
                  </a:ext>
                </a:extLst>
              </a:tr>
              <a:tr h="370840">
                <a:tc>
                  <a:txBody>
                    <a:bodyPr/>
                    <a:lstStyle/>
                    <a:p>
                      <a:pPr marL="0" marR="0">
                        <a:lnSpc>
                          <a:spcPct val="115000"/>
                        </a:lnSpc>
                        <a:spcBef>
                          <a:spcPts val="0"/>
                        </a:spcBef>
                        <a:spcAft>
                          <a:spcPts val="0"/>
                        </a:spcAft>
                      </a:pPr>
                      <a:r>
                        <a:rPr lang="en-US" sz="2400">
                          <a:latin typeface="Garamond"/>
                          <a:ea typeface="Calibri"/>
                          <a:cs typeface="MyriadPro-Light"/>
                        </a:rPr>
                        <a:t>5.</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latin typeface="Garamond"/>
                          <a:ea typeface="Calibri"/>
                          <a:cs typeface="MyriadPro-Light"/>
                        </a:rPr>
                        <a:t>B18</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Tahoma"/>
                        </a:rPr>
                        <a:t>DT për </a:t>
                      </a:r>
                      <a:r>
                        <a:rPr lang="sq-AL" sz="2400" u="sng" dirty="0" err="1">
                          <a:solidFill>
                            <a:schemeClr val="tx1"/>
                          </a:solidFill>
                          <a:latin typeface="Garamond"/>
                          <a:ea typeface="Calibri"/>
                          <a:cs typeface="Tahoma"/>
                        </a:rPr>
                        <a:t>kuotimin</a:t>
                      </a:r>
                      <a:r>
                        <a:rPr lang="sq-AL" sz="2400" u="sng" dirty="0">
                          <a:solidFill>
                            <a:schemeClr val="tx1"/>
                          </a:solidFill>
                          <a:latin typeface="Garamond"/>
                          <a:ea typeface="Calibri"/>
                          <a:cs typeface="Tahoma"/>
                        </a:rPr>
                        <a:t> e çmimeve</a:t>
                      </a:r>
                      <a:endParaRPr lang="en-US" sz="2400" dirty="0">
                        <a:solidFill>
                          <a:schemeClr val="tx1"/>
                        </a:solidFill>
                        <a:latin typeface="Garamond"/>
                        <a:ea typeface="Calibri"/>
                        <a:cs typeface="Times New Roman"/>
                      </a:endParaRPr>
                    </a:p>
                  </a:txBody>
                  <a:tcPr marL="68580" marR="68580" marT="0" marB="0"/>
                </a:tc>
                <a:extLst>
                  <a:ext uri="{0D108BD9-81ED-4DB2-BD59-A6C34878D82A}">
                    <a16:rowId xmlns:a16="http://schemas.microsoft.com/office/drawing/2014/main" val="10005"/>
                  </a:ext>
                </a:extLst>
              </a:tr>
              <a:tr h="370840">
                <a:tc>
                  <a:txBody>
                    <a:bodyPr/>
                    <a:lstStyle/>
                    <a:p>
                      <a:pPr marL="0" marR="0">
                        <a:lnSpc>
                          <a:spcPct val="115000"/>
                        </a:lnSpc>
                        <a:spcBef>
                          <a:spcPts val="0"/>
                        </a:spcBef>
                        <a:spcAft>
                          <a:spcPts val="0"/>
                        </a:spcAft>
                      </a:pPr>
                      <a:r>
                        <a:rPr lang="en-US" sz="2400">
                          <a:latin typeface="Garamond"/>
                          <a:ea typeface="Calibri"/>
                          <a:cs typeface="MyriadPro-Light"/>
                        </a:rPr>
                        <a:t>6.</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en-US" sz="2400">
                          <a:latin typeface="Garamond"/>
                          <a:ea typeface="Calibri"/>
                          <a:cs typeface="MyriadPro-Light"/>
                        </a:rPr>
                        <a:t>B19</a:t>
                      </a:r>
                      <a:endParaRPr lang="en-US" sz="240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r>
                        <a:rPr lang="sq-AL" sz="2400" u="sng" dirty="0">
                          <a:solidFill>
                            <a:schemeClr val="tx1"/>
                          </a:solidFill>
                          <a:latin typeface="Garamond"/>
                          <a:ea typeface="Calibri"/>
                          <a:cs typeface="Tahoma"/>
                        </a:rPr>
                        <a:t>Çmimi i </a:t>
                      </a:r>
                      <a:r>
                        <a:rPr lang="sq-AL" sz="2400" u="sng" dirty="0" err="1">
                          <a:solidFill>
                            <a:schemeClr val="tx1"/>
                          </a:solidFill>
                          <a:latin typeface="Garamond"/>
                          <a:ea typeface="Calibri"/>
                          <a:cs typeface="Tahoma"/>
                        </a:rPr>
                        <a:t>kuotuar</a:t>
                      </a:r>
                      <a:r>
                        <a:rPr lang="sq-AL" sz="2400" u="sng" dirty="0">
                          <a:solidFill>
                            <a:schemeClr val="tx1"/>
                          </a:solidFill>
                          <a:latin typeface="Garamond"/>
                          <a:ea typeface="Calibri"/>
                          <a:cs typeface="Tahoma"/>
                        </a:rPr>
                        <a:t> për vlera minimale</a:t>
                      </a:r>
                      <a:endParaRPr lang="en-US" sz="2400" dirty="0">
                        <a:solidFill>
                          <a:schemeClr val="tx1"/>
                        </a:solidFill>
                        <a:latin typeface="Garamond"/>
                        <a:ea typeface="Calibri"/>
                        <a:cs typeface="Times New Roman"/>
                      </a:endParaRPr>
                    </a:p>
                  </a:txBody>
                  <a:tcPr marL="68580" marR="68580" marT="0" marB="0"/>
                </a:tc>
                <a:extLst>
                  <a:ext uri="{0D108BD9-81ED-4DB2-BD59-A6C34878D82A}">
                    <a16:rowId xmlns:a16="http://schemas.microsoft.com/office/drawing/2014/main" val="10006"/>
                  </a:ext>
                </a:extLst>
              </a:tr>
              <a:tr h="370840">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7"/>
                  </a:ext>
                </a:extLst>
              </a:tr>
            </a:tbl>
          </a:graphicData>
        </a:graphic>
      </p:graphicFrame>
      <p:sp>
        <p:nvSpPr>
          <p:cNvPr id="4" name="Title 1"/>
          <p:cNvSpPr txBox="1">
            <a:spLocks/>
          </p:cNvSpPr>
          <p:nvPr/>
        </p:nvSpPr>
        <p:spPr>
          <a:xfrm>
            <a:off x="1072356" y="3048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Format standarde</a:t>
            </a:r>
            <a:endParaRPr lang="sq-AL"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3756461857"/>
              </p:ext>
            </p:extLst>
          </p:nvPr>
        </p:nvGraphicFramePr>
        <p:xfrm>
          <a:off x="0" y="1397000"/>
          <a:ext cx="9144000" cy="4024376"/>
        </p:xfrm>
        <a:graphic>
          <a:graphicData uri="http://schemas.openxmlformats.org/drawingml/2006/table">
            <a:tbl>
              <a:tblPr firstRow="1" bandRow="1">
                <a:tableStyleId>{5C22544A-7EE6-4342-B048-85BDC9FD1C3A}</a:tableStyleId>
              </a:tblPr>
              <a:tblGrid>
                <a:gridCol w="8894618">
                  <a:extLst>
                    <a:ext uri="{9D8B030D-6E8A-4147-A177-3AD203B41FA5}">
                      <a16:colId xmlns:a16="http://schemas.microsoft.com/office/drawing/2014/main" val="20000"/>
                    </a:ext>
                  </a:extLst>
                </a:gridCol>
                <a:gridCol w="249382">
                  <a:extLst>
                    <a:ext uri="{9D8B030D-6E8A-4147-A177-3AD203B41FA5}">
                      <a16:colId xmlns:a16="http://schemas.microsoft.com/office/drawing/2014/main" val="20001"/>
                    </a:ext>
                  </a:extLst>
                </a:gridCol>
              </a:tblGrid>
              <a:tr h="965200">
                <a:tc>
                  <a:txBody>
                    <a:bodyPr/>
                    <a:lstStyle/>
                    <a:p>
                      <a:pPr marL="0" marR="0" algn="ctr">
                        <a:lnSpc>
                          <a:spcPct val="115000"/>
                        </a:lnSpc>
                        <a:spcBef>
                          <a:spcPts val="1200"/>
                        </a:spcBef>
                        <a:spcAft>
                          <a:spcPts val="0"/>
                        </a:spcAft>
                      </a:pPr>
                      <a:r>
                        <a:rPr lang="sq-AL" sz="2400" b="1" dirty="0">
                          <a:latin typeface="Garamond"/>
                          <a:ea typeface="Calibri"/>
                          <a:cs typeface="Times New Roman"/>
                        </a:rPr>
                        <a:t>DT për shërbimet e përgjithshme</a:t>
                      </a:r>
                      <a:endParaRPr lang="en-US" sz="2400" dirty="0">
                        <a:latin typeface="Garamond"/>
                        <a:ea typeface="Calibri"/>
                        <a:cs typeface="Times New Roman"/>
                      </a:endParaRPr>
                    </a:p>
                  </a:txBody>
                  <a:tcPr marL="68580" marR="68580" marT="0" marB="0"/>
                </a:tc>
                <a:tc>
                  <a:txBody>
                    <a:bodyPr/>
                    <a:lstStyle/>
                    <a:p>
                      <a:pPr marL="0" marR="0" algn="ctr">
                        <a:lnSpc>
                          <a:spcPct val="115000"/>
                        </a:lnSpc>
                        <a:spcBef>
                          <a:spcPts val="1200"/>
                        </a:spcBef>
                        <a:spcAft>
                          <a:spcPts val="0"/>
                        </a:spcAft>
                      </a:pP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0"/>
                  </a:ext>
                </a:extLst>
              </a:tr>
              <a:tr h="3059176">
                <a:tc>
                  <a:txBody>
                    <a:bodyPr/>
                    <a:lstStyle/>
                    <a:p>
                      <a:pPr marL="0" marR="0" algn="just">
                        <a:lnSpc>
                          <a:spcPct val="115000"/>
                        </a:lnSpc>
                        <a:spcBef>
                          <a:spcPts val="0"/>
                        </a:spcBef>
                        <a:spcAft>
                          <a:spcPts val="0"/>
                        </a:spcAft>
                      </a:pPr>
                      <a:r>
                        <a:rPr lang="sq-AL" sz="2400" b="1" i="1" dirty="0">
                          <a:latin typeface="Garamond"/>
                          <a:ea typeface="Calibri"/>
                          <a:cs typeface="MyriadPro-Light"/>
                        </a:rPr>
                        <a:t>Pjesa A</a:t>
                      </a:r>
                      <a:r>
                        <a:rPr lang="sq-AL" sz="2400" b="1" dirty="0">
                          <a:latin typeface="Garamond"/>
                          <a:ea typeface="Calibri"/>
                          <a:cs typeface="MyriadPro-Light"/>
                        </a:rPr>
                        <a:t>,</a:t>
                      </a:r>
                      <a:r>
                        <a:rPr lang="sq-AL" sz="2400" dirty="0">
                          <a:latin typeface="Garamond"/>
                          <a:ea typeface="Calibri"/>
                          <a:cs typeface="MyriadPro-Light"/>
                        </a:rPr>
                        <a:t> procedurat e tenderimit, përmban udhëzime për përgatitjen e tenderit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i="1" dirty="0">
                          <a:latin typeface="Garamond"/>
                          <a:ea typeface="Calibri"/>
                          <a:cs typeface="MyriadPro-Light"/>
                        </a:rPr>
                        <a:t>Pjesa A,</a:t>
                      </a:r>
                      <a:r>
                        <a:rPr lang="sq-AL" sz="2400" i="1" dirty="0">
                          <a:latin typeface="Garamond"/>
                          <a:ea typeface="Calibri"/>
                          <a:cs typeface="MyriadPro-Light"/>
                        </a:rPr>
                        <a:t> </a:t>
                      </a:r>
                      <a:r>
                        <a:rPr lang="sq-AL" sz="2400" b="1" i="1" dirty="0">
                          <a:latin typeface="Garamond"/>
                          <a:ea typeface="Calibri"/>
                          <a:cs typeface="MyriadPro-Light"/>
                        </a:rPr>
                        <a:t>procedurat e tenderimit</a:t>
                      </a:r>
                      <a:r>
                        <a:rPr lang="sq-AL" sz="2400" dirty="0">
                          <a:latin typeface="Garamond"/>
                          <a:ea typeface="Calibri"/>
                          <a:cs typeface="MyriadPro-Light"/>
                        </a:rPr>
                        <a:t>, përbëhet nga dy pjesë: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Udhëzimet për ofertuesit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Fletë e të dhënave te tenderit dhe anekset</a:t>
                      </a:r>
                      <a:endParaRPr lang="en-US" sz="2400" dirty="0">
                        <a:latin typeface="Garamond"/>
                        <a:ea typeface="Calibri"/>
                        <a:cs typeface="Times New Roman"/>
                      </a:endParaRPr>
                    </a:p>
                  </a:txBody>
                  <a:tcPr marL="68580" marR="68580" marT="0" marB="0"/>
                </a:tc>
                <a:tc>
                  <a:txBody>
                    <a:bodyPr/>
                    <a:lstStyle/>
                    <a:p>
                      <a:pPr marL="0" marR="0" algn="just">
                        <a:lnSpc>
                          <a:spcPct val="115000"/>
                        </a:lnSpc>
                        <a:spcBef>
                          <a:spcPts val="1200"/>
                        </a:spcBef>
                        <a:spcAft>
                          <a:spcPts val="0"/>
                        </a:spcAft>
                      </a:pP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536178" y="206375"/>
            <a:ext cx="8071644" cy="4794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(2)</a:t>
            </a:r>
            <a:endParaRPr lang="en-US" sz="2400" b="1" i="1" dirty="0">
              <a:solidFill>
                <a:schemeClr val="bg2">
                  <a:lumMod val="75000"/>
                </a:schemeClr>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630472595"/>
              </p:ext>
            </p:extLst>
          </p:nvPr>
        </p:nvGraphicFramePr>
        <p:xfrm>
          <a:off x="0" y="685800"/>
          <a:ext cx="9144000" cy="6172200"/>
        </p:xfrm>
        <a:graphic>
          <a:graphicData uri="http://schemas.openxmlformats.org/drawingml/2006/table">
            <a:tbl>
              <a:tblPr firstRow="1" bandRow="1">
                <a:tableStyleId>{5C22544A-7EE6-4342-B048-85BDC9FD1C3A}</a:tableStyleId>
              </a:tblPr>
              <a:tblGrid>
                <a:gridCol w="8894618">
                  <a:extLst>
                    <a:ext uri="{9D8B030D-6E8A-4147-A177-3AD203B41FA5}">
                      <a16:colId xmlns:a16="http://schemas.microsoft.com/office/drawing/2014/main" val="20000"/>
                    </a:ext>
                  </a:extLst>
                </a:gridCol>
                <a:gridCol w="249382">
                  <a:extLst>
                    <a:ext uri="{9D8B030D-6E8A-4147-A177-3AD203B41FA5}">
                      <a16:colId xmlns:a16="http://schemas.microsoft.com/office/drawing/2014/main" val="20001"/>
                    </a:ext>
                  </a:extLst>
                </a:gridCol>
              </a:tblGrid>
              <a:tr h="6172200">
                <a:tc>
                  <a:txBody>
                    <a:bodyPr/>
                    <a:lstStyle/>
                    <a:p>
                      <a:pPr marL="0" marR="0" algn="just">
                        <a:lnSpc>
                          <a:spcPct val="115000"/>
                        </a:lnSpc>
                        <a:spcBef>
                          <a:spcPts val="0"/>
                        </a:spcBef>
                        <a:spcAft>
                          <a:spcPts val="0"/>
                        </a:spcAft>
                      </a:pPr>
                      <a:r>
                        <a:rPr lang="sq-AL" sz="2400" b="1" i="1" dirty="0">
                          <a:latin typeface="Garamond"/>
                          <a:ea typeface="Calibri"/>
                          <a:cs typeface="MyriadPro-Light"/>
                        </a:rPr>
                        <a:t>PJESA B</a:t>
                      </a:r>
                      <a:r>
                        <a:rPr lang="sq-AL" sz="2400" dirty="0">
                          <a:latin typeface="Garamond"/>
                          <a:ea typeface="Calibri"/>
                          <a:cs typeface="MyriadPro-Light"/>
                        </a:rPr>
                        <a:t> - Draft Kontrata - përmban kushtet e kontratës të cilat tenderuesi duhet ti pranojë </a:t>
                      </a:r>
                      <a:r>
                        <a:rPr lang="en-US" sz="2400" dirty="0" smtClean="0">
                          <a:latin typeface="Garamond"/>
                          <a:ea typeface="Calibri"/>
                          <a:cs typeface="MyriadPro-Light"/>
                        </a:rPr>
                        <a:t>.</a:t>
                      </a:r>
                    </a:p>
                    <a:p>
                      <a:pPr marL="0" marR="0" algn="just">
                        <a:lnSpc>
                          <a:spcPct val="115000"/>
                        </a:lnSpc>
                        <a:spcBef>
                          <a:spcPts val="0"/>
                        </a:spcBef>
                        <a:spcAft>
                          <a:spcPts val="0"/>
                        </a:spcAft>
                      </a:pPr>
                      <a:endParaRPr lang="en-US" sz="2400" dirty="0">
                        <a:latin typeface="Garamond"/>
                        <a:ea typeface="Calibri"/>
                        <a:cs typeface="Times New Roman"/>
                      </a:endParaRPr>
                    </a:p>
                    <a:p>
                      <a:pPr marL="0" marR="0" algn="just">
                        <a:lnSpc>
                          <a:spcPct val="115000"/>
                        </a:lnSpc>
                        <a:spcBef>
                          <a:spcPts val="0"/>
                        </a:spcBef>
                        <a:spcAft>
                          <a:spcPts val="0"/>
                        </a:spcAft>
                      </a:pPr>
                      <a:r>
                        <a:rPr lang="sq-AL" sz="2400" b="1" dirty="0">
                          <a:latin typeface="Garamond"/>
                          <a:ea typeface="Calibri"/>
                          <a:cs typeface="MyriadPro-Light"/>
                        </a:rPr>
                        <a:t>Pjesa B, draft kontrate</a:t>
                      </a:r>
                      <a:r>
                        <a:rPr lang="sq-AL" sz="2400" dirty="0">
                          <a:latin typeface="Garamond"/>
                          <a:ea typeface="Calibri"/>
                          <a:cs typeface="MyriadPro-Light"/>
                        </a:rPr>
                        <a:t>, përmban kushtet që duhet ti pranojë tenderuesi që konkurron, kështu që nuk lejohen negociata.  </a:t>
                      </a:r>
                      <a:endParaRPr lang="en-US" sz="2400" dirty="0" smtClean="0">
                        <a:latin typeface="Garamond"/>
                        <a:ea typeface="Calibri"/>
                        <a:cs typeface="MyriadPro-Light"/>
                      </a:endParaRPr>
                    </a:p>
                    <a:p>
                      <a:pPr marL="0" marR="0" algn="just">
                        <a:lnSpc>
                          <a:spcPct val="115000"/>
                        </a:lnSpc>
                        <a:spcBef>
                          <a:spcPts val="0"/>
                        </a:spcBef>
                        <a:spcAft>
                          <a:spcPts val="0"/>
                        </a:spcAft>
                      </a:pPr>
                      <a:endParaRPr lang="en-US" sz="2400" dirty="0" smtClean="0">
                        <a:latin typeface="Garamond"/>
                        <a:ea typeface="Calibri"/>
                        <a:cs typeface="MyriadPro-Light"/>
                      </a:endParaRPr>
                    </a:p>
                    <a:p>
                      <a:pPr marL="0" marR="0" algn="just">
                        <a:lnSpc>
                          <a:spcPct val="115000"/>
                        </a:lnSpc>
                        <a:spcBef>
                          <a:spcPts val="0"/>
                        </a:spcBef>
                        <a:spcAft>
                          <a:spcPts val="0"/>
                        </a:spcAft>
                      </a:pPr>
                      <a:r>
                        <a:rPr lang="sq-AL" sz="2400" dirty="0" smtClean="0">
                          <a:latin typeface="Garamond"/>
                          <a:ea typeface="Calibri"/>
                          <a:cs typeface="MyriadPro-Light"/>
                        </a:rPr>
                        <a:t>Përbëhet </a:t>
                      </a:r>
                      <a:r>
                        <a:rPr lang="sq-AL" sz="2400" dirty="0">
                          <a:latin typeface="Garamond"/>
                          <a:ea typeface="Calibri"/>
                          <a:cs typeface="MyriadPro-Light"/>
                        </a:rPr>
                        <a:t>nga dy pjesë: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Kushtet e përgjithshme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Kushtet e veçanta </a:t>
                      </a:r>
                      <a:endParaRPr lang="en-US" sz="2400" dirty="0">
                        <a:latin typeface="Garamond"/>
                        <a:ea typeface="Calibri"/>
                        <a:cs typeface="Times New Roman"/>
                      </a:endParaRPr>
                    </a:p>
                  </a:txBody>
                  <a:tcPr marL="68580" marR="68580" marT="0" marB="0"/>
                </a:tc>
                <a:tc>
                  <a:txBody>
                    <a:bodyPr/>
                    <a:lstStyle/>
                    <a:p>
                      <a:pPr marL="0" marR="0" algn="just">
                        <a:lnSpc>
                          <a:spcPct val="115000"/>
                        </a:lnSpc>
                        <a:spcBef>
                          <a:spcPts val="1200"/>
                        </a:spcBef>
                        <a:spcAft>
                          <a:spcPts val="0"/>
                        </a:spcAft>
                      </a:pPr>
                      <a:endParaRPr lang="en-US" sz="2400" dirty="0">
                        <a:latin typeface="JEOLDF+TimesNewRoman"/>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876799"/>
          </a:xfrm>
        </p:spPr>
        <p:txBody>
          <a:bodyPr/>
          <a:lstStyle/>
          <a:p>
            <a:endParaRPr lang="en-US" sz="2000" b="1" i="1" dirty="0" smtClean="0"/>
          </a:p>
          <a:p>
            <a:endParaRPr lang="en-US" sz="2000" b="1" i="1" dirty="0" smtClean="0"/>
          </a:p>
          <a:p>
            <a:pPr algn="ctr">
              <a:buNone/>
            </a:pPr>
            <a:endParaRPr lang="en-US" sz="2000" b="1" dirty="0" smtClean="0">
              <a:solidFill>
                <a:srgbClr val="FF0000"/>
              </a:solidFill>
            </a:endParaRPr>
          </a:p>
          <a:p>
            <a:pPr>
              <a:buNone/>
            </a:pPr>
            <a:endParaRPr lang="en-US" sz="2400" dirty="0" smtClean="0">
              <a:solidFill>
                <a:srgbClr val="FF0000"/>
              </a:solidFill>
            </a:endParaRPr>
          </a:p>
        </p:txBody>
      </p:sp>
      <p:sp>
        <p:nvSpPr>
          <p:cNvPr id="4" name="Title 1"/>
          <p:cNvSpPr txBox="1">
            <a:spLocks/>
          </p:cNvSpPr>
          <p:nvPr/>
        </p:nvSpPr>
        <p:spPr>
          <a:xfrm>
            <a:off x="462756" y="476672"/>
            <a:ext cx="8071644" cy="69172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Përmbajtja e Dosjes se Tenderit</a:t>
            </a:r>
            <a:r>
              <a:rPr lang="en-US" sz="2400" b="1" i="1" dirty="0" smtClean="0">
                <a:solidFill>
                  <a:schemeClr val="bg2">
                    <a:lumMod val="75000"/>
                  </a:schemeClr>
                </a:solidFill>
              </a:rPr>
              <a:t> (3) </a:t>
            </a:r>
            <a:endParaRPr lang="en-US" sz="2400" b="1" i="1" dirty="0">
              <a:solidFill>
                <a:schemeClr val="bg2">
                  <a:lumMod val="75000"/>
                </a:schemeClr>
              </a:solidFill>
            </a:endParaRPr>
          </a:p>
        </p:txBody>
      </p:sp>
      <p:graphicFrame>
        <p:nvGraphicFramePr>
          <p:cNvPr id="5" name="Table 4"/>
          <p:cNvGraphicFramePr>
            <a:graphicFrameLocks noGrp="1"/>
          </p:cNvGraphicFramePr>
          <p:nvPr>
            <p:extLst>
              <p:ext uri="{D42A27DB-BD31-4B8C-83A1-F6EECF244321}">
                <p14:modId xmlns:p14="http://schemas.microsoft.com/office/powerpoint/2010/main" val="873111275"/>
              </p:ext>
            </p:extLst>
          </p:nvPr>
        </p:nvGraphicFramePr>
        <p:xfrm>
          <a:off x="0" y="1397000"/>
          <a:ext cx="8763000" cy="4470400"/>
        </p:xfrm>
        <a:graphic>
          <a:graphicData uri="http://schemas.openxmlformats.org/drawingml/2006/table">
            <a:tbl>
              <a:tblPr firstRow="1" bandRow="1">
                <a:tableStyleId>{5C22544A-7EE6-4342-B048-85BDC9FD1C3A}</a:tableStyleId>
              </a:tblPr>
              <a:tblGrid>
                <a:gridCol w="8600440">
                  <a:extLst>
                    <a:ext uri="{9D8B030D-6E8A-4147-A177-3AD203B41FA5}">
                      <a16:colId xmlns:a16="http://schemas.microsoft.com/office/drawing/2014/main" val="20000"/>
                    </a:ext>
                  </a:extLst>
                </a:gridCol>
                <a:gridCol w="162560">
                  <a:extLst>
                    <a:ext uri="{9D8B030D-6E8A-4147-A177-3AD203B41FA5}">
                      <a16:colId xmlns:a16="http://schemas.microsoft.com/office/drawing/2014/main" val="20001"/>
                    </a:ext>
                  </a:extLst>
                </a:gridCol>
              </a:tblGrid>
              <a:tr h="4470400">
                <a:tc>
                  <a:txBody>
                    <a:bodyPr/>
                    <a:lstStyle/>
                    <a:p>
                      <a:pPr marL="0" marR="0" algn="just">
                        <a:lnSpc>
                          <a:spcPct val="115000"/>
                        </a:lnSpc>
                        <a:spcBef>
                          <a:spcPts val="0"/>
                        </a:spcBef>
                        <a:spcAft>
                          <a:spcPts val="0"/>
                        </a:spcAft>
                      </a:pPr>
                      <a:r>
                        <a:rPr lang="sq-AL" sz="2400" b="1" i="1" dirty="0">
                          <a:latin typeface="Garamond"/>
                          <a:ea typeface="Calibri"/>
                          <a:cs typeface="MyriadPro-Light"/>
                        </a:rPr>
                        <a:t>Pjesa C</a:t>
                      </a:r>
                      <a:r>
                        <a:rPr lang="sq-AL" sz="2400" i="1" dirty="0">
                          <a:latin typeface="Garamond"/>
                          <a:ea typeface="Calibri"/>
                          <a:cs typeface="MyriadPro-Light"/>
                        </a:rPr>
                        <a:t>,</a:t>
                      </a:r>
                      <a:r>
                        <a:rPr lang="sq-AL" sz="2400" dirty="0">
                          <a:latin typeface="Garamond"/>
                          <a:ea typeface="Calibri"/>
                          <a:cs typeface="MyriadPro-Light"/>
                        </a:rPr>
                        <a:t> Formulari për dorëzimin e ofertës </a:t>
                      </a:r>
                      <a:endParaRPr lang="en-US" sz="2400" dirty="0">
                        <a:latin typeface="Garamond"/>
                        <a:ea typeface="Calibri"/>
                        <a:cs typeface="Times New Roman"/>
                      </a:endParaRPr>
                    </a:p>
                    <a:p>
                      <a:pPr marL="0" marR="0" algn="just">
                        <a:lnSpc>
                          <a:spcPct val="115000"/>
                        </a:lnSpc>
                        <a:spcBef>
                          <a:spcPts val="0"/>
                        </a:spcBef>
                        <a:spcAft>
                          <a:spcPts val="0"/>
                        </a:spcAft>
                      </a:pPr>
                      <a:r>
                        <a:rPr lang="sq-AL" sz="2400" b="1" dirty="0">
                          <a:latin typeface="Garamond"/>
                          <a:ea typeface="Calibri"/>
                          <a:cs typeface="MyriadPro-Light"/>
                        </a:rPr>
                        <a:t>Pjesa C</a:t>
                      </a:r>
                      <a:r>
                        <a:rPr lang="sq-AL" sz="2400" dirty="0">
                          <a:latin typeface="Garamond"/>
                          <a:ea typeface="Calibri"/>
                          <a:cs typeface="MyriadPro-Light"/>
                        </a:rPr>
                        <a:t>, </a:t>
                      </a:r>
                      <a:r>
                        <a:rPr lang="sq-AL" sz="2400" b="1" dirty="0">
                          <a:latin typeface="Garamond"/>
                          <a:ea typeface="Calibri"/>
                          <a:cs typeface="MyriadPro-Light"/>
                        </a:rPr>
                        <a:t>Formulari për dorëzimin e ofertës,</a:t>
                      </a:r>
                      <a:r>
                        <a:rPr lang="sq-AL" sz="2400" dirty="0">
                          <a:latin typeface="Garamond"/>
                          <a:ea typeface="Calibri"/>
                          <a:cs typeface="MyriadPro-Light"/>
                        </a:rPr>
                        <a:t> është pjesa kryesore e tenderit, sepse në këtë pjesë ofertuesi deklaron se ai ka kontrolluar dhe pranon të gjitha kushtet e tenderit dhe dorëzon ofertën e tij financiare. </a:t>
                      </a:r>
                      <a:endParaRPr lang="en-US" sz="2400" dirty="0" smtClean="0">
                        <a:latin typeface="Garamond"/>
                        <a:ea typeface="Calibri"/>
                        <a:cs typeface="MyriadPro-Light"/>
                      </a:endParaRPr>
                    </a:p>
                    <a:p>
                      <a:pPr marL="0" marR="0" algn="just">
                        <a:lnSpc>
                          <a:spcPct val="115000"/>
                        </a:lnSpc>
                        <a:spcBef>
                          <a:spcPts val="0"/>
                        </a:spcBef>
                        <a:spcAft>
                          <a:spcPts val="0"/>
                        </a:spcAft>
                      </a:pPr>
                      <a:r>
                        <a:rPr lang="sq-AL" sz="2400" dirty="0" smtClean="0">
                          <a:latin typeface="Garamond"/>
                          <a:ea typeface="Calibri"/>
                          <a:cs typeface="MyriadPro-Light"/>
                        </a:rPr>
                        <a:t>Ajo </a:t>
                      </a:r>
                      <a:r>
                        <a:rPr lang="sq-AL" sz="2400" dirty="0">
                          <a:latin typeface="Garamond"/>
                          <a:ea typeface="Calibri"/>
                          <a:cs typeface="MyriadPro-Light"/>
                        </a:rPr>
                        <a:t>përbëhet nga: </a:t>
                      </a:r>
                      <a:endParaRPr lang="en-US" sz="2400" dirty="0" smtClean="0">
                        <a:latin typeface="Garamond"/>
                        <a:ea typeface="Calibri"/>
                        <a:cs typeface="MyriadPro-Light"/>
                      </a:endParaRPr>
                    </a:p>
                    <a:p>
                      <a:pPr marL="0" marR="0" algn="just">
                        <a:lnSpc>
                          <a:spcPct val="115000"/>
                        </a:lnSpc>
                        <a:spcBef>
                          <a:spcPts val="0"/>
                        </a:spcBef>
                        <a:spcAft>
                          <a:spcPts val="0"/>
                        </a:spcAft>
                      </a:pP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Formulari i tenderit </a:t>
                      </a:r>
                      <a:endParaRPr lang="en-US" sz="2400" dirty="0">
                        <a:latin typeface="Garamond"/>
                        <a:ea typeface="Calibri"/>
                        <a:cs typeface="Times New Roman"/>
                      </a:endParaRPr>
                    </a:p>
                    <a:p>
                      <a:pPr marL="342900" marR="0" lvl="0" indent="-342900" algn="just">
                        <a:lnSpc>
                          <a:spcPct val="115000"/>
                        </a:lnSpc>
                        <a:spcBef>
                          <a:spcPts val="0"/>
                        </a:spcBef>
                        <a:spcAft>
                          <a:spcPts val="0"/>
                        </a:spcAft>
                        <a:buFont typeface="Wingdings"/>
                        <a:buChar char=""/>
                      </a:pPr>
                      <a:r>
                        <a:rPr lang="sq-AL" sz="2400" dirty="0">
                          <a:latin typeface="Garamond"/>
                          <a:ea typeface="Calibri"/>
                          <a:cs typeface="MyriadPro-Light"/>
                        </a:rPr>
                        <a:t>Lista e çmimeve </a:t>
                      </a:r>
                      <a:endParaRPr lang="en-US" sz="2400" dirty="0">
                        <a:latin typeface="Garamond"/>
                        <a:ea typeface="Calibri"/>
                        <a:cs typeface="Times New Roman"/>
                      </a:endParaRPr>
                    </a:p>
                  </a:txBody>
                  <a:tcPr marL="68580" marR="68580" marT="0" marB="0"/>
                </a:tc>
                <a:tc>
                  <a:txBody>
                    <a:bodyPr/>
                    <a:lstStyle/>
                    <a:p>
                      <a:pPr marL="0" marR="0" algn="just">
                        <a:lnSpc>
                          <a:spcPct val="115000"/>
                        </a:lnSpc>
                        <a:spcBef>
                          <a:spcPts val="0"/>
                        </a:spcBef>
                        <a:spcAft>
                          <a:spcPts val="0"/>
                        </a:spcAft>
                      </a:pPr>
                      <a:endParaRPr lang="en-US" sz="2400" dirty="0">
                        <a:latin typeface="Garamond"/>
                        <a:ea typeface="Calibri"/>
                        <a:cs typeface="Times New Roman"/>
                      </a:endParaRPr>
                    </a:p>
                  </a:txBody>
                  <a:tcPr marL="68580" marR="68580" marT="0" marB="0"/>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6989656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4876799"/>
          </a:xfrm>
        </p:spPr>
        <p:txBody>
          <a:bodyPr/>
          <a:lstStyle/>
          <a:p>
            <a:pPr>
              <a:buNone/>
            </a:pPr>
            <a:endParaRPr lang="en-US" sz="2000" b="1" i="1" dirty="0" smtClean="0"/>
          </a:p>
          <a:p>
            <a:r>
              <a:rPr lang="sq-AL" sz="2000" b="1" dirty="0" smtClean="0"/>
              <a:t>6 lloje të ndryshme të procedurave:</a:t>
            </a:r>
            <a:r>
              <a:rPr lang="sq-AL" sz="2000" dirty="0" smtClean="0"/>
              <a:t> </a:t>
            </a:r>
            <a:endParaRPr lang="en-US" sz="2000" dirty="0" smtClean="0"/>
          </a:p>
          <a:p>
            <a:pPr>
              <a:buNone/>
            </a:pPr>
            <a:r>
              <a:rPr lang="sq-AL" sz="2000" dirty="0" smtClean="0"/>
              <a:t> </a:t>
            </a:r>
            <a:endParaRPr lang="en-US" sz="2000" dirty="0" smtClean="0"/>
          </a:p>
          <a:p>
            <a:pPr marL="457200" lvl="0" indent="-457200">
              <a:buFont typeface="+mj-lt"/>
              <a:buAutoNum type="arabicPeriod"/>
            </a:pPr>
            <a:r>
              <a:rPr lang="sq-AL" sz="2000" dirty="0" smtClean="0"/>
              <a:t>Procedura e Hapur </a:t>
            </a:r>
            <a:endParaRPr lang="en-US" sz="2000" dirty="0" smtClean="0"/>
          </a:p>
          <a:p>
            <a:pPr marL="457200" lvl="0" indent="-457200">
              <a:buFont typeface="+mj-lt"/>
              <a:buAutoNum type="arabicPeriod"/>
            </a:pPr>
            <a:r>
              <a:rPr lang="sq-AL" sz="2000" dirty="0" smtClean="0"/>
              <a:t>Procedur</a:t>
            </a:r>
            <a:r>
              <a:rPr lang="en-US" sz="2000" dirty="0" smtClean="0"/>
              <a:t>a</a:t>
            </a:r>
            <a:r>
              <a:rPr lang="sq-AL" sz="2000" dirty="0" smtClean="0"/>
              <a:t> e Kufizuar </a:t>
            </a:r>
            <a:endParaRPr lang="en-US" sz="2000" dirty="0" smtClean="0"/>
          </a:p>
          <a:p>
            <a:pPr marL="457200" lvl="0" indent="-457200">
              <a:buFont typeface="+mj-lt"/>
              <a:buAutoNum type="arabicPeriod"/>
            </a:pPr>
            <a:r>
              <a:rPr lang="sq-AL" sz="2000" dirty="0" smtClean="0"/>
              <a:t>Procedura konkurruese me negociata </a:t>
            </a:r>
          </a:p>
          <a:p>
            <a:pPr marL="457200" lvl="0" indent="-457200">
              <a:buFont typeface="+mj-lt"/>
              <a:buAutoNum type="arabicPeriod"/>
            </a:pPr>
            <a:r>
              <a:rPr lang="sq-AL" sz="2000" dirty="0" smtClean="0"/>
              <a:t>Procedurën e negociuar pa publikim të njoftimit të kontratës </a:t>
            </a:r>
            <a:endParaRPr lang="en-US" sz="2000" dirty="0" smtClean="0"/>
          </a:p>
          <a:p>
            <a:pPr marL="457200" lvl="0" indent="-457200">
              <a:buFont typeface="+mj-lt"/>
              <a:buAutoNum type="arabicPeriod"/>
            </a:pPr>
            <a:r>
              <a:rPr lang="sq-AL" sz="2000" dirty="0" smtClean="0"/>
              <a:t>Procedura Kuotimi te çmimeve </a:t>
            </a:r>
            <a:endParaRPr lang="en-US" sz="2000" dirty="0" smtClean="0"/>
          </a:p>
          <a:p>
            <a:pPr marL="457200" lvl="0" indent="-457200">
              <a:buFont typeface="+mj-lt"/>
              <a:buAutoNum type="arabicPeriod"/>
            </a:pPr>
            <a:r>
              <a:rPr lang="sq-AL" sz="2000" dirty="0" smtClean="0"/>
              <a:t>Procedura për kontratat me vlerë minimale </a:t>
            </a:r>
            <a:endParaRPr lang="en-US" sz="2000" dirty="0" smtClean="0"/>
          </a:p>
          <a:p>
            <a:pPr lvl="0"/>
            <a:endParaRPr lang="en-US" sz="2000" b="1" dirty="0" smtClean="0"/>
          </a:p>
          <a:p>
            <a:r>
              <a:rPr lang="sq-AL" sz="2000" b="1" dirty="0" smtClean="0"/>
              <a:t>Qe te 6 procedurat </a:t>
            </a:r>
            <a:r>
              <a:rPr lang="sq-AL" sz="2000" dirty="0" smtClean="0"/>
              <a:t>mund te përdoren për </a:t>
            </a:r>
            <a:r>
              <a:rPr lang="sq-AL" sz="2000" dirty="0" err="1" smtClean="0"/>
              <a:t>konkludimin</a:t>
            </a:r>
            <a:r>
              <a:rPr lang="sq-AL" sz="2000" dirty="0" smtClean="0"/>
              <a:t> e një kontrate për shërbime.  </a:t>
            </a:r>
            <a:endParaRPr lang="en-US" sz="2000" dirty="0" smtClean="0"/>
          </a:p>
          <a:p>
            <a:pPr>
              <a:buNone/>
            </a:pPr>
            <a:endParaRPr lang="en-US" sz="2000" dirty="0" smtClean="0"/>
          </a:p>
          <a:p>
            <a:pPr>
              <a:buNone/>
            </a:pPr>
            <a:endParaRPr lang="en-US" sz="2400" dirty="0" smtClean="0"/>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Procedurat e PP</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600" b="1" dirty="0" smtClean="0">
                <a:solidFill>
                  <a:schemeClr val="accent1">
                    <a:lumMod val="25000"/>
                  </a:schemeClr>
                </a:solidFill>
              </a:rPr>
              <a:t>QËLLIMI</a:t>
            </a:r>
            <a:endParaRPr lang="en-US" sz="3600" b="1" dirty="0">
              <a:solidFill>
                <a:schemeClr val="accent1">
                  <a:lumMod val="25000"/>
                </a:schemeClr>
              </a:solidFill>
            </a:endParaRPr>
          </a:p>
        </p:txBody>
      </p:sp>
      <p:sp>
        <p:nvSpPr>
          <p:cNvPr id="3" name="Rectangle 2"/>
          <p:cNvSpPr/>
          <p:nvPr/>
        </p:nvSpPr>
        <p:spPr>
          <a:xfrm>
            <a:off x="0" y="1143000"/>
            <a:ext cx="9144000" cy="4893647"/>
          </a:xfrm>
          <a:prstGeom prst="rect">
            <a:avLst/>
          </a:prstGeom>
        </p:spPr>
        <p:txBody>
          <a:bodyPr wrap="square">
            <a:spAutoFit/>
          </a:bodyPr>
          <a:lstStyle/>
          <a:p>
            <a:pPr marL="381000" indent="-381000">
              <a:buFont typeface="Arial" pitchFamily="34" charset="0"/>
              <a:buChar char="•"/>
              <a:defRPr/>
            </a:pPr>
            <a:endParaRPr lang="sq-AL" sz="2400" dirty="0" smtClean="0"/>
          </a:p>
          <a:p>
            <a:pPr marL="381000" indent="-381000">
              <a:buFont typeface="Arial" pitchFamily="34" charset="0"/>
              <a:buChar char="•"/>
              <a:defRPr/>
            </a:pPr>
            <a:r>
              <a:rPr lang="sq-AL" sz="2400" dirty="0" smtClean="0"/>
              <a:t>Familjarizimi i pjesëmarrësve me karakteristikat kryesore për </a:t>
            </a:r>
            <a:r>
              <a:rPr lang="sq-AL" sz="2400" b="1" dirty="0" smtClean="0"/>
              <a:t> prokurimin e shërbimeve</a:t>
            </a:r>
            <a:r>
              <a:rPr lang="sq-AL" sz="2400" dirty="0" smtClean="0"/>
              <a:t>, duke përfshirë</a:t>
            </a:r>
            <a:r>
              <a:rPr lang="en-US" sz="2400" dirty="0" smtClean="0"/>
              <a:t>:</a:t>
            </a:r>
            <a:endParaRPr lang="sq-AL" sz="2400" dirty="0" smtClean="0"/>
          </a:p>
          <a:p>
            <a:pPr marL="381000" indent="-381000">
              <a:defRPr/>
            </a:pPr>
            <a:endParaRPr lang="sq-AL" sz="2400" dirty="0" smtClean="0">
              <a:latin typeface="Arial" pitchFamily="34" charset="0"/>
              <a:cs typeface="Arial" pitchFamily="34" charset="0"/>
            </a:endParaRPr>
          </a:p>
          <a:p>
            <a:pPr marL="822960" lvl="0">
              <a:buFont typeface="Wingdings" pitchFamily="2" charset="2"/>
              <a:buChar char="ü"/>
            </a:pPr>
            <a:r>
              <a:rPr lang="sq-AL" sz="2400" b="1" dirty="0" smtClean="0"/>
              <a:t>Përkufizimi</a:t>
            </a:r>
            <a:r>
              <a:rPr lang="sq-AL" sz="2400" dirty="0" smtClean="0"/>
              <a:t> i prokurimit të shërbimeve - shembujt më të zakonshëm; </a:t>
            </a:r>
          </a:p>
          <a:p>
            <a:pPr marL="822960" lvl="0">
              <a:buFont typeface="Wingdings" pitchFamily="2" charset="2"/>
              <a:buChar char="ü"/>
            </a:pPr>
            <a:r>
              <a:rPr lang="sq-AL" sz="2400" b="1" dirty="0" smtClean="0"/>
              <a:t>Procesi i planifikimit </a:t>
            </a:r>
            <a:r>
              <a:rPr lang="sq-AL" sz="2400" dirty="0" smtClean="0"/>
              <a:t>për prokurimin e shërbimeve; </a:t>
            </a:r>
          </a:p>
          <a:p>
            <a:pPr marL="822960" lvl="0">
              <a:buFont typeface="Wingdings" pitchFamily="2" charset="2"/>
              <a:buChar char="ü"/>
            </a:pPr>
            <a:r>
              <a:rPr lang="sq-AL" sz="2400" b="1" dirty="0" smtClean="0"/>
              <a:t>Procedurat e PP </a:t>
            </a:r>
            <a:r>
              <a:rPr lang="sq-AL" sz="2400" dirty="0" smtClean="0"/>
              <a:t>për prokurimin e shërbimeve; </a:t>
            </a:r>
          </a:p>
          <a:p>
            <a:pPr marL="822960" lvl="0">
              <a:buFont typeface="Wingdings" pitchFamily="2" charset="2"/>
              <a:buChar char="ü"/>
            </a:pPr>
            <a:r>
              <a:rPr lang="sq-AL" sz="2400" dirty="0" smtClean="0"/>
              <a:t>Si të zgjidhen kriteret e duhur te </a:t>
            </a:r>
            <a:r>
              <a:rPr lang="sq-AL" sz="2400" b="1" dirty="0" smtClean="0"/>
              <a:t>përzgjedhjes dhe te  dhënies se kontratës</a:t>
            </a:r>
            <a:r>
              <a:rPr lang="en-US" sz="2400" b="1" dirty="0" smtClean="0"/>
              <a:t> per </a:t>
            </a:r>
            <a:r>
              <a:rPr lang="en-US" sz="2400" b="1" dirty="0" err="1" smtClean="0"/>
              <a:t>sherbime</a:t>
            </a:r>
            <a:r>
              <a:rPr lang="en-US" sz="2400" b="1" dirty="0" smtClean="0"/>
              <a:t> </a:t>
            </a:r>
            <a:r>
              <a:rPr lang="sq-AL" sz="2400" b="1" dirty="0" smtClean="0"/>
              <a:t>; </a:t>
            </a:r>
          </a:p>
          <a:p>
            <a:pPr lvl="0"/>
            <a:endParaRPr lang="en-US" sz="2400" dirty="0" smtClean="0"/>
          </a:p>
          <a:p>
            <a:pPr lvl="0"/>
            <a:endParaRPr lang="en-US" sz="2400" dirty="0" smtClean="0"/>
          </a:p>
          <a:p>
            <a:pPr marL="381000" indent="-381000">
              <a:defRPr/>
            </a:pPr>
            <a:endParaRPr lang="en-US" sz="2400" dirty="0" smtClean="0"/>
          </a:p>
        </p:txBody>
      </p:sp>
    </p:spTree>
    <p:extLst>
      <p:ext uri="{BB962C8B-B14F-4D97-AF65-F5344CB8AC3E}">
        <p14:creationId xmlns:p14="http://schemas.microsoft.com/office/powerpoint/2010/main" val="960788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1"/>
            <a:ext cx="9144000" cy="3886200"/>
          </a:xfrm>
        </p:spPr>
        <p:txBody>
          <a:bodyPr/>
          <a:lstStyle/>
          <a:p>
            <a:pPr>
              <a:buNone/>
            </a:pPr>
            <a:endParaRPr lang="en-US" sz="2000" b="1" i="1" dirty="0" smtClean="0"/>
          </a:p>
          <a:p>
            <a:pPr lvl="0">
              <a:buNone/>
            </a:pPr>
            <a:r>
              <a:rPr lang="sq-AL" sz="2000" b="1" dirty="0" smtClean="0"/>
              <a:t>Procedura e hapur</a:t>
            </a:r>
            <a:r>
              <a:rPr lang="sq-AL" sz="2000" dirty="0" smtClean="0"/>
              <a:t> </a:t>
            </a:r>
            <a:r>
              <a:rPr lang="sq-AL" sz="2000" b="1" dirty="0" smtClean="0"/>
              <a:t>(më shumë se 10 000 euro): </a:t>
            </a:r>
            <a:endParaRPr lang="en-US" sz="2000" dirty="0" smtClean="0"/>
          </a:p>
          <a:p>
            <a:pPr lvl="0"/>
            <a:r>
              <a:rPr lang="sq-AL" sz="2000" i="1" dirty="0" smtClean="0"/>
              <a:t>Përdoret për kontratat për shërbime me vlere te mesme dhe te mëdha </a:t>
            </a:r>
            <a:endParaRPr lang="en-US" sz="2000" i="1" dirty="0"/>
          </a:p>
          <a:p>
            <a:pPr marL="0" lvl="0" indent="0">
              <a:buNone/>
            </a:pPr>
            <a:endParaRPr lang="en-US" sz="2000" i="1" dirty="0" smtClean="0"/>
          </a:p>
          <a:p>
            <a:pPr lvl="0">
              <a:buNone/>
            </a:pPr>
            <a:r>
              <a:rPr lang="sq-AL" sz="2000" b="1" dirty="0" smtClean="0"/>
              <a:t>Procedura e kufizuar</a:t>
            </a:r>
            <a:r>
              <a:rPr lang="sq-AL" sz="2000" dirty="0" smtClean="0"/>
              <a:t> </a:t>
            </a:r>
            <a:r>
              <a:rPr lang="sq-AL" sz="2000" b="1" dirty="0" smtClean="0"/>
              <a:t>(më shumë se 10 000 euro): </a:t>
            </a:r>
            <a:endParaRPr lang="en-US" sz="2000" dirty="0" smtClean="0"/>
          </a:p>
          <a:p>
            <a:pPr lvl="0"/>
            <a:r>
              <a:rPr lang="sq-AL" sz="2000" i="1" dirty="0" smtClean="0"/>
              <a:t>Përdoret për kontratat për shërbime me vlere te mesme dhe te mëdha </a:t>
            </a:r>
            <a:endParaRPr lang="en-US" sz="2000" i="1" dirty="0" smtClean="0"/>
          </a:p>
          <a:p>
            <a:pPr lvl="0"/>
            <a:r>
              <a:rPr lang="sq-AL" sz="2000" i="1" dirty="0" smtClean="0"/>
              <a:t>Përdoret për </a:t>
            </a:r>
            <a:r>
              <a:rPr lang="sq-AL" sz="2000" b="1" i="1" dirty="0" smtClean="0"/>
              <a:t>shërbimet  </a:t>
            </a:r>
            <a:r>
              <a:rPr lang="sq-AL" sz="2000" b="1" i="1" dirty="0" err="1" smtClean="0"/>
              <a:t>konsulences</a:t>
            </a:r>
            <a:r>
              <a:rPr lang="sq-AL" sz="2000" b="1" i="1" dirty="0" smtClean="0"/>
              <a:t> </a:t>
            </a:r>
            <a:endParaRPr lang="en-US" sz="2000" b="1" i="1" dirty="0" smtClean="0"/>
          </a:p>
          <a:p>
            <a:pPr marL="0" lvl="0" indent="0">
              <a:buNone/>
            </a:pPr>
            <a:endParaRPr lang="en-US" sz="2000" b="1" i="1" dirty="0" smtClean="0">
              <a:solidFill>
                <a:srgbClr val="FF0000"/>
              </a:solidFill>
            </a:endParaRPr>
          </a:p>
          <a:p>
            <a:pPr lvl="0">
              <a:buNone/>
            </a:pPr>
            <a:endParaRPr lang="en-US" sz="2000" dirty="0" smtClean="0">
              <a:solidFill>
                <a:srgbClr val="FF0000"/>
              </a:solidFill>
            </a:endParaRPr>
          </a:p>
          <a:p>
            <a:pPr lvl="0">
              <a:buNone/>
            </a:pPr>
            <a:endParaRPr lang="en-US" sz="2000" dirty="0" smtClean="0"/>
          </a:p>
          <a:p>
            <a:pPr>
              <a:buNone/>
            </a:pPr>
            <a:endParaRPr lang="en-US" sz="2000" dirty="0" smtClean="0"/>
          </a:p>
          <a:p>
            <a:pPr>
              <a:buNone/>
            </a:pPr>
            <a:endParaRPr lang="en-US" sz="2400" dirty="0" smtClean="0"/>
          </a:p>
        </p:txBody>
      </p:sp>
      <p:sp>
        <p:nvSpPr>
          <p:cNvPr id="4"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Procedurat e PP</a:t>
            </a:r>
            <a:r>
              <a:rPr lang="en-US" sz="2400" b="1" i="1" dirty="0" smtClean="0">
                <a:solidFill>
                  <a:schemeClr val="bg2">
                    <a:lumMod val="75000"/>
                  </a:schemeClr>
                </a:solidFill>
              </a:rPr>
              <a:t> (2) </a:t>
            </a:r>
            <a:r>
              <a:rPr lang="en-US" sz="2400" dirty="0" smtClean="0">
                <a:solidFill>
                  <a:schemeClr val="bg2">
                    <a:lumMod val="75000"/>
                  </a:schemeClr>
                </a:solidFill>
              </a:rPr>
              <a:t> </a:t>
            </a:r>
            <a:endParaRPr lang="en-US" sz="2400" b="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p:spPr>
        <p:txBody>
          <a:bodyPr/>
          <a:lstStyle/>
          <a:p>
            <a:pPr lvl="0">
              <a:buNone/>
            </a:pPr>
            <a:r>
              <a:rPr lang="sq-AL" sz="2000" b="1" dirty="0" smtClean="0"/>
              <a:t>Procedura e kuotimit te çmimit</a:t>
            </a:r>
            <a:r>
              <a:rPr lang="sq-AL" sz="2000" dirty="0" smtClean="0"/>
              <a:t> (</a:t>
            </a:r>
            <a:r>
              <a:rPr lang="sq-AL" sz="2000" b="1" dirty="0" smtClean="0"/>
              <a:t>me pak se 10 000 Euro</a:t>
            </a:r>
            <a:r>
              <a:rPr lang="sq-AL" sz="2000" dirty="0" smtClean="0"/>
              <a:t>)</a:t>
            </a:r>
            <a:r>
              <a:rPr lang="sq-AL" sz="2000" b="1" dirty="0" smtClean="0"/>
              <a:t>:</a:t>
            </a:r>
            <a:endParaRPr lang="en-US" sz="2000" b="1" dirty="0" smtClean="0"/>
          </a:p>
          <a:p>
            <a:pPr lvl="0">
              <a:buNone/>
            </a:pPr>
            <a:endParaRPr lang="en-US" sz="2000" dirty="0" smtClean="0"/>
          </a:p>
          <a:p>
            <a:pPr lvl="0"/>
            <a:r>
              <a:rPr lang="sq-AL" sz="2000" i="1" dirty="0" smtClean="0"/>
              <a:t>Duhet te përdoret për kontratat te shërbimeve me vlere te vogël </a:t>
            </a:r>
            <a:endParaRPr lang="en-US" sz="2000" i="1" dirty="0" smtClean="0"/>
          </a:p>
          <a:p>
            <a:pPr lvl="0"/>
            <a:r>
              <a:rPr lang="sq-AL" sz="2000" i="1" dirty="0" smtClean="0"/>
              <a:t>Shërbimet janë në dispozicion </a:t>
            </a:r>
            <a:endParaRPr lang="en-US" sz="2000" i="1" dirty="0" smtClean="0"/>
          </a:p>
          <a:p>
            <a:pPr lvl="0"/>
            <a:r>
              <a:rPr lang="sq-AL" sz="2000" i="1" dirty="0" smtClean="0"/>
              <a:t>Ekziston një treg për shërbimet e tilla</a:t>
            </a:r>
            <a:endParaRPr lang="en-US" sz="2000" i="1" dirty="0" smtClean="0"/>
          </a:p>
          <a:p>
            <a:pPr>
              <a:buNone/>
            </a:pPr>
            <a:endParaRPr lang="en-US" sz="2000" dirty="0" smtClean="0"/>
          </a:p>
          <a:p>
            <a:pPr lvl="0">
              <a:buNone/>
            </a:pPr>
            <a:r>
              <a:rPr lang="sq-AL" sz="2000" b="1" dirty="0" smtClean="0"/>
              <a:t>Procedura për vlera minimale </a:t>
            </a:r>
            <a:r>
              <a:rPr lang="sq-AL" sz="2000" dirty="0" smtClean="0"/>
              <a:t>(</a:t>
            </a:r>
            <a:r>
              <a:rPr lang="sq-AL" sz="2000" b="1" dirty="0" smtClean="0"/>
              <a:t>me pak se 1 000 Euros):</a:t>
            </a:r>
            <a:endParaRPr lang="en-US" sz="2000" b="1" dirty="0" smtClean="0"/>
          </a:p>
          <a:p>
            <a:pPr lvl="0">
              <a:buNone/>
            </a:pPr>
            <a:endParaRPr lang="en-US" sz="2000" dirty="0" smtClean="0"/>
          </a:p>
          <a:p>
            <a:pPr lvl="0"/>
            <a:r>
              <a:rPr lang="sq-AL" sz="2000" i="1" dirty="0" smtClean="0"/>
              <a:t>Duhet te përdoret për kontratat te shërbimeve me vlere minimale</a:t>
            </a:r>
            <a:endParaRPr lang="en-US" sz="2000" i="1" dirty="0" smtClean="0"/>
          </a:p>
          <a:p>
            <a:pPr lvl="0"/>
            <a:r>
              <a:rPr lang="sq-AL" sz="2000" i="1" dirty="0" smtClean="0"/>
              <a:t>Shërbimet janë në dispozicion </a:t>
            </a:r>
            <a:endParaRPr lang="en-US" sz="2000" i="1" dirty="0" smtClean="0"/>
          </a:p>
          <a:p>
            <a:pPr lvl="0"/>
            <a:r>
              <a:rPr lang="sq-AL" sz="2000" i="1" dirty="0" smtClean="0"/>
              <a:t>Ekziston një treg për shërbimet e tilla</a:t>
            </a:r>
            <a:endParaRPr lang="en-US" sz="2000" i="1" dirty="0" smtClean="0"/>
          </a:p>
          <a:p>
            <a:pPr lvl="0">
              <a:buNone/>
            </a:pPr>
            <a:endParaRPr lang="en-US" sz="2000" dirty="0" smtClean="0"/>
          </a:p>
          <a:p>
            <a:pPr>
              <a:buNone/>
            </a:pPr>
            <a:endParaRPr lang="en-US" sz="2000" dirty="0" smtClean="0"/>
          </a:p>
          <a:p>
            <a:pPr>
              <a:buNone/>
            </a:pPr>
            <a:endParaRPr lang="en-US" sz="2400" dirty="0" smtClean="0"/>
          </a:p>
        </p:txBody>
      </p:sp>
      <p:sp>
        <p:nvSpPr>
          <p:cNvPr id="4" name="Title 1"/>
          <p:cNvSpPr txBox="1">
            <a:spLocks/>
          </p:cNvSpPr>
          <p:nvPr/>
        </p:nvSpPr>
        <p:spPr>
          <a:xfrm>
            <a:off x="533400" y="3048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Procedurat e PP</a:t>
            </a:r>
            <a:r>
              <a:rPr lang="en-US" sz="2400" b="1" i="1" dirty="0" smtClean="0">
                <a:solidFill>
                  <a:schemeClr val="bg2">
                    <a:lumMod val="75000"/>
                  </a:schemeClr>
                </a:solidFill>
              </a:rPr>
              <a:t> (5) </a:t>
            </a:r>
            <a:r>
              <a:rPr lang="en-US" sz="2400" dirty="0" smtClean="0">
                <a:solidFill>
                  <a:schemeClr val="bg2">
                    <a:lumMod val="75000"/>
                  </a:schemeClr>
                </a:solidFill>
              </a:rPr>
              <a:t> </a:t>
            </a:r>
            <a:endParaRPr lang="en-US" sz="2400" b="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638800"/>
          </a:xfrm>
        </p:spPr>
        <p:txBody>
          <a:bodyPr/>
          <a:lstStyle/>
          <a:p>
            <a:pPr lvl="0"/>
            <a:r>
              <a:rPr lang="sq-AL" sz="2000" dirty="0" smtClean="0"/>
              <a:t>Nuk ka dallime në mes te një kontrate për furnizime/ punë dhe një kontratë për shërbime të përgjithshme</a:t>
            </a:r>
            <a:endParaRPr lang="en-US" sz="2000" dirty="0" smtClean="0"/>
          </a:p>
          <a:p>
            <a:pPr lvl="0"/>
            <a:r>
              <a:rPr lang="sq-AL" sz="2000" dirty="0" smtClean="0"/>
              <a:t>dallime në mes te një kontrate për furnizime/ punë dhe një kontratë për shërbime </a:t>
            </a:r>
            <a:r>
              <a:rPr lang="sq-AL" sz="2000" dirty="0" err="1" smtClean="0"/>
              <a:t>konsulences</a:t>
            </a:r>
            <a:endParaRPr lang="en-US" sz="2000" dirty="0" smtClean="0"/>
          </a:p>
          <a:p>
            <a:pPr marL="457200" lvl="0">
              <a:buFont typeface="Wingdings" panose="05000000000000000000" pitchFamily="2" charset="2"/>
              <a:buChar char="§"/>
            </a:pPr>
            <a:r>
              <a:rPr lang="sq-AL" sz="2000" i="1" dirty="0" smtClean="0"/>
              <a:t>Është e bazuar në dituri - (truri i njeriut) </a:t>
            </a:r>
            <a:endParaRPr lang="en-US" sz="2000" i="1" dirty="0" smtClean="0"/>
          </a:p>
          <a:p>
            <a:pPr marL="457200" lvl="0">
              <a:buFont typeface="Wingdings" panose="05000000000000000000" pitchFamily="2" charset="2"/>
              <a:buChar char="§"/>
            </a:pPr>
            <a:r>
              <a:rPr lang="sq-AL" sz="2000" i="1" dirty="0" smtClean="0"/>
              <a:t>Gjithmonë themelohet një listë e ngushtë e kandidatëve </a:t>
            </a:r>
            <a:endParaRPr lang="en-US" sz="2000" i="1" dirty="0" smtClean="0"/>
          </a:p>
          <a:p>
            <a:pPr marL="457200" lvl="0">
              <a:buFont typeface="Wingdings" panose="05000000000000000000" pitchFamily="2" charset="2"/>
              <a:buChar char="§"/>
            </a:pPr>
            <a:r>
              <a:rPr lang="sq-AL" sz="2000" i="1" dirty="0" smtClean="0"/>
              <a:t>Çmimi nuk ka rolin kryesor </a:t>
            </a:r>
            <a:endParaRPr lang="en-US" sz="2000" i="1" dirty="0" smtClean="0"/>
          </a:p>
          <a:p>
            <a:pPr marL="457200" lvl="0">
              <a:buFont typeface="Wingdings" panose="05000000000000000000" pitchFamily="2" charset="2"/>
              <a:buChar char="§"/>
            </a:pPr>
            <a:r>
              <a:rPr lang="sq-AL" sz="2000" i="1" dirty="0" smtClean="0"/>
              <a:t>Termat e Referencës </a:t>
            </a:r>
            <a:endParaRPr lang="en-US" sz="2000" i="1" dirty="0" smtClean="0"/>
          </a:p>
          <a:p>
            <a:pPr marL="457200" lvl="0">
              <a:buFont typeface="Wingdings" panose="05000000000000000000" pitchFamily="2" charset="2"/>
              <a:buChar char="§"/>
            </a:pPr>
            <a:r>
              <a:rPr lang="sq-AL" sz="2000" i="1" dirty="0" smtClean="0"/>
              <a:t>Procedura me Dy-zarf </a:t>
            </a:r>
            <a:r>
              <a:rPr lang="en-US" sz="2000" i="1" dirty="0" smtClean="0"/>
              <a:t>(</a:t>
            </a:r>
            <a:r>
              <a:rPr lang="en-US" sz="1800" i="1" dirty="0" smtClean="0"/>
              <a:t>ne </a:t>
            </a:r>
            <a:r>
              <a:rPr lang="en-US" sz="1800" i="1" dirty="0" err="1" smtClean="0"/>
              <a:t>rast</a:t>
            </a:r>
            <a:r>
              <a:rPr lang="en-US" sz="1800" i="1" dirty="0" smtClean="0"/>
              <a:t> </a:t>
            </a:r>
            <a:r>
              <a:rPr lang="en-US" sz="1800" i="1" dirty="0" err="1" smtClean="0"/>
              <a:t>te</a:t>
            </a:r>
            <a:r>
              <a:rPr lang="en-US" sz="1800" i="1" dirty="0" smtClean="0"/>
              <a:t> </a:t>
            </a:r>
            <a:r>
              <a:rPr lang="en-US" sz="1800" i="1" dirty="0" err="1" smtClean="0"/>
              <a:t>sherbimeve</a:t>
            </a:r>
            <a:r>
              <a:rPr lang="en-US" sz="1800" i="1" dirty="0" smtClean="0"/>
              <a:t> </a:t>
            </a:r>
            <a:r>
              <a:rPr lang="en-US" sz="1800" i="1" dirty="0" err="1" smtClean="0"/>
              <a:t>konsulente</a:t>
            </a:r>
            <a:r>
              <a:rPr lang="en-US" sz="2000" i="1" dirty="0" smtClean="0"/>
              <a:t>)</a:t>
            </a:r>
          </a:p>
          <a:p>
            <a:pPr marL="457200" lvl="0">
              <a:buFont typeface="Wingdings" panose="05000000000000000000" pitchFamily="2" charset="2"/>
              <a:buChar char="§"/>
            </a:pPr>
            <a:r>
              <a:rPr lang="sq-AL" sz="2000" i="1" dirty="0" smtClean="0"/>
              <a:t>Kërkesa për Propozime vetëm tek kandidatët e listës së ngushtë </a:t>
            </a:r>
            <a:endParaRPr lang="en-US" sz="2000" i="1" dirty="0" smtClean="0"/>
          </a:p>
          <a:p>
            <a:pPr marL="457200" lvl="0">
              <a:buFont typeface="Wingdings" panose="05000000000000000000" pitchFamily="2" charset="2"/>
              <a:buChar char="§"/>
            </a:pPr>
            <a:r>
              <a:rPr lang="sq-AL" sz="2000" i="1" dirty="0" smtClean="0"/>
              <a:t>Lejohen Negociatat </a:t>
            </a:r>
            <a:endParaRPr lang="en-US" sz="2000" i="1" dirty="0" smtClean="0"/>
          </a:p>
          <a:p>
            <a:pPr marL="457200" lvl="0">
              <a:buFont typeface="Wingdings" panose="05000000000000000000" pitchFamily="2" charset="2"/>
              <a:buChar char="§"/>
            </a:pPr>
            <a:r>
              <a:rPr lang="sq-AL" sz="2000" i="1" dirty="0" smtClean="0"/>
              <a:t>Sigurimi i Ofertës dhe i ekzekutimit nuk rekomandohet </a:t>
            </a:r>
            <a:endParaRPr lang="en-US" sz="2000" i="1" dirty="0" smtClean="0"/>
          </a:p>
          <a:p>
            <a:pPr marL="457200" lvl="0">
              <a:buFont typeface="Wingdings" panose="05000000000000000000" pitchFamily="2" charset="2"/>
              <a:buChar char="§"/>
            </a:pPr>
            <a:r>
              <a:rPr lang="sq-AL" sz="2000" i="1" dirty="0" smtClean="0"/>
              <a:t>Nuk ka Hapja publike te propozimeve teknike </a:t>
            </a:r>
            <a:endParaRPr lang="en-US" sz="2000" i="1" dirty="0" smtClean="0"/>
          </a:p>
          <a:p>
            <a:pPr marL="457200" lvl="0">
              <a:buFont typeface="Wingdings" panose="05000000000000000000" pitchFamily="2" charset="2"/>
              <a:buChar char="§"/>
            </a:pPr>
            <a:r>
              <a:rPr lang="sq-AL" sz="2000" i="1" dirty="0" smtClean="0"/>
              <a:t>Hapja publike vetëm për propozimet financiare</a:t>
            </a:r>
            <a:endParaRPr lang="en-US" sz="2000" i="1" dirty="0" smtClean="0"/>
          </a:p>
          <a:p>
            <a:pPr>
              <a:buNone/>
            </a:pPr>
            <a:endParaRPr lang="en-US" sz="2000" dirty="0" smtClean="0"/>
          </a:p>
          <a:p>
            <a:pPr>
              <a:buNone/>
            </a:pPr>
            <a:endParaRPr lang="en-US" sz="2000" dirty="0" smtClean="0"/>
          </a:p>
          <a:p>
            <a:pPr>
              <a:buNone/>
            </a:pPr>
            <a:endParaRPr lang="en-US" sz="2000" dirty="0" smtClean="0"/>
          </a:p>
          <a:p>
            <a:pPr>
              <a:buNone/>
            </a:pPr>
            <a:endParaRPr lang="en-US" sz="2000" dirty="0" smtClean="0"/>
          </a:p>
          <a:p>
            <a:pPr>
              <a:buNone/>
            </a:pPr>
            <a:endParaRPr lang="en-US" sz="2400" dirty="0" smtClean="0"/>
          </a:p>
        </p:txBody>
      </p:sp>
      <p:sp>
        <p:nvSpPr>
          <p:cNvPr id="4" name="Title 1"/>
          <p:cNvSpPr txBox="1">
            <a:spLocks/>
          </p:cNvSpPr>
          <p:nvPr/>
        </p:nvSpPr>
        <p:spPr>
          <a:xfrm>
            <a:off x="457200" y="457201"/>
            <a:ext cx="8071644" cy="5333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Dallimet me prokurimet tjera </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219200"/>
            <a:ext cx="9144000" cy="5257800"/>
          </a:xfrm>
        </p:spPr>
        <p:txBody>
          <a:bodyPr/>
          <a:lstStyle/>
          <a:p>
            <a:pPr>
              <a:buFont typeface="Wingdings" pitchFamily="2" charset="2"/>
              <a:buChar char="Ø"/>
            </a:pPr>
            <a:r>
              <a:rPr lang="sq-AL" sz="2000" dirty="0" smtClean="0"/>
              <a:t>Shërbimet ndryshojnë nga mallrat në disa mënyra – për shembull:</a:t>
            </a:r>
            <a:endParaRPr lang="en-US" sz="2000" dirty="0" smtClean="0"/>
          </a:p>
          <a:p>
            <a:pPr>
              <a:buNone/>
            </a:pPr>
            <a:endParaRPr lang="en-US" sz="2000" dirty="0" smtClean="0"/>
          </a:p>
          <a:p>
            <a:pPr lvl="0"/>
            <a:r>
              <a:rPr lang="sq-AL" sz="2000" i="1" dirty="0" smtClean="0"/>
              <a:t>Shërbimet janë të paprekshme</a:t>
            </a:r>
            <a:endParaRPr lang="en-US" sz="2000" i="1" dirty="0" smtClean="0"/>
          </a:p>
          <a:p>
            <a:pPr lvl="0"/>
            <a:r>
              <a:rPr lang="sq-AL" sz="2000" i="1" dirty="0" smtClean="0"/>
              <a:t>Shërbimet përfshijnë përmbushjen e veprimtarive ose detyrave</a:t>
            </a:r>
            <a:endParaRPr lang="en-US" sz="2000" i="1" dirty="0" smtClean="0"/>
          </a:p>
          <a:p>
            <a:pPr lvl="0"/>
            <a:r>
              <a:rPr lang="sq-AL" sz="2000" i="1" dirty="0" smtClean="0"/>
              <a:t>Shërbimet nuk mund të zotërohen, si një produkt</a:t>
            </a:r>
            <a:endParaRPr lang="en-US" sz="2000" i="1" dirty="0" smtClean="0"/>
          </a:p>
          <a:p>
            <a:pPr lvl="0"/>
            <a:r>
              <a:rPr lang="sq-AL" sz="2000" i="1" dirty="0" smtClean="0"/>
              <a:t>Shërbimet nuk mund të magazinohen</a:t>
            </a:r>
            <a:endParaRPr lang="en-US" sz="2000" i="1" dirty="0" smtClean="0"/>
          </a:p>
          <a:p>
            <a:pPr lvl="0"/>
            <a:r>
              <a:rPr lang="sq-AL" sz="2000" i="1" dirty="0" smtClean="0"/>
              <a:t>Disa shërbime nuk mund të kryhen nga </a:t>
            </a:r>
            <a:r>
              <a:rPr lang="sq-AL" sz="2000" i="1" dirty="0" err="1" smtClean="0"/>
              <a:t>distanc</a:t>
            </a:r>
            <a:r>
              <a:rPr lang="en-US" sz="2000" i="1" dirty="0" smtClean="0"/>
              <a:t>a</a:t>
            </a:r>
          </a:p>
          <a:p>
            <a:pPr lvl="0"/>
            <a:r>
              <a:rPr lang="sq-AL" sz="2000" i="1" dirty="0" smtClean="0"/>
              <a:t>Shërbimet ofrohen nga njerëzit</a:t>
            </a:r>
            <a:r>
              <a:rPr lang="en-US" sz="2000" i="1" dirty="0" smtClean="0"/>
              <a:t> (</a:t>
            </a:r>
            <a:r>
              <a:rPr lang="en-US" sz="2000" i="1" dirty="0" err="1" smtClean="0"/>
              <a:t>por</a:t>
            </a:r>
            <a:r>
              <a:rPr lang="en-US" sz="2000" i="1" dirty="0" smtClean="0"/>
              <a:t> </a:t>
            </a:r>
            <a:r>
              <a:rPr lang="en-US" sz="2000" i="1" dirty="0" err="1" smtClean="0"/>
              <a:t>nga</a:t>
            </a:r>
            <a:r>
              <a:rPr lang="en-US" sz="2000" i="1" dirty="0" smtClean="0"/>
              <a:t> </a:t>
            </a:r>
            <a:r>
              <a:rPr lang="en-US" sz="2000" i="1" dirty="0" err="1" smtClean="0"/>
              <a:t>njehere</a:t>
            </a:r>
            <a:r>
              <a:rPr lang="en-US" sz="2000" i="1" dirty="0" smtClean="0"/>
              <a:t> </a:t>
            </a:r>
            <a:r>
              <a:rPr lang="en-US" sz="2000" i="1" dirty="0" err="1" smtClean="0"/>
              <a:t>edhe</a:t>
            </a:r>
            <a:r>
              <a:rPr lang="en-US" sz="2000" i="1" dirty="0" smtClean="0"/>
              <a:t> </a:t>
            </a:r>
            <a:r>
              <a:rPr lang="en-US" sz="2000" i="1" dirty="0" err="1" smtClean="0"/>
              <a:t>nga</a:t>
            </a:r>
            <a:r>
              <a:rPr lang="en-US" sz="2000" i="1" dirty="0" smtClean="0"/>
              <a:t> </a:t>
            </a:r>
            <a:r>
              <a:rPr lang="en-US" sz="2000" i="1" dirty="0" err="1" smtClean="0"/>
              <a:t>makinat</a:t>
            </a:r>
            <a:r>
              <a:rPr lang="en-US" sz="2000" i="1" dirty="0" smtClean="0"/>
              <a:t>)</a:t>
            </a:r>
          </a:p>
          <a:p>
            <a:pPr>
              <a:buNone/>
            </a:pPr>
            <a:endParaRPr lang="en-US" sz="2000" dirty="0" smtClean="0"/>
          </a:p>
          <a:p>
            <a:pPr lvl="0">
              <a:buNone/>
            </a:pPr>
            <a:endParaRPr lang="en-GB" sz="2000" dirty="0" smtClean="0"/>
          </a:p>
          <a:p>
            <a:pPr lvl="0">
              <a:buNone/>
            </a:pPr>
            <a:endParaRPr lang="en-US" sz="2000" dirty="0" smtClean="0"/>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4" name="Title 1"/>
          <p:cNvSpPr txBox="1">
            <a:spLocks/>
          </p:cNvSpPr>
          <p:nvPr/>
        </p:nvSpPr>
        <p:spPr>
          <a:xfrm>
            <a:off x="457200" y="381000"/>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400" b="1" i="1" dirty="0" smtClean="0">
                <a:solidFill>
                  <a:schemeClr val="bg2">
                    <a:lumMod val="75000"/>
                  </a:schemeClr>
                </a:solidFill>
              </a:rPr>
              <a:t>Specifikimi teknik</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19200"/>
            <a:ext cx="9144000" cy="5638800"/>
          </a:xfrm>
        </p:spPr>
        <p:txBody>
          <a:bodyPr/>
          <a:lstStyle/>
          <a:p>
            <a:r>
              <a:rPr lang="sq-AL" sz="2000" b="1" dirty="0" smtClean="0"/>
              <a:t>Hartimi i specifikimet për një Kontratë shërbimi</a:t>
            </a:r>
            <a:r>
              <a:rPr lang="sq-AL" sz="2000" dirty="0" smtClean="0"/>
              <a:t> është më i vështirë se sa për një kontratë furnizimi. </a:t>
            </a:r>
            <a:endParaRPr lang="en-US" sz="2000" dirty="0" smtClean="0"/>
          </a:p>
          <a:p>
            <a:r>
              <a:rPr lang="sq-AL" sz="2000" dirty="0" smtClean="0"/>
              <a:t>Fushëveprimi i punës së kërkuar mund të përshkruhet në tri mënyra: </a:t>
            </a:r>
            <a:endParaRPr lang="en-US" sz="2000" dirty="0" smtClean="0"/>
          </a:p>
          <a:p>
            <a:pPr marL="457200" lvl="0" indent="-457200">
              <a:buFont typeface="+mj-lt"/>
              <a:buAutoNum type="arabicPeriod"/>
            </a:pPr>
            <a:r>
              <a:rPr lang="sq-AL" sz="2000" dirty="0" smtClean="0"/>
              <a:t>Një specifikim i detajuar. Shembull - </a:t>
            </a:r>
            <a:r>
              <a:rPr lang="sq-AL" sz="2000" i="1" dirty="0" smtClean="0"/>
              <a:t>sipërfaqet e punës duhet  të fshihen 3 herë në ditë duke përdorur një detergjent te mire </a:t>
            </a:r>
            <a:endParaRPr lang="en-US" sz="2000" dirty="0" smtClean="0"/>
          </a:p>
          <a:p>
            <a:pPr marL="457200" lvl="0" indent="-457200">
              <a:buFont typeface="+mj-lt"/>
              <a:buAutoNum type="arabicPeriod"/>
            </a:pPr>
            <a:r>
              <a:rPr lang="sq-AL" sz="2000" dirty="0" smtClean="0"/>
              <a:t>Një specifikim i </a:t>
            </a:r>
            <a:r>
              <a:rPr lang="sq-AL" sz="2000" dirty="0" err="1" smtClean="0"/>
              <a:t>performancës</a:t>
            </a:r>
            <a:r>
              <a:rPr lang="sq-AL" sz="2000" dirty="0" smtClean="0"/>
              <a:t>. Shembull - </a:t>
            </a:r>
            <a:r>
              <a:rPr lang="sq-AL" sz="2000" i="1" dirty="0" smtClean="0"/>
              <a:t>sipërfaqet e punës do të përcaktohen si të pastër, nëse gjatë inspektimit nuk janë te pranishëm më shumë se "x" grimca dhe  "y" patogjenë </a:t>
            </a:r>
            <a:endParaRPr lang="en-US" sz="2000" dirty="0" smtClean="0"/>
          </a:p>
          <a:p>
            <a:pPr marL="457200" lvl="0" indent="-457200">
              <a:buFont typeface="+mj-lt"/>
              <a:buAutoNum type="arabicPeriod"/>
            </a:pPr>
            <a:r>
              <a:rPr lang="sq-AL" sz="2000" dirty="0" smtClean="0"/>
              <a:t>Një "kombinim" i një specifikimi të detajuar dhe te një specifikimi të </a:t>
            </a:r>
            <a:r>
              <a:rPr lang="sq-AL" sz="2000" dirty="0" err="1" smtClean="0"/>
              <a:t>performancës</a:t>
            </a:r>
            <a:r>
              <a:rPr lang="sq-AL" sz="2000" dirty="0" smtClean="0"/>
              <a:t>. Shembull - </a:t>
            </a:r>
            <a:r>
              <a:rPr lang="sq-AL" sz="2000" i="1" dirty="0" smtClean="0"/>
              <a:t>sipërfaqet e punës do të përcaktohen si të pastër në qoftë se nuk ka më shumë se "x" grimca dhe "y"  patogjenë. Për të siguruar këto rezultate duhet te përdoren detergjent te mire. </a:t>
            </a:r>
            <a:endParaRPr lang="en-US" sz="2000" i="1" dirty="0" smtClean="0"/>
          </a:p>
          <a:p>
            <a:pPr marL="457200" lvl="0" indent="-457200">
              <a:buFont typeface="+mj-lt"/>
              <a:buAutoNum type="arabicPeriod"/>
            </a:pPr>
            <a:endParaRPr lang="en-US" sz="2000" dirty="0" smtClean="0"/>
          </a:p>
          <a:p>
            <a:pPr algn="ctr">
              <a:buNone/>
            </a:pPr>
            <a:r>
              <a:rPr lang="sq-AL" sz="2000" b="1" dirty="0" smtClean="0"/>
              <a:t>Pikëpamja e dikujt për atë që është "e pastër" mund të rezultojë në ankesën e dikujt tjetër se zyra është e papastër</a:t>
            </a:r>
            <a:r>
              <a:rPr lang="sq-AL" sz="2000" dirty="0" smtClean="0"/>
              <a:t>.</a:t>
            </a:r>
            <a:endParaRPr lang="en-US" sz="2000" dirty="0" smtClean="0"/>
          </a:p>
          <a:p>
            <a:pPr algn="ctr">
              <a:buNone/>
            </a:pPr>
            <a:r>
              <a:rPr lang="en-US" sz="2000" b="1" dirty="0" smtClean="0"/>
              <a:t>.</a:t>
            </a:r>
          </a:p>
          <a:p>
            <a:pPr lvl="0"/>
            <a:endParaRPr lang="en-US" sz="2000" i="1" dirty="0" smtClean="0">
              <a:solidFill>
                <a:srgbClr val="FF0000"/>
              </a:solidFill>
            </a:endParaRPr>
          </a:p>
          <a:p>
            <a:pPr lvl="0"/>
            <a:endParaRPr lang="en-US" sz="2000" dirty="0" smtClean="0">
              <a:solidFill>
                <a:srgbClr val="FF0000"/>
              </a:solidFill>
            </a:endParaRPr>
          </a:p>
          <a:p>
            <a:pPr marL="457200" indent="-457200">
              <a:buNone/>
            </a:pPr>
            <a:endParaRPr lang="en-GB" sz="2000" i="1" dirty="0" smtClean="0"/>
          </a:p>
          <a:p>
            <a:pPr indent="0">
              <a:buNone/>
            </a:pPr>
            <a:endParaRPr lang="en-US" sz="2000" dirty="0" smtClean="0"/>
          </a:p>
          <a:p>
            <a:pPr indent="0">
              <a:buFont typeface="Wingdings" pitchFamily="2" charset="2"/>
              <a:buChar char="Ø"/>
            </a:pPr>
            <a:endParaRPr lang="en-US" sz="2000" dirty="0" smtClean="0"/>
          </a:p>
          <a:p>
            <a:pPr>
              <a:buNone/>
            </a:pPr>
            <a:endParaRPr lang="en-US" sz="2000" dirty="0" smtClean="0"/>
          </a:p>
        </p:txBody>
      </p:sp>
      <p:sp>
        <p:nvSpPr>
          <p:cNvPr id="9" name="Title 1"/>
          <p:cNvSpPr txBox="1">
            <a:spLocks/>
          </p:cNvSpPr>
          <p:nvPr/>
        </p:nvSpPr>
        <p:spPr>
          <a:xfrm>
            <a:off x="609600" y="1"/>
            <a:ext cx="8071644" cy="990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endParaRPr lang="en-US" sz="2400" b="1" i="1" dirty="0" smtClean="0">
              <a:solidFill>
                <a:schemeClr val="bg2">
                  <a:lumMod val="75000"/>
                </a:schemeClr>
              </a:solidFill>
            </a:endParaRPr>
          </a:p>
          <a:p>
            <a:pPr algn="ctr"/>
            <a:r>
              <a:rPr lang="sq-AL" sz="2400" b="1" i="1" dirty="0" smtClean="0">
                <a:solidFill>
                  <a:schemeClr val="bg2">
                    <a:lumMod val="75000"/>
                  </a:schemeClr>
                </a:solidFill>
              </a:rPr>
              <a:t>Specifikimi teknik</a:t>
            </a:r>
            <a:r>
              <a:rPr lang="en-US" sz="2400" b="1" i="1" dirty="0" smtClean="0">
                <a:solidFill>
                  <a:schemeClr val="bg2">
                    <a:lumMod val="75000"/>
                  </a:schemeClr>
                </a:solidFill>
              </a:rPr>
              <a:t> (2) </a:t>
            </a:r>
            <a:endParaRPr lang="en-US" sz="2400" b="1" i="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724400"/>
          </a:xfrm>
        </p:spPr>
        <p:txBody>
          <a:bodyPr/>
          <a:lstStyle/>
          <a:p>
            <a:endParaRPr lang="en-US" sz="2000" dirty="0" smtClean="0"/>
          </a:p>
          <a:p>
            <a:r>
              <a:rPr lang="sq-AL" sz="2000" dirty="0" smtClean="0"/>
              <a:t>Ngjashëm me shkallën e </a:t>
            </a:r>
            <a:r>
              <a:rPr lang="sq-AL" sz="2000" dirty="0" err="1" smtClean="0"/>
              <a:t>komplikacionit</a:t>
            </a:r>
            <a:r>
              <a:rPr lang="sq-AL" sz="2000" dirty="0" smtClean="0"/>
              <a:t> në hartimin e specifikimeve është </a:t>
            </a:r>
            <a:r>
              <a:rPr lang="sq-AL" sz="2000" b="1" dirty="0" smtClean="0"/>
              <a:t>problemi i kontrollit të dërgesave</a:t>
            </a:r>
            <a:r>
              <a:rPr lang="en-US" sz="2000" b="1" dirty="0" smtClean="0"/>
              <a:t>.</a:t>
            </a:r>
          </a:p>
          <a:p>
            <a:pPr marL="0" indent="0">
              <a:buNone/>
            </a:pPr>
            <a:endParaRPr lang="sq-AL" sz="2000" dirty="0" smtClean="0"/>
          </a:p>
          <a:p>
            <a:r>
              <a:rPr lang="sq-AL" sz="2000" dirty="0" smtClean="0"/>
              <a:t>Duke përdorur shembullin e aparatit fotokopjues</a:t>
            </a:r>
            <a:r>
              <a:rPr lang="en-US" sz="2000" dirty="0" smtClean="0"/>
              <a:t>,</a:t>
            </a:r>
            <a:r>
              <a:rPr lang="sq-AL" sz="2000" dirty="0" smtClean="0"/>
              <a:t> A</a:t>
            </a:r>
            <a:r>
              <a:rPr lang="en-US" sz="2000" dirty="0" smtClean="0"/>
              <a:t>K:</a:t>
            </a:r>
            <a:r>
              <a:rPr lang="sq-AL" sz="2000" dirty="0" smtClean="0"/>
              <a:t> </a:t>
            </a:r>
            <a:endParaRPr lang="en-US" sz="2000" dirty="0" smtClean="0"/>
          </a:p>
          <a:p>
            <a:pPr marL="0" indent="0">
              <a:buNone/>
            </a:pPr>
            <a:r>
              <a:rPr lang="en-US" sz="2000" dirty="0" smtClean="0"/>
              <a:t>     </a:t>
            </a:r>
            <a:r>
              <a:rPr lang="sq-AL" sz="2000" dirty="0" smtClean="0"/>
              <a:t>do të duhet të kontrolloj se ne fakt është kryer mirëmbajtja dhe </a:t>
            </a:r>
            <a:endParaRPr lang="en-US" sz="2000" dirty="0" smtClean="0"/>
          </a:p>
          <a:p>
            <a:pPr marL="0" indent="0">
              <a:buNone/>
            </a:pPr>
            <a:r>
              <a:rPr lang="en-US" sz="2000" dirty="0" smtClean="0"/>
              <a:t>     </a:t>
            </a:r>
            <a:r>
              <a:rPr lang="sq-AL" sz="2000" dirty="0" smtClean="0"/>
              <a:t>se nuk kërkohet për të paguar një faturë për punën që nuk është kryer. </a:t>
            </a:r>
            <a:endParaRPr lang="en-US" sz="2000" dirty="0" smtClean="0"/>
          </a:p>
          <a:p>
            <a:pPr>
              <a:buNone/>
            </a:pPr>
            <a:endParaRPr lang="en-US" sz="2000" dirty="0" smtClean="0"/>
          </a:p>
          <a:p>
            <a:r>
              <a:rPr lang="sq-AL" sz="2000" dirty="0" smtClean="0"/>
              <a:t>Kontratat e shërbimit për këtë arsye duhet të përmbaj</a:t>
            </a:r>
            <a:r>
              <a:rPr lang="en-US" sz="2000" dirty="0" smtClean="0"/>
              <a:t>n</a:t>
            </a:r>
            <a:r>
              <a:rPr lang="sq-AL" sz="2000" dirty="0" smtClean="0"/>
              <a:t>ë elemente që </a:t>
            </a:r>
            <a:r>
              <a:rPr lang="sq-AL" sz="2000" b="1" dirty="0" smtClean="0"/>
              <a:t>lejojnë për menaxhimin efektiv të kontratës.</a:t>
            </a:r>
            <a:endParaRPr lang="en-US" sz="2000" dirty="0" smtClean="0"/>
          </a:p>
          <a:p>
            <a:pPr>
              <a:buNone/>
            </a:pPr>
            <a:endParaRPr lang="en-US" sz="2000" b="1" dirty="0" smtClean="0"/>
          </a:p>
          <a:p>
            <a:pPr>
              <a:buFont typeface="Wingdings" pitchFamily="2" charset="2"/>
              <a:buChar char="Ø"/>
            </a:pPr>
            <a:endParaRPr lang="en-US" sz="2000" dirty="0" smtClean="0"/>
          </a:p>
        </p:txBody>
      </p:sp>
      <p:sp>
        <p:nvSpPr>
          <p:cNvPr id="9" name="Title 1"/>
          <p:cNvSpPr txBox="1">
            <a:spLocks/>
          </p:cNvSpPr>
          <p:nvPr/>
        </p:nvSpPr>
        <p:spPr>
          <a:xfrm>
            <a:off x="609600" y="5334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400" b="1" i="1" dirty="0" smtClean="0">
                <a:solidFill>
                  <a:schemeClr val="bg2">
                    <a:lumMod val="75000"/>
                  </a:schemeClr>
                </a:solidFill>
              </a:rPr>
              <a:t>Specifikimi teknik</a:t>
            </a:r>
            <a:r>
              <a:rPr lang="en-US" sz="2400" b="1" i="1" dirty="0" smtClean="0">
                <a:solidFill>
                  <a:schemeClr val="bg2">
                    <a:lumMod val="75000"/>
                  </a:schemeClr>
                </a:solidFill>
              </a:rPr>
              <a:t> </a:t>
            </a:r>
            <a:r>
              <a:rPr lang="en-US" sz="2400" b="1" dirty="0" smtClean="0">
                <a:solidFill>
                  <a:schemeClr val="bg2">
                    <a:lumMod val="75000"/>
                  </a:schemeClr>
                </a:solidFill>
              </a:rPr>
              <a:t>(3)</a:t>
            </a:r>
            <a:endParaRPr lang="en-US" sz="2400" b="1" dirty="0">
              <a:solidFill>
                <a:schemeClr val="bg2">
                  <a:lumMod val="75000"/>
                </a:schemeClr>
              </a:solidFill>
            </a:endParaRPr>
          </a:p>
        </p:txBody>
      </p:sp>
    </p:spTree>
    <p:extLst>
      <p:ext uri="{BB962C8B-B14F-4D97-AF65-F5344CB8AC3E}">
        <p14:creationId xmlns:p14="http://schemas.microsoft.com/office/powerpoint/2010/main" val="36989656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000" dirty="0" smtClean="0"/>
              <a:t>Kriteret e përzgjedhjes mund të grupohen në katër (4) kategori</a:t>
            </a:r>
            <a:r>
              <a:rPr lang="en-US" sz="2000" dirty="0" smtClean="0"/>
              <a:t>:</a:t>
            </a:r>
          </a:p>
          <a:p>
            <a:pPr marL="0" indent="0">
              <a:buNone/>
            </a:pPr>
            <a:r>
              <a:rPr lang="en-US" sz="2000" dirty="0" smtClean="0"/>
              <a:t> </a:t>
            </a:r>
          </a:p>
          <a:p>
            <a:pPr marL="457200" lvl="1" indent="-457200">
              <a:buFont typeface="+mj-lt"/>
              <a:buAutoNum type="arabicPeriod"/>
            </a:pPr>
            <a:r>
              <a:rPr lang="sq-AL" sz="2000" dirty="0" smtClean="0"/>
              <a:t>Kriteret për verifikimin e </a:t>
            </a:r>
            <a:r>
              <a:rPr lang="en-US" sz="2000" b="1" dirty="0" err="1" smtClean="0"/>
              <a:t>pështatshmërise</a:t>
            </a:r>
            <a:r>
              <a:rPr lang="en-US" sz="2000" b="1" dirty="0" smtClean="0"/>
              <a:t> </a:t>
            </a:r>
            <a:r>
              <a:rPr lang="en-US" sz="2000" b="1" dirty="0" err="1" smtClean="0"/>
              <a:t>personale</a:t>
            </a:r>
            <a:r>
              <a:rPr lang="sq-AL" sz="2000" dirty="0" smtClean="0"/>
              <a:t>, </a:t>
            </a:r>
            <a:r>
              <a:rPr lang="sq-AL" sz="2000" b="1" dirty="0" smtClean="0"/>
              <a:t>neni 6</a:t>
            </a:r>
            <a:r>
              <a:rPr lang="en-US" sz="2000" b="1" dirty="0" smtClean="0"/>
              <a:t>5</a:t>
            </a:r>
            <a:r>
              <a:rPr lang="sq-AL" sz="2000" b="1" dirty="0" smtClean="0"/>
              <a:t> të LPP.</a:t>
            </a:r>
            <a:endParaRPr lang="en-US" sz="2000" b="1" dirty="0" smtClean="0"/>
          </a:p>
          <a:p>
            <a:pPr marL="457200" lvl="1" indent="-457200">
              <a:buFont typeface="+mj-lt"/>
              <a:buAutoNum type="arabicPeriod"/>
            </a:pPr>
            <a:r>
              <a:rPr lang="sq-AL" sz="2000" dirty="0" smtClean="0"/>
              <a:t>Kriteret për verifikimin e </a:t>
            </a:r>
            <a:r>
              <a:rPr lang="sq-AL" sz="2000" b="1" dirty="0" smtClean="0"/>
              <a:t>përshtatshmërisë profesionale</a:t>
            </a:r>
            <a:r>
              <a:rPr lang="sq-AL" sz="2000" dirty="0" smtClean="0"/>
              <a:t>, </a:t>
            </a:r>
            <a:r>
              <a:rPr lang="sq-AL" sz="2000" b="1" dirty="0" smtClean="0"/>
              <a:t>neni 66 të LPP</a:t>
            </a:r>
            <a:endParaRPr lang="en-US" sz="2000" b="1" dirty="0" smtClean="0"/>
          </a:p>
          <a:p>
            <a:pPr marL="457200" lvl="1" indent="-457200">
              <a:buFont typeface="+mj-lt"/>
              <a:buAutoNum type="arabicPeriod"/>
            </a:pPr>
            <a:r>
              <a:rPr lang="sq-AL" sz="2000" dirty="0" smtClean="0"/>
              <a:t>Kriteret për verifikimin e </a:t>
            </a:r>
            <a:r>
              <a:rPr lang="sq-AL" sz="2000" b="1" dirty="0" smtClean="0"/>
              <a:t>gjendjes ekonomike dhe financiare</a:t>
            </a:r>
            <a:r>
              <a:rPr lang="sq-AL" sz="2000" dirty="0" smtClean="0"/>
              <a:t>, </a:t>
            </a:r>
            <a:r>
              <a:rPr lang="sq-AL" sz="2000" b="1" dirty="0" smtClean="0"/>
              <a:t>neni 68 të LPP</a:t>
            </a:r>
            <a:endParaRPr lang="en-US" sz="2000" dirty="0" smtClean="0"/>
          </a:p>
          <a:p>
            <a:pPr marL="457200" lvl="1" indent="-457200">
              <a:buFont typeface="+mj-lt"/>
              <a:buAutoNum type="arabicPeriod"/>
            </a:pPr>
            <a:r>
              <a:rPr lang="sq-AL" sz="2000" dirty="0" smtClean="0"/>
              <a:t>Kriteret për verifikimin e </a:t>
            </a:r>
            <a:r>
              <a:rPr lang="sq-AL" sz="2000" b="1" dirty="0" smtClean="0"/>
              <a:t>kapaciteteve teknike dhe profesionale</a:t>
            </a:r>
            <a:r>
              <a:rPr lang="sq-AL" sz="2000" dirty="0" smtClean="0"/>
              <a:t>, </a:t>
            </a:r>
            <a:r>
              <a:rPr lang="sq-AL" sz="2000" b="1" dirty="0" smtClean="0"/>
              <a:t>neni 69 të LPP</a:t>
            </a:r>
            <a:endParaRPr lang="en-US" sz="2000" dirty="0" smtClean="0"/>
          </a:p>
          <a:p>
            <a:pPr marL="457200" indent="-457200">
              <a:buFont typeface="+mj-lt"/>
              <a:buAutoNum type="arabicPeriod"/>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000" b="1" i="1" dirty="0" smtClean="0">
                <a:solidFill>
                  <a:schemeClr val="bg2">
                    <a:lumMod val="75000"/>
                  </a:schemeClr>
                </a:solidFill>
              </a:rPr>
              <a:t>Përcaktimi i kritereve te kualifikimit</a:t>
            </a:r>
            <a:endParaRPr lang="en-US" sz="2000" b="1" i="1" dirty="0" smtClean="0">
              <a:solidFill>
                <a:schemeClr val="bg2">
                  <a:lumMod val="75000"/>
                </a:schemeClr>
              </a:solidFill>
            </a:endParaRPr>
          </a:p>
          <a:p>
            <a:pPr algn="ctr"/>
            <a:endParaRPr lang="en-US" sz="2000" b="1" dirty="0" smtClean="0">
              <a:solidFill>
                <a:srgbClr val="FF0000"/>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457200" y="1295400"/>
            <a:ext cx="8229600" cy="4953000"/>
          </a:xfrm>
        </p:spPr>
        <p:txBody>
          <a:bodyPr/>
          <a:lstStyle/>
          <a:p>
            <a:pPr>
              <a:buNone/>
            </a:pPr>
            <a:r>
              <a:rPr lang="sq-AL" sz="2000" b="1" dirty="0" smtClean="0"/>
              <a:t>Ato </a:t>
            </a:r>
          </a:p>
          <a:p>
            <a:pPr marL="457200" indent="-457200">
              <a:buFont typeface="+mj-lt"/>
              <a:buAutoNum type="alphaLcPeriod"/>
            </a:pPr>
            <a:r>
              <a:rPr lang="sq-AL" sz="2000" b="1" u="sng" dirty="0" smtClean="0"/>
              <a:t>në asnjë mënyrë</a:t>
            </a:r>
            <a:r>
              <a:rPr lang="sq-AL" sz="2000" b="1" dirty="0" smtClean="0"/>
              <a:t> </a:t>
            </a:r>
            <a:r>
              <a:rPr lang="sq-AL" sz="2000" dirty="0" smtClean="0"/>
              <a:t>nuk mund të përdoret si kriteret e dhënies</a:t>
            </a:r>
            <a:r>
              <a:rPr lang="sq-AL" sz="2000" b="1" dirty="0" smtClean="0"/>
              <a:t> </a:t>
            </a:r>
          </a:p>
          <a:p>
            <a:pPr marL="457200" indent="-457200">
              <a:buFont typeface="+mj-lt"/>
              <a:buAutoNum type="alphaLcPeriod"/>
            </a:pPr>
            <a:r>
              <a:rPr lang="sq-AL" sz="2000" b="1" i="1" u="sng" dirty="0" smtClean="0"/>
              <a:t>nuk mund </a:t>
            </a:r>
            <a:r>
              <a:rPr lang="sq-AL" sz="2000" b="1" dirty="0" smtClean="0"/>
              <a:t>të peshohen</a:t>
            </a:r>
          </a:p>
          <a:p>
            <a:pPr marL="457200" indent="-457200">
              <a:buFont typeface="+mj-lt"/>
              <a:buAutoNum type="alphaLcPeriod"/>
            </a:pPr>
            <a:r>
              <a:rPr lang="sq-AL" sz="2000" dirty="0" smtClean="0"/>
              <a:t>janë kërkesa</a:t>
            </a:r>
            <a:r>
              <a:rPr lang="sq-AL" sz="2000" b="1" dirty="0" smtClean="0"/>
              <a:t> </a:t>
            </a:r>
            <a:r>
              <a:rPr lang="sq-AL" sz="2000" b="1" i="1" u="sng" dirty="0" smtClean="0"/>
              <a:t>Kalon/ Nuk kalon</a:t>
            </a:r>
            <a:r>
              <a:rPr lang="sq-AL" sz="2000" b="1" dirty="0" smtClean="0"/>
              <a:t> </a:t>
            </a:r>
            <a:endParaRPr lang="sq-AL" sz="2000" b="1" i="1" dirty="0" smtClean="0"/>
          </a:p>
          <a:p>
            <a:pPr marL="457200" lvl="1" indent="-457200">
              <a:buFont typeface="+mj-lt"/>
              <a:buAutoNum type="arabicPeriod"/>
            </a:pPr>
            <a:r>
              <a:rPr lang="sq-AL" sz="2000" dirty="0" smtClean="0"/>
              <a:t>Kriteret për verifikimin e </a:t>
            </a:r>
            <a:r>
              <a:rPr lang="sq-AL" sz="2000" b="1" dirty="0" smtClean="0"/>
              <a:t>situatës personale</a:t>
            </a:r>
            <a:r>
              <a:rPr lang="sq-AL" sz="2000" dirty="0" smtClean="0"/>
              <a:t> -</a:t>
            </a:r>
            <a:r>
              <a:rPr lang="sq-AL" sz="2000" b="1" u="sng" dirty="0" smtClean="0"/>
              <a:t>Te detyrueshme</a:t>
            </a:r>
            <a:r>
              <a:rPr lang="sq-AL" sz="2000" b="1" dirty="0" smtClean="0"/>
              <a:t> dhe duhet gjithmonë të plotësohen nga OE</a:t>
            </a:r>
            <a:endParaRPr lang="sq-AL" sz="2000" dirty="0" smtClean="0"/>
          </a:p>
          <a:p>
            <a:pPr marL="457200" lvl="1" indent="-457200">
              <a:buNone/>
            </a:pPr>
            <a:endParaRPr lang="en-US" sz="2000" b="1" dirty="0" smtClean="0"/>
          </a:p>
          <a:p>
            <a:pPr marL="457200" lvl="1" indent="-457200">
              <a:buNone/>
            </a:pPr>
            <a:r>
              <a:rPr lang="sq-AL" sz="2000" b="1" dirty="0" smtClean="0"/>
              <a:t>Dëshmia</a:t>
            </a:r>
            <a:r>
              <a:rPr lang="sq-AL" sz="2000" dirty="0" smtClean="0"/>
              <a:t> – </a:t>
            </a:r>
            <a:r>
              <a:rPr lang="sq-AL" sz="2000" b="1" dirty="0" smtClean="0"/>
              <a:t>Deklarata nën betim </a:t>
            </a:r>
          </a:p>
          <a:p>
            <a:pPr marL="457200" lvl="1" indent="-457200">
              <a:buNone/>
            </a:pPr>
            <a:endParaRPr lang="sq-AL" sz="2000" dirty="0" smtClean="0"/>
          </a:p>
          <a:p>
            <a:pPr marL="457200" lvl="1" indent="-457200">
              <a:buNone/>
            </a:pPr>
            <a:r>
              <a:rPr lang="sq-AL" sz="2000" b="1" dirty="0" smtClean="0"/>
              <a:t>	Ne rast te shërbimeve te përgjithshme – vetëm nga fituesi</a:t>
            </a:r>
          </a:p>
          <a:p>
            <a:pPr marL="457200" lvl="1" indent="0">
              <a:buNone/>
            </a:pPr>
            <a:r>
              <a:rPr lang="sq-AL" sz="2000" b="1" dirty="0" smtClean="0"/>
              <a:t>Ne rast te shërbimeve te </a:t>
            </a:r>
            <a:r>
              <a:rPr lang="sq-AL" sz="2000" b="1" dirty="0" err="1" smtClean="0"/>
              <a:t>Konsulences</a:t>
            </a:r>
            <a:r>
              <a:rPr lang="sq-AL" sz="2000" b="1" dirty="0" smtClean="0"/>
              <a:t> – nga te gjithë </a:t>
            </a:r>
            <a:r>
              <a:rPr lang="sq-AL" sz="2000" b="1" dirty="0" err="1" smtClean="0"/>
              <a:t>aplikuesit</a:t>
            </a:r>
            <a:r>
              <a:rPr lang="sq-AL" sz="2000" b="1" dirty="0" smtClean="0"/>
              <a:t> e përzgjedhur</a:t>
            </a:r>
            <a:endParaRPr lang="sq-AL" sz="2000" dirty="0" smtClean="0"/>
          </a:p>
          <a:p>
            <a:pPr marL="457200" lvl="1" indent="-457200">
              <a:buNone/>
            </a:pPr>
            <a:endParaRPr lang="en-US" dirty="0" smtClean="0"/>
          </a:p>
          <a:p>
            <a:pPr marL="457200" indent="-457200">
              <a:buFont typeface="+mj-lt"/>
              <a:buAutoNum type="arabicPeriod"/>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Përcaktimi i kritereve te kualifikimit</a:t>
            </a:r>
            <a:r>
              <a:rPr lang="en-US" sz="2000" b="1" i="1" dirty="0" smtClean="0">
                <a:solidFill>
                  <a:schemeClr val="bg2">
                    <a:lumMod val="75000"/>
                  </a:schemeClr>
                </a:solidFill>
              </a:rPr>
              <a:t> </a:t>
            </a:r>
            <a:r>
              <a:rPr lang="en-US" sz="2000" b="1" dirty="0" smtClean="0">
                <a:solidFill>
                  <a:schemeClr val="bg2">
                    <a:lumMod val="75000"/>
                  </a:schemeClr>
                </a:solidFill>
              </a:rPr>
              <a:t>(2) </a:t>
            </a:r>
          </a:p>
          <a:p>
            <a:pPr algn="ctr"/>
            <a:endParaRPr lang="en-US" sz="2000" b="1" dirty="0" smtClean="0">
              <a:solidFill>
                <a:schemeClr val="bg2">
                  <a:lumMod val="75000"/>
                </a:schemeClr>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pPr>
              <a:buNone/>
            </a:pPr>
            <a:r>
              <a:rPr lang="sq-AL" sz="2000" dirty="0" smtClean="0"/>
              <a:t>2. Kriteret për verifikimin e </a:t>
            </a:r>
            <a:r>
              <a:rPr lang="sq-AL" sz="2000" b="1" dirty="0" smtClean="0"/>
              <a:t>përshtatshmërisë profesionale</a:t>
            </a:r>
            <a:r>
              <a:rPr lang="sq-AL" sz="2000" dirty="0" smtClean="0"/>
              <a:t> </a:t>
            </a:r>
          </a:p>
          <a:p>
            <a:pPr>
              <a:buNone/>
            </a:pPr>
            <a:r>
              <a:rPr lang="sq-AL" sz="2000" b="1" dirty="0" smtClean="0"/>
              <a:t>Shembull</a:t>
            </a:r>
            <a:r>
              <a:rPr lang="sq-AL" sz="2000" dirty="0" smtClean="0"/>
              <a:t>: </a:t>
            </a:r>
            <a:r>
              <a:rPr lang="sq-AL" sz="2000" i="1" dirty="0" smtClean="0"/>
              <a:t>një kopje e certifikatës së biznesit; një kopje e autorizim</a:t>
            </a:r>
            <a:r>
              <a:rPr lang="sq-AL" sz="2000" dirty="0" smtClean="0"/>
              <a:t>it</a:t>
            </a:r>
            <a:endParaRPr lang="sq-AL" sz="2000" i="1" dirty="0" smtClean="0"/>
          </a:p>
          <a:p>
            <a:pPr>
              <a:buNone/>
            </a:pPr>
            <a:endParaRPr lang="sq-AL" sz="2000" i="1" dirty="0" smtClean="0"/>
          </a:p>
          <a:p>
            <a:pPr marL="457200" lvl="1" indent="-457200">
              <a:buNone/>
            </a:pPr>
            <a:r>
              <a:rPr lang="sq-AL" sz="2000" dirty="0" smtClean="0"/>
              <a:t>3. Kriteret për verifikimin e </a:t>
            </a:r>
            <a:r>
              <a:rPr lang="sq-AL" sz="2000" b="1" dirty="0" smtClean="0"/>
              <a:t>gjendjes ekonomike dhe financiare</a:t>
            </a:r>
            <a:endParaRPr lang="sq-AL" sz="2000" dirty="0" smtClean="0"/>
          </a:p>
          <a:p>
            <a:pPr marL="457200" lvl="1" indent="-457200">
              <a:buNone/>
            </a:pPr>
            <a:r>
              <a:rPr lang="sq-AL" sz="2000" b="1" dirty="0" smtClean="0"/>
              <a:t>Shembull</a:t>
            </a:r>
            <a:r>
              <a:rPr lang="sq-AL" sz="2000" dirty="0" smtClean="0"/>
              <a:t>: </a:t>
            </a:r>
            <a:r>
              <a:rPr lang="sq-AL" sz="2000" i="1" dirty="0" smtClean="0"/>
              <a:t>deklarata nga një banke; Kopje të pasqyrave në të ardhura dhe raporteve të </a:t>
            </a:r>
            <a:r>
              <a:rPr lang="sq-AL" sz="2000" i="1" dirty="0" err="1" smtClean="0"/>
              <a:t>menaxhmentit</a:t>
            </a:r>
            <a:r>
              <a:rPr lang="sq-AL" sz="2000" i="1" dirty="0" smtClean="0"/>
              <a:t> </a:t>
            </a:r>
          </a:p>
          <a:p>
            <a:pPr marL="457200" lvl="1" indent="-457200">
              <a:buNone/>
            </a:pPr>
            <a:endParaRPr lang="sq-AL" sz="2000" i="1" dirty="0" smtClean="0"/>
          </a:p>
          <a:p>
            <a:pPr marL="457200" lvl="1" indent="-457200">
              <a:buNone/>
            </a:pPr>
            <a:r>
              <a:rPr lang="sq-AL" sz="2000" dirty="0" smtClean="0"/>
              <a:t>4. Kriteret për verifikimin e </a:t>
            </a:r>
            <a:r>
              <a:rPr lang="sq-AL" sz="2000" b="1" dirty="0" smtClean="0"/>
              <a:t>kapaciteteve teknike dhe profesionale</a:t>
            </a:r>
            <a:r>
              <a:rPr lang="sq-AL" sz="2000" dirty="0" smtClean="0"/>
              <a:t> </a:t>
            </a:r>
          </a:p>
          <a:p>
            <a:pPr marL="457200" indent="-457200">
              <a:buNone/>
            </a:pPr>
            <a:r>
              <a:rPr lang="sq-AL" sz="2000" b="1" dirty="0" smtClean="0"/>
              <a:t>Shembull: </a:t>
            </a:r>
            <a:r>
              <a:rPr lang="sq-AL" sz="2000" dirty="0" smtClean="0"/>
              <a:t>Lista e kualifikimeve profesionale dhe edukative dhe CV-në e tyre </a:t>
            </a:r>
            <a:r>
              <a:rPr lang="sq-AL" sz="2000" i="1" dirty="0" smtClean="0"/>
              <a:t>; </a:t>
            </a:r>
            <a:r>
              <a:rPr lang="sq-AL" sz="2000" dirty="0" smtClean="0"/>
              <a:t>Një listë që specifikon parimet relevante të </a:t>
            </a:r>
            <a:r>
              <a:rPr lang="sq-AL" sz="2000" dirty="0" err="1" smtClean="0"/>
              <a:t>performancës</a:t>
            </a:r>
            <a:r>
              <a:rPr lang="sq-AL" sz="2000" dirty="0" smtClean="0"/>
              <a:t> që specifikon: shërbimet e përfshira; shumën e kontratës; datën dhe pranuesin </a:t>
            </a:r>
            <a:r>
              <a:rPr lang="sq-AL" sz="2000" i="1" dirty="0" smtClean="0"/>
              <a:t>; </a:t>
            </a:r>
            <a:r>
              <a:rPr lang="sq-AL" sz="2000" dirty="0" smtClean="0"/>
              <a:t>Shënime për teknikët dhe organet teknike të përfshira dhe CV-të e tyre</a:t>
            </a:r>
            <a:r>
              <a:rPr lang="sq-AL" sz="2000" i="1" dirty="0" smtClean="0"/>
              <a:t>; </a:t>
            </a:r>
            <a:r>
              <a:rPr lang="sq-AL" sz="2000" dirty="0" smtClean="0"/>
              <a:t>Një deklaratë të veglave</a:t>
            </a:r>
          </a:p>
          <a:p>
            <a:pPr marL="457200" indent="-457200">
              <a:buNone/>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2000" b="1" i="1" dirty="0" smtClean="0">
                <a:solidFill>
                  <a:schemeClr val="bg2">
                    <a:lumMod val="75000"/>
                  </a:schemeClr>
                </a:solidFill>
              </a:rPr>
              <a:t>Përcaktimi i kritereve te kualifikimit</a:t>
            </a:r>
            <a:r>
              <a:rPr lang="en-US" sz="2000" b="1" i="1" dirty="0" smtClean="0">
                <a:solidFill>
                  <a:schemeClr val="bg2">
                    <a:lumMod val="75000"/>
                  </a:schemeClr>
                </a:solidFill>
              </a:rPr>
              <a:t> </a:t>
            </a:r>
            <a:r>
              <a:rPr lang="en-US" sz="2000" b="1" dirty="0" smtClean="0">
                <a:solidFill>
                  <a:schemeClr val="bg2">
                    <a:lumMod val="75000"/>
                  </a:schemeClr>
                </a:solidFill>
              </a:rPr>
              <a:t> (4) </a:t>
            </a:r>
          </a:p>
          <a:p>
            <a:pPr algn="ctr"/>
            <a:endParaRPr lang="en-US" sz="2000" b="1" dirty="0" smtClean="0">
              <a:solidFill>
                <a:srgbClr val="FF0000"/>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1"/>
          <p:cNvSpPr txBox="1">
            <a:spLocks/>
          </p:cNvSpPr>
          <p:nvPr/>
        </p:nvSpPr>
        <p:spPr>
          <a:xfrm>
            <a:off x="457200" y="381000"/>
            <a:ext cx="8071644" cy="1066799"/>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endParaRPr lang="en-US" sz="2400" b="1" i="1" dirty="0">
              <a:solidFill>
                <a:srgbClr val="FF0000"/>
              </a:solidFill>
            </a:endParaRPr>
          </a:p>
        </p:txBody>
      </p:sp>
      <p:sp>
        <p:nvSpPr>
          <p:cNvPr id="6" name="Content Placeholder 2"/>
          <p:cNvSpPr txBox="1">
            <a:spLocks/>
          </p:cNvSpPr>
          <p:nvPr/>
        </p:nvSpPr>
        <p:spPr>
          <a:xfrm>
            <a:off x="533400" y="12954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7" name="Content Placeholder 2"/>
          <p:cNvSpPr txBox="1">
            <a:spLocks/>
          </p:cNvSpPr>
          <p:nvPr/>
        </p:nvSpPr>
        <p:spPr>
          <a:xfrm>
            <a:off x="381000" y="1066800"/>
            <a:ext cx="8229600" cy="5257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GB"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 typeface="Wingdings" pitchFamily="2" charset="2"/>
              <a:buChar char="Ø"/>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0" algn="l" defTabSz="914400" rtl="0" eaLnBrk="0" fontAlgn="base" latinLnBrk="0" hangingPunct="0">
              <a:lnSpc>
                <a:spcPct val="100000"/>
              </a:lnSpc>
              <a:spcBef>
                <a:spcPct val="20000"/>
              </a:spcBef>
              <a:spcAft>
                <a:spcPct val="0"/>
              </a:spcAft>
              <a:buClrTx/>
              <a:buSzTx/>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sp>
        <p:nvSpPr>
          <p:cNvPr id="8" name="Content Placeholder 2"/>
          <p:cNvSpPr>
            <a:spLocks noGrp="1"/>
          </p:cNvSpPr>
          <p:nvPr>
            <p:ph idx="1"/>
          </p:nvPr>
        </p:nvSpPr>
        <p:spPr>
          <a:xfrm>
            <a:off x="0" y="1295400"/>
            <a:ext cx="9144000" cy="4953000"/>
          </a:xfrm>
        </p:spPr>
        <p:txBody>
          <a:bodyPr/>
          <a:lstStyle/>
          <a:p>
            <a:r>
              <a:rPr lang="sq-AL" sz="2000" dirty="0" smtClean="0"/>
              <a:t>Kriteret ne bazë të te cilave Autoritetet kontraktuese shpërblejnë kontratat publike janë:</a:t>
            </a:r>
            <a:endParaRPr lang="en-US" sz="2000" dirty="0" smtClean="0"/>
          </a:p>
          <a:p>
            <a:pPr>
              <a:buNone/>
            </a:pPr>
            <a:r>
              <a:rPr lang="sq-AL" sz="2000" b="1" dirty="0" smtClean="0"/>
              <a:t> </a:t>
            </a:r>
            <a:endParaRPr lang="en-US" sz="2000" dirty="0" smtClean="0"/>
          </a:p>
          <a:p>
            <a:pPr marL="457200" lvl="0" indent="-457200">
              <a:buFont typeface="+mj-lt"/>
              <a:buAutoNum type="alphaLcPeriod"/>
            </a:pPr>
            <a:r>
              <a:rPr lang="en-US" sz="2000" b="1" dirty="0" err="1" smtClean="0"/>
              <a:t>Tenderi</a:t>
            </a:r>
            <a:r>
              <a:rPr lang="en-US" sz="2000" b="1" dirty="0" smtClean="0"/>
              <a:t> </a:t>
            </a:r>
            <a:r>
              <a:rPr lang="en-US" sz="2000" b="1" dirty="0" err="1" smtClean="0"/>
              <a:t>i</a:t>
            </a:r>
            <a:r>
              <a:rPr lang="en-US" sz="2000" b="1" dirty="0" smtClean="0"/>
              <a:t> </a:t>
            </a:r>
            <a:r>
              <a:rPr lang="en-US" sz="2000" b="1" dirty="0" err="1" smtClean="0"/>
              <a:t>pergjegjshem</a:t>
            </a:r>
            <a:r>
              <a:rPr lang="en-US" sz="2000" b="1" dirty="0" smtClean="0"/>
              <a:t> me </a:t>
            </a:r>
            <a:r>
              <a:rPr lang="sq-AL" sz="2000" b="1" dirty="0" smtClean="0"/>
              <a:t>çmim më i ulët; ose</a:t>
            </a:r>
            <a:endParaRPr lang="en-US" sz="2000" b="1" dirty="0" smtClean="0"/>
          </a:p>
          <a:p>
            <a:pPr marL="457200" lvl="0" indent="-457200">
              <a:buFont typeface="+mj-lt"/>
              <a:buAutoNum type="alphaLcPeriod"/>
            </a:pPr>
            <a:r>
              <a:rPr lang="sq-AL" sz="2000" b="1" dirty="0" smtClean="0"/>
              <a:t>Tenderi</a:t>
            </a:r>
            <a:r>
              <a:rPr lang="en-US" sz="2000" b="1" dirty="0" smtClean="0"/>
              <a:t> </a:t>
            </a:r>
            <a:r>
              <a:rPr lang="en-US" sz="2000" b="1" dirty="0" err="1" smtClean="0"/>
              <a:t>i</a:t>
            </a:r>
            <a:r>
              <a:rPr lang="en-US" sz="2000" b="1" dirty="0" smtClean="0"/>
              <a:t> </a:t>
            </a:r>
            <a:r>
              <a:rPr lang="en-US" sz="2000" b="1" dirty="0" err="1" smtClean="0"/>
              <a:t>pergjegjshem</a:t>
            </a:r>
            <a:r>
              <a:rPr lang="en-US" sz="2000" b="1" dirty="0" smtClean="0"/>
              <a:t> </a:t>
            </a:r>
            <a:r>
              <a:rPr lang="sq-AL" sz="2000" b="1" dirty="0" smtClean="0"/>
              <a:t>ekonomikisht me i favorshëm </a:t>
            </a:r>
            <a:endParaRPr lang="en-US" sz="2000" b="1" dirty="0" smtClean="0"/>
          </a:p>
          <a:p>
            <a:pPr>
              <a:buNone/>
            </a:pPr>
            <a:endParaRPr lang="en-US" sz="2000" dirty="0" smtClean="0"/>
          </a:p>
          <a:p>
            <a:r>
              <a:rPr lang="sq-AL" sz="2000" dirty="0" smtClean="0"/>
              <a:t>Për prokurimin e </a:t>
            </a:r>
            <a:r>
              <a:rPr lang="sq-AL" sz="2000" b="1" dirty="0" smtClean="0"/>
              <a:t>shërbimeve të </a:t>
            </a:r>
            <a:r>
              <a:rPr lang="sq-AL" sz="2000" b="1" dirty="0" err="1" smtClean="0"/>
              <a:t>konsulencës</a:t>
            </a:r>
            <a:r>
              <a:rPr lang="sq-AL" sz="2000" dirty="0" smtClean="0"/>
              <a:t> dhe në përgjithësi shërbimeve intelektuale, </a:t>
            </a:r>
            <a:r>
              <a:rPr lang="sq-AL" sz="2000" b="1" u="sng" dirty="0" smtClean="0"/>
              <a:t>cilësia është zakonisht shumë e rëndësishme</a:t>
            </a:r>
            <a:endParaRPr lang="en-US" sz="2000" b="1" u="sng" dirty="0" smtClean="0"/>
          </a:p>
          <a:p>
            <a:pPr>
              <a:buNone/>
            </a:pPr>
            <a:endParaRPr lang="en-US" sz="2000" b="1" u="sng" dirty="0" smtClean="0"/>
          </a:p>
          <a:p>
            <a:r>
              <a:rPr lang="sq-AL" sz="2000" dirty="0" smtClean="0"/>
              <a:t>kur prokurohen këto lloje të shërbimeve, rezultatet më të mira në drejtim të </a:t>
            </a:r>
            <a:r>
              <a:rPr lang="sq-AL" sz="2000" b="1" u="sng" dirty="0" smtClean="0"/>
              <a:t>vlerës-për-paratë arrihen kur përdoret kriteri T</a:t>
            </a:r>
            <a:r>
              <a:rPr lang="en-US" sz="2000" b="1" u="sng" dirty="0" smtClean="0"/>
              <a:t>P</a:t>
            </a:r>
            <a:r>
              <a:rPr lang="sq-AL" sz="2000" b="1" u="sng" dirty="0" smtClean="0"/>
              <a:t>EMF </a:t>
            </a:r>
            <a:endParaRPr lang="en-US" sz="2000" b="1" u="sng" dirty="0" smtClean="0"/>
          </a:p>
          <a:p>
            <a:pPr marL="457200" indent="-457200">
              <a:buNone/>
            </a:pPr>
            <a:endParaRPr lang="en-US" sz="2000" dirty="0"/>
          </a:p>
        </p:txBody>
      </p:sp>
      <p:sp>
        <p:nvSpPr>
          <p:cNvPr id="9" name="Title 1"/>
          <p:cNvSpPr txBox="1">
            <a:spLocks/>
          </p:cNvSpPr>
          <p:nvPr/>
        </p:nvSpPr>
        <p:spPr>
          <a:xfrm>
            <a:off x="609600" y="533401"/>
            <a:ext cx="8071644" cy="6096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lvl="0" algn="ctr"/>
            <a:r>
              <a:rPr lang="sq-AL" sz="2000" b="1" dirty="0" smtClean="0">
                <a:solidFill>
                  <a:schemeClr val="bg2">
                    <a:lumMod val="75000"/>
                  </a:schemeClr>
                </a:solidFill>
              </a:rPr>
              <a:t>Përcaktimi i kritereve te shpërblimit </a:t>
            </a:r>
            <a:endParaRPr lang="en-US" sz="2000" b="1" dirty="0" smtClean="0">
              <a:solidFill>
                <a:schemeClr val="bg2">
                  <a:lumMod val="75000"/>
                </a:schemeClr>
              </a:solidFill>
            </a:endParaRPr>
          </a:p>
          <a:p>
            <a:pPr algn="ctr"/>
            <a:endParaRPr lang="en-US" sz="2000" b="1" dirty="0" smtClean="0">
              <a:solidFill>
                <a:schemeClr val="bg2">
                  <a:lumMod val="75000"/>
                </a:schemeClr>
              </a:solidFill>
            </a:endParaRPr>
          </a:p>
          <a:p>
            <a:r>
              <a:rPr lang="en-US" sz="2400" dirty="0" smtClean="0"/>
              <a:t> </a:t>
            </a:r>
            <a:endParaRPr lang="en-US" sz="2400" dirty="0"/>
          </a:p>
        </p:txBody>
      </p:sp>
    </p:spTree>
    <p:extLst>
      <p:ext uri="{BB962C8B-B14F-4D97-AF65-F5344CB8AC3E}">
        <p14:creationId xmlns:p14="http://schemas.microsoft.com/office/powerpoint/2010/main" val="3698965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0" y="1066800"/>
            <a:ext cx="9144000" cy="5786199"/>
          </a:xfrm>
          <a:prstGeom prst="rect">
            <a:avLst/>
          </a:prstGeom>
        </p:spPr>
        <p:txBody>
          <a:bodyPr wrap="square">
            <a:spAutoFit/>
          </a:bodyPr>
          <a:lstStyle/>
          <a:p>
            <a:pPr marL="381000" indent="-381000">
              <a:defRPr/>
            </a:pPr>
            <a:endParaRPr lang="en-US" sz="2400" b="1" dirty="0" smtClean="0">
              <a:solidFill>
                <a:srgbClr val="FF0000"/>
              </a:solidFill>
            </a:endParaRPr>
          </a:p>
          <a:p>
            <a:pPr marL="381000" indent="-381000">
              <a:defRPr/>
            </a:pPr>
            <a:r>
              <a:rPr lang="sq-AL" sz="2400" b="1" dirty="0" smtClean="0"/>
              <a:t>Neni 4 i LPP </a:t>
            </a:r>
            <a:endParaRPr lang="en-US" sz="2400" b="1" dirty="0" smtClean="0"/>
          </a:p>
          <a:p>
            <a:pPr marL="381000" indent="-381000">
              <a:defRPr/>
            </a:pPr>
            <a:r>
              <a:rPr lang="sq-AL" sz="2200" dirty="0" smtClean="0"/>
              <a:t>Neni 4.1.45 i LPP përcakton </a:t>
            </a:r>
            <a:endParaRPr lang="en-US" sz="2200" dirty="0" smtClean="0"/>
          </a:p>
          <a:p>
            <a:pPr>
              <a:buFont typeface="Wingdings" pitchFamily="2" charset="2"/>
              <a:buChar char="Ø"/>
            </a:pPr>
            <a:r>
              <a:rPr lang="en-GB" sz="2200" b="1" dirty="0" smtClean="0"/>
              <a:t> </a:t>
            </a:r>
            <a:r>
              <a:rPr lang="sq-AL" sz="2000" b="1" i="1" dirty="0" smtClean="0"/>
              <a:t>një kontratë publike</a:t>
            </a:r>
            <a:r>
              <a:rPr lang="sq-AL" sz="2000" i="1" dirty="0" smtClean="0"/>
              <a:t> </a:t>
            </a:r>
            <a:r>
              <a:rPr lang="sq-AL" sz="2000" dirty="0" smtClean="0"/>
              <a:t>- </a:t>
            </a:r>
            <a:r>
              <a:rPr lang="sq-AL" sz="2000" i="1" dirty="0" smtClean="0"/>
              <a:t>term i përgjithshëm që përfshin ndonjërën dhe të gjitha llojet e veçanta të kontratave vijuese të lidhura nga një autoritet kontraktues: (i) </a:t>
            </a:r>
            <a:r>
              <a:rPr lang="sq-AL" sz="2000" b="1" i="1" dirty="0" smtClean="0"/>
              <a:t>një kontratë shërbimi</a:t>
            </a:r>
            <a:r>
              <a:rPr lang="sq-AL" sz="2000" i="1" dirty="0" smtClean="0"/>
              <a:t>, (</a:t>
            </a:r>
            <a:r>
              <a:rPr lang="sq-AL" sz="2000" i="1" dirty="0" err="1" smtClean="0"/>
              <a:t>ii</a:t>
            </a:r>
            <a:r>
              <a:rPr lang="sq-AL" sz="2000" i="1" dirty="0" smtClean="0"/>
              <a:t>) një kontratë e furnizimi, (</a:t>
            </a:r>
            <a:r>
              <a:rPr lang="sq-AL" sz="2000" i="1" dirty="0" err="1" smtClean="0"/>
              <a:t>iii</a:t>
            </a:r>
            <a:r>
              <a:rPr lang="sq-AL" sz="2000" i="1" dirty="0" smtClean="0"/>
              <a:t>) një kontratë pune duke përfshire kontratën </a:t>
            </a:r>
            <a:r>
              <a:rPr lang="sq-AL" sz="2000" i="1" dirty="0" err="1" smtClean="0"/>
              <a:t>koncesionere</a:t>
            </a:r>
            <a:r>
              <a:rPr lang="sq-AL" sz="2000" i="1" dirty="0" smtClean="0"/>
              <a:t> te punës dhe/ose (</a:t>
            </a:r>
            <a:r>
              <a:rPr lang="sq-AL" sz="2000" i="1" dirty="0" err="1" smtClean="0"/>
              <a:t>iv</a:t>
            </a:r>
            <a:r>
              <a:rPr lang="sq-AL" sz="2000" i="1" dirty="0" smtClean="0"/>
              <a:t>) kontratën publike kornizë.</a:t>
            </a:r>
            <a:endParaRPr lang="en-US" sz="2000" i="1" dirty="0" smtClean="0"/>
          </a:p>
          <a:p>
            <a:endParaRPr lang="en-GB" sz="2000" i="1" dirty="0" smtClean="0"/>
          </a:p>
          <a:p>
            <a:r>
              <a:rPr lang="sq-AL" sz="2200" dirty="0" smtClean="0"/>
              <a:t>Neni 4.1.56 i LPP </a:t>
            </a:r>
            <a:endParaRPr lang="en-GB" sz="2200" dirty="0" smtClean="0"/>
          </a:p>
          <a:p>
            <a:pPr>
              <a:buFont typeface="Wingdings" pitchFamily="2" charset="2"/>
              <a:buChar char="Ø"/>
            </a:pPr>
            <a:r>
              <a:rPr lang="en-GB" sz="2000" b="1" i="1" dirty="0" smtClean="0"/>
              <a:t> </a:t>
            </a:r>
            <a:r>
              <a:rPr lang="sq-AL" sz="2000" i="1" dirty="0" smtClean="0"/>
              <a:t>një </a:t>
            </a:r>
            <a:r>
              <a:rPr lang="sq-AL" sz="2000" b="1" i="1" dirty="0" smtClean="0"/>
              <a:t>Kontratë shërbimi </a:t>
            </a:r>
            <a:r>
              <a:rPr lang="sq-AL" sz="2000" dirty="0" smtClean="0"/>
              <a:t>- </a:t>
            </a:r>
            <a:r>
              <a:rPr lang="sq-AL" sz="2000" i="1" dirty="0" smtClean="0"/>
              <a:t>një kontratë duke përjashtuar kontratat e punës apo furnizimit me shpërblim me para, të lidhur me shkrim ndërmjet autoritetit kontraktues dhe një ose më shumë ofruesve të shërbimeve. </a:t>
            </a:r>
            <a:endParaRPr lang="en-GB" sz="2400" i="1" dirty="0" smtClean="0"/>
          </a:p>
          <a:p>
            <a:endParaRPr lang="en-GB" sz="2400" i="1" dirty="0" smtClean="0"/>
          </a:p>
          <a:p>
            <a:endParaRPr lang="en-GB" sz="2400" i="1" dirty="0" smtClean="0"/>
          </a:p>
          <a:p>
            <a:endParaRPr lang="en-US" sz="2400" dirty="0" smtClean="0"/>
          </a:p>
          <a:p>
            <a:endParaRPr lang="en-US" sz="2400" dirty="0"/>
          </a:p>
        </p:txBody>
      </p:sp>
      <p:sp>
        <p:nvSpPr>
          <p:cNvPr id="3" name="Title 1"/>
          <p:cNvSpPr txBox="1">
            <a:spLocks/>
          </p:cNvSpPr>
          <p:nvPr/>
        </p:nvSpPr>
        <p:spPr>
          <a:xfrm>
            <a:off x="0" y="476672"/>
            <a:ext cx="9144000"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600" b="1" i="1" dirty="0" smtClean="0">
                <a:solidFill>
                  <a:schemeClr val="accent1">
                    <a:lumMod val="25000"/>
                  </a:schemeClr>
                </a:solidFill>
              </a:rPr>
              <a:t>Çfarë është prokurimi i shërbimeve</a:t>
            </a:r>
            <a:r>
              <a:rPr lang="en-GB" sz="3600" b="1" i="1" dirty="0" smtClean="0">
                <a:solidFill>
                  <a:schemeClr val="accent1">
                    <a:lumMod val="25000"/>
                  </a:schemeClr>
                </a:solidFill>
              </a:rPr>
              <a:t>?</a:t>
            </a:r>
            <a:endParaRPr lang="en-US" sz="3600" dirty="0">
              <a:solidFill>
                <a:schemeClr val="accent1">
                  <a:lumMod val="25000"/>
                </a:schemeClr>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1938992"/>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381000"/>
            <a:ext cx="8071644" cy="914400"/>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algn="ctr"/>
            <a:r>
              <a:rPr lang="sq-AL" sz="3200" b="1" i="1" dirty="0" smtClean="0">
                <a:solidFill>
                  <a:schemeClr val="accent1">
                    <a:lumMod val="25000"/>
                  </a:schemeClr>
                </a:solidFill>
              </a:rPr>
              <a:t>Çfarë është prokurimi i shërbimeve</a:t>
            </a:r>
            <a:r>
              <a:rPr lang="en-GB" sz="3200" b="1" i="1" dirty="0" smtClean="0">
                <a:solidFill>
                  <a:schemeClr val="accent1">
                    <a:lumMod val="25000"/>
                  </a:schemeClr>
                </a:solidFill>
              </a:rPr>
              <a:t>?</a:t>
            </a:r>
            <a:r>
              <a:rPr lang="en-GB" sz="3200" b="1" i="1" dirty="0" smtClean="0">
                <a:solidFill>
                  <a:srgbClr val="FF0000"/>
                </a:solidFill>
              </a:rPr>
              <a:t> </a:t>
            </a:r>
            <a:r>
              <a:rPr lang="en-GB" sz="3200" b="1" i="1" dirty="0" smtClean="0"/>
              <a:t>(2)</a:t>
            </a:r>
            <a:endParaRPr lang="en-US" sz="3200" dirty="0"/>
          </a:p>
        </p:txBody>
      </p:sp>
      <p:sp>
        <p:nvSpPr>
          <p:cNvPr id="5" name="Rectangle 4"/>
          <p:cNvSpPr/>
          <p:nvPr/>
        </p:nvSpPr>
        <p:spPr>
          <a:xfrm>
            <a:off x="0" y="1600200"/>
            <a:ext cx="9144000" cy="6186309"/>
          </a:xfrm>
          <a:prstGeom prst="rect">
            <a:avLst/>
          </a:prstGeom>
        </p:spPr>
        <p:txBody>
          <a:bodyPr wrap="square">
            <a:spAutoFit/>
          </a:bodyPr>
          <a:lstStyle/>
          <a:p>
            <a:r>
              <a:rPr lang="en-GB" sz="2400" dirty="0" smtClean="0">
                <a:solidFill>
                  <a:schemeClr val="bg2">
                    <a:lumMod val="60000"/>
                    <a:lumOff val="40000"/>
                  </a:schemeClr>
                </a:solidFill>
              </a:rPr>
              <a:t> </a:t>
            </a:r>
            <a:r>
              <a:rPr lang="sq-AL" sz="2400" dirty="0" smtClean="0"/>
              <a:t>Neni 4.1.57 i LPP </a:t>
            </a:r>
            <a:r>
              <a:rPr lang="en-US" sz="2400" dirty="0" smtClean="0"/>
              <a:t> -</a:t>
            </a:r>
            <a:r>
              <a:rPr lang="sq-AL" sz="2400" i="1" dirty="0" smtClean="0"/>
              <a:t>një </a:t>
            </a:r>
            <a:r>
              <a:rPr lang="sq-AL" sz="2400" b="1" i="1" dirty="0" smtClean="0"/>
              <a:t>Ofrues te shërbimeve </a:t>
            </a:r>
            <a:r>
              <a:rPr lang="sq-AL" sz="2400" dirty="0" smtClean="0"/>
              <a:t>- </a:t>
            </a:r>
            <a:r>
              <a:rPr lang="sq-AL" sz="2400" i="1" dirty="0" smtClean="0"/>
              <a:t>çdo person, ndërmarrje ose organ publik, ose grup i personave, ndërmarrjeve dhe/ose organeve të tilla që kryejnë dhe/ose ofrojnë të kryejnë shërbime.</a:t>
            </a:r>
          </a:p>
          <a:p>
            <a:pPr>
              <a:buFont typeface="Wingdings" pitchFamily="2" charset="2"/>
              <a:buChar char="Ø"/>
            </a:pPr>
            <a:endParaRPr lang="en-US" sz="2400" dirty="0" smtClean="0"/>
          </a:p>
          <a:p>
            <a:pPr marL="342900" indent="-342900">
              <a:buFont typeface="Wingdings" panose="05000000000000000000" pitchFamily="2" charset="2"/>
              <a:buChar char="§"/>
            </a:pPr>
            <a:r>
              <a:rPr lang="sq-AL" sz="2400" dirty="0" smtClean="0"/>
              <a:t>Një kontratë e shërbimeve ndërlidhet</a:t>
            </a:r>
            <a:r>
              <a:rPr lang="en-US" sz="2400" dirty="0" smtClean="0"/>
              <a:t> </a:t>
            </a:r>
            <a:r>
              <a:rPr lang="sq-AL" sz="2400" dirty="0" smtClean="0"/>
              <a:t>ekskluzivisht ose kryesisht </a:t>
            </a:r>
            <a:r>
              <a:rPr lang="sq-AL" sz="2400" b="1" dirty="0" smtClean="0"/>
              <a:t>me ofrimin e shërbimeve. </a:t>
            </a:r>
            <a:endParaRPr lang="en-US" sz="2400" b="1" dirty="0" smtClean="0"/>
          </a:p>
          <a:p>
            <a:pPr marL="342900" indent="-342900">
              <a:buFont typeface="Wingdings" panose="05000000000000000000" pitchFamily="2" charset="2"/>
              <a:buChar char="§"/>
            </a:pPr>
            <a:r>
              <a:rPr lang="sq-AL" sz="2400" dirty="0" smtClean="0"/>
              <a:t>Shërbimi përfshin edhe </a:t>
            </a:r>
            <a:r>
              <a:rPr lang="sq-AL" sz="2400" b="1" dirty="0" smtClean="0"/>
              <a:t>shërbimet e </a:t>
            </a:r>
            <a:r>
              <a:rPr lang="sq-AL" sz="2400" b="1" dirty="0" err="1" smtClean="0"/>
              <a:t>konsulencës</a:t>
            </a:r>
            <a:r>
              <a:rPr lang="sq-AL" sz="2400" b="1" dirty="0" smtClean="0"/>
              <a:t>.</a:t>
            </a:r>
            <a:endParaRPr lang="en-US" sz="2400" b="1" dirty="0" smtClean="0"/>
          </a:p>
          <a:p>
            <a:pPr marL="342900" indent="-342900">
              <a:buFont typeface="Wingdings" panose="05000000000000000000" pitchFamily="2" charset="2"/>
              <a:buChar char="§"/>
            </a:pPr>
            <a:r>
              <a:rPr lang="sq-AL" sz="2400" dirty="0"/>
              <a:t>Kontratat e shërbimeve klasifikohen në </a:t>
            </a:r>
            <a:r>
              <a:rPr lang="sq-AL" sz="2400" b="1" dirty="0"/>
              <a:t>dy lloje  të shërbimeve:</a:t>
            </a:r>
            <a:endParaRPr lang="en-US" sz="2400" dirty="0"/>
          </a:p>
          <a:p>
            <a:pPr marL="342900" indent="-342900">
              <a:buFont typeface="Wingdings" panose="05000000000000000000" pitchFamily="2" charset="2"/>
              <a:buChar char="§"/>
            </a:pPr>
            <a:r>
              <a:rPr lang="sq-AL" sz="2400" b="1" dirty="0" smtClean="0"/>
              <a:t>"</a:t>
            </a:r>
            <a:r>
              <a:rPr lang="sq-AL" sz="2400" b="1" dirty="0"/>
              <a:t>Shërbimet jo-</a:t>
            </a:r>
            <a:r>
              <a:rPr lang="sq-AL" sz="2400" b="1" dirty="0" err="1"/>
              <a:t>konsulente</a:t>
            </a:r>
            <a:r>
              <a:rPr lang="sq-AL" sz="2400" b="1" dirty="0"/>
              <a:t> (shërbimet e përgjithshme</a:t>
            </a:r>
            <a:r>
              <a:rPr lang="sq-AL" sz="2400" b="1" dirty="0" smtClean="0"/>
              <a:t>)</a:t>
            </a:r>
            <a:endParaRPr lang="en-GB" sz="2400" b="1" i="1" dirty="0"/>
          </a:p>
          <a:p>
            <a:pPr marL="342900" indent="-342900">
              <a:buFont typeface="Wingdings" panose="05000000000000000000" pitchFamily="2" charset="2"/>
              <a:buChar char="§"/>
            </a:pPr>
            <a:r>
              <a:rPr lang="sq-AL" sz="2400" b="1" dirty="0"/>
              <a:t>"Shërbimet </a:t>
            </a:r>
            <a:r>
              <a:rPr lang="sq-AL" sz="2400" b="1" dirty="0" err="1"/>
              <a:t>konsulente</a:t>
            </a:r>
            <a:r>
              <a:rPr lang="sq-AL" sz="2400" b="1" dirty="0"/>
              <a:t>"</a:t>
            </a:r>
            <a:endParaRPr lang="en-GB" sz="2400" b="1" dirty="0"/>
          </a:p>
          <a:p>
            <a:pPr marL="342900" indent="-342900">
              <a:buFont typeface="Wingdings" panose="05000000000000000000" pitchFamily="2" charset="2"/>
              <a:buChar char="§"/>
            </a:pPr>
            <a:endParaRPr lang="en-US" sz="2400" dirty="0" smtClean="0">
              <a:solidFill>
                <a:srgbClr val="FF0000"/>
              </a:solidFill>
            </a:endParaRPr>
          </a:p>
          <a:p>
            <a:pPr marL="342900" indent="-342900">
              <a:buFont typeface="Wingdings" panose="05000000000000000000" pitchFamily="2" charset="2"/>
              <a:buChar char="§"/>
            </a:pPr>
            <a:endParaRPr lang="en-US" sz="2400" dirty="0" smtClean="0">
              <a:solidFill>
                <a:srgbClr val="FF0000"/>
              </a:solidFill>
            </a:endParaRPr>
          </a:p>
          <a:p>
            <a:pPr>
              <a:buFont typeface="Wingdings" pitchFamily="2" charset="2"/>
              <a:buChar char="Ø"/>
            </a:pPr>
            <a:endParaRPr lang="en-GB" sz="2400" dirty="0" smtClean="0"/>
          </a:p>
          <a:p>
            <a:pPr>
              <a:buFont typeface="Wingdings" pitchFamily="2" charset="2"/>
              <a:buChar char="Ø"/>
            </a:pPr>
            <a:endParaRPr lang="en-GB" b="1" i="1" dirty="0" smtClean="0">
              <a:solidFill>
                <a:srgbClr val="FF0000"/>
              </a:solidFill>
            </a:endParaRPr>
          </a:p>
          <a:p>
            <a:pPr>
              <a:buFont typeface="Wingdings" pitchFamily="2" charset="2"/>
              <a:buChar char="Ø"/>
            </a:pPr>
            <a:endParaRPr lang="en-US" dirty="0" smtClean="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600" b="1" i="1" dirty="0" smtClean="0">
                <a:solidFill>
                  <a:schemeClr val="accent1">
                    <a:lumMod val="25000"/>
                  </a:schemeClr>
                </a:solidFill>
              </a:rPr>
              <a:t>Shërbimet jo-</a:t>
            </a:r>
            <a:r>
              <a:rPr lang="sq-AL" sz="3600" b="1" i="1" dirty="0" err="1" smtClean="0">
                <a:solidFill>
                  <a:schemeClr val="accent1">
                    <a:lumMod val="25000"/>
                  </a:schemeClr>
                </a:solidFill>
              </a:rPr>
              <a:t>konsulente</a:t>
            </a:r>
            <a:r>
              <a:rPr lang="sq-AL" sz="3600" b="1" i="1" dirty="0" smtClean="0">
                <a:solidFill>
                  <a:schemeClr val="accent1">
                    <a:lumMod val="25000"/>
                  </a:schemeClr>
                </a:solidFill>
              </a:rPr>
              <a:t> </a:t>
            </a:r>
            <a:endParaRPr lang="en-US" sz="3600" b="1" i="1" dirty="0" smtClean="0">
              <a:solidFill>
                <a:schemeClr val="accent1">
                  <a:lumMod val="25000"/>
                </a:schemeClr>
              </a:solidFill>
            </a:endParaRPr>
          </a:p>
        </p:txBody>
      </p:sp>
      <p:sp>
        <p:nvSpPr>
          <p:cNvPr id="5" name="Rectangle 4"/>
          <p:cNvSpPr/>
          <p:nvPr/>
        </p:nvSpPr>
        <p:spPr>
          <a:xfrm>
            <a:off x="76200" y="1600200"/>
            <a:ext cx="9067800" cy="4832092"/>
          </a:xfrm>
          <a:prstGeom prst="rect">
            <a:avLst/>
          </a:prstGeom>
        </p:spPr>
        <p:txBody>
          <a:bodyPr wrap="square">
            <a:spAutoFit/>
          </a:bodyPr>
          <a:lstStyle/>
          <a:p>
            <a:pPr>
              <a:buFont typeface="Wingdings" pitchFamily="2" charset="2"/>
              <a:buChar char="Ø"/>
            </a:pPr>
            <a:r>
              <a:rPr lang="en-GB" sz="2400" dirty="0" smtClean="0"/>
              <a:t> </a:t>
            </a:r>
            <a:r>
              <a:rPr lang="sq-AL" sz="2400" i="1" dirty="0" smtClean="0"/>
              <a:t>nënkupton </a:t>
            </a:r>
            <a:r>
              <a:rPr lang="sq-AL" sz="2400" b="1" i="1" dirty="0" smtClean="0"/>
              <a:t>një shërbim të natyrës së kualifikuar apo jo të kualifikuar</a:t>
            </a:r>
            <a:r>
              <a:rPr lang="sq-AL" sz="2400" i="1" dirty="0" smtClean="0"/>
              <a:t>, që </a:t>
            </a:r>
            <a:r>
              <a:rPr lang="sq-AL" sz="2400" b="1" i="1" u="sng" dirty="0" smtClean="0"/>
              <a:t>nuk është shërbim konsulent </a:t>
            </a:r>
            <a:r>
              <a:rPr lang="sq-AL" sz="2400" i="1" dirty="0" smtClean="0"/>
              <a:t>dhe </a:t>
            </a:r>
            <a:r>
              <a:rPr lang="sq-AL" sz="2400" b="1" i="1" u="sng" dirty="0" smtClean="0"/>
              <a:t>përfshin shërbime ku mbizotërojnë aspektet fizike </a:t>
            </a:r>
            <a:r>
              <a:rPr lang="sq-AL" sz="2400" i="1" dirty="0" smtClean="0"/>
              <a:t>të aktivitetit</a:t>
            </a:r>
            <a:endParaRPr lang="en-GB" sz="2400" dirty="0" smtClean="0"/>
          </a:p>
          <a:p>
            <a:pPr marL="822960" lvl="0">
              <a:buFont typeface="Wingdings" pitchFamily="2" charset="2"/>
              <a:buChar char="Ø"/>
            </a:pPr>
            <a:r>
              <a:rPr lang="sq-AL" sz="2000" dirty="0" smtClean="0"/>
              <a:t>Shërbime te </a:t>
            </a:r>
            <a:r>
              <a:rPr lang="sq-AL" sz="2000" b="1" dirty="0" smtClean="0"/>
              <a:t>pastrimit</a:t>
            </a:r>
            <a:endParaRPr lang="en-US" sz="2000" b="1" dirty="0" smtClean="0"/>
          </a:p>
          <a:p>
            <a:pPr marL="822960" lvl="0">
              <a:buFont typeface="Wingdings" pitchFamily="2" charset="2"/>
              <a:buChar char="Ø"/>
            </a:pPr>
            <a:r>
              <a:rPr lang="sq-AL" sz="2000" dirty="0" smtClean="0"/>
              <a:t>Shërbime te </a:t>
            </a:r>
            <a:r>
              <a:rPr lang="sq-AL" sz="2000" b="1" dirty="0" smtClean="0"/>
              <a:t>kopshtarisë</a:t>
            </a:r>
            <a:endParaRPr lang="en-US" sz="2000" b="1" dirty="0" smtClean="0"/>
          </a:p>
          <a:p>
            <a:pPr marL="822960" lvl="0">
              <a:buFont typeface="Wingdings" pitchFamily="2" charset="2"/>
              <a:buChar char="Ø"/>
            </a:pPr>
            <a:r>
              <a:rPr lang="sq-AL" sz="2000" dirty="0" smtClean="0"/>
              <a:t>Shërbime te </a:t>
            </a:r>
            <a:r>
              <a:rPr lang="sq-AL" sz="2000" b="1" dirty="0" smtClean="0"/>
              <a:t>kontrollit te insekteve</a:t>
            </a:r>
            <a:endParaRPr lang="en-US" sz="2000" b="1" dirty="0" smtClean="0"/>
          </a:p>
          <a:p>
            <a:pPr marL="822960" lvl="0">
              <a:buFont typeface="Wingdings" pitchFamily="2" charset="2"/>
              <a:buChar char="Ø"/>
            </a:pPr>
            <a:r>
              <a:rPr lang="sq-AL" sz="2000" dirty="0" smtClean="0"/>
              <a:t>Shërbime për </a:t>
            </a:r>
            <a:r>
              <a:rPr lang="sq-AL" sz="2000" b="1" dirty="0" smtClean="0"/>
              <a:t>mbledhjen e mbeturinave</a:t>
            </a:r>
          </a:p>
          <a:p>
            <a:pPr marL="822960" lvl="0">
              <a:buFont typeface="Wingdings" pitchFamily="2" charset="2"/>
              <a:buChar char="Ø"/>
            </a:pPr>
            <a:r>
              <a:rPr lang="sq-AL" sz="2000" dirty="0" smtClean="0"/>
              <a:t>Shërbimet e </a:t>
            </a:r>
            <a:r>
              <a:rPr lang="sq-AL" sz="2000" b="1" dirty="0" smtClean="0"/>
              <a:t>ushqimit</a:t>
            </a:r>
            <a:endParaRPr lang="en-US" sz="2000" b="1" dirty="0" smtClean="0"/>
          </a:p>
          <a:p>
            <a:pPr marL="822960" lvl="0">
              <a:buFont typeface="Wingdings" pitchFamily="2" charset="2"/>
              <a:buChar char="Ø"/>
            </a:pPr>
            <a:r>
              <a:rPr lang="sq-AL" sz="2000" dirty="0" smtClean="0"/>
              <a:t>Shërbimet e </a:t>
            </a:r>
            <a:r>
              <a:rPr lang="sq-AL" sz="2000" b="1" dirty="0" smtClean="0"/>
              <a:t>sigurisë</a:t>
            </a:r>
            <a:endParaRPr lang="en-US" sz="2000" b="1" dirty="0" smtClean="0"/>
          </a:p>
          <a:p>
            <a:pPr marL="822960">
              <a:buFont typeface="Wingdings" pitchFamily="2" charset="2"/>
              <a:buChar char="Ø"/>
            </a:pPr>
            <a:r>
              <a:rPr lang="sq-AL" sz="2000" dirty="0"/>
              <a:t>Shërbimet </a:t>
            </a:r>
            <a:r>
              <a:rPr lang="en-US" sz="2000" b="1" dirty="0" err="1" smtClean="0"/>
              <a:t>Postare</a:t>
            </a:r>
            <a:endParaRPr lang="en-US" sz="2000" b="1" dirty="0" smtClean="0"/>
          </a:p>
          <a:p>
            <a:pPr marL="822960" lvl="0">
              <a:buFont typeface="Wingdings" pitchFamily="2" charset="2"/>
              <a:buChar char="Ø"/>
            </a:pPr>
            <a:r>
              <a:rPr lang="sq-AL" sz="2000" dirty="0" smtClean="0"/>
              <a:t>Shërbimet </a:t>
            </a:r>
            <a:r>
              <a:rPr lang="sq-AL" sz="2000" b="1" dirty="0" smtClean="0"/>
              <a:t>Elektrike</a:t>
            </a:r>
            <a:endParaRPr lang="en-US" sz="2000" b="1" dirty="0" smtClean="0"/>
          </a:p>
          <a:p>
            <a:pPr marL="822960" lvl="0">
              <a:buFont typeface="Wingdings" pitchFamily="2" charset="2"/>
              <a:buChar char="Ø"/>
            </a:pPr>
            <a:r>
              <a:rPr lang="sq-AL" sz="2000" dirty="0" smtClean="0"/>
              <a:t>Shërbimet </a:t>
            </a:r>
            <a:r>
              <a:rPr lang="sq-AL" sz="2000" b="1" dirty="0" smtClean="0"/>
              <a:t>Hidraulike</a:t>
            </a:r>
          </a:p>
          <a:p>
            <a:pPr marL="822960">
              <a:buFont typeface="Wingdings" pitchFamily="2" charset="2"/>
              <a:buChar char="Ø"/>
            </a:pPr>
            <a:r>
              <a:rPr lang="sq-AL" sz="2000" dirty="0" smtClean="0"/>
              <a:t>Shërbimet e </a:t>
            </a:r>
            <a:r>
              <a:rPr lang="sq-AL" sz="2000" b="1" dirty="0" smtClean="0"/>
              <a:t>mirëmbajtjes dhe shërbimet riparuese</a:t>
            </a:r>
          </a:p>
          <a:p>
            <a:pPr>
              <a:buFont typeface="Wingdings" pitchFamily="2" charset="2"/>
              <a:buChar char="Ø"/>
            </a:pPr>
            <a:endParaRPr lang="en-GB" b="1" i="1" dirty="0" smtClean="0">
              <a:solidFill>
                <a:srgbClr val="FF0000"/>
              </a:solidFill>
            </a:endParaRPr>
          </a:p>
          <a:p>
            <a:pPr>
              <a:buFont typeface="Wingdings" pitchFamily="2" charset="2"/>
              <a:buChar char="Ø"/>
            </a:pPr>
            <a:endParaRPr lang="en-US" dirty="0" smtClean="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615156" y="304800"/>
            <a:ext cx="8071644" cy="1248197"/>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2800" b="1" i="1" dirty="0" smtClean="0">
                <a:solidFill>
                  <a:schemeClr val="accent1">
                    <a:lumMod val="25000"/>
                  </a:schemeClr>
                </a:solidFill>
              </a:rPr>
              <a:t>Vlera e parashikuar e kontratave te shërbimeve</a:t>
            </a:r>
            <a:endParaRPr lang="en-US" sz="2800" b="1" i="1" dirty="0" smtClean="0">
              <a:solidFill>
                <a:schemeClr val="accent1">
                  <a:lumMod val="25000"/>
                </a:schemeClr>
              </a:solidFill>
            </a:endParaRPr>
          </a:p>
        </p:txBody>
      </p:sp>
      <p:sp>
        <p:nvSpPr>
          <p:cNvPr id="8" name="Rectangle 7"/>
          <p:cNvSpPr/>
          <p:nvPr/>
        </p:nvSpPr>
        <p:spPr>
          <a:xfrm>
            <a:off x="0" y="1524000"/>
            <a:ext cx="9144000" cy="5201424"/>
          </a:xfrm>
          <a:prstGeom prst="rect">
            <a:avLst/>
          </a:prstGeom>
        </p:spPr>
        <p:txBody>
          <a:bodyPr wrap="square">
            <a:spAutoFit/>
          </a:bodyPr>
          <a:lstStyle/>
          <a:p>
            <a:pPr>
              <a:buFont typeface="Arial" pitchFamily="34" charset="0"/>
              <a:buChar char="•"/>
            </a:pPr>
            <a:r>
              <a:rPr lang="en-GB" sz="2400" dirty="0" smtClean="0"/>
              <a:t> </a:t>
            </a:r>
            <a:r>
              <a:rPr lang="sq-AL" sz="2400" b="1" i="1" dirty="0"/>
              <a:t>Vlera e parashikuar e kontratave te </a:t>
            </a:r>
            <a:r>
              <a:rPr lang="sq-AL" sz="2400" b="1" i="1" dirty="0" smtClean="0"/>
              <a:t>shërbimeve</a:t>
            </a:r>
            <a:r>
              <a:rPr lang="en-US" sz="2400" b="1" i="1" dirty="0" smtClean="0"/>
              <a:t> </a:t>
            </a:r>
            <a:r>
              <a:rPr lang="sq-AL" sz="2400" dirty="0" smtClean="0"/>
              <a:t>do të jetë e barabartë me </a:t>
            </a:r>
            <a:r>
              <a:rPr lang="sq-AL" sz="2400" b="1" dirty="0" smtClean="0"/>
              <a:t>kompensimin total të parashikuar dhe shumat e kthyeshme</a:t>
            </a:r>
            <a:r>
              <a:rPr lang="sq-AL" sz="2400" dirty="0" smtClean="0"/>
              <a:t> </a:t>
            </a:r>
            <a:r>
              <a:rPr lang="sq-AL" sz="2400" b="1" dirty="0" smtClean="0"/>
              <a:t>që do të paguhen</a:t>
            </a:r>
            <a:r>
              <a:rPr lang="sq-AL" sz="2400" dirty="0" smtClean="0"/>
              <a:t> nga AK gjatë afatit të kontratës.</a:t>
            </a:r>
            <a:endParaRPr lang="en-GB" sz="2400" dirty="0" smtClean="0"/>
          </a:p>
          <a:p>
            <a:endParaRPr lang="en-GB" sz="2400" dirty="0" smtClean="0"/>
          </a:p>
          <a:p>
            <a:r>
              <a:rPr lang="en-GB" sz="2400" b="1" dirty="0"/>
              <a:t> </a:t>
            </a:r>
            <a:r>
              <a:rPr lang="en-GB" sz="2400" b="1" dirty="0" smtClean="0"/>
              <a:t>                               R</a:t>
            </a:r>
            <a:r>
              <a:rPr lang="sq-AL" sz="2000" b="1" dirty="0" err="1" smtClean="0"/>
              <a:t>regulla</a:t>
            </a:r>
            <a:r>
              <a:rPr lang="sq-AL" sz="2000" b="1" dirty="0" smtClean="0"/>
              <a:t> specifike</a:t>
            </a:r>
            <a:endParaRPr lang="en-US" sz="2000" b="1" dirty="0" smtClean="0"/>
          </a:p>
          <a:p>
            <a:endParaRPr lang="en-US" sz="2000" b="1" dirty="0" smtClean="0"/>
          </a:p>
          <a:p>
            <a:pPr marL="342900" lvl="0" indent="-342900">
              <a:buFont typeface="Wingdings" panose="05000000000000000000" pitchFamily="2" charset="2"/>
              <a:buChar char="§"/>
            </a:pPr>
            <a:r>
              <a:rPr lang="sq-AL" sz="2000" i="1" u="sng" dirty="0" smtClean="0"/>
              <a:t>në rastin e shërbimeve të sigurimit</a:t>
            </a:r>
            <a:r>
              <a:rPr lang="sq-AL" sz="2000" dirty="0" smtClean="0"/>
              <a:t>: shpërblimin (preminë) e pagueshëm</a:t>
            </a:r>
            <a:r>
              <a:rPr lang="sq-AL" sz="2000" i="1" dirty="0" smtClean="0"/>
              <a:t>;</a:t>
            </a:r>
            <a:endParaRPr lang="en-US" sz="2000" dirty="0" smtClean="0"/>
          </a:p>
          <a:p>
            <a:pPr marL="342900" lvl="0" indent="-342900">
              <a:buFont typeface="Wingdings" panose="05000000000000000000" pitchFamily="2" charset="2"/>
              <a:buChar char="§"/>
            </a:pPr>
            <a:r>
              <a:rPr lang="sq-AL" sz="2000" i="1" u="sng" dirty="0" smtClean="0"/>
              <a:t>në rastin e shërbimeve bankare dhe shërbimeve të tjera financiare</a:t>
            </a:r>
            <a:r>
              <a:rPr lang="sq-AL" sz="2000" dirty="0" smtClean="0"/>
              <a:t>: tarifat, provizionet, kamatat si dhe llojet e tjera të kompensimit; ose </a:t>
            </a:r>
            <a:endParaRPr lang="en-US" sz="2000" dirty="0" smtClean="0"/>
          </a:p>
          <a:p>
            <a:pPr marL="342900" lvl="0" indent="-342900">
              <a:buFont typeface="Wingdings" panose="05000000000000000000" pitchFamily="2" charset="2"/>
              <a:buChar char="§"/>
            </a:pPr>
            <a:r>
              <a:rPr lang="sq-AL" sz="2000" i="1" u="sng" dirty="0" smtClean="0"/>
              <a:t>në rastin e shërbimeve të projektimi</a:t>
            </a:r>
            <a:r>
              <a:rPr lang="en-US" sz="2000" i="1" u="sng" dirty="0" smtClean="0"/>
              <a:t>t</a:t>
            </a:r>
            <a:r>
              <a:rPr lang="sq-AL" sz="2000" u="sng" dirty="0" smtClean="0"/>
              <a:t>:</a:t>
            </a:r>
            <a:r>
              <a:rPr lang="sq-AL" sz="2000" dirty="0" smtClean="0"/>
              <a:t> tarifat dhe provizionet si dhe llojet e tjera të kompensimit; </a:t>
            </a:r>
            <a:endParaRPr lang="en-US" sz="2000" dirty="0" smtClean="0"/>
          </a:p>
          <a:p>
            <a:pPr marL="342900" lvl="0" indent="-342900">
              <a:buFont typeface="Wingdings" panose="05000000000000000000" pitchFamily="2" charset="2"/>
              <a:buChar char="§"/>
            </a:pPr>
            <a:r>
              <a:rPr lang="sq-AL" sz="2000" i="1" u="sng" dirty="0" smtClean="0"/>
              <a:t>konkursi i proj</a:t>
            </a:r>
            <a:r>
              <a:rPr lang="sq-AL" sz="2000" u="sng" dirty="0" smtClean="0"/>
              <a:t>ektimit </a:t>
            </a:r>
            <a:r>
              <a:rPr lang="sq-AL" sz="2000" dirty="0" smtClean="0"/>
              <a:t>atëherë vlera përfshin të gjitha shpërblimet apo pagesat e tjera për kandidatët dhe tenderuesi</a:t>
            </a:r>
            <a:r>
              <a:rPr lang="sq-AL" sz="2400" dirty="0" smtClean="0"/>
              <a:t>t</a:t>
            </a:r>
            <a:r>
              <a:rPr lang="en-US" sz="2400" dirty="0" smtClean="0"/>
              <a:t>. </a:t>
            </a:r>
          </a:p>
          <a:p>
            <a:pPr lvl="0">
              <a:buFont typeface="Wingdings" pitchFamily="2" charset="2"/>
              <a:buChar char="ü"/>
            </a:pPr>
            <a:endParaRPr lang="en-US" sz="2400" dirty="0"/>
          </a:p>
          <a:p>
            <a:pPr lvl="0"/>
            <a:endParaRPr lang="en-US" sz="2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615156" y="6290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i="1" dirty="0" smtClean="0">
                <a:solidFill>
                  <a:schemeClr val="accent1">
                    <a:lumMod val="25000"/>
                  </a:schemeClr>
                </a:solidFill>
              </a:rPr>
              <a:t>Vlera e parashikuar e kontratave te shërbimeve</a:t>
            </a:r>
            <a:r>
              <a:rPr lang="en-US" sz="3200" b="1" i="1" dirty="0" smtClean="0">
                <a:solidFill>
                  <a:schemeClr val="accent1">
                    <a:lumMod val="25000"/>
                  </a:schemeClr>
                </a:solidFill>
              </a:rPr>
              <a:t> (2)</a:t>
            </a:r>
          </a:p>
        </p:txBody>
      </p:sp>
      <p:sp>
        <p:nvSpPr>
          <p:cNvPr id="8" name="Rectangle 7"/>
          <p:cNvSpPr/>
          <p:nvPr/>
        </p:nvSpPr>
        <p:spPr>
          <a:xfrm>
            <a:off x="76200" y="1524000"/>
            <a:ext cx="9144000" cy="4893647"/>
          </a:xfrm>
          <a:prstGeom prst="rect">
            <a:avLst/>
          </a:prstGeom>
        </p:spPr>
        <p:txBody>
          <a:bodyPr wrap="square">
            <a:spAutoFit/>
          </a:bodyPr>
          <a:lstStyle/>
          <a:p>
            <a:pPr>
              <a:buFont typeface="Wingdings" pitchFamily="2" charset="2"/>
              <a:buChar char="Ø"/>
            </a:pPr>
            <a:endParaRPr lang="en-US" sz="2400" dirty="0" smtClean="0"/>
          </a:p>
          <a:p>
            <a:pPr marL="342900" indent="-342900">
              <a:buFont typeface="Wingdings" panose="05000000000000000000" pitchFamily="2" charset="2"/>
              <a:buChar char="§"/>
            </a:pPr>
            <a:r>
              <a:rPr lang="sq-AL" sz="2400" dirty="0" smtClean="0"/>
              <a:t>Nëse kontrata </a:t>
            </a:r>
            <a:r>
              <a:rPr lang="sq-AL" sz="2400" b="1" u="sng" dirty="0" smtClean="0"/>
              <a:t>nuk e saktëson një çmim total</a:t>
            </a:r>
            <a:r>
              <a:rPr lang="sq-AL" sz="2400" dirty="0" smtClean="0"/>
              <a:t>, vlera qe do te merret si baze për përcaktimin e vlerës se parashikuar duhet te jete:</a:t>
            </a:r>
            <a:endParaRPr lang="en-US" sz="2400" dirty="0" smtClean="0"/>
          </a:p>
          <a:p>
            <a:r>
              <a:rPr lang="sq-AL" sz="2400" dirty="0" smtClean="0"/>
              <a:t> </a:t>
            </a:r>
            <a:endParaRPr lang="en-US" sz="2400" dirty="0" smtClean="0"/>
          </a:p>
          <a:p>
            <a:pPr marL="457200" lvl="0" indent="-457200">
              <a:buFont typeface="+mj-lt"/>
              <a:buAutoNum type="alphaLcPeriod"/>
            </a:pPr>
            <a:r>
              <a:rPr lang="sq-AL" sz="2400" b="1" dirty="0" smtClean="0"/>
              <a:t>Ne rast kontrate me afat te caktuar deri ne 48 muaj ose me pak</a:t>
            </a:r>
            <a:r>
              <a:rPr lang="sq-AL" sz="2400" dirty="0" smtClean="0"/>
              <a:t>, </a:t>
            </a:r>
            <a:r>
              <a:rPr lang="sq-AL" sz="2400" b="1" u="sng" dirty="0" smtClean="0"/>
              <a:t>vlera e përgjithshme e parashikuar e kontratës</a:t>
            </a:r>
            <a:r>
              <a:rPr lang="sq-AL" sz="2400" dirty="0" smtClean="0"/>
              <a:t>;</a:t>
            </a:r>
            <a:endParaRPr lang="en-US" sz="2400" dirty="0" smtClean="0"/>
          </a:p>
          <a:p>
            <a:pPr marL="457200" lvl="0" indent="-457200">
              <a:buFont typeface="+mj-lt"/>
              <a:buAutoNum type="alphaLcPeriod"/>
            </a:pPr>
            <a:endParaRPr lang="en-US" sz="2400" dirty="0" smtClean="0"/>
          </a:p>
          <a:p>
            <a:pPr marL="457200" lvl="0" indent="-457200">
              <a:buFont typeface="+mj-lt"/>
              <a:buAutoNum type="alphaLcPeriod"/>
            </a:pPr>
            <a:r>
              <a:rPr lang="sq-AL" sz="2400" b="1" dirty="0" smtClean="0"/>
              <a:t>Ne rast kontrate me afat te pacaktuar ose me te gjate se 48 muaj</a:t>
            </a:r>
            <a:r>
              <a:rPr lang="sq-AL" sz="2400" dirty="0" smtClean="0"/>
              <a:t>, </a:t>
            </a:r>
            <a:r>
              <a:rPr lang="sq-AL" sz="2400" b="1" u="sng" dirty="0" smtClean="0"/>
              <a:t>vlera e parashikuar mujore e shumëzuar me 48.</a:t>
            </a:r>
            <a:endParaRPr lang="en-US" sz="2400" b="1" u="sng" dirty="0" smtClean="0"/>
          </a:p>
          <a:p>
            <a:r>
              <a:rPr lang="sq-AL" sz="2400" dirty="0" smtClean="0"/>
              <a:t> </a:t>
            </a:r>
            <a:endParaRPr lang="en-US" sz="2400" dirty="0" smtClean="0"/>
          </a:p>
          <a:p>
            <a:pPr marL="457200" lvl="0" indent="-457200"/>
            <a:endParaRPr lang="en-US" sz="2400" dirty="0" smtClean="0"/>
          </a:p>
          <a:p>
            <a:pPr lvl="0"/>
            <a:endParaRPr lang="en-US"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827088" y="1143000"/>
            <a:ext cx="7704137" cy="2308324"/>
          </a:xfrm>
          <a:prstGeom prst="rect">
            <a:avLst/>
          </a:prstGeom>
        </p:spPr>
        <p:txBody>
          <a:bodyPr wrap="square">
            <a:spAutoFit/>
          </a:bodyPr>
          <a:lstStyle/>
          <a:p>
            <a:pPr marL="381000" indent="-381000">
              <a:defRPr/>
            </a:pPr>
            <a:endParaRPr lang="en-US" sz="2400" dirty="0" smtClean="0">
              <a:solidFill>
                <a:srgbClr val="0000FF"/>
              </a:solidFill>
              <a:latin typeface="Arial" pitchFamily="34" charset="0"/>
              <a:cs typeface="Arial" pitchFamily="34" charset="0"/>
            </a:endParaRPr>
          </a:p>
          <a:p>
            <a:pPr lvl="0"/>
            <a:endParaRPr lang="en-US" sz="2400" b="1" dirty="0" smtClean="0"/>
          </a:p>
          <a:p>
            <a:pPr lvl="0">
              <a:buFont typeface="Arial" pitchFamily="34" charset="0"/>
              <a:buChar char="•"/>
            </a:pPr>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a:p>
            <a:pPr lvl="0"/>
            <a:endParaRPr lang="en-US" sz="2400" dirty="0" smtClean="0">
              <a:solidFill>
                <a:srgbClr val="FF0000"/>
              </a:solidFill>
            </a:endParaRPr>
          </a:p>
        </p:txBody>
      </p:sp>
      <p:sp>
        <p:nvSpPr>
          <p:cNvPr id="3" name="Title 1"/>
          <p:cNvSpPr txBox="1">
            <a:spLocks/>
          </p:cNvSpPr>
          <p:nvPr/>
        </p:nvSpPr>
        <p:spPr>
          <a:xfrm>
            <a:off x="462756" y="4766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endParaRPr lang="en-US" sz="3600" b="1" dirty="0" smtClean="0">
              <a:solidFill>
                <a:srgbClr val="FF0000"/>
              </a:solidFill>
            </a:endParaRPr>
          </a:p>
        </p:txBody>
      </p:sp>
      <p:sp>
        <p:nvSpPr>
          <p:cNvPr id="7" name="Title 1"/>
          <p:cNvSpPr txBox="1">
            <a:spLocks/>
          </p:cNvSpPr>
          <p:nvPr/>
        </p:nvSpPr>
        <p:spPr>
          <a:xfrm>
            <a:off x="615156" y="629072"/>
            <a:ext cx="8071644" cy="923925"/>
          </a:xfrm>
          <a:prstGeom prst="rect">
            <a:avLst/>
          </a:prstGeom>
        </p:spPr>
        <p:txBody>
          <a:bodyPr/>
          <a:lst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a:lstStyle>
          <a:p>
            <a:pPr marL="381000" indent="-381000" algn="ctr">
              <a:defRPr/>
            </a:pPr>
            <a:r>
              <a:rPr lang="sq-AL" sz="3200" b="1" i="1" dirty="0" smtClean="0">
                <a:solidFill>
                  <a:schemeClr val="bg2">
                    <a:lumMod val="75000"/>
                  </a:schemeClr>
                </a:solidFill>
              </a:rPr>
              <a:t>Shembull</a:t>
            </a:r>
            <a:r>
              <a:rPr lang="en-US" sz="3200" b="1" i="1" dirty="0" smtClean="0">
                <a:solidFill>
                  <a:schemeClr val="bg2">
                    <a:lumMod val="75000"/>
                  </a:schemeClr>
                </a:solidFill>
              </a:rPr>
              <a:t> 1</a:t>
            </a:r>
          </a:p>
        </p:txBody>
      </p:sp>
      <p:sp>
        <p:nvSpPr>
          <p:cNvPr id="8" name="Rectangle 7"/>
          <p:cNvSpPr/>
          <p:nvPr/>
        </p:nvSpPr>
        <p:spPr>
          <a:xfrm>
            <a:off x="0" y="1524000"/>
            <a:ext cx="9144000" cy="5262979"/>
          </a:xfrm>
          <a:prstGeom prst="rect">
            <a:avLst/>
          </a:prstGeom>
        </p:spPr>
        <p:txBody>
          <a:bodyPr wrap="square">
            <a:spAutoFit/>
          </a:bodyPr>
          <a:lstStyle/>
          <a:p>
            <a:pPr>
              <a:buFont typeface="Courier New" pitchFamily="49" charset="0"/>
              <a:buChar char="o"/>
            </a:pPr>
            <a:r>
              <a:rPr lang="en-US" sz="2400" dirty="0" smtClean="0"/>
              <a:t> </a:t>
            </a:r>
            <a:r>
              <a:rPr lang="sq-AL" sz="2400" dirty="0" smtClean="0"/>
              <a:t>Autoriteti Kontraktues synon të hyjë në </a:t>
            </a:r>
            <a:r>
              <a:rPr lang="sq-AL" sz="2400" b="1" dirty="0" smtClean="0"/>
              <a:t>një kontratë për mirëmbajtjen</a:t>
            </a:r>
            <a:r>
              <a:rPr lang="sq-AL" sz="2400" dirty="0" smtClean="0"/>
              <a:t> e kamionëve te </a:t>
            </a:r>
            <a:r>
              <a:rPr lang="sq-AL" sz="2400" dirty="0" err="1" smtClean="0"/>
              <a:t>zjarrefikjes</a:t>
            </a:r>
            <a:r>
              <a:rPr lang="sq-AL" sz="2400" dirty="0" smtClean="0"/>
              <a:t> për një periudhë prej </a:t>
            </a:r>
            <a:r>
              <a:rPr lang="sq-AL" sz="2400" b="1" dirty="0" smtClean="0"/>
              <a:t>24 muajsh.</a:t>
            </a:r>
            <a:r>
              <a:rPr lang="sq-AL" sz="2400" dirty="0" smtClean="0"/>
              <a:t> Kostoja e Kontratës përbëhet nga: </a:t>
            </a:r>
            <a:endParaRPr lang="en-US" sz="2400" dirty="0" smtClean="0"/>
          </a:p>
          <a:p>
            <a:pPr>
              <a:buFont typeface="Courier New" pitchFamily="49" charset="0"/>
              <a:buChar char="o"/>
            </a:pPr>
            <a:endParaRPr lang="en-US" sz="2400" dirty="0" smtClean="0"/>
          </a:p>
          <a:p>
            <a:pPr marL="457200" lvl="0" indent="-457200">
              <a:buFont typeface="+mj-lt"/>
              <a:buAutoNum type="alphaLcPeriod"/>
            </a:pPr>
            <a:r>
              <a:rPr lang="sq-AL" sz="2400" b="1" dirty="0" smtClean="0"/>
              <a:t>një pagesë fikse mujore</a:t>
            </a:r>
            <a:r>
              <a:rPr lang="sq-AL" sz="2400" dirty="0" smtClean="0"/>
              <a:t>, e cila paguhet pavarësisht nga puna e kryer; </a:t>
            </a:r>
            <a:r>
              <a:rPr lang="sq-AL" sz="2400" b="1" dirty="0" smtClean="0">
                <a:solidFill>
                  <a:srgbClr val="FF0000"/>
                </a:solidFill>
              </a:rPr>
              <a:t>plus </a:t>
            </a:r>
            <a:endParaRPr lang="en-US" sz="2400" b="1" dirty="0" smtClean="0">
              <a:solidFill>
                <a:srgbClr val="FF0000"/>
              </a:solidFill>
            </a:endParaRPr>
          </a:p>
          <a:p>
            <a:pPr marL="457200" indent="-457200">
              <a:buFont typeface="+mj-lt"/>
              <a:buAutoNum type="alphaLcPeriod"/>
            </a:pPr>
            <a:endParaRPr lang="en-US" sz="2400" dirty="0" smtClean="0"/>
          </a:p>
          <a:p>
            <a:pPr marL="457200" lvl="0" indent="-457200">
              <a:buFont typeface="+mj-lt"/>
              <a:buAutoNum type="alphaLcPeriod"/>
            </a:pPr>
            <a:r>
              <a:rPr lang="sq-AL" sz="2400" b="1" dirty="0" smtClean="0"/>
              <a:t>një pagesë e ndryshueshme</a:t>
            </a:r>
            <a:r>
              <a:rPr lang="sq-AL" sz="2400" dirty="0" smtClean="0"/>
              <a:t> bazuar në punën aktuale të mirëmbajtjes që është kryer.</a:t>
            </a:r>
            <a:endParaRPr lang="en-US" sz="2400" dirty="0" smtClean="0"/>
          </a:p>
          <a:p>
            <a:pPr marL="457200" lvl="0" indent="-457200">
              <a:buFont typeface="+mj-lt"/>
              <a:buAutoNum type="alphaLcPeriod"/>
            </a:pPr>
            <a:endParaRPr lang="en-US" sz="2400" dirty="0" smtClean="0"/>
          </a:p>
          <a:p>
            <a:pPr marL="342900" indent="-342900" algn="ctr">
              <a:buFont typeface="Wingdings" panose="05000000000000000000" pitchFamily="2" charset="2"/>
              <a:buChar char="§"/>
            </a:pPr>
            <a:r>
              <a:rPr lang="sq-AL" sz="2400" dirty="0"/>
              <a:t>Vlera e përgjithshme e kontratës është për këtë arsye e pasigurt</a:t>
            </a:r>
            <a:r>
              <a:rPr lang="en-US" sz="2400" dirty="0" smtClean="0"/>
              <a:t>!!!</a:t>
            </a:r>
          </a:p>
          <a:p>
            <a:pPr algn="ctr"/>
            <a:endParaRPr lang="en-US" sz="2400" dirty="0" smtClean="0"/>
          </a:p>
          <a:p>
            <a:pPr lvl="0"/>
            <a:endParaRPr lang="en-US" sz="2400" dirty="0" smtClean="0"/>
          </a:p>
        </p:txBody>
      </p:sp>
    </p:spTree>
  </p:cSld>
  <p:clrMapOvr>
    <a:masterClrMapping/>
  </p:clrMapOvr>
</p:sld>
</file>

<file path=ppt/theme/theme1.xml><?xml version="1.0" encoding="utf-8"?>
<a:theme xmlns:a="http://schemas.openxmlformats.org/drawingml/2006/main" name="Default Design">
  <a:themeElements>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CC66FF"/>
        </a:hlink>
        <a:folHlink>
          <a:srgbClr val="FFFF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22161</TotalTime>
  <Words>2806</Words>
  <Application>Microsoft Office PowerPoint</Application>
  <PresentationFormat>On-screen Show (4:3)</PresentationFormat>
  <Paragraphs>523</Paragraphs>
  <Slides>39</Slides>
  <Notes>24</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39</vt:i4>
      </vt:variant>
    </vt:vector>
  </HeadingPairs>
  <TitlesOfParts>
    <vt:vector size="51" baseType="lpstr">
      <vt:lpstr>ＭＳ Ｐゴシック</vt:lpstr>
      <vt:lpstr>Agency FB</vt:lpstr>
      <vt:lpstr>Arial</vt:lpstr>
      <vt:lpstr>Calibri</vt:lpstr>
      <vt:lpstr>Courier New</vt:lpstr>
      <vt:lpstr>Garamond</vt:lpstr>
      <vt:lpstr>JEOLDF+TimesNewRoman</vt:lpstr>
      <vt:lpstr>MyriadPro-Light</vt:lpstr>
      <vt:lpstr>Tahoma</vt:lpstr>
      <vt:lpstr>Times New Roman</vt:lpstr>
      <vt:lpstr>Wingdings</vt:lpstr>
      <vt:lpstr>Default Design</vt:lpstr>
      <vt:lpstr>PowerPoint Presentation</vt:lpstr>
      <vt:lpstr>PERMBLEDHJA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Klasifikimi i kontratave </vt:lpstr>
      <vt:lpstr>  Klasifikimi i kontratave (2) </vt:lpstr>
      <vt:lpstr> Shembull  2</vt:lpstr>
      <vt:lpstr> Shembull  3</vt:lpstr>
      <vt:lpstr>Rregullat në vijim përcaktojnë llojin e kontratave të kombinuara: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Vlora Ferizi</dc:creator>
  <cp:lastModifiedBy>Ilirk</cp:lastModifiedBy>
  <cp:revision>565</cp:revision>
  <cp:lastPrinted>1601-01-01T00:00:00Z</cp:lastPrinted>
  <dcterms:created xsi:type="dcterms:W3CDTF">1601-01-01T00:00:00Z</dcterms:created>
  <dcterms:modified xsi:type="dcterms:W3CDTF">2020-08-08T22:44:09Z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