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839" r:id="rId2"/>
    <p:sldId id="795" r:id="rId3"/>
    <p:sldId id="794" r:id="rId4"/>
    <p:sldId id="796" r:id="rId5"/>
    <p:sldId id="797" r:id="rId6"/>
    <p:sldId id="798" r:id="rId7"/>
    <p:sldId id="799" r:id="rId8"/>
    <p:sldId id="801" r:id="rId9"/>
    <p:sldId id="802" r:id="rId10"/>
    <p:sldId id="803" r:id="rId11"/>
    <p:sldId id="804" r:id="rId12"/>
    <p:sldId id="805" r:id="rId13"/>
    <p:sldId id="806" r:id="rId14"/>
    <p:sldId id="807" r:id="rId15"/>
    <p:sldId id="808" r:id="rId16"/>
    <p:sldId id="832" r:id="rId17"/>
    <p:sldId id="809" r:id="rId18"/>
    <p:sldId id="831" r:id="rId19"/>
    <p:sldId id="810" r:id="rId20"/>
    <p:sldId id="811" r:id="rId21"/>
    <p:sldId id="812" r:id="rId22"/>
    <p:sldId id="813" r:id="rId23"/>
    <p:sldId id="814" r:id="rId24"/>
    <p:sldId id="834" r:id="rId25"/>
    <p:sldId id="833" r:id="rId26"/>
    <p:sldId id="815" r:id="rId27"/>
    <p:sldId id="757" r:id="rId28"/>
    <p:sldId id="816" r:id="rId29"/>
    <p:sldId id="817" r:id="rId30"/>
    <p:sldId id="818" r:id="rId31"/>
    <p:sldId id="761" r:id="rId32"/>
    <p:sldId id="762" r:id="rId33"/>
    <p:sldId id="763" r:id="rId34"/>
    <p:sldId id="764" r:id="rId35"/>
    <p:sldId id="765" r:id="rId36"/>
    <p:sldId id="820" r:id="rId37"/>
    <p:sldId id="767" r:id="rId38"/>
    <p:sldId id="772" r:id="rId39"/>
    <p:sldId id="775" r:id="rId40"/>
    <p:sldId id="784" r:id="rId41"/>
    <p:sldId id="828" r:id="rId42"/>
    <p:sldId id="829" r:id="rId43"/>
    <p:sldId id="782" r:id="rId44"/>
    <p:sldId id="783" r:id="rId45"/>
    <p:sldId id="835" r:id="rId46"/>
    <p:sldId id="836" r:id="rId47"/>
  </p:sldIdLst>
  <p:sldSz cx="9144000" cy="6858000" type="screen4x3"/>
  <p:notesSz cx="6881813" cy="92964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B9B9"/>
    <a:srgbClr val="FF9393"/>
    <a:srgbClr val="FFCC00"/>
    <a:srgbClr val="3399FF"/>
    <a:srgbClr val="6699FF"/>
    <a:srgbClr val="59D8D5"/>
    <a:srgbClr val="E5FF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071" autoAdjust="0"/>
    <p:restoredTop sz="96147" autoAdjust="0"/>
  </p:normalViewPr>
  <p:slideViewPr>
    <p:cSldViewPr>
      <p:cViewPr varScale="1">
        <p:scale>
          <a:sx n="69" d="100"/>
          <a:sy n="69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124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F76FFDB-9E7C-46B7-80CC-B87C3EC0B281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586182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388" y="4416425"/>
            <a:ext cx="5507037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 noProof="0" smtClean="0"/>
              <a:t>Click to edit Master text styles</a:t>
            </a:r>
          </a:p>
          <a:p>
            <a:pPr lvl="1"/>
            <a:r>
              <a:rPr lang="el-GR" altLang="el-GR" noProof="0" smtClean="0"/>
              <a:t>Second level</a:t>
            </a:r>
          </a:p>
          <a:p>
            <a:pPr lvl="2"/>
            <a:r>
              <a:rPr lang="el-GR" altLang="el-GR" noProof="0" smtClean="0"/>
              <a:t>Third level</a:t>
            </a:r>
          </a:p>
          <a:p>
            <a:pPr lvl="3"/>
            <a:r>
              <a:rPr lang="el-GR" altLang="el-GR" noProof="0" smtClean="0"/>
              <a:t>Fourth level</a:t>
            </a:r>
          </a:p>
          <a:p>
            <a:pPr lvl="4"/>
            <a:r>
              <a:rPr lang="el-GR" altLang="el-GR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l-GR" altLang="el-G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8B602E-255D-43AF-84C6-842A0E86BA24}" type="slidenum">
              <a:rPr lang="el-GR" altLang="el-GR"/>
              <a:pPr>
                <a:defRPr/>
              </a:pPr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898664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1D536C4-F0F7-4393-B03B-94BD79B6F532}" type="slidenum">
              <a:rPr lang="el-GR" altLang="el-GR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l-GR" altLang="el-GR" smtClean="0">
              <a:solidFill>
                <a:srgbClr val="000000"/>
              </a:solidFill>
            </a:endParaRPr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l-GR" smtClean="0"/>
          </a:p>
        </p:txBody>
      </p:sp>
    </p:spTree>
    <p:extLst>
      <p:ext uri="{BB962C8B-B14F-4D97-AF65-F5344CB8AC3E}">
        <p14:creationId xmlns:p14="http://schemas.microsoft.com/office/powerpoint/2010/main" val="2352688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12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85661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13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863032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14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5475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15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078979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16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722111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17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6477516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8B602E-255D-43AF-84C6-842A0E86BA24}" type="slidenum">
              <a:rPr lang="el-GR" altLang="el-GR" smtClean="0"/>
              <a:pPr>
                <a:defRPr/>
              </a:pPr>
              <a:t>18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78991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erdan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erdana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 smtClean="0">
                  <a:latin typeface="Times New Roman" pitchFamily="18" charset="0"/>
                </a:endParaRPr>
              </a:p>
            </p:txBody>
          </p:sp>
        </p:grpSp>
      </p:grpSp>
      <p:pic>
        <p:nvPicPr>
          <p:cNvPr id="27" name="Picture 26" descr="baneri"/>
          <p:cNvPicPr/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89" y="6172200"/>
            <a:ext cx="2059429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27" descr="j"/>
          <p:cNvPicPr/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96388" y="6172200"/>
            <a:ext cx="1306945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48697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8771782" y="6580262"/>
            <a:ext cx="3722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7C16A0E2-EB6F-4C38-85DC-FFD6D698FF61}" type="slidenum">
              <a:rPr lang="el-GR" sz="1200" b="1" smtClean="0"/>
              <a:pPr/>
              <a:t>‹#›</a:t>
            </a:fld>
            <a:endParaRPr lang="el-GR" sz="1200" b="1" dirty="0"/>
          </a:p>
        </p:txBody>
      </p:sp>
    </p:spTree>
    <p:extLst>
      <p:ext uri="{BB962C8B-B14F-4D97-AF65-F5344CB8AC3E}">
        <p14:creationId xmlns:p14="http://schemas.microsoft.com/office/powerpoint/2010/main" val="258511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F80BAD-DF7D-9E4B-A0EF-0C4A072DFFC7}" type="datetimeFigureOut">
              <a:rPr lang="en-US" smtClean="0"/>
              <a:pPr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2C2D91-5140-E643-83AC-7A21B4B6FC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85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file:///\\http\europa.eu\abc\symbols\emblem\images\flag_1.gif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3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3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4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</a:endParaRPr>
            </a:p>
          </p:txBody>
        </p:sp>
        <p:sp>
          <p:nvSpPr>
            <p:cNvPr id="4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4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grpSp>
        <p:nvGrpSpPr>
          <p:cNvPr id="1027" name="Group 17"/>
          <p:cNvGrpSpPr>
            <a:grpSpLocks/>
          </p:cNvGrpSpPr>
          <p:nvPr userDrawn="1"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 smtClean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47" name="Rectangle 20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8" name="Rectangle 21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9" name="Rectangle 22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0" name="Rectangle 23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hlink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1" name="Rectangle 24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 smtClean="0"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52" name="Rectangle 25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53" name="Rectangle 26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>
                <a:solidFill>
                  <a:schemeClr val="accent2"/>
                </a:solidFill>
                <a:latin typeface="Arial" charset="0"/>
                <a:cs typeface="Arial" charset="0"/>
              </a:endParaRPr>
            </a:p>
          </p:txBody>
        </p:sp>
      </p:grpSp>
      <p:pic>
        <p:nvPicPr>
          <p:cNvPr id="1028" name="Picture 27" descr="Planet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378"/>
          <a:stretch>
            <a:fillRect/>
          </a:stretch>
        </p:blipFill>
        <p:spPr bwMode="auto">
          <a:xfrm>
            <a:off x="7239000" y="6172200"/>
            <a:ext cx="1231900" cy="43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2" descr="http://europa.eu/abc/symbols/emblem/images/flag_1.gif"/>
          <p:cNvPicPr>
            <a:picLocks noChangeAspect="1" noChangeArrowheads="1"/>
          </p:cNvPicPr>
          <p:nvPr userDrawn="1"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1162" y="6210827"/>
            <a:ext cx="818677" cy="556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Rectangle 15"/>
          <p:cNvSpPr>
            <a:spLocks noChangeArrowheads="1"/>
          </p:cNvSpPr>
          <p:nvPr userDrawn="1"/>
        </p:nvSpPr>
        <p:spPr bwMode="auto">
          <a:xfrm>
            <a:off x="4572000" y="6172200"/>
            <a:ext cx="2320636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GB" altLang="el-GR" sz="1200" dirty="0" smtClean="0">
                <a:latin typeface="Agency FB" pitchFamily="34" charset="0"/>
              </a:rPr>
              <a:t>An EU funded project managed by the European Union Office in Kosovo </a:t>
            </a:r>
            <a:r>
              <a:rPr lang="en-US" altLang="el-GR" sz="1200" dirty="0" smtClean="0">
                <a:latin typeface="Agency FB" pitchFamily="34" charset="0"/>
              </a:rPr>
              <a:t>and implemented by </a:t>
            </a:r>
          </a:p>
        </p:txBody>
      </p:sp>
      <p:pic>
        <p:nvPicPr>
          <p:cNvPr id="29" name="Picture 28" descr="baneri"/>
          <p:cNvPicPr/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6172200"/>
            <a:ext cx="1872208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29" descr="j"/>
          <p:cNvPicPr/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09800" y="6172200"/>
            <a:ext cx="1080120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2" r:id="rId2"/>
    <p:sldLayoutId id="2147483716" r:id="rId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953000" y="3657600"/>
            <a:ext cx="280828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q-AL" altLang="en-US" b="1" dirty="0" smtClean="0">
                <a:solidFill>
                  <a:srgbClr val="FFFFFF"/>
                </a:solidFill>
              </a:rPr>
              <a:t>Shkurt, 2016</a:t>
            </a:r>
            <a:endParaRPr lang="sq-AL" altLang="en-US" b="1" dirty="0">
              <a:solidFill>
                <a:srgbClr val="FFFFFF"/>
              </a:solidFill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2492375"/>
            <a:ext cx="817516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sq-AL" altLang="en-US" sz="2400" b="1" dirty="0" err="1" smtClean="0">
                <a:solidFill>
                  <a:srgbClr val="FFFFFF"/>
                </a:solidFill>
              </a:rPr>
              <a:t>P</a:t>
            </a:r>
            <a:r>
              <a:rPr lang="sq-AL" sz="2400" b="1" dirty="0" err="1"/>
              <a:t>Ankesat</a:t>
            </a:r>
            <a:r>
              <a:rPr lang="sq-AL" sz="2400" b="1" dirty="0"/>
              <a:t> dhe procedurat e shqyrtimit </a:t>
            </a:r>
            <a:endParaRPr lang="sq-AL" sz="2400" dirty="0"/>
          </a:p>
          <a:p>
            <a:pPr algn="ctr" eaLnBrk="1" hangingPunct="1"/>
            <a:r>
              <a:rPr lang="sq-AL" altLang="en-US" sz="3200" b="1" dirty="0" smtClean="0">
                <a:solidFill>
                  <a:srgbClr val="FFFFFF"/>
                </a:solidFill>
              </a:rPr>
              <a:t>i </a:t>
            </a:r>
            <a:r>
              <a:rPr lang="sq-AL" altLang="en-US" sz="3200" b="1" dirty="0" smtClean="0">
                <a:solidFill>
                  <a:srgbClr val="FFFFFF"/>
                </a:solidFill>
              </a:rPr>
              <a:t>SHERBIME</a:t>
            </a:r>
            <a:r>
              <a:rPr lang="en-US" altLang="en-US" sz="3200" b="1" dirty="0" smtClean="0">
                <a:solidFill>
                  <a:srgbClr val="FFFFFF"/>
                </a:solidFill>
              </a:rPr>
              <a:t>M</a:t>
            </a:r>
            <a:r>
              <a:rPr lang="sq-AL" altLang="en-US" sz="3200" b="1" dirty="0" smtClean="0">
                <a:solidFill>
                  <a:srgbClr val="FFFFFF"/>
                </a:solidFill>
              </a:rPr>
              <a:t>VE</a:t>
            </a:r>
            <a:endParaRPr lang="sq-AL" altLang="en-US" sz="3200" b="1" dirty="0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2276954"/>
            <a:ext cx="8991600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q-AL" sz="900" dirty="0">
              <a:solidFill>
                <a:srgbClr val="00000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q-AL" sz="900" dirty="0" smtClean="0">
              <a:solidFill>
                <a:srgbClr val="00000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endParaRPr lang="en-US" sz="1050" b="1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105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q-AL" sz="900" dirty="0" smtClean="0">
              <a:solidFill>
                <a:srgbClr val="00000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sq-AL" sz="2000" b="1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Modul</a:t>
            </a:r>
            <a:r>
              <a:rPr lang="en-US" sz="2000" b="1" dirty="0" err="1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q-AL" sz="2000" b="1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000" b="1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 </a:t>
            </a:r>
            <a:r>
              <a:rPr lang="en-US" sz="2000" b="1" dirty="0" err="1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q-AL" sz="2000" b="1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trajnimit</a:t>
            </a:r>
            <a:r>
              <a:rPr lang="en-US" sz="2000" b="1" dirty="0" smtClean="0">
                <a:solidFill>
                  <a:srgbClr val="000000"/>
                </a:solidFill>
                <a:latin typeface="Garamond" panose="020204040303010108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/2020 </a:t>
            </a:r>
            <a:endParaRPr lang="sq-AL" sz="2000" dirty="0" smtClean="0">
              <a:solidFill>
                <a:srgbClr val="00000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b="1" dirty="0">
                <a:solidFill>
                  <a:srgbClr val="000000"/>
                </a:solidFill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q-AL" sz="900" dirty="0">
              <a:solidFill>
                <a:srgbClr val="000000"/>
              </a:solidFill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baneriB112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1"/>
            <a:ext cx="9144000" cy="124409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304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1042988" y="304800"/>
            <a:ext cx="7872412" cy="13239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4000" b="1" dirty="0" smtClean="0">
                <a:solidFill>
                  <a:srgbClr val="FF0000"/>
                </a:solidFill>
              </a:rPr>
              <a:t>Periudha kohore për ankesë</a:t>
            </a:r>
            <a:r>
              <a:rPr lang="en-US" sz="4000" b="1" dirty="0" smtClean="0">
                <a:solidFill>
                  <a:srgbClr val="FF0000"/>
                </a:solidFill>
              </a:rPr>
              <a:t> (2) </a:t>
            </a:r>
            <a:endParaRPr lang="sq-AL" sz="4000" b="1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457200" y="1828800"/>
            <a:ext cx="8578850" cy="4048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charset="0"/>
              <a:buChar char="§"/>
            </a:pPr>
            <a:r>
              <a:rPr lang="sq-AL" sz="2800" dirty="0" smtClean="0"/>
              <a:t>Nëse </a:t>
            </a:r>
            <a:r>
              <a:rPr lang="en-US" sz="2800" dirty="0" smtClean="0"/>
              <a:t>AK,</a:t>
            </a:r>
            <a:r>
              <a:rPr lang="sq-AL" sz="2800" dirty="0" smtClean="0"/>
              <a:t> përdor mjete tjera te komunikimit </a:t>
            </a:r>
            <a:r>
              <a:rPr lang="sq-AL" sz="2800" b="1" dirty="0" smtClean="0"/>
              <a:t>(siq eshte posta)</a:t>
            </a:r>
            <a:r>
              <a:rPr lang="sq-AL" sz="2800" dirty="0" smtClean="0"/>
              <a:t>, atëherë periudha kohore për ankesa duhet te zgjasë se paku </a:t>
            </a:r>
            <a:endParaRPr lang="en-US" sz="2800" dirty="0" smtClean="0"/>
          </a:p>
          <a:p>
            <a:pPr>
              <a:buFont typeface="Wingdings" pitchFamily="2" charset="2"/>
              <a:buChar char="ü"/>
            </a:pPr>
            <a:r>
              <a:rPr lang="sq-AL" sz="2800" b="1" dirty="0" smtClean="0"/>
              <a:t>15 dite duke filluar nga data e dërgimit te njoftimin për dhënie te kontratës </a:t>
            </a:r>
            <a:r>
              <a:rPr lang="sq-AL" sz="2800" dirty="0" smtClean="0"/>
              <a:t>ose</a:t>
            </a:r>
            <a:endParaRPr lang="en-US" sz="2800" dirty="0" smtClean="0"/>
          </a:p>
          <a:p>
            <a:pPr>
              <a:buFont typeface="Wingdings" pitchFamily="2" charset="2"/>
              <a:buChar char="ü"/>
            </a:pPr>
            <a:r>
              <a:rPr lang="sq-AL" sz="2800" dirty="0" smtClean="0"/>
              <a:t> </a:t>
            </a:r>
            <a:r>
              <a:rPr lang="sq-AL" sz="2800" b="1" dirty="0" smtClean="0"/>
              <a:t>se paku 10 dite kalendarike duke filluar nga dita vijuese kur tenderuesi ose kandidati ka pranuar njoftimin për vendimin te dhënies se kontratës. </a:t>
            </a:r>
            <a:endParaRPr lang="en-US" sz="2800" b="1" dirty="0" smtClean="0"/>
          </a:p>
          <a:p>
            <a:pPr>
              <a:buClrTx/>
              <a:buFont typeface="Wingdings" charset="0"/>
              <a:buChar char="§"/>
            </a:pPr>
            <a:endParaRPr lang="sq-AL" sz="2800" dirty="0" smtClean="0">
              <a:solidFill>
                <a:srgbClr val="0000FF"/>
              </a:solidFill>
            </a:endParaRPr>
          </a:p>
          <a:p>
            <a:pPr marL="0" indent="0">
              <a:buClrTx/>
              <a:buNone/>
            </a:pP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1042988" y="304800"/>
            <a:ext cx="7872412" cy="13239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4000" b="1" dirty="0" smtClean="0">
                <a:solidFill>
                  <a:srgbClr val="FF0000"/>
                </a:solidFill>
              </a:rPr>
              <a:t>Periudha kohore për ankesë</a:t>
            </a:r>
            <a:r>
              <a:rPr lang="en-US" sz="4000" b="1" dirty="0" smtClean="0">
                <a:solidFill>
                  <a:srgbClr val="FF0000"/>
                </a:solidFill>
              </a:rPr>
              <a:t> (3) 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endParaRPr lang="sq-AL" sz="4000" b="1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609600" y="1371600"/>
            <a:ext cx="8426450" cy="45053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charset="0"/>
              <a:buChar char="§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sq-AL" sz="2800" dirty="0" smtClean="0"/>
              <a:t>Gjate kësaj periudhe të ankesave, tenderuesit e refuzuar mund te aplikojnë për shqyrtim te vendimit për shpërblim,  </a:t>
            </a:r>
            <a:r>
              <a:rPr lang="sq-AL" sz="2800" b="1" dirty="0" smtClean="0"/>
              <a:t>se pari tek AK ose direkt te </a:t>
            </a:r>
            <a:r>
              <a:rPr lang="sq-AL" sz="2800" b="1" dirty="0" smtClean="0"/>
              <a:t>organ </a:t>
            </a:r>
            <a:r>
              <a:rPr lang="sq-AL" sz="2800" b="1" dirty="0" smtClean="0"/>
              <a:t>shqyrtues</a:t>
            </a:r>
            <a:endParaRPr lang="en-US" sz="2800" b="1" dirty="0" smtClean="0"/>
          </a:p>
          <a:p>
            <a:pPr>
              <a:buFont typeface="Arial" pitchFamily="34" charset="0"/>
              <a:buChar char="•"/>
            </a:pPr>
            <a:r>
              <a:rPr lang="sq-AL" sz="2800" dirty="0" smtClean="0"/>
              <a:t>Kjo zgjidhje varet nga ligjet kombëtare</a:t>
            </a:r>
          </a:p>
          <a:p>
            <a:pPr>
              <a:buClrTx/>
              <a:buFont typeface="Wingdings" charset="0"/>
              <a:buChar char="§"/>
            </a:pPr>
            <a:endParaRPr lang="sq-AL" sz="2800" dirty="0" smtClean="0">
              <a:solidFill>
                <a:srgbClr val="0000FF"/>
              </a:solidFill>
            </a:endParaRPr>
          </a:p>
          <a:p>
            <a:pPr marL="0" indent="0">
              <a:buClrTx/>
              <a:buNone/>
            </a:pP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1042988" y="304800"/>
            <a:ext cx="7705725" cy="13239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3200" b="1" dirty="0" smtClean="0">
                <a:solidFill>
                  <a:srgbClr val="FF0000"/>
                </a:solidFill>
              </a:rPr>
              <a:t>Procedurat e shqyrtimit t</a:t>
            </a:r>
            <a:r>
              <a:rPr lang="sq-AL" sz="3200" dirty="0" smtClean="0">
                <a:solidFill>
                  <a:srgbClr val="FF0000"/>
                </a:solidFill>
              </a:rPr>
              <a:t>ë ankesave</a:t>
            </a:r>
            <a:r>
              <a:rPr lang="sq-AL" sz="3200" b="1" dirty="0" smtClean="0">
                <a:solidFill>
                  <a:srgbClr val="FF0000"/>
                </a:solidFill>
              </a:rPr>
              <a:t> bazuar n</a:t>
            </a:r>
            <a:r>
              <a:rPr lang="sq-AL" sz="3200" dirty="0" smtClean="0">
                <a:solidFill>
                  <a:srgbClr val="FF0000"/>
                </a:solidFill>
              </a:rPr>
              <a:t>ë</a:t>
            </a:r>
            <a:r>
              <a:rPr lang="sq-AL" sz="3200" b="1" dirty="0" smtClean="0">
                <a:solidFill>
                  <a:srgbClr val="FF0000"/>
                </a:solidFill>
              </a:rPr>
              <a:t> LPP të Kosovës</a:t>
            </a:r>
            <a:r>
              <a:rPr lang="en-US" sz="4000" dirty="0" smtClean="0">
                <a:solidFill>
                  <a:srgbClr val="00B050"/>
                </a:solidFill>
              </a:rPr>
              <a:t/>
            </a:r>
            <a:br>
              <a:rPr lang="en-US" sz="4000" dirty="0" smtClean="0">
                <a:solidFill>
                  <a:srgbClr val="00B050"/>
                </a:solidFill>
              </a:rPr>
            </a:br>
            <a:r>
              <a:rPr lang="sq-AL" sz="4000" b="1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sq-AL" sz="4000" b="1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533400" y="1752600"/>
            <a:ext cx="8502650" cy="41243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None/>
            </a:pPr>
            <a:endParaRPr lang="sq-AL" sz="2400" b="1" dirty="0" smtClean="0"/>
          </a:p>
          <a:p>
            <a:pPr>
              <a:buClrTx/>
              <a:buFont typeface="Wingdings" charset="0"/>
              <a:buChar char="§"/>
            </a:pPr>
            <a:r>
              <a:rPr lang="sq-AL" sz="2400" dirty="0" smtClean="0"/>
              <a:t>LPP bazik (Ligjit Nr. 04/L-042), parashikonte vetëm </a:t>
            </a:r>
            <a:r>
              <a:rPr lang="sq-AL" sz="2400" b="1" dirty="0" smtClean="0"/>
              <a:t>dy shkalle për mjetet juridike</a:t>
            </a:r>
            <a:r>
              <a:rPr lang="sq-AL" sz="2400" dirty="0" smtClean="0"/>
              <a:t>: para OSHP-së, si shkallë e parë, dhe para Gjykatës, si shkallë e dytë. </a:t>
            </a:r>
            <a:endParaRPr lang="sq-AL" sz="2400" dirty="0" smtClean="0">
              <a:solidFill>
                <a:srgbClr val="0000FF"/>
              </a:solidFill>
            </a:endParaRPr>
          </a:p>
          <a:p>
            <a:pPr>
              <a:buFont typeface="Wingdings" charset="0"/>
              <a:buChar char="§"/>
            </a:pPr>
            <a:r>
              <a:rPr lang="sq-AL" sz="2400" dirty="0" smtClean="0"/>
              <a:t>me ndryshim/plotësimet e bëra në LPP, parashihen </a:t>
            </a:r>
            <a:r>
              <a:rPr lang="en-US" sz="2400" dirty="0" smtClean="0"/>
              <a:t>tri</a:t>
            </a:r>
            <a:r>
              <a:rPr lang="sq-AL" sz="2400" b="1" dirty="0" smtClean="0"/>
              <a:t> </a:t>
            </a:r>
            <a:r>
              <a:rPr lang="sq-AL" sz="2400" b="1" dirty="0" smtClean="0"/>
              <a:t>shkalle për shqyrtim të ankesave</a:t>
            </a:r>
            <a:r>
              <a:rPr lang="sq-AL" sz="2400" dirty="0" smtClean="0"/>
              <a:t>: </a:t>
            </a:r>
          </a:p>
          <a:p>
            <a:pPr marL="457200" indent="-457200">
              <a:buFont typeface="+mj-lt"/>
              <a:buAutoNum type="arabicPeriod"/>
            </a:pPr>
            <a:r>
              <a:rPr lang="sq-AL" sz="2400" dirty="0" smtClean="0"/>
              <a:t>para AK si shkalle e parë, </a:t>
            </a:r>
          </a:p>
          <a:p>
            <a:pPr marL="457200" indent="-457200">
              <a:buFont typeface="+mj-lt"/>
              <a:buAutoNum type="arabicPeriod"/>
            </a:pPr>
            <a:r>
              <a:rPr lang="sq-AL" sz="2400" dirty="0" smtClean="0"/>
              <a:t>para OSHP si shkalle e dytë</a:t>
            </a:r>
            <a:r>
              <a:rPr lang="en-US" sz="2400" dirty="0" smtClean="0"/>
              <a:t>, </a:t>
            </a:r>
            <a:r>
              <a:rPr lang="sq-AL" sz="2400" dirty="0" smtClean="0"/>
              <a:t> dhe</a:t>
            </a:r>
            <a:r>
              <a:rPr lang="en-US" sz="2400" dirty="0"/>
              <a:t> 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sq-AL" sz="2400" dirty="0" smtClean="0"/>
              <a:t>Gjykatë</a:t>
            </a:r>
            <a:r>
              <a:rPr lang="en-US" sz="2400" dirty="0" smtClean="0"/>
              <a:t>n </a:t>
            </a:r>
            <a:r>
              <a:rPr lang="en-US" sz="2400" dirty="0" err="1" smtClean="0"/>
              <a:t>Themelore</a:t>
            </a:r>
            <a:r>
              <a:rPr lang="en-US" sz="2400" dirty="0" smtClean="0"/>
              <a:t> Dep. per </a:t>
            </a:r>
            <a:r>
              <a:rPr lang="en-US" sz="2400" dirty="0" err="1" smtClean="0"/>
              <a:t>Çështje</a:t>
            </a:r>
            <a:r>
              <a:rPr lang="en-US" sz="2400" dirty="0" smtClean="0"/>
              <a:t> Administrative, </a:t>
            </a:r>
            <a:r>
              <a:rPr lang="en-US" sz="2400" dirty="0" err="1" smtClean="0"/>
              <a:t>për</a:t>
            </a:r>
            <a:r>
              <a:rPr lang="en-US" sz="2400" dirty="0" smtClean="0"/>
              <a:t> </a:t>
            </a:r>
            <a:r>
              <a:rPr lang="en-US" sz="2400" dirty="0" err="1" smtClean="0"/>
              <a:t>kompensim</a:t>
            </a:r>
            <a:r>
              <a:rPr lang="en-US" sz="2400" dirty="0" smtClean="0"/>
              <a:t> </a:t>
            </a:r>
            <a:r>
              <a:rPr lang="en-US" sz="2400" dirty="0" err="1" smtClean="0"/>
              <a:t>dëmi</a:t>
            </a:r>
            <a:endParaRPr lang="sq-AL" sz="2800" dirty="0" smtClean="0"/>
          </a:p>
          <a:p>
            <a:pPr>
              <a:buClrTx/>
              <a:buNone/>
            </a:pPr>
            <a:endParaRPr lang="sq-AL" sz="2800" dirty="0" smtClean="0">
              <a:solidFill>
                <a:srgbClr val="0000FF"/>
              </a:solidFill>
            </a:endParaRPr>
          </a:p>
          <a:p>
            <a:pPr marL="0" indent="0">
              <a:buClrTx/>
              <a:buNone/>
            </a:pP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1042988" y="304801"/>
            <a:ext cx="8101012" cy="8382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3200" b="1" dirty="0" smtClean="0">
                <a:solidFill>
                  <a:srgbClr val="FF0000"/>
                </a:solidFill>
              </a:rPr>
              <a:t>Procedurat e shqyrtimit të ankesave </a:t>
            </a:r>
            <a:r>
              <a:rPr lang="en-US" sz="3200" b="1" dirty="0" smtClean="0">
                <a:solidFill>
                  <a:srgbClr val="FF0000"/>
                </a:solidFill>
              </a:rPr>
              <a:t>(2)</a:t>
            </a:r>
            <a:r>
              <a:rPr lang="sq-AL" sz="3200" b="1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00B050"/>
                </a:solidFill>
              </a:rPr>
              <a:t/>
            </a:r>
            <a:br>
              <a:rPr lang="en-US" sz="4000" dirty="0" smtClean="0">
                <a:solidFill>
                  <a:srgbClr val="00B050"/>
                </a:solidFill>
              </a:rPr>
            </a:br>
            <a:r>
              <a:rPr lang="sq-AL" sz="4000" b="1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sq-AL" sz="4000" b="1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609600" y="990600"/>
            <a:ext cx="8426450" cy="48863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charset="0"/>
              <a:buChar char="§"/>
            </a:pPr>
            <a:r>
              <a:rPr lang="sq-AL" sz="2800" b="1" u="sng" dirty="0" smtClean="0"/>
              <a:t>Qëllimi</a:t>
            </a:r>
            <a:r>
              <a:rPr lang="sq-AL" sz="2800" dirty="0" smtClean="0"/>
              <a:t> i këtij ndryshimi është për ti vënë </a:t>
            </a:r>
            <a:r>
              <a:rPr lang="en-US" sz="2800" b="1" dirty="0" smtClean="0"/>
              <a:t>AK</a:t>
            </a:r>
            <a:r>
              <a:rPr lang="sq-AL" sz="2800" b="1" dirty="0" smtClean="0"/>
              <a:t> në një pozicion për ti rishikuar vendimet e tyre</a:t>
            </a:r>
            <a:r>
              <a:rPr lang="sq-AL" sz="2800" dirty="0" smtClean="0"/>
              <a:t> dhe, në të njëjtën kohë, </a:t>
            </a:r>
            <a:r>
              <a:rPr lang="sq-AL" sz="2800" b="1" dirty="0" smtClean="0"/>
              <a:t>për të lehtësuar aksesin në mjetet juridike për të gjithë operatorët e interesuar ekonomik. </a:t>
            </a:r>
            <a:endParaRPr lang="en-US" sz="2800" b="1" dirty="0" smtClean="0"/>
          </a:p>
          <a:p>
            <a:pPr>
              <a:buFont typeface="Wingdings" charset="0"/>
              <a:buChar char="§"/>
            </a:pPr>
            <a:r>
              <a:rPr lang="sq-AL" sz="2800" b="1" dirty="0" smtClean="0"/>
              <a:t>Opsion</a:t>
            </a:r>
            <a:r>
              <a:rPr lang="sq-AL" sz="2800" dirty="0" smtClean="0"/>
              <a:t>i i tillë mund të reduktojë rrezikun e konflikteve</a:t>
            </a:r>
            <a:r>
              <a:rPr lang="sq-AL" sz="2800" b="1" dirty="0" smtClean="0"/>
              <a:t>, me një përfitim të dyfishtë në drejtim të reduktimit të ankesave para OSHP-se</a:t>
            </a:r>
            <a:r>
              <a:rPr lang="sq-AL" sz="2800" dirty="0" smtClean="0"/>
              <a:t>, si dhe në drejtim </a:t>
            </a:r>
            <a:r>
              <a:rPr lang="sq-AL" sz="2800" b="1" dirty="0" smtClean="0"/>
              <a:t>të reduktimit të kostove qe paraqiten gjatë procedurave gjyqësore.</a:t>
            </a:r>
            <a:endParaRPr lang="en-US" sz="2800" dirty="0" smtClean="0"/>
          </a:p>
          <a:p>
            <a:pPr>
              <a:buFont typeface="Wingdings" charset="0"/>
              <a:buChar char="§"/>
            </a:pPr>
            <a:endParaRPr lang="en-US" sz="2800" dirty="0" smtClean="0"/>
          </a:p>
          <a:p>
            <a:pPr>
              <a:buClrTx/>
              <a:buFont typeface="Wingdings" charset="0"/>
              <a:buChar char="§"/>
            </a:pPr>
            <a:endParaRPr lang="sq-AL" sz="2800" dirty="0" smtClean="0">
              <a:solidFill>
                <a:srgbClr val="0000FF"/>
              </a:solidFill>
            </a:endParaRPr>
          </a:p>
          <a:p>
            <a:pPr>
              <a:buClrTx/>
              <a:buNone/>
            </a:pPr>
            <a:endParaRPr lang="sq-AL" sz="2800" dirty="0" smtClean="0">
              <a:solidFill>
                <a:srgbClr val="0000FF"/>
              </a:solidFill>
            </a:endParaRPr>
          </a:p>
          <a:p>
            <a:pPr marL="0" indent="0">
              <a:buClrTx/>
              <a:buNone/>
            </a:pP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1042988" y="304801"/>
            <a:ext cx="7705725" cy="99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2800" b="1" dirty="0" smtClean="0">
                <a:solidFill>
                  <a:srgbClr val="FF0000"/>
                </a:solidFill>
              </a:rPr>
              <a:t>Zgjidhja preliminare e mosmarrëveshjeve (Neni 108A</a:t>
            </a:r>
            <a:r>
              <a:rPr lang="en-US" sz="2800" b="1" dirty="0" smtClean="0">
                <a:solidFill>
                  <a:srgbClr val="FF0000"/>
                </a:solidFill>
              </a:rPr>
              <a:t>) </a:t>
            </a:r>
            <a:r>
              <a:rPr lang="en-US" sz="4000" dirty="0" smtClean="0">
                <a:solidFill>
                  <a:srgbClr val="00B050"/>
                </a:solidFill>
              </a:rPr>
              <a:t/>
            </a:r>
            <a:br>
              <a:rPr lang="en-US" sz="4000" dirty="0" smtClean="0">
                <a:solidFill>
                  <a:srgbClr val="00B050"/>
                </a:solidFill>
              </a:rPr>
            </a:br>
            <a:r>
              <a:rPr lang="sq-AL" sz="4000" b="1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sq-AL" sz="4000" b="1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609600" y="1371600"/>
            <a:ext cx="8426450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charset="0"/>
              <a:buChar char="§"/>
            </a:pPr>
            <a:r>
              <a:rPr lang="sq-AL" sz="2400" dirty="0" smtClean="0"/>
              <a:t>Çdo palë e interesuar e cila mendon se të drejtat e tij/saj,  janë shkelur nga vendimi i një AK gjatë kryerjes së një aktiviteti të prokurimit dhe i cili është dëmtuar apo rrezikon të   dëmtohet nga një shkelje e pretenduar mund të paraqesë një </a:t>
            </a:r>
            <a:r>
              <a:rPr lang="sq-AL" sz="2400" b="1" dirty="0" smtClean="0"/>
              <a:t>kërkesë për rishqyrtim pranë atij AK</a:t>
            </a:r>
            <a:r>
              <a:rPr lang="sq-AL" sz="2800" b="1" dirty="0" smtClean="0"/>
              <a:t>. </a:t>
            </a:r>
            <a:endParaRPr lang="en-US" sz="2800" b="1" dirty="0" smtClean="0"/>
          </a:p>
          <a:p>
            <a:pPr>
              <a:buFont typeface="Wingdings" charset="0"/>
              <a:buChar char="§"/>
            </a:pPr>
            <a:r>
              <a:rPr lang="sq-AL" sz="2400" dirty="0" smtClean="0"/>
              <a:t>Kërkesa</a:t>
            </a:r>
            <a:r>
              <a:rPr lang="en-US" sz="2400" dirty="0" smtClean="0"/>
              <a:t>t</a:t>
            </a:r>
            <a:r>
              <a:rPr lang="sq-AL" sz="2400" dirty="0" smtClean="0"/>
              <a:t> për rishqyrtim mund të ndërlidhen </a:t>
            </a:r>
            <a:r>
              <a:rPr lang="sq-AL" sz="2400" b="1" dirty="0" smtClean="0"/>
              <a:t>me njoftimet për kontratë, dokumentet e tenderit, ose njoftimet dhe vendimet tjera</a:t>
            </a:r>
            <a:r>
              <a:rPr lang="en-US" sz="2400" b="1" dirty="0" smtClean="0"/>
              <a:t>.</a:t>
            </a:r>
          </a:p>
          <a:p>
            <a:pPr>
              <a:buFont typeface="Wingdings" charset="0"/>
              <a:buChar char="§"/>
            </a:pPr>
            <a:r>
              <a:rPr lang="sq-AL" sz="2400" dirty="0" smtClean="0"/>
              <a:t>Dorëzimi i një kërkes</a:t>
            </a:r>
            <a:r>
              <a:rPr lang="en-US" sz="2400" dirty="0" smtClean="0"/>
              <a:t>e </a:t>
            </a:r>
            <a:r>
              <a:rPr lang="sq-AL" sz="2400" dirty="0" smtClean="0"/>
              <a:t>për rishqyrtim </a:t>
            </a:r>
            <a:r>
              <a:rPr lang="en-US" sz="2400" dirty="0" smtClean="0"/>
              <a:t> </a:t>
            </a:r>
            <a:r>
              <a:rPr lang="sq-AL" sz="2400" dirty="0" smtClean="0"/>
              <a:t>e obligon</a:t>
            </a:r>
            <a:r>
              <a:rPr lang="sq-AL" sz="2400" b="1" dirty="0" smtClean="0"/>
              <a:t> </a:t>
            </a:r>
            <a:r>
              <a:rPr lang="sq-AL" sz="2400" dirty="0" smtClean="0"/>
              <a:t>AK që automatikisht të </a:t>
            </a:r>
            <a:r>
              <a:rPr lang="sq-AL" sz="2400" b="1" dirty="0" smtClean="0"/>
              <a:t>pezulloj aktiviteti</a:t>
            </a:r>
            <a:r>
              <a:rPr lang="en-US" sz="2400" b="1" dirty="0" smtClean="0"/>
              <a:t>n.</a:t>
            </a:r>
          </a:p>
          <a:p>
            <a:pPr>
              <a:buFont typeface="Wingdings" charset="0"/>
              <a:buChar char="§"/>
            </a:pPr>
            <a:r>
              <a:rPr lang="sq-AL" sz="2400" dirty="0" smtClean="0"/>
              <a:t>Kërkesa për rishqyrtim </a:t>
            </a:r>
            <a:r>
              <a:rPr lang="sq-AL" sz="2400" b="1" dirty="0" smtClean="0"/>
              <a:t>dorëzohet </a:t>
            </a:r>
            <a:r>
              <a:rPr lang="sq-AL" sz="2400" b="1" u="sng" dirty="0" smtClean="0"/>
              <a:t>pa pages</a:t>
            </a:r>
            <a:r>
              <a:rPr lang="sq-AL" sz="2400" b="1" dirty="0" smtClean="0"/>
              <a:t>ë</a:t>
            </a:r>
            <a:r>
              <a:rPr lang="en-US" sz="2400" b="1" dirty="0" smtClean="0"/>
              <a:t>.</a:t>
            </a:r>
          </a:p>
          <a:p>
            <a:pPr>
              <a:buFont typeface="Wingdings" charset="0"/>
              <a:buChar char="§"/>
            </a:pPr>
            <a:endParaRPr lang="en-US" sz="2400" dirty="0" smtClean="0"/>
          </a:p>
          <a:p>
            <a:pPr>
              <a:buFont typeface="Wingdings" charset="0"/>
              <a:buChar char="§"/>
            </a:pPr>
            <a:endParaRPr lang="en-US" sz="2800" b="1" u="sng" dirty="0" smtClean="0"/>
          </a:p>
          <a:p>
            <a:pPr>
              <a:buNone/>
            </a:pPr>
            <a:endParaRPr lang="en-US" sz="2800" dirty="0" smtClean="0"/>
          </a:p>
          <a:p>
            <a:pPr>
              <a:buClrTx/>
              <a:buFont typeface="Wingdings" charset="0"/>
              <a:buChar char="§"/>
            </a:pPr>
            <a:endParaRPr lang="sq-AL" sz="2800" dirty="0" smtClean="0">
              <a:solidFill>
                <a:srgbClr val="0000FF"/>
              </a:solidFill>
            </a:endParaRPr>
          </a:p>
          <a:p>
            <a:pPr>
              <a:buClrTx/>
              <a:buNone/>
            </a:pPr>
            <a:endParaRPr lang="sq-AL" sz="2800" dirty="0" smtClean="0">
              <a:solidFill>
                <a:srgbClr val="0000FF"/>
              </a:solidFill>
            </a:endParaRPr>
          </a:p>
          <a:p>
            <a:pPr marL="0" indent="0">
              <a:buClrTx/>
              <a:buNone/>
            </a:pP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1042988" y="304800"/>
            <a:ext cx="7705725" cy="13239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2800" b="1" dirty="0" smtClean="0">
                <a:solidFill>
                  <a:srgbClr val="FF0000"/>
                </a:solidFill>
              </a:rPr>
              <a:t>Zgjidhja preliminare e mosmarrëveshjeve (Neni 108A</a:t>
            </a:r>
            <a:r>
              <a:rPr lang="en-US" sz="2800" b="1" dirty="0" smtClean="0">
                <a:solidFill>
                  <a:srgbClr val="FF0000"/>
                </a:solidFill>
              </a:rPr>
              <a:t>) (2) </a:t>
            </a:r>
            <a:r>
              <a:rPr lang="en-US" sz="2800" b="1" dirty="0" smtClean="0">
                <a:solidFill>
                  <a:srgbClr val="00B050"/>
                </a:solidFill>
              </a:rPr>
              <a:t/>
            </a:r>
            <a:br>
              <a:rPr lang="en-US" sz="2800" b="1" dirty="0" smtClean="0">
                <a:solidFill>
                  <a:srgbClr val="00B050"/>
                </a:solidFill>
              </a:rPr>
            </a:br>
            <a:r>
              <a:rPr lang="en-US" sz="4000" dirty="0" smtClean="0">
                <a:solidFill>
                  <a:srgbClr val="00B050"/>
                </a:solidFill>
              </a:rPr>
              <a:t/>
            </a:r>
            <a:br>
              <a:rPr lang="en-US" sz="4000" dirty="0" smtClean="0">
                <a:solidFill>
                  <a:srgbClr val="00B050"/>
                </a:solidFill>
              </a:rPr>
            </a:br>
            <a:r>
              <a:rPr lang="sq-AL" sz="4000" b="1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sq-AL" sz="4000" b="1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0" y="1676400"/>
            <a:ext cx="9036050" cy="49530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Ø"/>
            </a:pPr>
            <a:r>
              <a:rPr lang="sq-AL" sz="2000" dirty="0" smtClean="0"/>
              <a:t>Kërkesa për rishqyrtim duhet të dorëzohet tek AK, me postë ose me çdo mjet tjetër të komunikimit, brenda afateve të mëposhtme</a:t>
            </a:r>
            <a:r>
              <a:rPr lang="en-US" sz="2000" dirty="0" smtClean="0"/>
              <a:t>:</a:t>
            </a:r>
          </a:p>
          <a:p>
            <a:pPr>
              <a:buFont typeface="Wingdings" pitchFamily="2" charset="2"/>
              <a:buChar char="§"/>
            </a:pPr>
            <a:r>
              <a:rPr lang="sq-AL" sz="2000" dirty="0" smtClean="0"/>
              <a:t>Se paku pesë </a:t>
            </a:r>
            <a:r>
              <a:rPr lang="sq-AL" sz="2000" b="1" dirty="0" smtClean="0"/>
              <a:t>(5) ditë para afatit të fundit për dorëzim të ofertave, </a:t>
            </a:r>
            <a:r>
              <a:rPr lang="sq-AL" sz="2000" dirty="0" smtClean="0"/>
              <a:t>nëse kërkesa për rishqyrtim ka të bëjë me </a:t>
            </a:r>
            <a:r>
              <a:rPr lang="sq-AL" sz="2000" b="1" dirty="0" smtClean="0"/>
              <a:t>njoftimin e kontratës ose me dokumentet e tenderit;</a:t>
            </a:r>
          </a:p>
          <a:p>
            <a:pPr>
              <a:buFont typeface="Wingdings" pitchFamily="2" charset="2"/>
              <a:buChar char="§"/>
            </a:pPr>
            <a:r>
              <a:rPr lang="sq-AL" sz="2000" dirty="0" smtClean="0"/>
              <a:t>Brenda pesë </a:t>
            </a:r>
            <a:r>
              <a:rPr lang="sq-AL" sz="2000" b="1" dirty="0" smtClean="0"/>
              <a:t>(5) ditëve pas </a:t>
            </a:r>
            <a:r>
              <a:rPr lang="sq-AL" sz="2000" dirty="0" smtClean="0"/>
              <a:t> </a:t>
            </a:r>
            <a:r>
              <a:rPr lang="sq-AL" sz="2000" b="1" dirty="0" smtClean="0"/>
              <a:t>datës së njoftimit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vendimit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autoritetit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kontraktues</a:t>
            </a:r>
            <a:r>
              <a:rPr lang="en-US" sz="2000" b="1" dirty="0" smtClean="0"/>
              <a:t> ( </a:t>
            </a:r>
            <a:r>
              <a:rPr lang="en-US" sz="2000" b="1" dirty="0" err="1" smtClean="0"/>
              <a:t>eliminuar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kandidatit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pa-</a:t>
            </a:r>
            <a:r>
              <a:rPr lang="en-US" sz="2000" b="1" dirty="0" err="1" smtClean="0"/>
              <a:t>kualifikuar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kualifikuar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suksesshëm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pasuksesshëm</a:t>
            </a:r>
            <a:r>
              <a:rPr lang="en-US" sz="2000" b="1" dirty="0" smtClean="0"/>
              <a:t>),  </a:t>
            </a:r>
            <a:r>
              <a:rPr lang="sq-AL" sz="2000" dirty="0" smtClean="0"/>
              <a:t>që i është dërguar ankuesit, nëse shkelja e supozuar ka të bëjë me vendimin për  dhënien e kontrates;</a:t>
            </a:r>
          </a:p>
          <a:p>
            <a:pPr>
              <a:buFont typeface="Wingdings" pitchFamily="2" charset="2"/>
              <a:buChar char="§"/>
            </a:pPr>
            <a:r>
              <a:rPr lang="sq-AL" sz="2000" dirty="0" smtClean="0"/>
              <a:t>Brenda pesë </a:t>
            </a:r>
            <a:r>
              <a:rPr lang="sq-AL" sz="2000" b="1" dirty="0" smtClean="0"/>
              <a:t>(5) ditëve nga data kur aktiviteti i prokurimit është anuluar zyrtarisht përmes njoftimit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vendimit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AK-</a:t>
            </a:r>
            <a:r>
              <a:rPr lang="en-US" sz="2000" b="1" dirty="0" err="1" smtClean="0"/>
              <a:t>së</a:t>
            </a:r>
            <a:r>
              <a:rPr lang="en-US" sz="2000" b="1" dirty="0" smtClean="0"/>
              <a:t> </a:t>
            </a:r>
            <a:r>
              <a:rPr lang="sq-AL" sz="2000" b="1" dirty="0" smtClean="0"/>
              <a:t>për anulim</a:t>
            </a:r>
            <a:r>
              <a:rPr lang="en-US" sz="2000" b="1" dirty="0" smtClean="0"/>
              <a:t> (</a:t>
            </a:r>
            <a:r>
              <a:rPr lang="en-US" sz="2000" b="1" dirty="0" err="1" smtClean="0"/>
              <a:t>eliminuar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kandidatit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të</a:t>
            </a:r>
            <a:r>
              <a:rPr lang="en-US" sz="2000" b="1" dirty="0" smtClean="0"/>
              <a:t> pa-</a:t>
            </a:r>
            <a:r>
              <a:rPr lang="en-US" sz="2000" b="1" dirty="0" err="1" smtClean="0"/>
              <a:t>kualifikuar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kualifikuar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suksesshëm</a:t>
            </a:r>
            <a:r>
              <a:rPr lang="en-US" sz="2000" b="1" dirty="0" smtClean="0"/>
              <a:t>, </a:t>
            </a:r>
            <a:r>
              <a:rPr lang="en-US" sz="2000" b="1" dirty="0" err="1" smtClean="0"/>
              <a:t>pasuksesshëm</a:t>
            </a:r>
            <a:r>
              <a:rPr lang="en-US" sz="2000" b="1" dirty="0" smtClean="0"/>
              <a:t>)</a:t>
            </a:r>
            <a:r>
              <a:rPr lang="sq-AL" sz="2000" b="1" dirty="0" smtClean="0"/>
              <a:t>, </a:t>
            </a:r>
            <a:r>
              <a:rPr lang="sq-AL" sz="2000" dirty="0" smtClean="0"/>
              <a:t>nëse</a:t>
            </a:r>
            <a:r>
              <a:rPr lang="sq-AL" sz="2000" b="1" dirty="0" smtClean="0"/>
              <a:t> </a:t>
            </a:r>
            <a:r>
              <a:rPr lang="sq-AL" sz="2000" dirty="0" smtClean="0"/>
              <a:t>kërkesa për rishqyrtim ka te beje me vendimin për anulimin e procedurës së prokurimit.</a:t>
            </a:r>
          </a:p>
          <a:p>
            <a:pPr>
              <a:buNone/>
            </a:pPr>
            <a:r>
              <a:rPr lang="en-US" sz="2400" dirty="0" smtClean="0"/>
              <a:t>.</a:t>
            </a:r>
          </a:p>
          <a:p>
            <a:pPr>
              <a:buFont typeface="Wingdings" charset="0"/>
              <a:buChar char="§"/>
            </a:pPr>
            <a:endParaRPr lang="en-US" sz="2400" dirty="0" smtClean="0"/>
          </a:p>
          <a:p>
            <a:pPr>
              <a:buFont typeface="Wingdings" charset="0"/>
              <a:buChar char="§"/>
            </a:pPr>
            <a:endParaRPr lang="en-US" sz="2800" b="1" u="sng" dirty="0" smtClean="0"/>
          </a:p>
          <a:p>
            <a:pPr>
              <a:buNone/>
            </a:pPr>
            <a:endParaRPr lang="en-US" sz="2800" dirty="0" smtClean="0"/>
          </a:p>
          <a:p>
            <a:pPr>
              <a:buClrTx/>
              <a:buFont typeface="Wingdings" charset="0"/>
              <a:buChar char="§"/>
            </a:pPr>
            <a:endParaRPr lang="sq-AL" sz="2800" dirty="0" smtClean="0">
              <a:solidFill>
                <a:srgbClr val="0000FF"/>
              </a:solidFill>
            </a:endParaRPr>
          </a:p>
          <a:p>
            <a:pPr>
              <a:buClrTx/>
              <a:buNone/>
            </a:pPr>
            <a:endParaRPr lang="sq-AL" sz="2800" dirty="0" smtClean="0">
              <a:solidFill>
                <a:srgbClr val="0000FF"/>
              </a:solidFill>
            </a:endParaRPr>
          </a:p>
          <a:p>
            <a:pPr marL="0" indent="0">
              <a:buClrTx/>
              <a:buNone/>
            </a:pP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1042988" y="304800"/>
            <a:ext cx="7705725" cy="13239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2800" b="1" dirty="0" smtClean="0">
                <a:solidFill>
                  <a:srgbClr val="FF0000"/>
                </a:solidFill>
              </a:rPr>
              <a:t>Zgjidhja preliminare e mosmarrëveshjeve (Neni 108A</a:t>
            </a:r>
            <a:r>
              <a:rPr lang="en-US" sz="2800" b="1" dirty="0" smtClean="0">
                <a:solidFill>
                  <a:srgbClr val="FF0000"/>
                </a:solidFill>
              </a:rPr>
              <a:t>) (3) </a:t>
            </a:r>
            <a:r>
              <a:rPr lang="en-US" sz="2800" b="1" dirty="0" smtClean="0">
                <a:solidFill>
                  <a:srgbClr val="00B050"/>
                </a:solidFill>
              </a:rPr>
              <a:t/>
            </a:r>
            <a:br>
              <a:rPr lang="en-US" sz="2800" b="1" dirty="0" smtClean="0">
                <a:solidFill>
                  <a:srgbClr val="00B050"/>
                </a:solidFill>
              </a:rPr>
            </a:br>
            <a:r>
              <a:rPr lang="en-US" sz="4000" dirty="0" smtClean="0">
                <a:solidFill>
                  <a:srgbClr val="00B050"/>
                </a:solidFill>
              </a:rPr>
              <a:t/>
            </a:r>
            <a:br>
              <a:rPr lang="en-US" sz="4000" dirty="0" smtClean="0">
                <a:solidFill>
                  <a:srgbClr val="00B050"/>
                </a:solidFill>
              </a:rPr>
            </a:br>
            <a:r>
              <a:rPr lang="sq-AL" sz="4000" b="1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sq-AL" sz="4000" b="1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0" y="1676400"/>
            <a:ext cx="9036050" cy="42005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2000" dirty="0" smtClean="0"/>
              <a:t>Autoriteti Kontraktues, respektivisht </a:t>
            </a:r>
            <a:r>
              <a:rPr lang="sq-AL" sz="2000" b="1" dirty="0" smtClean="0"/>
              <a:t>zyrtari përgjegjës i prokurimit</a:t>
            </a:r>
            <a:r>
              <a:rPr lang="sq-AL" sz="2000" dirty="0" smtClean="0"/>
              <a:t>,  </a:t>
            </a:r>
            <a:r>
              <a:rPr lang="sq-AL" sz="2000" dirty="0"/>
              <a:t>duhet qe te përgatitë “Njoftimin mbi vendimin e </a:t>
            </a:r>
            <a:r>
              <a:rPr lang="sq-AL" sz="2000" dirty="0" smtClean="0"/>
              <a:t>Autoritetit Kontraktues</a:t>
            </a:r>
            <a:r>
              <a:rPr lang="sq-AL" sz="2000" dirty="0"/>
              <a:t>” dhe ta ngrite ne platforme te prokurimit elektronik - si dokument shtese nëpërmjet funksionit “shtoni dokument te ri</a:t>
            </a:r>
            <a:r>
              <a:rPr lang="sq-AL" sz="2000" dirty="0" smtClean="0"/>
              <a:t>”.</a:t>
            </a:r>
            <a:endParaRPr lang="en-US" sz="2000" dirty="0" smtClean="0"/>
          </a:p>
          <a:p>
            <a:r>
              <a:rPr lang="sq-AL" sz="2000" dirty="0"/>
              <a:t>AK duhet qe “Njoftimin mbi vendimin e Autoritetit Kontraktues” ta </a:t>
            </a:r>
            <a:r>
              <a:rPr lang="sq-AL" sz="2000" dirty="0" smtClean="0"/>
              <a:t>b</a:t>
            </a:r>
            <a:r>
              <a:rPr lang="en-US" sz="2000" dirty="0"/>
              <a:t>e</a:t>
            </a:r>
            <a:r>
              <a:rPr lang="sq-AL" sz="2000" dirty="0" smtClean="0"/>
              <a:t>j</a:t>
            </a:r>
            <a:r>
              <a:rPr lang="en-US" sz="2000" dirty="0" smtClean="0"/>
              <a:t>ë</a:t>
            </a:r>
            <a:r>
              <a:rPr lang="sq-AL" sz="2000" dirty="0" smtClean="0"/>
              <a:t> </a:t>
            </a:r>
            <a:r>
              <a:rPr lang="sq-AL" sz="2000" dirty="0"/>
              <a:t>ne te njëjtën </a:t>
            </a:r>
            <a:r>
              <a:rPr lang="sq-AL" sz="2000" dirty="0" smtClean="0"/>
              <a:t>dit</a:t>
            </a:r>
            <a:r>
              <a:rPr lang="en-US" sz="2000" dirty="0" smtClean="0"/>
              <a:t>ë</a:t>
            </a:r>
            <a:r>
              <a:rPr lang="sq-AL" sz="2000" dirty="0" smtClean="0"/>
              <a:t> </a:t>
            </a:r>
            <a:r>
              <a:rPr lang="sq-AL" sz="2000" dirty="0"/>
              <a:t>pasi </a:t>
            </a:r>
            <a:r>
              <a:rPr lang="sq-AL" sz="2000" dirty="0" smtClean="0"/>
              <a:t>q</a:t>
            </a:r>
            <a:r>
              <a:rPr lang="en-US" sz="2000" dirty="0" smtClean="0"/>
              <a:t>ë</a:t>
            </a:r>
            <a:r>
              <a:rPr lang="sq-AL" sz="2000" dirty="0" smtClean="0"/>
              <a:t> t</a:t>
            </a:r>
            <a:r>
              <a:rPr lang="en-US" sz="2000" dirty="0" smtClean="0"/>
              <a:t>ë</a:t>
            </a:r>
            <a:r>
              <a:rPr lang="sq-AL" sz="2000" dirty="0" smtClean="0"/>
              <a:t> jen</a:t>
            </a:r>
            <a:r>
              <a:rPr lang="en-US" sz="2000" dirty="0" smtClean="0"/>
              <a:t>ë</a:t>
            </a:r>
            <a:r>
              <a:rPr lang="sq-AL" sz="2000" dirty="0" smtClean="0"/>
              <a:t> l</a:t>
            </a:r>
            <a:r>
              <a:rPr lang="en-US" sz="2000" dirty="0" smtClean="0"/>
              <a:t>ë</a:t>
            </a:r>
            <a:r>
              <a:rPr lang="sq-AL" sz="2000" dirty="0" smtClean="0"/>
              <a:t>shuar </a:t>
            </a:r>
            <a:r>
              <a:rPr lang="sq-AL" sz="2000" dirty="0"/>
              <a:t>letrat njoftuese. </a:t>
            </a:r>
            <a:endParaRPr lang="en-US" sz="2000" dirty="0" smtClean="0"/>
          </a:p>
          <a:p>
            <a:r>
              <a:rPr lang="en-US" sz="2000" dirty="0" smtClean="0"/>
              <a:t>O</a:t>
            </a:r>
            <a:r>
              <a:rPr lang="sq-AL" sz="2000" dirty="0" smtClean="0"/>
              <a:t>fertuesit </a:t>
            </a:r>
            <a:r>
              <a:rPr lang="sq-AL" sz="2000" dirty="0"/>
              <a:t>duhet të njoftohen </a:t>
            </a:r>
            <a:r>
              <a:rPr lang="sq-AL" sz="2000" dirty="0" smtClean="0"/>
              <a:t>gjatë </a:t>
            </a:r>
            <a:r>
              <a:rPr lang="sq-AL" sz="2000" b="1" dirty="0"/>
              <a:t>një intervali,</a:t>
            </a:r>
            <a:r>
              <a:rPr lang="sq-AL" sz="2000" dirty="0"/>
              <a:t> gjatë të cilit një ofertues/ kandidati i pasuksesshëm mund të kërkojnë një rishikim të vendimit nëse ai / ajo mendon se procesi ka qenë i padrejtë apo i paligjshëm</a:t>
            </a:r>
            <a:endParaRPr lang="en-US" sz="2000" dirty="0" smtClean="0"/>
          </a:p>
          <a:p>
            <a:r>
              <a:rPr lang="sq-AL" sz="2000" dirty="0"/>
              <a:t>Data e njoftimit te tenderuesve/kandidateve është “dita 0” e 5 ditëve të obligueshme të periudhës “në </a:t>
            </a:r>
            <a:r>
              <a:rPr lang="sq-AL" sz="2000" dirty="0" smtClean="0"/>
              <a:t>pritje</a:t>
            </a:r>
            <a:r>
              <a:rPr lang="en-US" sz="2000" dirty="0" smtClean="0"/>
              <a:t>”. 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Wingdings" charset="0"/>
              <a:buChar char="§"/>
            </a:pPr>
            <a:endParaRPr lang="en-US" sz="2400" dirty="0" smtClean="0"/>
          </a:p>
          <a:p>
            <a:pPr>
              <a:buFont typeface="Wingdings" charset="0"/>
              <a:buChar char="§"/>
            </a:pPr>
            <a:endParaRPr lang="en-US" sz="2800" b="1" u="sng" dirty="0" smtClean="0"/>
          </a:p>
          <a:p>
            <a:pPr>
              <a:buNone/>
            </a:pPr>
            <a:endParaRPr lang="en-US" sz="2800" dirty="0" smtClean="0"/>
          </a:p>
          <a:p>
            <a:pPr>
              <a:buClrTx/>
              <a:buFont typeface="Wingdings" charset="0"/>
              <a:buChar char="§"/>
            </a:pPr>
            <a:endParaRPr lang="sq-AL" sz="2800" dirty="0" smtClean="0">
              <a:solidFill>
                <a:srgbClr val="0000FF"/>
              </a:solidFill>
            </a:endParaRPr>
          </a:p>
          <a:p>
            <a:pPr>
              <a:buClrTx/>
              <a:buNone/>
            </a:pPr>
            <a:endParaRPr lang="sq-AL" sz="2800" dirty="0" smtClean="0">
              <a:solidFill>
                <a:srgbClr val="0000FF"/>
              </a:solidFill>
            </a:endParaRPr>
          </a:p>
          <a:p>
            <a:pPr marL="0" indent="0">
              <a:buClrTx/>
              <a:buNone/>
            </a:pP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1042988" y="304800"/>
            <a:ext cx="7705725" cy="13239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2800" b="1" dirty="0" smtClean="0">
                <a:solidFill>
                  <a:srgbClr val="FF0000"/>
                </a:solidFill>
              </a:rPr>
              <a:t>Zgjidhja preliminare e mosmarrëveshjeve (Neni 108A</a:t>
            </a:r>
            <a:r>
              <a:rPr lang="en-US" sz="2800" b="1" dirty="0" smtClean="0">
                <a:solidFill>
                  <a:srgbClr val="FF0000"/>
                </a:solidFill>
              </a:rPr>
              <a:t>) (4) </a:t>
            </a:r>
            <a:r>
              <a:rPr lang="en-US" sz="2800" b="1" dirty="0" smtClean="0">
                <a:solidFill>
                  <a:srgbClr val="00B050"/>
                </a:solidFill>
              </a:rPr>
              <a:t/>
            </a:r>
            <a:br>
              <a:rPr lang="en-US" sz="2800" b="1" dirty="0" smtClean="0">
                <a:solidFill>
                  <a:srgbClr val="00B050"/>
                </a:solidFill>
              </a:rPr>
            </a:br>
            <a:r>
              <a:rPr lang="en-US" sz="4000" dirty="0" smtClean="0">
                <a:solidFill>
                  <a:srgbClr val="00B050"/>
                </a:solidFill>
              </a:rPr>
              <a:t/>
            </a:r>
            <a:br>
              <a:rPr lang="en-US" sz="4000" dirty="0" smtClean="0">
                <a:solidFill>
                  <a:srgbClr val="00B050"/>
                </a:solidFill>
              </a:rPr>
            </a:br>
            <a:r>
              <a:rPr lang="sq-AL" sz="4000" b="1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sq-AL" sz="4000" b="1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609600" y="1295400"/>
            <a:ext cx="8426450" cy="45815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2400" b="1" i="1" dirty="0" smtClean="0"/>
              <a:t>KRPP ka nxjerre </a:t>
            </a:r>
            <a:endParaRPr lang="en-US" sz="2400" b="1" i="1" dirty="0" smtClean="0"/>
          </a:p>
          <a:p>
            <a:pPr>
              <a:buNone/>
            </a:pPr>
            <a:endParaRPr lang="en-US" sz="2400" b="1" i="1" dirty="0" smtClean="0"/>
          </a:p>
          <a:p>
            <a:pPr marL="457200" indent="-457200">
              <a:buFont typeface="+mj-lt"/>
              <a:buAutoNum type="arabicPeriod"/>
            </a:pPr>
            <a:r>
              <a:rPr lang="sq-AL" sz="2400" i="1" dirty="0" smtClean="0"/>
              <a:t>Rregullat për paraqitje te kërkesës për rishqyrtim pranë </a:t>
            </a:r>
            <a:r>
              <a:rPr lang="sq-AL" sz="2400" dirty="0" smtClean="0"/>
              <a:t>AK</a:t>
            </a:r>
            <a:r>
              <a:rPr lang="sq-AL" sz="2400" i="1" dirty="0" smtClean="0"/>
              <a:t>, parashtrim te ankesave pranë OSHP dhe vlera e tarifave t</a:t>
            </a:r>
            <a:r>
              <a:rPr lang="en-US" sz="2400" i="1" dirty="0" smtClean="0"/>
              <a:t>ë </a:t>
            </a:r>
            <a:r>
              <a:rPr lang="en-US" sz="2400" i="1" dirty="0" err="1" smtClean="0"/>
              <a:t>ankesave</a:t>
            </a:r>
            <a:r>
              <a:rPr lang="en-US" sz="2400" i="1" dirty="0" smtClean="0"/>
              <a:t> 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/>
              <a:t>Formulari F01 -  Formulari Standard për parashtrimin e ankesës ne OSHP</a:t>
            </a:r>
            <a:endParaRPr lang="en-US" sz="24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sq-AL" sz="2400" dirty="0" smtClean="0"/>
              <a:t>Formulari F02 -  Formulari Standard për paraqitje te kërkesës për rishqyrtim tek AK.</a:t>
            </a: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.</a:t>
            </a:r>
          </a:p>
          <a:p>
            <a:pPr>
              <a:buFont typeface="Wingdings" charset="0"/>
              <a:buChar char="§"/>
            </a:pPr>
            <a:endParaRPr lang="en-US" sz="2400" dirty="0" smtClean="0"/>
          </a:p>
          <a:p>
            <a:pPr>
              <a:buFont typeface="Wingdings" charset="0"/>
              <a:buChar char="§"/>
            </a:pPr>
            <a:endParaRPr lang="en-US" sz="2800" b="1" u="sng" dirty="0" smtClean="0"/>
          </a:p>
          <a:p>
            <a:pPr>
              <a:buNone/>
            </a:pPr>
            <a:endParaRPr lang="en-US" sz="2800" dirty="0" smtClean="0"/>
          </a:p>
          <a:p>
            <a:pPr>
              <a:buClrTx/>
              <a:buFont typeface="Wingdings" charset="0"/>
              <a:buChar char="§"/>
            </a:pPr>
            <a:endParaRPr lang="sq-AL" sz="2800" dirty="0" smtClean="0">
              <a:solidFill>
                <a:srgbClr val="0000FF"/>
              </a:solidFill>
            </a:endParaRPr>
          </a:p>
          <a:p>
            <a:pPr>
              <a:buClrTx/>
              <a:buNone/>
            </a:pPr>
            <a:endParaRPr lang="sq-AL" sz="2800" dirty="0" smtClean="0">
              <a:solidFill>
                <a:srgbClr val="0000FF"/>
              </a:solidFill>
            </a:endParaRPr>
          </a:p>
          <a:p>
            <a:pPr marL="0" indent="0">
              <a:buClrTx/>
              <a:buNone/>
            </a:pP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1042988" y="304800"/>
            <a:ext cx="7705725" cy="13239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2800" b="1" dirty="0" smtClean="0">
                <a:solidFill>
                  <a:srgbClr val="FF0000"/>
                </a:solidFill>
              </a:rPr>
              <a:t>Zgjidhja preliminare e mosmarrëveshjeve (Neni 108A</a:t>
            </a:r>
            <a:r>
              <a:rPr lang="en-US" sz="2800" b="1" dirty="0" smtClean="0">
                <a:solidFill>
                  <a:srgbClr val="FF0000"/>
                </a:solidFill>
              </a:rPr>
              <a:t>) (5) </a:t>
            </a:r>
            <a:r>
              <a:rPr lang="en-US" sz="2800" b="1" dirty="0" smtClean="0">
                <a:solidFill>
                  <a:srgbClr val="00B050"/>
                </a:solidFill>
              </a:rPr>
              <a:t/>
            </a:r>
            <a:br>
              <a:rPr lang="en-US" sz="2800" b="1" dirty="0" smtClean="0">
                <a:solidFill>
                  <a:srgbClr val="00B050"/>
                </a:solidFill>
              </a:rPr>
            </a:br>
            <a:r>
              <a:rPr lang="en-US" sz="4000" dirty="0" smtClean="0">
                <a:solidFill>
                  <a:srgbClr val="00B050"/>
                </a:solidFill>
              </a:rPr>
              <a:t/>
            </a:r>
            <a:br>
              <a:rPr lang="en-US" sz="4000" dirty="0" smtClean="0">
                <a:solidFill>
                  <a:srgbClr val="00B050"/>
                </a:solidFill>
              </a:rPr>
            </a:br>
            <a:r>
              <a:rPr lang="sq-AL" sz="4000" b="1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sq-AL" sz="4000" b="1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0" y="1295400"/>
            <a:ext cx="9036050" cy="48006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Char char="§"/>
            </a:pPr>
            <a:r>
              <a:rPr lang="sq-AL" sz="2400" dirty="0" smtClean="0"/>
              <a:t>AK, respektivisht ZPP, do ta shqyrtojë kërkesën brenda </a:t>
            </a:r>
            <a:r>
              <a:rPr lang="sq-AL" sz="2400" b="1" dirty="0" smtClean="0"/>
              <a:t>tre (3) ditë pune </a:t>
            </a:r>
            <a:r>
              <a:rPr lang="sq-AL" sz="2400" dirty="0" smtClean="0"/>
              <a:t>nga data e dorëzimit të aplikimit;</a:t>
            </a:r>
          </a:p>
          <a:p>
            <a:pPr>
              <a:buFont typeface="Wingdings" pitchFamily="2" charset="2"/>
              <a:buChar char="§"/>
            </a:pPr>
            <a:r>
              <a:rPr lang="sq-AL" sz="2400" dirty="0" smtClean="0"/>
              <a:t>Kërkesa për rishqyrtim duhet të përmbajë </a:t>
            </a:r>
            <a:r>
              <a:rPr lang="sq-AL" sz="2400" b="1" dirty="0" smtClean="0"/>
              <a:t>elementet e theksuara në nenin 5 të rregullave;</a:t>
            </a:r>
          </a:p>
          <a:p>
            <a:pPr>
              <a:buFont typeface="Wingdings" pitchFamily="2" charset="2"/>
              <a:buChar char="§"/>
            </a:pPr>
            <a:r>
              <a:rPr lang="sq-AL" sz="2400" dirty="0" smtClean="0"/>
              <a:t>Nëse në një ankese të dorëzuar mungon </a:t>
            </a:r>
            <a:r>
              <a:rPr lang="sq-AL" sz="2400" dirty="0" err="1" smtClean="0"/>
              <a:t>ndonjeri</a:t>
            </a:r>
            <a:r>
              <a:rPr lang="sq-AL" sz="2400" dirty="0" smtClean="0"/>
              <a:t> nga elementet e p</a:t>
            </a:r>
            <a:r>
              <a:rPr lang="sq-AL" sz="2400" b="1" dirty="0" smtClean="0"/>
              <a:t>ë</a:t>
            </a:r>
            <a:r>
              <a:rPr lang="sq-AL" sz="2400" dirty="0" smtClean="0"/>
              <a:t>rmendura në nenin 5 të rregullave , </a:t>
            </a:r>
            <a:r>
              <a:rPr lang="sq-AL" sz="2400" dirty="0" err="1" smtClean="0"/>
              <a:t>atëhere</a:t>
            </a:r>
            <a:r>
              <a:rPr lang="sq-AL" sz="2400" dirty="0" smtClean="0"/>
              <a:t> ZPP do të kërkojë nga </a:t>
            </a:r>
            <a:r>
              <a:rPr lang="sq-AL" sz="2400" b="1" dirty="0" err="1" smtClean="0"/>
              <a:t>aplikuesi</a:t>
            </a:r>
            <a:r>
              <a:rPr lang="sq-AL" sz="2400" b="1" dirty="0" smtClean="0"/>
              <a:t> që të plotësoj kërkesën e tij brenda një periudhe jo më të gjatë se dy (2) ditë nga marrja e kërkesës;</a:t>
            </a:r>
          </a:p>
          <a:p>
            <a:pPr>
              <a:buFont typeface="Wingdings" pitchFamily="2" charset="2"/>
              <a:buChar char="§"/>
            </a:pPr>
            <a:r>
              <a:rPr lang="sq-AL" sz="2400" dirty="0" smtClean="0"/>
              <a:t>Ky afat, në raste specifike të justifikuara mund të zgjatet për jo më shumë </a:t>
            </a:r>
            <a:r>
              <a:rPr lang="sq-AL" sz="2400" b="1" dirty="0" smtClean="0"/>
              <a:t>se tre (3) ditë shtesë</a:t>
            </a:r>
            <a:r>
              <a:rPr lang="sq-AL" sz="2400" dirty="0" smtClean="0"/>
              <a:t>, dhe ankuesi do të informohet për këtë.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.</a:t>
            </a:r>
          </a:p>
          <a:p>
            <a:pPr>
              <a:buFont typeface="Wingdings" charset="0"/>
              <a:buChar char="§"/>
            </a:pPr>
            <a:endParaRPr lang="en-US" sz="2400" dirty="0" smtClean="0"/>
          </a:p>
          <a:p>
            <a:pPr>
              <a:buFont typeface="Wingdings" charset="0"/>
              <a:buChar char="§"/>
            </a:pPr>
            <a:endParaRPr lang="en-US" sz="2800" b="1" u="sng" dirty="0" smtClean="0"/>
          </a:p>
          <a:p>
            <a:pPr>
              <a:buNone/>
            </a:pPr>
            <a:endParaRPr lang="en-US" sz="2800" dirty="0" smtClean="0"/>
          </a:p>
          <a:p>
            <a:pPr>
              <a:buClrTx/>
              <a:buFont typeface="Wingdings" charset="0"/>
              <a:buChar char="§"/>
            </a:pPr>
            <a:endParaRPr lang="sq-AL" sz="2800" dirty="0" smtClean="0">
              <a:solidFill>
                <a:srgbClr val="0000FF"/>
              </a:solidFill>
            </a:endParaRPr>
          </a:p>
          <a:p>
            <a:pPr>
              <a:buClrTx/>
              <a:buNone/>
            </a:pPr>
            <a:endParaRPr lang="sq-AL" sz="2800" dirty="0" smtClean="0">
              <a:solidFill>
                <a:srgbClr val="0000FF"/>
              </a:solidFill>
            </a:endParaRPr>
          </a:p>
          <a:p>
            <a:pPr marL="0" indent="0">
              <a:buClrTx/>
              <a:buNone/>
            </a:pP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2800" b="1" dirty="0" smtClean="0">
                <a:solidFill>
                  <a:srgbClr val="FF0000"/>
                </a:solidFill>
              </a:rPr>
              <a:t>Zgjidhja preliminare e mosmarrëveshjeve 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sq-AL" sz="2800" b="1" dirty="0" smtClean="0">
                <a:solidFill>
                  <a:srgbClr val="FF0000"/>
                </a:solidFill>
              </a:rPr>
              <a:t>(Neni 108A</a:t>
            </a:r>
            <a:r>
              <a:rPr lang="en-US" sz="2800" b="1" dirty="0" smtClean="0">
                <a:solidFill>
                  <a:srgbClr val="FF0000"/>
                </a:solidFill>
              </a:rPr>
              <a:t>) (6)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q-AL" sz="2400" dirty="0" smtClean="0"/>
              <a:t>AK, do ta refuzojë një kërkesë për rishqyrtim kur:</a:t>
            </a:r>
          </a:p>
          <a:p>
            <a:pPr>
              <a:buFont typeface="Wingdings" pitchFamily="2" charset="2"/>
              <a:buChar char="Ø"/>
            </a:pPr>
            <a:endParaRPr lang="sq-AL" sz="2400" dirty="0" smtClean="0"/>
          </a:p>
          <a:p>
            <a:pPr>
              <a:buFont typeface="Wingdings" pitchFamily="2" charset="2"/>
              <a:buChar char="§"/>
            </a:pPr>
            <a:r>
              <a:rPr lang="sq-AL" sz="2400" dirty="0" smtClean="0"/>
              <a:t>Kërkesa </a:t>
            </a:r>
            <a:r>
              <a:rPr lang="sq-AL" sz="2400" b="1" dirty="0" smtClean="0"/>
              <a:t>nuk dorëzohet brenda afateve kohore</a:t>
            </a:r>
            <a:endParaRPr lang="sq-AL" sz="2400" dirty="0" smtClean="0"/>
          </a:p>
          <a:p>
            <a:pPr>
              <a:buFont typeface="Wingdings" pitchFamily="2" charset="2"/>
              <a:buChar char="§"/>
            </a:pPr>
            <a:r>
              <a:rPr lang="sq-AL" sz="2400" dirty="0" smtClean="0"/>
              <a:t>Ankesa nuk është paraqitur </a:t>
            </a:r>
            <a:r>
              <a:rPr lang="sq-AL" sz="2400" b="1" dirty="0" smtClean="0"/>
              <a:t>kundër një njoftimi ose vendimi të AK </a:t>
            </a:r>
          </a:p>
          <a:p>
            <a:pPr lvl="0">
              <a:buFont typeface="Wingdings" pitchFamily="2" charset="2"/>
              <a:buChar char="§"/>
            </a:pPr>
            <a:r>
              <a:rPr lang="sq-AL" sz="2400" dirty="0" smtClean="0"/>
              <a:t>Ankesa </a:t>
            </a:r>
            <a:r>
              <a:rPr lang="sq-AL" sz="2400" b="1" dirty="0" smtClean="0"/>
              <a:t>nuk përputhet me kërkesat e përmendura në </a:t>
            </a:r>
            <a:r>
              <a:rPr lang="sq-AL" sz="2400" b="1" dirty="0" err="1" smtClean="0"/>
              <a:t>paragrafet</a:t>
            </a:r>
            <a:r>
              <a:rPr lang="sq-AL" sz="2400" b="1" dirty="0" smtClean="0"/>
              <a:t> 5 dhe 6</a:t>
            </a:r>
            <a:r>
              <a:rPr lang="sq-AL" sz="2400" dirty="0" smtClean="0"/>
              <a:t> të nenit 108/A të LPP;</a:t>
            </a:r>
          </a:p>
          <a:p>
            <a:pPr>
              <a:buFont typeface="Wingdings" pitchFamily="2" charset="2"/>
              <a:buChar char="§"/>
            </a:pPr>
            <a:r>
              <a:rPr lang="sq-AL" sz="2400" dirty="0" smtClean="0"/>
              <a:t>AK</a:t>
            </a:r>
            <a:r>
              <a:rPr lang="sq-AL" sz="2400" b="1" dirty="0" smtClean="0"/>
              <a:t>, </a:t>
            </a:r>
            <a:r>
              <a:rPr lang="sq-AL" sz="2400" dirty="0" smtClean="0"/>
              <a:t> ka shqyrtuar vendimin e tij në kuptimin e asaj që kërkohet nga ankuesi.</a:t>
            </a:r>
          </a:p>
          <a:p>
            <a:pPr lvl="0"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>
                <a:solidFill>
                  <a:srgbClr val="FF0000"/>
                </a:solidFill>
              </a:rPr>
              <a:t>Përmbledhja e trajnimit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endParaRPr lang="en-US" sz="2000" dirty="0" smtClean="0"/>
          </a:p>
          <a:p>
            <a:r>
              <a:rPr lang="sq-AL" sz="2000" dirty="0" smtClean="0"/>
              <a:t>Objektivat e këtij moduli janë qe te eksplorojnë, shpjegojnë dhe kuptojnë:</a:t>
            </a:r>
            <a:endParaRPr lang="en-US" sz="2000" dirty="0" smtClean="0"/>
          </a:p>
          <a:p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sq-AL" sz="2000" dirty="0" smtClean="0"/>
              <a:t>Mjetet juridike të pranishme me ligjin e BE-së dhe t</a:t>
            </a:r>
            <a:r>
              <a:rPr lang="sq-AL" sz="2000" b="1" dirty="0" smtClean="0"/>
              <a:t>ë Kosovës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sq-AL" sz="2000" dirty="0" smtClean="0"/>
              <a:t>Veprimet ligjore nga ana e Operatoreve Ekonomik ne nivel te Autoriteteve Kontraktuese 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sq-AL" sz="2000" dirty="0" smtClean="0"/>
              <a:t>Obligimet dhe parimet ligjore 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sq-AL" sz="2000" dirty="0" smtClean="0"/>
              <a:t>Progresi i shpërblimit te kontratave ne rast te ankesave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sq-AL" sz="2000" dirty="0" smtClean="0"/>
              <a:t>Këndvështrimi i Operatoreve Ekonomik</a:t>
            </a:r>
            <a:endParaRPr lang="en-US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sq-AL" sz="2000" dirty="0" smtClean="0"/>
              <a:t>Si mund t’iu shmangemi problemeve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86393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2800" b="1" dirty="0" smtClean="0">
                <a:solidFill>
                  <a:srgbClr val="FF0000"/>
                </a:solidFill>
              </a:rPr>
              <a:t>Zgjidhja preliminare e mosmarrëveshjeve 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sq-AL" sz="2800" b="1" dirty="0" smtClean="0">
                <a:solidFill>
                  <a:srgbClr val="FF0000"/>
                </a:solidFill>
              </a:rPr>
              <a:t>(Neni 108A</a:t>
            </a:r>
            <a:r>
              <a:rPr lang="en-US" sz="2800" b="1" dirty="0" smtClean="0">
                <a:solidFill>
                  <a:srgbClr val="FF0000"/>
                </a:solidFill>
              </a:rPr>
              <a:t>) (7) </a:t>
            </a:r>
            <a:r>
              <a:rPr lang="en-US" sz="2800" b="1" dirty="0" smtClean="0">
                <a:solidFill>
                  <a:srgbClr val="00B050"/>
                </a:solidFill>
              </a:rPr>
              <a:t/>
            </a:r>
            <a:br>
              <a:rPr lang="en-US" sz="2800" b="1" dirty="0" smtClean="0">
                <a:solidFill>
                  <a:srgbClr val="00B050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sq-AL" sz="2400" dirty="0" smtClean="0"/>
              <a:t>Refuzimi </a:t>
            </a:r>
            <a:r>
              <a:rPr lang="sq-AL" sz="2400" b="1" dirty="0" smtClean="0"/>
              <a:t>do të arsyetohet dhe do ti komunikohen me shkrim nga ZPP,  parashtruesit të ankesës dhe të gjitha palëve të interesuara</a:t>
            </a:r>
            <a:r>
              <a:rPr lang="sq-AL" sz="2400" dirty="0" smtClean="0"/>
              <a:t>, nëse ka ndonjë</a:t>
            </a:r>
            <a:r>
              <a:rPr lang="en-US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sq-AL" sz="2400" dirty="0" smtClean="0"/>
              <a:t>AK, respektivisht ZPP, me pranimin e një njoftimi me shkrim nga ankuesi në lidhje me gatishmërinë e tij për të tërhequr kërkesën e paraqitur për shqyrtim, </a:t>
            </a:r>
            <a:r>
              <a:rPr lang="sq-AL" sz="2400" b="1" dirty="0" smtClean="0"/>
              <a:t>mund të ndërpres procedurën e mëtejshme te rishqyrtimit.</a:t>
            </a:r>
            <a:endParaRPr lang="en-US" sz="2400" b="1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2800" b="1" dirty="0" smtClean="0">
                <a:solidFill>
                  <a:srgbClr val="FF0000"/>
                </a:solidFill>
              </a:rPr>
              <a:t>Zgjidhja preliminare e mosmarrëveshjeve 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sq-AL" sz="2800" b="1" dirty="0" smtClean="0">
                <a:solidFill>
                  <a:srgbClr val="FF0000"/>
                </a:solidFill>
              </a:rPr>
              <a:t>(Neni 108A</a:t>
            </a:r>
            <a:r>
              <a:rPr lang="en-US" sz="2800" b="1" dirty="0" smtClean="0">
                <a:solidFill>
                  <a:srgbClr val="FF0000"/>
                </a:solidFill>
              </a:rPr>
              <a:t>) (8) </a:t>
            </a:r>
            <a:r>
              <a:rPr lang="en-US" sz="2800" b="1" dirty="0" smtClean="0">
                <a:solidFill>
                  <a:srgbClr val="00B050"/>
                </a:solidFill>
              </a:rPr>
              <a:t/>
            </a:r>
            <a:br>
              <a:rPr lang="en-US" sz="2800" b="1" dirty="0" smtClean="0">
                <a:solidFill>
                  <a:srgbClr val="00B050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q-AL" sz="2400" dirty="0" smtClean="0"/>
              <a:t>AK </a:t>
            </a:r>
            <a:r>
              <a:rPr lang="sq-AL" sz="2400" dirty="0" smtClean="0"/>
              <a:t> </a:t>
            </a:r>
            <a:r>
              <a:rPr lang="sq-AL" sz="2400" dirty="0" smtClean="0"/>
              <a:t>të një vendimi, mund:</a:t>
            </a:r>
          </a:p>
          <a:p>
            <a:r>
              <a:rPr lang="sq-AL" sz="2400" b="1" dirty="0" smtClean="0"/>
              <a:t>të refuzojë </a:t>
            </a:r>
            <a:r>
              <a:rPr lang="sq-AL" sz="2400" dirty="0" smtClean="0"/>
              <a:t>kërkesën e propozuar për shqyrtim si të pabazë;</a:t>
            </a:r>
          </a:p>
          <a:p>
            <a:r>
              <a:rPr lang="sq-AL" sz="2400" b="1" dirty="0" smtClean="0"/>
              <a:t>të miratojë</a:t>
            </a:r>
            <a:r>
              <a:rPr lang="sq-AL" sz="2400" dirty="0" smtClean="0"/>
              <a:t> një kërkesë për rishikim si të bazuar dhe të anulojë pjesërisht ose tërësisht vendimin e miratuar;</a:t>
            </a:r>
          </a:p>
          <a:p>
            <a:r>
              <a:rPr lang="sq-AL" sz="2400" dirty="0" smtClean="0"/>
              <a:t>Vendimi i AK është i detyrueshëm për AK dhe duhet të zbatohet menjëherë;</a:t>
            </a:r>
          </a:p>
          <a:p>
            <a:r>
              <a:rPr lang="sq-AL" sz="2400" dirty="0" smtClean="0"/>
              <a:t>Vendimi duhet të jetë i arsyetuar dhe ti komunikohet me shkrim, parashtruesit të ankesës dhe të gjitha palëve të interesuara, nëse ka ndonjë</a:t>
            </a:r>
            <a:r>
              <a:rPr lang="sq-AL" sz="2400" b="1" dirty="0" smtClean="0"/>
              <a:t>. </a:t>
            </a:r>
            <a:endParaRPr lang="sq-AL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2800" b="1" dirty="0" smtClean="0">
                <a:solidFill>
                  <a:srgbClr val="FF0000"/>
                </a:solidFill>
              </a:rPr>
              <a:t>Zgjidhja preliminare e mosmarrëveshjeve 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r>
              <a:rPr lang="sq-AL" sz="2800" b="1" dirty="0" smtClean="0">
                <a:solidFill>
                  <a:srgbClr val="FF0000"/>
                </a:solidFill>
              </a:rPr>
              <a:t>(Neni 108A</a:t>
            </a:r>
            <a:r>
              <a:rPr lang="en-US" sz="2800" b="1" dirty="0" smtClean="0">
                <a:solidFill>
                  <a:srgbClr val="FF0000"/>
                </a:solidFill>
              </a:rPr>
              <a:t>) (9) </a:t>
            </a:r>
            <a:r>
              <a:rPr lang="en-US" sz="2800" b="1" dirty="0" smtClean="0">
                <a:solidFill>
                  <a:srgbClr val="00B050"/>
                </a:solidFill>
              </a:rPr>
              <a:t/>
            </a:r>
            <a:br>
              <a:rPr lang="en-US" sz="2800" b="1" dirty="0" smtClean="0">
                <a:solidFill>
                  <a:srgbClr val="00B050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602163"/>
          </a:xfrm>
        </p:spPr>
        <p:txBody>
          <a:bodyPr/>
          <a:lstStyle/>
          <a:p>
            <a:r>
              <a:rPr lang="sq-AL" sz="2400" dirty="0" smtClean="0"/>
              <a:t>Në rastet kur një </a:t>
            </a:r>
            <a:r>
              <a:rPr lang="en-US" sz="2400" dirty="0" smtClean="0"/>
              <a:t>ZPP</a:t>
            </a:r>
            <a:r>
              <a:rPr lang="sq-AL" sz="2400" dirty="0" smtClean="0"/>
              <a:t> </a:t>
            </a:r>
            <a:r>
              <a:rPr lang="sq-AL" sz="2400" b="1" dirty="0" smtClean="0"/>
              <a:t>nuk lëshon një vendim ne lidhje me kërkesën për shqyrtim,</a:t>
            </a:r>
            <a:r>
              <a:rPr lang="sq-AL" sz="2400" dirty="0" smtClean="0"/>
              <a:t> </a:t>
            </a:r>
            <a:r>
              <a:rPr lang="sq-AL" sz="2400" b="1" u="sng" dirty="0" smtClean="0"/>
              <a:t>O</a:t>
            </a:r>
            <a:r>
              <a:rPr lang="en-US" sz="2400" b="1" u="sng" dirty="0" smtClean="0"/>
              <a:t>E </a:t>
            </a:r>
            <a:r>
              <a:rPr lang="sq-AL" sz="2400" b="1" u="sng" dirty="0" smtClean="0"/>
              <a:t>ka te drejte qe te parashtroj një ankese pranë O</a:t>
            </a:r>
            <a:r>
              <a:rPr lang="en-US" sz="2400" b="1" u="sng" dirty="0" smtClean="0"/>
              <a:t>SHP.</a:t>
            </a:r>
            <a:r>
              <a:rPr lang="sq-AL" sz="2400" b="1" u="sng" dirty="0" smtClean="0"/>
              <a:t> </a:t>
            </a:r>
            <a:endParaRPr lang="en-US" sz="2400" b="1" u="sng" dirty="0" smtClean="0"/>
          </a:p>
          <a:p>
            <a:pPr>
              <a:buNone/>
            </a:pPr>
            <a:endParaRPr lang="en-US" sz="2400" b="1" u="sng" dirty="0" smtClean="0"/>
          </a:p>
          <a:p>
            <a:r>
              <a:rPr lang="sq-AL" sz="2400" dirty="0" smtClean="0"/>
              <a:t>Me kërkesën e O</a:t>
            </a:r>
            <a:r>
              <a:rPr lang="en-US" sz="2400" dirty="0" smtClean="0"/>
              <a:t>SHP,</a:t>
            </a:r>
            <a:r>
              <a:rPr lang="sq-AL" sz="2400" dirty="0" smtClean="0"/>
              <a:t>  K</a:t>
            </a:r>
            <a:r>
              <a:rPr lang="en-US" sz="2400" dirty="0" smtClean="0"/>
              <a:t>RPP, </a:t>
            </a:r>
            <a:r>
              <a:rPr lang="sq-AL" sz="2400" dirty="0" smtClean="0"/>
              <a:t>do te vazhdoj me </a:t>
            </a:r>
            <a:r>
              <a:rPr lang="sq-AL" sz="2400" b="1" dirty="0" smtClean="0"/>
              <a:t>anulimin e cdo certifikatë te prokurimit</a:t>
            </a:r>
            <a:r>
              <a:rPr lang="sq-AL" sz="2400" dirty="0" smtClean="0"/>
              <a:t>, lëshuar nga KRPP-ja ose IKAP-i</a:t>
            </a:r>
            <a:endParaRPr lang="en-US" sz="2400" dirty="0" smtClean="0"/>
          </a:p>
          <a:p>
            <a:endParaRPr lang="en-US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2000" b="1" dirty="0" smtClean="0">
                <a:solidFill>
                  <a:srgbClr val="FF0000"/>
                </a:solidFill>
              </a:rPr>
              <a:t>SKEMA E RRJEDHËS SË PROCEDURËS SË ANKESAVE – Shkalla I – pranë AK</a:t>
            </a:r>
            <a:r>
              <a:rPr lang="en-US" sz="2000" b="1" dirty="0" smtClean="0">
                <a:solidFill>
                  <a:srgbClr val="00B050"/>
                </a:solidFill>
              </a:rPr>
              <a:t/>
            </a:r>
            <a:br>
              <a:rPr lang="en-US" sz="2000" b="1" dirty="0" smtClean="0">
                <a:solidFill>
                  <a:srgbClr val="00B050"/>
                </a:solidFill>
              </a:rPr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4830763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</p:txBody>
      </p:sp>
      <p:sp>
        <p:nvSpPr>
          <p:cNvPr id="4" name="Down Arrow Callout 3"/>
          <p:cNvSpPr/>
          <p:nvPr/>
        </p:nvSpPr>
        <p:spPr>
          <a:xfrm>
            <a:off x="609600" y="1295400"/>
            <a:ext cx="8077200" cy="1828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Font typeface="Arial" pitchFamily="34" charset="0"/>
              <a:buChar char="•"/>
            </a:pPr>
            <a:r>
              <a:rPr lang="sq-AL" dirty="0" smtClean="0">
                <a:solidFill>
                  <a:schemeClr val="tx1"/>
                </a:solidFill>
              </a:rPr>
              <a:t>ZP </a:t>
            </a:r>
            <a:r>
              <a:rPr lang="sq-AL" b="1" dirty="0" smtClean="0">
                <a:solidFill>
                  <a:schemeClr val="tx1"/>
                </a:solidFill>
              </a:rPr>
              <a:t>pezullon</a:t>
            </a:r>
            <a:r>
              <a:rPr lang="sq-AL" dirty="0" smtClean="0">
                <a:solidFill>
                  <a:schemeClr val="tx1"/>
                </a:solidFill>
              </a:rPr>
              <a:t> aktivitetin e prokurimit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sq-AL" dirty="0" smtClean="0">
                <a:solidFill>
                  <a:schemeClr val="tx1"/>
                </a:solidFill>
              </a:rPr>
              <a:t>ZP </a:t>
            </a:r>
            <a:r>
              <a:rPr lang="sq-AL" b="1" dirty="0" smtClean="0">
                <a:solidFill>
                  <a:schemeClr val="tx1"/>
                </a:solidFill>
              </a:rPr>
              <a:t>njofton me shkrim</a:t>
            </a:r>
            <a:r>
              <a:rPr lang="sq-AL" dirty="0" smtClean="0">
                <a:solidFill>
                  <a:schemeClr val="tx1"/>
                </a:solidFill>
              </a:rPr>
              <a:t> te gjitha palët e interesuara lidhur me pezullimin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sq-AL" dirty="0" smtClean="0">
                <a:solidFill>
                  <a:schemeClr val="tx1"/>
                </a:solidFill>
              </a:rPr>
              <a:t>ZP </a:t>
            </a:r>
            <a:r>
              <a:rPr lang="sq-AL" b="1" dirty="0" smtClean="0">
                <a:solidFill>
                  <a:schemeClr val="tx1"/>
                </a:solidFill>
              </a:rPr>
              <a:t>shqyrton ankesën</a:t>
            </a:r>
            <a:r>
              <a:rPr lang="sq-AL" dirty="0" smtClean="0">
                <a:solidFill>
                  <a:schemeClr val="tx1"/>
                </a:solidFill>
              </a:rPr>
              <a:t> dhe </a:t>
            </a:r>
            <a:r>
              <a:rPr lang="sq-AL" b="1" dirty="0" smtClean="0">
                <a:solidFill>
                  <a:schemeClr val="tx1"/>
                </a:solidFill>
              </a:rPr>
              <a:t>nxjerr vendimin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sq-AL" dirty="0" smtClean="0">
                <a:solidFill>
                  <a:schemeClr val="tx1"/>
                </a:solidFill>
              </a:rPr>
              <a:t>ZP </a:t>
            </a:r>
            <a:r>
              <a:rPr lang="sq-AL" b="1" dirty="0" smtClean="0">
                <a:solidFill>
                  <a:schemeClr val="tx1"/>
                </a:solidFill>
              </a:rPr>
              <a:t>njofton me shkrim</a:t>
            </a:r>
            <a:r>
              <a:rPr lang="sq-AL" dirty="0" smtClean="0">
                <a:solidFill>
                  <a:schemeClr val="tx1"/>
                </a:solidFill>
              </a:rPr>
              <a:t> te gjitha palët e interesuara lidhur me vendimin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609600" y="3200400"/>
            <a:ext cx="8077200" cy="3657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Font typeface="Wingdings" pitchFamily="2" charset="2"/>
              <a:buChar char="q"/>
            </a:pPr>
            <a:r>
              <a:rPr lang="sq-AL" b="1" dirty="0" smtClean="0">
                <a:solidFill>
                  <a:schemeClr val="tx1"/>
                </a:solidFill>
              </a:rPr>
              <a:t>Refuzon ankesën</a:t>
            </a:r>
            <a:r>
              <a:rPr lang="sq-AL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sq-AL" dirty="0" smtClean="0">
                <a:solidFill>
                  <a:schemeClr val="tx1"/>
                </a:solidFill>
              </a:rPr>
              <a:t>ZP informon me shkrim parashtruesin e ankesës dhe të gjitha palët e interesuara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sq-AL" dirty="0" smtClean="0">
                <a:solidFill>
                  <a:schemeClr val="tx1"/>
                </a:solidFill>
              </a:rPr>
              <a:t>Nëse refuzimi ndërlidhet me vendimin </a:t>
            </a:r>
            <a:r>
              <a:rPr lang="sq-AL" b="1" dirty="0" smtClean="0">
                <a:solidFill>
                  <a:schemeClr val="tx1"/>
                </a:solidFill>
              </a:rPr>
              <a:t>për shpërblim  të një kontrate, </a:t>
            </a:r>
            <a:r>
              <a:rPr lang="sq-AL" dirty="0" smtClean="0">
                <a:solidFill>
                  <a:schemeClr val="tx1"/>
                </a:solidFill>
              </a:rPr>
              <a:t>ZP duhet të</a:t>
            </a:r>
            <a:r>
              <a:rPr lang="sq-AL" b="1" dirty="0" smtClean="0">
                <a:solidFill>
                  <a:schemeClr val="tx1"/>
                </a:solidFill>
              </a:rPr>
              <a:t> pres </a:t>
            </a:r>
            <a:r>
              <a:rPr lang="sq-AL" dirty="0" smtClean="0">
                <a:solidFill>
                  <a:schemeClr val="tx1"/>
                </a:solidFill>
              </a:rPr>
              <a:t>së paku 10 ditë  </a:t>
            </a:r>
            <a:r>
              <a:rPr lang="sq-AL" b="1" dirty="0" smtClean="0">
                <a:solidFill>
                  <a:schemeClr val="tx1"/>
                </a:solidFill>
              </a:rPr>
              <a:t>për nënshkrim të kontratës 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sq-AL" dirty="0" smtClean="0">
                <a:solidFill>
                  <a:schemeClr val="tx1"/>
                </a:solidFill>
              </a:rPr>
              <a:t>Nëse refuzimi ndërlidhet me</a:t>
            </a:r>
            <a:r>
              <a:rPr lang="sq-AL" b="1" dirty="0" smtClean="0">
                <a:solidFill>
                  <a:schemeClr val="tx1"/>
                </a:solidFill>
              </a:rPr>
              <a:t> njoftimet për kontratë, dokumentet e tenderit,</a:t>
            </a:r>
            <a:r>
              <a:rPr lang="sq-AL" dirty="0" smtClean="0">
                <a:solidFill>
                  <a:schemeClr val="tx1"/>
                </a:solidFill>
              </a:rPr>
              <a:t> ZP </a:t>
            </a:r>
            <a:r>
              <a:rPr lang="sq-AL" b="1" dirty="0" smtClean="0">
                <a:solidFill>
                  <a:schemeClr val="tx1"/>
                </a:solidFill>
              </a:rPr>
              <a:t>vazhdon më tutje</a:t>
            </a:r>
            <a:r>
              <a:rPr lang="sq-AL" dirty="0" smtClean="0">
                <a:solidFill>
                  <a:schemeClr val="tx1"/>
                </a:solidFill>
              </a:rPr>
              <a:t> me procedurën e prokurimit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2000" b="1" dirty="0" smtClean="0">
                <a:solidFill>
                  <a:srgbClr val="FF0000"/>
                </a:solidFill>
              </a:rPr>
              <a:t>SKEMA E RRJEDHËS SË PROCEDURËS SË ANKESAVE – Shkalla I – pranë AK</a:t>
            </a:r>
            <a:r>
              <a:rPr lang="en-US" sz="2000" b="1" dirty="0" smtClean="0">
                <a:solidFill>
                  <a:srgbClr val="FF0000"/>
                </a:solidFill>
              </a:rPr>
              <a:t> (2)</a:t>
            </a:r>
            <a:r>
              <a:rPr lang="en-US" sz="2800" b="1" dirty="0" smtClean="0">
                <a:solidFill>
                  <a:srgbClr val="00B050"/>
                </a:solidFill>
              </a:rPr>
              <a:t/>
            </a:r>
            <a:br>
              <a:rPr lang="en-US" sz="2800" b="1" dirty="0" smtClean="0">
                <a:solidFill>
                  <a:srgbClr val="00B050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4830763"/>
          </a:xfrm>
        </p:spPr>
        <p:txBody>
          <a:bodyPr/>
          <a:lstStyle/>
          <a:p>
            <a:pPr>
              <a:buNone/>
            </a:pPr>
            <a:endParaRPr lang="en-US" sz="2400" dirty="0" smtClean="0"/>
          </a:p>
        </p:txBody>
      </p:sp>
      <p:sp>
        <p:nvSpPr>
          <p:cNvPr id="6" name="Down Arrow Callout 5"/>
          <p:cNvSpPr/>
          <p:nvPr/>
        </p:nvSpPr>
        <p:spPr>
          <a:xfrm>
            <a:off x="609600" y="1371600"/>
            <a:ext cx="8077200" cy="4800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Aprovon ankesën</a:t>
            </a:r>
            <a:r>
              <a:rPr lang="sq-AL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q-AL" dirty="0" smtClean="0">
                <a:solidFill>
                  <a:schemeClr val="tx1"/>
                </a:solidFill>
              </a:rPr>
              <a:t>ZP informon me shkrim parashtruesin e ankesës dhe te gjitha palët e interesuara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q-AL" dirty="0" smtClean="0">
                <a:solidFill>
                  <a:schemeClr val="tx1"/>
                </a:solidFill>
              </a:rPr>
              <a:t>Nëse miratimi ndërlidhet me vendimin </a:t>
            </a:r>
            <a:r>
              <a:rPr lang="sq-AL" b="1" dirty="0" smtClean="0">
                <a:solidFill>
                  <a:schemeClr val="tx1"/>
                </a:solidFill>
              </a:rPr>
              <a:t>për shpërblim  te një kontrate, </a:t>
            </a:r>
            <a:r>
              <a:rPr lang="sq-AL" dirty="0" smtClean="0">
                <a:solidFill>
                  <a:schemeClr val="tx1"/>
                </a:solidFill>
              </a:rPr>
              <a:t>ZP do te beje </a:t>
            </a:r>
            <a:r>
              <a:rPr lang="sq-AL" b="1" dirty="0" smtClean="0">
                <a:solidFill>
                  <a:schemeClr val="tx1"/>
                </a:solidFill>
              </a:rPr>
              <a:t>publikimin e anulimit e Njoftimit </a:t>
            </a:r>
            <a:r>
              <a:rPr lang="en-US" b="1" dirty="0" err="1" smtClean="0">
                <a:solidFill>
                  <a:schemeClr val="tx1"/>
                </a:solidFill>
              </a:rPr>
              <a:t>mbi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vendimin</a:t>
            </a:r>
            <a:r>
              <a:rPr lang="en-US" b="1" dirty="0" smtClean="0">
                <a:solidFill>
                  <a:schemeClr val="tx1"/>
                </a:solidFill>
              </a:rPr>
              <a:t> e </a:t>
            </a:r>
            <a:r>
              <a:rPr lang="en-US" b="1" dirty="0" err="1" smtClean="0">
                <a:solidFill>
                  <a:schemeClr val="tx1"/>
                </a:solidFill>
              </a:rPr>
              <a:t>autoritetit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kontraktues</a:t>
            </a:r>
            <a:r>
              <a:rPr lang="sq-AL" dirty="0" smtClean="0">
                <a:solidFill>
                  <a:schemeClr val="tx1"/>
                </a:solidFill>
              </a:rPr>
              <a:t>, duke përdorur </a:t>
            </a:r>
            <a:r>
              <a:rPr lang="sq-AL" b="1" dirty="0" smtClean="0">
                <a:solidFill>
                  <a:schemeClr val="tx1"/>
                </a:solidFill>
              </a:rPr>
              <a:t>formularin B</a:t>
            </a:r>
            <a:r>
              <a:rPr lang="en-US" b="1" dirty="0" smtClean="0">
                <a:solidFill>
                  <a:schemeClr val="tx1"/>
                </a:solidFill>
              </a:rPr>
              <a:t>58</a:t>
            </a:r>
            <a:r>
              <a:rPr lang="sq-AL" dirty="0" smtClean="0">
                <a:solidFill>
                  <a:schemeClr val="tx1"/>
                </a:solidFill>
              </a:rPr>
              <a:t>, dhe do te vazhdoj me ri-vlerësim te aktivitetit te prokurimit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q-AL" dirty="0" smtClean="0">
                <a:solidFill>
                  <a:schemeClr val="tx1"/>
                </a:solidFill>
              </a:rPr>
              <a:t>Nëse miratimi  ndërlidhet me</a:t>
            </a:r>
            <a:r>
              <a:rPr lang="sq-AL" b="1" dirty="0" smtClean="0">
                <a:solidFill>
                  <a:schemeClr val="tx1"/>
                </a:solidFill>
              </a:rPr>
              <a:t> njoftimet për kontratë, dokumentet e tenderit, </a:t>
            </a:r>
            <a:r>
              <a:rPr lang="sq-AL" dirty="0" smtClean="0">
                <a:solidFill>
                  <a:schemeClr val="tx1"/>
                </a:solidFill>
              </a:rPr>
              <a:t>ZP</a:t>
            </a:r>
            <a:r>
              <a:rPr lang="sq-AL" b="1" dirty="0" smtClean="0">
                <a:solidFill>
                  <a:schemeClr val="tx1"/>
                </a:solidFill>
              </a:rPr>
              <a:t> </a:t>
            </a:r>
            <a:r>
              <a:rPr lang="sq-AL" dirty="0" smtClean="0">
                <a:solidFill>
                  <a:schemeClr val="tx1"/>
                </a:solidFill>
              </a:rPr>
              <a:t>do te beje </a:t>
            </a:r>
            <a:r>
              <a:rPr lang="sq-AL" b="1" dirty="0" smtClean="0">
                <a:solidFill>
                  <a:schemeClr val="tx1"/>
                </a:solidFill>
              </a:rPr>
              <a:t>publikimin e Njoftimit për korrigjim te gabimeve</a:t>
            </a:r>
            <a:r>
              <a:rPr lang="sq-AL" dirty="0" smtClean="0">
                <a:solidFill>
                  <a:schemeClr val="tx1"/>
                </a:solidFill>
              </a:rPr>
              <a:t>, duke përdorur </a:t>
            </a:r>
            <a:r>
              <a:rPr lang="sq-AL" b="1" dirty="0" smtClean="0">
                <a:solidFill>
                  <a:schemeClr val="tx1"/>
                </a:solidFill>
              </a:rPr>
              <a:t>formularin B54</a:t>
            </a:r>
            <a:r>
              <a:rPr lang="sq-AL" dirty="0" smtClean="0">
                <a:solidFill>
                  <a:schemeClr val="tx1"/>
                </a:solidFill>
              </a:rPr>
              <a:t> dhe do te zgjas afatin e dorëzimit te tenderëve 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2800" b="1" dirty="0" smtClean="0">
                <a:solidFill>
                  <a:srgbClr val="FF0000"/>
                </a:solidFill>
              </a:rPr>
              <a:t>Organi Shqyrtues i Prokurimit </a:t>
            </a:r>
            <a:r>
              <a:rPr lang="en-US" sz="2800" b="1" dirty="0" smtClean="0">
                <a:solidFill>
                  <a:srgbClr val="FF0000"/>
                </a:solidFill>
              </a:rPr>
              <a:t/>
            </a:r>
            <a:br>
              <a:rPr lang="en-US" sz="2800" b="1" dirty="0" smtClean="0">
                <a:solidFill>
                  <a:srgbClr val="FF0000"/>
                </a:solidFill>
              </a:rPr>
            </a:b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077200" cy="4830763"/>
          </a:xfrm>
        </p:spPr>
        <p:txBody>
          <a:bodyPr/>
          <a:lstStyle/>
          <a:p>
            <a:pPr lvl="0"/>
            <a:r>
              <a:rPr lang="sq-AL" sz="2400" dirty="0" smtClean="0"/>
              <a:t>Kundër vendimit të AK , ankuesi mund të paraqesë një ankesë pranë OSHP-së;</a:t>
            </a:r>
          </a:p>
          <a:p>
            <a:pPr lvl="0">
              <a:buNone/>
            </a:pPr>
            <a:endParaRPr lang="sq-AL" sz="2400" dirty="0" smtClean="0"/>
          </a:p>
          <a:p>
            <a:r>
              <a:rPr lang="sq-AL" sz="2400" dirty="0" smtClean="0"/>
              <a:t>Ankesa duhet të dorëzohet </a:t>
            </a:r>
            <a:r>
              <a:rPr lang="sq-AL" sz="2400" b="1" dirty="0" smtClean="0"/>
              <a:t>vetëm pas udhëheqjes së një procedura paraprake për zgjidhje të mosmarrëveshjes</a:t>
            </a:r>
            <a:r>
              <a:rPr lang="sq-AL" sz="2400" dirty="0" smtClean="0"/>
              <a:t>;</a:t>
            </a:r>
          </a:p>
          <a:p>
            <a:endParaRPr lang="sq-AL" sz="2400" dirty="0" smtClean="0"/>
          </a:p>
          <a:p>
            <a:r>
              <a:rPr lang="sq-AL" sz="2400" dirty="0" smtClean="0"/>
              <a:t>Ankesa pranë OSHP duhet të dorëzohet </a:t>
            </a:r>
            <a:r>
              <a:rPr lang="sq-AL" sz="2400" b="1" dirty="0" smtClean="0"/>
              <a:t>brenda dhjetë (10) ditëve pas vendimit të lëshuar nga AK</a:t>
            </a:r>
            <a:r>
              <a:rPr lang="sq-AL" sz="2400" dirty="0" smtClean="0"/>
              <a:t>, në procedurën paraprake të zgjidhjes së mosmarrëveshjes</a:t>
            </a:r>
          </a:p>
          <a:p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1042988" y="304800"/>
            <a:ext cx="7705725" cy="13239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32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Organi Shqyrtues i Prokurimi</a:t>
            </a:r>
            <a:r>
              <a:rPr lang="en-US" sz="3200" b="1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t (2)</a:t>
            </a:r>
            <a:endParaRPr lang="sq-AL" sz="3200" b="1" dirty="0">
              <a:solidFill>
                <a:srgbClr val="00B05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457200" y="1676400"/>
            <a:ext cx="8578850" cy="42005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 typeface="Wingdings" charset="0"/>
              <a:buChar char="§"/>
            </a:pPr>
            <a:r>
              <a:rPr lang="sq-AL" sz="2800" dirty="0" smtClean="0"/>
              <a:t>OSHP-ja është organ i pavarur </a:t>
            </a:r>
            <a:r>
              <a:rPr lang="sq-AL" sz="2800" b="1" dirty="0" smtClean="0"/>
              <a:t>për shqyrtim administrativ</a:t>
            </a:r>
            <a:r>
              <a:rPr lang="sq-AL" sz="2800" dirty="0" smtClean="0"/>
              <a:t> t</a:t>
            </a:r>
            <a:r>
              <a:rPr lang="sq-AL" sz="2800" b="1" dirty="0" smtClean="0"/>
              <a:t>ë ankesave në fushën e prokurimit publik</a:t>
            </a:r>
            <a:endParaRPr lang="sq-AL" sz="2800" dirty="0" smtClean="0"/>
          </a:p>
          <a:p>
            <a:pPr>
              <a:buClrTx/>
              <a:buFont typeface="Wingdings" charset="0"/>
              <a:buChar char="§"/>
            </a:pPr>
            <a:r>
              <a:rPr lang="sq-AL" sz="2800" dirty="0" smtClean="0"/>
              <a:t>Me ndryshim/ plotësimet e bëra në LPP, OSHP është shkalla e dytë e shqyrtimit të ankesave n</a:t>
            </a:r>
            <a:r>
              <a:rPr lang="sq-AL" sz="2800" b="1" dirty="0" smtClean="0"/>
              <a:t>ë prokurimin publik</a:t>
            </a:r>
            <a:r>
              <a:rPr lang="sq-AL" sz="2800" dirty="0" smtClean="0"/>
              <a:t> pas AK-se.</a:t>
            </a:r>
            <a:endParaRPr lang="sq-AL" sz="2800" dirty="0" smtClean="0">
              <a:solidFill>
                <a:srgbClr val="0000FF"/>
              </a:solidFill>
            </a:endParaRPr>
          </a:p>
          <a:p>
            <a:pPr marL="0" indent="0">
              <a:buClrTx/>
              <a:buNone/>
            </a:pP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2800" b="1" dirty="0" smtClean="0">
                <a:solidFill>
                  <a:srgbClr val="FF0000"/>
                </a:solidFill>
              </a:rPr>
              <a:t>Organi Shqyrtues i Prokurimit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(3)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1"/>
            <a:ext cx="8153400" cy="3962400"/>
          </a:xfrm>
        </p:spPr>
        <p:txBody>
          <a:bodyPr/>
          <a:lstStyle/>
          <a:p>
            <a:r>
              <a:rPr lang="sq-AL" dirty="0" smtClean="0"/>
              <a:t>5 anëtarë te bordit </a:t>
            </a:r>
            <a:r>
              <a:rPr lang="en-US" dirty="0" smtClean="0"/>
              <a:t>(</a:t>
            </a:r>
            <a:r>
              <a:rPr lang="sq-AL" dirty="0" smtClean="0"/>
              <a:t>Kryetari dhe 4 anëtare t</a:t>
            </a:r>
            <a:r>
              <a:rPr lang="sq-AL" b="1" dirty="0" smtClean="0"/>
              <a:t>ë Bordit</a:t>
            </a:r>
            <a:r>
              <a:rPr lang="en-US" b="1" dirty="0" smtClean="0"/>
              <a:t>)</a:t>
            </a:r>
            <a:endParaRPr lang="sq-AL" dirty="0" smtClean="0"/>
          </a:p>
          <a:p>
            <a:r>
              <a:rPr lang="sq-AL" dirty="0" smtClean="0"/>
              <a:t>Mbështetja Administrative: Sekretariati</a:t>
            </a:r>
          </a:p>
          <a:p>
            <a:r>
              <a:rPr lang="sq-AL" dirty="0" smtClean="0"/>
              <a:t>OSHP është autoritet publik dhe organizatë buxhetore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4235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3600" b="1" dirty="0" smtClean="0">
                <a:solidFill>
                  <a:srgbClr val="FF0000"/>
                </a:solidFill>
              </a:rPr>
              <a:t>Emërimi i anëtarëve të OSHP-se</a:t>
            </a:r>
            <a:endParaRPr lang="sq-AL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30763"/>
          </a:xfrm>
        </p:spPr>
        <p:txBody>
          <a:bodyPr/>
          <a:lstStyle/>
          <a:p>
            <a:r>
              <a:rPr lang="sq-AL" sz="2400" dirty="0" smtClean="0"/>
              <a:t>të gjithë anëtarët emërohen për një mandat prej 5 vjetësh, </a:t>
            </a:r>
            <a:r>
              <a:rPr lang="sq-AL" sz="2400" b="1" dirty="0" smtClean="0"/>
              <a:t>pa të drejtë riemërimi</a:t>
            </a:r>
          </a:p>
          <a:p>
            <a:r>
              <a:rPr lang="sq-AL" sz="2400" dirty="0" smtClean="0"/>
              <a:t>Secili anëtar i OSHP </a:t>
            </a:r>
            <a:r>
              <a:rPr lang="sq-AL" sz="2400" b="1" dirty="0" smtClean="0"/>
              <a:t>propozohet nga Qeveria dhe emërohet nga Kuvendi </a:t>
            </a:r>
            <a:r>
              <a:rPr lang="sq-AL" sz="2400" dirty="0" smtClean="0"/>
              <a:t>në bazë të rekomandimit të bërë nga një organ përzgjedhës i pavarur i themeluar nga Kuvendi </a:t>
            </a:r>
          </a:p>
          <a:p>
            <a:r>
              <a:rPr lang="sq-AL" sz="2400" dirty="0" smtClean="0"/>
              <a:t>Organi përzgjedhës i pavarur përbëhet prej tre </a:t>
            </a:r>
            <a:r>
              <a:rPr lang="sq-AL" sz="2400" b="1" dirty="0" smtClean="0"/>
              <a:t>gjykatësve të emëruar sipas rregullit të caktuar nga Këshilli Gjyqësor i Kosovës</a:t>
            </a:r>
          </a:p>
          <a:p>
            <a:r>
              <a:rPr lang="sq-AL" sz="2400" dirty="0" smtClean="0"/>
              <a:t>Anëtaret e OSHP-se ,duhet te kenë kualifikim </a:t>
            </a:r>
            <a:r>
              <a:rPr lang="sq-AL" sz="2400" b="1" dirty="0" smtClean="0"/>
              <a:t>për gjykatës</a:t>
            </a:r>
          </a:p>
          <a:p>
            <a:pPr>
              <a:buNone/>
            </a:pPr>
            <a:endParaRPr lang="en-US" sz="2400" dirty="0" smtClean="0"/>
          </a:p>
          <a:p>
            <a:endParaRPr lang="sq-AL" sz="24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262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nb-NO" sz="3600" b="1" dirty="0" smtClean="0">
                <a:solidFill>
                  <a:srgbClr val="FF0000"/>
                </a:solidFill>
              </a:rPr>
              <a:t>Funksionet dhe Kompetencat e OSHP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sq-AL" sz="2400" dirty="0" smtClean="0"/>
              <a:t>OSHP është përgjegjëse  për shqyrtimin e ankesave në prokurimin publik të dorëzuara në OSHP</a:t>
            </a:r>
            <a:r>
              <a:rPr lang="en-US" sz="2400" dirty="0" smtClean="0"/>
              <a:t>;</a:t>
            </a:r>
          </a:p>
          <a:p>
            <a:r>
              <a:rPr lang="sq-AL" sz="2400" dirty="0" smtClean="0"/>
              <a:t>Me kërkesen e ndonjë pale të involvuar në procesin e prokurimit ose me vetinciativë zbaton hetime lidhur me ndonje parregullsi gjate kryerjes se aktiviteteve të prokurimit</a:t>
            </a:r>
            <a:r>
              <a:rPr lang="en-US" sz="2400" dirty="0" smtClean="0"/>
              <a:t>;</a:t>
            </a:r>
          </a:p>
          <a:p>
            <a:r>
              <a:rPr lang="sq-AL" sz="2400" dirty="0" smtClean="0"/>
              <a:t>Pregatite dhe i dorëzon Kuvendit të Kosovës për shqyrtim dhe miratim, Raportin vjetor mbi ecuritë e ankesave në prokurimin publik</a:t>
            </a:r>
            <a:r>
              <a:rPr lang="en-US" sz="2400" dirty="0" smtClean="0"/>
              <a:t>.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96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1042988" y="304800"/>
            <a:ext cx="7705725" cy="13239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4000" b="1" dirty="0" smtClean="0">
                <a:solidFill>
                  <a:srgbClr val="FF0000"/>
                </a:solidFill>
              </a:rPr>
              <a:t>Korniza ligjore</a:t>
            </a:r>
            <a:r>
              <a:rPr lang="en-US" sz="4000" b="1" dirty="0" smtClean="0">
                <a:solidFill>
                  <a:srgbClr val="FF0000"/>
                </a:solidFill>
              </a:rPr>
              <a:t> e BE-se</a:t>
            </a:r>
            <a:r>
              <a:rPr lang="sq-AL" sz="4000" b="1" dirty="0" smtClean="0">
                <a:solidFill>
                  <a:srgbClr val="FF0000"/>
                </a:solidFill>
              </a:rPr>
              <a:t> për mjete juridike</a:t>
            </a:r>
            <a:endParaRPr lang="sq-AL" sz="4000" b="1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0" y="1981200"/>
            <a:ext cx="9036050" cy="38957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ClrTx/>
              <a:buFont typeface="Wingdings" charset="0"/>
              <a:buChar char="§"/>
            </a:pPr>
            <a:r>
              <a:rPr lang="sq-AL" sz="2400" dirty="0" smtClean="0"/>
              <a:t>Korniza ligjore për mjete juridike për shqyrtimin e ankesave në prokurimin publik, mund te gjendet ne këto direktiva të BE-se:</a:t>
            </a:r>
            <a:endParaRPr lang="sq-AL" sz="2400" dirty="0" smtClean="0">
              <a:solidFill>
                <a:srgbClr val="0000FF"/>
              </a:solidFill>
            </a:endParaRPr>
          </a:p>
          <a:p>
            <a:pPr lvl="0">
              <a:buFont typeface="Wingdings" charset="0"/>
              <a:buChar char="§"/>
            </a:pPr>
            <a:r>
              <a:rPr lang="sq-AL" sz="2400" dirty="0" smtClean="0"/>
              <a:t>direktiva 89/665/EEC, që rregullon mjetet juridike ne dispozicion tek operatoret ekonomik gjate procedurave për dhënie te kontratës ne sektorin publik .</a:t>
            </a:r>
          </a:p>
          <a:p>
            <a:pPr lvl="0">
              <a:buFont typeface="Wingdings" charset="0"/>
              <a:buChar char="§"/>
            </a:pPr>
            <a:r>
              <a:rPr lang="sq-AL" sz="2400" dirty="0" smtClean="0"/>
              <a:t>direktiva 92/13/EEC, që rregullon mjetet juridike ne dispozicion tek operatoret ekonomik  gjate procedurave për dhënie te kontratës për shërbime komunale.</a:t>
            </a:r>
          </a:p>
          <a:p>
            <a:pPr>
              <a:buClrTx/>
              <a:buFont typeface="Wingdings" charset="0"/>
              <a:buChar char="§"/>
            </a:pPr>
            <a:endParaRPr lang="sq-AL" sz="2800" dirty="0" smtClean="0">
              <a:solidFill>
                <a:srgbClr val="0000FF"/>
              </a:solidFill>
            </a:endParaRPr>
          </a:p>
          <a:p>
            <a:pPr marL="0" indent="0">
              <a:buClrTx/>
              <a:buNone/>
            </a:pP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nb-NO" sz="3600" b="1" dirty="0" smtClean="0">
                <a:solidFill>
                  <a:srgbClr val="FF0000"/>
                </a:solidFill>
              </a:rPr>
              <a:t>Funksionet dhe Kompetencat e OSHP (2)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/>
          <a:lstStyle/>
          <a:p>
            <a:r>
              <a:rPr lang="sq-AL" sz="2400" dirty="0" smtClean="0"/>
              <a:t>Me kërkesë me shkrim të një </a:t>
            </a:r>
            <a:r>
              <a:rPr lang="en-US" sz="2400" dirty="0" smtClean="0"/>
              <a:t>AK</a:t>
            </a:r>
            <a:r>
              <a:rPr lang="sq-AL" sz="2400" dirty="0" smtClean="0"/>
              <a:t>, lidhur me paraqitjen, nga një operator ekonomik, të informacionit të rremë ose dokumenta të falsifikuar, OSHP-ja është </a:t>
            </a:r>
            <a:r>
              <a:rPr lang="sq-AL" sz="2400" b="1" dirty="0" smtClean="0"/>
              <a:t>e obliguar dhe është i autorizuar të shqyrtojë dhe të diskualifikojë operatorin ekonomik </a:t>
            </a:r>
            <a:r>
              <a:rPr lang="sq-AL" sz="2400" dirty="0" smtClean="0"/>
              <a:t>nga pjesëmarrja në prokurimit publik deri në </a:t>
            </a:r>
            <a:r>
              <a:rPr lang="sq-AL" sz="2400" b="1" dirty="0" smtClean="0"/>
              <a:t>një periudhë prej një</a:t>
            </a:r>
            <a:r>
              <a:rPr lang="en-US" sz="2400" b="1" dirty="0" smtClean="0"/>
              <a:t> (1)</a:t>
            </a:r>
            <a:r>
              <a:rPr lang="sq-AL" sz="2400" b="1" dirty="0" smtClean="0"/>
              <a:t> viti</a:t>
            </a:r>
            <a:r>
              <a:rPr lang="en-US" sz="2400" b="1" dirty="0" smtClean="0"/>
              <a:t>.</a:t>
            </a:r>
          </a:p>
          <a:p>
            <a:r>
              <a:rPr lang="sq-AL" sz="2400" b="1" dirty="0" smtClean="0"/>
              <a:t>Të gjitha vendimet e nxjerra nga OSHP mund të shqyrtohen nga Gjykata Themelore</a:t>
            </a:r>
            <a:r>
              <a:rPr lang="en-US" sz="2400" b="1" dirty="0" smtClean="0"/>
              <a:t>.</a:t>
            </a:r>
            <a:endParaRPr lang="sq-AL" sz="2400" b="1" dirty="0" smtClean="0"/>
          </a:p>
          <a:p>
            <a:pPr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047961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4000" b="1" dirty="0" smtClean="0">
                <a:solidFill>
                  <a:srgbClr val="FF0000"/>
                </a:solidFill>
              </a:rPr>
              <a:t>Parimet</a:t>
            </a:r>
            <a:endParaRPr lang="sq-AL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sq-AL" sz="2800" dirty="0" smtClean="0"/>
              <a:t>As zbatimi i ndonjë procedure të shqyrtimit dhe as ndonjë vendim i OSHP </a:t>
            </a:r>
            <a:r>
              <a:rPr lang="sq-AL" sz="2800" b="1" dirty="0" smtClean="0"/>
              <a:t>nuk do të merret ose bëhet në mënyrën me të cilën diskriminohet në të mirë ose kundër ndonjë pjesëmarrësi në procedurë</a:t>
            </a:r>
            <a:r>
              <a:rPr lang="sq-AL" sz="2800" dirty="0" smtClean="0"/>
              <a:t> ose të një personi ose ndërmarrje tjetër. </a:t>
            </a:r>
          </a:p>
          <a:p>
            <a:endParaRPr lang="sq-AL" sz="2800" dirty="0" smtClean="0"/>
          </a:p>
          <a:p>
            <a:r>
              <a:rPr lang="sq-AL" sz="2800" dirty="0" smtClean="0"/>
              <a:t>Të gjitha palët e interesuara do të </a:t>
            </a:r>
            <a:r>
              <a:rPr lang="sq-AL" sz="2800" b="1" dirty="0" smtClean="0"/>
              <a:t>kenë qasje të barabartë në procedurat për shqyrtimin e prokurimit dhe në mjetet juridike</a:t>
            </a:r>
            <a:r>
              <a:rPr lang="sq-AL" sz="2800" dirty="0" smtClean="0">
                <a:solidFill>
                  <a:srgbClr val="0000FF"/>
                </a:solidFill>
              </a:rPr>
              <a:t>.</a:t>
            </a:r>
          </a:p>
          <a:p>
            <a:pPr marL="0" indent="0">
              <a:buNone/>
            </a:pPr>
            <a:r>
              <a:rPr lang="en-GB" sz="2800" b="1" dirty="0" smtClean="0">
                <a:solidFill>
                  <a:srgbClr val="0000FF"/>
                </a:solidFill>
              </a:rPr>
              <a:t> </a:t>
            </a:r>
            <a:endParaRPr lang="en-US" sz="2800" dirty="0">
              <a:solidFill>
                <a:srgbClr val="0000FF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186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>
                <a:solidFill>
                  <a:srgbClr val="FF0000"/>
                </a:solidFill>
              </a:rPr>
              <a:t>Kompetencat e OSHP-së</a:t>
            </a:r>
            <a:endParaRPr lang="sq-AL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6172200"/>
          </a:xfrm>
        </p:spPr>
        <p:txBody>
          <a:bodyPr/>
          <a:lstStyle/>
          <a:p>
            <a:endParaRPr lang="en-US" sz="2100" b="1" dirty="0" smtClean="0"/>
          </a:p>
          <a:p>
            <a:r>
              <a:rPr lang="sq-AL" sz="2100" b="1" dirty="0" smtClean="0"/>
              <a:t>të shqyrtojnë ankesat </a:t>
            </a:r>
            <a:r>
              <a:rPr lang="sq-AL" sz="2100" dirty="0" smtClean="0"/>
              <a:t>nga palët e interesuara lidhur me shkeljet e mundshme të</a:t>
            </a:r>
            <a:r>
              <a:rPr lang="en-US" sz="2100" dirty="0" smtClean="0"/>
              <a:t> LPP</a:t>
            </a:r>
            <a:r>
              <a:rPr lang="sq-AL" sz="2100" dirty="0" smtClean="0"/>
              <a:t>; </a:t>
            </a:r>
          </a:p>
          <a:p>
            <a:r>
              <a:rPr lang="sq-AL" sz="2100" b="1" dirty="0" smtClean="0"/>
              <a:t>të hetojnë dhe të përcaktojnë faktet </a:t>
            </a:r>
            <a:r>
              <a:rPr lang="sq-AL" sz="2100" dirty="0" smtClean="0"/>
              <a:t>që kanë shkaktuar ankesat e tilla; </a:t>
            </a:r>
          </a:p>
          <a:p>
            <a:r>
              <a:rPr lang="sq-AL" sz="2100" dirty="0" smtClean="0"/>
              <a:t> t’i japin urdhër çdo personi, ndërmarrje ose autoriteti publik duke kërkuar nga një person, ndërmarrje ose autoritet i tillë që të dorëzojë, bartë, paraqesë dhe/ose mundësojë </a:t>
            </a:r>
            <a:r>
              <a:rPr lang="sq-AL" sz="2100" b="1" dirty="0" smtClean="0"/>
              <a:t>qasje në të dhëna, informacione</a:t>
            </a:r>
            <a:r>
              <a:rPr lang="en-US" sz="2100" b="1" dirty="0" smtClean="0"/>
              <a:t>…</a:t>
            </a:r>
            <a:r>
              <a:rPr lang="sq-AL" sz="2100" dirty="0" smtClean="0"/>
              <a:t>;</a:t>
            </a:r>
          </a:p>
          <a:p>
            <a:r>
              <a:rPr lang="sq-AL" sz="2100" dirty="0" smtClean="0"/>
              <a:t>të nxjerrin </a:t>
            </a:r>
            <a:r>
              <a:rPr lang="sq-AL" sz="2100" b="1" dirty="0" smtClean="0"/>
              <a:t>një urdhër ndaj çdo personi për tu paraqitur në procedurën</a:t>
            </a:r>
            <a:r>
              <a:rPr lang="sq-AL" sz="2100" dirty="0" smtClean="0"/>
              <a:t> për shqyrtimin e prokurimit dhe të japë dëshmi lidhur</a:t>
            </a:r>
            <a:r>
              <a:rPr lang="en-US" sz="2100" dirty="0" smtClean="0"/>
              <a:t>;</a:t>
            </a:r>
            <a:endParaRPr lang="sq-AL" sz="2100" dirty="0" smtClean="0"/>
          </a:p>
          <a:p>
            <a:endParaRPr lang="en-US" sz="2100" dirty="0"/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1038286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sq-AL" sz="2400" b="1" dirty="0" smtClean="0"/>
              <a:t>të marrin çfarëdo masë tjetër të nevojshme dhe të përshtatshme për të verifikuar argumentet </a:t>
            </a:r>
            <a:r>
              <a:rPr lang="sq-AL" sz="2400" dirty="0" smtClean="0"/>
              <a:t>apo pretendimet të bëra nga palët; </a:t>
            </a:r>
          </a:p>
          <a:p>
            <a:r>
              <a:rPr lang="sq-AL" sz="2400" dirty="0" smtClean="0"/>
              <a:t>nëse kontrata përkatëse </a:t>
            </a:r>
            <a:r>
              <a:rPr lang="sq-AL" sz="2400" b="1" dirty="0" smtClean="0"/>
              <a:t>nuk është nënshkruar ende ligjërisht nga të dy palët</a:t>
            </a:r>
            <a:r>
              <a:rPr lang="sq-AL" sz="2400" dirty="0" smtClean="0"/>
              <a:t>, dhe deri më tani të lejuar nga ky ligj, </a:t>
            </a:r>
            <a:r>
              <a:rPr lang="sq-AL" sz="2400" b="1" dirty="0" smtClean="0"/>
              <a:t>të japin urdhër me të cilën mënjanohet ose pezullohet dhënia e kontratës publike </a:t>
            </a:r>
            <a:r>
              <a:rPr lang="sq-AL" sz="2400" dirty="0" smtClean="0"/>
              <a:t>ose rezultati i një konkursi të projektimit; </a:t>
            </a:r>
          </a:p>
          <a:p>
            <a:r>
              <a:rPr lang="sq-AL" sz="2400" dirty="0" smtClean="0"/>
              <a:t>t’i japin urdhër </a:t>
            </a:r>
            <a:r>
              <a:rPr lang="en-US" sz="2400" dirty="0" smtClean="0"/>
              <a:t>AK</a:t>
            </a:r>
            <a:r>
              <a:rPr lang="sq-AL" sz="2400" dirty="0" smtClean="0"/>
              <a:t>, deri më tani të lejuar nga ky ligj, duke </a:t>
            </a:r>
            <a:r>
              <a:rPr lang="sq-AL" sz="2400" b="1" dirty="0" smtClean="0"/>
              <a:t>e detyruar autoritetin e tillë që të suspendojë ose përfundoj zbatimin e aktivitetit të prokurimit ose zbatimin e vendimit të autoritetit të tillë lidhur me ose gjatë aktivitetit në fjalë;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990600" y="381000"/>
            <a:ext cx="7391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q-AL" sz="3200" b="1" dirty="0" smtClean="0">
                <a:solidFill>
                  <a:srgbClr val="FF0000"/>
                </a:solidFill>
              </a:rPr>
              <a:t>Kompetencat e OSHP-së</a:t>
            </a:r>
            <a:r>
              <a:rPr lang="en-US" sz="3200" b="1" dirty="0" smtClean="0">
                <a:solidFill>
                  <a:srgbClr val="FF0000"/>
                </a:solidFill>
              </a:rPr>
              <a:t> (2)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170179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>
                <a:solidFill>
                  <a:srgbClr val="FF0000"/>
                </a:solidFill>
              </a:rPr>
              <a:t>Kompetencat e OSHP-së</a:t>
            </a:r>
            <a:r>
              <a:rPr lang="en-US" b="1" dirty="0" smtClean="0">
                <a:solidFill>
                  <a:srgbClr val="FF0000"/>
                </a:solidFill>
              </a:rPr>
              <a:t> (3)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endParaRPr lang="en-US" sz="2000" dirty="0" smtClean="0"/>
          </a:p>
          <a:p>
            <a:r>
              <a:rPr lang="sq-AL" sz="2000" dirty="0" smtClean="0"/>
              <a:t> t’i japin urdhër </a:t>
            </a:r>
            <a:r>
              <a:rPr lang="en-US" sz="2000" dirty="0" smtClean="0"/>
              <a:t>AK</a:t>
            </a:r>
            <a:r>
              <a:rPr lang="sq-AL" sz="2000" dirty="0" smtClean="0"/>
              <a:t>, deri më tani të lejuar nga ky ligj, </a:t>
            </a:r>
            <a:r>
              <a:rPr lang="sq-AL" sz="2000" b="1" dirty="0" smtClean="0"/>
              <a:t>duke e detyruar autoritetin e tillë që të anuloj ose revokoj vendimin e autoritetit </a:t>
            </a:r>
            <a:r>
              <a:rPr lang="sq-AL" sz="2000" dirty="0" smtClean="0"/>
              <a:t>të tillë</a:t>
            </a:r>
          </a:p>
          <a:p>
            <a:r>
              <a:rPr lang="sq-AL" sz="2000" dirty="0" smtClean="0"/>
              <a:t> t’i japin urdhër </a:t>
            </a:r>
            <a:r>
              <a:rPr lang="en-US" sz="2000" dirty="0" smtClean="0"/>
              <a:t>AK </a:t>
            </a:r>
            <a:r>
              <a:rPr lang="sq-AL" sz="2000" dirty="0" smtClean="0"/>
              <a:t>duke e detyruar autoritetin e tillë që të </a:t>
            </a:r>
            <a:r>
              <a:rPr lang="sq-AL" sz="2000" b="1" dirty="0" smtClean="0"/>
              <a:t>ia paguaj kompensimin parashtruesit të ankesës; </a:t>
            </a:r>
          </a:p>
          <a:p>
            <a:r>
              <a:rPr lang="sq-AL" sz="2000" dirty="0" smtClean="0"/>
              <a:t> t’i japin urdhër </a:t>
            </a:r>
            <a:r>
              <a:rPr lang="en-US" sz="2000" dirty="0" smtClean="0"/>
              <a:t>AK </a:t>
            </a:r>
            <a:r>
              <a:rPr lang="sq-AL" sz="2000" dirty="0" smtClean="0"/>
              <a:t>duke e detyruar autoritetin e tillë që </a:t>
            </a:r>
            <a:r>
              <a:rPr lang="sq-AL" sz="2000" b="1" dirty="0" smtClean="0"/>
              <a:t>të korrigjojë shkeljen e pretenduar dhe/ose të parandalojë dëmtimin e mëtejmë të parashtruesit të ankesës</a:t>
            </a:r>
            <a:endParaRPr lang="sq-AL" sz="2000" dirty="0" smtClean="0"/>
          </a:p>
          <a:p>
            <a:r>
              <a:rPr lang="sq-AL" sz="2000" dirty="0" smtClean="0"/>
              <a:t>t’i japin urdhër </a:t>
            </a:r>
            <a:r>
              <a:rPr lang="en-US" sz="2000" dirty="0" smtClean="0"/>
              <a:t>AK </a:t>
            </a:r>
            <a:r>
              <a:rPr lang="sq-AL" sz="2000" dirty="0" smtClean="0"/>
              <a:t>që të </a:t>
            </a:r>
            <a:r>
              <a:rPr lang="sq-AL" sz="2000" b="1" dirty="0" smtClean="0"/>
              <a:t>mënjanojë specifikimet diskriminuese teknike, ekonomike, financiare ose të përzgjedhjes, kërkesat ose kriteret e përfshira në njoftim, ftesë, dosjen e tenderit ose dokumentet e tjera të kontratës</a:t>
            </a:r>
            <a:endParaRPr lang="sq-AL" sz="2000" dirty="0" smtClean="0"/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779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>
                <a:solidFill>
                  <a:srgbClr val="FF0000"/>
                </a:solidFill>
              </a:rPr>
              <a:t>Kompetencat e OSHP-së</a:t>
            </a:r>
            <a:r>
              <a:rPr lang="en-US" b="1" dirty="0" smtClean="0">
                <a:solidFill>
                  <a:srgbClr val="FF0000"/>
                </a:solidFill>
              </a:rPr>
              <a:t> (4)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sz="2000" dirty="0" smtClean="0"/>
              <a:t> të lëshojnë një urdhër me të cilin detyrohen </a:t>
            </a:r>
            <a:r>
              <a:rPr lang="sq-AL" sz="2000" b="1" dirty="0" smtClean="0"/>
              <a:t>zyrtarët për zbatimin e ligjit që të ndihmojnë OSHP në ekzekutimin e një urdhri të OSHP-së; </a:t>
            </a:r>
          </a:p>
          <a:p>
            <a:r>
              <a:rPr lang="sq-AL" sz="2000" dirty="0" smtClean="0"/>
              <a:t>të lëshoj një urdhër i cili e </a:t>
            </a:r>
            <a:r>
              <a:rPr lang="sq-AL" sz="2000" b="1" dirty="0" smtClean="0"/>
              <a:t>shndërron një kontrate te </a:t>
            </a:r>
            <a:r>
              <a:rPr lang="sq-AL" sz="2000" b="1" dirty="0" err="1" smtClean="0"/>
              <a:t>konkluduar</a:t>
            </a:r>
            <a:r>
              <a:rPr lang="sq-AL" sz="2000" b="1" dirty="0" smtClean="0"/>
              <a:t> dhe të nënshkruar infektive</a:t>
            </a:r>
            <a:r>
              <a:rPr lang="sq-AL" sz="2000" dirty="0" smtClean="0"/>
              <a:t>, nëse kontrata është </a:t>
            </a:r>
            <a:r>
              <a:rPr lang="sq-AL" sz="2000" dirty="0" err="1" smtClean="0"/>
              <a:t>konkluduar</a:t>
            </a:r>
            <a:r>
              <a:rPr lang="sq-AL" sz="2000" dirty="0" smtClean="0"/>
              <a:t> pa publikim te njoftimit sipas </a:t>
            </a:r>
            <a:r>
              <a:rPr lang="sq-AL" sz="2000" b="1" dirty="0" smtClean="0"/>
              <a:t>nenit 42</a:t>
            </a:r>
            <a:r>
              <a:rPr lang="sq-AL" sz="2000" dirty="0" smtClean="0"/>
              <a:t>, ose nëse nënshkrimi i kontratës është kryer </a:t>
            </a:r>
            <a:r>
              <a:rPr lang="sq-AL" sz="2000" b="1" dirty="0" smtClean="0"/>
              <a:t>para skadimit te afatit kohor</a:t>
            </a:r>
            <a:r>
              <a:rPr lang="sq-AL" sz="2000" dirty="0" smtClean="0"/>
              <a:t> te përcaktuar</a:t>
            </a:r>
          </a:p>
          <a:p>
            <a:r>
              <a:rPr lang="sq-AL" sz="2000" b="1" dirty="0" smtClean="0"/>
              <a:t>imponoj gjoba</a:t>
            </a:r>
            <a:r>
              <a:rPr lang="sq-AL" sz="2000" dirty="0" smtClean="0"/>
              <a:t>, nëse AK, vazhdon te vëzhgoj apo të </a:t>
            </a:r>
            <a:r>
              <a:rPr lang="sq-AL" sz="2000" dirty="0" err="1" smtClean="0"/>
              <a:t>impelmentoj</a:t>
            </a:r>
            <a:r>
              <a:rPr lang="sq-AL" sz="2000" dirty="0" smtClean="0"/>
              <a:t> kontratën e cila është teme e </a:t>
            </a:r>
            <a:r>
              <a:rPr lang="sq-AL" sz="2000" dirty="0" err="1" smtClean="0"/>
              <a:t>nje</a:t>
            </a:r>
            <a:r>
              <a:rPr lang="sq-AL" sz="2000" dirty="0" smtClean="0"/>
              <a:t> vendimi; dhe</a:t>
            </a:r>
          </a:p>
          <a:p>
            <a:r>
              <a:rPr lang="sq-AL" sz="2000" dirty="0" smtClean="0"/>
              <a:t>kompetenca tjera të përcaktuara me këtë ligj dhe ligjet përkatëse.</a:t>
            </a: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5907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>
                <a:solidFill>
                  <a:srgbClr val="FF0000"/>
                </a:solidFill>
              </a:rPr>
              <a:t>Kompetencat e OSHP-së</a:t>
            </a:r>
            <a:r>
              <a:rPr lang="en-US" b="1" dirty="0" smtClean="0">
                <a:solidFill>
                  <a:srgbClr val="FF0000"/>
                </a:solidFill>
              </a:rPr>
              <a:t> (4)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sq-AL" sz="2000" dirty="0" smtClean="0">
                <a:solidFill>
                  <a:srgbClr val="0000FF"/>
                </a:solidFill>
              </a:rPr>
              <a:t> </a:t>
            </a:r>
            <a:r>
              <a:rPr lang="sq-AL" dirty="0" smtClean="0"/>
              <a:t>Në rastet e </a:t>
            </a:r>
            <a:r>
              <a:rPr lang="sq-AL" b="1" dirty="0" smtClean="0"/>
              <a:t>përsëritura me pretendimet e njëjta </a:t>
            </a:r>
            <a:r>
              <a:rPr lang="sq-AL" dirty="0" smtClean="0"/>
              <a:t>ankimore, kur </a:t>
            </a:r>
            <a:r>
              <a:rPr lang="sq-AL" b="1" dirty="0" smtClean="0"/>
              <a:t>objekti i kontestit dhe palët janë të njëjta</a:t>
            </a:r>
            <a:r>
              <a:rPr lang="sq-AL" dirty="0" smtClean="0"/>
              <a:t>, për raste të cilat janë shqyrtuar më parë, kryetari i panelit shqyrtues duhet të trajtoj si çështje të gjykuar </a:t>
            </a:r>
            <a:r>
              <a:rPr lang="sq-AL" b="1" i="1" dirty="0" smtClean="0"/>
              <a:t>“</a:t>
            </a:r>
            <a:r>
              <a:rPr lang="sq-AL" b="1" i="1" dirty="0" err="1" smtClean="0"/>
              <a:t>res</a:t>
            </a:r>
            <a:r>
              <a:rPr lang="sq-AL" b="1" i="1" dirty="0" smtClean="0"/>
              <a:t> </a:t>
            </a:r>
            <a:r>
              <a:rPr lang="sq-AL" b="1" i="1" dirty="0" err="1" smtClean="0"/>
              <a:t>judicata</a:t>
            </a:r>
            <a:r>
              <a:rPr lang="sq-AL" b="1" i="1" dirty="0" smtClean="0"/>
              <a:t>”.</a:t>
            </a:r>
            <a:endParaRPr lang="en-US" b="1" i="1" dirty="0" smtClean="0"/>
          </a:p>
          <a:p>
            <a:pPr marL="342900" lvl="1" indent="-342900">
              <a:buFontTx/>
              <a:buChar char="•"/>
            </a:pPr>
            <a:r>
              <a:rPr lang="sq-AL" dirty="0" smtClean="0"/>
              <a:t>Një vendim i OSHP-se </a:t>
            </a:r>
            <a:r>
              <a:rPr lang="sq-AL" b="1" dirty="0" smtClean="0"/>
              <a:t>për ri-vlerësim të përzgjedhjes së ofertuesve ose dhënies së kontratës nuk nënkupton një ndryshim në rezultatin fillestar</a:t>
            </a:r>
            <a:endParaRPr lang="en-US" b="1" dirty="0" smtClean="0"/>
          </a:p>
          <a:p>
            <a:pPr marL="342900" lvl="1" indent="-342900">
              <a:buFontTx/>
              <a:buChar char="•"/>
            </a:pPr>
            <a:endParaRPr lang="sq-AL" sz="3600" b="1" i="1" dirty="0" smtClean="0"/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59076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>
                <a:solidFill>
                  <a:srgbClr val="FF0000"/>
                </a:solidFill>
              </a:rPr>
              <a:t>Rregullat e procedurës OSHP</a:t>
            </a:r>
            <a:endParaRPr lang="sq-AL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sq-AL" sz="2400" dirty="0" smtClean="0"/>
              <a:t>(i) të drejtën e palëve </a:t>
            </a:r>
            <a:r>
              <a:rPr lang="sq-AL" sz="2400" b="1" dirty="0" smtClean="0"/>
              <a:t>për t'u dëgjuar</a:t>
            </a:r>
            <a:r>
              <a:rPr lang="sq-AL" sz="2400" dirty="0" smtClean="0"/>
              <a:t>, duke përfshirë të drejtën për të bërë kërkesa të shkruara; </a:t>
            </a:r>
          </a:p>
          <a:p>
            <a:r>
              <a:rPr lang="sq-AL" sz="2400" dirty="0" smtClean="0"/>
              <a:t>(</a:t>
            </a:r>
            <a:r>
              <a:rPr lang="sq-AL" sz="2400" dirty="0" err="1" smtClean="0"/>
              <a:t>ii</a:t>
            </a:r>
            <a:r>
              <a:rPr lang="sq-AL" sz="2400" dirty="0" smtClean="0"/>
              <a:t>) të drejtën e palëve për t’u informuar për argumente dhe akuza të paraqitura nga pala tjetër dhe </a:t>
            </a:r>
            <a:r>
              <a:rPr lang="sq-AL" sz="2400" b="1" dirty="0" smtClean="0"/>
              <a:t>për t'iu përgjigjur</a:t>
            </a:r>
            <a:r>
              <a:rPr lang="sq-AL" sz="2400" dirty="0" smtClean="0"/>
              <a:t> argumenteve dhe thënieve të tilla</a:t>
            </a:r>
          </a:p>
          <a:p>
            <a:r>
              <a:rPr lang="sq-AL" sz="2400" dirty="0" smtClean="0"/>
              <a:t>(</a:t>
            </a:r>
            <a:r>
              <a:rPr lang="sq-AL" sz="2400" dirty="0" err="1" smtClean="0"/>
              <a:t>iii</a:t>
            </a:r>
            <a:r>
              <a:rPr lang="sq-AL" sz="2400" dirty="0" smtClean="0"/>
              <a:t>) të drejtën e palëve për të </a:t>
            </a:r>
            <a:r>
              <a:rPr lang="sq-AL" sz="2400" b="1" dirty="0" smtClean="0"/>
              <a:t>pasur përfaqësim ligjor</a:t>
            </a:r>
            <a:r>
              <a:rPr lang="sq-AL" sz="2400" dirty="0" smtClean="0"/>
              <a:t>; </a:t>
            </a:r>
          </a:p>
          <a:p>
            <a:r>
              <a:rPr lang="sq-AL" sz="2400" dirty="0" smtClean="0"/>
              <a:t>(</a:t>
            </a:r>
            <a:r>
              <a:rPr lang="sq-AL" sz="2400" dirty="0" err="1" smtClean="0"/>
              <a:t>iv</a:t>
            </a:r>
            <a:r>
              <a:rPr lang="sq-AL" sz="2400" dirty="0" smtClean="0"/>
              <a:t>) të drejtën e palëve për të </a:t>
            </a:r>
            <a:r>
              <a:rPr lang="sq-AL" sz="2400" b="1" dirty="0" smtClean="0"/>
              <a:t>paraqitur prova dhe argumente</a:t>
            </a:r>
            <a:r>
              <a:rPr lang="sq-AL" sz="2400" dirty="0" smtClean="0"/>
              <a:t> në një dëgjim para OSHP-së, duke përfshirë ekzaminimin dhe pyetje të dëshmitarëve;</a:t>
            </a:r>
          </a:p>
          <a:p>
            <a:r>
              <a:rPr lang="sq-AL" sz="2400" dirty="0" smtClean="0"/>
              <a:t> (v) të drejtën e palëve për të </a:t>
            </a:r>
            <a:r>
              <a:rPr lang="sq-AL" sz="2400" b="1" dirty="0" smtClean="0"/>
              <a:t>kërkuar emërimin e dëshmitarëve teknike;</a:t>
            </a:r>
            <a:endParaRPr lang="sq-AL" sz="2400" b="1" dirty="0"/>
          </a:p>
        </p:txBody>
      </p:sp>
    </p:spTree>
    <p:extLst>
      <p:ext uri="{BB962C8B-B14F-4D97-AF65-F5344CB8AC3E}">
        <p14:creationId xmlns:p14="http://schemas.microsoft.com/office/powerpoint/2010/main" val="291900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sz="4000" b="1" dirty="0" smtClean="0">
                <a:solidFill>
                  <a:srgbClr val="FF0000"/>
                </a:solidFill>
              </a:rPr>
              <a:t>Autoriteti për të ndjekur ankesat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i="1" dirty="0" smtClean="0"/>
              <a:t>Në rast të tërheqjes së ankesave të parashtruara OSHP ka autoritetin për të vazhduar në emër të vet shqyrtimin e supozimeve (në mënyrë direkt apo indirekte) të paraqitura në një ankesë të tillë</a:t>
            </a:r>
            <a:r>
              <a:rPr lang="en-US" i="1" dirty="0" smtClean="0"/>
              <a:t>.</a:t>
            </a:r>
            <a:r>
              <a:rPr lang="sq-AL" i="1" dirty="0" smtClean="0"/>
              <a:t> </a:t>
            </a: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553524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>
                <a:solidFill>
                  <a:srgbClr val="FF0000"/>
                </a:solidFill>
              </a:rPr>
              <a:t>Pezullimi automatik</a:t>
            </a:r>
            <a:endParaRPr lang="sq-AL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sz="2000" dirty="0" smtClean="0"/>
              <a:t>Parashtrimi i ankesë </a:t>
            </a:r>
            <a:r>
              <a:rPr lang="sq-AL" sz="2000" b="1" dirty="0" smtClean="0"/>
              <a:t>pezullon automatikisht </a:t>
            </a:r>
            <a:r>
              <a:rPr lang="sq-AL" sz="2000" dirty="0" smtClean="0"/>
              <a:t>procedurën e prokurimit</a:t>
            </a:r>
          </a:p>
          <a:p>
            <a:r>
              <a:rPr lang="sq-AL" sz="2000" b="1" dirty="0" smtClean="0"/>
              <a:t>Kryetari i OSHP mund të nxjerrë urdhër për heqjen e obligimit për pezullimin automatik</a:t>
            </a:r>
            <a:r>
              <a:rPr lang="sq-AL" sz="2000" dirty="0" smtClean="0"/>
              <a:t>, nëse duke marrë parasysh pasojat e mundshme negative që mund të ketë pezullimi në të gjitha interesat që mund të dëmtohen duke përfshirë interesin publik dhe interesat e ankuesit, Kryetari vendos se pasojat negative që mund të ketë pezullimi i tejkalojnë përfitimet e mundshme. </a:t>
            </a:r>
          </a:p>
          <a:p>
            <a:r>
              <a:rPr lang="sq-AL" sz="2000" dirty="0" smtClean="0"/>
              <a:t>Para se të marrë çfarëdo veprimi mbi </a:t>
            </a:r>
            <a:r>
              <a:rPr lang="sq-AL" sz="2000" b="1" dirty="0" smtClean="0"/>
              <a:t>kërkesën e autoritetit kontraktues, ankuesit do t’i jepet mundësia që t’i dorëzojë argumente me shkrim Kryetarit të OSHP-së lidhur me atë se pse pezullimi nuk duhet të hiqet. </a:t>
            </a:r>
            <a:r>
              <a:rPr lang="sq-AL" sz="2000" dirty="0" smtClean="0"/>
              <a:t>Kryetari do të njoftojë ankuesin dhe autoritetin përkatës me shkrim për vendimin e tij </a:t>
            </a:r>
          </a:p>
        </p:txBody>
      </p:sp>
    </p:spTree>
    <p:extLst>
      <p:ext uri="{BB962C8B-B14F-4D97-AF65-F5344CB8AC3E}">
        <p14:creationId xmlns:p14="http://schemas.microsoft.com/office/powerpoint/2010/main" val="3602101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1042988" y="304800"/>
            <a:ext cx="7705725" cy="13239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4000" b="1" dirty="0" smtClean="0">
                <a:solidFill>
                  <a:srgbClr val="FF0000"/>
                </a:solidFill>
              </a:rPr>
              <a:t>Korniza ligjore</a:t>
            </a:r>
            <a:r>
              <a:rPr lang="en-US" sz="4000" b="1" dirty="0" smtClean="0">
                <a:solidFill>
                  <a:srgbClr val="FF0000"/>
                </a:solidFill>
              </a:rPr>
              <a:t> e BE-se</a:t>
            </a:r>
            <a:r>
              <a:rPr lang="sq-AL" sz="4000" b="1" dirty="0" smtClean="0">
                <a:solidFill>
                  <a:srgbClr val="FF0000"/>
                </a:solidFill>
              </a:rPr>
              <a:t> për mjete juridike</a:t>
            </a:r>
            <a:r>
              <a:rPr lang="en-US" sz="4000" b="1" dirty="0" smtClean="0">
                <a:solidFill>
                  <a:srgbClr val="FF0000"/>
                </a:solidFill>
              </a:rPr>
              <a:t> (2)</a:t>
            </a:r>
            <a:endParaRPr lang="sq-AL" sz="4000" b="1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457200" y="1752600"/>
            <a:ext cx="8578850" cy="41243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2400" dirty="0" smtClean="0"/>
              <a:t>Te dy këto rregullore ose direktiva janë ndryshuar nga rregullorja </a:t>
            </a:r>
            <a:r>
              <a:rPr lang="sq-AL" sz="2400" b="1" dirty="0" smtClean="0"/>
              <a:t>2007/66/EC</a:t>
            </a:r>
            <a:endParaRPr lang="en-US" sz="2400" b="1" dirty="0" smtClean="0"/>
          </a:p>
          <a:p>
            <a:pPr>
              <a:buNone/>
            </a:pPr>
            <a:endParaRPr lang="en-US" sz="2400" dirty="0" smtClean="0"/>
          </a:p>
          <a:p>
            <a:r>
              <a:rPr lang="sq-AL" sz="2400" dirty="0" smtClean="0"/>
              <a:t>Te gjitha rregulloret duhet te implementohen ne ligjin kombëtar, e qe siguron rregulla specifike procedurale qe zbatohen tek mjetet juridike.  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sq-AL" sz="2400" b="1" dirty="0" smtClean="0"/>
              <a:t>Qëllimi i direktivës për mjete juridike  është qe disa parregullsi qe ndodhin gjate procedurës për dhënie te kontratës te sfidohen  dhe te rregullohen sa me shpejt qe është e </a:t>
            </a:r>
            <a:r>
              <a:rPr lang="sq-AL" sz="2400" b="1" dirty="0" smtClean="0"/>
              <a:t>mundshme</a:t>
            </a:r>
            <a:r>
              <a:rPr lang="en-US" sz="2400" b="1" dirty="0" smtClean="0"/>
              <a:t>.</a:t>
            </a:r>
            <a:endParaRPr lang="sq-AL" sz="2400" b="1" dirty="0" smtClean="0"/>
          </a:p>
          <a:p>
            <a:pPr marL="0" indent="0">
              <a:buClrTx/>
              <a:buNone/>
            </a:pP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sz="3600" b="1" dirty="0" smtClean="0">
                <a:solidFill>
                  <a:srgbClr val="FF0000"/>
                </a:solidFill>
              </a:rPr>
              <a:t>Afati i fundit për marrjen e vendimeve </a:t>
            </a:r>
            <a:endParaRPr lang="sq-AL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endParaRPr lang="en-US" sz="2000" dirty="0" smtClean="0"/>
          </a:p>
          <a:p>
            <a:r>
              <a:rPr lang="sq-AL" sz="2000" dirty="0" smtClean="0"/>
              <a:t>OSHP do të nxjerrë </a:t>
            </a:r>
            <a:r>
              <a:rPr lang="sq-AL" sz="2000" b="1" dirty="0" smtClean="0"/>
              <a:t>vendimin e tij përfundimta</a:t>
            </a:r>
            <a:r>
              <a:rPr lang="sq-AL" sz="2000" dirty="0" smtClean="0"/>
              <a:t>r, së bashku me një </a:t>
            </a:r>
            <a:r>
              <a:rPr lang="sq-AL" sz="2000" b="1" dirty="0" smtClean="0"/>
              <a:t>deklaratë me shkrim</a:t>
            </a:r>
            <a:r>
              <a:rPr lang="sq-AL" sz="2000" dirty="0" smtClean="0"/>
              <a:t> mbi arsyet faktike dhe ligjore mbi të cilat është marrë një vendim i tillë, dhe </a:t>
            </a:r>
            <a:r>
              <a:rPr lang="sq-AL" sz="2000" b="1" dirty="0" smtClean="0"/>
              <a:t>ndonjë urdhër </a:t>
            </a:r>
            <a:r>
              <a:rPr lang="sq-AL" sz="2000" dirty="0" smtClean="0"/>
              <a:t>që nevojitet për zbatimin e vendimit të tillë</a:t>
            </a:r>
            <a:endParaRPr lang="en-US" sz="2000" dirty="0" smtClean="0"/>
          </a:p>
          <a:p>
            <a:endParaRPr lang="sq-AL" sz="2000" b="1" dirty="0" smtClean="0"/>
          </a:p>
          <a:p>
            <a:r>
              <a:rPr lang="sq-AL" sz="2000" dirty="0" smtClean="0"/>
              <a:t>Vendimi i OSHP-së do të publikohet në </a:t>
            </a:r>
            <a:r>
              <a:rPr lang="sq-AL" sz="2000" dirty="0" err="1" smtClean="0"/>
              <a:t>webfaqen</a:t>
            </a:r>
            <a:r>
              <a:rPr lang="sq-AL" sz="2000" dirty="0" smtClean="0"/>
              <a:t> e OSHP-së brenda </a:t>
            </a:r>
            <a:r>
              <a:rPr lang="sq-AL" sz="2000" b="1" dirty="0" smtClean="0"/>
              <a:t>5 ditëve </a:t>
            </a:r>
            <a:r>
              <a:rPr lang="sq-AL" sz="2000" dirty="0" smtClean="0"/>
              <a:t>në gjuhën origjinale të vendimit dhe brenda </a:t>
            </a:r>
            <a:r>
              <a:rPr lang="sq-AL" sz="2000" b="1" dirty="0" smtClean="0"/>
              <a:t>15 ditëve</a:t>
            </a:r>
            <a:r>
              <a:rPr lang="sq-AL" sz="2000" dirty="0" smtClean="0"/>
              <a:t> sa i përket gjuhëve tjera, si dhe në gjuhën angleze për të gjitha rastet me vlerë të lartë të kontratës. </a:t>
            </a:r>
            <a:endParaRPr lang="sq-AL" sz="2000" dirty="0"/>
          </a:p>
        </p:txBody>
      </p:sp>
    </p:spTree>
    <p:extLst>
      <p:ext uri="{BB962C8B-B14F-4D97-AF65-F5344CB8AC3E}">
        <p14:creationId xmlns:p14="http://schemas.microsoft.com/office/powerpoint/2010/main" val="36828371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sq-AL" sz="4000" b="1" dirty="0" smtClean="0">
                <a:solidFill>
                  <a:srgbClr val="FF0000"/>
                </a:solidFill>
              </a:rPr>
              <a:t>Siguria dhe Gjobat</a:t>
            </a:r>
            <a:endParaRPr lang="sq-AL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000" dirty="0" smtClean="0"/>
              <a:t>K</a:t>
            </a:r>
            <a:r>
              <a:rPr lang="sq-AL" sz="2000" dirty="0" smtClean="0"/>
              <a:t>ërkesa për rishqyrtim mund të dorëzohet, </a:t>
            </a:r>
            <a:r>
              <a:rPr lang="sq-AL" sz="2000" b="1" u="sng" dirty="0" smtClean="0"/>
              <a:t>pa pagese,</a:t>
            </a:r>
            <a:r>
              <a:rPr lang="sq-AL" sz="2000" dirty="0" smtClean="0"/>
              <a:t> nga cilado palë e interesuar </a:t>
            </a:r>
            <a:r>
              <a:rPr lang="sq-AL" sz="2000" b="1" dirty="0" smtClean="0"/>
              <a:t>në </a:t>
            </a:r>
            <a:r>
              <a:rPr lang="sq-AL" sz="2000" b="1" u="sng" dirty="0" smtClean="0"/>
              <a:t>çdo fazë</a:t>
            </a:r>
            <a:r>
              <a:rPr lang="sq-AL" sz="2000" dirty="0" smtClean="0"/>
              <a:t> të aktivitetit të prokurimit dhe në lidhje me </a:t>
            </a:r>
            <a:r>
              <a:rPr lang="sq-AL" sz="2000" b="1" dirty="0" smtClean="0"/>
              <a:t>çfarëdo aktiviteti ose lëshimi</a:t>
            </a:r>
            <a:r>
              <a:rPr lang="sq-AL" sz="2000" dirty="0" smtClean="0"/>
              <a:t> te AK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T</a:t>
            </a:r>
            <a:r>
              <a:rPr lang="sq-AL" sz="2000" dirty="0" smtClean="0"/>
              <a:t>ë gjithë ankuesit duhet të paguajnë një tarife të ankesave në OSHP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     - </a:t>
            </a:r>
            <a:r>
              <a:rPr lang="sq-AL" sz="2000" dirty="0" smtClean="0"/>
              <a:t>Kurdo qe ankesa ndërlidhet  me vendimin </a:t>
            </a:r>
            <a:r>
              <a:rPr lang="sq-AL" sz="2000" b="1" dirty="0" smtClean="0"/>
              <a:t>për shpërblim  te një kontrate</a:t>
            </a:r>
            <a:r>
              <a:rPr lang="sq-AL" sz="2000" dirty="0" smtClean="0"/>
              <a:t>, shuma e tarifës se ankesës është e barabartë me </a:t>
            </a:r>
            <a:r>
              <a:rPr lang="sq-AL" sz="2000" b="1" dirty="0" smtClean="0"/>
              <a:t>një përqind (1%) te vlerës së ofertës, por jo më pak se 100 Euro dhe jo më shumë se 5,000 Euro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dhe</a:t>
            </a:r>
            <a:r>
              <a:rPr lang="en-US" sz="2000" b="1" dirty="0" smtClean="0"/>
              <a:t>,</a:t>
            </a:r>
          </a:p>
          <a:p>
            <a:pPr>
              <a:buNone/>
            </a:pPr>
            <a:r>
              <a:rPr lang="en-US" sz="2000" b="1" dirty="0" smtClean="0"/>
              <a:t>     - </a:t>
            </a:r>
            <a:r>
              <a:rPr lang="sq-AL" sz="2000" dirty="0" smtClean="0"/>
              <a:t>Kurdo qe aneksa nderlidhet me </a:t>
            </a:r>
            <a:r>
              <a:rPr lang="sq-AL" sz="2000" b="1" dirty="0" smtClean="0"/>
              <a:t>njoftimin për kontratë, dokumentet e tenderit</a:t>
            </a:r>
            <a:r>
              <a:rPr lang="sq-AL" sz="2000" dirty="0" smtClean="0"/>
              <a:t>, shuma e tarifës se ankesës është e barabartë me </a:t>
            </a:r>
            <a:r>
              <a:rPr lang="sq-AL" sz="2000" b="1" dirty="0" smtClean="0"/>
              <a:t>një përqind (1%) te vlerës se parashikuar, por jo më pak se 100 Euro dhe jo më shumë se 5,000 Euro</a:t>
            </a:r>
            <a:r>
              <a:rPr lang="en-US" sz="2000" b="1" dirty="0" smtClean="0"/>
              <a:t>.</a:t>
            </a:r>
            <a:endParaRPr lang="en-US" sz="2000" dirty="0" smtClean="0"/>
          </a:p>
          <a:p>
            <a:endParaRPr lang="en-US" sz="20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72269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sq-AL" sz="4000" b="1" dirty="0" smtClean="0">
                <a:solidFill>
                  <a:srgbClr val="FF0000"/>
                </a:solidFill>
              </a:rPr>
              <a:t>Siguria dhe Gjobat</a:t>
            </a:r>
            <a:r>
              <a:rPr lang="en-US" sz="4000" b="1" dirty="0" smtClean="0">
                <a:solidFill>
                  <a:srgbClr val="FF0000"/>
                </a:solidFill>
              </a:rPr>
              <a:t> (2)</a:t>
            </a:r>
            <a:endParaRPr lang="sq-AL" sz="4000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sq-AL" sz="2000" dirty="0" smtClean="0"/>
              <a:t>Pagesa do të bëhet me para të gatshme apo të barasvlershme në llogarinë e krijuar nga OSHP</a:t>
            </a:r>
            <a:r>
              <a:rPr lang="en-US" sz="2000" dirty="0" smtClean="0"/>
              <a:t>;</a:t>
            </a:r>
          </a:p>
          <a:p>
            <a:r>
              <a:rPr lang="sq-AL" sz="2000" dirty="0" smtClean="0"/>
              <a:t>Ankesa do të </a:t>
            </a:r>
            <a:r>
              <a:rPr lang="sq-AL" sz="2000" b="1" dirty="0" smtClean="0"/>
              <a:t>hedhet poshtë nga OSHP nëse nuk shoqërohet me pagesë</a:t>
            </a:r>
            <a:r>
              <a:rPr lang="en-US" sz="2000" b="1" dirty="0" smtClean="0"/>
              <a:t>;</a:t>
            </a:r>
            <a:r>
              <a:rPr lang="sq-AL" sz="2000" b="1" dirty="0" smtClean="0">
                <a:solidFill>
                  <a:srgbClr val="0000FF"/>
                </a:solidFill>
              </a:rPr>
              <a:t> </a:t>
            </a:r>
            <a:endParaRPr lang="en-US" sz="2000" b="1" dirty="0" smtClean="0">
              <a:solidFill>
                <a:srgbClr val="0000FF"/>
              </a:solidFill>
            </a:endParaRPr>
          </a:p>
          <a:p>
            <a:r>
              <a:rPr lang="sq-AL" sz="2000" dirty="0" smtClean="0"/>
              <a:t>Pagesa do t’i </a:t>
            </a:r>
            <a:r>
              <a:rPr lang="sq-AL" sz="2000" b="1" dirty="0" smtClean="0"/>
              <a:t>kthehet parashtruesit të ankesës kurdo që OSHP e miraton ankesën si të bazuar</a:t>
            </a:r>
            <a:r>
              <a:rPr lang="en-US" sz="2000" b="1" dirty="0" smtClean="0"/>
              <a:t>;</a:t>
            </a:r>
          </a:p>
          <a:p>
            <a:r>
              <a:rPr lang="sq-AL" sz="2000" dirty="0" smtClean="0"/>
              <a:t>Nëse PSH vendos se pretendimet në ankesë janë të kota, </a:t>
            </a:r>
            <a:r>
              <a:rPr lang="sq-AL" sz="2000" b="1" dirty="0" smtClean="0"/>
              <a:t>OSHP mund të kërkojë nga parashtruesi i ankesës të paguajë një gjobë shtesë deri në 5,000</a:t>
            </a:r>
            <a:r>
              <a:rPr lang="en-US" sz="2000" b="1" dirty="0" smtClean="0"/>
              <a:t> </a:t>
            </a:r>
            <a:r>
              <a:rPr lang="sq-AL" sz="2000" b="1" dirty="0" smtClean="0"/>
              <a:t>€</a:t>
            </a:r>
            <a:r>
              <a:rPr lang="en-US" sz="2000" b="1" dirty="0" smtClean="0"/>
              <a:t>;</a:t>
            </a:r>
          </a:p>
          <a:p>
            <a:r>
              <a:rPr lang="sq-AL" sz="2000" dirty="0" smtClean="0"/>
              <a:t>Në rast të tillë, parashtruesi i ankesës nuk do të ketë të drejtë legjitime të merr pjesë në një aktivitet të prokurimit të përfshirë me ligjin e tanishëm, derisa: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-  </a:t>
            </a:r>
            <a:r>
              <a:rPr lang="sq-AL" sz="2000" dirty="0" smtClean="0"/>
              <a:t>Gjoba të paguhet në tërësi; ose</a:t>
            </a:r>
            <a:endParaRPr lang="en-US" sz="2000" dirty="0" smtClean="0"/>
          </a:p>
          <a:p>
            <a:pPr lvl="0">
              <a:buNone/>
            </a:pPr>
            <a:r>
              <a:rPr lang="en-US" sz="2000" dirty="0" smtClean="0"/>
              <a:t>      -  </a:t>
            </a:r>
            <a:r>
              <a:rPr lang="sq-AL" sz="2000" dirty="0" smtClean="0"/>
              <a:t>Një organ me juridiksion kompetent shfuqizon urdhrin e OSHP-së </a:t>
            </a:r>
            <a:r>
              <a:rPr lang="en-US" sz="2000" dirty="0" smtClean="0"/>
              <a:t>   </a:t>
            </a:r>
            <a:r>
              <a:rPr lang="sq-AL" sz="2000" dirty="0" smtClean="0"/>
              <a:t>që kërkon pagesën e gjobës.</a:t>
            </a:r>
            <a:endParaRPr lang="en-US" sz="2000" dirty="0" smtClean="0"/>
          </a:p>
          <a:p>
            <a:endParaRPr lang="en-US" sz="2000" b="1" dirty="0" smtClean="0"/>
          </a:p>
          <a:p>
            <a:endParaRPr lang="sq-AL" sz="2000" b="1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2269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>
                <a:solidFill>
                  <a:srgbClr val="FF0000"/>
                </a:solidFill>
              </a:rPr>
              <a:t>Veprimet e Gjykatave </a:t>
            </a:r>
            <a:endParaRPr lang="sq-AL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q-AL" sz="2400" dirty="0" smtClean="0"/>
              <a:t>parashtruesi i ankesës mund të kërkojë nga Gjykata Themelore shqyrtimin e vendimit. </a:t>
            </a:r>
            <a:endParaRPr lang="en-US" sz="2400" dirty="0" smtClean="0"/>
          </a:p>
          <a:p>
            <a:endParaRPr lang="sq-AL" sz="2400" dirty="0" smtClean="0"/>
          </a:p>
          <a:p>
            <a:r>
              <a:rPr lang="sq-AL" sz="2400" dirty="0" smtClean="0"/>
              <a:t>Afati i fundit për të paraqitur kërkesë në Gjykatën Themelore </a:t>
            </a:r>
            <a:r>
              <a:rPr lang="sq-AL" sz="2400" b="1" dirty="0" smtClean="0"/>
              <a:t>30 dite nga publikimi </a:t>
            </a:r>
          </a:p>
        </p:txBody>
      </p:sp>
    </p:spTree>
    <p:extLst>
      <p:ext uri="{BB962C8B-B14F-4D97-AF65-F5344CB8AC3E}">
        <p14:creationId xmlns:p14="http://schemas.microsoft.com/office/powerpoint/2010/main" val="9744485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b="1" dirty="0" smtClean="0">
                <a:solidFill>
                  <a:srgbClr val="FF0000"/>
                </a:solidFill>
              </a:rPr>
              <a:t>Veprimet e Gjykatave</a:t>
            </a:r>
            <a:r>
              <a:rPr lang="en-US" b="1" dirty="0" smtClean="0">
                <a:solidFill>
                  <a:srgbClr val="FF0000"/>
                </a:solidFill>
              </a:rPr>
              <a:t> (2)</a:t>
            </a:r>
            <a:r>
              <a:rPr lang="sq-AL" b="1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q-AL" sz="2400" dirty="0" smtClean="0"/>
              <a:t>Nëse gjykata konstaton se një pretendim i bërë nga parashtruesi i ankesës në ankesën e tij të mëparshme që i është dorëzuar OSHP është bërë në mënyrë të vlefshme, gjykata lëshon një urdhër</a:t>
            </a:r>
          </a:p>
          <a:p>
            <a:pPr marL="0" indent="0">
              <a:buNone/>
            </a:pPr>
            <a:r>
              <a:rPr lang="sq-AL" sz="2400" dirty="0" smtClean="0"/>
              <a:t> (i) duke e shfuqizuar ose ndryshuar çfarëdo urdhri ose vendimi të marrë nga OSHP, dhe/ose</a:t>
            </a:r>
          </a:p>
          <a:p>
            <a:pPr marL="0" indent="0">
              <a:buNone/>
            </a:pPr>
            <a:r>
              <a:rPr lang="sq-AL" sz="2400" dirty="0" smtClean="0"/>
              <a:t> (ii) nëse parashtruesi i ankesës mund të demonstrojë se ai është dëmtuar nga veprimi ose mos-veprimi i AK, atëherë gjykata gjithashtu mund të kërkojë nga autoriteti kontraktues që të ia paguajë parashtruesit të ankesës kompensimin </a:t>
            </a:r>
            <a:r>
              <a:rPr lang="en-US" sz="2400" dirty="0" smtClean="0"/>
              <a:t>p</a:t>
            </a:r>
            <a:r>
              <a:rPr lang="sq-AL" sz="2400" dirty="0" smtClean="0"/>
              <a:t>ë</a:t>
            </a:r>
            <a:r>
              <a:rPr lang="en-US" sz="2400" dirty="0" smtClean="0"/>
              <a:t>r d</a:t>
            </a:r>
            <a:r>
              <a:rPr lang="sq-AL" sz="2400" dirty="0" smtClean="0"/>
              <a:t>ë</a:t>
            </a:r>
            <a:r>
              <a:rPr lang="en-US" sz="2400" dirty="0" smtClean="0"/>
              <a:t>min e </a:t>
            </a:r>
            <a:r>
              <a:rPr lang="en-US" sz="2400" dirty="0" err="1" smtClean="0"/>
              <a:t>shkaktuar</a:t>
            </a:r>
            <a:r>
              <a:rPr lang="sq-AL" sz="2400" dirty="0" smtClean="0"/>
              <a:t> </a:t>
            </a:r>
          </a:p>
          <a:p>
            <a:pPr marL="0" indent="0"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508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sq-AL" sz="2400" b="1" dirty="0" smtClean="0">
                <a:solidFill>
                  <a:srgbClr val="FF0000"/>
                </a:solidFill>
              </a:rPr>
              <a:t>SKEMA E RRJEDHËS SË PROCEDURËS SË ANKESAVE – Shkalla II – Ankesa pranë OSHP-së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609600" y="1752600"/>
            <a:ext cx="8077200" cy="1828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Font typeface="Arial" pitchFamily="34" charset="0"/>
              <a:buChar char="•"/>
            </a:pPr>
            <a:r>
              <a:rPr lang="sq-AL" dirty="0" smtClean="0">
                <a:solidFill>
                  <a:schemeClr val="tx1"/>
                </a:solidFill>
              </a:rPr>
              <a:t>ZP </a:t>
            </a:r>
            <a:r>
              <a:rPr lang="sq-AL" b="1" dirty="0" smtClean="0">
                <a:solidFill>
                  <a:schemeClr val="tx1"/>
                </a:solidFill>
              </a:rPr>
              <a:t>pezullon</a:t>
            </a:r>
            <a:r>
              <a:rPr lang="sq-AL" dirty="0" smtClean="0">
                <a:solidFill>
                  <a:schemeClr val="tx1"/>
                </a:solidFill>
              </a:rPr>
              <a:t> aktivitetin e prokurimit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sq-AL" dirty="0" smtClean="0">
                <a:solidFill>
                  <a:schemeClr val="tx1"/>
                </a:solidFill>
              </a:rPr>
              <a:t>ZP </a:t>
            </a:r>
            <a:r>
              <a:rPr lang="sq-AL" b="1" dirty="0" smtClean="0">
                <a:solidFill>
                  <a:schemeClr val="tx1"/>
                </a:solidFill>
              </a:rPr>
              <a:t>njofton me shkrim</a:t>
            </a:r>
            <a:r>
              <a:rPr lang="sq-AL" dirty="0" smtClean="0">
                <a:solidFill>
                  <a:schemeClr val="tx1"/>
                </a:solidFill>
              </a:rPr>
              <a:t> të gjitha palët e interesuara lidhur me pezullimin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sq-AL" dirty="0" smtClean="0">
                <a:solidFill>
                  <a:schemeClr val="tx1"/>
                </a:solidFill>
              </a:rPr>
              <a:t>ZP i </a:t>
            </a:r>
            <a:r>
              <a:rPr lang="sq-AL" b="1" dirty="0" smtClean="0">
                <a:solidFill>
                  <a:schemeClr val="tx1"/>
                </a:solidFill>
              </a:rPr>
              <a:t>përgjigjet sqarimeve, kërkesave të OSHP-së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762000" y="3657600"/>
            <a:ext cx="7924800" cy="3200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OSHP refuzon ankesën</a:t>
            </a:r>
            <a:r>
              <a:rPr lang="sq-AL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q-AL" dirty="0" smtClean="0">
                <a:solidFill>
                  <a:schemeClr val="tx1"/>
                </a:solidFill>
              </a:rPr>
              <a:t>Nëse refuzimi ndërlidhet me vendimin </a:t>
            </a:r>
            <a:r>
              <a:rPr lang="sq-AL" b="1" dirty="0" smtClean="0">
                <a:solidFill>
                  <a:schemeClr val="tx1"/>
                </a:solidFill>
              </a:rPr>
              <a:t>për shpërblim  të një kontrate, </a:t>
            </a:r>
            <a:r>
              <a:rPr lang="sq-AL" dirty="0" smtClean="0">
                <a:solidFill>
                  <a:schemeClr val="tx1"/>
                </a:solidFill>
              </a:rPr>
              <a:t>ZP vazhdon me</a:t>
            </a:r>
            <a:r>
              <a:rPr lang="sq-AL" b="1" dirty="0" smtClean="0">
                <a:solidFill>
                  <a:schemeClr val="tx1"/>
                </a:solidFill>
              </a:rPr>
              <a:t> nënshkrim të kontratës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q-AL" dirty="0" smtClean="0">
                <a:solidFill>
                  <a:schemeClr val="tx1"/>
                </a:solidFill>
              </a:rPr>
              <a:t>Nëse refuzimi ndërlidhet me</a:t>
            </a:r>
            <a:r>
              <a:rPr lang="sq-AL" b="1" dirty="0" smtClean="0">
                <a:solidFill>
                  <a:schemeClr val="tx1"/>
                </a:solidFill>
              </a:rPr>
              <a:t> njoftimet për kontratë, dokumentet e tenderit,</a:t>
            </a:r>
            <a:r>
              <a:rPr lang="sq-AL" dirty="0" smtClean="0">
                <a:solidFill>
                  <a:schemeClr val="tx1"/>
                </a:solidFill>
              </a:rPr>
              <a:t> ZP njofton te gjitha palët e interesuara vazhdon me procedurë. 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5086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/>
            </a:r>
            <a:br>
              <a:rPr lang="en-US" sz="2400" b="1" dirty="0" smtClean="0">
                <a:solidFill>
                  <a:srgbClr val="FF0000"/>
                </a:solidFill>
              </a:rPr>
            </a:br>
            <a:r>
              <a:rPr lang="sq-AL" sz="2400" b="1" dirty="0" smtClean="0">
                <a:solidFill>
                  <a:srgbClr val="FF0000"/>
                </a:solidFill>
              </a:rPr>
              <a:t>SKEMA E RRJEDHËS SË PROCEDURËS SË ANKESAVE – Shkalla II – Ankesa pranë OSHP-së</a:t>
            </a:r>
            <a:r>
              <a:rPr lang="en-US" sz="2400" b="1" dirty="0" smtClean="0">
                <a:solidFill>
                  <a:srgbClr val="FF0000"/>
                </a:solidFill>
              </a:rPr>
              <a:t> (2)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400" dirty="0">
              <a:solidFill>
                <a:srgbClr val="0000FF"/>
              </a:solidFill>
            </a:endParaRPr>
          </a:p>
          <a:p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762000" y="1676400"/>
            <a:ext cx="7924800" cy="5181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Font typeface="Arial" pitchFamily="34" charset="0"/>
              <a:buChar char="•"/>
            </a:pPr>
            <a:endParaRPr lang="en-US" b="1" dirty="0" smtClean="0">
              <a:solidFill>
                <a:srgbClr val="FF0000"/>
              </a:solidFill>
            </a:endParaRPr>
          </a:p>
          <a:p>
            <a:pPr lvl="0" algn="ctr">
              <a:buFont typeface="Wingdings" pitchFamily="2" charset="2"/>
              <a:buChar char="q"/>
            </a:pP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sq-AL" b="1" dirty="0" smtClean="0">
                <a:solidFill>
                  <a:schemeClr val="tx1"/>
                </a:solidFill>
              </a:rPr>
              <a:t>OSHP aprovon ankesën</a:t>
            </a:r>
            <a:r>
              <a:rPr lang="sq-AL" dirty="0" smtClean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ctr">
              <a:buFont typeface="Wingdings" pitchFamily="2" charset="2"/>
              <a:buChar char="q"/>
            </a:pPr>
            <a:endParaRPr lang="en-US" dirty="0" smtClean="0">
              <a:solidFill>
                <a:schemeClr val="tx1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q-AL" dirty="0" smtClean="0">
                <a:solidFill>
                  <a:schemeClr val="tx1"/>
                </a:solidFill>
              </a:rPr>
              <a:t>Nëse miratimi ndërlidhet me vendimin </a:t>
            </a:r>
            <a:r>
              <a:rPr lang="sq-AL" b="1" dirty="0" smtClean="0">
                <a:solidFill>
                  <a:schemeClr val="tx1"/>
                </a:solidFill>
              </a:rPr>
              <a:t>për shpërblim të një kontrate, </a:t>
            </a:r>
            <a:r>
              <a:rPr lang="sq-AL" dirty="0" smtClean="0">
                <a:solidFill>
                  <a:schemeClr val="tx1"/>
                </a:solidFill>
              </a:rPr>
              <a:t>ZP do të bëjë </a:t>
            </a:r>
            <a:r>
              <a:rPr lang="en-US" dirty="0" err="1" smtClean="0">
                <a:solidFill>
                  <a:schemeClr val="tx1"/>
                </a:solidFill>
              </a:rPr>
              <a:t>anulimin</a:t>
            </a:r>
            <a:r>
              <a:rPr lang="en-US" dirty="0" smtClean="0">
                <a:solidFill>
                  <a:schemeClr val="tx1"/>
                </a:solidFill>
              </a:rPr>
              <a:t>  e </a:t>
            </a:r>
            <a:r>
              <a:rPr lang="en-US" b="1" dirty="0" err="1" smtClean="0">
                <a:solidFill>
                  <a:schemeClr val="tx1"/>
                </a:solidFill>
              </a:rPr>
              <a:t>njoftimin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mbi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vendimin</a:t>
            </a:r>
            <a:r>
              <a:rPr lang="en-US" b="1" dirty="0" smtClean="0">
                <a:solidFill>
                  <a:schemeClr val="tx1"/>
                </a:solidFill>
              </a:rPr>
              <a:t> e AK-</a:t>
            </a:r>
            <a:r>
              <a:rPr lang="en-US" b="1" dirty="0" err="1" smtClean="0">
                <a:solidFill>
                  <a:schemeClr val="tx1"/>
                </a:solidFill>
              </a:rPr>
              <a:t>së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sq-AL" dirty="0" smtClean="0">
                <a:solidFill>
                  <a:schemeClr val="tx1"/>
                </a:solidFill>
              </a:rPr>
              <a:t>, duke përdorur </a:t>
            </a:r>
            <a:r>
              <a:rPr lang="sq-AL" b="1" dirty="0" smtClean="0">
                <a:solidFill>
                  <a:schemeClr val="tx1"/>
                </a:solidFill>
              </a:rPr>
              <a:t>formularin B</a:t>
            </a:r>
            <a:r>
              <a:rPr lang="en-US" b="1" dirty="0" smtClean="0">
                <a:solidFill>
                  <a:schemeClr val="tx1"/>
                </a:solidFill>
              </a:rPr>
              <a:t>58</a:t>
            </a:r>
            <a:r>
              <a:rPr lang="sq-AL" dirty="0" smtClean="0">
                <a:solidFill>
                  <a:schemeClr val="tx1"/>
                </a:solidFill>
              </a:rPr>
              <a:t>, dhe do të vazhdoj me ri-vlerësim të aktivitetit të prokurimit</a:t>
            </a:r>
            <a:endParaRPr lang="en-US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lvl="0" algn="ctr">
              <a:buFont typeface="Arial" pitchFamily="34" charset="0"/>
              <a:buChar char="•"/>
            </a:pPr>
            <a:r>
              <a:rPr lang="sq-AL" dirty="0" smtClean="0">
                <a:solidFill>
                  <a:schemeClr val="tx1"/>
                </a:solidFill>
              </a:rPr>
              <a:t>Nëse miratimi  ndërlidhet me</a:t>
            </a:r>
            <a:r>
              <a:rPr lang="sq-AL" b="1" dirty="0" smtClean="0">
                <a:solidFill>
                  <a:schemeClr val="tx1"/>
                </a:solidFill>
              </a:rPr>
              <a:t> njoftimet për kontratë, dokumentet e tenderit, </a:t>
            </a:r>
            <a:r>
              <a:rPr lang="sq-AL" dirty="0" smtClean="0">
                <a:solidFill>
                  <a:schemeClr val="tx1"/>
                </a:solidFill>
              </a:rPr>
              <a:t>ZP</a:t>
            </a:r>
            <a:r>
              <a:rPr lang="sq-AL" b="1" dirty="0" smtClean="0">
                <a:solidFill>
                  <a:schemeClr val="tx1"/>
                </a:solidFill>
              </a:rPr>
              <a:t> </a:t>
            </a:r>
            <a:r>
              <a:rPr lang="sq-AL" dirty="0" smtClean="0">
                <a:solidFill>
                  <a:schemeClr val="tx1"/>
                </a:solidFill>
              </a:rPr>
              <a:t>do të bëjë </a:t>
            </a:r>
            <a:r>
              <a:rPr lang="sq-AL" b="1" dirty="0" smtClean="0">
                <a:solidFill>
                  <a:schemeClr val="tx1"/>
                </a:solidFill>
              </a:rPr>
              <a:t>publikimin e Njoftimit për korrigjim të gabimeve</a:t>
            </a:r>
            <a:r>
              <a:rPr lang="sq-AL" dirty="0" smtClean="0">
                <a:solidFill>
                  <a:schemeClr val="tx1"/>
                </a:solidFill>
              </a:rPr>
              <a:t>, duke përdorur </a:t>
            </a:r>
            <a:r>
              <a:rPr lang="sq-AL" b="1" dirty="0" smtClean="0">
                <a:solidFill>
                  <a:schemeClr val="tx1"/>
                </a:solidFill>
              </a:rPr>
              <a:t>formularin B54</a:t>
            </a:r>
            <a:r>
              <a:rPr lang="sq-AL" dirty="0" smtClean="0">
                <a:solidFill>
                  <a:schemeClr val="tx1"/>
                </a:solidFill>
              </a:rPr>
              <a:t> dhe do të zgjas afatin e dorëzimit të tenderëve </a:t>
            </a:r>
            <a:endParaRPr lang="en-US" dirty="0" smtClean="0">
              <a:solidFill>
                <a:schemeClr val="tx1"/>
              </a:solidFill>
            </a:endParaRPr>
          </a:p>
          <a:p>
            <a:pPr lvl="0" algn="ctr"/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350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1042988" y="304800"/>
            <a:ext cx="7705725" cy="13239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4000" b="1" dirty="0" smtClean="0">
                <a:solidFill>
                  <a:srgbClr val="FF0000"/>
                </a:solidFill>
              </a:rPr>
              <a:t>Korniza ligjore</a:t>
            </a:r>
            <a:r>
              <a:rPr lang="en-US" sz="4000" b="1" dirty="0" smtClean="0">
                <a:solidFill>
                  <a:srgbClr val="FF0000"/>
                </a:solidFill>
              </a:rPr>
              <a:t> e BE-se</a:t>
            </a:r>
            <a:r>
              <a:rPr lang="sq-AL" sz="4000" b="1" dirty="0" smtClean="0">
                <a:solidFill>
                  <a:srgbClr val="FF0000"/>
                </a:solidFill>
              </a:rPr>
              <a:t> për mjete juridike</a:t>
            </a:r>
            <a:r>
              <a:rPr lang="en-US" sz="4000" b="1" dirty="0" smtClean="0">
                <a:solidFill>
                  <a:srgbClr val="FF0000"/>
                </a:solidFill>
              </a:rPr>
              <a:t> (3)</a:t>
            </a:r>
            <a:endParaRPr lang="sq-AL" sz="4000" b="1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578850" cy="42767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sq-AL" sz="2400" dirty="0" smtClean="0"/>
              <a:t> Direktiva 2007/66/EC mbi Mjetet Juridike parashikon në nenin 1, paragrafi 5, se “</a:t>
            </a:r>
            <a:r>
              <a:rPr lang="sq-AL" sz="2400" b="1" i="1" dirty="0" smtClean="0"/>
              <a:t>Shtetet Anëtare mund të kërkojnë që personi në fjalë së pari të kërkojë shqyrtimin pranë nje autoritetit kontraktues</a:t>
            </a:r>
            <a:r>
              <a:rPr lang="sq-AL" sz="2400" b="1" i="1" dirty="0" smtClean="0"/>
              <a:t>.</a:t>
            </a:r>
            <a:endParaRPr lang="en-US" sz="2400" b="1" i="1" dirty="0" smtClean="0"/>
          </a:p>
          <a:p>
            <a:pPr>
              <a:buFont typeface="Wingdings" pitchFamily="2" charset="2"/>
              <a:buChar char="§"/>
            </a:pPr>
            <a:r>
              <a:rPr lang="sq-AL" sz="2400" b="1" i="1" dirty="0" smtClean="0"/>
              <a:t> </a:t>
            </a:r>
            <a:r>
              <a:rPr lang="sq-AL" sz="2400" b="1" i="1" dirty="0" smtClean="0"/>
              <a:t>Në këtë rast, Shtetet Anëtare do të sigurojnë që paraqitja e një kërkese të tillë për shqyrtim rezulton në pezullimin e menjëhershëm të mundësisë për  lidhje te kontratës</a:t>
            </a:r>
            <a:r>
              <a:rPr lang="sq-AL" sz="2400" dirty="0" smtClean="0"/>
              <a:t>”.</a:t>
            </a:r>
            <a:endParaRPr lang="en-US" sz="2400" dirty="0" smtClean="0"/>
          </a:p>
          <a:p>
            <a:endParaRPr lang="en-US" sz="2400" dirty="0" smtClean="0"/>
          </a:p>
          <a:p>
            <a:pPr>
              <a:buClrTx/>
              <a:buFont typeface="Wingdings" charset="0"/>
              <a:buChar char="§"/>
            </a:pPr>
            <a:endParaRPr lang="sq-AL" sz="2400" dirty="0" smtClean="0">
              <a:solidFill>
                <a:srgbClr val="0000FF"/>
              </a:solidFill>
            </a:endParaRPr>
          </a:p>
          <a:p>
            <a:pPr>
              <a:buClrTx/>
              <a:buFont typeface="Wingdings" charset="0"/>
              <a:buChar char="§"/>
            </a:pPr>
            <a:endParaRPr lang="sq-AL" sz="2800" dirty="0" smtClean="0">
              <a:solidFill>
                <a:srgbClr val="0000FF"/>
              </a:solidFill>
            </a:endParaRPr>
          </a:p>
          <a:p>
            <a:pPr marL="0" indent="0">
              <a:buClrTx/>
              <a:buNone/>
            </a:pP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1042988" y="304800"/>
            <a:ext cx="7705725" cy="13239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4000" b="1" dirty="0" smtClean="0">
                <a:solidFill>
                  <a:srgbClr val="FF0000"/>
                </a:solidFill>
              </a:rPr>
              <a:t>E drejta për përdorimin e </a:t>
            </a:r>
            <a:r>
              <a:rPr lang="sq-AL" sz="4000" b="1" dirty="0" smtClean="0">
                <a:solidFill>
                  <a:srgbClr val="FF0000"/>
                </a:solidFill>
              </a:rPr>
              <a:t>mjete</a:t>
            </a:r>
            <a:r>
              <a:rPr lang="en-US" sz="4000" b="1" dirty="0" err="1" smtClean="0">
                <a:solidFill>
                  <a:srgbClr val="FF0000"/>
                </a:solidFill>
              </a:rPr>
              <a:t>ve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sq-AL" sz="4000" b="1" dirty="0" smtClean="0">
                <a:solidFill>
                  <a:srgbClr val="FF0000"/>
                </a:solidFill>
              </a:rPr>
              <a:t> </a:t>
            </a:r>
            <a:r>
              <a:rPr lang="sq-AL" sz="4000" b="1" dirty="0" smtClean="0">
                <a:solidFill>
                  <a:srgbClr val="FF0000"/>
                </a:solidFill>
              </a:rPr>
              <a:t>juridike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sq-AL" sz="4000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endParaRPr lang="sq-AL" sz="4000" b="1" dirty="0">
              <a:solidFill>
                <a:srgbClr val="00B05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457200" y="1676400"/>
            <a:ext cx="8578850" cy="42005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2400" dirty="0" smtClean="0"/>
              <a:t>Mjetet juridike janë ne dispozicion për </a:t>
            </a:r>
            <a:r>
              <a:rPr lang="en-US" sz="2400" dirty="0" smtClean="0"/>
              <a:t>OE </a:t>
            </a:r>
            <a:r>
              <a:rPr lang="sq-AL" sz="2400" dirty="0" smtClean="0"/>
              <a:t>qe ka ose ka pas një interes ne marrjen e një kontrate te caktuar dhe i cili rrezikon ose ka rrezikuar te jete dëmtuar nga një shkelje të supozuar të rregullave në fuqi të prokurimit</a:t>
            </a:r>
            <a:r>
              <a:rPr lang="en-US" sz="2400" dirty="0" smtClean="0"/>
              <a:t>.</a:t>
            </a:r>
          </a:p>
          <a:p>
            <a:r>
              <a:rPr lang="sq-AL" sz="2400" dirty="0" smtClean="0"/>
              <a:t>Kjo nënkupton qe te gjithë </a:t>
            </a:r>
            <a:r>
              <a:rPr lang="en-US" sz="2400" dirty="0" smtClean="0"/>
              <a:t>OE </a:t>
            </a:r>
            <a:r>
              <a:rPr lang="sq-AL" sz="2400" dirty="0" smtClean="0"/>
              <a:t>qe kane</a:t>
            </a:r>
            <a:r>
              <a:rPr lang="en-US" sz="2400" dirty="0" smtClean="0"/>
              <a:t>:</a:t>
            </a:r>
          </a:p>
          <a:p>
            <a:pPr>
              <a:buFont typeface="Wingdings" pitchFamily="2" charset="2"/>
              <a:buChar char="ü"/>
            </a:pPr>
            <a:r>
              <a:rPr lang="sq-AL" sz="2400" dirty="0" smtClean="0">
                <a:solidFill>
                  <a:srgbClr val="FF0000"/>
                </a:solidFill>
              </a:rPr>
              <a:t> </a:t>
            </a:r>
            <a:r>
              <a:rPr lang="sq-AL" sz="2400" dirty="0" smtClean="0"/>
              <a:t>s</a:t>
            </a:r>
            <a:r>
              <a:rPr lang="sq-AL" sz="2400" b="1" dirty="0" smtClean="0"/>
              <a:t>hfaqur interes për pjesëmarrje ne një procedure për dhënie te kontratës</a:t>
            </a:r>
            <a:r>
              <a:rPr lang="sq-AL" sz="2400" dirty="0" smtClean="0"/>
              <a:t> ose  </a:t>
            </a:r>
            <a:endParaRPr lang="en-US" sz="2400" dirty="0" smtClean="0"/>
          </a:p>
          <a:p>
            <a:pPr>
              <a:buFont typeface="Wingdings" pitchFamily="2" charset="2"/>
              <a:buChar char="ü"/>
            </a:pPr>
            <a:r>
              <a:rPr lang="sq-AL" sz="2400" b="1" dirty="0" smtClean="0"/>
              <a:t>që mund të kishin vepruar në këtë mënyrë nëse kontrata do të ishte publikuar</a:t>
            </a:r>
            <a:r>
              <a:rPr lang="sq-AL" sz="2400" dirty="0" smtClean="0"/>
              <a:t>, kane te drejte te përfitojnë nga mjetet juridike ne </a:t>
            </a:r>
            <a:r>
              <a:rPr lang="sq-AL" sz="2400" dirty="0" smtClean="0"/>
              <a:t>dispozicion</a:t>
            </a:r>
            <a:r>
              <a:rPr lang="en-US" sz="2400" dirty="0" smtClean="0"/>
              <a:t>.</a:t>
            </a:r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buClrTx/>
              <a:buFont typeface="Wingdings" charset="0"/>
              <a:buChar char="§"/>
            </a:pPr>
            <a:endParaRPr lang="sq-AL" sz="2400" dirty="0" smtClean="0">
              <a:solidFill>
                <a:srgbClr val="0000FF"/>
              </a:solidFill>
            </a:endParaRPr>
          </a:p>
          <a:p>
            <a:pPr>
              <a:buClrTx/>
              <a:buFont typeface="Wingdings" charset="0"/>
              <a:buChar char="§"/>
            </a:pPr>
            <a:endParaRPr lang="sq-AL" sz="2800" dirty="0" smtClean="0">
              <a:solidFill>
                <a:srgbClr val="0000FF"/>
              </a:solidFill>
            </a:endParaRPr>
          </a:p>
          <a:p>
            <a:pPr marL="0" indent="0">
              <a:buClrTx/>
              <a:buNone/>
            </a:pP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1042988" y="304800"/>
            <a:ext cx="7705725" cy="13239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3200" b="1" dirty="0" smtClean="0">
                <a:solidFill>
                  <a:srgbClr val="FF0000"/>
                </a:solidFill>
              </a:rPr>
              <a:t>Kujt mund ti mohohet mundësia për të paraqitur mjetet juridike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sq-AL" sz="4000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sq-AL" sz="4000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endParaRPr lang="sq-AL" sz="4000" b="1" dirty="0">
              <a:solidFill>
                <a:srgbClr val="00B05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457200" y="1600200"/>
            <a:ext cx="8578850" cy="42767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/>
              <a:t>OE,</a:t>
            </a:r>
            <a:r>
              <a:rPr lang="sq-AL" sz="2400" dirty="0" smtClean="0"/>
              <a:t> që </a:t>
            </a:r>
            <a:r>
              <a:rPr lang="sq-AL" sz="2400" b="1" dirty="0" smtClean="0"/>
              <a:t>nuk kane marre pjese </a:t>
            </a:r>
            <a:r>
              <a:rPr lang="sq-AL" sz="2400" dirty="0" smtClean="0"/>
              <a:t>ne procedurën për dhënie te</a:t>
            </a:r>
            <a:r>
              <a:rPr lang="en-US" sz="2400" dirty="0" smtClean="0"/>
              <a:t> </a:t>
            </a:r>
            <a:r>
              <a:rPr lang="sq-AL" sz="2400" dirty="0" smtClean="0"/>
              <a:t>kontratës</a:t>
            </a:r>
            <a:r>
              <a:rPr lang="en-US" sz="2400" dirty="0" smtClean="0"/>
              <a:t>;</a:t>
            </a:r>
          </a:p>
          <a:p>
            <a:r>
              <a:rPr lang="sq-AL" sz="2400" dirty="0" smtClean="0"/>
              <a:t> </a:t>
            </a:r>
            <a:r>
              <a:rPr lang="en-US" sz="2400" dirty="0" smtClean="0"/>
              <a:t>OE,</a:t>
            </a:r>
            <a:r>
              <a:rPr lang="sq-AL" sz="2400" dirty="0" smtClean="0"/>
              <a:t> që janë </a:t>
            </a:r>
            <a:r>
              <a:rPr lang="sq-AL" sz="2400" b="1" dirty="0" smtClean="0"/>
              <a:t>përjashtuar ne një faze me te hershme </a:t>
            </a:r>
            <a:r>
              <a:rPr lang="sq-AL" sz="2400" dirty="0" smtClean="0"/>
              <a:t>gjate një procedure për dhënie te kontratës</a:t>
            </a:r>
            <a:r>
              <a:rPr lang="en-US" sz="2400" dirty="0" smtClean="0"/>
              <a:t> </a:t>
            </a:r>
            <a:r>
              <a:rPr lang="sq-AL" sz="2400" i="1" dirty="0" smtClean="0"/>
              <a:t>(për shembull gjate fazës se përzgjedhjes)</a:t>
            </a:r>
            <a:r>
              <a:rPr lang="en-US" sz="2400" i="1" dirty="0" smtClean="0"/>
              <a:t>;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OE, </a:t>
            </a:r>
            <a:r>
              <a:rPr lang="sq-AL" sz="2400" dirty="0" smtClean="0"/>
              <a:t>qe mbesin ne procedurën për dhënie te kontratës, ju </a:t>
            </a:r>
            <a:r>
              <a:rPr lang="sq-AL" sz="2400" b="1" dirty="0" smtClean="0"/>
              <a:t>ndalohet e drejta për kundërshtime ne fazat e mëvonshme te procedurës për shpërblim </a:t>
            </a:r>
            <a:r>
              <a:rPr lang="sq-AL" sz="2400" dirty="0" smtClean="0"/>
              <a:t>te ndonjë vendimi për fazën e përzgjedhjes;</a:t>
            </a:r>
          </a:p>
          <a:p>
            <a:pPr>
              <a:buNone/>
            </a:pPr>
            <a:r>
              <a:rPr lang="sq-AL" sz="2400" dirty="0" smtClean="0"/>
              <a:t>    </a:t>
            </a:r>
          </a:p>
          <a:p>
            <a:r>
              <a:rPr lang="en-US" sz="2400" dirty="0" smtClean="0"/>
              <a:t> </a:t>
            </a:r>
            <a:endParaRPr lang="en-US" sz="2400" dirty="0" smtClean="0"/>
          </a:p>
          <a:p>
            <a:endParaRPr lang="en-US" sz="2400" dirty="0" smtClean="0"/>
          </a:p>
          <a:p>
            <a:pPr>
              <a:buClrTx/>
              <a:buFont typeface="Wingdings" charset="0"/>
              <a:buChar char="§"/>
            </a:pPr>
            <a:endParaRPr lang="sq-AL" sz="2400" dirty="0" smtClean="0">
              <a:solidFill>
                <a:srgbClr val="0000FF"/>
              </a:solidFill>
            </a:endParaRPr>
          </a:p>
          <a:p>
            <a:pPr>
              <a:buClrTx/>
              <a:buFont typeface="Wingdings" charset="0"/>
              <a:buChar char="§"/>
            </a:pPr>
            <a:endParaRPr lang="sq-AL" sz="2800" dirty="0" smtClean="0">
              <a:solidFill>
                <a:srgbClr val="0000FF"/>
              </a:solidFill>
            </a:endParaRPr>
          </a:p>
          <a:p>
            <a:pPr marL="0" indent="0">
              <a:buClrTx/>
              <a:buNone/>
            </a:pP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1042988" y="304800"/>
            <a:ext cx="7705725" cy="132397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3200" b="1" dirty="0" smtClean="0">
                <a:solidFill>
                  <a:srgbClr val="FF0000"/>
                </a:solidFill>
              </a:rPr>
              <a:t>Kujt mund ti mohohet mundësia për të paraqitur mjetet juridike</a:t>
            </a:r>
            <a:r>
              <a:rPr lang="en-US" sz="3200" b="1" dirty="0" smtClean="0">
                <a:solidFill>
                  <a:srgbClr val="FF0000"/>
                </a:solidFill>
              </a:rPr>
              <a:t> (2) </a:t>
            </a:r>
            <a:r>
              <a:rPr lang="en-US" sz="3200" b="1" dirty="0" smtClean="0">
                <a:solidFill>
                  <a:srgbClr val="00B050"/>
                </a:solidFill>
              </a:rPr>
              <a:t/>
            </a:r>
            <a:br>
              <a:rPr lang="en-US" sz="3200" b="1" dirty="0" smtClean="0">
                <a:solidFill>
                  <a:srgbClr val="00B050"/>
                </a:solidFill>
              </a:rPr>
            </a:br>
            <a:r>
              <a:rPr lang="sq-AL" sz="3200" b="1" dirty="0" smtClean="0"/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sq-AL" sz="4000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sq-AL" sz="4000" dirty="0" smtClean="0"/>
              <a:t> 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endParaRPr lang="sq-AL" sz="4000" b="1" dirty="0">
              <a:solidFill>
                <a:srgbClr val="00B05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533400" y="1447800"/>
            <a:ext cx="8502650" cy="4429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2400" b="1" dirty="0" smtClean="0"/>
              <a:t>organizatave tregtare, </a:t>
            </a:r>
            <a:r>
              <a:rPr lang="sq-AL" sz="2400" b="1" dirty="0" err="1" smtClean="0"/>
              <a:t>nenkontraktoreve</a:t>
            </a:r>
            <a:r>
              <a:rPr lang="sq-AL" sz="2400" b="1" dirty="0" smtClean="0"/>
              <a:t>, organizatave tjera te interesuara </a:t>
            </a:r>
            <a:r>
              <a:rPr lang="sq-AL" sz="2400" dirty="0" smtClean="0"/>
              <a:t>mund te mos kenë qasje ne mjetet juridike te prokurimit publik</a:t>
            </a:r>
            <a:r>
              <a:rPr lang="en-US" sz="2400" dirty="0" smtClean="0"/>
              <a:t>;</a:t>
            </a:r>
          </a:p>
          <a:p>
            <a:endParaRPr lang="sq-AL" sz="2400" dirty="0" smtClean="0"/>
          </a:p>
          <a:p>
            <a:r>
              <a:rPr lang="sq-AL" sz="2400" b="1" dirty="0" smtClean="0"/>
              <a:t>anëtareve </a:t>
            </a:r>
            <a:r>
              <a:rPr lang="sq-AL" sz="2400" b="1" dirty="0" err="1" smtClean="0"/>
              <a:t>konsorciumit</a:t>
            </a:r>
            <a:r>
              <a:rPr lang="sq-AL" sz="2400" b="1" dirty="0" smtClean="0"/>
              <a:t> </a:t>
            </a:r>
            <a:r>
              <a:rPr lang="sq-AL" sz="2400" dirty="0" smtClean="0"/>
              <a:t>nuk mund te veprojnë si individë, për shembull ligji lokal mund te siguroje se vetëm gjithë anëtaret e </a:t>
            </a:r>
            <a:r>
              <a:rPr lang="sq-AL" sz="2400" dirty="0" err="1" smtClean="0"/>
              <a:t>konsorciumit</a:t>
            </a:r>
            <a:r>
              <a:rPr lang="sq-AL" sz="2400" dirty="0" smtClean="0"/>
              <a:t> tenderues qe veprojnë se bashku mund te parashtrojnë një ankese dhe jo çdo anëtarë te veproje si i vetëm</a:t>
            </a:r>
            <a:r>
              <a:rPr lang="en-US" sz="2400" dirty="0" smtClean="0"/>
              <a:t>;</a:t>
            </a:r>
            <a:endParaRPr lang="sq-AL" sz="2800" dirty="0" smtClean="0">
              <a:solidFill>
                <a:srgbClr val="0000FF"/>
              </a:solidFill>
            </a:endParaRPr>
          </a:p>
          <a:p>
            <a:pPr marL="0" indent="0">
              <a:buClrTx/>
              <a:buNone/>
            </a:pP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ytuł 1"/>
          <p:cNvSpPr>
            <a:spLocks noGrp="1"/>
          </p:cNvSpPr>
          <p:nvPr>
            <p:ph type="title"/>
          </p:nvPr>
        </p:nvSpPr>
        <p:spPr bwMode="auto">
          <a:xfrm>
            <a:off x="1042988" y="304801"/>
            <a:ext cx="7705725" cy="9144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4000" b="1" dirty="0" smtClean="0">
                <a:solidFill>
                  <a:srgbClr val="FF0000"/>
                </a:solidFill>
              </a:rPr>
              <a:t>Periudha kohore për ankesë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endParaRPr lang="sq-AL" sz="4000" b="1" dirty="0">
              <a:solidFill>
                <a:srgbClr val="FF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5" name="Symbol zastępczy zawartości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78850" cy="46577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q-AL" sz="2800" dirty="0" smtClean="0"/>
              <a:t>periudha</a:t>
            </a:r>
            <a:r>
              <a:rPr lang="en-US" sz="2800" dirty="0" smtClean="0"/>
              <a:t>t</a:t>
            </a:r>
            <a:r>
              <a:rPr lang="sq-AL" sz="2800" dirty="0" smtClean="0"/>
              <a:t> kohore te ankesës janë vetëm </a:t>
            </a:r>
            <a:r>
              <a:rPr lang="sq-AL" sz="2800" b="1" dirty="0" smtClean="0">
                <a:solidFill>
                  <a:srgbClr val="FF0000"/>
                </a:solidFill>
              </a:rPr>
              <a:t>kërkesat minimale;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r>
              <a:rPr lang="sq-AL" sz="2800" dirty="0" smtClean="0"/>
              <a:t>ligjet </a:t>
            </a:r>
            <a:r>
              <a:rPr lang="en-US" sz="2800" dirty="0" err="1" smtClean="0"/>
              <a:t>kombetare</a:t>
            </a:r>
            <a:r>
              <a:rPr lang="sq-AL" sz="2800" dirty="0" smtClean="0"/>
              <a:t> mund te sigurojnë periudha kohore edhe </a:t>
            </a:r>
            <a:r>
              <a:rPr lang="sq-AL" sz="2800" b="1" dirty="0" smtClean="0">
                <a:solidFill>
                  <a:srgbClr val="FF0000"/>
                </a:solidFill>
              </a:rPr>
              <a:t>me te gjata (por jo me te shkurta)</a:t>
            </a:r>
            <a:r>
              <a:rPr lang="sq-AL" sz="2800" dirty="0" smtClean="0"/>
              <a:t> </a:t>
            </a:r>
            <a:endParaRPr lang="sq-AL" sz="2800" dirty="0" smtClean="0">
              <a:solidFill>
                <a:srgbClr val="0000FF"/>
              </a:solidFill>
            </a:endParaRPr>
          </a:p>
          <a:p>
            <a:pPr>
              <a:buClrTx/>
              <a:buFont typeface="Wingdings" charset="0"/>
              <a:buChar char="§"/>
            </a:pPr>
            <a:r>
              <a:rPr lang="sq-AL" sz="2800" dirty="0" smtClean="0"/>
              <a:t>se paku </a:t>
            </a:r>
            <a:r>
              <a:rPr lang="sq-AL" sz="2800" b="1" dirty="0" smtClean="0"/>
              <a:t>10 dite kalendarike</a:t>
            </a:r>
            <a:r>
              <a:rPr lang="sq-AL" sz="2800" dirty="0" smtClean="0"/>
              <a:t>, duke filluar nga dita </a:t>
            </a:r>
            <a:r>
              <a:rPr lang="sq-AL" sz="2800" b="1" dirty="0" smtClean="0"/>
              <a:t>kur AK dërgon njoftimin për vendimin për dhënie te kontratës tek tenderuesit ose kandidatet, nëse përdoret faksi apo mjetet elektronike</a:t>
            </a:r>
            <a:r>
              <a:rPr lang="sq-AL" sz="2800" dirty="0" smtClean="0"/>
              <a:t>;</a:t>
            </a:r>
            <a:r>
              <a:rPr lang="sq-AL" sz="2800" dirty="0" smtClean="0">
                <a:solidFill>
                  <a:srgbClr val="0000FF"/>
                </a:solidFill>
              </a:rPr>
              <a:t> </a:t>
            </a:r>
          </a:p>
          <a:p>
            <a:pPr marL="0" indent="0">
              <a:buClrTx/>
              <a:buNone/>
            </a:pPr>
            <a:endParaRPr lang="en-US" sz="2800" dirty="0">
              <a:solidFill>
                <a:srgbClr val="0000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665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66FF"/>
      </a:hlink>
      <a:folHlink>
        <a:srgbClr val="FFFF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66FF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22257</TotalTime>
  <Words>3880</Words>
  <Application>Microsoft Office PowerPoint</Application>
  <PresentationFormat>On-screen Show (4:3)</PresentationFormat>
  <Paragraphs>289</Paragraphs>
  <Slides>46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5" baseType="lpstr">
      <vt:lpstr>ＭＳ Ｐゴシック</vt:lpstr>
      <vt:lpstr>Agency FB</vt:lpstr>
      <vt:lpstr>Arial</vt:lpstr>
      <vt:lpstr>Calibri</vt:lpstr>
      <vt:lpstr>Garamond</vt:lpstr>
      <vt:lpstr>Times New Roman</vt:lpstr>
      <vt:lpstr>Verdana</vt:lpstr>
      <vt:lpstr>Wingdings</vt:lpstr>
      <vt:lpstr>Default Design</vt:lpstr>
      <vt:lpstr>PowerPoint Presentation</vt:lpstr>
      <vt:lpstr>Përmbledhja e trajnimit</vt:lpstr>
      <vt:lpstr>Korniza ligjore e BE-se për mjete juridike</vt:lpstr>
      <vt:lpstr>Korniza ligjore e BE-se për mjete juridike (2)</vt:lpstr>
      <vt:lpstr>Korniza ligjore e BE-se për mjete juridike (3)</vt:lpstr>
      <vt:lpstr>E drejta për përdorimin e mjeteve  juridike    </vt:lpstr>
      <vt:lpstr>Kujt mund ti mohohet mundësia për të paraqitur mjetet juridike        </vt:lpstr>
      <vt:lpstr>Kujt mund ti mohohet mundësia për të paraqitur mjetet juridike (2)          </vt:lpstr>
      <vt:lpstr>Periudha kohore për ankesë  </vt:lpstr>
      <vt:lpstr>Periudha kohore për ankesë (2) </vt:lpstr>
      <vt:lpstr>Periudha kohore për ankesë (3)  </vt:lpstr>
      <vt:lpstr>Procedurat e shqyrtimit të ankesave bazuar në LPP të Kosovës   </vt:lpstr>
      <vt:lpstr>Procedurat e shqyrtimit të ankesave (2)    </vt:lpstr>
      <vt:lpstr>Zgjidhja preliminare e mosmarrëveshjeve (Neni 108A)    </vt:lpstr>
      <vt:lpstr>Zgjidhja preliminare e mosmarrëveshjeve (Neni 108A) (2)     </vt:lpstr>
      <vt:lpstr>Zgjidhja preliminare e mosmarrëveshjeve (Neni 108A) (3)     </vt:lpstr>
      <vt:lpstr>Zgjidhja preliminare e mosmarrëveshjeve (Neni 108A) (4)     </vt:lpstr>
      <vt:lpstr>Zgjidhja preliminare e mosmarrëveshjeve (Neni 108A) (5)     </vt:lpstr>
      <vt:lpstr>Zgjidhja preliminare e mosmarrëveshjeve  (Neni 108A) (6)</vt:lpstr>
      <vt:lpstr>Zgjidhja preliminare e mosmarrëveshjeve  (Neni 108A) (7)  </vt:lpstr>
      <vt:lpstr>Zgjidhja preliminare e mosmarrëveshjeve  (Neni 108A) (8)  </vt:lpstr>
      <vt:lpstr>Zgjidhja preliminare e mosmarrëveshjeve  (Neni 108A) (9)  </vt:lpstr>
      <vt:lpstr>SKEMA E RRJEDHËS SË PROCEDURËS SË ANKESAVE – Shkalla I – pranë AK </vt:lpstr>
      <vt:lpstr>SKEMA E RRJEDHËS SË PROCEDURËS SË ANKESAVE – Shkalla I – pranë AK (2) </vt:lpstr>
      <vt:lpstr>Organi Shqyrtues i Prokurimit  </vt:lpstr>
      <vt:lpstr>Organi Shqyrtues i Prokurimit (2)</vt:lpstr>
      <vt:lpstr>Organi Shqyrtues i Prokurimit (3)</vt:lpstr>
      <vt:lpstr>Emërimi i anëtarëve të OSHP-se</vt:lpstr>
      <vt:lpstr>Funksionet dhe Kompetencat e OSHP</vt:lpstr>
      <vt:lpstr>Funksionet dhe Kompetencat e OSHP (2)</vt:lpstr>
      <vt:lpstr>Parimet</vt:lpstr>
      <vt:lpstr>Kompetencat e OSHP-së</vt:lpstr>
      <vt:lpstr>PowerPoint Presentation</vt:lpstr>
      <vt:lpstr>Kompetencat e OSHP-së (3) </vt:lpstr>
      <vt:lpstr>Kompetencat e OSHP-së (4) </vt:lpstr>
      <vt:lpstr>Kompetencat e OSHP-së (4) </vt:lpstr>
      <vt:lpstr>Rregullat e procedurës OSHP</vt:lpstr>
      <vt:lpstr>Autoriteti për të ndjekur ankesat</vt:lpstr>
      <vt:lpstr>Pezullimi automatik</vt:lpstr>
      <vt:lpstr>Afati i fundit për marrjen e vendimeve </vt:lpstr>
      <vt:lpstr>Siguria dhe Gjobat</vt:lpstr>
      <vt:lpstr>Siguria dhe Gjobat (2)</vt:lpstr>
      <vt:lpstr>Veprimet e Gjykatave </vt:lpstr>
      <vt:lpstr>Veprimet e Gjykatave (2) </vt:lpstr>
      <vt:lpstr> SKEMA E RRJEDHËS SË PROCEDURËS SË ANKESAVE – Shkalla II – Ankesa pranë OSHP-së</vt:lpstr>
      <vt:lpstr> SKEMA E RRJEDHËS SË PROCEDURËS SË ANKESAVE – Shkalla II – Ankesa pranë OSHP-së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Nikos Manolopoulos</dc:creator>
  <cp:lastModifiedBy>Ilirk</cp:lastModifiedBy>
  <cp:revision>564</cp:revision>
  <cp:lastPrinted>1601-01-01T00:00:00Z</cp:lastPrinted>
  <dcterms:created xsi:type="dcterms:W3CDTF">1601-01-01T00:00:00Z</dcterms:created>
  <dcterms:modified xsi:type="dcterms:W3CDTF">2020-08-14T21:05:44Z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