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652" r:id="rId3"/>
    <p:sldId id="971" r:id="rId4"/>
    <p:sldId id="976" r:id="rId5"/>
    <p:sldId id="972" r:id="rId6"/>
    <p:sldId id="973" r:id="rId7"/>
    <p:sldId id="974" r:id="rId8"/>
    <p:sldId id="893" r:id="rId9"/>
    <p:sldId id="895" r:id="rId10"/>
    <p:sldId id="937" r:id="rId11"/>
    <p:sldId id="938" r:id="rId12"/>
    <p:sldId id="896" r:id="rId13"/>
    <p:sldId id="897" r:id="rId14"/>
    <p:sldId id="805" r:id="rId15"/>
    <p:sldId id="947" r:id="rId16"/>
    <p:sldId id="948" r:id="rId17"/>
    <p:sldId id="949" r:id="rId18"/>
    <p:sldId id="950" r:id="rId19"/>
    <p:sldId id="951" r:id="rId20"/>
    <p:sldId id="952" r:id="rId21"/>
    <p:sldId id="953" r:id="rId22"/>
    <p:sldId id="958" r:id="rId23"/>
    <p:sldId id="954" r:id="rId24"/>
    <p:sldId id="957" r:id="rId25"/>
    <p:sldId id="956" r:id="rId26"/>
    <p:sldId id="959" r:id="rId27"/>
    <p:sldId id="960" r:id="rId28"/>
    <p:sldId id="961" r:id="rId29"/>
    <p:sldId id="962" r:id="rId30"/>
    <p:sldId id="963" r:id="rId31"/>
    <p:sldId id="964" r:id="rId32"/>
    <p:sldId id="969" r:id="rId33"/>
    <p:sldId id="966" r:id="rId34"/>
    <p:sldId id="965" r:id="rId35"/>
    <p:sldId id="967" r:id="rId36"/>
    <p:sldId id="968" r:id="rId37"/>
    <p:sldId id="970" r:id="rId38"/>
    <p:sldId id="908" r:id="rId39"/>
    <p:sldId id="907" r:id="rId40"/>
    <p:sldId id="900" r:id="rId41"/>
    <p:sldId id="904" r:id="rId42"/>
    <p:sldId id="905" r:id="rId43"/>
    <p:sldId id="898" r:id="rId44"/>
    <p:sldId id="944" r:id="rId45"/>
    <p:sldId id="943" r:id="rId46"/>
    <p:sldId id="975" r:id="rId47"/>
    <p:sldId id="914" r:id="rId48"/>
    <p:sldId id="915" r:id="rId49"/>
    <p:sldId id="916" r:id="rId50"/>
    <p:sldId id="917" r:id="rId51"/>
    <p:sldId id="918" r:id="rId52"/>
    <p:sldId id="955" r:id="rId53"/>
    <p:sldId id="920" r:id="rId54"/>
    <p:sldId id="921" r:id="rId55"/>
    <p:sldId id="945" r:id="rId56"/>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71" autoAdjust="0"/>
    <p:restoredTop sz="97222" autoAdjust="0"/>
  </p:normalViewPr>
  <p:slideViewPr>
    <p:cSldViewPr>
      <p:cViewPr varScale="1">
        <p:scale>
          <a:sx n="70" d="100"/>
          <a:sy n="70" d="100"/>
        </p:scale>
        <p:origin x="282" y="5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smtClean="0"/>
          </a:p>
        </p:txBody>
      </p:sp>
    </p:spTree>
    <p:extLst>
      <p:ext uri="{BB962C8B-B14F-4D97-AF65-F5344CB8AC3E}">
        <p14:creationId xmlns:p14="http://schemas.microsoft.com/office/powerpoint/2010/main" val="143202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12.August.2020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381001"/>
            <a:ext cx="9067800" cy="1219199"/>
          </a:xfrm>
          <a:prstGeom prst="rect">
            <a:avLst/>
          </a:prstGeom>
          <a:noFill/>
          <a:ln>
            <a:noFill/>
          </a:ln>
        </p:spPr>
      </p:pic>
      <p:sp>
        <p:nvSpPr>
          <p:cNvPr id="4" name="Rectangle 3"/>
          <p:cNvSpPr/>
          <p:nvPr/>
        </p:nvSpPr>
        <p:spPr>
          <a:xfrm>
            <a:off x="76200" y="1752600"/>
            <a:ext cx="9067800" cy="2954655"/>
          </a:xfrm>
          <a:prstGeom prst="rect">
            <a:avLst/>
          </a:prstGeom>
        </p:spPr>
        <p:txBody>
          <a:bodyPr wrap="square">
            <a:spAutoFit/>
          </a:bodyPr>
          <a:lstStyle/>
          <a:p>
            <a:pPr marL="0" marR="0" algn="ctr">
              <a:lnSpc>
                <a:spcPct val="115000"/>
              </a:lnSpc>
              <a:spcBef>
                <a:spcPts val="0"/>
              </a:spcBef>
              <a:spcAft>
                <a:spcPts val="1000"/>
              </a:spcAft>
            </a:pPr>
            <a:r>
              <a:rPr lang="sq-AL" sz="3600" b="1" dirty="0">
                <a:latin typeface="Arial Black" panose="020B0A04020102020204" pitchFamily="34" charset="0"/>
                <a:ea typeface="Calibri" panose="020F0502020204030204" pitchFamily="34" charset="0"/>
                <a:cs typeface="Times New Roman" panose="02020603050405020304" pitchFamily="18" charset="0"/>
              </a:rPr>
              <a:t>Përgatitja e Dosjes se </a:t>
            </a:r>
            <a:r>
              <a:rPr lang="sq-AL" sz="3600" b="1" dirty="0" smtClean="0">
                <a:latin typeface="Arial Black" panose="020B0A04020102020204" pitchFamily="34" charset="0"/>
                <a:ea typeface="Calibri" panose="020F0502020204030204" pitchFamily="34" charset="0"/>
                <a:cs typeface="Times New Roman" panose="02020603050405020304" pitchFamily="18" charset="0"/>
              </a:rPr>
              <a:t>tenderit</a:t>
            </a:r>
            <a:endParaRPr lang="en-US" sz="36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en-US" sz="3600" b="1" dirty="0">
              <a:latin typeface="Arial Black" panose="020B0A04020102020204" pitchFamily="34" charset="0"/>
              <a:ea typeface="Calibri" panose="020F0502020204030204" pitchFamily="34" charset="0"/>
              <a:cs typeface="Times New Roman" panose="02020603050405020304" pitchFamily="18" charset="0"/>
            </a:endParaRPr>
          </a:p>
          <a:p>
            <a:pPr algn="ctr">
              <a:lnSpc>
                <a:spcPct val="115000"/>
              </a:lnSpc>
              <a:spcBef>
                <a:spcPts val="0"/>
              </a:spcBef>
              <a:spcAft>
                <a:spcPts val="1000"/>
              </a:spcAft>
            </a:pPr>
            <a:r>
              <a:rPr lang="sq-AL" sz="3600" b="1" dirty="0">
                <a:latin typeface="Arial Black" panose="020B0A04020102020204" pitchFamily="34" charset="0"/>
              </a:rPr>
              <a:t>Modul i </a:t>
            </a:r>
            <a:r>
              <a:rPr lang="en-US" sz="3600" b="1" dirty="0" err="1" smtClean="0">
                <a:latin typeface="Arial Black" panose="020B0A04020102020204" pitchFamily="34" charset="0"/>
              </a:rPr>
              <a:t>tetë</a:t>
            </a:r>
            <a:r>
              <a:rPr lang="en-US" sz="3600" b="1" dirty="0" smtClean="0">
                <a:latin typeface="Arial Black" panose="020B0A04020102020204" pitchFamily="34" charset="0"/>
              </a:rPr>
              <a:t> /2020</a:t>
            </a:r>
            <a:endParaRPr lang="sq-AL" sz="3600" dirty="0">
              <a:latin typeface="Arial Black" panose="020B0A04020102020204" pitchFamily="34" charset="0"/>
            </a:endParaRPr>
          </a:p>
          <a:p>
            <a:pPr marL="0" marR="0" algn="ctr">
              <a:lnSpc>
                <a:spcPct val="115000"/>
              </a:lnSpc>
              <a:spcBef>
                <a:spcPts val="0"/>
              </a:spcBef>
              <a:spcAft>
                <a:spcPts val="1000"/>
              </a:spcAft>
            </a:pPr>
            <a:endParaRPr lang="en-US" sz="3200" b="1" dirty="0" smtClean="0">
              <a:latin typeface="Garamond" panose="02020404030301010803"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 </a:t>
            </a:r>
            <a:r>
              <a:rPr lang="sq-AL" sz="3200" dirty="0" smtClean="0">
                <a:solidFill>
                  <a:schemeClr val="tx1"/>
                </a:solidFill>
              </a:rPr>
              <a:t>Përgjegjësitë për përgatitjen e DT</a:t>
            </a: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0" y="1143000"/>
            <a:ext cx="9144000" cy="5486400"/>
          </a:xfrm>
        </p:spPr>
        <p:txBody>
          <a:bodyPr/>
          <a:lstStyle/>
          <a:p>
            <a:r>
              <a:rPr lang="sq-AL" sz="2000" dirty="0" smtClean="0"/>
              <a:t>Zyrtari i Prokurimit ose Departamenti/Njësia e Prokurimit është përgjegjës për përgatitjen e dosjes së tenderit.  </a:t>
            </a:r>
            <a:endParaRPr lang="en-US" sz="2000" dirty="0" smtClean="0"/>
          </a:p>
          <a:p>
            <a:endParaRPr lang="en-US" sz="2000" dirty="0" smtClean="0"/>
          </a:p>
          <a:p>
            <a:r>
              <a:rPr lang="sq-AL" sz="2000" dirty="0" smtClean="0"/>
              <a:t>Ai është plotësisht përgjegjës për </a:t>
            </a:r>
            <a:r>
              <a:rPr lang="sq-AL" sz="2000" b="1" dirty="0" smtClean="0"/>
              <a:t>përgatitjen e dokumenteve </a:t>
            </a:r>
            <a:r>
              <a:rPr lang="sq-AL" sz="2000" dirty="0" smtClean="0"/>
              <a:t>të </a:t>
            </a:r>
            <a:r>
              <a:rPr lang="sq-AL" sz="2000" b="1" dirty="0" smtClean="0"/>
              <a:t>tenderit,</a:t>
            </a:r>
            <a:r>
              <a:rPr lang="sq-AL" sz="2000" dirty="0" smtClean="0"/>
              <a:t> </a:t>
            </a:r>
            <a:r>
              <a:rPr lang="sq-AL" sz="2000" b="1" dirty="0" smtClean="0"/>
              <a:t>kriteret e përzgjedhjes</a:t>
            </a:r>
            <a:r>
              <a:rPr lang="sq-AL" sz="2000" dirty="0" smtClean="0"/>
              <a:t>, si dhe </a:t>
            </a:r>
            <a:r>
              <a:rPr lang="sq-AL" sz="2000" b="1" dirty="0" smtClean="0"/>
              <a:t>kriteret e dhënies</a:t>
            </a:r>
            <a:r>
              <a:rPr lang="sq-AL" sz="2000" dirty="0" smtClean="0"/>
              <a:t>, ndërsa specifikimet teknike do të përgatiten nga struktura të specializuara në çështjen që do të prokurohet, brenda AK. </a:t>
            </a:r>
            <a:endParaRPr lang="en-US" sz="2000" dirty="0" smtClean="0"/>
          </a:p>
          <a:p>
            <a:pPr marL="0" indent="0">
              <a:buNone/>
            </a:pPr>
            <a:endParaRPr lang="en-US" sz="2000" dirty="0" smtClean="0"/>
          </a:p>
          <a:p>
            <a:r>
              <a:rPr lang="sq-AL" sz="2000" dirty="0" smtClean="0"/>
              <a:t>Në rastet e kontratave komplekse ose të veçanta, AK  mund të caktojë </a:t>
            </a:r>
            <a:r>
              <a:rPr lang="sq-AL" sz="2000" b="1" dirty="0" smtClean="0"/>
              <a:t>ekspertë të jashtëm ose Kontraktorë</a:t>
            </a:r>
            <a:r>
              <a:rPr lang="sq-AL" sz="2000" dirty="0" smtClean="0"/>
              <a:t>, për të ndihmuar njësinë në hartimin e Dosjes së Tenderit </a:t>
            </a:r>
            <a:r>
              <a:rPr lang="en-US" sz="2000" dirty="0" smtClean="0"/>
              <a:t>.</a:t>
            </a:r>
            <a:r>
              <a:rPr lang="sq-AL" sz="2000" dirty="0" smtClean="0"/>
              <a:t> </a:t>
            </a:r>
            <a:endParaRPr lang="en-US" sz="2000" dirty="0" smtClean="0"/>
          </a:p>
          <a:p>
            <a:pPr marL="0" indent="0">
              <a:buNone/>
            </a:pPr>
            <a:endParaRPr lang="en-US" sz="2000" dirty="0" smtClean="0"/>
          </a:p>
          <a:p>
            <a:r>
              <a:rPr lang="sq-AL" sz="2000" dirty="0" smtClean="0"/>
              <a:t>AK do të përcjellë LPP-në kur angazhohen ekspertë të jashtëm ose </a:t>
            </a:r>
            <a:r>
              <a:rPr lang="sq-AL" sz="2000" dirty="0" err="1" smtClean="0"/>
              <a:t>Kontraktorë</a:t>
            </a:r>
            <a:r>
              <a:rPr lang="en-US" sz="2000" dirty="0" smtClean="0"/>
              <a:t>. </a:t>
            </a:r>
          </a:p>
          <a:p>
            <a:r>
              <a:rPr lang="sq-AL" sz="2000" dirty="0"/>
              <a:t>Është e ndaluar përgatitja e Dosjes së Tenderit në një mënyrë që favorizon ose diskriminon kundër një ose më shumë Operatorëve Ekonomik </a:t>
            </a:r>
            <a:r>
              <a:rPr lang="sq-AL" sz="2000" dirty="0" err="1" smtClean="0"/>
              <a:t>potencia</a:t>
            </a:r>
            <a:r>
              <a:rPr lang="en-US" sz="2000" dirty="0" smtClean="0"/>
              <a:t>.</a:t>
            </a:r>
          </a:p>
          <a:p>
            <a:endParaRPr lang="en-US" dirty="0"/>
          </a:p>
        </p:txBody>
      </p:sp>
    </p:spTree>
    <p:extLst>
      <p:ext uri="{BB962C8B-B14F-4D97-AF65-F5344CB8AC3E}">
        <p14:creationId xmlns:p14="http://schemas.microsoft.com/office/powerpoint/2010/main" val="51754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sq-AL" b="1" dirty="0" smtClean="0">
                <a:solidFill>
                  <a:srgbClr val="FF0000"/>
                </a:solidFill>
              </a:rPr>
              <a:t> </a:t>
            </a:r>
            <a:r>
              <a:rPr lang="sq-AL" sz="3200" dirty="0" smtClean="0">
                <a:solidFill>
                  <a:schemeClr val="tx1"/>
                </a:solidFill>
              </a:rPr>
              <a:t>Proceset për përgatitjen e Dosjes së Tenderit</a:t>
            </a:r>
            <a:endParaRPr lang="sq-AL" sz="3200" dirty="0">
              <a:solidFill>
                <a:schemeClr val="tx1"/>
              </a:solidFill>
            </a:endParaRPr>
          </a:p>
        </p:txBody>
      </p:sp>
      <p:sp>
        <p:nvSpPr>
          <p:cNvPr id="3" name="Content Placeholder 2"/>
          <p:cNvSpPr>
            <a:spLocks noGrp="1"/>
          </p:cNvSpPr>
          <p:nvPr>
            <p:ph idx="1"/>
          </p:nvPr>
        </p:nvSpPr>
        <p:spPr>
          <a:xfrm>
            <a:off x="0" y="2209800"/>
            <a:ext cx="9144000" cy="3916363"/>
          </a:xfrm>
        </p:spPr>
        <p:txBody>
          <a:bodyPr/>
          <a:lstStyle/>
          <a:p>
            <a:pPr>
              <a:buFont typeface="Wingdings" panose="05000000000000000000" pitchFamily="2" charset="2"/>
              <a:buChar char="§"/>
            </a:pPr>
            <a:r>
              <a:rPr lang="sq-AL" sz="2800" i="1" dirty="0" smtClean="0"/>
              <a:t>Përgatitja e Dokumenteve të Tenderit </a:t>
            </a:r>
          </a:p>
          <a:p>
            <a:pPr>
              <a:buFont typeface="Wingdings" panose="05000000000000000000" pitchFamily="2" charset="2"/>
              <a:buChar char="§"/>
            </a:pPr>
            <a:endParaRPr lang="en-US" sz="2800" dirty="0" smtClean="0"/>
          </a:p>
          <a:p>
            <a:pPr lvl="0">
              <a:buFont typeface="Wingdings" panose="05000000000000000000" pitchFamily="2" charset="2"/>
              <a:buChar char="§"/>
            </a:pPr>
            <a:r>
              <a:rPr lang="sq-AL" sz="2800" i="1" dirty="0" smtClean="0"/>
              <a:t>Publikimi në platformën e e-prokurimit</a:t>
            </a:r>
          </a:p>
          <a:p>
            <a:pPr lvl="0">
              <a:buFont typeface="Wingdings" panose="05000000000000000000" pitchFamily="2" charset="2"/>
              <a:buChar char="§"/>
            </a:pPr>
            <a:endParaRPr lang="en-US" sz="2800" i="1" dirty="0" smtClean="0"/>
          </a:p>
          <a:p>
            <a:pPr>
              <a:buFont typeface="Wingdings" panose="05000000000000000000" pitchFamily="2" charset="2"/>
              <a:buChar char="§"/>
            </a:pPr>
            <a:r>
              <a:rPr lang="sq-AL" sz="2800" i="1" dirty="0" smtClean="0"/>
              <a:t>Sqarimet që duhet të ofrohen për OE</a:t>
            </a:r>
            <a:endParaRPr lang="en-US" sz="2800" dirty="0" smtClean="0"/>
          </a:p>
          <a:p>
            <a:pPr lvl="0">
              <a:buNone/>
            </a:pPr>
            <a:endParaRPr lang="en-US" dirty="0"/>
          </a:p>
          <a:p>
            <a:pPr marL="0" indent="0">
              <a:buNone/>
            </a:pPr>
            <a:endParaRPr lang="en-US" dirty="0"/>
          </a:p>
        </p:txBody>
      </p:sp>
    </p:spTree>
    <p:extLst>
      <p:ext uri="{BB962C8B-B14F-4D97-AF65-F5344CB8AC3E}">
        <p14:creationId xmlns:p14="http://schemas.microsoft.com/office/powerpoint/2010/main" val="1965538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3200" dirty="0">
                <a:solidFill>
                  <a:schemeClr val="tx1"/>
                </a:solidFill>
              </a:rPr>
              <a:t>Rregullat specifike për përgatitjen e dokumenteve te tenderit </a:t>
            </a:r>
            <a:endParaRPr lang="en-US" sz="3200" dirty="0">
              <a:solidFill>
                <a:schemeClr val="tx1"/>
              </a:solidFill>
            </a:endParaRPr>
          </a:p>
        </p:txBody>
      </p:sp>
      <p:sp>
        <p:nvSpPr>
          <p:cNvPr id="3" name="Content Placeholder 2"/>
          <p:cNvSpPr>
            <a:spLocks noGrp="1"/>
          </p:cNvSpPr>
          <p:nvPr>
            <p:ph idx="1"/>
          </p:nvPr>
        </p:nvSpPr>
        <p:spPr>
          <a:xfrm>
            <a:off x="0" y="1600200"/>
            <a:ext cx="9144000" cy="4525963"/>
          </a:xfrm>
        </p:spPr>
        <p:txBody>
          <a:bodyPr/>
          <a:lstStyle/>
          <a:p>
            <a:r>
              <a:rPr lang="sq-AL" sz="2400" dirty="0" smtClean="0"/>
              <a:t>Është përgjegjësi e autoritetit kontraktues që:</a:t>
            </a:r>
            <a:endParaRPr lang="en-US" sz="2400" dirty="0" smtClean="0"/>
          </a:p>
          <a:p>
            <a:endParaRPr lang="en-US" sz="2400" dirty="0" smtClean="0"/>
          </a:p>
          <a:p>
            <a:pPr lvl="0">
              <a:buFont typeface="Wingdings" pitchFamily="2" charset="2"/>
              <a:buChar char="ü"/>
            </a:pPr>
            <a:r>
              <a:rPr lang="sq-AL" sz="2000" dirty="0" smtClean="0"/>
              <a:t>të përgatisë </a:t>
            </a:r>
            <a:r>
              <a:rPr lang="sq-AL" sz="2000" dirty="0" smtClean="0">
                <a:solidFill>
                  <a:srgbClr val="FF0000"/>
                </a:solidFill>
              </a:rPr>
              <a:t>dokumentacionin e plotë të tenderit </a:t>
            </a:r>
            <a:r>
              <a:rPr lang="sq-AL" sz="2000" dirty="0" smtClean="0"/>
              <a:t>që do të lejonte një konkurrencë optimale dhe, që në përgjithësi, do të bënte të mundur të merrej një vendim për shpalljen e fituesit pa negociata paraprake;</a:t>
            </a:r>
            <a:endParaRPr lang="en-US" sz="2000" dirty="0" smtClean="0"/>
          </a:p>
          <a:p>
            <a:pPr lvl="0">
              <a:buFont typeface="Wingdings" pitchFamily="2" charset="2"/>
              <a:buChar char="ü"/>
            </a:pPr>
            <a:r>
              <a:rPr lang="sq-AL" sz="2000" dirty="0" smtClean="0"/>
              <a:t>të sigurojë që </a:t>
            </a:r>
            <a:r>
              <a:rPr lang="sq-AL" sz="2000" dirty="0" smtClean="0">
                <a:solidFill>
                  <a:srgbClr val="FF0000"/>
                </a:solidFill>
              </a:rPr>
              <a:t>përmbushen të gjitha formalitetet ligjore </a:t>
            </a:r>
            <a:r>
              <a:rPr lang="sq-AL" sz="2000" dirty="0" smtClean="0"/>
              <a:t>në lidhje me procedurat e tenderit; njoftimi i tenderit, dorëzimi dhe hapja e ofertave, prezantimi i kritereve të kualifikimit dhe regjistrimi i procesit;</a:t>
            </a:r>
            <a:endParaRPr lang="en-US" sz="2000" dirty="0" smtClean="0"/>
          </a:p>
          <a:p>
            <a:pPr lvl="0">
              <a:buFont typeface="Wingdings" pitchFamily="2" charset="2"/>
              <a:buChar char="ü"/>
            </a:pPr>
            <a:r>
              <a:rPr lang="sq-AL" sz="2000" dirty="0" smtClean="0"/>
              <a:t>të përfshijë </a:t>
            </a:r>
            <a:r>
              <a:rPr lang="sq-AL" sz="2000" dirty="0" smtClean="0">
                <a:solidFill>
                  <a:srgbClr val="FF0000"/>
                </a:solidFill>
              </a:rPr>
              <a:t>kërkesat teknike, ekonomike, </a:t>
            </a:r>
            <a:r>
              <a:rPr lang="sq-AL" sz="2000" dirty="0" smtClean="0"/>
              <a:t>dhe të tjera që do të ekuilibrojnë në mënyrë të saktë dhe do të pasqyrojnë në mënyrën optimal natyrën dhe madhësinë e kontratës.</a:t>
            </a:r>
            <a:endParaRPr lang="en-US" sz="2000" dirty="0" smtClean="0"/>
          </a:p>
          <a:p>
            <a:endParaRPr lang="en-US" dirty="0"/>
          </a:p>
        </p:txBody>
      </p:sp>
    </p:spTree>
    <p:extLst>
      <p:ext uri="{BB962C8B-B14F-4D97-AF65-F5344CB8AC3E}">
        <p14:creationId xmlns:p14="http://schemas.microsoft.com/office/powerpoint/2010/main" val="320924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dirty="0" smtClean="0">
                <a:solidFill>
                  <a:schemeClr val="tx1"/>
                </a:solidFill>
              </a:rPr>
              <a:t>Veprimet e nevojshme për përgatitjen e dokumenteve të tenderit </a:t>
            </a:r>
            <a:r>
              <a:rPr lang="en-US" sz="3200" b="1" dirty="0">
                <a:solidFill>
                  <a:srgbClr val="FF0000"/>
                </a:solidFill>
              </a:rPr>
              <a:t/>
            </a:r>
            <a:br>
              <a:rPr lang="en-US" sz="3200"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0" y="1524000"/>
            <a:ext cx="9144000" cy="5334000"/>
          </a:xfrm>
        </p:spPr>
        <p:txBody>
          <a:bodyPr/>
          <a:lstStyle/>
          <a:p>
            <a:pPr lvl="0">
              <a:buFont typeface="Wingdings" panose="05000000000000000000" pitchFamily="2" charset="2"/>
              <a:buChar char="Ø"/>
            </a:pPr>
            <a:r>
              <a:rPr lang="sq-AL" sz="2000" dirty="0"/>
              <a:t>P</a:t>
            </a:r>
            <a:r>
              <a:rPr lang="sq-AL" sz="2000" dirty="0" smtClean="0"/>
              <a:t>ërcaktimi i kritereve përzgjedhjes për pjesëmarrjen në tender</a:t>
            </a:r>
            <a:endParaRPr lang="en-US" sz="2000" dirty="0" smtClean="0"/>
          </a:p>
          <a:p>
            <a:pPr lvl="0">
              <a:buFont typeface="Wingdings" panose="05000000000000000000" pitchFamily="2" charset="2"/>
              <a:buChar char="Ø"/>
            </a:pPr>
            <a:r>
              <a:rPr lang="sq-AL" sz="2000" dirty="0" smtClean="0"/>
              <a:t>Përcaktimi i mënyrës së vërtetimit të dëshmive</a:t>
            </a:r>
          </a:p>
          <a:p>
            <a:pPr lvl="0">
              <a:buFont typeface="Wingdings" panose="05000000000000000000" pitchFamily="2" charset="2"/>
              <a:buChar char="Ø"/>
            </a:pPr>
            <a:r>
              <a:rPr lang="sq-AL" sz="2000" dirty="0" smtClean="0"/>
              <a:t>Vendimi nëse grupeve ose bashkimit të operatorëve do t'u kërkohet një formë ligjore specifike për përmbushjen e kontratës</a:t>
            </a:r>
            <a:r>
              <a:rPr lang="en-US" sz="2000" dirty="0" smtClean="0"/>
              <a:t>; </a:t>
            </a:r>
            <a:endParaRPr lang="en-US" sz="2000" dirty="0"/>
          </a:p>
          <a:p>
            <a:pPr lvl="0">
              <a:buFont typeface="Wingdings" panose="05000000000000000000" pitchFamily="2" charset="2"/>
              <a:buChar char="Ø"/>
            </a:pPr>
            <a:r>
              <a:rPr lang="sq-AL" sz="2000" dirty="0" smtClean="0"/>
              <a:t>Përcaktimi dhe tregimi i të gjitha aspekteve të rëndësishme të metodologjisë dhe procedurës së vlerësimit të ofertave</a:t>
            </a:r>
            <a:r>
              <a:rPr lang="en-US" sz="2000" dirty="0" smtClean="0"/>
              <a:t>; </a:t>
            </a:r>
            <a:endParaRPr lang="en-US" sz="2000" dirty="0"/>
          </a:p>
          <a:p>
            <a:pPr lvl="0">
              <a:buFont typeface="Wingdings" panose="05000000000000000000" pitchFamily="2" charset="2"/>
              <a:buChar char="Ø"/>
            </a:pPr>
            <a:r>
              <a:rPr lang="en-US" sz="2000" dirty="0" err="1" smtClean="0"/>
              <a:t>Prezantimi</a:t>
            </a:r>
            <a:r>
              <a:rPr lang="en-US" sz="2000" dirty="0" smtClean="0"/>
              <a:t>  </a:t>
            </a:r>
            <a:r>
              <a:rPr lang="en-US" sz="2000" dirty="0" err="1"/>
              <a:t>i</a:t>
            </a:r>
            <a:r>
              <a:rPr lang="en-US" sz="2000" dirty="0"/>
              <a:t> </a:t>
            </a:r>
            <a:r>
              <a:rPr lang="en-US" sz="2000" dirty="0" err="1"/>
              <a:t>rregullave</a:t>
            </a:r>
            <a:r>
              <a:rPr lang="en-US" sz="2000" dirty="0"/>
              <a:t> </a:t>
            </a:r>
            <a:r>
              <a:rPr lang="en-US" sz="2000" dirty="0" err="1"/>
              <a:t>dhe</a:t>
            </a:r>
            <a:r>
              <a:rPr lang="en-US" sz="2000" dirty="0"/>
              <a:t> </a:t>
            </a:r>
            <a:r>
              <a:rPr lang="en-US" sz="2000" dirty="0" err="1"/>
              <a:t>procedurave</a:t>
            </a:r>
            <a:r>
              <a:rPr lang="en-US" sz="2000" dirty="0"/>
              <a:t> </a:t>
            </a:r>
            <a:r>
              <a:rPr lang="en-US" sz="2000" dirty="0" err="1"/>
              <a:t>për</a:t>
            </a:r>
            <a:r>
              <a:rPr lang="en-US" sz="2000" dirty="0"/>
              <a:t> </a:t>
            </a:r>
            <a:r>
              <a:rPr lang="en-US" sz="2000" dirty="0" err="1"/>
              <a:t>dorëzimin</a:t>
            </a:r>
            <a:r>
              <a:rPr lang="en-US" sz="2000" dirty="0"/>
              <a:t> </a:t>
            </a:r>
            <a:r>
              <a:rPr lang="en-US" sz="2000" dirty="0" err="1"/>
              <a:t>dhe</a:t>
            </a:r>
            <a:r>
              <a:rPr lang="en-US" sz="2000" dirty="0"/>
              <a:t> </a:t>
            </a:r>
            <a:r>
              <a:rPr lang="en-US" sz="2000" dirty="0" err="1"/>
              <a:t>hapjen</a:t>
            </a:r>
            <a:r>
              <a:rPr lang="en-US" sz="2000" dirty="0"/>
              <a:t> e </a:t>
            </a:r>
            <a:r>
              <a:rPr lang="en-US" sz="2000" dirty="0" err="1"/>
              <a:t>ofertave</a:t>
            </a:r>
            <a:r>
              <a:rPr lang="en-US" sz="2000" dirty="0"/>
              <a:t>; </a:t>
            </a:r>
          </a:p>
          <a:p>
            <a:pPr lvl="0">
              <a:buFont typeface="Wingdings" panose="05000000000000000000" pitchFamily="2" charset="2"/>
              <a:buChar char="Ø"/>
            </a:pPr>
            <a:r>
              <a:rPr lang="en-US" sz="2000" dirty="0" err="1" smtClean="0"/>
              <a:t>Tregimi</a:t>
            </a:r>
            <a:r>
              <a:rPr lang="en-US" sz="2000" dirty="0" smtClean="0"/>
              <a:t> </a:t>
            </a:r>
            <a:r>
              <a:rPr lang="en-US" sz="2000" dirty="0" err="1"/>
              <a:t>i</a:t>
            </a:r>
            <a:r>
              <a:rPr lang="en-US" sz="2000" dirty="0"/>
              <a:t> </a:t>
            </a:r>
            <a:r>
              <a:rPr lang="en-US" sz="2000" dirty="0" err="1"/>
              <a:t>procedurës</a:t>
            </a:r>
            <a:r>
              <a:rPr lang="en-US" sz="2000" dirty="0"/>
              <a:t> </a:t>
            </a:r>
            <a:r>
              <a:rPr lang="en-US" sz="2000" dirty="0" err="1"/>
              <a:t>dhe</a:t>
            </a:r>
            <a:r>
              <a:rPr lang="en-US" sz="2000" dirty="0"/>
              <a:t> </a:t>
            </a:r>
            <a:r>
              <a:rPr lang="en-US" sz="2000" dirty="0" err="1"/>
              <a:t>rregullave</a:t>
            </a:r>
            <a:r>
              <a:rPr lang="en-US" sz="2000" dirty="0"/>
              <a:t> </a:t>
            </a:r>
            <a:r>
              <a:rPr lang="en-US" sz="2000" dirty="0" err="1"/>
              <a:t>për</a:t>
            </a:r>
            <a:r>
              <a:rPr lang="en-US" sz="2000" dirty="0"/>
              <a:t> </a:t>
            </a:r>
            <a:r>
              <a:rPr lang="en-US" sz="2000" dirty="0" err="1"/>
              <a:t>sqarimin</a:t>
            </a:r>
            <a:r>
              <a:rPr lang="en-US" sz="2000" dirty="0"/>
              <a:t> e </a:t>
            </a:r>
            <a:r>
              <a:rPr lang="en-US" sz="2000" dirty="0" err="1"/>
              <a:t>ofertave</a:t>
            </a:r>
            <a:r>
              <a:rPr lang="en-US" sz="2000" dirty="0"/>
              <a:t> </a:t>
            </a:r>
            <a:r>
              <a:rPr lang="en-US" sz="2000" dirty="0" err="1"/>
              <a:t>të</a:t>
            </a:r>
            <a:r>
              <a:rPr lang="en-US" sz="2000" dirty="0"/>
              <a:t> </a:t>
            </a:r>
            <a:r>
              <a:rPr lang="en-US" sz="2000" dirty="0" err="1"/>
              <a:t>dorëzuara</a:t>
            </a:r>
            <a:r>
              <a:rPr lang="en-US" sz="2000" dirty="0"/>
              <a:t>; </a:t>
            </a:r>
          </a:p>
          <a:p>
            <a:pPr lvl="0">
              <a:buFont typeface="Wingdings" panose="05000000000000000000" pitchFamily="2" charset="2"/>
              <a:buChar char="Ø"/>
            </a:pPr>
            <a:r>
              <a:rPr lang="en-US" sz="2000" dirty="0" err="1"/>
              <a:t>Tregimi</a:t>
            </a:r>
            <a:r>
              <a:rPr lang="en-US" sz="2000" dirty="0"/>
              <a:t> </a:t>
            </a:r>
            <a:r>
              <a:rPr lang="en-US" sz="2000" dirty="0" err="1"/>
              <a:t>i</a:t>
            </a:r>
            <a:r>
              <a:rPr lang="en-US" sz="2000" dirty="0"/>
              <a:t> </a:t>
            </a:r>
            <a:r>
              <a:rPr lang="en-US" sz="2000" dirty="0" err="1"/>
              <a:t>rregullave</a:t>
            </a:r>
            <a:r>
              <a:rPr lang="en-US" sz="2000" dirty="0"/>
              <a:t> </a:t>
            </a:r>
            <a:r>
              <a:rPr lang="en-US" sz="2000" dirty="0" err="1"/>
              <a:t>për</a:t>
            </a:r>
            <a:r>
              <a:rPr lang="en-US" sz="2000" dirty="0"/>
              <a:t> </a:t>
            </a:r>
            <a:r>
              <a:rPr lang="en-US" sz="2000" dirty="0" err="1"/>
              <a:t>anulimin</a:t>
            </a:r>
            <a:r>
              <a:rPr lang="en-US" sz="2000" dirty="0"/>
              <a:t> e </a:t>
            </a:r>
            <a:r>
              <a:rPr lang="en-US" sz="2000" dirty="0" err="1"/>
              <a:t>procedurës</a:t>
            </a:r>
            <a:r>
              <a:rPr lang="en-US" sz="2000" dirty="0"/>
              <a:t> </a:t>
            </a:r>
            <a:r>
              <a:rPr lang="en-US" sz="2000" dirty="0" err="1"/>
              <a:t>së</a:t>
            </a:r>
            <a:r>
              <a:rPr lang="en-US" sz="2000" dirty="0"/>
              <a:t> </a:t>
            </a:r>
            <a:r>
              <a:rPr lang="en-US" sz="2000" dirty="0" err="1"/>
              <a:t>tenderit</a:t>
            </a:r>
            <a:r>
              <a:rPr lang="en-US" sz="2000" dirty="0"/>
              <a:t>; </a:t>
            </a:r>
          </a:p>
          <a:p>
            <a:pPr lvl="0">
              <a:buFont typeface="Wingdings" panose="05000000000000000000" pitchFamily="2" charset="2"/>
              <a:buChar char="Ø"/>
            </a:pPr>
            <a:r>
              <a:rPr lang="en-US" sz="2000" dirty="0" err="1"/>
              <a:t>Përcaktimi</a:t>
            </a:r>
            <a:r>
              <a:rPr lang="en-US" sz="2000" dirty="0"/>
              <a:t> </a:t>
            </a:r>
            <a:r>
              <a:rPr lang="en-US" sz="2000" dirty="0" err="1"/>
              <a:t>i</a:t>
            </a:r>
            <a:r>
              <a:rPr lang="en-US" sz="2000" dirty="0"/>
              <a:t> </a:t>
            </a:r>
            <a:r>
              <a:rPr lang="en-US" sz="2000" dirty="0" err="1"/>
              <a:t>modelit</a:t>
            </a:r>
            <a:r>
              <a:rPr lang="en-US" sz="2000" dirty="0"/>
              <a:t> </a:t>
            </a:r>
            <a:r>
              <a:rPr lang="en-US" sz="2000" dirty="0" err="1"/>
              <a:t>të</a:t>
            </a:r>
            <a:r>
              <a:rPr lang="en-US" sz="2000" dirty="0"/>
              <a:t> </a:t>
            </a:r>
            <a:r>
              <a:rPr lang="en-US" sz="2000" dirty="0" err="1"/>
              <a:t>duhur</a:t>
            </a:r>
            <a:r>
              <a:rPr lang="en-US" sz="2000" dirty="0"/>
              <a:t> </a:t>
            </a:r>
            <a:r>
              <a:rPr lang="en-US" sz="2000" dirty="0" err="1"/>
              <a:t>të</a:t>
            </a:r>
            <a:r>
              <a:rPr lang="en-US" sz="2000" dirty="0"/>
              <a:t> </a:t>
            </a:r>
            <a:r>
              <a:rPr lang="en-US" sz="2000" dirty="0" err="1"/>
              <a:t>kontratës</a:t>
            </a:r>
            <a:r>
              <a:rPr lang="en-US" sz="2000" dirty="0"/>
              <a:t>, duke </a:t>
            </a:r>
            <a:r>
              <a:rPr lang="en-US" sz="2000" dirty="0" err="1"/>
              <a:t>marrë</a:t>
            </a:r>
            <a:r>
              <a:rPr lang="en-US" sz="2000" dirty="0"/>
              <a:t> </a:t>
            </a:r>
            <a:r>
              <a:rPr lang="en-US" sz="2000" dirty="0" err="1"/>
              <a:t>parasysh</a:t>
            </a:r>
            <a:r>
              <a:rPr lang="en-US" sz="2000" dirty="0"/>
              <a:t> </a:t>
            </a:r>
            <a:r>
              <a:rPr lang="en-US" sz="2000" dirty="0" err="1"/>
              <a:t>madhësinë</a:t>
            </a:r>
            <a:r>
              <a:rPr lang="en-US" sz="2000" dirty="0"/>
              <a:t>, </a:t>
            </a:r>
            <a:r>
              <a:rPr lang="en-US" sz="2000" dirty="0" err="1"/>
              <a:t>llojin</a:t>
            </a:r>
            <a:r>
              <a:rPr lang="en-US" sz="2000" dirty="0"/>
              <a:t> </a:t>
            </a:r>
            <a:r>
              <a:rPr lang="en-US" sz="2000" dirty="0" err="1"/>
              <a:t>dhe</a:t>
            </a:r>
            <a:r>
              <a:rPr lang="en-US" sz="2000" dirty="0"/>
              <a:t> </a:t>
            </a:r>
            <a:r>
              <a:rPr lang="en-US" sz="2000" dirty="0" err="1"/>
              <a:t>kohëzgjatjen</a:t>
            </a:r>
            <a:r>
              <a:rPr lang="en-US" sz="2000" dirty="0"/>
              <a:t> e </a:t>
            </a:r>
            <a:r>
              <a:rPr lang="en-US" sz="2000" dirty="0" err="1"/>
              <a:t>kontratës</a:t>
            </a:r>
            <a:r>
              <a:rPr lang="en-US" sz="2000" dirty="0"/>
              <a:t>;</a:t>
            </a:r>
          </a:p>
          <a:p>
            <a:pPr lvl="0">
              <a:buFont typeface="Wingdings" panose="05000000000000000000" pitchFamily="2" charset="2"/>
              <a:buChar char="Ø"/>
            </a:pPr>
            <a:r>
              <a:rPr lang="en-US" sz="2000" dirty="0" err="1"/>
              <a:t>Tregimi</a:t>
            </a:r>
            <a:r>
              <a:rPr lang="en-US" sz="2000" dirty="0"/>
              <a:t> </a:t>
            </a:r>
            <a:r>
              <a:rPr lang="en-US" sz="2000" dirty="0" err="1"/>
              <a:t>i</a:t>
            </a:r>
            <a:r>
              <a:rPr lang="en-US" sz="2000" dirty="0"/>
              <a:t> </a:t>
            </a:r>
            <a:r>
              <a:rPr lang="en-US" sz="2000" dirty="0" err="1"/>
              <a:t>procedurave</a:t>
            </a:r>
            <a:r>
              <a:rPr lang="en-US" sz="2000" dirty="0"/>
              <a:t> </a:t>
            </a:r>
            <a:r>
              <a:rPr lang="en-US" sz="2000" dirty="0" err="1"/>
              <a:t>për</a:t>
            </a:r>
            <a:r>
              <a:rPr lang="en-US" sz="2000" dirty="0"/>
              <a:t> </a:t>
            </a:r>
            <a:r>
              <a:rPr lang="en-US" sz="2000" dirty="0" err="1"/>
              <a:t>pyetjet</a:t>
            </a:r>
            <a:r>
              <a:rPr lang="en-US" sz="2000" dirty="0"/>
              <a:t> </a:t>
            </a:r>
            <a:r>
              <a:rPr lang="en-US" sz="2000" dirty="0" err="1"/>
              <a:t>dhe</a:t>
            </a:r>
            <a:r>
              <a:rPr lang="en-US" sz="2000" dirty="0"/>
              <a:t> </a:t>
            </a:r>
            <a:r>
              <a:rPr lang="en-US" sz="2000" dirty="0" err="1"/>
              <a:t>paraqitjen</a:t>
            </a:r>
            <a:r>
              <a:rPr lang="en-US" sz="2000" dirty="0"/>
              <a:t> e </a:t>
            </a:r>
            <a:r>
              <a:rPr lang="en-US" sz="2000" dirty="0" err="1"/>
              <a:t>një</a:t>
            </a:r>
            <a:r>
              <a:rPr lang="en-US" sz="2000" dirty="0"/>
              <a:t> </a:t>
            </a:r>
            <a:r>
              <a:rPr lang="en-US" sz="2000" dirty="0" err="1"/>
              <a:t>ankese</a:t>
            </a:r>
            <a:endParaRPr lang="en-US" sz="2000" dirty="0"/>
          </a:p>
          <a:p>
            <a:pPr lvl="0">
              <a:buFont typeface="Wingdings" panose="05000000000000000000" pitchFamily="2" charset="2"/>
              <a:buChar char="Ø"/>
            </a:pPr>
            <a:endParaRPr lang="en-US" sz="2000" dirty="0" smtClean="0"/>
          </a:p>
        </p:txBody>
      </p:sp>
    </p:spTree>
    <p:extLst>
      <p:ext uri="{BB962C8B-B14F-4D97-AF65-F5344CB8AC3E}">
        <p14:creationId xmlns:p14="http://schemas.microsoft.com/office/powerpoint/2010/main" val="3209249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1042988" y="447675"/>
            <a:ext cx="7705725" cy="1181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dirty="0" smtClean="0">
                <a:solidFill>
                  <a:schemeClr val="tx1"/>
                </a:solidFill>
              </a:rPr>
              <a:t>Struktura e Dosjes së </a:t>
            </a:r>
            <a:r>
              <a:rPr lang="sq-AL" sz="3200" dirty="0">
                <a:solidFill>
                  <a:schemeClr val="tx1"/>
                </a:solidFill>
              </a:rPr>
              <a:t>T</a:t>
            </a:r>
            <a:r>
              <a:rPr lang="sq-AL" sz="3200" dirty="0" smtClean="0">
                <a:solidFill>
                  <a:schemeClr val="tx1"/>
                </a:solidFill>
              </a:rPr>
              <a:t>enderit</a:t>
            </a:r>
            <a:endParaRPr lang="en-GB" sz="3200" dirty="0">
              <a:solidFill>
                <a:schemeClr val="tx1"/>
              </a:solidFill>
              <a:ea typeface="ＭＳ Ｐゴシック" charset="0"/>
              <a:cs typeface="ＭＳ Ｐゴシック" charset="0"/>
            </a:endParaRPr>
          </a:p>
        </p:txBody>
      </p:sp>
      <p:sp>
        <p:nvSpPr>
          <p:cNvPr id="52227" name="Symbol zastępczy zawartości 2"/>
          <p:cNvSpPr>
            <a:spLocks noGrp="1"/>
          </p:cNvSpPr>
          <p:nvPr>
            <p:ph idx="1"/>
          </p:nvPr>
        </p:nvSpPr>
        <p:spPr bwMode="auto">
          <a:xfrm>
            <a:off x="0" y="1295400"/>
            <a:ext cx="9144000" cy="40782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None/>
            </a:pPr>
            <a:endParaRPr lang="en-US" sz="2800" b="1" dirty="0" smtClean="0"/>
          </a:p>
          <a:p>
            <a:pPr algn="ctr">
              <a:buNone/>
            </a:pPr>
            <a:endParaRPr lang="en-US" sz="2800" b="1" dirty="0" smtClean="0"/>
          </a:p>
          <a:p>
            <a:pPr>
              <a:buFont typeface="Wingdings" panose="05000000000000000000" pitchFamily="2" charset="2"/>
              <a:buChar char="Ø"/>
            </a:pPr>
            <a:r>
              <a:rPr lang="sq-AL" sz="2400" b="1" i="1" dirty="0" smtClean="0"/>
              <a:t>PJESA A</a:t>
            </a:r>
            <a:r>
              <a:rPr lang="sq-AL" sz="2400" dirty="0" smtClean="0"/>
              <a:t> – Informata për tenderuesit</a:t>
            </a:r>
          </a:p>
          <a:p>
            <a:pPr>
              <a:buFont typeface="Wingdings" panose="05000000000000000000" pitchFamily="2" charset="2"/>
              <a:buChar char="Ø"/>
            </a:pPr>
            <a:endParaRPr lang="en-US" sz="2400" dirty="0" smtClean="0"/>
          </a:p>
          <a:p>
            <a:pPr>
              <a:buFont typeface="Wingdings" panose="05000000000000000000" pitchFamily="2" charset="2"/>
              <a:buChar char="Ø"/>
            </a:pPr>
            <a:r>
              <a:rPr lang="sq-AL" sz="2400" b="1" i="1" dirty="0" smtClean="0"/>
              <a:t>PJESA B</a:t>
            </a:r>
            <a:r>
              <a:rPr lang="sq-AL" sz="2400" dirty="0" smtClean="0"/>
              <a:t> – Draft Kontrata</a:t>
            </a:r>
          </a:p>
          <a:p>
            <a:pPr>
              <a:buFont typeface="Wingdings" panose="05000000000000000000" pitchFamily="2" charset="2"/>
              <a:buChar char="Ø"/>
            </a:pPr>
            <a:endParaRPr lang="en-US" sz="2400" dirty="0" smtClean="0"/>
          </a:p>
          <a:p>
            <a:pPr>
              <a:buFont typeface="Wingdings" panose="05000000000000000000" pitchFamily="2" charset="2"/>
              <a:buChar char="Ø"/>
            </a:pPr>
            <a:r>
              <a:rPr lang="sq-AL" sz="2400" b="1" i="1" dirty="0" smtClean="0"/>
              <a:t>PJESA C</a:t>
            </a:r>
            <a:r>
              <a:rPr lang="sq-AL" sz="2400" dirty="0" smtClean="0"/>
              <a:t> – Formulari i Tenderit</a:t>
            </a:r>
            <a:endParaRPr lang="en-US" sz="2400" dirty="0"/>
          </a:p>
        </p:txBody>
      </p:sp>
    </p:spTree>
    <p:extLst>
      <p:ext uri="{BB962C8B-B14F-4D97-AF65-F5344CB8AC3E}">
        <p14:creationId xmlns:p14="http://schemas.microsoft.com/office/powerpoint/2010/main" val="219043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1042988" y="447675"/>
            <a:ext cx="7705725" cy="1181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dirty="0" smtClean="0">
                <a:solidFill>
                  <a:schemeClr val="tx1"/>
                </a:solidFill>
              </a:rPr>
              <a:t>Procedura e Tenderimit</a:t>
            </a:r>
            <a:endParaRPr lang="en-GB" sz="3200" dirty="0">
              <a:solidFill>
                <a:schemeClr val="tx1"/>
              </a:solidFill>
              <a:latin typeface="Arial" charset="0"/>
              <a:ea typeface="ＭＳ Ｐゴシック" charset="0"/>
              <a:cs typeface="ＭＳ Ｐゴシック" charset="0"/>
            </a:endParaRPr>
          </a:p>
        </p:txBody>
      </p:sp>
      <p:sp>
        <p:nvSpPr>
          <p:cNvPr id="52227" name="Symbol zastępczy zawartości 2"/>
          <p:cNvSpPr>
            <a:spLocks noGrp="1"/>
          </p:cNvSpPr>
          <p:nvPr>
            <p:ph idx="1"/>
          </p:nvPr>
        </p:nvSpPr>
        <p:spPr bwMode="auto">
          <a:xfrm>
            <a:off x="0" y="1371600"/>
            <a:ext cx="9144000" cy="464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800" b="1" dirty="0" smtClean="0"/>
              <a:t>Pjesa A,</a:t>
            </a:r>
            <a:r>
              <a:rPr lang="sq-AL" sz="2800" dirty="0" smtClean="0"/>
              <a:t> </a:t>
            </a:r>
            <a:r>
              <a:rPr lang="sq-AL" sz="2800" b="1" dirty="0" smtClean="0"/>
              <a:t>procedurat e tenderimit</a:t>
            </a:r>
            <a:r>
              <a:rPr lang="sq-AL" sz="2800" dirty="0" smtClean="0"/>
              <a:t>, përbëhet prej tri pjesëve: </a:t>
            </a:r>
          </a:p>
          <a:p>
            <a:pPr marL="0" indent="0">
              <a:buNone/>
            </a:pPr>
            <a:endParaRPr lang="en-US" sz="2800" dirty="0" smtClean="0"/>
          </a:p>
          <a:p>
            <a:pPr lvl="0">
              <a:buFont typeface="Wingdings" panose="05000000000000000000" pitchFamily="2" charset="2"/>
              <a:buChar char="Ø"/>
            </a:pPr>
            <a:r>
              <a:rPr lang="sq-AL" sz="2800" dirty="0" smtClean="0"/>
              <a:t>Informatat për ofertuesit </a:t>
            </a:r>
          </a:p>
          <a:p>
            <a:pPr marL="0" lvl="0" indent="0">
              <a:buNone/>
            </a:pPr>
            <a:endParaRPr lang="sq-AL" sz="2800" b="1" dirty="0" smtClean="0"/>
          </a:p>
          <a:p>
            <a:pPr lvl="0">
              <a:buFont typeface="Wingdings" panose="05000000000000000000" pitchFamily="2" charset="2"/>
              <a:buChar char="Ø"/>
            </a:pPr>
            <a:r>
              <a:rPr lang="sq-AL" sz="2800" dirty="0" smtClean="0"/>
              <a:t>Fletë e të dhënave te tenderit</a:t>
            </a:r>
          </a:p>
          <a:p>
            <a:pPr marL="0" lvl="0" indent="0">
              <a:buNone/>
            </a:pPr>
            <a:endParaRPr lang="en-US" sz="2800" dirty="0" smtClean="0"/>
          </a:p>
          <a:p>
            <a:pPr lvl="0">
              <a:buFont typeface="Wingdings" panose="05000000000000000000" pitchFamily="2" charset="2"/>
              <a:buChar char="Ø"/>
            </a:pPr>
            <a:r>
              <a:rPr lang="sq-AL" sz="2800" dirty="0" smtClean="0"/>
              <a:t>Anekset </a:t>
            </a:r>
            <a:endParaRPr lang="en-US" sz="2800" dirty="0" smtClean="0"/>
          </a:p>
        </p:txBody>
      </p:sp>
    </p:spTree>
    <p:extLst>
      <p:ext uri="{BB962C8B-B14F-4D97-AF65-F5344CB8AC3E}">
        <p14:creationId xmlns:p14="http://schemas.microsoft.com/office/powerpoint/2010/main" val="219043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1042988" y="447675"/>
            <a:ext cx="7705725" cy="1181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dirty="0" smtClean="0">
                <a:solidFill>
                  <a:schemeClr val="tx1"/>
                </a:solidFill>
              </a:rPr>
              <a:t>Draft kontrata</a:t>
            </a:r>
            <a:endParaRPr lang="en-GB" sz="3200" dirty="0">
              <a:solidFill>
                <a:schemeClr val="tx1"/>
              </a:solidFill>
              <a:latin typeface="Arial" charset="0"/>
              <a:ea typeface="ＭＳ Ｐゴシック" charset="0"/>
              <a:cs typeface="ＭＳ Ｐゴシック" charset="0"/>
            </a:endParaRPr>
          </a:p>
        </p:txBody>
      </p:sp>
      <p:sp>
        <p:nvSpPr>
          <p:cNvPr id="52227" name="Symbol zastępczy zawartości 2"/>
          <p:cNvSpPr>
            <a:spLocks noGrp="1"/>
          </p:cNvSpPr>
          <p:nvPr>
            <p:ph idx="1"/>
          </p:nvPr>
        </p:nvSpPr>
        <p:spPr bwMode="auto">
          <a:xfrm>
            <a:off x="0" y="1628775"/>
            <a:ext cx="9144000" cy="43910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400" b="1" dirty="0" smtClean="0"/>
              <a:t>Pjesa B, draft kontrate</a:t>
            </a:r>
            <a:r>
              <a:rPr lang="sq-AL" sz="2400" dirty="0" smtClean="0"/>
              <a:t>, përmban kushtet që duhet ti pranojë </a:t>
            </a:r>
            <a:r>
              <a:rPr lang="sq-AL" sz="2400" b="1" dirty="0" smtClean="0"/>
              <a:t>tenderuesi që konkurron</a:t>
            </a:r>
            <a:r>
              <a:rPr lang="sq-AL" sz="2400" dirty="0" smtClean="0"/>
              <a:t>, kështu që nuk </a:t>
            </a:r>
            <a:r>
              <a:rPr lang="sq-AL" sz="2400" b="1" dirty="0" smtClean="0"/>
              <a:t>lejohen negociata</a:t>
            </a:r>
            <a:r>
              <a:rPr lang="sq-AL" sz="2400" dirty="0" smtClean="0"/>
              <a:t>.  Kjo pjesë përbëhet nga këto seksione: </a:t>
            </a:r>
            <a:endParaRPr lang="sq-AL" sz="2400" dirty="0"/>
          </a:p>
          <a:p>
            <a:pPr>
              <a:buFont typeface="Wingdings" panose="05000000000000000000" pitchFamily="2" charset="2"/>
              <a:buChar char="Ø"/>
            </a:pPr>
            <a:endParaRPr lang="sq-AL" sz="2400" dirty="0" smtClean="0"/>
          </a:p>
          <a:p>
            <a:pPr>
              <a:buFont typeface="Wingdings" panose="05000000000000000000" pitchFamily="2" charset="2"/>
              <a:buChar char="§"/>
            </a:pPr>
            <a:r>
              <a:rPr lang="sq-AL" sz="2400" dirty="0" smtClean="0"/>
              <a:t>Draft-Kontrata</a:t>
            </a:r>
          </a:p>
          <a:p>
            <a:pPr>
              <a:buFont typeface="Wingdings" panose="05000000000000000000" pitchFamily="2" charset="2"/>
              <a:buChar char="§"/>
            </a:pPr>
            <a:r>
              <a:rPr lang="sq-AL" sz="2400" dirty="0" smtClean="0"/>
              <a:t>Kushtet e Përgjithshme të Kontratës</a:t>
            </a:r>
            <a:endParaRPr lang="en-US" sz="2400" dirty="0" smtClean="0"/>
          </a:p>
          <a:p>
            <a:pPr lvl="0">
              <a:buFont typeface="Wingdings" panose="05000000000000000000" pitchFamily="2" charset="2"/>
              <a:buChar char="§"/>
            </a:pPr>
            <a:r>
              <a:rPr lang="sq-AL" sz="2400" dirty="0" smtClean="0"/>
              <a:t>Kushtet e Veçanta të Kontratës</a:t>
            </a:r>
          </a:p>
          <a:p>
            <a:pPr lvl="0">
              <a:buFont typeface="Wingdings" panose="05000000000000000000" pitchFamily="2" charset="2"/>
              <a:buChar char="§"/>
            </a:pPr>
            <a:r>
              <a:rPr lang="sq-AL" sz="2400" dirty="0" smtClean="0"/>
              <a:t>Formulari i Garancionit të Përmbushjes</a:t>
            </a:r>
          </a:p>
          <a:p>
            <a:pPr lvl="0">
              <a:buFont typeface="Wingdings" panose="05000000000000000000" pitchFamily="2" charset="2"/>
              <a:buChar char="§"/>
            </a:pPr>
            <a:r>
              <a:rPr lang="sq-AL" sz="2400" dirty="0" smtClean="0"/>
              <a:t>Identifikimi Financiar</a:t>
            </a:r>
            <a:endParaRPr lang="en-US" sz="2400" dirty="0" smtClean="0"/>
          </a:p>
        </p:txBody>
      </p:sp>
    </p:spTree>
    <p:extLst>
      <p:ext uri="{BB962C8B-B14F-4D97-AF65-F5344CB8AC3E}">
        <p14:creationId xmlns:p14="http://schemas.microsoft.com/office/powerpoint/2010/main" val="219043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Tytuł 1"/>
          <p:cNvSpPr>
            <a:spLocks noGrp="1"/>
          </p:cNvSpPr>
          <p:nvPr>
            <p:ph type="title"/>
          </p:nvPr>
        </p:nvSpPr>
        <p:spPr bwMode="auto">
          <a:xfrm>
            <a:off x="1042988" y="447675"/>
            <a:ext cx="7705725" cy="1181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3200" dirty="0" smtClean="0">
                <a:solidFill>
                  <a:schemeClr val="tx1"/>
                </a:solidFill>
              </a:rPr>
              <a:t>Formulari për dorëzimin e ofertës</a:t>
            </a:r>
            <a:endParaRPr lang="en-GB" sz="3200" dirty="0">
              <a:solidFill>
                <a:schemeClr val="tx1"/>
              </a:solidFill>
              <a:latin typeface="Arial" charset="0"/>
              <a:ea typeface="ＭＳ Ｐゴシック" charset="0"/>
              <a:cs typeface="ＭＳ Ｐゴシック" charset="0"/>
            </a:endParaRPr>
          </a:p>
        </p:txBody>
      </p:sp>
      <p:sp>
        <p:nvSpPr>
          <p:cNvPr id="52227" name="Symbol zastępczy zawartości 2"/>
          <p:cNvSpPr>
            <a:spLocks noGrp="1"/>
          </p:cNvSpPr>
          <p:nvPr>
            <p:ph idx="1"/>
          </p:nvPr>
        </p:nvSpPr>
        <p:spPr bwMode="auto">
          <a:xfrm>
            <a:off x="0" y="1371600"/>
            <a:ext cx="9144000" cy="464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sq-AL" sz="2400" b="1" dirty="0" smtClean="0"/>
              <a:t>Pjesa C</a:t>
            </a:r>
            <a:r>
              <a:rPr lang="sq-AL" sz="2400" dirty="0" smtClean="0"/>
              <a:t>, </a:t>
            </a:r>
            <a:r>
              <a:rPr lang="sq-AL" sz="2400" b="1" dirty="0" smtClean="0"/>
              <a:t>Formulari për dorëzimin e ofertës,</a:t>
            </a:r>
            <a:r>
              <a:rPr lang="sq-AL" sz="2400" dirty="0" smtClean="0"/>
              <a:t> është pjesa kryesore e tenderit, sepse në këtë pjesë ofertuesi deklaron se ai ka kontrolluar dhe pranon të gjitha kushtet e tenderit dhe dorëzon ofertën e tij financiare. Ajo përbëhet nga: </a:t>
            </a:r>
          </a:p>
          <a:p>
            <a:pPr marL="0" indent="0">
              <a:buNone/>
            </a:pPr>
            <a:endParaRPr lang="en-US" sz="2400" dirty="0" smtClean="0"/>
          </a:p>
          <a:p>
            <a:pPr lvl="0">
              <a:buFont typeface="Wingdings" panose="05000000000000000000" pitchFamily="2" charset="2"/>
              <a:buChar char="§"/>
            </a:pPr>
            <a:r>
              <a:rPr lang="sq-AL" sz="2400" dirty="0" smtClean="0"/>
              <a:t>Formulari i tenderit </a:t>
            </a:r>
          </a:p>
          <a:p>
            <a:pPr lvl="0">
              <a:buFont typeface="Wingdings" panose="05000000000000000000" pitchFamily="2" charset="2"/>
              <a:buChar char="§"/>
            </a:pPr>
            <a:endParaRPr lang="en-US" sz="2400" dirty="0" smtClean="0"/>
          </a:p>
          <a:p>
            <a:pPr lvl="0">
              <a:buFont typeface="Wingdings" panose="05000000000000000000" pitchFamily="2" charset="2"/>
              <a:buChar char="§"/>
            </a:pPr>
            <a:r>
              <a:rPr lang="sq-AL" sz="2400" dirty="0" smtClean="0"/>
              <a:t>Lista e çmimeve </a:t>
            </a:r>
            <a:endParaRPr lang="en-US" sz="2400" dirty="0" smtClean="0"/>
          </a:p>
          <a:p>
            <a:pPr marL="0" indent="0">
              <a:buNone/>
            </a:pPr>
            <a:endParaRPr lang="en-US" sz="2400" dirty="0" smtClean="0"/>
          </a:p>
        </p:txBody>
      </p:sp>
    </p:spTree>
    <p:extLst>
      <p:ext uri="{BB962C8B-B14F-4D97-AF65-F5344CB8AC3E}">
        <p14:creationId xmlns:p14="http://schemas.microsoft.com/office/powerpoint/2010/main" val="219043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dirty="0" smtClean="0">
                <a:solidFill>
                  <a:schemeClr val="tx1"/>
                </a:solidFill>
              </a:rPr>
              <a:t>Përcaktimi i Kritereve te Përzgjedhjes </a:t>
            </a:r>
            <a:endParaRPr lang="en-US" sz="2800" dirty="0" smtClean="0">
              <a:solidFill>
                <a:schemeClr val="tx1"/>
              </a:solidFill>
            </a:endParaRPr>
          </a:p>
        </p:txBody>
      </p:sp>
      <p:sp>
        <p:nvSpPr>
          <p:cNvPr id="3" name="Content Placeholder 2"/>
          <p:cNvSpPr>
            <a:spLocks noGrp="1"/>
          </p:cNvSpPr>
          <p:nvPr>
            <p:ph idx="1"/>
          </p:nvPr>
        </p:nvSpPr>
        <p:spPr>
          <a:xfrm>
            <a:off x="0" y="1600200"/>
            <a:ext cx="9144000" cy="4525963"/>
          </a:xfrm>
        </p:spPr>
        <p:txBody>
          <a:bodyPr/>
          <a:lstStyle/>
          <a:p>
            <a:r>
              <a:rPr lang="sq-AL" sz="2000" dirty="0" smtClean="0"/>
              <a:t>Kjo fazë përfshin përcaktimin e kërkesave të cilat Autoriteti Kontraktues mund të kërkojë nga operatorët ekonomik lidhur me:</a:t>
            </a:r>
          </a:p>
          <a:p>
            <a:pPr marL="0" indent="0">
              <a:buNone/>
            </a:pPr>
            <a:endParaRPr lang="en-US" sz="2000" dirty="0" smtClean="0"/>
          </a:p>
          <a:p>
            <a:pPr>
              <a:buFont typeface="Wingdings" pitchFamily="2" charset="2"/>
              <a:buChar char="ü"/>
            </a:pPr>
            <a:r>
              <a:rPr lang="sq-AL" sz="2000" dirty="0" smtClean="0"/>
              <a:t>Përshtatshmëria personale, </a:t>
            </a:r>
            <a:endParaRPr lang="en-US" sz="2000" dirty="0" smtClean="0"/>
          </a:p>
          <a:p>
            <a:pPr>
              <a:buFont typeface="Wingdings" pitchFamily="2" charset="2"/>
              <a:buChar char="ü"/>
            </a:pPr>
            <a:r>
              <a:rPr lang="sq-AL" sz="2000" dirty="0"/>
              <a:t>O</a:t>
            </a:r>
            <a:r>
              <a:rPr lang="sq-AL" sz="2000" dirty="0" smtClean="0"/>
              <a:t>rganizimin e duhur dhe gjendjen e tyre financiare.</a:t>
            </a:r>
            <a:endParaRPr lang="en-US" sz="2000" dirty="0" smtClean="0"/>
          </a:p>
          <a:p>
            <a:pPr>
              <a:buFont typeface="Wingdings" pitchFamily="2" charset="2"/>
              <a:buChar char="ü"/>
            </a:pPr>
            <a:r>
              <a:rPr lang="sq-AL" sz="2000" dirty="0"/>
              <a:t>P</a:t>
            </a:r>
            <a:r>
              <a:rPr lang="sq-AL" sz="2000" dirty="0" smtClean="0"/>
              <a:t>ërvojën dhe pajisjet e nevojshme, </a:t>
            </a:r>
            <a:endParaRPr lang="en-US" sz="2000" dirty="0" smtClean="0"/>
          </a:p>
          <a:p>
            <a:endParaRPr lang="en-US" sz="2000" dirty="0" smtClean="0"/>
          </a:p>
          <a:p>
            <a:pPr marL="0" indent="0">
              <a:buNone/>
            </a:pPr>
            <a:endParaRPr lang="en-US" sz="2000" dirty="0" smtClean="0"/>
          </a:p>
          <a:p>
            <a:r>
              <a:rPr lang="sq-AL" sz="2000" b="1" dirty="0"/>
              <a:t>K</a:t>
            </a:r>
            <a:r>
              <a:rPr lang="sq-AL" sz="2000" b="1" dirty="0" smtClean="0"/>
              <a:t>riteret e përzgjedhjes i  referohen profilit te operatorëve ekonomik dhe </a:t>
            </a:r>
            <a:r>
              <a:rPr lang="sq-AL" sz="2000" b="1" u="sng" dirty="0" smtClean="0"/>
              <a:t>jo ofertave të tyre.</a:t>
            </a:r>
            <a:r>
              <a:rPr lang="sq-AL" sz="2000" u="sng" dirty="0" smtClean="0"/>
              <a:t> </a:t>
            </a:r>
            <a:endParaRPr lang="en-US" sz="2000" u="sng" dirty="0" smtClean="0"/>
          </a:p>
          <a:p>
            <a:pPr lvl="0">
              <a:buNone/>
            </a:pPr>
            <a:endParaRPr lang="en-US" dirty="0"/>
          </a:p>
          <a:p>
            <a:endParaRPr lang="en-US" dirty="0"/>
          </a:p>
        </p:txBody>
      </p:sp>
    </p:spTree>
    <p:extLst>
      <p:ext uri="{BB962C8B-B14F-4D97-AF65-F5344CB8AC3E}">
        <p14:creationId xmlns:p14="http://schemas.microsoft.com/office/powerpoint/2010/main" val="1965538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dirty="0" smtClean="0">
                <a:solidFill>
                  <a:schemeClr val="tx1"/>
                </a:solidFill>
              </a:rPr>
              <a:t>Klasifikimi i Kritereve te Përzgjedhjes</a:t>
            </a:r>
            <a:endParaRPr lang="en-US" sz="2800" dirty="0" smtClean="0">
              <a:solidFill>
                <a:schemeClr val="tx1"/>
              </a:solidFill>
            </a:endParaRPr>
          </a:p>
        </p:txBody>
      </p:sp>
      <p:sp>
        <p:nvSpPr>
          <p:cNvPr id="3" name="Content Placeholder 2"/>
          <p:cNvSpPr>
            <a:spLocks noGrp="1"/>
          </p:cNvSpPr>
          <p:nvPr>
            <p:ph idx="1"/>
          </p:nvPr>
        </p:nvSpPr>
        <p:spPr>
          <a:xfrm>
            <a:off x="0" y="1143000"/>
            <a:ext cx="9144000" cy="4983163"/>
          </a:xfrm>
        </p:spPr>
        <p:txBody>
          <a:bodyPr/>
          <a:lstStyle/>
          <a:p>
            <a:pPr marL="0" indent="0">
              <a:buNone/>
            </a:pPr>
            <a:r>
              <a:rPr lang="sq-AL" sz="2400" dirty="0"/>
              <a:t>Kriteret e përzgjedhjes do të specifikohen qartë në njoftimin për kontratë dhe në dosje të tenderit, si dhe, çdo dokument apo informatë tjetër që OE i interesuar kërkohet të dorëzoj me tenderin e </a:t>
            </a:r>
            <a:r>
              <a:rPr lang="sq-AL" sz="2400" dirty="0" smtClean="0"/>
              <a:t>tij.</a:t>
            </a:r>
          </a:p>
          <a:p>
            <a:pPr marL="0" indent="0">
              <a:buNone/>
            </a:pPr>
            <a:endParaRPr lang="sq-AL" sz="2400" dirty="0"/>
          </a:p>
          <a:p>
            <a:pPr marL="0" indent="0">
              <a:buNone/>
            </a:pPr>
            <a:r>
              <a:rPr lang="sq-AL" sz="2400" dirty="0" smtClean="0"/>
              <a:t>Kriteret e përzgjedhjes klasifikohen në dy (2) grupe: </a:t>
            </a:r>
          </a:p>
          <a:p>
            <a:pPr marL="0" indent="0">
              <a:buNone/>
            </a:pPr>
            <a:endParaRPr lang="en-US" sz="2400" dirty="0" smtClean="0">
              <a:solidFill>
                <a:srgbClr val="FF0000"/>
              </a:solidFill>
            </a:endParaRPr>
          </a:p>
          <a:p>
            <a:pPr marL="457200" lvl="1" indent="-457200">
              <a:buFont typeface="+mj-lt"/>
              <a:buAutoNum type="arabicPeriod"/>
            </a:pPr>
            <a:r>
              <a:rPr lang="sq-AL" sz="2400" dirty="0" smtClean="0"/>
              <a:t>Kërkesat e përshtatshmërisë.</a:t>
            </a:r>
            <a:endParaRPr lang="en-US" sz="2400" dirty="0" smtClean="0"/>
          </a:p>
          <a:p>
            <a:pPr marL="457200" lvl="1" indent="-457200">
              <a:buFont typeface="+mj-lt"/>
              <a:buAutoNum type="arabicPeriod"/>
            </a:pPr>
            <a:r>
              <a:rPr lang="sq-AL" sz="2400" dirty="0" smtClean="0"/>
              <a:t>Kërkesat minimale të kualifikimit</a:t>
            </a:r>
            <a:endParaRPr lang="en-US" sz="2400" dirty="0" smtClean="0"/>
          </a:p>
          <a:p>
            <a:pPr lvl="0">
              <a:buNone/>
            </a:pPr>
            <a:endParaRPr lang="en-US" dirty="0"/>
          </a:p>
          <a:p>
            <a:endParaRPr lang="en-US" dirty="0"/>
          </a:p>
        </p:txBody>
      </p:sp>
    </p:spTree>
    <p:extLst>
      <p:ext uri="{BB962C8B-B14F-4D97-AF65-F5344CB8AC3E}">
        <p14:creationId xmlns:p14="http://schemas.microsoft.com/office/powerpoint/2010/main" val="196553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600" b="1" dirty="0" smtClean="0">
                <a:solidFill>
                  <a:schemeClr val="tx1"/>
                </a:solidFill>
              </a:rPr>
              <a:t>Objektivi</a:t>
            </a:r>
            <a:endParaRPr lang="en-US" sz="3600" b="1" dirty="0" smtClean="0">
              <a:solidFill>
                <a:schemeClr val="tx1"/>
              </a:solidFill>
            </a:endParaRPr>
          </a:p>
        </p:txBody>
      </p:sp>
      <p:sp>
        <p:nvSpPr>
          <p:cNvPr id="3" name="Content Placeholder 2"/>
          <p:cNvSpPr>
            <a:spLocks noGrp="1"/>
          </p:cNvSpPr>
          <p:nvPr>
            <p:ph idx="1"/>
          </p:nvPr>
        </p:nvSpPr>
        <p:spPr>
          <a:xfrm>
            <a:off x="0" y="1143000"/>
            <a:ext cx="9144000" cy="4983163"/>
          </a:xfrm>
        </p:spPr>
        <p:txBody>
          <a:bodyPr/>
          <a:lstStyle/>
          <a:p>
            <a:pPr lvl="0">
              <a:buFont typeface="Wingdings" pitchFamily="2" charset="2"/>
              <a:buChar char="ü"/>
            </a:pPr>
            <a:endParaRPr lang="en-US" sz="2000" dirty="0" smtClean="0"/>
          </a:p>
          <a:p>
            <a:pPr lvl="0">
              <a:buFont typeface="Arial" panose="020B0604020202020204" pitchFamily="34" charset="0"/>
              <a:buChar char="•"/>
            </a:pPr>
            <a:r>
              <a:rPr lang="sq-AL" sz="2000" dirty="0" smtClean="0"/>
              <a:t>Përmbajtjen standarde të dokumenteve të tenderit</a:t>
            </a:r>
          </a:p>
          <a:p>
            <a:pPr lvl="0">
              <a:buFont typeface="Arial" panose="020B0604020202020204" pitchFamily="34" charset="0"/>
              <a:buChar char="•"/>
            </a:pPr>
            <a:r>
              <a:rPr lang="sq-AL" sz="2000" dirty="0" smtClean="0"/>
              <a:t>Parimet udhëzuese për hartimin e dokumenteve të tenderit</a:t>
            </a:r>
          </a:p>
          <a:p>
            <a:pPr lvl="0">
              <a:buFont typeface="Arial" panose="020B0604020202020204" pitchFamily="34" charset="0"/>
              <a:buChar char="•"/>
            </a:pPr>
            <a:r>
              <a:rPr lang="sq-AL" sz="2000" dirty="0" smtClean="0"/>
              <a:t>Përcaktimi i kritereve të përzgjedhjes</a:t>
            </a:r>
          </a:p>
          <a:p>
            <a:pPr lvl="0">
              <a:buFont typeface="Arial" panose="020B0604020202020204" pitchFamily="34" charset="0"/>
              <a:buChar char="•"/>
            </a:pPr>
            <a:r>
              <a:rPr lang="sq-AL" sz="2000" dirty="0"/>
              <a:t>Përcaktimi i kritereve </a:t>
            </a:r>
            <a:r>
              <a:rPr lang="sq-AL" sz="2000" dirty="0" smtClean="0"/>
              <a:t>për dhënie të kontratës</a:t>
            </a:r>
          </a:p>
          <a:p>
            <a:pPr lvl="0">
              <a:buFont typeface="Arial" panose="020B0604020202020204" pitchFamily="34" charset="0"/>
              <a:buChar char="•"/>
            </a:pPr>
            <a:r>
              <a:rPr lang="sq-AL" sz="2000" dirty="0" smtClean="0"/>
              <a:t>Hartimin e specifikimeve teknike</a:t>
            </a:r>
          </a:p>
          <a:p>
            <a:pPr lvl="0">
              <a:buFont typeface="Arial" panose="020B0604020202020204" pitchFamily="34" charset="0"/>
              <a:buChar char="•"/>
            </a:pPr>
            <a:r>
              <a:rPr lang="sq-AL" sz="2000" dirty="0" smtClean="0"/>
              <a:t>Llojet e ndryshme të specifikimeve</a:t>
            </a:r>
          </a:p>
          <a:p>
            <a:pPr lvl="0">
              <a:buFont typeface="Arial" panose="020B0604020202020204" pitchFamily="34" charset="0"/>
              <a:buChar char="•"/>
            </a:pPr>
            <a:r>
              <a:rPr lang="sq-AL" sz="2000" dirty="0" smtClean="0"/>
              <a:t>Praktikën e mirë dhe të keqe në përgatitjen e specifikimeve</a:t>
            </a:r>
          </a:p>
          <a:p>
            <a:pPr lvl="0">
              <a:buFont typeface="Arial" panose="020B0604020202020204" pitchFamily="34" charset="0"/>
              <a:buChar char="•"/>
            </a:pPr>
            <a:r>
              <a:rPr lang="sq-AL" sz="2000" dirty="0" smtClean="0"/>
              <a:t>Përgjegjësitë e ndryshme gjatë procesit të specifikimit</a:t>
            </a:r>
          </a:p>
          <a:p>
            <a:pPr lvl="0">
              <a:buFont typeface="Arial" panose="020B0604020202020204" pitchFamily="34" charset="0"/>
              <a:buChar char="•"/>
            </a:pPr>
            <a:r>
              <a:rPr lang="sq-AL" sz="2000" dirty="0" smtClean="0"/>
              <a:t>Mënyrën e menaxhimit të procesit për kthimin e përgjigjeve për pyetjet nga operatorët ekonomikë</a:t>
            </a:r>
          </a:p>
        </p:txBody>
      </p:sp>
    </p:spTree>
    <p:extLst>
      <p:ext uri="{BB962C8B-B14F-4D97-AF65-F5344CB8AC3E}">
        <p14:creationId xmlns:p14="http://schemas.microsoft.com/office/powerpoint/2010/main" val="2598639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dirty="0" smtClean="0">
                <a:solidFill>
                  <a:schemeClr val="tx1"/>
                </a:solidFill>
              </a:rPr>
              <a:t>Kriteret e </a:t>
            </a:r>
            <a:r>
              <a:rPr lang="sq-AL" sz="2800" dirty="0">
                <a:solidFill>
                  <a:schemeClr val="tx1"/>
                </a:solidFill>
              </a:rPr>
              <a:t>Përzgjedhjes </a:t>
            </a:r>
            <a:r>
              <a:rPr lang="sq-AL" sz="2800" dirty="0" smtClean="0">
                <a:solidFill>
                  <a:schemeClr val="tx1"/>
                </a:solidFill>
              </a:rPr>
              <a:t>me LPP </a:t>
            </a:r>
            <a:endParaRPr lang="en-US" sz="2800" dirty="0" smtClean="0">
              <a:solidFill>
                <a:schemeClr val="tx1"/>
              </a:solidFill>
            </a:endParaRPr>
          </a:p>
        </p:txBody>
      </p:sp>
      <p:sp>
        <p:nvSpPr>
          <p:cNvPr id="3" name="Content Placeholder 2"/>
          <p:cNvSpPr>
            <a:spLocks noGrp="1"/>
          </p:cNvSpPr>
          <p:nvPr>
            <p:ph idx="1"/>
          </p:nvPr>
        </p:nvSpPr>
        <p:spPr>
          <a:xfrm>
            <a:off x="0" y="1219200"/>
            <a:ext cx="9144000" cy="4906963"/>
          </a:xfrm>
        </p:spPr>
        <p:txBody>
          <a:bodyPr/>
          <a:lstStyle/>
          <a:p>
            <a:pPr marL="457200" lvl="1" indent="-457200">
              <a:buFont typeface="Wingdings" pitchFamily="2" charset="2"/>
              <a:buChar char="Ø"/>
            </a:pPr>
            <a:r>
              <a:rPr lang="sq-AL" sz="2400" dirty="0" smtClean="0"/>
              <a:t>Kërkesat për verifikimin e </a:t>
            </a:r>
            <a:r>
              <a:rPr lang="sq-AL" sz="2400" b="1" dirty="0" smtClean="0"/>
              <a:t>përshtatshmëris </a:t>
            </a:r>
            <a:r>
              <a:rPr lang="sq-AL" sz="2400" dirty="0" smtClean="0"/>
              <a:t>të OE, janë kërkesa të nenit 65 të LPP</a:t>
            </a:r>
            <a:r>
              <a:rPr lang="en-US" sz="2400" dirty="0" smtClean="0"/>
              <a:t>-</a:t>
            </a:r>
            <a:r>
              <a:rPr lang="sq-AL" sz="2400" dirty="0" smtClean="0"/>
              <a:t>së</a:t>
            </a:r>
            <a:r>
              <a:rPr lang="en-US" sz="2400" dirty="0" smtClean="0"/>
              <a:t> </a:t>
            </a:r>
            <a:r>
              <a:rPr lang="sq-AL" sz="2400" b="1" u="sng" dirty="0" smtClean="0"/>
              <a:t>Te detyrueshme</a:t>
            </a:r>
            <a:r>
              <a:rPr lang="sq-AL" sz="2400" b="1" dirty="0" smtClean="0"/>
              <a:t> dhe duhet gjithmonë të plotësohen nga OE</a:t>
            </a:r>
            <a:r>
              <a:rPr lang="sq-AL" sz="2400" dirty="0" smtClean="0"/>
              <a:t>. </a:t>
            </a:r>
            <a:endParaRPr lang="en-US" sz="2400" dirty="0" smtClean="0"/>
          </a:p>
          <a:p>
            <a:pPr marL="457200" lvl="1" indent="-457200">
              <a:buNone/>
            </a:pPr>
            <a:endParaRPr lang="en-GB" sz="2400" dirty="0" smtClean="0"/>
          </a:p>
          <a:p>
            <a:pPr marL="457200" lvl="1" indent="-457200">
              <a:buFont typeface="Wingdings" pitchFamily="2" charset="2"/>
              <a:buChar char="Ø"/>
            </a:pPr>
            <a:r>
              <a:rPr lang="sq-AL" sz="2400" dirty="0"/>
              <a:t>K</a:t>
            </a:r>
            <a:r>
              <a:rPr lang="sq-AL" sz="2400" dirty="0" smtClean="0"/>
              <a:t>ërkesat </a:t>
            </a:r>
            <a:r>
              <a:rPr lang="sq-AL" sz="2400" dirty="0"/>
              <a:t>minimale të kualifikimi</a:t>
            </a:r>
            <a:r>
              <a:rPr lang="sq-AL" sz="2400" dirty="0" smtClean="0"/>
              <a:t>, janë kërkesa të nenit 66, 68 dhe 69 të LPP-së dhe </a:t>
            </a:r>
            <a:r>
              <a:rPr lang="sq-AL" sz="2400" dirty="0"/>
              <a:t>mund të përcaktohen nga AK kur </a:t>
            </a:r>
            <a:r>
              <a:rPr lang="sq-AL" sz="2400" dirty="0" smtClean="0"/>
              <a:t>konstaton </a:t>
            </a:r>
            <a:r>
              <a:rPr lang="sq-AL" sz="2400" dirty="0"/>
              <a:t>se është e nevojshme për të siguruar që vetëm OE që posedojnë aftësi të caktuara profesionale, financiare ose teknike do të marrin pjesë në konkurrencë për kontratë</a:t>
            </a:r>
            <a:r>
              <a:rPr lang="sq-AL" sz="2400" dirty="0" smtClean="0"/>
              <a:t>. </a:t>
            </a:r>
          </a:p>
          <a:p>
            <a:pPr marL="457200" lvl="1" indent="-457200">
              <a:buFont typeface="Wingdings" pitchFamily="2" charset="2"/>
              <a:buChar char="Ø"/>
            </a:pPr>
            <a:endParaRPr lang="en-US" sz="2000" i="1" dirty="0" smtClean="0"/>
          </a:p>
          <a:p>
            <a:pPr lvl="0">
              <a:buNone/>
            </a:pPr>
            <a:endParaRPr lang="en-US" dirty="0"/>
          </a:p>
          <a:p>
            <a:endParaRPr lang="en-US" dirty="0"/>
          </a:p>
        </p:txBody>
      </p:sp>
    </p:spTree>
    <p:extLst>
      <p:ext uri="{BB962C8B-B14F-4D97-AF65-F5344CB8AC3E}">
        <p14:creationId xmlns:p14="http://schemas.microsoft.com/office/powerpoint/2010/main" val="1965538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2800" dirty="0" smtClean="0">
                <a:solidFill>
                  <a:schemeClr val="tx1"/>
                </a:solidFill>
              </a:rPr>
              <a:t>Vlerësimi i Kritereve të Përzgjedhjes</a:t>
            </a:r>
            <a:endParaRPr lang="en-US" sz="2800" dirty="0" smtClean="0">
              <a:solidFill>
                <a:schemeClr val="tx1"/>
              </a:solidFill>
            </a:endParaRPr>
          </a:p>
        </p:txBody>
      </p:sp>
      <p:sp>
        <p:nvSpPr>
          <p:cNvPr id="3" name="Content Placeholder 2"/>
          <p:cNvSpPr>
            <a:spLocks noGrp="1"/>
          </p:cNvSpPr>
          <p:nvPr>
            <p:ph idx="1"/>
          </p:nvPr>
        </p:nvSpPr>
        <p:spPr>
          <a:xfrm>
            <a:off x="0" y="1417638"/>
            <a:ext cx="9144000" cy="4327525"/>
          </a:xfrm>
        </p:spPr>
        <p:txBody>
          <a:bodyPr/>
          <a:lstStyle/>
          <a:p>
            <a:r>
              <a:rPr lang="sq-AL" sz="2400" b="1" dirty="0" smtClean="0"/>
              <a:t>Kriteret e përzgjedhjes:</a:t>
            </a:r>
          </a:p>
          <a:p>
            <a:endParaRPr lang="en-US" sz="2400" dirty="0" smtClean="0"/>
          </a:p>
          <a:p>
            <a:pPr marL="971550" lvl="1" indent="-514350">
              <a:buFont typeface="+mj-lt"/>
              <a:buAutoNum type="alphaLcParenR"/>
            </a:pPr>
            <a:r>
              <a:rPr lang="sq-AL" sz="2400" b="1" dirty="0" smtClean="0"/>
              <a:t>në asnjë mënyrë </a:t>
            </a:r>
            <a:r>
              <a:rPr lang="sq-AL" sz="2400" dirty="0" smtClean="0"/>
              <a:t>nuk mund të përdoren si kritere të dhënies së kontratës</a:t>
            </a:r>
            <a:r>
              <a:rPr lang="sq-AL" sz="2400" b="1" dirty="0" smtClean="0"/>
              <a:t> </a:t>
            </a:r>
            <a:r>
              <a:rPr lang="en-US" sz="2400" b="1" dirty="0" smtClean="0"/>
              <a:t>.</a:t>
            </a:r>
            <a:endParaRPr lang="sq-AL" sz="2400" b="1" dirty="0" smtClean="0"/>
          </a:p>
          <a:p>
            <a:pPr marL="971550" lvl="1" indent="-514350">
              <a:buFont typeface="+mj-lt"/>
              <a:buAutoNum type="alphaLcParenR"/>
            </a:pPr>
            <a:endParaRPr lang="en-US" sz="2400" dirty="0" smtClean="0"/>
          </a:p>
          <a:p>
            <a:pPr marL="971550" lvl="1" indent="-514350">
              <a:buFont typeface="+mj-lt"/>
              <a:buAutoNum type="alphaLcParenR"/>
            </a:pPr>
            <a:r>
              <a:rPr lang="sq-AL" sz="2400" b="1" dirty="0" smtClean="0"/>
              <a:t>nuk mund </a:t>
            </a:r>
            <a:r>
              <a:rPr lang="sq-AL" sz="2400" dirty="0" smtClean="0"/>
              <a:t>të kenë peshë të caktuar : </a:t>
            </a:r>
          </a:p>
          <a:p>
            <a:pPr marL="971550" lvl="1" indent="-514350">
              <a:buFont typeface="+mj-lt"/>
              <a:buAutoNum type="alphaLcParenR"/>
            </a:pPr>
            <a:endParaRPr lang="en-US" sz="2400" dirty="0" smtClean="0"/>
          </a:p>
          <a:p>
            <a:pPr marL="971550" lvl="1" indent="-514350">
              <a:buFont typeface="+mj-lt"/>
              <a:buAutoNum type="alphaLcParenR"/>
            </a:pPr>
            <a:r>
              <a:rPr lang="sq-AL" sz="2400" dirty="0" smtClean="0"/>
              <a:t>Ato janë kërkesa</a:t>
            </a:r>
            <a:r>
              <a:rPr lang="sq-AL" sz="2400" b="1" dirty="0" smtClean="0"/>
              <a:t> </a:t>
            </a:r>
            <a:r>
              <a:rPr lang="sq-AL" sz="2400" dirty="0" smtClean="0"/>
              <a:t>të vlerësimit </a:t>
            </a:r>
            <a:r>
              <a:rPr lang="sq-AL" sz="2400" b="1" dirty="0" smtClean="0"/>
              <a:t>Kalon/ Nuk kalon </a:t>
            </a:r>
            <a:endParaRPr lang="en-US" sz="2400" dirty="0" smtClean="0"/>
          </a:p>
          <a:p>
            <a:pPr>
              <a:buNone/>
            </a:pPr>
            <a:endParaRPr lang="en-US" sz="2400" b="1" i="1" dirty="0" smtClean="0">
              <a:solidFill>
                <a:srgbClr val="FF0000"/>
              </a:solidFill>
            </a:endParaRPr>
          </a:p>
          <a:p>
            <a:pPr lvl="0">
              <a:buNone/>
            </a:pPr>
            <a:endParaRPr lang="en-US" dirty="0"/>
          </a:p>
          <a:p>
            <a:endParaRPr lang="en-US" dirty="0"/>
          </a:p>
        </p:txBody>
      </p:sp>
    </p:spTree>
    <p:extLst>
      <p:ext uri="{BB962C8B-B14F-4D97-AF65-F5344CB8AC3E}">
        <p14:creationId xmlns:p14="http://schemas.microsoft.com/office/powerpoint/2010/main" val="1965538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dirty="0">
                <a:solidFill>
                  <a:schemeClr val="tx1"/>
                </a:solidFill>
              </a:rPr>
              <a:t>Përcaktimi i Kritereve të </a:t>
            </a:r>
            <a:r>
              <a:rPr lang="sq-AL" sz="2800" dirty="0" smtClean="0">
                <a:solidFill>
                  <a:schemeClr val="tx1"/>
                </a:solidFill>
              </a:rPr>
              <a:t>Përgjedhjes për Grupin e Operatorëve Ekonomik</a:t>
            </a:r>
            <a:endParaRPr lang="en-US" sz="2800" dirty="0">
              <a:solidFill>
                <a:schemeClr val="tx1"/>
              </a:solidFill>
            </a:endParaRPr>
          </a:p>
        </p:txBody>
      </p:sp>
      <p:sp>
        <p:nvSpPr>
          <p:cNvPr id="3" name="Content Placeholder 2"/>
          <p:cNvSpPr>
            <a:spLocks noGrp="1"/>
          </p:cNvSpPr>
          <p:nvPr>
            <p:ph idx="1"/>
          </p:nvPr>
        </p:nvSpPr>
        <p:spPr>
          <a:xfrm>
            <a:off x="0" y="1524000"/>
            <a:ext cx="9144000" cy="5334000"/>
          </a:xfrm>
        </p:spPr>
        <p:txBody>
          <a:bodyPr/>
          <a:lstStyle/>
          <a:p>
            <a:pPr marL="0" indent="0">
              <a:buNone/>
            </a:pPr>
            <a:r>
              <a:rPr lang="en-US" sz="2000" dirty="0" err="1" smtClean="0"/>
              <a:t>Secili</a:t>
            </a:r>
            <a:r>
              <a:rPr lang="en-US" sz="2000" dirty="0" smtClean="0"/>
              <a:t> </a:t>
            </a:r>
            <a:r>
              <a:rPr lang="en-US" sz="2000" dirty="0" err="1"/>
              <a:t>anëtarë</a:t>
            </a:r>
            <a:r>
              <a:rPr lang="en-US" sz="2000" dirty="0"/>
              <a:t> </a:t>
            </a:r>
            <a:r>
              <a:rPr lang="en-US" sz="2000" dirty="0" err="1"/>
              <a:t>i</a:t>
            </a:r>
            <a:r>
              <a:rPr lang="en-US" sz="2000" dirty="0"/>
              <a:t> </a:t>
            </a:r>
            <a:r>
              <a:rPr lang="en-US" sz="2000" dirty="0" err="1"/>
              <a:t>grupit</a:t>
            </a:r>
            <a:r>
              <a:rPr lang="en-US" sz="2000" dirty="0"/>
              <a:t> </a:t>
            </a:r>
            <a:r>
              <a:rPr lang="en-US" sz="2000" dirty="0" err="1"/>
              <a:t>duhet</a:t>
            </a:r>
            <a:r>
              <a:rPr lang="en-US" sz="2000" dirty="0"/>
              <a:t> </a:t>
            </a:r>
            <a:r>
              <a:rPr lang="en-US" sz="2000" dirty="0" err="1"/>
              <a:t>të</a:t>
            </a:r>
            <a:r>
              <a:rPr lang="en-US" sz="2000" dirty="0"/>
              <a:t> </a:t>
            </a:r>
            <a:r>
              <a:rPr lang="en-US" sz="2000" dirty="0" err="1"/>
              <a:t>përmbush</a:t>
            </a:r>
            <a:r>
              <a:rPr lang="en-US" sz="2000" dirty="0"/>
              <a:t> </a:t>
            </a:r>
            <a:r>
              <a:rPr lang="en-US" sz="2000" b="1" dirty="0" err="1"/>
              <a:t>kërkesat</a:t>
            </a:r>
            <a:r>
              <a:rPr lang="en-US" sz="2000" b="1" dirty="0"/>
              <a:t> e </a:t>
            </a:r>
            <a:r>
              <a:rPr lang="en-US" sz="2000" b="1" dirty="0" err="1"/>
              <a:t>përshtatshmërisë</a:t>
            </a:r>
            <a:r>
              <a:rPr lang="en-US" sz="2000" b="1" dirty="0"/>
              <a:t>, </a:t>
            </a:r>
            <a:r>
              <a:rPr lang="en-US" sz="2000" b="1" dirty="0" err="1"/>
              <a:t>neni</a:t>
            </a:r>
            <a:r>
              <a:rPr lang="en-US" sz="2000" b="1" dirty="0"/>
              <a:t> 65 </a:t>
            </a:r>
            <a:r>
              <a:rPr lang="en-US" sz="2000" b="1" dirty="0" err="1"/>
              <a:t>i</a:t>
            </a:r>
            <a:r>
              <a:rPr lang="en-US" sz="2000" b="1" dirty="0"/>
              <a:t> LPP-se. </a:t>
            </a:r>
            <a:endParaRPr lang="sq-AL" sz="2000" b="1" dirty="0" smtClean="0"/>
          </a:p>
          <a:p>
            <a:pPr marL="0" indent="0">
              <a:buNone/>
            </a:pPr>
            <a:r>
              <a:rPr lang="en-US" sz="2000" dirty="0" err="1" smtClean="0"/>
              <a:t>Çdo</a:t>
            </a:r>
            <a:r>
              <a:rPr lang="en-US" sz="2000" dirty="0" smtClean="0"/>
              <a:t> </a:t>
            </a:r>
            <a:r>
              <a:rPr lang="en-US" sz="2000" dirty="0" err="1"/>
              <a:t>kërkesë</a:t>
            </a:r>
            <a:r>
              <a:rPr lang="en-US" sz="2000" dirty="0"/>
              <a:t> e </a:t>
            </a:r>
            <a:r>
              <a:rPr lang="en-US" sz="2000" dirty="0" err="1"/>
              <a:t>vendosur</a:t>
            </a:r>
            <a:r>
              <a:rPr lang="en-US" sz="2000" dirty="0"/>
              <a:t> </a:t>
            </a:r>
            <a:r>
              <a:rPr lang="en-US" sz="2000" dirty="0" err="1"/>
              <a:t>nga</a:t>
            </a:r>
            <a:r>
              <a:rPr lang="en-US" sz="2000" dirty="0"/>
              <a:t> </a:t>
            </a:r>
            <a:r>
              <a:rPr lang="en-US" sz="2000" dirty="0" err="1"/>
              <a:t>një</a:t>
            </a:r>
            <a:r>
              <a:rPr lang="en-US" sz="2000" dirty="0"/>
              <a:t> </a:t>
            </a:r>
            <a:r>
              <a:rPr lang="en-US" sz="2000" dirty="0" err="1"/>
              <a:t>autoritet</a:t>
            </a:r>
            <a:r>
              <a:rPr lang="en-US" sz="2000" dirty="0"/>
              <a:t> </a:t>
            </a:r>
            <a:r>
              <a:rPr lang="en-US" sz="2000" dirty="0" err="1"/>
              <a:t>kontraktues</a:t>
            </a:r>
            <a:r>
              <a:rPr lang="en-US" sz="2000" dirty="0"/>
              <a:t> </a:t>
            </a:r>
            <a:r>
              <a:rPr lang="en-US" sz="2000" dirty="0" err="1"/>
              <a:t>sipas</a:t>
            </a:r>
            <a:r>
              <a:rPr lang="en-US" sz="2000" dirty="0"/>
              <a:t> </a:t>
            </a:r>
            <a:r>
              <a:rPr lang="en-US" sz="2000" dirty="0" err="1"/>
              <a:t>neneve</a:t>
            </a:r>
            <a:r>
              <a:rPr lang="en-US" sz="2000" dirty="0"/>
              <a:t> 66.2, 68 </a:t>
            </a:r>
            <a:r>
              <a:rPr lang="en-US" sz="2000" dirty="0" err="1"/>
              <a:t>dhe</a:t>
            </a:r>
            <a:r>
              <a:rPr lang="en-US" sz="2000" dirty="0"/>
              <a:t> 69 </a:t>
            </a:r>
            <a:r>
              <a:rPr lang="en-US" sz="2000" dirty="0" err="1"/>
              <a:t>të</a:t>
            </a:r>
            <a:r>
              <a:rPr lang="en-US" sz="2000" dirty="0"/>
              <a:t> LPP-se do </a:t>
            </a:r>
            <a:r>
              <a:rPr lang="en-US" sz="2000" dirty="0" err="1"/>
              <a:t>të</a:t>
            </a:r>
            <a:r>
              <a:rPr lang="en-US" sz="2000" dirty="0"/>
              <a:t> </a:t>
            </a:r>
            <a:r>
              <a:rPr lang="en-US" sz="2000" dirty="0" err="1"/>
              <a:t>aplikohet</a:t>
            </a:r>
            <a:r>
              <a:rPr lang="en-US" sz="2000" dirty="0"/>
              <a:t> </a:t>
            </a:r>
            <a:r>
              <a:rPr lang="en-US" sz="2000" b="1" dirty="0" err="1"/>
              <a:t>vetëm</a:t>
            </a:r>
            <a:r>
              <a:rPr lang="en-US" sz="2000" b="1" dirty="0"/>
              <a:t> </a:t>
            </a:r>
            <a:r>
              <a:rPr lang="en-US" sz="2000" b="1" dirty="0" err="1"/>
              <a:t>ndaj</a:t>
            </a:r>
            <a:r>
              <a:rPr lang="en-US" sz="2000" b="1" dirty="0"/>
              <a:t> </a:t>
            </a:r>
            <a:r>
              <a:rPr lang="en-US" sz="2000" b="1" dirty="0" err="1"/>
              <a:t>grupit</a:t>
            </a:r>
            <a:r>
              <a:rPr lang="en-US" sz="2000" b="1" dirty="0"/>
              <a:t> </a:t>
            </a:r>
            <a:r>
              <a:rPr lang="en-US" sz="2000" b="1" dirty="0" err="1"/>
              <a:t>si</a:t>
            </a:r>
            <a:r>
              <a:rPr lang="en-US" sz="2000" b="1" dirty="0"/>
              <a:t> </a:t>
            </a:r>
            <a:r>
              <a:rPr lang="en-US" sz="2000" b="1" dirty="0" err="1"/>
              <a:t>tërësi</a:t>
            </a:r>
            <a:r>
              <a:rPr lang="en-US" sz="2000" b="1" dirty="0"/>
              <a:t> </a:t>
            </a:r>
            <a:r>
              <a:rPr lang="en-US" sz="2000" dirty="0" err="1"/>
              <a:t>dhe</a:t>
            </a:r>
            <a:r>
              <a:rPr lang="en-US" sz="2000" dirty="0"/>
              <a:t> jo </a:t>
            </a:r>
            <a:r>
              <a:rPr lang="en-US" sz="2000" dirty="0" err="1"/>
              <a:t>ndaj</a:t>
            </a:r>
            <a:r>
              <a:rPr lang="en-US" sz="2000" dirty="0"/>
              <a:t> </a:t>
            </a:r>
            <a:r>
              <a:rPr lang="en-US" sz="2000" dirty="0" err="1"/>
              <a:t>anëtarëve</a:t>
            </a:r>
            <a:r>
              <a:rPr lang="en-US" sz="2000" dirty="0"/>
              <a:t> individual </a:t>
            </a:r>
            <a:r>
              <a:rPr lang="en-US" sz="2000" dirty="0" err="1"/>
              <a:t>të</a:t>
            </a:r>
            <a:r>
              <a:rPr lang="en-US" sz="2000" dirty="0"/>
              <a:t> </a:t>
            </a:r>
            <a:r>
              <a:rPr lang="en-US" sz="2000" dirty="0" err="1"/>
              <a:t>grupit</a:t>
            </a:r>
            <a:r>
              <a:rPr lang="en-US" sz="2000" dirty="0"/>
              <a:t>. </a:t>
            </a:r>
            <a:endParaRPr lang="en-US" sz="2000" dirty="0" smtClean="0"/>
          </a:p>
          <a:p>
            <a:pPr marL="0" indent="0">
              <a:buNone/>
            </a:pPr>
            <a:endParaRPr lang="sq-AL" sz="2000" dirty="0" smtClean="0"/>
          </a:p>
          <a:p>
            <a:pPr marL="0" indent="0">
              <a:buNone/>
            </a:pPr>
            <a:r>
              <a:rPr lang="en-US" sz="2000" dirty="0" smtClean="0"/>
              <a:t>Kur </a:t>
            </a:r>
            <a:r>
              <a:rPr lang="en-US" sz="2000" dirty="0" err="1"/>
              <a:t>është</a:t>
            </a:r>
            <a:r>
              <a:rPr lang="en-US" sz="2000" dirty="0"/>
              <a:t> e </a:t>
            </a:r>
            <a:r>
              <a:rPr lang="en-US" sz="2000" dirty="0" err="1"/>
              <a:t>nevojshme</a:t>
            </a:r>
            <a:r>
              <a:rPr lang="en-US" sz="2000" dirty="0"/>
              <a:t>, </a:t>
            </a:r>
            <a:r>
              <a:rPr lang="en-US" sz="2000" dirty="0" err="1"/>
              <a:t>autoritetet</a:t>
            </a:r>
            <a:r>
              <a:rPr lang="en-US" sz="2000" dirty="0"/>
              <a:t> </a:t>
            </a:r>
            <a:r>
              <a:rPr lang="en-US" sz="2000" dirty="0" err="1"/>
              <a:t>kontraktuese</a:t>
            </a:r>
            <a:r>
              <a:rPr lang="en-US" sz="2000" dirty="0"/>
              <a:t> </a:t>
            </a:r>
            <a:r>
              <a:rPr lang="en-US" sz="2000" dirty="0" err="1"/>
              <a:t>mund</a:t>
            </a:r>
            <a:r>
              <a:rPr lang="en-US" sz="2000" dirty="0"/>
              <a:t> </a:t>
            </a:r>
            <a:r>
              <a:rPr lang="en-US" sz="2000" dirty="0" err="1"/>
              <a:t>të</a:t>
            </a:r>
            <a:r>
              <a:rPr lang="en-US" sz="2000" dirty="0"/>
              <a:t> </a:t>
            </a:r>
            <a:r>
              <a:rPr lang="en-US" sz="2000" dirty="0" err="1"/>
              <a:t>përcaktojnë</a:t>
            </a:r>
            <a:r>
              <a:rPr lang="en-US" sz="2000" dirty="0"/>
              <a:t> </a:t>
            </a:r>
            <a:r>
              <a:rPr lang="en-US" sz="2000" dirty="0" err="1"/>
              <a:t>në</a:t>
            </a:r>
            <a:r>
              <a:rPr lang="en-US" sz="2000" dirty="0"/>
              <a:t> </a:t>
            </a:r>
            <a:r>
              <a:rPr lang="en-US" sz="2000" dirty="0" err="1"/>
              <a:t>dosjen</a:t>
            </a:r>
            <a:r>
              <a:rPr lang="en-US" sz="2000" dirty="0"/>
              <a:t> e </a:t>
            </a:r>
            <a:r>
              <a:rPr lang="en-US" sz="2000" dirty="0" err="1"/>
              <a:t>tenderit</a:t>
            </a:r>
            <a:r>
              <a:rPr lang="en-US" sz="2000" dirty="0"/>
              <a:t> </a:t>
            </a:r>
            <a:r>
              <a:rPr lang="en-US" sz="2000" dirty="0" err="1"/>
              <a:t>dhe</a:t>
            </a:r>
            <a:r>
              <a:rPr lang="en-US" sz="2000" dirty="0"/>
              <a:t> ne </a:t>
            </a:r>
            <a:r>
              <a:rPr lang="en-US" sz="2000" dirty="0" err="1"/>
              <a:t>njoftimin</a:t>
            </a:r>
            <a:r>
              <a:rPr lang="en-US" sz="2000" dirty="0"/>
              <a:t> </a:t>
            </a:r>
            <a:r>
              <a:rPr lang="en-US" sz="2000" dirty="0" err="1"/>
              <a:t>për</a:t>
            </a:r>
            <a:r>
              <a:rPr lang="en-US" sz="2000" dirty="0"/>
              <a:t> </a:t>
            </a:r>
            <a:r>
              <a:rPr lang="en-US" sz="2000" dirty="0" err="1"/>
              <a:t>kontrate</a:t>
            </a:r>
            <a:r>
              <a:rPr lang="en-US" sz="2000" dirty="0"/>
              <a:t>  se </a:t>
            </a:r>
            <a:r>
              <a:rPr lang="en-US" sz="2000" dirty="0" err="1"/>
              <a:t>si</a:t>
            </a:r>
            <a:r>
              <a:rPr lang="en-US" sz="2000" dirty="0"/>
              <a:t> </a:t>
            </a:r>
            <a:r>
              <a:rPr lang="en-US" sz="2000" dirty="0" err="1"/>
              <a:t>grupet</a:t>
            </a:r>
            <a:r>
              <a:rPr lang="en-US" sz="2000" dirty="0"/>
              <a:t> e </a:t>
            </a:r>
            <a:r>
              <a:rPr lang="en-US" sz="2000" dirty="0" err="1"/>
              <a:t>operatorëve</a:t>
            </a:r>
            <a:r>
              <a:rPr lang="en-US" sz="2000" dirty="0"/>
              <a:t> </a:t>
            </a:r>
            <a:r>
              <a:rPr lang="en-US" sz="2000" dirty="0" err="1"/>
              <a:t>ekonomikë</a:t>
            </a:r>
            <a:r>
              <a:rPr lang="en-US" sz="2000" dirty="0"/>
              <a:t> </a:t>
            </a:r>
            <a:r>
              <a:rPr lang="en-US" sz="2000" dirty="0" err="1"/>
              <a:t>duhet</a:t>
            </a:r>
            <a:r>
              <a:rPr lang="en-US" sz="2000" dirty="0"/>
              <a:t> </a:t>
            </a:r>
            <a:r>
              <a:rPr lang="en-US" sz="2000" dirty="0" err="1"/>
              <a:t>të</a:t>
            </a:r>
            <a:r>
              <a:rPr lang="en-US" sz="2000" dirty="0"/>
              <a:t> </a:t>
            </a:r>
            <a:r>
              <a:rPr lang="en-US" sz="2000" dirty="0" err="1"/>
              <a:t>përmbushin</a:t>
            </a:r>
            <a:r>
              <a:rPr lang="en-US" sz="2000" dirty="0"/>
              <a:t> </a:t>
            </a:r>
            <a:r>
              <a:rPr lang="en-US" sz="2000" dirty="0" err="1"/>
              <a:t>kërkesat</a:t>
            </a:r>
            <a:r>
              <a:rPr lang="en-US" sz="2000" dirty="0"/>
              <a:t> </a:t>
            </a:r>
            <a:r>
              <a:rPr lang="en-US" sz="2000" dirty="0" err="1"/>
              <a:t>për</a:t>
            </a:r>
            <a:r>
              <a:rPr lang="en-US" sz="2000" dirty="0"/>
              <a:t> </a:t>
            </a:r>
            <a:r>
              <a:rPr lang="en-US" sz="2000" b="1" dirty="0" err="1"/>
              <a:t>gjendjen</a:t>
            </a:r>
            <a:r>
              <a:rPr lang="en-US" sz="2000" b="1" dirty="0"/>
              <a:t> </a:t>
            </a:r>
            <a:r>
              <a:rPr lang="en-US" sz="2000" b="1" dirty="0" err="1"/>
              <a:t>ekonomike</a:t>
            </a:r>
            <a:r>
              <a:rPr lang="en-US" sz="2000" b="1" dirty="0"/>
              <a:t> </a:t>
            </a:r>
            <a:r>
              <a:rPr lang="en-US" sz="2000" b="1" dirty="0" err="1"/>
              <a:t>dhe</a:t>
            </a:r>
            <a:r>
              <a:rPr lang="en-US" sz="2000" b="1" dirty="0"/>
              <a:t> </a:t>
            </a:r>
            <a:r>
              <a:rPr lang="en-US" sz="2000" b="1" dirty="0" err="1"/>
              <a:t>financiare</a:t>
            </a:r>
            <a:r>
              <a:rPr lang="en-US" sz="2000" b="1" dirty="0"/>
              <a:t> </a:t>
            </a:r>
            <a:r>
              <a:rPr lang="en-US" sz="2000" dirty="0" err="1"/>
              <a:t>ose</a:t>
            </a:r>
            <a:r>
              <a:rPr lang="en-US" sz="2000" dirty="0"/>
              <a:t> </a:t>
            </a:r>
            <a:r>
              <a:rPr lang="en-US" sz="2000" b="1" dirty="0" err="1"/>
              <a:t>aftësinë</a:t>
            </a:r>
            <a:r>
              <a:rPr lang="en-US" sz="2000" b="1" dirty="0"/>
              <a:t> </a:t>
            </a:r>
            <a:r>
              <a:rPr lang="en-US" sz="2000" b="1" dirty="0" err="1"/>
              <a:t>teknike</a:t>
            </a:r>
            <a:r>
              <a:rPr lang="en-US" sz="2000" b="1" dirty="0"/>
              <a:t> </a:t>
            </a:r>
            <a:r>
              <a:rPr lang="en-US" sz="2000" b="1" dirty="0" err="1"/>
              <a:t>dhe</a:t>
            </a:r>
            <a:r>
              <a:rPr lang="en-US" sz="2000" b="1" dirty="0"/>
              <a:t> </a:t>
            </a:r>
            <a:r>
              <a:rPr lang="en-US" sz="2000" b="1" dirty="0" err="1"/>
              <a:t>profesionale</a:t>
            </a:r>
            <a:r>
              <a:rPr lang="en-US" sz="2000" b="1" dirty="0"/>
              <a:t> </a:t>
            </a:r>
            <a:r>
              <a:rPr lang="en-US" sz="2000" b="1" dirty="0" err="1"/>
              <a:t>të</a:t>
            </a:r>
            <a:r>
              <a:rPr lang="en-US" sz="2000" b="1" dirty="0"/>
              <a:t> </a:t>
            </a:r>
            <a:r>
              <a:rPr lang="en-US" sz="2000" dirty="0" err="1"/>
              <a:t>referuar</a:t>
            </a:r>
            <a:r>
              <a:rPr lang="en-US" sz="2000" dirty="0"/>
              <a:t> </a:t>
            </a:r>
            <a:r>
              <a:rPr lang="en-US" sz="2000" dirty="0" err="1"/>
              <a:t>në</a:t>
            </a:r>
            <a:r>
              <a:rPr lang="en-US" sz="2000" dirty="0"/>
              <a:t> </a:t>
            </a:r>
            <a:r>
              <a:rPr lang="en-US" sz="2000" dirty="0" err="1"/>
              <a:t>nenin</a:t>
            </a:r>
            <a:r>
              <a:rPr lang="en-US" sz="2000" dirty="0"/>
              <a:t> 68 </a:t>
            </a:r>
            <a:r>
              <a:rPr lang="en-US" sz="2000" dirty="0" err="1"/>
              <a:t>dhe</a:t>
            </a:r>
            <a:r>
              <a:rPr lang="en-US" sz="2000" dirty="0"/>
              <a:t> 69 </a:t>
            </a:r>
            <a:r>
              <a:rPr lang="en-US" sz="2000" dirty="0" err="1"/>
              <a:t>te</a:t>
            </a:r>
            <a:r>
              <a:rPr lang="en-US" sz="2000" dirty="0"/>
              <a:t> LPP-se. </a:t>
            </a:r>
            <a:endParaRPr lang="en-US" sz="2000" dirty="0" smtClean="0"/>
          </a:p>
          <a:p>
            <a:pPr marL="0" indent="0">
              <a:buNone/>
            </a:pPr>
            <a:endParaRPr lang="sq-AL" sz="2000" dirty="0" smtClean="0"/>
          </a:p>
          <a:p>
            <a:pPr marL="0" indent="0">
              <a:buNone/>
            </a:pPr>
            <a:r>
              <a:rPr lang="en-US" sz="2000" dirty="0" err="1" smtClean="0"/>
              <a:t>Kjo</a:t>
            </a:r>
            <a:r>
              <a:rPr lang="en-US" sz="2000" dirty="0" smtClean="0"/>
              <a:t> </a:t>
            </a:r>
            <a:r>
              <a:rPr lang="en-US" sz="2000" dirty="0"/>
              <a:t>do </a:t>
            </a:r>
            <a:r>
              <a:rPr lang="en-US" sz="2000" dirty="0" err="1"/>
              <a:t>të</a:t>
            </a:r>
            <a:r>
              <a:rPr lang="en-US" sz="2000" dirty="0"/>
              <a:t> </a:t>
            </a:r>
            <a:r>
              <a:rPr lang="en-US" sz="2000" dirty="0" err="1"/>
              <a:t>thotë</a:t>
            </a:r>
            <a:r>
              <a:rPr lang="en-US" sz="2000" dirty="0"/>
              <a:t> se AK-se </a:t>
            </a:r>
            <a:r>
              <a:rPr lang="en-US" sz="2000" b="1" dirty="0" err="1"/>
              <a:t>mund</a:t>
            </a:r>
            <a:r>
              <a:rPr lang="en-US" sz="2000" b="1" dirty="0"/>
              <a:t> </a:t>
            </a:r>
            <a:r>
              <a:rPr lang="en-US" sz="2000" b="1" dirty="0" err="1"/>
              <a:t>të</a:t>
            </a:r>
            <a:r>
              <a:rPr lang="en-US" sz="2000" b="1" dirty="0"/>
              <a:t> </a:t>
            </a:r>
            <a:r>
              <a:rPr lang="en-US" sz="2000" b="1" dirty="0" err="1"/>
              <a:t>përcaktojnë</a:t>
            </a:r>
            <a:r>
              <a:rPr lang="en-US" sz="2000" b="1" dirty="0"/>
              <a:t> </a:t>
            </a:r>
            <a:r>
              <a:rPr lang="en-US" sz="2000" b="1" dirty="0" err="1"/>
              <a:t>një</a:t>
            </a:r>
            <a:r>
              <a:rPr lang="en-US" sz="2000" b="1" dirty="0"/>
              <a:t> </a:t>
            </a:r>
            <a:r>
              <a:rPr lang="en-US" sz="2000" b="1" dirty="0" err="1"/>
              <a:t>përqindje</a:t>
            </a:r>
            <a:r>
              <a:rPr lang="en-US" sz="2000" b="1" dirty="0"/>
              <a:t> </a:t>
            </a:r>
            <a:r>
              <a:rPr lang="en-US" sz="2000" b="1" dirty="0" err="1"/>
              <a:t>minimale</a:t>
            </a:r>
            <a:r>
              <a:rPr lang="en-US" sz="2000" dirty="0"/>
              <a:t> </a:t>
            </a:r>
            <a:r>
              <a:rPr lang="en-US" sz="2000" dirty="0" err="1"/>
              <a:t>në</a:t>
            </a:r>
            <a:r>
              <a:rPr lang="en-US" sz="2000" dirty="0"/>
              <a:t> </a:t>
            </a:r>
            <a:r>
              <a:rPr lang="en-US" sz="2000" dirty="0" err="1"/>
              <a:t>drejtim</a:t>
            </a:r>
            <a:r>
              <a:rPr lang="en-US" sz="2000" dirty="0"/>
              <a:t> </a:t>
            </a:r>
            <a:r>
              <a:rPr lang="en-US" sz="2000" dirty="0" err="1"/>
              <a:t>të</a:t>
            </a:r>
            <a:r>
              <a:rPr lang="en-US" sz="2000" dirty="0"/>
              <a:t> </a:t>
            </a:r>
            <a:r>
              <a:rPr lang="en-US" sz="2000" dirty="0" err="1"/>
              <a:t>plotësimit</a:t>
            </a:r>
            <a:r>
              <a:rPr lang="en-US" sz="2000" dirty="0"/>
              <a:t> </a:t>
            </a:r>
            <a:r>
              <a:rPr lang="en-US" sz="2000" dirty="0" err="1"/>
              <a:t>të</a:t>
            </a:r>
            <a:r>
              <a:rPr lang="en-US" sz="2000" dirty="0"/>
              <a:t> </a:t>
            </a:r>
            <a:r>
              <a:rPr lang="en-US" sz="2000" dirty="0" err="1"/>
              <a:t>kërkesave</a:t>
            </a:r>
            <a:r>
              <a:rPr lang="en-US" sz="2000" dirty="0"/>
              <a:t> </a:t>
            </a:r>
            <a:r>
              <a:rPr lang="en-US" sz="2000" dirty="0" err="1"/>
              <a:t>nga</a:t>
            </a:r>
            <a:r>
              <a:rPr lang="en-US" sz="2000" dirty="0"/>
              <a:t> </a:t>
            </a:r>
            <a:r>
              <a:rPr lang="en-US" sz="2000" dirty="0" err="1"/>
              <a:t>njeri</a:t>
            </a:r>
            <a:r>
              <a:rPr lang="en-US" sz="2000" dirty="0"/>
              <a:t> </a:t>
            </a:r>
            <a:r>
              <a:rPr lang="en-US" sz="2000" dirty="0" err="1"/>
              <a:t>anëtar</a:t>
            </a:r>
            <a:r>
              <a:rPr lang="en-US" sz="2000" dirty="0"/>
              <a:t> </a:t>
            </a:r>
            <a:r>
              <a:rPr lang="en-US" sz="2000" dirty="0" err="1"/>
              <a:t>i</a:t>
            </a:r>
            <a:r>
              <a:rPr lang="en-US" sz="2000" dirty="0"/>
              <a:t> </a:t>
            </a:r>
            <a:r>
              <a:rPr lang="en-US" sz="2000" dirty="0" err="1"/>
              <a:t>grupit</a:t>
            </a:r>
            <a:r>
              <a:rPr lang="en-US" sz="2000" dirty="0"/>
              <a:t> </a:t>
            </a:r>
            <a:r>
              <a:rPr lang="en-US" sz="2000" dirty="0" err="1"/>
              <a:t>te</a:t>
            </a:r>
            <a:r>
              <a:rPr lang="en-US" sz="2000" dirty="0"/>
              <a:t> OE.</a:t>
            </a:r>
          </a:p>
        </p:txBody>
      </p:sp>
    </p:spTree>
    <p:extLst>
      <p:ext uri="{BB962C8B-B14F-4D97-AF65-F5344CB8AC3E}">
        <p14:creationId xmlns:p14="http://schemas.microsoft.com/office/powerpoint/2010/main" val="2278822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lstStyle/>
          <a:p>
            <a:pPr lvl="0"/>
            <a:r>
              <a:rPr lang="sq-AL" sz="2800" dirty="0" smtClean="0">
                <a:solidFill>
                  <a:schemeClr val="tx1"/>
                </a:solidFill>
              </a:rPr>
              <a:t>Kërkesat minimale për kualifikim</a:t>
            </a:r>
            <a:endParaRPr lang="en-US" sz="2800" dirty="0" smtClean="0">
              <a:solidFill>
                <a:schemeClr val="tx1"/>
              </a:solidFill>
            </a:endParaRPr>
          </a:p>
        </p:txBody>
      </p:sp>
      <p:sp>
        <p:nvSpPr>
          <p:cNvPr id="3" name="Content Placeholder 2"/>
          <p:cNvSpPr>
            <a:spLocks noGrp="1"/>
          </p:cNvSpPr>
          <p:nvPr>
            <p:ph idx="1"/>
          </p:nvPr>
        </p:nvSpPr>
        <p:spPr>
          <a:xfrm>
            <a:off x="0" y="1417638"/>
            <a:ext cx="9144000" cy="4830762"/>
          </a:xfrm>
        </p:spPr>
        <p:txBody>
          <a:bodyPr/>
          <a:lstStyle/>
          <a:p>
            <a:pPr marL="0" lvl="0" indent="0">
              <a:spcBef>
                <a:spcPts val="0"/>
              </a:spcBef>
              <a:buNone/>
            </a:pPr>
            <a:r>
              <a:rPr lang="en-US" sz="2000" dirty="0" err="1" smtClean="0"/>
              <a:t>Gjatë</a:t>
            </a:r>
            <a:r>
              <a:rPr lang="en-US" sz="2000" dirty="0" smtClean="0"/>
              <a:t> </a:t>
            </a:r>
            <a:r>
              <a:rPr lang="en-US" sz="2000" dirty="0" err="1"/>
              <a:t>përcaktimit</a:t>
            </a:r>
            <a:r>
              <a:rPr lang="en-US" sz="2000" dirty="0"/>
              <a:t> </a:t>
            </a:r>
            <a:r>
              <a:rPr lang="en-US" sz="2000" dirty="0" err="1"/>
              <a:t>të</a:t>
            </a:r>
            <a:r>
              <a:rPr lang="en-US" sz="2000" dirty="0"/>
              <a:t> </a:t>
            </a:r>
            <a:r>
              <a:rPr lang="en-US" sz="2000" dirty="0" err="1"/>
              <a:t>kërkesave</a:t>
            </a:r>
            <a:r>
              <a:rPr lang="en-US" sz="2000" dirty="0"/>
              <a:t> </a:t>
            </a:r>
            <a:r>
              <a:rPr lang="en-US" sz="2000" dirty="0" err="1"/>
              <a:t>minimale</a:t>
            </a:r>
            <a:r>
              <a:rPr lang="en-US" sz="2000" dirty="0"/>
              <a:t> </a:t>
            </a:r>
            <a:r>
              <a:rPr lang="en-US" sz="2000" dirty="0" err="1"/>
              <a:t>për</a:t>
            </a:r>
            <a:r>
              <a:rPr lang="en-US" sz="2000" dirty="0"/>
              <a:t> </a:t>
            </a:r>
            <a:r>
              <a:rPr lang="en-US" sz="2000" dirty="0" err="1"/>
              <a:t>kualifikim</a:t>
            </a:r>
            <a:r>
              <a:rPr lang="en-US" sz="2000" dirty="0"/>
              <a:t>, </a:t>
            </a:r>
            <a:r>
              <a:rPr lang="en-US" sz="2000" dirty="0" smtClean="0"/>
              <a:t>AK</a:t>
            </a:r>
            <a:r>
              <a:rPr lang="sq-AL" sz="2000" dirty="0" smtClean="0"/>
              <a:t> </a:t>
            </a:r>
            <a:r>
              <a:rPr lang="en-US" sz="2000" dirty="0" smtClean="0"/>
              <a:t>do </a:t>
            </a:r>
            <a:r>
              <a:rPr lang="en-US" sz="2000" dirty="0" err="1"/>
              <a:t>ti</a:t>
            </a:r>
            <a:r>
              <a:rPr lang="en-US" sz="2000" dirty="0"/>
              <a:t> </a:t>
            </a:r>
            <a:r>
              <a:rPr lang="en-US" sz="2000" b="1" dirty="0" err="1"/>
              <a:t>kushtoj</a:t>
            </a:r>
            <a:r>
              <a:rPr lang="en-US" sz="2000" b="1" dirty="0"/>
              <a:t> </a:t>
            </a:r>
            <a:r>
              <a:rPr lang="en-US" sz="2000" b="1" dirty="0" err="1"/>
              <a:t>rëndësi</a:t>
            </a:r>
            <a:r>
              <a:rPr lang="en-US" sz="2000" b="1" dirty="0"/>
              <a:t> </a:t>
            </a:r>
            <a:r>
              <a:rPr lang="en-US" sz="2000" b="1" dirty="0" err="1"/>
              <a:t>të</a:t>
            </a:r>
            <a:r>
              <a:rPr lang="en-US" sz="2000" b="1" dirty="0"/>
              <a:t> </a:t>
            </a:r>
            <a:r>
              <a:rPr lang="en-US" sz="2000" b="1" dirty="0" err="1"/>
              <a:t>veçantë</a:t>
            </a:r>
            <a:r>
              <a:rPr lang="en-US" sz="2000" b="1" dirty="0"/>
              <a:t> </a:t>
            </a:r>
            <a:r>
              <a:rPr lang="en-US" sz="2000" b="1" dirty="0" err="1"/>
              <a:t>zhvillimit</a:t>
            </a:r>
            <a:r>
              <a:rPr lang="en-US" sz="2000" b="1" dirty="0"/>
              <a:t> </a:t>
            </a:r>
            <a:r>
              <a:rPr lang="en-US" sz="2000" b="1" dirty="0" err="1"/>
              <a:t>të</a:t>
            </a:r>
            <a:r>
              <a:rPr lang="en-US" sz="2000" b="1" dirty="0"/>
              <a:t> OE </a:t>
            </a:r>
            <a:r>
              <a:rPr lang="en-US" sz="2000" b="1" dirty="0" err="1"/>
              <a:t>dhe</a:t>
            </a:r>
            <a:r>
              <a:rPr lang="en-US" sz="2000" b="1" dirty="0"/>
              <a:t> </a:t>
            </a:r>
            <a:r>
              <a:rPr lang="en-US" sz="2000" dirty="0"/>
              <a:t>do </a:t>
            </a:r>
            <a:r>
              <a:rPr lang="en-US" sz="2000" dirty="0" err="1"/>
              <a:t>të</a:t>
            </a:r>
            <a:r>
              <a:rPr lang="en-US" sz="2000" dirty="0"/>
              <a:t> </a:t>
            </a:r>
            <a:r>
              <a:rPr lang="en-US" sz="2000" dirty="0" err="1"/>
              <a:t>formuloj</a:t>
            </a:r>
            <a:r>
              <a:rPr lang="en-US" sz="2000" dirty="0"/>
              <a:t> </a:t>
            </a:r>
            <a:r>
              <a:rPr lang="en-US" sz="2000" dirty="0" err="1"/>
              <a:t>kërkesat</a:t>
            </a:r>
            <a:r>
              <a:rPr lang="en-US" sz="2000" dirty="0"/>
              <a:t> </a:t>
            </a:r>
            <a:r>
              <a:rPr lang="en-US" sz="2000" dirty="0" err="1"/>
              <a:t>minimale</a:t>
            </a:r>
            <a:r>
              <a:rPr lang="en-US" sz="2000" dirty="0"/>
              <a:t> </a:t>
            </a:r>
            <a:r>
              <a:rPr lang="en-US" sz="2000" dirty="0" err="1"/>
              <a:t>të</a:t>
            </a:r>
            <a:r>
              <a:rPr lang="en-US" sz="2000" dirty="0"/>
              <a:t> </a:t>
            </a:r>
            <a:r>
              <a:rPr lang="en-US" sz="2000" dirty="0" err="1"/>
              <a:t>kualifikimit</a:t>
            </a:r>
            <a:r>
              <a:rPr lang="en-US" sz="2000" dirty="0"/>
              <a:t> </a:t>
            </a:r>
            <a:r>
              <a:rPr lang="en-US" sz="2000" dirty="0" err="1"/>
              <a:t>në</a:t>
            </a:r>
            <a:r>
              <a:rPr lang="en-US" sz="2000" dirty="0"/>
              <a:t> </a:t>
            </a:r>
            <a:r>
              <a:rPr lang="en-US" sz="2000" dirty="0" err="1"/>
              <a:t>mënyrë</a:t>
            </a:r>
            <a:r>
              <a:rPr lang="en-US" sz="2000" dirty="0"/>
              <a:t> </a:t>
            </a:r>
            <a:r>
              <a:rPr lang="en-US" sz="2000" dirty="0" err="1"/>
              <a:t>që</a:t>
            </a:r>
            <a:r>
              <a:rPr lang="en-US" sz="2000" dirty="0"/>
              <a:t> </a:t>
            </a:r>
            <a:r>
              <a:rPr lang="en-US" sz="2000" dirty="0" err="1"/>
              <a:t>nuk</a:t>
            </a:r>
            <a:r>
              <a:rPr lang="en-US" sz="2000" dirty="0"/>
              <a:t> </a:t>
            </a:r>
            <a:r>
              <a:rPr lang="en-US" sz="2000" dirty="0" err="1"/>
              <a:t>përjashton</a:t>
            </a:r>
            <a:r>
              <a:rPr lang="en-US" sz="2000" dirty="0"/>
              <a:t> </a:t>
            </a:r>
            <a:r>
              <a:rPr lang="en-US" sz="2000" b="1" dirty="0"/>
              <a:t>OE </a:t>
            </a:r>
            <a:r>
              <a:rPr lang="en-US" sz="2000" b="1" dirty="0" err="1"/>
              <a:t>të</a:t>
            </a:r>
            <a:r>
              <a:rPr lang="en-US" sz="2000" b="1" dirty="0"/>
              <a:t> </a:t>
            </a:r>
            <a:r>
              <a:rPr lang="en-US" sz="2000" b="1" dirty="0" err="1"/>
              <a:t>themeluar</a:t>
            </a:r>
            <a:r>
              <a:rPr lang="en-US" sz="2000" b="1" dirty="0"/>
              <a:t> </a:t>
            </a:r>
            <a:r>
              <a:rPr lang="en-US" sz="2000" b="1" dirty="0" err="1"/>
              <a:t>rishtazi</a:t>
            </a:r>
            <a:r>
              <a:rPr lang="en-US" sz="2000" b="1" dirty="0"/>
              <a:t> </a:t>
            </a:r>
            <a:r>
              <a:rPr lang="en-US" sz="2000" dirty="0" err="1"/>
              <a:t>të</a:t>
            </a:r>
            <a:r>
              <a:rPr lang="en-US" sz="2000" dirty="0"/>
              <a:t> </a:t>
            </a:r>
            <a:r>
              <a:rPr lang="en-US" sz="2000" dirty="0" err="1"/>
              <a:t>cilët</a:t>
            </a:r>
            <a:r>
              <a:rPr lang="en-US" sz="2000" dirty="0"/>
              <a:t> </a:t>
            </a:r>
            <a:r>
              <a:rPr lang="en-US" sz="2000" dirty="0" err="1"/>
              <a:t>posedojnë</a:t>
            </a:r>
            <a:r>
              <a:rPr lang="en-US" sz="2000" dirty="0"/>
              <a:t> </a:t>
            </a:r>
            <a:r>
              <a:rPr lang="en-US" sz="2000" b="1" dirty="0" err="1"/>
              <a:t>aftësi</a:t>
            </a:r>
            <a:r>
              <a:rPr lang="en-US" sz="2000" b="1" dirty="0"/>
              <a:t> </a:t>
            </a:r>
            <a:r>
              <a:rPr lang="en-US" sz="2000" b="1" dirty="0" err="1"/>
              <a:t>të</a:t>
            </a:r>
            <a:r>
              <a:rPr lang="en-US" sz="2000" b="1" dirty="0"/>
              <a:t> </a:t>
            </a:r>
            <a:r>
              <a:rPr lang="en-US" sz="2000" b="1" dirty="0" err="1"/>
              <a:t>arsyeshme</a:t>
            </a:r>
            <a:r>
              <a:rPr lang="en-US" sz="2000" b="1" dirty="0"/>
              <a:t> </a:t>
            </a:r>
            <a:r>
              <a:rPr lang="en-US" sz="2000" b="1" dirty="0" err="1"/>
              <a:t>dhe</a:t>
            </a:r>
            <a:r>
              <a:rPr lang="en-US" sz="2000" b="1" dirty="0"/>
              <a:t> </a:t>
            </a:r>
            <a:r>
              <a:rPr lang="en-US" sz="2000" b="1" dirty="0" err="1"/>
              <a:t>të</a:t>
            </a:r>
            <a:r>
              <a:rPr lang="en-US" sz="2000" b="1" dirty="0"/>
              <a:t> </a:t>
            </a:r>
            <a:r>
              <a:rPr lang="en-US" sz="2000" b="1" dirty="0" err="1"/>
              <a:t>mjaftueshme</a:t>
            </a:r>
            <a:r>
              <a:rPr lang="en-US" sz="2000" b="1" dirty="0"/>
              <a:t> </a:t>
            </a:r>
            <a:r>
              <a:rPr lang="en-US" sz="2000" b="1" dirty="0" err="1"/>
              <a:t>ekonomike</a:t>
            </a:r>
            <a:r>
              <a:rPr lang="en-US" sz="2000" dirty="0"/>
              <a:t>, </a:t>
            </a:r>
            <a:r>
              <a:rPr lang="en-US" sz="2000" dirty="0" err="1"/>
              <a:t>financiare</a:t>
            </a:r>
            <a:r>
              <a:rPr lang="en-US" sz="2000" dirty="0"/>
              <a:t> </a:t>
            </a:r>
            <a:r>
              <a:rPr lang="en-US" sz="2000" dirty="0" err="1"/>
              <a:t>dhe</a:t>
            </a:r>
            <a:r>
              <a:rPr lang="en-US" sz="2000" dirty="0"/>
              <a:t>/</a:t>
            </a:r>
            <a:r>
              <a:rPr lang="en-US" sz="2000" dirty="0" err="1"/>
              <a:t>ose</a:t>
            </a:r>
            <a:r>
              <a:rPr lang="en-US" sz="2000" dirty="0"/>
              <a:t> </a:t>
            </a:r>
            <a:r>
              <a:rPr lang="en-US" sz="2000" dirty="0" err="1"/>
              <a:t>teknike</a:t>
            </a:r>
            <a:r>
              <a:rPr lang="en-US" sz="2000" dirty="0"/>
              <a:t>. </a:t>
            </a:r>
            <a:endParaRPr lang="en-US" sz="2000" dirty="0" smtClean="0"/>
          </a:p>
          <a:p>
            <a:pPr marL="0" lvl="0" indent="0">
              <a:spcBef>
                <a:spcPts val="0"/>
              </a:spcBef>
              <a:buNone/>
            </a:pPr>
            <a:endParaRPr lang="sq-AL" sz="2000" dirty="0" smtClean="0"/>
          </a:p>
          <a:p>
            <a:pPr marL="0" lvl="0" indent="0">
              <a:spcBef>
                <a:spcPts val="0"/>
              </a:spcBef>
              <a:buNone/>
            </a:pPr>
            <a:endParaRPr lang="sq-AL" sz="2000" dirty="0" smtClean="0"/>
          </a:p>
          <a:p>
            <a:pPr marL="0" lvl="0" indent="0">
              <a:spcBef>
                <a:spcPts val="0"/>
              </a:spcBef>
              <a:buNone/>
            </a:pPr>
            <a:r>
              <a:rPr lang="en-US" sz="2000" dirty="0" smtClean="0"/>
              <a:t>“</a:t>
            </a:r>
            <a:r>
              <a:rPr lang="en-US" sz="2000" dirty="0" err="1"/>
              <a:t>Të</a:t>
            </a:r>
            <a:r>
              <a:rPr lang="en-US" sz="2000" dirty="0"/>
              <a:t> </a:t>
            </a:r>
            <a:r>
              <a:rPr lang="en-US" sz="2000" dirty="0" err="1"/>
              <a:t>arsyeshme</a:t>
            </a:r>
            <a:r>
              <a:rPr lang="en-US" sz="2000" dirty="0"/>
              <a:t> </a:t>
            </a:r>
            <a:r>
              <a:rPr lang="en-US" sz="2000" dirty="0" err="1"/>
              <a:t>dhe</a:t>
            </a:r>
            <a:r>
              <a:rPr lang="en-US" sz="2000" dirty="0"/>
              <a:t> </a:t>
            </a:r>
            <a:r>
              <a:rPr lang="en-US" sz="2000" dirty="0" err="1"/>
              <a:t>të</a:t>
            </a:r>
            <a:r>
              <a:rPr lang="en-US" sz="2000" dirty="0"/>
              <a:t> </a:t>
            </a:r>
            <a:r>
              <a:rPr lang="en-US" sz="2000" dirty="0" err="1"/>
              <a:t>mjaftueshme</a:t>
            </a:r>
            <a:r>
              <a:rPr lang="en-US" sz="2000" dirty="0"/>
              <a:t>” do </a:t>
            </a:r>
            <a:r>
              <a:rPr lang="en-US" sz="2000" dirty="0" err="1"/>
              <a:t>të</a:t>
            </a:r>
            <a:r>
              <a:rPr lang="en-US" sz="2000" dirty="0"/>
              <a:t> </a:t>
            </a:r>
            <a:r>
              <a:rPr lang="en-US" sz="2000" dirty="0" err="1"/>
              <a:t>nënkuptoj</a:t>
            </a:r>
            <a:r>
              <a:rPr lang="en-US" sz="2000" dirty="0"/>
              <a:t> </a:t>
            </a:r>
            <a:r>
              <a:rPr lang="en-US" sz="2000" dirty="0" err="1"/>
              <a:t>në</a:t>
            </a:r>
            <a:r>
              <a:rPr lang="en-US" sz="2000" dirty="0"/>
              <a:t> </a:t>
            </a:r>
            <a:r>
              <a:rPr lang="en-US" sz="2000" dirty="0" err="1"/>
              <a:t>lidhje</a:t>
            </a:r>
            <a:r>
              <a:rPr lang="en-US" sz="2000" dirty="0"/>
              <a:t> me: </a:t>
            </a:r>
            <a:endParaRPr lang="sq-AL" sz="2000" dirty="0" smtClean="0"/>
          </a:p>
          <a:p>
            <a:pPr marL="0" lvl="0" indent="0">
              <a:spcBef>
                <a:spcPts val="0"/>
              </a:spcBef>
              <a:buNone/>
            </a:pPr>
            <a:endParaRPr lang="sq-AL" sz="2000" dirty="0" smtClean="0"/>
          </a:p>
          <a:p>
            <a:pPr lvl="0">
              <a:spcBef>
                <a:spcPts val="0"/>
              </a:spcBef>
              <a:buFont typeface="Wingdings" panose="05000000000000000000" pitchFamily="2" charset="2"/>
              <a:buChar char="Ø"/>
            </a:pPr>
            <a:r>
              <a:rPr lang="sq-AL" sz="2000" dirty="0" smtClean="0"/>
              <a:t>Vlerën e parashikuar të kontratës, dhe </a:t>
            </a:r>
          </a:p>
          <a:p>
            <a:pPr lvl="0">
              <a:spcBef>
                <a:spcPts val="0"/>
              </a:spcBef>
              <a:buFont typeface="Wingdings" panose="05000000000000000000" pitchFamily="2" charset="2"/>
              <a:buChar char="Ø"/>
            </a:pPr>
            <a:r>
              <a:rPr lang="sq-AL" sz="2000" dirty="0" smtClean="0"/>
              <a:t>Përdorim të drejtë të fondeve publike.</a:t>
            </a:r>
          </a:p>
          <a:p>
            <a:pPr marL="0" lvl="0" indent="0">
              <a:spcBef>
                <a:spcPts val="0"/>
              </a:spcBef>
              <a:buNone/>
            </a:pPr>
            <a:endParaRPr lang="en-US" sz="2400" dirty="0"/>
          </a:p>
          <a:p>
            <a:pPr marL="0" indent="0">
              <a:buNone/>
            </a:pPr>
            <a:endParaRPr lang="en-US" dirty="0"/>
          </a:p>
        </p:txBody>
      </p:sp>
    </p:spTree>
    <p:extLst>
      <p:ext uri="{BB962C8B-B14F-4D97-AF65-F5344CB8AC3E}">
        <p14:creationId xmlns:p14="http://schemas.microsoft.com/office/powerpoint/2010/main" val="1965538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Trajtimi i Kritereve të Përzgjedhjes </a:t>
            </a:r>
            <a:endParaRPr lang="en-US" sz="3200" dirty="0"/>
          </a:p>
        </p:txBody>
      </p:sp>
      <p:sp>
        <p:nvSpPr>
          <p:cNvPr id="3" name="Content Placeholder 2"/>
          <p:cNvSpPr>
            <a:spLocks noGrp="1"/>
          </p:cNvSpPr>
          <p:nvPr>
            <p:ph idx="1"/>
          </p:nvPr>
        </p:nvSpPr>
        <p:spPr>
          <a:xfrm>
            <a:off x="0" y="1417638"/>
            <a:ext cx="9144000" cy="4708525"/>
          </a:xfrm>
        </p:spPr>
        <p:txBody>
          <a:bodyPr/>
          <a:lstStyle/>
          <a:p>
            <a:pPr marL="0" indent="0">
              <a:buNone/>
            </a:pPr>
            <a:r>
              <a:rPr lang="sq-AL" sz="2400" dirty="0" smtClean="0"/>
              <a:t>Rregullat dhe Udhëzuesi Operativ për Prokurim Publik në nenin 26.8 paraqet tabelën me Kritere të Përzgjedhjes së mund të përdoren nga AK.</a:t>
            </a:r>
          </a:p>
          <a:p>
            <a:pPr marL="0" indent="0">
              <a:buNone/>
            </a:pPr>
            <a:endParaRPr lang="sq-AL" sz="2400" dirty="0"/>
          </a:p>
          <a:p>
            <a:pPr marL="0" indent="0">
              <a:buNone/>
            </a:pPr>
            <a:r>
              <a:rPr lang="sq-AL" sz="2400" dirty="0" smtClean="0"/>
              <a:t>Shembull: Ndërlidhja e tyre varësisht nga objekti i kontratës e cila synohet të arrihet.</a:t>
            </a:r>
            <a:endParaRPr lang="en-US" sz="2400" dirty="0"/>
          </a:p>
        </p:txBody>
      </p:sp>
    </p:spTree>
    <p:extLst>
      <p:ext uri="{BB962C8B-B14F-4D97-AF65-F5344CB8AC3E}">
        <p14:creationId xmlns:p14="http://schemas.microsoft.com/office/powerpoint/2010/main" val="229304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Kriteret për Dhënien e Kontratës</a:t>
            </a:r>
            <a:endParaRPr lang="en-US" sz="3200" dirty="0"/>
          </a:p>
        </p:txBody>
      </p:sp>
      <p:sp>
        <p:nvSpPr>
          <p:cNvPr id="3" name="Content Placeholder 2"/>
          <p:cNvSpPr>
            <a:spLocks noGrp="1"/>
          </p:cNvSpPr>
          <p:nvPr>
            <p:ph idx="1"/>
          </p:nvPr>
        </p:nvSpPr>
        <p:spPr>
          <a:xfrm>
            <a:off x="0" y="1752600"/>
            <a:ext cx="9144000" cy="4373563"/>
          </a:xfrm>
        </p:spPr>
        <p:txBody>
          <a:bodyPr/>
          <a:lstStyle/>
          <a:p>
            <a:pPr marL="0" indent="0">
              <a:buNone/>
            </a:pPr>
            <a:r>
              <a:rPr lang="en-US" sz="2400" dirty="0" err="1" smtClean="0"/>
              <a:t>Autoritetet</a:t>
            </a:r>
            <a:r>
              <a:rPr lang="en-US" sz="2400" dirty="0" smtClean="0"/>
              <a:t> </a:t>
            </a:r>
            <a:r>
              <a:rPr lang="en-US" sz="2400" dirty="0" err="1"/>
              <a:t>kontraktuese</a:t>
            </a:r>
            <a:r>
              <a:rPr lang="en-US" sz="2400" dirty="0"/>
              <a:t> </a:t>
            </a:r>
            <a:r>
              <a:rPr lang="en-US" sz="2400" dirty="0" err="1"/>
              <a:t>mund</a:t>
            </a:r>
            <a:r>
              <a:rPr lang="en-US" sz="2400" dirty="0"/>
              <a:t> </a:t>
            </a:r>
            <a:r>
              <a:rPr lang="en-US" sz="2400" dirty="0" err="1"/>
              <a:t>të</a:t>
            </a:r>
            <a:r>
              <a:rPr lang="en-US" sz="2400" dirty="0"/>
              <a:t> </a:t>
            </a:r>
            <a:r>
              <a:rPr lang="en-US" sz="2400" dirty="0" err="1"/>
              <a:t>zgjedhin</a:t>
            </a:r>
            <a:r>
              <a:rPr lang="en-US" sz="2400" dirty="0"/>
              <a:t> </a:t>
            </a:r>
            <a:r>
              <a:rPr lang="en-US" sz="2400" dirty="0" err="1"/>
              <a:t>të</a:t>
            </a:r>
            <a:r>
              <a:rPr lang="en-US" sz="2400" dirty="0"/>
              <a:t> </a:t>
            </a:r>
            <a:r>
              <a:rPr lang="en-US" sz="2400" dirty="0" err="1"/>
              <a:t>bëjnë</a:t>
            </a:r>
            <a:r>
              <a:rPr lang="en-US" sz="2400" dirty="0"/>
              <a:t> </a:t>
            </a:r>
            <a:r>
              <a:rPr lang="en-US" sz="2400" dirty="0" err="1"/>
              <a:t>dhënien</a:t>
            </a:r>
            <a:r>
              <a:rPr lang="en-US" sz="2400" dirty="0"/>
              <a:t> e </a:t>
            </a:r>
            <a:r>
              <a:rPr lang="en-US" sz="2400" dirty="0" err="1"/>
              <a:t>kontratës</a:t>
            </a:r>
            <a:r>
              <a:rPr lang="en-US" sz="2400" dirty="0"/>
              <a:t> </a:t>
            </a:r>
            <a:r>
              <a:rPr lang="en-US" sz="2400" dirty="0" err="1"/>
              <a:t>në</a:t>
            </a:r>
            <a:r>
              <a:rPr lang="en-US" sz="2400" dirty="0"/>
              <a:t> </a:t>
            </a:r>
            <a:r>
              <a:rPr lang="en-US" sz="2400" dirty="0" err="1"/>
              <a:t>bazë</a:t>
            </a:r>
            <a:r>
              <a:rPr lang="en-US" sz="2400" dirty="0"/>
              <a:t> </a:t>
            </a:r>
            <a:r>
              <a:rPr lang="en-US" sz="2400" dirty="0" err="1"/>
              <a:t>të</a:t>
            </a:r>
            <a:r>
              <a:rPr lang="en-US" sz="2400" dirty="0"/>
              <a:t>: </a:t>
            </a:r>
            <a:endParaRPr lang="sq-AL" sz="2400" dirty="0" smtClean="0"/>
          </a:p>
          <a:p>
            <a:pPr marL="0" indent="0">
              <a:buNone/>
            </a:pPr>
            <a:endParaRPr lang="sq-AL" sz="2400" dirty="0" smtClean="0"/>
          </a:p>
          <a:p>
            <a:pPr>
              <a:buFont typeface="Wingdings" panose="05000000000000000000" pitchFamily="2" charset="2"/>
              <a:buChar char="§"/>
            </a:pPr>
            <a:r>
              <a:rPr lang="en-US" sz="2400" dirty="0" smtClean="0"/>
              <a:t> </a:t>
            </a:r>
            <a:r>
              <a:rPr lang="en-US" sz="2400" dirty="0" err="1" smtClean="0"/>
              <a:t>Tenderi</a:t>
            </a:r>
            <a:r>
              <a:rPr lang="en-US" sz="2400" dirty="0" smtClean="0"/>
              <a:t> </a:t>
            </a:r>
            <a:r>
              <a:rPr lang="en-US" sz="2400" dirty="0" err="1"/>
              <a:t>i</a:t>
            </a:r>
            <a:r>
              <a:rPr lang="en-US" sz="2400" dirty="0"/>
              <a:t> </a:t>
            </a:r>
            <a:r>
              <a:rPr lang="en-US" sz="2400" dirty="0" err="1"/>
              <a:t>përgjegjshëm</a:t>
            </a:r>
            <a:r>
              <a:rPr lang="en-US" sz="2400" dirty="0"/>
              <a:t> me </a:t>
            </a:r>
            <a:r>
              <a:rPr lang="en-US" sz="2400" dirty="0" err="1"/>
              <a:t>çmimin</a:t>
            </a:r>
            <a:r>
              <a:rPr lang="en-US" sz="2400" dirty="0"/>
              <a:t> </a:t>
            </a:r>
            <a:r>
              <a:rPr lang="en-US" sz="2400" dirty="0" err="1"/>
              <a:t>më</a:t>
            </a:r>
            <a:r>
              <a:rPr lang="en-US" sz="2400" dirty="0"/>
              <a:t> </a:t>
            </a:r>
            <a:r>
              <a:rPr lang="en-US" sz="2400" dirty="0" err="1"/>
              <a:t>të</a:t>
            </a:r>
            <a:r>
              <a:rPr lang="en-US" sz="2400" dirty="0"/>
              <a:t> </a:t>
            </a:r>
            <a:r>
              <a:rPr lang="en-US" sz="2400" dirty="0" err="1"/>
              <a:t>ultë</a:t>
            </a:r>
            <a:r>
              <a:rPr lang="en-US" sz="2400" dirty="0"/>
              <a:t> </a:t>
            </a:r>
            <a:r>
              <a:rPr lang="en-US" sz="2400" dirty="0" err="1"/>
              <a:t>ose</a:t>
            </a:r>
            <a:r>
              <a:rPr lang="en-US" sz="2400" dirty="0"/>
              <a:t> </a:t>
            </a:r>
            <a:r>
              <a:rPr lang="sq-AL" sz="2400" dirty="0" smtClean="0"/>
              <a:t>(çmimi më ulët me poentim – sipas RRUOPP neni 28.16)</a:t>
            </a:r>
          </a:p>
          <a:p>
            <a:pPr marL="0" indent="0">
              <a:buNone/>
            </a:pPr>
            <a:r>
              <a:rPr lang="sq-AL" sz="2400" dirty="0"/>
              <a:t> </a:t>
            </a:r>
            <a:r>
              <a:rPr lang="sq-AL" sz="2400" dirty="0" smtClean="0"/>
              <a:t>    </a:t>
            </a:r>
          </a:p>
          <a:p>
            <a:pPr>
              <a:buFont typeface="Wingdings" panose="05000000000000000000" pitchFamily="2" charset="2"/>
              <a:buChar char="§"/>
            </a:pPr>
            <a:r>
              <a:rPr lang="sq-AL" sz="2400" dirty="0"/>
              <a:t> </a:t>
            </a:r>
            <a:r>
              <a:rPr lang="en-US" sz="2400" dirty="0" err="1" smtClean="0"/>
              <a:t>Tenderi</a:t>
            </a:r>
            <a:r>
              <a:rPr lang="en-US" sz="2400" dirty="0" smtClean="0"/>
              <a:t> </a:t>
            </a:r>
            <a:r>
              <a:rPr lang="en-US" sz="2400" dirty="0" err="1"/>
              <a:t>i</a:t>
            </a:r>
            <a:r>
              <a:rPr lang="en-US" sz="2400" dirty="0"/>
              <a:t> </a:t>
            </a:r>
            <a:r>
              <a:rPr lang="en-US" sz="2400" dirty="0" err="1"/>
              <a:t>përgjegjshëm</a:t>
            </a:r>
            <a:r>
              <a:rPr lang="en-US" sz="2400" dirty="0"/>
              <a:t> </a:t>
            </a:r>
            <a:r>
              <a:rPr lang="en-US" sz="2400" dirty="0" err="1"/>
              <a:t>ekonomikisht</a:t>
            </a:r>
            <a:r>
              <a:rPr lang="en-US" sz="2400" dirty="0"/>
              <a:t> </a:t>
            </a:r>
            <a:r>
              <a:rPr lang="en-US" sz="2400" dirty="0" err="1"/>
              <a:t>më</a:t>
            </a:r>
            <a:r>
              <a:rPr lang="en-US" sz="2400" dirty="0"/>
              <a:t> </a:t>
            </a:r>
            <a:r>
              <a:rPr lang="en-US" sz="2400" dirty="0" err="1"/>
              <a:t>i</a:t>
            </a:r>
            <a:r>
              <a:rPr lang="en-US" sz="2400" dirty="0"/>
              <a:t> </a:t>
            </a:r>
            <a:r>
              <a:rPr lang="en-US" sz="2400" dirty="0" err="1"/>
              <a:t>favorshëm</a:t>
            </a:r>
            <a:r>
              <a:rPr lang="en-US" sz="2400" dirty="0"/>
              <a:t> </a:t>
            </a:r>
            <a:endParaRPr lang="sq-AL" sz="2400" dirty="0" smtClean="0"/>
          </a:p>
          <a:p>
            <a:pPr marL="0" indent="0">
              <a:buNone/>
            </a:pPr>
            <a:endParaRPr lang="sq-AL" dirty="0"/>
          </a:p>
        </p:txBody>
      </p:sp>
    </p:spTree>
    <p:extLst>
      <p:ext uri="{BB962C8B-B14F-4D97-AF65-F5344CB8AC3E}">
        <p14:creationId xmlns:p14="http://schemas.microsoft.com/office/powerpoint/2010/main" val="1407833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Vendosja e K</a:t>
            </a:r>
            <a:r>
              <a:rPr lang="en-US" sz="3200" dirty="0" err="1" smtClean="0"/>
              <a:t>riter</a:t>
            </a:r>
            <a:r>
              <a:rPr lang="sq-AL" sz="3200" dirty="0" smtClean="0"/>
              <a:t>eve</a:t>
            </a:r>
            <a:endParaRPr lang="en-US" sz="3200" dirty="0"/>
          </a:p>
        </p:txBody>
      </p:sp>
      <p:sp>
        <p:nvSpPr>
          <p:cNvPr id="3" name="Content Placeholder 2"/>
          <p:cNvSpPr>
            <a:spLocks noGrp="1"/>
          </p:cNvSpPr>
          <p:nvPr>
            <p:ph idx="1"/>
          </p:nvPr>
        </p:nvSpPr>
        <p:spPr>
          <a:xfrm>
            <a:off x="0" y="2133600"/>
            <a:ext cx="9144000" cy="3992563"/>
          </a:xfrm>
        </p:spPr>
        <p:txBody>
          <a:bodyPr/>
          <a:lstStyle/>
          <a:p>
            <a:r>
              <a:rPr lang="sq-AL" sz="2400" dirty="0" smtClean="0"/>
              <a:t>Këto kritere duhet të vendosen në Njoftimin për Kontratë dhe në Dosje të Tenderit</a:t>
            </a:r>
          </a:p>
          <a:p>
            <a:endParaRPr lang="sq-AL" sz="2400" dirty="0" smtClean="0"/>
          </a:p>
          <a:p>
            <a:r>
              <a:rPr lang="sq-AL" sz="2400" dirty="0" smtClean="0"/>
              <a:t>Kur çmimi është kriteri i vetëm, kontrata do të jepet për tenderin me çmimin më të ulët që përmbushë kërkesat e spacifikuara.</a:t>
            </a:r>
          </a:p>
          <a:p>
            <a:endParaRPr lang="en-US" dirty="0"/>
          </a:p>
        </p:txBody>
      </p:sp>
    </p:spTree>
    <p:extLst>
      <p:ext uri="{BB962C8B-B14F-4D97-AF65-F5344CB8AC3E}">
        <p14:creationId xmlns:p14="http://schemas.microsoft.com/office/powerpoint/2010/main" val="611088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Vendosja e Kriterit ‘tenderi ekonomikisht më i favorshëm’</a:t>
            </a:r>
            <a:endParaRPr lang="en-US" sz="3200" dirty="0"/>
          </a:p>
        </p:txBody>
      </p:sp>
      <p:sp>
        <p:nvSpPr>
          <p:cNvPr id="3" name="Content Placeholder 2"/>
          <p:cNvSpPr>
            <a:spLocks noGrp="1"/>
          </p:cNvSpPr>
          <p:nvPr>
            <p:ph idx="1"/>
          </p:nvPr>
        </p:nvSpPr>
        <p:spPr>
          <a:xfrm>
            <a:off x="0" y="2057400"/>
            <a:ext cx="9144000" cy="4068763"/>
          </a:xfrm>
        </p:spPr>
        <p:txBody>
          <a:bodyPr/>
          <a:lstStyle/>
          <a:p>
            <a:pPr marL="0" indent="0">
              <a:buNone/>
            </a:pPr>
            <a:r>
              <a:rPr lang="en-US" sz="2000" dirty="0" err="1" smtClean="0"/>
              <a:t>Nëse</a:t>
            </a:r>
            <a:r>
              <a:rPr lang="en-US" sz="2000" dirty="0" smtClean="0"/>
              <a:t> </a:t>
            </a:r>
            <a:r>
              <a:rPr lang="en-US" sz="2000" dirty="0" err="1"/>
              <a:t>kriteri</a:t>
            </a:r>
            <a:r>
              <a:rPr lang="en-US" sz="2000" dirty="0"/>
              <a:t> </a:t>
            </a:r>
            <a:r>
              <a:rPr lang="en-US" sz="2000" dirty="0" err="1"/>
              <a:t>është</a:t>
            </a:r>
            <a:r>
              <a:rPr lang="en-US" sz="2000" dirty="0"/>
              <a:t> ‘</a:t>
            </a:r>
            <a:r>
              <a:rPr lang="en-US" sz="2000" dirty="0" err="1"/>
              <a:t>tenderi</a:t>
            </a:r>
            <a:r>
              <a:rPr lang="en-US" sz="2000" dirty="0"/>
              <a:t> </a:t>
            </a:r>
            <a:r>
              <a:rPr lang="en-US" sz="2000" dirty="0" err="1"/>
              <a:t>ekonomikisht</a:t>
            </a:r>
            <a:r>
              <a:rPr lang="en-US" sz="2000" dirty="0"/>
              <a:t> </a:t>
            </a:r>
            <a:r>
              <a:rPr lang="en-US" sz="2000" dirty="0" err="1"/>
              <a:t>më</a:t>
            </a:r>
            <a:r>
              <a:rPr lang="en-US" sz="2000" dirty="0"/>
              <a:t> </a:t>
            </a:r>
            <a:r>
              <a:rPr lang="en-US" sz="2000" dirty="0" err="1"/>
              <a:t>i</a:t>
            </a:r>
            <a:r>
              <a:rPr lang="en-US" sz="2000" dirty="0"/>
              <a:t> </a:t>
            </a:r>
            <a:r>
              <a:rPr lang="en-US" sz="2000" dirty="0" err="1"/>
              <a:t>favorshëm</a:t>
            </a:r>
            <a:r>
              <a:rPr lang="en-US" sz="2000" dirty="0"/>
              <a:t>’, </a:t>
            </a:r>
            <a:r>
              <a:rPr lang="en-US" sz="2000" dirty="0" err="1"/>
              <a:t>kontrata</a:t>
            </a:r>
            <a:r>
              <a:rPr lang="en-US" sz="2000" dirty="0"/>
              <a:t> </a:t>
            </a:r>
            <a:r>
              <a:rPr lang="en-US" sz="2000" dirty="0" err="1"/>
              <a:t>duhet</a:t>
            </a:r>
            <a:r>
              <a:rPr lang="en-US" sz="2000" dirty="0"/>
              <a:t> </a:t>
            </a:r>
            <a:r>
              <a:rPr lang="en-US" sz="2000" dirty="0" err="1"/>
              <a:t>ti</a:t>
            </a:r>
            <a:r>
              <a:rPr lang="en-US" sz="2000" dirty="0"/>
              <a:t> </a:t>
            </a:r>
            <a:r>
              <a:rPr lang="en-US" sz="2000" dirty="0" err="1"/>
              <a:t>jepet</a:t>
            </a:r>
            <a:r>
              <a:rPr lang="en-US" sz="2000" dirty="0"/>
              <a:t> </a:t>
            </a:r>
            <a:r>
              <a:rPr lang="en-US" sz="2000" dirty="0" err="1"/>
              <a:t>tenderit</a:t>
            </a:r>
            <a:r>
              <a:rPr lang="en-US" sz="2000" dirty="0"/>
              <a:t> </a:t>
            </a:r>
            <a:r>
              <a:rPr lang="en-US" sz="2000" dirty="0" err="1"/>
              <a:t>i</a:t>
            </a:r>
            <a:r>
              <a:rPr lang="en-US" sz="2000" dirty="0"/>
              <a:t> </a:t>
            </a:r>
            <a:r>
              <a:rPr lang="en-US" sz="2000" dirty="0" err="1"/>
              <a:t>cili</a:t>
            </a:r>
            <a:r>
              <a:rPr lang="en-US" sz="2000" dirty="0"/>
              <a:t> </a:t>
            </a:r>
            <a:r>
              <a:rPr lang="en-US" sz="2000" dirty="0" err="1"/>
              <a:t>më</a:t>
            </a:r>
            <a:r>
              <a:rPr lang="en-US" sz="2000" dirty="0"/>
              <a:t> </a:t>
            </a:r>
            <a:r>
              <a:rPr lang="en-US" sz="2000" dirty="0" err="1"/>
              <a:t>së</a:t>
            </a:r>
            <a:r>
              <a:rPr lang="en-US" sz="2000" dirty="0"/>
              <a:t> </a:t>
            </a:r>
            <a:r>
              <a:rPr lang="en-US" sz="2000" dirty="0" err="1"/>
              <a:t>miri</a:t>
            </a:r>
            <a:r>
              <a:rPr lang="en-US" sz="2000" dirty="0"/>
              <a:t> </a:t>
            </a:r>
            <a:r>
              <a:rPr lang="en-US" sz="2000" dirty="0" err="1"/>
              <a:t>përmbushë</a:t>
            </a:r>
            <a:r>
              <a:rPr lang="en-US" sz="2000" dirty="0"/>
              <a:t> </a:t>
            </a:r>
            <a:r>
              <a:rPr lang="en-US" sz="2000" dirty="0" err="1"/>
              <a:t>kriteret</a:t>
            </a:r>
            <a:r>
              <a:rPr lang="en-US" sz="2000" dirty="0"/>
              <a:t> </a:t>
            </a:r>
            <a:r>
              <a:rPr lang="en-US" sz="2000" dirty="0" err="1"/>
              <a:t>relevante</a:t>
            </a:r>
            <a:r>
              <a:rPr lang="en-US" sz="2000" dirty="0"/>
              <a:t>. </a:t>
            </a:r>
            <a:r>
              <a:rPr lang="en-US" sz="2000" dirty="0" err="1"/>
              <a:t>Përveç</a:t>
            </a:r>
            <a:r>
              <a:rPr lang="en-US" sz="2000" dirty="0"/>
              <a:t> </a:t>
            </a:r>
            <a:r>
              <a:rPr lang="en-US" sz="2000" dirty="0" err="1"/>
              <a:t>çmimit</a:t>
            </a:r>
            <a:r>
              <a:rPr lang="en-US" sz="2000" dirty="0"/>
              <a:t> AK </a:t>
            </a:r>
            <a:r>
              <a:rPr lang="en-US" sz="2000" dirty="0" err="1"/>
              <a:t>mund</a:t>
            </a:r>
            <a:r>
              <a:rPr lang="en-US" sz="2000" dirty="0"/>
              <a:t> </a:t>
            </a:r>
            <a:r>
              <a:rPr lang="en-US" sz="2000" dirty="0" err="1"/>
              <a:t>të</a:t>
            </a:r>
            <a:r>
              <a:rPr lang="en-US" sz="2000" dirty="0"/>
              <a:t> </a:t>
            </a:r>
            <a:r>
              <a:rPr lang="en-US" sz="2000" dirty="0" err="1"/>
              <a:t>përfshijë</a:t>
            </a:r>
            <a:r>
              <a:rPr lang="en-US" sz="2000" dirty="0"/>
              <a:t> </a:t>
            </a:r>
            <a:r>
              <a:rPr lang="en-US" sz="2000" dirty="0" err="1"/>
              <a:t>kritere</a:t>
            </a:r>
            <a:r>
              <a:rPr lang="en-US" sz="2000" dirty="0"/>
              <a:t> </a:t>
            </a:r>
            <a:r>
              <a:rPr lang="en-US" sz="2000" dirty="0" err="1"/>
              <a:t>tjera</a:t>
            </a:r>
            <a:r>
              <a:rPr lang="en-US" sz="2000" dirty="0"/>
              <a:t> </a:t>
            </a:r>
            <a:r>
              <a:rPr lang="en-US" sz="2000" dirty="0" err="1"/>
              <a:t>relevante</a:t>
            </a:r>
            <a:r>
              <a:rPr lang="en-US" sz="2000" dirty="0"/>
              <a:t> </a:t>
            </a:r>
            <a:r>
              <a:rPr lang="en-US" sz="2000" dirty="0" err="1"/>
              <a:t>për</a:t>
            </a:r>
            <a:r>
              <a:rPr lang="en-US" sz="2000" dirty="0"/>
              <a:t> </a:t>
            </a:r>
            <a:r>
              <a:rPr lang="en-US" sz="2000" dirty="0" err="1"/>
              <a:t>lëndën</a:t>
            </a:r>
            <a:r>
              <a:rPr lang="en-US" sz="2000" dirty="0"/>
              <a:t> e </a:t>
            </a:r>
            <a:r>
              <a:rPr lang="en-US" sz="2000" dirty="0" err="1"/>
              <a:t>kontratës</a:t>
            </a:r>
            <a:r>
              <a:rPr lang="en-US" sz="2000" dirty="0"/>
              <a:t>. </a:t>
            </a:r>
            <a:r>
              <a:rPr lang="sq-AL" sz="2000" dirty="0" smtClean="0"/>
              <a:t>Shembull:</a:t>
            </a:r>
          </a:p>
          <a:p>
            <a:pPr marL="0" indent="0">
              <a:buNone/>
            </a:pPr>
            <a:endParaRPr lang="sq-AL" sz="2000" dirty="0" smtClean="0"/>
          </a:p>
          <a:p>
            <a:pPr>
              <a:buFont typeface="Wingdings" panose="05000000000000000000" pitchFamily="2" charset="2"/>
              <a:buChar char="§"/>
            </a:pPr>
            <a:r>
              <a:rPr lang="en-US" sz="1800" b="1" dirty="0" err="1" smtClean="0"/>
              <a:t>Karakteristikat</a:t>
            </a:r>
            <a:r>
              <a:rPr lang="en-US" sz="1800" b="1" dirty="0" smtClean="0"/>
              <a:t> </a:t>
            </a:r>
            <a:r>
              <a:rPr lang="en-US" sz="1800" b="1" dirty="0"/>
              <a:t>e </a:t>
            </a:r>
            <a:r>
              <a:rPr lang="en-US" sz="1800" b="1" dirty="0" err="1"/>
              <a:t>cilësisë</a:t>
            </a:r>
            <a:r>
              <a:rPr lang="en-US" sz="1800" b="1" dirty="0"/>
              <a:t>;  </a:t>
            </a:r>
            <a:endParaRPr lang="sq-AL" sz="1800" b="1" dirty="0"/>
          </a:p>
          <a:p>
            <a:pPr>
              <a:buFont typeface="Wingdings" panose="05000000000000000000" pitchFamily="2" charset="2"/>
              <a:buChar char="§"/>
            </a:pPr>
            <a:r>
              <a:rPr lang="en-US" sz="1800" b="1" dirty="0" err="1" smtClean="0"/>
              <a:t>Kostot</a:t>
            </a:r>
            <a:r>
              <a:rPr lang="en-US" sz="1800" b="1" dirty="0" smtClean="0"/>
              <a:t> </a:t>
            </a:r>
            <a:r>
              <a:rPr lang="en-US" sz="1800" b="1" dirty="0"/>
              <a:t>operative, </a:t>
            </a:r>
            <a:r>
              <a:rPr lang="en-US" sz="1800" b="1" dirty="0" err="1"/>
              <a:t>të</a:t>
            </a:r>
            <a:r>
              <a:rPr lang="en-US" sz="1800" b="1" dirty="0"/>
              <a:t> </a:t>
            </a:r>
            <a:r>
              <a:rPr lang="en-US" sz="1800" b="1" dirty="0" err="1"/>
              <a:t>mirëmbajtjes</a:t>
            </a:r>
            <a:r>
              <a:rPr lang="en-US" sz="1800" b="1" dirty="0"/>
              <a:t> </a:t>
            </a:r>
            <a:r>
              <a:rPr lang="en-US" sz="1800" b="1" dirty="0" err="1"/>
              <a:t>dhe</a:t>
            </a:r>
            <a:r>
              <a:rPr lang="en-US" sz="1800" b="1" dirty="0"/>
              <a:t> </a:t>
            </a:r>
            <a:r>
              <a:rPr lang="en-US" sz="1800" b="1" dirty="0" err="1"/>
              <a:t>kosto</a:t>
            </a:r>
            <a:r>
              <a:rPr lang="en-US" sz="1800" b="1" dirty="0"/>
              <a:t> </a:t>
            </a:r>
            <a:r>
              <a:rPr lang="en-US" sz="1800" b="1" dirty="0" err="1"/>
              <a:t>tjera</a:t>
            </a:r>
            <a:r>
              <a:rPr lang="en-US" sz="1800" b="1" dirty="0"/>
              <a:t> </a:t>
            </a:r>
            <a:r>
              <a:rPr lang="en-US" sz="1800" b="1" dirty="0" err="1"/>
              <a:t>të</a:t>
            </a:r>
            <a:r>
              <a:rPr lang="en-US" sz="1800" b="1" dirty="0"/>
              <a:t> </a:t>
            </a:r>
            <a:r>
              <a:rPr lang="en-US" sz="1800" b="1" dirty="0" err="1"/>
              <a:t>jetë-gjatësisë</a:t>
            </a:r>
            <a:r>
              <a:rPr lang="en-US" sz="1800" b="1" dirty="0"/>
              <a:t>  </a:t>
            </a:r>
            <a:endParaRPr lang="sq-AL" sz="1800" b="1" dirty="0"/>
          </a:p>
          <a:p>
            <a:pPr>
              <a:buFont typeface="Wingdings" panose="05000000000000000000" pitchFamily="2" charset="2"/>
              <a:buChar char="§"/>
            </a:pPr>
            <a:r>
              <a:rPr lang="en-US" sz="1800" b="1" dirty="0" err="1" smtClean="0"/>
              <a:t>Karakteristika</a:t>
            </a:r>
            <a:r>
              <a:rPr lang="en-US" sz="1800" b="1" dirty="0" smtClean="0"/>
              <a:t> </a:t>
            </a:r>
            <a:r>
              <a:rPr lang="en-US" sz="1800" b="1" dirty="0" err="1"/>
              <a:t>funksionale</a:t>
            </a:r>
            <a:r>
              <a:rPr lang="en-US" sz="1800" b="1" dirty="0"/>
              <a:t>, </a:t>
            </a:r>
            <a:r>
              <a:rPr lang="en-US" sz="1800" b="1" dirty="0" err="1"/>
              <a:t>teknike</a:t>
            </a:r>
            <a:r>
              <a:rPr lang="en-US" sz="1800" b="1" dirty="0"/>
              <a:t>, </a:t>
            </a:r>
            <a:r>
              <a:rPr lang="en-US" sz="1800" b="1" dirty="0" err="1"/>
              <a:t>mjedisore</a:t>
            </a:r>
            <a:r>
              <a:rPr lang="en-US" sz="1800" b="1" dirty="0"/>
              <a:t>, </a:t>
            </a:r>
            <a:r>
              <a:rPr lang="en-US" sz="1800" b="1" dirty="0" err="1"/>
              <a:t>estetike</a:t>
            </a:r>
            <a:r>
              <a:rPr lang="en-US" sz="1800" b="1" dirty="0"/>
              <a:t> </a:t>
            </a:r>
            <a:r>
              <a:rPr lang="en-US" sz="1800" b="1" dirty="0" err="1"/>
              <a:t>ose</a:t>
            </a:r>
            <a:r>
              <a:rPr lang="en-US" sz="1800" b="1" dirty="0"/>
              <a:t> </a:t>
            </a:r>
            <a:r>
              <a:rPr lang="en-US" sz="1800" b="1" dirty="0" err="1"/>
              <a:t>të</a:t>
            </a:r>
            <a:r>
              <a:rPr lang="en-US" sz="1800" b="1" dirty="0"/>
              <a:t> </a:t>
            </a:r>
            <a:r>
              <a:rPr lang="en-US" sz="1800" b="1" dirty="0" err="1" smtClean="0"/>
              <a:t>ngjashme</a:t>
            </a:r>
            <a:r>
              <a:rPr lang="en-US" sz="1800" b="1" dirty="0" smtClean="0"/>
              <a:t>;</a:t>
            </a:r>
            <a:endParaRPr lang="sq-AL" sz="1800" b="1" dirty="0" smtClean="0"/>
          </a:p>
          <a:p>
            <a:pPr>
              <a:buFont typeface="Wingdings" panose="05000000000000000000" pitchFamily="2" charset="2"/>
              <a:buChar char="§"/>
            </a:pPr>
            <a:r>
              <a:rPr lang="en-US" sz="1800" b="1" dirty="0" err="1" smtClean="0"/>
              <a:t>Shërbimi</a:t>
            </a:r>
            <a:r>
              <a:rPr lang="en-US" sz="1800" b="1" dirty="0" smtClean="0"/>
              <a:t> </a:t>
            </a:r>
            <a:r>
              <a:rPr lang="en-US" sz="1800" b="1" dirty="0" err="1"/>
              <a:t>i</a:t>
            </a:r>
            <a:r>
              <a:rPr lang="en-US" sz="1800" b="1" dirty="0"/>
              <a:t> pas-</a:t>
            </a:r>
            <a:r>
              <a:rPr lang="en-US" sz="1800" b="1" dirty="0" err="1"/>
              <a:t>shitjes</a:t>
            </a:r>
            <a:r>
              <a:rPr lang="en-US" sz="1800" b="1" dirty="0"/>
              <a:t> </a:t>
            </a:r>
            <a:r>
              <a:rPr lang="en-US" sz="1800" b="1" dirty="0" err="1"/>
              <a:t>dhe</a:t>
            </a:r>
            <a:r>
              <a:rPr lang="en-US" sz="1800" b="1" dirty="0"/>
              <a:t> </a:t>
            </a:r>
            <a:r>
              <a:rPr lang="en-US" sz="1800" b="1" dirty="0" err="1"/>
              <a:t>asistencës</a:t>
            </a:r>
            <a:r>
              <a:rPr lang="en-US" sz="1800" b="1" dirty="0"/>
              <a:t> </a:t>
            </a:r>
            <a:r>
              <a:rPr lang="en-US" sz="1800" b="1" dirty="0" err="1"/>
              <a:t>teknike</a:t>
            </a:r>
            <a:r>
              <a:rPr lang="en-US" sz="1800" b="1" dirty="0"/>
              <a:t>; </a:t>
            </a:r>
          </a:p>
        </p:txBody>
      </p:sp>
    </p:spTree>
    <p:extLst>
      <p:ext uri="{BB962C8B-B14F-4D97-AF65-F5344CB8AC3E}">
        <p14:creationId xmlns:p14="http://schemas.microsoft.com/office/powerpoint/2010/main" val="1116356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Siguria e Tenderit</a:t>
            </a:r>
            <a:endParaRPr lang="en-US" sz="3200" dirty="0"/>
          </a:p>
        </p:txBody>
      </p:sp>
      <p:sp>
        <p:nvSpPr>
          <p:cNvPr id="3" name="Content Placeholder 2"/>
          <p:cNvSpPr>
            <a:spLocks noGrp="1"/>
          </p:cNvSpPr>
          <p:nvPr>
            <p:ph idx="1"/>
          </p:nvPr>
        </p:nvSpPr>
        <p:spPr>
          <a:xfrm>
            <a:off x="0" y="1828799"/>
            <a:ext cx="9144000" cy="3962401"/>
          </a:xfrm>
        </p:spPr>
        <p:txBody>
          <a:bodyPr/>
          <a:lstStyle/>
          <a:p>
            <a:r>
              <a:rPr lang="sq-AL" sz="2000" dirty="0" smtClean="0"/>
              <a:t>Siguria e Tenderit është opsional për kontrata me vlerë të mesme dhe të mëdha.</a:t>
            </a:r>
          </a:p>
          <a:p>
            <a:r>
              <a:rPr lang="sq-AL" sz="2000" dirty="0" smtClean="0"/>
              <a:t>Shuma e sigurimit të tenderit duhet të jetë 1-3% (por jo më pak se 1000€).</a:t>
            </a:r>
          </a:p>
          <a:p>
            <a:r>
              <a:rPr lang="sq-AL" sz="2000" dirty="0" smtClean="0"/>
              <a:t>Sigurimi i tenderit duhet të qëndroj valid për një periudhë tridhjetë (30) ditë pas skadimit të periudhës së validitetit të tenderit.</a:t>
            </a:r>
          </a:p>
          <a:p>
            <a:r>
              <a:rPr lang="sq-AL" sz="2000" dirty="0"/>
              <a:t>Ne rast te dorëzimit te ofertës përmes  platformës elektronike, sigurimi i tenderit duhet te dorëzohet i skanuar se bashku me oferte, ndërsa forma origjinale e sigurimit te tenderit do të kërkohet të dorëzohet nga një tenderues të cilin autoriteti kontraktues ka për qëllim qe ta shpërblej me kontratë. </a:t>
            </a:r>
            <a:endParaRPr lang="sq-AL" sz="2000" dirty="0" smtClean="0"/>
          </a:p>
          <a:p>
            <a:endParaRPr lang="en-US" sz="2800" dirty="0"/>
          </a:p>
        </p:txBody>
      </p:sp>
    </p:spTree>
    <p:extLst>
      <p:ext uri="{BB962C8B-B14F-4D97-AF65-F5344CB8AC3E}">
        <p14:creationId xmlns:p14="http://schemas.microsoft.com/office/powerpoint/2010/main" val="883393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Nevoja e kërkesës për Siguri të Tenderit</a:t>
            </a:r>
            <a:endParaRPr lang="en-US" sz="3200" dirty="0"/>
          </a:p>
        </p:txBody>
      </p:sp>
      <p:sp>
        <p:nvSpPr>
          <p:cNvPr id="3" name="Content Placeholder 2"/>
          <p:cNvSpPr>
            <a:spLocks noGrp="1"/>
          </p:cNvSpPr>
          <p:nvPr>
            <p:ph idx="1"/>
          </p:nvPr>
        </p:nvSpPr>
        <p:spPr>
          <a:xfrm>
            <a:off x="0" y="1524000"/>
            <a:ext cx="9144000" cy="4876800"/>
          </a:xfrm>
        </p:spPr>
        <p:txBody>
          <a:bodyPr/>
          <a:lstStyle/>
          <a:p>
            <a:pPr marL="0" indent="0">
              <a:buNone/>
            </a:pPr>
            <a:r>
              <a:rPr lang="sq-AL" sz="2400" dirty="0" smtClean="0"/>
              <a:t>Sigurimi i tenderit është paraparë të mbuloj që:</a:t>
            </a:r>
          </a:p>
          <a:p>
            <a:pPr marL="0" indent="0">
              <a:buNone/>
            </a:pPr>
            <a:endParaRPr lang="sq-AL" sz="2400" dirty="0" smtClean="0"/>
          </a:p>
          <a:p>
            <a:pPr>
              <a:buFont typeface="Wingdings" panose="05000000000000000000" pitchFamily="2" charset="2"/>
              <a:buChar char="§"/>
            </a:pPr>
            <a:r>
              <a:rPr lang="en-US" sz="2400" dirty="0" err="1" smtClean="0"/>
              <a:t>Tenderuesi</a:t>
            </a:r>
            <a:r>
              <a:rPr lang="en-US" sz="2400" dirty="0" smtClean="0"/>
              <a:t> </a:t>
            </a:r>
            <a:r>
              <a:rPr lang="en-US" sz="2400" dirty="0" err="1"/>
              <a:t>ka</a:t>
            </a:r>
            <a:r>
              <a:rPr lang="en-US" sz="2400" dirty="0"/>
              <a:t> </a:t>
            </a:r>
            <a:r>
              <a:rPr lang="en-US" sz="2400" dirty="0" err="1"/>
              <a:t>ofruar</a:t>
            </a:r>
            <a:r>
              <a:rPr lang="en-US" sz="2400" dirty="0"/>
              <a:t> </a:t>
            </a:r>
            <a:r>
              <a:rPr lang="en-US" sz="2400" dirty="0" err="1"/>
              <a:t>informata</a:t>
            </a:r>
            <a:r>
              <a:rPr lang="en-US" sz="2400" dirty="0"/>
              <a:t> </a:t>
            </a:r>
            <a:r>
              <a:rPr lang="en-US" sz="2400" dirty="0" err="1"/>
              <a:t>të</a:t>
            </a:r>
            <a:r>
              <a:rPr lang="en-US" sz="2400" dirty="0"/>
              <a:t> </a:t>
            </a:r>
            <a:r>
              <a:rPr lang="en-US" sz="2400" dirty="0" err="1" smtClean="0"/>
              <a:t>sinqerta</a:t>
            </a:r>
            <a:r>
              <a:rPr lang="en-US" sz="2400" dirty="0" smtClean="0"/>
              <a:t>;</a:t>
            </a:r>
            <a:endParaRPr lang="sq-AL" sz="2400" dirty="0" smtClean="0"/>
          </a:p>
          <a:p>
            <a:pPr>
              <a:buFont typeface="Wingdings" panose="05000000000000000000" pitchFamily="2" charset="2"/>
              <a:buChar char="§"/>
            </a:pPr>
            <a:r>
              <a:rPr lang="en-US" sz="2400" dirty="0" err="1" smtClean="0"/>
              <a:t>Tenderi</a:t>
            </a:r>
            <a:r>
              <a:rPr lang="en-US" sz="2400" dirty="0" smtClean="0"/>
              <a:t> </a:t>
            </a:r>
            <a:r>
              <a:rPr lang="en-US" sz="2400" dirty="0" err="1"/>
              <a:t>është</a:t>
            </a:r>
            <a:r>
              <a:rPr lang="en-US" sz="2400" dirty="0"/>
              <a:t> valid </a:t>
            </a:r>
            <a:r>
              <a:rPr lang="en-US" sz="2400" dirty="0" err="1"/>
              <a:t>për</a:t>
            </a:r>
            <a:r>
              <a:rPr lang="en-US" sz="2400" dirty="0"/>
              <a:t> </a:t>
            </a:r>
            <a:r>
              <a:rPr lang="en-US" sz="2400" dirty="0" err="1"/>
              <a:t>periudhën</a:t>
            </a:r>
            <a:r>
              <a:rPr lang="en-US" sz="2400" dirty="0"/>
              <a:t> e </a:t>
            </a:r>
            <a:r>
              <a:rPr lang="en-US" sz="2400" dirty="0" err="1"/>
              <a:t>kërkuar</a:t>
            </a:r>
            <a:r>
              <a:rPr lang="en-US" sz="2400" dirty="0"/>
              <a:t> </a:t>
            </a:r>
            <a:r>
              <a:rPr lang="en-US" sz="2400" dirty="0" err="1"/>
              <a:t>të</a:t>
            </a:r>
            <a:r>
              <a:rPr lang="en-US" sz="2400" dirty="0"/>
              <a:t> </a:t>
            </a:r>
            <a:r>
              <a:rPr lang="en-US" sz="2400" dirty="0" err="1"/>
              <a:t>validitetit</a:t>
            </a:r>
            <a:r>
              <a:rPr lang="en-US" sz="2400" dirty="0"/>
              <a:t>; </a:t>
            </a:r>
            <a:endParaRPr lang="sq-AL" sz="2400" dirty="0"/>
          </a:p>
          <a:p>
            <a:pPr>
              <a:buFont typeface="Wingdings" panose="05000000000000000000" pitchFamily="2" charset="2"/>
              <a:buChar char="§"/>
            </a:pPr>
            <a:r>
              <a:rPr lang="en-US" sz="2400" dirty="0" err="1" smtClean="0"/>
              <a:t>Tenderuesi</a:t>
            </a:r>
            <a:r>
              <a:rPr lang="en-US" sz="2400" dirty="0" smtClean="0"/>
              <a:t> </a:t>
            </a:r>
            <a:r>
              <a:rPr lang="en-US" sz="2400" dirty="0" err="1"/>
              <a:t>respekton</a:t>
            </a:r>
            <a:r>
              <a:rPr lang="en-US" sz="2400" dirty="0"/>
              <a:t> </a:t>
            </a:r>
            <a:r>
              <a:rPr lang="en-US" sz="2400" dirty="0" err="1"/>
              <a:t>kushtet</a:t>
            </a:r>
            <a:r>
              <a:rPr lang="en-US" sz="2400" dirty="0"/>
              <a:t> para </a:t>
            </a:r>
            <a:r>
              <a:rPr lang="en-US" sz="2400" dirty="0" err="1"/>
              <a:t>nënshkrimit</a:t>
            </a:r>
            <a:r>
              <a:rPr lang="en-US" sz="2400" dirty="0"/>
              <a:t> </a:t>
            </a:r>
            <a:r>
              <a:rPr lang="en-US" sz="2400" dirty="0" err="1"/>
              <a:t>të</a:t>
            </a:r>
            <a:r>
              <a:rPr lang="en-US" sz="2400" dirty="0"/>
              <a:t> </a:t>
            </a:r>
            <a:r>
              <a:rPr lang="en-US" sz="2400" dirty="0" err="1"/>
              <a:t>kontratës</a:t>
            </a:r>
            <a:r>
              <a:rPr lang="en-US" sz="2400" dirty="0"/>
              <a:t>, </a:t>
            </a:r>
            <a:r>
              <a:rPr lang="en-US" sz="2400" dirty="0" err="1"/>
              <a:t>përfshirë</a:t>
            </a:r>
            <a:r>
              <a:rPr lang="en-US" sz="2400" dirty="0"/>
              <a:t> </a:t>
            </a:r>
            <a:r>
              <a:rPr lang="en-US" sz="2400" dirty="0" err="1"/>
              <a:t>depozitimin</a:t>
            </a:r>
            <a:r>
              <a:rPr lang="en-US" sz="2400" dirty="0"/>
              <a:t> e </a:t>
            </a:r>
            <a:r>
              <a:rPr lang="en-US" sz="2400" dirty="0" err="1"/>
              <a:t>sigurimit</a:t>
            </a:r>
            <a:r>
              <a:rPr lang="en-US" sz="2400" dirty="0"/>
              <a:t> </a:t>
            </a:r>
            <a:r>
              <a:rPr lang="en-US" sz="2400" dirty="0" err="1"/>
              <a:t>të</a:t>
            </a:r>
            <a:r>
              <a:rPr lang="en-US" sz="2400" dirty="0"/>
              <a:t> </a:t>
            </a:r>
            <a:r>
              <a:rPr lang="en-US" sz="2400" dirty="0" err="1"/>
              <a:t>ekzekutimit</a:t>
            </a:r>
            <a:r>
              <a:rPr lang="en-US" sz="2400" dirty="0"/>
              <a:t>; </a:t>
            </a:r>
            <a:r>
              <a:rPr lang="en-US" sz="2400" dirty="0" err="1" smtClean="0"/>
              <a:t>dhe</a:t>
            </a:r>
            <a:endParaRPr lang="sq-AL" sz="2400" dirty="0" smtClean="0"/>
          </a:p>
          <a:p>
            <a:pPr>
              <a:buFont typeface="Wingdings" panose="05000000000000000000" pitchFamily="2" charset="2"/>
              <a:buChar char="§"/>
            </a:pPr>
            <a:r>
              <a:rPr lang="en-US" sz="2400" dirty="0" err="1" smtClean="0"/>
              <a:t>Tenderuesi</a:t>
            </a:r>
            <a:r>
              <a:rPr lang="en-US" sz="2400" dirty="0" smtClean="0"/>
              <a:t> </a:t>
            </a:r>
            <a:r>
              <a:rPr lang="en-US" sz="2400" dirty="0" err="1"/>
              <a:t>përmbyllë</a:t>
            </a:r>
            <a:r>
              <a:rPr lang="en-US" sz="2400" dirty="0"/>
              <a:t> </a:t>
            </a:r>
            <a:r>
              <a:rPr lang="en-US" sz="2400" dirty="0" err="1"/>
              <a:t>kontratën</a:t>
            </a:r>
            <a:r>
              <a:rPr lang="en-US" sz="2400" dirty="0"/>
              <a:t>.</a:t>
            </a:r>
          </a:p>
        </p:txBody>
      </p:sp>
    </p:spTree>
    <p:extLst>
      <p:ext uri="{BB962C8B-B14F-4D97-AF65-F5344CB8AC3E}">
        <p14:creationId xmlns:p14="http://schemas.microsoft.com/office/powerpoint/2010/main" val="119033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latin typeface="Arial Black" panose="020B0A04020102020204" pitchFamily="34" charset="0"/>
                <a:ea typeface="Calibri" panose="020F0502020204030204" pitchFamily="34" charset="0"/>
                <a:cs typeface="Times New Roman" panose="02020603050405020304" pitchFamily="18" charset="0"/>
              </a:rPr>
              <a:t>Përgatitja e Dosjes se tenderit</a:t>
            </a:r>
            <a:r>
              <a:rPr lang="en-US" sz="2800" b="1" dirty="0">
                <a:latin typeface="Arial Black" panose="020B0A04020102020204" pitchFamily="34" charset="0"/>
                <a:ea typeface="Calibri" panose="020F0502020204030204" pitchFamily="34" charset="0"/>
                <a:cs typeface="Times New Roman" panose="02020603050405020304" pitchFamily="18" charset="0"/>
              </a:rPr>
              <a:t/>
            </a:r>
            <a:br>
              <a:rPr lang="en-US" sz="2800" b="1" dirty="0">
                <a:latin typeface="Arial Black" panose="020B0A04020102020204" pitchFamily="34" charset="0"/>
                <a:ea typeface="Calibri" panose="020F0502020204030204" pitchFamily="34" charset="0"/>
                <a:cs typeface="Times New Roman" panose="02020603050405020304" pitchFamily="18" charset="0"/>
              </a:rPr>
            </a:br>
            <a:endParaRPr lang="sq-AL" sz="2800" dirty="0"/>
          </a:p>
        </p:txBody>
      </p:sp>
      <p:sp>
        <p:nvSpPr>
          <p:cNvPr id="3" name="Content Placeholder 2"/>
          <p:cNvSpPr>
            <a:spLocks noGrp="1"/>
          </p:cNvSpPr>
          <p:nvPr>
            <p:ph idx="1"/>
          </p:nvPr>
        </p:nvSpPr>
        <p:spPr>
          <a:xfrm>
            <a:off x="0" y="1066800"/>
            <a:ext cx="9144000" cy="5791200"/>
          </a:xfrm>
        </p:spPr>
        <p:txBody>
          <a:bodyPr/>
          <a:lstStyle/>
          <a:p>
            <a:pPr>
              <a:buFont typeface="Wingdings" panose="05000000000000000000" pitchFamily="2" charset="2"/>
              <a:buChar char="§"/>
            </a:pPr>
            <a:r>
              <a:rPr lang="sq-AL" sz="2400" dirty="0" smtClean="0"/>
              <a:t>Ky </a:t>
            </a:r>
            <a:r>
              <a:rPr lang="sq-AL" sz="2400" dirty="0"/>
              <a:t>është hapi i katërt në procesin e prokurimit</a:t>
            </a:r>
            <a:r>
              <a:rPr lang="sq-AL" sz="2400" dirty="0" smtClean="0"/>
              <a:t>.</a:t>
            </a:r>
            <a:endParaRPr lang="en-US" sz="2400" dirty="0" smtClean="0"/>
          </a:p>
          <a:p>
            <a:pPr marL="0" indent="0">
              <a:buNone/>
            </a:pPr>
            <a:endParaRPr lang="en-US" sz="2400" dirty="0" smtClean="0"/>
          </a:p>
          <a:p>
            <a:pPr>
              <a:buFont typeface="Wingdings" panose="05000000000000000000" pitchFamily="2" charset="2"/>
              <a:buChar char="§"/>
            </a:pPr>
            <a:r>
              <a:rPr lang="en-US" sz="2400" dirty="0" err="1" smtClean="0"/>
              <a:t>Sipas</a:t>
            </a:r>
            <a:r>
              <a:rPr lang="en-US" sz="2400" dirty="0" smtClean="0"/>
              <a:t> LPP-se - n</a:t>
            </a:r>
            <a:r>
              <a:rPr lang="sq-AL" sz="2400" dirty="0" err="1" smtClean="0"/>
              <a:t>enit</a:t>
            </a:r>
            <a:r>
              <a:rPr lang="sq-AL" sz="2400" dirty="0" smtClean="0"/>
              <a:t> </a:t>
            </a:r>
            <a:r>
              <a:rPr lang="sq-AL" sz="2400" dirty="0"/>
              <a:t>27 </a:t>
            </a:r>
            <a:r>
              <a:rPr lang="en-US" sz="2400" dirty="0" smtClean="0"/>
              <a:t>,</a:t>
            </a:r>
            <a:r>
              <a:rPr lang="sq-AL" sz="2400" dirty="0" smtClean="0"/>
              <a:t> </a:t>
            </a:r>
            <a:r>
              <a:rPr lang="sq-AL" sz="2400" dirty="0"/>
              <a:t>AK do të </a:t>
            </a:r>
            <a:r>
              <a:rPr lang="sq-AL" sz="2400" dirty="0" smtClean="0"/>
              <a:t>hartoj </a:t>
            </a:r>
            <a:r>
              <a:rPr lang="sq-AL" sz="2400" dirty="0"/>
              <a:t>një dosje të tenderit për secilën </a:t>
            </a:r>
            <a:r>
              <a:rPr lang="sq-AL" sz="2400" b="1" dirty="0" smtClean="0"/>
              <a:t>kontratë</a:t>
            </a:r>
            <a:r>
              <a:rPr lang="en-US" sz="2400" b="1" dirty="0" smtClean="0"/>
              <a:t> </a:t>
            </a:r>
            <a:r>
              <a:rPr lang="sq-AL" sz="2400" b="1" dirty="0" smtClean="0"/>
              <a:t>të </a:t>
            </a:r>
            <a:r>
              <a:rPr lang="sq-AL" sz="2400" b="1" dirty="0"/>
              <a:t>parashikuar </a:t>
            </a:r>
            <a:r>
              <a:rPr lang="sq-AL" sz="2400" dirty="0"/>
              <a:t>apo konkurs të projektimit</a:t>
            </a:r>
            <a:r>
              <a:rPr lang="sq-AL" sz="2400" dirty="0" smtClean="0"/>
              <a:t>,</a:t>
            </a:r>
            <a:r>
              <a:rPr lang="en-US" sz="2400" dirty="0" smtClean="0"/>
              <a:t> </a:t>
            </a:r>
            <a:r>
              <a:rPr lang="sq-AL" sz="2400" dirty="0" smtClean="0"/>
              <a:t>përveç </a:t>
            </a:r>
            <a:r>
              <a:rPr lang="sq-AL" sz="2400" dirty="0"/>
              <a:t>nëse kontrata është me vlerë minimale</a:t>
            </a:r>
            <a:r>
              <a:rPr lang="sq-AL" sz="2400" dirty="0" smtClean="0"/>
              <a:t>.</a:t>
            </a:r>
            <a:endParaRPr lang="en-US" sz="2400" dirty="0" smtClean="0"/>
          </a:p>
          <a:p>
            <a:pPr marL="0" indent="0">
              <a:buNone/>
            </a:pPr>
            <a:endParaRPr lang="en-US" sz="2400" dirty="0" smtClean="0"/>
          </a:p>
          <a:p>
            <a:pPr>
              <a:buFont typeface="Wingdings" panose="05000000000000000000" pitchFamily="2" charset="2"/>
              <a:buChar char="§"/>
            </a:pPr>
            <a:r>
              <a:rPr lang="sq-AL" sz="2400" dirty="0" smtClean="0"/>
              <a:t>KRPP </a:t>
            </a:r>
            <a:r>
              <a:rPr lang="sq-AL" sz="2400" dirty="0"/>
              <a:t>ka aprovuar, varësisht nga procedura e përdorur, Dosje Standarde të Tenderëve (DT) </a:t>
            </a:r>
            <a:r>
              <a:rPr lang="sq-AL" sz="2400" b="1" dirty="0"/>
              <a:t>të llojit të ndryshëm </a:t>
            </a:r>
            <a:r>
              <a:rPr lang="sq-AL" sz="2400" dirty="0"/>
              <a:t>të cilat mund të shkarkohen nga faqja e KRPP</a:t>
            </a:r>
            <a:r>
              <a:rPr lang="en-US" sz="2400" dirty="0"/>
              <a:t>-se. </a:t>
            </a:r>
            <a:r>
              <a:rPr lang="en-US" sz="2400" dirty="0" smtClean="0"/>
              <a:t>                   </a:t>
            </a:r>
          </a:p>
          <a:p>
            <a:pPr marL="0" indent="0">
              <a:buNone/>
            </a:pPr>
            <a:r>
              <a:rPr lang="en-US" sz="2400" b="1" dirty="0" smtClean="0"/>
              <a:t> </a:t>
            </a:r>
            <a:endParaRPr lang="sq-AL" dirty="0"/>
          </a:p>
        </p:txBody>
      </p:sp>
    </p:spTree>
    <p:extLst>
      <p:ext uri="{BB962C8B-B14F-4D97-AF65-F5344CB8AC3E}">
        <p14:creationId xmlns:p14="http://schemas.microsoft.com/office/powerpoint/2010/main" val="3522048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Format e Sigurisë së Tenderit</a:t>
            </a:r>
            <a:endParaRPr lang="en-US" sz="3200" dirty="0"/>
          </a:p>
        </p:txBody>
      </p:sp>
      <p:sp>
        <p:nvSpPr>
          <p:cNvPr id="3" name="Content Placeholder 2"/>
          <p:cNvSpPr>
            <a:spLocks noGrp="1"/>
          </p:cNvSpPr>
          <p:nvPr>
            <p:ph idx="1"/>
          </p:nvPr>
        </p:nvSpPr>
        <p:spPr>
          <a:xfrm>
            <a:off x="0" y="2362200"/>
            <a:ext cx="9144000" cy="3763963"/>
          </a:xfrm>
        </p:spPr>
        <p:txBody>
          <a:bodyPr/>
          <a:lstStyle/>
          <a:p>
            <a:pPr marL="0" indent="0">
              <a:buNone/>
            </a:pPr>
            <a:r>
              <a:rPr lang="en-US" sz="2000" dirty="0" err="1" smtClean="0"/>
              <a:t>Sigurimi</a:t>
            </a:r>
            <a:r>
              <a:rPr lang="en-US" sz="2000" dirty="0" smtClean="0"/>
              <a:t> </a:t>
            </a:r>
            <a:r>
              <a:rPr lang="en-US" sz="2000" dirty="0" err="1"/>
              <a:t>i</a:t>
            </a:r>
            <a:r>
              <a:rPr lang="en-US" sz="2000" dirty="0"/>
              <a:t> </a:t>
            </a:r>
            <a:r>
              <a:rPr lang="en-US" sz="2000" dirty="0" err="1"/>
              <a:t>tenderit</a:t>
            </a:r>
            <a:r>
              <a:rPr lang="en-US" sz="2000" dirty="0"/>
              <a:t> </a:t>
            </a:r>
            <a:r>
              <a:rPr lang="en-US" sz="2000" dirty="0" err="1"/>
              <a:t>mund</a:t>
            </a:r>
            <a:r>
              <a:rPr lang="en-US" sz="2000" dirty="0"/>
              <a:t> </a:t>
            </a:r>
            <a:r>
              <a:rPr lang="en-US" sz="2000" dirty="0" err="1"/>
              <a:t>të</a:t>
            </a:r>
            <a:r>
              <a:rPr lang="en-US" sz="2000" dirty="0"/>
              <a:t> </a:t>
            </a:r>
            <a:r>
              <a:rPr lang="en-US" sz="2000" dirty="0" err="1"/>
              <a:t>dorëzohet</a:t>
            </a:r>
            <a:r>
              <a:rPr lang="en-US" sz="2000" dirty="0"/>
              <a:t> </a:t>
            </a:r>
            <a:r>
              <a:rPr lang="en-US" sz="2000" dirty="0" err="1"/>
              <a:t>në</a:t>
            </a:r>
            <a:r>
              <a:rPr lang="en-US" sz="2000" dirty="0"/>
              <a:t> </a:t>
            </a:r>
            <a:r>
              <a:rPr lang="en-US" sz="2000" dirty="0" err="1"/>
              <a:t>cilindo</a:t>
            </a:r>
            <a:r>
              <a:rPr lang="en-US" sz="2000" dirty="0"/>
              <a:t> </a:t>
            </a:r>
            <a:r>
              <a:rPr lang="en-US" sz="2000" dirty="0" err="1"/>
              <a:t>nga</a:t>
            </a:r>
            <a:r>
              <a:rPr lang="en-US" sz="2000" dirty="0"/>
              <a:t> </a:t>
            </a:r>
            <a:r>
              <a:rPr lang="en-US" sz="2000" dirty="0" err="1"/>
              <a:t>formatet</a:t>
            </a:r>
            <a:r>
              <a:rPr lang="en-US" sz="2000" dirty="0"/>
              <a:t> </a:t>
            </a:r>
            <a:r>
              <a:rPr lang="en-US" sz="2000" dirty="0" err="1"/>
              <a:t>në</a:t>
            </a:r>
            <a:r>
              <a:rPr lang="en-US" sz="2000" dirty="0"/>
              <a:t> </a:t>
            </a:r>
            <a:r>
              <a:rPr lang="en-US" sz="2000" dirty="0" err="1"/>
              <a:t>vijim</a:t>
            </a:r>
            <a:r>
              <a:rPr lang="en-US" sz="2000" dirty="0"/>
              <a:t>:  </a:t>
            </a:r>
            <a:endParaRPr lang="sq-AL" sz="2000" dirty="0" smtClean="0"/>
          </a:p>
          <a:p>
            <a:pPr marL="0" indent="0">
              <a:buNone/>
            </a:pPr>
            <a:r>
              <a:rPr lang="en-US" sz="2000" dirty="0" smtClean="0"/>
              <a:t> </a:t>
            </a:r>
            <a:endParaRPr lang="sq-AL" sz="2000" dirty="0"/>
          </a:p>
          <a:p>
            <a:pPr>
              <a:buFont typeface="Wingdings" panose="05000000000000000000" pitchFamily="2" charset="2"/>
              <a:buChar char="§"/>
            </a:pPr>
            <a:r>
              <a:rPr lang="en-US" sz="2000" dirty="0" err="1" smtClean="0"/>
              <a:t>çeku</a:t>
            </a:r>
            <a:r>
              <a:rPr lang="en-US" sz="2000" dirty="0" smtClean="0"/>
              <a:t> </a:t>
            </a:r>
            <a:r>
              <a:rPr lang="en-US" sz="2000" dirty="0" err="1"/>
              <a:t>të</a:t>
            </a:r>
            <a:r>
              <a:rPr lang="en-US" sz="2000" dirty="0"/>
              <a:t> </a:t>
            </a:r>
            <a:r>
              <a:rPr lang="en-US" sz="2000" dirty="0" err="1"/>
              <a:t>vërtetuar</a:t>
            </a:r>
            <a:r>
              <a:rPr lang="en-US" sz="2000" dirty="0"/>
              <a:t> </a:t>
            </a:r>
            <a:r>
              <a:rPr lang="en-US" sz="2000" dirty="0" err="1"/>
              <a:t>nga</a:t>
            </a:r>
            <a:r>
              <a:rPr lang="en-US" sz="2000" dirty="0"/>
              <a:t>  </a:t>
            </a:r>
            <a:r>
              <a:rPr lang="en-US" sz="2000" dirty="0" err="1"/>
              <a:t>një</a:t>
            </a:r>
            <a:r>
              <a:rPr lang="en-US" sz="2000" dirty="0"/>
              <a:t> </a:t>
            </a:r>
            <a:r>
              <a:rPr lang="en-US" sz="2000" dirty="0" err="1"/>
              <a:t>bankë</a:t>
            </a:r>
            <a:r>
              <a:rPr lang="en-US" sz="2000" dirty="0"/>
              <a:t> e </a:t>
            </a:r>
            <a:r>
              <a:rPr lang="en-US" sz="2000" dirty="0" err="1"/>
              <a:t>klasit</a:t>
            </a:r>
            <a:r>
              <a:rPr lang="en-US" sz="2000" dirty="0"/>
              <a:t> </a:t>
            </a:r>
            <a:r>
              <a:rPr lang="en-US" sz="2000" dirty="0" err="1"/>
              <a:t>të</a:t>
            </a:r>
            <a:r>
              <a:rPr lang="en-US" sz="2000" dirty="0"/>
              <a:t> </a:t>
            </a:r>
            <a:r>
              <a:rPr lang="en-US" sz="2000" dirty="0" err="1"/>
              <a:t>parë</a:t>
            </a:r>
            <a:r>
              <a:rPr lang="en-US" sz="2000" dirty="0"/>
              <a:t>; </a:t>
            </a:r>
            <a:endParaRPr lang="sq-AL" sz="2000" dirty="0"/>
          </a:p>
          <a:p>
            <a:pPr>
              <a:buFont typeface="Wingdings" panose="05000000000000000000" pitchFamily="2" charset="2"/>
              <a:buChar char="§"/>
            </a:pPr>
            <a:r>
              <a:rPr lang="en-US" sz="2000" dirty="0" err="1" smtClean="0"/>
              <a:t>letër</a:t>
            </a:r>
            <a:r>
              <a:rPr lang="en-US" sz="2000" dirty="0" smtClean="0"/>
              <a:t> </a:t>
            </a:r>
            <a:r>
              <a:rPr lang="en-US" sz="2000" dirty="0" err="1"/>
              <a:t>krediti</a:t>
            </a:r>
            <a:r>
              <a:rPr lang="en-US" sz="2000" dirty="0"/>
              <a:t>, </a:t>
            </a:r>
            <a:r>
              <a:rPr lang="en-US" sz="2000" dirty="0" err="1"/>
              <a:t>të</a:t>
            </a:r>
            <a:r>
              <a:rPr lang="en-US" sz="2000" dirty="0"/>
              <a:t> </a:t>
            </a:r>
            <a:r>
              <a:rPr lang="en-US" sz="2000" dirty="0" err="1"/>
              <a:t>hapur</a:t>
            </a:r>
            <a:r>
              <a:rPr lang="en-US" sz="2000" dirty="0"/>
              <a:t> </a:t>
            </a:r>
            <a:r>
              <a:rPr lang="en-US" sz="2000" dirty="0" err="1"/>
              <a:t>dhe</a:t>
            </a:r>
            <a:r>
              <a:rPr lang="en-US" sz="2000" dirty="0"/>
              <a:t> </a:t>
            </a:r>
            <a:r>
              <a:rPr lang="en-US" sz="2000" dirty="0" err="1"/>
              <a:t>të</a:t>
            </a:r>
            <a:r>
              <a:rPr lang="en-US" sz="2000" dirty="0"/>
              <a:t> </a:t>
            </a:r>
            <a:r>
              <a:rPr lang="en-US" sz="2000" dirty="0" err="1"/>
              <a:t>konfirmuar</a:t>
            </a:r>
            <a:r>
              <a:rPr lang="en-US" sz="2000" dirty="0"/>
              <a:t> </a:t>
            </a:r>
            <a:r>
              <a:rPr lang="en-US" sz="2000" dirty="0" err="1"/>
              <a:t>nga</a:t>
            </a:r>
            <a:r>
              <a:rPr lang="en-US" sz="2000" dirty="0"/>
              <a:t> </a:t>
            </a:r>
            <a:r>
              <a:rPr lang="en-US" sz="2000" dirty="0" err="1"/>
              <a:t>një</a:t>
            </a:r>
            <a:r>
              <a:rPr lang="en-US" sz="2000" dirty="0"/>
              <a:t> </a:t>
            </a:r>
            <a:r>
              <a:rPr lang="en-US" sz="2000" dirty="0" err="1"/>
              <a:t>bankë</a:t>
            </a:r>
            <a:r>
              <a:rPr lang="en-US" sz="2000" dirty="0"/>
              <a:t> e </a:t>
            </a:r>
            <a:r>
              <a:rPr lang="en-US" sz="2000" dirty="0" err="1"/>
              <a:t>klasit</a:t>
            </a:r>
            <a:r>
              <a:rPr lang="en-US" sz="2000" dirty="0"/>
              <a:t> </a:t>
            </a:r>
            <a:r>
              <a:rPr lang="en-US" sz="2000" dirty="0" err="1"/>
              <a:t>të</a:t>
            </a:r>
            <a:r>
              <a:rPr lang="en-US" sz="2000" dirty="0"/>
              <a:t> </a:t>
            </a:r>
            <a:r>
              <a:rPr lang="en-US" sz="2000" dirty="0" err="1"/>
              <a:t>parë</a:t>
            </a:r>
            <a:r>
              <a:rPr lang="en-US" sz="2000" dirty="0"/>
              <a:t>; </a:t>
            </a:r>
            <a:endParaRPr lang="sq-AL" sz="2000" dirty="0"/>
          </a:p>
          <a:p>
            <a:pPr>
              <a:buFont typeface="Wingdings" panose="05000000000000000000" pitchFamily="2" charset="2"/>
              <a:buChar char="§"/>
            </a:pPr>
            <a:r>
              <a:rPr lang="en-US" sz="2000" dirty="0" err="1" smtClean="0"/>
              <a:t>garancie</a:t>
            </a:r>
            <a:r>
              <a:rPr lang="en-US" sz="2000" dirty="0" smtClean="0"/>
              <a:t> </a:t>
            </a:r>
            <a:r>
              <a:rPr lang="en-US" sz="2000" dirty="0" err="1"/>
              <a:t>të</a:t>
            </a:r>
            <a:r>
              <a:rPr lang="en-US" sz="2000" dirty="0"/>
              <a:t> </a:t>
            </a:r>
            <a:r>
              <a:rPr lang="en-US" sz="2000" dirty="0" err="1"/>
              <a:t>pakushtëzuar</a:t>
            </a:r>
            <a:r>
              <a:rPr lang="en-US" sz="2000" dirty="0"/>
              <a:t> </a:t>
            </a:r>
            <a:r>
              <a:rPr lang="en-US" sz="2000" dirty="0" err="1"/>
              <a:t>bankare</a:t>
            </a:r>
            <a:r>
              <a:rPr lang="en-US" sz="2000" dirty="0"/>
              <a:t>, </a:t>
            </a:r>
            <a:r>
              <a:rPr lang="en-US" sz="2000" dirty="0" err="1"/>
              <a:t>të</a:t>
            </a:r>
            <a:r>
              <a:rPr lang="en-US" sz="2000" dirty="0"/>
              <a:t> </a:t>
            </a:r>
            <a:r>
              <a:rPr lang="en-US" sz="2000" dirty="0" err="1"/>
              <a:t>lëshuar</a:t>
            </a:r>
            <a:r>
              <a:rPr lang="en-US" sz="2000" dirty="0"/>
              <a:t> </a:t>
            </a:r>
            <a:r>
              <a:rPr lang="en-US" sz="2000" dirty="0" err="1"/>
              <a:t>nga</a:t>
            </a:r>
            <a:r>
              <a:rPr lang="en-US" sz="2000" dirty="0"/>
              <a:t> </a:t>
            </a:r>
            <a:r>
              <a:rPr lang="en-US" sz="2000" dirty="0" err="1"/>
              <a:t>një</a:t>
            </a:r>
            <a:r>
              <a:rPr lang="en-US" sz="2000" dirty="0"/>
              <a:t> </a:t>
            </a:r>
            <a:r>
              <a:rPr lang="en-US" sz="2000" dirty="0" err="1"/>
              <a:t>bankë</a:t>
            </a:r>
            <a:r>
              <a:rPr lang="en-US" sz="2000" dirty="0"/>
              <a:t> e </a:t>
            </a:r>
            <a:r>
              <a:rPr lang="en-US" sz="2000" dirty="0" err="1" smtClean="0"/>
              <a:t>klasit</a:t>
            </a:r>
            <a:r>
              <a:rPr lang="en-US" sz="2000" dirty="0" smtClean="0"/>
              <a:t> </a:t>
            </a:r>
            <a:r>
              <a:rPr lang="en-US" sz="2000" dirty="0" err="1"/>
              <a:t>të</a:t>
            </a:r>
            <a:r>
              <a:rPr lang="en-US" sz="2000" dirty="0"/>
              <a:t> </a:t>
            </a:r>
            <a:r>
              <a:rPr lang="en-US" sz="2000" dirty="0" smtClean="0"/>
              <a:t>pare</a:t>
            </a:r>
            <a:endParaRPr lang="sq-AL" sz="2000" dirty="0" smtClean="0"/>
          </a:p>
          <a:p>
            <a:pPr>
              <a:buFont typeface="Wingdings" panose="05000000000000000000" pitchFamily="2" charset="2"/>
              <a:buChar char="§"/>
            </a:pPr>
            <a:r>
              <a:rPr lang="en-US" sz="2000" dirty="0" smtClean="0"/>
              <a:t>police </a:t>
            </a:r>
            <a:r>
              <a:rPr lang="en-US" sz="2000" dirty="0"/>
              <a:t>e </a:t>
            </a:r>
            <a:r>
              <a:rPr lang="en-US" sz="2000" dirty="0" err="1"/>
              <a:t>sigurimit</a:t>
            </a:r>
            <a:r>
              <a:rPr lang="en-US" sz="2000" dirty="0"/>
              <a:t> </a:t>
            </a:r>
            <a:r>
              <a:rPr lang="en-US" sz="2000" dirty="0" err="1"/>
              <a:t>të</a:t>
            </a:r>
            <a:r>
              <a:rPr lang="en-US" sz="2000" dirty="0"/>
              <a:t> </a:t>
            </a:r>
            <a:r>
              <a:rPr lang="en-US" sz="2000" dirty="0" err="1"/>
              <a:t>lëshuar</a:t>
            </a:r>
            <a:r>
              <a:rPr lang="en-US" sz="2000" dirty="0"/>
              <a:t> </a:t>
            </a:r>
            <a:r>
              <a:rPr lang="en-US" sz="2000" dirty="0" err="1"/>
              <a:t>nga</a:t>
            </a:r>
            <a:r>
              <a:rPr lang="en-US" sz="2000" dirty="0"/>
              <a:t> </a:t>
            </a:r>
            <a:r>
              <a:rPr lang="en-US" sz="2000" dirty="0" err="1"/>
              <a:t>një</a:t>
            </a:r>
            <a:r>
              <a:rPr lang="en-US" sz="2000" dirty="0"/>
              <a:t> </a:t>
            </a:r>
            <a:r>
              <a:rPr lang="en-US" sz="2000" dirty="0" err="1"/>
              <a:t>Kompani</a:t>
            </a:r>
            <a:r>
              <a:rPr lang="en-US" sz="2000" dirty="0"/>
              <a:t> e </a:t>
            </a:r>
            <a:r>
              <a:rPr lang="en-US" sz="2000" dirty="0" err="1"/>
              <a:t>licencuar</a:t>
            </a:r>
            <a:r>
              <a:rPr lang="en-US" sz="2000" dirty="0"/>
              <a:t> e </a:t>
            </a:r>
            <a:r>
              <a:rPr lang="en-US" sz="2000" dirty="0" err="1"/>
              <a:t>sigurimeve</a:t>
            </a:r>
            <a:r>
              <a:rPr lang="en-US" sz="2000" dirty="0"/>
              <a:t>.</a:t>
            </a:r>
          </a:p>
        </p:txBody>
      </p:sp>
    </p:spTree>
    <p:extLst>
      <p:ext uri="{BB962C8B-B14F-4D97-AF65-F5344CB8AC3E}">
        <p14:creationId xmlns:p14="http://schemas.microsoft.com/office/powerpoint/2010/main" val="3397122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Konfiskimi i Sigurisë së Tenderit</a:t>
            </a:r>
            <a:endParaRPr lang="en-US" sz="3200" dirty="0"/>
          </a:p>
        </p:txBody>
      </p:sp>
      <p:sp>
        <p:nvSpPr>
          <p:cNvPr id="3" name="Content Placeholder 2"/>
          <p:cNvSpPr>
            <a:spLocks noGrp="1"/>
          </p:cNvSpPr>
          <p:nvPr>
            <p:ph idx="1"/>
          </p:nvPr>
        </p:nvSpPr>
        <p:spPr>
          <a:xfrm>
            <a:off x="0" y="1524000"/>
            <a:ext cx="8686800" cy="4602163"/>
          </a:xfrm>
        </p:spPr>
        <p:txBody>
          <a:bodyPr/>
          <a:lstStyle/>
          <a:p>
            <a:pPr marL="0" indent="0">
              <a:buNone/>
            </a:pPr>
            <a:r>
              <a:rPr lang="en-US" sz="2000" dirty="0" smtClean="0"/>
              <a:t>AK </a:t>
            </a:r>
            <a:r>
              <a:rPr lang="en-US" sz="2000" dirty="0"/>
              <a:t>do </a:t>
            </a:r>
            <a:r>
              <a:rPr lang="en-US" sz="2000" dirty="0" err="1"/>
              <a:t>të</a:t>
            </a:r>
            <a:r>
              <a:rPr lang="en-US" sz="2000" dirty="0"/>
              <a:t> </a:t>
            </a:r>
            <a:r>
              <a:rPr lang="en-US" sz="2000" dirty="0" err="1"/>
              <a:t>konfiskoj</a:t>
            </a:r>
            <a:r>
              <a:rPr lang="en-US" sz="2000" dirty="0"/>
              <a:t> </a:t>
            </a:r>
            <a:r>
              <a:rPr lang="en-US" sz="2000" dirty="0" err="1"/>
              <a:t>sigurimin</a:t>
            </a:r>
            <a:r>
              <a:rPr lang="en-US" sz="2000" dirty="0"/>
              <a:t> e </a:t>
            </a:r>
            <a:r>
              <a:rPr lang="en-US" sz="2000" dirty="0" err="1"/>
              <a:t>tenderit</a:t>
            </a:r>
            <a:r>
              <a:rPr lang="en-US" sz="2000" dirty="0"/>
              <a:t> </a:t>
            </a:r>
            <a:r>
              <a:rPr lang="en-US" sz="2000" dirty="0" err="1"/>
              <a:t>në</a:t>
            </a:r>
            <a:r>
              <a:rPr lang="en-US" sz="2000" dirty="0"/>
              <a:t> </a:t>
            </a:r>
            <a:r>
              <a:rPr lang="en-US" sz="2000" dirty="0" err="1"/>
              <a:t>situatat</a:t>
            </a:r>
            <a:r>
              <a:rPr lang="en-US" sz="2000" dirty="0"/>
              <a:t> e </a:t>
            </a:r>
            <a:r>
              <a:rPr lang="en-US" sz="2000" dirty="0" err="1"/>
              <a:t>mëposhtme</a:t>
            </a:r>
            <a:r>
              <a:rPr lang="en-US" sz="2000" dirty="0"/>
              <a:t>:  </a:t>
            </a:r>
            <a:endParaRPr lang="sq-AL" sz="2000" dirty="0" smtClean="0"/>
          </a:p>
          <a:p>
            <a:pPr marL="0" indent="0">
              <a:buNone/>
            </a:pPr>
            <a:endParaRPr lang="en-US" sz="2000" dirty="0"/>
          </a:p>
          <a:p>
            <a:pPr>
              <a:buFont typeface="Wingdings" panose="05000000000000000000" pitchFamily="2" charset="2"/>
              <a:buChar char="§"/>
            </a:pPr>
            <a:r>
              <a:rPr lang="en-US" sz="2000" dirty="0" smtClean="0"/>
              <a:t>AK </a:t>
            </a:r>
            <a:r>
              <a:rPr lang="en-US" sz="2000" dirty="0" err="1"/>
              <a:t>konstaton</a:t>
            </a:r>
            <a:r>
              <a:rPr lang="en-US" sz="2000" dirty="0"/>
              <a:t> </a:t>
            </a:r>
            <a:r>
              <a:rPr lang="en-US" sz="2000" dirty="0" err="1"/>
              <a:t>që</a:t>
            </a:r>
            <a:r>
              <a:rPr lang="en-US" sz="2000" dirty="0"/>
              <a:t> OE </a:t>
            </a:r>
            <a:r>
              <a:rPr lang="en-US" sz="2000" dirty="0" err="1"/>
              <a:t>ka</a:t>
            </a:r>
            <a:r>
              <a:rPr lang="en-US" sz="2000" dirty="0"/>
              <a:t> </a:t>
            </a:r>
            <a:r>
              <a:rPr lang="en-US" sz="2000" dirty="0" err="1"/>
              <a:t>dorëzuar</a:t>
            </a:r>
            <a:r>
              <a:rPr lang="en-US" sz="2000" dirty="0"/>
              <a:t> </a:t>
            </a:r>
            <a:r>
              <a:rPr lang="en-US" sz="2000" dirty="0" err="1"/>
              <a:t>informata</a:t>
            </a:r>
            <a:r>
              <a:rPr lang="en-US" sz="2000" dirty="0"/>
              <a:t> </a:t>
            </a:r>
            <a:r>
              <a:rPr lang="en-US" sz="2000" dirty="0" err="1"/>
              <a:t>të</a:t>
            </a:r>
            <a:r>
              <a:rPr lang="en-US" sz="2000" dirty="0"/>
              <a:t> </a:t>
            </a:r>
            <a:r>
              <a:rPr lang="en-US" sz="2000" dirty="0" err="1"/>
              <a:t>pavërteta</a:t>
            </a:r>
            <a:r>
              <a:rPr lang="en-US" sz="2000" dirty="0"/>
              <a:t> </a:t>
            </a:r>
            <a:r>
              <a:rPr lang="en-US" sz="2000" dirty="0" err="1"/>
              <a:t>ose</a:t>
            </a:r>
            <a:r>
              <a:rPr lang="en-US" sz="2000" dirty="0"/>
              <a:t> </a:t>
            </a:r>
            <a:r>
              <a:rPr lang="en-US" sz="2000" dirty="0" err="1"/>
              <a:t>mashtruese</a:t>
            </a:r>
            <a:r>
              <a:rPr lang="en-US" sz="2000" dirty="0"/>
              <a:t>; </a:t>
            </a:r>
            <a:endParaRPr lang="sq-AL" sz="2000" dirty="0"/>
          </a:p>
          <a:p>
            <a:pPr>
              <a:buFont typeface="Wingdings" panose="05000000000000000000" pitchFamily="2" charset="2"/>
              <a:buChar char="§"/>
            </a:pPr>
            <a:r>
              <a:rPr lang="en-US" sz="2000" dirty="0" smtClean="0"/>
              <a:t>OE </a:t>
            </a:r>
            <a:r>
              <a:rPr lang="en-US" sz="2000" dirty="0" err="1"/>
              <a:t>tërheq</a:t>
            </a:r>
            <a:r>
              <a:rPr lang="en-US" sz="2000" dirty="0"/>
              <a:t> </a:t>
            </a:r>
            <a:r>
              <a:rPr lang="en-US" sz="2000" dirty="0" err="1"/>
              <a:t>tenderin</a:t>
            </a:r>
            <a:r>
              <a:rPr lang="en-US" sz="2000" dirty="0"/>
              <a:t> e </a:t>
            </a:r>
            <a:r>
              <a:rPr lang="en-US" sz="2000" dirty="0" err="1"/>
              <a:t>tij</a:t>
            </a:r>
            <a:r>
              <a:rPr lang="en-US" sz="2000" dirty="0"/>
              <a:t> pas </a:t>
            </a:r>
            <a:r>
              <a:rPr lang="en-US" sz="2000" dirty="0" err="1"/>
              <a:t>afatit</a:t>
            </a:r>
            <a:r>
              <a:rPr lang="en-US" sz="2000" dirty="0"/>
              <a:t> </a:t>
            </a:r>
            <a:r>
              <a:rPr lang="en-US" sz="2000" dirty="0" err="1"/>
              <a:t>të</a:t>
            </a:r>
            <a:r>
              <a:rPr lang="en-US" sz="2000" dirty="0"/>
              <a:t> </a:t>
            </a:r>
            <a:r>
              <a:rPr lang="en-US" sz="2000" dirty="0" err="1"/>
              <a:t>fundit</a:t>
            </a:r>
            <a:r>
              <a:rPr lang="en-US" sz="2000" dirty="0"/>
              <a:t> </a:t>
            </a:r>
            <a:r>
              <a:rPr lang="en-US" sz="2000" dirty="0" err="1"/>
              <a:t>për</a:t>
            </a:r>
            <a:r>
              <a:rPr lang="en-US" sz="2000" dirty="0"/>
              <a:t> </a:t>
            </a:r>
            <a:r>
              <a:rPr lang="en-US" sz="2000" dirty="0" err="1"/>
              <a:t>dorëzim</a:t>
            </a:r>
            <a:r>
              <a:rPr lang="en-US" sz="2000" dirty="0"/>
              <a:t> </a:t>
            </a:r>
            <a:r>
              <a:rPr lang="en-US" sz="2000" dirty="0" err="1"/>
              <a:t>të</a:t>
            </a:r>
            <a:r>
              <a:rPr lang="en-US" sz="2000" dirty="0"/>
              <a:t> </a:t>
            </a:r>
            <a:r>
              <a:rPr lang="en-US" sz="2000" dirty="0" err="1"/>
              <a:t>tenderëve</a:t>
            </a:r>
            <a:r>
              <a:rPr lang="en-US" sz="2000" dirty="0"/>
              <a:t>, </a:t>
            </a:r>
            <a:r>
              <a:rPr lang="en-US" sz="2000" dirty="0" err="1"/>
              <a:t>por</a:t>
            </a:r>
            <a:r>
              <a:rPr lang="en-US" sz="2000" dirty="0"/>
              <a:t> para </a:t>
            </a:r>
            <a:r>
              <a:rPr lang="en-US" sz="2000" dirty="0" err="1"/>
              <a:t>skadimit</a:t>
            </a:r>
            <a:r>
              <a:rPr lang="en-US" sz="2000" dirty="0"/>
              <a:t> </a:t>
            </a:r>
            <a:r>
              <a:rPr lang="en-US" sz="2000" dirty="0" err="1"/>
              <a:t>të</a:t>
            </a:r>
            <a:r>
              <a:rPr lang="en-US" sz="2000" dirty="0"/>
              <a:t> </a:t>
            </a:r>
            <a:r>
              <a:rPr lang="en-US" sz="2000" dirty="0" err="1"/>
              <a:t>periudhës</a:t>
            </a:r>
            <a:r>
              <a:rPr lang="en-US" sz="2000" dirty="0"/>
              <a:t> </a:t>
            </a:r>
            <a:r>
              <a:rPr lang="en-US" sz="2000" dirty="0" err="1"/>
              <a:t>së</a:t>
            </a:r>
            <a:r>
              <a:rPr lang="en-US" sz="2000" dirty="0"/>
              <a:t> </a:t>
            </a:r>
            <a:r>
              <a:rPr lang="en-US" sz="2000" dirty="0" err="1"/>
              <a:t>validitetin</a:t>
            </a:r>
            <a:r>
              <a:rPr lang="en-US" sz="2000" dirty="0"/>
              <a:t> </a:t>
            </a:r>
            <a:r>
              <a:rPr lang="en-US" sz="2000" dirty="0" err="1"/>
              <a:t>të</a:t>
            </a:r>
            <a:r>
              <a:rPr lang="en-US" sz="2000" dirty="0"/>
              <a:t> </a:t>
            </a:r>
            <a:r>
              <a:rPr lang="en-US" sz="2000" dirty="0" err="1"/>
              <a:t>tenderit</a:t>
            </a:r>
            <a:r>
              <a:rPr lang="en-US" sz="2000" dirty="0"/>
              <a:t>; </a:t>
            </a:r>
            <a:endParaRPr lang="sq-AL" sz="2000" dirty="0" smtClean="0"/>
          </a:p>
          <a:p>
            <a:pPr>
              <a:buFont typeface="Wingdings" panose="05000000000000000000" pitchFamily="2" charset="2"/>
              <a:buChar char="§"/>
            </a:pPr>
            <a:endParaRPr lang="en-US" sz="2000" dirty="0" smtClean="0"/>
          </a:p>
          <a:p>
            <a:pPr>
              <a:buFont typeface="Wingdings" panose="05000000000000000000" pitchFamily="2" charset="2"/>
              <a:buChar char="§"/>
            </a:pPr>
            <a:r>
              <a:rPr lang="en-US" sz="2000" dirty="0" smtClean="0"/>
              <a:t>OE </a:t>
            </a:r>
            <a:r>
              <a:rPr lang="en-US" sz="2000" dirty="0" err="1"/>
              <a:t>fiton</a:t>
            </a:r>
            <a:r>
              <a:rPr lang="en-US" sz="2000" dirty="0"/>
              <a:t> </a:t>
            </a:r>
            <a:r>
              <a:rPr lang="en-US" sz="2000" dirty="0" err="1"/>
              <a:t>kontratën</a:t>
            </a:r>
            <a:r>
              <a:rPr lang="en-US" sz="2000" dirty="0"/>
              <a:t> </a:t>
            </a:r>
            <a:r>
              <a:rPr lang="en-US" sz="2000" dirty="0" err="1"/>
              <a:t>por</a:t>
            </a:r>
            <a:r>
              <a:rPr lang="en-US" sz="2000" dirty="0"/>
              <a:t> </a:t>
            </a:r>
            <a:r>
              <a:rPr lang="en-US" sz="2000" dirty="0" err="1"/>
              <a:t>refuzon</a:t>
            </a:r>
            <a:r>
              <a:rPr lang="en-US" sz="2000" dirty="0"/>
              <a:t> </a:t>
            </a:r>
            <a:r>
              <a:rPr lang="en-US" sz="2000" dirty="0" err="1"/>
              <a:t>ose</a:t>
            </a:r>
            <a:r>
              <a:rPr lang="en-US" sz="2000" dirty="0"/>
              <a:t> </a:t>
            </a:r>
            <a:r>
              <a:rPr lang="en-US" sz="2000" dirty="0" err="1"/>
              <a:t>dështon</a:t>
            </a:r>
            <a:r>
              <a:rPr lang="en-US" sz="2000" dirty="0"/>
              <a:t>: </a:t>
            </a:r>
            <a:endParaRPr lang="en-US" sz="2000" dirty="0" smtClean="0"/>
          </a:p>
          <a:p>
            <a:pPr marL="0" indent="0">
              <a:buNone/>
            </a:pPr>
            <a:endParaRPr lang="sq-AL" sz="2000" dirty="0" smtClean="0"/>
          </a:p>
          <a:p>
            <a:pPr marL="0" indent="0">
              <a:buNone/>
            </a:pPr>
            <a:r>
              <a:rPr lang="sq-AL" sz="2000" dirty="0"/>
              <a:t> </a:t>
            </a:r>
            <a:r>
              <a:rPr lang="sq-AL" sz="2000" dirty="0" smtClean="0"/>
              <a:t>     </a:t>
            </a:r>
            <a:r>
              <a:rPr lang="en-US" sz="2000" dirty="0" smtClean="0"/>
              <a:t>a</a:t>
            </a:r>
            <a:r>
              <a:rPr lang="en-US" sz="2000" dirty="0"/>
              <a:t>. </a:t>
            </a:r>
            <a:r>
              <a:rPr lang="en-US" sz="2000" dirty="0" err="1"/>
              <a:t>Të</a:t>
            </a:r>
            <a:r>
              <a:rPr lang="en-US" sz="2000" dirty="0"/>
              <a:t> </a:t>
            </a:r>
            <a:r>
              <a:rPr lang="en-US" sz="2000" dirty="0" err="1"/>
              <a:t>ofroj</a:t>
            </a:r>
            <a:r>
              <a:rPr lang="en-US" sz="2000" dirty="0"/>
              <a:t> </a:t>
            </a:r>
            <a:r>
              <a:rPr lang="en-US" sz="2000" dirty="0" err="1"/>
              <a:t>sigurimin</a:t>
            </a:r>
            <a:r>
              <a:rPr lang="en-US" sz="2000" dirty="0"/>
              <a:t> e </a:t>
            </a:r>
            <a:r>
              <a:rPr lang="en-US" sz="2000" dirty="0" err="1"/>
              <a:t>ekzekutimit</a:t>
            </a:r>
            <a:r>
              <a:rPr lang="en-US" sz="2000" dirty="0"/>
              <a:t>, </a:t>
            </a:r>
            <a:r>
              <a:rPr lang="en-US" sz="2000" dirty="0" err="1"/>
              <a:t>siç</a:t>
            </a:r>
            <a:r>
              <a:rPr lang="en-US" sz="2000" dirty="0"/>
              <a:t> </a:t>
            </a:r>
            <a:r>
              <a:rPr lang="en-US" sz="2000" dirty="0" err="1"/>
              <a:t>specifikohet</a:t>
            </a:r>
            <a:r>
              <a:rPr lang="en-US" sz="2000" dirty="0"/>
              <a:t> </a:t>
            </a:r>
            <a:r>
              <a:rPr lang="en-US" sz="2000" dirty="0" err="1"/>
              <a:t>në</a:t>
            </a:r>
            <a:r>
              <a:rPr lang="en-US" sz="2000" dirty="0"/>
              <a:t> DT; </a:t>
            </a:r>
            <a:endParaRPr lang="sq-AL" sz="2000" dirty="0" smtClean="0"/>
          </a:p>
          <a:p>
            <a:pPr marL="0" indent="0" algn="just">
              <a:spcBef>
                <a:spcPts val="0"/>
              </a:spcBef>
              <a:buNone/>
            </a:pPr>
            <a:r>
              <a:rPr lang="sq-AL" sz="2000" dirty="0"/>
              <a:t> </a:t>
            </a:r>
            <a:r>
              <a:rPr lang="sq-AL" sz="2000" dirty="0" smtClean="0"/>
              <a:t>    </a:t>
            </a:r>
            <a:r>
              <a:rPr lang="en-US" sz="2000" dirty="0" smtClean="0"/>
              <a:t> </a:t>
            </a:r>
            <a:r>
              <a:rPr lang="en-US" sz="2000" dirty="0"/>
              <a:t>b. </a:t>
            </a:r>
            <a:r>
              <a:rPr lang="en-US" sz="2000" dirty="0" err="1"/>
              <a:t>Të</a:t>
            </a:r>
            <a:r>
              <a:rPr lang="en-US" sz="2000" dirty="0"/>
              <a:t> </a:t>
            </a:r>
            <a:r>
              <a:rPr lang="en-US" sz="2000" dirty="0" err="1"/>
              <a:t>respektoj</a:t>
            </a:r>
            <a:r>
              <a:rPr lang="en-US" sz="2000" dirty="0"/>
              <a:t> </a:t>
            </a:r>
            <a:r>
              <a:rPr lang="en-US" sz="2000" dirty="0" err="1"/>
              <a:t>kushtet</a:t>
            </a:r>
            <a:r>
              <a:rPr lang="en-US" sz="2000" dirty="0"/>
              <a:t> </a:t>
            </a:r>
            <a:r>
              <a:rPr lang="en-US" sz="2000" dirty="0" err="1"/>
              <a:t>tjera</a:t>
            </a:r>
            <a:r>
              <a:rPr lang="en-US" sz="2000" dirty="0"/>
              <a:t> </a:t>
            </a:r>
            <a:r>
              <a:rPr lang="en-US" sz="2000" dirty="0" err="1"/>
              <a:t>që</a:t>
            </a:r>
            <a:r>
              <a:rPr lang="en-US" sz="2000" dirty="0"/>
              <a:t> </a:t>
            </a:r>
            <a:r>
              <a:rPr lang="en-US" sz="2000" dirty="0" err="1"/>
              <a:t>paraprijnë</a:t>
            </a:r>
            <a:r>
              <a:rPr lang="en-US" sz="2000" dirty="0"/>
              <a:t> </a:t>
            </a:r>
            <a:r>
              <a:rPr lang="en-US" sz="2000" dirty="0" err="1"/>
              <a:t>nënshkrimin</a:t>
            </a:r>
            <a:r>
              <a:rPr lang="en-US" sz="2000" dirty="0"/>
              <a:t> e </a:t>
            </a:r>
            <a:r>
              <a:rPr lang="en-US" sz="2000" dirty="0" err="1"/>
              <a:t>kontratës</a:t>
            </a:r>
            <a:r>
              <a:rPr lang="en-US" sz="2000" dirty="0" smtClean="0"/>
              <a:t>,</a:t>
            </a:r>
          </a:p>
          <a:p>
            <a:pPr marL="0" indent="0" algn="just">
              <a:spcBef>
                <a:spcPts val="0"/>
              </a:spcBef>
              <a:buNone/>
            </a:pPr>
            <a:r>
              <a:rPr lang="en-US" sz="2000" dirty="0"/>
              <a:t> </a:t>
            </a:r>
            <a:r>
              <a:rPr lang="en-US" sz="2000" dirty="0" smtClean="0"/>
              <a:t>      </a:t>
            </a:r>
            <a:r>
              <a:rPr lang="sq-AL" sz="2000" dirty="0" smtClean="0"/>
              <a:t>    </a:t>
            </a:r>
            <a:r>
              <a:rPr lang="en-US" sz="2000" dirty="0" err="1" smtClean="0"/>
              <a:t>siç</a:t>
            </a:r>
            <a:r>
              <a:rPr lang="en-US" sz="2000" dirty="0" smtClean="0"/>
              <a:t> </a:t>
            </a:r>
            <a:r>
              <a:rPr lang="en-US" sz="2000" dirty="0" err="1"/>
              <a:t>specifikohet</a:t>
            </a:r>
            <a:r>
              <a:rPr lang="en-US" sz="2000" dirty="0"/>
              <a:t> </a:t>
            </a:r>
            <a:r>
              <a:rPr lang="en-US" sz="2000" dirty="0" err="1"/>
              <a:t>në</a:t>
            </a:r>
            <a:r>
              <a:rPr lang="en-US" sz="2000" dirty="0"/>
              <a:t> DT; </a:t>
            </a:r>
            <a:r>
              <a:rPr lang="en-US" sz="2000" dirty="0" err="1"/>
              <a:t>ose</a:t>
            </a:r>
            <a:r>
              <a:rPr lang="en-US" sz="2000" dirty="0"/>
              <a:t>  </a:t>
            </a:r>
            <a:endParaRPr lang="sq-AL" sz="2000" dirty="0" smtClean="0"/>
          </a:p>
          <a:p>
            <a:pPr marL="0" indent="0">
              <a:buNone/>
            </a:pPr>
            <a:r>
              <a:rPr lang="en-US" sz="2000" dirty="0"/>
              <a:t> </a:t>
            </a:r>
            <a:r>
              <a:rPr lang="en-US" sz="2000" dirty="0" smtClean="0"/>
              <a:t>  </a:t>
            </a:r>
            <a:r>
              <a:rPr lang="sq-AL" sz="2000" dirty="0" smtClean="0"/>
              <a:t>   </a:t>
            </a:r>
            <a:r>
              <a:rPr lang="en-US" sz="2000" dirty="0" smtClean="0"/>
              <a:t>c</a:t>
            </a:r>
            <a:r>
              <a:rPr lang="en-US" sz="2000" dirty="0"/>
              <a:t>. </a:t>
            </a:r>
            <a:r>
              <a:rPr lang="en-US" sz="2000" dirty="0" err="1"/>
              <a:t>Të</a:t>
            </a:r>
            <a:r>
              <a:rPr lang="en-US" sz="2000" dirty="0"/>
              <a:t> </a:t>
            </a:r>
            <a:r>
              <a:rPr lang="en-US" sz="2000" dirty="0" err="1"/>
              <a:t>performoj</a:t>
            </a:r>
            <a:r>
              <a:rPr lang="en-US" sz="2000" dirty="0"/>
              <a:t> </a:t>
            </a:r>
            <a:r>
              <a:rPr lang="en-US" sz="2000" dirty="0" err="1"/>
              <a:t>kontratës</a:t>
            </a:r>
            <a:r>
              <a:rPr lang="en-US" sz="2000" dirty="0"/>
              <a:t>, </a:t>
            </a:r>
            <a:r>
              <a:rPr lang="en-US" sz="2000" dirty="0" err="1"/>
              <a:t>sipas</a:t>
            </a:r>
            <a:r>
              <a:rPr lang="en-US" sz="2000" dirty="0"/>
              <a:t> </a:t>
            </a:r>
            <a:r>
              <a:rPr lang="en-US" sz="2000" dirty="0" err="1"/>
              <a:t>specifikimeve</a:t>
            </a:r>
            <a:r>
              <a:rPr lang="en-US" sz="2000" dirty="0"/>
              <a:t> </a:t>
            </a:r>
            <a:r>
              <a:rPr lang="en-US" sz="2000" dirty="0" err="1"/>
              <a:t>në</a:t>
            </a:r>
            <a:r>
              <a:rPr lang="en-US" sz="2000" dirty="0"/>
              <a:t> DT.</a:t>
            </a:r>
          </a:p>
        </p:txBody>
      </p:sp>
    </p:spTree>
    <p:extLst>
      <p:ext uri="{BB962C8B-B14F-4D97-AF65-F5344CB8AC3E}">
        <p14:creationId xmlns:p14="http://schemas.microsoft.com/office/powerpoint/2010/main" val="963147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Validiteti i tenderit</a:t>
            </a:r>
            <a:endParaRPr lang="en-US" sz="3200" dirty="0"/>
          </a:p>
        </p:txBody>
      </p:sp>
      <p:sp>
        <p:nvSpPr>
          <p:cNvPr id="3" name="Content Placeholder 2"/>
          <p:cNvSpPr>
            <a:spLocks noGrp="1"/>
          </p:cNvSpPr>
          <p:nvPr>
            <p:ph idx="1"/>
          </p:nvPr>
        </p:nvSpPr>
        <p:spPr>
          <a:xfrm>
            <a:off x="0" y="1600200"/>
            <a:ext cx="9144000" cy="4525963"/>
          </a:xfrm>
        </p:spPr>
        <p:txBody>
          <a:bodyPr/>
          <a:lstStyle/>
          <a:p>
            <a:pPr marL="0" indent="0">
              <a:buNone/>
            </a:pPr>
            <a:r>
              <a:rPr lang="sq-AL" sz="2400" dirty="0" smtClean="0"/>
              <a:t>AK duhet të cekin në dosjen e tenderit periudhën e vlefshmërisë së tenderit.</a:t>
            </a:r>
          </a:p>
          <a:p>
            <a:pPr marL="0" indent="0">
              <a:buNone/>
            </a:pPr>
            <a:endParaRPr lang="sq-AL" sz="2400" dirty="0"/>
          </a:p>
          <a:p>
            <a:pPr marL="0" indent="0">
              <a:buNone/>
            </a:pPr>
            <a:r>
              <a:rPr lang="en-US" sz="2400" dirty="0" err="1" smtClean="0"/>
              <a:t>Kërkesa</a:t>
            </a:r>
            <a:r>
              <a:rPr lang="en-US" sz="2400" dirty="0" smtClean="0"/>
              <a:t> </a:t>
            </a:r>
            <a:r>
              <a:rPr lang="en-US" sz="2400" dirty="0" err="1"/>
              <a:t>për</a:t>
            </a:r>
            <a:r>
              <a:rPr lang="en-US" sz="2400" dirty="0"/>
              <a:t> </a:t>
            </a:r>
            <a:r>
              <a:rPr lang="en-US" sz="2400" dirty="0" err="1"/>
              <a:t>periudhë</a:t>
            </a:r>
            <a:r>
              <a:rPr lang="en-US" sz="2400" dirty="0"/>
              <a:t> </a:t>
            </a:r>
            <a:r>
              <a:rPr lang="en-US" sz="2400" dirty="0" err="1"/>
              <a:t>të</a:t>
            </a:r>
            <a:r>
              <a:rPr lang="en-US" sz="2400" dirty="0"/>
              <a:t>  </a:t>
            </a:r>
            <a:r>
              <a:rPr lang="en-US" sz="2400" dirty="0" err="1"/>
              <a:t>validitetit</a:t>
            </a:r>
            <a:r>
              <a:rPr lang="en-US" sz="2400" dirty="0"/>
              <a:t> </a:t>
            </a:r>
            <a:r>
              <a:rPr lang="en-US" sz="2400" dirty="0" err="1"/>
              <a:t>të</a:t>
            </a:r>
            <a:r>
              <a:rPr lang="en-US" sz="2400" dirty="0"/>
              <a:t> </a:t>
            </a:r>
            <a:r>
              <a:rPr lang="en-US" sz="2400" dirty="0" err="1"/>
              <a:t>tenderit</a:t>
            </a:r>
            <a:r>
              <a:rPr lang="en-US" sz="2400" dirty="0"/>
              <a:t> do </a:t>
            </a:r>
            <a:r>
              <a:rPr lang="en-US" sz="2400" dirty="0" err="1"/>
              <a:t>të</a:t>
            </a:r>
            <a:r>
              <a:rPr lang="en-US" sz="2400" dirty="0"/>
              <a:t> </a:t>
            </a:r>
            <a:r>
              <a:rPr lang="en-US" sz="2400" dirty="0" err="1"/>
              <a:t>jetë</a:t>
            </a:r>
            <a:r>
              <a:rPr lang="en-US" sz="2400" dirty="0"/>
              <a:t>: </a:t>
            </a:r>
            <a:endParaRPr lang="en-US" sz="2400" dirty="0" smtClean="0"/>
          </a:p>
          <a:p>
            <a:pPr marL="0" indent="0">
              <a:buNone/>
            </a:pPr>
            <a:endParaRPr lang="sq-AL" sz="2400" dirty="0"/>
          </a:p>
          <a:p>
            <a:pPr>
              <a:buFont typeface="Wingdings" panose="05000000000000000000" pitchFamily="2" charset="2"/>
              <a:buChar char="§"/>
            </a:pPr>
            <a:r>
              <a:rPr lang="en-US" sz="2400" dirty="0" err="1" smtClean="0"/>
              <a:t>Në</a:t>
            </a:r>
            <a:r>
              <a:rPr lang="en-US" sz="2400" dirty="0" smtClean="0"/>
              <a:t> </a:t>
            </a:r>
            <a:r>
              <a:rPr lang="en-US" sz="2400" dirty="0"/>
              <a:t>minimum 90 </a:t>
            </a:r>
            <a:r>
              <a:rPr lang="en-US" sz="2400" dirty="0" err="1"/>
              <a:t>ditë</a:t>
            </a:r>
            <a:r>
              <a:rPr lang="en-US" sz="2400" dirty="0"/>
              <a:t> </a:t>
            </a:r>
            <a:r>
              <a:rPr lang="en-US" sz="2400" dirty="0" err="1"/>
              <a:t>për</a:t>
            </a:r>
            <a:r>
              <a:rPr lang="en-US" sz="2400" dirty="0"/>
              <a:t> </a:t>
            </a:r>
            <a:r>
              <a:rPr lang="en-US" sz="2400" dirty="0" err="1"/>
              <a:t>kontrata</a:t>
            </a:r>
            <a:r>
              <a:rPr lang="en-US" sz="2400" dirty="0"/>
              <a:t> me </a:t>
            </a:r>
            <a:r>
              <a:rPr lang="en-US" sz="2400" dirty="0" err="1"/>
              <a:t>vlerë</a:t>
            </a:r>
            <a:r>
              <a:rPr lang="en-US" sz="2400" dirty="0"/>
              <a:t> </a:t>
            </a:r>
            <a:r>
              <a:rPr lang="en-US" sz="2400" dirty="0" err="1"/>
              <a:t>të</a:t>
            </a:r>
            <a:r>
              <a:rPr lang="en-US" sz="2400" dirty="0"/>
              <a:t> </a:t>
            </a:r>
            <a:r>
              <a:rPr lang="en-US" sz="2400" dirty="0" err="1"/>
              <a:t>madhe</a:t>
            </a:r>
            <a:r>
              <a:rPr lang="en-US" sz="2400" dirty="0"/>
              <a:t>;  </a:t>
            </a:r>
            <a:endParaRPr lang="sq-AL" sz="2400" dirty="0"/>
          </a:p>
          <a:p>
            <a:pPr>
              <a:buFont typeface="Wingdings" panose="05000000000000000000" pitchFamily="2" charset="2"/>
              <a:buChar char="§"/>
            </a:pPr>
            <a:r>
              <a:rPr lang="en-US" sz="2400" dirty="0" err="1" smtClean="0"/>
              <a:t>Në</a:t>
            </a:r>
            <a:r>
              <a:rPr lang="en-US" sz="2400" dirty="0" smtClean="0"/>
              <a:t> </a:t>
            </a:r>
            <a:r>
              <a:rPr lang="en-US" sz="2400" dirty="0"/>
              <a:t>minimum 60 </a:t>
            </a:r>
            <a:r>
              <a:rPr lang="en-US" sz="2400" dirty="0" err="1"/>
              <a:t>ditë</a:t>
            </a:r>
            <a:r>
              <a:rPr lang="en-US" sz="2400" dirty="0"/>
              <a:t> </a:t>
            </a:r>
            <a:r>
              <a:rPr lang="en-US" sz="2400" dirty="0" err="1"/>
              <a:t>për</a:t>
            </a:r>
            <a:r>
              <a:rPr lang="en-US" sz="2400" dirty="0"/>
              <a:t> </a:t>
            </a:r>
            <a:r>
              <a:rPr lang="en-US" sz="2400" dirty="0" err="1"/>
              <a:t>kontrata</a:t>
            </a:r>
            <a:r>
              <a:rPr lang="en-US" sz="2400" dirty="0"/>
              <a:t> me </a:t>
            </a:r>
            <a:r>
              <a:rPr lang="en-US" sz="2400" dirty="0" err="1"/>
              <a:t>vlerë</a:t>
            </a:r>
            <a:r>
              <a:rPr lang="en-US" sz="2400" dirty="0"/>
              <a:t> </a:t>
            </a:r>
            <a:r>
              <a:rPr lang="en-US" sz="2400" dirty="0" err="1"/>
              <a:t>të</a:t>
            </a:r>
            <a:r>
              <a:rPr lang="en-US" sz="2400" dirty="0"/>
              <a:t> </a:t>
            </a:r>
            <a:r>
              <a:rPr lang="en-US" sz="2400" dirty="0" err="1"/>
              <a:t>mesme</a:t>
            </a:r>
            <a:r>
              <a:rPr lang="en-US" sz="2400" dirty="0" smtClean="0"/>
              <a:t>;</a:t>
            </a:r>
            <a:endParaRPr lang="sq-AL" sz="2400" dirty="0"/>
          </a:p>
          <a:p>
            <a:pPr>
              <a:buFont typeface="Wingdings" panose="05000000000000000000" pitchFamily="2" charset="2"/>
              <a:buChar char="§"/>
            </a:pPr>
            <a:r>
              <a:rPr lang="en-US" sz="2400" dirty="0" err="1" smtClean="0"/>
              <a:t>Në</a:t>
            </a:r>
            <a:r>
              <a:rPr lang="en-US" sz="2400" dirty="0" smtClean="0"/>
              <a:t> </a:t>
            </a:r>
            <a:r>
              <a:rPr lang="en-US" sz="2400" dirty="0"/>
              <a:t>minimum 30 </a:t>
            </a:r>
            <a:r>
              <a:rPr lang="en-US" sz="2400" dirty="0" err="1"/>
              <a:t>ditë</a:t>
            </a:r>
            <a:r>
              <a:rPr lang="en-US" sz="2400" dirty="0"/>
              <a:t> </a:t>
            </a:r>
            <a:r>
              <a:rPr lang="en-US" sz="2400" dirty="0" err="1"/>
              <a:t>për</a:t>
            </a:r>
            <a:r>
              <a:rPr lang="en-US" sz="2400" dirty="0"/>
              <a:t> </a:t>
            </a:r>
            <a:r>
              <a:rPr lang="en-US" sz="2400" dirty="0" err="1"/>
              <a:t>kontrata</a:t>
            </a:r>
            <a:r>
              <a:rPr lang="en-US" sz="2400" dirty="0"/>
              <a:t> me </a:t>
            </a:r>
            <a:r>
              <a:rPr lang="en-US" sz="2400" dirty="0" err="1"/>
              <a:t>vlerë</a:t>
            </a:r>
            <a:r>
              <a:rPr lang="en-US" sz="2400" dirty="0"/>
              <a:t> </a:t>
            </a:r>
            <a:r>
              <a:rPr lang="en-US" sz="2400" dirty="0" err="1"/>
              <a:t>të</a:t>
            </a:r>
            <a:r>
              <a:rPr lang="en-US" sz="2400" dirty="0"/>
              <a:t> </a:t>
            </a:r>
            <a:r>
              <a:rPr lang="en-US" sz="2400" dirty="0" err="1"/>
              <a:t>vogël</a:t>
            </a:r>
            <a:r>
              <a:rPr lang="en-US" sz="2400" dirty="0"/>
              <a:t>.</a:t>
            </a:r>
          </a:p>
        </p:txBody>
      </p:sp>
    </p:spTree>
    <p:extLst>
      <p:ext uri="{BB962C8B-B14F-4D97-AF65-F5344CB8AC3E}">
        <p14:creationId xmlns:p14="http://schemas.microsoft.com/office/powerpoint/2010/main" val="1732252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Siguria e Ekzekutimit</a:t>
            </a:r>
            <a:endParaRPr lang="en-US" sz="3200" dirty="0"/>
          </a:p>
        </p:txBody>
      </p:sp>
      <p:sp>
        <p:nvSpPr>
          <p:cNvPr id="3" name="Content Placeholder 2"/>
          <p:cNvSpPr>
            <a:spLocks noGrp="1"/>
          </p:cNvSpPr>
          <p:nvPr>
            <p:ph idx="1"/>
          </p:nvPr>
        </p:nvSpPr>
        <p:spPr>
          <a:xfrm>
            <a:off x="76200" y="1417638"/>
            <a:ext cx="9067800" cy="4708525"/>
          </a:xfrm>
        </p:spPr>
        <p:txBody>
          <a:bodyPr/>
          <a:lstStyle/>
          <a:p>
            <a:r>
              <a:rPr lang="en-US" sz="2400" dirty="0" err="1"/>
              <a:t>Siguria</a:t>
            </a:r>
            <a:r>
              <a:rPr lang="en-US" sz="2400" dirty="0"/>
              <a:t> e </a:t>
            </a:r>
            <a:r>
              <a:rPr lang="en-US" sz="2400" dirty="0" err="1"/>
              <a:t>ekzekutimit</a:t>
            </a:r>
            <a:r>
              <a:rPr lang="en-US" sz="2400" dirty="0"/>
              <a:t> </a:t>
            </a:r>
            <a:r>
              <a:rPr lang="en-US" sz="2400" dirty="0" err="1"/>
              <a:t>është</a:t>
            </a:r>
            <a:r>
              <a:rPr lang="en-US" sz="2400" dirty="0"/>
              <a:t> </a:t>
            </a:r>
            <a:r>
              <a:rPr lang="en-US" sz="2400" dirty="0" err="1"/>
              <a:t>paraparë</a:t>
            </a:r>
            <a:r>
              <a:rPr lang="en-US" sz="2400" dirty="0"/>
              <a:t> </a:t>
            </a:r>
            <a:r>
              <a:rPr lang="en-US" sz="2400" dirty="0" err="1"/>
              <a:t>të</a:t>
            </a:r>
            <a:r>
              <a:rPr lang="en-US" sz="2400" dirty="0"/>
              <a:t> </a:t>
            </a:r>
            <a:r>
              <a:rPr lang="en-US" sz="2400" dirty="0" err="1"/>
              <a:t>mbështetë</a:t>
            </a:r>
            <a:r>
              <a:rPr lang="en-US" sz="2400" dirty="0"/>
              <a:t> </a:t>
            </a:r>
            <a:r>
              <a:rPr lang="en-US" sz="2400" dirty="0" err="1"/>
              <a:t>përmbushjen</a:t>
            </a:r>
            <a:r>
              <a:rPr lang="en-US" sz="2400" dirty="0"/>
              <a:t> e </a:t>
            </a:r>
            <a:r>
              <a:rPr lang="en-US" sz="2400" dirty="0" err="1"/>
              <a:t>kontratës</a:t>
            </a:r>
            <a:r>
              <a:rPr lang="en-US" sz="2400" dirty="0"/>
              <a:t>. </a:t>
            </a:r>
            <a:endParaRPr lang="sq-AL" sz="2400" dirty="0"/>
          </a:p>
          <a:p>
            <a:r>
              <a:rPr lang="en-US" sz="2400" dirty="0" err="1"/>
              <a:t>Kërkesa</a:t>
            </a:r>
            <a:r>
              <a:rPr lang="en-US" sz="2400" dirty="0"/>
              <a:t> e </a:t>
            </a:r>
            <a:r>
              <a:rPr lang="en-US" sz="2400" dirty="0" err="1"/>
              <a:t>sigurimit</a:t>
            </a:r>
            <a:r>
              <a:rPr lang="en-US" sz="2400" dirty="0"/>
              <a:t> </a:t>
            </a:r>
            <a:r>
              <a:rPr lang="en-US" sz="2400" dirty="0" err="1"/>
              <a:t>të</a:t>
            </a:r>
            <a:r>
              <a:rPr lang="en-US" sz="2400" dirty="0"/>
              <a:t> </a:t>
            </a:r>
            <a:r>
              <a:rPr lang="en-US" sz="2400" dirty="0" err="1"/>
              <a:t>performancës</a:t>
            </a:r>
            <a:r>
              <a:rPr lang="en-US" sz="2400" dirty="0"/>
              <a:t> do </a:t>
            </a:r>
            <a:r>
              <a:rPr lang="en-US" sz="2400" dirty="0" err="1"/>
              <a:t>të</a:t>
            </a:r>
            <a:r>
              <a:rPr lang="en-US" sz="2400" dirty="0"/>
              <a:t> </a:t>
            </a:r>
            <a:r>
              <a:rPr lang="en-US" sz="2400" dirty="0" err="1"/>
              <a:t>aplikohet</a:t>
            </a:r>
            <a:r>
              <a:rPr lang="en-US" sz="2400" dirty="0"/>
              <a:t> </a:t>
            </a:r>
            <a:r>
              <a:rPr lang="en-US" sz="2400" dirty="0" err="1"/>
              <a:t>për</a:t>
            </a:r>
            <a:r>
              <a:rPr lang="en-US" sz="2400" dirty="0"/>
              <a:t> </a:t>
            </a:r>
            <a:r>
              <a:rPr lang="en-US" sz="2400" dirty="0" err="1"/>
              <a:t>të</a:t>
            </a:r>
            <a:r>
              <a:rPr lang="en-US" sz="2400" dirty="0"/>
              <a:t> </a:t>
            </a:r>
            <a:r>
              <a:rPr lang="en-US" sz="2400" dirty="0" err="1"/>
              <a:t>gjithë</a:t>
            </a:r>
            <a:r>
              <a:rPr lang="en-US" sz="2400" dirty="0"/>
              <a:t> </a:t>
            </a:r>
            <a:r>
              <a:rPr lang="en-US" sz="2400" dirty="0" err="1"/>
              <a:t>tenderuesit</a:t>
            </a:r>
            <a:r>
              <a:rPr lang="en-US" sz="2400" dirty="0"/>
              <a:t> </a:t>
            </a:r>
            <a:r>
              <a:rPr lang="en-US" sz="2400" dirty="0" err="1"/>
              <a:t>dhe</a:t>
            </a:r>
            <a:r>
              <a:rPr lang="en-US" sz="2400" dirty="0"/>
              <a:t> </a:t>
            </a:r>
            <a:r>
              <a:rPr lang="en-US" sz="2400" dirty="0" err="1"/>
              <a:t>kushtet</a:t>
            </a:r>
            <a:r>
              <a:rPr lang="en-US" sz="2400" dirty="0"/>
              <a:t> do </a:t>
            </a:r>
            <a:r>
              <a:rPr lang="en-US" sz="2400" dirty="0" err="1"/>
              <a:t>të</a:t>
            </a:r>
            <a:r>
              <a:rPr lang="en-US" sz="2400" dirty="0"/>
              <a:t> </a:t>
            </a:r>
            <a:r>
              <a:rPr lang="en-US" sz="2400" dirty="0" err="1"/>
              <a:t>parashtrohen</a:t>
            </a:r>
            <a:r>
              <a:rPr lang="en-US" sz="2400" dirty="0"/>
              <a:t> </a:t>
            </a:r>
            <a:r>
              <a:rPr lang="en-US" sz="2400" dirty="0" err="1"/>
              <a:t>në</a:t>
            </a:r>
            <a:r>
              <a:rPr lang="en-US" sz="2400" dirty="0"/>
              <a:t> </a:t>
            </a:r>
            <a:r>
              <a:rPr lang="en-US" sz="2400" dirty="0" err="1"/>
              <a:t>dosje</a:t>
            </a:r>
            <a:r>
              <a:rPr lang="en-US" sz="2400" dirty="0"/>
              <a:t> </a:t>
            </a:r>
            <a:r>
              <a:rPr lang="en-US" sz="2400" dirty="0" err="1"/>
              <a:t>të</a:t>
            </a:r>
            <a:r>
              <a:rPr lang="en-US" sz="2400" dirty="0"/>
              <a:t> </a:t>
            </a:r>
            <a:r>
              <a:rPr lang="en-US" sz="2400" dirty="0" err="1"/>
              <a:t>tenderit</a:t>
            </a:r>
            <a:r>
              <a:rPr lang="en-US" sz="2400" dirty="0"/>
              <a:t> </a:t>
            </a:r>
            <a:r>
              <a:rPr lang="en-US" sz="2400" dirty="0" err="1"/>
              <a:t>dhe</a:t>
            </a:r>
            <a:r>
              <a:rPr lang="en-US" sz="2400" dirty="0"/>
              <a:t> </a:t>
            </a:r>
            <a:r>
              <a:rPr lang="en-US" sz="2400" dirty="0" err="1"/>
              <a:t>në</a:t>
            </a:r>
            <a:r>
              <a:rPr lang="en-US" sz="2400" dirty="0"/>
              <a:t> </a:t>
            </a:r>
            <a:r>
              <a:rPr lang="en-US" sz="2400" dirty="0" err="1"/>
              <a:t>njoftim</a:t>
            </a:r>
            <a:r>
              <a:rPr lang="en-US" sz="2400" dirty="0"/>
              <a:t> </a:t>
            </a:r>
            <a:r>
              <a:rPr lang="en-US" sz="2400" dirty="0" err="1"/>
              <a:t>për</a:t>
            </a:r>
            <a:r>
              <a:rPr lang="en-US" sz="2400" dirty="0"/>
              <a:t> </a:t>
            </a:r>
            <a:r>
              <a:rPr lang="en-US" sz="2400" dirty="0" err="1" smtClean="0"/>
              <a:t>kontratë</a:t>
            </a:r>
            <a:endParaRPr lang="sq-AL" sz="2400" dirty="0" smtClean="0"/>
          </a:p>
          <a:p>
            <a:r>
              <a:rPr lang="en-US" sz="2400" dirty="0" err="1" smtClean="0"/>
              <a:t>Shuma</a:t>
            </a:r>
            <a:r>
              <a:rPr lang="en-US" sz="2400" dirty="0" smtClean="0"/>
              <a:t> </a:t>
            </a:r>
            <a:r>
              <a:rPr lang="en-US" sz="2400" dirty="0"/>
              <a:t>e </a:t>
            </a:r>
            <a:r>
              <a:rPr lang="en-US" sz="2400" dirty="0" err="1"/>
              <a:t>sigurimit</a:t>
            </a:r>
            <a:r>
              <a:rPr lang="en-US" sz="2400" dirty="0"/>
              <a:t> </a:t>
            </a:r>
            <a:r>
              <a:rPr lang="en-US" sz="2400" dirty="0" err="1"/>
              <a:t>të</a:t>
            </a:r>
            <a:r>
              <a:rPr lang="en-US" sz="2400" dirty="0"/>
              <a:t> </a:t>
            </a:r>
            <a:r>
              <a:rPr lang="en-US" sz="2400" dirty="0" err="1"/>
              <a:t>ekzekutimit</a:t>
            </a:r>
            <a:r>
              <a:rPr lang="en-US" sz="2400" dirty="0"/>
              <a:t> do </a:t>
            </a:r>
            <a:r>
              <a:rPr lang="en-US" sz="2400" dirty="0" err="1"/>
              <a:t>të</a:t>
            </a:r>
            <a:r>
              <a:rPr lang="en-US" sz="2400" dirty="0"/>
              <a:t> </a:t>
            </a:r>
            <a:r>
              <a:rPr lang="en-US" sz="2400" dirty="0" err="1"/>
              <a:t>jetë</a:t>
            </a:r>
            <a:r>
              <a:rPr lang="en-US" sz="2400" dirty="0"/>
              <a:t> e </a:t>
            </a:r>
            <a:r>
              <a:rPr lang="en-US" sz="2400" dirty="0" err="1"/>
              <a:t>barabartë</a:t>
            </a:r>
            <a:r>
              <a:rPr lang="en-US" sz="2400" dirty="0"/>
              <a:t> me </a:t>
            </a:r>
            <a:r>
              <a:rPr lang="en-US" sz="2400" dirty="0" err="1"/>
              <a:t>të</a:t>
            </a:r>
            <a:r>
              <a:rPr lang="en-US" sz="2400" dirty="0"/>
              <a:t> </a:t>
            </a:r>
            <a:r>
              <a:rPr lang="en-US" sz="2400" dirty="0" err="1"/>
              <a:t>paktën</a:t>
            </a:r>
            <a:r>
              <a:rPr lang="en-US" sz="2400" dirty="0"/>
              <a:t> 10% </a:t>
            </a:r>
            <a:r>
              <a:rPr lang="en-US" sz="2400" dirty="0" err="1"/>
              <a:t>të</a:t>
            </a:r>
            <a:r>
              <a:rPr lang="en-US" sz="2400" dirty="0"/>
              <a:t> </a:t>
            </a:r>
            <a:r>
              <a:rPr lang="en-US" sz="2400" dirty="0" err="1"/>
              <a:t>vlerës</a:t>
            </a:r>
            <a:r>
              <a:rPr lang="en-US" sz="2400" dirty="0"/>
              <a:t> </a:t>
            </a:r>
            <a:r>
              <a:rPr lang="en-US" sz="2400" dirty="0" err="1"/>
              <a:t>së</a:t>
            </a:r>
            <a:r>
              <a:rPr lang="en-US" sz="2400" dirty="0"/>
              <a:t> </a:t>
            </a:r>
            <a:r>
              <a:rPr lang="en-US" sz="2400" dirty="0" err="1" smtClean="0"/>
              <a:t>kontratës</a:t>
            </a:r>
            <a:endParaRPr lang="sq-AL" sz="2400" dirty="0"/>
          </a:p>
          <a:p>
            <a:r>
              <a:rPr lang="en-US" sz="2400" dirty="0" err="1" smtClean="0"/>
              <a:t>Sigurimi</a:t>
            </a:r>
            <a:r>
              <a:rPr lang="en-US" sz="2400" dirty="0" smtClean="0"/>
              <a:t> </a:t>
            </a:r>
            <a:r>
              <a:rPr lang="en-US" sz="2400" dirty="0" err="1"/>
              <a:t>i</a:t>
            </a:r>
            <a:r>
              <a:rPr lang="en-US" sz="2400" dirty="0"/>
              <a:t> </a:t>
            </a:r>
            <a:r>
              <a:rPr lang="en-US" sz="2400" dirty="0" err="1"/>
              <a:t>ekzekutimit</a:t>
            </a:r>
            <a:r>
              <a:rPr lang="en-US" sz="2400" dirty="0"/>
              <a:t> do </a:t>
            </a:r>
            <a:r>
              <a:rPr lang="en-US" sz="2400" dirty="0" err="1"/>
              <a:t>të</a:t>
            </a:r>
            <a:r>
              <a:rPr lang="en-US" sz="2400" dirty="0"/>
              <a:t> </a:t>
            </a:r>
            <a:r>
              <a:rPr lang="en-US" sz="2400" dirty="0" err="1"/>
              <a:t>mbetet</a:t>
            </a:r>
            <a:r>
              <a:rPr lang="en-US" sz="2400" dirty="0"/>
              <a:t> valid </a:t>
            </a:r>
            <a:r>
              <a:rPr lang="en-US" sz="2400" dirty="0" err="1"/>
              <a:t>për</a:t>
            </a:r>
            <a:r>
              <a:rPr lang="en-US" sz="2400" dirty="0"/>
              <a:t> </a:t>
            </a:r>
            <a:r>
              <a:rPr lang="en-US" sz="2400" dirty="0" err="1"/>
              <a:t>një</a:t>
            </a:r>
            <a:r>
              <a:rPr lang="en-US" sz="2400" dirty="0"/>
              <a:t> </a:t>
            </a:r>
            <a:r>
              <a:rPr lang="en-US" sz="2400" dirty="0" err="1"/>
              <a:t>periudhë</a:t>
            </a:r>
            <a:r>
              <a:rPr lang="en-US" sz="2400" dirty="0"/>
              <a:t> </a:t>
            </a:r>
            <a:r>
              <a:rPr lang="en-US" sz="2400" dirty="0" err="1"/>
              <a:t>prej</a:t>
            </a:r>
            <a:r>
              <a:rPr lang="en-US" sz="2400" dirty="0"/>
              <a:t> </a:t>
            </a:r>
            <a:r>
              <a:rPr lang="en-US" sz="2400" dirty="0" err="1"/>
              <a:t>tridhjetë</a:t>
            </a:r>
            <a:r>
              <a:rPr lang="en-US" sz="2400" dirty="0"/>
              <a:t> (30) </a:t>
            </a:r>
            <a:r>
              <a:rPr lang="en-US" sz="2400" dirty="0" err="1"/>
              <a:t>ditë</a:t>
            </a:r>
            <a:r>
              <a:rPr lang="en-US" sz="2400" dirty="0"/>
              <a:t> pas </a:t>
            </a:r>
            <a:r>
              <a:rPr lang="en-US" sz="2400" dirty="0" err="1"/>
              <a:t>kompletimit</a:t>
            </a:r>
            <a:r>
              <a:rPr lang="en-US" sz="2400" dirty="0"/>
              <a:t> </a:t>
            </a:r>
            <a:r>
              <a:rPr lang="en-US" sz="2400" dirty="0" err="1"/>
              <a:t>të</a:t>
            </a:r>
            <a:r>
              <a:rPr lang="en-US" sz="2400" dirty="0"/>
              <a:t> </a:t>
            </a:r>
            <a:r>
              <a:rPr lang="en-US" sz="2400" dirty="0" err="1"/>
              <a:t>kontratës</a:t>
            </a:r>
            <a:r>
              <a:rPr lang="en-US" sz="2400" dirty="0"/>
              <a:t>. </a:t>
            </a:r>
          </a:p>
        </p:txBody>
      </p:sp>
    </p:spTree>
    <p:extLst>
      <p:ext uri="{BB962C8B-B14F-4D97-AF65-F5344CB8AC3E}">
        <p14:creationId xmlns:p14="http://schemas.microsoft.com/office/powerpoint/2010/main" val="1473554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Arsyeja e Kërkesës për Siguri të Ekzekutimit </a:t>
            </a:r>
            <a:endParaRPr lang="en-US" sz="3200" dirty="0"/>
          </a:p>
        </p:txBody>
      </p:sp>
      <p:sp>
        <p:nvSpPr>
          <p:cNvPr id="3" name="Content Placeholder 2"/>
          <p:cNvSpPr>
            <a:spLocks noGrp="1"/>
          </p:cNvSpPr>
          <p:nvPr>
            <p:ph idx="1"/>
          </p:nvPr>
        </p:nvSpPr>
        <p:spPr>
          <a:xfrm>
            <a:off x="0" y="1417638"/>
            <a:ext cx="9144000" cy="4708525"/>
          </a:xfrm>
        </p:spPr>
        <p:txBody>
          <a:bodyPr/>
          <a:lstStyle/>
          <a:p>
            <a:pPr marL="0" indent="0">
              <a:buNone/>
            </a:pPr>
            <a:r>
              <a:rPr lang="en-US" sz="2400" dirty="0" err="1" smtClean="0"/>
              <a:t>Siguria</a:t>
            </a:r>
            <a:r>
              <a:rPr lang="en-US" sz="2400" dirty="0" smtClean="0"/>
              <a:t> </a:t>
            </a:r>
            <a:r>
              <a:rPr lang="en-US" sz="2400" dirty="0"/>
              <a:t>e </a:t>
            </a:r>
            <a:r>
              <a:rPr lang="en-US" sz="2400" dirty="0" err="1"/>
              <a:t>ekzekutimit</a:t>
            </a:r>
            <a:r>
              <a:rPr lang="en-US" sz="2400" dirty="0"/>
              <a:t> </a:t>
            </a:r>
            <a:r>
              <a:rPr lang="en-US" sz="2400" dirty="0" err="1"/>
              <a:t>është</a:t>
            </a:r>
            <a:r>
              <a:rPr lang="en-US" sz="2400" dirty="0"/>
              <a:t> </a:t>
            </a:r>
            <a:r>
              <a:rPr lang="en-US" sz="2400" dirty="0" err="1"/>
              <a:t>paraparë</a:t>
            </a:r>
            <a:r>
              <a:rPr lang="en-US" sz="2400" dirty="0"/>
              <a:t> </a:t>
            </a:r>
            <a:r>
              <a:rPr lang="en-US" sz="2400" dirty="0" err="1"/>
              <a:t>të</a:t>
            </a:r>
            <a:r>
              <a:rPr lang="en-US" sz="2400" dirty="0"/>
              <a:t> </a:t>
            </a:r>
            <a:r>
              <a:rPr lang="en-US" sz="2400" dirty="0" err="1"/>
              <a:t>mbështetë</a:t>
            </a:r>
            <a:r>
              <a:rPr lang="en-US" sz="2400" dirty="0"/>
              <a:t> </a:t>
            </a:r>
            <a:r>
              <a:rPr lang="en-US" sz="2400" dirty="0" err="1"/>
              <a:t>përmbushjen</a:t>
            </a:r>
            <a:r>
              <a:rPr lang="en-US" sz="2400" dirty="0"/>
              <a:t> e </a:t>
            </a:r>
            <a:r>
              <a:rPr lang="en-US" sz="2400" dirty="0" err="1"/>
              <a:t>kontratës</a:t>
            </a:r>
            <a:r>
              <a:rPr lang="en-US" sz="2400" dirty="0"/>
              <a:t>. </a:t>
            </a:r>
            <a:endParaRPr lang="sq-AL" sz="2400" dirty="0" smtClean="0"/>
          </a:p>
          <a:p>
            <a:pPr marL="0" indent="0">
              <a:buNone/>
            </a:pPr>
            <a:endParaRPr lang="sq-AL" sz="2400" dirty="0" smtClean="0"/>
          </a:p>
          <a:p>
            <a:pPr marL="0" indent="0">
              <a:buNone/>
            </a:pPr>
            <a:r>
              <a:rPr lang="en-US" sz="2400" dirty="0" err="1" smtClean="0"/>
              <a:t>Një</a:t>
            </a:r>
            <a:r>
              <a:rPr lang="en-US" sz="2400" dirty="0" smtClean="0"/>
              <a:t> </a:t>
            </a:r>
            <a:r>
              <a:rPr lang="en-US" sz="2400" dirty="0" err="1"/>
              <a:t>sigurim</a:t>
            </a:r>
            <a:r>
              <a:rPr lang="en-US" sz="2400" dirty="0"/>
              <a:t> </a:t>
            </a:r>
            <a:r>
              <a:rPr lang="en-US" sz="2400" dirty="0" err="1"/>
              <a:t>i</a:t>
            </a:r>
            <a:r>
              <a:rPr lang="en-US" sz="2400" dirty="0"/>
              <a:t> </a:t>
            </a:r>
            <a:r>
              <a:rPr lang="en-US" sz="2400" dirty="0" err="1"/>
              <a:t>ekzekutimit</a:t>
            </a:r>
            <a:r>
              <a:rPr lang="en-US" sz="2400" dirty="0"/>
              <a:t> </a:t>
            </a:r>
            <a:r>
              <a:rPr lang="en-US" sz="2400" dirty="0" err="1"/>
              <a:t>të</a:t>
            </a:r>
            <a:r>
              <a:rPr lang="en-US" sz="2400" dirty="0"/>
              <a:t> </a:t>
            </a:r>
            <a:r>
              <a:rPr lang="en-US" sz="2400" dirty="0" err="1"/>
              <a:t>kontratës</a:t>
            </a:r>
            <a:r>
              <a:rPr lang="en-US" sz="2400" dirty="0"/>
              <a:t> </a:t>
            </a:r>
            <a:r>
              <a:rPr lang="en-US" sz="2400" dirty="0" err="1"/>
              <a:t>mund</a:t>
            </a:r>
            <a:r>
              <a:rPr lang="en-US" sz="2400" dirty="0"/>
              <a:t> </a:t>
            </a:r>
            <a:r>
              <a:rPr lang="en-US" sz="2400" dirty="0" err="1"/>
              <a:t>të</a:t>
            </a:r>
            <a:r>
              <a:rPr lang="en-US" sz="2400" dirty="0"/>
              <a:t> </a:t>
            </a:r>
            <a:r>
              <a:rPr lang="en-US" sz="2400" dirty="0" err="1"/>
              <a:t>kërkohet</a:t>
            </a:r>
            <a:r>
              <a:rPr lang="en-US" sz="2400" dirty="0"/>
              <a:t> </a:t>
            </a:r>
            <a:r>
              <a:rPr lang="en-US" sz="2400" dirty="0" err="1"/>
              <a:t>që</a:t>
            </a:r>
            <a:r>
              <a:rPr lang="en-US" sz="2400" dirty="0"/>
              <a:t> </a:t>
            </a:r>
            <a:r>
              <a:rPr lang="en-US" sz="2400" dirty="0" err="1"/>
              <a:t>të</a:t>
            </a:r>
            <a:r>
              <a:rPr lang="en-US" sz="2400" dirty="0"/>
              <a:t> </a:t>
            </a:r>
            <a:r>
              <a:rPr lang="en-US" sz="2400" dirty="0" err="1"/>
              <a:t>postohet</a:t>
            </a:r>
            <a:r>
              <a:rPr lang="en-US" sz="2400" dirty="0"/>
              <a:t>, </a:t>
            </a:r>
            <a:r>
              <a:rPr lang="en-US" sz="2400" dirty="0" err="1"/>
              <a:t>si</a:t>
            </a:r>
            <a:r>
              <a:rPr lang="en-US" sz="2400" dirty="0"/>
              <a:t> </a:t>
            </a:r>
            <a:r>
              <a:rPr lang="en-US" sz="2400" dirty="0" err="1"/>
              <a:t>parakusht</a:t>
            </a:r>
            <a:r>
              <a:rPr lang="en-US" sz="2400" dirty="0"/>
              <a:t> </a:t>
            </a:r>
            <a:r>
              <a:rPr lang="en-US" sz="2400" dirty="0" err="1"/>
              <a:t>për</a:t>
            </a:r>
            <a:r>
              <a:rPr lang="en-US" sz="2400" dirty="0"/>
              <a:t> </a:t>
            </a:r>
            <a:r>
              <a:rPr lang="en-US" sz="2400" dirty="0" err="1"/>
              <a:t>nënshkrim</a:t>
            </a:r>
            <a:r>
              <a:rPr lang="en-US" sz="2400" dirty="0"/>
              <a:t> </a:t>
            </a:r>
            <a:r>
              <a:rPr lang="en-US" sz="2400" dirty="0" err="1"/>
              <a:t>dhe</a:t>
            </a:r>
            <a:r>
              <a:rPr lang="en-US" sz="2400" dirty="0"/>
              <a:t> </a:t>
            </a:r>
            <a:r>
              <a:rPr lang="en-US" sz="2400" dirty="0" err="1"/>
              <a:t>hyrje</a:t>
            </a:r>
            <a:r>
              <a:rPr lang="en-US" sz="2400" dirty="0"/>
              <a:t> </a:t>
            </a:r>
            <a:r>
              <a:rPr lang="en-US" sz="2400" dirty="0" err="1"/>
              <a:t>në</a:t>
            </a:r>
            <a:r>
              <a:rPr lang="en-US" sz="2400" dirty="0"/>
              <a:t> </a:t>
            </a:r>
            <a:r>
              <a:rPr lang="en-US" sz="2400" dirty="0" err="1"/>
              <a:t>fuqi</a:t>
            </a:r>
            <a:r>
              <a:rPr lang="en-US" sz="2400" dirty="0"/>
              <a:t> </a:t>
            </a:r>
            <a:r>
              <a:rPr lang="en-US" sz="2400" dirty="0" err="1"/>
              <a:t>të</a:t>
            </a:r>
            <a:r>
              <a:rPr lang="en-US" sz="2400" dirty="0"/>
              <a:t> </a:t>
            </a:r>
            <a:r>
              <a:rPr lang="en-US" sz="2400" dirty="0" err="1"/>
              <a:t>kontratës</a:t>
            </a:r>
            <a:r>
              <a:rPr lang="en-US" sz="2400" dirty="0"/>
              <a:t>, </a:t>
            </a:r>
            <a:r>
              <a:rPr lang="en-US" sz="2400" dirty="0" err="1"/>
              <a:t>në</a:t>
            </a:r>
            <a:r>
              <a:rPr lang="en-US" sz="2400" dirty="0"/>
              <a:t> </a:t>
            </a:r>
            <a:r>
              <a:rPr lang="en-US" sz="2400" dirty="0" err="1"/>
              <a:t>cilindo</a:t>
            </a:r>
            <a:r>
              <a:rPr lang="en-US" sz="2400" dirty="0"/>
              <a:t> </a:t>
            </a:r>
            <a:r>
              <a:rPr lang="en-US" sz="2400" dirty="0" err="1"/>
              <a:t>rast</a:t>
            </a:r>
            <a:r>
              <a:rPr lang="en-US" sz="2400" dirty="0"/>
              <a:t> </a:t>
            </a:r>
            <a:r>
              <a:rPr lang="en-US" sz="2400" dirty="0" err="1"/>
              <a:t>në</a:t>
            </a:r>
            <a:r>
              <a:rPr lang="en-US" sz="2400" dirty="0"/>
              <a:t> </a:t>
            </a:r>
            <a:r>
              <a:rPr lang="en-US" sz="2400" dirty="0" err="1"/>
              <a:t>vijim</a:t>
            </a:r>
            <a:r>
              <a:rPr lang="en-US" sz="2400" dirty="0"/>
              <a:t>:  </a:t>
            </a:r>
            <a:endParaRPr lang="sq-AL" sz="2400" dirty="0"/>
          </a:p>
          <a:p>
            <a:pPr>
              <a:buFont typeface="Wingdings" panose="05000000000000000000" pitchFamily="2" charset="2"/>
              <a:buChar char="§"/>
            </a:pPr>
            <a:r>
              <a:rPr lang="en-US" sz="2400" dirty="0" err="1" smtClean="0"/>
              <a:t>Një</a:t>
            </a:r>
            <a:r>
              <a:rPr lang="en-US" sz="2400" dirty="0" smtClean="0"/>
              <a:t> </a:t>
            </a:r>
            <a:r>
              <a:rPr lang="en-US" sz="2400" dirty="0" err="1"/>
              <a:t>kontratë</a:t>
            </a:r>
            <a:r>
              <a:rPr lang="en-US" sz="2400" dirty="0"/>
              <a:t> e </a:t>
            </a:r>
            <a:r>
              <a:rPr lang="en-US" sz="2400" dirty="0" err="1"/>
              <a:t>punëve</a:t>
            </a:r>
            <a:r>
              <a:rPr lang="en-US" sz="2400" dirty="0"/>
              <a:t>; </a:t>
            </a:r>
          </a:p>
          <a:p>
            <a:pPr>
              <a:buFont typeface="Wingdings" panose="05000000000000000000" pitchFamily="2" charset="2"/>
              <a:buChar char="§"/>
            </a:pPr>
            <a:r>
              <a:rPr lang="en-US" sz="2400" dirty="0" err="1" smtClean="0"/>
              <a:t>Një</a:t>
            </a:r>
            <a:r>
              <a:rPr lang="en-US" sz="2400" dirty="0" smtClean="0"/>
              <a:t> </a:t>
            </a:r>
            <a:r>
              <a:rPr lang="en-US" sz="2400" dirty="0" err="1"/>
              <a:t>kontratë</a:t>
            </a:r>
            <a:r>
              <a:rPr lang="en-US" sz="2400" dirty="0"/>
              <a:t> </a:t>
            </a:r>
            <a:r>
              <a:rPr lang="en-US" sz="2400" dirty="0" err="1"/>
              <a:t>për</a:t>
            </a:r>
            <a:r>
              <a:rPr lang="en-US" sz="2400" dirty="0"/>
              <a:t> </a:t>
            </a:r>
            <a:r>
              <a:rPr lang="en-US" sz="2400" dirty="0" err="1"/>
              <a:t>shërbime</a:t>
            </a:r>
            <a:r>
              <a:rPr lang="en-US" sz="2400" dirty="0"/>
              <a:t> </a:t>
            </a:r>
            <a:r>
              <a:rPr lang="en-US" sz="2400" dirty="0" err="1"/>
              <a:t>të</a:t>
            </a:r>
            <a:r>
              <a:rPr lang="en-US" sz="2400" dirty="0"/>
              <a:t> </a:t>
            </a:r>
            <a:r>
              <a:rPr lang="en-US" sz="2400" dirty="0" err="1"/>
              <a:t>zhvillimit</a:t>
            </a:r>
            <a:r>
              <a:rPr lang="en-US" sz="2400" dirty="0"/>
              <a:t> </a:t>
            </a:r>
            <a:r>
              <a:rPr lang="en-US" sz="2400" dirty="0" err="1"/>
              <a:t>të</a:t>
            </a:r>
            <a:r>
              <a:rPr lang="en-US" sz="2400" dirty="0"/>
              <a:t> </a:t>
            </a:r>
            <a:r>
              <a:rPr lang="en-US" sz="2400" dirty="0" err="1"/>
              <a:t>softuerit</a:t>
            </a:r>
            <a:r>
              <a:rPr lang="en-US" sz="2400" dirty="0"/>
              <a:t>; </a:t>
            </a:r>
            <a:r>
              <a:rPr lang="en-US" sz="2400" dirty="0" err="1"/>
              <a:t>ose</a:t>
            </a:r>
            <a:r>
              <a:rPr lang="en-US" sz="2400" dirty="0"/>
              <a:t> </a:t>
            </a:r>
            <a:endParaRPr lang="sq-AL" sz="2400" dirty="0"/>
          </a:p>
          <a:p>
            <a:pPr>
              <a:buFont typeface="Wingdings" panose="05000000000000000000" pitchFamily="2" charset="2"/>
              <a:buChar char="§"/>
            </a:pPr>
            <a:r>
              <a:rPr lang="en-US" sz="2400" dirty="0" err="1" smtClean="0"/>
              <a:t>Ekziston</a:t>
            </a:r>
            <a:r>
              <a:rPr lang="en-US" sz="2400" dirty="0" smtClean="0"/>
              <a:t> </a:t>
            </a:r>
            <a:r>
              <a:rPr lang="en-US" sz="2400" dirty="0" err="1"/>
              <a:t>rreziku</a:t>
            </a:r>
            <a:r>
              <a:rPr lang="en-US" sz="2400" dirty="0"/>
              <a:t> </a:t>
            </a:r>
            <a:r>
              <a:rPr lang="en-US" sz="2400" dirty="0" err="1"/>
              <a:t>që</a:t>
            </a:r>
            <a:r>
              <a:rPr lang="en-US" sz="2400" dirty="0"/>
              <a:t> </a:t>
            </a:r>
            <a:r>
              <a:rPr lang="en-US" sz="2400" dirty="0" err="1"/>
              <a:t>shkelja</a:t>
            </a:r>
            <a:r>
              <a:rPr lang="en-US" sz="2400" dirty="0"/>
              <a:t> e </a:t>
            </a:r>
            <a:r>
              <a:rPr lang="en-US" sz="2400" dirty="0" err="1"/>
              <a:t>kontratës</a:t>
            </a:r>
            <a:r>
              <a:rPr lang="en-US" sz="2400" dirty="0"/>
              <a:t> do </a:t>
            </a:r>
            <a:r>
              <a:rPr lang="en-US" sz="2400" dirty="0" err="1"/>
              <a:t>të</a:t>
            </a:r>
            <a:r>
              <a:rPr lang="en-US" sz="2400" dirty="0"/>
              <a:t> </a:t>
            </a:r>
            <a:r>
              <a:rPr lang="en-US" sz="2400" dirty="0" err="1"/>
              <a:t>shkaktoj</a:t>
            </a:r>
            <a:r>
              <a:rPr lang="en-US" sz="2400" dirty="0"/>
              <a:t> </a:t>
            </a:r>
            <a:r>
              <a:rPr lang="en-US" sz="2400" dirty="0" err="1"/>
              <a:t>dëme</a:t>
            </a:r>
            <a:r>
              <a:rPr lang="en-US" sz="2400" dirty="0"/>
              <a:t> </a:t>
            </a:r>
            <a:r>
              <a:rPr lang="en-US" sz="2400" dirty="0" err="1"/>
              <a:t>substanciale</a:t>
            </a:r>
            <a:r>
              <a:rPr lang="en-US" sz="2400" dirty="0"/>
              <a:t> </a:t>
            </a:r>
            <a:r>
              <a:rPr lang="en-US" sz="2400" dirty="0" err="1"/>
              <a:t>dhe</a:t>
            </a:r>
            <a:r>
              <a:rPr lang="en-US" sz="2400" dirty="0"/>
              <a:t> </a:t>
            </a:r>
            <a:r>
              <a:rPr lang="en-US" sz="2400" dirty="0" err="1"/>
              <a:t>shpenzime</a:t>
            </a:r>
            <a:r>
              <a:rPr lang="en-US" sz="2400" dirty="0"/>
              <a:t> </a:t>
            </a:r>
            <a:r>
              <a:rPr lang="en-US" sz="2400" dirty="0" err="1"/>
              <a:t>të</a:t>
            </a:r>
            <a:r>
              <a:rPr lang="en-US" sz="2400" dirty="0"/>
              <a:t> </a:t>
            </a:r>
            <a:r>
              <a:rPr lang="en-US" sz="2400" dirty="0" err="1"/>
              <a:t>mëtutjeshme</a:t>
            </a:r>
            <a:r>
              <a:rPr lang="en-US" sz="2400" dirty="0"/>
              <a:t> </a:t>
            </a:r>
            <a:r>
              <a:rPr lang="en-US" sz="2400" dirty="0" err="1"/>
              <a:t>të</a:t>
            </a:r>
            <a:r>
              <a:rPr lang="en-US" sz="2400" dirty="0"/>
              <a:t> AK; </a:t>
            </a:r>
          </a:p>
        </p:txBody>
      </p:sp>
    </p:spTree>
    <p:extLst>
      <p:ext uri="{BB962C8B-B14F-4D97-AF65-F5344CB8AC3E}">
        <p14:creationId xmlns:p14="http://schemas.microsoft.com/office/powerpoint/2010/main" val="542766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Format e Sigurisë së Ekzekutimit</a:t>
            </a:r>
            <a:endParaRPr lang="en-US" sz="3200" dirty="0"/>
          </a:p>
        </p:txBody>
      </p:sp>
      <p:sp>
        <p:nvSpPr>
          <p:cNvPr id="3" name="Content Placeholder 2"/>
          <p:cNvSpPr>
            <a:spLocks noGrp="1"/>
          </p:cNvSpPr>
          <p:nvPr>
            <p:ph idx="1"/>
          </p:nvPr>
        </p:nvSpPr>
        <p:spPr>
          <a:xfrm>
            <a:off x="0" y="1828800"/>
            <a:ext cx="9144000" cy="4297363"/>
          </a:xfrm>
        </p:spPr>
        <p:txBody>
          <a:bodyPr/>
          <a:lstStyle/>
          <a:p>
            <a:pPr marL="0" indent="0">
              <a:buNone/>
            </a:pPr>
            <a:r>
              <a:rPr lang="en-US" sz="2400" dirty="0" err="1" smtClean="0"/>
              <a:t>Sigurimi</a:t>
            </a:r>
            <a:r>
              <a:rPr lang="en-US" sz="2400" dirty="0" smtClean="0"/>
              <a:t> </a:t>
            </a:r>
            <a:r>
              <a:rPr lang="en-US" sz="2400" dirty="0" err="1"/>
              <a:t>i</a:t>
            </a:r>
            <a:r>
              <a:rPr lang="en-US" sz="2400" dirty="0"/>
              <a:t> </a:t>
            </a:r>
            <a:r>
              <a:rPr lang="en-US" sz="2400" dirty="0" err="1"/>
              <a:t>ekzekutimit</a:t>
            </a:r>
            <a:r>
              <a:rPr lang="en-US" sz="2400" dirty="0"/>
              <a:t> </a:t>
            </a:r>
            <a:r>
              <a:rPr lang="en-US" sz="2400" dirty="0" err="1"/>
              <a:t>mund</a:t>
            </a:r>
            <a:r>
              <a:rPr lang="en-US" sz="2400" dirty="0"/>
              <a:t> </a:t>
            </a:r>
            <a:r>
              <a:rPr lang="en-US" sz="2400" dirty="0" err="1"/>
              <a:t>të</a:t>
            </a:r>
            <a:r>
              <a:rPr lang="en-US" sz="2400" dirty="0"/>
              <a:t> </a:t>
            </a:r>
            <a:r>
              <a:rPr lang="en-US" sz="2400" dirty="0" err="1"/>
              <a:t>dorëzohet</a:t>
            </a:r>
            <a:r>
              <a:rPr lang="en-US" sz="2400" dirty="0"/>
              <a:t> </a:t>
            </a:r>
            <a:r>
              <a:rPr lang="en-US" sz="2400" dirty="0" err="1"/>
              <a:t>në</a:t>
            </a:r>
            <a:r>
              <a:rPr lang="en-US" sz="2400" dirty="0"/>
              <a:t> </a:t>
            </a:r>
            <a:r>
              <a:rPr lang="en-US" sz="2400" dirty="0" err="1"/>
              <a:t>secilin</a:t>
            </a:r>
            <a:r>
              <a:rPr lang="en-US" sz="2400" dirty="0"/>
              <a:t> </a:t>
            </a:r>
            <a:r>
              <a:rPr lang="en-US" sz="2400" dirty="0" err="1"/>
              <a:t>nga</a:t>
            </a:r>
            <a:r>
              <a:rPr lang="en-US" sz="2400" dirty="0"/>
              <a:t> format e </a:t>
            </a:r>
            <a:r>
              <a:rPr lang="en-US" sz="2400" dirty="0" err="1"/>
              <a:t>mëposhtme</a:t>
            </a:r>
            <a:r>
              <a:rPr lang="en-US" sz="2400" dirty="0"/>
              <a:t>:  </a:t>
            </a:r>
            <a:endParaRPr lang="sq-AL" sz="2400" dirty="0" smtClean="0"/>
          </a:p>
          <a:p>
            <a:pPr marL="0" indent="0">
              <a:buNone/>
            </a:pPr>
            <a:endParaRPr lang="sq-AL" sz="2400" dirty="0"/>
          </a:p>
          <a:p>
            <a:pPr>
              <a:buFont typeface="Wingdings" panose="05000000000000000000" pitchFamily="2" charset="2"/>
              <a:buChar char="§"/>
            </a:pPr>
            <a:r>
              <a:rPr lang="en-US" sz="2400" dirty="0" err="1" smtClean="0"/>
              <a:t>çeku</a:t>
            </a:r>
            <a:r>
              <a:rPr lang="en-US" sz="2400" dirty="0" smtClean="0"/>
              <a:t> </a:t>
            </a:r>
            <a:r>
              <a:rPr lang="en-US" sz="2400" dirty="0" err="1"/>
              <a:t>të</a:t>
            </a:r>
            <a:r>
              <a:rPr lang="en-US" sz="2400" dirty="0"/>
              <a:t> </a:t>
            </a:r>
            <a:r>
              <a:rPr lang="en-US" sz="2400" dirty="0" err="1"/>
              <a:t>vërtetuar</a:t>
            </a:r>
            <a:r>
              <a:rPr lang="en-US" sz="2400" dirty="0"/>
              <a:t> </a:t>
            </a:r>
            <a:r>
              <a:rPr lang="en-US" sz="2400" dirty="0" err="1"/>
              <a:t>nga</a:t>
            </a:r>
            <a:r>
              <a:rPr lang="en-US" sz="2400" dirty="0"/>
              <a:t>  </a:t>
            </a:r>
            <a:r>
              <a:rPr lang="en-US" sz="2400" dirty="0" err="1"/>
              <a:t>një</a:t>
            </a:r>
            <a:r>
              <a:rPr lang="en-US" sz="2400" dirty="0"/>
              <a:t> </a:t>
            </a:r>
            <a:r>
              <a:rPr lang="en-US" sz="2400" dirty="0" err="1"/>
              <a:t>bankë</a:t>
            </a:r>
            <a:r>
              <a:rPr lang="en-US" sz="2400" dirty="0"/>
              <a:t> e </a:t>
            </a:r>
            <a:r>
              <a:rPr lang="en-US" sz="2400" dirty="0" err="1"/>
              <a:t>klasit</a:t>
            </a:r>
            <a:r>
              <a:rPr lang="en-US" sz="2400" dirty="0"/>
              <a:t> </a:t>
            </a:r>
            <a:r>
              <a:rPr lang="en-US" sz="2400" dirty="0" err="1"/>
              <a:t>të</a:t>
            </a:r>
            <a:r>
              <a:rPr lang="en-US" sz="2400" dirty="0"/>
              <a:t> </a:t>
            </a:r>
            <a:r>
              <a:rPr lang="en-US" sz="2400" dirty="0" err="1"/>
              <a:t>parë</a:t>
            </a:r>
            <a:r>
              <a:rPr lang="en-US" sz="2400" dirty="0"/>
              <a:t>; </a:t>
            </a:r>
            <a:endParaRPr lang="sq-AL" sz="2400" dirty="0"/>
          </a:p>
          <a:p>
            <a:pPr>
              <a:buFont typeface="Wingdings" panose="05000000000000000000" pitchFamily="2" charset="2"/>
              <a:buChar char="§"/>
            </a:pPr>
            <a:r>
              <a:rPr lang="en-US" sz="2400" dirty="0" err="1" smtClean="0"/>
              <a:t>letër</a:t>
            </a:r>
            <a:r>
              <a:rPr lang="en-US" sz="2400" dirty="0" smtClean="0"/>
              <a:t> </a:t>
            </a:r>
            <a:r>
              <a:rPr lang="en-US" sz="2400" dirty="0" err="1"/>
              <a:t>krediti</a:t>
            </a:r>
            <a:r>
              <a:rPr lang="en-US" sz="2400" dirty="0"/>
              <a:t>, </a:t>
            </a:r>
            <a:r>
              <a:rPr lang="en-US" sz="2400" dirty="0" err="1"/>
              <a:t>të</a:t>
            </a:r>
            <a:r>
              <a:rPr lang="en-US" sz="2400" dirty="0"/>
              <a:t> </a:t>
            </a:r>
            <a:r>
              <a:rPr lang="en-US" sz="2400" dirty="0" err="1"/>
              <a:t>hapur</a:t>
            </a:r>
            <a:r>
              <a:rPr lang="en-US" sz="2400" dirty="0"/>
              <a:t> </a:t>
            </a:r>
            <a:r>
              <a:rPr lang="en-US" sz="2400" dirty="0" err="1"/>
              <a:t>dhe</a:t>
            </a:r>
            <a:r>
              <a:rPr lang="en-US" sz="2400" dirty="0"/>
              <a:t> </a:t>
            </a:r>
            <a:r>
              <a:rPr lang="en-US" sz="2400" dirty="0" err="1"/>
              <a:t>të</a:t>
            </a:r>
            <a:r>
              <a:rPr lang="en-US" sz="2400" dirty="0"/>
              <a:t> </a:t>
            </a:r>
            <a:r>
              <a:rPr lang="en-US" sz="2400" dirty="0" err="1"/>
              <a:t>konfirmuar</a:t>
            </a:r>
            <a:r>
              <a:rPr lang="en-US" sz="2400" dirty="0"/>
              <a:t> </a:t>
            </a:r>
            <a:r>
              <a:rPr lang="en-US" sz="2400" dirty="0" err="1"/>
              <a:t>nga</a:t>
            </a:r>
            <a:r>
              <a:rPr lang="en-US" sz="2400" dirty="0"/>
              <a:t> </a:t>
            </a:r>
            <a:r>
              <a:rPr lang="en-US" sz="2400" dirty="0" err="1"/>
              <a:t>një</a:t>
            </a:r>
            <a:r>
              <a:rPr lang="en-US" sz="2400" dirty="0"/>
              <a:t> </a:t>
            </a:r>
            <a:r>
              <a:rPr lang="en-US" sz="2400" dirty="0" err="1"/>
              <a:t>bankë</a:t>
            </a:r>
            <a:r>
              <a:rPr lang="en-US" sz="2400" dirty="0"/>
              <a:t> e </a:t>
            </a:r>
            <a:r>
              <a:rPr lang="en-US" sz="2400" dirty="0" err="1"/>
              <a:t>klasit</a:t>
            </a:r>
            <a:r>
              <a:rPr lang="en-US" sz="2400" dirty="0"/>
              <a:t> </a:t>
            </a:r>
            <a:r>
              <a:rPr lang="en-US" sz="2400" dirty="0" err="1"/>
              <a:t>të</a:t>
            </a:r>
            <a:r>
              <a:rPr lang="en-US" sz="2400" dirty="0"/>
              <a:t> </a:t>
            </a:r>
            <a:r>
              <a:rPr lang="en-US" sz="2400" dirty="0" err="1"/>
              <a:t>parë</a:t>
            </a:r>
            <a:r>
              <a:rPr lang="en-US" sz="2400" dirty="0"/>
              <a:t>; </a:t>
            </a:r>
            <a:endParaRPr lang="sq-AL" sz="2400" dirty="0"/>
          </a:p>
          <a:p>
            <a:pPr>
              <a:buFont typeface="Wingdings" panose="05000000000000000000" pitchFamily="2" charset="2"/>
              <a:buChar char="§"/>
            </a:pPr>
            <a:r>
              <a:rPr lang="en-US" sz="2400" dirty="0" err="1" smtClean="0"/>
              <a:t>garancie</a:t>
            </a:r>
            <a:r>
              <a:rPr lang="en-US" sz="2400" dirty="0" smtClean="0"/>
              <a:t> </a:t>
            </a:r>
            <a:r>
              <a:rPr lang="en-US" sz="2400" dirty="0" err="1"/>
              <a:t>të</a:t>
            </a:r>
            <a:r>
              <a:rPr lang="en-US" sz="2400" dirty="0"/>
              <a:t> </a:t>
            </a:r>
            <a:r>
              <a:rPr lang="en-US" sz="2400" dirty="0" err="1"/>
              <a:t>pakushtëzuar</a:t>
            </a:r>
            <a:r>
              <a:rPr lang="en-US" sz="2400" dirty="0"/>
              <a:t> </a:t>
            </a:r>
            <a:r>
              <a:rPr lang="en-US" sz="2400" dirty="0" err="1"/>
              <a:t>bankare</a:t>
            </a:r>
            <a:r>
              <a:rPr lang="en-US" sz="2400" dirty="0"/>
              <a:t>, </a:t>
            </a:r>
            <a:r>
              <a:rPr lang="en-US" sz="2400" dirty="0" err="1"/>
              <a:t>të</a:t>
            </a:r>
            <a:r>
              <a:rPr lang="en-US" sz="2400" dirty="0"/>
              <a:t> </a:t>
            </a:r>
            <a:r>
              <a:rPr lang="en-US" sz="2400" dirty="0" err="1"/>
              <a:t>lëshuar</a:t>
            </a:r>
            <a:r>
              <a:rPr lang="en-US" sz="2400" dirty="0"/>
              <a:t> </a:t>
            </a:r>
            <a:r>
              <a:rPr lang="en-US" sz="2400" dirty="0" err="1"/>
              <a:t>nga</a:t>
            </a:r>
            <a:r>
              <a:rPr lang="en-US" sz="2400" dirty="0"/>
              <a:t> </a:t>
            </a:r>
            <a:r>
              <a:rPr lang="en-US" sz="2400" dirty="0" err="1"/>
              <a:t>një</a:t>
            </a:r>
            <a:r>
              <a:rPr lang="en-US" sz="2400" dirty="0"/>
              <a:t> </a:t>
            </a:r>
            <a:r>
              <a:rPr lang="en-US" sz="2400" dirty="0" err="1"/>
              <a:t>bankë</a:t>
            </a:r>
            <a:r>
              <a:rPr lang="en-US" sz="2400" dirty="0"/>
              <a:t> </a:t>
            </a:r>
            <a:r>
              <a:rPr lang="en-US" sz="2400" dirty="0" smtClean="0"/>
              <a:t>e </a:t>
            </a:r>
            <a:r>
              <a:rPr lang="en-US" sz="2400" dirty="0" err="1"/>
              <a:t>klasit</a:t>
            </a:r>
            <a:r>
              <a:rPr lang="en-US" sz="2400" dirty="0"/>
              <a:t> </a:t>
            </a:r>
            <a:r>
              <a:rPr lang="en-US" sz="2400" dirty="0" err="1"/>
              <a:t>të</a:t>
            </a:r>
            <a:r>
              <a:rPr lang="en-US" sz="2400" dirty="0"/>
              <a:t> </a:t>
            </a:r>
            <a:r>
              <a:rPr lang="en-US" sz="2400" dirty="0" err="1"/>
              <a:t>parë</a:t>
            </a:r>
            <a:r>
              <a:rPr lang="en-US" sz="2400" dirty="0"/>
              <a:t>; </a:t>
            </a:r>
            <a:r>
              <a:rPr lang="en-US" sz="2400" dirty="0" err="1"/>
              <a:t>apo</a:t>
            </a:r>
            <a:r>
              <a:rPr lang="en-US" sz="2400" dirty="0"/>
              <a:t> </a:t>
            </a:r>
            <a:endParaRPr lang="sq-AL" sz="2400" dirty="0" smtClean="0"/>
          </a:p>
          <a:p>
            <a:pPr>
              <a:buFont typeface="Wingdings" panose="05000000000000000000" pitchFamily="2" charset="2"/>
              <a:buChar char="§"/>
            </a:pPr>
            <a:r>
              <a:rPr lang="en-US" sz="2400" dirty="0" smtClean="0"/>
              <a:t>police </a:t>
            </a:r>
            <a:r>
              <a:rPr lang="en-US" sz="2400" dirty="0"/>
              <a:t>e </a:t>
            </a:r>
            <a:r>
              <a:rPr lang="en-US" sz="2400" dirty="0" err="1"/>
              <a:t>sigurimit</a:t>
            </a:r>
            <a:r>
              <a:rPr lang="en-US" sz="2400" dirty="0"/>
              <a:t> </a:t>
            </a:r>
            <a:r>
              <a:rPr lang="en-US" sz="2400" dirty="0" err="1"/>
              <a:t>të</a:t>
            </a:r>
            <a:r>
              <a:rPr lang="en-US" sz="2400" dirty="0"/>
              <a:t> </a:t>
            </a:r>
            <a:r>
              <a:rPr lang="en-US" sz="2400" dirty="0" err="1"/>
              <a:t>lëshuar</a:t>
            </a:r>
            <a:r>
              <a:rPr lang="en-US" sz="2400" dirty="0"/>
              <a:t> </a:t>
            </a:r>
            <a:r>
              <a:rPr lang="en-US" sz="2400" dirty="0" err="1"/>
              <a:t>nga</a:t>
            </a:r>
            <a:r>
              <a:rPr lang="en-US" sz="2400" dirty="0"/>
              <a:t> </a:t>
            </a:r>
            <a:r>
              <a:rPr lang="en-US" sz="2400" dirty="0" err="1"/>
              <a:t>një</a:t>
            </a:r>
            <a:r>
              <a:rPr lang="en-US" sz="2400" dirty="0"/>
              <a:t> </a:t>
            </a:r>
            <a:r>
              <a:rPr lang="en-US" sz="2400" dirty="0" err="1"/>
              <a:t>Kompani</a:t>
            </a:r>
            <a:r>
              <a:rPr lang="en-US" sz="2400" dirty="0"/>
              <a:t> e </a:t>
            </a:r>
            <a:r>
              <a:rPr lang="en-US" sz="2400" dirty="0" err="1"/>
              <a:t>licencuar</a:t>
            </a:r>
            <a:r>
              <a:rPr lang="en-US" sz="2400" dirty="0"/>
              <a:t> e </a:t>
            </a:r>
            <a:r>
              <a:rPr lang="en-US" sz="2400" dirty="0" err="1"/>
              <a:t>sigurimeve</a:t>
            </a:r>
            <a:r>
              <a:rPr lang="en-US" sz="2400" dirty="0"/>
              <a:t>.</a:t>
            </a:r>
          </a:p>
        </p:txBody>
      </p:sp>
    </p:spTree>
    <p:extLst>
      <p:ext uri="{BB962C8B-B14F-4D97-AF65-F5344CB8AC3E}">
        <p14:creationId xmlns:p14="http://schemas.microsoft.com/office/powerpoint/2010/main" val="137143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Konfiskimi i Sigurisë së Ekzekutimit</a:t>
            </a:r>
            <a:endParaRPr lang="en-US" sz="3200" dirty="0"/>
          </a:p>
        </p:txBody>
      </p:sp>
      <p:sp>
        <p:nvSpPr>
          <p:cNvPr id="3" name="Content Placeholder 2"/>
          <p:cNvSpPr>
            <a:spLocks noGrp="1"/>
          </p:cNvSpPr>
          <p:nvPr>
            <p:ph idx="1"/>
          </p:nvPr>
        </p:nvSpPr>
        <p:spPr>
          <a:xfrm>
            <a:off x="0" y="2133600"/>
            <a:ext cx="9144000" cy="3992563"/>
          </a:xfrm>
        </p:spPr>
        <p:txBody>
          <a:bodyPr/>
          <a:lstStyle/>
          <a:p>
            <a:pPr marL="0" indent="0">
              <a:buNone/>
            </a:pPr>
            <a:r>
              <a:rPr lang="en-US" sz="2400" dirty="0" smtClean="0"/>
              <a:t>AK </a:t>
            </a:r>
            <a:r>
              <a:rPr lang="en-US" sz="2400" dirty="0"/>
              <a:t>do </a:t>
            </a:r>
            <a:r>
              <a:rPr lang="en-US" sz="2400" dirty="0" err="1"/>
              <a:t>të</a:t>
            </a:r>
            <a:r>
              <a:rPr lang="en-US" sz="2400" dirty="0"/>
              <a:t> </a:t>
            </a:r>
            <a:r>
              <a:rPr lang="en-US" sz="2400" dirty="0" err="1"/>
              <a:t>konfiskoj</a:t>
            </a:r>
            <a:r>
              <a:rPr lang="en-US" sz="2400" dirty="0"/>
              <a:t> </a:t>
            </a:r>
            <a:r>
              <a:rPr lang="en-US" sz="2400" dirty="0" err="1"/>
              <a:t>sigurimin</a:t>
            </a:r>
            <a:r>
              <a:rPr lang="en-US" sz="2400" dirty="0"/>
              <a:t> e </a:t>
            </a:r>
            <a:r>
              <a:rPr lang="en-US" sz="2400" dirty="0" err="1"/>
              <a:t>ekzekutimit</a:t>
            </a:r>
            <a:r>
              <a:rPr lang="en-US" sz="2400" dirty="0"/>
              <a:t> </a:t>
            </a:r>
            <a:r>
              <a:rPr lang="en-US" sz="2400" dirty="0" err="1"/>
              <a:t>në</a:t>
            </a:r>
            <a:r>
              <a:rPr lang="en-US" sz="2400" dirty="0"/>
              <a:t> </a:t>
            </a:r>
            <a:r>
              <a:rPr lang="en-US" sz="2400" dirty="0" err="1"/>
              <a:t>situatat</a:t>
            </a:r>
            <a:r>
              <a:rPr lang="en-US" sz="2400" dirty="0"/>
              <a:t> e </a:t>
            </a:r>
            <a:r>
              <a:rPr lang="en-US" sz="2400" dirty="0" err="1"/>
              <a:t>mëposhtme</a:t>
            </a:r>
            <a:r>
              <a:rPr lang="en-US" sz="2400" dirty="0"/>
              <a:t>:  </a:t>
            </a:r>
            <a:endParaRPr lang="sq-AL" sz="2400" dirty="0" smtClean="0"/>
          </a:p>
          <a:p>
            <a:pPr marL="514350" indent="-514350">
              <a:buAutoNum type="alphaLcParenR"/>
            </a:pPr>
            <a:r>
              <a:rPr lang="en-US" sz="2400" dirty="0" err="1" smtClean="0"/>
              <a:t>Në</a:t>
            </a:r>
            <a:r>
              <a:rPr lang="en-US" sz="2400" dirty="0" smtClean="0"/>
              <a:t> </a:t>
            </a:r>
            <a:r>
              <a:rPr lang="en-US" sz="2400" dirty="0" err="1"/>
              <a:t>rast</a:t>
            </a:r>
            <a:r>
              <a:rPr lang="en-US" sz="2400" dirty="0"/>
              <a:t> </a:t>
            </a:r>
            <a:r>
              <a:rPr lang="en-US" sz="2400" dirty="0" err="1"/>
              <a:t>të</a:t>
            </a:r>
            <a:r>
              <a:rPr lang="en-US" sz="2400" dirty="0"/>
              <a:t> </a:t>
            </a:r>
            <a:r>
              <a:rPr lang="en-US" sz="2400" dirty="0" err="1"/>
              <a:t>shkeljes</a:t>
            </a:r>
            <a:r>
              <a:rPr lang="en-US" sz="2400" dirty="0"/>
              <a:t> </a:t>
            </a:r>
            <a:r>
              <a:rPr lang="en-US" sz="2400" dirty="0" err="1"/>
              <a:t>së</a:t>
            </a:r>
            <a:r>
              <a:rPr lang="en-US" sz="2400" dirty="0"/>
              <a:t> </a:t>
            </a:r>
            <a:r>
              <a:rPr lang="en-US" sz="2400" dirty="0" err="1"/>
              <a:t>kontratës</a:t>
            </a:r>
            <a:r>
              <a:rPr lang="en-US" sz="2400" dirty="0"/>
              <a:t> </a:t>
            </a:r>
            <a:r>
              <a:rPr lang="en-US" sz="2400" dirty="0" err="1"/>
              <a:t>së</a:t>
            </a:r>
            <a:r>
              <a:rPr lang="en-US" sz="2400" dirty="0"/>
              <a:t> </a:t>
            </a:r>
            <a:r>
              <a:rPr lang="en-US" sz="2400" dirty="0" err="1"/>
              <a:t>nënshkruar</a:t>
            </a:r>
            <a:r>
              <a:rPr lang="en-US" sz="2400" dirty="0"/>
              <a:t>, e </a:t>
            </a:r>
            <a:r>
              <a:rPr lang="en-US" sz="2400" dirty="0" err="1"/>
              <a:t>cila</a:t>
            </a:r>
            <a:r>
              <a:rPr lang="en-US" sz="2400" dirty="0"/>
              <a:t> </a:t>
            </a:r>
            <a:r>
              <a:rPr lang="en-US" sz="2400" dirty="0" err="1"/>
              <a:t>shkakton</a:t>
            </a:r>
            <a:r>
              <a:rPr lang="en-US" sz="2400" dirty="0"/>
              <a:t> </a:t>
            </a:r>
            <a:r>
              <a:rPr lang="en-US" sz="2400" dirty="0" err="1"/>
              <a:t>dëme</a:t>
            </a:r>
            <a:r>
              <a:rPr lang="en-US" sz="2400" dirty="0"/>
              <a:t> </a:t>
            </a:r>
            <a:r>
              <a:rPr lang="en-US" sz="2400" dirty="0" err="1"/>
              <a:t>materiale</a:t>
            </a:r>
            <a:r>
              <a:rPr lang="en-US" sz="2400" dirty="0"/>
              <a:t> </a:t>
            </a:r>
            <a:r>
              <a:rPr lang="en-US" sz="2400" dirty="0" err="1"/>
              <a:t>për</a:t>
            </a:r>
            <a:r>
              <a:rPr lang="en-US" sz="2400" dirty="0"/>
              <a:t> AK </a:t>
            </a:r>
            <a:r>
              <a:rPr lang="en-US" sz="2400" dirty="0" err="1"/>
              <a:t>dhe</a:t>
            </a:r>
            <a:r>
              <a:rPr lang="en-US" sz="2400" dirty="0"/>
              <a:t>/</a:t>
            </a:r>
            <a:r>
              <a:rPr lang="en-US" sz="2400" dirty="0" err="1"/>
              <a:t>ose</a:t>
            </a:r>
            <a:r>
              <a:rPr lang="en-US" sz="2400" dirty="0"/>
              <a:t> </a:t>
            </a:r>
            <a:r>
              <a:rPr lang="en-US" sz="2400" dirty="0" err="1"/>
              <a:t>kërkon</a:t>
            </a:r>
            <a:r>
              <a:rPr lang="en-US" sz="2400" dirty="0"/>
              <a:t> </a:t>
            </a:r>
            <a:r>
              <a:rPr lang="en-US" sz="2400" dirty="0" err="1"/>
              <a:t>që</a:t>
            </a:r>
            <a:r>
              <a:rPr lang="en-US" sz="2400" dirty="0"/>
              <a:t> AK </a:t>
            </a:r>
            <a:r>
              <a:rPr lang="en-US" sz="2400" dirty="0" err="1"/>
              <a:t>të</a:t>
            </a:r>
            <a:r>
              <a:rPr lang="en-US" sz="2400" dirty="0"/>
              <a:t> </a:t>
            </a:r>
            <a:r>
              <a:rPr lang="en-US" sz="2400" dirty="0" err="1"/>
              <a:t>shkaktoj</a:t>
            </a:r>
            <a:r>
              <a:rPr lang="en-US" sz="2400" dirty="0"/>
              <a:t> </a:t>
            </a:r>
            <a:r>
              <a:rPr lang="en-US" sz="2400" dirty="0" err="1"/>
              <a:t>shpenzime</a:t>
            </a:r>
            <a:r>
              <a:rPr lang="en-US" sz="2400" dirty="0"/>
              <a:t> </a:t>
            </a:r>
            <a:r>
              <a:rPr lang="en-US" sz="2400" dirty="0" err="1"/>
              <a:t>të</a:t>
            </a:r>
            <a:r>
              <a:rPr lang="en-US" sz="2400" dirty="0"/>
              <a:t> </a:t>
            </a:r>
            <a:r>
              <a:rPr lang="en-US" sz="2400" dirty="0" err="1"/>
              <a:t>konsiderueshme</a:t>
            </a:r>
            <a:r>
              <a:rPr lang="en-US" sz="2400" dirty="0"/>
              <a:t> </a:t>
            </a:r>
            <a:r>
              <a:rPr lang="en-US" sz="2400" dirty="0" err="1"/>
              <a:t>në</a:t>
            </a:r>
            <a:r>
              <a:rPr lang="en-US" sz="2400" dirty="0"/>
              <a:t> </a:t>
            </a:r>
            <a:r>
              <a:rPr lang="en-US" sz="2400" dirty="0" err="1"/>
              <a:t>përfundimin</a:t>
            </a:r>
            <a:r>
              <a:rPr lang="en-US" sz="2400" dirty="0"/>
              <a:t> e </a:t>
            </a:r>
            <a:r>
              <a:rPr lang="en-US" sz="2400" dirty="0" err="1"/>
              <a:t>kontratës</a:t>
            </a:r>
            <a:r>
              <a:rPr lang="en-US" sz="2400" dirty="0"/>
              <a:t> </a:t>
            </a:r>
            <a:r>
              <a:rPr lang="en-US" sz="2400" dirty="0" err="1"/>
              <a:t>së</a:t>
            </a:r>
            <a:r>
              <a:rPr lang="en-US" sz="2400" dirty="0"/>
              <a:t> </a:t>
            </a:r>
            <a:r>
              <a:rPr lang="en-US" sz="2400" dirty="0" err="1"/>
              <a:t>tillë</a:t>
            </a:r>
            <a:r>
              <a:rPr lang="en-US" sz="2400" dirty="0"/>
              <a:t>; </a:t>
            </a:r>
            <a:r>
              <a:rPr lang="en-US" sz="2400" dirty="0" err="1"/>
              <a:t>ose</a:t>
            </a:r>
            <a:r>
              <a:rPr lang="en-US" sz="2400" dirty="0"/>
              <a:t> </a:t>
            </a:r>
            <a:endParaRPr lang="sq-AL" sz="2400" dirty="0" smtClean="0"/>
          </a:p>
          <a:p>
            <a:pPr marL="514350" indent="-514350">
              <a:buAutoNum type="alphaLcParenR"/>
            </a:pPr>
            <a:r>
              <a:rPr lang="en-US" sz="2400" dirty="0" smtClean="0"/>
              <a:t> </a:t>
            </a:r>
            <a:r>
              <a:rPr lang="en-US" sz="2400" dirty="0"/>
              <a:t>b) </a:t>
            </a:r>
            <a:r>
              <a:rPr lang="en-US" sz="2400" dirty="0" err="1"/>
              <a:t>Për</a:t>
            </a:r>
            <a:r>
              <a:rPr lang="en-US" sz="2400" dirty="0"/>
              <a:t> </a:t>
            </a:r>
            <a:r>
              <a:rPr lang="en-US" sz="2400" dirty="0" err="1"/>
              <a:t>shkelje</a:t>
            </a:r>
            <a:r>
              <a:rPr lang="en-US" sz="2400" dirty="0"/>
              <a:t> </a:t>
            </a:r>
            <a:r>
              <a:rPr lang="en-US" sz="2400" dirty="0" err="1"/>
              <a:t>të</a:t>
            </a:r>
            <a:r>
              <a:rPr lang="en-US" sz="2400" dirty="0"/>
              <a:t> </a:t>
            </a:r>
            <a:r>
              <a:rPr lang="en-US" sz="2400" dirty="0" err="1"/>
              <a:t>kontratës</a:t>
            </a:r>
            <a:r>
              <a:rPr lang="en-US" sz="2400" dirty="0"/>
              <a:t> </a:t>
            </a:r>
            <a:r>
              <a:rPr lang="en-US" sz="2400" dirty="0" err="1"/>
              <a:t>së</a:t>
            </a:r>
            <a:r>
              <a:rPr lang="en-US" sz="2400" dirty="0"/>
              <a:t> </a:t>
            </a:r>
            <a:r>
              <a:rPr lang="en-US" sz="2400" dirty="0" err="1"/>
              <a:t>nënshkruar</a:t>
            </a:r>
            <a:r>
              <a:rPr lang="en-US" sz="2400" dirty="0"/>
              <a:t> </a:t>
            </a:r>
            <a:r>
              <a:rPr lang="en-US" sz="2400" dirty="0" err="1"/>
              <a:t>shumë</a:t>
            </a:r>
            <a:r>
              <a:rPr lang="en-US" sz="2400" dirty="0"/>
              <a:t> </a:t>
            </a:r>
            <a:r>
              <a:rPr lang="en-US" sz="2400" dirty="0" err="1"/>
              <a:t>punëtorë</a:t>
            </a:r>
            <a:r>
              <a:rPr lang="en-US" sz="2400" dirty="0"/>
              <a:t>, </a:t>
            </a:r>
            <a:r>
              <a:rPr lang="en-US" sz="2400" dirty="0" err="1"/>
              <a:t>nën-kontraktues</a:t>
            </a:r>
            <a:r>
              <a:rPr lang="en-US" sz="2400" dirty="0"/>
              <a:t> </a:t>
            </a:r>
            <a:r>
              <a:rPr lang="en-US" sz="2400" dirty="0" err="1"/>
              <a:t>dhe</a:t>
            </a:r>
            <a:r>
              <a:rPr lang="en-US" sz="2400" dirty="0"/>
              <a:t>/</a:t>
            </a:r>
            <a:r>
              <a:rPr lang="en-US" sz="2400" dirty="0" err="1"/>
              <a:t>ose</a:t>
            </a:r>
            <a:r>
              <a:rPr lang="en-US" sz="2400" dirty="0"/>
              <a:t> </a:t>
            </a:r>
            <a:r>
              <a:rPr lang="en-US" sz="2400" dirty="0" err="1"/>
              <a:t>furnizues</a:t>
            </a:r>
            <a:r>
              <a:rPr lang="en-US" sz="2400" dirty="0"/>
              <a:t> </a:t>
            </a:r>
            <a:r>
              <a:rPr lang="en-US" sz="2400" dirty="0" err="1"/>
              <a:t>kanë</a:t>
            </a:r>
            <a:r>
              <a:rPr lang="en-US" sz="2400" dirty="0"/>
              <a:t> </a:t>
            </a:r>
            <a:r>
              <a:rPr lang="en-US" sz="2400" dirty="0" err="1"/>
              <a:t>mbetur</a:t>
            </a:r>
            <a:r>
              <a:rPr lang="en-US" sz="2400" dirty="0"/>
              <a:t> </a:t>
            </a:r>
            <a:r>
              <a:rPr lang="en-US" sz="2400" dirty="0" err="1"/>
              <a:t>të</a:t>
            </a:r>
            <a:r>
              <a:rPr lang="en-US" sz="2400" dirty="0"/>
              <a:t> pa-</a:t>
            </a:r>
            <a:r>
              <a:rPr lang="en-US" sz="2400" dirty="0" err="1"/>
              <a:t>paguar</a:t>
            </a:r>
            <a:r>
              <a:rPr lang="en-US" sz="2400" dirty="0"/>
              <a:t>. </a:t>
            </a:r>
          </a:p>
        </p:txBody>
      </p:sp>
    </p:spTree>
    <p:extLst>
      <p:ext uri="{BB962C8B-B14F-4D97-AF65-F5344CB8AC3E}">
        <p14:creationId xmlns:p14="http://schemas.microsoft.com/office/powerpoint/2010/main" val="1098860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t>Sigurimi i informacioneve shtesë për kandidatët dhe tenderuesit</a:t>
            </a:r>
            <a:endParaRPr lang="en-US" sz="3200" dirty="0"/>
          </a:p>
        </p:txBody>
      </p:sp>
      <p:sp>
        <p:nvSpPr>
          <p:cNvPr id="3" name="Content Placeholder 2"/>
          <p:cNvSpPr>
            <a:spLocks noGrp="1"/>
          </p:cNvSpPr>
          <p:nvPr>
            <p:ph idx="1"/>
          </p:nvPr>
        </p:nvSpPr>
        <p:spPr>
          <a:xfrm>
            <a:off x="0" y="2057400"/>
            <a:ext cx="9144000" cy="4068763"/>
          </a:xfrm>
        </p:spPr>
        <p:txBody>
          <a:bodyPr/>
          <a:lstStyle/>
          <a:p>
            <a:pPr>
              <a:buFont typeface="Arial" panose="020B0604020202020204" pitchFamily="34" charset="0"/>
              <a:buChar char="•"/>
            </a:pPr>
            <a:r>
              <a:rPr lang="sq-AL" sz="2400" dirty="0" smtClean="0"/>
              <a:t>Gjatë përgatitjes së tenderit çdo OE mund të bëjë kërkesë me shkrim </a:t>
            </a:r>
            <a:r>
              <a:rPr lang="sq-AL" sz="2400" dirty="0"/>
              <a:t>të AK përkatës për çfarëdo informate apo saqrim shtesë nëse është e nevojshme, nëpërmjet platformës elektronike/emailit ose në forme fizike duhet të dorëzohet </a:t>
            </a:r>
            <a:r>
              <a:rPr lang="sq-AL" sz="2400" dirty="0" smtClean="0"/>
              <a:t>te AK brenda afatit ligjor.</a:t>
            </a:r>
          </a:p>
          <a:p>
            <a:pPr>
              <a:buFont typeface="Arial" panose="020B0604020202020204" pitchFamily="34" charset="0"/>
              <a:buChar char="•"/>
            </a:pPr>
            <a:endParaRPr lang="sq-AL" sz="2400" dirty="0" smtClean="0"/>
          </a:p>
          <a:p>
            <a:pPr>
              <a:buFont typeface="Arial" panose="020B0604020202020204" pitchFamily="34" charset="0"/>
              <a:buChar char="•"/>
            </a:pPr>
            <a:r>
              <a:rPr lang="en-US" sz="2400" dirty="0" err="1" smtClean="0"/>
              <a:t>Autoriteti</a:t>
            </a:r>
            <a:r>
              <a:rPr lang="en-US" sz="2400" dirty="0" smtClean="0"/>
              <a:t> </a:t>
            </a:r>
            <a:r>
              <a:rPr lang="en-US" sz="2400" dirty="0" err="1"/>
              <a:t>kontraktues</a:t>
            </a:r>
            <a:r>
              <a:rPr lang="en-US" sz="2400" dirty="0"/>
              <a:t> </a:t>
            </a:r>
            <a:r>
              <a:rPr lang="en-US" sz="2400" dirty="0" smtClean="0"/>
              <a:t>do </a:t>
            </a:r>
            <a:r>
              <a:rPr lang="en-US" sz="2400" dirty="0" err="1"/>
              <a:t>të</a:t>
            </a:r>
            <a:r>
              <a:rPr lang="en-US" sz="2400" dirty="0"/>
              <a:t> </a:t>
            </a:r>
            <a:r>
              <a:rPr lang="en-US" sz="2400" dirty="0" err="1"/>
              <a:t>reagojë</a:t>
            </a:r>
            <a:r>
              <a:rPr lang="en-US" sz="2400" dirty="0"/>
              <a:t> </a:t>
            </a:r>
            <a:r>
              <a:rPr lang="en-US" sz="2400" dirty="0" err="1"/>
              <a:t>në</a:t>
            </a:r>
            <a:r>
              <a:rPr lang="en-US" sz="2400" dirty="0"/>
              <a:t> </a:t>
            </a:r>
            <a:r>
              <a:rPr lang="en-US" sz="2400" dirty="0" err="1"/>
              <a:t>përputhje</a:t>
            </a:r>
            <a:r>
              <a:rPr lang="en-US" sz="2400" dirty="0"/>
              <a:t> me </a:t>
            </a:r>
            <a:r>
              <a:rPr lang="en-US" sz="2400" dirty="0" err="1"/>
              <a:t>dispozitat</a:t>
            </a:r>
            <a:r>
              <a:rPr lang="en-US" sz="2400" dirty="0"/>
              <a:t> e </a:t>
            </a:r>
            <a:r>
              <a:rPr lang="en-US" sz="2400" dirty="0" err="1"/>
              <a:t>nenit</a:t>
            </a:r>
            <a:r>
              <a:rPr lang="en-US" sz="2400" dirty="0"/>
              <a:t> 53.4-53.6 </a:t>
            </a:r>
            <a:r>
              <a:rPr lang="en-US" sz="2400" dirty="0" err="1"/>
              <a:t>të</a:t>
            </a:r>
            <a:r>
              <a:rPr lang="en-US" sz="2400" dirty="0"/>
              <a:t> LPP-</a:t>
            </a:r>
            <a:r>
              <a:rPr lang="en-US" sz="2400" dirty="0" err="1"/>
              <a:t>së</a:t>
            </a:r>
            <a:r>
              <a:rPr lang="en-US" sz="2400" dirty="0"/>
              <a:t>, </a:t>
            </a:r>
            <a:r>
              <a:rPr lang="en-US" sz="2400" dirty="0" err="1"/>
              <a:t>dhe</a:t>
            </a:r>
            <a:r>
              <a:rPr lang="en-US" sz="2400" dirty="0"/>
              <a:t> do </a:t>
            </a:r>
            <a:r>
              <a:rPr lang="en-US" sz="2400" dirty="0" err="1"/>
              <a:t>të</a:t>
            </a:r>
            <a:r>
              <a:rPr lang="en-US" sz="2400" dirty="0"/>
              <a:t> </a:t>
            </a:r>
            <a:r>
              <a:rPr lang="en-US" sz="2400" dirty="0" err="1"/>
              <a:t>ngarkojë</a:t>
            </a:r>
            <a:r>
              <a:rPr lang="en-US" sz="2400" dirty="0"/>
              <a:t> </a:t>
            </a:r>
            <a:r>
              <a:rPr lang="en-US" sz="2400" dirty="0" err="1"/>
              <a:t>informacionin</a:t>
            </a:r>
            <a:r>
              <a:rPr lang="en-US" sz="2400" dirty="0"/>
              <a:t> </a:t>
            </a:r>
            <a:r>
              <a:rPr lang="en-US" sz="2400" dirty="0" err="1"/>
              <a:t>lidhur</a:t>
            </a:r>
            <a:r>
              <a:rPr lang="en-US" sz="2400" dirty="0"/>
              <a:t> me </a:t>
            </a:r>
            <a:r>
              <a:rPr lang="en-US" sz="2400" dirty="0" err="1"/>
              <a:t>sqarimet</a:t>
            </a:r>
            <a:r>
              <a:rPr lang="en-US" sz="2400" dirty="0"/>
              <a:t> </a:t>
            </a:r>
            <a:r>
              <a:rPr lang="en-US" sz="2400" dirty="0" err="1"/>
              <a:t>shtesë</a:t>
            </a:r>
            <a:r>
              <a:rPr lang="en-US" sz="2400" dirty="0"/>
              <a:t> </a:t>
            </a:r>
            <a:r>
              <a:rPr lang="en-US" sz="2400" dirty="0" err="1"/>
              <a:t>në</a:t>
            </a:r>
            <a:r>
              <a:rPr lang="en-US" sz="2400" dirty="0"/>
              <a:t> </a:t>
            </a:r>
            <a:r>
              <a:rPr lang="en-US" sz="2400" dirty="0" err="1"/>
              <a:t>platformën</a:t>
            </a:r>
            <a:r>
              <a:rPr lang="en-US" sz="2400" dirty="0"/>
              <a:t> e </a:t>
            </a:r>
            <a:r>
              <a:rPr lang="en-US" sz="2400" dirty="0" err="1"/>
              <a:t>prokurimit</a:t>
            </a:r>
            <a:r>
              <a:rPr lang="en-US" sz="2400" dirty="0"/>
              <a:t> </a:t>
            </a:r>
            <a:r>
              <a:rPr lang="en-US" sz="2400" dirty="0" err="1"/>
              <a:t>elektronik</a:t>
            </a:r>
            <a:r>
              <a:rPr lang="en-US" sz="2400" dirty="0"/>
              <a:t>, </a:t>
            </a:r>
            <a:r>
              <a:rPr lang="en-US" sz="2400" dirty="0" err="1"/>
              <a:t>te</a:t>
            </a:r>
            <a:r>
              <a:rPr lang="en-US" sz="2400" dirty="0"/>
              <a:t> </a:t>
            </a:r>
            <a:r>
              <a:rPr lang="en-US" sz="2400" dirty="0" err="1"/>
              <a:t>dokumentet</a:t>
            </a:r>
            <a:r>
              <a:rPr lang="en-US" sz="2400" dirty="0"/>
              <a:t> </a:t>
            </a:r>
            <a:r>
              <a:rPr lang="en-US" sz="2400" dirty="0" err="1"/>
              <a:t>shtesë</a:t>
            </a:r>
            <a:r>
              <a:rPr lang="en-US" sz="2400" dirty="0"/>
              <a:t>.</a:t>
            </a:r>
          </a:p>
        </p:txBody>
      </p:sp>
    </p:spTree>
    <p:extLst>
      <p:ext uri="{BB962C8B-B14F-4D97-AF65-F5344CB8AC3E}">
        <p14:creationId xmlns:p14="http://schemas.microsoft.com/office/powerpoint/2010/main" val="496178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Specifikimi teknik</a:t>
            </a:r>
            <a:endParaRPr lang="en-US" sz="3200" dirty="0">
              <a:solidFill>
                <a:schemeClr val="tx1"/>
              </a:solidFill>
            </a:endParaRPr>
          </a:p>
        </p:txBody>
      </p:sp>
      <p:sp>
        <p:nvSpPr>
          <p:cNvPr id="3" name="Content Placeholder 2"/>
          <p:cNvSpPr>
            <a:spLocks noGrp="1"/>
          </p:cNvSpPr>
          <p:nvPr>
            <p:ph idx="1"/>
          </p:nvPr>
        </p:nvSpPr>
        <p:spPr>
          <a:xfrm>
            <a:off x="0" y="1371600"/>
            <a:ext cx="9144000" cy="4754563"/>
          </a:xfrm>
        </p:spPr>
        <p:txBody>
          <a:bodyPr/>
          <a:lstStyle/>
          <a:p>
            <a:pPr algn="just"/>
            <a:r>
              <a:rPr lang="sq-AL" sz="2400" dirty="0" smtClean="0"/>
              <a:t>Objektivi i një specifikimi është promovimi i konkurrencës për një kërkesë. Në këtë mënyrë, specifikimi </a:t>
            </a:r>
            <a:r>
              <a:rPr lang="sq-AL" sz="2400" b="1" dirty="0" smtClean="0"/>
              <a:t>nuk duhet të favorizojë një operator ekonomik</a:t>
            </a:r>
            <a:r>
              <a:rPr lang="sq-AL" sz="2400" dirty="0" smtClean="0"/>
              <a:t>; ai duhet të lejojë qe </a:t>
            </a:r>
            <a:r>
              <a:rPr lang="sq-AL" sz="2400" b="1" dirty="0" smtClean="0"/>
              <a:t>sa më shumë operatorë ekonomikë</a:t>
            </a:r>
            <a:r>
              <a:rPr lang="sq-AL" sz="2400" dirty="0" smtClean="0"/>
              <a:t> të dorëzojnë oferta</a:t>
            </a:r>
            <a:r>
              <a:rPr lang="en-US" sz="2400" dirty="0" smtClean="0"/>
              <a:t>.</a:t>
            </a:r>
          </a:p>
          <a:p>
            <a:pPr marL="0" indent="0" algn="just">
              <a:buNone/>
            </a:pPr>
            <a:endParaRPr lang="sq-AL" sz="2400" dirty="0" smtClean="0"/>
          </a:p>
          <a:p>
            <a:pPr algn="just"/>
            <a:r>
              <a:rPr lang="sq-AL" sz="2400" dirty="0"/>
              <a:t>Përgatitja e plotë e specifikimeve teknike është jashtëzakonisht e rëndësishme për suksesin maksimal </a:t>
            </a:r>
            <a:r>
              <a:rPr lang="sq-AL" sz="2400" dirty="0" smtClean="0"/>
              <a:t>të </a:t>
            </a:r>
            <a:r>
              <a:rPr lang="sq-AL" sz="2400" dirty="0"/>
              <a:t>zbatimit të kontratës </a:t>
            </a:r>
          </a:p>
          <a:p>
            <a:endParaRPr lang="sq-AL" dirty="0" smtClean="0"/>
          </a:p>
          <a:p>
            <a:endParaRPr lang="sq-AL" dirty="0"/>
          </a:p>
        </p:txBody>
      </p:sp>
    </p:spTree>
    <p:extLst>
      <p:ext uri="{BB962C8B-B14F-4D97-AF65-F5344CB8AC3E}">
        <p14:creationId xmlns:p14="http://schemas.microsoft.com/office/powerpoint/2010/main" val="3209249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3200" dirty="0" smtClean="0">
                <a:solidFill>
                  <a:schemeClr val="tx1"/>
                </a:solidFill>
              </a:rPr>
              <a:t>Hartimi i Specifikemeve Teknike</a:t>
            </a:r>
            <a:endParaRPr lang="en-US" sz="3200" dirty="0">
              <a:solidFill>
                <a:schemeClr val="tx1"/>
              </a:solidFill>
            </a:endParaRPr>
          </a:p>
        </p:txBody>
      </p:sp>
      <p:sp>
        <p:nvSpPr>
          <p:cNvPr id="3" name="Content Placeholder 2"/>
          <p:cNvSpPr>
            <a:spLocks noGrp="1"/>
          </p:cNvSpPr>
          <p:nvPr>
            <p:ph idx="1"/>
          </p:nvPr>
        </p:nvSpPr>
        <p:spPr>
          <a:xfrm>
            <a:off x="0" y="1600200"/>
            <a:ext cx="9144000" cy="4525963"/>
          </a:xfrm>
        </p:spPr>
        <p:txBody>
          <a:bodyPr/>
          <a:lstStyle/>
          <a:p>
            <a:pPr marL="0" indent="0">
              <a:buNone/>
            </a:pPr>
            <a:r>
              <a:rPr lang="en-US" dirty="0" smtClean="0"/>
              <a:t>N</a:t>
            </a:r>
            <a:r>
              <a:rPr lang="sq-AL" dirty="0" err="1" smtClean="0"/>
              <a:t>jë</a:t>
            </a:r>
            <a:r>
              <a:rPr lang="sq-AL" dirty="0" smtClean="0"/>
              <a:t> specifikimi është </a:t>
            </a:r>
            <a:r>
              <a:rPr lang="en-US" dirty="0" smtClean="0"/>
              <a:t> </a:t>
            </a:r>
            <a:r>
              <a:rPr lang="sq-AL" dirty="0" smtClean="0"/>
              <a:t>"</a:t>
            </a:r>
            <a:r>
              <a:rPr lang="sq-AL" b="1" i="1" dirty="0" smtClean="0"/>
              <a:t>një përshkrim i përgjithshëm i atributeve të nevojshme thelbësore për nevojat e përdoruesit kryesor të kërkesës, i cili përfshin një tregues sesi do të vlerësohet përshtatshmëria me qëllimin</a:t>
            </a:r>
            <a:r>
              <a:rPr lang="sq-AL" i="1" dirty="0" smtClean="0"/>
              <a:t>".</a:t>
            </a:r>
            <a:endParaRPr lang="en-US" dirty="0"/>
          </a:p>
        </p:txBody>
      </p:sp>
    </p:spTree>
    <p:extLst>
      <p:ext uri="{BB962C8B-B14F-4D97-AF65-F5344CB8AC3E}">
        <p14:creationId xmlns:p14="http://schemas.microsoft.com/office/powerpoint/2010/main" val="320924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t>Llojet e Dosjeve Standarde</a:t>
            </a:r>
            <a:r>
              <a:rPr lang="en-US" sz="2800" b="1" dirty="0"/>
              <a:t>:</a:t>
            </a:r>
            <a:br>
              <a:rPr lang="en-US" sz="2800" b="1" dirty="0"/>
            </a:br>
            <a:endParaRPr lang="sq-AL" sz="2800" dirty="0"/>
          </a:p>
        </p:txBody>
      </p:sp>
      <p:sp>
        <p:nvSpPr>
          <p:cNvPr id="3" name="Content Placeholder 2"/>
          <p:cNvSpPr>
            <a:spLocks noGrp="1"/>
          </p:cNvSpPr>
          <p:nvPr>
            <p:ph idx="1"/>
          </p:nvPr>
        </p:nvSpPr>
        <p:spPr>
          <a:xfrm>
            <a:off x="0" y="1600200"/>
            <a:ext cx="9144000" cy="4525963"/>
          </a:xfrm>
        </p:spPr>
        <p:txBody>
          <a:bodyPr/>
          <a:lstStyle/>
          <a:p>
            <a:pPr>
              <a:buFont typeface="Wingdings" panose="05000000000000000000" pitchFamily="2" charset="2"/>
              <a:buChar char="§"/>
            </a:pPr>
            <a:r>
              <a:rPr lang="sq-AL" sz="2800" dirty="0" smtClean="0"/>
              <a:t>DT </a:t>
            </a:r>
            <a:r>
              <a:rPr lang="sq-AL" sz="2800" dirty="0"/>
              <a:t>për furnizime;</a:t>
            </a:r>
            <a:endParaRPr lang="en-US" sz="2800" dirty="0"/>
          </a:p>
          <a:p>
            <a:pPr>
              <a:buFont typeface="Wingdings" panose="05000000000000000000" pitchFamily="2" charset="2"/>
              <a:buChar char="§"/>
            </a:pPr>
            <a:r>
              <a:rPr lang="sq-AL" sz="2800" dirty="0"/>
              <a:t>DT për shërbime;</a:t>
            </a:r>
            <a:endParaRPr lang="en-US" sz="2800" dirty="0"/>
          </a:p>
          <a:p>
            <a:pPr>
              <a:buFont typeface="Wingdings" panose="05000000000000000000" pitchFamily="2" charset="2"/>
              <a:buChar char="§"/>
            </a:pPr>
            <a:r>
              <a:rPr lang="sq-AL" sz="2800" dirty="0"/>
              <a:t>DT për punë;</a:t>
            </a:r>
            <a:endParaRPr lang="en-US" sz="2800" dirty="0"/>
          </a:p>
          <a:p>
            <a:pPr>
              <a:buFont typeface="Wingdings" panose="05000000000000000000" pitchFamily="2" charset="2"/>
              <a:buChar char="§"/>
            </a:pPr>
            <a:r>
              <a:rPr lang="sq-AL" sz="2800" dirty="0"/>
              <a:t>DT për konkurs të projektimit;</a:t>
            </a:r>
            <a:endParaRPr lang="en-US" sz="2800" dirty="0"/>
          </a:p>
          <a:p>
            <a:pPr>
              <a:buFont typeface="Wingdings" panose="05000000000000000000" pitchFamily="2" charset="2"/>
              <a:buChar char="§"/>
            </a:pPr>
            <a:r>
              <a:rPr lang="sq-AL" sz="2800" dirty="0"/>
              <a:t>DT-ve për kontrata publike kornizë (furnizime, shërbime dhe punë); </a:t>
            </a:r>
            <a:endParaRPr lang="en-US" sz="2800" dirty="0" smtClean="0"/>
          </a:p>
          <a:p>
            <a:pPr>
              <a:buFont typeface="Wingdings" panose="05000000000000000000" pitchFamily="2" charset="2"/>
              <a:buChar char="§"/>
            </a:pPr>
            <a:r>
              <a:rPr lang="sq-AL" sz="2800" dirty="0"/>
              <a:t>DT për </a:t>
            </a:r>
            <a:r>
              <a:rPr lang="sq-AL" sz="2800" dirty="0" err="1"/>
              <a:t>Kuotim</a:t>
            </a:r>
            <a:r>
              <a:rPr lang="sq-AL" sz="2800" dirty="0"/>
              <a:t> të çmimeve;</a:t>
            </a:r>
            <a:endParaRPr lang="en-US" sz="2800" dirty="0"/>
          </a:p>
          <a:p>
            <a:pPr>
              <a:buFont typeface="Wingdings" panose="05000000000000000000" pitchFamily="2" charset="2"/>
              <a:buChar char="§"/>
            </a:pPr>
            <a:r>
              <a:rPr lang="sq-AL" sz="2800" dirty="0"/>
              <a:t>DT për shërbime te </a:t>
            </a:r>
            <a:r>
              <a:rPr lang="sq-AL" sz="2800" dirty="0" err="1"/>
              <a:t>konsulencës</a:t>
            </a:r>
            <a:r>
              <a:rPr lang="sq-AL" sz="2800" dirty="0"/>
              <a:t>  (sistemi me dy </a:t>
            </a:r>
            <a:r>
              <a:rPr lang="sq-AL" sz="2800" dirty="0" err="1"/>
              <a:t>zarfa</a:t>
            </a:r>
            <a:r>
              <a:rPr lang="sq-AL" sz="2800" dirty="0"/>
              <a:t>). </a:t>
            </a:r>
            <a:endParaRPr lang="en-US" sz="2800" dirty="0"/>
          </a:p>
          <a:p>
            <a:pPr>
              <a:buFont typeface="Wingdings" panose="05000000000000000000" pitchFamily="2" charset="2"/>
              <a:buChar char="§"/>
            </a:pPr>
            <a:endParaRPr lang="en-US" sz="2800" dirty="0"/>
          </a:p>
          <a:p>
            <a:endParaRPr lang="en-US" sz="1000" dirty="0"/>
          </a:p>
          <a:p>
            <a:endParaRPr lang="sq-AL" sz="2800" dirty="0"/>
          </a:p>
        </p:txBody>
      </p:sp>
    </p:spTree>
    <p:extLst>
      <p:ext uri="{BB962C8B-B14F-4D97-AF65-F5344CB8AC3E}">
        <p14:creationId xmlns:p14="http://schemas.microsoft.com/office/powerpoint/2010/main" val="10385997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Përkufizimet</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0" y="1600200"/>
            <a:ext cx="9144000" cy="4525963"/>
          </a:xfrm>
        </p:spPr>
        <p:txBody>
          <a:bodyPr/>
          <a:lstStyle/>
          <a:p>
            <a:pPr marL="0" indent="0">
              <a:buNone/>
            </a:pPr>
            <a:r>
              <a:rPr lang="en-US" b="1" i="1" dirty="0" smtClean="0"/>
              <a:t>                     </a:t>
            </a:r>
            <a:r>
              <a:rPr lang="sq-AL" b="1" i="1" dirty="0" smtClean="0"/>
              <a:t>Specifikimet teknike</a:t>
            </a:r>
            <a:r>
              <a:rPr lang="sq-AL" i="1" dirty="0" smtClean="0"/>
              <a:t> </a:t>
            </a:r>
            <a:endParaRPr lang="en-US" i="1" dirty="0" smtClean="0"/>
          </a:p>
          <a:p>
            <a:pPr>
              <a:buNone/>
            </a:pPr>
            <a:endParaRPr lang="en-US" i="1" dirty="0" smtClean="0"/>
          </a:p>
          <a:p>
            <a:pPr algn="just">
              <a:buNone/>
            </a:pPr>
            <a:r>
              <a:rPr lang="en-US" sz="2400" dirty="0" smtClean="0"/>
              <a:t>    </a:t>
            </a:r>
            <a:r>
              <a:rPr lang="sq-AL" sz="2400" dirty="0" smtClean="0"/>
              <a:t>janë tërësia e kërkesave teknike që përfshihen në veçanti në dokumentet e kontratës dhe që përkufizojnë karakteristikat e kërkuara të një shërbimi që duhet ofruar, të një materiali ose produkti që duhet lëvruar ose të punëve që duhen ndërtuar, duke lejuar në këtë mënyrë që ato të përshkruhen në mënyrë të tillë që të përmbushin qëllimet për të cilat janë menduar të përdoren nga autoriteti kontraktues</a:t>
            </a:r>
            <a:endParaRPr lang="en-US" sz="2400" dirty="0"/>
          </a:p>
        </p:txBody>
      </p:sp>
    </p:spTree>
    <p:extLst>
      <p:ext uri="{BB962C8B-B14F-4D97-AF65-F5344CB8AC3E}">
        <p14:creationId xmlns:p14="http://schemas.microsoft.com/office/powerpoint/2010/main" val="3209249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solidFill>
                  <a:schemeClr val="tx1"/>
                </a:solidFill>
              </a:rPr>
              <a:t>“</a:t>
            </a:r>
            <a:r>
              <a:rPr lang="sq-AL" sz="3200" dirty="0" smtClean="0">
                <a:solidFill>
                  <a:schemeClr val="tx1"/>
                </a:solidFill>
              </a:rPr>
              <a:t>ose ekuivalente</a:t>
            </a:r>
            <a:r>
              <a:rPr lang="en-US" sz="3200" i="1" dirty="0" smtClean="0">
                <a:solidFill>
                  <a:schemeClr val="tx1"/>
                </a:solidFill>
              </a:rPr>
              <a:t>”</a:t>
            </a:r>
            <a:endParaRPr lang="en-US" sz="4000" dirty="0">
              <a:solidFill>
                <a:schemeClr val="tx1"/>
              </a:solidFill>
            </a:endParaRPr>
          </a:p>
        </p:txBody>
      </p:sp>
      <p:sp>
        <p:nvSpPr>
          <p:cNvPr id="3" name="Content Placeholder 2"/>
          <p:cNvSpPr>
            <a:spLocks noGrp="1"/>
          </p:cNvSpPr>
          <p:nvPr>
            <p:ph idx="1"/>
          </p:nvPr>
        </p:nvSpPr>
        <p:spPr>
          <a:xfrm>
            <a:off x="0" y="1600200"/>
            <a:ext cx="9144000" cy="4525963"/>
          </a:xfrm>
        </p:spPr>
        <p:txBody>
          <a:bodyPr/>
          <a:lstStyle/>
          <a:p>
            <a:r>
              <a:rPr lang="sq-AL" sz="2400" b="1" dirty="0" smtClean="0"/>
              <a:t>Specifikimet teknike nuk duhet t'i referohen shërbimeve, mallrave ose punëve të një marke ose burimi ose procesi specifik, në veçanti markave tregtare, patentave, llojeve ose një origjine specifike, nëse kjo do të favorizonte ofrues shërbimi, furnizues, produkte ose </a:t>
            </a:r>
            <a:r>
              <a:rPr lang="sq-AL" sz="2400" b="1" dirty="0" err="1" smtClean="0"/>
              <a:t>kontraktorë</a:t>
            </a:r>
            <a:r>
              <a:rPr lang="sq-AL" sz="2400" b="1" dirty="0" smtClean="0"/>
              <a:t> të caktuar</a:t>
            </a:r>
            <a:r>
              <a:rPr lang="en-US" sz="2400" b="1" dirty="0" smtClean="0"/>
              <a:t>.</a:t>
            </a:r>
            <a:r>
              <a:rPr lang="en-US" sz="2400" dirty="0" smtClean="0"/>
              <a:t> </a:t>
            </a:r>
          </a:p>
          <a:p>
            <a:pPr marL="0" indent="0">
              <a:buNone/>
            </a:pPr>
            <a:endParaRPr lang="en-US" sz="2400" dirty="0" smtClean="0"/>
          </a:p>
          <a:p>
            <a:r>
              <a:rPr lang="sq-AL" sz="2400" dirty="0" smtClean="0"/>
              <a:t>një tregues i tillë lejohet aty ku do të ishte e pamundur</a:t>
            </a:r>
            <a:r>
              <a:rPr lang="sq-AL" sz="2400" b="1" dirty="0" smtClean="0"/>
              <a:t> </a:t>
            </a:r>
            <a:r>
              <a:rPr lang="sq-AL" sz="2400" dirty="0" smtClean="0"/>
              <a:t>të përshkruhej objekti i kontratës me saktësi të mjaftueshme, por vetëm kur shoqërohet me</a:t>
            </a:r>
            <a:r>
              <a:rPr lang="sq-AL" sz="2400" b="1" dirty="0" smtClean="0"/>
              <a:t> </a:t>
            </a:r>
            <a:r>
              <a:rPr lang="sq-AL" sz="2400" dirty="0" smtClean="0"/>
              <a:t>fjalët "</a:t>
            </a:r>
            <a:r>
              <a:rPr lang="sq-AL" sz="2400" b="1" dirty="0" smtClean="0"/>
              <a:t>ose ekuivalente”.</a:t>
            </a:r>
            <a:endParaRPr lang="en-US" sz="2400" dirty="0" smtClean="0"/>
          </a:p>
          <a:p>
            <a:pPr>
              <a:buNone/>
            </a:pPr>
            <a:endParaRPr lang="en-US" dirty="0"/>
          </a:p>
        </p:txBody>
      </p:sp>
    </p:spTree>
    <p:extLst>
      <p:ext uri="{BB962C8B-B14F-4D97-AF65-F5344CB8AC3E}">
        <p14:creationId xmlns:p14="http://schemas.microsoft.com/office/powerpoint/2010/main" val="3209249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Parimet kyçe </a:t>
            </a:r>
            <a:r>
              <a:rPr lang="en-US" sz="3200" dirty="0" smtClean="0">
                <a:solidFill>
                  <a:schemeClr val="tx1"/>
                </a:solidFill>
              </a:rPr>
              <a:t/>
            </a:r>
            <a:br>
              <a:rPr lang="en-US" sz="3200" dirty="0" smtClean="0">
                <a:solidFill>
                  <a:schemeClr val="tx1"/>
                </a:solidFill>
              </a:rPr>
            </a:br>
            <a:r>
              <a:rPr lang="sq-AL" sz="3200" i="1" dirty="0" err="1" smtClean="0">
                <a:solidFill>
                  <a:schemeClr val="tx1"/>
                </a:solidFill>
              </a:rPr>
              <a:t>Mosdiskriminimi</a:t>
            </a:r>
            <a:r>
              <a:rPr lang="en-US" sz="4000" dirty="0" smtClean="0">
                <a:solidFill>
                  <a:srgbClr val="FF0000"/>
                </a:solidFill>
              </a:rPr>
              <a:t/>
            </a:r>
            <a:br>
              <a:rPr lang="en-US" sz="4000" dirty="0" smtClean="0">
                <a:solidFill>
                  <a:srgbClr val="FF0000"/>
                </a:solidFill>
              </a:rPr>
            </a:br>
            <a:r>
              <a:rPr lang="en-US" sz="4000" b="1" dirty="0" smtClean="0"/>
              <a:t/>
            </a:r>
            <a:br>
              <a:rPr lang="en-US" sz="4000" b="1" dirty="0" smtClean="0"/>
            </a:b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0" y="1600200"/>
            <a:ext cx="9144000" cy="4525963"/>
          </a:xfrm>
        </p:spPr>
        <p:txBody>
          <a:bodyPr/>
          <a:lstStyle/>
          <a:p>
            <a:pPr marL="0"/>
            <a:r>
              <a:rPr lang="sq-AL" sz="2000" dirty="0"/>
              <a:t>K</a:t>
            </a:r>
            <a:r>
              <a:rPr lang="sq-AL" sz="2000" dirty="0" smtClean="0"/>
              <a:t>a një ndalim të përgjithshëm për specifikimet teknike që përmendin mallrat e një marke ose burimi specifik ose të një procesi të veçantë dhe që si rrjedhojë kanë efektin e favorizimit ose të eliminimit të disa ndërmarrjeve ose produkteve</a:t>
            </a:r>
            <a:endParaRPr lang="en-US" sz="2000" dirty="0" smtClean="0"/>
          </a:p>
          <a:p>
            <a:pPr marL="0"/>
            <a:r>
              <a:rPr lang="sq-AL" sz="2000" dirty="0" smtClean="0"/>
              <a:t>Ndër specifikimet që kanë efekt diskriminues dhe për pasojë janë të ndaluara, Direktiva përmend në veçanti përmendjen e markave tregtare, të patentave dhe të llojeve ose përmendjen e origjinës ose të produktit specifik</a:t>
            </a:r>
          </a:p>
          <a:p>
            <a:pPr marL="0"/>
            <a:endParaRPr lang="sq-AL" sz="2000" dirty="0" smtClean="0"/>
          </a:p>
          <a:p>
            <a:pPr marL="0" indent="0">
              <a:spcBef>
                <a:spcPts val="0"/>
              </a:spcBef>
            </a:pPr>
            <a:r>
              <a:rPr lang="sq-AL" sz="2000" dirty="0" smtClean="0"/>
              <a:t>   Një përjashtim: për këtë ndalim të përgjithshëm lejohet kur objekti </a:t>
            </a:r>
            <a:r>
              <a:rPr lang="sq-AL" sz="2000" dirty="0"/>
              <a:t>i</a:t>
            </a:r>
            <a:r>
              <a:rPr lang="en-US" sz="2000" dirty="0" smtClean="0"/>
              <a:t> </a:t>
            </a:r>
            <a:r>
              <a:rPr lang="sq-AL" sz="2000" dirty="0" smtClean="0"/>
              <a:t>kontratës nuk mund të përshkruhet në mënyrë tjetër.</a:t>
            </a:r>
            <a:r>
              <a:rPr lang="sq-AL" sz="3600" dirty="0" smtClean="0"/>
              <a:t> </a:t>
            </a:r>
            <a:r>
              <a:rPr lang="sq-AL" sz="2000" dirty="0" smtClean="0"/>
              <a:t>Megjithatë, kërkohet që përshkrimi i tille të shoqërohen me fjalët "ose ekuivalente"</a:t>
            </a:r>
            <a:endParaRPr lang="sq-AL" sz="2000" dirty="0"/>
          </a:p>
        </p:txBody>
      </p:sp>
    </p:spTree>
    <p:extLst>
      <p:ext uri="{BB962C8B-B14F-4D97-AF65-F5344CB8AC3E}">
        <p14:creationId xmlns:p14="http://schemas.microsoft.com/office/powerpoint/2010/main" val="3209249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Qëllimi i Specifikimeve </a:t>
            </a:r>
            <a:endParaRPr lang="en-US" sz="3200" dirty="0">
              <a:solidFill>
                <a:schemeClr val="tx1"/>
              </a:solidFill>
            </a:endParaRPr>
          </a:p>
        </p:txBody>
      </p:sp>
      <p:sp>
        <p:nvSpPr>
          <p:cNvPr id="3" name="Content Placeholder 2"/>
          <p:cNvSpPr>
            <a:spLocks noGrp="1"/>
          </p:cNvSpPr>
          <p:nvPr>
            <p:ph idx="1"/>
          </p:nvPr>
        </p:nvSpPr>
        <p:spPr>
          <a:xfrm>
            <a:off x="0" y="1524000"/>
            <a:ext cx="9144000" cy="4800600"/>
          </a:xfrm>
        </p:spPr>
        <p:txBody>
          <a:bodyPr/>
          <a:lstStyle/>
          <a:p>
            <a:pPr marL="0" indent="0">
              <a:buNone/>
            </a:pPr>
            <a:r>
              <a:rPr lang="sq-AL" sz="2400" dirty="0" smtClean="0"/>
              <a:t>Qëllimi i specifikimeve teknike</a:t>
            </a:r>
            <a:endParaRPr lang="en-US" sz="2400" dirty="0" smtClean="0"/>
          </a:p>
          <a:p>
            <a:pPr marL="0" indent="0">
              <a:buNone/>
            </a:pPr>
            <a:endParaRPr lang="en-US" sz="2400" dirty="0" smtClean="0"/>
          </a:p>
          <a:p>
            <a:pPr>
              <a:buFont typeface="Wingdings" pitchFamily="2" charset="2"/>
              <a:buChar char="Ø"/>
            </a:pPr>
            <a:r>
              <a:rPr lang="sq-AL" sz="2400" dirty="0" smtClean="0"/>
              <a:t>është që ato të japin udhëzime për ofertuesit në fazën e tenderimit për natyrën e ofertës që duhet të dorëzojnë, si dhe </a:t>
            </a:r>
            <a:endParaRPr lang="en-US" sz="2400" dirty="0" smtClean="0"/>
          </a:p>
          <a:p>
            <a:pPr>
              <a:buFont typeface="Wingdings" pitchFamily="2" charset="2"/>
              <a:buChar char="Ø"/>
            </a:pPr>
            <a:r>
              <a:rPr lang="sq-AL" sz="2400" dirty="0" smtClean="0"/>
              <a:t>të shërbejnë si mandat i operatorit ekonomik gjatë zbatimit të kontratës. </a:t>
            </a:r>
            <a:endParaRPr lang="en-US" sz="2400" dirty="0" smtClean="0"/>
          </a:p>
          <a:p>
            <a:pPr>
              <a:buFont typeface="Wingdings" pitchFamily="2" charset="2"/>
              <a:buChar char="Ø"/>
            </a:pPr>
            <a:r>
              <a:rPr lang="sq-AL" sz="2400" dirty="0" smtClean="0"/>
              <a:t> Specifikimet teknike përfshihen në dokumentet e tenderit dhe bëhen shtojcë e kontratës eventuale të akorduar si rezultat i ofertës.</a:t>
            </a:r>
            <a:endParaRPr lang="en-US" sz="2400" dirty="0" smtClean="0"/>
          </a:p>
          <a:p>
            <a:pPr>
              <a:buFont typeface="Wingdings" pitchFamily="2" charset="2"/>
              <a:buChar char="Ø"/>
            </a:pPr>
            <a:r>
              <a:rPr lang="sq-AL" sz="2400" dirty="0" smtClean="0"/>
              <a:t>Ato duhet të pasqyrojnë me saktësi nevojat e autoritetit kontraktues.</a:t>
            </a:r>
            <a:endParaRPr lang="en-US" sz="2400" dirty="0" smtClean="0"/>
          </a:p>
          <a:p>
            <a:pPr marL="0" indent="0">
              <a:buNone/>
            </a:pPr>
            <a:endParaRPr lang="en-US" sz="2400" b="1" dirty="0" smtClean="0"/>
          </a:p>
        </p:txBody>
      </p:sp>
    </p:spTree>
    <p:extLst>
      <p:ext uri="{BB962C8B-B14F-4D97-AF65-F5344CB8AC3E}">
        <p14:creationId xmlns:p14="http://schemas.microsoft.com/office/powerpoint/2010/main" val="3209249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Përgatitija e mirë e Specifikimeve </a:t>
            </a:r>
            <a:endParaRPr lang="en-US" sz="3200" dirty="0">
              <a:solidFill>
                <a:schemeClr val="tx1"/>
              </a:solidFill>
            </a:endParaRPr>
          </a:p>
        </p:txBody>
      </p:sp>
      <p:sp>
        <p:nvSpPr>
          <p:cNvPr id="3" name="Content Placeholder 2"/>
          <p:cNvSpPr>
            <a:spLocks noGrp="1"/>
          </p:cNvSpPr>
          <p:nvPr>
            <p:ph idx="1"/>
          </p:nvPr>
        </p:nvSpPr>
        <p:spPr>
          <a:xfrm>
            <a:off x="0" y="1066800"/>
            <a:ext cx="9144000" cy="5059363"/>
          </a:xfrm>
        </p:spPr>
        <p:txBody>
          <a:bodyPr/>
          <a:lstStyle/>
          <a:p>
            <a:r>
              <a:rPr lang="sq-AL" sz="2000" dirty="0" smtClean="0"/>
              <a:t>Përgatitja e plotë e specifikimeve teknike është jashtëzakonisht e rëndësishme për suksesin maksimal të zbatimit të kontratës.</a:t>
            </a:r>
            <a:endParaRPr lang="en-US" sz="2000" dirty="0" smtClean="0"/>
          </a:p>
          <a:p>
            <a:pPr marL="0" indent="0">
              <a:buNone/>
            </a:pPr>
            <a:endParaRPr lang="en-US" sz="2000" dirty="0" smtClean="0"/>
          </a:p>
          <a:p>
            <a:r>
              <a:rPr lang="sq-AL" sz="2000" dirty="0" smtClean="0"/>
              <a:t>Prandaj, </a:t>
            </a:r>
            <a:r>
              <a:rPr lang="sq-AL" sz="2000" b="1" dirty="0" smtClean="0"/>
              <a:t>përpjekjet më të mëdha gjatë fazës së përgatitjes do të kursejnë kohë dhe para në fazat e mëvonshme të ciklit të projektit</a:t>
            </a:r>
            <a:r>
              <a:rPr lang="sq-AL" sz="2000" dirty="0" smtClean="0"/>
              <a:t>.</a:t>
            </a:r>
            <a:endParaRPr lang="en-US" sz="2000" dirty="0" smtClean="0"/>
          </a:p>
          <a:p>
            <a:pPr marL="0" indent="0">
              <a:buNone/>
            </a:pPr>
            <a:endParaRPr lang="en-US" sz="2000" dirty="0" smtClean="0"/>
          </a:p>
          <a:p>
            <a:r>
              <a:rPr lang="sq-AL" sz="2000" dirty="0" smtClean="0"/>
              <a:t>Roli i </a:t>
            </a:r>
            <a:r>
              <a:rPr lang="en-US" sz="2000" dirty="0" smtClean="0"/>
              <a:t>ZP </a:t>
            </a:r>
            <a:r>
              <a:rPr lang="sq-AL" sz="2000" dirty="0" smtClean="0"/>
              <a:t>në këtë fazë të procesit është të sigurojë që specifikimet të hartohet nga persona me kualifikimin e duhur dhe në mënyrë të tillë që çdo numër operatorësh ekonomikë të mund të paraqesë me sukses ofertën në tender.</a:t>
            </a:r>
            <a:endParaRPr lang="en-US" sz="2000" dirty="0" smtClean="0"/>
          </a:p>
          <a:p>
            <a:pPr marL="0" indent="0">
              <a:buNone/>
            </a:pPr>
            <a:endParaRPr lang="en-US" sz="2000" dirty="0" smtClean="0"/>
          </a:p>
          <a:p>
            <a:r>
              <a:rPr lang="sq-AL" sz="2000" dirty="0" smtClean="0"/>
              <a:t>Roli i palëve të interesuara specialiste teknike brenda një </a:t>
            </a:r>
            <a:r>
              <a:rPr lang="en-US" sz="2000" dirty="0" smtClean="0"/>
              <a:t>AK </a:t>
            </a:r>
            <a:r>
              <a:rPr lang="sq-AL" sz="2000" dirty="0" smtClean="0"/>
              <a:t>është që ata të përdorin njohuritë dhe ekspertizën e tyre, duke u konsultuar me të tjerët në autoritetin kontraktues, për të përgatitur një specifikim që i përshtatet qëllimit të përdorimit. </a:t>
            </a:r>
            <a:endParaRPr lang="en-US" sz="2000" dirty="0" smtClean="0"/>
          </a:p>
          <a:p>
            <a:pPr marL="0" indent="0">
              <a:buNone/>
            </a:pPr>
            <a:endParaRPr lang="en-US" sz="2400" b="1" dirty="0" smtClean="0"/>
          </a:p>
        </p:txBody>
      </p:sp>
    </p:spTree>
    <p:extLst>
      <p:ext uri="{BB962C8B-B14F-4D97-AF65-F5344CB8AC3E}">
        <p14:creationId xmlns:p14="http://schemas.microsoft.com/office/powerpoint/2010/main" val="3209249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Gabimet në Hartimin e Specifikmeve Teknike</a:t>
            </a:r>
            <a:endParaRPr lang="en-US" sz="3200" dirty="0">
              <a:solidFill>
                <a:schemeClr val="tx1"/>
              </a:solidFill>
            </a:endParaRPr>
          </a:p>
        </p:txBody>
      </p:sp>
      <p:sp>
        <p:nvSpPr>
          <p:cNvPr id="3" name="Content Placeholder 2"/>
          <p:cNvSpPr>
            <a:spLocks noGrp="1"/>
          </p:cNvSpPr>
          <p:nvPr>
            <p:ph idx="1"/>
          </p:nvPr>
        </p:nvSpPr>
        <p:spPr>
          <a:xfrm>
            <a:off x="0" y="1600200"/>
            <a:ext cx="9144000" cy="4876800"/>
          </a:xfrm>
        </p:spPr>
        <p:txBody>
          <a:bodyPr/>
          <a:lstStyle/>
          <a:p>
            <a:pPr marL="0" indent="0">
              <a:buNone/>
            </a:pPr>
            <a:r>
              <a:rPr lang="sq-AL" sz="2000" dirty="0" smtClean="0"/>
              <a:t>Specifikimet e pasakta dhe jorealiste janë një arsye e zakonshme për shumë nga problemet që shpesh më vonë ndodhin gjatë procesit të tenderit dhe të shpërblimit, si p.sh. </a:t>
            </a:r>
            <a:endParaRPr lang="en-US" sz="2000" dirty="0" smtClean="0"/>
          </a:p>
          <a:p>
            <a:pPr lvl="0">
              <a:buFont typeface="Wingdings" panose="05000000000000000000" pitchFamily="2" charset="2"/>
              <a:buChar char="Ø"/>
            </a:pPr>
            <a:r>
              <a:rPr lang="sq-AL" sz="2000" dirty="0" smtClean="0"/>
              <a:t>nevoja për bërjen e ndryshimeve në dosjen e tenderit;</a:t>
            </a:r>
            <a:endParaRPr lang="en-US" sz="2000" dirty="0" smtClean="0"/>
          </a:p>
          <a:p>
            <a:pPr lvl="0">
              <a:buFont typeface="Wingdings" panose="05000000000000000000" pitchFamily="2" charset="2"/>
              <a:buChar char="Ø"/>
            </a:pPr>
            <a:r>
              <a:rPr lang="sq-AL" sz="2000" dirty="0" smtClean="0"/>
              <a:t>anulimi i procedurave të tenderit; </a:t>
            </a:r>
            <a:endParaRPr lang="en-US" sz="2000" dirty="0" smtClean="0"/>
          </a:p>
          <a:p>
            <a:pPr lvl="0">
              <a:buFont typeface="Wingdings" panose="05000000000000000000" pitchFamily="2" charset="2"/>
              <a:buChar char="Ø"/>
            </a:pPr>
            <a:r>
              <a:rPr lang="sq-AL" sz="2000" dirty="0" smtClean="0"/>
              <a:t>paraqitja e ankesave</a:t>
            </a:r>
            <a:r>
              <a:rPr lang="en-US" sz="2000" dirty="0" smtClean="0"/>
              <a:t>;</a:t>
            </a:r>
            <a:r>
              <a:rPr lang="sq-AL" sz="2000" dirty="0" smtClean="0"/>
              <a:t> dhe </a:t>
            </a:r>
            <a:endParaRPr lang="en-US" sz="2000" dirty="0" smtClean="0"/>
          </a:p>
          <a:p>
            <a:pPr lvl="0">
              <a:buFont typeface="Wingdings" panose="05000000000000000000" pitchFamily="2" charset="2"/>
              <a:buChar char="Ø"/>
            </a:pPr>
            <a:r>
              <a:rPr lang="sq-AL" sz="2000" dirty="0" smtClean="0"/>
              <a:t>probleme </a:t>
            </a:r>
            <a:r>
              <a:rPr lang="en-US" sz="2000" dirty="0" smtClean="0"/>
              <a:t>m</a:t>
            </a:r>
            <a:r>
              <a:rPr lang="sq-AL" sz="2000" dirty="0" smtClean="0"/>
              <a:t>e kontratë.</a:t>
            </a:r>
            <a:endParaRPr lang="en-US" sz="2000" dirty="0" smtClean="0"/>
          </a:p>
          <a:p>
            <a:pPr lvl="0">
              <a:buNone/>
            </a:pPr>
            <a:endParaRPr lang="en-US" sz="2000" dirty="0" smtClean="0"/>
          </a:p>
          <a:p>
            <a:pPr marL="0" indent="0">
              <a:buNone/>
            </a:pPr>
            <a:r>
              <a:rPr lang="sq-AL" sz="2000" dirty="0" smtClean="0"/>
              <a:t>Ato duhet të hartohen në mënyrë të tillë që të lejojnë konkurrencën më të madhe të mundshme.</a:t>
            </a:r>
            <a:endParaRPr lang="en-US" sz="2000" dirty="0" smtClean="0"/>
          </a:p>
          <a:p>
            <a:pPr marL="0" indent="0">
              <a:buNone/>
            </a:pPr>
            <a:r>
              <a:rPr lang="sq-AL" sz="2000" dirty="0" smtClean="0"/>
              <a:t>Specifikimet teknike duhet të garantojnë </a:t>
            </a:r>
            <a:r>
              <a:rPr lang="sq-AL" sz="2000" dirty="0" err="1" smtClean="0"/>
              <a:t>akses</a:t>
            </a:r>
            <a:r>
              <a:rPr lang="sq-AL" sz="2000" dirty="0" smtClean="0"/>
              <a:t> të barabartë për kandidatët dhe ofertuesit</a:t>
            </a:r>
            <a:r>
              <a:rPr lang="en-US" sz="2000" dirty="0" smtClean="0"/>
              <a:t> </a:t>
            </a:r>
            <a:r>
              <a:rPr lang="sq-AL" sz="2000" dirty="0" smtClean="0"/>
              <a:t>dhe nuk duhet kenë efektin e krijimit të pengesave të pajustifikueshme për </a:t>
            </a:r>
            <a:r>
              <a:rPr lang="sq-AL" sz="2000" dirty="0" err="1" smtClean="0"/>
              <a:t>ofertimin</a:t>
            </a:r>
            <a:r>
              <a:rPr lang="en-US" sz="2000" dirty="0" smtClean="0"/>
              <a:t> </a:t>
            </a:r>
            <a:r>
              <a:rPr lang="sq-AL" sz="2000" dirty="0" smtClean="0"/>
              <a:t>konkurrues</a:t>
            </a:r>
            <a:r>
              <a:rPr lang="sq-AL" sz="2400" dirty="0" smtClean="0"/>
              <a:t>.</a:t>
            </a:r>
            <a:endParaRPr lang="en-US" sz="2400" dirty="0" smtClean="0"/>
          </a:p>
          <a:p>
            <a:pPr marL="0" indent="0">
              <a:buNone/>
            </a:pPr>
            <a:endParaRPr lang="en-US" sz="2400" b="1" dirty="0" smtClean="0"/>
          </a:p>
        </p:txBody>
      </p:sp>
    </p:spTree>
    <p:extLst>
      <p:ext uri="{BB962C8B-B14F-4D97-AF65-F5344CB8AC3E}">
        <p14:creationId xmlns:p14="http://schemas.microsoft.com/office/powerpoint/2010/main" val="3209249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dirty="0" err="1">
                <a:solidFill>
                  <a:schemeClr val="tx1"/>
                </a:solidFill>
              </a:rPr>
              <a:t>Përgatitija</a:t>
            </a:r>
            <a:r>
              <a:rPr lang="sq-AL" sz="2800" dirty="0">
                <a:solidFill>
                  <a:schemeClr val="tx1"/>
                </a:solidFill>
              </a:rPr>
              <a:t> e mirë e Specifikimeve </a:t>
            </a:r>
            <a:endParaRPr lang="sq-AL" sz="2800" dirty="0"/>
          </a:p>
        </p:txBody>
      </p:sp>
      <p:sp>
        <p:nvSpPr>
          <p:cNvPr id="3" name="Content Placeholder 2"/>
          <p:cNvSpPr>
            <a:spLocks noGrp="1"/>
          </p:cNvSpPr>
          <p:nvPr>
            <p:ph idx="1"/>
          </p:nvPr>
        </p:nvSpPr>
        <p:spPr/>
        <p:txBody>
          <a:bodyPr/>
          <a:lstStyle/>
          <a:p>
            <a:r>
              <a:rPr lang="sq-AL" sz="2400" dirty="0"/>
              <a:t>Në rast kur specifikimet teknike </a:t>
            </a:r>
            <a:r>
              <a:rPr lang="sq-AL" sz="2400" dirty="0" smtClean="0"/>
              <a:t>ose </a:t>
            </a:r>
            <a:r>
              <a:rPr lang="sq-AL" sz="2400" dirty="0"/>
              <a:t>informacione tjera komerciale të përfshira në dosje të tenderit apo anekse të sajë shprehen në mënyrën më efikase përmes përdorimit të gjuhës Angleze ose ndonjë gjuhe tjetër të zakonshme komerciale, autoritetet kontraktuese nuk kanë nevojë që të përgatitin specifikimet e tilla dhe/ose informacionet në gjuhët Shqipe dhe Serbe me kusht që nuk krijohet ndonjë diskriminim. </a:t>
            </a:r>
          </a:p>
        </p:txBody>
      </p:sp>
    </p:spTree>
    <p:extLst>
      <p:ext uri="{BB962C8B-B14F-4D97-AF65-F5344CB8AC3E}">
        <p14:creationId xmlns:p14="http://schemas.microsoft.com/office/powerpoint/2010/main" val="2857067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Llojet e Specifikimit</a:t>
            </a:r>
            <a:r>
              <a:rPr lang="en-US" b="1" dirty="0" smtClean="0">
                <a:solidFill>
                  <a:srgbClr val="FF0000"/>
                </a:solidFill>
              </a:rPr>
              <a:t/>
            </a:r>
            <a:br>
              <a:rPr lang="en-US" b="1" dirty="0" smtClean="0">
                <a:solidFill>
                  <a:srgbClr val="FF0000"/>
                </a:solidFill>
              </a:rPr>
            </a:br>
            <a:r>
              <a:rPr lang="en-US" b="1" dirty="0">
                <a:solidFill>
                  <a:srgbClr val="FF0000"/>
                </a:solidFill>
              </a:rPr>
              <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0" y="2362200"/>
            <a:ext cx="8991600" cy="3763963"/>
          </a:xfrm>
        </p:spPr>
        <p:txBody>
          <a:bodyPr/>
          <a:lstStyle/>
          <a:p>
            <a:pPr>
              <a:buFont typeface="Wingdings" panose="05000000000000000000" pitchFamily="2" charset="2"/>
              <a:buChar char="§"/>
            </a:pPr>
            <a:r>
              <a:rPr lang="sq-AL" sz="2400" dirty="0" smtClean="0"/>
              <a:t>Specifikimet e përgjithshme</a:t>
            </a:r>
          </a:p>
          <a:p>
            <a:pPr>
              <a:buFont typeface="Wingdings" panose="05000000000000000000" pitchFamily="2" charset="2"/>
              <a:buChar char="§"/>
            </a:pPr>
            <a:endParaRPr lang="en-US" sz="2400" dirty="0" smtClean="0"/>
          </a:p>
          <a:p>
            <a:pPr>
              <a:buFont typeface="Wingdings" panose="05000000000000000000" pitchFamily="2" charset="2"/>
              <a:buChar char="§"/>
            </a:pPr>
            <a:r>
              <a:rPr lang="sq-AL" sz="2400" dirty="0" smtClean="0"/>
              <a:t>Specifikimet e pajtueshmërisë</a:t>
            </a:r>
          </a:p>
          <a:p>
            <a:pPr>
              <a:buFont typeface="Wingdings" panose="05000000000000000000" pitchFamily="2" charset="2"/>
              <a:buChar char="§"/>
            </a:pPr>
            <a:endParaRPr lang="en-US" sz="2400" dirty="0" smtClean="0"/>
          </a:p>
          <a:p>
            <a:pPr>
              <a:buFont typeface="Wingdings" panose="05000000000000000000" pitchFamily="2" charset="2"/>
              <a:buChar char="§"/>
            </a:pPr>
            <a:r>
              <a:rPr lang="sq-AL" sz="2400" dirty="0" smtClean="0"/>
              <a:t>Specifikimet e detajuara të projektit</a:t>
            </a:r>
          </a:p>
          <a:p>
            <a:pPr>
              <a:buFont typeface="Wingdings" panose="05000000000000000000" pitchFamily="2" charset="2"/>
              <a:buChar char="§"/>
            </a:pPr>
            <a:endParaRPr lang="en-US" sz="2400" dirty="0" smtClean="0"/>
          </a:p>
          <a:p>
            <a:pPr>
              <a:buFont typeface="Wingdings" panose="05000000000000000000" pitchFamily="2" charset="2"/>
              <a:buChar char="§"/>
            </a:pPr>
            <a:r>
              <a:rPr lang="sq-AL" sz="2400" dirty="0" smtClean="0"/>
              <a:t>Specifikimet e performances</a:t>
            </a:r>
            <a:endParaRPr lang="en-US" sz="2400" dirty="0" smtClean="0"/>
          </a:p>
          <a:p>
            <a:endParaRPr lang="en-US" dirty="0"/>
          </a:p>
        </p:txBody>
      </p:sp>
    </p:spTree>
    <p:extLst>
      <p:ext uri="{BB962C8B-B14F-4D97-AF65-F5344CB8AC3E}">
        <p14:creationId xmlns:p14="http://schemas.microsoft.com/office/powerpoint/2010/main" val="3209249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Specifikimet e përgjithshme</a:t>
            </a:r>
            <a:endParaRPr lang="en-US" sz="3200" dirty="0">
              <a:solidFill>
                <a:schemeClr val="tx1"/>
              </a:solidFill>
            </a:endParaRPr>
          </a:p>
        </p:txBody>
      </p:sp>
      <p:sp>
        <p:nvSpPr>
          <p:cNvPr id="3" name="Content Placeholder 2"/>
          <p:cNvSpPr>
            <a:spLocks noGrp="1"/>
          </p:cNvSpPr>
          <p:nvPr>
            <p:ph idx="1"/>
          </p:nvPr>
        </p:nvSpPr>
        <p:spPr>
          <a:xfrm>
            <a:off x="0" y="1295400"/>
            <a:ext cx="9144000" cy="4830763"/>
          </a:xfrm>
        </p:spPr>
        <p:txBody>
          <a:bodyPr/>
          <a:lstStyle/>
          <a:p>
            <a:pPr marL="0" lvl="0" indent="0">
              <a:buNone/>
            </a:pPr>
            <a:r>
              <a:rPr lang="sq-AL" sz="2000" dirty="0" smtClean="0"/>
              <a:t>Specifikimi i përgjithshëm ka si qëllim ta përshkruajë kërkesën në një mënyrë të tillë që nuk kufizon numrin e operatorëve ekonomikë</a:t>
            </a:r>
            <a:endParaRPr lang="en-US" sz="2000" dirty="0" smtClean="0"/>
          </a:p>
          <a:p>
            <a:pPr lvl="0">
              <a:buFont typeface="Wingdings" panose="05000000000000000000" pitchFamily="2" charset="2"/>
              <a:buChar char="Ø"/>
            </a:pPr>
            <a:r>
              <a:rPr lang="sq-AL" sz="2000" dirty="0" smtClean="0"/>
              <a:t>Ai mund të bazohet në standarde kombëtare, evropiane ose ndërkombëtare (me kushtin që të pranohen ekuivalentet)</a:t>
            </a:r>
            <a:endParaRPr lang="en-US" sz="2000" dirty="0" smtClean="0"/>
          </a:p>
          <a:p>
            <a:pPr lvl="0">
              <a:buFont typeface="Wingdings" panose="05000000000000000000" pitchFamily="2" charset="2"/>
              <a:buChar char="Ø"/>
            </a:pPr>
            <a:r>
              <a:rPr lang="sq-AL" sz="2000" dirty="0"/>
              <a:t>S</a:t>
            </a:r>
            <a:r>
              <a:rPr lang="sq-AL" sz="2000" dirty="0" smtClean="0"/>
              <a:t>pecifikimet duhet të hartohen në mënyrë të tillë që kërkesa e përshkruar të mund të përmbushet nga çdo numër organizate që furnizonë mallrat e identifikuara</a:t>
            </a:r>
            <a:endParaRPr lang="en-US" sz="2000" dirty="0" smtClean="0"/>
          </a:p>
          <a:p>
            <a:pPr marL="0" indent="0">
              <a:buNone/>
            </a:pPr>
            <a:r>
              <a:rPr lang="sq-AL" sz="2000" dirty="0" smtClean="0"/>
              <a:t>Një specifikim i përgjithshëm:</a:t>
            </a:r>
            <a:endParaRPr lang="en-US" sz="2000" dirty="0" smtClean="0"/>
          </a:p>
          <a:p>
            <a:pPr lvl="0">
              <a:buFont typeface="Wingdings" panose="05000000000000000000" pitchFamily="2" charset="2"/>
              <a:buChar char="Ø"/>
            </a:pPr>
            <a:r>
              <a:rPr lang="sq-AL" sz="2000" dirty="0" smtClean="0"/>
              <a:t>I bën </a:t>
            </a:r>
            <a:r>
              <a:rPr lang="en-US" sz="2000" dirty="0" smtClean="0"/>
              <a:t>OE </a:t>
            </a:r>
            <a:r>
              <a:rPr lang="sq-AL" sz="2000" dirty="0" smtClean="0"/>
              <a:t>përgjegjës për propozimin dhe furnizimin e kërkesës</a:t>
            </a:r>
            <a:endParaRPr lang="en-US" sz="2000" dirty="0" smtClean="0"/>
          </a:p>
          <a:p>
            <a:pPr lvl="0">
              <a:buFont typeface="Wingdings" panose="05000000000000000000" pitchFamily="2" charset="2"/>
              <a:buChar char="Ø"/>
            </a:pPr>
            <a:r>
              <a:rPr lang="sq-AL" sz="2000" dirty="0"/>
              <a:t>M</a:t>
            </a:r>
            <a:r>
              <a:rPr lang="sq-AL" sz="2000" dirty="0" smtClean="0"/>
              <a:t>und të përdoret për të nxitur konkurrencën</a:t>
            </a:r>
            <a:endParaRPr lang="en-US" sz="2000" dirty="0" smtClean="0"/>
          </a:p>
          <a:p>
            <a:pPr lvl="0">
              <a:buFont typeface="Wingdings" panose="05000000000000000000" pitchFamily="2" charset="2"/>
              <a:buChar char="Ø"/>
            </a:pPr>
            <a:r>
              <a:rPr lang="sq-AL" sz="2000" dirty="0"/>
              <a:t>M</a:t>
            </a:r>
            <a:r>
              <a:rPr lang="sq-AL" sz="2000" dirty="0" smtClean="0"/>
              <a:t>und të përdoret aty ku nuk është nevoja që të jeni specifikë</a:t>
            </a:r>
            <a:endParaRPr lang="en-US" sz="2000" dirty="0" smtClean="0"/>
          </a:p>
          <a:p>
            <a:pPr lvl="0"/>
            <a:endParaRPr lang="en-US" sz="2000" dirty="0" smtClean="0"/>
          </a:p>
          <a:p>
            <a:pPr algn="ctr">
              <a:buNone/>
            </a:pPr>
            <a:r>
              <a:rPr lang="sq-AL" sz="2000" b="1" dirty="0" smtClean="0"/>
              <a:t>Një shembull i një specifikimi të përgjithshëm do të ishte një makinë mesatare tip veturë, me katër dyer</a:t>
            </a:r>
            <a:endParaRPr lang="en-US" sz="2000" dirty="0" smtClean="0"/>
          </a:p>
          <a:p>
            <a:pPr>
              <a:buNone/>
            </a:pPr>
            <a:r>
              <a:rPr lang="en-US" sz="2000" dirty="0" smtClean="0"/>
              <a:t> </a:t>
            </a:r>
          </a:p>
          <a:p>
            <a:pPr marL="0" indent="0">
              <a:buNone/>
            </a:pPr>
            <a:endParaRPr lang="en-US" sz="2000" dirty="0" smtClean="0"/>
          </a:p>
          <a:p>
            <a:pPr>
              <a:buNone/>
            </a:pPr>
            <a:endParaRPr lang="en-US" dirty="0"/>
          </a:p>
        </p:txBody>
      </p:sp>
    </p:spTree>
    <p:extLst>
      <p:ext uri="{BB962C8B-B14F-4D97-AF65-F5344CB8AC3E}">
        <p14:creationId xmlns:p14="http://schemas.microsoft.com/office/powerpoint/2010/main" val="32092493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Specifikimet e pajtueshmërisë</a:t>
            </a:r>
            <a:r>
              <a:rPr lang="en-GB" sz="3200" dirty="0" smtClean="0">
                <a:solidFill>
                  <a:schemeClr val="tx1"/>
                </a:solidFill>
              </a:rPr>
              <a:t> </a:t>
            </a:r>
            <a:endParaRPr lang="en-US" sz="3200" dirty="0">
              <a:solidFill>
                <a:schemeClr val="tx1"/>
              </a:solidFill>
            </a:endParaRPr>
          </a:p>
        </p:txBody>
      </p:sp>
      <p:sp>
        <p:nvSpPr>
          <p:cNvPr id="3" name="Content Placeholder 2"/>
          <p:cNvSpPr>
            <a:spLocks noGrp="1"/>
          </p:cNvSpPr>
          <p:nvPr>
            <p:ph idx="1"/>
          </p:nvPr>
        </p:nvSpPr>
        <p:spPr>
          <a:xfrm>
            <a:off x="0" y="1219200"/>
            <a:ext cx="9144000" cy="4906963"/>
          </a:xfrm>
        </p:spPr>
        <p:txBody>
          <a:bodyPr/>
          <a:lstStyle/>
          <a:p>
            <a:pPr lvl="0">
              <a:buFont typeface="Arial" panose="020B0604020202020204" pitchFamily="34" charset="0"/>
              <a:buChar char="•"/>
            </a:pPr>
            <a:r>
              <a:rPr lang="sq-AL" sz="2400" b="1" dirty="0" smtClean="0"/>
              <a:t>Specifikimi i pajtueshmërisë </a:t>
            </a:r>
            <a:r>
              <a:rPr lang="sq-AL" sz="2400" dirty="0" smtClean="0"/>
              <a:t>parashtron në mënyrë të qartë kërkesat që operatorët ekonomikë duhet të plotësojë. </a:t>
            </a:r>
            <a:endParaRPr lang="en-US" sz="2400" dirty="0" smtClean="0"/>
          </a:p>
          <a:p>
            <a:pPr lvl="0">
              <a:buFont typeface="Arial" panose="020B0604020202020204" pitchFamily="34" charset="0"/>
              <a:buChar char="•"/>
            </a:pPr>
            <a:r>
              <a:rPr lang="sq-AL" sz="2400" dirty="0" smtClean="0"/>
              <a:t>Ai nuk lë hapësirë për manovra. Specifikimi përshkruan produktin e kërkuar në detaje të imëta</a:t>
            </a:r>
            <a:r>
              <a:rPr lang="en-US" sz="2400" dirty="0" smtClean="0"/>
              <a:t>.</a:t>
            </a:r>
          </a:p>
          <a:p>
            <a:pPr lvl="0">
              <a:buFont typeface="Arial" panose="020B0604020202020204" pitchFamily="34" charset="0"/>
              <a:buChar char="•"/>
            </a:pPr>
            <a:r>
              <a:rPr lang="sq-AL" sz="2400" dirty="0" smtClean="0"/>
              <a:t>Mund të specifikojë peshën, madhësinë, sipërfaqen, vëllimin, perimetrin dhe përdorimin me mallra të tjerë.</a:t>
            </a:r>
            <a:endParaRPr lang="en-US" sz="2400" dirty="0" smtClean="0"/>
          </a:p>
          <a:p>
            <a:pPr lvl="0">
              <a:buFont typeface="Arial" panose="020B0604020202020204" pitchFamily="34" charset="0"/>
              <a:buChar char="•"/>
            </a:pPr>
            <a:r>
              <a:rPr lang="sq-AL" sz="2400" dirty="0" smtClean="0"/>
              <a:t>Operatorit ekonomik i kërkohet që të lëvrojë mallra që përmbushin këtë nevojë; ata nuk nxiten që të arrijnë diçka më të mirë. </a:t>
            </a:r>
            <a:endParaRPr lang="en-US" sz="2400" dirty="0" smtClean="0"/>
          </a:p>
          <a:p>
            <a:pPr lvl="0">
              <a:buFont typeface="Arial" panose="020B0604020202020204" pitchFamily="34" charset="0"/>
              <a:buChar char="•"/>
            </a:pPr>
            <a:r>
              <a:rPr lang="sq-AL" sz="2400" dirty="0" smtClean="0"/>
              <a:t>Specifikimet e pajtueshmërisë shpesh mbështeten nga skica</a:t>
            </a:r>
            <a:endParaRPr lang="en-US" sz="2400" dirty="0" smtClean="0"/>
          </a:p>
          <a:p>
            <a:endParaRPr lang="en-US" dirty="0"/>
          </a:p>
        </p:txBody>
      </p:sp>
    </p:spTree>
    <p:extLst>
      <p:ext uri="{BB962C8B-B14F-4D97-AF65-F5344CB8AC3E}">
        <p14:creationId xmlns:p14="http://schemas.microsoft.com/office/powerpoint/2010/main" val="320924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sq-AL" sz="2800" b="1" dirty="0">
                <a:solidFill>
                  <a:schemeClr val="tx1"/>
                </a:solidFill>
              </a:rPr>
              <a:t>Llojet e Dosjeve Standarde</a:t>
            </a:r>
            <a:endParaRPr lang="sq-AL" sz="2800" b="1" dirty="0"/>
          </a:p>
        </p:txBody>
      </p:sp>
      <p:sp>
        <p:nvSpPr>
          <p:cNvPr id="3" name="Content Placeholder 2"/>
          <p:cNvSpPr>
            <a:spLocks noGrp="1"/>
          </p:cNvSpPr>
          <p:nvPr>
            <p:ph idx="1"/>
          </p:nvPr>
        </p:nvSpPr>
        <p:spPr>
          <a:xfrm>
            <a:off x="0" y="1143000"/>
            <a:ext cx="9144000" cy="5715000"/>
          </a:xfrm>
        </p:spPr>
        <p:txBody>
          <a:bodyPr/>
          <a:lstStyle/>
          <a:p>
            <a:pPr>
              <a:buFont typeface="Wingdings" panose="05000000000000000000" pitchFamily="2" charset="2"/>
              <a:buChar char="§"/>
            </a:pPr>
            <a:r>
              <a:rPr lang="sq-AL" sz="2400" dirty="0" smtClean="0"/>
              <a:t>Dosjet </a:t>
            </a:r>
            <a:r>
              <a:rPr lang="sq-AL" sz="2400" dirty="0"/>
              <a:t>e tenderëve dhe dosjet e konkursit të projektimit do të përgatiten duke përdorur formularët relevant standard të aprovuara nga KRPP</a:t>
            </a:r>
            <a:r>
              <a:rPr lang="en-US" sz="2400" dirty="0" smtClean="0"/>
              <a:t>-ja</a:t>
            </a:r>
            <a:r>
              <a:rPr lang="sq-AL" sz="2400" dirty="0" smtClean="0"/>
              <a:t>.</a:t>
            </a:r>
            <a:endParaRPr lang="en-US" sz="2400" dirty="0" smtClean="0"/>
          </a:p>
          <a:p>
            <a:pPr>
              <a:buFont typeface="Wingdings" panose="05000000000000000000" pitchFamily="2" charset="2"/>
              <a:buChar char="§"/>
            </a:pPr>
            <a:endParaRPr lang="en-US" sz="2400" dirty="0" smtClean="0"/>
          </a:p>
          <a:p>
            <a:r>
              <a:rPr lang="sq-AL" sz="2400" dirty="0"/>
              <a:t>Në dosjen e tenderit AK do të deklaron të </a:t>
            </a:r>
            <a:r>
              <a:rPr lang="sq-AL" sz="2400" b="1" dirty="0"/>
              <a:t>gjitha informatat relevante për </a:t>
            </a:r>
            <a:r>
              <a:rPr lang="sq-AL" sz="2400" b="1" dirty="0" smtClean="0"/>
              <a:t>kontratë</a:t>
            </a:r>
            <a:r>
              <a:rPr lang="en-US" sz="2400" b="1" dirty="0" smtClean="0"/>
              <a:t>n</a:t>
            </a:r>
            <a:r>
              <a:rPr lang="sq-AL" sz="2400" b="1" dirty="0" smtClean="0"/>
              <a:t> </a:t>
            </a:r>
            <a:r>
              <a:rPr lang="sq-AL" sz="2400" dirty="0"/>
              <a:t>në fjalë që OE-të të interesuar duhet të dinë për përgatitjen e tenderëve pa kërkuar informata shtesë</a:t>
            </a:r>
            <a:r>
              <a:rPr lang="en-US" sz="2400" dirty="0" smtClean="0"/>
              <a:t>.</a:t>
            </a:r>
          </a:p>
          <a:p>
            <a:pPr marL="0" indent="0">
              <a:buNone/>
            </a:pPr>
            <a:endParaRPr lang="en-US" sz="2400" dirty="0"/>
          </a:p>
          <a:p>
            <a:r>
              <a:rPr lang="sq-AL" sz="2400" dirty="0"/>
              <a:t>Informata të tilla do të përfshijnë të gjitha </a:t>
            </a:r>
            <a:r>
              <a:rPr lang="sq-AL" sz="2400" b="1" dirty="0"/>
              <a:t>specifikimet,</a:t>
            </a:r>
            <a:r>
              <a:rPr lang="sq-AL" sz="2400" dirty="0"/>
              <a:t> </a:t>
            </a:r>
            <a:r>
              <a:rPr lang="sq-AL" sz="2400" b="1" dirty="0"/>
              <a:t>kërkesat</a:t>
            </a:r>
            <a:r>
              <a:rPr lang="sq-AL" sz="2400" dirty="0"/>
              <a:t>, </a:t>
            </a:r>
            <a:r>
              <a:rPr lang="sq-AL" sz="2400" b="1" dirty="0"/>
              <a:t>kriteret,</a:t>
            </a:r>
            <a:r>
              <a:rPr lang="sq-AL" sz="2400" dirty="0"/>
              <a:t> </a:t>
            </a:r>
            <a:r>
              <a:rPr lang="sq-AL" sz="2400" b="1" dirty="0"/>
              <a:t>afatet kohore</a:t>
            </a:r>
            <a:r>
              <a:rPr lang="sq-AL" sz="2400" dirty="0"/>
              <a:t>, </a:t>
            </a:r>
            <a:r>
              <a:rPr lang="sq-AL" sz="2400" b="1" dirty="0"/>
              <a:t>metodologjitë, kushtet e kontratës,</a:t>
            </a:r>
            <a:r>
              <a:rPr lang="sq-AL" sz="2400" dirty="0"/>
              <a:t> </a:t>
            </a:r>
            <a:r>
              <a:rPr lang="sq-AL" sz="2400" b="1" dirty="0"/>
              <a:t>vizitat në lokacion </a:t>
            </a:r>
            <a:r>
              <a:rPr lang="sq-AL" sz="2400" dirty="0"/>
              <a:t>ose </a:t>
            </a:r>
            <a:r>
              <a:rPr lang="sq-AL" sz="2400" b="1" dirty="0"/>
              <a:t>takime para-tenderuese </a:t>
            </a:r>
            <a:r>
              <a:rPr lang="sq-AL" sz="2400" dirty="0" err="1" smtClean="0"/>
              <a:t>etj</a:t>
            </a:r>
            <a:r>
              <a:rPr lang="en-US" sz="2400" dirty="0" smtClean="0"/>
              <a:t>,</a:t>
            </a:r>
            <a:r>
              <a:rPr lang="sq-AL" sz="2400" dirty="0"/>
              <a:t> të lidhura me procedurat e dhënies së kontratës. </a:t>
            </a:r>
            <a:endParaRPr lang="en-US" sz="2400" dirty="0" smtClean="0"/>
          </a:p>
          <a:p>
            <a:pPr>
              <a:buFont typeface="Wingdings" panose="05000000000000000000" pitchFamily="2" charset="2"/>
              <a:buChar char="§"/>
            </a:pPr>
            <a:endParaRPr lang="en-US" sz="2400" dirty="0" smtClean="0"/>
          </a:p>
          <a:p>
            <a:pPr marL="0" indent="0">
              <a:buNone/>
            </a:pPr>
            <a:endParaRPr lang="en-US" dirty="0"/>
          </a:p>
          <a:p>
            <a:endParaRPr lang="sq-AL" dirty="0"/>
          </a:p>
        </p:txBody>
      </p:sp>
    </p:spTree>
    <p:extLst>
      <p:ext uri="{BB962C8B-B14F-4D97-AF65-F5344CB8AC3E}">
        <p14:creationId xmlns:p14="http://schemas.microsoft.com/office/powerpoint/2010/main" val="29376904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sq-AL" sz="3200" dirty="0" smtClean="0">
                <a:solidFill>
                  <a:schemeClr val="tx1"/>
                </a:solidFill>
              </a:rPr>
              <a:t>Shembull për Specifikimet e pajtueshmërisë</a:t>
            </a:r>
            <a:endParaRPr lang="en-US" sz="3200" dirty="0">
              <a:solidFill>
                <a:schemeClr val="tx1"/>
              </a:solidFill>
            </a:endParaRPr>
          </a:p>
        </p:txBody>
      </p:sp>
      <p:sp>
        <p:nvSpPr>
          <p:cNvPr id="3" name="Content Placeholder 2"/>
          <p:cNvSpPr>
            <a:spLocks noGrp="1"/>
          </p:cNvSpPr>
          <p:nvPr>
            <p:ph idx="1"/>
          </p:nvPr>
        </p:nvSpPr>
        <p:spPr>
          <a:xfrm>
            <a:off x="457200" y="1143000"/>
            <a:ext cx="8229600" cy="4983163"/>
          </a:xfrm>
        </p:spPr>
        <p:txBody>
          <a:bodyPr/>
          <a:lstStyle/>
          <a:p>
            <a:pPr>
              <a:buNone/>
            </a:pPr>
            <a:r>
              <a:rPr lang="sq-AL" sz="2000" dirty="0" smtClean="0"/>
              <a:t>Një shembull i një specifikimi të pajtueshmërisë mund te jete:</a:t>
            </a:r>
            <a:endParaRPr lang="en-US" sz="2000" dirty="0" smtClean="0"/>
          </a:p>
          <a:p>
            <a:pPr>
              <a:buNone/>
            </a:pPr>
            <a:r>
              <a:rPr lang="sq-AL" sz="2000" dirty="0" smtClean="0"/>
              <a:t> </a:t>
            </a:r>
            <a:endParaRPr lang="en-US" sz="2000" dirty="0" smtClean="0"/>
          </a:p>
          <a:p>
            <a:pPr>
              <a:buFont typeface="Wingdings" pitchFamily="2" charset="2"/>
              <a:buChar char="Ø"/>
            </a:pPr>
            <a:r>
              <a:rPr lang="sq-AL" sz="2000" b="1" dirty="0" smtClean="0"/>
              <a:t>Nëse duhet kondicioner ajri për një dhomë, specifikimi i pajtueshmërisë, ndër të tjera dhe pa përmendur emrat e markave, do të identifikonte pozicionin e saktë të:</a:t>
            </a:r>
            <a:endParaRPr lang="en-US" sz="2000" dirty="0" smtClean="0"/>
          </a:p>
          <a:p>
            <a:pPr lvl="0"/>
            <a:r>
              <a:rPr lang="sq-AL" sz="2000" b="1" dirty="0" smtClean="0"/>
              <a:t>Kontrolleve në mur</a:t>
            </a:r>
            <a:endParaRPr lang="en-US" sz="2000" dirty="0" smtClean="0"/>
          </a:p>
          <a:p>
            <a:pPr lvl="0"/>
            <a:r>
              <a:rPr lang="sq-AL" sz="2000" b="1" dirty="0" smtClean="0"/>
              <a:t>Vendit të ventilatorëve të thithjes</a:t>
            </a:r>
            <a:endParaRPr lang="en-US" sz="2000" dirty="0" smtClean="0"/>
          </a:p>
          <a:p>
            <a:pPr lvl="0"/>
            <a:r>
              <a:rPr lang="sq-AL" sz="2000" b="1" dirty="0" smtClean="0"/>
              <a:t>Vendit ku do të vihej kompresori në çati</a:t>
            </a:r>
            <a:endParaRPr lang="en-US" sz="2000" dirty="0" smtClean="0"/>
          </a:p>
          <a:p>
            <a:r>
              <a:rPr lang="sq-AL" sz="2000" b="1" dirty="0" smtClean="0"/>
              <a:t>Ai do të identifikonte gjithashtu:</a:t>
            </a:r>
            <a:endParaRPr lang="en-US" sz="2000" dirty="0" smtClean="0"/>
          </a:p>
          <a:p>
            <a:pPr lvl="0"/>
            <a:r>
              <a:rPr lang="sq-AL" sz="2000" b="1" dirty="0" smtClean="0"/>
              <a:t>Madhësinë, kapacitetin dhe fuqinë e kompresorit.</a:t>
            </a:r>
            <a:endParaRPr lang="en-US" sz="2000" dirty="0" smtClean="0"/>
          </a:p>
          <a:p>
            <a:pPr lvl="0">
              <a:buNone/>
            </a:pPr>
            <a:endParaRPr lang="en-US" sz="2000" dirty="0" smtClean="0"/>
          </a:p>
          <a:p>
            <a:pPr algn="ctr">
              <a:buNone/>
            </a:pPr>
            <a:r>
              <a:rPr lang="en-US" sz="2000" dirty="0" smtClean="0"/>
              <a:t> </a:t>
            </a:r>
            <a:r>
              <a:rPr lang="sq-AL" sz="2000" dirty="0" smtClean="0"/>
              <a:t>Operatorët ekonomikë mund të mendojnë se ata  dinë më mirë, por shqetësohen mos refuzohen për "mos përputhje".</a:t>
            </a:r>
            <a:endParaRPr lang="en-US" sz="2000" dirty="0" smtClean="0"/>
          </a:p>
          <a:p>
            <a:endParaRPr lang="en-US" dirty="0"/>
          </a:p>
        </p:txBody>
      </p:sp>
    </p:spTree>
    <p:extLst>
      <p:ext uri="{BB962C8B-B14F-4D97-AF65-F5344CB8AC3E}">
        <p14:creationId xmlns:p14="http://schemas.microsoft.com/office/powerpoint/2010/main" val="32092493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Specifikimet e detajuara të projektit</a:t>
            </a:r>
            <a:endParaRPr lang="en-US" sz="3200" dirty="0">
              <a:solidFill>
                <a:schemeClr val="tx1"/>
              </a:solidFill>
            </a:endParaRPr>
          </a:p>
        </p:txBody>
      </p:sp>
      <p:sp>
        <p:nvSpPr>
          <p:cNvPr id="3" name="Content Placeholder 2"/>
          <p:cNvSpPr>
            <a:spLocks noGrp="1"/>
          </p:cNvSpPr>
          <p:nvPr>
            <p:ph idx="1"/>
          </p:nvPr>
        </p:nvSpPr>
        <p:spPr>
          <a:xfrm>
            <a:off x="0" y="1676400"/>
            <a:ext cx="9144000" cy="4449763"/>
          </a:xfrm>
        </p:spPr>
        <p:txBody>
          <a:bodyPr/>
          <a:lstStyle/>
          <a:p>
            <a:pPr marL="0" lvl="0" indent="0">
              <a:buNone/>
            </a:pPr>
            <a:r>
              <a:rPr lang="sq-AL" sz="2000" dirty="0" smtClean="0"/>
              <a:t>Kjo alternativë e zhvillon specifikimin e pajtueshmërisë një hap më tej. </a:t>
            </a:r>
            <a:endParaRPr lang="en-US" sz="2000" dirty="0" smtClean="0"/>
          </a:p>
          <a:p>
            <a:pPr marL="0" lvl="0" indent="0">
              <a:buNone/>
            </a:pPr>
            <a:r>
              <a:rPr lang="sq-AL" sz="2000" dirty="0" smtClean="0"/>
              <a:t>Një specifikim I detajuar I projektit përkufizon karakteristikat teknike të kërkesës në detaje të vogla. </a:t>
            </a:r>
          </a:p>
          <a:p>
            <a:pPr marL="0" lvl="0" indent="0">
              <a:buNone/>
            </a:pPr>
            <a:endParaRPr lang="en-US" sz="2000" dirty="0" smtClean="0"/>
          </a:p>
          <a:p>
            <a:pPr lvl="0">
              <a:buFont typeface="Arial" panose="020B0604020202020204" pitchFamily="34" charset="0"/>
              <a:buChar char="•"/>
            </a:pPr>
            <a:r>
              <a:rPr lang="sq-AL" sz="2000" dirty="0" smtClean="0"/>
              <a:t>Operatori ekonomik nuk ka asnjë kontribut në procesin e projektimit dhe nuk është përgjegjës për përfitimet e </a:t>
            </a:r>
            <a:r>
              <a:rPr lang="sq-AL" sz="2000" dirty="0" err="1" smtClean="0"/>
              <a:t>disponueshme</a:t>
            </a:r>
            <a:r>
              <a:rPr lang="sq-AL" sz="2000" dirty="0" smtClean="0"/>
              <a:t> për autoritetet kontraktuese Kjo alternativë mund të përdoret aty ku:</a:t>
            </a:r>
            <a:endParaRPr lang="en-US" sz="2000" dirty="0" smtClean="0"/>
          </a:p>
          <a:p>
            <a:pPr lvl="0"/>
            <a:endParaRPr lang="en-US" sz="2000" dirty="0" smtClean="0"/>
          </a:p>
          <a:p>
            <a:pPr lvl="0">
              <a:buFont typeface="Wingdings" panose="05000000000000000000" pitchFamily="2" charset="2"/>
              <a:buChar char="Ø"/>
            </a:pPr>
            <a:r>
              <a:rPr lang="sq-AL" sz="2000" dirty="0" smtClean="0"/>
              <a:t>Autoriteti kontraktues ka një ekspert të njohur në rang kombëtar në fushën që ata po bëjnë specifikime.</a:t>
            </a:r>
            <a:endParaRPr lang="en-US" sz="2000" dirty="0" smtClean="0"/>
          </a:p>
          <a:p>
            <a:pPr lvl="0">
              <a:buFont typeface="Wingdings" panose="05000000000000000000" pitchFamily="2" charset="2"/>
              <a:buChar char="Ø"/>
            </a:pPr>
            <a:r>
              <a:rPr lang="sq-AL" sz="2000" dirty="0" smtClean="0"/>
              <a:t> Nuk nevojitet novacioni nga operatori ekonomik.</a:t>
            </a:r>
            <a:endParaRPr lang="en-US" sz="2000" dirty="0" smtClean="0"/>
          </a:p>
        </p:txBody>
      </p:sp>
    </p:spTree>
    <p:extLst>
      <p:ext uri="{BB962C8B-B14F-4D97-AF65-F5344CB8AC3E}">
        <p14:creationId xmlns:p14="http://schemas.microsoft.com/office/powerpoint/2010/main" val="32092493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Shmbull për Specifikimet e detajuara të projektit</a:t>
            </a:r>
            <a:endParaRPr lang="en-US" sz="3200" dirty="0">
              <a:solidFill>
                <a:schemeClr val="tx1"/>
              </a:solidFill>
            </a:endParaRPr>
          </a:p>
        </p:txBody>
      </p:sp>
      <p:sp>
        <p:nvSpPr>
          <p:cNvPr id="3" name="Content Placeholder 2"/>
          <p:cNvSpPr>
            <a:spLocks noGrp="1"/>
          </p:cNvSpPr>
          <p:nvPr>
            <p:ph idx="1"/>
          </p:nvPr>
        </p:nvSpPr>
        <p:spPr>
          <a:xfrm>
            <a:off x="457200" y="1600200"/>
            <a:ext cx="8229600" cy="4525963"/>
          </a:xfrm>
        </p:spPr>
        <p:txBody>
          <a:bodyPr/>
          <a:lstStyle/>
          <a:p>
            <a:pPr>
              <a:buNone/>
            </a:pPr>
            <a:r>
              <a:rPr lang="sq-AL" sz="1800" dirty="0" smtClean="0"/>
              <a:t>Një shembull i një specifikimi të te detajuar mund te jete:</a:t>
            </a:r>
            <a:endParaRPr lang="en-US" sz="1800" dirty="0" smtClean="0"/>
          </a:p>
          <a:p>
            <a:pPr>
              <a:buFont typeface="Wingdings" panose="05000000000000000000" pitchFamily="2" charset="2"/>
              <a:buChar char="Ø"/>
            </a:pPr>
            <a:r>
              <a:rPr lang="sq-AL" sz="1800" b="1" dirty="0" smtClean="0"/>
              <a:t>Nëse duhet kondicioner ajri për një dhomë, specifikimi i detajuar i projektit, ndër të tjera dhe pa përmendur emrat e markave, do të identifikonte pozicionin e saktë të:</a:t>
            </a:r>
            <a:endParaRPr lang="en-US" sz="1800" b="1" dirty="0" smtClean="0"/>
          </a:p>
          <a:p>
            <a:pPr lvl="0">
              <a:buFont typeface="Wingdings" panose="05000000000000000000" pitchFamily="2" charset="2"/>
              <a:buChar char="Ø"/>
            </a:pPr>
            <a:r>
              <a:rPr lang="sq-AL" sz="1800" b="1" dirty="0" smtClean="0"/>
              <a:t>Kontrolleve në mur</a:t>
            </a:r>
            <a:endParaRPr lang="en-US" sz="1800" b="1" dirty="0" smtClean="0"/>
          </a:p>
          <a:p>
            <a:pPr lvl="0">
              <a:buFont typeface="Wingdings" panose="05000000000000000000" pitchFamily="2" charset="2"/>
              <a:buChar char="Ø"/>
            </a:pPr>
            <a:r>
              <a:rPr lang="sq-AL" sz="1800" b="1" dirty="0" smtClean="0"/>
              <a:t>Vendit të ventilatorëve të thithjes</a:t>
            </a:r>
            <a:endParaRPr lang="en-US" sz="1800" b="1" dirty="0" smtClean="0"/>
          </a:p>
          <a:p>
            <a:pPr lvl="0">
              <a:buFont typeface="Wingdings" panose="05000000000000000000" pitchFamily="2" charset="2"/>
              <a:buChar char="Ø"/>
            </a:pPr>
            <a:r>
              <a:rPr lang="sq-AL" sz="1800" b="1" dirty="0" smtClean="0"/>
              <a:t>Vendit ku do të vihej kompresori në çati</a:t>
            </a:r>
            <a:r>
              <a:rPr lang="en-US" sz="1800" b="1" dirty="0" smtClean="0"/>
              <a:t>. </a:t>
            </a:r>
            <a:r>
              <a:rPr lang="sq-AL" sz="1800" b="1" dirty="0" smtClean="0"/>
              <a:t>Ai gjithashtu:</a:t>
            </a:r>
            <a:endParaRPr lang="en-US" sz="1800" b="1" dirty="0" smtClean="0"/>
          </a:p>
          <a:p>
            <a:pPr lvl="0">
              <a:buFont typeface="Wingdings" panose="05000000000000000000" pitchFamily="2" charset="2"/>
              <a:buChar char="Ø"/>
            </a:pPr>
            <a:r>
              <a:rPr lang="sq-AL" sz="1800" b="1" dirty="0" smtClean="0"/>
              <a:t>Do të identifikonte madhësinë, kapacitetin dhe fuqinë e kompresorit</a:t>
            </a:r>
            <a:endParaRPr lang="en-US" sz="1800" b="1" dirty="0" smtClean="0"/>
          </a:p>
          <a:p>
            <a:pPr lvl="0"/>
            <a:r>
              <a:rPr lang="sq-AL" sz="1800" dirty="0" smtClean="0">
                <a:solidFill>
                  <a:schemeClr val="bg2">
                    <a:lumMod val="60000"/>
                    <a:lumOff val="40000"/>
                  </a:schemeClr>
                </a:solidFill>
              </a:rPr>
              <a:t>Do të ofronte një skemë të lidhjeve elektrike</a:t>
            </a:r>
            <a:endParaRPr lang="en-US" sz="1800" dirty="0" smtClean="0">
              <a:solidFill>
                <a:schemeClr val="bg2">
                  <a:lumMod val="60000"/>
                  <a:lumOff val="40000"/>
                </a:schemeClr>
              </a:solidFill>
            </a:endParaRPr>
          </a:p>
          <a:p>
            <a:pPr lvl="0"/>
            <a:r>
              <a:rPr lang="sq-AL" sz="1800" dirty="0" smtClean="0">
                <a:solidFill>
                  <a:schemeClr val="bg2">
                    <a:lumMod val="60000"/>
                    <a:lumOff val="40000"/>
                  </a:schemeClr>
                </a:solidFill>
              </a:rPr>
              <a:t>Do të ofronte një skemë të qarkullimit të gazit ftohës</a:t>
            </a:r>
            <a:endParaRPr lang="en-US" sz="1800" dirty="0" smtClean="0">
              <a:solidFill>
                <a:schemeClr val="bg2">
                  <a:lumMod val="60000"/>
                  <a:lumOff val="40000"/>
                </a:schemeClr>
              </a:solidFill>
            </a:endParaRPr>
          </a:p>
          <a:p>
            <a:pPr lvl="0"/>
            <a:r>
              <a:rPr lang="sq-AL" sz="1800" dirty="0" smtClean="0">
                <a:solidFill>
                  <a:schemeClr val="bg2">
                    <a:lumMod val="60000"/>
                    <a:lumOff val="40000"/>
                  </a:schemeClr>
                </a:solidFill>
              </a:rPr>
              <a:t>Do të ofronte një skemë të vendit për vendndodhjen e të gjithë përbërësve të</a:t>
            </a:r>
            <a:r>
              <a:rPr lang="en-US" sz="1800" dirty="0" smtClean="0">
                <a:solidFill>
                  <a:schemeClr val="bg2">
                    <a:lumMod val="60000"/>
                    <a:lumOff val="40000"/>
                  </a:schemeClr>
                </a:solidFill>
              </a:rPr>
              <a:t> </a:t>
            </a:r>
            <a:r>
              <a:rPr lang="sq-AL" sz="1800" dirty="0" smtClean="0">
                <a:solidFill>
                  <a:schemeClr val="bg2">
                    <a:lumMod val="60000"/>
                    <a:lumOff val="40000"/>
                  </a:schemeClr>
                </a:solidFill>
              </a:rPr>
              <a:t>kërkuar.</a:t>
            </a:r>
            <a:endParaRPr lang="en-US" sz="1800" dirty="0" smtClean="0">
              <a:solidFill>
                <a:srgbClr val="FF0000"/>
              </a:solidFill>
            </a:endParaRPr>
          </a:p>
          <a:p>
            <a:pPr algn="ctr">
              <a:buNone/>
            </a:pPr>
            <a:r>
              <a:rPr lang="en-US" sz="1800" b="1" dirty="0" smtClean="0"/>
              <a:t>OE </a:t>
            </a:r>
            <a:r>
              <a:rPr lang="sq-AL" sz="1800" b="1" dirty="0" smtClean="0"/>
              <a:t>mund të mendojë se pozicionet e tjera do të sjellin më tepër avantazhe, por nuk e ofrojnë zgjidhjen e preferuar nga frika e papajtueshmërisë</a:t>
            </a:r>
            <a:endParaRPr lang="en-US" sz="1800" b="1" dirty="0" smtClean="0"/>
          </a:p>
        </p:txBody>
      </p:sp>
    </p:spTree>
    <p:extLst>
      <p:ext uri="{BB962C8B-B14F-4D97-AF65-F5344CB8AC3E}">
        <p14:creationId xmlns:p14="http://schemas.microsoft.com/office/powerpoint/2010/main" val="32092493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Specifikimet e </a:t>
            </a:r>
            <a:r>
              <a:rPr lang="sq-AL" sz="3200" dirty="0" err="1" smtClean="0">
                <a:solidFill>
                  <a:schemeClr val="tx1"/>
                </a:solidFill>
              </a:rPr>
              <a:t>performancës</a:t>
            </a:r>
            <a:endParaRPr lang="en-US" sz="3200" dirty="0">
              <a:solidFill>
                <a:schemeClr val="tx1"/>
              </a:solidFill>
            </a:endParaRPr>
          </a:p>
        </p:txBody>
      </p:sp>
      <p:sp>
        <p:nvSpPr>
          <p:cNvPr id="3" name="Content Placeholder 2"/>
          <p:cNvSpPr>
            <a:spLocks noGrp="1"/>
          </p:cNvSpPr>
          <p:nvPr>
            <p:ph idx="1"/>
          </p:nvPr>
        </p:nvSpPr>
        <p:spPr/>
        <p:txBody>
          <a:bodyPr/>
          <a:lstStyle/>
          <a:p>
            <a:pPr lvl="0">
              <a:buFont typeface="Wingdings" pitchFamily="2" charset="2"/>
              <a:buChar char="Ø"/>
            </a:pPr>
            <a:r>
              <a:rPr lang="sq-AL" sz="2000" dirty="0" smtClean="0"/>
              <a:t>Specifikimet e </a:t>
            </a:r>
            <a:r>
              <a:rPr lang="sq-AL" sz="2000" dirty="0" err="1" smtClean="0"/>
              <a:t>performancës</a:t>
            </a:r>
            <a:r>
              <a:rPr lang="sq-AL" sz="2000" dirty="0" smtClean="0"/>
              <a:t> ndonjëherë quhen specifikime funksionale ose të rezultatit, sepse ato përqendrohen në funksionalitetin ose rezultatin që duhet arritur.</a:t>
            </a:r>
            <a:endParaRPr lang="en-US" sz="2000" dirty="0" smtClean="0"/>
          </a:p>
          <a:p>
            <a:pPr lvl="0">
              <a:buNone/>
            </a:pPr>
            <a:endParaRPr lang="en-US" sz="2000" dirty="0" smtClean="0"/>
          </a:p>
          <a:p>
            <a:pPr>
              <a:buFont typeface="Wingdings" pitchFamily="2" charset="2"/>
              <a:buChar char="Ø"/>
            </a:pPr>
            <a:r>
              <a:rPr lang="sq-AL" sz="2000" dirty="0" smtClean="0"/>
              <a:t>Specifikimet e </a:t>
            </a:r>
            <a:r>
              <a:rPr lang="sq-AL" sz="2000" dirty="0" err="1" smtClean="0"/>
              <a:t>performancës</a:t>
            </a:r>
            <a:r>
              <a:rPr lang="sq-AL" sz="2000" dirty="0" smtClean="0"/>
              <a:t> japin një tregues të qartë të qëllimit për të cilin kërkohet artikulli dhe kjo kërkesë i komunikohet plotësisht operatorëve ekonomikë</a:t>
            </a:r>
            <a:endParaRPr lang="en-US" sz="2000" dirty="0" smtClean="0"/>
          </a:p>
          <a:p>
            <a:pPr>
              <a:buNone/>
            </a:pPr>
            <a:endParaRPr lang="en-US" sz="2000" dirty="0" smtClean="0"/>
          </a:p>
          <a:p>
            <a:pPr lvl="0">
              <a:buFont typeface="Wingdings" pitchFamily="2" charset="2"/>
              <a:buChar char="Ø"/>
            </a:pPr>
            <a:r>
              <a:rPr lang="sq-AL" sz="2000" dirty="0" smtClean="0"/>
              <a:t>Ndryshimi këtu është se </a:t>
            </a:r>
            <a:r>
              <a:rPr lang="en-US" sz="2000" dirty="0" smtClean="0"/>
              <a:t>EO </a:t>
            </a:r>
            <a:r>
              <a:rPr lang="sq-AL" sz="2000" dirty="0" smtClean="0"/>
              <a:t>më pas nxiten të përdorin ekspertizën e tyre për të ofruar zgjidhje (produkte), të cilat nga pikëpamja e ekspertit, përmbushin më së miri nevojën e specifikuar nga </a:t>
            </a:r>
            <a:r>
              <a:rPr lang="en-US" sz="2000" dirty="0" smtClean="0"/>
              <a:t>AK</a:t>
            </a:r>
          </a:p>
        </p:txBody>
      </p:sp>
    </p:spTree>
    <p:extLst>
      <p:ext uri="{BB962C8B-B14F-4D97-AF65-F5344CB8AC3E}">
        <p14:creationId xmlns:p14="http://schemas.microsoft.com/office/powerpoint/2010/main" val="3209249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Shembull për Specifikimet e Përformancës</a:t>
            </a:r>
            <a:endParaRPr lang="sq-AL" sz="3200" dirty="0">
              <a:solidFill>
                <a:schemeClr val="tx1"/>
              </a:solidFill>
            </a:endParaRPr>
          </a:p>
        </p:txBody>
      </p:sp>
      <p:sp>
        <p:nvSpPr>
          <p:cNvPr id="3" name="Content Placeholder 2"/>
          <p:cNvSpPr>
            <a:spLocks noGrp="1"/>
          </p:cNvSpPr>
          <p:nvPr>
            <p:ph idx="1"/>
          </p:nvPr>
        </p:nvSpPr>
        <p:spPr>
          <a:xfrm>
            <a:off x="457200" y="1905000"/>
            <a:ext cx="8229600" cy="4221163"/>
          </a:xfrm>
        </p:spPr>
        <p:txBody>
          <a:bodyPr/>
          <a:lstStyle/>
          <a:p>
            <a:pPr marL="0" indent="0">
              <a:buNone/>
            </a:pPr>
            <a:r>
              <a:rPr lang="sq-AL" sz="2400" dirty="0" smtClean="0"/>
              <a:t>Nëse do të nevojitej kondicionim ajri për një dhomë, një specifikim i performancës do të tregonte se kërkesa është që dhoma, me 20 persona me nga një kompjuter secili dhe me dy printera, duhet të mbahet në një temperaturë 20 gradë Celsius, kur temperatura jashtë është midis -10°C deri në 32°C. </a:t>
            </a:r>
            <a:endParaRPr lang="en-US" sz="2400" dirty="0" smtClean="0"/>
          </a:p>
          <a:p>
            <a:pPr>
              <a:buNone/>
            </a:pPr>
            <a:endParaRPr lang="en-US" sz="2000" dirty="0"/>
          </a:p>
        </p:txBody>
      </p:sp>
    </p:spTree>
    <p:extLst>
      <p:ext uri="{BB962C8B-B14F-4D97-AF65-F5344CB8AC3E}">
        <p14:creationId xmlns:p14="http://schemas.microsoft.com/office/powerpoint/2010/main" val="32092493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Udhëzime për hartimin e specifikimeve teknike</a:t>
            </a:r>
            <a:r>
              <a:rPr lang="en-US" sz="3200" dirty="0" smtClean="0">
                <a:solidFill>
                  <a:schemeClr val="tx1"/>
                </a:solidFill>
              </a:rPr>
              <a:t> </a:t>
            </a:r>
            <a:endParaRPr lang="en-US" sz="3200" dirty="0">
              <a:solidFill>
                <a:schemeClr val="tx1"/>
              </a:solidFill>
            </a:endParaRPr>
          </a:p>
        </p:txBody>
      </p:sp>
      <p:sp>
        <p:nvSpPr>
          <p:cNvPr id="3" name="Content Placeholder 2"/>
          <p:cNvSpPr>
            <a:spLocks noGrp="1"/>
          </p:cNvSpPr>
          <p:nvPr>
            <p:ph idx="1"/>
          </p:nvPr>
        </p:nvSpPr>
        <p:spPr>
          <a:xfrm>
            <a:off x="0" y="1417638"/>
            <a:ext cx="9144000" cy="4708525"/>
          </a:xfrm>
        </p:spPr>
        <p:txBody>
          <a:bodyPr/>
          <a:lstStyle/>
          <a:p>
            <a:pPr lvl="0">
              <a:buFont typeface="+mj-lt"/>
              <a:buAutoNum type="arabicPeriod"/>
            </a:pPr>
            <a:r>
              <a:rPr lang="sq-AL" sz="2000" dirty="0" smtClean="0"/>
              <a:t>Përdorni një gjuhë të thjeshtë.</a:t>
            </a:r>
            <a:endParaRPr lang="en-US" sz="2000" dirty="0" smtClean="0"/>
          </a:p>
          <a:p>
            <a:pPr lvl="0">
              <a:buFont typeface="+mj-lt"/>
              <a:buAutoNum type="arabicPeriod"/>
            </a:pPr>
            <a:r>
              <a:rPr lang="sq-AL" sz="2000" dirty="0" smtClean="0"/>
              <a:t>Shmangni fjalët ose shprehjet që nuk janë specifike ose që mund të çojnë në</a:t>
            </a:r>
            <a:r>
              <a:rPr lang="en-US" sz="2000" dirty="0" smtClean="0"/>
              <a:t> </a:t>
            </a:r>
            <a:r>
              <a:rPr lang="sq-AL" sz="2000" dirty="0" smtClean="0"/>
              <a:t>ambiguitet, </a:t>
            </a:r>
            <a:r>
              <a:rPr lang="sq-AL" sz="2000" i="1" dirty="0" smtClean="0"/>
              <a:t>p.sh.: Duhet (është mirë që), I lartë, Ndoshta, Normale, E arsyeshme, Afërsisht, Mund, E mundshme, Nuk ka gjasa</a:t>
            </a:r>
            <a:endParaRPr lang="en-US" sz="2000" i="1" dirty="0" smtClean="0"/>
          </a:p>
          <a:p>
            <a:pPr lvl="0">
              <a:buFont typeface="+mj-lt"/>
              <a:buAutoNum type="arabicPeriod"/>
            </a:pPr>
            <a:r>
              <a:rPr lang="sq-AL" sz="2000" dirty="0" smtClean="0"/>
              <a:t>Mos përdorni zhargon.</a:t>
            </a:r>
            <a:endParaRPr lang="en-US" sz="2000" dirty="0" smtClean="0"/>
          </a:p>
          <a:p>
            <a:pPr lvl="0">
              <a:buFont typeface="+mj-lt"/>
              <a:buAutoNum type="arabicPeriod"/>
            </a:pPr>
            <a:r>
              <a:rPr lang="sq-AL" sz="2000" dirty="0" smtClean="0"/>
              <a:t>Përkufizoni termat, simbolet dhe shkurtimet.</a:t>
            </a:r>
            <a:endParaRPr lang="en-US" sz="2000" dirty="0" smtClean="0"/>
          </a:p>
          <a:p>
            <a:pPr lvl="0">
              <a:buFont typeface="+mj-lt"/>
              <a:buAutoNum type="arabicPeriod"/>
            </a:pPr>
            <a:r>
              <a:rPr lang="sq-AL" sz="2000" dirty="0" smtClean="0"/>
              <a:t>Shkruani në gjuhën e një personi të zakonshëm. Mos prisni që specifikimet të</a:t>
            </a:r>
            <a:r>
              <a:rPr lang="en-US" sz="2000" dirty="0" smtClean="0"/>
              <a:t> </a:t>
            </a:r>
            <a:r>
              <a:rPr lang="sq-AL" sz="2000" dirty="0" smtClean="0"/>
              <a:t>lexohen vetëm nga ekspertët.</a:t>
            </a:r>
            <a:endParaRPr lang="en-US" sz="2000" dirty="0" smtClean="0"/>
          </a:p>
          <a:p>
            <a:pPr lvl="0">
              <a:buFont typeface="+mj-lt"/>
              <a:buAutoNum type="arabicPeriod"/>
            </a:pPr>
            <a:r>
              <a:rPr lang="sq-AL" sz="2000" dirty="0" smtClean="0"/>
              <a:t>Përdorni një format tërheqës. Kjo gjë do të pasqyrojë profesionalizmin tuaj dhe</a:t>
            </a:r>
            <a:r>
              <a:rPr lang="en-US" sz="2000" dirty="0" smtClean="0"/>
              <a:t> </a:t>
            </a:r>
            <a:r>
              <a:rPr lang="sq-AL" sz="2000" dirty="0" smtClean="0"/>
              <a:t>do të nxisë operatorët ekonomikë të mundshëm që ta lexojnë specifikimin.</a:t>
            </a:r>
            <a:endParaRPr lang="en-US" sz="2000" dirty="0" smtClean="0"/>
          </a:p>
          <a:p>
            <a:pPr lvl="0">
              <a:buFont typeface="+mj-lt"/>
              <a:buAutoNum type="arabicPeriod"/>
            </a:pPr>
            <a:r>
              <a:rPr lang="sq-AL" sz="2000" dirty="0" smtClean="0"/>
              <a:t>Përdorni një strukturë logjike.</a:t>
            </a:r>
            <a:endParaRPr lang="en-US" sz="2000" dirty="0" smtClean="0"/>
          </a:p>
          <a:p>
            <a:pPr>
              <a:buNone/>
            </a:pPr>
            <a:endParaRPr lang="en-US" sz="2000" dirty="0" smtClean="0">
              <a:solidFill>
                <a:srgbClr val="FF0000"/>
              </a:solidFill>
            </a:endParaRPr>
          </a:p>
          <a:p>
            <a:pPr>
              <a:buNone/>
            </a:pPr>
            <a:r>
              <a:rPr lang="sq-AL" sz="2000" dirty="0" smtClean="0"/>
              <a:t> </a:t>
            </a:r>
            <a:endParaRPr lang="en-US" sz="2000" dirty="0" smtClean="0"/>
          </a:p>
          <a:p>
            <a:pPr>
              <a:buFont typeface="Wingdings" pitchFamily="2" charset="2"/>
              <a:buChar char="Ø"/>
            </a:pPr>
            <a:r>
              <a:rPr lang="sq-AL" sz="2000" dirty="0" smtClean="0"/>
              <a:t>. </a:t>
            </a:r>
            <a:endParaRPr lang="en-US" sz="2000" dirty="0" smtClean="0">
              <a:solidFill>
                <a:srgbClr val="FF0000"/>
              </a:solidFill>
            </a:endParaRPr>
          </a:p>
          <a:p>
            <a:pPr>
              <a:buNone/>
            </a:pPr>
            <a:endParaRPr lang="en-US" sz="2000" dirty="0"/>
          </a:p>
        </p:txBody>
      </p:sp>
    </p:spTree>
    <p:extLst>
      <p:ext uri="{BB962C8B-B14F-4D97-AF65-F5344CB8AC3E}">
        <p14:creationId xmlns:p14="http://schemas.microsoft.com/office/powerpoint/2010/main" val="3209249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Llojet e Dosjeve Standarde</a:t>
            </a:r>
            <a:endParaRPr lang="sq-AL" sz="3200" dirty="0">
              <a:solidFill>
                <a:schemeClr val="tx1"/>
              </a:solidFill>
            </a:endParaRPr>
          </a:p>
        </p:txBody>
      </p:sp>
      <p:sp>
        <p:nvSpPr>
          <p:cNvPr id="3" name="Content Placeholder 2"/>
          <p:cNvSpPr>
            <a:spLocks noGrp="1"/>
          </p:cNvSpPr>
          <p:nvPr>
            <p:ph idx="1"/>
          </p:nvPr>
        </p:nvSpPr>
        <p:spPr>
          <a:xfrm>
            <a:off x="0" y="1143000"/>
            <a:ext cx="9144000" cy="5715000"/>
          </a:xfrm>
        </p:spPr>
        <p:txBody>
          <a:bodyPr/>
          <a:lstStyle/>
          <a:p>
            <a:r>
              <a:rPr lang="sq-AL" sz="2400" dirty="0"/>
              <a:t>Çdo fjali në dosjen e tenderit do të përpilohet mirë, pasi që dosja e tenderit është materiali themelor, në bazë të cilit operatorët ekonomik do të krijojnë tenderët e tyre. </a:t>
            </a:r>
            <a:endParaRPr lang="en-US" sz="2400" dirty="0" smtClean="0"/>
          </a:p>
          <a:p>
            <a:endParaRPr lang="en-US" sz="1000" dirty="0" smtClean="0"/>
          </a:p>
          <a:p>
            <a:r>
              <a:rPr lang="sq-AL" sz="2400" dirty="0"/>
              <a:t>Dosja e tenderit do të përgatitet në mënyrë të tillë, që – si rregull parimor – të mos ketë nevojë për informata sqaruese shtesë</a:t>
            </a:r>
            <a:r>
              <a:rPr lang="sq-AL" sz="2400" dirty="0" smtClean="0"/>
              <a:t>.</a:t>
            </a:r>
            <a:endParaRPr lang="en-US" sz="2400" dirty="0" smtClean="0"/>
          </a:p>
          <a:p>
            <a:r>
              <a:rPr lang="sq-AL" sz="2400" dirty="0" smtClean="0"/>
              <a:t>Veçanërisht</a:t>
            </a:r>
            <a:r>
              <a:rPr lang="sq-AL" sz="2400" dirty="0"/>
              <a:t>, autoriteti kontraktues duhet të ketë parasysh, kur përgatitet dosja e tenderit, që mos të ketë komunikime, diskutime ose negocime në mes të autoritetit kontraktues dhe tenderuesve</a:t>
            </a:r>
            <a:r>
              <a:rPr lang="sq-AL" sz="2400" dirty="0" smtClean="0"/>
              <a:t>.</a:t>
            </a:r>
            <a:endParaRPr lang="en-US" sz="2400" dirty="0" smtClean="0"/>
          </a:p>
          <a:p>
            <a:pPr marL="0" indent="0">
              <a:buNone/>
            </a:pPr>
            <a:endParaRPr lang="en-US" sz="2400" dirty="0" smtClean="0"/>
          </a:p>
          <a:p>
            <a:r>
              <a:rPr lang="sq-AL" sz="2400" dirty="0" smtClean="0"/>
              <a:t>Kërkesat </a:t>
            </a:r>
            <a:r>
              <a:rPr lang="sq-AL" sz="2400" dirty="0"/>
              <a:t>e përcaktuara në Dosjen e tenderit dhe në njoftimin për kontratë duhet të jenë identike. </a:t>
            </a:r>
            <a:endParaRPr lang="en-US" sz="2400" dirty="0"/>
          </a:p>
        </p:txBody>
      </p:sp>
    </p:spTree>
    <p:extLst>
      <p:ext uri="{BB962C8B-B14F-4D97-AF65-F5344CB8AC3E}">
        <p14:creationId xmlns:p14="http://schemas.microsoft.com/office/powerpoint/2010/main" val="400845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sq-AL" sz="2800" b="1" dirty="0">
                <a:latin typeface="Arial Black" panose="020B0A04020102020204" pitchFamily="34" charset="0"/>
                <a:ea typeface="Calibri" panose="020F0502020204030204" pitchFamily="34" charset="0"/>
                <a:cs typeface="Times New Roman" panose="02020603050405020304" pitchFamily="18" charset="0"/>
              </a:rPr>
              <a:t>Përgatitja e Dosjes se tenderit</a:t>
            </a:r>
            <a:r>
              <a:rPr lang="en-US" sz="2800" b="1" dirty="0">
                <a:latin typeface="Arial Black" panose="020B0A04020102020204" pitchFamily="34" charset="0"/>
                <a:ea typeface="Calibri" panose="020F0502020204030204" pitchFamily="34" charset="0"/>
                <a:cs typeface="Times New Roman" panose="02020603050405020304" pitchFamily="18" charset="0"/>
              </a:rPr>
              <a:t/>
            </a:r>
            <a:br>
              <a:rPr lang="en-US" sz="2800" b="1" dirty="0">
                <a:latin typeface="Arial Black" panose="020B0A04020102020204" pitchFamily="34" charset="0"/>
                <a:ea typeface="Calibri" panose="020F0502020204030204" pitchFamily="34" charset="0"/>
                <a:cs typeface="Times New Roman" panose="02020603050405020304" pitchFamily="18" charset="0"/>
              </a:rPr>
            </a:br>
            <a:endParaRPr lang="sq-AL" sz="2800" dirty="0"/>
          </a:p>
        </p:txBody>
      </p:sp>
      <p:sp>
        <p:nvSpPr>
          <p:cNvPr id="3" name="Content Placeholder 2"/>
          <p:cNvSpPr>
            <a:spLocks noGrp="1"/>
          </p:cNvSpPr>
          <p:nvPr>
            <p:ph idx="1"/>
          </p:nvPr>
        </p:nvSpPr>
        <p:spPr>
          <a:xfrm>
            <a:off x="0" y="990600"/>
            <a:ext cx="9144000" cy="6096000"/>
          </a:xfrm>
        </p:spPr>
        <p:txBody>
          <a:bodyPr/>
          <a:lstStyle/>
          <a:p>
            <a:r>
              <a:rPr lang="sq-AL" sz="2800" dirty="0"/>
              <a:t>Ne rast se AK organizon </a:t>
            </a:r>
            <a:r>
              <a:rPr lang="sq-AL" sz="2800" b="1" dirty="0"/>
              <a:t>vizite ne vend-punishte </a:t>
            </a:r>
            <a:r>
              <a:rPr lang="sq-AL" sz="2800" dirty="0"/>
              <a:t>apo konference para-ofertuese, pjesëmarrja e OE ne vizite ne vend-punishte/konference </a:t>
            </a:r>
            <a:r>
              <a:rPr lang="sq-AL" sz="2800" dirty="0" smtClean="0"/>
              <a:t>para</a:t>
            </a:r>
            <a:r>
              <a:rPr lang="en-US" sz="2800" dirty="0" smtClean="0"/>
              <a:t>-</a:t>
            </a:r>
            <a:r>
              <a:rPr lang="sq-AL" sz="2800" dirty="0" smtClean="0"/>
              <a:t>ofertuese </a:t>
            </a:r>
            <a:r>
              <a:rPr lang="sq-AL" sz="2800" dirty="0"/>
              <a:t>nuk duhet te </a:t>
            </a:r>
            <a:r>
              <a:rPr lang="sq-AL" sz="2800" b="1" dirty="0"/>
              <a:t>jete </a:t>
            </a:r>
            <a:r>
              <a:rPr lang="sq-AL" sz="2800" b="1" dirty="0" err="1"/>
              <a:t>obligative</a:t>
            </a:r>
            <a:r>
              <a:rPr lang="sq-AL" sz="2800" dirty="0"/>
              <a:t>. </a:t>
            </a:r>
            <a:endParaRPr lang="en-US" sz="2800" dirty="0" smtClean="0"/>
          </a:p>
          <a:p>
            <a:r>
              <a:rPr lang="sq-AL" sz="2800" dirty="0" smtClean="0"/>
              <a:t>Vizita </a:t>
            </a:r>
            <a:r>
              <a:rPr lang="sq-AL" sz="2800" dirty="0"/>
              <a:t>ne vend-punishte/konference para-ofertuese organizohet për OE dhe është </a:t>
            </a:r>
            <a:r>
              <a:rPr lang="sq-AL" sz="2800" b="1" dirty="0"/>
              <a:t>ne te mirën e tyre</a:t>
            </a:r>
            <a:r>
              <a:rPr lang="sq-AL" sz="2800" dirty="0"/>
              <a:t>, pra është ndihmese për OE</a:t>
            </a:r>
            <a:r>
              <a:rPr lang="sq-AL" sz="2800" dirty="0" smtClean="0"/>
              <a:t>.</a:t>
            </a:r>
            <a:endParaRPr lang="en-US" sz="2800" dirty="0" smtClean="0"/>
          </a:p>
          <a:p>
            <a:r>
              <a:rPr lang="sq-AL" sz="2800" dirty="0"/>
              <a:t>Dosjet e tenderit </a:t>
            </a:r>
            <a:r>
              <a:rPr lang="sq-AL" sz="2800" dirty="0" smtClean="0"/>
              <a:t>për </a:t>
            </a:r>
            <a:r>
              <a:rPr lang="sq-AL" sz="2800" dirty="0"/>
              <a:t>kontratat me </a:t>
            </a:r>
            <a:r>
              <a:rPr lang="sq-AL" sz="2800" b="1" dirty="0"/>
              <a:t>vlerë të vogël </a:t>
            </a:r>
            <a:r>
              <a:rPr lang="sq-AL" sz="2800" dirty="0"/>
              <a:t>dhe </a:t>
            </a:r>
            <a:r>
              <a:rPr lang="sq-AL" sz="2800" b="1" dirty="0"/>
              <a:t>të mesme </a:t>
            </a:r>
            <a:r>
              <a:rPr lang="sq-AL" sz="2800" dirty="0"/>
              <a:t>do të përgatiten në gjuhën Shqipe dhe </a:t>
            </a:r>
            <a:r>
              <a:rPr lang="sq-AL" sz="2800" dirty="0" smtClean="0"/>
              <a:t>Serbe</a:t>
            </a:r>
            <a:r>
              <a:rPr lang="en-US" sz="2800" dirty="0" smtClean="0"/>
              <a:t>.</a:t>
            </a:r>
          </a:p>
          <a:p>
            <a:r>
              <a:rPr lang="en-US" sz="2800" dirty="0" smtClean="0"/>
              <a:t>N</a:t>
            </a:r>
            <a:r>
              <a:rPr lang="sq-AL" sz="2800" dirty="0" err="1" smtClean="0"/>
              <a:t>dërsa</a:t>
            </a:r>
            <a:r>
              <a:rPr lang="sq-AL" sz="2800" dirty="0" smtClean="0"/>
              <a:t> </a:t>
            </a:r>
            <a:r>
              <a:rPr lang="sq-AL" sz="2800" dirty="0"/>
              <a:t>për kontratat me </a:t>
            </a:r>
            <a:r>
              <a:rPr lang="sq-AL" sz="2800" b="1" dirty="0"/>
              <a:t>vlerë të madhe </a:t>
            </a:r>
            <a:r>
              <a:rPr lang="sq-AL" sz="2800" dirty="0"/>
              <a:t>dosjet do të përgatiten në versionin Shqip, Serbisht dhe Anglisht. </a:t>
            </a:r>
            <a:endParaRPr lang="en-US" sz="2800" dirty="0"/>
          </a:p>
          <a:p>
            <a:endParaRPr lang="sq-AL" sz="2800" dirty="0"/>
          </a:p>
        </p:txBody>
      </p:sp>
    </p:spTree>
    <p:extLst>
      <p:ext uri="{BB962C8B-B14F-4D97-AF65-F5344CB8AC3E}">
        <p14:creationId xmlns:p14="http://schemas.microsoft.com/office/powerpoint/2010/main" val="284729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sq-AL" sz="3200" dirty="0" smtClean="0">
                <a:solidFill>
                  <a:schemeClr val="tx1"/>
                </a:solidFill>
              </a:rPr>
              <a:t>Hapat e cikli</a:t>
            </a:r>
            <a:r>
              <a:rPr lang="en-US" sz="3200" dirty="0" smtClean="0">
                <a:solidFill>
                  <a:schemeClr val="tx1"/>
                </a:solidFill>
              </a:rPr>
              <a:t>t</a:t>
            </a:r>
            <a:r>
              <a:rPr lang="sq-AL" sz="3200" dirty="0" smtClean="0">
                <a:solidFill>
                  <a:schemeClr val="tx1"/>
                </a:solidFill>
              </a:rPr>
              <a:t> </a:t>
            </a:r>
            <a:r>
              <a:rPr lang="en-US" sz="3200" dirty="0" smtClean="0">
                <a:solidFill>
                  <a:schemeClr val="tx1"/>
                </a:solidFill>
              </a:rPr>
              <a:t>t</a:t>
            </a:r>
            <a:r>
              <a:rPr lang="sq-AL" sz="3200" dirty="0" smtClean="0">
                <a:solidFill>
                  <a:schemeClr val="tx1"/>
                </a:solidFill>
              </a:rPr>
              <a:t>e prokurimit</a:t>
            </a:r>
            <a:r>
              <a:rPr lang="en-US" sz="3200" dirty="0" smtClean="0">
                <a:solidFill>
                  <a:schemeClr val="tx1"/>
                </a:solidFill>
              </a:rPr>
              <a:t> </a:t>
            </a:r>
            <a:endParaRPr lang="en-US" sz="3200" dirty="0">
              <a:solidFill>
                <a:schemeClr val="tx1"/>
              </a:solidFill>
            </a:endParaRPr>
          </a:p>
        </p:txBody>
      </p:sp>
      <p:sp>
        <p:nvSpPr>
          <p:cNvPr id="3" name="Content Placeholder 2"/>
          <p:cNvSpPr>
            <a:spLocks noGrp="1"/>
          </p:cNvSpPr>
          <p:nvPr>
            <p:ph idx="1"/>
          </p:nvPr>
        </p:nvSpPr>
        <p:spPr>
          <a:xfrm>
            <a:off x="0" y="1219200"/>
            <a:ext cx="9144000" cy="5410200"/>
          </a:xfrm>
        </p:spPr>
        <p:txBody>
          <a:bodyPr/>
          <a:lstStyle/>
          <a:p>
            <a:pPr>
              <a:buFont typeface="Wingdings" panose="05000000000000000000" pitchFamily="2" charset="2"/>
              <a:buChar char="§"/>
            </a:pPr>
            <a:r>
              <a:rPr lang="sq-AL" sz="2800" dirty="0" smtClean="0"/>
              <a:t>HAPI 1 </a:t>
            </a:r>
            <a:r>
              <a:rPr lang="en-US" sz="2800" dirty="0" smtClean="0"/>
              <a:t>- </a:t>
            </a:r>
            <a:r>
              <a:rPr lang="sq-AL" sz="2800" dirty="0" smtClean="0"/>
              <a:t>Planifikimi i Prokurimit </a:t>
            </a:r>
            <a:endParaRPr lang="en-US" sz="2800" dirty="0" smtClean="0"/>
          </a:p>
          <a:p>
            <a:pPr>
              <a:buFont typeface="Wingdings" panose="05000000000000000000" pitchFamily="2" charset="2"/>
              <a:buChar char="§"/>
            </a:pPr>
            <a:r>
              <a:rPr lang="sq-AL" sz="2800" dirty="0" smtClean="0"/>
              <a:t>HAPI 2</a:t>
            </a:r>
            <a:r>
              <a:rPr lang="en-US" sz="2800" dirty="0" smtClean="0"/>
              <a:t> - </a:t>
            </a:r>
            <a:r>
              <a:rPr lang="sq-AL" sz="2800" dirty="0" smtClean="0"/>
              <a:t>Parashikimi i Vlerës dhe Klasifikimi i Kontratës</a:t>
            </a:r>
            <a:endParaRPr lang="en-US" sz="2800" dirty="0" smtClean="0"/>
          </a:p>
          <a:p>
            <a:pPr>
              <a:buFont typeface="Wingdings" panose="05000000000000000000" pitchFamily="2" charset="2"/>
              <a:buChar char="§"/>
            </a:pPr>
            <a:r>
              <a:rPr lang="sq-AL" sz="2800" dirty="0" smtClean="0"/>
              <a:t>HAPI 3 </a:t>
            </a:r>
            <a:r>
              <a:rPr lang="en-US" sz="2800" dirty="0" smtClean="0"/>
              <a:t>- </a:t>
            </a:r>
            <a:r>
              <a:rPr lang="sq-AL" sz="2800" dirty="0" smtClean="0"/>
              <a:t>Përcaktimi i Procedurës së Prokurimit </a:t>
            </a:r>
            <a:endParaRPr lang="en-US" sz="2800" dirty="0" smtClean="0"/>
          </a:p>
          <a:p>
            <a:pPr>
              <a:buFont typeface="Wingdings" panose="05000000000000000000" pitchFamily="2" charset="2"/>
              <a:buChar char="§"/>
            </a:pPr>
            <a:r>
              <a:rPr lang="sq-AL" sz="2800" dirty="0" smtClean="0"/>
              <a:t>HAPI 4</a:t>
            </a:r>
            <a:r>
              <a:rPr lang="en-US" sz="2800" dirty="0" smtClean="0"/>
              <a:t> </a:t>
            </a:r>
            <a:r>
              <a:rPr lang="en-US" sz="2800" b="1" dirty="0" smtClean="0"/>
              <a:t>- </a:t>
            </a:r>
            <a:r>
              <a:rPr lang="sq-AL" sz="2800" b="1" dirty="0" smtClean="0"/>
              <a:t>Përgatitja e Dosjes së Tenderit përmes e-prokurimit</a:t>
            </a:r>
            <a:endParaRPr lang="en-US" sz="2800" b="1" dirty="0" smtClean="0"/>
          </a:p>
          <a:p>
            <a:pPr>
              <a:buFont typeface="Wingdings" panose="05000000000000000000" pitchFamily="2" charset="2"/>
              <a:buChar char="§"/>
            </a:pPr>
            <a:r>
              <a:rPr lang="sq-AL" sz="2800" dirty="0" smtClean="0"/>
              <a:t>HAPI 5</a:t>
            </a:r>
            <a:r>
              <a:rPr lang="en-US" sz="2800" dirty="0" smtClean="0"/>
              <a:t> </a:t>
            </a:r>
            <a:r>
              <a:rPr lang="sq-AL" sz="2800" dirty="0" smtClean="0"/>
              <a:t>-</a:t>
            </a:r>
            <a:r>
              <a:rPr lang="en-US" sz="2800" dirty="0" smtClean="0"/>
              <a:t> </a:t>
            </a:r>
            <a:r>
              <a:rPr lang="sq-AL" sz="2800" dirty="0" smtClean="0"/>
              <a:t>Publikimi ne web faqen e e-prokurimit</a:t>
            </a:r>
            <a:endParaRPr lang="en-US" sz="2800" dirty="0" smtClean="0"/>
          </a:p>
          <a:p>
            <a:pPr>
              <a:buFont typeface="Wingdings" panose="05000000000000000000" pitchFamily="2" charset="2"/>
              <a:buChar char="§"/>
            </a:pPr>
            <a:r>
              <a:rPr lang="sq-AL" sz="2800" dirty="0" smtClean="0"/>
              <a:t>HAPI 6</a:t>
            </a:r>
            <a:r>
              <a:rPr lang="en-US" sz="2800" dirty="0" smtClean="0"/>
              <a:t> - </a:t>
            </a:r>
            <a:r>
              <a:rPr lang="sq-AL" sz="2800" dirty="0" smtClean="0"/>
              <a:t>Hapja dhe Vlerësimi i Tenderëve </a:t>
            </a:r>
            <a:endParaRPr lang="en-US" sz="2800" dirty="0" smtClean="0"/>
          </a:p>
          <a:p>
            <a:pPr>
              <a:buFont typeface="Wingdings" panose="05000000000000000000" pitchFamily="2" charset="2"/>
              <a:buChar char="§"/>
            </a:pPr>
            <a:r>
              <a:rPr lang="sq-AL" sz="2800" dirty="0" smtClean="0"/>
              <a:t>HAPI 7</a:t>
            </a:r>
            <a:r>
              <a:rPr lang="en-US" sz="2800" dirty="0" smtClean="0"/>
              <a:t> - </a:t>
            </a:r>
            <a:r>
              <a:rPr lang="sq-AL" sz="2800" dirty="0" smtClean="0"/>
              <a:t>Dhënia dhe Nënshkrimi i Kontratës</a:t>
            </a:r>
            <a:endParaRPr lang="en-US" sz="2800" dirty="0" smtClean="0"/>
          </a:p>
          <a:p>
            <a:pPr>
              <a:buFont typeface="Wingdings" panose="05000000000000000000" pitchFamily="2" charset="2"/>
              <a:buChar char="§"/>
            </a:pPr>
            <a:r>
              <a:rPr lang="sq-AL" sz="2800" dirty="0" smtClean="0"/>
              <a:t>HAPI 8</a:t>
            </a:r>
            <a:r>
              <a:rPr lang="en-US" sz="2800" dirty="0" smtClean="0"/>
              <a:t> - </a:t>
            </a:r>
            <a:r>
              <a:rPr lang="sq-AL" sz="2800" dirty="0" smtClean="0"/>
              <a:t>Menaxhimi i Kontratës</a:t>
            </a:r>
            <a:endParaRPr lang="en-US" sz="2800" dirty="0" smtClean="0"/>
          </a:p>
          <a:p>
            <a:pPr marL="0" indent="0">
              <a:buNone/>
            </a:pPr>
            <a:endParaRPr lang="en-US" sz="2800" dirty="0"/>
          </a:p>
        </p:txBody>
      </p:sp>
    </p:spTree>
    <p:extLst>
      <p:ext uri="{BB962C8B-B14F-4D97-AF65-F5344CB8AC3E}">
        <p14:creationId xmlns:p14="http://schemas.microsoft.com/office/powerpoint/2010/main" val="2598639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dirty="0" smtClean="0">
                <a:solidFill>
                  <a:schemeClr val="tx1"/>
                </a:solidFill>
              </a:rPr>
              <a:t>Dokumentet e tenderit</a:t>
            </a:r>
            <a:endParaRPr lang="en-US" sz="3200" dirty="0">
              <a:solidFill>
                <a:schemeClr val="tx1"/>
              </a:solidFill>
            </a:endParaRPr>
          </a:p>
        </p:txBody>
      </p:sp>
      <p:sp>
        <p:nvSpPr>
          <p:cNvPr id="3" name="Content Placeholder 2"/>
          <p:cNvSpPr>
            <a:spLocks noGrp="1"/>
          </p:cNvSpPr>
          <p:nvPr>
            <p:ph idx="1"/>
          </p:nvPr>
        </p:nvSpPr>
        <p:spPr>
          <a:xfrm>
            <a:off x="0" y="990600"/>
            <a:ext cx="9144000" cy="5791200"/>
          </a:xfrm>
        </p:spPr>
        <p:txBody>
          <a:bodyPr/>
          <a:lstStyle/>
          <a:p>
            <a:pPr marL="0" indent="0">
              <a:buNone/>
            </a:pPr>
            <a:r>
              <a:rPr lang="sq-AL" sz="2000" b="1" dirty="0" smtClean="0"/>
              <a:t>Dokumentet e tenderit</a:t>
            </a:r>
            <a:r>
              <a:rPr lang="sq-AL" sz="2000" dirty="0" smtClean="0"/>
              <a:t> janë pjesa më kryesore në procesin e tenderit dhe duhet të </a:t>
            </a:r>
            <a:r>
              <a:rPr lang="sq-AL" sz="2000" b="1" dirty="0" smtClean="0"/>
              <a:t>japin të gjitha informacionet e nevojshme që ofertuesit </a:t>
            </a:r>
            <a:r>
              <a:rPr lang="sq-AL" sz="2000" dirty="0" smtClean="0"/>
              <a:t>e ardhshëm të përgatisin një ofertë që u përgjigjet mallrave, shërbimeve dhe punëve që duhen furnizuar. </a:t>
            </a:r>
            <a:endParaRPr lang="en-US" sz="2000" dirty="0" smtClean="0"/>
          </a:p>
          <a:p>
            <a:pPr marL="0" indent="0">
              <a:buNone/>
            </a:pPr>
            <a:endParaRPr lang="en-US" sz="2000" dirty="0" smtClean="0"/>
          </a:p>
          <a:p>
            <a:pPr marL="0" indent="0">
              <a:buNone/>
            </a:pPr>
            <a:r>
              <a:rPr lang="en-US" sz="2000" b="1" dirty="0" err="1" smtClean="0"/>
              <a:t>Dosja</a:t>
            </a:r>
            <a:r>
              <a:rPr lang="en-US" sz="2000" b="1" dirty="0" smtClean="0"/>
              <a:t> e </a:t>
            </a:r>
            <a:r>
              <a:rPr lang="en-US" sz="2000" b="1" dirty="0" err="1" smtClean="0"/>
              <a:t>tenderit</a:t>
            </a:r>
            <a:r>
              <a:rPr lang="en-US" sz="2000" b="1" dirty="0" smtClean="0"/>
              <a:t>  </a:t>
            </a:r>
            <a:r>
              <a:rPr lang="sq-AL" sz="2000" b="1" dirty="0" smtClean="0"/>
              <a:t>duhet të përfshijnë:</a:t>
            </a:r>
            <a:endParaRPr lang="en-US" sz="2000" b="1" dirty="0" smtClean="0"/>
          </a:p>
          <a:p>
            <a:pPr marL="0" indent="0">
              <a:buNone/>
            </a:pPr>
            <a:endParaRPr lang="en-US" sz="2000" dirty="0" smtClean="0"/>
          </a:p>
          <a:p>
            <a:pPr>
              <a:buFont typeface="Wingdings" panose="05000000000000000000" pitchFamily="2" charset="2"/>
              <a:buChar char="§"/>
            </a:pPr>
            <a:r>
              <a:rPr lang="sq-AL" sz="2000" dirty="0" smtClean="0"/>
              <a:t>Ftesën për ofertë</a:t>
            </a:r>
            <a:endParaRPr lang="en-US" sz="2000" dirty="0" smtClean="0"/>
          </a:p>
          <a:p>
            <a:pPr lvl="0">
              <a:buFont typeface="Wingdings" panose="05000000000000000000" pitchFamily="2" charset="2"/>
              <a:buChar char="§"/>
            </a:pPr>
            <a:r>
              <a:rPr lang="sq-AL" sz="2000" dirty="0" smtClean="0"/>
              <a:t>Udhëzimet për ofertuesit</a:t>
            </a:r>
            <a:endParaRPr lang="en-US" sz="2000" dirty="0" smtClean="0"/>
          </a:p>
          <a:p>
            <a:pPr lvl="0">
              <a:buFont typeface="Wingdings" panose="05000000000000000000" pitchFamily="2" charset="2"/>
              <a:buChar char="§"/>
            </a:pPr>
            <a:r>
              <a:rPr lang="sq-AL" sz="2000" dirty="0" smtClean="0"/>
              <a:t>Kushtet e përgjithshme dhe të veçanta të kontratës;</a:t>
            </a:r>
            <a:endParaRPr lang="en-US" sz="2000" dirty="0" smtClean="0"/>
          </a:p>
          <a:p>
            <a:pPr lvl="0">
              <a:buFont typeface="Wingdings" panose="05000000000000000000" pitchFamily="2" charset="2"/>
              <a:buChar char="§"/>
            </a:pPr>
            <a:r>
              <a:rPr lang="sq-AL" sz="2000" dirty="0" smtClean="0"/>
              <a:t>Specifikimet teknike</a:t>
            </a:r>
            <a:endParaRPr lang="en-US" sz="2000" dirty="0" smtClean="0"/>
          </a:p>
          <a:p>
            <a:pPr lvl="0">
              <a:buFont typeface="Wingdings" panose="05000000000000000000" pitchFamily="2" charset="2"/>
              <a:buChar char="§"/>
            </a:pPr>
            <a:r>
              <a:rPr lang="sq-AL" sz="2000" dirty="0" smtClean="0"/>
              <a:t>Formularin e tenderit</a:t>
            </a:r>
            <a:endParaRPr lang="en-US" sz="2000" dirty="0" smtClean="0"/>
          </a:p>
          <a:p>
            <a:pPr lvl="0">
              <a:buFont typeface="Wingdings" panose="05000000000000000000" pitchFamily="2" charset="2"/>
              <a:buChar char="§"/>
            </a:pPr>
            <a:r>
              <a:rPr lang="sq-AL" sz="2000" dirty="0" smtClean="0"/>
              <a:t>Formularin e kontratës</a:t>
            </a:r>
            <a:endParaRPr lang="en-US" sz="2000" dirty="0" smtClean="0"/>
          </a:p>
          <a:p>
            <a:pPr lvl="0">
              <a:buFont typeface="Wingdings" panose="05000000000000000000" pitchFamily="2" charset="2"/>
              <a:buChar char="§"/>
            </a:pPr>
            <a:r>
              <a:rPr lang="sq-AL" sz="2000" dirty="0" smtClean="0"/>
              <a:t>Shtojcat (modelet e ofertave financiare, formularët e sigurimit </a:t>
            </a:r>
            <a:r>
              <a:rPr lang="sq-AL" sz="2000" dirty="0" err="1" smtClean="0"/>
              <a:t>etj</a:t>
            </a:r>
            <a:r>
              <a:rPr lang="sq-AL" sz="2000" dirty="0" smtClean="0"/>
              <a:t>)</a:t>
            </a:r>
            <a:r>
              <a:rPr lang="en-US" sz="2000" dirty="0" smtClean="0"/>
              <a:t>.</a:t>
            </a:r>
            <a:endParaRPr lang="en-US" dirty="0"/>
          </a:p>
        </p:txBody>
      </p:sp>
    </p:spTree>
    <p:extLst>
      <p:ext uri="{BB962C8B-B14F-4D97-AF65-F5344CB8AC3E}">
        <p14:creationId xmlns:p14="http://schemas.microsoft.com/office/powerpoint/2010/main" val="3818813946"/>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25552</TotalTime>
  <Words>4018</Words>
  <Application>Microsoft Office PowerPoint</Application>
  <PresentationFormat>On-screen Show (4:3)</PresentationFormat>
  <Paragraphs>383</Paragraphs>
  <Slides>55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55</vt:i4>
      </vt:variant>
    </vt:vector>
  </HeadingPairs>
  <TitlesOfParts>
    <vt:vector size="64" baseType="lpstr">
      <vt:lpstr>ＭＳ Ｐゴシック</vt:lpstr>
      <vt:lpstr>Agency FB</vt:lpstr>
      <vt:lpstr>Arial</vt:lpstr>
      <vt:lpstr>Arial Black</vt:lpstr>
      <vt:lpstr>Calibri</vt:lpstr>
      <vt:lpstr>Garamond</vt:lpstr>
      <vt:lpstr>Times New Roman</vt:lpstr>
      <vt:lpstr>Wingdings</vt:lpstr>
      <vt:lpstr>Default Design</vt:lpstr>
      <vt:lpstr>PowerPoint Presentation</vt:lpstr>
      <vt:lpstr>Objektivi</vt:lpstr>
      <vt:lpstr>Përgatitja e Dosjes se tenderit </vt:lpstr>
      <vt:lpstr>Llojet e Dosjeve Standarde: </vt:lpstr>
      <vt:lpstr>Llojet e Dosjeve Standarde</vt:lpstr>
      <vt:lpstr>Llojet e Dosjeve Standarde</vt:lpstr>
      <vt:lpstr>Përgatitja e Dosjes se tenderit </vt:lpstr>
      <vt:lpstr>Hapat e ciklit te prokurimit </vt:lpstr>
      <vt:lpstr>Dokumentet e tenderit</vt:lpstr>
      <vt:lpstr> Përgjegjësitë për përgatitjen e DT  </vt:lpstr>
      <vt:lpstr> Proceset për përgatitjen e Dosjes së Tenderit</vt:lpstr>
      <vt:lpstr>Rregullat specifike për përgatitjen e dokumenteve te tenderit </vt:lpstr>
      <vt:lpstr>Veprimet e nevojshme për përgatitjen e dokumenteve të tenderit  </vt:lpstr>
      <vt:lpstr>Struktura e Dosjes së Tenderit</vt:lpstr>
      <vt:lpstr>Procedura e Tenderimit</vt:lpstr>
      <vt:lpstr>Draft kontrata</vt:lpstr>
      <vt:lpstr>Formulari për dorëzimin e ofertës</vt:lpstr>
      <vt:lpstr>Përcaktimi i Kritereve te Përzgjedhjes </vt:lpstr>
      <vt:lpstr>Klasifikimi i Kritereve te Përzgjedhjes</vt:lpstr>
      <vt:lpstr>Kriteret e Përzgjedhjes me LPP </vt:lpstr>
      <vt:lpstr>Vlerësimi i Kritereve të Përzgjedhjes</vt:lpstr>
      <vt:lpstr>Përcaktimi i Kritereve të Përgjedhjes për Grupin e Operatorëve Ekonomik</vt:lpstr>
      <vt:lpstr>Kërkesat minimale për kualifikim</vt:lpstr>
      <vt:lpstr>Trajtimi i Kritereve të Përzgjedhjes </vt:lpstr>
      <vt:lpstr>Kriteret për Dhënien e Kontratës</vt:lpstr>
      <vt:lpstr>Vendosja e Kritereve</vt:lpstr>
      <vt:lpstr>Vendosja e Kriterit ‘tenderi ekonomikisht më i favorshëm’</vt:lpstr>
      <vt:lpstr>Siguria e Tenderit</vt:lpstr>
      <vt:lpstr>Nevoja e kërkesës për Siguri të Tenderit</vt:lpstr>
      <vt:lpstr>Format e Sigurisë së Tenderit</vt:lpstr>
      <vt:lpstr>Konfiskimi i Sigurisë së Tenderit</vt:lpstr>
      <vt:lpstr>Validiteti i tenderit</vt:lpstr>
      <vt:lpstr>Siguria e Ekzekutimit</vt:lpstr>
      <vt:lpstr>Arsyeja e Kërkesës për Siguri të Ekzekutimit </vt:lpstr>
      <vt:lpstr>Format e Sigurisë së Ekzekutimit</vt:lpstr>
      <vt:lpstr>Konfiskimi i Sigurisë së Ekzekutimit</vt:lpstr>
      <vt:lpstr>Sigurimi i informacioneve shtesë për kandidatët dhe tenderuesit</vt:lpstr>
      <vt:lpstr>Specifikimi teknik</vt:lpstr>
      <vt:lpstr>Hartimi i Specifikemeve Teknike</vt:lpstr>
      <vt:lpstr>Përkufizimet </vt:lpstr>
      <vt:lpstr>“ose ekuivalente”</vt:lpstr>
      <vt:lpstr>Parimet kyçe  Mosdiskriminimi   </vt:lpstr>
      <vt:lpstr>Qëllimi i Specifikimeve </vt:lpstr>
      <vt:lpstr>Përgatitija e mirë e Specifikimeve </vt:lpstr>
      <vt:lpstr>Gabimet në Hartimin e Specifikmeve Teknike</vt:lpstr>
      <vt:lpstr>Përgatitija e mirë e Specifikimeve </vt:lpstr>
      <vt:lpstr>Llojet e Specifikimit  </vt:lpstr>
      <vt:lpstr>Specifikimet e përgjithshme</vt:lpstr>
      <vt:lpstr>Specifikimet e pajtueshmërisë </vt:lpstr>
      <vt:lpstr>Shembull për Specifikimet e pajtueshmërisë</vt:lpstr>
      <vt:lpstr>Specifikimet e detajuara të projektit</vt:lpstr>
      <vt:lpstr>Shmbull për Specifikimet e detajuara të projektit</vt:lpstr>
      <vt:lpstr>Specifikimet e performancës</vt:lpstr>
      <vt:lpstr>Shembull për Specifikimet e Përformancës</vt:lpstr>
      <vt:lpstr>Udhëzime për hartimin e specifikimeve teknike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Bekim Aliu</cp:lastModifiedBy>
  <cp:revision>529</cp:revision>
  <cp:lastPrinted>1601-01-01T00:00:00Z</cp:lastPrinted>
  <dcterms:created xsi:type="dcterms:W3CDTF">1601-01-01T00:00:00Z</dcterms:created>
  <dcterms:modified xsi:type="dcterms:W3CDTF">2020-08-12T14:34:23Z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