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74" r:id="rId1"/>
    <p:sldMasterId id="2147484292" r:id="rId2"/>
  </p:sldMasterIdLst>
  <p:notesMasterIdLst>
    <p:notesMasterId r:id="rId188"/>
  </p:notesMasterIdLst>
  <p:sldIdLst>
    <p:sldId id="506" r:id="rId3"/>
    <p:sldId id="435" r:id="rId4"/>
    <p:sldId id="335" r:id="rId5"/>
    <p:sldId id="286" r:id="rId6"/>
    <p:sldId id="437" r:id="rId7"/>
    <p:sldId id="498" r:id="rId8"/>
    <p:sldId id="499" r:id="rId9"/>
    <p:sldId id="500" r:id="rId10"/>
    <p:sldId id="501" r:id="rId11"/>
    <p:sldId id="502" r:id="rId12"/>
    <p:sldId id="503" r:id="rId13"/>
    <p:sldId id="436" r:id="rId14"/>
    <p:sldId id="285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310" r:id="rId37"/>
    <p:sldId id="308" r:id="rId38"/>
    <p:sldId id="309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18" r:id="rId47"/>
    <p:sldId id="319" r:id="rId48"/>
    <p:sldId id="320" r:id="rId49"/>
    <p:sldId id="321" r:id="rId50"/>
    <p:sldId id="322" r:id="rId51"/>
    <p:sldId id="323" r:id="rId52"/>
    <p:sldId id="421" r:id="rId53"/>
    <p:sldId id="422" r:id="rId54"/>
    <p:sldId id="423" r:id="rId55"/>
    <p:sldId id="324" r:id="rId56"/>
    <p:sldId id="325" r:id="rId57"/>
    <p:sldId id="327" r:id="rId58"/>
    <p:sldId id="328" r:id="rId59"/>
    <p:sldId id="329" r:id="rId60"/>
    <p:sldId id="448" r:id="rId61"/>
    <p:sldId id="449" r:id="rId62"/>
    <p:sldId id="450" r:id="rId63"/>
    <p:sldId id="451" r:id="rId64"/>
    <p:sldId id="452" r:id="rId65"/>
    <p:sldId id="453" r:id="rId66"/>
    <p:sldId id="454" r:id="rId67"/>
    <p:sldId id="527" r:id="rId68"/>
    <p:sldId id="528" r:id="rId69"/>
    <p:sldId id="529" r:id="rId70"/>
    <p:sldId id="530" r:id="rId71"/>
    <p:sldId id="531" r:id="rId72"/>
    <p:sldId id="532" r:id="rId73"/>
    <p:sldId id="533" r:id="rId74"/>
    <p:sldId id="534" r:id="rId75"/>
    <p:sldId id="535" r:id="rId76"/>
    <p:sldId id="337" r:id="rId77"/>
    <p:sldId id="548" r:id="rId78"/>
    <p:sldId id="549" r:id="rId79"/>
    <p:sldId id="550" r:id="rId80"/>
    <p:sldId id="551" r:id="rId81"/>
    <p:sldId id="552" r:id="rId82"/>
    <p:sldId id="553" r:id="rId83"/>
    <p:sldId id="554" r:id="rId84"/>
    <p:sldId id="555" r:id="rId85"/>
    <p:sldId id="556" r:id="rId86"/>
    <p:sldId id="557" r:id="rId87"/>
    <p:sldId id="558" r:id="rId88"/>
    <p:sldId id="547" r:id="rId89"/>
    <p:sldId id="330" r:id="rId90"/>
    <p:sldId id="338" r:id="rId91"/>
    <p:sldId id="339" r:id="rId92"/>
    <p:sldId id="336" r:id="rId93"/>
    <p:sldId id="340" r:id="rId94"/>
    <p:sldId id="331" r:id="rId95"/>
    <p:sldId id="334" r:id="rId96"/>
    <p:sldId id="332" r:id="rId97"/>
    <p:sldId id="333" r:id="rId98"/>
    <p:sldId id="341" r:id="rId99"/>
    <p:sldId id="342" r:id="rId100"/>
    <p:sldId id="343" r:id="rId101"/>
    <p:sldId id="344" r:id="rId102"/>
    <p:sldId id="345" r:id="rId103"/>
    <p:sldId id="346" r:id="rId104"/>
    <p:sldId id="347" r:id="rId105"/>
    <p:sldId id="348" r:id="rId106"/>
    <p:sldId id="349" r:id="rId107"/>
    <p:sldId id="351" r:id="rId108"/>
    <p:sldId id="350" r:id="rId109"/>
    <p:sldId id="352" r:id="rId110"/>
    <p:sldId id="353" r:id="rId111"/>
    <p:sldId id="354" r:id="rId112"/>
    <p:sldId id="355" r:id="rId113"/>
    <p:sldId id="356" r:id="rId114"/>
    <p:sldId id="357" r:id="rId115"/>
    <p:sldId id="358" r:id="rId116"/>
    <p:sldId id="359" r:id="rId117"/>
    <p:sldId id="360" r:id="rId118"/>
    <p:sldId id="361" r:id="rId119"/>
    <p:sldId id="362" r:id="rId120"/>
    <p:sldId id="363" r:id="rId121"/>
    <p:sldId id="364" r:id="rId122"/>
    <p:sldId id="365" r:id="rId123"/>
    <p:sldId id="366" r:id="rId124"/>
    <p:sldId id="367" r:id="rId125"/>
    <p:sldId id="368" r:id="rId126"/>
    <p:sldId id="371" r:id="rId127"/>
    <p:sldId id="369" r:id="rId128"/>
    <p:sldId id="372" r:id="rId129"/>
    <p:sldId id="373" r:id="rId130"/>
    <p:sldId id="374" r:id="rId131"/>
    <p:sldId id="375" r:id="rId132"/>
    <p:sldId id="376" r:id="rId133"/>
    <p:sldId id="377" r:id="rId134"/>
    <p:sldId id="378" r:id="rId135"/>
    <p:sldId id="379" r:id="rId136"/>
    <p:sldId id="380" r:id="rId137"/>
    <p:sldId id="381" r:id="rId138"/>
    <p:sldId id="382" r:id="rId139"/>
    <p:sldId id="383" r:id="rId140"/>
    <p:sldId id="384" r:id="rId141"/>
    <p:sldId id="385" r:id="rId142"/>
    <p:sldId id="386" r:id="rId143"/>
    <p:sldId id="387" r:id="rId144"/>
    <p:sldId id="388" r:id="rId145"/>
    <p:sldId id="389" r:id="rId146"/>
    <p:sldId id="390" r:id="rId147"/>
    <p:sldId id="391" r:id="rId148"/>
    <p:sldId id="392" r:id="rId149"/>
    <p:sldId id="393" r:id="rId150"/>
    <p:sldId id="394" r:id="rId151"/>
    <p:sldId id="395" r:id="rId152"/>
    <p:sldId id="396" r:id="rId153"/>
    <p:sldId id="397" r:id="rId154"/>
    <p:sldId id="398" r:id="rId155"/>
    <p:sldId id="399" r:id="rId156"/>
    <p:sldId id="402" r:id="rId157"/>
    <p:sldId id="400" r:id="rId158"/>
    <p:sldId id="401" r:id="rId159"/>
    <p:sldId id="505" r:id="rId160"/>
    <p:sldId id="403" r:id="rId161"/>
    <p:sldId id="404" r:id="rId162"/>
    <p:sldId id="405" r:id="rId163"/>
    <p:sldId id="406" r:id="rId164"/>
    <p:sldId id="407" r:id="rId165"/>
    <p:sldId id="408" r:id="rId166"/>
    <p:sldId id="409" r:id="rId167"/>
    <p:sldId id="410" r:id="rId168"/>
    <p:sldId id="411" r:id="rId169"/>
    <p:sldId id="412" r:id="rId170"/>
    <p:sldId id="413" r:id="rId171"/>
    <p:sldId id="414" r:id="rId172"/>
    <p:sldId id="415" r:id="rId173"/>
    <p:sldId id="416" r:id="rId174"/>
    <p:sldId id="417" r:id="rId175"/>
    <p:sldId id="418" r:id="rId176"/>
    <p:sldId id="419" r:id="rId177"/>
    <p:sldId id="424" r:id="rId178"/>
    <p:sldId id="425" r:id="rId179"/>
    <p:sldId id="426" r:id="rId180"/>
    <p:sldId id="427" r:id="rId181"/>
    <p:sldId id="428" r:id="rId182"/>
    <p:sldId id="429" r:id="rId183"/>
    <p:sldId id="430" r:id="rId184"/>
    <p:sldId id="431" r:id="rId185"/>
    <p:sldId id="432" r:id="rId186"/>
    <p:sldId id="420" r:id="rId1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theme" Target="theme/theme1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tableStyles" Target="tableStyles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presProps" Target="presProps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0" Type="http://schemas.openxmlformats.org/officeDocument/2006/relationships/viewProps" Target="viewProps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q-A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D9A92-F475-48AB-BDE7-4608C9D483CB}" type="datetimeFigureOut">
              <a:rPr lang="sq-AL" smtClean="0"/>
              <a:t>19.8.2020</a:t>
            </a:fld>
            <a:endParaRPr lang="sq-A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q-A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q-A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q-A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E3362-121D-4E43-9954-DE03C19B7B49}" type="slidenum">
              <a:rPr lang="sq-AL" smtClean="0"/>
              <a:t>‹#›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100583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3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515770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14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400942861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110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98445358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111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95692107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112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65604047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113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42984189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114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32842264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115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962541439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116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54557354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117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37502692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118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88313881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119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950503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15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216856174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120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87460745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121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689835079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122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5342615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123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71760289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124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87279565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126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03949479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127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98463493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128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42478235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129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8685716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130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767065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16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75095345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131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445750545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132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353247560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133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108147065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134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181016077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135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837742668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136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128785502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137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441876135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138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04004802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139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575045845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140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336091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17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52401516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141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061043297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142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03325513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143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678735038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144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291121531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145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640186338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146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485534529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147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963544306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148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270818012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149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461337238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150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7056682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18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744467445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151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9533466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152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269930744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153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855584787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154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105944668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155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4288044417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156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421836414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157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09448334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>
                <a:solidFill>
                  <a:prstClr val="black"/>
                </a:solidFill>
              </a:rPr>
              <a:pPr/>
              <a:t>158</a:t>
            </a:fld>
            <a:endParaRPr lang="sq-A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565244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160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648806410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161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27576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19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102101799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162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016600879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163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752808484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164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416406557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165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330222037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166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475598689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167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4229209836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168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783651773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169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082849696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170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4059894247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171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771264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20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449878374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172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315029911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173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554397720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174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121677479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175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998585761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177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974579810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178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374683335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179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850287183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180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966916312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181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385980905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182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914276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21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969947952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183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901929612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184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373090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22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7187193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23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345092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5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066883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25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40473645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26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9264004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27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6092505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28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7702857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29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6934505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30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5673773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31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3999989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32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9335875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33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4751350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34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757499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6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7329562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35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9832855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36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7416267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37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9749060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38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6933365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39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9479734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40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8479134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41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9652698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42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3884873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43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9365596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44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4152752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7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0562054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45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0047077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46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6173888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47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9443079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48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40870501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49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291469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50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0983780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51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8108308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52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618694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53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7344430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54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080313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8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40739437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55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24236571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56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5010430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57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4492611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58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5979378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>
                <a:solidFill>
                  <a:prstClr val="black"/>
                </a:solidFill>
              </a:rPr>
              <a:pPr/>
              <a:t>60</a:t>
            </a:fld>
            <a:endParaRPr lang="sq-A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6936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>
                <a:solidFill>
                  <a:prstClr val="black"/>
                </a:solidFill>
              </a:rPr>
              <a:pPr/>
              <a:t>61</a:t>
            </a:fld>
            <a:endParaRPr lang="sq-A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35436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>
                <a:solidFill>
                  <a:prstClr val="black"/>
                </a:solidFill>
              </a:rPr>
              <a:pPr/>
              <a:t>62</a:t>
            </a:fld>
            <a:endParaRPr lang="sq-A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77203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>
                <a:solidFill>
                  <a:prstClr val="black"/>
                </a:solidFill>
              </a:rPr>
              <a:pPr/>
              <a:t>63</a:t>
            </a:fld>
            <a:endParaRPr lang="sq-A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22707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>
                <a:solidFill>
                  <a:prstClr val="black"/>
                </a:solidFill>
              </a:rPr>
              <a:pPr/>
              <a:t>64</a:t>
            </a:fld>
            <a:endParaRPr lang="sq-A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3739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>
                <a:solidFill>
                  <a:prstClr val="black"/>
                </a:solidFill>
              </a:rPr>
              <a:pPr/>
              <a:t>65</a:t>
            </a:fld>
            <a:endParaRPr lang="sq-A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61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9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79464710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67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58504609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68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57736825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69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700471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70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98086476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71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42662539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72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49741844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73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74799613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74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69608801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77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03576464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78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365249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10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58712223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79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29700734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80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39767510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81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14734589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82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78506276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83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73287840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84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15582514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85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40581809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86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43743785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88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58174433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89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998164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11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51162761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90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404548583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91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412897668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92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92503428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93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411470030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94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00519733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95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4859790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96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58085598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97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96149546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98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78627059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99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630660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13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16616620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100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16734914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101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35305103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102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4287873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103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37035927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104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42588651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105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418158911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106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65780211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107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65032463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108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06965941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E3362-121D-4E43-9954-DE03C19B7B49}" type="slidenum">
              <a:rPr lang="sq-AL" smtClean="0"/>
              <a:t>109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4258027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FD2D-066C-4260-8F42-6CCC24AE1771}" type="datetime1">
              <a:rPr lang="en-US" smtClean="0"/>
              <a:t>8/19/2020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9EB9-5F6C-4F33-9031-421A11F88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1791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B050-8483-4537-AD94-2837A8853294}" type="datetime1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9EB9-5F6C-4F33-9031-421A11F88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67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7AF1B-D7A0-439F-8808-0B23AC91FA4D}" type="datetime1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9EB9-5F6C-4F33-9031-421A11F88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36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7A80D-F397-4264-85C1-8CFF80E6820C}" type="datetime1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9EB9-5F6C-4F33-9031-421A11F8813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2209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F70B-9CB3-41CB-A323-428149AF6542}" type="datetime1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9EB9-5F6C-4F33-9031-421A11F88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72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0DF7-6CB3-4BBF-A3F7-009563A94695}" type="datetime1">
              <a:rPr lang="en-US" smtClean="0"/>
              <a:t>8/19/2020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9EB9-5F6C-4F33-9031-421A11F88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51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1B82-2AE8-4E07-A805-3B821C4DF190}" type="datetime1">
              <a:rPr lang="en-US" smtClean="0"/>
              <a:t>8/19/2020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9EB9-5F6C-4F33-9031-421A11F88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53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B08F0-8819-4D9A-8AE0-CA613EF66DA9}" type="datetime1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9EB9-5F6C-4F33-9031-421A11F88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55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3A495-AD33-40B8-8F9E-E91AD6B534F7}" type="datetime1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9EB9-5F6C-4F33-9031-421A11F88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6408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FD2D-066C-4260-8F42-6CCC24AE1771}" type="datetime1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8/19/2020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9EB9-5F6C-4F33-9031-421A11F8813A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97866546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360C6-5E46-4E63-8B1C-F4710A49ECE5}" type="datetime1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8/19/2020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9EB9-5F6C-4F33-9031-421A11F8813A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86285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360C6-5E46-4E63-8B1C-F4710A49ECE5}" type="datetime1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9EB9-5F6C-4F33-9031-421A11F88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064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F2A5E-E84F-45A4-A222-A467969679CD}" type="datetime1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8/19/2020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9EB9-5F6C-4F33-9031-421A11F8813A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3087397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A0AC1-56E9-44DF-ABE5-C3A8CAED9668}" type="datetime1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8/19/2020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9EB9-5F6C-4F33-9031-421A11F8813A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4969204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59204-8F82-4BE1-9F37-D4F716C8CD12}" type="datetime1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8/19/2020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9EB9-5F6C-4F33-9031-421A11F8813A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1367095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6679F-E325-4B24-9C98-506D9C983D05}" type="datetime1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8/19/2020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9EB9-5F6C-4F33-9031-421A11F8813A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201807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0F5CB-8A47-4130-BB22-FCC476522DC0}" type="datetime1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8/19/2020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9EB9-5F6C-4F33-9031-421A11F8813A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9637133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F3674-D8AC-4AD5-8B02-29984BCF6F22}" type="datetime1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8/19/2020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9EB9-5F6C-4F33-9031-421A11F8813A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4706519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F4714-43B0-4461-95B2-F2375F23CB0B}" type="datetime1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8/19/2020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9EB9-5F6C-4F33-9031-421A11F8813A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0404042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B050-8483-4537-AD94-2837A8853294}" type="datetime1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8/19/2020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9EB9-5F6C-4F33-9031-421A11F8813A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889327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7AF1B-D7A0-439F-8808-0B23AC91FA4D}" type="datetime1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8/19/2020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9EB9-5F6C-4F33-9031-421A11F8813A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0691084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7A80D-F397-4264-85C1-8CFF80E6820C}" type="datetime1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8/19/2020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9EB9-5F6C-4F33-9031-421A11F8813A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4343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F2A5E-E84F-45A4-A222-A467969679CD}" type="datetime1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9EB9-5F6C-4F33-9031-421A11F88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4926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F70B-9CB3-41CB-A323-428149AF6542}" type="datetime1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8/19/2020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9EB9-5F6C-4F33-9031-421A11F8813A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1673703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0DF7-6CB3-4BBF-A3F7-009563A94695}" type="datetime1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8/19/2020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9EB9-5F6C-4F33-9031-421A11F8813A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030906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1B82-2AE8-4E07-A805-3B821C4DF190}" type="datetime1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8/19/2020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9EB9-5F6C-4F33-9031-421A11F8813A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314033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B08F0-8819-4D9A-8AE0-CA613EF66DA9}" type="datetime1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8/19/2020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9EB9-5F6C-4F33-9031-421A11F8813A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732700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3A495-AD33-40B8-8F9E-E91AD6B534F7}" type="datetime1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8/19/2020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9EB9-5F6C-4F33-9031-421A11F8813A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5579634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A0AC1-56E9-44DF-ABE5-C3A8CAED9668}" type="datetime1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9EB9-5F6C-4F33-9031-421A11F88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0055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59204-8F82-4BE1-9F37-D4F716C8CD12}" type="datetime1">
              <a:rPr lang="en-US" smtClean="0"/>
              <a:t>8/19/2020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9EB9-5F6C-4F33-9031-421A11F88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8323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6679F-E325-4B24-9C98-506D9C983D05}" type="datetime1">
              <a:rPr lang="en-US" smtClean="0"/>
              <a:t>8/19/2020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9EB9-5F6C-4F33-9031-421A11F88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25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0F5CB-8A47-4130-BB22-FCC476522DC0}" type="datetime1">
              <a:rPr lang="en-US" smtClean="0"/>
              <a:t>8/19/2020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9EB9-5F6C-4F33-9031-421A11F88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9663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F3674-D8AC-4AD5-8B02-29984BCF6F22}" type="datetime1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9EB9-5F6C-4F33-9031-421A11F88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9028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F4714-43B0-4461-95B2-F2375F23CB0B}" type="datetime1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9EB9-5F6C-4F33-9031-421A11F88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12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11C23296-67F3-4CD5-A2C2-B8B87F75F9BE}" type="datetime1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3209EB9-5F6C-4F33-9031-421A11F88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948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75" r:id="rId1"/>
    <p:sldLayoutId id="2147484276" r:id="rId2"/>
    <p:sldLayoutId id="2147484277" r:id="rId3"/>
    <p:sldLayoutId id="2147484278" r:id="rId4"/>
    <p:sldLayoutId id="2147484279" r:id="rId5"/>
    <p:sldLayoutId id="2147484280" r:id="rId6"/>
    <p:sldLayoutId id="2147484281" r:id="rId7"/>
    <p:sldLayoutId id="2147484282" r:id="rId8"/>
    <p:sldLayoutId id="2147484283" r:id="rId9"/>
    <p:sldLayoutId id="2147484284" r:id="rId10"/>
    <p:sldLayoutId id="2147484285" r:id="rId11"/>
    <p:sldLayoutId id="2147484286" r:id="rId12"/>
    <p:sldLayoutId id="2147484287" r:id="rId13"/>
    <p:sldLayoutId id="2147484288" r:id="rId14"/>
    <p:sldLayoutId id="2147484289" r:id="rId15"/>
    <p:sldLayoutId id="2147484290" r:id="rId16"/>
    <p:sldLayoutId id="2147484291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11C23296-67F3-4CD5-A2C2-B8B87F75F9BE}" type="datetime1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8/19/2020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3209EB9-5F6C-4F33-9031-421A11F8813A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304864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93" r:id="rId1"/>
    <p:sldLayoutId id="2147484294" r:id="rId2"/>
    <p:sldLayoutId id="2147484295" r:id="rId3"/>
    <p:sldLayoutId id="2147484296" r:id="rId4"/>
    <p:sldLayoutId id="2147484297" r:id="rId5"/>
    <p:sldLayoutId id="2147484298" r:id="rId6"/>
    <p:sldLayoutId id="2147484299" r:id="rId7"/>
    <p:sldLayoutId id="2147484300" r:id="rId8"/>
    <p:sldLayoutId id="2147484301" r:id="rId9"/>
    <p:sldLayoutId id="2147484302" r:id="rId10"/>
    <p:sldLayoutId id="2147484303" r:id="rId11"/>
    <p:sldLayoutId id="2147484304" r:id="rId12"/>
    <p:sldLayoutId id="2147484305" r:id="rId13"/>
    <p:sldLayoutId id="2147484306" r:id="rId14"/>
    <p:sldLayoutId id="2147484307" r:id="rId15"/>
    <p:sldLayoutId id="2147484308" r:id="rId16"/>
    <p:sldLayoutId id="214748430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264" y="2753590"/>
            <a:ext cx="9860972" cy="2452255"/>
          </a:xfrm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MODULI I -XIV- </a:t>
            </a:r>
            <a:br>
              <a:rPr lang="en-US" b="1" dirty="0" smtClean="0">
                <a:latin typeface="Calibri" panose="020F0502020204030204" pitchFamily="34" charset="0"/>
              </a:rPr>
            </a:br>
            <a:r>
              <a:rPr lang="en-US" b="1" dirty="0" smtClean="0">
                <a:latin typeface="Calibri" panose="020F0502020204030204" pitchFamily="34" charset="0"/>
              </a:rPr>
              <a:t>E-</a:t>
            </a:r>
            <a:r>
              <a:rPr lang="en-US" b="1" dirty="0" err="1" smtClean="0">
                <a:latin typeface="Calibri" panose="020F0502020204030204" pitchFamily="34" charset="0"/>
              </a:rPr>
              <a:t>prokurimi</a:t>
            </a:r>
            <a:r>
              <a:rPr lang="en-US" b="1" dirty="0">
                <a:latin typeface="Calibri" panose="020F0502020204030204" pitchFamily="34" charset="0"/>
              </a:rPr>
              <a:t/>
            </a:r>
            <a:br>
              <a:rPr lang="en-US" b="1" dirty="0">
                <a:latin typeface="Calibri" panose="020F0502020204030204" pitchFamily="34" charset="0"/>
              </a:rPr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         </a:t>
            </a:r>
            <a:endParaRPr lang="en-US" sz="36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6089073"/>
            <a:ext cx="12192000" cy="79273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         </a:t>
            </a:r>
            <a:endParaRPr lang="en-US" sz="3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937" y="1132609"/>
            <a:ext cx="7297881" cy="14744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55807" y="5416626"/>
            <a:ext cx="1689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Gusht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2020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59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ADMINISTRIMI I LLOGARISË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3590059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chemeClr val="accent5"/>
                </a:solidFill>
              </a:rPr>
              <a:t>Shtypim </a:t>
            </a:r>
            <a:r>
              <a:rPr lang="en-US" sz="1600" b="1" dirty="0" err="1">
                <a:solidFill>
                  <a:schemeClr val="accent5"/>
                </a:solidFill>
              </a:rPr>
              <a:t>menyne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smtClean="0">
                <a:solidFill>
                  <a:schemeClr val="accent5"/>
                </a:solidFill>
              </a:rPr>
              <a:t>“TE DHENAT E MIA”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82005" cy="446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3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HAPJA  E  TENDEREVE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7548996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Pasi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dy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anetaret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hapjes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kane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vendosur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çelesat</a:t>
            </a:r>
            <a:r>
              <a:rPr lang="en-US" sz="1600" b="1" dirty="0" smtClean="0">
                <a:solidFill>
                  <a:schemeClr val="accent5"/>
                </a:solidFill>
              </a:rPr>
              <a:t>, </a:t>
            </a:r>
            <a:r>
              <a:rPr lang="en-US" sz="1600" b="1" dirty="0" err="1" smtClean="0">
                <a:solidFill>
                  <a:schemeClr val="accent5"/>
                </a:solidFill>
              </a:rPr>
              <a:t>atehere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mund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fillojm</a:t>
            </a:r>
            <a:r>
              <a:rPr lang="en-US" sz="1600" b="1" dirty="0" smtClean="0">
                <a:solidFill>
                  <a:schemeClr val="accent5"/>
                </a:solidFill>
              </a:rPr>
              <a:t> me </a:t>
            </a:r>
            <a:r>
              <a:rPr lang="en-US" sz="1600" b="1" dirty="0" err="1" smtClean="0">
                <a:solidFill>
                  <a:schemeClr val="accent5"/>
                </a:solidFill>
              </a:rPr>
              <a:t>hapje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0603923" cy="457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5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HAPJA  E  TENDEREVE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5886450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Duhet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vendosim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emrat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personave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pranishem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gjate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hapjes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82005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2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HAPJA  E  TENDEREVE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3787486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accent5"/>
                </a:solidFill>
              </a:rPr>
              <a:t>Ne </a:t>
            </a:r>
            <a:r>
              <a:rPr lang="en-US" sz="1600" b="1" dirty="0" err="1" smtClean="0">
                <a:solidFill>
                  <a:schemeClr val="accent5"/>
                </a:solidFill>
              </a:rPr>
              <a:t>kete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hape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shihen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Ofertat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elektronike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92396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9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HAPJA  E  TENDEREVE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6686550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Permes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butonit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Kontrollo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ofertat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elektronike</a:t>
            </a:r>
            <a:r>
              <a:rPr lang="en-US" sz="1600" b="1" dirty="0" smtClean="0">
                <a:solidFill>
                  <a:schemeClr val="accent5"/>
                </a:solidFill>
              </a:rPr>
              <a:t>” </a:t>
            </a:r>
            <a:r>
              <a:rPr lang="en-US" sz="1600" b="1" dirty="0" err="1" smtClean="0">
                <a:solidFill>
                  <a:schemeClr val="accent5"/>
                </a:solidFill>
              </a:rPr>
              <a:t>kontrollojme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dokumentet</a:t>
            </a:r>
            <a:r>
              <a:rPr lang="en-US" sz="1600" b="1" dirty="0">
                <a:solidFill>
                  <a:schemeClr val="accent5"/>
                </a:solidFill>
              </a:rPr>
              <a:t>.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6"/>
            <a:ext cx="11902786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0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HAPJA  E  TENDEREVE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6208568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Permes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butonit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Shto</a:t>
            </a:r>
            <a:r>
              <a:rPr lang="en-US" sz="1600" b="1" dirty="0" smtClean="0">
                <a:solidFill>
                  <a:schemeClr val="accent5"/>
                </a:solidFill>
              </a:rPr>
              <a:t>”, ne </a:t>
            </a:r>
            <a:r>
              <a:rPr lang="en-US" sz="1600" b="1" dirty="0" err="1" smtClean="0">
                <a:solidFill>
                  <a:schemeClr val="accent5"/>
                </a:solidFill>
              </a:rPr>
              <a:t>mund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vendosim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ofertat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fizike</a:t>
            </a:r>
            <a:r>
              <a:rPr lang="en-US" sz="1600" b="1" dirty="0" smtClean="0">
                <a:solidFill>
                  <a:schemeClr val="accent5"/>
                </a:solidFill>
              </a:rPr>
              <a:t> ne </a:t>
            </a:r>
            <a:r>
              <a:rPr lang="en-US" sz="1600" b="1" dirty="0" err="1" smtClean="0">
                <a:solidFill>
                  <a:schemeClr val="accent5"/>
                </a:solidFill>
              </a:rPr>
              <a:t>hapje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68" y="1544167"/>
            <a:ext cx="11791950" cy="511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1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HAPJA  E  TENDEREVE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4920096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Kerkojme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Operatorin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cili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ka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dorzur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oferten</a:t>
            </a:r>
            <a:r>
              <a:rPr lang="en-US" sz="1600" b="1" dirty="0" smtClean="0">
                <a:solidFill>
                  <a:schemeClr val="accent5"/>
                </a:solidFill>
              </a:rPr>
              <a:t> ne </a:t>
            </a:r>
            <a:r>
              <a:rPr lang="en-US" sz="1600" b="1" dirty="0" err="1" smtClean="0">
                <a:solidFill>
                  <a:schemeClr val="accent5"/>
                </a:solidFill>
              </a:rPr>
              <a:t>leter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6"/>
            <a:ext cx="11892396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0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HAPJA  E  TENDEREVE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4109605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Gjejm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Operatorin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dhe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vendosim</a:t>
            </a:r>
            <a:r>
              <a:rPr lang="en-US" sz="1600" b="1" dirty="0" smtClean="0">
                <a:solidFill>
                  <a:schemeClr val="accent5"/>
                </a:solidFill>
              </a:rPr>
              <a:t> ne </a:t>
            </a:r>
            <a:r>
              <a:rPr lang="en-US" sz="1600" b="1" dirty="0" err="1" smtClean="0">
                <a:solidFill>
                  <a:schemeClr val="accent5"/>
                </a:solidFill>
              </a:rPr>
              <a:t>sistem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92396" cy="51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0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HAPJA  E  TENDEREVE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4597978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accent5"/>
                </a:solidFill>
              </a:rPr>
              <a:t>I </a:t>
            </a:r>
            <a:r>
              <a:rPr lang="en-US" sz="1600" b="1" dirty="0" err="1" smtClean="0">
                <a:solidFill>
                  <a:schemeClr val="accent5"/>
                </a:solidFill>
              </a:rPr>
              <a:t>plotesojme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gjitha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shenimet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keti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Operatori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902786" cy="518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2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HAPJA  E  TENDEREVE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2727614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Detajet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nga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Operatori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pare.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6"/>
            <a:ext cx="11892396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9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HAPJA  E  TENDEREVE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2738005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Detajet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nga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Operatori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dyte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82005" cy="514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7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ADMINISTRIMI I LLOGARISË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60" y="1000648"/>
            <a:ext cx="2976996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chemeClr val="accent5"/>
                </a:solidFill>
              </a:rPr>
              <a:t>Shtypim </a:t>
            </a:r>
            <a:r>
              <a:rPr lang="en-US" sz="1600" b="1" dirty="0" err="1">
                <a:solidFill>
                  <a:schemeClr val="accent5"/>
                </a:solidFill>
              </a:rPr>
              <a:t>menyne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smtClean="0">
                <a:solidFill>
                  <a:schemeClr val="accent5"/>
                </a:solidFill>
              </a:rPr>
              <a:t>“MESAZHET”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902786" cy="410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4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HAPJA  E  TENDEREVE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2717223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Detaje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nga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operatori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trete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92396" cy="518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HAPJA  E  TENDEREVE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3891396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Komentet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nga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perfaqesuesit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pranishem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913177" cy="518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4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HAPJA  E  TENDEREVE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6187787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accent5"/>
                </a:solidFill>
              </a:rPr>
              <a:t>Ne </a:t>
            </a:r>
            <a:r>
              <a:rPr lang="en-US" sz="1600" b="1" dirty="0" err="1" smtClean="0">
                <a:solidFill>
                  <a:schemeClr val="accent5"/>
                </a:solidFill>
              </a:rPr>
              <a:t>kete</a:t>
            </a:r>
            <a:r>
              <a:rPr lang="en-US" sz="1600" b="1" dirty="0" smtClean="0">
                <a:solidFill>
                  <a:schemeClr val="accent5"/>
                </a:solidFill>
              </a:rPr>
              <a:t> hap </a:t>
            </a:r>
            <a:r>
              <a:rPr lang="en-US" sz="1600" b="1" dirty="0" err="1" smtClean="0">
                <a:solidFill>
                  <a:schemeClr val="accent5"/>
                </a:solidFill>
              </a:rPr>
              <a:t>krijohet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Procesverbali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hapjes</a:t>
            </a:r>
            <a:r>
              <a:rPr lang="en-US" sz="1600" b="1" dirty="0" smtClean="0">
                <a:solidFill>
                  <a:schemeClr val="accent5"/>
                </a:solidFill>
              </a:rPr>
              <a:t>” perms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butonit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Krijoni</a:t>
            </a:r>
            <a:r>
              <a:rPr lang="en-US" sz="1600" b="1" dirty="0" smtClean="0">
                <a:solidFill>
                  <a:schemeClr val="accent5"/>
                </a:solidFill>
              </a:rPr>
              <a:t>”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6"/>
            <a:ext cx="11882005" cy="51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HAPJA  E  TENDEREVE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10583141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Pasi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keni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krijuar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procesverbalin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smtClean="0">
                <a:solidFill>
                  <a:schemeClr val="accent5"/>
                </a:solidFill>
              </a:rPr>
              <a:t>e </a:t>
            </a:r>
            <a:r>
              <a:rPr lang="en-US" sz="1600" b="1" dirty="0" err="1" smtClean="0">
                <a:solidFill>
                  <a:schemeClr val="accent5"/>
                </a:solidFill>
              </a:rPr>
              <a:t>hapjes</a:t>
            </a:r>
            <a:r>
              <a:rPr lang="en-US" sz="1600" b="1" dirty="0" smtClean="0">
                <a:solidFill>
                  <a:schemeClr val="accent5"/>
                </a:solidFill>
              </a:rPr>
              <a:t>, </a:t>
            </a:r>
            <a:r>
              <a:rPr lang="en-US" sz="1600" b="1" dirty="0" err="1" smtClean="0">
                <a:solidFill>
                  <a:schemeClr val="accent5"/>
                </a:solidFill>
              </a:rPr>
              <a:t>atehere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duhet</a:t>
            </a:r>
            <a:r>
              <a:rPr lang="en-US" sz="1600" b="1" dirty="0" smtClean="0">
                <a:solidFill>
                  <a:schemeClr val="accent5"/>
                </a:solidFill>
              </a:rPr>
              <a:t> ta </a:t>
            </a:r>
            <a:r>
              <a:rPr lang="en-US" sz="1600" b="1" dirty="0" err="1" smtClean="0">
                <a:solidFill>
                  <a:schemeClr val="accent5"/>
                </a:solidFill>
              </a:rPr>
              <a:t>shkarkoni</a:t>
            </a:r>
            <a:r>
              <a:rPr lang="en-US" sz="1600" b="1" dirty="0" smtClean="0">
                <a:solidFill>
                  <a:schemeClr val="accent5"/>
                </a:solidFill>
              </a:rPr>
              <a:t>, ta </a:t>
            </a:r>
            <a:r>
              <a:rPr lang="en-US" sz="1600" b="1" dirty="0" err="1" smtClean="0">
                <a:solidFill>
                  <a:schemeClr val="accent5"/>
                </a:solidFill>
              </a:rPr>
              <a:t>nenshkruani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dhe</a:t>
            </a:r>
            <a:r>
              <a:rPr lang="en-US" sz="1600" b="1" dirty="0" smtClean="0">
                <a:solidFill>
                  <a:schemeClr val="accent5"/>
                </a:solidFill>
              </a:rPr>
              <a:t> ta </a:t>
            </a:r>
            <a:r>
              <a:rPr lang="en-US" sz="1600" b="1" dirty="0" err="1" smtClean="0">
                <a:solidFill>
                  <a:schemeClr val="accent5"/>
                </a:solidFill>
              </a:rPr>
              <a:t>vendosni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prap</a:t>
            </a:r>
            <a:r>
              <a:rPr lang="en-US" sz="1600" b="1" dirty="0" smtClean="0">
                <a:solidFill>
                  <a:schemeClr val="accent5"/>
                </a:solidFill>
              </a:rPr>
              <a:t> ne </a:t>
            </a:r>
            <a:r>
              <a:rPr lang="en-US" sz="1600" b="1" dirty="0" err="1" smtClean="0">
                <a:solidFill>
                  <a:schemeClr val="accent5"/>
                </a:solidFill>
              </a:rPr>
              <a:t>sistem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82005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7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HAPJA  E  TENDEREVE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3808269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Tenderet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dorzuar</a:t>
            </a:r>
            <a:r>
              <a:rPr lang="en-US" sz="1600" b="1" dirty="0" smtClean="0">
                <a:solidFill>
                  <a:schemeClr val="accent5"/>
                </a:solidFill>
              </a:rPr>
              <a:t> ne </a:t>
            </a:r>
            <a:r>
              <a:rPr lang="en-US" sz="1600" b="1" dirty="0" err="1" smtClean="0">
                <a:solidFill>
                  <a:schemeClr val="accent5"/>
                </a:solidFill>
              </a:rPr>
              <a:t>forme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elektronike</a:t>
            </a:r>
            <a:r>
              <a:rPr lang="en-US" sz="1600" b="1" dirty="0">
                <a:solidFill>
                  <a:schemeClr val="accent5"/>
                </a:solidFill>
              </a:rPr>
              <a:t>.</a:t>
            </a: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82006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4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HAPJA  E  TENDEREVE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6967106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Kontrollohen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gjithe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dokumentat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Operatorit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pare ne </a:t>
            </a:r>
            <a:r>
              <a:rPr lang="en-US" sz="1600" b="1" dirty="0" err="1" smtClean="0">
                <a:solidFill>
                  <a:schemeClr val="accent5"/>
                </a:solidFill>
              </a:rPr>
              <a:t>forme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elektromike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7" y="1544167"/>
            <a:ext cx="9544052" cy="510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5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HAPJA  E  TENDEREVE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6987887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>
                <a:solidFill>
                  <a:schemeClr val="accent5"/>
                </a:solidFill>
              </a:rPr>
              <a:t>Kontrollohen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te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gjithe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dokumentat</a:t>
            </a:r>
            <a:r>
              <a:rPr lang="en-US" sz="1600" b="1" dirty="0">
                <a:solidFill>
                  <a:schemeClr val="accent5"/>
                </a:solidFill>
              </a:rPr>
              <a:t> e </a:t>
            </a:r>
            <a:r>
              <a:rPr lang="en-US" sz="1600" b="1" dirty="0" err="1">
                <a:solidFill>
                  <a:schemeClr val="accent5"/>
                </a:solidFill>
              </a:rPr>
              <a:t>Operatorit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te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dyte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>
                <a:solidFill>
                  <a:schemeClr val="accent5"/>
                </a:solidFill>
              </a:rPr>
              <a:t>ne </a:t>
            </a:r>
            <a:r>
              <a:rPr lang="en-US" sz="1600" b="1" dirty="0" err="1">
                <a:solidFill>
                  <a:schemeClr val="accent5"/>
                </a:solidFill>
              </a:rPr>
              <a:t>forme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elektromike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9564832" cy="481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5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HAPJA  E  TENDEREVE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3205597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Procesi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hapjes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eshte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perfunduar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82006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3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 smtClean="0"/>
              <a:t>HAPJA  E 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6863197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accent5"/>
                </a:solidFill>
              </a:rPr>
              <a:t>Per </a:t>
            </a:r>
            <a:r>
              <a:rPr lang="en-US" sz="1600" b="1" dirty="0" err="1" smtClean="0">
                <a:solidFill>
                  <a:schemeClr val="accent5"/>
                </a:solidFill>
              </a:rPr>
              <a:t>t’ju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derguar</a:t>
            </a:r>
            <a:r>
              <a:rPr lang="en-US" sz="1600" b="1" dirty="0" smtClean="0">
                <a:solidFill>
                  <a:schemeClr val="accent5"/>
                </a:solidFill>
              </a:rPr>
              <a:t> OE </a:t>
            </a:r>
            <a:r>
              <a:rPr lang="en-US" sz="1600" b="1" dirty="0" err="1" smtClean="0">
                <a:solidFill>
                  <a:schemeClr val="accent5"/>
                </a:solidFill>
              </a:rPr>
              <a:t>procesverbalin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hapjes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duhet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shtypur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butonin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Detajet</a:t>
            </a:r>
            <a:r>
              <a:rPr lang="en-US" sz="1600" b="1" dirty="0" smtClean="0">
                <a:solidFill>
                  <a:schemeClr val="accent5"/>
                </a:solidFill>
              </a:rPr>
              <a:t>”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82006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8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HAPJA  E  TENDEREVE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3922569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accent5"/>
                </a:solidFill>
              </a:rPr>
              <a:t>“</a:t>
            </a:r>
            <a:r>
              <a:rPr lang="en-US" sz="1600" b="1" dirty="0" err="1" smtClean="0">
                <a:solidFill>
                  <a:schemeClr val="accent5"/>
                </a:solidFill>
              </a:rPr>
              <a:t>Shfaq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gjitha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funksionet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dokumentit</a:t>
            </a:r>
            <a:r>
              <a:rPr lang="en-US" sz="1600" b="1" dirty="0" smtClean="0">
                <a:solidFill>
                  <a:schemeClr val="accent5"/>
                </a:solidFill>
              </a:rPr>
              <a:t>”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6"/>
            <a:ext cx="11882006" cy="51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3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645" y="1995054"/>
            <a:ext cx="10768445" cy="2473037"/>
          </a:xfrm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SHTIMI I ZYRTAREVE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TJERE </a:t>
            </a:r>
            <a:r>
              <a:rPr lang="en-US" b="1" dirty="0"/>
              <a:t>BRENDA AK-se</a:t>
            </a:r>
            <a:br>
              <a:rPr lang="en-US" b="1" dirty="0"/>
            </a:b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         </a:t>
            </a:r>
            <a:endParaRPr lang="en-US" sz="36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000822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        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99985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HAPJA  E  TENDEREVE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3808269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accent5"/>
                </a:solidFill>
              </a:rPr>
              <a:t>Shtypim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butonin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Dergimi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dokumentit</a:t>
            </a:r>
            <a:r>
              <a:rPr lang="en-US" sz="1600" b="1" dirty="0" smtClean="0">
                <a:solidFill>
                  <a:schemeClr val="accent5"/>
                </a:solidFill>
              </a:rPr>
              <a:t>”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82006" cy="514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2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HAPJA  E  TENDEREVE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3600451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Kerkojme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operatoret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qe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kane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ofertuar</a:t>
            </a:r>
            <a:r>
              <a:rPr lang="en-US" sz="1600" b="1" dirty="0">
                <a:solidFill>
                  <a:schemeClr val="accent5"/>
                </a:solidFill>
              </a:rPr>
              <a:t>.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7" y="1544167"/>
            <a:ext cx="11871615" cy="51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1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HAPJA  E  TENDEREVE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4909706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Gjejm</a:t>
            </a:r>
            <a:r>
              <a:rPr lang="en-US" sz="1600" b="1" dirty="0" smtClean="0">
                <a:solidFill>
                  <a:schemeClr val="accent5"/>
                </a:solidFill>
              </a:rPr>
              <a:t> OE, e </a:t>
            </a:r>
            <a:r>
              <a:rPr lang="en-US" sz="1600" b="1" dirty="0" err="1" smtClean="0">
                <a:solidFill>
                  <a:schemeClr val="accent5"/>
                </a:solidFill>
              </a:rPr>
              <a:t>selektojm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dhe</a:t>
            </a:r>
            <a:r>
              <a:rPr lang="en-US" sz="1600" b="1" dirty="0" smtClean="0">
                <a:solidFill>
                  <a:schemeClr val="accent5"/>
                </a:solidFill>
              </a:rPr>
              <a:t> e shtypim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butonin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Prano</a:t>
            </a:r>
            <a:r>
              <a:rPr lang="en-US" sz="1600" b="1" dirty="0" smtClean="0">
                <a:solidFill>
                  <a:schemeClr val="accent5"/>
                </a:solidFill>
              </a:rPr>
              <a:t>”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82006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7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HAPJA  E  TENDEREVE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3808269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Njejt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veprojm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edhe</a:t>
            </a:r>
            <a:r>
              <a:rPr lang="en-US" sz="1600" b="1" dirty="0" smtClean="0">
                <a:solidFill>
                  <a:schemeClr val="accent5"/>
                </a:solidFill>
              </a:rPr>
              <a:t> me </a:t>
            </a:r>
            <a:r>
              <a:rPr lang="en-US" sz="1600" b="1" dirty="0" err="1" smtClean="0">
                <a:solidFill>
                  <a:schemeClr val="accent5"/>
                </a:solidFill>
              </a:rPr>
              <a:t>Operatoret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tjere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82006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6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HAPJA  E  TENDEREVE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5585115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accent5"/>
                </a:solidFill>
              </a:rPr>
              <a:t>Ne </a:t>
            </a:r>
            <a:r>
              <a:rPr lang="en-US" sz="1600" b="1" dirty="0" err="1" smtClean="0">
                <a:solidFill>
                  <a:schemeClr val="accent5"/>
                </a:solidFill>
              </a:rPr>
              <a:t>kete</a:t>
            </a:r>
            <a:r>
              <a:rPr lang="en-US" sz="1600" b="1" dirty="0" smtClean="0">
                <a:solidFill>
                  <a:schemeClr val="accent5"/>
                </a:solidFill>
              </a:rPr>
              <a:t> hap </a:t>
            </a:r>
            <a:r>
              <a:rPr lang="en-US" sz="1600" b="1" dirty="0" err="1" smtClean="0">
                <a:solidFill>
                  <a:schemeClr val="accent5"/>
                </a:solidFill>
              </a:rPr>
              <a:t>shihet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qe</a:t>
            </a:r>
            <a:r>
              <a:rPr lang="en-US" sz="1600" b="1" dirty="0" smtClean="0">
                <a:solidFill>
                  <a:schemeClr val="accent5"/>
                </a:solidFill>
              </a:rPr>
              <a:t> OE, </a:t>
            </a:r>
            <a:r>
              <a:rPr lang="en-US" sz="1600" b="1" dirty="0" err="1" smtClean="0">
                <a:solidFill>
                  <a:schemeClr val="accent5"/>
                </a:solidFill>
              </a:rPr>
              <a:t>ju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ka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shkuar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Procesverbali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hapjes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7" y="1544167"/>
            <a:ext cx="11871615" cy="512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4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773" y="2421083"/>
            <a:ext cx="11506199" cy="1553442"/>
          </a:xfrm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b="1" dirty="0" smtClean="0"/>
              <a:t>VLERËSIMI I TENDERËVE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         </a:t>
            </a:r>
            <a:endParaRPr lang="en-US" sz="36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865741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        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76063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VLERESIMI I </a:t>
            </a:r>
            <a:r>
              <a:rPr lang="en-US" sz="3600" b="1" dirty="0" smtClean="0"/>
              <a:t>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3808269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Selektojm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njoftimin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dhe</a:t>
            </a:r>
            <a:r>
              <a:rPr lang="en-US" sz="1600" b="1" dirty="0" smtClean="0">
                <a:solidFill>
                  <a:schemeClr val="accent5"/>
                </a:solidFill>
              </a:rPr>
              <a:t> shtypim </a:t>
            </a:r>
            <a:r>
              <a:rPr lang="en-US" sz="1600" b="1" dirty="0" err="1" smtClean="0">
                <a:solidFill>
                  <a:schemeClr val="accent5"/>
                </a:solidFill>
              </a:rPr>
              <a:t>detaje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7" y="1544167"/>
            <a:ext cx="11892397" cy="518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6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VLERESIMI I </a:t>
            </a:r>
            <a:r>
              <a:rPr lang="en-US" sz="3600" b="1" dirty="0" smtClean="0"/>
              <a:t>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3475760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accent5"/>
                </a:solidFill>
              </a:rPr>
              <a:t>Shtypim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butonin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Vleresimi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tenerit</a:t>
            </a:r>
            <a:r>
              <a:rPr lang="en-US" sz="1600" b="1" dirty="0" smtClean="0">
                <a:solidFill>
                  <a:schemeClr val="accent5"/>
                </a:solidFill>
              </a:rPr>
              <a:t>”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7" y="1544167"/>
            <a:ext cx="11892397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1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VLERESIMI I </a:t>
            </a:r>
            <a:r>
              <a:rPr lang="en-US" sz="3600" b="1" dirty="0" smtClean="0"/>
              <a:t>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6551469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accent5"/>
                </a:solidFill>
              </a:rPr>
              <a:t>Shtypim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butonin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Plotesoni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hapjen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tendereve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dhe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filloni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vleresimin</a:t>
            </a:r>
            <a:r>
              <a:rPr lang="en-US" sz="1600" b="1" dirty="0" smtClean="0">
                <a:solidFill>
                  <a:schemeClr val="accent5"/>
                </a:solidFill>
              </a:rPr>
              <a:t>”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7" y="1544167"/>
            <a:ext cx="11892397" cy="518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1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VLERESIMI I </a:t>
            </a:r>
            <a:r>
              <a:rPr lang="en-US" sz="3600" b="1" dirty="0" smtClean="0"/>
              <a:t>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21430"/>
            <a:ext cx="4681106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Sistemi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shfaq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nje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mesazh</a:t>
            </a:r>
            <a:r>
              <a:rPr lang="en-US" sz="1600" b="1" dirty="0" smtClean="0">
                <a:solidFill>
                  <a:schemeClr val="accent5"/>
                </a:solidFill>
              </a:rPr>
              <a:t>  </a:t>
            </a:r>
            <a:r>
              <a:rPr lang="en-US" sz="1600" b="1" dirty="0" err="1" smtClean="0">
                <a:solidFill>
                  <a:schemeClr val="accent5"/>
                </a:solidFill>
              </a:rPr>
              <a:t>ku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pyet</a:t>
            </a:r>
            <a:r>
              <a:rPr lang="en-US" sz="1600" b="1" dirty="0" smtClean="0">
                <a:solidFill>
                  <a:schemeClr val="accent5"/>
                </a:solidFill>
              </a:rPr>
              <a:t> “A </a:t>
            </a:r>
            <a:r>
              <a:rPr lang="en-US" sz="1600" b="1" dirty="0" err="1" smtClean="0">
                <a:solidFill>
                  <a:schemeClr val="accent5"/>
                </a:solidFill>
              </a:rPr>
              <a:t>jeni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sigurt</a:t>
            </a:r>
            <a:r>
              <a:rPr lang="en-US" sz="1600" b="1" dirty="0" smtClean="0">
                <a:solidFill>
                  <a:schemeClr val="accent5"/>
                </a:solidFill>
              </a:rPr>
              <a:t>”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913178" cy="518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SHTIMI </a:t>
            </a:r>
            <a:r>
              <a:rPr lang="en-US" sz="3600" b="1" dirty="0" smtClean="0"/>
              <a:t> I  ZYRTAREVE   TJERE  </a:t>
            </a:r>
            <a:r>
              <a:rPr lang="en-US" sz="3600" b="1" dirty="0"/>
              <a:t>BRENDA </a:t>
            </a:r>
            <a:r>
              <a:rPr lang="en-US" sz="3600" b="1" dirty="0" smtClean="0"/>
              <a:t> AK-se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3319896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nen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menyja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shfrytezuesit</a:t>
            </a:r>
            <a:r>
              <a:rPr lang="en-US" sz="1600" b="1" dirty="0" smtClean="0">
                <a:solidFill>
                  <a:schemeClr val="accent5"/>
                </a:solidFill>
              </a:rPr>
              <a:t> e mi”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6"/>
            <a:ext cx="11892396" cy="51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1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VLERESIMI I </a:t>
            </a:r>
            <a:r>
              <a:rPr lang="en-US" sz="3600" b="1" dirty="0" smtClean="0"/>
              <a:t>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7" y="1000648"/>
            <a:ext cx="4057652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accent5"/>
                </a:solidFill>
              </a:rPr>
              <a:t>Ne </a:t>
            </a:r>
            <a:r>
              <a:rPr lang="en-US" sz="1600" b="1" dirty="0" err="1" smtClean="0">
                <a:solidFill>
                  <a:schemeClr val="accent5"/>
                </a:solidFill>
              </a:rPr>
              <a:t>kete</a:t>
            </a:r>
            <a:r>
              <a:rPr lang="en-US" sz="1600" b="1" dirty="0" smtClean="0">
                <a:solidFill>
                  <a:schemeClr val="accent5"/>
                </a:solidFill>
              </a:rPr>
              <a:t> hap </a:t>
            </a:r>
            <a:r>
              <a:rPr lang="en-US" sz="1600" b="1" dirty="0" err="1" smtClean="0">
                <a:solidFill>
                  <a:schemeClr val="accent5"/>
                </a:solidFill>
              </a:rPr>
              <a:t>vendosim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anetaret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vleresimit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7" y="1544167"/>
            <a:ext cx="11892397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4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VLERESIMI I </a:t>
            </a:r>
            <a:r>
              <a:rPr lang="en-US" sz="3600" b="1" dirty="0" smtClean="0"/>
              <a:t>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5543551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Selektojm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anetarin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vleresimit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dhe</a:t>
            </a:r>
            <a:r>
              <a:rPr lang="en-US" sz="1600" b="1" dirty="0" smtClean="0">
                <a:solidFill>
                  <a:schemeClr val="accent5"/>
                </a:solidFill>
              </a:rPr>
              <a:t> shtypim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butonin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Prano</a:t>
            </a:r>
            <a:r>
              <a:rPr lang="en-US" sz="1600" b="1" dirty="0" smtClean="0">
                <a:solidFill>
                  <a:schemeClr val="accent5"/>
                </a:solidFill>
              </a:rPr>
              <a:t>”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7" y="1544167"/>
            <a:ext cx="11892397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7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VLERESIMI I </a:t>
            </a:r>
            <a:r>
              <a:rPr lang="en-US" sz="3600" b="1" dirty="0" smtClean="0"/>
              <a:t>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4577197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Shihen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vendosur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gjithe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anetaret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vleresimit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7" y="1544167"/>
            <a:ext cx="11892397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7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VLERESIMI I </a:t>
            </a:r>
            <a:r>
              <a:rPr lang="en-US" sz="3600" b="1" dirty="0" smtClean="0"/>
              <a:t>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2904260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Tenderet</a:t>
            </a:r>
            <a:r>
              <a:rPr lang="en-US" sz="1600" b="1" dirty="0" smtClean="0">
                <a:solidFill>
                  <a:schemeClr val="accent5"/>
                </a:solidFill>
              </a:rPr>
              <a:t> ne </a:t>
            </a:r>
            <a:r>
              <a:rPr lang="en-US" sz="1600" b="1" dirty="0" err="1" smtClean="0">
                <a:solidFill>
                  <a:schemeClr val="accent5"/>
                </a:solidFill>
              </a:rPr>
              <a:t>forme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elektronike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82006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7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VLERESIMI I </a:t>
            </a:r>
            <a:r>
              <a:rPr lang="en-US" sz="3600" b="1" dirty="0" smtClean="0"/>
              <a:t>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6946324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Permbledhje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gjithe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dokumentave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nga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operatori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pare ne </a:t>
            </a:r>
            <a:r>
              <a:rPr lang="en-US" sz="1600" b="1" dirty="0" err="1" smtClean="0">
                <a:solidFill>
                  <a:schemeClr val="accent5"/>
                </a:solidFill>
              </a:rPr>
              <a:t>forme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elektronike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8619260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4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VLERESIMI I </a:t>
            </a:r>
            <a:r>
              <a:rPr lang="en-US" sz="3600" b="1" dirty="0" smtClean="0"/>
              <a:t>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6956715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>
                <a:solidFill>
                  <a:schemeClr val="accent5"/>
                </a:solidFill>
              </a:rPr>
              <a:t>Permbledhje</a:t>
            </a:r>
            <a:r>
              <a:rPr lang="en-US" sz="1600" b="1" dirty="0">
                <a:solidFill>
                  <a:schemeClr val="accent5"/>
                </a:solidFill>
              </a:rPr>
              <a:t> e </a:t>
            </a:r>
            <a:r>
              <a:rPr lang="en-US" sz="1600" b="1" dirty="0" err="1">
                <a:solidFill>
                  <a:schemeClr val="accent5"/>
                </a:solidFill>
              </a:rPr>
              <a:t>gjithe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dokumentave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nga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operatori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i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dyte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>
                <a:solidFill>
                  <a:schemeClr val="accent5"/>
                </a:solidFill>
              </a:rPr>
              <a:t>ne </a:t>
            </a:r>
            <a:r>
              <a:rPr lang="en-US" sz="1600" b="1" dirty="0" err="1">
                <a:solidFill>
                  <a:schemeClr val="accent5"/>
                </a:solidFill>
              </a:rPr>
              <a:t>forme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elektronike</a:t>
            </a:r>
            <a:r>
              <a:rPr lang="en-US" sz="1600" b="1" dirty="0">
                <a:solidFill>
                  <a:schemeClr val="accent5"/>
                </a:solidFill>
              </a:rPr>
              <a:t>.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8588087" cy="511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VLERESIMI I </a:t>
            </a:r>
            <a:r>
              <a:rPr lang="en-US" sz="3600" b="1" dirty="0" smtClean="0"/>
              <a:t>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4972051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accent5"/>
                </a:solidFill>
              </a:rPr>
              <a:t>Ketu </a:t>
            </a:r>
            <a:r>
              <a:rPr lang="en-US" sz="1600" b="1" dirty="0" err="1" smtClean="0">
                <a:solidFill>
                  <a:schemeClr val="accent5"/>
                </a:solidFill>
              </a:rPr>
              <a:t>shihen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gjithe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operatoret</a:t>
            </a:r>
            <a:r>
              <a:rPr lang="en-US" sz="1600" b="1" dirty="0" smtClean="0">
                <a:solidFill>
                  <a:schemeClr val="accent5"/>
                </a:solidFill>
              </a:rPr>
              <a:t>, </a:t>
            </a:r>
            <a:r>
              <a:rPr lang="en-US" sz="1600" b="1" dirty="0" err="1" smtClean="0">
                <a:solidFill>
                  <a:schemeClr val="accent5"/>
                </a:solidFill>
              </a:rPr>
              <a:t>elektronike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dhe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fizik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7" y="1544167"/>
            <a:ext cx="8671215" cy="511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3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VLERESIMI I </a:t>
            </a:r>
            <a:r>
              <a:rPr lang="en-US" sz="3600" b="1" dirty="0" smtClean="0"/>
              <a:t>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2991717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Permbledhje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nga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Tenderi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pare.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0411692" cy="519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VLERESIMI I </a:t>
            </a:r>
            <a:r>
              <a:rPr lang="en-US" sz="3600" b="1" dirty="0" smtClean="0"/>
              <a:t>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2963142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>
                <a:solidFill>
                  <a:schemeClr val="accent5"/>
                </a:solidFill>
              </a:rPr>
              <a:t>Permbledhje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nga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Tenderi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i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dyte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6" y="1544167"/>
            <a:ext cx="9983069" cy="510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9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VLERESIMI I </a:t>
            </a:r>
            <a:r>
              <a:rPr lang="en-US" sz="3600" b="1" dirty="0" smtClean="0"/>
              <a:t>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2982192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>
                <a:solidFill>
                  <a:schemeClr val="accent5"/>
                </a:solidFill>
              </a:rPr>
              <a:t>Permbledhje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nga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Tenderi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i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tret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7" y="1544166"/>
            <a:ext cx="9668743" cy="519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5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SHTIMI </a:t>
            </a:r>
            <a:r>
              <a:rPr lang="en-US" sz="3600" b="1" dirty="0" smtClean="0"/>
              <a:t> I  ZYRTAREVE   TJERE  </a:t>
            </a:r>
            <a:r>
              <a:rPr lang="en-US" sz="3600" b="1" dirty="0"/>
              <a:t>BRENDA </a:t>
            </a:r>
            <a:r>
              <a:rPr lang="en-US" sz="3600" b="1" dirty="0" smtClean="0"/>
              <a:t> AK-se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3267941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accent5"/>
                </a:solidFill>
              </a:rPr>
              <a:t>Shtypim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butonin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shfrytezuesi</a:t>
            </a:r>
            <a:r>
              <a:rPr lang="en-US" sz="1600" b="1" dirty="0" smtClean="0">
                <a:solidFill>
                  <a:schemeClr val="accent5"/>
                </a:solidFill>
              </a:rPr>
              <a:t> I </a:t>
            </a:r>
            <a:r>
              <a:rPr lang="en-US" sz="1600" b="1" dirty="0" err="1" smtClean="0">
                <a:solidFill>
                  <a:schemeClr val="accent5"/>
                </a:solidFill>
              </a:rPr>
              <a:t>ri</a:t>
            </a:r>
            <a:r>
              <a:rPr lang="en-US" sz="1600" b="1" dirty="0" smtClean="0">
                <a:solidFill>
                  <a:schemeClr val="accent5"/>
                </a:solidFill>
              </a:rPr>
              <a:t>”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71614" cy="334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3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VLERESIMI I </a:t>
            </a:r>
            <a:r>
              <a:rPr lang="en-US" sz="3600" b="1" dirty="0" smtClean="0"/>
              <a:t>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2582142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Garancionet</a:t>
            </a:r>
            <a:r>
              <a:rPr lang="en-US" sz="1600" b="1" dirty="0" smtClean="0">
                <a:solidFill>
                  <a:schemeClr val="accent5"/>
                </a:solidFill>
              </a:rPr>
              <a:t> per </a:t>
            </a:r>
            <a:r>
              <a:rPr lang="en-US" sz="1600" b="1" dirty="0" err="1" smtClean="0">
                <a:solidFill>
                  <a:schemeClr val="accent5"/>
                </a:solidFill>
              </a:rPr>
              <a:t>ofertuesit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0259292" cy="502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5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VLERESIMI I </a:t>
            </a:r>
            <a:r>
              <a:rPr lang="en-US" sz="3600" b="1" dirty="0" smtClean="0"/>
              <a:t>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2810742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Garancioni</a:t>
            </a:r>
            <a:r>
              <a:rPr lang="en-US" sz="1600" b="1" dirty="0" smtClean="0">
                <a:solidFill>
                  <a:schemeClr val="accent5"/>
                </a:solidFill>
              </a:rPr>
              <a:t> per </a:t>
            </a:r>
            <a:r>
              <a:rPr lang="en-US" sz="1600" b="1" dirty="0" err="1" smtClean="0">
                <a:solidFill>
                  <a:schemeClr val="accent5"/>
                </a:solidFill>
              </a:rPr>
              <a:t>oferten</a:t>
            </a:r>
            <a:r>
              <a:rPr lang="en-US" sz="1600" b="1" dirty="0" smtClean="0">
                <a:solidFill>
                  <a:schemeClr val="accent5"/>
                </a:solidFill>
              </a:rPr>
              <a:t> e pare.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7" y="1544167"/>
            <a:ext cx="11888067" cy="501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6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VLERESIMI I </a:t>
            </a:r>
            <a:r>
              <a:rPr lang="en-US" sz="3600" b="1" dirty="0" smtClean="0"/>
              <a:t>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2820267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Garancioni</a:t>
            </a:r>
            <a:r>
              <a:rPr lang="en-US" sz="1600" b="1" dirty="0" smtClean="0">
                <a:solidFill>
                  <a:schemeClr val="accent5"/>
                </a:solidFill>
              </a:rPr>
              <a:t> per </a:t>
            </a:r>
            <a:r>
              <a:rPr lang="en-US" sz="1600" b="1" dirty="0" err="1" smtClean="0">
                <a:solidFill>
                  <a:schemeClr val="accent5"/>
                </a:solidFill>
              </a:rPr>
              <a:t>oferten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dyte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7" y="1544167"/>
            <a:ext cx="11907117" cy="51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7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VLERESIMI I </a:t>
            </a:r>
            <a:r>
              <a:rPr lang="en-US" sz="3600" b="1" dirty="0" smtClean="0"/>
              <a:t>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2867892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Garancioni</a:t>
            </a:r>
            <a:r>
              <a:rPr lang="en-US" sz="1600" b="1" dirty="0" smtClean="0">
                <a:solidFill>
                  <a:schemeClr val="accent5"/>
                </a:solidFill>
              </a:rPr>
              <a:t> per </a:t>
            </a:r>
            <a:r>
              <a:rPr lang="en-US" sz="1600" b="1" dirty="0" err="1" smtClean="0">
                <a:solidFill>
                  <a:schemeClr val="accent5"/>
                </a:solidFill>
              </a:rPr>
              <a:t>oferten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trete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7" y="1544167"/>
            <a:ext cx="11907117" cy="51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9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VLERESIMI I </a:t>
            </a:r>
            <a:r>
              <a:rPr lang="en-US" sz="3600" b="1" dirty="0" smtClean="0"/>
              <a:t>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2571751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Kerkesat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pershtatmerise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7" y="1544166"/>
            <a:ext cx="11902787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2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VLERESIMI I </a:t>
            </a:r>
            <a:r>
              <a:rPr lang="en-US" sz="3600" b="1" dirty="0" smtClean="0"/>
              <a:t>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8182842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Shyqrtimi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analitik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deshmive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kerkuara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dhe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dorzuara</a:t>
            </a:r>
            <a:r>
              <a:rPr lang="en-US" sz="1600" b="1" dirty="0" smtClean="0">
                <a:solidFill>
                  <a:schemeClr val="accent5"/>
                </a:solidFill>
              </a:rPr>
              <a:t> per </a:t>
            </a:r>
            <a:r>
              <a:rPr lang="en-US" sz="1600" b="1" dirty="0" err="1" smtClean="0">
                <a:solidFill>
                  <a:schemeClr val="accent5"/>
                </a:solidFill>
              </a:rPr>
              <a:t>pershtatshmeri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profesionale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7" y="1544167"/>
            <a:ext cx="11892397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6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VLERESIMI I </a:t>
            </a:r>
            <a:r>
              <a:rPr lang="en-US" sz="3600" b="1" dirty="0" smtClean="0"/>
              <a:t>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3912178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Analiza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kerkesave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nga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specifikimi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teknik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82006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9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VLERESIMI I </a:t>
            </a:r>
            <a:r>
              <a:rPr lang="en-US" sz="3600" b="1" dirty="0" smtClean="0"/>
              <a:t>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7424306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Shqyrtimi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analitik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deshmive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kerkuara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dhe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dorzuara</a:t>
            </a:r>
            <a:r>
              <a:rPr lang="en-US" sz="1600" b="1" dirty="0" smtClean="0">
                <a:solidFill>
                  <a:schemeClr val="accent5"/>
                </a:solidFill>
              </a:rPr>
              <a:t> per </a:t>
            </a:r>
            <a:r>
              <a:rPr lang="en-US" sz="1600" b="1" dirty="0" err="1" smtClean="0">
                <a:solidFill>
                  <a:schemeClr val="accent5"/>
                </a:solidFill>
              </a:rPr>
              <a:t>gjendjen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ekonomike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7" y="1544167"/>
            <a:ext cx="11892397" cy="518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8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VLERESIMI I </a:t>
            </a:r>
            <a:r>
              <a:rPr lang="en-US" sz="3600" b="1" dirty="0" smtClean="0"/>
              <a:t>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1896342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Analiza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>
                <a:solidFill>
                  <a:schemeClr val="accent5"/>
                </a:solidFill>
              </a:rPr>
              <a:t>ç</a:t>
            </a:r>
            <a:r>
              <a:rPr lang="en-US" sz="1600" b="1" dirty="0" err="1" smtClean="0">
                <a:solidFill>
                  <a:schemeClr val="accent5"/>
                </a:solidFill>
              </a:rPr>
              <a:t>mimeve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7" y="1544167"/>
            <a:ext cx="11902787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4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VLERESIMI I </a:t>
            </a:r>
            <a:r>
              <a:rPr lang="en-US" sz="3600" b="1" dirty="0" smtClean="0"/>
              <a:t>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3756315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Shqyrtimi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çmimit</a:t>
            </a:r>
            <a:r>
              <a:rPr lang="en-US" sz="1600" b="1" dirty="0" smtClean="0">
                <a:solidFill>
                  <a:schemeClr val="accent5"/>
                </a:solidFill>
              </a:rPr>
              <a:t> per </a:t>
            </a:r>
            <a:r>
              <a:rPr lang="en-US" sz="1600" b="1" dirty="0" err="1" smtClean="0">
                <a:solidFill>
                  <a:schemeClr val="accent5"/>
                </a:solidFill>
              </a:rPr>
              <a:t>operatorin</a:t>
            </a:r>
            <a:r>
              <a:rPr lang="en-US" sz="1600" b="1" dirty="0" smtClean="0">
                <a:solidFill>
                  <a:schemeClr val="accent5"/>
                </a:solidFill>
              </a:rPr>
              <a:t> e pare.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7" y="1544166"/>
            <a:ext cx="11892397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SHTIMI </a:t>
            </a:r>
            <a:r>
              <a:rPr lang="en-US" sz="3600" b="1" dirty="0" smtClean="0"/>
              <a:t> I  ZYRTAREVE   TJERE  </a:t>
            </a:r>
            <a:r>
              <a:rPr lang="en-US" sz="3600" b="1" dirty="0"/>
              <a:t>BRENDA </a:t>
            </a:r>
            <a:r>
              <a:rPr lang="en-US" sz="3600" b="1" dirty="0" smtClean="0"/>
              <a:t> AK-se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4556414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Plotesoni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gjitha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shenimet</a:t>
            </a:r>
            <a:r>
              <a:rPr lang="en-US" sz="1600" b="1" dirty="0" smtClean="0">
                <a:solidFill>
                  <a:schemeClr val="accent5"/>
                </a:solidFill>
              </a:rPr>
              <a:t> per </a:t>
            </a:r>
            <a:r>
              <a:rPr lang="en-US" sz="1600" b="1" dirty="0" err="1" smtClean="0">
                <a:solidFill>
                  <a:schemeClr val="accent5"/>
                </a:solidFill>
              </a:rPr>
              <a:t>shfrytezuesin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ri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82005" cy="51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7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VLERESIMI I </a:t>
            </a:r>
            <a:r>
              <a:rPr lang="en-US" sz="3600" b="1" dirty="0" smtClean="0"/>
              <a:t>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3808269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>
                <a:solidFill>
                  <a:schemeClr val="accent5"/>
                </a:solidFill>
              </a:rPr>
              <a:t>Shqyrtimi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i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çmimit</a:t>
            </a:r>
            <a:r>
              <a:rPr lang="en-US" sz="1600" b="1" dirty="0">
                <a:solidFill>
                  <a:schemeClr val="accent5"/>
                </a:solidFill>
              </a:rPr>
              <a:t> per </a:t>
            </a:r>
            <a:r>
              <a:rPr lang="en-US" sz="1600" b="1" dirty="0" err="1">
                <a:solidFill>
                  <a:schemeClr val="accent5"/>
                </a:solidFill>
              </a:rPr>
              <a:t>operatorin</a:t>
            </a:r>
            <a:r>
              <a:rPr lang="en-US" sz="1600" b="1" dirty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dyte</a:t>
            </a:r>
            <a:r>
              <a:rPr lang="en-US" sz="1600" b="1" dirty="0">
                <a:solidFill>
                  <a:schemeClr val="accent5"/>
                </a:solidFill>
              </a:rPr>
              <a:t>.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7" y="1544167"/>
            <a:ext cx="11892397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7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VLERESIMI I </a:t>
            </a:r>
            <a:r>
              <a:rPr lang="en-US" sz="3600" b="1" dirty="0" smtClean="0"/>
              <a:t>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3808269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>
                <a:solidFill>
                  <a:schemeClr val="accent5"/>
                </a:solidFill>
              </a:rPr>
              <a:t>Shqyrtimi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i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çmimit</a:t>
            </a:r>
            <a:r>
              <a:rPr lang="en-US" sz="1600" b="1" dirty="0">
                <a:solidFill>
                  <a:schemeClr val="accent5"/>
                </a:solidFill>
              </a:rPr>
              <a:t> per </a:t>
            </a:r>
            <a:r>
              <a:rPr lang="en-US" sz="1600" b="1" dirty="0" err="1">
                <a:solidFill>
                  <a:schemeClr val="accent5"/>
                </a:solidFill>
              </a:rPr>
              <a:t>operatorin</a:t>
            </a:r>
            <a:r>
              <a:rPr lang="en-US" sz="1600" b="1" dirty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trete</a:t>
            </a:r>
            <a:r>
              <a:rPr lang="en-US" sz="1600" b="1" dirty="0">
                <a:solidFill>
                  <a:schemeClr val="accent5"/>
                </a:solidFill>
              </a:rPr>
              <a:t>.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7" y="1544167"/>
            <a:ext cx="11892397" cy="518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6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VLERESIMI I </a:t>
            </a:r>
            <a:r>
              <a:rPr lang="en-US" sz="3600" b="1" dirty="0" smtClean="0"/>
              <a:t>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2156115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Vleresimi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tendereve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6"/>
            <a:ext cx="10489624" cy="512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3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VLERESIMI I </a:t>
            </a:r>
            <a:r>
              <a:rPr lang="en-US" sz="3600" b="1" dirty="0" smtClean="0"/>
              <a:t>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4618760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Sistemi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perzgjedh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operatorin</a:t>
            </a:r>
            <a:r>
              <a:rPr lang="en-US" sz="1600" b="1" dirty="0" smtClean="0">
                <a:solidFill>
                  <a:schemeClr val="accent5"/>
                </a:solidFill>
              </a:rPr>
              <a:t> me </a:t>
            </a:r>
            <a:r>
              <a:rPr lang="en-US" sz="1600" b="1" dirty="0" err="1" smtClean="0">
                <a:solidFill>
                  <a:schemeClr val="accent5"/>
                </a:solidFill>
              </a:rPr>
              <a:t>çmim</a:t>
            </a:r>
            <a:r>
              <a:rPr lang="en-US" sz="1600" b="1" dirty="0" smtClean="0">
                <a:solidFill>
                  <a:schemeClr val="accent5"/>
                </a:solidFill>
              </a:rPr>
              <a:t> me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ulet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82006" cy="519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8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VLERESIMI I </a:t>
            </a:r>
            <a:r>
              <a:rPr lang="en-US" sz="3600" b="1" dirty="0" smtClean="0"/>
              <a:t>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2218460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Perfundimi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vleresimit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7" y="1544166"/>
            <a:ext cx="11892397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3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VLERESIMI I </a:t>
            </a:r>
            <a:r>
              <a:rPr lang="en-US" sz="3600" b="1" dirty="0" smtClean="0"/>
              <a:t>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4951269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Permes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butonit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Krijoni</a:t>
            </a:r>
            <a:r>
              <a:rPr lang="en-US" sz="1600" b="1" dirty="0" smtClean="0">
                <a:solidFill>
                  <a:schemeClr val="accent5"/>
                </a:solidFill>
              </a:rPr>
              <a:t>” </a:t>
            </a:r>
            <a:r>
              <a:rPr lang="en-US" sz="1600" b="1" dirty="0" err="1" smtClean="0">
                <a:solidFill>
                  <a:schemeClr val="accent5"/>
                </a:solidFill>
              </a:rPr>
              <a:t>krijoim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Raportin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Vleresimit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82006" cy="518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6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VLERESIMI I </a:t>
            </a:r>
            <a:r>
              <a:rPr lang="en-US" sz="3600" b="1" dirty="0" smtClean="0"/>
              <a:t>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8463397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Pasi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eshte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krijuar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Raporti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Vleresimit</a:t>
            </a:r>
            <a:r>
              <a:rPr lang="en-US" sz="1600" b="1" dirty="0" smtClean="0">
                <a:solidFill>
                  <a:schemeClr val="accent5"/>
                </a:solidFill>
              </a:rPr>
              <a:t>, </a:t>
            </a:r>
            <a:r>
              <a:rPr lang="en-US" sz="1600" b="1" dirty="0" err="1" smtClean="0">
                <a:solidFill>
                  <a:schemeClr val="accent5"/>
                </a:solidFill>
              </a:rPr>
              <a:t>atehere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shkarkohet</a:t>
            </a:r>
            <a:r>
              <a:rPr lang="en-US" sz="1600" b="1" dirty="0" smtClean="0">
                <a:solidFill>
                  <a:schemeClr val="accent5"/>
                </a:solidFill>
              </a:rPr>
              <a:t>, </a:t>
            </a:r>
            <a:r>
              <a:rPr lang="en-US" sz="1600" b="1" dirty="0" err="1" smtClean="0">
                <a:solidFill>
                  <a:schemeClr val="accent5"/>
                </a:solidFill>
              </a:rPr>
              <a:t>plotesohet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dhe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vendoset</a:t>
            </a:r>
            <a:r>
              <a:rPr lang="en-US" sz="1600" b="1" dirty="0" smtClean="0">
                <a:solidFill>
                  <a:schemeClr val="accent5"/>
                </a:solidFill>
              </a:rPr>
              <a:t> ne </a:t>
            </a:r>
            <a:r>
              <a:rPr lang="en-US" sz="1600" b="1" dirty="0" err="1" smtClean="0">
                <a:solidFill>
                  <a:schemeClr val="accent5"/>
                </a:solidFill>
              </a:rPr>
              <a:t>sistem</a:t>
            </a:r>
            <a:r>
              <a:rPr lang="en-US" sz="1600" b="1" dirty="0">
                <a:solidFill>
                  <a:schemeClr val="accent5"/>
                </a:solidFill>
              </a:rPr>
              <a:t>.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82006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VLERESIMI I </a:t>
            </a:r>
            <a:r>
              <a:rPr lang="en-US" sz="3600" b="1" dirty="0" smtClean="0"/>
              <a:t>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5346124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accent5"/>
                </a:solidFill>
              </a:rPr>
              <a:t>Ne </a:t>
            </a:r>
            <a:r>
              <a:rPr lang="en-US" sz="1600" b="1" dirty="0" err="1" smtClean="0">
                <a:solidFill>
                  <a:schemeClr val="accent5"/>
                </a:solidFill>
              </a:rPr>
              <a:t>detaje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Njoftimit</a:t>
            </a:r>
            <a:r>
              <a:rPr lang="en-US" sz="1600" b="1" dirty="0" smtClean="0">
                <a:solidFill>
                  <a:schemeClr val="accent5"/>
                </a:solidFill>
              </a:rPr>
              <a:t>, </a:t>
            </a:r>
            <a:r>
              <a:rPr lang="en-US" sz="1600" b="1" dirty="0" err="1" smtClean="0">
                <a:solidFill>
                  <a:schemeClr val="accent5"/>
                </a:solidFill>
              </a:rPr>
              <a:t>mund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shihet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Raporti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Vleresimit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82006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5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 b="1" dirty="0"/>
              <a:t>PUBLIKIMI I NJOFTIMIT </a:t>
            </a:r>
            <a:r>
              <a:rPr lang="en-US" sz="3200" b="1" dirty="0">
                <a:latin typeface="Arial Narrow" panose="020B0606020202030204" pitchFamily="34" charset="0"/>
              </a:rPr>
              <a:t>B58</a:t>
            </a:r>
            <a:endParaRPr lang="en-US" sz="3200" b="1" dirty="0">
              <a:gradFill flip="none" rotWithShape="1">
                <a:gsLst>
                  <a:gs pos="32000">
                    <a:prstClr val="white">
                      <a:lumMod val="89000"/>
                    </a:prstClr>
                  </a:gs>
                  <a:gs pos="0">
                    <a:prstClr val="black">
                      <a:lumMod val="41000"/>
                      <a:lumOff val="59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6696941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rgbClr val="F4DE3A"/>
                </a:solidFill>
              </a:rPr>
              <a:t>Permes</a:t>
            </a:r>
            <a:r>
              <a:rPr lang="en-US" sz="1600" b="1" dirty="0" smtClean="0">
                <a:solidFill>
                  <a:srgbClr val="F4DE3A"/>
                </a:solidFill>
              </a:rPr>
              <a:t> </a:t>
            </a:r>
            <a:r>
              <a:rPr lang="en-US" sz="1600" b="1" dirty="0" err="1" smtClean="0">
                <a:solidFill>
                  <a:srgbClr val="F4DE3A"/>
                </a:solidFill>
              </a:rPr>
              <a:t>butonit</a:t>
            </a:r>
            <a:r>
              <a:rPr lang="en-US" sz="1600" b="1" dirty="0" smtClean="0">
                <a:solidFill>
                  <a:srgbClr val="F4DE3A"/>
                </a:solidFill>
              </a:rPr>
              <a:t> “</a:t>
            </a:r>
            <a:r>
              <a:rPr lang="en-US" sz="1600" b="1" dirty="0" err="1" smtClean="0">
                <a:solidFill>
                  <a:srgbClr val="F4DE3A"/>
                </a:solidFill>
              </a:rPr>
              <a:t>Shtoni</a:t>
            </a:r>
            <a:r>
              <a:rPr lang="en-US" sz="1600" b="1" dirty="0" smtClean="0">
                <a:solidFill>
                  <a:srgbClr val="F4DE3A"/>
                </a:solidFill>
              </a:rPr>
              <a:t> </a:t>
            </a:r>
            <a:r>
              <a:rPr lang="en-US" sz="1600" b="1" dirty="0" err="1" smtClean="0">
                <a:solidFill>
                  <a:srgbClr val="F4DE3A"/>
                </a:solidFill>
              </a:rPr>
              <a:t>dokument</a:t>
            </a:r>
            <a:r>
              <a:rPr lang="en-US" sz="1600" b="1" dirty="0" smtClean="0">
                <a:solidFill>
                  <a:srgbClr val="F4DE3A"/>
                </a:solidFill>
              </a:rPr>
              <a:t> </a:t>
            </a:r>
            <a:r>
              <a:rPr lang="en-US" sz="1600" b="1" dirty="0" err="1" smtClean="0">
                <a:solidFill>
                  <a:srgbClr val="F4DE3A"/>
                </a:solidFill>
              </a:rPr>
              <a:t>te</a:t>
            </a:r>
            <a:r>
              <a:rPr lang="en-US" sz="1600" b="1" dirty="0" smtClean="0">
                <a:solidFill>
                  <a:srgbClr val="F4DE3A"/>
                </a:solidFill>
              </a:rPr>
              <a:t> </a:t>
            </a:r>
            <a:r>
              <a:rPr lang="en-US" sz="1600" b="1" dirty="0" err="1" smtClean="0">
                <a:solidFill>
                  <a:srgbClr val="F4DE3A"/>
                </a:solidFill>
              </a:rPr>
              <a:t>ri</a:t>
            </a:r>
            <a:r>
              <a:rPr lang="en-US" sz="1600" b="1" dirty="0" smtClean="0">
                <a:solidFill>
                  <a:srgbClr val="F4DE3A"/>
                </a:solidFill>
              </a:rPr>
              <a:t>”</a:t>
            </a:r>
            <a:endParaRPr lang="en-US" sz="1600" b="1" dirty="0">
              <a:solidFill>
                <a:srgbClr val="F4DE3A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02" y="1544167"/>
            <a:ext cx="1030605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0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773" y="2421083"/>
            <a:ext cx="11506199" cy="1553442"/>
          </a:xfrm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b="1" dirty="0">
                <a:solidFill>
                  <a:schemeClr val="tx1"/>
                </a:solidFill>
              </a:rPr>
              <a:t>DHËNJA ELEKTRONIKE</a:t>
            </a:r>
            <a:r>
              <a:rPr lang="en-US" sz="8800" b="1" dirty="0">
                <a:solidFill>
                  <a:schemeClr val="bg1"/>
                </a:solidFill>
              </a:rPr>
              <a:t/>
            </a:r>
            <a:br>
              <a:rPr lang="en-US" sz="8800" b="1" dirty="0">
                <a:solidFill>
                  <a:schemeClr val="bg1"/>
                </a:solidFill>
              </a:rPr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         </a:t>
            </a:r>
            <a:endParaRPr lang="en-US" sz="36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865741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        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9353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SHTIMI </a:t>
            </a:r>
            <a:r>
              <a:rPr lang="en-US" sz="3600" b="1" dirty="0" smtClean="0"/>
              <a:t> I  ZYRTAREVE   TJERE  </a:t>
            </a:r>
            <a:r>
              <a:rPr lang="en-US" sz="3600" b="1" dirty="0"/>
              <a:t>BRENDA </a:t>
            </a:r>
            <a:r>
              <a:rPr lang="en-US" sz="3600" b="1" dirty="0" smtClean="0"/>
              <a:t> AK-se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5533159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accent5"/>
                </a:solidFill>
              </a:rPr>
              <a:t>Pas </a:t>
            </a:r>
            <a:r>
              <a:rPr lang="en-US" sz="1600" b="1" dirty="0" err="1" smtClean="0">
                <a:solidFill>
                  <a:schemeClr val="accent5"/>
                </a:solidFill>
              </a:rPr>
              <a:t>plotesimit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t’gjitha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shenimeve</a:t>
            </a:r>
            <a:r>
              <a:rPr lang="en-US" sz="1600" b="1" dirty="0" smtClean="0">
                <a:solidFill>
                  <a:schemeClr val="accent5"/>
                </a:solidFill>
              </a:rPr>
              <a:t> shtypim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butonin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Ruaj</a:t>
            </a:r>
            <a:r>
              <a:rPr lang="en-US" sz="1600" b="1" dirty="0" smtClean="0">
                <a:solidFill>
                  <a:schemeClr val="accent5"/>
                </a:solidFill>
              </a:rPr>
              <a:t>”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71614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tx1"/>
                </a:solidFill>
              </a:rPr>
              <a:t>DHËNJA </a:t>
            </a:r>
            <a:r>
              <a:rPr lang="en-US" sz="3600" b="1" dirty="0" smtClean="0">
                <a:solidFill>
                  <a:schemeClr val="tx1"/>
                </a:solidFill>
              </a:rPr>
              <a:t> ELEKTRONIKE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6696941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Tek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Procedurat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mia</a:t>
            </a:r>
            <a:r>
              <a:rPr lang="en-US" sz="1600" b="1" dirty="0" smtClean="0">
                <a:solidFill>
                  <a:schemeClr val="accent5"/>
                </a:solidFill>
              </a:rPr>
              <a:t>” </a:t>
            </a:r>
            <a:r>
              <a:rPr lang="en-US" sz="1600" b="1" dirty="0" err="1" smtClean="0">
                <a:solidFill>
                  <a:schemeClr val="accent5"/>
                </a:solidFill>
              </a:rPr>
              <a:t>selektojm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njoftimin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dhe</a:t>
            </a:r>
            <a:r>
              <a:rPr lang="en-US" sz="1600" b="1" dirty="0" smtClean="0">
                <a:solidFill>
                  <a:schemeClr val="accent5"/>
                </a:solidFill>
              </a:rPr>
              <a:t> shtypim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butonin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Detaje</a:t>
            </a:r>
            <a:r>
              <a:rPr lang="en-US" sz="1600" b="1" dirty="0" smtClean="0">
                <a:solidFill>
                  <a:schemeClr val="accent5"/>
                </a:solidFill>
              </a:rPr>
              <a:t>”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902786" cy="518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2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tx1"/>
                </a:solidFill>
              </a:rPr>
              <a:t>DHËNJA </a:t>
            </a:r>
            <a:r>
              <a:rPr lang="en-US" sz="3600" b="1" dirty="0" smtClean="0">
                <a:solidFill>
                  <a:schemeClr val="tx1"/>
                </a:solidFill>
              </a:rPr>
              <a:t> ELEKTRONIKE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3610841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accent5"/>
                </a:solidFill>
              </a:rPr>
              <a:t>Shtypim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butonin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Dhenja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kontrates</a:t>
            </a:r>
            <a:r>
              <a:rPr lang="en-US" sz="1600" b="1" dirty="0" smtClean="0">
                <a:solidFill>
                  <a:schemeClr val="accent5"/>
                </a:solidFill>
              </a:rPr>
              <a:t>”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6"/>
            <a:ext cx="11892396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4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tx1"/>
                </a:solidFill>
              </a:rPr>
              <a:t>DHËNJA </a:t>
            </a:r>
            <a:r>
              <a:rPr lang="en-US" sz="3600" b="1" dirty="0" smtClean="0">
                <a:solidFill>
                  <a:schemeClr val="tx1"/>
                </a:solidFill>
              </a:rPr>
              <a:t> ELEKTRONIKE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3881005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Informata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pergjitheshme</a:t>
            </a:r>
            <a:r>
              <a:rPr lang="en-US" sz="1600" b="1" dirty="0" smtClean="0">
                <a:solidFill>
                  <a:schemeClr val="accent5"/>
                </a:solidFill>
              </a:rPr>
              <a:t> per </a:t>
            </a:r>
            <a:r>
              <a:rPr lang="en-US" sz="1600" b="1" dirty="0" err="1" smtClean="0">
                <a:solidFill>
                  <a:schemeClr val="accent5"/>
                </a:solidFill>
              </a:rPr>
              <a:t>prokurim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902786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0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tx1"/>
                </a:solidFill>
              </a:rPr>
              <a:t>DHËNJA </a:t>
            </a:r>
            <a:r>
              <a:rPr lang="en-US" sz="3600" b="1" dirty="0" smtClean="0">
                <a:solidFill>
                  <a:schemeClr val="tx1"/>
                </a:solidFill>
              </a:rPr>
              <a:t> ELEKTRONIKE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3039341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Informata</a:t>
            </a:r>
            <a:r>
              <a:rPr lang="en-US" sz="1600" b="1" dirty="0" smtClean="0">
                <a:solidFill>
                  <a:schemeClr val="accent5"/>
                </a:solidFill>
              </a:rPr>
              <a:t> ne </a:t>
            </a:r>
            <a:r>
              <a:rPr lang="en-US" sz="1600" b="1" dirty="0" err="1" smtClean="0">
                <a:solidFill>
                  <a:schemeClr val="accent5"/>
                </a:solidFill>
              </a:rPr>
              <a:t>lidhje</a:t>
            </a:r>
            <a:r>
              <a:rPr lang="en-US" sz="1600" b="1" dirty="0" smtClean="0">
                <a:solidFill>
                  <a:schemeClr val="accent5"/>
                </a:solidFill>
              </a:rPr>
              <a:t> me </a:t>
            </a:r>
            <a:r>
              <a:rPr lang="en-US" sz="1600" b="1" dirty="0" err="1" smtClean="0">
                <a:solidFill>
                  <a:schemeClr val="accent5"/>
                </a:solidFill>
              </a:rPr>
              <a:t>tenderet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82005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9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tx1"/>
                </a:solidFill>
              </a:rPr>
              <a:t>DHËNJA </a:t>
            </a:r>
            <a:r>
              <a:rPr lang="en-US" sz="3600" b="1" dirty="0" smtClean="0">
                <a:solidFill>
                  <a:schemeClr val="tx1"/>
                </a:solidFill>
              </a:rPr>
              <a:t> ELEKTRONIKE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3662796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Informata</a:t>
            </a:r>
            <a:r>
              <a:rPr lang="en-US" sz="1600" b="1" dirty="0" smtClean="0">
                <a:solidFill>
                  <a:schemeClr val="accent5"/>
                </a:solidFill>
              </a:rPr>
              <a:t> ne </a:t>
            </a:r>
            <a:r>
              <a:rPr lang="en-US" sz="1600" b="1" dirty="0" err="1" smtClean="0">
                <a:solidFill>
                  <a:schemeClr val="accent5"/>
                </a:solidFill>
              </a:rPr>
              <a:t>lidhje</a:t>
            </a:r>
            <a:r>
              <a:rPr lang="en-US" sz="1600" b="1" dirty="0" smtClean="0">
                <a:solidFill>
                  <a:schemeClr val="accent5"/>
                </a:solidFill>
              </a:rPr>
              <a:t> me </a:t>
            </a:r>
            <a:r>
              <a:rPr lang="en-US" sz="1600" b="1" dirty="0" err="1" smtClean="0">
                <a:solidFill>
                  <a:schemeClr val="accent5"/>
                </a:solidFill>
              </a:rPr>
              <a:t>tenderin</a:t>
            </a:r>
            <a:r>
              <a:rPr lang="en-US" sz="1600" b="1" dirty="0" smtClean="0">
                <a:solidFill>
                  <a:schemeClr val="accent5"/>
                </a:solidFill>
              </a:rPr>
              <a:t> e pare.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6"/>
            <a:ext cx="11902786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8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tx1"/>
                </a:solidFill>
              </a:rPr>
              <a:t>DHËNJA </a:t>
            </a:r>
            <a:r>
              <a:rPr lang="en-US" sz="3600" b="1" dirty="0" smtClean="0">
                <a:solidFill>
                  <a:schemeClr val="tx1"/>
                </a:solidFill>
              </a:rPr>
              <a:t> ELEKTRONIKE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3642014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>
                <a:solidFill>
                  <a:schemeClr val="accent5"/>
                </a:solidFill>
              </a:rPr>
              <a:t>Informata</a:t>
            </a:r>
            <a:r>
              <a:rPr lang="en-US" sz="1600" b="1" dirty="0">
                <a:solidFill>
                  <a:schemeClr val="accent5"/>
                </a:solidFill>
              </a:rPr>
              <a:t> ne </a:t>
            </a:r>
            <a:r>
              <a:rPr lang="en-US" sz="1600" b="1" dirty="0" err="1">
                <a:solidFill>
                  <a:schemeClr val="accent5"/>
                </a:solidFill>
              </a:rPr>
              <a:t>lidhje</a:t>
            </a:r>
            <a:r>
              <a:rPr lang="en-US" sz="1600" b="1" dirty="0">
                <a:solidFill>
                  <a:schemeClr val="accent5"/>
                </a:solidFill>
              </a:rPr>
              <a:t> me </a:t>
            </a:r>
            <a:r>
              <a:rPr lang="en-US" sz="1600" b="1" dirty="0" err="1">
                <a:solidFill>
                  <a:schemeClr val="accent5"/>
                </a:solidFill>
              </a:rPr>
              <a:t>tenderin</a:t>
            </a:r>
            <a:r>
              <a:rPr lang="en-US" sz="1600" b="1" dirty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dyte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92396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7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tx1"/>
                </a:solidFill>
              </a:rPr>
              <a:t>DHËNJA </a:t>
            </a:r>
            <a:r>
              <a:rPr lang="en-US" sz="3600" b="1" dirty="0" smtClean="0">
                <a:solidFill>
                  <a:schemeClr val="tx1"/>
                </a:solidFill>
              </a:rPr>
              <a:t> ELEKTRONIKE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3662796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>
                <a:solidFill>
                  <a:schemeClr val="accent5"/>
                </a:solidFill>
              </a:rPr>
              <a:t>Informata</a:t>
            </a:r>
            <a:r>
              <a:rPr lang="en-US" sz="1600" b="1" dirty="0">
                <a:solidFill>
                  <a:schemeClr val="accent5"/>
                </a:solidFill>
              </a:rPr>
              <a:t> ne </a:t>
            </a:r>
            <a:r>
              <a:rPr lang="en-US" sz="1600" b="1" dirty="0" err="1">
                <a:solidFill>
                  <a:schemeClr val="accent5"/>
                </a:solidFill>
              </a:rPr>
              <a:t>lidhje</a:t>
            </a:r>
            <a:r>
              <a:rPr lang="en-US" sz="1600" b="1" dirty="0">
                <a:solidFill>
                  <a:schemeClr val="accent5"/>
                </a:solidFill>
              </a:rPr>
              <a:t> me </a:t>
            </a:r>
            <a:r>
              <a:rPr lang="en-US" sz="1600" b="1" dirty="0" err="1">
                <a:solidFill>
                  <a:schemeClr val="accent5"/>
                </a:solidFill>
              </a:rPr>
              <a:t>tenderin</a:t>
            </a:r>
            <a:r>
              <a:rPr lang="en-US" sz="1600" b="1" dirty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trete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6"/>
            <a:ext cx="11913177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6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tx1"/>
                </a:solidFill>
              </a:rPr>
              <a:t>DHËNJA </a:t>
            </a:r>
            <a:r>
              <a:rPr lang="en-US" sz="3600" b="1" dirty="0" smtClean="0">
                <a:solidFill>
                  <a:schemeClr val="tx1"/>
                </a:solidFill>
              </a:rPr>
              <a:t> ELEKTRONIKE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4618759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Sistemi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perzgjedh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operatorin</a:t>
            </a:r>
            <a:r>
              <a:rPr lang="en-US" sz="1600" b="1" dirty="0" smtClean="0">
                <a:solidFill>
                  <a:schemeClr val="accent5"/>
                </a:solidFill>
              </a:rPr>
              <a:t> me </a:t>
            </a:r>
            <a:r>
              <a:rPr lang="en-US" sz="1600" b="1" dirty="0" err="1" smtClean="0">
                <a:solidFill>
                  <a:schemeClr val="accent5"/>
                </a:solidFill>
              </a:rPr>
              <a:t>çmim</a:t>
            </a:r>
            <a:r>
              <a:rPr lang="en-US" sz="1600" b="1" dirty="0" smtClean="0">
                <a:solidFill>
                  <a:schemeClr val="accent5"/>
                </a:solidFill>
              </a:rPr>
              <a:t> me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ulet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913177" cy="51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tx1"/>
                </a:solidFill>
              </a:rPr>
              <a:t>DHËNJA </a:t>
            </a:r>
            <a:r>
              <a:rPr lang="en-US" sz="3600" b="1" dirty="0" smtClean="0">
                <a:solidFill>
                  <a:schemeClr val="tx1"/>
                </a:solidFill>
              </a:rPr>
              <a:t> ELEKTRONIKE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3590059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accent5"/>
                </a:solidFill>
              </a:rPr>
              <a:t>Shtypim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butonin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Dhenja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kontrates</a:t>
            </a:r>
            <a:r>
              <a:rPr lang="en-US" sz="1600" b="1" dirty="0" smtClean="0">
                <a:solidFill>
                  <a:schemeClr val="accent5"/>
                </a:solidFill>
              </a:rPr>
              <a:t>”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92396" cy="519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3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tx1"/>
                </a:solidFill>
              </a:rPr>
              <a:t>DHËNJA </a:t>
            </a:r>
            <a:r>
              <a:rPr lang="en-US" sz="3600" b="1" dirty="0" smtClean="0">
                <a:solidFill>
                  <a:schemeClr val="tx1"/>
                </a:solidFill>
              </a:rPr>
              <a:t> ELEKTRONIKE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3392632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Kerkojm</a:t>
            </a:r>
            <a:r>
              <a:rPr lang="en-US" sz="1600" b="1" dirty="0" smtClean="0">
                <a:solidFill>
                  <a:schemeClr val="accent5"/>
                </a:solidFill>
              </a:rPr>
              <a:t> EO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cili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ka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fituar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tenderin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82005" cy="518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5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SHTIMI </a:t>
            </a:r>
            <a:r>
              <a:rPr lang="en-US" sz="3600" b="1" dirty="0" smtClean="0"/>
              <a:t> I  ZYRTAREVE   TJERE  </a:t>
            </a:r>
            <a:r>
              <a:rPr lang="en-US" sz="3600" b="1" dirty="0"/>
              <a:t>BRENDA </a:t>
            </a:r>
            <a:r>
              <a:rPr lang="en-US" sz="3600" b="1" dirty="0" smtClean="0"/>
              <a:t> AK-se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8816687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Pasi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kemi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shtypur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butonin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Ruaj</a:t>
            </a:r>
            <a:r>
              <a:rPr lang="en-US" sz="1600" b="1" dirty="0" smtClean="0">
                <a:solidFill>
                  <a:schemeClr val="accent5"/>
                </a:solidFill>
              </a:rPr>
              <a:t>” </a:t>
            </a:r>
            <a:r>
              <a:rPr lang="en-US" sz="1600" b="1" dirty="0" err="1" smtClean="0">
                <a:solidFill>
                  <a:schemeClr val="accent5"/>
                </a:solidFill>
              </a:rPr>
              <a:t>atehere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shfrytezuesit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ri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patjeter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duhet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ju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vendoset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nje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Rol</a:t>
            </a:r>
            <a:r>
              <a:rPr lang="en-US" sz="1600" b="1" dirty="0" smtClean="0">
                <a:solidFill>
                  <a:schemeClr val="accent5"/>
                </a:solidFill>
              </a:rPr>
              <a:t>”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92396" cy="518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5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tx1"/>
                </a:solidFill>
              </a:rPr>
              <a:t>DHËNJA </a:t>
            </a:r>
            <a:r>
              <a:rPr lang="en-US" sz="3600" b="1" dirty="0" smtClean="0">
                <a:solidFill>
                  <a:schemeClr val="tx1"/>
                </a:solidFill>
              </a:rPr>
              <a:t> ELEKTRONIKE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4649932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Vendosim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operatorin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dhe</a:t>
            </a:r>
            <a:r>
              <a:rPr lang="en-US" sz="1600" b="1" dirty="0" smtClean="0">
                <a:solidFill>
                  <a:schemeClr val="accent5"/>
                </a:solidFill>
              </a:rPr>
              <a:t> shtypim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butonin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Prano</a:t>
            </a:r>
            <a:r>
              <a:rPr lang="en-US" sz="1600" b="1" dirty="0" smtClean="0">
                <a:solidFill>
                  <a:schemeClr val="accent5"/>
                </a:solidFill>
              </a:rPr>
              <a:t>”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92396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3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tx1"/>
                </a:solidFill>
              </a:rPr>
              <a:t>DHËNJA </a:t>
            </a:r>
            <a:r>
              <a:rPr lang="en-US" sz="3600" b="1" dirty="0" smtClean="0">
                <a:solidFill>
                  <a:schemeClr val="tx1"/>
                </a:solidFill>
              </a:rPr>
              <a:t> ELEKTRONIKE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948694"/>
            <a:ext cx="5325342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Pasi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kemi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pranuar</a:t>
            </a:r>
            <a:r>
              <a:rPr lang="en-US" sz="1600" b="1" dirty="0" smtClean="0">
                <a:solidFill>
                  <a:schemeClr val="accent5"/>
                </a:solidFill>
              </a:rPr>
              <a:t> OE, shtypim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butonin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Ruaj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dhe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v</a:t>
            </a:r>
            <a:r>
              <a:rPr lang="en-US" sz="1600" b="1" dirty="0" err="1" smtClean="0">
                <a:solidFill>
                  <a:schemeClr val="accent5"/>
                </a:solidFill>
              </a:rPr>
              <a:t>azhdo</a:t>
            </a:r>
            <a:r>
              <a:rPr lang="en-US" sz="1600" b="1" dirty="0" smtClean="0">
                <a:solidFill>
                  <a:schemeClr val="accent5"/>
                </a:solidFill>
              </a:rPr>
              <a:t>”.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82005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5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tx1"/>
                </a:solidFill>
              </a:rPr>
              <a:t>DHËNJA </a:t>
            </a:r>
            <a:r>
              <a:rPr lang="en-US" sz="3600" b="1" dirty="0" smtClean="0">
                <a:solidFill>
                  <a:schemeClr val="tx1"/>
                </a:solidFill>
              </a:rPr>
              <a:t> ELEKTRONIKE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3901786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accent5"/>
                </a:solidFill>
              </a:rPr>
              <a:t>Ketu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vendosim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informatat</a:t>
            </a:r>
            <a:r>
              <a:rPr lang="en-US" sz="1600" b="1" dirty="0" smtClean="0">
                <a:solidFill>
                  <a:schemeClr val="accent5"/>
                </a:solidFill>
              </a:rPr>
              <a:t> per </a:t>
            </a:r>
            <a:r>
              <a:rPr lang="en-US" sz="1600" b="1" dirty="0" err="1" smtClean="0">
                <a:solidFill>
                  <a:schemeClr val="accent5"/>
                </a:solidFill>
              </a:rPr>
              <a:t>kontraten</a:t>
            </a:r>
            <a:r>
              <a:rPr lang="en-US" sz="1600" b="1" dirty="0" smtClean="0">
                <a:solidFill>
                  <a:schemeClr val="accent5"/>
                </a:solidFill>
              </a:rPr>
              <a:t>. 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902786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9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tx1"/>
                </a:solidFill>
              </a:rPr>
              <a:t>DHËNJA </a:t>
            </a:r>
            <a:r>
              <a:rPr lang="en-US" sz="3600" b="1" dirty="0" smtClean="0">
                <a:solidFill>
                  <a:schemeClr val="tx1"/>
                </a:solidFill>
              </a:rPr>
              <a:t> ELEKTRONIKE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4899314" cy="57877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accent5"/>
                </a:solidFill>
              </a:rPr>
              <a:t>Data e </a:t>
            </a:r>
            <a:r>
              <a:rPr lang="en-US" sz="1600" b="1" dirty="0" err="1" smtClean="0">
                <a:solidFill>
                  <a:schemeClr val="accent5"/>
                </a:solidFill>
              </a:rPr>
              <a:t>dergimit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</a:p>
          <a:p>
            <a:r>
              <a:rPr lang="en-US" sz="1600" b="1" dirty="0" err="1" smtClean="0">
                <a:solidFill>
                  <a:schemeClr val="accent5"/>
                </a:solidFill>
              </a:rPr>
              <a:t>Verejtje</a:t>
            </a:r>
            <a:r>
              <a:rPr lang="en-US" sz="1600" b="1" dirty="0" smtClean="0">
                <a:solidFill>
                  <a:schemeClr val="accent5"/>
                </a:solidFill>
              </a:rPr>
              <a:t>: </a:t>
            </a:r>
            <a:r>
              <a:rPr lang="en-US" sz="1600" b="1" dirty="0" err="1" smtClean="0">
                <a:solidFill>
                  <a:schemeClr val="accent5"/>
                </a:solidFill>
              </a:rPr>
              <a:t>Ky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njoftim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publikohet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dy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dite</a:t>
            </a:r>
            <a:r>
              <a:rPr lang="en-US" sz="1600" b="1" dirty="0" smtClean="0">
                <a:solidFill>
                  <a:schemeClr val="accent5"/>
                </a:solidFill>
              </a:rPr>
              <a:t> pas </a:t>
            </a:r>
            <a:r>
              <a:rPr lang="en-US" sz="1600" b="1" dirty="0" err="1" smtClean="0">
                <a:solidFill>
                  <a:schemeClr val="accent5"/>
                </a:solidFill>
              </a:rPr>
              <a:t>kesaj</a:t>
            </a:r>
            <a:r>
              <a:rPr lang="en-US" sz="1600" b="1" dirty="0" smtClean="0">
                <a:solidFill>
                  <a:schemeClr val="accent5"/>
                </a:solidFill>
              </a:rPr>
              <a:t> date.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731204"/>
            <a:ext cx="10926041" cy="401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6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tx1"/>
                </a:solidFill>
              </a:rPr>
              <a:t>DHËNJA </a:t>
            </a:r>
            <a:r>
              <a:rPr lang="en-US" sz="3600" b="1" dirty="0" smtClean="0">
                <a:solidFill>
                  <a:schemeClr val="tx1"/>
                </a:solidFill>
              </a:rPr>
              <a:t> ELEKTRONIKE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5948796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Permes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butonit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Krijo</a:t>
            </a:r>
            <a:r>
              <a:rPr lang="en-US" sz="1600" b="1" dirty="0" smtClean="0">
                <a:solidFill>
                  <a:schemeClr val="accent5"/>
                </a:solidFill>
              </a:rPr>
              <a:t>” </a:t>
            </a:r>
            <a:r>
              <a:rPr lang="en-US" sz="1600" b="1" dirty="0" err="1" smtClean="0">
                <a:solidFill>
                  <a:schemeClr val="accent5"/>
                </a:solidFill>
              </a:rPr>
              <a:t>krijoim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Njoftimin</a:t>
            </a:r>
            <a:r>
              <a:rPr lang="en-US" sz="1600" b="1" dirty="0" smtClean="0">
                <a:solidFill>
                  <a:schemeClr val="accent5"/>
                </a:solidFill>
              </a:rPr>
              <a:t> per </a:t>
            </a:r>
            <a:r>
              <a:rPr lang="en-US" sz="1600" b="1" dirty="0" err="1" smtClean="0">
                <a:solidFill>
                  <a:schemeClr val="accent5"/>
                </a:solidFill>
              </a:rPr>
              <a:t>Dhenje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Kontrates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82005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8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tx1"/>
                </a:solidFill>
              </a:rPr>
              <a:t>DHËNJA </a:t>
            </a:r>
            <a:r>
              <a:rPr lang="en-US" sz="3600" b="1" dirty="0" smtClean="0">
                <a:solidFill>
                  <a:schemeClr val="tx1"/>
                </a:solidFill>
              </a:rPr>
              <a:t> ELEKTRONIKE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9325841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Pasi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kemi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krijuar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Njoftimin</a:t>
            </a:r>
            <a:r>
              <a:rPr lang="en-US" sz="1600" b="1" dirty="0" smtClean="0">
                <a:solidFill>
                  <a:schemeClr val="accent5"/>
                </a:solidFill>
              </a:rPr>
              <a:t> per </a:t>
            </a:r>
            <a:r>
              <a:rPr lang="en-US" sz="1600" b="1" dirty="0" err="1" smtClean="0">
                <a:solidFill>
                  <a:schemeClr val="accent5"/>
                </a:solidFill>
              </a:rPr>
              <a:t>Dhenje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Kontrates</a:t>
            </a:r>
            <a:r>
              <a:rPr lang="en-US" sz="1600" b="1" dirty="0" smtClean="0">
                <a:solidFill>
                  <a:schemeClr val="accent5"/>
                </a:solidFill>
              </a:rPr>
              <a:t>, </a:t>
            </a:r>
            <a:r>
              <a:rPr lang="en-US" sz="1600" b="1" dirty="0" err="1" smtClean="0">
                <a:solidFill>
                  <a:schemeClr val="accent5"/>
                </a:solidFill>
              </a:rPr>
              <a:t>atehere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kontrollojm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dhe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dergojm</a:t>
            </a:r>
            <a:r>
              <a:rPr lang="en-US" sz="1600" b="1" dirty="0" smtClean="0">
                <a:solidFill>
                  <a:schemeClr val="accent5"/>
                </a:solidFill>
              </a:rPr>
              <a:t> per </a:t>
            </a:r>
            <a:r>
              <a:rPr lang="en-US" sz="1600" b="1" dirty="0" err="1" smtClean="0">
                <a:solidFill>
                  <a:schemeClr val="accent5"/>
                </a:solidFill>
              </a:rPr>
              <a:t>publikim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92396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0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976" y="1278082"/>
            <a:ext cx="11080897" cy="3950962"/>
          </a:xfrm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b="1" dirty="0" smtClean="0">
                <a:solidFill>
                  <a:schemeClr val="tx1"/>
                </a:solidFill>
              </a:rPr>
              <a:t>NJOFTIMI PËR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NËNSHKRIM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TË KONTRATËS</a:t>
            </a:r>
            <a:r>
              <a:rPr lang="en-US" sz="8800" b="1" dirty="0">
                <a:solidFill>
                  <a:schemeClr val="bg1"/>
                </a:solidFill>
              </a:rPr>
              <a:t/>
            </a:r>
            <a:br>
              <a:rPr lang="en-US" sz="8800" b="1" dirty="0">
                <a:solidFill>
                  <a:schemeClr val="bg1"/>
                </a:solidFill>
              </a:rPr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         </a:t>
            </a:r>
            <a:endParaRPr lang="en-US" sz="36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865741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        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26655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NJOFTIMI PËR NËNSHKRIMIN E KONTRATËS.</a:t>
            </a:r>
          </a:p>
          <a:p>
            <a:pPr algn="ctr">
              <a:lnSpc>
                <a:spcPct val="100000"/>
              </a:lnSpc>
            </a:pP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6187786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>
                <a:solidFill>
                  <a:schemeClr val="accent5"/>
                </a:solidFill>
              </a:rPr>
              <a:t>Tek</a:t>
            </a:r>
            <a:r>
              <a:rPr lang="en-US" sz="1600" b="1" dirty="0">
                <a:solidFill>
                  <a:schemeClr val="accent5"/>
                </a:solidFill>
              </a:rPr>
              <a:t> “</a:t>
            </a:r>
            <a:r>
              <a:rPr lang="en-US" sz="1600" b="1" dirty="0" err="1">
                <a:solidFill>
                  <a:schemeClr val="accent5"/>
                </a:solidFill>
              </a:rPr>
              <a:t>Procedurat</a:t>
            </a:r>
            <a:r>
              <a:rPr lang="en-US" sz="1600" b="1" dirty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mia</a:t>
            </a:r>
            <a:r>
              <a:rPr lang="en-US" sz="1600" b="1" dirty="0" smtClean="0">
                <a:solidFill>
                  <a:schemeClr val="accent5"/>
                </a:solidFill>
              </a:rPr>
              <a:t>” shtypim </a:t>
            </a:r>
            <a:r>
              <a:rPr lang="en-US" sz="1600" b="1" dirty="0" err="1">
                <a:solidFill>
                  <a:schemeClr val="accent5"/>
                </a:solidFill>
              </a:rPr>
              <a:t>butonin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smtClean="0">
                <a:solidFill>
                  <a:schemeClr val="accent5"/>
                </a:solidFill>
              </a:rPr>
              <a:t>“</a:t>
            </a:r>
            <a:r>
              <a:rPr lang="en-US" sz="1600" b="1" dirty="0" err="1" smtClean="0">
                <a:solidFill>
                  <a:schemeClr val="accent5"/>
                </a:solidFill>
              </a:rPr>
              <a:t>Nenshkrimi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Kontrates</a:t>
            </a:r>
            <a:r>
              <a:rPr lang="en-US" sz="1600" b="1" dirty="0" smtClean="0">
                <a:solidFill>
                  <a:schemeClr val="accent5"/>
                </a:solidFill>
              </a:rPr>
              <a:t>”.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82006" cy="51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0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NJOFTIMI PËR NËNSHKRIMIN E KONTRATËS.</a:t>
            </a:r>
          </a:p>
          <a:p>
            <a:pPr algn="ctr">
              <a:lnSpc>
                <a:spcPct val="100000"/>
              </a:lnSpc>
            </a:pP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4940878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Caktojme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sq-AL" sz="1600" b="1" dirty="0" smtClean="0">
                <a:solidFill>
                  <a:schemeClr val="accent5"/>
                </a:solidFill>
              </a:rPr>
              <a:t>përmes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tiku</a:t>
            </a:r>
            <a:r>
              <a:rPr lang="en-US" sz="1600" b="1" dirty="0" smtClean="0">
                <a:solidFill>
                  <a:schemeClr val="accent5"/>
                </a:solidFill>
              </a:rPr>
              <a:t>, se </a:t>
            </a:r>
            <a:r>
              <a:rPr lang="en-US" sz="1600" b="1" dirty="0" err="1" smtClean="0">
                <a:solidFill>
                  <a:schemeClr val="accent5"/>
                </a:solidFill>
              </a:rPr>
              <a:t>nga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eshte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financuar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tenderi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7" y="1544167"/>
            <a:ext cx="11871615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3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NJOFTIMI PËR NËNSHKRIMIN E KONTRATËS.</a:t>
            </a:r>
          </a:p>
          <a:p>
            <a:pPr algn="ctr">
              <a:lnSpc>
                <a:spcPct val="100000"/>
              </a:lnSpc>
            </a:pP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5886451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accent5"/>
                </a:solidFill>
              </a:rPr>
              <a:t>Ne </a:t>
            </a:r>
            <a:r>
              <a:rPr lang="sq-AL" sz="1600" b="1" noProof="1" smtClean="0">
                <a:solidFill>
                  <a:schemeClr val="accent5"/>
                </a:solidFill>
              </a:rPr>
              <a:t>kete</a:t>
            </a:r>
            <a:r>
              <a:rPr lang="en-US" sz="1600" b="1" dirty="0" smtClean="0">
                <a:solidFill>
                  <a:schemeClr val="accent5"/>
                </a:solidFill>
              </a:rPr>
              <a:t> hap </a:t>
            </a:r>
            <a:r>
              <a:rPr lang="sq-AL" sz="1600" b="1" dirty="0" err="1" smtClean="0">
                <a:solidFill>
                  <a:schemeClr val="accent5"/>
                </a:solidFill>
              </a:rPr>
              <a:t>shohum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Operatorin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Ekonomik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cili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ka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fitu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tenderit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6"/>
            <a:ext cx="11861224" cy="51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SHTIMI </a:t>
            </a:r>
            <a:r>
              <a:rPr lang="en-US" sz="3600" b="1" dirty="0" smtClean="0"/>
              <a:t> I  ZYRTAREVE   TJERE  </a:t>
            </a:r>
            <a:r>
              <a:rPr lang="en-US" sz="3600" b="1" dirty="0"/>
              <a:t>BRENDA </a:t>
            </a:r>
            <a:r>
              <a:rPr lang="en-US" sz="3600" b="1" dirty="0" smtClean="0"/>
              <a:t> AK-se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5314950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Pasi</a:t>
            </a:r>
            <a:r>
              <a:rPr lang="en-US" sz="1600" b="1" dirty="0" smtClean="0">
                <a:solidFill>
                  <a:schemeClr val="accent5"/>
                </a:solidFill>
              </a:rPr>
              <a:t> I </a:t>
            </a:r>
            <a:r>
              <a:rPr lang="en-US" sz="1600" b="1" dirty="0" err="1" smtClean="0">
                <a:solidFill>
                  <a:schemeClr val="accent5"/>
                </a:solidFill>
              </a:rPr>
              <a:t>kemi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caktuar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Rolin</a:t>
            </a:r>
            <a:r>
              <a:rPr lang="en-US" sz="1600" b="1" dirty="0" smtClean="0">
                <a:solidFill>
                  <a:schemeClr val="accent5"/>
                </a:solidFill>
              </a:rPr>
              <a:t>, </a:t>
            </a:r>
            <a:r>
              <a:rPr lang="en-US" sz="1600" b="1" dirty="0" err="1" smtClean="0">
                <a:solidFill>
                  <a:schemeClr val="accent5"/>
                </a:solidFill>
              </a:rPr>
              <a:t>ateher</a:t>
            </a:r>
            <a:r>
              <a:rPr lang="en-US" sz="1600" b="1" dirty="0" smtClean="0">
                <a:solidFill>
                  <a:schemeClr val="accent5"/>
                </a:solidFill>
              </a:rPr>
              <a:t> shtypim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butonin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Prano</a:t>
            </a:r>
            <a:r>
              <a:rPr lang="en-US" sz="1600" b="1" dirty="0" smtClean="0">
                <a:solidFill>
                  <a:schemeClr val="accent5"/>
                </a:solidFill>
              </a:rPr>
              <a:t>”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71614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NJOFTIMI PËR NËNSHKRIMIN E KONTRATËS.</a:t>
            </a:r>
          </a:p>
          <a:p>
            <a:pPr algn="ctr">
              <a:lnSpc>
                <a:spcPct val="100000"/>
              </a:lnSpc>
            </a:pP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3008169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sq-AL" sz="1600" b="1" dirty="0" smtClean="0">
                <a:solidFill>
                  <a:schemeClr val="accent5"/>
                </a:solidFill>
              </a:rPr>
              <a:t>Vendosim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sq-AL" sz="1600" b="1" dirty="0" err="1" smtClean="0">
                <a:solidFill>
                  <a:schemeClr val="accent5"/>
                </a:solidFill>
              </a:rPr>
              <a:t>daten</a:t>
            </a:r>
            <a:r>
              <a:rPr lang="en-US" sz="1600" b="1" dirty="0" smtClean="0">
                <a:solidFill>
                  <a:schemeClr val="accent5"/>
                </a:solidFill>
              </a:rPr>
              <a:t> e  </a:t>
            </a:r>
            <a:r>
              <a:rPr lang="sq-AL" sz="1600" b="1" dirty="0" smtClean="0">
                <a:solidFill>
                  <a:schemeClr val="accent5"/>
                </a:solidFill>
              </a:rPr>
              <a:t>nënshkrimit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7" y="1544167"/>
            <a:ext cx="11892397" cy="349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0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NJOFTIMI PËR NËNSHKRIMIN E KONTRATËS.</a:t>
            </a:r>
          </a:p>
          <a:p>
            <a:pPr algn="ctr">
              <a:lnSpc>
                <a:spcPct val="100000"/>
              </a:lnSpc>
            </a:pP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3392633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Shenojme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nese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ka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informata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shtese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7" y="1544167"/>
            <a:ext cx="11902787" cy="319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NJOFTIMI PËR NËNSHKRIMIN E KONTRATËS.</a:t>
            </a:r>
          </a:p>
          <a:p>
            <a:pPr algn="ctr">
              <a:lnSpc>
                <a:spcPct val="100000"/>
              </a:lnSpc>
            </a:pP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6738506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Permes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butonit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Krijoni</a:t>
            </a:r>
            <a:r>
              <a:rPr lang="en-US" sz="1600" b="1" dirty="0" smtClean="0">
                <a:solidFill>
                  <a:schemeClr val="accent5"/>
                </a:solidFill>
              </a:rPr>
              <a:t>” </a:t>
            </a:r>
            <a:r>
              <a:rPr lang="en-US" sz="1600" b="1" dirty="0" err="1" smtClean="0">
                <a:solidFill>
                  <a:schemeClr val="accent5"/>
                </a:solidFill>
              </a:rPr>
              <a:t>krijojme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Njoftimin</a:t>
            </a:r>
            <a:r>
              <a:rPr lang="en-US" sz="1600" b="1" dirty="0" smtClean="0">
                <a:solidFill>
                  <a:schemeClr val="accent5"/>
                </a:solidFill>
              </a:rPr>
              <a:t> per </a:t>
            </a:r>
            <a:r>
              <a:rPr lang="en-US" sz="1600" b="1" dirty="0" err="1">
                <a:solidFill>
                  <a:schemeClr val="accent5"/>
                </a:solidFill>
              </a:rPr>
              <a:t>N</a:t>
            </a:r>
            <a:r>
              <a:rPr lang="en-US" sz="1600" b="1" dirty="0" err="1" smtClean="0">
                <a:solidFill>
                  <a:schemeClr val="accent5"/>
                </a:solidFill>
              </a:rPr>
              <a:t>enshkrim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Kontrates</a:t>
            </a:r>
            <a:r>
              <a:rPr lang="en-US" sz="1600" b="1" dirty="0" smtClean="0">
                <a:solidFill>
                  <a:schemeClr val="accent5"/>
                </a:solidFill>
              </a:rPr>
              <a:t>”.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7" y="1544167"/>
            <a:ext cx="11871615" cy="36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9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NJOFTIMI PËR NËNSHKRIMIN E KONTRATËS.</a:t>
            </a:r>
          </a:p>
          <a:p>
            <a:pPr algn="ctr">
              <a:lnSpc>
                <a:spcPct val="100000"/>
              </a:lnSpc>
            </a:pP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6998278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chemeClr val="accent5"/>
                </a:solidFill>
              </a:rPr>
              <a:t>S</a:t>
            </a:r>
            <a:r>
              <a:rPr lang="en-US" sz="1600" b="1" dirty="0" smtClean="0">
                <a:solidFill>
                  <a:schemeClr val="accent5"/>
                </a:solidFill>
              </a:rPr>
              <a:t>htypim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butonit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Dergo</a:t>
            </a:r>
            <a:r>
              <a:rPr lang="en-US" sz="1600" b="1" dirty="0" smtClean="0">
                <a:solidFill>
                  <a:schemeClr val="accent5"/>
                </a:solidFill>
              </a:rPr>
              <a:t> per </a:t>
            </a:r>
            <a:r>
              <a:rPr lang="en-US" sz="1600" b="1" dirty="0" err="1" smtClean="0">
                <a:solidFill>
                  <a:schemeClr val="accent5"/>
                </a:solidFill>
              </a:rPr>
              <a:t>publikim</a:t>
            </a:r>
            <a:r>
              <a:rPr lang="en-US" sz="1600" b="1" dirty="0" smtClean="0">
                <a:solidFill>
                  <a:schemeClr val="accent5"/>
                </a:solidFill>
              </a:rPr>
              <a:t>” </a:t>
            </a:r>
            <a:r>
              <a:rPr lang="en-US" sz="1600" b="1" dirty="0" err="1" smtClean="0">
                <a:solidFill>
                  <a:schemeClr val="accent5"/>
                </a:solidFill>
              </a:rPr>
              <a:t>dhe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dergojme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njoftimin</a:t>
            </a:r>
            <a:r>
              <a:rPr lang="en-US" sz="1600" b="1" dirty="0" smtClean="0">
                <a:solidFill>
                  <a:schemeClr val="accent5"/>
                </a:solidFill>
              </a:rPr>
              <a:t> per </a:t>
            </a:r>
            <a:r>
              <a:rPr lang="en-US" sz="1600" b="1" dirty="0" err="1" smtClean="0">
                <a:solidFill>
                  <a:schemeClr val="accent5"/>
                </a:solidFill>
              </a:rPr>
              <a:t>publikim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82006" cy="514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3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NJOFTIMI PËR NËNSHKRIMIN E KONTRATËS.</a:t>
            </a:r>
          </a:p>
          <a:p>
            <a:pPr algn="ctr">
              <a:lnSpc>
                <a:spcPct val="100000"/>
              </a:lnSpc>
            </a:pP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6780069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Sistemi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pyet</a:t>
            </a:r>
            <a:r>
              <a:rPr lang="en-US" sz="1600" b="1" dirty="0" smtClean="0">
                <a:solidFill>
                  <a:schemeClr val="accent5"/>
                </a:solidFill>
              </a:rPr>
              <a:t> se a </a:t>
            </a:r>
            <a:r>
              <a:rPr lang="en-US" sz="1600" b="1" dirty="0" err="1" smtClean="0">
                <a:solidFill>
                  <a:schemeClr val="accent5"/>
                </a:solidFill>
              </a:rPr>
              <a:t>jemi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sigurt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qe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deshirojm</a:t>
            </a:r>
            <a:r>
              <a:rPr lang="en-US" sz="1600" b="1" dirty="0" smtClean="0">
                <a:solidFill>
                  <a:schemeClr val="accent5"/>
                </a:solidFill>
              </a:rPr>
              <a:t> ta </a:t>
            </a:r>
            <a:r>
              <a:rPr lang="en-US" sz="1600" b="1" dirty="0" err="1" smtClean="0">
                <a:solidFill>
                  <a:schemeClr val="accent5"/>
                </a:solidFill>
              </a:rPr>
              <a:t>publikojm</a:t>
            </a:r>
            <a:r>
              <a:rPr lang="en-US" sz="1600" b="1" dirty="0" smtClean="0">
                <a:solidFill>
                  <a:schemeClr val="accent5"/>
                </a:solidFill>
              </a:rPr>
              <a:t> ne shtypim “OK”.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82006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9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773" y="2421083"/>
            <a:ext cx="11506199" cy="1553442"/>
          </a:xfrm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b="1" dirty="0" smtClean="0">
                <a:solidFill>
                  <a:schemeClr val="tx1"/>
                </a:solidFill>
              </a:rPr>
              <a:t>FALEMINDERIT!</a:t>
            </a:r>
            <a:r>
              <a:rPr lang="en-US" sz="8800" b="1" dirty="0">
                <a:solidFill>
                  <a:schemeClr val="bg1"/>
                </a:solidFill>
              </a:rPr>
              <a:t/>
            </a:r>
            <a:br>
              <a:rPr lang="en-US" sz="8800" b="1" dirty="0">
                <a:solidFill>
                  <a:schemeClr val="bg1"/>
                </a:solidFill>
              </a:rPr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         </a:t>
            </a:r>
            <a:endParaRPr lang="en-US" sz="36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865741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        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9292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SHTIMI </a:t>
            </a:r>
            <a:r>
              <a:rPr lang="en-US" sz="3600" b="1" dirty="0" smtClean="0"/>
              <a:t> I  ZYRTAREVE   TJERE  </a:t>
            </a:r>
            <a:r>
              <a:rPr lang="en-US" sz="3600" b="1" dirty="0"/>
              <a:t>BRENDA </a:t>
            </a:r>
            <a:r>
              <a:rPr lang="en-US" sz="3600" b="1" dirty="0" smtClean="0"/>
              <a:t> AK-se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6156614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accent5"/>
                </a:solidFill>
              </a:rPr>
              <a:t>Pas </a:t>
            </a:r>
            <a:r>
              <a:rPr lang="en-US" sz="1600" b="1" dirty="0" err="1" smtClean="0">
                <a:solidFill>
                  <a:schemeClr val="accent5"/>
                </a:solidFill>
              </a:rPr>
              <a:t>plotesimit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t’gjitha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shenimeve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atehere</a:t>
            </a:r>
            <a:r>
              <a:rPr lang="en-US" sz="1600" b="1" dirty="0" smtClean="0">
                <a:solidFill>
                  <a:schemeClr val="accent5"/>
                </a:solidFill>
              </a:rPr>
              <a:t> shtypim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butonin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Ruaj</a:t>
            </a:r>
            <a:r>
              <a:rPr lang="en-US" sz="1600" b="1" dirty="0" smtClean="0">
                <a:solidFill>
                  <a:schemeClr val="accent5"/>
                </a:solidFill>
              </a:rPr>
              <a:t>”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71614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3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/>
              <a:t>PËRMBAJTJA  E  MODULIT   TË  -XIV-  E-</a:t>
            </a:r>
            <a:r>
              <a:rPr lang="en-US" sz="3600" b="1" dirty="0" err="1" smtClean="0"/>
              <a:t>prokurimi</a:t>
            </a:r>
            <a:endParaRPr lang="en-US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240723" y="924791"/>
            <a:ext cx="11710554" cy="563231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400" b="1" u="sng" dirty="0" err="1" smtClean="0">
                <a:latin typeface="+mj-lt"/>
              </a:rPr>
              <a:t>Dita</a:t>
            </a:r>
            <a:r>
              <a:rPr lang="en-US" sz="2400" b="1" u="sng" dirty="0" smtClean="0">
                <a:latin typeface="+mj-lt"/>
              </a:rPr>
              <a:t> e </a:t>
            </a:r>
            <a:r>
              <a:rPr lang="en-US" sz="2400" b="1" u="sng" dirty="0" err="1" smtClean="0">
                <a:latin typeface="+mj-lt"/>
              </a:rPr>
              <a:t>parë</a:t>
            </a:r>
            <a:endParaRPr lang="en-US" sz="2400" b="1" u="sng" dirty="0" smtClean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+mj-lt"/>
              </a:rPr>
              <a:t>ADMINISTRIMI </a:t>
            </a:r>
            <a:r>
              <a:rPr lang="en-US" sz="2400" b="1" dirty="0">
                <a:latin typeface="+mj-lt"/>
              </a:rPr>
              <a:t>I </a:t>
            </a:r>
            <a:r>
              <a:rPr lang="en-US" sz="2400" b="1" dirty="0" smtClean="0">
                <a:latin typeface="+mj-lt"/>
              </a:rPr>
              <a:t>LLOGARISË.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/>
              <a:t>SHTIMI I ZYRTAREVE TJERE </a:t>
            </a:r>
            <a:r>
              <a:rPr lang="en-US" sz="2400" b="1" dirty="0" smtClean="0"/>
              <a:t>BRENDA  </a:t>
            </a:r>
            <a:r>
              <a:rPr lang="en-US" sz="2400" b="1" dirty="0"/>
              <a:t>AK-se</a:t>
            </a:r>
            <a:r>
              <a:rPr lang="en-US" sz="2400" b="1" dirty="0" smtClean="0"/>
              <a:t>.</a:t>
            </a:r>
            <a:endParaRPr lang="en-US" sz="2400" b="1" dirty="0" smtClean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/>
              <a:t>ZHVILLIMI I PROCEDURËS SË PROKURIMIT</a:t>
            </a:r>
            <a:r>
              <a:rPr lang="en-US" sz="2400" b="1" dirty="0" smtClean="0"/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+mj-lt"/>
              </a:rPr>
              <a:t>INFORMATAT SQARUESE.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/>
              <a:t>KËRKESË  PËR  RISHQYRTIM.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1">
                    <a:lumMod val="95000"/>
                  </a:schemeClr>
                </a:solidFill>
              </a:rPr>
              <a:t>DORËZIMI I OFERTËS ELEKTRONIKE.</a:t>
            </a:r>
            <a:endParaRPr lang="en-US" sz="2400" b="1" dirty="0"/>
          </a:p>
          <a:p>
            <a:endParaRPr lang="en-US" sz="2400" b="1" u="sng" dirty="0" smtClean="0">
              <a:latin typeface="+mj-lt"/>
            </a:endParaRPr>
          </a:p>
          <a:p>
            <a:r>
              <a:rPr lang="en-US" sz="2400" b="1" u="sng" dirty="0" err="1" smtClean="0">
                <a:latin typeface="+mj-lt"/>
              </a:rPr>
              <a:t>Dita</a:t>
            </a:r>
            <a:r>
              <a:rPr lang="en-US" sz="2400" b="1" u="sng" dirty="0" smtClean="0">
                <a:latin typeface="+mj-lt"/>
              </a:rPr>
              <a:t> e </a:t>
            </a:r>
            <a:r>
              <a:rPr lang="en-US" sz="2400" b="1" u="sng" dirty="0" err="1" smtClean="0">
                <a:latin typeface="+mj-lt"/>
              </a:rPr>
              <a:t>dyt</a:t>
            </a:r>
            <a:r>
              <a:rPr lang="en-US" sz="2400" b="1" u="sng" dirty="0" err="1">
                <a:latin typeface="+mj-lt"/>
              </a:rPr>
              <a:t>ë</a:t>
            </a:r>
            <a:endParaRPr lang="en-US" sz="2400" b="1" u="sng" dirty="0" smtClean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/>
              <a:t>ANKESA  NË  </a:t>
            </a:r>
            <a:r>
              <a:rPr lang="en-US" sz="2400" b="1" dirty="0" smtClean="0"/>
              <a:t>OSHP</a:t>
            </a:r>
            <a:endParaRPr lang="en-US" sz="2400" b="1" dirty="0" smtClean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+mj-lt"/>
              </a:rPr>
              <a:t>HAPJA </a:t>
            </a:r>
            <a:r>
              <a:rPr lang="en-US" sz="2400" b="1" dirty="0">
                <a:latin typeface="+mj-lt"/>
              </a:rPr>
              <a:t>E OFERTAVE </a:t>
            </a:r>
            <a:r>
              <a:rPr lang="en-US" sz="2400" b="1" dirty="0" smtClean="0">
                <a:latin typeface="+mj-lt"/>
              </a:rPr>
              <a:t>ELEKTRONIKE.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+mj-lt"/>
              </a:rPr>
              <a:t>VLERËSIMI </a:t>
            </a:r>
            <a:r>
              <a:rPr lang="en-US" sz="2400" b="1" dirty="0">
                <a:latin typeface="+mj-lt"/>
              </a:rPr>
              <a:t>I OFERTAVE </a:t>
            </a:r>
            <a:r>
              <a:rPr lang="en-US" sz="2400" b="1" dirty="0" smtClean="0">
                <a:latin typeface="+mj-lt"/>
              </a:rPr>
              <a:t>ELEKTRONIKE.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/>
              <a:t>PUBLIKIMI I NJOFTIMIT </a:t>
            </a:r>
            <a:r>
              <a:rPr lang="en-US" sz="2400" b="1" dirty="0" smtClean="0">
                <a:latin typeface="Arial Narrow" panose="020B0606020202030204" pitchFamily="34" charset="0"/>
              </a:rPr>
              <a:t>B58.</a:t>
            </a:r>
            <a:endParaRPr lang="en-US" sz="2400" b="1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+mj-lt"/>
              </a:rPr>
              <a:t>DHËNJA E KONTRATES.</a:t>
            </a:r>
            <a:endParaRPr lang="en-US" sz="2400" b="1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+mj-lt"/>
              </a:rPr>
              <a:t>NËNSHKRIMI </a:t>
            </a:r>
            <a:r>
              <a:rPr lang="en-US" sz="2400" b="1" dirty="0">
                <a:latin typeface="+mj-lt"/>
              </a:rPr>
              <a:t>I</a:t>
            </a:r>
            <a:r>
              <a:rPr lang="en-US" sz="2400" b="1" dirty="0" smtClean="0">
                <a:latin typeface="+mj-lt"/>
              </a:rPr>
              <a:t> KONTRATËS.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569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SHTIMI </a:t>
            </a:r>
            <a:r>
              <a:rPr lang="en-US" sz="3600" b="1" dirty="0" smtClean="0"/>
              <a:t> I  ZYRTAREVE   TJERE  </a:t>
            </a:r>
            <a:r>
              <a:rPr lang="en-US" sz="3600" b="1" dirty="0"/>
              <a:t>BRENDA </a:t>
            </a:r>
            <a:r>
              <a:rPr lang="en-US" sz="3600" b="1" dirty="0" smtClean="0"/>
              <a:t> AK-se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6343650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Tek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shfrytezuesi</a:t>
            </a:r>
            <a:r>
              <a:rPr lang="en-US" sz="1600" b="1" dirty="0" smtClean="0">
                <a:solidFill>
                  <a:schemeClr val="accent5"/>
                </a:solidFill>
              </a:rPr>
              <a:t>” </a:t>
            </a:r>
            <a:r>
              <a:rPr lang="en-US" sz="1600" b="1" dirty="0" err="1" smtClean="0">
                <a:solidFill>
                  <a:schemeClr val="accent5"/>
                </a:solidFill>
              </a:rPr>
              <a:t>shohim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qe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eshte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shtuar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zyretari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ri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brenda</a:t>
            </a:r>
            <a:r>
              <a:rPr lang="en-US" sz="1600" b="1" dirty="0" smtClean="0">
                <a:solidFill>
                  <a:schemeClr val="accent5"/>
                </a:solidFill>
              </a:rPr>
              <a:t> AK-se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736532" cy="377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5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SHTIMI </a:t>
            </a:r>
            <a:r>
              <a:rPr lang="en-US" sz="3600" b="1" dirty="0" smtClean="0"/>
              <a:t> I  ZYRTAREVE   TJERE  </a:t>
            </a:r>
            <a:r>
              <a:rPr lang="en-US" sz="3600" b="1" dirty="0"/>
              <a:t>BRENDA </a:t>
            </a:r>
            <a:r>
              <a:rPr lang="en-US" sz="3600" b="1" dirty="0" smtClean="0"/>
              <a:t> AK-se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4826577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Sistemi</a:t>
            </a:r>
            <a:r>
              <a:rPr lang="en-US" sz="1600" b="1" dirty="0" smtClean="0">
                <a:solidFill>
                  <a:schemeClr val="accent5"/>
                </a:solidFill>
              </a:rPr>
              <a:t> I </a:t>
            </a:r>
            <a:r>
              <a:rPr lang="en-US" sz="1600" b="1" dirty="0" err="1" smtClean="0">
                <a:solidFill>
                  <a:schemeClr val="accent5"/>
                </a:solidFill>
              </a:rPr>
              <a:t>dergon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shfrytezuesit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fjalekalimin</a:t>
            </a:r>
            <a:r>
              <a:rPr lang="en-US" sz="1600" b="1" dirty="0" smtClean="0">
                <a:solidFill>
                  <a:schemeClr val="accent5"/>
                </a:solidFill>
              </a:rPr>
              <a:t> ne e-mail.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902786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1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effectLst/>
              </a:rPr>
              <a:t>CAKTIMI  I  NJE  FJALEKALIMI   TE  RI  NGA  ADMINI  I  AK-se</a:t>
            </a:r>
            <a:endParaRPr lang="sq-AL" sz="3600" b="1" dirty="0">
              <a:effectLst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6593032" cy="56837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Tek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shfrytezuesi</a:t>
            </a:r>
            <a:r>
              <a:rPr lang="en-US" sz="1600" b="1" dirty="0" smtClean="0">
                <a:solidFill>
                  <a:schemeClr val="accent5"/>
                </a:solidFill>
              </a:rPr>
              <a:t>” </a:t>
            </a:r>
            <a:r>
              <a:rPr lang="en-US" sz="1600" b="1" dirty="0" err="1" smtClean="0">
                <a:solidFill>
                  <a:schemeClr val="accent5"/>
                </a:solidFill>
              </a:rPr>
              <a:t>selektohet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perdoruesi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dhe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shtypet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Caktoje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nje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fjale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kalim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ri</a:t>
            </a:r>
            <a:r>
              <a:rPr lang="en-US" sz="1600" b="1" dirty="0" smtClean="0">
                <a:solidFill>
                  <a:schemeClr val="accent5"/>
                </a:solidFill>
              </a:rPr>
              <a:t>” </a:t>
            </a:r>
            <a:r>
              <a:rPr lang="en-US" sz="1600" b="1" dirty="0" err="1" smtClean="0">
                <a:solidFill>
                  <a:schemeClr val="accent5"/>
                </a:solidFill>
              </a:rPr>
              <a:t>dhe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sistemi</a:t>
            </a:r>
            <a:r>
              <a:rPr lang="en-US" sz="1600" b="1" dirty="0" smtClean="0">
                <a:solidFill>
                  <a:schemeClr val="accent5"/>
                </a:solidFill>
              </a:rPr>
              <a:t> I </a:t>
            </a:r>
            <a:r>
              <a:rPr lang="en-US" sz="1600" b="1" dirty="0" err="1" smtClean="0">
                <a:solidFill>
                  <a:schemeClr val="accent5"/>
                </a:solidFill>
              </a:rPr>
              <a:t>dergon</a:t>
            </a:r>
            <a:r>
              <a:rPr lang="en-US" sz="1600" b="1" dirty="0" smtClean="0">
                <a:solidFill>
                  <a:schemeClr val="accent5"/>
                </a:solidFill>
              </a:rPr>
              <a:t> ne e-mail </a:t>
            </a:r>
            <a:r>
              <a:rPr lang="en-US" sz="1600" b="1" dirty="0" err="1" smtClean="0">
                <a:solidFill>
                  <a:schemeClr val="accent5"/>
                </a:solidFill>
              </a:rPr>
              <a:t>perdoruesit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668857"/>
            <a:ext cx="11289723" cy="359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9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SHTIMI </a:t>
            </a:r>
            <a:r>
              <a:rPr lang="en-US" sz="3600" b="1" dirty="0" smtClean="0"/>
              <a:t> I  ZYRTAREVE   TJERE  </a:t>
            </a:r>
            <a:r>
              <a:rPr lang="en-US" sz="3600" b="1" dirty="0"/>
              <a:t>BRENDA </a:t>
            </a:r>
            <a:r>
              <a:rPr lang="en-US" sz="3600" b="1" dirty="0" smtClean="0"/>
              <a:t> AK-se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3215986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accent5"/>
                </a:solidFill>
              </a:rPr>
              <a:t>email-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pas </a:t>
            </a:r>
            <a:r>
              <a:rPr lang="en-US" sz="1600" b="1" dirty="0" err="1" smtClean="0">
                <a:solidFill>
                  <a:schemeClr val="accent5"/>
                </a:solidFill>
              </a:rPr>
              <a:t>resetimit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paswordit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555349" cy="506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7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863" y="1620982"/>
            <a:ext cx="10768445" cy="3616037"/>
          </a:xfrm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ZHVILLIMI I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PROCEDURËS </a:t>
            </a:r>
            <a:r>
              <a:rPr lang="en-US" b="1" dirty="0"/>
              <a:t>SË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PROKURIMIT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         </a:t>
            </a:r>
            <a:endParaRPr lang="en-US" sz="36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000822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        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11701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ZHVILLIMI </a:t>
            </a:r>
            <a:r>
              <a:rPr lang="en-US" sz="3600" b="1" dirty="0" smtClean="0"/>
              <a:t> I  PROCEDURËS  SË  PROKURIMIT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3215986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Hapi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pare </a:t>
            </a:r>
            <a:r>
              <a:rPr lang="en-US" sz="1600" b="1" dirty="0" err="1" smtClean="0">
                <a:solidFill>
                  <a:schemeClr val="accent5"/>
                </a:solidFill>
              </a:rPr>
              <a:t>duhet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logohemi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902786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9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ZHVILLIMI </a:t>
            </a:r>
            <a:r>
              <a:rPr lang="en-US" sz="3600" b="1" dirty="0" smtClean="0"/>
              <a:t> I  PROCEDURËS  SË  PROKURIMIT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7"/>
            <a:ext cx="6946324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accent5"/>
                </a:solidFill>
              </a:rPr>
              <a:t>Ne </a:t>
            </a:r>
            <a:r>
              <a:rPr lang="en-US" sz="1600" b="1" dirty="0" err="1" smtClean="0">
                <a:solidFill>
                  <a:schemeClr val="accent5"/>
                </a:solidFill>
              </a:rPr>
              <a:t>menyne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Procedurat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Prokurimit</a:t>
            </a:r>
            <a:r>
              <a:rPr lang="en-US" sz="1600" b="1" dirty="0" smtClean="0">
                <a:solidFill>
                  <a:schemeClr val="accent5"/>
                </a:solidFill>
              </a:rPr>
              <a:t>”, shtypim </a:t>
            </a:r>
            <a:r>
              <a:rPr lang="en-US" sz="1600" b="1" dirty="0" err="1" smtClean="0">
                <a:solidFill>
                  <a:schemeClr val="accent5"/>
                </a:solidFill>
              </a:rPr>
              <a:t>nen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menyne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Proceure</a:t>
            </a:r>
            <a:r>
              <a:rPr lang="en-US" sz="1600" b="1" dirty="0" smtClean="0">
                <a:solidFill>
                  <a:schemeClr val="accent5"/>
                </a:solidFill>
              </a:rPr>
              <a:t> e re”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6"/>
            <a:ext cx="11892396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4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ZHVILLIMI </a:t>
            </a:r>
            <a:r>
              <a:rPr lang="en-US" sz="3600" b="1" dirty="0" smtClean="0"/>
              <a:t> I  PROCEDURËS  SË  PROKURIMIT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4608368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accent5"/>
                </a:solidFill>
              </a:rPr>
              <a:t>Ketu </a:t>
            </a:r>
            <a:r>
              <a:rPr lang="en-US" sz="1600" b="1" dirty="0" err="1" smtClean="0">
                <a:solidFill>
                  <a:schemeClr val="accent5"/>
                </a:solidFill>
              </a:rPr>
              <a:t>vendosen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dhenat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baze</a:t>
            </a:r>
            <a:r>
              <a:rPr lang="en-US" sz="1600" b="1" dirty="0" smtClean="0">
                <a:solidFill>
                  <a:schemeClr val="accent5"/>
                </a:solidFill>
              </a:rPr>
              <a:t> per procedure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re.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82005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4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ZHVILLIMI </a:t>
            </a:r>
            <a:r>
              <a:rPr lang="en-US" sz="3600" b="1" dirty="0" smtClean="0"/>
              <a:t> I  PROCEDURËS  SË  PROKURIMIT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5948796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Kjo</a:t>
            </a:r>
            <a:r>
              <a:rPr lang="en-US" sz="1600" b="1" dirty="0" smtClean="0">
                <a:solidFill>
                  <a:schemeClr val="accent5"/>
                </a:solidFill>
              </a:rPr>
              <a:t> procedure </a:t>
            </a:r>
            <a:r>
              <a:rPr lang="en-US" sz="1600" b="1" dirty="0" err="1" smtClean="0">
                <a:solidFill>
                  <a:schemeClr val="accent5"/>
                </a:solidFill>
              </a:rPr>
              <a:t>eshte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vlere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madhe</a:t>
            </a:r>
            <a:r>
              <a:rPr lang="en-US" sz="1600" b="1" dirty="0" smtClean="0">
                <a:solidFill>
                  <a:schemeClr val="accent5"/>
                </a:solidFill>
              </a:rPr>
              <a:t>, </a:t>
            </a:r>
            <a:r>
              <a:rPr lang="en-US" sz="1600" b="1" dirty="0" err="1" smtClean="0">
                <a:solidFill>
                  <a:schemeClr val="accent5"/>
                </a:solidFill>
              </a:rPr>
              <a:t>duhet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pergatitur</a:t>
            </a:r>
            <a:r>
              <a:rPr lang="en-US" sz="1600" b="1" dirty="0" smtClean="0">
                <a:solidFill>
                  <a:schemeClr val="accent5"/>
                </a:solidFill>
              </a:rPr>
              <a:t> ne tri </a:t>
            </a:r>
            <a:r>
              <a:rPr lang="en-US" sz="1600" b="1" dirty="0" err="1" smtClean="0">
                <a:solidFill>
                  <a:schemeClr val="accent5"/>
                </a:solidFill>
              </a:rPr>
              <a:t>gjuhet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902786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1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ZHVILLIMI </a:t>
            </a:r>
            <a:r>
              <a:rPr lang="en-US" sz="3600" b="1" dirty="0" smtClean="0"/>
              <a:t> I  PROCEDURËS  SË  PROKURIMIT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4629150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Vendoset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emertimi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dhe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numri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brendshem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AK-se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902786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2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"/>
          </a:xfr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n-US" sz="3600" b="1" dirty="0" smtClean="0"/>
              <a:t>     </a:t>
            </a:r>
            <a:r>
              <a:rPr lang="en-US" sz="3200" b="1" dirty="0" smtClean="0"/>
              <a:t>FAQJA KRYESORE E PROKURIMIT ELEKTRONIK NË KOSOVË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3" y="752476"/>
            <a:ext cx="12017086" cy="605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9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ZHVILLIMI </a:t>
            </a:r>
            <a:r>
              <a:rPr lang="en-US" sz="3600" b="1" dirty="0" smtClean="0"/>
              <a:t> I  PROCEDURËS  SË  PROKURIMIT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3028950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dhenat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personit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pergjegjes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92396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ZHVILLIMI </a:t>
            </a:r>
            <a:r>
              <a:rPr lang="en-US" sz="3600" b="1" dirty="0" smtClean="0"/>
              <a:t> I  PROCEDURËS  SË  PROKURIMIT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4972050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Informatat</a:t>
            </a:r>
            <a:r>
              <a:rPr lang="en-US" sz="1600" b="1" dirty="0" smtClean="0">
                <a:solidFill>
                  <a:schemeClr val="accent5"/>
                </a:solidFill>
              </a:rPr>
              <a:t> per </a:t>
            </a:r>
            <a:r>
              <a:rPr lang="en-US" sz="1600" b="1" dirty="0" err="1" smtClean="0">
                <a:solidFill>
                  <a:schemeClr val="accent5"/>
                </a:solidFill>
              </a:rPr>
              <a:t>lenden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duhet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vendosen</a:t>
            </a:r>
            <a:r>
              <a:rPr lang="en-US" sz="1600" b="1" dirty="0" smtClean="0">
                <a:solidFill>
                  <a:schemeClr val="accent5"/>
                </a:solidFill>
              </a:rPr>
              <a:t> ne tri </a:t>
            </a:r>
            <a:r>
              <a:rPr lang="en-US" sz="1600" b="1" dirty="0" err="1" smtClean="0">
                <a:solidFill>
                  <a:schemeClr val="accent5"/>
                </a:solidFill>
              </a:rPr>
              <a:t>gjuhet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92396" cy="518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5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ZHVILLIMI </a:t>
            </a:r>
            <a:r>
              <a:rPr lang="en-US" sz="3600" b="1" dirty="0" smtClean="0"/>
              <a:t> I  PROCEDURËS  SË  PROKURIMIT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4203123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Fjalori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dhe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sasia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spo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fusheveprimit</a:t>
            </a:r>
            <a:r>
              <a:rPr lang="en-US" sz="1600" b="1" dirty="0" smtClean="0">
                <a:solidFill>
                  <a:schemeClr val="accent5"/>
                </a:solidFill>
              </a:rPr>
              <a:t> I </a:t>
            </a:r>
            <a:r>
              <a:rPr lang="en-US" sz="1600" b="1" dirty="0" err="1" smtClean="0">
                <a:solidFill>
                  <a:schemeClr val="accent5"/>
                </a:solidFill>
              </a:rPr>
              <a:t>kontrates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6"/>
            <a:ext cx="11913177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4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ZHVILLIMI </a:t>
            </a:r>
            <a:r>
              <a:rPr lang="en-US" sz="3600" b="1" dirty="0" smtClean="0"/>
              <a:t> I  PROCEDURËS  SË  PROKURIMIT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4597977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accent5"/>
                </a:solidFill>
              </a:rPr>
              <a:t>Ne </a:t>
            </a:r>
            <a:r>
              <a:rPr lang="en-US" sz="1600" b="1" dirty="0" err="1" smtClean="0">
                <a:solidFill>
                  <a:schemeClr val="accent5"/>
                </a:solidFill>
              </a:rPr>
              <a:t>kete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rast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kriter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perzgjedhjes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cmimi</a:t>
            </a:r>
            <a:r>
              <a:rPr lang="en-US" sz="1600" b="1" dirty="0" smtClean="0">
                <a:solidFill>
                  <a:schemeClr val="accent5"/>
                </a:solidFill>
              </a:rPr>
              <a:t> me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ulet</a:t>
            </a:r>
            <a:r>
              <a:rPr lang="en-US" sz="1600" b="1" dirty="0" smtClean="0">
                <a:solidFill>
                  <a:schemeClr val="accent5"/>
                </a:solidFill>
              </a:rPr>
              <a:t>”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6"/>
            <a:ext cx="11892396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1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ZHVILLIMI </a:t>
            </a:r>
            <a:r>
              <a:rPr lang="en-US" sz="3600" b="1" dirty="0" smtClean="0"/>
              <a:t> I  PROCEDURËS  SË  PROKURIMIT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2187286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Siguria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kerkuar</a:t>
            </a:r>
            <a:r>
              <a:rPr lang="en-US" sz="1600" b="1" dirty="0" smtClean="0">
                <a:solidFill>
                  <a:schemeClr val="accent5"/>
                </a:solidFill>
              </a:rPr>
              <a:t> ne %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6"/>
            <a:ext cx="11882005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ZHVILLIMI </a:t>
            </a:r>
            <a:r>
              <a:rPr lang="en-US" sz="3600" b="1" dirty="0" smtClean="0"/>
              <a:t> I  PROCEDURËS  SË  PROKURIMIT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4951268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Duhet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plotesuar</a:t>
            </a:r>
            <a:r>
              <a:rPr lang="en-US" sz="1600" b="1" dirty="0" smtClean="0">
                <a:solidFill>
                  <a:schemeClr val="accent5"/>
                </a:solidFill>
              </a:rPr>
              <a:t> ne tri </a:t>
            </a:r>
            <a:r>
              <a:rPr lang="en-US" sz="1600" b="1" dirty="0" err="1" smtClean="0">
                <a:solidFill>
                  <a:schemeClr val="accent5"/>
                </a:solidFill>
              </a:rPr>
              <a:t>gjuhet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kushtet</a:t>
            </a:r>
            <a:r>
              <a:rPr lang="en-US" sz="1600" b="1" dirty="0" smtClean="0">
                <a:solidFill>
                  <a:schemeClr val="accent5"/>
                </a:solidFill>
              </a:rPr>
              <a:t> per </a:t>
            </a:r>
            <a:r>
              <a:rPr lang="en-US" sz="1600" b="1" dirty="0" err="1" smtClean="0">
                <a:solidFill>
                  <a:schemeClr val="accent5"/>
                </a:solidFill>
              </a:rPr>
              <a:t>pjesemarrje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6"/>
            <a:ext cx="11871614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2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ZHVILLIMI </a:t>
            </a:r>
            <a:r>
              <a:rPr lang="en-US" sz="3600" b="1" dirty="0" smtClean="0"/>
              <a:t> I  PROCEDURËS  SË  PROKURIMIT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7"/>
            <a:ext cx="6655377" cy="49564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Informacione</a:t>
            </a:r>
            <a:r>
              <a:rPr lang="en-US" sz="1600" b="1" dirty="0" smtClean="0">
                <a:solidFill>
                  <a:schemeClr val="accent5"/>
                </a:solidFill>
              </a:rPr>
              <a:t> administrative</a:t>
            </a:r>
          </a:p>
          <a:p>
            <a:r>
              <a:rPr lang="en-US" sz="1600" b="1" dirty="0" err="1" smtClean="0">
                <a:solidFill>
                  <a:schemeClr val="accent5"/>
                </a:solidFill>
              </a:rPr>
              <a:t>Verejtje</a:t>
            </a:r>
            <a:r>
              <a:rPr lang="en-US" sz="1600" b="1" dirty="0" smtClean="0">
                <a:solidFill>
                  <a:schemeClr val="accent5"/>
                </a:solidFill>
              </a:rPr>
              <a:t>: </a:t>
            </a:r>
            <a:r>
              <a:rPr lang="en-US" sz="1600" b="1" dirty="0" err="1" smtClean="0">
                <a:solidFill>
                  <a:schemeClr val="accent5"/>
                </a:solidFill>
              </a:rPr>
              <a:t>hapja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behet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sakt</a:t>
            </a:r>
            <a:r>
              <a:rPr lang="en-US" sz="1600" b="1" dirty="0" smtClean="0">
                <a:solidFill>
                  <a:schemeClr val="accent5"/>
                </a:solidFill>
              </a:rPr>
              <a:t> ne </a:t>
            </a:r>
            <a:r>
              <a:rPr lang="en-US" sz="1600" b="1" dirty="0" err="1">
                <a:solidFill>
                  <a:schemeClr val="accent5"/>
                </a:solidFill>
              </a:rPr>
              <a:t>k</a:t>
            </a:r>
            <a:r>
              <a:rPr lang="en-US" sz="1600" b="1" dirty="0" err="1" smtClean="0">
                <a:solidFill>
                  <a:schemeClr val="accent5"/>
                </a:solidFill>
              </a:rPr>
              <a:t>ohen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vendsur</a:t>
            </a:r>
            <a:r>
              <a:rPr lang="en-US" sz="1600" b="1" dirty="0" smtClean="0">
                <a:solidFill>
                  <a:schemeClr val="accent5"/>
                </a:solidFill>
              </a:rPr>
              <a:t>, </a:t>
            </a:r>
            <a:r>
              <a:rPr lang="en-US" sz="1600" b="1" dirty="0" err="1" smtClean="0">
                <a:solidFill>
                  <a:schemeClr val="accent5"/>
                </a:solidFill>
              </a:rPr>
              <a:t>nuk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ka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diferenc</a:t>
            </a:r>
            <a:r>
              <a:rPr lang="en-US" sz="1600" b="1" dirty="0" smtClean="0">
                <a:solidFill>
                  <a:schemeClr val="accent5"/>
                </a:solidFill>
              </a:rPr>
              <a:t> 30 </a:t>
            </a:r>
            <a:r>
              <a:rPr lang="en-US" sz="1600" b="1" dirty="0" err="1" smtClean="0">
                <a:solidFill>
                  <a:schemeClr val="accent5"/>
                </a:solidFill>
              </a:rPr>
              <a:t>minuta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608587"/>
            <a:ext cx="11871614" cy="510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9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ZHVILLIMI </a:t>
            </a:r>
            <a:r>
              <a:rPr lang="en-US" sz="3600" b="1" dirty="0" smtClean="0"/>
              <a:t> I  PROCEDURËS  SË  PROKURIMIT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2696441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Informata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shtese</a:t>
            </a:r>
            <a:r>
              <a:rPr lang="en-US" sz="1600" b="1" dirty="0" smtClean="0">
                <a:solidFill>
                  <a:schemeClr val="accent5"/>
                </a:solidFill>
              </a:rPr>
              <a:t>, </a:t>
            </a:r>
            <a:r>
              <a:rPr lang="en-US" sz="1600" b="1" dirty="0" err="1" smtClean="0">
                <a:solidFill>
                  <a:schemeClr val="accent5"/>
                </a:solidFill>
              </a:rPr>
              <a:t>nese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keni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6"/>
            <a:ext cx="11892396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ZHVILLIMI </a:t>
            </a:r>
            <a:r>
              <a:rPr lang="en-US" sz="3600" b="1" dirty="0" smtClean="0"/>
              <a:t> I  PROCEDURËS  SË  PROKURIMIT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3683577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Kushtet</a:t>
            </a:r>
            <a:r>
              <a:rPr lang="en-US" sz="1600" b="1" dirty="0" smtClean="0">
                <a:solidFill>
                  <a:schemeClr val="accent5"/>
                </a:solidFill>
              </a:rPr>
              <a:t> per </a:t>
            </a:r>
            <a:r>
              <a:rPr lang="en-US" sz="1600" b="1" dirty="0" err="1" smtClean="0">
                <a:solidFill>
                  <a:schemeClr val="accent5"/>
                </a:solidFill>
              </a:rPr>
              <a:t>marrjen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dosjes</a:t>
            </a:r>
            <a:r>
              <a:rPr lang="en-US" sz="1600" b="1" dirty="0" smtClean="0">
                <a:solidFill>
                  <a:schemeClr val="accent5"/>
                </a:solidFill>
              </a:rPr>
              <a:t> se </a:t>
            </a:r>
            <a:r>
              <a:rPr lang="en-US" sz="1600" b="1" dirty="0" err="1" smtClean="0">
                <a:solidFill>
                  <a:schemeClr val="accent5"/>
                </a:solidFill>
              </a:rPr>
              <a:t>tenderit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82005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7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ZHVILLIMI </a:t>
            </a:r>
            <a:r>
              <a:rPr lang="en-US" sz="3600" b="1" dirty="0" smtClean="0"/>
              <a:t> I  PROCEDURËS  SË  PROKURIMIT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4608368" cy="537207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Kjo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eshte</a:t>
            </a:r>
            <a:r>
              <a:rPr lang="en-US" sz="1600" b="1" dirty="0" smtClean="0">
                <a:solidFill>
                  <a:schemeClr val="accent5"/>
                </a:solidFill>
              </a:rPr>
              <a:t> data e </a:t>
            </a:r>
            <a:r>
              <a:rPr lang="en-US" sz="1600" b="1" dirty="0" err="1" smtClean="0">
                <a:solidFill>
                  <a:schemeClr val="accent5"/>
                </a:solidFill>
              </a:rPr>
              <a:t>dergimit</a:t>
            </a:r>
            <a:r>
              <a:rPr lang="en-US" sz="1600" b="1" dirty="0" smtClean="0">
                <a:solidFill>
                  <a:schemeClr val="accent5"/>
                </a:solidFill>
              </a:rPr>
              <a:t> per </a:t>
            </a:r>
            <a:r>
              <a:rPr lang="en-US" sz="1600" b="1" dirty="0" err="1" smtClean="0">
                <a:solidFill>
                  <a:schemeClr val="accent5"/>
                </a:solidFill>
              </a:rPr>
              <a:t>publikim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</a:p>
          <a:p>
            <a:r>
              <a:rPr lang="en-US" sz="1600" b="1" dirty="0" err="1" smtClean="0">
                <a:solidFill>
                  <a:schemeClr val="accent5"/>
                </a:solidFill>
              </a:rPr>
              <a:t>Veretje</a:t>
            </a:r>
            <a:r>
              <a:rPr lang="en-US" sz="1600" b="1" dirty="0" smtClean="0">
                <a:solidFill>
                  <a:schemeClr val="accent5"/>
                </a:solidFill>
              </a:rPr>
              <a:t>: </a:t>
            </a:r>
            <a:r>
              <a:rPr lang="en-US" sz="1600" b="1" dirty="0" err="1" smtClean="0">
                <a:solidFill>
                  <a:schemeClr val="accent5"/>
                </a:solidFill>
              </a:rPr>
              <a:t>dy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dite</a:t>
            </a:r>
            <a:r>
              <a:rPr lang="en-US" sz="1600" b="1" dirty="0" smtClean="0">
                <a:solidFill>
                  <a:schemeClr val="accent5"/>
                </a:solidFill>
              </a:rPr>
              <a:t> pas </a:t>
            </a:r>
            <a:r>
              <a:rPr lang="en-US" sz="1600" b="1" dirty="0" err="1" smtClean="0">
                <a:solidFill>
                  <a:schemeClr val="accent5"/>
                </a:solidFill>
              </a:rPr>
              <a:t>kesaj</a:t>
            </a:r>
            <a:r>
              <a:rPr lang="en-US" sz="1600" b="1" dirty="0" smtClean="0">
                <a:solidFill>
                  <a:schemeClr val="accent5"/>
                </a:solidFill>
              </a:rPr>
              <a:t> date </a:t>
            </a:r>
            <a:r>
              <a:rPr lang="en-US" sz="1600" b="1" dirty="0" err="1" smtClean="0">
                <a:solidFill>
                  <a:schemeClr val="accent5"/>
                </a:solidFill>
              </a:rPr>
              <a:t>njoftimi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publikohet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681325"/>
            <a:ext cx="11892396" cy="505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3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864" y="2483427"/>
            <a:ext cx="10768445" cy="1101438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7200" b="1" dirty="0"/>
              <a:t>ADMINISTRIMI I LLOGARISË</a:t>
            </a:r>
            <a:endParaRPr lang="en-US" sz="72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         </a:t>
            </a:r>
            <a:endParaRPr lang="en-US" sz="36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000822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        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0595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ZHVILLIMI </a:t>
            </a:r>
            <a:r>
              <a:rPr lang="en-US" sz="3600" b="1" dirty="0" smtClean="0"/>
              <a:t> I  PROCEDURËS  SË  PROKURIMIT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9845386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Permes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butonit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Krijo</a:t>
            </a:r>
            <a:r>
              <a:rPr lang="en-US" sz="1600" b="1" dirty="0" smtClean="0">
                <a:solidFill>
                  <a:schemeClr val="accent5"/>
                </a:solidFill>
              </a:rPr>
              <a:t>” </a:t>
            </a:r>
            <a:r>
              <a:rPr lang="en-US" sz="1600" b="1" dirty="0" err="1" smtClean="0">
                <a:solidFill>
                  <a:schemeClr val="accent5"/>
                </a:solidFill>
              </a:rPr>
              <a:t>krijohet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deklarata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smtClean="0">
                <a:solidFill>
                  <a:schemeClr val="accent5"/>
                </a:solidFill>
              </a:rPr>
              <a:t>e </a:t>
            </a:r>
            <a:r>
              <a:rPr lang="en-US" sz="1600" b="1" dirty="0" err="1" smtClean="0">
                <a:solidFill>
                  <a:schemeClr val="accent5"/>
                </a:solidFill>
              </a:rPr>
              <a:t>nevojave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82005" cy="518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7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ZHVILLIMI </a:t>
            </a:r>
            <a:r>
              <a:rPr lang="en-US" sz="3600" b="1" dirty="0" smtClean="0"/>
              <a:t> I  PROCEDURËS  SË  PROKURIMIT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6260524" cy="402125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>
                <a:solidFill>
                  <a:schemeClr val="accent5"/>
                </a:solidFill>
              </a:rPr>
              <a:t>P</a:t>
            </a:r>
            <a:r>
              <a:rPr lang="en-US" sz="1600" b="1" dirty="0" err="1" smtClean="0">
                <a:solidFill>
                  <a:schemeClr val="accent5"/>
                </a:solidFill>
              </a:rPr>
              <a:t>astaj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duhet</a:t>
            </a:r>
            <a:r>
              <a:rPr lang="en-US" sz="1600" b="1" dirty="0">
                <a:solidFill>
                  <a:schemeClr val="accent5"/>
                </a:solidFill>
              </a:rPr>
              <a:t> ta </a:t>
            </a:r>
            <a:r>
              <a:rPr lang="en-US" sz="1600" b="1" dirty="0" err="1">
                <a:solidFill>
                  <a:schemeClr val="accent5"/>
                </a:solidFill>
              </a:rPr>
              <a:t>shkarkoni</a:t>
            </a:r>
            <a:r>
              <a:rPr lang="en-US" sz="1600" b="1" dirty="0">
                <a:solidFill>
                  <a:schemeClr val="accent5"/>
                </a:solidFill>
              </a:rPr>
              <a:t> ta </a:t>
            </a:r>
            <a:r>
              <a:rPr lang="en-US" sz="1600" b="1" dirty="0" err="1">
                <a:solidFill>
                  <a:schemeClr val="accent5"/>
                </a:solidFill>
              </a:rPr>
              <a:t>nenshkruani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dhe</a:t>
            </a:r>
            <a:r>
              <a:rPr lang="en-US" sz="1600" b="1" dirty="0">
                <a:solidFill>
                  <a:schemeClr val="accent5"/>
                </a:solidFill>
              </a:rPr>
              <a:t> ta </a:t>
            </a:r>
            <a:r>
              <a:rPr lang="en-US" sz="1600" b="1" dirty="0" err="1">
                <a:solidFill>
                  <a:schemeClr val="accent5"/>
                </a:solidFill>
              </a:rPr>
              <a:t>vendosni</a:t>
            </a:r>
            <a:r>
              <a:rPr lang="en-US" sz="1600" b="1" dirty="0">
                <a:solidFill>
                  <a:schemeClr val="accent5"/>
                </a:solidFill>
              </a:rPr>
              <a:t> ne </a:t>
            </a:r>
            <a:r>
              <a:rPr lang="en-US" sz="1600" b="1" dirty="0" err="1">
                <a:solidFill>
                  <a:schemeClr val="accent5"/>
                </a:solidFill>
              </a:rPr>
              <a:t>sistem</a:t>
            </a:r>
            <a:r>
              <a:rPr lang="en-US" sz="1600" b="1" dirty="0">
                <a:solidFill>
                  <a:schemeClr val="accent5"/>
                </a:solidFill>
              </a:rPr>
              <a:t>.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6243"/>
            <a:ext cx="11913177" cy="51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ZHVILLIMI </a:t>
            </a:r>
            <a:r>
              <a:rPr lang="en-US" sz="3600" b="1" dirty="0" smtClean="0"/>
              <a:t> I  PROCEDURËS  SË  PROKURIMIT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4452505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>
                <a:solidFill>
                  <a:schemeClr val="accent5"/>
                </a:solidFill>
              </a:rPr>
              <a:t>Permes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butonit</a:t>
            </a:r>
            <a:r>
              <a:rPr lang="en-US" sz="1600" b="1" dirty="0">
                <a:solidFill>
                  <a:schemeClr val="accent5"/>
                </a:solidFill>
              </a:rPr>
              <a:t> “</a:t>
            </a:r>
            <a:r>
              <a:rPr lang="en-US" sz="1600" b="1" dirty="0" err="1">
                <a:solidFill>
                  <a:schemeClr val="accent5"/>
                </a:solidFill>
              </a:rPr>
              <a:t>Krijo</a:t>
            </a:r>
            <a:r>
              <a:rPr lang="en-US" sz="1600" b="1" dirty="0">
                <a:solidFill>
                  <a:schemeClr val="accent5"/>
                </a:solidFill>
              </a:rPr>
              <a:t>” </a:t>
            </a:r>
            <a:r>
              <a:rPr lang="en-US" sz="1600" b="1" dirty="0" err="1">
                <a:solidFill>
                  <a:schemeClr val="accent5"/>
                </a:solidFill>
              </a:rPr>
              <a:t>krijoim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Dosjen</a:t>
            </a:r>
            <a:r>
              <a:rPr lang="en-US" sz="1600" b="1" dirty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Tenderit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92396" cy="518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7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ZHVILLIMI </a:t>
            </a:r>
            <a:r>
              <a:rPr lang="en-US" sz="3600" b="1" dirty="0" smtClean="0"/>
              <a:t> I  PROCEDURËS  SË  PROKURIMIT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8525741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chemeClr val="accent5"/>
                </a:solidFill>
              </a:rPr>
              <a:t>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shkarkojm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dosjen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dhe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i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bejm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te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gjitha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ndryshimet</a:t>
            </a:r>
            <a:r>
              <a:rPr lang="en-US" sz="1600" b="1" dirty="0">
                <a:solidFill>
                  <a:schemeClr val="accent5"/>
                </a:solidFill>
              </a:rPr>
              <a:t> e </a:t>
            </a:r>
            <a:r>
              <a:rPr lang="en-US" sz="1600" b="1" dirty="0" err="1">
                <a:solidFill>
                  <a:schemeClr val="accent5"/>
                </a:solidFill>
              </a:rPr>
              <a:t>nevojshe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pastaj</a:t>
            </a:r>
            <a:r>
              <a:rPr lang="en-US" sz="1600" b="1" dirty="0">
                <a:solidFill>
                  <a:schemeClr val="accent5"/>
                </a:solidFill>
              </a:rPr>
              <a:t> e </a:t>
            </a:r>
            <a:r>
              <a:rPr lang="en-US" sz="1600" b="1" dirty="0" err="1">
                <a:solidFill>
                  <a:schemeClr val="accent5"/>
                </a:solidFill>
              </a:rPr>
              <a:t>ngritim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prap</a:t>
            </a:r>
            <a:r>
              <a:rPr lang="en-US" sz="1600" b="1" dirty="0">
                <a:solidFill>
                  <a:schemeClr val="accent5"/>
                </a:solidFill>
              </a:rPr>
              <a:t> ne </a:t>
            </a:r>
            <a:r>
              <a:rPr lang="en-US" sz="1600" b="1" dirty="0" err="1">
                <a:solidFill>
                  <a:schemeClr val="accent5"/>
                </a:solidFill>
              </a:rPr>
              <a:t>sistem</a:t>
            </a:r>
            <a:r>
              <a:rPr lang="en-US" sz="1600" b="1" dirty="0">
                <a:solidFill>
                  <a:schemeClr val="accent5"/>
                </a:solidFill>
              </a:rPr>
              <a:t>.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6"/>
            <a:ext cx="11892396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3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ZHVILLIMI </a:t>
            </a:r>
            <a:r>
              <a:rPr lang="en-US" sz="3600" b="1" dirty="0" smtClean="0"/>
              <a:t> I  PROCEDURËS  SË  PROKURIMIT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3423805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Vendosim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nese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eshte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ankand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publik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92396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8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ZHVILLIMI </a:t>
            </a:r>
            <a:r>
              <a:rPr lang="en-US" sz="3600" b="1" dirty="0" smtClean="0"/>
              <a:t> I  PROCEDURËS  SË  PROKURIMIT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3299114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Zgjedhim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anetarin</a:t>
            </a:r>
            <a:r>
              <a:rPr lang="en-US" sz="1600" b="1" dirty="0" smtClean="0">
                <a:solidFill>
                  <a:schemeClr val="accent5"/>
                </a:solidFill>
              </a:rPr>
              <a:t> e pare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hapjes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92396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4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ZHVILLIMI </a:t>
            </a:r>
            <a:r>
              <a:rPr lang="en-US" sz="3600" b="1" dirty="0" smtClean="0"/>
              <a:t> I  PROCEDURËS  SË  PROKURIMIT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6177396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Pasi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kemi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zgjedhur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dy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anetaret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hapjes</a:t>
            </a:r>
            <a:r>
              <a:rPr lang="en-US" sz="1600" b="1" dirty="0" smtClean="0">
                <a:solidFill>
                  <a:schemeClr val="accent5"/>
                </a:solidFill>
              </a:rPr>
              <a:t>, shtypim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Ruaj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dhe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vazhdo</a:t>
            </a:r>
            <a:r>
              <a:rPr lang="en-US" sz="1600" b="1" dirty="0" smtClean="0">
                <a:solidFill>
                  <a:schemeClr val="accent5"/>
                </a:solidFill>
              </a:rPr>
              <a:t>”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92396" cy="518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5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ZHVILLIMI </a:t>
            </a:r>
            <a:r>
              <a:rPr lang="en-US" sz="3600" b="1" dirty="0" smtClean="0"/>
              <a:t> I  PROCEDURËS  SË  PROKURIMIT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8276359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Permes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butonit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Krijo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dhe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dergo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çelësat</a:t>
            </a:r>
            <a:r>
              <a:rPr lang="en-US" sz="1600" b="1" dirty="0" smtClean="0">
                <a:solidFill>
                  <a:schemeClr val="accent5"/>
                </a:solidFill>
              </a:rPr>
              <a:t>” </a:t>
            </a:r>
            <a:r>
              <a:rPr lang="en-US" sz="1600" b="1" dirty="0" err="1" smtClean="0">
                <a:solidFill>
                  <a:schemeClr val="accent5"/>
                </a:solidFill>
              </a:rPr>
              <a:t>Anetareve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hapjes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ju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dergohen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çelësat</a:t>
            </a:r>
            <a:r>
              <a:rPr lang="en-US" sz="1600" b="1" dirty="0" smtClean="0">
                <a:solidFill>
                  <a:schemeClr val="accent5"/>
                </a:solidFill>
              </a:rPr>
              <a:t> per </a:t>
            </a:r>
            <a:r>
              <a:rPr lang="en-US" sz="1600" b="1" dirty="0" err="1" smtClean="0">
                <a:solidFill>
                  <a:schemeClr val="accent5"/>
                </a:solidFill>
              </a:rPr>
              <a:t>hapje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6"/>
            <a:ext cx="11902786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ZHVILLIMI </a:t>
            </a:r>
            <a:r>
              <a:rPr lang="en-US" sz="3600" b="1" dirty="0" smtClean="0"/>
              <a:t> I  PROCEDURËS  SË  PROKURIMIT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6291696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>
                <a:solidFill>
                  <a:schemeClr val="accent5"/>
                </a:solidFill>
              </a:rPr>
              <a:t>Shfaqet edhe mesazhi qe ju janë dërguar çelësat anëtareve te hapjes.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902786" cy="518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7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ZHVILLIMI </a:t>
            </a:r>
            <a:r>
              <a:rPr lang="en-US" sz="3600" b="1" dirty="0" smtClean="0"/>
              <a:t> I  PROCEDURËS  SË  PROKURIMIT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4307032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>
                <a:solidFill>
                  <a:schemeClr val="accent5"/>
                </a:solidFill>
              </a:rPr>
              <a:t>Rasti</a:t>
            </a:r>
            <a:r>
              <a:rPr lang="en-US" sz="1600" b="1" dirty="0">
                <a:solidFill>
                  <a:schemeClr val="accent5"/>
                </a:solidFill>
              </a:rPr>
              <a:t> I: </a:t>
            </a:r>
            <a:r>
              <a:rPr lang="en-US" sz="1600" b="1" dirty="0" err="1">
                <a:solidFill>
                  <a:schemeClr val="accent5"/>
                </a:solidFill>
              </a:rPr>
              <a:t>Këtu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vendosim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përshkrimin</a:t>
            </a:r>
            <a:r>
              <a:rPr lang="en-US" sz="1600" b="1" dirty="0">
                <a:solidFill>
                  <a:schemeClr val="accent5"/>
                </a:solidFill>
              </a:rPr>
              <a:t> e </a:t>
            </a:r>
            <a:r>
              <a:rPr lang="en-US" sz="1600" b="1" dirty="0" err="1">
                <a:solidFill>
                  <a:schemeClr val="accent5"/>
                </a:solidFill>
              </a:rPr>
              <a:t>çmimeve</a:t>
            </a:r>
            <a:r>
              <a:rPr lang="en-US" sz="1600" b="1" dirty="0">
                <a:solidFill>
                  <a:schemeClr val="accent5"/>
                </a:solidFill>
              </a:rPr>
              <a:t>.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902786" cy="518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4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ADMINISTRIMI I LLOGARISË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6260523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accent5"/>
                </a:solidFill>
              </a:rPr>
              <a:t>Ne </a:t>
            </a:r>
            <a:r>
              <a:rPr lang="en-US" sz="1600" b="1" dirty="0" err="1" smtClean="0">
                <a:solidFill>
                  <a:schemeClr val="accent5"/>
                </a:solidFill>
              </a:rPr>
              <a:t>anen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majt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kemi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menyt</a:t>
            </a:r>
            <a:r>
              <a:rPr lang="en-US" sz="1600" b="1" dirty="0" smtClean="0">
                <a:solidFill>
                  <a:schemeClr val="accent5"/>
                </a:solidFill>
              </a:rPr>
              <a:t>,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cilat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shfrytezuesi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ka</a:t>
            </a:r>
            <a:r>
              <a:rPr lang="en-US" sz="1600" b="1" dirty="0" smtClean="0">
                <a:solidFill>
                  <a:schemeClr val="accent5"/>
                </a:solidFill>
              </a:rPr>
              <a:t> ne </a:t>
            </a:r>
            <a:r>
              <a:rPr lang="en-US" sz="1600" b="1" dirty="0" err="1" smtClean="0">
                <a:solidFill>
                  <a:schemeClr val="accent5"/>
                </a:solidFill>
              </a:rPr>
              <a:t>dispoziciom</a:t>
            </a:r>
            <a:r>
              <a:rPr lang="en-US" sz="1600" b="1" dirty="0" smtClean="0">
                <a:solidFill>
                  <a:schemeClr val="accent5"/>
                </a:solidFill>
              </a:rPr>
              <a:t>. 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92396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5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ZHVILLIMI </a:t>
            </a:r>
            <a:r>
              <a:rPr lang="en-US" sz="3600" b="1" dirty="0" smtClean="0"/>
              <a:t> I  PROCEDURËS  SË  PROKURIMIT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5522768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>
                <a:solidFill>
                  <a:schemeClr val="accent5"/>
                </a:solidFill>
              </a:rPr>
              <a:t>Rasti</a:t>
            </a:r>
            <a:r>
              <a:rPr lang="en-US" sz="1600" b="1" dirty="0">
                <a:solidFill>
                  <a:schemeClr val="accent5"/>
                </a:solidFill>
              </a:rPr>
              <a:t> I: </a:t>
            </a:r>
            <a:r>
              <a:rPr lang="sq-AL" sz="1600" b="1" dirty="0" smtClean="0">
                <a:solidFill>
                  <a:schemeClr val="accent5"/>
                </a:solidFill>
              </a:rPr>
              <a:t>Përshkrimi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sq-AL" sz="1600" b="1" dirty="0" smtClean="0">
                <a:solidFill>
                  <a:schemeClr val="accent5"/>
                </a:solidFill>
              </a:rPr>
              <a:t>çmimeve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sq-AL" sz="1600" b="1" dirty="0" smtClean="0">
                <a:solidFill>
                  <a:schemeClr val="accent5"/>
                </a:solidFill>
              </a:rPr>
              <a:t>duhet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të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sq-AL" sz="1600" b="1" dirty="0" smtClean="0">
                <a:solidFill>
                  <a:schemeClr val="accent5"/>
                </a:solidFill>
              </a:rPr>
              <a:t>vendoset</a:t>
            </a:r>
            <a:r>
              <a:rPr lang="en-US" sz="1600" b="1" dirty="0" smtClean="0">
                <a:solidFill>
                  <a:schemeClr val="accent5"/>
                </a:solidFill>
              </a:rPr>
              <a:t> ne tri </a:t>
            </a:r>
            <a:r>
              <a:rPr lang="sq-AL" sz="1600" b="1" dirty="0" smtClean="0">
                <a:solidFill>
                  <a:schemeClr val="accent5"/>
                </a:solidFill>
              </a:rPr>
              <a:t>gjuhet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92396" cy="518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ZHVILLIMI </a:t>
            </a:r>
            <a:r>
              <a:rPr lang="en-US" sz="3600" b="1" dirty="0" smtClean="0"/>
              <a:t> I  PROCEDURËS  SË  PROKURIMIT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7860723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Rasti</a:t>
            </a:r>
            <a:r>
              <a:rPr lang="en-US" sz="1600" b="1" dirty="0" smtClean="0">
                <a:solidFill>
                  <a:schemeClr val="accent5"/>
                </a:solidFill>
              </a:rPr>
              <a:t> II: Ne </a:t>
            </a:r>
            <a:r>
              <a:rPr lang="sq-AL" sz="1600" b="1" dirty="0" smtClean="0">
                <a:solidFill>
                  <a:schemeClr val="accent5"/>
                </a:solidFill>
              </a:rPr>
              <a:t>ketë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rast</a:t>
            </a:r>
            <a:r>
              <a:rPr lang="en-US" sz="1600" b="1" dirty="0" smtClean="0">
                <a:solidFill>
                  <a:schemeClr val="accent5"/>
                </a:solidFill>
              </a:rPr>
              <a:t> ne </a:t>
            </a:r>
            <a:r>
              <a:rPr lang="sq-AL" sz="1600" b="1" dirty="0" smtClean="0">
                <a:solidFill>
                  <a:schemeClr val="accent5"/>
                </a:solidFill>
              </a:rPr>
              <a:t>dëshirojmë</a:t>
            </a:r>
            <a:r>
              <a:rPr lang="en-US" sz="1600" b="1" dirty="0" smtClean="0">
                <a:solidFill>
                  <a:schemeClr val="accent5"/>
                </a:solidFill>
              </a:rPr>
              <a:t> ta </a:t>
            </a:r>
            <a:r>
              <a:rPr lang="sq-AL" sz="1600" b="1" dirty="0" smtClean="0">
                <a:solidFill>
                  <a:schemeClr val="accent5"/>
                </a:solidFill>
              </a:rPr>
              <a:t>përdorim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sq-AL" sz="1600" b="1" dirty="0" smtClean="0">
                <a:solidFill>
                  <a:schemeClr val="accent5"/>
                </a:solidFill>
              </a:rPr>
              <a:t>formularin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sq-AL" sz="1600" b="1" dirty="0" smtClean="0">
                <a:solidFill>
                  <a:schemeClr val="accent5"/>
                </a:solidFill>
              </a:rPr>
              <a:t>gatshëm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të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sq-AL" sz="1600" b="1" dirty="0" smtClean="0">
                <a:solidFill>
                  <a:schemeClr val="accent5"/>
                </a:solidFill>
              </a:rPr>
              <a:t>punuar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nga</a:t>
            </a:r>
            <a:r>
              <a:rPr lang="en-US" sz="1600" b="1" dirty="0" smtClean="0">
                <a:solidFill>
                  <a:schemeClr val="accent5"/>
                </a:solidFill>
              </a:rPr>
              <a:t> AK.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71614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5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ZHVILLIMI </a:t>
            </a:r>
            <a:r>
              <a:rPr lang="en-US" sz="3600" b="1" dirty="0" smtClean="0"/>
              <a:t> I  PROCEDURËS  SË  PROKURIMIT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5075959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Rasti</a:t>
            </a:r>
            <a:r>
              <a:rPr lang="en-US" sz="1600" b="1" dirty="0" smtClean="0">
                <a:solidFill>
                  <a:schemeClr val="accent5"/>
                </a:solidFill>
              </a:rPr>
              <a:t> II: </a:t>
            </a:r>
            <a:r>
              <a:rPr lang="sq-AL" sz="1600" b="1" dirty="0" smtClean="0">
                <a:solidFill>
                  <a:schemeClr val="accent5"/>
                </a:solidFill>
              </a:rPr>
              <a:t>Këtu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sq-AL" sz="1600" b="1" dirty="0" smtClean="0">
                <a:solidFill>
                  <a:schemeClr val="accent5"/>
                </a:solidFill>
              </a:rPr>
              <a:t>vendosim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sq-AL" sz="1600" b="1" dirty="0" smtClean="0">
                <a:solidFill>
                  <a:schemeClr val="accent5"/>
                </a:solidFill>
              </a:rPr>
              <a:t>shabllonin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ku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kemi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sq-AL" sz="1600" b="1" dirty="0" smtClean="0">
                <a:solidFill>
                  <a:schemeClr val="accent5"/>
                </a:solidFill>
              </a:rPr>
              <a:t>përgatitur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6"/>
            <a:ext cx="11861223" cy="512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5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ZHVILLIMI </a:t>
            </a:r>
            <a:r>
              <a:rPr lang="en-US" sz="3600" b="1" dirty="0" smtClean="0"/>
              <a:t> I  PROCEDURËS  SË  PROKURIMIT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7517823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sq-AL" sz="1600" b="1" dirty="0" smtClean="0">
                <a:solidFill>
                  <a:schemeClr val="accent5"/>
                </a:solidFill>
              </a:rPr>
              <a:t>Rasti</a:t>
            </a:r>
            <a:r>
              <a:rPr lang="en-US" sz="1600" b="1" dirty="0" smtClean="0">
                <a:solidFill>
                  <a:schemeClr val="accent5"/>
                </a:solidFill>
              </a:rPr>
              <a:t> II: </a:t>
            </a:r>
            <a:r>
              <a:rPr lang="en-US" sz="1600" b="1" dirty="0" err="1" smtClean="0">
                <a:solidFill>
                  <a:schemeClr val="accent5"/>
                </a:solidFill>
              </a:rPr>
              <a:t>Këtu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sq-AL" sz="1600" b="1" dirty="0" smtClean="0">
                <a:solidFill>
                  <a:schemeClr val="accent5"/>
                </a:solidFill>
              </a:rPr>
              <a:t>vendosim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sq-AL" sz="1600" b="1" dirty="0" smtClean="0">
                <a:solidFill>
                  <a:schemeClr val="accent5"/>
                </a:solidFill>
              </a:rPr>
              <a:t>shabllonin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ku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kemi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sq-AL" sz="1600" b="1" dirty="0" smtClean="0">
                <a:solidFill>
                  <a:schemeClr val="accent5"/>
                </a:solidFill>
              </a:rPr>
              <a:t>përgatitur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dhe</a:t>
            </a:r>
            <a:r>
              <a:rPr lang="en-US" sz="1600" b="1" dirty="0" smtClean="0">
                <a:solidFill>
                  <a:schemeClr val="accent5"/>
                </a:solidFill>
              </a:rPr>
              <a:t> shtypim </a:t>
            </a:r>
            <a:r>
              <a:rPr lang="sq-AL" sz="1600" b="1" dirty="0" smtClean="0">
                <a:solidFill>
                  <a:schemeClr val="accent5"/>
                </a:solidFill>
              </a:rPr>
              <a:t>butonin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Ruaj</a:t>
            </a:r>
            <a:r>
              <a:rPr lang="en-US" sz="1600" b="1" dirty="0" smtClean="0">
                <a:solidFill>
                  <a:schemeClr val="accent5"/>
                </a:solidFill>
              </a:rPr>
              <a:t>”.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71614" cy="514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5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ZHVILLIMI </a:t>
            </a:r>
            <a:r>
              <a:rPr lang="en-US" sz="3600" b="1" dirty="0" smtClean="0"/>
              <a:t> I  PROCEDURËS  SË  PROKURIMIT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6530686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Sistemi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pyet</a:t>
            </a:r>
            <a:r>
              <a:rPr lang="en-US" sz="1600" b="1" dirty="0" smtClean="0">
                <a:solidFill>
                  <a:schemeClr val="accent5"/>
                </a:solidFill>
              </a:rPr>
              <a:t> a </a:t>
            </a:r>
            <a:r>
              <a:rPr lang="en-US" sz="1600" b="1" dirty="0" err="1" smtClean="0">
                <a:solidFill>
                  <a:schemeClr val="accent5"/>
                </a:solidFill>
              </a:rPr>
              <a:t>deshironi</a:t>
            </a:r>
            <a:r>
              <a:rPr lang="en-US" sz="1600" b="1" dirty="0" smtClean="0">
                <a:solidFill>
                  <a:schemeClr val="accent5"/>
                </a:solidFill>
              </a:rPr>
              <a:t> ta </a:t>
            </a:r>
            <a:r>
              <a:rPr lang="en-US" sz="1600" b="1" dirty="0" err="1" smtClean="0">
                <a:solidFill>
                  <a:schemeClr val="accent5"/>
                </a:solidFill>
              </a:rPr>
              <a:t>krijoni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pershrimin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cmimeve</a:t>
            </a:r>
            <a:r>
              <a:rPr lang="en-US" sz="1600" b="1" dirty="0" smtClean="0">
                <a:solidFill>
                  <a:schemeClr val="accent5"/>
                </a:solidFill>
              </a:rPr>
              <a:t>, </a:t>
            </a:r>
            <a:r>
              <a:rPr lang="en-US" sz="1600" b="1" dirty="0" err="1" smtClean="0">
                <a:solidFill>
                  <a:schemeClr val="accent5"/>
                </a:solidFill>
              </a:rPr>
              <a:t>ju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shtypni</a:t>
            </a:r>
            <a:r>
              <a:rPr lang="en-US" sz="1600" b="1" dirty="0" smtClean="0">
                <a:solidFill>
                  <a:schemeClr val="accent5"/>
                </a:solidFill>
              </a:rPr>
              <a:t> “Po”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6"/>
            <a:ext cx="11882005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ZHVILLIMI </a:t>
            </a:r>
            <a:r>
              <a:rPr lang="en-US" sz="3600" b="1" dirty="0" smtClean="0"/>
              <a:t> I  PROCEDURËS  SË  PROKURIMIT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4961659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Permes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butonit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Krijo</a:t>
            </a:r>
            <a:r>
              <a:rPr lang="en-US" sz="1600" b="1" dirty="0" smtClean="0">
                <a:solidFill>
                  <a:schemeClr val="accent5"/>
                </a:solidFill>
              </a:rPr>
              <a:t>” </a:t>
            </a:r>
            <a:r>
              <a:rPr lang="en-US" sz="1600" b="1" dirty="0" err="1" smtClean="0">
                <a:solidFill>
                  <a:schemeClr val="accent5"/>
                </a:solidFill>
              </a:rPr>
              <a:t>krijoim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Njoftimin</a:t>
            </a:r>
            <a:r>
              <a:rPr lang="en-US" sz="1600" b="1" dirty="0" smtClean="0">
                <a:solidFill>
                  <a:schemeClr val="accent5"/>
                </a:solidFill>
              </a:rPr>
              <a:t> per </a:t>
            </a:r>
            <a:r>
              <a:rPr lang="en-US" sz="1600" b="1" dirty="0" err="1" smtClean="0">
                <a:solidFill>
                  <a:schemeClr val="accent5"/>
                </a:solidFill>
              </a:rPr>
              <a:t>Kontrate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92396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5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ZHVILLIMI </a:t>
            </a:r>
            <a:r>
              <a:rPr lang="en-US" sz="3600" b="1" dirty="0" smtClean="0"/>
              <a:t> I  PROCEDURËS  SË  PROKURIMIT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8047760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Pasi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bejm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kontrollimin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>
                <a:solidFill>
                  <a:schemeClr val="accent5"/>
                </a:solidFill>
              </a:rPr>
              <a:t>N</a:t>
            </a:r>
            <a:r>
              <a:rPr lang="en-US" sz="1600" b="1" dirty="0" err="1" smtClean="0">
                <a:solidFill>
                  <a:schemeClr val="accent5"/>
                </a:solidFill>
              </a:rPr>
              <a:t>joftimit</a:t>
            </a:r>
            <a:r>
              <a:rPr lang="en-US" sz="1600" b="1" dirty="0" smtClean="0">
                <a:solidFill>
                  <a:schemeClr val="accent5"/>
                </a:solidFill>
              </a:rPr>
              <a:t> per </a:t>
            </a:r>
            <a:r>
              <a:rPr lang="en-US" sz="1600" b="1" dirty="0" err="1" smtClean="0">
                <a:solidFill>
                  <a:schemeClr val="accent5"/>
                </a:solidFill>
              </a:rPr>
              <a:t>Kontrate</a:t>
            </a:r>
            <a:r>
              <a:rPr lang="en-US" sz="1600" b="1" dirty="0" smtClean="0">
                <a:solidFill>
                  <a:schemeClr val="accent5"/>
                </a:solidFill>
              </a:rPr>
              <a:t>, shtypim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butonin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Dergoe</a:t>
            </a:r>
            <a:r>
              <a:rPr lang="en-US" sz="1600" b="1" dirty="0" smtClean="0">
                <a:solidFill>
                  <a:schemeClr val="accent5"/>
                </a:solidFill>
              </a:rPr>
              <a:t> per </a:t>
            </a:r>
            <a:r>
              <a:rPr lang="en-US" sz="1600" b="1" dirty="0" err="1" smtClean="0">
                <a:solidFill>
                  <a:schemeClr val="accent5"/>
                </a:solidFill>
              </a:rPr>
              <a:t>publikim</a:t>
            </a:r>
            <a:r>
              <a:rPr lang="en-US" sz="1600" b="1" dirty="0" smtClean="0">
                <a:solidFill>
                  <a:schemeClr val="accent5"/>
                </a:solidFill>
              </a:rPr>
              <a:t>”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902786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9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ZHVILLIMI </a:t>
            </a:r>
            <a:r>
              <a:rPr lang="en-US" sz="3600" b="1" dirty="0" smtClean="0"/>
              <a:t> I  PROCEDURËS  SË  PROKURIMIT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6852805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Sistemi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shfaq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mesazhin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qe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njoftimi</a:t>
            </a:r>
            <a:r>
              <a:rPr lang="en-US" sz="1600" b="1" dirty="0" smtClean="0">
                <a:solidFill>
                  <a:schemeClr val="accent5"/>
                </a:solidFill>
              </a:rPr>
              <a:t> me </a:t>
            </a:r>
            <a:r>
              <a:rPr lang="en-US" sz="1600" b="1" dirty="0" err="1" smtClean="0">
                <a:solidFill>
                  <a:schemeClr val="accent5"/>
                </a:solidFill>
              </a:rPr>
              <a:t>sukses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eshte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derguar</a:t>
            </a:r>
            <a:r>
              <a:rPr lang="en-US" sz="1600" b="1" dirty="0" smtClean="0">
                <a:solidFill>
                  <a:schemeClr val="accent5"/>
                </a:solidFill>
              </a:rPr>
              <a:t> per </a:t>
            </a:r>
            <a:r>
              <a:rPr lang="en-US" sz="1600" b="1" dirty="0" err="1" smtClean="0">
                <a:solidFill>
                  <a:schemeClr val="accent5"/>
                </a:solidFill>
              </a:rPr>
              <a:t>publikim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92396" cy="518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ZHVILLIMI </a:t>
            </a:r>
            <a:r>
              <a:rPr lang="en-US" sz="3600" b="1" dirty="0" smtClean="0"/>
              <a:t> I  PROCEDURËS  SË  PROKURIMIT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5429250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accent5"/>
                </a:solidFill>
              </a:rPr>
              <a:t>Ne listen e </a:t>
            </a:r>
            <a:r>
              <a:rPr lang="en-US" sz="1600" b="1" dirty="0" err="1" smtClean="0">
                <a:solidFill>
                  <a:schemeClr val="accent5"/>
                </a:solidFill>
              </a:rPr>
              <a:t>njoftimeve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shihet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njoftimi</a:t>
            </a:r>
            <a:r>
              <a:rPr lang="en-US" sz="1600" b="1" dirty="0" smtClean="0">
                <a:solidFill>
                  <a:schemeClr val="accent5"/>
                </a:solidFill>
              </a:rPr>
              <a:t> ne </a:t>
            </a:r>
            <a:r>
              <a:rPr lang="en-US" sz="1600" b="1" dirty="0" err="1" smtClean="0">
                <a:solidFill>
                  <a:schemeClr val="accent5"/>
                </a:solidFill>
              </a:rPr>
              <a:t>pritje</a:t>
            </a:r>
            <a:r>
              <a:rPr lang="en-US" sz="1600" b="1" dirty="0" smtClean="0">
                <a:solidFill>
                  <a:schemeClr val="accent5"/>
                </a:solidFill>
              </a:rPr>
              <a:t> per </a:t>
            </a:r>
            <a:r>
              <a:rPr lang="en-US" sz="1600" b="1" dirty="0" err="1" smtClean="0">
                <a:solidFill>
                  <a:schemeClr val="accent5"/>
                </a:solidFill>
              </a:rPr>
              <a:t>publikim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92396" cy="518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8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473" y="2421083"/>
            <a:ext cx="11620499" cy="1553442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8000" b="1" dirty="0">
                <a:solidFill>
                  <a:prstClr val="white"/>
                </a:solidFill>
              </a:rPr>
              <a:t>INFORMATAT SQARUESE</a:t>
            </a:r>
            <a:endParaRPr lang="en-US" sz="8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gradFill flip="none" rotWithShape="1">
                  <a:gsLst>
                    <a:gs pos="32000">
                      <a:prstClr val="white">
                        <a:lumMod val="89000"/>
                      </a:prstClr>
                    </a:gs>
                    <a:gs pos="0">
                      <a:prstClr val="black">
                        <a:lumMod val="41000"/>
                        <a:lumOff val="59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8100000" scaled="1"/>
                  <a:tileRect/>
                </a:gradFill>
              </a:rPr>
              <a:t>         </a:t>
            </a:r>
            <a:endParaRPr lang="en-US" sz="3600" b="1" dirty="0">
              <a:gradFill flip="none" rotWithShape="1">
                <a:gsLst>
                  <a:gs pos="32000">
                    <a:prstClr val="white">
                      <a:lumMod val="89000"/>
                    </a:prstClr>
                  </a:gs>
                  <a:gs pos="0">
                    <a:prstClr val="black">
                      <a:lumMod val="41000"/>
                      <a:lumOff val="59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865741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gradFill flip="none" rotWithShape="1">
                  <a:gsLst>
                    <a:gs pos="32000">
                      <a:prstClr val="white">
                        <a:lumMod val="89000"/>
                      </a:prstClr>
                    </a:gs>
                    <a:gs pos="0">
                      <a:prstClr val="black">
                        <a:lumMod val="41000"/>
                        <a:lumOff val="59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8100000" scaled="1"/>
                  <a:tileRect/>
                </a:gradFill>
              </a:rPr>
              <a:t>         </a:t>
            </a:r>
            <a:endParaRPr lang="en-US" sz="3600" b="1" dirty="0">
              <a:gradFill flip="none" rotWithShape="1">
                <a:gsLst>
                  <a:gs pos="32000">
                    <a:prstClr val="white">
                      <a:lumMod val="89000"/>
                    </a:prstClr>
                  </a:gs>
                  <a:gs pos="0">
                    <a:prstClr val="black">
                      <a:lumMod val="41000"/>
                      <a:lumOff val="59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81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8766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ADMINISTRIMI I LLOGARISË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4681105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accent5"/>
                </a:solidFill>
              </a:rPr>
              <a:t>Shtypim </a:t>
            </a:r>
            <a:r>
              <a:rPr lang="en-US" sz="1600" b="1" dirty="0" err="1" smtClean="0">
                <a:solidFill>
                  <a:schemeClr val="accent5"/>
                </a:solidFill>
              </a:rPr>
              <a:t>menyne</a:t>
            </a:r>
            <a:r>
              <a:rPr lang="en-US" sz="1600" b="1" dirty="0" smtClean="0">
                <a:solidFill>
                  <a:schemeClr val="accent5"/>
                </a:solidFill>
              </a:rPr>
              <a:t> “PROCEDURAT E PROKURIMIT”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6"/>
            <a:ext cx="11882005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prstClr val="white"/>
                </a:solidFill>
              </a:rPr>
              <a:t>INFORMATAT SQARUESE</a:t>
            </a:r>
            <a:endParaRPr lang="en-US" sz="3600" b="1" dirty="0">
              <a:gradFill flip="none" rotWithShape="1">
                <a:gsLst>
                  <a:gs pos="32000">
                    <a:prstClr val="white">
                      <a:lumMod val="89000"/>
                    </a:prstClr>
                  </a:gs>
                  <a:gs pos="0">
                    <a:prstClr val="black">
                      <a:lumMod val="41000"/>
                      <a:lumOff val="59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4660324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rgbClr val="F4DE3A"/>
                </a:solidFill>
              </a:rPr>
              <a:t>Te</a:t>
            </a:r>
            <a:r>
              <a:rPr lang="en-US" sz="1600" b="1" dirty="0" smtClean="0">
                <a:solidFill>
                  <a:srgbClr val="F4DE3A"/>
                </a:solidFill>
              </a:rPr>
              <a:t> </a:t>
            </a:r>
            <a:r>
              <a:rPr lang="en-US" sz="1600" b="1" dirty="0" err="1" smtClean="0">
                <a:solidFill>
                  <a:srgbClr val="F4DE3A"/>
                </a:solidFill>
              </a:rPr>
              <a:t>mesazhet</a:t>
            </a:r>
            <a:r>
              <a:rPr lang="en-US" sz="1600" b="1" dirty="0" smtClean="0">
                <a:solidFill>
                  <a:srgbClr val="F4DE3A"/>
                </a:solidFill>
              </a:rPr>
              <a:t> </a:t>
            </a:r>
            <a:r>
              <a:rPr lang="en-US" sz="1600" b="1" dirty="0" err="1" smtClean="0">
                <a:solidFill>
                  <a:srgbClr val="F4DE3A"/>
                </a:solidFill>
              </a:rPr>
              <a:t>dhe</a:t>
            </a:r>
            <a:r>
              <a:rPr lang="en-US" sz="1600" b="1" dirty="0" smtClean="0">
                <a:solidFill>
                  <a:srgbClr val="F4DE3A"/>
                </a:solidFill>
              </a:rPr>
              <a:t> ne e-mail, e </a:t>
            </a:r>
            <a:r>
              <a:rPr lang="en-US" sz="1600" b="1" dirty="0" err="1" smtClean="0">
                <a:solidFill>
                  <a:srgbClr val="F4DE3A"/>
                </a:solidFill>
              </a:rPr>
              <a:t>pranoni</a:t>
            </a:r>
            <a:r>
              <a:rPr lang="en-US" sz="1600" b="1" dirty="0" smtClean="0">
                <a:solidFill>
                  <a:srgbClr val="F4DE3A"/>
                </a:solidFill>
              </a:rPr>
              <a:t> </a:t>
            </a:r>
            <a:r>
              <a:rPr lang="en-US" sz="1600" b="1" dirty="0" err="1" smtClean="0">
                <a:solidFill>
                  <a:srgbClr val="F4DE3A"/>
                </a:solidFill>
              </a:rPr>
              <a:t>kete</a:t>
            </a:r>
            <a:r>
              <a:rPr lang="en-US" sz="1600" b="1" dirty="0" smtClean="0">
                <a:solidFill>
                  <a:srgbClr val="F4DE3A"/>
                </a:solidFill>
              </a:rPr>
              <a:t> </a:t>
            </a:r>
            <a:r>
              <a:rPr lang="en-US" sz="1600" b="1" dirty="0" err="1" smtClean="0">
                <a:solidFill>
                  <a:srgbClr val="F4DE3A"/>
                </a:solidFill>
              </a:rPr>
              <a:t>mesazh</a:t>
            </a:r>
            <a:r>
              <a:rPr lang="en-US" sz="1600" b="1" dirty="0" smtClean="0">
                <a:solidFill>
                  <a:srgbClr val="F4DE3A"/>
                </a:solidFill>
              </a:rPr>
              <a:t>.</a:t>
            </a:r>
            <a:endParaRPr lang="en-US" sz="1600" b="1" dirty="0">
              <a:solidFill>
                <a:srgbClr val="F4DE3A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7" y="1544166"/>
            <a:ext cx="11850833" cy="32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0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prstClr val="white"/>
                </a:solidFill>
              </a:rPr>
              <a:t>INFORMATAT SQARUESE</a:t>
            </a:r>
            <a:endParaRPr lang="en-US" sz="3600" b="1" dirty="0">
              <a:gradFill flip="none" rotWithShape="1">
                <a:gsLst>
                  <a:gs pos="32000">
                    <a:prstClr val="white">
                      <a:lumMod val="89000"/>
                    </a:prstClr>
                  </a:gs>
                  <a:gs pos="0">
                    <a:prstClr val="black">
                      <a:lumMod val="41000"/>
                      <a:lumOff val="59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6083878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rgbClr val="F4DE3A"/>
                </a:solidFill>
              </a:rPr>
              <a:t>Permes</a:t>
            </a:r>
            <a:r>
              <a:rPr lang="en-US" sz="1600" b="1" dirty="0" smtClean="0">
                <a:solidFill>
                  <a:srgbClr val="F4DE3A"/>
                </a:solidFill>
              </a:rPr>
              <a:t> </a:t>
            </a:r>
            <a:r>
              <a:rPr lang="en-US" sz="1600" b="1" dirty="0" err="1" smtClean="0">
                <a:solidFill>
                  <a:srgbClr val="F4DE3A"/>
                </a:solidFill>
              </a:rPr>
              <a:t>butonit</a:t>
            </a:r>
            <a:r>
              <a:rPr lang="en-US" sz="1600" b="1" dirty="0" smtClean="0">
                <a:solidFill>
                  <a:srgbClr val="F4DE3A"/>
                </a:solidFill>
              </a:rPr>
              <a:t> “</a:t>
            </a:r>
            <a:r>
              <a:rPr lang="en-US" sz="1600" b="1" dirty="0" err="1" smtClean="0">
                <a:solidFill>
                  <a:srgbClr val="F4DE3A"/>
                </a:solidFill>
              </a:rPr>
              <a:t>Sqarimet</a:t>
            </a:r>
            <a:r>
              <a:rPr lang="en-US" sz="1600" b="1" dirty="0" smtClean="0">
                <a:solidFill>
                  <a:srgbClr val="F4DE3A"/>
                </a:solidFill>
              </a:rPr>
              <a:t> e TD”, </a:t>
            </a:r>
            <a:r>
              <a:rPr lang="en-US" sz="1600" b="1" dirty="0" err="1" smtClean="0">
                <a:solidFill>
                  <a:srgbClr val="F4DE3A"/>
                </a:solidFill>
              </a:rPr>
              <a:t>pranoni</a:t>
            </a:r>
            <a:r>
              <a:rPr lang="en-US" sz="1600" b="1" dirty="0" smtClean="0">
                <a:solidFill>
                  <a:srgbClr val="F4DE3A"/>
                </a:solidFill>
              </a:rPr>
              <a:t> </a:t>
            </a:r>
            <a:r>
              <a:rPr lang="en-US" sz="1600" b="1" dirty="0" err="1" smtClean="0">
                <a:solidFill>
                  <a:srgbClr val="F4DE3A"/>
                </a:solidFill>
              </a:rPr>
              <a:t>pyetjen</a:t>
            </a:r>
            <a:r>
              <a:rPr lang="en-US" sz="1600" b="1" dirty="0" smtClean="0">
                <a:solidFill>
                  <a:srgbClr val="F4DE3A"/>
                </a:solidFill>
              </a:rPr>
              <a:t> e </a:t>
            </a:r>
            <a:r>
              <a:rPr lang="en-US" sz="1600" b="1" dirty="0" err="1" smtClean="0">
                <a:solidFill>
                  <a:srgbClr val="F4DE3A"/>
                </a:solidFill>
              </a:rPr>
              <a:t>drejtuar</a:t>
            </a:r>
            <a:r>
              <a:rPr lang="en-US" sz="1600" b="1" dirty="0" smtClean="0">
                <a:solidFill>
                  <a:srgbClr val="F4DE3A"/>
                </a:solidFill>
              </a:rPr>
              <a:t> </a:t>
            </a:r>
            <a:r>
              <a:rPr lang="en-US" sz="1600" b="1" dirty="0" err="1" smtClean="0">
                <a:solidFill>
                  <a:srgbClr val="F4DE3A"/>
                </a:solidFill>
              </a:rPr>
              <a:t>tek</a:t>
            </a:r>
            <a:r>
              <a:rPr lang="en-US" sz="1600" b="1" dirty="0" smtClean="0">
                <a:solidFill>
                  <a:srgbClr val="F4DE3A"/>
                </a:solidFill>
              </a:rPr>
              <a:t> AK.</a:t>
            </a:r>
            <a:endParaRPr lang="en-US" sz="1600" b="1" dirty="0">
              <a:solidFill>
                <a:srgbClr val="F4DE3A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7" y="1544167"/>
            <a:ext cx="11871615" cy="389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3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prstClr val="white"/>
                </a:solidFill>
              </a:rPr>
              <a:t>INFORMATAT SQARUESE</a:t>
            </a:r>
            <a:endParaRPr lang="en-US" sz="3600" b="1" dirty="0">
              <a:gradFill flip="none" rotWithShape="1">
                <a:gsLst>
                  <a:gs pos="32000">
                    <a:prstClr val="white">
                      <a:lumMod val="89000"/>
                    </a:prstClr>
                  </a:gs>
                  <a:gs pos="0">
                    <a:prstClr val="black">
                      <a:lumMod val="41000"/>
                      <a:lumOff val="59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2561360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rgbClr val="F4DE3A"/>
                </a:solidFill>
              </a:rPr>
              <a:t>Shtypni</a:t>
            </a:r>
            <a:r>
              <a:rPr lang="en-US" sz="1600" b="1" dirty="0" smtClean="0">
                <a:solidFill>
                  <a:srgbClr val="F4DE3A"/>
                </a:solidFill>
              </a:rPr>
              <a:t> </a:t>
            </a:r>
            <a:r>
              <a:rPr lang="en-US" sz="1600" b="1" dirty="0" err="1" smtClean="0">
                <a:solidFill>
                  <a:srgbClr val="F4DE3A"/>
                </a:solidFill>
              </a:rPr>
              <a:t>butonin</a:t>
            </a:r>
            <a:r>
              <a:rPr lang="en-US" sz="1600" b="1" dirty="0" smtClean="0">
                <a:solidFill>
                  <a:srgbClr val="F4DE3A"/>
                </a:solidFill>
              </a:rPr>
              <a:t> “</a:t>
            </a:r>
            <a:r>
              <a:rPr lang="en-US" sz="1600" b="1" dirty="0" err="1" smtClean="0">
                <a:solidFill>
                  <a:srgbClr val="F4DE3A"/>
                </a:solidFill>
              </a:rPr>
              <a:t>Vazhdo</a:t>
            </a:r>
            <a:r>
              <a:rPr lang="en-US" sz="1600" b="1" dirty="0" smtClean="0">
                <a:solidFill>
                  <a:srgbClr val="F4DE3A"/>
                </a:solidFill>
              </a:rPr>
              <a:t>”.</a:t>
            </a:r>
            <a:endParaRPr lang="en-US" sz="1600" b="1" dirty="0">
              <a:solidFill>
                <a:srgbClr val="F4DE3A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7" y="1544167"/>
            <a:ext cx="11830051" cy="303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6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prstClr val="white"/>
                </a:solidFill>
              </a:rPr>
              <a:t>INFORMATAT SQARUESE</a:t>
            </a:r>
            <a:endParaRPr lang="en-US" sz="3600" b="1" dirty="0">
              <a:gradFill flip="none" rotWithShape="1">
                <a:gsLst>
                  <a:gs pos="32000">
                    <a:prstClr val="white">
                      <a:lumMod val="89000"/>
                    </a:prstClr>
                  </a:gs>
                  <a:gs pos="0">
                    <a:prstClr val="black">
                      <a:lumMod val="41000"/>
                      <a:lumOff val="59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4868142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rgbClr val="F4DE3A"/>
                </a:solidFill>
              </a:rPr>
              <a:t>Permes</a:t>
            </a:r>
            <a:r>
              <a:rPr lang="en-US" sz="1600" b="1" dirty="0" smtClean="0">
                <a:solidFill>
                  <a:srgbClr val="F4DE3A"/>
                </a:solidFill>
              </a:rPr>
              <a:t> </a:t>
            </a:r>
            <a:r>
              <a:rPr lang="en-US" sz="1600" b="1" dirty="0" err="1" smtClean="0">
                <a:solidFill>
                  <a:srgbClr val="F4DE3A"/>
                </a:solidFill>
              </a:rPr>
              <a:t>butonit</a:t>
            </a:r>
            <a:r>
              <a:rPr lang="en-US" sz="1600" b="1" dirty="0" smtClean="0">
                <a:solidFill>
                  <a:srgbClr val="F4DE3A"/>
                </a:solidFill>
              </a:rPr>
              <a:t> “</a:t>
            </a:r>
            <a:r>
              <a:rPr lang="en-US" sz="1600" b="1" dirty="0" err="1" smtClean="0">
                <a:solidFill>
                  <a:srgbClr val="F4DE3A"/>
                </a:solidFill>
              </a:rPr>
              <a:t>Shkarko</a:t>
            </a:r>
            <a:r>
              <a:rPr lang="en-US" sz="1600" b="1" dirty="0" smtClean="0">
                <a:solidFill>
                  <a:srgbClr val="F4DE3A"/>
                </a:solidFill>
              </a:rPr>
              <a:t>”, </a:t>
            </a:r>
            <a:r>
              <a:rPr lang="en-US" sz="1600" b="1" dirty="0" err="1" smtClean="0">
                <a:solidFill>
                  <a:srgbClr val="F4DE3A"/>
                </a:solidFill>
              </a:rPr>
              <a:t>ju</a:t>
            </a:r>
            <a:r>
              <a:rPr lang="en-US" sz="1600" b="1" dirty="0" smtClean="0">
                <a:solidFill>
                  <a:srgbClr val="F4DE3A"/>
                </a:solidFill>
              </a:rPr>
              <a:t> </a:t>
            </a:r>
            <a:r>
              <a:rPr lang="en-US" sz="1600" b="1" dirty="0" err="1" smtClean="0">
                <a:solidFill>
                  <a:srgbClr val="F4DE3A"/>
                </a:solidFill>
              </a:rPr>
              <a:t>merrni</a:t>
            </a:r>
            <a:r>
              <a:rPr lang="en-US" sz="1600" b="1" dirty="0" smtClean="0">
                <a:solidFill>
                  <a:srgbClr val="F4DE3A"/>
                </a:solidFill>
              </a:rPr>
              <a:t> </a:t>
            </a:r>
            <a:r>
              <a:rPr lang="en-US" sz="1600" b="1" dirty="0" err="1" smtClean="0">
                <a:solidFill>
                  <a:srgbClr val="F4DE3A"/>
                </a:solidFill>
              </a:rPr>
              <a:t>pyetjen</a:t>
            </a:r>
            <a:r>
              <a:rPr lang="en-US" sz="1600" b="1" dirty="0" smtClean="0">
                <a:solidFill>
                  <a:srgbClr val="F4DE3A"/>
                </a:solidFill>
              </a:rPr>
              <a:t> e OE-se.</a:t>
            </a:r>
            <a:endParaRPr lang="en-US" sz="1600" b="1" dirty="0">
              <a:solidFill>
                <a:srgbClr val="F4DE3A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7" y="1544167"/>
            <a:ext cx="11871615" cy="295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7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prstClr val="white"/>
                </a:solidFill>
              </a:rPr>
              <a:t>INFORMATAT SQARUESE</a:t>
            </a:r>
            <a:endParaRPr lang="en-US" sz="3600" b="1" dirty="0">
              <a:gradFill flip="none" rotWithShape="1">
                <a:gsLst>
                  <a:gs pos="32000">
                    <a:prstClr val="white">
                      <a:lumMod val="89000"/>
                    </a:prstClr>
                  </a:gs>
                  <a:gs pos="0">
                    <a:prstClr val="black">
                      <a:lumMod val="41000"/>
                      <a:lumOff val="59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4047260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rgbClr val="F4DE3A"/>
                </a:solidFill>
              </a:rPr>
              <a:t>Ne </a:t>
            </a:r>
            <a:r>
              <a:rPr lang="en-US" sz="1600" b="1" dirty="0" err="1" smtClean="0">
                <a:solidFill>
                  <a:srgbClr val="F4DE3A"/>
                </a:solidFill>
              </a:rPr>
              <a:t>kete</a:t>
            </a:r>
            <a:r>
              <a:rPr lang="en-US" sz="1600" b="1" dirty="0" smtClean="0">
                <a:solidFill>
                  <a:srgbClr val="F4DE3A"/>
                </a:solidFill>
              </a:rPr>
              <a:t> hap, </a:t>
            </a:r>
            <a:r>
              <a:rPr lang="en-US" sz="1600" b="1" dirty="0" err="1" smtClean="0">
                <a:solidFill>
                  <a:srgbClr val="F4DE3A"/>
                </a:solidFill>
              </a:rPr>
              <a:t>ju</a:t>
            </a:r>
            <a:r>
              <a:rPr lang="en-US" sz="1600" b="1" dirty="0" smtClean="0">
                <a:solidFill>
                  <a:srgbClr val="F4DE3A"/>
                </a:solidFill>
              </a:rPr>
              <a:t> </a:t>
            </a:r>
            <a:r>
              <a:rPr lang="en-US" sz="1600" b="1" dirty="0" err="1" smtClean="0">
                <a:solidFill>
                  <a:srgbClr val="F4DE3A"/>
                </a:solidFill>
              </a:rPr>
              <a:t>vendosni</a:t>
            </a:r>
            <a:r>
              <a:rPr lang="en-US" sz="1600" b="1" dirty="0" smtClean="0">
                <a:solidFill>
                  <a:srgbClr val="F4DE3A"/>
                </a:solidFill>
              </a:rPr>
              <a:t> </a:t>
            </a:r>
            <a:r>
              <a:rPr lang="en-US" sz="1600" b="1" dirty="0" err="1" smtClean="0">
                <a:solidFill>
                  <a:srgbClr val="F4DE3A"/>
                </a:solidFill>
              </a:rPr>
              <a:t>pergjegjen</a:t>
            </a:r>
            <a:r>
              <a:rPr lang="en-US" sz="1600" b="1" dirty="0" smtClean="0">
                <a:solidFill>
                  <a:srgbClr val="F4DE3A"/>
                </a:solidFill>
              </a:rPr>
              <a:t> per OE.</a:t>
            </a:r>
            <a:endParaRPr lang="en-US" sz="1600" b="1" dirty="0">
              <a:solidFill>
                <a:srgbClr val="F4DE3A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7" y="1544167"/>
            <a:ext cx="11850833" cy="338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prstClr val="white"/>
                </a:solidFill>
              </a:rPr>
              <a:t>INFORMATAT SQARUESE</a:t>
            </a:r>
            <a:endParaRPr lang="en-US" sz="3600" b="1" dirty="0">
              <a:gradFill flip="none" rotWithShape="1">
                <a:gsLst>
                  <a:gs pos="32000">
                    <a:prstClr val="white">
                      <a:lumMod val="89000"/>
                    </a:prstClr>
                  </a:gs>
                  <a:gs pos="0">
                    <a:prstClr val="black">
                      <a:lumMod val="41000"/>
                      <a:lumOff val="59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8100000" scaled="1"/>
                <a:tileRect/>
              </a:gra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4483678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rgbClr val="F4DE3A"/>
                </a:solidFill>
              </a:rPr>
              <a:t>I pa </a:t>
            </a:r>
            <a:r>
              <a:rPr lang="en-US" sz="1600" b="1" dirty="0" err="1" smtClean="0">
                <a:solidFill>
                  <a:srgbClr val="F4DE3A"/>
                </a:solidFill>
              </a:rPr>
              <a:t>lloguar</a:t>
            </a:r>
            <a:r>
              <a:rPr lang="en-US" sz="1600" b="1" dirty="0" smtClean="0">
                <a:solidFill>
                  <a:srgbClr val="F4DE3A"/>
                </a:solidFill>
              </a:rPr>
              <a:t>, </a:t>
            </a:r>
            <a:r>
              <a:rPr lang="en-US" sz="1600" b="1" dirty="0" err="1" smtClean="0">
                <a:solidFill>
                  <a:srgbClr val="F4DE3A"/>
                </a:solidFill>
              </a:rPr>
              <a:t>pergjigja</a:t>
            </a:r>
            <a:r>
              <a:rPr lang="en-US" sz="1600" b="1" dirty="0" smtClean="0">
                <a:solidFill>
                  <a:srgbClr val="F4DE3A"/>
                </a:solidFill>
              </a:rPr>
              <a:t> </a:t>
            </a:r>
            <a:r>
              <a:rPr lang="en-US" sz="1600" b="1" dirty="0" err="1" smtClean="0">
                <a:solidFill>
                  <a:srgbClr val="F4DE3A"/>
                </a:solidFill>
              </a:rPr>
              <a:t>shihet</a:t>
            </a:r>
            <a:r>
              <a:rPr lang="en-US" sz="1600" b="1" dirty="0" smtClean="0">
                <a:solidFill>
                  <a:srgbClr val="F4DE3A"/>
                </a:solidFill>
              </a:rPr>
              <a:t> </a:t>
            </a:r>
            <a:r>
              <a:rPr lang="en-US" sz="1600" b="1" dirty="0" err="1" smtClean="0">
                <a:solidFill>
                  <a:srgbClr val="F4DE3A"/>
                </a:solidFill>
              </a:rPr>
              <a:t>keshtu</a:t>
            </a:r>
            <a:r>
              <a:rPr lang="en-US" sz="1600" b="1" dirty="0" smtClean="0">
                <a:solidFill>
                  <a:srgbClr val="F4DE3A"/>
                </a:solidFill>
              </a:rPr>
              <a:t> </a:t>
            </a:r>
            <a:r>
              <a:rPr lang="en-US" sz="1600" b="1" dirty="0" err="1" smtClean="0">
                <a:solidFill>
                  <a:srgbClr val="F4DE3A"/>
                </a:solidFill>
              </a:rPr>
              <a:t>si</a:t>
            </a:r>
            <a:r>
              <a:rPr lang="en-US" sz="1600" b="1" dirty="0" smtClean="0">
                <a:solidFill>
                  <a:srgbClr val="F4DE3A"/>
                </a:solidFill>
              </a:rPr>
              <a:t> me </a:t>
            </a:r>
            <a:r>
              <a:rPr lang="en-US" sz="1600" b="1" dirty="0" err="1" smtClean="0">
                <a:solidFill>
                  <a:srgbClr val="F4DE3A"/>
                </a:solidFill>
              </a:rPr>
              <a:t>poshte</a:t>
            </a:r>
            <a:r>
              <a:rPr lang="en-US" sz="1600" b="1" dirty="0" smtClean="0">
                <a:solidFill>
                  <a:srgbClr val="F4DE3A"/>
                </a:solidFill>
              </a:rPr>
              <a:t>.</a:t>
            </a:r>
            <a:endParaRPr lang="en-US" sz="1600" b="1" dirty="0">
              <a:solidFill>
                <a:srgbClr val="F4DE3A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7" y="1544167"/>
            <a:ext cx="11871615" cy="391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681" y="1766456"/>
            <a:ext cx="11087099" cy="3241964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b="1" dirty="0" smtClean="0"/>
              <a:t>KËRKESË PËR </a:t>
            </a:r>
            <a:br>
              <a:rPr lang="en-US" b="1" dirty="0" smtClean="0"/>
            </a:br>
            <a:r>
              <a:rPr lang="en-US" b="1" dirty="0" smtClean="0"/>
              <a:t>RISHQYRTIM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         </a:t>
            </a:r>
            <a:endParaRPr lang="en-US" sz="36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000822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        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65777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7923068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Në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nen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menynë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Kërkesat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për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rishqyrtim</a:t>
            </a:r>
            <a:r>
              <a:rPr lang="en-US" sz="1600" b="1" dirty="0" smtClean="0">
                <a:solidFill>
                  <a:schemeClr val="accent5"/>
                </a:solidFill>
              </a:rPr>
              <a:t>” </a:t>
            </a:r>
            <a:r>
              <a:rPr lang="en-US" sz="1600" b="1" dirty="0" err="1" smtClean="0">
                <a:solidFill>
                  <a:schemeClr val="accent5"/>
                </a:solidFill>
              </a:rPr>
              <a:t>shtypim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butonin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Kërkesa</a:t>
            </a:r>
            <a:r>
              <a:rPr lang="en-US" sz="1600" b="1" dirty="0" smtClean="0">
                <a:solidFill>
                  <a:schemeClr val="accent5"/>
                </a:solidFill>
              </a:rPr>
              <a:t> e re </a:t>
            </a:r>
            <a:r>
              <a:rPr lang="en-US" sz="1600" b="1" dirty="0" err="1" smtClean="0">
                <a:solidFill>
                  <a:schemeClr val="accent5"/>
                </a:solidFill>
              </a:rPr>
              <a:t>për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sqarim</a:t>
            </a:r>
            <a:r>
              <a:rPr lang="en-US" sz="1600" b="1" dirty="0" smtClean="0">
                <a:solidFill>
                  <a:schemeClr val="accent5"/>
                </a:solidFill>
              </a:rPr>
              <a:t> TD”.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KËRKESË </a:t>
            </a:r>
            <a:r>
              <a:rPr lang="en-US" sz="3600" b="1" dirty="0" smtClean="0"/>
              <a:t> PËR  RISHQYRTIM</a:t>
            </a:r>
            <a:endParaRPr lang="en-US" sz="3600" b="1" dirty="0"/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71614" cy="51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4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1917123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Kërkoni</a:t>
            </a:r>
            <a:r>
              <a:rPr lang="en-US" sz="1600" b="1" dirty="0" smtClean="0">
                <a:solidFill>
                  <a:schemeClr val="accent5"/>
                </a:solidFill>
              </a:rPr>
              <a:t> procedure.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KËRKESË </a:t>
            </a:r>
            <a:r>
              <a:rPr lang="en-US" sz="3600" b="1" dirty="0" smtClean="0"/>
              <a:t> PËR  RISHQYRTIM</a:t>
            </a:r>
            <a:endParaRPr lang="en-US" sz="3600" b="1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82005" cy="514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1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4494069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Selektoni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njoftimin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dhe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shtypni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butonin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prano</a:t>
            </a:r>
            <a:r>
              <a:rPr lang="en-US" sz="1600" b="1" dirty="0" smtClean="0">
                <a:solidFill>
                  <a:schemeClr val="accent5"/>
                </a:solidFill>
              </a:rPr>
              <a:t>”.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KËRKESË </a:t>
            </a:r>
            <a:r>
              <a:rPr lang="en-US" sz="3600" b="1" dirty="0" smtClean="0"/>
              <a:t> PËR  RISHQYRTIM</a:t>
            </a:r>
            <a:endParaRPr lang="en-US" sz="3600" b="1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82005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0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ADMINISTRIMI I LLOGARISË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4140777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chemeClr val="accent5"/>
                </a:solidFill>
              </a:rPr>
              <a:t>Shtypim </a:t>
            </a:r>
            <a:r>
              <a:rPr lang="en-US" sz="1600" b="1" dirty="0" err="1">
                <a:solidFill>
                  <a:schemeClr val="accent5"/>
                </a:solidFill>
              </a:rPr>
              <a:t>menyne</a:t>
            </a:r>
            <a:r>
              <a:rPr lang="en-US" sz="1600" b="1" dirty="0">
                <a:solidFill>
                  <a:schemeClr val="accent5"/>
                </a:solidFill>
              </a:rPr>
              <a:t> “PROCEDURAT E </a:t>
            </a:r>
            <a:r>
              <a:rPr lang="en-US" sz="1600" b="1" dirty="0" smtClean="0">
                <a:solidFill>
                  <a:schemeClr val="accent5"/>
                </a:solidFill>
              </a:rPr>
              <a:t>SHITJES”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92396" cy="518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4109605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Shkruani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përshkrimin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dhe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shtypni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vazhdo</a:t>
            </a:r>
            <a:r>
              <a:rPr lang="en-US" sz="1600" b="1" dirty="0" smtClean="0">
                <a:solidFill>
                  <a:schemeClr val="accent5"/>
                </a:solidFill>
              </a:rPr>
              <a:t>”.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KËRKESË </a:t>
            </a:r>
            <a:r>
              <a:rPr lang="en-US" sz="3600" b="1" dirty="0" smtClean="0"/>
              <a:t> PËR  RISHQYRTIM</a:t>
            </a:r>
            <a:endParaRPr lang="en-US" sz="3600" b="1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61223" cy="514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5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2623705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Shtypni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butonin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Shkarko</a:t>
            </a:r>
            <a:r>
              <a:rPr lang="en-US" sz="1600" b="1" dirty="0" smtClean="0">
                <a:solidFill>
                  <a:schemeClr val="accent5"/>
                </a:solidFill>
              </a:rPr>
              <a:t>”.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KËRKESË </a:t>
            </a:r>
            <a:r>
              <a:rPr lang="en-US" sz="3600" b="1" dirty="0" smtClean="0"/>
              <a:t> PËR  RISHQYRTIM</a:t>
            </a:r>
            <a:endParaRPr lang="en-US" sz="3600" b="1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82005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1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5024005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Pasi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keni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plotësuar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kërkesen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ngarkoni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prap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në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sistem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KËRKESË </a:t>
            </a:r>
            <a:r>
              <a:rPr lang="en-US" sz="3600" b="1" dirty="0" smtClean="0"/>
              <a:t> PËR  RISHQYRTIM</a:t>
            </a:r>
            <a:endParaRPr lang="en-US" sz="3600" b="1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71614" cy="51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4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5159086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Shtypim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butonin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Të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paraqesë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ërkesë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për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sqarime</a:t>
            </a:r>
            <a:r>
              <a:rPr lang="en-US" sz="1600" b="1" dirty="0" smtClean="0">
                <a:solidFill>
                  <a:schemeClr val="accent5"/>
                </a:solidFill>
              </a:rPr>
              <a:t> e TD”.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KËRKESË </a:t>
            </a:r>
            <a:r>
              <a:rPr lang="en-US" sz="3600" b="1" dirty="0" smtClean="0"/>
              <a:t> PËR  RISHQYRTIM</a:t>
            </a:r>
            <a:endParaRPr lang="en-US" sz="3600" b="1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71614" cy="51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4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3309505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Shohim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që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kërkesa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është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paraqitur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KËRKESË </a:t>
            </a:r>
            <a:r>
              <a:rPr lang="en-US" sz="3600" b="1" dirty="0" smtClean="0"/>
              <a:t> PËR  RISHQYRTIM</a:t>
            </a:r>
            <a:endParaRPr lang="en-US" sz="3600" b="1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82006" cy="409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8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127" y="2628901"/>
            <a:ext cx="10768445" cy="1361208"/>
          </a:xfrm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Dita</a:t>
            </a:r>
            <a:r>
              <a:rPr lang="en-US" dirty="0" smtClean="0"/>
              <a:t> e </a:t>
            </a:r>
            <a:r>
              <a:rPr lang="en-US" dirty="0" err="1" smtClean="0"/>
              <a:t>dytë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         </a:t>
            </a:r>
            <a:endParaRPr lang="en-US" sz="36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000822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        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74217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681" y="1766456"/>
            <a:ext cx="11087099" cy="3241964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b="1" dirty="0" smtClean="0"/>
              <a:t>ANKESA NË </a:t>
            </a:r>
            <a:br>
              <a:rPr lang="en-US" b="1" dirty="0" smtClean="0"/>
            </a:br>
            <a:r>
              <a:rPr lang="en-US" b="1" dirty="0" smtClean="0"/>
              <a:t> OSHP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         </a:t>
            </a:r>
            <a:endParaRPr lang="en-US" sz="36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000822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        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03680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5782541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>
                <a:solidFill>
                  <a:schemeClr val="accent5"/>
                </a:solidFill>
              </a:rPr>
              <a:t>Në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nen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menynë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smtClean="0">
                <a:solidFill>
                  <a:schemeClr val="accent5"/>
                </a:solidFill>
              </a:rPr>
              <a:t>“</a:t>
            </a:r>
            <a:r>
              <a:rPr lang="en-US" sz="1600" b="1" dirty="0" err="1" smtClean="0">
                <a:solidFill>
                  <a:schemeClr val="accent5"/>
                </a:solidFill>
              </a:rPr>
              <a:t>Ankesa</a:t>
            </a:r>
            <a:r>
              <a:rPr lang="en-US" sz="1600" b="1" dirty="0" smtClean="0">
                <a:solidFill>
                  <a:schemeClr val="accent5"/>
                </a:solidFill>
              </a:rPr>
              <a:t>”, </a:t>
            </a:r>
            <a:r>
              <a:rPr lang="en-US" sz="1600" b="1" dirty="0" err="1" smtClean="0">
                <a:solidFill>
                  <a:schemeClr val="accent5"/>
                </a:solidFill>
              </a:rPr>
              <a:t>shtypim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butonin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Krijo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ankesë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të</a:t>
            </a:r>
            <a:r>
              <a:rPr lang="en-US" sz="1600" b="1" dirty="0" smtClean="0">
                <a:solidFill>
                  <a:schemeClr val="accent5"/>
                </a:solidFill>
              </a:rPr>
              <a:t> re”.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dirty="0" smtClean="0"/>
              <a:t>ANKESA  NË  OSHP</a:t>
            </a:r>
            <a:endParaRPr lang="en-US" sz="4000" b="1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82005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2208068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Kërkojme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proceduren</a:t>
            </a:r>
            <a:r>
              <a:rPr lang="en-US" sz="1600" b="1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dirty="0" smtClean="0"/>
              <a:t>ANKESA  NË  OSHP</a:t>
            </a:r>
            <a:endParaRPr lang="en-US" sz="4000" b="1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71614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1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5616286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>
                <a:solidFill>
                  <a:schemeClr val="accent5"/>
                </a:solidFill>
              </a:rPr>
              <a:t>Selektojm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procedurën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për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te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cilën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dëshirojmë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te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bëjmë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Ankes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dirty="0" smtClean="0"/>
              <a:t>ANKESA  NË  OSHP</a:t>
            </a:r>
            <a:endParaRPr lang="en-US" sz="4000" b="1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71614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7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ADMINISTRIMI I LLOGARISË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2810741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chemeClr val="accent5"/>
                </a:solidFill>
              </a:rPr>
              <a:t>Shtypim </a:t>
            </a:r>
            <a:r>
              <a:rPr lang="en-US" sz="1600" b="1" dirty="0" err="1">
                <a:solidFill>
                  <a:schemeClr val="accent5"/>
                </a:solidFill>
              </a:rPr>
              <a:t>menyne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smtClean="0">
                <a:solidFill>
                  <a:schemeClr val="accent5"/>
                </a:solidFill>
              </a:rPr>
              <a:t>“ANKESAT”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82005" cy="518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4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3174423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Plotësojmë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Personi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kontaktues</a:t>
            </a:r>
            <a:r>
              <a:rPr lang="en-US" sz="1600" b="1" dirty="0" smtClean="0">
                <a:solidFill>
                  <a:schemeClr val="accent5"/>
                </a:solidFill>
              </a:rPr>
              <a:t>”.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dirty="0" smtClean="0"/>
              <a:t>ANKESA  NË  OSHP</a:t>
            </a:r>
            <a:endParaRPr lang="en-US" sz="4000" b="1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71614" cy="368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2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2561359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Shtypim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Shkarko</a:t>
            </a:r>
            <a:r>
              <a:rPr lang="en-US" sz="1600" b="1" dirty="0" smtClean="0">
                <a:solidFill>
                  <a:schemeClr val="accent5"/>
                </a:solidFill>
              </a:rPr>
              <a:t>”.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dirty="0" smtClean="0"/>
              <a:t>ANKESA  NË  OSHP</a:t>
            </a:r>
            <a:endParaRPr lang="en-US" sz="4000" b="1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6"/>
            <a:ext cx="11871614" cy="36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1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5200650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Pasi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kemi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plotësuar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Urdhërpagesen</a:t>
            </a:r>
            <a:r>
              <a:rPr lang="en-US" sz="1600" b="1" dirty="0" smtClean="0">
                <a:solidFill>
                  <a:schemeClr val="accent5"/>
                </a:solidFill>
              </a:rPr>
              <a:t>, </a:t>
            </a:r>
            <a:r>
              <a:rPr lang="en-US" sz="1600" b="1" dirty="0" err="1" smtClean="0">
                <a:solidFill>
                  <a:schemeClr val="accent5"/>
                </a:solidFill>
              </a:rPr>
              <a:t>vendosim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në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sistem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dirty="0" smtClean="0"/>
              <a:t>ANKESA  NË  OSHP</a:t>
            </a:r>
            <a:endParaRPr lang="en-US" sz="4000" b="1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71614" cy="51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6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2675659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Shtypni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butonin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Shkarko</a:t>
            </a:r>
            <a:r>
              <a:rPr lang="en-US" sz="1600" b="1" dirty="0" smtClean="0">
                <a:solidFill>
                  <a:schemeClr val="accent5"/>
                </a:solidFill>
              </a:rPr>
              <a:t>”.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dirty="0" smtClean="0"/>
              <a:t>ANKESA  NË  OSHP</a:t>
            </a:r>
            <a:endParaRPr lang="en-US" sz="4000" b="1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71614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1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7154141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Pasi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kemi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plotësuar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Ankesen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vendosim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në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sistem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dhe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shtypim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butonin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Ruaj</a:t>
            </a:r>
            <a:r>
              <a:rPr lang="en-US" sz="1600" b="1" dirty="0" smtClean="0">
                <a:solidFill>
                  <a:schemeClr val="accent5"/>
                </a:solidFill>
              </a:rPr>
              <a:t>”.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dirty="0" smtClean="0"/>
              <a:t>ANKESA  NË  OSHP</a:t>
            </a:r>
            <a:endParaRPr lang="en-US" sz="4000" b="1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71614" cy="514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3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3434196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Shtypim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butonin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Paraqesë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ankesë</a:t>
            </a:r>
            <a:r>
              <a:rPr lang="en-US" sz="1600" b="1" dirty="0" smtClean="0">
                <a:solidFill>
                  <a:schemeClr val="accent5"/>
                </a:solidFill>
              </a:rPr>
              <a:t>”.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dirty="0" smtClean="0"/>
              <a:t>ANKESA  NË  OSHP</a:t>
            </a:r>
            <a:endParaRPr lang="en-US" sz="4000" b="1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61223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0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3101686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Shohim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që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ankesa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është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pranuar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dirty="0" smtClean="0"/>
              <a:t>ANKESA  NË  OSHP</a:t>
            </a:r>
            <a:endParaRPr lang="en-US" sz="4000" b="1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882005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5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127" y="2628901"/>
            <a:ext cx="10768445" cy="1361208"/>
          </a:xfrm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HAPJA </a:t>
            </a:r>
            <a:r>
              <a:rPr lang="en-US" b="1" dirty="0"/>
              <a:t>E  </a:t>
            </a:r>
            <a:r>
              <a:rPr lang="en-US" b="1" dirty="0" smtClean="0"/>
              <a:t>TENDERËVE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         </a:t>
            </a:r>
            <a:endParaRPr lang="en-US" sz="36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000822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        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42774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 smtClean="0"/>
              <a:t>HAPJA  E 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7559387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Nen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menyja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Prokurimet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mia</a:t>
            </a:r>
            <a:r>
              <a:rPr lang="en-US" sz="1600" b="1" dirty="0" smtClean="0">
                <a:solidFill>
                  <a:schemeClr val="accent5"/>
                </a:solidFill>
              </a:rPr>
              <a:t>” </a:t>
            </a:r>
            <a:r>
              <a:rPr lang="en-US" sz="1600" b="1" dirty="0" err="1" smtClean="0">
                <a:solidFill>
                  <a:schemeClr val="accent5"/>
                </a:solidFill>
              </a:rPr>
              <a:t>selektojme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tenderin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dhe</a:t>
            </a:r>
            <a:r>
              <a:rPr lang="en-US" sz="1600" b="1" dirty="0" smtClean="0">
                <a:solidFill>
                  <a:schemeClr val="accent5"/>
                </a:solidFill>
              </a:rPr>
              <a:t> shtypim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butonin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Detajet</a:t>
            </a:r>
            <a:r>
              <a:rPr lang="en-US" sz="1600" b="1" dirty="0" smtClean="0">
                <a:solidFill>
                  <a:schemeClr val="accent5"/>
                </a:solidFill>
              </a:rPr>
              <a:t>”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7" y="1544167"/>
            <a:ext cx="11902787" cy="51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3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 smtClean="0"/>
              <a:t>HAPJA  E 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4317424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accent5"/>
                </a:solidFill>
              </a:rPr>
              <a:t>Shtypim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butonin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Rexhistri</a:t>
            </a:r>
            <a:r>
              <a:rPr lang="en-US" sz="1600" b="1" dirty="0" smtClean="0">
                <a:solidFill>
                  <a:schemeClr val="accent5"/>
                </a:solidFill>
              </a:rPr>
              <a:t> I OE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interesuar</a:t>
            </a:r>
            <a:r>
              <a:rPr lang="en-US" sz="1600" b="1" dirty="0" smtClean="0">
                <a:solidFill>
                  <a:schemeClr val="accent5"/>
                </a:solidFill>
              </a:rPr>
              <a:t>”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6"/>
            <a:ext cx="11882006" cy="5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2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ADMINISTRIMI I LLOGARISË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4421332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chemeClr val="accent5"/>
                </a:solidFill>
              </a:rPr>
              <a:t>Shtypim </a:t>
            </a:r>
            <a:r>
              <a:rPr lang="en-US" sz="1600" b="1" dirty="0" err="1">
                <a:solidFill>
                  <a:schemeClr val="accent5"/>
                </a:solidFill>
              </a:rPr>
              <a:t>menyne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smtClean="0">
                <a:solidFill>
                  <a:schemeClr val="accent5"/>
                </a:solidFill>
              </a:rPr>
              <a:t>“NJOFTIMET - PROKURIMET”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50832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6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 smtClean="0"/>
              <a:t>HAPJA  E 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7226878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Shohim</a:t>
            </a:r>
            <a:r>
              <a:rPr lang="en-US" sz="1600" b="1" dirty="0" smtClean="0">
                <a:solidFill>
                  <a:schemeClr val="accent5"/>
                </a:solidFill>
              </a:rPr>
              <a:t> se </a:t>
            </a:r>
            <a:r>
              <a:rPr lang="en-US" sz="1600" b="1" dirty="0" err="1" smtClean="0">
                <a:solidFill>
                  <a:schemeClr val="accent5"/>
                </a:solidFill>
              </a:rPr>
              <a:t>sa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oferta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elektronike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kemi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dhe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sa</a:t>
            </a:r>
            <a:r>
              <a:rPr lang="en-US" sz="1600" b="1" dirty="0" smtClean="0">
                <a:solidFill>
                  <a:schemeClr val="accent5"/>
                </a:solidFill>
              </a:rPr>
              <a:t> OE </a:t>
            </a:r>
            <a:r>
              <a:rPr lang="en-US" sz="1600" b="1" dirty="0" err="1" smtClean="0">
                <a:solidFill>
                  <a:schemeClr val="accent5"/>
                </a:solidFill>
              </a:rPr>
              <a:t>kane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shkarkuar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dosjen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tenderit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7" y="1544167"/>
            <a:ext cx="11892397" cy="518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1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 smtClean="0"/>
              <a:t>HAPJA  E 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3517323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accent5"/>
                </a:solidFill>
              </a:rPr>
              <a:t>Shtypim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butonin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Hapja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Tendereve</a:t>
            </a:r>
            <a:r>
              <a:rPr lang="en-US" sz="1600" b="1" dirty="0" smtClean="0">
                <a:solidFill>
                  <a:schemeClr val="accent5"/>
                </a:solidFill>
              </a:rPr>
              <a:t>”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58" y="1544166"/>
            <a:ext cx="11902787" cy="52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7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 smtClean="0"/>
              <a:t>HAPJA  E  TENDEREVE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8078934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Pasi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ka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perfunduar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koha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hapjes</a:t>
            </a:r>
            <a:r>
              <a:rPr lang="en-US" sz="1600" b="1" dirty="0" smtClean="0">
                <a:solidFill>
                  <a:schemeClr val="accent5"/>
                </a:solidFill>
              </a:rPr>
              <a:t>, </a:t>
            </a:r>
            <a:r>
              <a:rPr lang="en-US" sz="1600" b="1" dirty="0" err="1" smtClean="0">
                <a:solidFill>
                  <a:schemeClr val="accent5"/>
                </a:solidFill>
              </a:rPr>
              <a:t>atehere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duhet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vendosen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çelsat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nga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anetaret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hapjes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6"/>
            <a:ext cx="10053206" cy="500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7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HAPJA  E  TENDEREVE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3080905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Ky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eshte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çelesi</a:t>
            </a:r>
            <a:r>
              <a:rPr lang="en-US" sz="1600" b="1" dirty="0" smtClean="0">
                <a:solidFill>
                  <a:schemeClr val="accent5"/>
                </a:solidFill>
              </a:rPr>
              <a:t> I </a:t>
            </a:r>
            <a:r>
              <a:rPr lang="en-US" sz="1600" b="1" dirty="0" err="1" smtClean="0">
                <a:solidFill>
                  <a:schemeClr val="accent5"/>
                </a:solidFill>
              </a:rPr>
              <a:t>anetarit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pare.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92396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HAPJA  E  TENDEREVE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4733059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Ruajm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çelesin</a:t>
            </a:r>
            <a:r>
              <a:rPr lang="en-US" sz="1600" b="1" dirty="0" smtClean="0">
                <a:solidFill>
                  <a:schemeClr val="accent5"/>
                </a:solidFill>
              </a:rPr>
              <a:t> ne </a:t>
            </a:r>
            <a:r>
              <a:rPr lang="en-US" sz="1600" b="1" dirty="0" err="1" smtClean="0">
                <a:solidFill>
                  <a:schemeClr val="accent5"/>
                </a:solidFill>
              </a:rPr>
              <a:t>kompjuter</a:t>
            </a:r>
            <a:r>
              <a:rPr lang="en-US" sz="1600" b="1" dirty="0" smtClean="0">
                <a:solidFill>
                  <a:schemeClr val="accent5"/>
                </a:solidFill>
              </a:rPr>
              <a:t> me </a:t>
            </a:r>
            <a:r>
              <a:rPr lang="en-US" sz="1600" b="1" dirty="0" err="1" smtClean="0">
                <a:solidFill>
                  <a:schemeClr val="accent5"/>
                </a:solidFill>
              </a:rPr>
              <a:t>nje</a:t>
            </a:r>
            <a:r>
              <a:rPr lang="en-US" sz="1600" b="1" dirty="0" smtClean="0">
                <a:solidFill>
                  <a:schemeClr val="accent5"/>
                </a:solidFill>
              </a:rPr>
              <a:t> vend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caktuar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92396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6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HAPJA  E  TENDEREVE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3444586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Çelesi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eshte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>
                <a:solidFill>
                  <a:schemeClr val="accent5"/>
                </a:solidFill>
              </a:rPr>
              <a:t>encryption </a:t>
            </a:r>
            <a:r>
              <a:rPr lang="en-US" sz="1600" b="1" dirty="0" smtClean="0">
                <a:solidFill>
                  <a:schemeClr val="accent5"/>
                </a:solidFill>
              </a:rPr>
              <a:t>( I </a:t>
            </a:r>
            <a:r>
              <a:rPr lang="en-US" sz="1600" b="1" dirty="0" err="1" smtClean="0">
                <a:solidFill>
                  <a:schemeClr val="accent5"/>
                </a:solidFill>
              </a:rPr>
              <a:t>palexuar</a:t>
            </a:r>
            <a:r>
              <a:rPr lang="en-US" sz="1600" b="1" dirty="0" smtClean="0">
                <a:solidFill>
                  <a:schemeClr val="accent5"/>
                </a:solidFill>
              </a:rPr>
              <a:t>)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892396" cy="51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8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HAPJA  E  TENDEREVE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6291696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Selektojm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çelsin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dhe</a:t>
            </a:r>
            <a:r>
              <a:rPr lang="en-US" sz="1600" b="1" dirty="0" smtClean="0">
                <a:solidFill>
                  <a:schemeClr val="accent5"/>
                </a:solidFill>
              </a:rPr>
              <a:t> shtypim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butonin</a:t>
            </a:r>
            <a:r>
              <a:rPr lang="en-US" sz="1600" b="1" dirty="0" smtClean="0">
                <a:solidFill>
                  <a:schemeClr val="accent5"/>
                </a:solidFill>
              </a:rPr>
              <a:t> “Open” per ta </a:t>
            </a:r>
            <a:r>
              <a:rPr lang="en-US" sz="1600" b="1" dirty="0" err="1" smtClean="0">
                <a:solidFill>
                  <a:schemeClr val="accent5"/>
                </a:solidFill>
              </a:rPr>
              <a:t>vendosur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çelsin</a:t>
            </a:r>
            <a:r>
              <a:rPr lang="en-US" sz="1600" b="1" dirty="0">
                <a:solidFill>
                  <a:schemeClr val="accent5"/>
                </a:solidFill>
              </a:rPr>
              <a:t>.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8" y="1544167"/>
            <a:ext cx="11913177" cy="514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2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HAPJA  E  TENDEREVE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9" y="1000648"/>
            <a:ext cx="3215986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accent5"/>
                </a:solidFill>
              </a:rPr>
              <a:t>Shtypim </a:t>
            </a:r>
            <a:r>
              <a:rPr lang="en-US" sz="1600" b="1" dirty="0" err="1" smtClean="0">
                <a:solidFill>
                  <a:schemeClr val="accent5"/>
                </a:solidFill>
              </a:rPr>
              <a:t>butonin</a:t>
            </a:r>
            <a:r>
              <a:rPr lang="en-US" sz="1600" b="1" dirty="0" smtClean="0">
                <a:solidFill>
                  <a:schemeClr val="accent5"/>
                </a:solidFill>
              </a:rPr>
              <a:t> “</a:t>
            </a:r>
            <a:r>
              <a:rPr lang="en-US" sz="1600" b="1" dirty="0" err="1" smtClean="0">
                <a:solidFill>
                  <a:schemeClr val="accent5"/>
                </a:solidFill>
              </a:rPr>
              <a:t>Ruaj</a:t>
            </a:r>
            <a:r>
              <a:rPr lang="en-US" sz="1600" b="1" dirty="0" smtClean="0">
                <a:solidFill>
                  <a:schemeClr val="accent5"/>
                </a:solidFill>
              </a:rPr>
              <a:t>”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0157114" cy="514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HAPJA  E  TENDEREVE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5543551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err="1" smtClean="0">
                <a:solidFill>
                  <a:schemeClr val="accent5"/>
                </a:solidFill>
              </a:rPr>
              <a:t>Ky</a:t>
            </a:r>
            <a:r>
              <a:rPr lang="en-US" sz="1600" b="1" dirty="0" smtClean="0">
                <a:solidFill>
                  <a:schemeClr val="accent5"/>
                </a:solidFill>
              </a:rPr>
              <a:t> hap </a:t>
            </a:r>
            <a:r>
              <a:rPr lang="en-US" sz="1600" b="1" dirty="0" err="1" smtClean="0">
                <a:solidFill>
                  <a:schemeClr val="accent5"/>
                </a:solidFill>
              </a:rPr>
              <a:t>tregon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>
                <a:solidFill>
                  <a:schemeClr val="accent5"/>
                </a:solidFill>
              </a:rPr>
              <a:t>s</a:t>
            </a:r>
            <a:r>
              <a:rPr lang="en-US" sz="1600" b="1" dirty="0" smtClean="0">
                <a:solidFill>
                  <a:schemeClr val="accent5"/>
                </a:solidFill>
              </a:rPr>
              <a:t>e </a:t>
            </a:r>
            <a:r>
              <a:rPr lang="en-US" sz="1600" b="1" dirty="0" err="1" smtClean="0">
                <a:solidFill>
                  <a:schemeClr val="accent5"/>
                </a:solidFill>
              </a:rPr>
              <a:t>anetari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pare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hapjes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ka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vendosur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çelesin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1050732" cy="498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8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57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/>
              <a:t>HAPJA  E  TENDEREVE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058" y="1000648"/>
            <a:ext cx="5252605" cy="4000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chemeClr val="accent5"/>
                </a:solidFill>
              </a:rPr>
              <a:t>Ne </a:t>
            </a:r>
            <a:r>
              <a:rPr lang="en-US" sz="1600" b="1" dirty="0" err="1" smtClean="0">
                <a:solidFill>
                  <a:schemeClr val="accent5"/>
                </a:solidFill>
              </a:rPr>
              <a:t>te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njejten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menyre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edhe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anetari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i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dyte</a:t>
            </a:r>
            <a:r>
              <a:rPr lang="en-US" sz="1600" b="1" dirty="0" smtClean="0">
                <a:solidFill>
                  <a:schemeClr val="accent5"/>
                </a:solidFill>
              </a:rPr>
              <a:t> e </a:t>
            </a:r>
            <a:r>
              <a:rPr lang="en-US" sz="1600" b="1" dirty="0" err="1" smtClean="0">
                <a:solidFill>
                  <a:schemeClr val="accent5"/>
                </a:solidFill>
              </a:rPr>
              <a:t>vendos</a:t>
            </a:r>
            <a:r>
              <a:rPr lang="en-US" sz="1600" b="1" dirty="0" smtClean="0">
                <a:solidFill>
                  <a:schemeClr val="accent5"/>
                </a:solidFill>
              </a:rPr>
              <a:t> </a:t>
            </a:r>
            <a:r>
              <a:rPr lang="en-US" sz="1600" b="1" dirty="0" err="1" smtClean="0">
                <a:solidFill>
                  <a:schemeClr val="accent5"/>
                </a:solidFill>
              </a:rPr>
              <a:t>çelesin</a:t>
            </a:r>
            <a:r>
              <a:rPr lang="en-US" sz="1600" b="1" dirty="0" smtClean="0">
                <a:solidFill>
                  <a:schemeClr val="accent5"/>
                </a:solidFill>
              </a:rPr>
              <a:t>.</a:t>
            </a:r>
            <a:endParaRPr lang="en-US" sz="1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1059" y="1544167"/>
            <a:ext cx="10801350" cy="502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5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1_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2078</TotalTime>
  <Words>2596</Words>
  <Application>Microsoft Office PowerPoint</Application>
  <PresentationFormat>Widescreen</PresentationFormat>
  <Paragraphs>571</Paragraphs>
  <Slides>185</Slides>
  <Notes>171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185</vt:i4>
      </vt:variant>
    </vt:vector>
  </HeadingPairs>
  <TitlesOfParts>
    <vt:vector size="193" baseType="lpstr">
      <vt:lpstr>Arial</vt:lpstr>
      <vt:lpstr>Arial Narrow</vt:lpstr>
      <vt:lpstr>Calibri</vt:lpstr>
      <vt:lpstr>Corbel</vt:lpstr>
      <vt:lpstr>Times New Roman</vt:lpstr>
      <vt:lpstr>Wingdings</vt:lpstr>
      <vt:lpstr>Depth</vt:lpstr>
      <vt:lpstr>1_Depth</vt:lpstr>
      <vt:lpstr>MODULI I -XIV-  E-prokurimi  </vt:lpstr>
      <vt:lpstr>PowerPoint Presentation</vt:lpstr>
      <vt:lpstr>     FAQJA KRYESORE E PROKURIMIT ELEKTRONIK NË KOSOVË</vt:lpstr>
      <vt:lpstr>ADMINISTRIMI I LLOGARISË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SHTIMI I ZYRTAREVE  TJERE BRENDA AK-se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ZHVILLIMI I  PROCEDURËS SË  PROKURIMIT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INFORMATAT SQARUESE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KËRKESË PËR  RISHQYRTIM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Dita e dytë</vt:lpstr>
      <vt:lpstr>ANKESA NË   OSHP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HAPJA E  TENDERËVE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VLERËSIMI I TENDERËVE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DHËNJA ELEKTRONIKE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NJOFTIMI PËR NËNSHKRIM  TË KONTRATËS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FALEMINDERIT!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Ilirk</cp:lastModifiedBy>
  <cp:revision>151</cp:revision>
  <dcterms:created xsi:type="dcterms:W3CDTF">2016-11-21T18:43:19Z</dcterms:created>
  <dcterms:modified xsi:type="dcterms:W3CDTF">2020-08-19T07:26:03Z</dcterms:modified>
</cp:coreProperties>
</file>