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0" r:id="rId1"/>
  </p:sldMasterIdLst>
  <p:notesMasterIdLst>
    <p:notesMasterId r:id="rId69"/>
  </p:notesMasterIdLst>
  <p:handoutMasterIdLst>
    <p:handoutMasterId r:id="rId70"/>
  </p:handoutMasterIdLst>
  <p:sldIdLst>
    <p:sldId id="256" r:id="rId2"/>
    <p:sldId id="614" r:id="rId3"/>
    <p:sldId id="672" r:id="rId4"/>
    <p:sldId id="673" r:id="rId5"/>
    <p:sldId id="674" r:id="rId6"/>
    <p:sldId id="675" r:id="rId7"/>
    <p:sldId id="676" r:id="rId8"/>
    <p:sldId id="677" r:id="rId9"/>
    <p:sldId id="710" r:id="rId10"/>
    <p:sldId id="656" r:id="rId11"/>
    <p:sldId id="653" r:id="rId12"/>
    <p:sldId id="705" r:id="rId13"/>
    <p:sldId id="654" r:id="rId14"/>
    <p:sldId id="655" r:id="rId15"/>
    <p:sldId id="706" r:id="rId16"/>
    <p:sldId id="615" r:id="rId17"/>
    <p:sldId id="616" r:id="rId18"/>
    <p:sldId id="617" r:id="rId19"/>
    <p:sldId id="618" r:id="rId20"/>
    <p:sldId id="671" r:id="rId21"/>
    <p:sldId id="620" r:id="rId22"/>
    <p:sldId id="621" r:id="rId23"/>
    <p:sldId id="707" r:id="rId24"/>
    <p:sldId id="622" r:id="rId25"/>
    <p:sldId id="668" r:id="rId26"/>
    <p:sldId id="623" r:id="rId27"/>
    <p:sldId id="626" r:id="rId28"/>
    <p:sldId id="628" r:id="rId29"/>
    <p:sldId id="629" r:id="rId30"/>
    <p:sldId id="678" r:id="rId31"/>
    <p:sldId id="641" r:id="rId32"/>
    <p:sldId id="696" r:id="rId33"/>
    <p:sldId id="694" r:id="rId34"/>
    <p:sldId id="704" r:id="rId35"/>
    <p:sldId id="697" r:id="rId36"/>
    <p:sldId id="698" r:id="rId37"/>
    <p:sldId id="699" r:id="rId38"/>
    <p:sldId id="701" r:id="rId39"/>
    <p:sldId id="658" r:id="rId40"/>
    <p:sldId id="642" r:id="rId41"/>
    <p:sldId id="703" r:id="rId42"/>
    <p:sldId id="669" r:id="rId43"/>
    <p:sldId id="643" r:id="rId44"/>
    <p:sldId id="509" r:id="rId45"/>
    <p:sldId id="510" r:id="rId46"/>
    <p:sldId id="511" r:id="rId47"/>
    <p:sldId id="708" r:id="rId48"/>
    <p:sldId id="513" r:id="rId49"/>
    <p:sldId id="514" r:id="rId50"/>
    <p:sldId id="516" r:id="rId51"/>
    <p:sldId id="517" r:id="rId52"/>
    <p:sldId id="531" r:id="rId53"/>
    <p:sldId id="532" r:id="rId54"/>
    <p:sldId id="533" r:id="rId55"/>
    <p:sldId id="542" r:id="rId56"/>
    <p:sldId id="711" r:id="rId57"/>
    <p:sldId id="553" r:id="rId58"/>
    <p:sldId id="679" r:id="rId59"/>
    <p:sldId id="670" r:id="rId60"/>
    <p:sldId id="570" r:id="rId61"/>
    <p:sldId id="683" r:id="rId62"/>
    <p:sldId id="684" r:id="rId63"/>
    <p:sldId id="685" r:id="rId64"/>
    <p:sldId id="687" r:id="rId65"/>
    <p:sldId id="689" r:id="rId66"/>
    <p:sldId id="659" r:id="rId67"/>
    <p:sldId id="709" r:id="rId68"/>
  </p:sldIdLst>
  <p:sldSz cx="9144000" cy="6858000" type="screen4x3"/>
  <p:notesSz cx="9296400" cy="70104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9B9"/>
    <a:srgbClr val="FF9393"/>
    <a:srgbClr val="FFCC00"/>
    <a:srgbClr val="FF9900"/>
    <a:srgbClr val="3399FF"/>
    <a:srgbClr val="6699FF"/>
    <a:srgbClr val="59D8D5"/>
    <a:srgbClr val="E5FF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088" autoAdjust="0"/>
    <p:restoredTop sz="93796" autoAdjust="0"/>
  </p:normalViewPr>
  <p:slideViewPr>
    <p:cSldViewPr>
      <p:cViewPr varScale="1">
        <p:scale>
          <a:sx n="69" d="100"/>
          <a:sy n="69" d="100"/>
        </p:scale>
        <p:origin x="1110" y="60"/>
      </p:cViewPr>
      <p:guideLst>
        <p:guide orient="horz" pos="2160"/>
        <p:guide pos="2880"/>
      </p:guideLst>
    </p:cSldViewPr>
  </p:slideViewPr>
  <p:outlineViewPr>
    <p:cViewPr>
      <p:scale>
        <a:sx n="33" d="100"/>
        <a:sy n="33" d="100"/>
      </p:scale>
      <p:origin x="0" y="-101694"/>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81" d="100"/>
          <a:sy n="81" d="100"/>
        </p:scale>
        <p:origin x="2052" y="108"/>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21E4EF-FB42-4DA3-A9A3-FE408332C0DE}" type="doc">
      <dgm:prSet loTypeId="urn:microsoft.com/office/officeart/2005/8/layout/pyramid1" loCatId="pyramid" qsTypeId="urn:microsoft.com/office/officeart/2005/8/quickstyle/simple1" qsCatId="simple" csTypeId="urn:microsoft.com/office/officeart/2005/8/colors/accent1_2" csCatId="accent1" phldr="1"/>
      <dgm:spPr/>
    </dgm:pt>
    <dgm:pt modelId="{1D80E1B8-1DAF-48BD-85EF-0D8FDFB267E2}">
      <dgm:prSet phldrT="[Text]" custT="1"/>
      <dgm:spPr>
        <a:solidFill>
          <a:schemeClr val="accent2"/>
        </a:solidFill>
      </dgm:spPr>
      <dgm:t>
        <a:bodyPr/>
        <a:lstStyle/>
        <a:p>
          <a:endParaRPr lang="en-US" sz="2800" noProof="0" dirty="0" smtClean="0">
            <a:solidFill>
              <a:srgbClr val="FFFF00"/>
            </a:solidFill>
          </a:endParaRPr>
        </a:p>
        <a:p>
          <a:r>
            <a:rPr lang="sq-AL" sz="2800" noProof="0" dirty="0" smtClean="0">
              <a:solidFill>
                <a:schemeClr val="tx1"/>
              </a:solidFill>
              <a:latin typeface="Times New Roman" pitchFamily="18" charset="0"/>
              <a:cs typeface="Times New Roman" pitchFamily="18" charset="0"/>
            </a:rPr>
            <a:t>Ligji</a:t>
          </a:r>
          <a:endParaRPr lang="sq-AL" sz="2800" noProof="0" dirty="0">
            <a:solidFill>
              <a:schemeClr val="tx1"/>
            </a:solidFill>
            <a:latin typeface="Times New Roman" pitchFamily="18" charset="0"/>
            <a:cs typeface="Times New Roman" pitchFamily="18" charset="0"/>
          </a:endParaRPr>
        </a:p>
      </dgm:t>
    </dgm:pt>
    <dgm:pt modelId="{CC54AEB0-DFE3-49DA-9D03-000EC54D6B23}" type="parTrans" cxnId="{0D84FC89-F79F-4E04-B3FC-648F3D27B5E9}">
      <dgm:prSet/>
      <dgm:spPr/>
      <dgm:t>
        <a:bodyPr/>
        <a:lstStyle/>
        <a:p>
          <a:endParaRPr lang="en-US"/>
        </a:p>
      </dgm:t>
    </dgm:pt>
    <dgm:pt modelId="{C4D278A0-4130-4A7B-A58A-2377758B50F4}" type="sibTrans" cxnId="{0D84FC89-F79F-4E04-B3FC-648F3D27B5E9}">
      <dgm:prSet/>
      <dgm:spPr/>
      <dgm:t>
        <a:bodyPr/>
        <a:lstStyle/>
        <a:p>
          <a:endParaRPr lang="en-US"/>
        </a:p>
      </dgm:t>
    </dgm:pt>
    <dgm:pt modelId="{1781436C-4D7F-44D2-B138-210446B2D031}">
      <dgm:prSet phldrT="[Text]" custT="1"/>
      <dgm:spPr>
        <a:solidFill>
          <a:schemeClr val="accent2">
            <a:lumMod val="40000"/>
            <a:lumOff val="60000"/>
          </a:schemeClr>
        </a:solidFill>
      </dgm:spPr>
      <dgm:t>
        <a:bodyPr/>
        <a:lstStyle/>
        <a:p>
          <a:r>
            <a:rPr lang="sq-AL" sz="2800" noProof="0" dirty="0" smtClean="0">
              <a:solidFill>
                <a:schemeClr val="tx1"/>
              </a:solidFill>
              <a:latin typeface="Times New Roman" pitchFamily="18" charset="0"/>
              <a:cs typeface="Times New Roman" pitchFamily="18" charset="0"/>
            </a:rPr>
            <a:t>Legjislacioni dytësor</a:t>
          </a:r>
          <a:endParaRPr lang="sq-AL" sz="2800" noProof="0" dirty="0">
            <a:solidFill>
              <a:schemeClr val="tx1"/>
            </a:solidFill>
            <a:latin typeface="Times New Roman" pitchFamily="18" charset="0"/>
            <a:cs typeface="Times New Roman" pitchFamily="18" charset="0"/>
          </a:endParaRPr>
        </a:p>
      </dgm:t>
    </dgm:pt>
    <dgm:pt modelId="{0D9C63AC-84A4-4540-BB29-D2FE0B95F23F}" type="parTrans" cxnId="{083C5A94-35BB-49F6-9E09-84174D31E618}">
      <dgm:prSet/>
      <dgm:spPr/>
      <dgm:t>
        <a:bodyPr/>
        <a:lstStyle/>
        <a:p>
          <a:endParaRPr lang="en-US"/>
        </a:p>
      </dgm:t>
    </dgm:pt>
    <dgm:pt modelId="{8AD3B330-C84D-4F0C-9DC0-315AFB3252E8}" type="sibTrans" cxnId="{083C5A94-35BB-49F6-9E09-84174D31E618}">
      <dgm:prSet/>
      <dgm:spPr/>
      <dgm:t>
        <a:bodyPr/>
        <a:lstStyle/>
        <a:p>
          <a:endParaRPr lang="en-US"/>
        </a:p>
      </dgm:t>
    </dgm:pt>
    <dgm:pt modelId="{CCCF7D97-3343-4252-AF5C-75240447C7B3}">
      <dgm:prSet phldrT="[Text]" custT="1"/>
      <dgm:spPr/>
      <dgm:t>
        <a:bodyPr/>
        <a:lstStyle/>
        <a:p>
          <a:r>
            <a:rPr lang="sq-AL" sz="2800" noProof="0" dirty="0" smtClean="0">
              <a:solidFill>
                <a:schemeClr val="tx1"/>
              </a:solidFill>
              <a:latin typeface="Times New Roman" pitchFamily="18" charset="0"/>
              <a:cs typeface="Times New Roman" pitchFamily="18" charset="0"/>
            </a:rPr>
            <a:t>Dokumentet standarde</a:t>
          </a:r>
          <a:endParaRPr lang="sq-AL" sz="2800" noProof="0" dirty="0">
            <a:solidFill>
              <a:schemeClr val="tx1"/>
            </a:solidFill>
            <a:latin typeface="Times New Roman" pitchFamily="18" charset="0"/>
            <a:cs typeface="Times New Roman" pitchFamily="18" charset="0"/>
          </a:endParaRPr>
        </a:p>
      </dgm:t>
    </dgm:pt>
    <dgm:pt modelId="{D1ED87EF-964C-4B35-A584-F742139B4A53}" type="parTrans" cxnId="{E38A193B-504C-45BD-A07D-CAB8EA2BB6C5}">
      <dgm:prSet/>
      <dgm:spPr/>
      <dgm:t>
        <a:bodyPr/>
        <a:lstStyle/>
        <a:p>
          <a:endParaRPr lang="en-US"/>
        </a:p>
      </dgm:t>
    </dgm:pt>
    <dgm:pt modelId="{5B69F9A2-C640-42C6-B4DE-2F0F2D66E035}" type="sibTrans" cxnId="{E38A193B-504C-45BD-A07D-CAB8EA2BB6C5}">
      <dgm:prSet/>
      <dgm:spPr/>
      <dgm:t>
        <a:bodyPr/>
        <a:lstStyle/>
        <a:p>
          <a:endParaRPr lang="en-US"/>
        </a:p>
      </dgm:t>
    </dgm:pt>
    <dgm:pt modelId="{394F1B26-D143-40CB-9789-1F0F7D29007E}" type="pres">
      <dgm:prSet presAssocID="{0B21E4EF-FB42-4DA3-A9A3-FE408332C0DE}" presName="Name0" presStyleCnt="0">
        <dgm:presLayoutVars>
          <dgm:dir/>
          <dgm:animLvl val="lvl"/>
          <dgm:resizeHandles val="exact"/>
        </dgm:presLayoutVars>
      </dgm:prSet>
      <dgm:spPr/>
    </dgm:pt>
    <dgm:pt modelId="{B63D66B5-E038-4232-806F-71353347743A}" type="pres">
      <dgm:prSet presAssocID="{1D80E1B8-1DAF-48BD-85EF-0D8FDFB267E2}" presName="Name8" presStyleCnt="0"/>
      <dgm:spPr/>
    </dgm:pt>
    <dgm:pt modelId="{EEA73ED5-C2A2-479F-B910-19866504A4BA}" type="pres">
      <dgm:prSet presAssocID="{1D80E1B8-1DAF-48BD-85EF-0D8FDFB267E2}" presName="level" presStyleLbl="node1" presStyleIdx="0" presStyleCnt="3">
        <dgm:presLayoutVars>
          <dgm:chMax val="1"/>
          <dgm:bulletEnabled val="1"/>
        </dgm:presLayoutVars>
      </dgm:prSet>
      <dgm:spPr/>
      <dgm:t>
        <a:bodyPr/>
        <a:lstStyle/>
        <a:p>
          <a:endParaRPr lang="en-US"/>
        </a:p>
      </dgm:t>
    </dgm:pt>
    <dgm:pt modelId="{E75BB4E5-EB18-454B-B8BE-0A1E8E12BF4D}" type="pres">
      <dgm:prSet presAssocID="{1D80E1B8-1DAF-48BD-85EF-0D8FDFB267E2}" presName="levelTx" presStyleLbl="revTx" presStyleIdx="0" presStyleCnt="0">
        <dgm:presLayoutVars>
          <dgm:chMax val="1"/>
          <dgm:bulletEnabled val="1"/>
        </dgm:presLayoutVars>
      </dgm:prSet>
      <dgm:spPr/>
      <dgm:t>
        <a:bodyPr/>
        <a:lstStyle/>
        <a:p>
          <a:endParaRPr lang="en-US"/>
        </a:p>
      </dgm:t>
    </dgm:pt>
    <dgm:pt modelId="{9BB04FFA-F2BE-4D68-A761-866D7DD74DE5}" type="pres">
      <dgm:prSet presAssocID="{1781436C-4D7F-44D2-B138-210446B2D031}" presName="Name8" presStyleCnt="0"/>
      <dgm:spPr/>
    </dgm:pt>
    <dgm:pt modelId="{B831125B-9921-44D3-A6CA-80961DBCE403}" type="pres">
      <dgm:prSet presAssocID="{1781436C-4D7F-44D2-B138-210446B2D031}" presName="level" presStyleLbl="node1" presStyleIdx="1" presStyleCnt="3" custLinFactNeighborX="0">
        <dgm:presLayoutVars>
          <dgm:chMax val="1"/>
          <dgm:bulletEnabled val="1"/>
        </dgm:presLayoutVars>
      </dgm:prSet>
      <dgm:spPr/>
      <dgm:t>
        <a:bodyPr/>
        <a:lstStyle/>
        <a:p>
          <a:endParaRPr lang="en-US"/>
        </a:p>
      </dgm:t>
    </dgm:pt>
    <dgm:pt modelId="{BBB9A8BE-226F-44C5-BEDF-4704AAA64ACC}" type="pres">
      <dgm:prSet presAssocID="{1781436C-4D7F-44D2-B138-210446B2D031}" presName="levelTx" presStyleLbl="revTx" presStyleIdx="0" presStyleCnt="0">
        <dgm:presLayoutVars>
          <dgm:chMax val="1"/>
          <dgm:bulletEnabled val="1"/>
        </dgm:presLayoutVars>
      </dgm:prSet>
      <dgm:spPr/>
      <dgm:t>
        <a:bodyPr/>
        <a:lstStyle/>
        <a:p>
          <a:endParaRPr lang="en-US"/>
        </a:p>
      </dgm:t>
    </dgm:pt>
    <dgm:pt modelId="{5A55CF07-D952-4365-9CF5-80F292E0818F}" type="pres">
      <dgm:prSet presAssocID="{CCCF7D97-3343-4252-AF5C-75240447C7B3}" presName="Name8" presStyleCnt="0"/>
      <dgm:spPr/>
    </dgm:pt>
    <dgm:pt modelId="{328E09C0-1950-4FB4-A283-35BE094421FA}" type="pres">
      <dgm:prSet presAssocID="{CCCF7D97-3343-4252-AF5C-75240447C7B3}" presName="level" presStyleLbl="node1" presStyleIdx="2" presStyleCnt="3" custLinFactNeighborY="4574">
        <dgm:presLayoutVars>
          <dgm:chMax val="1"/>
          <dgm:bulletEnabled val="1"/>
        </dgm:presLayoutVars>
      </dgm:prSet>
      <dgm:spPr/>
      <dgm:t>
        <a:bodyPr/>
        <a:lstStyle/>
        <a:p>
          <a:endParaRPr lang="en-US"/>
        </a:p>
      </dgm:t>
    </dgm:pt>
    <dgm:pt modelId="{93B59C24-AF73-4CC5-A6B1-D047924323BF}" type="pres">
      <dgm:prSet presAssocID="{CCCF7D97-3343-4252-AF5C-75240447C7B3}" presName="levelTx" presStyleLbl="revTx" presStyleIdx="0" presStyleCnt="0">
        <dgm:presLayoutVars>
          <dgm:chMax val="1"/>
          <dgm:bulletEnabled val="1"/>
        </dgm:presLayoutVars>
      </dgm:prSet>
      <dgm:spPr/>
      <dgm:t>
        <a:bodyPr/>
        <a:lstStyle/>
        <a:p>
          <a:endParaRPr lang="en-US"/>
        </a:p>
      </dgm:t>
    </dgm:pt>
  </dgm:ptLst>
  <dgm:cxnLst>
    <dgm:cxn modelId="{3F17752C-BEE3-4C57-9903-3BB688A806EE}" type="presOf" srcId="{CCCF7D97-3343-4252-AF5C-75240447C7B3}" destId="{328E09C0-1950-4FB4-A283-35BE094421FA}" srcOrd="0" destOrd="0" presId="urn:microsoft.com/office/officeart/2005/8/layout/pyramid1"/>
    <dgm:cxn modelId="{0D84FC89-F79F-4E04-B3FC-648F3D27B5E9}" srcId="{0B21E4EF-FB42-4DA3-A9A3-FE408332C0DE}" destId="{1D80E1B8-1DAF-48BD-85EF-0D8FDFB267E2}" srcOrd="0" destOrd="0" parTransId="{CC54AEB0-DFE3-49DA-9D03-000EC54D6B23}" sibTransId="{C4D278A0-4130-4A7B-A58A-2377758B50F4}"/>
    <dgm:cxn modelId="{083C5A94-35BB-49F6-9E09-84174D31E618}" srcId="{0B21E4EF-FB42-4DA3-A9A3-FE408332C0DE}" destId="{1781436C-4D7F-44D2-B138-210446B2D031}" srcOrd="1" destOrd="0" parTransId="{0D9C63AC-84A4-4540-BB29-D2FE0B95F23F}" sibTransId="{8AD3B330-C84D-4F0C-9DC0-315AFB3252E8}"/>
    <dgm:cxn modelId="{DF7A3C8F-36D4-45B4-A3DE-C5CDCBFBB58B}" type="presOf" srcId="{CCCF7D97-3343-4252-AF5C-75240447C7B3}" destId="{93B59C24-AF73-4CC5-A6B1-D047924323BF}" srcOrd="1" destOrd="0" presId="urn:microsoft.com/office/officeart/2005/8/layout/pyramid1"/>
    <dgm:cxn modelId="{16B5B60D-76F8-42F6-A9CE-20B42D3DD13E}" type="presOf" srcId="{1D80E1B8-1DAF-48BD-85EF-0D8FDFB267E2}" destId="{E75BB4E5-EB18-454B-B8BE-0A1E8E12BF4D}" srcOrd="1" destOrd="0" presId="urn:microsoft.com/office/officeart/2005/8/layout/pyramid1"/>
    <dgm:cxn modelId="{81DF06B2-C8B3-4832-8A0D-136F7672675B}" type="presOf" srcId="{0B21E4EF-FB42-4DA3-A9A3-FE408332C0DE}" destId="{394F1B26-D143-40CB-9789-1F0F7D29007E}" srcOrd="0" destOrd="0" presId="urn:microsoft.com/office/officeart/2005/8/layout/pyramid1"/>
    <dgm:cxn modelId="{21C1C076-BDF7-4A6C-9E9C-DC26BE07DB97}" type="presOf" srcId="{1D80E1B8-1DAF-48BD-85EF-0D8FDFB267E2}" destId="{EEA73ED5-C2A2-479F-B910-19866504A4BA}" srcOrd="0" destOrd="0" presId="urn:microsoft.com/office/officeart/2005/8/layout/pyramid1"/>
    <dgm:cxn modelId="{F2C15AAE-5491-41F9-B8A1-73A14EE7581D}" type="presOf" srcId="{1781436C-4D7F-44D2-B138-210446B2D031}" destId="{BBB9A8BE-226F-44C5-BEDF-4704AAA64ACC}" srcOrd="1" destOrd="0" presId="urn:microsoft.com/office/officeart/2005/8/layout/pyramid1"/>
    <dgm:cxn modelId="{E38A193B-504C-45BD-A07D-CAB8EA2BB6C5}" srcId="{0B21E4EF-FB42-4DA3-A9A3-FE408332C0DE}" destId="{CCCF7D97-3343-4252-AF5C-75240447C7B3}" srcOrd="2" destOrd="0" parTransId="{D1ED87EF-964C-4B35-A584-F742139B4A53}" sibTransId="{5B69F9A2-C640-42C6-B4DE-2F0F2D66E035}"/>
    <dgm:cxn modelId="{8C4A62C6-1CE9-44C8-B412-1CDBD8BBF03B}" type="presOf" srcId="{1781436C-4D7F-44D2-B138-210446B2D031}" destId="{B831125B-9921-44D3-A6CA-80961DBCE403}" srcOrd="0" destOrd="0" presId="urn:microsoft.com/office/officeart/2005/8/layout/pyramid1"/>
    <dgm:cxn modelId="{C309031B-08F9-46C3-841E-540F41766F3A}" type="presParOf" srcId="{394F1B26-D143-40CB-9789-1F0F7D29007E}" destId="{B63D66B5-E038-4232-806F-71353347743A}" srcOrd="0" destOrd="0" presId="urn:microsoft.com/office/officeart/2005/8/layout/pyramid1"/>
    <dgm:cxn modelId="{DB36D941-E048-465B-9C72-39F41CE1DF0D}" type="presParOf" srcId="{B63D66B5-E038-4232-806F-71353347743A}" destId="{EEA73ED5-C2A2-479F-B910-19866504A4BA}" srcOrd="0" destOrd="0" presId="urn:microsoft.com/office/officeart/2005/8/layout/pyramid1"/>
    <dgm:cxn modelId="{E4DE39B4-63B2-4B28-BB95-CEC958F543AE}" type="presParOf" srcId="{B63D66B5-E038-4232-806F-71353347743A}" destId="{E75BB4E5-EB18-454B-B8BE-0A1E8E12BF4D}" srcOrd="1" destOrd="0" presId="urn:microsoft.com/office/officeart/2005/8/layout/pyramid1"/>
    <dgm:cxn modelId="{EC6B664E-E4F9-4407-A212-F8FAEB5DC5C9}" type="presParOf" srcId="{394F1B26-D143-40CB-9789-1F0F7D29007E}" destId="{9BB04FFA-F2BE-4D68-A761-866D7DD74DE5}" srcOrd="1" destOrd="0" presId="urn:microsoft.com/office/officeart/2005/8/layout/pyramid1"/>
    <dgm:cxn modelId="{1FFD39D5-EB44-4F38-95D2-F425AD0F99E3}" type="presParOf" srcId="{9BB04FFA-F2BE-4D68-A761-866D7DD74DE5}" destId="{B831125B-9921-44D3-A6CA-80961DBCE403}" srcOrd="0" destOrd="0" presId="urn:microsoft.com/office/officeart/2005/8/layout/pyramid1"/>
    <dgm:cxn modelId="{24413F8C-C3C0-4FD2-95AD-09F4DA49197E}" type="presParOf" srcId="{9BB04FFA-F2BE-4D68-A761-866D7DD74DE5}" destId="{BBB9A8BE-226F-44C5-BEDF-4704AAA64ACC}" srcOrd="1" destOrd="0" presId="urn:microsoft.com/office/officeart/2005/8/layout/pyramid1"/>
    <dgm:cxn modelId="{D16CABB6-6EC4-4E40-92F5-7AF94274FE2E}" type="presParOf" srcId="{394F1B26-D143-40CB-9789-1F0F7D29007E}" destId="{5A55CF07-D952-4365-9CF5-80F292E0818F}" srcOrd="2" destOrd="0" presId="urn:microsoft.com/office/officeart/2005/8/layout/pyramid1"/>
    <dgm:cxn modelId="{A2FEECC6-6F9C-4E3B-BBCD-D3C3BCECD28B}" type="presParOf" srcId="{5A55CF07-D952-4365-9CF5-80F292E0818F}" destId="{328E09C0-1950-4FB4-A283-35BE094421FA}" srcOrd="0" destOrd="0" presId="urn:microsoft.com/office/officeart/2005/8/layout/pyramid1"/>
    <dgm:cxn modelId="{4A1138DF-62B6-4BBC-A569-D8527C39810C}" type="presParOf" srcId="{5A55CF07-D952-4365-9CF5-80F292E0818F}" destId="{93B59C24-AF73-4CC5-A6B1-D047924323BF}"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A73ED5-C2A2-479F-B910-19866504A4BA}">
      <dsp:nvSpPr>
        <dsp:cNvPr id="0" name=""/>
        <dsp:cNvSpPr/>
      </dsp:nvSpPr>
      <dsp:spPr>
        <a:xfrm>
          <a:off x="3047999" y="0"/>
          <a:ext cx="3048000" cy="1117600"/>
        </a:xfrm>
        <a:prstGeom prst="trapezoid">
          <a:avLst>
            <a:gd name="adj" fmla="val 136364"/>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en-US" sz="2800" kern="1200" noProof="0" dirty="0" smtClean="0">
            <a:solidFill>
              <a:srgbClr val="FFFF00"/>
            </a:solidFill>
          </a:endParaRPr>
        </a:p>
        <a:p>
          <a:pPr lvl="0" algn="ctr" defTabSz="1244600">
            <a:lnSpc>
              <a:spcPct val="90000"/>
            </a:lnSpc>
            <a:spcBef>
              <a:spcPct val="0"/>
            </a:spcBef>
            <a:spcAft>
              <a:spcPct val="35000"/>
            </a:spcAft>
          </a:pPr>
          <a:r>
            <a:rPr lang="sq-AL" sz="2800" kern="1200" noProof="0" dirty="0" smtClean="0">
              <a:solidFill>
                <a:schemeClr val="tx1"/>
              </a:solidFill>
              <a:latin typeface="Times New Roman" pitchFamily="18" charset="0"/>
              <a:cs typeface="Times New Roman" pitchFamily="18" charset="0"/>
            </a:rPr>
            <a:t>Ligji</a:t>
          </a:r>
          <a:endParaRPr lang="sq-AL" sz="2800" kern="1200" noProof="0" dirty="0">
            <a:solidFill>
              <a:schemeClr val="tx1"/>
            </a:solidFill>
            <a:latin typeface="Times New Roman" pitchFamily="18" charset="0"/>
            <a:cs typeface="Times New Roman" pitchFamily="18" charset="0"/>
          </a:endParaRPr>
        </a:p>
      </dsp:txBody>
      <dsp:txXfrm>
        <a:off x="3047999" y="0"/>
        <a:ext cx="3048000" cy="1117600"/>
      </dsp:txXfrm>
    </dsp:sp>
    <dsp:sp modelId="{B831125B-9921-44D3-A6CA-80961DBCE403}">
      <dsp:nvSpPr>
        <dsp:cNvPr id="0" name=""/>
        <dsp:cNvSpPr/>
      </dsp:nvSpPr>
      <dsp:spPr>
        <a:xfrm>
          <a:off x="1523999" y="1117600"/>
          <a:ext cx="6096000" cy="1117600"/>
        </a:xfrm>
        <a:prstGeom prst="trapezoid">
          <a:avLst>
            <a:gd name="adj" fmla="val 136364"/>
          </a:avLst>
        </a:prstGeom>
        <a:solidFill>
          <a:schemeClr val="accent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sq-AL" sz="2800" kern="1200" noProof="0" dirty="0" smtClean="0">
              <a:solidFill>
                <a:schemeClr val="tx1"/>
              </a:solidFill>
              <a:latin typeface="Times New Roman" pitchFamily="18" charset="0"/>
              <a:cs typeface="Times New Roman" pitchFamily="18" charset="0"/>
            </a:rPr>
            <a:t>Legjislacioni dytësor</a:t>
          </a:r>
          <a:endParaRPr lang="sq-AL" sz="2800" kern="1200" noProof="0" dirty="0">
            <a:solidFill>
              <a:schemeClr val="tx1"/>
            </a:solidFill>
            <a:latin typeface="Times New Roman" pitchFamily="18" charset="0"/>
            <a:cs typeface="Times New Roman" pitchFamily="18" charset="0"/>
          </a:endParaRPr>
        </a:p>
      </dsp:txBody>
      <dsp:txXfrm>
        <a:off x="2590799" y="1117600"/>
        <a:ext cx="3962400" cy="1117600"/>
      </dsp:txXfrm>
    </dsp:sp>
    <dsp:sp modelId="{328E09C0-1950-4FB4-A283-35BE094421FA}">
      <dsp:nvSpPr>
        <dsp:cNvPr id="0" name=""/>
        <dsp:cNvSpPr/>
      </dsp:nvSpPr>
      <dsp:spPr>
        <a:xfrm>
          <a:off x="0" y="2235200"/>
          <a:ext cx="9144000" cy="1117600"/>
        </a:xfrm>
        <a:prstGeom prst="trapezoid">
          <a:avLst>
            <a:gd name="adj" fmla="val 136364"/>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sq-AL" sz="2800" kern="1200" noProof="0" dirty="0" smtClean="0">
              <a:solidFill>
                <a:schemeClr val="tx1"/>
              </a:solidFill>
              <a:latin typeface="Times New Roman" pitchFamily="18" charset="0"/>
              <a:cs typeface="Times New Roman" pitchFamily="18" charset="0"/>
            </a:rPr>
            <a:t>Dokumentet standarde</a:t>
          </a:r>
          <a:endParaRPr lang="sq-AL" sz="2800" kern="1200" noProof="0" dirty="0">
            <a:solidFill>
              <a:schemeClr val="tx1"/>
            </a:solidFill>
            <a:latin typeface="Times New Roman" pitchFamily="18" charset="0"/>
            <a:cs typeface="Times New Roman" pitchFamily="18" charset="0"/>
          </a:endParaRPr>
        </a:p>
      </dsp:txBody>
      <dsp:txXfrm>
        <a:off x="1600199" y="2235200"/>
        <a:ext cx="5943600" cy="1117600"/>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2" y="0"/>
            <a:ext cx="4027367" cy="35076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124931" name="Rectangle 3"/>
          <p:cNvSpPr>
            <a:spLocks noGrp="1" noChangeArrowheads="1"/>
          </p:cNvSpPr>
          <p:nvPr>
            <p:ph type="dt" sz="quarter" idx="1"/>
          </p:nvPr>
        </p:nvSpPr>
        <p:spPr bwMode="auto">
          <a:xfrm>
            <a:off x="5266889" y="0"/>
            <a:ext cx="4027367" cy="35076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124932" name="Rectangle 4"/>
          <p:cNvSpPr>
            <a:spLocks noGrp="1" noChangeArrowheads="1"/>
          </p:cNvSpPr>
          <p:nvPr>
            <p:ph type="ftr" sz="quarter" idx="2"/>
          </p:nvPr>
        </p:nvSpPr>
        <p:spPr bwMode="auto">
          <a:xfrm>
            <a:off x="2" y="6658443"/>
            <a:ext cx="4027367" cy="35076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124933" name="Rectangle 5"/>
          <p:cNvSpPr>
            <a:spLocks noGrp="1" noChangeArrowheads="1"/>
          </p:cNvSpPr>
          <p:nvPr>
            <p:ph type="sldNum" sz="quarter" idx="3"/>
          </p:nvPr>
        </p:nvSpPr>
        <p:spPr bwMode="auto">
          <a:xfrm>
            <a:off x="5266889" y="6658443"/>
            <a:ext cx="4027367" cy="35076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8F76FFDB-9E7C-46B7-80CC-B87C3EC0B281}" type="slidenum">
              <a:rPr lang="el-GR" altLang="el-GR"/>
              <a:pPr>
                <a:defRPr/>
              </a:pPr>
              <a:t>‹#›</a:t>
            </a:fld>
            <a:endParaRPr lang="el-GR" altLang="el-GR"/>
          </a:p>
        </p:txBody>
      </p:sp>
    </p:spTree>
    <p:extLst>
      <p:ext uri="{BB962C8B-B14F-4D97-AF65-F5344CB8AC3E}">
        <p14:creationId xmlns:p14="http://schemas.microsoft.com/office/powerpoint/2010/main" val="15586182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2" y="0"/>
            <a:ext cx="4027367" cy="35076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5123" name="Rectangle 3"/>
          <p:cNvSpPr>
            <a:spLocks noGrp="1" noChangeArrowheads="1"/>
          </p:cNvSpPr>
          <p:nvPr>
            <p:ph type="dt" idx="1"/>
          </p:nvPr>
        </p:nvSpPr>
        <p:spPr bwMode="auto">
          <a:xfrm>
            <a:off x="5266889" y="0"/>
            <a:ext cx="4027367" cy="35076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78852" name="Rectangle 4"/>
          <p:cNvSpPr>
            <a:spLocks noGrp="1" noRot="1" noChangeAspect="1" noChangeArrowheads="1" noTextEdit="1"/>
          </p:cNvSpPr>
          <p:nvPr>
            <p:ph type="sldImg" idx="2"/>
          </p:nvPr>
        </p:nvSpPr>
        <p:spPr bwMode="auto">
          <a:xfrm>
            <a:off x="2895600" y="525463"/>
            <a:ext cx="3503613" cy="2628900"/>
          </a:xfrm>
          <a:prstGeom prst="rect">
            <a:avLst/>
          </a:prstGeom>
          <a:noFill/>
          <a:ln w="9525">
            <a:solidFill>
              <a:srgbClr val="000000"/>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5125" name="Rectangle 5"/>
          <p:cNvSpPr>
            <a:spLocks noGrp="1" noChangeArrowheads="1"/>
          </p:cNvSpPr>
          <p:nvPr>
            <p:ph type="body" sz="quarter" idx="3"/>
          </p:nvPr>
        </p:nvSpPr>
        <p:spPr bwMode="auto">
          <a:xfrm>
            <a:off x="928570" y="3330420"/>
            <a:ext cx="7439263" cy="315444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noProof="0"/>
              <a:t>Click to edit Master text styles</a:t>
            </a:r>
          </a:p>
          <a:p>
            <a:pPr lvl="1"/>
            <a:r>
              <a:rPr lang="el-GR" altLang="el-GR" noProof="0"/>
              <a:t>Second level</a:t>
            </a:r>
          </a:p>
          <a:p>
            <a:pPr lvl="2"/>
            <a:r>
              <a:rPr lang="el-GR" altLang="el-GR" noProof="0"/>
              <a:t>Third level</a:t>
            </a:r>
          </a:p>
          <a:p>
            <a:pPr lvl="3"/>
            <a:r>
              <a:rPr lang="el-GR" altLang="el-GR" noProof="0"/>
              <a:t>Fourth level</a:t>
            </a:r>
          </a:p>
          <a:p>
            <a:pPr lvl="4"/>
            <a:r>
              <a:rPr lang="el-GR" altLang="el-GR" noProof="0"/>
              <a:t>Fifth level</a:t>
            </a:r>
          </a:p>
        </p:txBody>
      </p:sp>
      <p:sp>
        <p:nvSpPr>
          <p:cNvPr id="5126" name="Rectangle 6"/>
          <p:cNvSpPr>
            <a:spLocks noGrp="1" noChangeArrowheads="1"/>
          </p:cNvSpPr>
          <p:nvPr>
            <p:ph type="ftr" sz="quarter" idx="4"/>
          </p:nvPr>
        </p:nvSpPr>
        <p:spPr bwMode="auto">
          <a:xfrm>
            <a:off x="2" y="6658443"/>
            <a:ext cx="4027367" cy="35076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5127" name="Rectangle 7"/>
          <p:cNvSpPr>
            <a:spLocks noGrp="1" noChangeArrowheads="1"/>
          </p:cNvSpPr>
          <p:nvPr>
            <p:ph type="sldNum" sz="quarter" idx="5"/>
          </p:nvPr>
        </p:nvSpPr>
        <p:spPr bwMode="auto">
          <a:xfrm>
            <a:off x="5266889" y="6658443"/>
            <a:ext cx="4027367" cy="35076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F18B602E-255D-43AF-84C6-842A0E86BA24}" type="slidenum">
              <a:rPr lang="el-GR" altLang="el-GR"/>
              <a:pPr>
                <a:defRPr/>
              </a:pPr>
              <a:t>‹#›</a:t>
            </a:fld>
            <a:endParaRPr lang="el-GR" altLang="el-GR"/>
          </a:p>
        </p:txBody>
      </p:sp>
    </p:spTree>
    <p:extLst>
      <p:ext uri="{BB962C8B-B14F-4D97-AF65-F5344CB8AC3E}">
        <p14:creationId xmlns:p14="http://schemas.microsoft.com/office/powerpoint/2010/main" val="289866436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1D536C4-F0F7-4393-B03B-94BD79B6F532}" type="slidenum">
              <a:rPr lang="el-GR" altLang="el-GR" smtClean="0"/>
              <a:pPr eaLnBrk="1" hangingPunct="1">
                <a:spcBef>
                  <a:spcPct val="0"/>
                </a:spcBef>
              </a:pPr>
              <a:t>1</a:t>
            </a:fld>
            <a:endParaRPr lang="el-GR" altLang="el-G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l-GR"/>
          </a:p>
        </p:txBody>
      </p:sp>
    </p:spTree>
    <p:extLst>
      <p:ext uri="{BB962C8B-B14F-4D97-AF65-F5344CB8AC3E}">
        <p14:creationId xmlns:p14="http://schemas.microsoft.com/office/powerpoint/2010/main" val="3680186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sq-AL" altLang="sq-AL" smtClean="0">
              <a:latin typeface="Arial" panose="020B0604020202020204" pitchFamily="34" charset="0"/>
              <a:ea typeface="ＭＳ Ｐゴシック" pitchFamily="34" charset="-128"/>
            </a:endParaRP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D2638FF2-5CCA-440D-B1DC-710DDA7DA51E}" type="slidenum">
              <a:rPr lang="en-US" altLang="sq-AL">
                <a:latin typeface="Arial" panose="020B0604020202020204" pitchFamily="34" charset="0"/>
              </a:rPr>
              <a:pPr/>
              <a:t>13</a:t>
            </a:fld>
            <a:endParaRPr lang="en-US" altLang="sq-AL">
              <a:latin typeface="Arial" panose="020B0604020202020204" pitchFamily="34" charset="0"/>
            </a:endParaRPr>
          </a:p>
        </p:txBody>
      </p:sp>
    </p:spTree>
    <p:extLst>
      <p:ext uri="{BB962C8B-B14F-4D97-AF65-F5344CB8AC3E}">
        <p14:creationId xmlns:p14="http://schemas.microsoft.com/office/powerpoint/2010/main" val="2623209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F98CF-7F0B-4F7C-9297-12472D36FA30}" type="slidenum">
              <a:rPr lang="en-US" smtClean="0"/>
              <a:t>‹#›</a:t>
            </a:fld>
            <a:endParaRPr lang="en-US"/>
          </a:p>
        </p:txBody>
      </p:sp>
    </p:spTree>
    <p:extLst>
      <p:ext uri="{BB962C8B-B14F-4D97-AF65-F5344CB8AC3E}">
        <p14:creationId xmlns:p14="http://schemas.microsoft.com/office/powerpoint/2010/main" val="258339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F98CF-7F0B-4F7C-9297-12472D36FA30}" type="slidenum">
              <a:rPr lang="en-US" smtClean="0"/>
              <a:t>‹#›</a:t>
            </a:fld>
            <a:endParaRPr lang="en-US"/>
          </a:p>
        </p:txBody>
      </p:sp>
    </p:spTree>
    <p:extLst>
      <p:ext uri="{BB962C8B-B14F-4D97-AF65-F5344CB8AC3E}">
        <p14:creationId xmlns:p14="http://schemas.microsoft.com/office/powerpoint/2010/main" val="2770775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F98CF-7F0B-4F7C-9297-12472D36FA30}" type="slidenum">
              <a:rPr lang="en-US" smtClean="0"/>
              <a:t>‹#›</a:t>
            </a:fld>
            <a:endParaRPr lang="en-US"/>
          </a:p>
        </p:txBody>
      </p:sp>
    </p:spTree>
    <p:extLst>
      <p:ext uri="{BB962C8B-B14F-4D97-AF65-F5344CB8AC3E}">
        <p14:creationId xmlns:p14="http://schemas.microsoft.com/office/powerpoint/2010/main" val="18309537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grpSp>
        <p:nvGrpSpPr>
          <p:cNvPr id="4" name="Group 2"/>
          <p:cNvGrpSpPr>
            <a:grpSpLocks/>
          </p:cNvGrpSpPr>
          <p:nvPr userDrawn="1"/>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grpSp>
      </p:grpSp>
      <p:pic>
        <p:nvPicPr>
          <p:cNvPr id="27" name="Picture 26" descr="baneri"/>
          <p:cNvPicPr/>
          <p:nvPr userDrawn="1"/>
        </p:nvPicPr>
        <p:blipFill>
          <a:blip r:embed="rId2" cstate="print"/>
          <a:srcRect/>
          <a:stretch>
            <a:fillRect/>
          </a:stretch>
        </p:blipFill>
        <p:spPr bwMode="auto">
          <a:xfrm>
            <a:off x="2889" y="6172200"/>
            <a:ext cx="2059429" cy="504056"/>
          </a:xfrm>
          <a:prstGeom prst="rect">
            <a:avLst/>
          </a:prstGeom>
          <a:noFill/>
          <a:ln w="9525">
            <a:noFill/>
            <a:miter lim="800000"/>
            <a:headEnd/>
            <a:tailEnd/>
          </a:ln>
        </p:spPr>
      </p:pic>
      <p:pic>
        <p:nvPicPr>
          <p:cNvPr id="28" name="Picture 27" descr="j"/>
          <p:cNvPicPr/>
          <p:nvPr userDrawn="1"/>
        </p:nvPicPr>
        <p:blipFill>
          <a:blip r:embed="rId3" cstate="print"/>
          <a:srcRect/>
          <a:stretch>
            <a:fillRect/>
          </a:stretch>
        </p:blipFill>
        <p:spPr bwMode="auto">
          <a:xfrm>
            <a:off x="2096388" y="6172200"/>
            <a:ext cx="1306945" cy="432048"/>
          </a:xfrm>
          <a:prstGeom prst="rect">
            <a:avLst/>
          </a:prstGeom>
          <a:noFill/>
          <a:ln w="9525">
            <a:noFill/>
            <a:miter lim="800000"/>
            <a:headEnd/>
            <a:tailEnd/>
          </a:ln>
        </p:spPr>
      </p:pic>
    </p:spTree>
    <p:extLst>
      <p:ext uri="{BB962C8B-B14F-4D97-AF65-F5344CB8AC3E}">
        <p14:creationId xmlns:p14="http://schemas.microsoft.com/office/powerpoint/2010/main" val="11694412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3_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30042583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4_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10304200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5_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9640276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7_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5311933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8_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36293557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9_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16550128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userDrawn="1">
  <p:cSld name="10_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131635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F98CF-7F0B-4F7C-9297-12472D36FA30}" type="slidenum">
              <a:rPr lang="en-US" smtClean="0"/>
              <a:t>‹#›</a:t>
            </a:fld>
            <a:endParaRPr lang="en-US"/>
          </a:p>
        </p:txBody>
      </p:sp>
    </p:spTree>
    <p:extLst>
      <p:ext uri="{BB962C8B-B14F-4D97-AF65-F5344CB8AC3E}">
        <p14:creationId xmlns:p14="http://schemas.microsoft.com/office/powerpoint/2010/main" val="34672683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userDrawn="1">
  <p:cSld name="25_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37396417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userDrawn="1">
  <p:cSld name="26_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32716437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userDrawn="1">
  <p:cSld name="27_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143138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userDrawn="1">
  <p:cSld name="36_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286864430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47_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194891488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userDrawn="1">
  <p:cSld name="61_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347215848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userDrawn="1">
  <p:cSld name="97_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993054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F98CF-7F0B-4F7C-9297-12472D36FA30}" type="slidenum">
              <a:rPr lang="en-US" smtClean="0"/>
              <a:t>‹#›</a:t>
            </a:fld>
            <a:endParaRPr lang="en-US"/>
          </a:p>
        </p:txBody>
      </p:sp>
    </p:spTree>
    <p:extLst>
      <p:ext uri="{BB962C8B-B14F-4D97-AF65-F5344CB8AC3E}">
        <p14:creationId xmlns:p14="http://schemas.microsoft.com/office/powerpoint/2010/main" val="2390767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FF98CF-7F0B-4F7C-9297-12472D36FA30}" type="slidenum">
              <a:rPr lang="en-US" smtClean="0"/>
              <a:t>‹#›</a:t>
            </a:fld>
            <a:endParaRPr lang="en-US"/>
          </a:p>
        </p:txBody>
      </p:sp>
    </p:spTree>
    <p:extLst>
      <p:ext uri="{BB962C8B-B14F-4D97-AF65-F5344CB8AC3E}">
        <p14:creationId xmlns:p14="http://schemas.microsoft.com/office/powerpoint/2010/main" val="2524032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FF98CF-7F0B-4F7C-9297-12472D36FA30}" type="slidenum">
              <a:rPr lang="en-US" smtClean="0"/>
              <a:t>‹#›</a:t>
            </a:fld>
            <a:endParaRPr lang="en-US"/>
          </a:p>
        </p:txBody>
      </p:sp>
    </p:spTree>
    <p:extLst>
      <p:ext uri="{BB962C8B-B14F-4D97-AF65-F5344CB8AC3E}">
        <p14:creationId xmlns:p14="http://schemas.microsoft.com/office/powerpoint/2010/main" val="1876778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FF98CF-7F0B-4F7C-9297-12472D36FA30}" type="slidenum">
              <a:rPr lang="en-US" smtClean="0"/>
              <a:t>‹#›</a:t>
            </a:fld>
            <a:endParaRPr lang="en-US"/>
          </a:p>
        </p:txBody>
      </p:sp>
    </p:spTree>
    <p:extLst>
      <p:ext uri="{BB962C8B-B14F-4D97-AF65-F5344CB8AC3E}">
        <p14:creationId xmlns:p14="http://schemas.microsoft.com/office/powerpoint/2010/main" val="577814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FF98CF-7F0B-4F7C-9297-12472D36FA30}" type="slidenum">
              <a:rPr lang="en-US" smtClean="0"/>
              <a:t>‹#›</a:t>
            </a:fld>
            <a:endParaRPr lang="en-US"/>
          </a:p>
        </p:txBody>
      </p:sp>
    </p:spTree>
    <p:extLst>
      <p:ext uri="{BB962C8B-B14F-4D97-AF65-F5344CB8AC3E}">
        <p14:creationId xmlns:p14="http://schemas.microsoft.com/office/powerpoint/2010/main" val="2807303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FF98CF-7F0B-4F7C-9297-12472D36FA30}" type="slidenum">
              <a:rPr lang="en-US" smtClean="0"/>
              <a:t>‹#›</a:t>
            </a:fld>
            <a:endParaRPr lang="en-US"/>
          </a:p>
        </p:txBody>
      </p:sp>
    </p:spTree>
    <p:extLst>
      <p:ext uri="{BB962C8B-B14F-4D97-AF65-F5344CB8AC3E}">
        <p14:creationId xmlns:p14="http://schemas.microsoft.com/office/powerpoint/2010/main" val="1434031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FF98CF-7F0B-4F7C-9297-12472D36FA30}" type="slidenum">
              <a:rPr lang="en-US" smtClean="0"/>
              <a:t>‹#›</a:t>
            </a:fld>
            <a:endParaRPr lang="en-US"/>
          </a:p>
        </p:txBody>
      </p:sp>
    </p:spTree>
    <p:extLst>
      <p:ext uri="{BB962C8B-B14F-4D97-AF65-F5344CB8AC3E}">
        <p14:creationId xmlns:p14="http://schemas.microsoft.com/office/powerpoint/2010/main" val="2310532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4.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jpe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 Id="rId30" Type="http://schemas.openxmlformats.org/officeDocument/2006/relationships/image" Target="file:///\\http\europa.eu\abc\symbols\emblem\images\flag_1.gif"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FF98CF-7F0B-4F7C-9297-12472D36FA30}" type="slidenum">
              <a:rPr lang="en-US" smtClean="0"/>
              <a:t>‹#›</a:t>
            </a:fld>
            <a:endParaRPr lang="en-US"/>
          </a:p>
        </p:txBody>
      </p:sp>
      <p:grpSp>
        <p:nvGrpSpPr>
          <p:cNvPr id="7" name="Group 4"/>
          <p:cNvGrpSpPr>
            <a:grpSpLocks/>
          </p:cNvGrpSpPr>
          <p:nvPr userDrawn="1"/>
        </p:nvGrpSpPr>
        <p:grpSpPr bwMode="auto">
          <a:xfrm>
            <a:off x="0" y="0"/>
            <a:ext cx="9144000" cy="546100"/>
            <a:chOff x="0" y="0"/>
            <a:chExt cx="5760" cy="344"/>
          </a:xfrm>
        </p:grpSpPr>
        <p:sp>
          <p:nvSpPr>
            <p:cNvPr id="8"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endParaRPr>
            </a:p>
          </p:txBody>
        </p:sp>
        <p:sp>
          <p:nvSpPr>
            <p:cNvPr id="9"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0"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11"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12"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sp>
          <p:nvSpPr>
            <p:cNvPr id="13"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14"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5"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sp>
          <p:nvSpPr>
            <p:cNvPr id="16"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grpSp>
      <p:grpSp>
        <p:nvGrpSpPr>
          <p:cNvPr id="17" name="Group 17"/>
          <p:cNvGrpSpPr>
            <a:grpSpLocks/>
          </p:cNvGrpSpPr>
          <p:nvPr userDrawn="1"/>
        </p:nvGrpSpPr>
        <p:grpSpPr bwMode="auto">
          <a:xfrm>
            <a:off x="0" y="0"/>
            <a:ext cx="9144000" cy="546100"/>
            <a:chOff x="0" y="0"/>
            <a:chExt cx="5760" cy="344"/>
          </a:xfrm>
        </p:grpSpPr>
        <p:sp>
          <p:nvSpPr>
            <p:cNvPr id="18" name="Rectangle 18"/>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cs typeface="Arial" charset="0"/>
              </a:endParaRPr>
            </a:p>
          </p:txBody>
        </p:sp>
        <p:sp>
          <p:nvSpPr>
            <p:cNvPr id="19" name="Rectangle 19"/>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cs typeface="Arial" charset="0"/>
              </a:endParaRPr>
            </a:p>
          </p:txBody>
        </p:sp>
        <p:sp>
          <p:nvSpPr>
            <p:cNvPr id="20" name="Rectangle 20"/>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21" name="Rectangle 21"/>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22" name="Rectangle 22"/>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sp>
          <p:nvSpPr>
            <p:cNvPr id="23" name="Rectangle 23"/>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24" name="Rectangle 24"/>
            <p:cNvSpPr>
              <a:spLocks noChangeArrowheads="1"/>
            </p:cNvSpPr>
            <p:nvPr/>
          </p:nvSpPr>
          <p:spPr bwMode="auto">
            <a:xfrm>
              <a:off x="83" y="86"/>
              <a:ext cx="89" cy="87"/>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cs typeface="Arial" charset="0"/>
              </a:endParaRPr>
            </a:p>
          </p:txBody>
        </p:sp>
        <p:sp>
          <p:nvSpPr>
            <p:cNvPr id="25" name="Rectangle 25"/>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sp>
          <p:nvSpPr>
            <p:cNvPr id="26" name="Rectangle 26"/>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grpSp>
      <p:pic>
        <p:nvPicPr>
          <p:cNvPr id="27" name="Picture 27" descr="Planet"/>
          <p:cNvPicPr>
            <a:picLocks noChangeAspect="1" noChangeArrowheads="1"/>
          </p:cNvPicPr>
          <p:nvPr userDrawn="1"/>
        </p:nvPicPr>
        <p:blipFill>
          <a:blip r:embed="rId28" cstate="print">
            <a:extLst>
              <a:ext uri="{28A0092B-C50C-407E-A947-70E740481C1C}">
                <a14:useLocalDpi xmlns:a14="http://schemas.microsoft.com/office/drawing/2010/main" val="0"/>
              </a:ext>
            </a:extLst>
          </a:blip>
          <a:srcRect r="28378"/>
          <a:stretch>
            <a:fillRect/>
          </a:stretch>
        </p:blipFill>
        <p:spPr bwMode="auto">
          <a:xfrm>
            <a:off x="7239000" y="6172200"/>
            <a:ext cx="1231900" cy="434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8" name="Picture 2" descr="http://europa.eu/abc/symbols/emblem/images/flag_1.gif"/>
          <p:cNvPicPr>
            <a:picLocks noChangeAspect="1" noChangeArrowheads="1"/>
          </p:cNvPicPr>
          <p:nvPr userDrawn="1"/>
        </p:nvPicPr>
        <p:blipFill>
          <a:blip r:embed="rId29" r:link="rId30" cstate="print">
            <a:extLst>
              <a:ext uri="{28A0092B-C50C-407E-A947-70E740481C1C}">
                <a14:useLocalDpi xmlns:a14="http://schemas.microsoft.com/office/drawing/2010/main" val="0"/>
              </a:ext>
            </a:extLst>
          </a:blip>
          <a:srcRect/>
          <a:stretch>
            <a:fillRect/>
          </a:stretch>
        </p:blipFill>
        <p:spPr bwMode="auto">
          <a:xfrm>
            <a:off x="3591162" y="6210827"/>
            <a:ext cx="818677" cy="5562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9" name="Rectangle 15"/>
          <p:cNvSpPr>
            <a:spLocks noChangeArrowheads="1"/>
          </p:cNvSpPr>
          <p:nvPr userDrawn="1"/>
        </p:nvSpPr>
        <p:spPr bwMode="auto">
          <a:xfrm>
            <a:off x="4572000" y="6172200"/>
            <a:ext cx="2320636"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1400">
                <a:solidFill>
                  <a:srgbClr val="000000"/>
                </a:solidFill>
                <a:latin typeface="Arial" pitchFamily="34" charset="0"/>
                <a:ea typeface="ＭＳ Ｐゴシック" pitchFamily="34" charset="-128"/>
              </a:defRPr>
            </a:lvl1pPr>
            <a:lvl2pPr marL="742950" indent="-285750" eaLnBrk="0" hangingPunct="0">
              <a:defRPr sz="1400">
                <a:solidFill>
                  <a:srgbClr val="000000"/>
                </a:solidFill>
                <a:latin typeface="Arial" pitchFamily="34" charset="0"/>
                <a:ea typeface="ＭＳ Ｐゴシック" pitchFamily="34" charset="-128"/>
              </a:defRPr>
            </a:lvl2pPr>
            <a:lvl3pPr marL="1143000" indent="-228600" eaLnBrk="0" hangingPunct="0">
              <a:defRPr sz="1400">
                <a:solidFill>
                  <a:srgbClr val="000000"/>
                </a:solidFill>
                <a:latin typeface="Arial" pitchFamily="34" charset="0"/>
                <a:ea typeface="ＭＳ Ｐゴシック" pitchFamily="34" charset="-128"/>
              </a:defRPr>
            </a:lvl3pPr>
            <a:lvl4pPr marL="1600200" indent="-228600" eaLnBrk="0" hangingPunct="0">
              <a:defRPr sz="1400">
                <a:solidFill>
                  <a:srgbClr val="000000"/>
                </a:solidFill>
                <a:latin typeface="Arial" pitchFamily="34" charset="0"/>
                <a:ea typeface="ＭＳ Ｐゴシック" pitchFamily="34" charset="-128"/>
              </a:defRPr>
            </a:lvl4pPr>
            <a:lvl5pPr marL="2057400" indent="-228600" eaLnBrk="0" hangingPunct="0">
              <a:defRPr sz="1400">
                <a:solidFill>
                  <a:srgbClr val="000000"/>
                </a:solidFill>
                <a:latin typeface="Arial" pitchFamily="34" charset="0"/>
                <a:ea typeface="ＭＳ Ｐゴシック" pitchFamily="34" charset="-128"/>
              </a:defRPr>
            </a:lvl5pPr>
            <a:lvl6pPr marL="25146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6pPr>
            <a:lvl7pPr marL="29718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7pPr>
            <a:lvl8pPr marL="34290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8pPr>
            <a:lvl9pPr marL="38862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9pPr>
          </a:lstStyle>
          <a:p>
            <a:pPr>
              <a:defRPr/>
            </a:pPr>
            <a:r>
              <a:rPr lang="en-GB" altLang="el-GR" sz="1200" dirty="0">
                <a:latin typeface="Agency FB" pitchFamily="34" charset="0"/>
              </a:rPr>
              <a:t>An EU funded project managed by the European Union Office in Kosovo </a:t>
            </a:r>
            <a:r>
              <a:rPr lang="en-US" altLang="el-GR" sz="1200" dirty="0">
                <a:latin typeface="Agency FB" pitchFamily="34" charset="0"/>
              </a:rPr>
              <a:t>and implemented by </a:t>
            </a:r>
          </a:p>
        </p:txBody>
      </p:sp>
      <p:pic>
        <p:nvPicPr>
          <p:cNvPr id="30" name="Picture 29" descr="baneri"/>
          <p:cNvPicPr/>
          <p:nvPr userDrawn="1"/>
        </p:nvPicPr>
        <p:blipFill>
          <a:blip r:embed="rId31" cstate="print"/>
          <a:srcRect/>
          <a:stretch>
            <a:fillRect/>
          </a:stretch>
        </p:blipFill>
        <p:spPr bwMode="auto">
          <a:xfrm>
            <a:off x="228600" y="6172200"/>
            <a:ext cx="1872208" cy="504056"/>
          </a:xfrm>
          <a:prstGeom prst="rect">
            <a:avLst/>
          </a:prstGeom>
          <a:noFill/>
          <a:ln w="9525">
            <a:noFill/>
            <a:miter lim="800000"/>
            <a:headEnd/>
            <a:tailEnd/>
          </a:ln>
        </p:spPr>
      </p:pic>
      <p:pic>
        <p:nvPicPr>
          <p:cNvPr id="31" name="Picture 30" descr="j"/>
          <p:cNvPicPr/>
          <p:nvPr userDrawn="1"/>
        </p:nvPicPr>
        <p:blipFill>
          <a:blip r:embed="rId32" cstate="print"/>
          <a:srcRect/>
          <a:stretch>
            <a:fillRect/>
          </a:stretch>
        </p:blipFill>
        <p:spPr bwMode="auto">
          <a:xfrm>
            <a:off x="2209800" y="6172200"/>
            <a:ext cx="1080120" cy="432048"/>
          </a:xfrm>
          <a:prstGeom prst="rect">
            <a:avLst/>
          </a:prstGeom>
          <a:noFill/>
          <a:ln w="9525">
            <a:noFill/>
            <a:miter lim="800000"/>
            <a:headEnd/>
            <a:tailEnd/>
          </a:ln>
        </p:spPr>
      </p:pic>
    </p:spTree>
    <p:extLst>
      <p:ext uri="{BB962C8B-B14F-4D97-AF65-F5344CB8AC3E}">
        <p14:creationId xmlns:p14="http://schemas.microsoft.com/office/powerpoint/2010/main" val="3552489870"/>
      </p:ext>
    </p:extLst>
  </p:cSld>
  <p:clrMap bg1="lt1" tx1="dk1" bg2="lt2" tx2="dk2" accent1="accent1" accent2="accent2" accent3="accent3" accent4="accent4" accent5="accent5" accent6="accent6" hlink="hlink" folHlink="folHlink"/>
  <p:sldLayoutIdLst>
    <p:sldLayoutId id="2147483941" r:id="rId1"/>
    <p:sldLayoutId id="2147483942" r:id="rId2"/>
    <p:sldLayoutId id="2147483943" r:id="rId3"/>
    <p:sldLayoutId id="2147483944" r:id="rId4"/>
    <p:sldLayoutId id="2147483945" r:id="rId5"/>
    <p:sldLayoutId id="2147483946" r:id="rId6"/>
    <p:sldLayoutId id="2147483947" r:id="rId7"/>
    <p:sldLayoutId id="2147483948" r:id="rId8"/>
    <p:sldLayoutId id="2147483949" r:id="rId9"/>
    <p:sldLayoutId id="2147483950" r:id="rId10"/>
    <p:sldLayoutId id="2147483951" r:id="rId11"/>
    <p:sldLayoutId id="2147483952" r:id="rId12"/>
    <p:sldLayoutId id="2147483955" r:id="rId13"/>
    <p:sldLayoutId id="2147483956" r:id="rId14"/>
    <p:sldLayoutId id="2147483957" r:id="rId15"/>
    <p:sldLayoutId id="2147483959" r:id="rId16"/>
    <p:sldLayoutId id="2147483960" r:id="rId17"/>
    <p:sldLayoutId id="2147483961" r:id="rId18"/>
    <p:sldLayoutId id="2147483962" r:id="rId19"/>
    <p:sldLayoutId id="2147483977" r:id="rId20"/>
    <p:sldLayoutId id="2147483978" r:id="rId21"/>
    <p:sldLayoutId id="2147483979" r:id="rId22"/>
    <p:sldLayoutId id="2147483988" r:id="rId23"/>
    <p:sldLayoutId id="2147483999" r:id="rId24"/>
    <p:sldLayoutId id="2147484013" r:id="rId25"/>
    <p:sldLayoutId id="2147484051" r:id="rId26"/>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e-prokurimi.rks-gov.net/"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descr="baneriB112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60" y="0"/>
            <a:ext cx="913144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152400" y="1676400"/>
            <a:ext cx="8991600" cy="5201424"/>
          </a:xfrm>
          <a:prstGeom prst="rect">
            <a:avLst/>
          </a:prstGeom>
        </p:spPr>
        <p:txBody>
          <a:bodyPr wrap="square">
            <a:spAutoFit/>
          </a:bodyPr>
          <a:lstStyle/>
          <a:p>
            <a:pPr algn="just">
              <a:spcBef>
                <a:spcPts val="0"/>
              </a:spcBef>
              <a:spcAft>
                <a:spcPts val="0"/>
              </a:spcAft>
            </a:pPr>
            <a:r>
              <a:rPr lang="en-US" sz="2000" b="1" dirty="0"/>
              <a:t>           </a:t>
            </a:r>
          </a:p>
          <a:p>
            <a:pPr algn="just">
              <a:spcBef>
                <a:spcPts val="0"/>
              </a:spcBef>
              <a:spcAft>
                <a:spcPts val="0"/>
              </a:spcAft>
            </a:pPr>
            <a:r>
              <a:rPr lang="en-US" sz="2000" b="1" dirty="0"/>
              <a:t>                 </a:t>
            </a:r>
            <a:endParaRPr lang="sq-AL" sz="2000" dirty="0"/>
          </a:p>
          <a:p>
            <a:pPr marL="0" marR="0" algn="just">
              <a:spcBef>
                <a:spcPts val="0"/>
              </a:spcBef>
              <a:spcAft>
                <a:spcPts val="0"/>
              </a:spcAft>
            </a:pPr>
            <a:r>
              <a:rPr lang="en-US" sz="2000" b="1" i="1" dirty="0">
                <a:latin typeface="Arial" panose="020B0604020202020204" pitchFamily="34" charset="0"/>
                <a:ea typeface="Calibri" panose="020F0502020204030204" pitchFamily="34" charset="0"/>
                <a:cs typeface="Arial" panose="020B0604020202020204" pitchFamily="34" charset="0"/>
              </a:rPr>
              <a:t>                                         </a:t>
            </a:r>
            <a:r>
              <a:rPr lang="sq-AL" sz="2000" b="1" i="1" dirty="0" smtClean="0">
                <a:latin typeface="Arial" panose="020B0604020202020204" pitchFamily="34" charset="0"/>
                <a:ea typeface="Calibri" panose="020F0502020204030204" pitchFamily="34" charset="0"/>
                <a:cs typeface="Arial" panose="020B0604020202020204" pitchFamily="34" charset="0"/>
              </a:rPr>
              <a:t>                                       </a:t>
            </a:r>
            <a:endParaRPr lang="sq-AL" sz="2000" b="1" i="1" dirty="0">
              <a:latin typeface="Arial" panose="020B0604020202020204" pitchFamily="34" charset="0"/>
              <a:ea typeface="Calibri" panose="020F0502020204030204" pitchFamily="34" charset="0"/>
              <a:cs typeface="Arial" panose="020B0604020202020204" pitchFamily="34" charset="0"/>
            </a:endParaRPr>
          </a:p>
          <a:p>
            <a:pPr marL="0" marR="0" algn="just">
              <a:spcBef>
                <a:spcPts val="0"/>
              </a:spcBef>
              <a:spcAft>
                <a:spcPts val="0"/>
              </a:spcAft>
            </a:pPr>
            <a:r>
              <a:rPr lang="sq-AL" sz="3200" b="1" i="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sq-AL" sz="3200" b="1" i="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sq-AL" sz="3200" b="1" i="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Moduli i parë </a:t>
            </a:r>
            <a:r>
              <a:rPr lang="sq-AL" sz="3200" b="1" i="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a:t>
            </a:r>
            <a:r>
              <a:rPr lang="en-US" sz="3200" b="1" i="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2020</a:t>
            </a:r>
            <a:endParaRPr lang="sq-AL" sz="3200" b="1" i="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endParaRPr>
          </a:p>
          <a:p>
            <a:pPr marL="0" marR="0" algn="just">
              <a:spcBef>
                <a:spcPts val="0"/>
              </a:spcBef>
              <a:spcAft>
                <a:spcPts val="0"/>
              </a:spcAft>
            </a:pPr>
            <a:endParaRPr lang="sq-AL" sz="3200" b="1" i="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endParaRPr>
          </a:p>
          <a:p>
            <a:pPr marL="0" marR="0" algn="just">
              <a:spcBef>
                <a:spcPts val="0"/>
              </a:spcBef>
              <a:spcAft>
                <a:spcPts val="0"/>
              </a:spcAft>
            </a:pPr>
            <a:endParaRPr lang="sq-AL" sz="3200" b="1" i="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endParaRPr>
          </a:p>
          <a:p>
            <a:pPr marL="0" marR="0" algn="just">
              <a:spcBef>
                <a:spcPts val="0"/>
              </a:spcBef>
              <a:spcAft>
                <a:spcPts val="0"/>
              </a:spcAft>
            </a:pPr>
            <a:r>
              <a:rPr lang="sq-AL" sz="3200" b="1" i="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sq-AL" sz="3200" b="1" i="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sq-AL" sz="3200" b="1" i="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Ligji i Prokurimit Publik, Nr.04/L-042</a:t>
            </a:r>
          </a:p>
          <a:p>
            <a:pPr marL="0" marR="0" algn="just">
              <a:spcBef>
                <a:spcPts val="0"/>
              </a:spcBef>
              <a:spcAft>
                <a:spcPts val="0"/>
              </a:spcAft>
            </a:pPr>
            <a:r>
              <a:rPr lang="sq-AL" sz="3200" b="1" i="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sq-AL" sz="3200" b="1" i="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me Plotësim</a:t>
            </a:r>
            <a:r>
              <a:rPr lang="en-US" sz="3200" b="1" i="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e</a:t>
            </a:r>
            <a:r>
              <a:rPr lang="sq-AL" sz="3200" b="1" i="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sq-AL" sz="3200" b="1" i="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dhe </a:t>
            </a:r>
            <a:r>
              <a:rPr lang="sq-AL" sz="3200" b="1" i="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Ndryshim</a:t>
            </a:r>
            <a:r>
              <a:rPr lang="en-US" sz="3200" b="1" i="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e</a:t>
            </a:r>
            <a:r>
              <a:rPr lang="sq-AL" sz="3200" b="1" i="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endParaRPr lang="sq-AL" sz="3200" b="1" i="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endParaRPr>
          </a:p>
          <a:p>
            <a:pPr marL="0" marR="0" algn="just">
              <a:spcBef>
                <a:spcPts val="0"/>
              </a:spcBef>
              <a:spcAft>
                <a:spcPts val="0"/>
              </a:spcAft>
            </a:pPr>
            <a:r>
              <a:rPr lang="sq-AL" sz="3200" b="1" i="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endParaRPr lang="en-US" sz="3200" b="1" i="1" dirty="0">
              <a:solidFill>
                <a:schemeClr val="accent1">
                  <a:lumMod val="75000"/>
                </a:schemeClr>
              </a:solidFill>
              <a:effectLst/>
              <a:latin typeface="Cambria" panose="02040503050406030204" pitchFamily="18" charset="0"/>
              <a:ea typeface="Cambria" panose="02040503050406030204" pitchFamily="18" charset="0"/>
              <a:cs typeface="Arial" panose="020B0604020202020204" pitchFamily="34" charset="0"/>
            </a:endParaRPr>
          </a:p>
          <a:p>
            <a:pPr algn="just">
              <a:spcBef>
                <a:spcPts val="0"/>
              </a:spcBef>
              <a:spcAft>
                <a:spcPts val="0"/>
              </a:spcAft>
            </a:pPr>
            <a:endParaRPr lang="en-US" sz="2000" b="1" i="1" dirty="0">
              <a:latin typeface="Arial" panose="020B0604020202020204" pitchFamily="34" charset="0"/>
              <a:ea typeface="Calibri" panose="020F0502020204030204" pitchFamily="34" charset="0"/>
              <a:cs typeface="Arial" panose="020B0604020202020204" pitchFamily="34" charset="0"/>
            </a:endParaRPr>
          </a:p>
          <a:p>
            <a:pPr algn="just">
              <a:spcBef>
                <a:spcPts val="0"/>
              </a:spcBef>
              <a:spcAft>
                <a:spcPts val="0"/>
              </a:spcAft>
            </a:pPr>
            <a:r>
              <a:rPr lang="en-US" sz="2000" b="1" i="1" dirty="0" smtClean="0">
                <a:effectLst/>
                <a:latin typeface="Arial" panose="020B0604020202020204" pitchFamily="34" charset="0"/>
                <a:ea typeface="Calibri" panose="020F0502020204030204" pitchFamily="34" charset="0"/>
                <a:cs typeface="Arial" panose="020B0604020202020204" pitchFamily="34" charset="0"/>
              </a:rPr>
              <a:t>                                              </a:t>
            </a:r>
          </a:p>
          <a:p>
            <a:pPr algn="just">
              <a:spcBef>
                <a:spcPts val="0"/>
              </a:spcBef>
              <a:spcAft>
                <a:spcPts val="0"/>
              </a:spcAft>
            </a:pPr>
            <a:r>
              <a:rPr lang="en-US" sz="2000" b="1" i="1" dirty="0" smtClean="0">
                <a:latin typeface="Arial" panose="020B0604020202020204" pitchFamily="34" charset="0"/>
                <a:ea typeface="Calibri" panose="020F0502020204030204" pitchFamily="34" charset="0"/>
                <a:cs typeface="Arial" panose="020B0604020202020204" pitchFamily="34" charset="0"/>
              </a:rPr>
              <a:t>                                     </a:t>
            </a:r>
            <a:endParaRPr lang="en-US" sz="2000" b="1" i="1" dirty="0" smtClean="0">
              <a:effectLst/>
              <a:latin typeface="Arial" panose="020B0604020202020204" pitchFamily="34" charset="0"/>
              <a:ea typeface="Calibri" panose="020F0502020204030204" pitchFamily="34" charset="0"/>
              <a:cs typeface="Arial" panose="020B0604020202020204" pitchFamily="34" charset="0"/>
            </a:endParaRPr>
          </a:p>
          <a:p>
            <a:pPr algn="just">
              <a:spcBef>
                <a:spcPts val="0"/>
              </a:spcBef>
              <a:spcAft>
                <a:spcPts val="0"/>
              </a:spcAft>
            </a:pPr>
            <a:r>
              <a:rPr lang="en-US" sz="2000" b="1" i="1" dirty="0">
                <a:latin typeface="Arial" panose="020B0604020202020204" pitchFamily="34" charset="0"/>
                <a:ea typeface="Calibri" panose="020F0502020204030204" pitchFamily="34" charset="0"/>
                <a:cs typeface="Arial" panose="020B0604020202020204" pitchFamily="34" charset="0"/>
              </a:rPr>
              <a:t> </a:t>
            </a:r>
            <a:r>
              <a:rPr lang="en-US" sz="2000" b="1" i="1" dirty="0" smtClean="0">
                <a:latin typeface="Arial" panose="020B0604020202020204" pitchFamily="34" charset="0"/>
                <a:ea typeface="Calibri" panose="020F0502020204030204" pitchFamily="34" charset="0"/>
                <a:cs typeface="Arial" panose="020B0604020202020204" pitchFamily="34" charset="0"/>
              </a:rPr>
              <a:t>                            </a:t>
            </a:r>
            <a:r>
              <a:rPr lang="en-US" sz="2000" b="1" i="1" dirty="0" smtClean="0">
                <a:effectLst/>
                <a:latin typeface="Arial" panose="020B0604020202020204" pitchFamily="34" charset="0"/>
                <a:ea typeface="Calibri" panose="020F0502020204030204" pitchFamily="34" charset="0"/>
                <a:cs typeface="Arial" panose="020B0604020202020204" pitchFamily="34" charset="0"/>
              </a:rPr>
              <a:t> </a:t>
            </a:r>
            <a:endParaRPr lang="sq-AL" sz="2000" i="1" dirty="0">
              <a:effectLst/>
              <a:latin typeface="Arial" panose="020B0604020202020204" pitchFamily="34" charset="0"/>
              <a:ea typeface="Calibri" panose="020F050202020403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0" y="76201"/>
            <a:ext cx="9144000" cy="685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Autofit/>
          </a:bodyPr>
          <a:lstStyle/>
          <a:p>
            <a:pPr lvl="0"/>
            <a:r>
              <a:rPr lang="sq-AL" sz="28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Legjislacioni nacional (i Kosovës) për Prokurimin Publik</a:t>
            </a:r>
            <a:endParaRPr lang="en-US" sz="28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endParaRPr>
          </a:p>
        </p:txBody>
      </p:sp>
      <p:sp>
        <p:nvSpPr>
          <p:cNvPr id="28675" name="Symbol zastępczy zawartości 2"/>
          <p:cNvSpPr>
            <a:spLocks noGrp="1"/>
          </p:cNvSpPr>
          <p:nvPr>
            <p:ph idx="1"/>
          </p:nvPr>
        </p:nvSpPr>
        <p:spPr bwMode="auto">
          <a:xfrm>
            <a:off x="0" y="1371600"/>
            <a:ext cx="9144000" cy="5105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r>
              <a:rPr lang="sq-AL" sz="2400" dirty="0">
                <a:latin typeface="Cambria" panose="02040503050406030204" pitchFamily="18" charset="0"/>
                <a:ea typeface="Cambria" panose="02040503050406030204" pitchFamily="18" charset="0"/>
                <a:cs typeface="Arial" panose="020B0604020202020204" pitchFamily="34" charset="0"/>
              </a:rPr>
              <a:t>Ashtu sikur edhe ne shumicën e legjislacioneve nacionale te shteteve te tjera për prokurimin publik te cilat përbehen prej </a:t>
            </a:r>
            <a:r>
              <a:rPr lang="sq-AL" sz="2400" b="1" dirty="0">
                <a:latin typeface="Cambria" panose="02040503050406030204" pitchFamily="18" charset="0"/>
                <a:ea typeface="Cambria" panose="02040503050406030204" pitchFamily="18" charset="0"/>
                <a:cs typeface="Arial" panose="020B0604020202020204" pitchFamily="34" charset="0"/>
              </a:rPr>
              <a:t>Ligjit nacional për prokurimin publik</a:t>
            </a:r>
            <a:r>
              <a:rPr lang="sq-AL" sz="2400" dirty="0">
                <a:latin typeface="Cambria" panose="02040503050406030204" pitchFamily="18" charset="0"/>
                <a:ea typeface="Cambria" panose="02040503050406030204" pitchFamily="18" charset="0"/>
                <a:cs typeface="Arial" panose="020B0604020202020204" pitchFamily="34" charset="0"/>
              </a:rPr>
              <a:t>, </a:t>
            </a:r>
            <a:r>
              <a:rPr lang="sq-AL" sz="2400" b="1" dirty="0">
                <a:latin typeface="Cambria" panose="02040503050406030204" pitchFamily="18" charset="0"/>
                <a:ea typeface="Cambria" panose="02040503050406030204" pitchFamily="18" charset="0"/>
                <a:cs typeface="Arial" panose="020B0604020202020204" pitchFamily="34" charset="0"/>
              </a:rPr>
              <a:t>legjislacionit dytësorë</a:t>
            </a:r>
            <a:r>
              <a:rPr lang="sq-AL" sz="2400" dirty="0">
                <a:latin typeface="Cambria" panose="02040503050406030204" pitchFamily="18" charset="0"/>
                <a:ea typeface="Cambria" panose="02040503050406030204" pitchFamily="18" charset="0"/>
                <a:cs typeface="Arial" panose="020B0604020202020204" pitchFamily="34" charset="0"/>
              </a:rPr>
              <a:t> si dhe </a:t>
            </a:r>
            <a:r>
              <a:rPr lang="sq-AL" sz="2400" b="1" dirty="0">
                <a:latin typeface="Cambria" panose="02040503050406030204" pitchFamily="18" charset="0"/>
                <a:ea typeface="Cambria" panose="02040503050406030204" pitchFamily="18" charset="0"/>
                <a:cs typeface="Arial" panose="020B0604020202020204" pitchFamily="34" charset="0"/>
              </a:rPr>
              <a:t>dokumenteve standarde </a:t>
            </a:r>
            <a:r>
              <a:rPr lang="sq-AL" sz="2400" dirty="0">
                <a:latin typeface="Cambria" panose="02040503050406030204" pitchFamily="18" charset="0"/>
                <a:ea typeface="Cambria" panose="02040503050406030204" pitchFamily="18" charset="0"/>
                <a:cs typeface="Arial" panose="020B0604020202020204" pitchFamily="34" charset="0"/>
              </a:rPr>
              <a:t>edhe legjislacioni nacional i Kosovës përbehet prej këtyre </a:t>
            </a:r>
            <a:r>
              <a:rPr lang="sq-AL" sz="2400" b="1" u="sng" dirty="0">
                <a:latin typeface="Cambria" panose="02040503050406030204" pitchFamily="18" charset="0"/>
                <a:ea typeface="Cambria" panose="02040503050406030204" pitchFamily="18" charset="0"/>
                <a:cs typeface="Arial" panose="020B0604020202020204" pitchFamily="34" charset="0"/>
              </a:rPr>
              <a:t>tri shtyllave</a:t>
            </a:r>
            <a:r>
              <a:rPr lang="sq-AL" sz="2400" dirty="0">
                <a:latin typeface="Cambria" panose="02040503050406030204" pitchFamily="18" charset="0"/>
                <a:ea typeface="Cambria" panose="02040503050406030204" pitchFamily="18" charset="0"/>
                <a:cs typeface="Arial" panose="020B0604020202020204" pitchFamily="34" charset="0"/>
              </a:rPr>
              <a:t>. </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marL="0" indent="0">
              <a:buNone/>
            </a:pP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marL="0" indent="0">
              <a:buNone/>
            </a:pPr>
            <a:endPar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endParaRPr>
          </a:p>
        </p:txBody>
      </p:sp>
      <p:graphicFrame>
        <p:nvGraphicFramePr>
          <p:cNvPr id="4" name="Content Placeholder 8"/>
          <p:cNvGraphicFramePr>
            <a:graphicFrameLocks/>
          </p:cNvGraphicFramePr>
          <p:nvPr>
            <p:extLst>
              <p:ext uri="{D42A27DB-BD31-4B8C-83A1-F6EECF244321}">
                <p14:modId xmlns:p14="http://schemas.microsoft.com/office/powerpoint/2010/main" val="3340535373"/>
              </p:ext>
            </p:extLst>
          </p:nvPr>
        </p:nvGraphicFramePr>
        <p:xfrm>
          <a:off x="0" y="3124201"/>
          <a:ext cx="9144000" cy="3352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877176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714375" y="152400"/>
            <a:ext cx="7358063" cy="457200"/>
          </a:xfrm>
        </p:spPr>
        <p:txBody>
          <a:bodyPr>
            <a:noAutofit/>
          </a:bodyPr>
          <a:lstStyle/>
          <a:p>
            <a:pPr eaLnBrk="1" hangingPunct="1"/>
            <a:r>
              <a:rPr lang="en-US" altLang="sq-AL" sz="2800"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sq-AL" altLang="sq-AL" sz="2800"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Sistemi i Prokurimit Publik në Kosovë</a:t>
            </a:r>
            <a:endParaRPr lang="sq-AL" altLang="sq-AL" sz="2800" dirty="0" smtClean="0">
              <a:solidFill>
                <a:schemeClr val="accent1">
                  <a:lumMod val="75000"/>
                </a:schemeClr>
              </a:solidFill>
              <a:latin typeface="Cambria" panose="02040503050406030204" pitchFamily="18" charset="0"/>
              <a:ea typeface="Cambria" panose="02040503050406030204" pitchFamily="18" charset="0"/>
            </a:endParaRPr>
          </a:p>
        </p:txBody>
      </p:sp>
      <p:sp>
        <p:nvSpPr>
          <p:cNvPr id="4099" name="Rectangle 3"/>
          <p:cNvSpPr>
            <a:spLocks noGrp="1" noChangeArrowheads="1"/>
          </p:cNvSpPr>
          <p:nvPr>
            <p:ph idx="1"/>
          </p:nvPr>
        </p:nvSpPr>
        <p:spPr>
          <a:xfrm>
            <a:off x="0" y="609600"/>
            <a:ext cx="9144000" cy="6248400"/>
          </a:xfrm>
        </p:spPr>
        <p:txBody>
          <a:bodyPr rtlCol="0">
            <a:normAutofit/>
          </a:bodyPr>
          <a:lstStyle/>
          <a:p>
            <a:pPr marL="0" indent="0">
              <a:buNone/>
              <a:defRPr/>
            </a:pPr>
            <a:r>
              <a:rPr lang="en-US" altLang="sq-AL" sz="2600" b="1" dirty="0" smtClean="0">
                <a:latin typeface="Cambria" panose="02040503050406030204" pitchFamily="18" charset="0"/>
                <a:ea typeface="Cambria" panose="02040503050406030204" pitchFamily="18" charset="0"/>
                <a:cs typeface="Arial" panose="020B0604020202020204" pitchFamily="34" charset="0"/>
              </a:rPr>
              <a:t>                    P</a:t>
            </a:r>
            <a:r>
              <a:rPr lang="sq-AL" altLang="sq-AL" sz="2600" b="1" dirty="0" smtClean="0">
                <a:latin typeface="Cambria" panose="02040503050406030204" pitchFamily="18" charset="0"/>
                <a:ea typeface="Cambria" panose="02040503050406030204" pitchFamily="18" charset="0"/>
                <a:cs typeface="Arial" panose="020B0604020202020204" pitchFamily="34" charset="0"/>
              </a:rPr>
              <a:t>ërbëhet </a:t>
            </a:r>
            <a:r>
              <a:rPr lang="sq-AL" altLang="sq-AL" sz="2600" b="1" dirty="0">
                <a:latin typeface="Cambria" panose="02040503050406030204" pitchFamily="18" charset="0"/>
                <a:ea typeface="Cambria" panose="02040503050406030204" pitchFamily="18" charset="0"/>
                <a:cs typeface="Arial" panose="020B0604020202020204" pitchFamily="34" charset="0"/>
              </a:rPr>
              <a:t>prej këtyre tri shtyllave</a:t>
            </a:r>
            <a:r>
              <a:rPr lang="en-US" altLang="sq-AL" sz="2600" b="1" dirty="0" smtClean="0">
                <a:latin typeface="Cambria" panose="02040503050406030204" pitchFamily="18" charset="0"/>
                <a:ea typeface="Cambria" panose="02040503050406030204" pitchFamily="18" charset="0"/>
              </a:rPr>
              <a:t>.</a:t>
            </a:r>
            <a:endParaRPr lang="en-US" altLang="sq-AL" sz="2400" b="1" dirty="0" smtClean="0">
              <a:latin typeface="Cambria" panose="02040503050406030204" pitchFamily="18" charset="0"/>
              <a:ea typeface="Cambria" panose="02040503050406030204" pitchFamily="18" charset="0"/>
            </a:endParaRPr>
          </a:p>
          <a:p>
            <a:pPr marL="0" indent="0">
              <a:buNone/>
              <a:defRPr/>
            </a:pPr>
            <a:r>
              <a:rPr lang="en-US" sz="2400" b="1" dirty="0" smtClean="0">
                <a:latin typeface="Cambria" panose="02040503050406030204" pitchFamily="18" charset="0"/>
                <a:ea typeface="Cambria" panose="02040503050406030204" pitchFamily="18" charset="0"/>
                <a:cs typeface="Arial" panose="020B0604020202020204" pitchFamily="34" charset="0"/>
              </a:rPr>
              <a:t> </a:t>
            </a:r>
            <a:r>
              <a:rPr lang="en-US" sz="2600" b="1" dirty="0" smtClean="0">
                <a:latin typeface="Cambria" panose="02040503050406030204" pitchFamily="18" charset="0"/>
                <a:ea typeface="Cambria" panose="02040503050406030204" pitchFamily="18" charset="0"/>
                <a:cs typeface="Arial" panose="020B0604020202020204" pitchFamily="34" charset="0"/>
              </a:rPr>
              <a:t>1. </a:t>
            </a:r>
            <a:r>
              <a:rPr lang="sq-AL" sz="2600" dirty="0" smtClean="0">
                <a:latin typeface="Cambria" panose="02040503050406030204" pitchFamily="18" charset="0"/>
                <a:ea typeface="Cambria" panose="02040503050406030204" pitchFamily="18" charset="0"/>
                <a:cs typeface="Arial" panose="020B0604020202020204" pitchFamily="34" charset="0"/>
              </a:rPr>
              <a:t>Ligji</a:t>
            </a:r>
            <a:r>
              <a:rPr lang="en-US" sz="2600" dirty="0" smtClean="0">
                <a:latin typeface="Cambria" panose="02040503050406030204" pitchFamily="18" charset="0"/>
                <a:ea typeface="Cambria" panose="02040503050406030204" pitchFamily="18" charset="0"/>
                <a:cs typeface="Arial" panose="020B0604020202020204" pitchFamily="34" charset="0"/>
              </a:rPr>
              <a:t>t   </a:t>
            </a:r>
            <a:r>
              <a:rPr lang="en-US" sz="2600" dirty="0" err="1" smtClean="0">
                <a:latin typeface="Cambria" panose="02040503050406030204" pitchFamily="18" charset="0"/>
                <a:ea typeface="Cambria" panose="02040503050406030204" pitchFamily="18" charset="0"/>
                <a:cs typeface="Arial" panose="020B0604020202020204" pitchFamily="34" charset="0"/>
              </a:rPr>
              <a:t>p</a:t>
            </a:r>
            <a:r>
              <a:rPr lang="en-US" sz="2400" dirty="0" err="1" smtClean="0">
                <a:latin typeface="Cambria" panose="02040503050406030204" pitchFamily="18" charset="0"/>
                <a:ea typeface="Cambria" panose="02040503050406030204" pitchFamily="18" charset="0"/>
                <a:cs typeface="Arial" panose="020B0604020202020204" pitchFamily="34" charset="0"/>
              </a:rPr>
              <a:t>ë</a:t>
            </a:r>
            <a:r>
              <a:rPr lang="en-US" sz="2600" dirty="0" err="1" smtClean="0">
                <a:latin typeface="Cambria" panose="02040503050406030204" pitchFamily="18" charset="0"/>
                <a:ea typeface="Cambria" panose="02040503050406030204" pitchFamily="18" charset="0"/>
                <a:cs typeface="Arial" panose="020B0604020202020204" pitchFamily="34" charset="0"/>
              </a:rPr>
              <a:t>r</a:t>
            </a:r>
            <a:r>
              <a:rPr lang="en-US" sz="2600" dirty="0" smtClean="0">
                <a:latin typeface="Cambria" panose="02040503050406030204" pitchFamily="18" charset="0"/>
                <a:ea typeface="Cambria" panose="02040503050406030204" pitchFamily="18" charset="0"/>
                <a:cs typeface="Arial" panose="020B0604020202020204" pitchFamily="34" charset="0"/>
              </a:rPr>
              <a:t> </a:t>
            </a:r>
            <a:r>
              <a:rPr lang="en-US" sz="2600" dirty="0" err="1" smtClean="0">
                <a:latin typeface="Cambria" panose="02040503050406030204" pitchFamily="18" charset="0"/>
                <a:ea typeface="Cambria" panose="02040503050406030204" pitchFamily="18" charset="0"/>
                <a:cs typeface="Arial" panose="020B0604020202020204" pitchFamily="34" charset="0"/>
              </a:rPr>
              <a:t>prokurim</a:t>
            </a:r>
            <a:r>
              <a:rPr lang="en-US" sz="2600" dirty="0" smtClean="0">
                <a:latin typeface="Cambria" panose="02040503050406030204" pitchFamily="18" charset="0"/>
                <a:ea typeface="Cambria" panose="02040503050406030204" pitchFamily="18" charset="0"/>
                <a:cs typeface="Arial" panose="020B0604020202020204" pitchFamily="34" charset="0"/>
              </a:rPr>
              <a:t> public. </a:t>
            </a:r>
            <a:r>
              <a:rPr lang="en-US" sz="2600" dirty="0" smtClean="0">
                <a:effectLst>
                  <a:outerShdw blurRad="38100" dist="38100" dir="2700000" algn="tl">
                    <a:srgbClr val="C0C0C0"/>
                  </a:outerShdw>
                </a:effectLst>
                <a:latin typeface="Cambria" panose="02040503050406030204" pitchFamily="18" charset="0"/>
                <a:ea typeface="Cambria" panose="02040503050406030204" pitchFamily="18" charset="0"/>
                <a:cs typeface="Arial" panose="020B0604020202020204" pitchFamily="34" charset="0"/>
              </a:rPr>
              <a:t> </a:t>
            </a:r>
          </a:p>
          <a:p>
            <a:pPr marL="0" indent="0" eaLnBrk="1" fontAlgn="auto" hangingPunct="1">
              <a:spcAft>
                <a:spcPts val="0"/>
              </a:spcAft>
              <a:buNone/>
              <a:defRPr/>
            </a:pPr>
            <a:r>
              <a:rPr lang="en-US" sz="2600" dirty="0" smtClean="0">
                <a:effectLst>
                  <a:outerShdw blurRad="38100" dist="38100" dir="2700000" algn="tl">
                    <a:srgbClr val="C0C0C0"/>
                  </a:outerShdw>
                </a:effectLst>
                <a:latin typeface="Cambria" panose="02040503050406030204" pitchFamily="18" charset="0"/>
                <a:ea typeface="Cambria" panose="02040503050406030204" pitchFamily="18" charset="0"/>
                <a:cs typeface="Arial" panose="020B0604020202020204" pitchFamily="34" charset="0"/>
              </a:rPr>
              <a:t> 2. </a:t>
            </a:r>
            <a:r>
              <a:rPr lang="sq-AL" sz="2600" dirty="0" smtClean="0">
                <a:latin typeface="Cambria" panose="02040503050406030204" pitchFamily="18" charset="0"/>
                <a:ea typeface="Cambria" panose="02040503050406030204" pitchFamily="18" charset="0"/>
                <a:cs typeface="Arial" panose="020B0604020202020204" pitchFamily="34" charset="0"/>
              </a:rPr>
              <a:t>Rregullat dhe/ose Udhëzuesit (sekondare)</a:t>
            </a:r>
            <a:r>
              <a:rPr lang="en-US" sz="2600" dirty="0" smtClean="0">
                <a:latin typeface="Cambria" panose="02040503050406030204" pitchFamily="18" charset="0"/>
                <a:ea typeface="Cambria" panose="02040503050406030204" pitchFamily="18" charset="0"/>
                <a:cs typeface="Arial" panose="020B0604020202020204" pitchFamily="34" charset="0"/>
              </a:rPr>
              <a:t>.</a:t>
            </a:r>
          </a:p>
          <a:p>
            <a:pPr marL="0" indent="0" eaLnBrk="1" fontAlgn="auto" hangingPunct="1">
              <a:spcAft>
                <a:spcPts val="0"/>
              </a:spcAft>
              <a:buNone/>
              <a:defRPr/>
            </a:pPr>
            <a:r>
              <a:rPr lang="en-US" sz="2600" dirty="0" smtClean="0">
                <a:latin typeface="Cambria" panose="02040503050406030204" pitchFamily="18" charset="0"/>
                <a:ea typeface="Cambria" panose="02040503050406030204" pitchFamily="18" charset="0"/>
                <a:cs typeface="Arial" panose="020B0604020202020204" pitchFamily="34" charset="0"/>
              </a:rPr>
              <a:t> 3. </a:t>
            </a:r>
            <a:r>
              <a:rPr lang="sq-AL" sz="2600" dirty="0" smtClean="0">
                <a:latin typeface="Cambria" panose="02040503050406030204" pitchFamily="18" charset="0"/>
                <a:ea typeface="Cambria" panose="02040503050406030204" pitchFamily="18" charset="0"/>
                <a:cs typeface="Arial" panose="020B0604020202020204" pitchFamily="34" charset="0"/>
              </a:rPr>
              <a:t>Dokumentet Standarde dhe format</a:t>
            </a:r>
            <a:r>
              <a:rPr lang="en-US" sz="2600" dirty="0" smtClean="0">
                <a:latin typeface="Cambria" panose="02040503050406030204" pitchFamily="18" charset="0"/>
                <a:ea typeface="Cambria" panose="02040503050406030204" pitchFamily="18" charset="0"/>
                <a:cs typeface="Arial" panose="020B0604020202020204" pitchFamily="34" charset="0"/>
              </a:rPr>
              <a:t>.</a:t>
            </a:r>
          </a:p>
          <a:p>
            <a:r>
              <a:rPr lang="sq-AL" sz="2400" b="1" dirty="0" smtClean="0">
                <a:latin typeface="Cambria" panose="02040503050406030204" pitchFamily="18" charset="0"/>
                <a:ea typeface="Cambria" panose="02040503050406030204" pitchFamily="18" charset="0"/>
                <a:cs typeface="Arial" panose="020B0604020202020204" pitchFamily="34" charset="0"/>
              </a:rPr>
              <a:t>Akti </a:t>
            </a:r>
            <a:r>
              <a:rPr lang="sq-AL" sz="2400" b="1" dirty="0">
                <a:latin typeface="Cambria" panose="02040503050406030204" pitchFamily="18" charset="0"/>
                <a:ea typeface="Cambria" panose="02040503050406030204" pitchFamily="18" charset="0"/>
                <a:cs typeface="Arial" panose="020B0604020202020204" pitchFamily="34" charset="0"/>
              </a:rPr>
              <a:t>me i </a:t>
            </a:r>
            <a:r>
              <a:rPr lang="sq-AL" sz="2400" b="1" dirty="0" smtClean="0">
                <a:latin typeface="Cambria" panose="02040503050406030204" pitchFamily="18" charset="0"/>
                <a:ea typeface="Cambria" panose="02040503050406030204" pitchFamily="18" charset="0"/>
                <a:cs typeface="Arial" panose="020B0604020202020204" pitchFamily="34" charset="0"/>
              </a:rPr>
              <a:t>lart</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b="1" dirty="0" smtClean="0">
                <a:latin typeface="Cambria" panose="02040503050406030204" pitchFamily="18" charset="0"/>
                <a:ea typeface="Cambria" panose="02040503050406030204" pitchFamily="18" charset="0"/>
                <a:cs typeface="Arial" panose="020B0604020202020204" pitchFamily="34" charset="0"/>
              </a:rPr>
              <a:t> ligjor</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për prokurimin publik është </a:t>
            </a:r>
            <a:r>
              <a:rPr lang="sq-AL" sz="2400" b="1" dirty="0">
                <a:latin typeface="Cambria" panose="02040503050406030204" pitchFamily="18" charset="0"/>
                <a:ea typeface="Cambria" panose="02040503050406030204" pitchFamily="18" charset="0"/>
                <a:cs typeface="Arial" panose="020B0604020202020204" pitchFamily="34" charset="0"/>
              </a:rPr>
              <a:t>Ligji për Prokurim </a:t>
            </a:r>
            <a:r>
              <a:rPr lang="sq-AL" sz="2400" b="1" dirty="0" smtClean="0">
                <a:latin typeface="Cambria" panose="02040503050406030204" pitchFamily="18" charset="0"/>
                <a:ea typeface="Cambria" panose="02040503050406030204" pitchFamily="18" charset="0"/>
                <a:cs typeface="Arial" panose="020B0604020202020204" pitchFamily="34" charset="0"/>
              </a:rPr>
              <a:t>Publik</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i</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cili</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përfshin</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ose</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smtClean="0">
                <a:latin typeface="Cambria" panose="02040503050406030204" pitchFamily="18" charset="0"/>
                <a:ea typeface="Cambria" panose="02040503050406030204" pitchFamily="18" charset="0"/>
                <a:cs typeface="Arial" panose="020B0604020202020204" pitchFamily="34" charset="0"/>
              </a:rPr>
              <a:t>përshkruan:</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marL="0" indent="0">
              <a:buNone/>
            </a:pPr>
            <a:endParaRPr lang="en-US" sz="2400" dirty="0">
              <a:latin typeface="Cambria" panose="02040503050406030204" pitchFamily="18" charset="0"/>
              <a:ea typeface="Cambria" panose="02040503050406030204" pitchFamily="18" charset="0"/>
              <a:cs typeface="Arial" panose="020B0604020202020204" pitchFamily="34" charset="0"/>
            </a:endParaRPr>
          </a:p>
          <a:p>
            <a:pPr lvl="1"/>
            <a:r>
              <a:rPr lang="sq-AL" dirty="0">
                <a:latin typeface="Cambria" panose="02040503050406030204" pitchFamily="18" charset="0"/>
                <a:ea typeface="Cambria" panose="02040503050406030204" pitchFamily="18" charset="0"/>
                <a:cs typeface="Arial" panose="020B0604020202020204" pitchFamily="34" charset="0"/>
              </a:rPr>
              <a:t>Fushën e Aplikimit </a:t>
            </a:r>
            <a:endParaRPr lang="en-US" dirty="0">
              <a:latin typeface="Cambria" panose="02040503050406030204" pitchFamily="18" charset="0"/>
              <a:ea typeface="Cambria" panose="02040503050406030204" pitchFamily="18" charset="0"/>
              <a:cs typeface="Arial" panose="020B0604020202020204" pitchFamily="34" charset="0"/>
            </a:endParaRPr>
          </a:p>
          <a:p>
            <a:pPr lvl="1"/>
            <a:r>
              <a:rPr lang="sq-AL" dirty="0">
                <a:latin typeface="Cambria" panose="02040503050406030204" pitchFamily="18" charset="0"/>
                <a:ea typeface="Cambria" panose="02040503050406030204" pitchFamily="18" charset="0"/>
                <a:cs typeface="Arial" panose="020B0604020202020204" pitchFamily="34" charset="0"/>
              </a:rPr>
              <a:t>Kornizën ligjore </a:t>
            </a:r>
            <a:endParaRPr lang="en-US" dirty="0">
              <a:latin typeface="Cambria" panose="02040503050406030204" pitchFamily="18" charset="0"/>
              <a:ea typeface="Cambria" panose="02040503050406030204" pitchFamily="18" charset="0"/>
              <a:cs typeface="Arial" panose="020B0604020202020204" pitchFamily="34" charset="0"/>
            </a:endParaRPr>
          </a:p>
          <a:p>
            <a:pPr lvl="1"/>
            <a:r>
              <a:rPr lang="sq-AL" dirty="0">
                <a:latin typeface="Cambria" panose="02040503050406030204" pitchFamily="18" charset="0"/>
                <a:ea typeface="Cambria" panose="02040503050406030204" pitchFamily="18" charset="0"/>
                <a:cs typeface="Arial" panose="020B0604020202020204" pitchFamily="34" charset="0"/>
              </a:rPr>
              <a:t>Kornizën Institucionale  </a:t>
            </a:r>
            <a:endParaRPr lang="en-US" dirty="0">
              <a:latin typeface="Cambria" panose="02040503050406030204" pitchFamily="18" charset="0"/>
              <a:ea typeface="Cambria" panose="02040503050406030204" pitchFamily="18" charset="0"/>
              <a:cs typeface="Arial" panose="020B0604020202020204" pitchFamily="34" charset="0"/>
            </a:endParaRPr>
          </a:p>
          <a:p>
            <a:pPr lvl="1"/>
            <a:r>
              <a:rPr lang="sq-AL" dirty="0">
                <a:latin typeface="Cambria" panose="02040503050406030204" pitchFamily="18" charset="0"/>
                <a:ea typeface="Cambria" panose="02040503050406030204" pitchFamily="18" charset="0"/>
                <a:cs typeface="Arial" panose="020B0604020202020204" pitchFamily="34" charset="0"/>
              </a:rPr>
              <a:t>Parimet dhe procedurat e Prokurimit Publik</a:t>
            </a:r>
            <a:endParaRPr lang="en-US" dirty="0">
              <a:latin typeface="Cambria" panose="02040503050406030204" pitchFamily="18" charset="0"/>
              <a:ea typeface="Cambria" panose="02040503050406030204" pitchFamily="18" charset="0"/>
              <a:cs typeface="Arial" panose="020B0604020202020204" pitchFamily="34" charset="0"/>
            </a:endParaRPr>
          </a:p>
          <a:p>
            <a:pPr lvl="1"/>
            <a:r>
              <a:rPr lang="sq-AL" dirty="0">
                <a:latin typeface="Cambria" panose="02040503050406030204" pitchFamily="18" charset="0"/>
                <a:ea typeface="Cambria" panose="02040503050406030204" pitchFamily="18" charset="0"/>
                <a:cs typeface="Arial" panose="020B0604020202020204" pitchFamily="34" charset="0"/>
              </a:rPr>
              <a:t>Përgjegjësitë</a:t>
            </a:r>
            <a:endParaRPr lang="en-US" dirty="0">
              <a:latin typeface="Cambria" panose="02040503050406030204" pitchFamily="18" charset="0"/>
              <a:ea typeface="Cambria" panose="02040503050406030204" pitchFamily="18" charset="0"/>
              <a:cs typeface="Arial" panose="020B0604020202020204" pitchFamily="34" charset="0"/>
            </a:endParaRPr>
          </a:p>
          <a:p>
            <a:pPr lvl="1"/>
            <a:r>
              <a:rPr lang="sq-AL" dirty="0" smtClean="0">
                <a:latin typeface="Cambria" panose="02040503050406030204" pitchFamily="18" charset="0"/>
                <a:ea typeface="Cambria" panose="02040503050406030204" pitchFamily="18" charset="0"/>
                <a:cs typeface="Arial" panose="020B0604020202020204" pitchFamily="34" charset="0"/>
              </a:rPr>
              <a:t>Ankesat </a:t>
            </a:r>
            <a:r>
              <a:rPr lang="sq-AL" dirty="0">
                <a:latin typeface="Cambria" panose="02040503050406030204" pitchFamily="18" charset="0"/>
                <a:ea typeface="Cambria" panose="02040503050406030204" pitchFamily="18" charset="0"/>
                <a:cs typeface="Arial" panose="020B0604020202020204" pitchFamily="34" charset="0"/>
              </a:rPr>
              <a:t>dhe Ndëshkimet </a:t>
            </a:r>
            <a:r>
              <a:rPr lang="en-GB" dirty="0">
                <a:latin typeface="Cambria" panose="02040503050406030204" pitchFamily="18" charset="0"/>
                <a:ea typeface="Cambria" panose="02040503050406030204" pitchFamily="18" charset="0"/>
                <a:cs typeface="Arial" panose="020B0604020202020204" pitchFamily="34" charset="0"/>
              </a:rPr>
              <a:t>.</a:t>
            </a:r>
            <a:endParaRPr lang="en-US" dirty="0">
              <a:latin typeface="Cambria" panose="02040503050406030204" pitchFamily="18" charset="0"/>
              <a:ea typeface="Cambria" panose="02040503050406030204" pitchFamily="18" charset="0"/>
              <a:cs typeface="Arial" panose="020B0604020202020204" pitchFamily="34" charset="0"/>
            </a:endParaRPr>
          </a:p>
          <a:p>
            <a:pPr eaLnBrk="1" fontAlgn="auto" hangingPunct="1">
              <a:spcAft>
                <a:spcPts val="0"/>
              </a:spcAft>
              <a:buFont typeface="Wingdings" pitchFamily="2" charset="2"/>
              <a:buChar char="§"/>
              <a:defRPr/>
            </a:pPr>
            <a:endParaRPr lang="en-US" sz="2600" b="1" dirty="0" smtClean="0">
              <a:latin typeface="Cambria" panose="02040503050406030204" pitchFamily="18" charset="0"/>
              <a:ea typeface="Cambria" panose="02040503050406030204" pitchFamily="18" charset="0"/>
              <a:cs typeface="Arial" panose="020B0604020202020204" pitchFamily="34" charset="0"/>
            </a:endParaRPr>
          </a:p>
        </p:txBody>
      </p:sp>
      <p:sp>
        <p:nvSpPr>
          <p:cNvPr id="8197" name="Slide Number Placeholder 3"/>
          <p:cNvSpPr>
            <a:spLocks noGrp="1"/>
          </p:cNvSpPr>
          <p:nvPr>
            <p:ph type="sldNum" sz="quarter" idx="12"/>
          </p:nvPr>
        </p:nvSpPr>
        <p:spPr>
          <a:xfrm>
            <a:off x="3124200" y="6248400"/>
            <a:ext cx="2895600" cy="476250"/>
          </a:xfrm>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fld id="{878F275A-F0CE-4F5F-884E-C99C5726CFA1}" type="slidenum">
              <a:rPr lang="en-US" altLang="sq-AL">
                <a:solidFill>
                  <a:srgbClr val="898989"/>
                </a:solidFill>
              </a:rPr>
              <a:pPr algn="ctr"/>
              <a:t>11</a:t>
            </a:fld>
            <a:endParaRPr lang="en-US" altLang="sq-AL" dirty="0">
              <a:solidFill>
                <a:srgbClr val="898989"/>
              </a:solidFill>
            </a:endParaRPr>
          </a:p>
        </p:txBody>
      </p:sp>
    </p:spTree>
    <p:extLst>
      <p:ext uri="{BB962C8B-B14F-4D97-AF65-F5344CB8AC3E}">
        <p14:creationId xmlns:p14="http://schemas.microsoft.com/office/powerpoint/2010/main" val="142504715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1"/>
            <a:ext cx="9144000" cy="609599"/>
          </a:xfrm>
        </p:spPr>
        <p:txBody>
          <a:bodyPr>
            <a:normAutofit fontScale="90000"/>
          </a:bodyPr>
          <a:lstStyle/>
          <a:p>
            <a:r>
              <a:rPr lang="en-US"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L</a:t>
            </a:r>
            <a:r>
              <a:rPr lang="sq-AL" sz="3100" b="1" dirty="0" err="1"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egjislacioni</a:t>
            </a:r>
            <a:r>
              <a:rPr lang="sq-AL"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sq-AL"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sekondare</a:t>
            </a:r>
            <a:r>
              <a:rPr lang="en-US" sz="2800" b="1" dirty="0">
                <a:latin typeface="Cambria" panose="02040503050406030204" pitchFamily="18" charset="0"/>
                <a:ea typeface="Cambria" panose="02040503050406030204" pitchFamily="18" charset="0"/>
                <a:cs typeface="Arial" panose="020B0604020202020204" pitchFamily="34" charset="0"/>
              </a:rPr>
              <a:t/>
            </a:r>
            <a:br>
              <a:rPr lang="en-US" sz="2800" b="1" dirty="0">
                <a:latin typeface="Cambria" panose="02040503050406030204" pitchFamily="18" charset="0"/>
                <a:ea typeface="Cambria" panose="02040503050406030204" pitchFamily="18" charset="0"/>
                <a:cs typeface="Arial" panose="020B0604020202020204" pitchFamily="34" charset="0"/>
              </a:rPr>
            </a:br>
            <a:endParaRPr lang="sq-AL" sz="2800"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219200"/>
            <a:ext cx="9144000" cy="5791199"/>
          </a:xfrm>
        </p:spPr>
        <p:txBody>
          <a:bodyPr>
            <a:normAutofit/>
          </a:bodyPr>
          <a:lstStyle/>
          <a:p>
            <a:pPr>
              <a:buFont typeface="Wingdings" pitchFamily="2" charset="2"/>
              <a:buChar char="§"/>
              <a:defRPr/>
            </a:pPr>
            <a:r>
              <a:rPr lang="sq-AL" sz="2600" b="1" dirty="0" smtClean="0">
                <a:latin typeface="Cambria" panose="02040503050406030204" pitchFamily="18" charset="0"/>
                <a:ea typeface="Cambria" panose="02040503050406030204" pitchFamily="18" charset="0"/>
                <a:cs typeface="Arial" panose="020B0604020202020204" pitchFamily="34" charset="0"/>
              </a:rPr>
              <a:t>Rregullat </a:t>
            </a:r>
            <a:r>
              <a:rPr lang="en-US" sz="2600" b="1" dirty="0" smtClean="0">
                <a:latin typeface="Cambria" panose="02040503050406030204" pitchFamily="18" charset="0"/>
                <a:ea typeface="Cambria" panose="02040503050406030204" pitchFamily="18" charset="0"/>
                <a:cs typeface="Arial" panose="020B0604020202020204" pitchFamily="34" charset="0"/>
              </a:rPr>
              <a:t> </a:t>
            </a:r>
            <a:r>
              <a:rPr lang="en-US" sz="2600" b="1" dirty="0" err="1">
                <a:latin typeface="Cambria" panose="02040503050406030204" pitchFamily="18" charset="0"/>
                <a:ea typeface="Cambria" panose="02040503050406030204" pitchFamily="18" charset="0"/>
                <a:cs typeface="Arial" panose="020B0604020202020204" pitchFamily="34" charset="0"/>
              </a:rPr>
              <a:t>dhe</a:t>
            </a:r>
            <a:r>
              <a:rPr lang="en-US" sz="2600" b="1" dirty="0">
                <a:latin typeface="Cambria" panose="02040503050406030204" pitchFamily="18" charset="0"/>
                <a:ea typeface="Cambria" panose="02040503050406030204" pitchFamily="18" charset="0"/>
                <a:cs typeface="Arial" panose="020B0604020202020204" pitchFamily="34" charset="0"/>
              </a:rPr>
              <a:t> </a:t>
            </a:r>
            <a:r>
              <a:rPr lang="en-US" sz="2600" b="1" dirty="0" err="1">
                <a:latin typeface="Cambria" panose="02040503050406030204" pitchFamily="18" charset="0"/>
                <a:ea typeface="Cambria" panose="02040503050406030204" pitchFamily="18" charset="0"/>
                <a:cs typeface="Arial" panose="020B0604020202020204" pitchFamily="34" charset="0"/>
              </a:rPr>
              <a:t>Udhzuesit</a:t>
            </a:r>
            <a:r>
              <a:rPr lang="en-US" sz="2600" b="1" dirty="0">
                <a:latin typeface="Cambria" panose="02040503050406030204" pitchFamily="18" charset="0"/>
                <a:ea typeface="Cambria" panose="02040503050406030204" pitchFamily="18" charset="0"/>
                <a:cs typeface="Arial" panose="020B0604020202020204" pitchFamily="34" charset="0"/>
              </a:rPr>
              <a:t> </a:t>
            </a:r>
            <a:r>
              <a:rPr lang="en-US" sz="2600" b="1" dirty="0" err="1">
                <a:latin typeface="Cambria" panose="02040503050406030204" pitchFamily="18" charset="0"/>
                <a:ea typeface="Cambria" panose="02040503050406030204" pitchFamily="18" charset="0"/>
                <a:cs typeface="Arial" panose="020B0604020202020204" pitchFamily="34" charset="0"/>
              </a:rPr>
              <a:t>Operativ</a:t>
            </a:r>
            <a:r>
              <a:rPr lang="en-US" sz="2600" b="1" dirty="0">
                <a:latin typeface="Cambria" panose="02040503050406030204" pitchFamily="18" charset="0"/>
                <a:ea typeface="Cambria" panose="02040503050406030204" pitchFamily="18" charset="0"/>
                <a:cs typeface="Arial" panose="020B0604020202020204" pitchFamily="34" charset="0"/>
              </a:rPr>
              <a:t> </a:t>
            </a:r>
            <a:r>
              <a:rPr lang="en-US" sz="2600" b="1" dirty="0" err="1" smtClean="0">
                <a:latin typeface="Cambria" panose="02040503050406030204" pitchFamily="18" charset="0"/>
                <a:ea typeface="Cambria" panose="02040503050406030204" pitchFamily="18" charset="0"/>
                <a:cs typeface="Arial" panose="020B0604020202020204" pitchFamily="34" charset="0"/>
              </a:rPr>
              <a:t>p</a:t>
            </a:r>
            <a:r>
              <a:rPr lang="en-US" sz="2400" dirty="0" err="1" smtClean="0">
                <a:latin typeface="Cambria" panose="02040503050406030204" pitchFamily="18" charset="0"/>
                <a:ea typeface="Cambria" panose="02040503050406030204" pitchFamily="18" charset="0"/>
                <a:cs typeface="Arial" panose="020B0604020202020204" pitchFamily="34" charset="0"/>
              </a:rPr>
              <a:t>ë</a:t>
            </a:r>
            <a:r>
              <a:rPr lang="en-US" sz="2600" b="1" dirty="0" err="1" smtClean="0">
                <a:latin typeface="Cambria" panose="02040503050406030204" pitchFamily="18" charset="0"/>
                <a:ea typeface="Cambria" panose="02040503050406030204" pitchFamily="18" charset="0"/>
                <a:cs typeface="Arial" panose="020B0604020202020204" pitchFamily="34" charset="0"/>
              </a:rPr>
              <a:t>r</a:t>
            </a:r>
            <a:r>
              <a:rPr lang="en-US" sz="2600" b="1" dirty="0" smtClean="0">
                <a:latin typeface="Cambria" panose="02040503050406030204" pitchFamily="18" charset="0"/>
                <a:ea typeface="Cambria" panose="02040503050406030204" pitchFamily="18" charset="0"/>
                <a:cs typeface="Arial" panose="020B0604020202020204" pitchFamily="34" charset="0"/>
              </a:rPr>
              <a:t> </a:t>
            </a:r>
            <a:r>
              <a:rPr lang="sq-AL" sz="2600" b="1" dirty="0">
                <a:latin typeface="Cambria" panose="02040503050406030204" pitchFamily="18" charset="0"/>
                <a:ea typeface="Cambria" panose="02040503050406030204" pitchFamily="18" charset="0"/>
                <a:cs typeface="Arial" panose="020B0604020202020204" pitchFamily="34" charset="0"/>
              </a:rPr>
              <a:t>Prokurim Publik</a:t>
            </a:r>
            <a:r>
              <a:rPr lang="en-US" sz="2600" b="1" dirty="0">
                <a:latin typeface="Cambria" panose="02040503050406030204" pitchFamily="18" charset="0"/>
                <a:ea typeface="Cambria" panose="02040503050406030204" pitchFamily="18" charset="0"/>
                <a:cs typeface="Arial" panose="020B0604020202020204" pitchFamily="34" charset="0"/>
              </a:rPr>
              <a:t>  </a:t>
            </a:r>
            <a:r>
              <a:rPr lang="sq-AL" sz="2600" b="1" dirty="0">
                <a:latin typeface="Cambria" panose="02040503050406030204" pitchFamily="18" charset="0"/>
                <a:ea typeface="Cambria" panose="02040503050406030204" pitchFamily="18" charset="0"/>
                <a:cs typeface="Arial" panose="020B0604020202020204" pitchFamily="34" charset="0"/>
              </a:rPr>
              <a:t>(legjislacioni sekondare)</a:t>
            </a:r>
            <a:endParaRPr lang="sq-AL" sz="2600" dirty="0">
              <a:effectLst>
                <a:outerShdw blurRad="38100" dist="38100" dir="2700000" algn="tl">
                  <a:srgbClr val="C0C0C0"/>
                </a:outerShdw>
              </a:effectLst>
              <a:latin typeface="Cambria" panose="02040503050406030204" pitchFamily="18" charset="0"/>
              <a:ea typeface="Cambria" panose="02040503050406030204" pitchFamily="18" charset="0"/>
              <a:cs typeface="Arial" panose="020B0604020202020204" pitchFamily="34" charset="0"/>
            </a:endParaRPr>
          </a:p>
          <a:p>
            <a:pPr>
              <a:buFont typeface="Wingdings" pitchFamily="2" charset="2"/>
              <a:buChar char="§"/>
              <a:defRPr/>
            </a:pPr>
            <a:r>
              <a:rPr lang="sq-AL" sz="2600" dirty="0">
                <a:latin typeface="Cambria" panose="02040503050406030204" pitchFamily="18" charset="0"/>
                <a:ea typeface="Cambria" panose="02040503050406030204" pitchFamily="18" charset="0"/>
                <a:cs typeface="Arial" panose="020B0604020202020204" pitchFamily="34" charset="0"/>
              </a:rPr>
              <a:t>Bëjnë:</a:t>
            </a:r>
            <a:r>
              <a:rPr lang="en-US" sz="2600" dirty="0">
                <a:latin typeface="Cambria" panose="02040503050406030204" pitchFamily="18" charset="0"/>
                <a:ea typeface="Cambria" panose="02040503050406030204" pitchFamily="18" charset="0"/>
                <a:cs typeface="Arial" panose="020B0604020202020204" pitchFamily="34" charset="0"/>
              </a:rPr>
              <a:t> </a:t>
            </a:r>
            <a:endParaRPr lang="en-US" sz="2600" dirty="0" smtClean="0">
              <a:latin typeface="Cambria" panose="02040503050406030204" pitchFamily="18" charset="0"/>
              <a:ea typeface="Cambria" panose="02040503050406030204" pitchFamily="18" charset="0"/>
              <a:cs typeface="Arial" panose="020B0604020202020204" pitchFamily="34" charset="0"/>
            </a:endParaRPr>
          </a:p>
          <a:p>
            <a:pPr>
              <a:buFont typeface="Wingdings" pitchFamily="2" charset="2"/>
              <a:buChar char="§"/>
              <a:defRPr/>
            </a:pPr>
            <a:r>
              <a:rPr lang="en-US" sz="2600" dirty="0" smtClean="0">
                <a:latin typeface="Cambria" panose="02040503050406030204" pitchFamily="18" charset="0"/>
                <a:ea typeface="Cambria" panose="02040503050406030204" pitchFamily="18" charset="0"/>
                <a:cs typeface="Arial" panose="020B0604020202020204" pitchFamily="34" charset="0"/>
              </a:rPr>
              <a:t> </a:t>
            </a:r>
            <a:r>
              <a:rPr lang="sq-AL" sz="2600" dirty="0">
                <a:latin typeface="Cambria" panose="02040503050406030204" pitchFamily="18" charset="0"/>
                <a:ea typeface="Cambria" panose="02040503050406030204" pitchFamily="18" charset="0"/>
                <a:cs typeface="Arial" panose="020B0604020202020204" pitchFamily="34" charset="0"/>
              </a:rPr>
              <a:t>Sqarimin e ligjit (</a:t>
            </a:r>
            <a:r>
              <a:rPr lang="en-US" sz="2600" dirty="0" err="1">
                <a:latin typeface="Cambria" panose="02040503050406030204" pitchFamily="18" charset="0"/>
                <a:ea typeface="Cambria" panose="02040503050406030204" pitchFamily="18" charset="0"/>
                <a:cs typeface="Arial" panose="020B0604020202020204" pitchFamily="34" charset="0"/>
              </a:rPr>
              <a:t>dispozitave</a:t>
            </a:r>
            <a:r>
              <a:rPr lang="en-US" sz="2600" dirty="0">
                <a:latin typeface="Cambria" panose="02040503050406030204" pitchFamily="18" charset="0"/>
                <a:ea typeface="Cambria" panose="02040503050406030204" pitchFamily="18" charset="0"/>
                <a:cs typeface="Arial" panose="020B0604020202020204" pitchFamily="34" charset="0"/>
              </a:rPr>
              <a:t> </a:t>
            </a:r>
            <a:r>
              <a:rPr lang="sq-AL" sz="2600" dirty="0">
                <a:latin typeface="Cambria" panose="02040503050406030204" pitchFamily="18" charset="0"/>
                <a:ea typeface="Cambria" panose="02040503050406030204" pitchFamily="18" charset="0"/>
                <a:cs typeface="Arial" panose="020B0604020202020204" pitchFamily="34" charset="0"/>
              </a:rPr>
              <a:t>të ligjit</a:t>
            </a:r>
            <a:r>
              <a:rPr lang="en-US" sz="2600" dirty="0">
                <a:latin typeface="Cambria" panose="02040503050406030204" pitchFamily="18" charset="0"/>
                <a:ea typeface="Cambria" panose="02040503050406030204" pitchFamily="18" charset="0"/>
                <a:cs typeface="Arial" panose="020B0604020202020204" pitchFamily="34" charset="0"/>
              </a:rPr>
              <a:t>, </a:t>
            </a:r>
            <a:r>
              <a:rPr lang="en-US" sz="2600" dirty="0" err="1">
                <a:latin typeface="Cambria" panose="02040503050406030204" pitchFamily="18" charset="0"/>
                <a:ea typeface="Cambria" panose="02040503050406030204" pitchFamily="18" charset="0"/>
                <a:cs typeface="Arial" panose="020B0604020202020204" pitchFamily="34" charset="0"/>
              </a:rPr>
              <a:t>neneve</a:t>
            </a:r>
            <a:r>
              <a:rPr lang="en-US" sz="2600" dirty="0">
                <a:latin typeface="Cambria" panose="02040503050406030204" pitchFamily="18" charset="0"/>
                <a:ea typeface="Cambria" panose="02040503050406030204" pitchFamily="18" charset="0"/>
                <a:cs typeface="Arial" panose="020B0604020202020204" pitchFamily="34" charset="0"/>
              </a:rPr>
              <a:t> </a:t>
            </a:r>
            <a:r>
              <a:rPr lang="en-US" sz="2600" dirty="0" err="1" smtClean="0">
                <a:latin typeface="Cambria" panose="02040503050406030204" pitchFamily="18" charset="0"/>
                <a:ea typeface="Cambria" panose="02040503050406030204" pitchFamily="18" charset="0"/>
                <a:cs typeface="Arial" panose="020B0604020202020204" pitchFamily="34" charset="0"/>
              </a:rPr>
              <a:t>t</a:t>
            </a:r>
            <a:r>
              <a:rPr lang="en-US" sz="2400" dirty="0" err="1" smtClean="0">
                <a:latin typeface="Cambria" panose="02040503050406030204" pitchFamily="18" charset="0"/>
                <a:ea typeface="Cambria" panose="02040503050406030204" pitchFamily="18" charset="0"/>
                <a:cs typeface="Arial" panose="020B0604020202020204" pitchFamily="34" charset="0"/>
              </a:rPr>
              <a:t>ë</a:t>
            </a:r>
            <a:r>
              <a:rPr lang="en-US" sz="2600" dirty="0" smtClean="0">
                <a:latin typeface="Cambria" panose="02040503050406030204" pitchFamily="18" charset="0"/>
                <a:ea typeface="Cambria" panose="02040503050406030204" pitchFamily="18" charset="0"/>
                <a:cs typeface="Arial" panose="020B0604020202020204" pitchFamily="34" charset="0"/>
              </a:rPr>
              <a:t> </a:t>
            </a:r>
            <a:r>
              <a:rPr lang="en-US" sz="2600" dirty="0" err="1">
                <a:latin typeface="Cambria" panose="02040503050406030204" pitchFamily="18" charset="0"/>
                <a:ea typeface="Cambria" panose="02040503050406030204" pitchFamily="18" charset="0"/>
                <a:cs typeface="Arial" panose="020B0604020202020204" pitchFamily="34" charset="0"/>
              </a:rPr>
              <a:t>ligjit</a:t>
            </a:r>
            <a:r>
              <a:rPr lang="en-US" sz="2600" dirty="0">
                <a:latin typeface="Cambria" panose="02040503050406030204" pitchFamily="18" charset="0"/>
                <a:ea typeface="Cambria" panose="02040503050406030204" pitchFamily="18" charset="0"/>
                <a:cs typeface="Arial" panose="020B0604020202020204" pitchFamily="34" charset="0"/>
              </a:rPr>
              <a:t> </a:t>
            </a:r>
            <a:r>
              <a:rPr lang="sq-AL" sz="2600" dirty="0">
                <a:latin typeface="Cambria" panose="02040503050406030204" pitchFamily="18" charset="0"/>
                <a:ea typeface="Cambria" panose="02040503050406030204" pitchFamily="18" charset="0"/>
                <a:cs typeface="Arial" panose="020B0604020202020204" pitchFamily="34" charset="0"/>
              </a:rPr>
              <a:t>)</a:t>
            </a:r>
            <a:r>
              <a:rPr lang="en-US" sz="2600" dirty="0">
                <a:latin typeface="Cambria" panose="02040503050406030204" pitchFamily="18" charset="0"/>
                <a:ea typeface="Cambria" panose="02040503050406030204" pitchFamily="18" charset="0"/>
                <a:cs typeface="Arial" panose="020B0604020202020204" pitchFamily="34" charset="0"/>
              </a:rPr>
              <a:t>,</a:t>
            </a:r>
            <a:endParaRPr lang="sq-AL" sz="2600" dirty="0">
              <a:latin typeface="Cambria" panose="02040503050406030204" pitchFamily="18" charset="0"/>
              <a:ea typeface="Cambria" panose="02040503050406030204" pitchFamily="18" charset="0"/>
              <a:cs typeface="Arial" panose="020B0604020202020204" pitchFamily="34" charset="0"/>
            </a:endParaRPr>
          </a:p>
          <a:p>
            <a:pPr lvl="1">
              <a:buFont typeface="Wingdings" pitchFamily="2" charset="2"/>
              <a:buChar char="§"/>
              <a:defRPr/>
            </a:pPr>
            <a:r>
              <a:rPr lang="sq-AL" sz="2600" dirty="0">
                <a:latin typeface="Cambria" panose="02040503050406030204" pitchFamily="18" charset="0"/>
                <a:ea typeface="Cambria" panose="02040503050406030204" pitchFamily="18" charset="0"/>
                <a:cs typeface="Arial" panose="020B0604020202020204" pitchFamily="34" charset="0"/>
              </a:rPr>
              <a:t>Përshkruajnë </a:t>
            </a:r>
            <a:r>
              <a:rPr lang="en-US" sz="2600" dirty="0" err="1">
                <a:latin typeface="Cambria" panose="02040503050406030204" pitchFamily="18" charset="0"/>
                <a:ea typeface="Cambria" panose="02040503050406030204" pitchFamily="18" charset="0"/>
                <a:cs typeface="Arial" panose="020B0604020202020204" pitchFamily="34" charset="0"/>
              </a:rPr>
              <a:t>mënyrën</a:t>
            </a:r>
            <a:r>
              <a:rPr lang="en-US" sz="2600" dirty="0">
                <a:latin typeface="Cambria" panose="02040503050406030204" pitchFamily="18" charset="0"/>
                <a:ea typeface="Cambria" panose="02040503050406030204" pitchFamily="18" charset="0"/>
                <a:cs typeface="Arial" panose="020B0604020202020204" pitchFamily="34" charset="0"/>
              </a:rPr>
              <a:t> e </a:t>
            </a:r>
            <a:r>
              <a:rPr lang="sq-AL" sz="2600" dirty="0">
                <a:latin typeface="Cambria" panose="02040503050406030204" pitchFamily="18" charset="0"/>
                <a:ea typeface="Cambria" panose="02040503050406030204" pitchFamily="18" charset="0"/>
                <a:cs typeface="Arial" panose="020B0604020202020204" pitchFamily="34" charset="0"/>
              </a:rPr>
              <a:t>implementimin </a:t>
            </a:r>
            <a:r>
              <a:rPr lang="en-US" sz="2600" dirty="0" err="1" smtClean="0">
                <a:latin typeface="Cambria" panose="02040503050406030204" pitchFamily="18" charset="0"/>
                <a:ea typeface="Cambria" panose="02040503050406030204" pitchFamily="18" charset="0"/>
                <a:cs typeface="Arial" panose="020B0604020202020204" pitchFamily="34" charset="0"/>
              </a:rPr>
              <a:t>t</a:t>
            </a:r>
            <a:r>
              <a:rPr lang="en-US" sz="2800" dirty="0" err="1" smtClean="0">
                <a:latin typeface="Cambria" panose="02040503050406030204" pitchFamily="18" charset="0"/>
                <a:ea typeface="Cambria" panose="02040503050406030204" pitchFamily="18" charset="0"/>
                <a:cs typeface="Arial" panose="020B0604020202020204" pitchFamily="34" charset="0"/>
              </a:rPr>
              <a:t>ë</a:t>
            </a:r>
            <a:r>
              <a:rPr lang="sq-AL" sz="2600" dirty="0" smtClean="0">
                <a:latin typeface="Cambria" panose="02040503050406030204" pitchFamily="18" charset="0"/>
                <a:ea typeface="Cambria" panose="02040503050406030204" pitchFamily="18" charset="0"/>
                <a:cs typeface="Arial" panose="020B0604020202020204" pitchFamily="34" charset="0"/>
              </a:rPr>
              <a:t> </a:t>
            </a:r>
            <a:r>
              <a:rPr lang="sq-AL" sz="2600" dirty="0">
                <a:latin typeface="Cambria" panose="02040503050406030204" pitchFamily="18" charset="0"/>
                <a:ea typeface="Cambria" panose="02040503050406030204" pitchFamily="18" charset="0"/>
                <a:cs typeface="Arial" panose="020B0604020202020204" pitchFamily="34" charset="0"/>
              </a:rPr>
              <a:t>Ligjit</a:t>
            </a:r>
            <a:r>
              <a:rPr lang="en-US" sz="2600" dirty="0">
                <a:latin typeface="Cambria" panose="02040503050406030204" pitchFamily="18" charset="0"/>
                <a:ea typeface="Cambria" panose="02040503050406030204" pitchFamily="18" charset="0"/>
                <a:cs typeface="Arial" panose="020B0604020202020204" pitchFamily="34" charset="0"/>
              </a:rPr>
              <a:t>,</a:t>
            </a:r>
            <a:endParaRPr lang="sq-AL" sz="2600" dirty="0">
              <a:latin typeface="Cambria" panose="02040503050406030204" pitchFamily="18" charset="0"/>
              <a:ea typeface="Cambria" panose="02040503050406030204" pitchFamily="18" charset="0"/>
              <a:cs typeface="Arial" panose="020B0604020202020204" pitchFamily="34" charset="0"/>
            </a:endParaRPr>
          </a:p>
          <a:p>
            <a:pPr lvl="1">
              <a:buFont typeface="Wingdings" pitchFamily="2" charset="2"/>
              <a:buChar char="§"/>
              <a:defRPr/>
            </a:pPr>
            <a:r>
              <a:rPr lang="en-US" sz="2600" dirty="0" err="1">
                <a:latin typeface="Cambria" panose="02040503050406030204" pitchFamily="18" charset="0"/>
                <a:ea typeface="Cambria" panose="02040503050406030204" pitchFamily="18" charset="0"/>
                <a:cs typeface="Arial" panose="020B0604020202020204" pitchFamily="34" charset="0"/>
              </a:rPr>
              <a:t>Mundësojnë</a:t>
            </a:r>
            <a:r>
              <a:rPr lang="en-US" sz="2600" dirty="0">
                <a:latin typeface="Cambria" panose="02040503050406030204" pitchFamily="18" charset="0"/>
                <a:ea typeface="Cambria" panose="02040503050406030204" pitchFamily="18" charset="0"/>
                <a:cs typeface="Arial" panose="020B0604020202020204" pitchFamily="34" charset="0"/>
              </a:rPr>
              <a:t> </a:t>
            </a:r>
            <a:r>
              <a:rPr lang="sq-AL" sz="2600" dirty="0">
                <a:latin typeface="Cambria" panose="02040503050406030204" pitchFamily="18" charset="0"/>
                <a:ea typeface="Cambria" panose="02040503050406030204" pitchFamily="18" charset="0"/>
                <a:cs typeface="Arial" panose="020B0604020202020204" pitchFamily="34" charset="0"/>
              </a:rPr>
              <a:t>implementimin më praktik</a:t>
            </a:r>
            <a:r>
              <a:rPr lang="en-US" sz="2600" dirty="0">
                <a:latin typeface="Cambria" panose="02040503050406030204" pitchFamily="18" charset="0"/>
                <a:ea typeface="Cambria" panose="02040503050406030204" pitchFamily="18" charset="0"/>
                <a:cs typeface="Arial" panose="020B0604020202020204" pitchFamily="34" charset="0"/>
              </a:rPr>
              <a:t>ë</a:t>
            </a:r>
            <a:r>
              <a:rPr lang="sq-AL" sz="2600" dirty="0">
                <a:latin typeface="Cambria" panose="02040503050406030204" pitchFamily="18" charset="0"/>
                <a:ea typeface="Cambria" panose="02040503050406030204" pitchFamily="18" charset="0"/>
                <a:cs typeface="Arial" panose="020B0604020202020204" pitchFamily="34" charset="0"/>
              </a:rPr>
              <a:t>.</a:t>
            </a:r>
          </a:p>
          <a:p>
            <a:pPr lvl="1">
              <a:buFont typeface="Wingdings" pitchFamily="2" charset="2"/>
              <a:buChar char="§"/>
              <a:defRPr/>
            </a:pPr>
            <a:r>
              <a:rPr lang="en-US" sz="2600" dirty="0" err="1">
                <a:latin typeface="Cambria" panose="02040503050406030204" pitchFamily="18" charset="0"/>
                <a:ea typeface="Cambria" panose="02040503050406030204" pitchFamily="18" charset="0"/>
                <a:cs typeface="Arial" panose="020B0604020202020204" pitchFamily="34" charset="0"/>
              </a:rPr>
              <a:t>Karakteristik</a:t>
            </a:r>
            <a:r>
              <a:rPr lang="en-US" sz="2600" dirty="0">
                <a:latin typeface="Cambria" panose="02040503050406030204" pitchFamily="18" charset="0"/>
                <a:ea typeface="Cambria" panose="02040503050406030204" pitchFamily="18" charset="0"/>
                <a:cs typeface="Arial" panose="020B0604020202020204" pitchFamily="34" charset="0"/>
              </a:rPr>
              <a:t> e </a:t>
            </a:r>
            <a:r>
              <a:rPr lang="en-US" sz="2600" dirty="0" err="1">
                <a:latin typeface="Cambria" panose="02040503050406030204" pitchFamily="18" charset="0"/>
                <a:ea typeface="Cambria" panose="02040503050406030204" pitchFamily="18" charset="0"/>
                <a:cs typeface="Arial" panose="020B0604020202020204" pitchFamily="34" charset="0"/>
              </a:rPr>
              <a:t>tyre</a:t>
            </a:r>
            <a:r>
              <a:rPr lang="en-US" sz="2600" dirty="0">
                <a:latin typeface="Cambria" panose="02040503050406030204" pitchFamily="18" charset="0"/>
                <a:ea typeface="Cambria" panose="02040503050406030204" pitchFamily="18" charset="0"/>
                <a:cs typeface="Arial" panose="020B0604020202020204" pitchFamily="34" charset="0"/>
              </a:rPr>
              <a:t>  </a:t>
            </a:r>
            <a:r>
              <a:rPr lang="en-US" sz="2600" dirty="0" err="1" smtClean="0">
                <a:latin typeface="Cambria" panose="02040503050406030204" pitchFamily="18" charset="0"/>
                <a:ea typeface="Cambria" panose="02040503050406030204" pitchFamily="18" charset="0"/>
                <a:cs typeface="Arial" panose="020B0604020202020204" pitchFamily="34" charset="0"/>
              </a:rPr>
              <a:t>është</a:t>
            </a:r>
            <a:r>
              <a:rPr lang="en-US" sz="2600" dirty="0" smtClean="0">
                <a:latin typeface="Cambria" panose="02040503050406030204" pitchFamily="18" charset="0"/>
                <a:ea typeface="Cambria" panose="02040503050406030204" pitchFamily="18" charset="0"/>
                <a:cs typeface="Arial" panose="020B0604020202020204" pitchFamily="34" charset="0"/>
              </a:rPr>
              <a:t>  </a:t>
            </a:r>
            <a:r>
              <a:rPr lang="en-US" sz="2600" dirty="0">
                <a:latin typeface="Cambria" panose="02040503050406030204" pitchFamily="18" charset="0"/>
                <a:ea typeface="Cambria" panose="02040503050406030204" pitchFamily="18" charset="0"/>
                <a:cs typeface="Arial" panose="020B0604020202020204" pitchFamily="34" charset="0"/>
              </a:rPr>
              <a:t>se </a:t>
            </a:r>
            <a:r>
              <a:rPr lang="sq-AL" sz="2600" dirty="0">
                <a:latin typeface="Cambria" panose="02040503050406030204" pitchFamily="18" charset="0"/>
                <a:ea typeface="Cambria" panose="02040503050406030204" pitchFamily="18" charset="0"/>
                <a:cs typeface="Arial" panose="020B0604020202020204" pitchFamily="34" charset="0"/>
              </a:rPr>
              <a:t>nuk ka nevojë për aprovim në </a:t>
            </a:r>
            <a:r>
              <a:rPr lang="en-US" sz="2600" dirty="0">
                <a:latin typeface="Cambria" panose="02040503050406030204" pitchFamily="18" charset="0"/>
                <a:ea typeface="Cambria" panose="02040503050406030204" pitchFamily="18" charset="0"/>
                <a:cs typeface="Arial" panose="020B0604020202020204" pitchFamily="34" charset="0"/>
              </a:rPr>
              <a:t> P</a:t>
            </a:r>
            <a:r>
              <a:rPr lang="sq-AL" sz="2600" dirty="0" err="1">
                <a:latin typeface="Cambria" panose="02040503050406030204" pitchFamily="18" charset="0"/>
                <a:ea typeface="Cambria" panose="02040503050406030204" pitchFamily="18" charset="0"/>
                <a:cs typeface="Arial" panose="020B0604020202020204" pitchFamily="34" charset="0"/>
              </a:rPr>
              <a:t>arlament</a:t>
            </a:r>
            <a:r>
              <a:rPr lang="en-US" sz="2600" dirty="0">
                <a:latin typeface="Cambria" panose="02040503050406030204" pitchFamily="18" charset="0"/>
                <a:ea typeface="Cambria" panose="02040503050406030204" pitchFamily="18" charset="0"/>
                <a:cs typeface="Arial" panose="020B0604020202020204" pitchFamily="34" charset="0"/>
              </a:rPr>
              <a:t>, </a:t>
            </a:r>
            <a:r>
              <a:rPr lang="en-US" sz="2600" dirty="0" err="1">
                <a:latin typeface="Cambria" panose="02040503050406030204" pitchFamily="18" charset="0"/>
                <a:ea typeface="Cambria" panose="02040503050406030204" pitchFamily="18" charset="0"/>
                <a:cs typeface="Arial" panose="020B0604020202020204" pitchFamily="34" charset="0"/>
              </a:rPr>
              <a:t>por</a:t>
            </a:r>
            <a:r>
              <a:rPr lang="en-US" sz="2600" dirty="0">
                <a:latin typeface="Cambria" panose="02040503050406030204" pitchFamily="18" charset="0"/>
                <a:ea typeface="Cambria" panose="02040503050406030204" pitchFamily="18" charset="0"/>
                <a:cs typeface="Arial" panose="020B0604020202020204" pitchFamily="34" charset="0"/>
              </a:rPr>
              <a:t>  </a:t>
            </a:r>
            <a:r>
              <a:rPr lang="en-US" sz="2600" dirty="0" err="1">
                <a:latin typeface="Cambria" panose="02040503050406030204" pitchFamily="18" charset="0"/>
                <a:ea typeface="Cambria" panose="02040503050406030204" pitchFamily="18" charset="0"/>
                <a:cs typeface="Arial" panose="020B0604020202020204" pitchFamily="34" charset="0"/>
              </a:rPr>
              <a:t>vetëm</a:t>
            </a:r>
            <a:r>
              <a:rPr lang="en-US" sz="2600" dirty="0">
                <a:latin typeface="Cambria" panose="02040503050406030204" pitchFamily="18" charset="0"/>
                <a:ea typeface="Cambria" panose="02040503050406030204" pitchFamily="18" charset="0"/>
                <a:cs typeface="Arial" panose="020B0604020202020204" pitchFamily="34" charset="0"/>
              </a:rPr>
              <a:t> </a:t>
            </a:r>
            <a:r>
              <a:rPr lang="en-US" sz="2600" dirty="0" err="1">
                <a:latin typeface="Cambria" panose="02040503050406030204" pitchFamily="18" charset="0"/>
                <a:ea typeface="Cambria" panose="02040503050406030204" pitchFamily="18" charset="0"/>
                <a:cs typeface="Arial" panose="020B0604020202020204" pitchFamily="34" charset="0"/>
              </a:rPr>
              <a:t>nga</a:t>
            </a:r>
            <a:r>
              <a:rPr lang="en-US" sz="2600" dirty="0">
                <a:latin typeface="Cambria" panose="02040503050406030204" pitchFamily="18" charset="0"/>
                <a:ea typeface="Cambria" panose="02040503050406030204" pitchFamily="18" charset="0"/>
                <a:cs typeface="Arial" panose="020B0604020202020204" pitchFamily="34" charset="0"/>
              </a:rPr>
              <a:t> </a:t>
            </a:r>
            <a:r>
              <a:rPr lang="en-US" sz="2600" dirty="0" smtClean="0">
                <a:latin typeface="Cambria" panose="02040503050406030204" pitchFamily="18" charset="0"/>
                <a:ea typeface="Cambria" panose="02040503050406030204" pitchFamily="18" charset="0"/>
                <a:cs typeface="Arial" panose="020B0604020202020204" pitchFamily="34" charset="0"/>
              </a:rPr>
              <a:t>KRPP-ja.</a:t>
            </a:r>
            <a:endParaRPr lang="en-US" sz="2600" dirty="0">
              <a:latin typeface="Cambria" panose="02040503050406030204" pitchFamily="18" charset="0"/>
              <a:ea typeface="Cambria" panose="02040503050406030204" pitchFamily="18" charset="0"/>
              <a:cs typeface="Arial" panose="020B0604020202020204" pitchFamily="34" charset="0"/>
            </a:endParaRPr>
          </a:p>
          <a:p>
            <a:pPr lvl="1">
              <a:buFont typeface="Wingdings" pitchFamily="2" charset="2"/>
              <a:buChar char="§"/>
              <a:defRPr/>
            </a:pPr>
            <a:r>
              <a:rPr lang="en-US" sz="2600" dirty="0" err="1">
                <a:latin typeface="Cambria" panose="02040503050406030204" pitchFamily="18" charset="0"/>
                <a:ea typeface="Cambria" panose="02040503050406030204" pitchFamily="18" charset="0"/>
                <a:cs typeface="Arial" panose="020B0604020202020204" pitchFamily="34" charset="0"/>
              </a:rPr>
              <a:t>Ka</a:t>
            </a:r>
            <a:r>
              <a:rPr lang="en-US" sz="2600" dirty="0">
                <a:latin typeface="Cambria" panose="02040503050406030204" pitchFamily="18" charset="0"/>
                <a:ea typeface="Cambria" panose="02040503050406030204" pitchFamily="18" charset="0"/>
                <a:cs typeface="Arial" panose="020B0604020202020204" pitchFamily="34" charset="0"/>
              </a:rPr>
              <a:t> </a:t>
            </a:r>
            <a:r>
              <a:rPr lang="en-US" sz="2600" dirty="0" err="1">
                <a:latin typeface="Cambria" panose="02040503050406030204" pitchFamily="18" charset="0"/>
                <a:ea typeface="Cambria" panose="02040503050406030204" pitchFamily="18" charset="0"/>
                <a:cs typeface="Arial" panose="020B0604020202020204" pitchFamily="34" charset="0"/>
              </a:rPr>
              <a:t>fleksibilitet</a:t>
            </a:r>
            <a:r>
              <a:rPr lang="en-US" sz="2600" dirty="0">
                <a:latin typeface="Cambria" panose="02040503050406030204" pitchFamily="18" charset="0"/>
                <a:ea typeface="Cambria" panose="02040503050406030204" pitchFamily="18" charset="0"/>
                <a:cs typeface="Arial" panose="020B0604020202020204" pitchFamily="34" charset="0"/>
              </a:rPr>
              <a:t>  </a:t>
            </a:r>
          </a:p>
          <a:p>
            <a:pPr>
              <a:buNone/>
              <a:defRPr/>
            </a:pPr>
            <a:r>
              <a:rPr lang="en-US" sz="2600" dirty="0">
                <a:latin typeface="Cambria" panose="02040503050406030204" pitchFamily="18" charset="0"/>
                <a:ea typeface="Cambria" panose="02040503050406030204" pitchFamily="18" charset="0"/>
                <a:cs typeface="Arial" panose="020B0604020202020204" pitchFamily="34" charset="0"/>
              </a:rPr>
              <a:t>    </a:t>
            </a:r>
            <a:endParaRPr lang="sq-AL" sz="2600" dirty="0">
              <a:latin typeface="Cambria" panose="02040503050406030204" pitchFamily="18" charset="0"/>
              <a:ea typeface="Cambria" panose="02040503050406030204" pitchFamily="18" charset="0"/>
              <a:cs typeface="Arial" panose="020B0604020202020204" pitchFamily="34" charset="0"/>
            </a:endParaRPr>
          </a:p>
          <a:p>
            <a:endParaRPr lang="sq-AL" dirty="0"/>
          </a:p>
        </p:txBody>
      </p:sp>
      <p:sp>
        <p:nvSpPr>
          <p:cNvPr id="4" name="Slide Number Placeholder 3"/>
          <p:cNvSpPr>
            <a:spLocks noGrp="1"/>
          </p:cNvSpPr>
          <p:nvPr>
            <p:ph type="sldNum" sz="quarter" idx="12"/>
          </p:nvPr>
        </p:nvSpPr>
        <p:spPr/>
        <p:txBody>
          <a:bodyPr/>
          <a:lstStyle/>
          <a:p>
            <a:fld id="{DCFF98CF-7F0B-4F7C-9297-12472D36FA30}" type="slidenum">
              <a:rPr lang="en-US" smtClean="0"/>
              <a:t>12</a:t>
            </a:fld>
            <a:endParaRPr lang="en-US"/>
          </a:p>
        </p:txBody>
      </p:sp>
    </p:spTree>
    <p:extLst>
      <p:ext uri="{BB962C8B-B14F-4D97-AF65-F5344CB8AC3E}">
        <p14:creationId xmlns:p14="http://schemas.microsoft.com/office/powerpoint/2010/main" val="20093308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285750"/>
            <a:ext cx="9144000" cy="428625"/>
          </a:xfrm>
        </p:spPr>
        <p:txBody>
          <a:bodyPr>
            <a:noAutofit/>
          </a:bodyPr>
          <a:lstStyle/>
          <a:p>
            <a:pPr eaLnBrk="1" hangingPunct="1"/>
            <a:r>
              <a:rPr lang="sq-AL" altLang="sq-AL" sz="2800"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Dokumentet standarde për </a:t>
            </a:r>
            <a:r>
              <a:rPr lang="sq-AL" altLang="sq-AL" sz="2800" dirty="0" err="1"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ofertim</a:t>
            </a:r>
            <a:r>
              <a:rPr lang="en-US" altLang="sq-AL" sz="2800"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altLang="sq-AL" sz="2800" dirty="0" err="1"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tenderim</a:t>
            </a:r>
            <a:r>
              <a:rPr lang="en-US" altLang="sq-AL" sz="2800"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sq-AL" altLang="sq-AL" sz="2800"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dhe format</a:t>
            </a:r>
          </a:p>
        </p:txBody>
      </p:sp>
      <p:sp>
        <p:nvSpPr>
          <p:cNvPr id="18435" name="Rectangle 3"/>
          <p:cNvSpPr>
            <a:spLocks noGrp="1" noChangeArrowheads="1"/>
          </p:cNvSpPr>
          <p:nvPr>
            <p:ph idx="1"/>
          </p:nvPr>
        </p:nvSpPr>
        <p:spPr>
          <a:xfrm>
            <a:off x="152400" y="857250"/>
            <a:ext cx="8763000" cy="5357813"/>
          </a:xfrm>
        </p:spPr>
        <p:txBody>
          <a:bodyPr rtlCol="0">
            <a:normAutofit/>
          </a:bodyPr>
          <a:lstStyle/>
          <a:p>
            <a:pPr eaLnBrk="1" fontAlgn="auto" hangingPunct="1">
              <a:spcAft>
                <a:spcPts val="0"/>
              </a:spcAft>
              <a:buFont typeface="Wingdings" pitchFamily="2" charset="2"/>
              <a:buChar char="§"/>
              <a:defRPr/>
            </a:pPr>
            <a:endParaRPr lang="en-US" sz="2400" dirty="0" smtClean="0">
              <a:latin typeface="Cambria" panose="02040503050406030204" pitchFamily="18" charset="0"/>
              <a:ea typeface="Cambria" panose="02040503050406030204" pitchFamily="18" charset="0"/>
            </a:endParaRPr>
          </a:p>
          <a:p>
            <a:pPr>
              <a:buFont typeface="Wingdings" pitchFamily="2" charset="2"/>
              <a:buChar char="§"/>
              <a:defRPr/>
            </a:pPr>
            <a:r>
              <a:rPr lang="sq-AL" sz="2400" dirty="0" smtClean="0">
                <a:latin typeface="Cambria" panose="02040503050406030204" pitchFamily="18" charset="0"/>
                <a:ea typeface="Cambria" panose="02040503050406030204" pitchFamily="18" charset="0"/>
                <a:cs typeface="Arial" panose="020B0604020202020204" pitchFamily="34" charset="0"/>
              </a:rPr>
              <a:t>Bëjnë: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smtClean="0">
                <a:latin typeface="Cambria" panose="02040503050406030204" pitchFamily="18" charset="0"/>
                <a:ea typeface="Cambria" panose="02040503050406030204" pitchFamily="18" charset="0"/>
                <a:cs typeface="Arial" panose="020B0604020202020204" pitchFamily="34" charset="0"/>
              </a:rPr>
              <a:t>Përshkrimin në </a:t>
            </a:r>
            <a:r>
              <a:rPr lang="sq-AL" sz="2400" b="1" dirty="0" smtClean="0">
                <a:latin typeface="Cambria" panose="02040503050406030204" pitchFamily="18" charset="0"/>
                <a:ea typeface="Cambria" panose="02040503050406030204" pitchFamily="18" charset="0"/>
                <a:cs typeface="Arial" panose="020B0604020202020204" pitchFamily="34" charset="0"/>
              </a:rPr>
              <a:t>detale të hapave </a:t>
            </a:r>
            <a:r>
              <a:rPr lang="en-US" sz="2400" b="1" dirty="0" err="1" smtClean="0">
                <a:latin typeface="Cambria" panose="02040503050406030204" pitchFamily="18" charset="0"/>
                <a:ea typeface="Cambria" panose="02040503050406030204" pitchFamily="18" charset="0"/>
                <a:cs typeface="Arial" panose="020B0604020202020204" pitchFamily="34" charset="0"/>
              </a:rPr>
              <a:t>p</a:t>
            </a:r>
            <a:r>
              <a:rPr lang="en-US" sz="2400" dirty="0" err="1" smtClean="0">
                <a:latin typeface="Cambria" panose="02040503050406030204" pitchFamily="18" charset="0"/>
                <a:ea typeface="Cambria" panose="02040503050406030204" pitchFamily="18" charset="0"/>
                <a:cs typeface="Arial" panose="020B0604020202020204" pitchFamily="34" charset="0"/>
              </a:rPr>
              <a:t>ë</a:t>
            </a:r>
            <a:r>
              <a:rPr lang="en-US" sz="2400" b="1" dirty="0" err="1" smtClean="0">
                <a:latin typeface="Cambria" panose="02040503050406030204" pitchFamily="18" charset="0"/>
                <a:ea typeface="Cambria" panose="02040503050406030204" pitchFamily="18" charset="0"/>
                <a:cs typeface="Arial" panose="020B0604020202020204" pitchFamily="34" charset="0"/>
              </a:rPr>
              <a:t>r</a:t>
            </a:r>
            <a:r>
              <a:rPr lang="en-US" sz="2400" b="1" dirty="0" smtClean="0">
                <a:latin typeface="Cambria" panose="02040503050406030204" pitchFamily="18" charset="0"/>
                <a:ea typeface="Cambria" panose="02040503050406030204" pitchFamily="18" charset="0"/>
                <a:cs typeface="Arial" panose="020B0604020202020204" pitchFamily="34" charset="0"/>
              </a:rPr>
              <a:t> </a:t>
            </a:r>
            <a:r>
              <a:rPr lang="sq-AL" sz="2400" b="1" dirty="0" smtClean="0">
                <a:latin typeface="Cambria" panose="02040503050406030204" pitchFamily="18" charset="0"/>
                <a:ea typeface="Cambria" panose="02040503050406030204" pitchFamily="18" charset="0"/>
                <a:cs typeface="Arial" panose="020B0604020202020204" pitchFamily="34" charset="0"/>
              </a:rPr>
              <a:t>procedura</a:t>
            </a:r>
            <a:r>
              <a:rPr lang="en-US" sz="2400" b="1" dirty="0" smtClean="0">
                <a:latin typeface="Cambria" panose="02040503050406030204" pitchFamily="18" charset="0"/>
                <a:ea typeface="Cambria" panose="02040503050406030204" pitchFamily="18" charset="0"/>
                <a:cs typeface="Arial" panose="020B0604020202020204" pitchFamily="34" charset="0"/>
              </a:rPr>
              <a:t>t </a:t>
            </a:r>
            <a:r>
              <a:rPr lang="en-US" sz="2400" dirty="0" smtClean="0">
                <a:latin typeface="Cambria" panose="02040503050406030204" pitchFamily="18" charset="0"/>
                <a:ea typeface="Cambria" panose="02040503050406030204" pitchFamily="18" charset="0"/>
                <a:cs typeface="Arial" panose="020B0604020202020204" pitchFamily="34" charset="0"/>
              </a:rPr>
              <a:t>e </a:t>
            </a:r>
            <a:r>
              <a:rPr lang="sq-AL" sz="2400" dirty="0" smtClean="0">
                <a:latin typeface="Cambria" panose="02040503050406030204" pitchFamily="18" charset="0"/>
                <a:ea typeface="Cambria" panose="02040503050406030204" pitchFamily="18" charset="0"/>
                <a:cs typeface="Arial" panose="020B0604020202020204" pitchFamily="34" charset="0"/>
              </a:rPr>
              <a:t>prokurimit.</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marL="0" indent="0" eaLnBrk="1" fontAlgn="auto" hangingPunct="1">
              <a:spcAft>
                <a:spcPts val="0"/>
              </a:spcAft>
              <a:buNone/>
              <a:defRPr/>
            </a:pPr>
            <a:endParaRPr lang="sq-AL" sz="2400" dirty="0" smtClean="0">
              <a:latin typeface="Cambria" panose="02040503050406030204" pitchFamily="18" charset="0"/>
              <a:ea typeface="Cambria" panose="02040503050406030204" pitchFamily="18" charset="0"/>
              <a:cs typeface="Arial" panose="020B0604020202020204" pitchFamily="34" charset="0"/>
            </a:endParaRPr>
          </a:p>
          <a:p>
            <a:pPr lvl="1">
              <a:buFont typeface="Wingdings" pitchFamily="2" charset="2"/>
              <a:buChar char="§"/>
              <a:defRPr/>
            </a:pPr>
            <a:r>
              <a:rPr lang="sq-AL" sz="2400" dirty="0" smtClean="0">
                <a:latin typeface="Cambria" panose="02040503050406030204" pitchFamily="18" charset="0"/>
                <a:ea typeface="Cambria" panose="02040503050406030204" pitchFamily="18" charset="0"/>
                <a:cs typeface="Arial" panose="020B0604020202020204" pitchFamily="34" charset="0"/>
              </a:rPr>
              <a:t>Janë specifike për prokurime të ndryshme  (furnizime, shërbime dhe </a:t>
            </a:r>
            <a:r>
              <a:rPr lang="sq-AL" sz="2400" dirty="0" err="1" smtClean="0">
                <a:latin typeface="Cambria" panose="02040503050406030204" pitchFamily="18" charset="0"/>
                <a:ea typeface="Cambria" panose="02040503050406030204" pitchFamily="18" charset="0"/>
                <a:cs typeface="Arial" panose="020B0604020202020204" pitchFamily="34" charset="0"/>
              </a:rPr>
              <a:t>pun</a:t>
            </a:r>
            <a:r>
              <a:rPr lang="en-US"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a:t>
            </a:r>
          </a:p>
          <a:p>
            <a:pPr lvl="1" eaLnBrk="1" fontAlgn="auto" hangingPunct="1">
              <a:spcAft>
                <a:spcPts val="0"/>
              </a:spcAft>
              <a:buFont typeface="Wingdings" pitchFamily="2" charset="2"/>
              <a:buChar char="§"/>
              <a:defRPr/>
            </a:pPr>
            <a:r>
              <a:rPr lang="en-US" sz="2400" dirty="0" err="1" smtClean="0">
                <a:latin typeface="Cambria" panose="02040503050406030204" pitchFamily="18" charset="0"/>
                <a:ea typeface="Cambria" panose="02040503050406030204" pitchFamily="18" charset="0"/>
                <a:cs typeface="Arial" panose="020B0604020202020204" pitchFamily="34" charset="0"/>
              </a:rPr>
              <a:t>Nivelet</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limitet</a:t>
            </a:r>
            <a:r>
              <a:rPr lang="en-US" sz="2400" dirty="0" smtClean="0">
                <a:latin typeface="Cambria" panose="02040503050406030204" pitchFamily="18" charset="0"/>
                <a:ea typeface="Cambria" panose="02040503050406030204" pitchFamily="18" charset="0"/>
                <a:cs typeface="Arial" panose="020B0604020202020204" pitchFamily="34" charset="0"/>
              </a:rPr>
              <a:t> e </a:t>
            </a:r>
            <a:r>
              <a:rPr lang="en-US" sz="2400" dirty="0" err="1" smtClean="0">
                <a:latin typeface="Cambria" panose="02040503050406030204" pitchFamily="18" charset="0"/>
                <a:ea typeface="Cambria" panose="02040503050406030204" pitchFamily="18" charset="0"/>
                <a:cs typeface="Arial" panose="020B0604020202020204" pitchFamily="34" charset="0"/>
              </a:rPr>
              <a:t>prokurimit</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smtClean="0">
                <a:latin typeface="Cambria" panose="02040503050406030204" pitchFamily="18" charset="0"/>
                <a:ea typeface="Cambria" panose="02040503050406030204" pitchFamily="18" charset="0"/>
                <a:cs typeface="Arial" panose="020B0604020202020204" pitchFamily="34" charset="0"/>
              </a:rPr>
              <a:t>dhe </a:t>
            </a:r>
            <a:r>
              <a:rPr lang="en-US" sz="2400" dirty="0" err="1" smtClean="0">
                <a:latin typeface="Cambria" panose="02040503050406030204" pitchFamily="18" charset="0"/>
                <a:ea typeface="Cambria" panose="02040503050406030204" pitchFamily="18" charset="0"/>
                <a:cs typeface="Arial" panose="020B0604020202020204" pitchFamily="34" charset="0"/>
              </a:rPr>
              <a:t>llojet</a:t>
            </a:r>
            <a:r>
              <a:rPr lang="en-US" sz="2400" dirty="0" smtClean="0">
                <a:latin typeface="Cambria" panose="02040503050406030204" pitchFamily="18" charset="0"/>
                <a:ea typeface="Cambria" panose="02040503050406030204" pitchFamily="18" charset="0"/>
                <a:cs typeface="Arial" panose="020B0604020202020204" pitchFamily="34" charset="0"/>
              </a:rPr>
              <a:t> e </a:t>
            </a:r>
            <a:r>
              <a:rPr lang="en-US" sz="2400" dirty="0" err="1" smtClean="0">
                <a:latin typeface="Cambria" panose="02040503050406030204" pitchFamily="18" charset="0"/>
                <a:ea typeface="Cambria" panose="02040503050406030204" pitchFamily="18" charset="0"/>
                <a:cs typeface="Arial" panose="020B0604020202020204" pitchFamily="34" charset="0"/>
              </a:rPr>
              <a:t>procedurave</a:t>
            </a:r>
            <a:r>
              <a:rPr lang="en-US" sz="2400" dirty="0" smtClean="0">
                <a:latin typeface="Cambria" panose="02040503050406030204" pitchFamily="18" charset="0"/>
                <a:ea typeface="Cambria" panose="02040503050406030204" pitchFamily="18" charset="0"/>
                <a:cs typeface="Arial" panose="020B0604020202020204" pitchFamily="34" charset="0"/>
              </a:rPr>
              <a:t> .</a:t>
            </a:r>
          </a:p>
          <a:p>
            <a:pPr lvl="1">
              <a:buFont typeface="Wingdings" pitchFamily="2" charset="2"/>
              <a:buChar char="§"/>
              <a:defRPr/>
            </a:pPr>
            <a:r>
              <a:rPr lang="en-US" dirty="0" err="1" smtClean="0">
                <a:latin typeface="Cambria" panose="02040503050406030204" pitchFamily="18" charset="0"/>
                <a:ea typeface="Cambria" panose="02040503050406030204" pitchFamily="18" charset="0"/>
                <a:cs typeface="Arial" panose="020B0604020202020204" pitchFamily="34" charset="0"/>
              </a:rPr>
              <a:t>Dokumentet</a:t>
            </a:r>
            <a:r>
              <a:rPr lang="en-US" dirty="0" smtClean="0">
                <a:latin typeface="Cambria" panose="02040503050406030204" pitchFamily="18" charset="0"/>
                <a:ea typeface="Cambria" panose="02040503050406030204" pitchFamily="18" charset="0"/>
                <a:cs typeface="Arial" panose="020B0604020202020204" pitchFamily="34" charset="0"/>
              </a:rPr>
              <a:t> </a:t>
            </a:r>
            <a:r>
              <a:rPr lang="en-US" dirty="0" err="1" smtClean="0">
                <a:latin typeface="Cambria" panose="02040503050406030204" pitchFamily="18" charset="0"/>
                <a:ea typeface="Cambria" panose="02040503050406030204" pitchFamily="18" charset="0"/>
                <a:cs typeface="Arial" panose="020B0604020202020204" pitchFamily="34" charset="0"/>
              </a:rPr>
              <a:t>standarte</a:t>
            </a:r>
            <a:r>
              <a:rPr lang="en-US" dirty="0" smtClean="0">
                <a:latin typeface="Cambria" panose="02040503050406030204" pitchFamily="18" charset="0"/>
                <a:ea typeface="Cambria" panose="02040503050406030204" pitchFamily="18" charset="0"/>
                <a:cs typeface="Arial" panose="020B0604020202020204" pitchFamily="34" charset="0"/>
              </a:rPr>
              <a:t> </a:t>
            </a:r>
            <a:r>
              <a:rPr lang="en-US" dirty="0" err="1" smtClean="0">
                <a:latin typeface="Cambria" panose="02040503050406030204" pitchFamily="18" charset="0"/>
                <a:ea typeface="Cambria" panose="02040503050406030204" pitchFamily="18" charset="0"/>
                <a:cs typeface="Arial" panose="020B0604020202020204" pitchFamily="34" charset="0"/>
              </a:rPr>
              <a:t>të</a:t>
            </a:r>
            <a:r>
              <a:rPr lang="en-US" dirty="0" smtClean="0">
                <a:latin typeface="Cambria" panose="02040503050406030204" pitchFamily="18" charset="0"/>
                <a:ea typeface="Cambria" panose="02040503050406030204" pitchFamily="18" charset="0"/>
                <a:cs typeface="Arial" panose="020B0604020202020204" pitchFamily="34" charset="0"/>
              </a:rPr>
              <a:t> </a:t>
            </a:r>
            <a:r>
              <a:rPr lang="en-US" dirty="0" err="1" smtClean="0">
                <a:latin typeface="Cambria" panose="02040503050406030204" pitchFamily="18" charset="0"/>
                <a:ea typeface="Cambria" panose="02040503050406030204" pitchFamily="18" charset="0"/>
                <a:cs typeface="Arial" panose="020B0604020202020204" pitchFamily="34" charset="0"/>
              </a:rPr>
              <a:t>tenderimit</a:t>
            </a:r>
            <a:r>
              <a:rPr lang="en-US" dirty="0" smtClean="0">
                <a:latin typeface="Cambria" panose="02040503050406030204" pitchFamily="18" charset="0"/>
                <a:ea typeface="Cambria" panose="02040503050406030204" pitchFamily="18" charset="0"/>
                <a:cs typeface="Arial" panose="020B0604020202020204" pitchFamily="34" charset="0"/>
              </a:rPr>
              <a:t> </a:t>
            </a:r>
            <a:r>
              <a:rPr lang="en-US" dirty="0" err="1" smtClean="0">
                <a:latin typeface="Cambria" panose="02040503050406030204" pitchFamily="18" charset="0"/>
                <a:ea typeface="Cambria" panose="02040503050406030204" pitchFamily="18" charset="0"/>
                <a:cs typeface="Arial" panose="020B0604020202020204" pitchFamily="34" charset="0"/>
              </a:rPr>
              <a:t>janë</a:t>
            </a:r>
            <a:r>
              <a:rPr lang="en-US" dirty="0" smtClean="0">
                <a:latin typeface="Cambria" panose="02040503050406030204" pitchFamily="18" charset="0"/>
                <a:ea typeface="Cambria" panose="02040503050406030204" pitchFamily="18" charset="0"/>
                <a:cs typeface="Arial" panose="020B0604020202020204" pitchFamily="34" charset="0"/>
              </a:rPr>
              <a:t> </a:t>
            </a:r>
            <a:r>
              <a:rPr lang="en-US" dirty="0" err="1" smtClean="0">
                <a:latin typeface="Cambria" panose="02040503050406030204" pitchFamily="18" charset="0"/>
                <a:ea typeface="Cambria" panose="02040503050406030204" pitchFamily="18" charset="0"/>
                <a:cs typeface="Arial" panose="020B0604020202020204" pitchFamily="34" charset="0"/>
              </a:rPr>
              <a:t>të</a:t>
            </a:r>
            <a:r>
              <a:rPr lang="en-US" dirty="0" smtClean="0">
                <a:latin typeface="Cambria" panose="02040503050406030204" pitchFamily="18" charset="0"/>
                <a:ea typeface="Cambria" panose="02040503050406030204" pitchFamily="18" charset="0"/>
                <a:cs typeface="Arial" panose="020B0604020202020204" pitchFamily="34" charset="0"/>
              </a:rPr>
              <a:t> </a:t>
            </a:r>
            <a:r>
              <a:rPr lang="en-US" dirty="0" err="1" smtClean="0">
                <a:latin typeface="Cambria" panose="02040503050406030204" pitchFamily="18" charset="0"/>
                <a:ea typeface="Cambria" panose="02040503050406030204" pitchFamily="18" charset="0"/>
                <a:cs typeface="Arial" panose="020B0604020202020204" pitchFamily="34" charset="0"/>
              </a:rPr>
              <a:t>shumta</a:t>
            </a:r>
            <a:r>
              <a:rPr lang="en-US" dirty="0" smtClean="0">
                <a:latin typeface="Cambria" panose="02040503050406030204" pitchFamily="18" charset="0"/>
                <a:ea typeface="Cambria" panose="02040503050406030204" pitchFamily="18" charset="0"/>
                <a:cs typeface="Arial" panose="020B0604020202020204" pitchFamily="34" charset="0"/>
              </a:rPr>
              <a:t> </a:t>
            </a:r>
            <a:r>
              <a:rPr lang="en-US" dirty="0" err="1" smtClean="0">
                <a:latin typeface="Cambria" panose="02040503050406030204" pitchFamily="18" charset="0"/>
                <a:ea typeface="Cambria" panose="02040503050406030204" pitchFamily="18" charset="0"/>
                <a:cs typeface="Arial" panose="020B0604020202020204" pitchFamily="34" charset="0"/>
              </a:rPr>
              <a:t>në</a:t>
            </a:r>
            <a:r>
              <a:rPr lang="en-US" dirty="0" smtClean="0">
                <a:latin typeface="Cambria" panose="02040503050406030204" pitchFamily="18" charset="0"/>
                <a:ea typeface="Cambria" panose="02040503050406030204" pitchFamily="18" charset="0"/>
                <a:cs typeface="Arial" panose="020B0604020202020204" pitchFamily="34" charset="0"/>
              </a:rPr>
              <a:t> </a:t>
            </a:r>
            <a:r>
              <a:rPr lang="en-US" dirty="0" err="1" smtClean="0">
                <a:latin typeface="Cambria" panose="02040503050406030204" pitchFamily="18" charset="0"/>
                <a:ea typeface="Cambria" panose="02040503050406030204" pitchFamily="18" charset="0"/>
                <a:cs typeface="Arial" panose="020B0604020202020204" pitchFamily="34" charset="0"/>
              </a:rPr>
              <a:t>numer</a:t>
            </a:r>
            <a:r>
              <a:rPr lang="en-US" dirty="0" smtClean="0">
                <a:latin typeface="Cambria" panose="02040503050406030204" pitchFamily="18" charset="0"/>
                <a:ea typeface="Cambria" panose="02040503050406030204" pitchFamily="18" charset="0"/>
                <a:cs typeface="Arial" panose="020B0604020202020204" pitchFamily="34" charset="0"/>
              </a:rPr>
              <a:t> , </a:t>
            </a:r>
            <a:r>
              <a:rPr lang="en-US" dirty="0" err="1" smtClean="0">
                <a:latin typeface="Cambria" panose="02040503050406030204" pitchFamily="18" charset="0"/>
                <a:ea typeface="Cambria" panose="02040503050406030204" pitchFamily="18" charset="0"/>
                <a:cs typeface="Arial" panose="020B0604020202020204" pitchFamily="34" charset="0"/>
              </a:rPr>
              <a:t>janë</a:t>
            </a:r>
            <a:r>
              <a:rPr lang="en-US" dirty="0" smtClean="0">
                <a:latin typeface="Cambria" panose="02040503050406030204" pitchFamily="18" charset="0"/>
                <a:ea typeface="Cambria" panose="02040503050406030204" pitchFamily="18" charset="0"/>
                <a:cs typeface="Arial" panose="020B0604020202020204" pitchFamily="34" charset="0"/>
              </a:rPr>
              <a:t>  </a:t>
            </a:r>
            <a:r>
              <a:rPr lang="en-US" dirty="0" err="1" smtClean="0">
                <a:latin typeface="Cambria" panose="02040503050406030204" pitchFamily="18" charset="0"/>
                <a:ea typeface="Cambria" panose="02040503050406030204" pitchFamily="18" charset="0"/>
                <a:cs typeface="Arial" panose="020B0604020202020204" pitchFamily="34" charset="0"/>
              </a:rPr>
              <a:t>të</a:t>
            </a:r>
            <a:r>
              <a:rPr lang="en-US" dirty="0" smtClean="0">
                <a:latin typeface="Cambria" panose="02040503050406030204" pitchFamily="18" charset="0"/>
                <a:ea typeface="Cambria" panose="02040503050406030204" pitchFamily="18" charset="0"/>
                <a:cs typeface="Arial" panose="020B0604020202020204" pitchFamily="34" charset="0"/>
              </a:rPr>
              <a:t> </a:t>
            </a:r>
            <a:r>
              <a:rPr lang="en-US" dirty="0" err="1" smtClean="0">
                <a:latin typeface="Cambria" panose="02040503050406030204" pitchFamily="18" charset="0"/>
                <a:ea typeface="Cambria" panose="02040503050406030204" pitchFamily="18" charset="0"/>
                <a:cs typeface="Arial" panose="020B0604020202020204" pitchFamily="34" charset="0"/>
              </a:rPr>
              <a:t>obligueshme</a:t>
            </a:r>
            <a:r>
              <a:rPr lang="en-US" dirty="0" smtClean="0">
                <a:latin typeface="Cambria" panose="02040503050406030204" pitchFamily="18" charset="0"/>
                <a:ea typeface="Cambria" panose="02040503050406030204" pitchFamily="18" charset="0"/>
                <a:cs typeface="Arial" panose="020B0604020202020204" pitchFamily="34" charset="0"/>
              </a:rPr>
              <a:t> </a:t>
            </a:r>
            <a:r>
              <a:rPr lang="en-US" dirty="0" err="1" smtClean="0">
                <a:latin typeface="Cambria" panose="02040503050406030204" pitchFamily="18" charset="0"/>
                <a:ea typeface="Cambria" panose="02040503050406030204" pitchFamily="18" charset="0"/>
                <a:cs typeface="Arial" panose="020B0604020202020204" pitchFamily="34" charset="0"/>
              </a:rPr>
              <a:t>për</a:t>
            </a:r>
            <a:r>
              <a:rPr lang="en-US" dirty="0" smtClean="0">
                <a:latin typeface="Cambria" panose="02040503050406030204" pitchFamily="18" charset="0"/>
                <a:ea typeface="Cambria" panose="02040503050406030204" pitchFamily="18" charset="0"/>
                <a:cs typeface="Arial" panose="020B0604020202020204" pitchFamily="34" charset="0"/>
              </a:rPr>
              <a:t> </a:t>
            </a:r>
            <a:r>
              <a:rPr lang="en-US" dirty="0" err="1" smtClean="0">
                <a:latin typeface="Cambria" panose="02040503050406030204" pitchFamily="18" charset="0"/>
                <a:ea typeface="Cambria" panose="02040503050406030204" pitchFamily="18" charset="0"/>
                <a:cs typeface="Arial" panose="020B0604020202020204" pitchFamily="34" charset="0"/>
              </a:rPr>
              <a:t>tu</a:t>
            </a:r>
            <a:r>
              <a:rPr lang="en-US" dirty="0" smtClean="0">
                <a:latin typeface="Cambria" panose="02040503050406030204" pitchFamily="18" charset="0"/>
                <a:ea typeface="Cambria" panose="02040503050406030204" pitchFamily="18" charset="0"/>
                <a:cs typeface="Arial" panose="020B0604020202020204" pitchFamily="34" charset="0"/>
              </a:rPr>
              <a:t> </a:t>
            </a:r>
            <a:r>
              <a:rPr lang="en-US" dirty="0" err="1" smtClean="0">
                <a:latin typeface="Cambria" panose="02040503050406030204" pitchFamily="18" charset="0"/>
                <a:ea typeface="Cambria" panose="02040503050406030204" pitchFamily="18" charset="0"/>
                <a:cs typeface="Arial" panose="020B0604020202020204" pitchFamily="34" charset="0"/>
              </a:rPr>
              <a:t>aplikuar</a:t>
            </a:r>
            <a:r>
              <a:rPr lang="en-US" dirty="0" smtClean="0">
                <a:latin typeface="Cambria" panose="02040503050406030204" pitchFamily="18" charset="0"/>
                <a:ea typeface="Cambria" panose="02040503050406030204" pitchFamily="18" charset="0"/>
                <a:cs typeface="Arial" panose="020B0604020202020204" pitchFamily="34" charset="0"/>
              </a:rPr>
              <a:t>  </a:t>
            </a:r>
            <a:r>
              <a:rPr lang="en-US" dirty="0" err="1" smtClean="0">
                <a:latin typeface="Cambria" panose="02040503050406030204" pitchFamily="18" charset="0"/>
                <a:ea typeface="Cambria" panose="02040503050406030204" pitchFamily="18" charset="0"/>
                <a:cs typeface="Arial" panose="020B0604020202020204" pitchFamily="34" charset="0"/>
              </a:rPr>
              <a:t>për</a:t>
            </a:r>
            <a:r>
              <a:rPr lang="en-US" dirty="0" smtClean="0">
                <a:latin typeface="Cambria" panose="02040503050406030204" pitchFamily="18" charset="0"/>
                <a:ea typeface="Cambria" panose="02040503050406030204" pitchFamily="18" charset="0"/>
                <a:cs typeface="Arial" panose="020B0604020202020204" pitchFamily="34" charset="0"/>
              </a:rPr>
              <a:t> </a:t>
            </a:r>
            <a:r>
              <a:rPr lang="en-US" dirty="0" err="1" smtClean="0">
                <a:latin typeface="Cambria" panose="02040503050406030204" pitchFamily="18" charset="0"/>
                <a:ea typeface="Cambria" panose="02040503050406030204" pitchFamily="18" charset="0"/>
                <a:cs typeface="Arial" panose="020B0604020202020204" pitchFamily="34" charset="0"/>
              </a:rPr>
              <a:t>Autoritete</a:t>
            </a:r>
            <a:r>
              <a:rPr lang="en-US" dirty="0" smtClean="0">
                <a:latin typeface="Cambria" panose="02040503050406030204" pitchFamily="18" charset="0"/>
                <a:ea typeface="Cambria" panose="02040503050406030204" pitchFamily="18" charset="0"/>
                <a:cs typeface="Arial" panose="020B0604020202020204" pitchFamily="34" charset="0"/>
              </a:rPr>
              <a:t> </a:t>
            </a:r>
            <a:r>
              <a:rPr lang="en-US" dirty="0" err="1" smtClean="0">
                <a:latin typeface="Cambria" panose="02040503050406030204" pitchFamily="18" charset="0"/>
                <a:ea typeface="Cambria" panose="02040503050406030204" pitchFamily="18" charset="0"/>
                <a:cs typeface="Arial" panose="020B0604020202020204" pitchFamily="34" charset="0"/>
              </a:rPr>
              <a:t>Kontraktuese</a:t>
            </a:r>
            <a:r>
              <a:rPr lang="en-US" dirty="0" smtClean="0">
                <a:latin typeface="Cambria" panose="02040503050406030204" pitchFamily="18" charset="0"/>
                <a:ea typeface="Cambria" panose="02040503050406030204" pitchFamily="18" charset="0"/>
                <a:cs typeface="Arial" panose="020B0604020202020204" pitchFamily="34" charset="0"/>
              </a:rPr>
              <a:t> </a:t>
            </a:r>
            <a:r>
              <a:rPr lang="en-US" dirty="0" err="1" smtClean="0">
                <a:latin typeface="Cambria" panose="02040503050406030204" pitchFamily="18" charset="0"/>
                <a:ea typeface="Cambria" panose="02040503050406030204" pitchFamily="18" charset="0"/>
                <a:cs typeface="Arial" panose="020B0604020202020204" pitchFamily="34" charset="0"/>
              </a:rPr>
              <a:t>në</a:t>
            </a:r>
            <a:r>
              <a:rPr lang="en-US" dirty="0" smtClean="0">
                <a:latin typeface="Cambria" panose="02040503050406030204" pitchFamily="18" charset="0"/>
                <a:ea typeface="Cambria" panose="02040503050406030204" pitchFamily="18" charset="0"/>
                <a:cs typeface="Arial" panose="020B0604020202020204" pitchFamily="34" charset="0"/>
              </a:rPr>
              <a:t> </a:t>
            </a:r>
            <a:r>
              <a:rPr lang="en-US" dirty="0" err="1" smtClean="0">
                <a:latin typeface="Cambria" panose="02040503050406030204" pitchFamily="18" charset="0"/>
                <a:ea typeface="Cambria" panose="02040503050406030204" pitchFamily="18" charset="0"/>
                <a:cs typeface="Arial" panose="020B0604020202020204" pitchFamily="34" charset="0"/>
              </a:rPr>
              <a:t>Kosovë</a:t>
            </a:r>
            <a:r>
              <a:rPr lang="en-US" dirty="0" smtClean="0">
                <a:latin typeface="Cambria" panose="02040503050406030204" pitchFamily="18" charset="0"/>
                <a:ea typeface="Cambria" panose="02040503050406030204" pitchFamily="18" charset="0"/>
                <a:cs typeface="Arial" panose="020B0604020202020204" pitchFamily="34" charset="0"/>
              </a:rPr>
              <a:t>.</a:t>
            </a:r>
          </a:p>
          <a:p>
            <a:pPr lvl="1" eaLnBrk="1" fontAlgn="auto" hangingPunct="1">
              <a:spcAft>
                <a:spcPts val="0"/>
              </a:spcAft>
              <a:buFont typeface="Wingdings" pitchFamily="2" charset="2"/>
              <a:buChar char="§"/>
              <a:defRPr/>
            </a:pPr>
            <a:endParaRPr lang="sq-AL" sz="2400" dirty="0" smtClean="0">
              <a:solidFill>
                <a:srgbClr val="FF0000"/>
              </a:solidFill>
              <a:latin typeface="Cambria" panose="02040503050406030204" pitchFamily="18" charset="0"/>
              <a:ea typeface="Cambria" panose="02040503050406030204" pitchFamily="18" charset="0"/>
              <a:cs typeface="Arial" panose="020B0604020202020204" pitchFamily="34" charset="0"/>
            </a:endParaRPr>
          </a:p>
          <a:p>
            <a:pPr lvl="1" eaLnBrk="1" fontAlgn="auto" hangingPunct="1">
              <a:spcAft>
                <a:spcPts val="0"/>
              </a:spcAft>
              <a:buFontTx/>
              <a:buNone/>
              <a:defRPr/>
            </a:pPr>
            <a:endParaRPr lang="sq-AL" sz="2400" dirty="0" smtClean="0">
              <a:latin typeface="Cambria" panose="02040503050406030204" pitchFamily="18" charset="0"/>
              <a:ea typeface="Cambria" panose="02040503050406030204" pitchFamily="18" charset="0"/>
              <a:cs typeface="Arial" panose="020B0604020202020204" pitchFamily="34" charset="0"/>
            </a:endParaRPr>
          </a:p>
          <a:p>
            <a:pPr lvl="1" eaLnBrk="1" fontAlgn="auto" hangingPunct="1">
              <a:spcAft>
                <a:spcPts val="0"/>
              </a:spcAft>
              <a:buFontTx/>
              <a:buChar char="-"/>
              <a:defRPr/>
            </a:pPr>
            <a:endParaRPr lang="en-US" sz="2400" dirty="0" smtClean="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249489281"/>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1"/>
            <a:ext cx="6186488" cy="685799"/>
          </a:xfrm>
        </p:spPr>
        <p:txBody>
          <a:bodyPr>
            <a:normAutofit/>
          </a:bodyPr>
          <a:lstStyle/>
          <a:p>
            <a:pPr eaLnBrk="1" hangingPunct="1"/>
            <a:r>
              <a:rPr lang="en-US" altLang="sq-AL" sz="2800" i="1" dirty="0" err="1" smtClean="0">
                <a:solidFill>
                  <a:schemeClr val="accent1">
                    <a:lumMod val="75000"/>
                  </a:schemeClr>
                </a:solidFill>
                <a:latin typeface="Cambria" panose="02040503050406030204" pitchFamily="18" charset="0"/>
                <a:ea typeface="Cambria" panose="02040503050406030204" pitchFamily="18" charset="0"/>
              </a:rPr>
              <a:t>Dokumentet</a:t>
            </a:r>
            <a:r>
              <a:rPr lang="en-US" altLang="sq-AL" sz="2800" i="1" dirty="0" smtClean="0">
                <a:solidFill>
                  <a:schemeClr val="accent1">
                    <a:lumMod val="75000"/>
                  </a:schemeClr>
                </a:solidFill>
                <a:latin typeface="Cambria" panose="02040503050406030204" pitchFamily="18" charset="0"/>
                <a:ea typeface="Cambria" panose="02040503050406030204" pitchFamily="18" charset="0"/>
              </a:rPr>
              <a:t> e </a:t>
            </a:r>
            <a:r>
              <a:rPr lang="en-US" altLang="sq-AL" sz="2800" i="1" dirty="0" err="1" smtClean="0">
                <a:solidFill>
                  <a:schemeClr val="accent1">
                    <a:lumMod val="75000"/>
                  </a:schemeClr>
                </a:solidFill>
                <a:latin typeface="Cambria" panose="02040503050406030204" pitchFamily="18" charset="0"/>
                <a:ea typeface="Cambria" panose="02040503050406030204" pitchFamily="18" charset="0"/>
              </a:rPr>
              <a:t>legjislacionit</a:t>
            </a:r>
            <a:r>
              <a:rPr lang="en-US" altLang="sq-AL" sz="2800" i="1" dirty="0" smtClean="0">
                <a:solidFill>
                  <a:schemeClr val="accent1">
                    <a:lumMod val="75000"/>
                  </a:schemeClr>
                </a:solidFill>
                <a:latin typeface="Cambria" panose="02040503050406030204" pitchFamily="18" charset="0"/>
                <a:ea typeface="Cambria" panose="02040503050406030204" pitchFamily="18" charset="0"/>
              </a:rPr>
              <a:t> </a:t>
            </a:r>
            <a:r>
              <a:rPr lang="en-US" altLang="sq-AL" sz="2800" i="1" dirty="0" err="1" smtClean="0">
                <a:solidFill>
                  <a:schemeClr val="accent1">
                    <a:lumMod val="75000"/>
                  </a:schemeClr>
                </a:solidFill>
                <a:latin typeface="Cambria" panose="02040503050406030204" pitchFamily="18" charset="0"/>
                <a:ea typeface="Cambria" panose="02040503050406030204" pitchFamily="18" charset="0"/>
              </a:rPr>
              <a:t>dytësor</a:t>
            </a:r>
            <a:endParaRPr lang="en-US" altLang="sq-AL" sz="2800" i="1" dirty="0" smtClean="0">
              <a:solidFill>
                <a:schemeClr val="accent1">
                  <a:lumMod val="75000"/>
                </a:schemeClr>
              </a:solidFill>
              <a:latin typeface="Cambria" panose="02040503050406030204" pitchFamily="18" charset="0"/>
              <a:ea typeface="Cambria" panose="02040503050406030204" pitchFamily="18" charset="0"/>
            </a:endParaRPr>
          </a:p>
        </p:txBody>
      </p:sp>
      <p:sp>
        <p:nvSpPr>
          <p:cNvPr id="9219" name="Content Placeholder 2"/>
          <p:cNvSpPr>
            <a:spLocks noGrp="1"/>
          </p:cNvSpPr>
          <p:nvPr>
            <p:ph idx="1"/>
          </p:nvPr>
        </p:nvSpPr>
        <p:spPr>
          <a:xfrm>
            <a:off x="0" y="1071563"/>
            <a:ext cx="9144000" cy="5429250"/>
          </a:xfrm>
        </p:spPr>
        <p:txBody>
          <a:bodyPr>
            <a:normAutofit fontScale="92500" lnSpcReduction="20000"/>
          </a:bodyPr>
          <a:lstStyle/>
          <a:p>
            <a:pPr eaLnBrk="1" hangingPunct="1"/>
            <a:r>
              <a:rPr lang="en-US" altLang="sq-AL" sz="2400" b="1" i="1" dirty="0" err="1" smtClean="0">
                <a:latin typeface="Cambria" panose="02040503050406030204" pitchFamily="18" charset="0"/>
                <a:ea typeface="Cambria" panose="02040503050406030204" pitchFamily="18" charset="0"/>
              </a:rPr>
              <a:t>Dokumentet</a:t>
            </a:r>
            <a:r>
              <a:rPr lang="en-US" altLang="sq-AL" sz="2400" b="1" i="1" dirty="0" smtClean="0">
                <a:latin typeface="Cambria" panose="02040503050406030204" pitchFamily="18" charset="0"/>
                <a:ea typeface="Cambria" panose="02040503050406030204" pitchFamily="18" charset="0"/>
              </a:rPr>
              <a:t> e </a:t>
            </a:r>
            <a:r>
              <a:rPr lang="en-US" altLang="sq-AL" sz="2400" b="1" i="1" dirty="0" err="1" smtClean="0">
                <a:latin typeface="Cambria" panose="02040503050406030204" pitchFamily="18" charset="0"/>
                <a:ea typeface="Cambria" panose="02040503050406030204" pitchFamily="18" charset="0"/>
              </a:rPr>
              <a:t>legjislacionit</a:t>
            </a:r>
            <a:r>
              <a:rPr lang="en-US" altLang="sq-AL" sz="2400" b="1" i="1" dirty="0" smtClean="0">
                <a:latin typeface="Cambria" panose="02040503050406030204" pitchFamily="18" charset="0"/>
                <a:ea typeface="Cambria" panose="02040503050406030204" pitchFamily="18" charset="0"/>
              </a:rPr>
              <a:t> </a:t>
            </a:r>
            <a:r>
              <a:rPr lang="en-US" altLang="sq-AL" sz="2400" b="1" i="1" dirty="0" err="1" smtClean="0">
                <a:latin typeface="Cambria" panose="02040503050406030204" pitchFamily="18" charset="0"/>
                <a:ea typeface="Cambria" panose="02040503050406030204" pitchFamily="18" charset="0"/>
              </a:rPr>
              <a:t>dytësor</a:t>
            </a:r>
            <a:r>
              <a:rPr lang="en-US" altLang="sq-AL" sz="2400" b="1" i="1" dirty="0" smtClean="0">
                <a:latin typeface="Cambria" panose="02040503050406030204" pitchFamily="18" charset="0"/>
                <a:ea typeface="Cambria" panose="02040503050406030204" pitchFamily="18" charset="0"/>
              </a:rPr>
              <a:t> </a:t>
            </a:r>
            <a:r>
              <a:rPr lang="en-US" altLang="sq-AL" sz="2400" b="1" i="1" dirty="0" err="1" smtClean="0">
                <a:latin typeface="Cambria" panose="02040503050406030204" pitchFamily="18" charset="0"/>
                <a:ea typeface="Cambria" panose="02040503050406030204" pitchFamily="18" charset="0"/>
              </a:rPr>
              <a:t>të</a:t>
            </a:r>
            <a:r>
              <a:rPr lang="en-US" altLang="sq-AL" sz="2400" b="1" i="1" dirty="0" smtClean="0">
                <a:latin typeface="Cambria" panose="02040503050406030204" pitchFamily="18" charset="0"/>
                <a:ea typeface="Cambria" panose="02040503050406030204" pitchFamily="18" charset="0"/>
              </a:rPr>
              <a:t> </a:t>
            </a:r>
            <a:r>
              <a:rPr lang="en-US" altLang="sq-AL" sz="2400" b="1" i="1" dirty="0" err="1" smtClean="0">
                <a:latin typeface="Cambria" panose="02040503050406030204" pitchFamily="18" charset="0"/>
                <a:ea typeface="Cambria" panose="02040503050406030204" pitchFamily="18" charset="0"/>
              </a:rPr>
              <a:t>aprovuara</a:t>
            </a:r>
            <a:r>
              <a:rPr lang="en-US" altLang="sq-AL" sz="2400" b="1" i="1" dirty="0" smtClean="0">
                <a:latin typeface="Cambria" panose="02040503050406030204" pitchFamily="18" charset="0"/>
                <a:ea typeface="Cambria" panose="02040503050406030204" pitchFamily="18" charset="0"/>
              </a:rPr>
              <a:t> </a:t>
            </a:r>
          </a:p>
          <a:p>
            <a:r>
              <a:rPr lang="en-US" altLang="sq-AL" sz="2400" b="1" i="1" dirty="0" smtClean="0">
                <a:latin typeface="Cambria" panose="02040503050406030204" pitchFamily="18" charset="0"/>
                <a:ea typeface="Cambria" panose="02040503050406030204" pitchFamily="18" charset="0"/>
              </a:rPr>
              <a:t>(</a:t>
            </a:r>
            <a:r>
              <a:rPr lang="en-US" altLang="sq-AL" sz="2400" b="1" i="1" dirty="0" err="1" smtClean="0">
                <a:latin typeface="Cambria" panose="02040503050406030204" pitchFamily="18" charset="0"/>
                <a:ea typeface="Cambria" panose="02040503050406030204" pitchFamily="18" charset="0"/>
              </a:rPr>
              <a:t>Dokumentet</a:t>
            </a:r>
            <a:r>
              <a:rPr lang="en-US" altLang="sq-AL" sz="2400" b="1" i="1" dirty="0" smtClean="0">
                <a:latin typeface="Cambria" panose="02040503050406030204" pitchFamily="18" charset="0"/>
                <a:ea typeface="Cambria" panose="02040503050406030204" pitchFamily="18" charset="0"/>
              </a:rPr>
              <a:t> e </a:t>
            </a:r>
            <a:r>
              <a:rPr lang="en-US" altLang="sq-AL" sz="2400" b="1" i="1" dirty="0" err="1" smtClean="0">
                <a:latin typeface="Cambria" panose="02040503050406030204" pitchFamily="18" charset="0"/>
                <a:ea typeface="Cambria" panose="02040503050406030204" pitchFamily="18" charset="0"/>
              </a:rPr>
              <a:t>aprovuara</a:t>
            </a:r>
            <a:r>
              <a:rPr lang="en-US" altLang="sq-AL" sz="2400" b="1" i="1" dirty="0" smtClean="0">
                <a:latin typeface="Cambria" panose="02040503050406030204" pitchFamily="18" charset="0"/>
                <a:ea typeface="Cambria" panose="02040503050406030204" pitchFamily="18" charset="0"/>
              </a:rPr>
              <a:t> </a:t>
            </a:r>
            <a:r>
              <a:rPr lang="en-US" altLang="sq-AL" sz="2400" b="1" i="1" dirty="0" err="1" smtClean="0">
                <a:latin typeface="Cambria" panose="02040503050406030204" pitchFamily="18" charset="0"/>
                <a:ea typeface="Cambria" panose="02040503050406030204" pitchFamily="18" charset="0"/>
              </a:rPr>
              <a:t>mund</a:t>
            </a:r>
            <a:r>
              <a:rPr lang="en-US" altLang="sq-AL" sz="2400" b="1" i="1" dirty="0" smtClean="0">
                <a:latin typeface="Cambria" panose="02040503050406030204" pitchFamily="18" charset="0"/>
                <a:ea typeface="Cambria" panose="02040503050406030204" pitchFamily="18" charset="0"/>
              </a:rPr>
              <a:t> </a:t>
            </a:r>
            <a:r>
              <a:rPr lang="en-US" altLang="sq-AL" sz="2400" b="1" i="1" dirty="0" err="1" smtClean="0">
                <a:latin typeface="Cambria" panose="02040503050406030204" pitchFamily="18" charset="0"/>
                <a:ea typeface="Cambria" panose="02040503050406030204" pitchFamily="18" charset="0"/>
              </a:rPr>
              <a:t>të</a:t>
            </a:r>
            <a:r>
              <a:rPr lang="en-US" altLang="sq-AL" sz="2400" b="1" i="1" dirty="0" smtClean="0">
                <a:latin typeface="Cambria" panose="02040503050406030204" pitchFamily="18" charset="0"/>
                <a:ea typeface="Cambria" panose="02040503050406030204" pitchFamily="18" charset="0"/>
              </a:rPr>
              <a:t> </a:t>
            </a:r>
            <a:r>
              <a:rPr lang="en-US" altLang="sq-AL" sz="2400" b="1" i="1" dirty="0" err="1" smtClean="0">
                <a:latin typeface="Cambria" panose="02040503050406030204" pitchFamily="18" charset="0"/>
                <a:ea typeface="Cambria" panose="02040503050406030204" pitchFamily="18" charset="0"/>
              </a:rPr>
              <a:t>shkarkohen</a:t>
            </a:r>
            <a:r>
              <a:rPr lang="en-US" altLang="sq-AL" sz="2400" b="1" i="1" dirty="0" smtClean="0">
                <a:latin typeface="Cambria" panose="02040503050406030204" pitchFamily="18" charset="0"/>
                <a:ea typeface="Cambria" panose="02040503050406030204" pitchFamily="18" charset="0"/>
              </a:rPr>
              <a:t> </a:t>
            </a:r>
            <a:r>
              <a:rPr lang="en-US" altLang="sq-AL" sz="2400" b="1" i="1" dirty="0" err="1" smtClean="0">
                <a:latin typeface="Cambria" panose="02040503050406030204" pitchFamily="18" charset="0"/>
                <a:ea typeface="Cambria" panose="02040503050406030204" pitchFamily="18" charset="0"/>
              </a:rPr>
              <a:t>në</a:t>
            </a:r>
            <a:r>
              <a:rPr lang="en-US" altLang="sq-AL" sz="2400" b="1" i="1" dirty="0" smtClean="0">
                <a:latin typeface="Cambria" panose="02040503050406030204" pitchFamily="18" charset="0"/>
                <a:ea typeface="Cambria" panose="02040503050406030204" pitchFamily="18" charset="0"/>
              </a:rPr>
              <a:t> </a:t>
            </a:r>
            <a:r>
              <a:rPr lang="en-US" altLang="sq-AL" sz="2400" b="1" i="1" dirty="0" err="1" smtClean="0">
                <a:latin typeface="Cambria" panose="02040503050406030204" pitchFamily="18" charset="0"/>
                <a:ea typeface="Cambria" panose="02040503050406030204" pitchFamily="18" charset="0"/>
              </a:rPr>
              <a:t>të</a:t>
            </a:r>
            <a:r>
              <a:rPr lang="en-US" altLang="sq-AL" sz="2400" b="1" i="1" dirty="0" smtClean="0">
                <a:latin typeface="Cambria" panose="02040503050406030204" pitchFamily="18" charset="0"/>
                <a:ea typeface="Cambria" panose="02040503050406030204" pitchFamily="18" charset="0"/>
              </a:rPr>
              <a:t> tri </a:t>
            </a:r>
            <a:r>
              <a:rPr lang="en-US" altLang="sq-AL" sz="2400" b="1" i="1" dirty="0" err="1" smtClean="0">
                <a:latin typeface="Cambria" panose="02040503050406030204" pitchFamily="18" charset="0"/>
                <a:ea typeface="Cambria" panose="02040503050406030204" pitchFamily="18" charset="0"/>
              </a:rPr>
              <a:t>gjuhët</a:t>
            </a:r>
            <a:r>
              <a:rPr lang="en-US" altLang="sq-AL" sz="2400" b="1" i="1" dirty="0" smtClean="0">
                <a:latin typeface="Cambria" panose="02040503050406030204" pitchFamily="18" charset="0"/>
                <a:ea typeface="Cambria" panose="02040503050406030204" pitchFamily="18" charset="0"/>
              </a:rPr>
              <a:t> duke </a:t>
            </a:r>
            <a:r>
              <a:rPr lang="en-US" altLang="sq-AL" sz="2400" b="1" i="1" dirty="0" err="1" smtClean="0">
                <a:latin typeface="Cambria" panose="02040503050406030204" pitchFamily="18" charset="0"/>
                <a:ea typeface="Cambria" panose="02040503050406030204" pitchFamily="18" charset="0"/>
              </a:rPr>
              <a:t>klikuar</a:t>
            </a:r>
            <a:r>
              <a:rPr lang="en-US" altLang="sq-AL" sz="2400" b="1" i="1" dirty="0" smtClean="0">
                <a:latin typeface="Cambria" panose="02040503050406030204" pitchFamily="18" charset="0"/>
                <a:ea typeface="Cambria" panose="02040503050406030204" pitchFamily="18" charset="0"/>
              </a:rPr>
              <a:t> </a:t>
            </a:r>
            <a:r>
              <a:rPr lang="en-US" altLang="sq-AL" sz="2400" b="1" i="1" dirty="0" err="1" smtClean="0">
                <a:latin typeface="Cambria" panose="02040503050406030204" pitchFamily="18" charset="0"/>
                <a:ea typeface="Cambria" panose="02040503050406030204" pitchFamily="18" charset="0"/>
              </a:rPr>
              <a:t>në</a:t>
            </a:r>
            <a:r>
              <a:rPr lang="en-US" altLang="sq-AL" sz="2400" b="1" i="1" dirty="0" smtClean="0">
                <a:latin typeface="Cambria" panose="02040503050406030204" pitchFamily="18" charset="0"/>
                <a:ea typeface="Cambria" panose="02040503050406030204" pitchFamily="18" charset="0"/>
              </a:rPr>
              <a:t> +) </a:t>
            </a:r>
            <a:r>
              <a:rPr lang="en-US" altLang="sq-AL" sz="2400" b="1" i="1" dirty="0" smtClean="0">
                <a:solidFill>
                  <a:srgbClr val="FF0000"/>
                </a:solidFill>
                <a:latin typeface="Cambria" panose="02040503050406030204" pitchFamily="18" charset="0"/>
                <a:ea typeface="Cambria" panose="02040503050406030204" pitchFamily="18" charset="0"/>
              </a:rPr>
              <a:t>krpp.rks-gov.net  , </a:t>
            </a:r>
            <a:r>
              <a:rPr lang="sq-AL" sz="2400" dirty="0">
                <a:hlinkClick r:id="rId2"/>
              </a:rPr>
              <a:t>https://e-prokurimi.rks-gov.net/</a:t>
            </a:r>
            <a:endParaRPr lang="en-US" altLang="sq-AL" sz="2400" b="1" i="1" dirty="0" smtClean="0">
              <a:solidFill>
                <a:srgbClr val="FF0000"/>
              </a:solidFill>
              <a:latin typeface="Cambria" panose="02040503050406030204" pitchFamily="18" charset="0"/>
              <a:ea typeface="Cambria" panose="02040503050406030204" pitchFamily="18" charset="0"/>
            </a:endParaRPr>
          </a:p>
          <a:p>
            <a:pPr eaLnBrk="1" hangingPunct="1"/>
            <a:r>
              <a:rPr lang="en-US" altLang="sq-AL" sz="2400" b="1" i="1" dirty="0" smtClean="0">
                <a:latin typeface="Cambria" panose="02040503050406030204" pitchFamily="18" charset="0"/>
                <a:ea typeface="Cambria" panose="02040503050406030204" pitchFamily="18" charset="0"/>
              </a:rPr>
              <a:t>+ SHQIP </a:t>
            </a:r>
          </a:p>
          <a:p>
            <a:pPr eaLnBrk="1" hangingPunct="1"/>
            <a:r>
              <a:rPr lang="en-US" altLang="sq-AL" sz="2400" b="1" i="1" dirty="0" smtClean="0">
                <a:latin typeface="Cambria" panose="02040503050406030204" pitchFamily="18" charset="0"/>
                <a:ea typeface="Cambria" panose="02040503050406030204" pitchFamily="18" charset="0"/>
              </a:rPr>
              <a:t>+SERBISHT </a:t>
            </a:r>
          </a:p>
          <a:p>
            <a:pPr eaLnBrk="1" hangingPunct="1"/>
            <a:r>
              <a:rPr lang="en-US" altLang="sq-AL" sz="2400" b="1" i="1" dirty="0" smtClean="0">
                <a:latin typeface="Cambria" panose="02040503050406030204" pitchFamily="18" charset="0"/>
                <a:ea typeface="Cambria" panose="02040503050406030204" pitchFamily="18" charset="0"/>
              </a:rPr>
              <a:t>+ANGLISHT </a:t>
            </a:r>
          </a:p>
          <a:p>
            <a:pPr eaLnBrk="1" hangingPunct="1">
              <a:buFont typeface="Arial" panose="020B0604020202020204" pitchFamily="34" charset="0"/>
              <a:buNone/>
            </a:pPr>
            <a:r>
              <a:rPr lang="en-US" altLang="sq-AL" sz="2400" b="1" dirty="0" err="1" smtClean="0">
                <a:latin typeface="Cambria" panose="02040503050406030204" pitchFamily="18" charset="0"/>
                <a:ea typeface="Cambria" panose="02040503050406030204" pitchFamily="18" charset="0"/>
              </a:rPr>
              <a:t>Dokumentet</a:t>
            </a:r>
            <a:r>
              <a:rPr lang="en-US" altLang="sq-AL" sz="2400" b="1" dirty="0" smtClean="0">
                <a:latin typeface="Cambria" panose="02040503050406030204" pitchFamily="18" charset="0"/>
                <a:ea typeface="Cambria" panose="02040503050406030204" pitchFamily="18" charset="0"/>
              </a:rPr>
              <a:t> e </a:t>
            </a:r>
            <a:r>
              <a:rPr lang="en-US" altLang="sq-AL" sz="2400" b="1" dirty="0" err="1" smtClean="0">
                <a:latin typeface="Cambria" panose="02040503050406030204" pitchFamily="18" charset="0"/>
                <a:ea typeface="Cambria" panose="02040503050406030204" pitchFamily="18" charset="0"/>
              </a:rPr>
              <a:t>legjislacionit</a:t>
            </a:r>
            <a:r>
              <a:rPr lang="en-US" altLang="sq-AL" sz="2400" b="1" dirty="0" smtClean="0">
                <a:latin typeface="Cambria" panose="02040503050406030204" pitchFamily="18" charset="0"/>
                <a:ea typeface="Cambria" panose="02040503050406030204" pitchFamily="18" charset="0"/>
              </a:rPr>
              <a:t> </a:t>
            </a:r>
            <a:r>
              <a:rPr lang="en-US" altLang="sq-AL" sz="2400" b="1" dirty="0" err="1" smtClean="0">
                <a:latin typeface="Cambria" panose="02040503050406030204" pitchFamily="18" charset="0"/>
                <a:ea typeface="Cambria" panose="02040503050406030204" pitchFamily="18" charset="0"/>
              </a:rPr>
              <a:t>dytësor</a:t>
            </a:r>
            <a:r>
              <a:rPr lang="en-US" altLang="sq-AL" sz="2400" b="1" dirty="0" smtClean="0">
                <a:latin typeface="Cambria" panose="02040503050406030204" pitchFamily="18" charset="0"/>
                <a:ea typeface="Cambria" panose="02040503050406030204" pitchFamily="18" charset="0"/>
              </a:rPr>
              <a:t> </a:t>
            </a:r>
            <a:r>
              <a:rPr lang="en-US" altLang="sq-AL" sz="2400" b="1" dirty="0" err="1" smtClean="0">
                <a:latin typeface="Cambria" panose="02040503050406030204" pitchFamily="18" charset="0"/>
                <a:ea typeface="Cambria" panose="02040503050406030204" pitchFamily="18" charset="0"/>
              </a:rPr>
              <a:t>të</a:t>
            </a:r>
            <a:r>
              <a:rPr lang="en-US" altLang="sq-AL" sz="2400" b="1" dirty="0" smtClean="0">
                <a:latin typeface="Cambria" panose="02040503050406030204" pitchFamily="18" charset="0"/>
                <a:ea typeface="Cambria" panose="02040503050406030204" pitchFamily="18" charset="0"/>
              </a:rPr>
              <a:t> </a:t>
            </a:r>
            <a:r>
              <a:rPr lang="en-US" altLang="sq-AL" sz="2400" b="1" dirty="0" err="1" smtClean="0">
                <a:latin typeface="Cambria" panose="02040503050406030204" pitchFamily="18" charset="0"/>
                <a:ea typeface="Cambria" panose="02040503050406030204" pitchFamily="18" charset="0"/>
              </a:rPr>
              <a:t>aprovuara</a:t>
            </a:r>
            <a:r>
              <a:rPr lang="en-US" altLang="sq-AL" sz="2400" b="1" dirty="0" smtClean="0">
                <a:latin typeface="Cambria" panose="02040503050406030204" pitchFamily="18" charset="0"/>
                <a:ea typeface="Cambria" panose="02040503050406030204" pitchFamily="18" charset="0"/>
              </a:rPr>
              <a:t> </a:t>
            </a:r>
            <a:r>
              <a:rPr lang="en-US" altLang="sq-AL" sz="2400" b="1" dirty="0" err="1" smtClean="0">
                <a:latin typeface="Cambria" panose="02040503050406030204" pitchFamily="18" charset="0"/>
                <a:ea typeface="Cambria" panose="02040503050406030204" pitchFamily="18" charset="0"/>
              </a:rPr>
              <a:t>sipas</a:t>
            </a:r>
            <a:r>
              <a:rPr lang="en-US" altLang="sq-AL" sz="2400" b="1" dirty="0" smtClean="0">
                <a:latin typeface="Cambria" panose="02040503050406030204" pitchFamily="18" charset="0"/>
                <a:ea typeface="Cambria" panose="02040503050406030204" pitchFamily="18" charset="0"/>
              </a:rPr>
              <a:t>  LPP </a:t>
            </a:r>
          </a:p>
          <a:p>
            <a:pPr eaLnBrk="1" hangingPunct="1">
              <a:buFont typeface="Arial" panose="020B0604020202020204" pitchFamily="34" charset="0"/>
              <a:buNone/>
            </a:pPr>
            <a:r>
              <a:rPr lang="en-US" altLang="sq-AL" sz="2400" b="1" i="1" dirty="0" smtClean="0">
                <a:latin typeface="Cambria" panose="02040503050406030204" pitchFamily="18" charset="0"/>
                <a:ea typeface="Cambria" panose="02040503050406030204" pitchFamily="18" charset="0"/>
              </a:rPr>
              <a:t>     </a:t>
            </a:r>
            <a:r>
              <a:rPr lang="en-US" altLang="sq-AL" sz="2400" b="1" i="1" dirty="0" err="1" smtClean="0">
                <a:latin typeface="Cambria" panose="02040503050406030204" pitchFamily="18" charset="0"/>
                <a:ea typeface="Cambria" panose="02040503050406030204" pitchFamily="18" charset="0"/>
              </a:rPr>
              <a:t>Pjesa</a:t>
            </a:r>
            <a:r>
              <a:rPr lang="en-US" altLang="sq-AL" sz="2400" b="1" i="1" dirty="0" smtClean="0">
                <a:latin typeface="Cambria" panose="02040503050406030204" pitchFamily="18" charset="0"/>
                <a:ea typeface="Cambria" panose="02040503050406030204" pitchFamily="18" charset="0"/>
              </a:rPr>
              <a:t> A </a:t>
            </a:r>
            <a:r>
              <a:rPr lang="en-US" altLang="sq-AL" sz="2400" b="1" i="1" dirty="0" err="1" smtClean="0">
                <a:latin typeface="Cambria" panose="02040503050406030204" pitchFamily="18" charset="0"/>
                <a:ea typeface="Cambria" panose="02040503050406030204" pitchFamily="18" charset="0"/>
              </a:rPr>
              <a:t>Rregulloret</a:t>
            </a:r>
            <a:r>
              <a:rPr lang="en-US" altLang="sq-AL" sz="2400" b="1" i="1" dirty="0" smtClean="0">
                <a:latin typeface="Cambria" panose="02040503050406030204" pitchFamily="18" charset="0"/>
                <a:ea typeface="Cambria" panose="02040503050406030204" pitchFamily="18" charset="0"/>
              </a:rPr>
              <a:t>   </a:t>
            </a:r>
            <a:r>
              <a:rPr lang="en-US" altLang="sq-AL" sz="2400" b="1" i="1" dirty="0" err="1" smtClean="0">
                <a:latin typeface="Cambria" panose="02040503050406030204" pitchFamily="18" charset="0"/>
                <a:ea typeface="Cambria" panose="02040503050406030204" pitchFamily="18" charset="0"/>
              </a:rPr>
              <a:t>dhe</a:t>
            </a:r>
            <a:r>
              <a:rPr lang="en-US" altLang="sq-AL" sz="2400" b="1" i="1" dirty="0" smtClean="0">
                <a:latin typeface="Cambria" panose="02040503050406030204" pitchFamily="18" charset="0"/>
                <a:ea typeface="Cambria" panose="02040503050406030204" pitchFamily="18" charset="0"/>
              </a:rPr>
              <a:t> </a:t>
            </a:r>
            <a:r>
              <a:rPr lang="en-US" altLang="sq-AL" sz="2400" b="1" i="1" dirty="0" err="1" smtClean="0">
                <a:latin typeface="Cambria" panose="02040503050406030204" pitchFamily="18" charset="0"/>
                <a:ea typeface="Cambria" panose="02040503050406030204" pitchFamily="18" charset="0"/>
              </a:rPr>
              <a:t>udhzuesit</a:t>
            </a:r>
            <a:r>
              <a:rPr lang="en-US" altLang="sq-AL" sz="2400" b="1" i="1" dirty="0" smtClean="0">
                <a:latin typeface="Cambria" panose="02040503050406030204" pitchFamily="18" charset="0"/>
                <a:ea typeface="Cambria" panose="02040503050406030204" pitchFamily="18" charset="0"/>
              </a:rPr>
              <a:t>  e </a:t>
            </a:r>
            <a:r>
              <a:rPr lang="en-US" altLang="sq-AL" sz="2400" b="1" i="1" dirty="0" err="1" smtClean="0">
                <a:latin typeface="Cambria" panose="02040503050406030204" pitchFamily="18" charset="0"/>
                <a:ea typeface="Cambria" panose="02040503050406030204" pitchFamily="18" charset="0"/>
              </a:rPr>
              <a:t>Prokurimit</a:t>
            </a:r>
            <a:r>
              <a:rPr lang="en-US" altLang="sq-AL" sz="2400" b="1" i="1" dirty="0" smtClean="0">
                <a:latin typeface="Cambria" panose="02040503050406030204" pitchFamily="18" charset="0"/>
                <a:ea typeface="Cambria" panose="02040503050406030204" pitchFamily="18" charset="0"/>
              </a:rPr>
              <a:t> </a:t>
            </a:r>
            <a:r>
              <a:rPr lang="en-US" altLang="sq-AL" sz="2400" b="1" i="1" dirty="0" err="1" smtClean="0">
                <a:latin typeface="Cambria" panose="02040503050406030204" pitchFamily="18" charset="0"/>
                <a:ea typeface="Cambria" panose="02040503050406030204" pitchFamily="18" charset="0"/>
              </a:rPr>
              <a:t>Publik</a:t>
            </a:r>
            <a:r>
              <a:rPr lang="en-US" altLang="sq-AL" sz="2400" b="1" i="1" dirty="0" smtClean="0">
                <a:latin typeface="Cambria" panose="02040503050406030204" pitchFamily="18" charset="0"/>
                <a:ea typeface="Cambria" panose="02040503050406030204" pitchFamily="18" charset="0"/>
              </a:rPr>
              <a:t> </a:t>
            </a:r>
          </a:p>
          <a:p>
            <a:pPr eaLnBrk="1" hangingPunct="1"/>
            <a:r>
              <a:rPr lang="en-US" altLang="sq-AL" sz="2400" b="1" i="1" dirty="0" err="1" smtClean="0">
                <a:latin typeface="Cambria" panose="02040503050406030204" pitchFamily="18" charset="0"/>
                <a:ea typeface="Cambria" panose="02040503050406030204" pitchFamily="18" charset="0"/>
              </a:rPr>
              <a:t>Pjesa</a:t>
            </a:r>
            <a:r>
              <a:rPr lang="en-US" altLang="sq-AL" sz="2400" b="1" i="1" dirty="0" smtClean="0">
                <a:latin typeface="Cambria" panose="02040503050406030204" pitchFamily="18" charset="0"/>
                <a:ea typeface="Cambria" panose="02040503050406030204" pitchFamily="18" charset="0"/>
              </a:rPr>
              <a:t> B </a:t>
            </a:r>
            <a:r>
              <a:rPr lang="en-US" altLang="sq-AL" sz="2400" b="1" i="1" dirty="0" err="1" smtClean="0">
                <a:latin typeface="Cambria" panose="02040503050406030204" pitchFamily="18" charset="0"/>
                <a:ea typeface="Cambria" panose="02040503050406030204" pitchFamily="18" charset="0"/>
              </a:rPr>
              <a:t>Rregullat</a:t>
            </a:r>
            <a:r>
              <a:rPr lang="en-US" altLang="sq-AL" sz="2400" b="1" i="1" dirty="0" smtClean="0">
                <a:latin typeface="Cambria" panose="02040503050406030204" pitchFamily="18" charset="0"/>
                <a:ea typeface="Cambria" panose="02040503050406030204" pitchFamily="18" charset="0"/>
              </a:rPr>
              <a:t> </a:t>
            </a:r>
            <a:r>
              <a:rPr lang="en-US" altLang="sq-AL" sz="2400" b="1" i="1" dirty="0" err="1" smtClean="0">
                <a:latin typeface="Cambria" panose="02040503050406030204" pitchFamily="18" charset="0"/>
                <a:ea typeface="Cambria" panose="02040503050406030204" pitchFamily="18" charset="0"/>
              </a:rPr>
              <a:t>mbi</a:t>
            </a:r>
            <a:r>
              <a:rPr lang="en-US" altLang="sq-AL" sz="2400" b="1" i="1" dirty="0" smtClean="0">
                <a:latin typeface="Cambria" panose="02040503050406030204" pitchFamily="18" charset="0"/>
                <a:ea typeface="Cambria" panose="02040503050406030204" pitchFamily="18" charset="0"/>
              </a:rPr>
              <a:t> </a:t>
            </a:r>
            <a:r>
              <a:rPr lang="en-US" altLang="sq-AL" sz="2400" b="1" i="1" dirty="0" err="1" smtClean="0">
                <a:latin typeface="Cambria" panose="02040503050406030204" pitchFamily="18" charset="0"/>
                <a:ea typeface="Cambria" panose="02040503050406030204" pitchFamily="18" charset="0"/>
              </a:rPr>
              <a:t>Procedurat</a:t>
            </a:r>
            <a:r>
              <a:rPr lang="en-US" altLang="sq-AL" sz="2400" b="1" i="1" dirty="0" smtClean="0">
                <a:latin typeface="Cambria" panose="02040503050406030204" pitchFamily="18" charset="0"/>
                <a:ea typeface="Cambria" panose="02040503050406030204" pitchFamily="18" charset="0"/>
              </a:rPr>
              <a:t> e </a:t>
            </a:r>
            <a:r>
              <a:rPr lang="en-US" altLang="sq-AL" sz="2400" b="1" i="1" dirty="0" err="1" smtClean="0">
                <a:latin typeface="Cambria" panose="02040503050406030204" pitchFamily="18" charset="0"/>
                <a:ea typeface="Cambria" panose="02040503050406030204" pitchFamily="18" charset="0"/>
              </a:rPr>
              <a:t>Prokurimit</a:t>
            </a:r>
            <a:r>
              <a:rPr lang="en-US" altLang="sq-AL" sz="2400" b="1" i="1" dirty="0" smtClean="0">
                <a:latin typeface="Cambria" panose="02040503050406030204" pitchFamily="18" charset="0"/>
                <a:ea typeface="Cambria" panose="02040503050406030204" pitchFamily="18" charset="0"/>
              </a:rPr>
              <a:t> –</a:t>
            </a:r>
            <a:r>
              <a:rPr lang="en-US" altLang="sq-AL" sz="2400" b="1" i="1" dirty="0" err="1" smtClean="0">
                <a:latin typeface="Cambria" panose="02040503050406030204" pitchFamily="18" charset="0"/>
                <a:ea typeface="Cambria" panose="02040503050406030204" pitchFamily="18" charset="0"/>
              </a:rPr>
              <a:t>dokumentet</a:t>
            </a:r>
            <a:r>
              <a:rPr lang="en-US" altLang="sq-AL" sz="2400" b="1" i="1" dirty="0" smtClean="0">
                <a:latin typeface="Cambria" panose="02040503050406030204" pitchFamily="18" charset="0"/>
                <a:ea typeface="Cambria" panose="02040503050406030204" pitchFamily="18" charset="0"/>
              </a:rPr>
              <a:t> </a:t>
            </a:r>
            <a:r>
              <a:rPr lang="en-US" altLang="sq-AL" sz="2400" b="1" i="1" dirty="0" err="1" smtClean="0">
                <a:latin typeface="Cambria" panose="02040503050406030204" pitchFamily="18" charset="0"/>
                <a:ea typeface="Cambria" panose="02040503050406030204" pitchFamily="18" charset="0"/>
              </a:rPr>
              <a:t>standarte</a:t>
            </a:r>
            <a:r>
              <a:rPr lang="en-US" altLang="sq-AL" sz="2400" b="1" i="1" dirty="0" smtClean="0">
                <a:latin typeface="Cambria" panose="02040503050406030204" pitchFamily="18" charset="0"/>
                <a:ea typeface="Cambria" panose="02040503050406030204" pitchFamily="18" charset="0"/>
              </a:rPr>
              <a:t> </a:t>
            </a:r>
          </a:p>
          <a:p>
            <a:pPr eaLnBrk="1" hangingPunct="1"/>
            <a:r>
              <a:rPr lang="en-US" altLang="sq-AL" sz="2400" b="1" i="1" dirty="0" err="1" smtClean="0">
                <a:latin typeface="Cambria" panose="02040503050406030204" pitchFamily="18" charset="0"/>
                <a:ea typeface="Cambria" panose="02040503050406030204" pitchFamily="18" charset="0"/>
              </a:rPr>
              <a:t>Pjesa</a:t>
            </a:r>
            <a:r>
              <a:rPr lang="en-US" altLang="sq-AL" sz="2400" b="1" i="1" dirty="0" smtClean="0">
                <a:latin typeface="Cambria" panose="02040503050406030204" pitchFamily="18" charset="0"/>
                <a:ea typeface="Cambria" panose="02040503050406030204" pitchFamily="18" charset="0"/>
              </a:rPr>
              <a:t> C </a:t>
            </a:r>
            <a:r>
              <a:rPr lang="en-US" altLang="sq-AL" sz="2400" b="1" i="1" dirty="0" err="1" smtClean="0">
                <a:latin typeface="Cambria" panose="02040503050406030204" pitchFamily="18" charset="0"/>
                <a:ea typeface="Cambria" panose="02040503050406030204" pitchFamily="18" charset="0"/>
              </a:rPr>
              <a:t>Menaxhimi</a:t>
            </a:r>
            <a:r>
              <a:rPr lang="en-US" altLang="sq-AL" sz="2400" b="1" i="1" dirty="0" smtClean="0">
                <a:latin typeface="Cambria" panose="02040503050406030204" pitchFamily="18" charset="0"/>
                <a:ea typeface="Cambria" panose="02040503050406030204" pitchFamily="18" charset="0"/>
              </a:rPr>
              <a:t> </a:t>
            </a:r>
            <a:r>
              <a:rPr lang="en-US" altLang="sq-AL" sz="2400" b="1" i="1" dirty="0" err="1" smtClean="0">
                <a:latin typeface="Cambria" panose="02040503050406030204" pitchFamily="18" charset="0"/>
                <a:ea typeface="Cambria" panose="02040503050406030204" pitchFamily="18" charset="0"/>
              </a:rPr>
              <a:t>i</a:t>
            </a:r>
            <a:r>
              <a:rPr lang="en-US" altLang="sq-AL" sz="2400" b="1" i="1" dirty="0" smtClean="0">
                <a:latin typeface="Cambria" panose="02040503050406030204" pitchFamily="18" charset="0"/>
                <a:ea typeface="Cambria" panose="02040503050406030204" pitchFamily="18" charset="0"/>
              </a:rPr>
              <a:t> </a:t>
            </a:r>
            <a:r>
              <a:rPr lang="en-US" altLang="sq-AL" sz="2400" b="1" i="1" dirty="0" err="1" smtClean="0">
                <a:latin typeface="Cambria" panose="02040503050406030204" pitchFamily="18" charset="0"/>
                <a:ea typeface="Cambria" panose="02040503050406030204" pitchFamily="18" charset="0"/>
              </a:rPr>
              <a:t>Kontratave</a:t>
            </a:r>
            <a:r>
              <a:rPr lang="en-US" altLang="sq-AL" sz="2400" b="1" i="1" dirty="0" smtClean="0">
                <a:latin typeface="Cambria" panose="02040503050406030204" pitchFamily="18" charset="0"/>
                <a:ea typeface="Cambria" panose="02040503050406030204" pitchFamily="18" charset="0"/>
              </a:rPr>
              <a:t> </a:t>
            </a:r>
          </a:p>
          <a:p>
            <a:pPr eaLnBrk="1" hangingPunct="1"/>
            <a:r>
              <a:rPr lang="en-US" altLang="sq-AL" sz="2400" b="1" i="1" dirty="0" err="1" smtClean="0">
                <a:latin typeface="Cambria" panose="02040503050406030204" pitchFamily="18" charset="0"/>
                <a:ea typeface="Cambria" panose="02040503050406030204" pitchFamily="18" charset="0"/>
              </a:rPr>
              <a:t>Pjesa</a:t>
            </a:r>
            <a:r>
              <a:rPr lang="en-US" altLang="sq-AL" sz="2400" b="1" i="1" dirty="0" smtClean="0">
                <a:latin typeface="Cambria" panose="02040503050406030204" pitchFamily="18" charset="0"/>
                <a:ea typeface="Cambria" panose="02040503050406030204" pitchFamily="18" charset="0"/>
              </a:rPr>
              <a:t> D </a:t>
            </a:r>
            <a:r>
              <a:rPr lang="en-US" altLang="sq-AL" sz="2400" b="1" i="1" dirty="0" err="1" smtClean="0">
                <a:latin typeface="Cambria" panose="02040503050406030204" pitchFamily="18" charset="0"/>
                <a:ea typeface="Cambria" panose="02040503050406030204" pitchFamily="18" charset="0"/>
              </a:rPr>
              <a:t>Kodi</a:t>
            </a:r>
            <a:r>
              <a:rPr lang="en-US" altLang="sq-AL" sz="2400" b="1" i="1" dirty="0" smtClean="0">
                <a:latin typeface="Cambria" panose="02040503050406030204" pitchFamily="18" charset="0"/>
                <a:ea typeface="Cambria" panose="02040503050406030204" pitchFamily="18" charset="0"/>
              </a:rPr>
              <a:t> </a:t>
            </a:r>
            <a:r>
              <a:rPr lang="en-US" altLang="sq-AL" sz="2400" b="1" i="1" dirty="0" err="1" smtClean="0">
                <a:latin typeface="Cambria" panose="02040503050406030204" pitchFamily="18" charset="0"/>
                <a:ea typeface="Cambria" panose="02040503050406030204" pitchFamily="18" charset="0"/>
              </a:rPr>
              <a:t>Etik</a:t>
            </a:r>
            <a:r>
              <a:rPr lang="en-US" altLang="sq-AL" sz="2400" b="1" i="1" dirty="0" smtClean="0">
                <a:latin typeface="Cambria" panose="02040503050406030204" pitchFamily="18" charset="0"/>
                <a:ea typeface="Cambria" panose="02040503050406030204" pitchFamily="18" charset="0"/>
              </a:rPr>
              <a:t> </a:t>
            </a:r>
            <a:r>
              <a:rPr lang="en-US" altLang="sq-AL" sz="2400" b="1" i="1" dirty="0" err="1" smtClean="0">
                <a:latin typeface="Cambria" panose="02040503050406030204" pitchFamily="18" charset="0"/>
                <a:ea typeface="Cambria" panose="02040503050406030204" pitchFamily="18" charset="0"/>
              </a:rPr>
              <a:t>i</a:t>
            </a:r>
            <a:r>
              <a:rPr lang="en-US" altLang="sq-AL" sz="2400" b="1" i="1" dirty="0" smtClean="0">
                <a:latin typeface="Cambria" panose="02040503050406030204" pitchFamily="18" charset="0"/>
                <a:ea typeface="Cambria" panose="02040503050406030204" pitchFamily="18" charset="0"/>
              </a:rPr>
              <a:t> </a:t>
            </a:r>
            <a:r>
              <a:rPr lang="en-US" altLang="sq-AL" sz="2400" b="1" i="1" dirty="0" err="1" smtClean="0">
                <a:latin typeface="Cambria" panose="02040503050406030204" pitchFamily="18" charset="0"/>
                <a:ea typeface="Cambria" panose="02040503050406030204" pitchFamily="18" charset="0"/>
              </a:rPr>
              <a:t>Prokurimit</a:t>
            </a:r>
            <a:r>
              <a:rPr lang="en-US" altLang="sq-AL" sz="2400" b="1" i="1" dirty="0" smtClean="0">
                <a:latin typeface="Cambria" panose="02040503050406030204" pitchFamily="18" charset="0"/>
                <a:ea typeface="Cambria" panose="02040503050406030204" pitchFamily="18" charset="0"/>
              </a:rPr>
              <a:t> </a:t>
            </a:r>
            <a:r>
              <a:rPr lang="en-US" altLang="sq-AL" sz="2400" b="1" i="1" dirty="0" err="1" smtClean="0">
                <a:latin typeface="Cambria" panose="02040503050406030204" pitchFamily="18" charset="0"/>
                <a:ea typeface="Cambria" panose="02040503050406030204" pitchFamily="18" charset="0"/>
              </a:rPr>
              <a:t>dhe</a:t>
            </a:r>
            <a:r>
              <a:rPr lang="en-US" altLang="sq-AL" sz="2400" b="1" i="1" dirty="0" smtClean="0">
                <a:latin typeface="Cambria" panose="02040503050406030204" pitchFamily="18" charset="0"/>
                <a:ea typeface="Cambria" panose="02040503050406030204" pitchFamily="18" charset="0"/>
              </a:rPr>
              <a:t> </a:t>
            </a:r>
            <a:r>
              <a:rPr lang="en-US" altLang="sq-AL" sz="2400" b="1" i="1" dirty="0" err="1" smtClean="0">
                <a:latin typeface="Cambria" panose="02040503050406030204" pitchFamily="18" charset="0"/>
                <a:ea typeface="Cambria" panose="02040503050406030204" pitchFamily="18" charset="0"/>
              </a:rPr>
              <a:t>Deklaratat</a:t>
            </a:r>
            <a:r>
              <a:rPr lang="en-US" altLang="sq-AL" sz="2400" b="1" i="1" dirty="0" smtClean="0">
                <a:latin typeface="Cambria" panose="02040503050406030204" pitchFamily="18" charset="0"/>
                <a:ea typeface="Cambria" panose="02040503050406030204" pitchFamily="18" charset="0"/>
              </a:rPr>
              <a:t> </a:t>
            </a:r>
            <a:r>
              <a:rPr lang="en-US" altLang="sq-AL" sz="2400" b="1" i="1" dirty="0" err="1" smtClean="0">
                <a:latin typeface="Cambria" panose="02040503050406030204" pitchFamily="18" charset="0"/>
                <a:ea typeface="Cambria" panose="02040503050406030204" pitchFamily="18" charset="0"/>
              </a:rPr>
              <a:t>nen</a:t>
            </a:r>
            <a:r>
              <a:rPr lang="en-US" altLang="sq-AL" sz="2400" b="1" i="1" dirty="0" smtClean="0">
                <a:latin typeface="Cambria" panose="02040503050406030204" pitchFamily="18" charset="0"/>
                <a:ea typeface="Cambria" panose="02040503050406030204" pitchFamily="18" charset="0"/>
              </a:rPr>
              <a:t> Betim </a:t>
            </a:r>
          </a:p>
          <a:p>
            <a:pPr eaLnBrk="1" hangingPunct="1"/>
            <a:r>
              <a:rPr lang="en-US" altLang="sq-AL" sz="2400" b="1" i="1" dirty="0" err="1" smtClean="0">
                <a:latin typeface="Cambria" panose="02040503050406030204" pitchFamily="18" charset="0"/>
                <a:ea typeface="Cambria" panose="02040503050406030204" pitchFamily="18" charset="0"/>
              </a:rPr>
              <a:t>Pjesa</a:t>
            </a:r>
            <a:r>
              <a:rPr lang="en-US" altLang="sq-AL" sz="2400" b="1" i="1" dirty="0" smtClean="0">
                <a:latin typeface="Cambria" panose="02040503050406030204" pitchFamily="18" charset="0"/>
                <a:ea typeface="Cambria" panose="02040503050406030204" pitchFamily="18" charset="0"/>
              </a:rPr>
              <a:t> E </a:t>
            </a:r>
            <a:r>
              <a:rPr lang="en-US" altLang="sq-AL" sz="2400" b="1" i="1" dirty="0" err="1" smtClean="0">
                <a:latin typeface="Cambria" panose="02040503050406030204" pitchFamily="18" charset="0"/>
                <a:ea typeface="Cambria" panose="02040503050406030204" pitchFamily="18" charset="0"/>
              </a:rPr>
              <a:t>Rregullat</a:t>
            </a:r>
            <a:r>
              <a:rPr lang="en-US" altLang="sq-AL" sz="2400" b="1" i="1" dirty="0" smtClean="0">
                <a:latin typeface="Cambria" panose="02040503050406030204" pitchFamily="18" charset="0"/>
                <a:ea typeface="Cambria" panose="02040503050406030204" pitchFamily="18" charset="0"/>
              </a:rPr>
              <a:t> per </a:t>
            </a:r>
            <a:r>
              <a:rPr lang="en-US" altLang="sq-AL" sz="2400" b="1" i="1" dirty="0" err="1" smtClean="0">
                <a:latin typeface="Cambria" panose="02040503050406030204" pitchFamily="18" charset="0"/>
                <a:ea typeface="Cambria" panose="02040503050406030204" pitchFamily="18" charset="0"/>
              </a:rPr>
              <a:t>shitjen</a:t>
            </a:r>
            <a:r>
              <a:rPr lang="en-US" altLang="sq-AL" sz="2400" b="1" i="1" dirty="0" smtClean="0">
                <a:latin typeface="Cambria" panose="02040503050406030204" pitchFamily="18" charset="0"/>
                <a:ea typeface="Cambria" panose="02040503050406030204" pitchFamily="18" charset="0"/>
              </a:rPr>
              <a:t> e </a:t>
            </a:r>
            <a:r>
              <a:rPr lang="en-US" altLang="sq-AL" sz="2400" b="1" i="1" dirty="0" err="1" smtClean="0">
                <a:latin typeface="Cambria" panose="02040503050406030204" pitchFamily="18" charset="0"/>
                <a:ea typeface="Cambria" panose="02040503050406030204" pitchFamily="18" charset="0"/>
              </a:rPr>
              <a:t>Aseteve</a:t>
            </a:r>
            <a:r>
              <a:rPr lang="en-US" altLang="sq-AL" sz="2400" b="1" i="1" dirty="0" smtClean="0">
                <a:latin typeface="Cambria" panose="02040503050406030204" pitchFamily="18" charset="0"/>
                <a:ea typeface="Cambria" panose="02040503050406030204" pitchFamily="18" charset="0"/>
              </a:rPr>
              <a:t> </a:t>
            </a:r>
          </a:p>
          <a:p>
            <a:pPr eaLnBrk="1" hangingPunct="1"/>
            <a:r>
              <a:rPr lang="en-US" altLang="sq-AL" sz="2400" b="1" i="1" dirty="0" err="1" smtClean="0">
                <a:latin typeface="Cambria" panose="02040503050406030204" pitchFamily="18" charset="0"/>
                <a:ea typeface="Cambria" panose="02040503050406030204" pitchFamily="18" charset="0"/>
              </a:rPr>
              <a:t>Pjesa</a:t>
            </a:r>
            <a:r>
              <a:rPr lang="en-US" altLang="sq-AL" sz="2400" b="1" i="1" dirty="0" smtClean="0">
                <a:latin typeface="Cambria" panose="02040503050406030204" pitchFamily="18" charset="0"/>
                <a:ea typeface="Cambria" panose="02040503050406030204" pitchFamily="18" charset="0"/>
              </a:rPr>
              <a:t> F </a:t>
            </a:r>
            <a:r>
              <a:rPr lang="en-US" altLang="sq-AL" sz="2400" b="1" i="1" dirty="0" err="1" smtClean="0">
                <a:latin typeface="Cambria" panose="02040503050406030204" pitchFamily="18" charset="0"/>
                <a:ea typeface="Cambria" panose="02040503050406030204" pitchFamily="18" charset="0"/>
              </a:rPr>
              <a:t>Formular</a:t>
            </a:r>
            <a:r>
              <a:rPr lang="en-US" altLang="sq-AL" sz="2400" b="1" i="1" dirty="0" smtClean="0">
                <a:latin typeface="Cambria" panose="02040503050406030204" pitchFamily="18" charset="0"/>
                <a:ea typeface="Cambria" panose="02040503050406030204" pitchFamily="18" charset="0"/>
              </a:rPr>
              <a:t> per </a:t>
            </a:r>
            <a:r>
              <a:rPr lang="en-US" altLang="sq-AL" sz="2400" b="1" i="1" dirty="0" err="1" smtClean="0">
                <a:latin typeface="Cambria" panose="02040503050406030204" pitchFamily="18" charset="0"/>
                <a:ea typeface="Cambria" panose="02040503050406030204" pitchFamily="18" charset="0"/>
              </a:rPr>
              <a:t>parashtrim</a:t>
            </a:r>
            <a:r>
              <a:rPr lang="en-US" altLang="sq-AL" sz="2400" b="1" i="1" dirty="0" smtClean="0">
                <a:latin typeface="Cambria" panose="02040503050406030204" pitchFamily="18" charset="0"/>
                <a:ea typeface="Cambria" panose="02040503050406030204" pitchFamily="18" charset="0"/>
              </a:rPr>
              <a:t> </a:t>
            </a:r>
            <a:r>
              <a:rPr lang="en-US" altLang="sq-AL" sz="2400" b="1" i="1" dirty="0" err="1" smtClean="0">
                <a:latin typeface="Cambria" panose="02040503050406030204" pitchFamily="18" charset="0"/>
                <a:ea typeface="Cambria" panose="02040503050406030204" pitchFamily="18" charset="0"/>
              </a:rPr>
              <a:t>ankese</a:t>
            </a:r>
            <a:r>
              <a:rPr lang="en-US" altLang="sq-AL" sz="2400" b="1" i="1" dirty="0" smtClean="0">
                <a:latin typeface="Cambria" panose="02040503050406030204" pitchFamily="18" charset="0"/>
                <a:ea typeface="Cambria" panose="02040503050406030204" pitchFamily="18" charset="0"/>
              </a:rPr>
              <a:t> ne OSHP </a:t>
            </a:r>
          </a:p>
          <a:p>
            <a:pPr eaLnBrk="1" hangingPunct="1"/>
            <a:r>
              <a:rPr lang="en-US" altLang="sq-AL" sz="2400" b="1" i="1" dirty="0" err="1" smtClean="0">
                <a:latin typeface="Cambria" panose="02040503050406030204" pitchFamily="18" charset="0"/>
                <a:ea typeface="Cambria" panose="02040503050406030204" pitchFamily="18" charset="0"/>
              </a:rPr>
              <a:t>Pjesa</a:t>
            </a:r>
            <a:r>
              <a:rPr lang="en-US" altLang="sq-AL" sz="2400" b="1" i="1" dirty="0" smtClean="0">
                <a:latin typeface="Cambria" panose="02040503050406030204" pitchFamily="18" charset="0"/>
                <a:ea typeface="Cambria" panose="02040503050406030204" pitchFamily="18" charset="0"/>
              </a:rPr>
              <a:t> G Per </a:t>
            </a:r>
            <a:r>
              <a:rPr lang="en-US" altLang="sq-AL" sz="2400" b="1" i="1" dirty="0" err="1" smtClean="0">
                <a:latin typeface="Cambria" panose="02040503050406030204" pitchFamily="18" charset="0"/>
                <a:ea typeface="Cambria" panose="02040503050406030204" pitchFamily="18" charset="0"/>
              </a:rPr>
              <a:t>Misionet</a:t>
            </a:r>
            <a:r>
              <a:rPr lang="en-US" altLang="sq-AL" sz="2400" b="1" i="1" dirty="0" smtClean="0">
                <a:latin typeface="Cambria" panose="02040503050406030204" pitchFamily="18" charset="0"/>
                <a:ea typeface="Cambria" panose="02040503050406030204" pitchFamily="18" charset="0"/>
              </a:rPr>
              <a:t> </a:t>
            </a:r>
            <a:r>
              <a:rPr lang="en-US" altLang="sq-AL" sz="2400" b="1" i="1" dirty="0" err="1" smtClean="0">
                <a:latin typeface="Cambria" panose="02040503050406030204" pitchFamily="18" charset="0"/>
                <a:ea typeface="Cambria" panose="02040503050406030204" pitchFamily="18" charset="0"/>
              </a:rPr>
              <a:t>Diplomatike</a:t>
            </a:r>
            <a:r>
              <a:rPr lang="en-US" altLang="sq-AL" sz="2400" b="1" i="1" dirty="0" smtClean="0">
                <a:latin typeface="Cambria" panose="02040503050406030204" pitchFamily="18" charset="0"/>
                <a:ea typeface="Cambria" panose="02040503050406030204" pitchFamily="18" charset="0"/>
              </a:rPr>
              <a:t> </a:t>
            </a:r>
            <a:r>
              <a:rPr lang="en-US" altLang="sq-AL" sz="2400" b="1" i="1" dirty="0" err="1" smtClean="0">
                <a:latin typeface="Cambria" panose="02040503050406030204" pitchFamily="18" charset="0"/>
                <a:ea typeface="Cambria" panose="02040503050406030204" pitchFamily="18" charset="0"/>
              </a:rPr>
              <a:t>Konsullore</a:t>
            </a:r>
            <a:r>
              <a:rPr lang="en-US" altLang="sq-AL" sz="2400" b="1" i="1" dirty="0" smtClean="0">
                <a:latin typeface="Cambria" panose="02040503050406030204" pitchFamily="18" charset="0"/>
                <a:ea typeface="Cambria" panose="02040503050406030204" pitchFamily="18" charset="0"/>
              </a:rPr>
              <a:t> </a:t>
            </a:r>
            <a:r>
              <a:rPr lang="en-US" altLang="sq-AL" sz="2400" b="1" i="1" dirty="0" err="1" smtClean="0">
                <a:latin typeface="Cambria" panose="02040503050406030204" pitchFamily="18" charset="0"/>
                <a:ea typeface="Cambria" panose="02040503050406030204" pitchFamily="18" charset="0"/>
              </a:rPr>
              <a:t>te</a:t>
            </a:r>
            <a:r>
              <a:rPr lang="en-US" altLang="sq-AL" sz="2400" b="1" i="1" dirty="0" smtClean="0">
                <a:latin typeface="Cambria" panose="02040503050406030204" pitchFamily="18" charset="0"/>
                <a:ea typeface="Cambria" panose="02040503050406030204" pitchFamily="18" charset="0"/>
              </a:rPr>
              <a:t> </a:t>
            </a:r>
            <a:r>
              <a:rPr lang="en-US" altLang="sq-AL" sz="2400" b="1" i="1" dirty="0" err="1" smtClean="0">
                <a:latin typeface="Cambria" panose="02040503050406030204" pitchFamily="18" charset="0"/>
                <a:ea typeface="Cambria" panose="02040503050406030204" pitchFamily="18" charset="0"/>
              </a:rPr>
              <a:t>Republikes</a:t>
            </a:r>
            <a:r>
              <a:rPr lang="en-US" altLang="sq-AL" sz="2400" b="1" i="1" dirty="0" smtClean="0">
                <a:latin typeface="Cambria" panose="02040503050406030204" pitchFamily="18" charset="0"/>
                <a:ea typeface="Cambria" panose="02040503050406030204" pitchFamily="18" charset="0"/>
              </a:rPr>
              <a:t> se </a:t>
            </a:r>
            <a:r>
              <a:rPr lang="en-US" altLang="sq-AL" sz="2400" b="1" i="1" dirty="0" err="1" smtClean="0">
                <a:latin typeface="Cambria" panose="02040503050406030204" pitchFamily="18" charset="0"/>
                <a:ea typeface="Cambria" panose="02040503050406030204" pitchFamily="18" charset="0"/>
              </a:rPr>
              <a:t>Kosoves</a:t>
            </a:r>
            <a:endParaRPr lang="en-US" altLang="sq-AL" sz="2400" b="1" i="1" dirty="0" smtClean="0">
              <a:latin typeface="Cambria" panose="02040503050406030204" pitchFamily="18" charset="0"/>
              <a:ea typeface="Cambria" panose="02040503050406030204" pitchFamily="18" charset="0"/>
            </a:endParaRPr>
          </a:p>
          <a:p>
            <a:pPr eaLnBrk="1" hangingPunct="1"/>
            <a:endParaRPr lang="en-US" altLang="sq-AL" sz="2400" b="1" i="1" dirty="0" smtClean="0">
              <a:latin typeface="Cambria" panose="02040503050406030204" pitchFamily="18" charset="0"/>
              <a:ea typeface="Cambria" panose="02040503050406030204" pitchFamily="18" charset="0"/>
            </a:endParaRPr>
          </a:p>
        </p:txBody>
      </p:sp>
      <p:sp>
        <p:nvSpPr>
          <p:cNvPr id="10245" name="Slide Number Placeholder 4"/>
          <p:cNvSpPr>
            <a:spLocks noGrp="1"/>
          </p:cNvSpPr>
          <p:nvPr>
            <p:ph type="sldNum" sz="quarter" idx="12"/>
          </p:nvPr>
        </p:nvSpPr>
        <p:spPr>
          <a:xfrm>
            <a:off x="3124200" y="6248400"/>
            <a:ext cx="2895600" cy="476250"/>
          </a:xfrm>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fld id="{20B223E9-3795-46A1-AD57-BF273151C1CE}" type="slidenum">
              <a:rPr lang="en-GB" altLang="sq-AL">
                <a:solidFill>
                  <a:srgbClr val="898989"/>
                </a:solidFill>
              </a:rPr>
              <a:pPr algn="ctr"/>
              <a:t>14</a:t>
            </a:fld>
            <a:endParaRPr lang="en-GB" altLang="sq-AL">
              <a:solidFill>
                <a:srgbClr val="898989"/>
              </a:solidFill>
            </a:endParaRPr>
          </a:p>
        </p:txBody>
      </p:sp>
    </p:spTree>
    <p:extLst>
      <p:ext uri="{BB962C8B-B14F-4D97-AF65-F5344CB8AC3E}">
        <p14:creationId xmlns:p14="http://schemas.microsoft.com/office/powerpoint/2010/main" val="1694950494"/>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6"/>
            <a:ext cx="9144000" cy="1325563"/>
          </a:xfrm>
        </p:spPr>
        <p:txBody>
          <a:bodyPr>
            <a:normAutofit fontScale="90000"/>
          </a:bodyPr>
          <a:lstStyle/>
          <a:p>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Ligji i Prokurimit publik </a:t>
            </a:r>
            <a:r>
              <a:rPr lang="sq-AL" sz="24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Nr</a:t>
            </a: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 04/L-042</a:t>
            </a:r>
            <a:r>
              <a:rPr lang="sq-AL" sz="24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24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2400"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i</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24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ndryshuar</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24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dhe</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24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plotësuar</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me </a:t>
            </a:r>
            <a:r>
              <a:rPr lang="en-US" sz="24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Lgjin</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24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Nr</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04/L-237, </a:t>
            </a:r>
            <a:r>
              <a:rPr lang="en-US" sz="24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Ligjin</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24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Nr</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05/L-068 </a:t>
            </a:r>
            <a:r>
              <a:rPr lang="en-US" sz="24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dhe</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24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Ligjin</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24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Nr</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05/L-092 </a:t>
            </a:r>
            <a:r>
              <a:rPr lang="sq-AL" sz="24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24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24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endParaRPr lang="sq-AL" sz="2400" dirty="0">
              <a:solidFill>
                <a:schemeClr val="accent1">
                  <a:lumMod val="75000"/>
                </a:schemeClr>
              </a:solidFill>
            </a:endParaRPr>
          </a:p>
        </p:txBody>
      </p:sp>
      <p:sp>
        <p:nvSpPr>
          <p:cNvPr id="3" name="Content Placeholder 2"/>
          <p:cNvSpPr>
            <a:spLocks noGrp="1"/>
          </p:cNvSpPr>
          <p:nvPr>
            <p:ph idx="1"/>
          </p:nvPr>
        </p:nvSpPr>
        <p:spPr>
          <a:xfrm>
            <a:off x="0" y="1447800"/>
            <a:ext cx="9144000" cy="4729163"/>
          </a:xfrm>
        </p:spPr>
        <p:txBody>
          <a:bodyPr/>
          <a:lstStyle/>
          <a:p>
            <a:pPr lvl="1">
              <a:buFont typeface="Wingdings" pitchFamily="2" charset="2"/>
              <a:buChar char="§"/>
              <a:defRPr/>
            </a:pPr>
            <a:r>
              <a:rPr lang="sq-AL" dirty="0">
                <a:latin typeface="Cambria" panose="02040503050406030204" pitchFamily="18" charset="0"/>
                <a:ea typeface="Cambria" panose="02040503050406030204" pitchFamily="18" charset="0"/>
                <a:cs typeface="Arial" panose="020B0604020202020204" pitchFamily="34" charset="0"/>
              </a:rPr>
              <a:t>Ligji i Prokurimit Publik </a:t>
            </a:r>
            <a:r>
              <a:rPr lang="en-US" dirty="0">
                <a:latin typeface="Cambria" panose="02040503050406030204" pitchFamily="18" charset="0"/>
                <a:ea typeface="Cambria" panose="02040503050406030204" pitchFamily="18" charset="0"/>
                <a:cs typeface="Arial" panose="020B0604020202020204" pitchFamily="34" charset="0"/>
              </a:rPr>
              <a:t> </a:t>
            </a:r>
            <a:r>
              <a:rPr lang="en-US" dirty="0" err="1">
                <a:latin typeface="Cambria" panose="02040503050406030204" pitchFamily="18" charset="0"/>
                <a:ea typeface="Cambria" panose="02040503050406030204" pitchFamily="18" charset="0"/>
                <a:cs typeface="Arial" panose="020B0604020202020204" pitchFamily="34" charset="0"/>
              </a:rPr>
              <a:t>Nr</a:t>
            </a:r>
            <a:r>
              <a:rPr lang="en-US" dirty="0">
                <a:latin typeface="Cambria" panose="02040503050406030204" pitchFamily="18" charset="0"/>
                <a:ea typeface="Cambria" panose="02040503050406030204" pitchFamily="18" charset="0"/>
                <a:cs typeface="Arial" panose="020B0604020202020204" pitchFamily="34" charset="0"/>
              </a:rPr>
              <a:t> .04/L-042   </a:t>
            </a:r>
            <a:r>
              <a:rPr lang="sq-AL" dirty="0">
                <a:latin typeface="Cambria" panose="02040503050406030204" pitchFamily="18" charset="0"/>
                <a:ea typeface="Cambria" panose="02040503050406030204" pitchFamily="18" charset="0"/>
                <a:cs typeface="Arial" panose="020B0604020202020204" pitchFamily="34" charset="0"/>
              </a:rPr>
              <a:t>ë</a:t>
            </a:r>
            <a:r>
              <a:rPr lang="en-US" dirty="0" err="1">
                <a:latin typeface="Cambria" panose="02040503050406030204" pitchFamily="18" charset="0"/>
                <a:ea typeface="Cambria" panose="02040503050406030204" pitchFamily="18" charset="0"/>
                <a:cs typeface="Arial" panose="020B0604020202020204" pitchFamily="34" charset="0"/>
              </a:rPr>
              <a:t>sht</a:t>
            </a:r>
            <a:r>
              <a:rPr lang="sq-AL" dirty="0">
                <a:latin typeface="Cambria" panose="02040503050406030204" pitchFamily="18" charset="0"/>
                <a:ea typeface="Cambria" panose="02040503050406030204" pitchFamily="18" charset="0"/>
                <a:cs typeface="Arial" panose="020B0604020202020204" pitchFamily="34" charset="0"/>
              </a:rPr>
              <a:t>ë</a:t>
            </a:r>
            <a:r>
              <a:rPr lang="en-US" dirty="0">
                <a:latin typeface="Cambria" panose="02040503050406030204" pitchFamily="18" charset="0"/>
                <a:ea typeface="Cambria" panose="02040503050406030204" pitchFamily="18" charset="0"/>
                <a:cs typeface="Arial" panose="020B0604020202020204" pitchFamily="34" charset="0"/>
              </a:rPr>
              <a:t>  </a:t>
            </a:r>
            <a:r>
              <a:rPr lang="sq-AL" dirty="0">
                <a:latin typeface="Cambria" panose="02040503050406030204" pitchFamily="18" charset="0"/>
                <a:ea typeface="Cambria" panose="02040503050406030204" pitchFamily="18" charset="0"/>
                <a:cs typeface="Arial" panose="020B0604020202020204" pitchFamily="34" charset="0"/>
              </a:rPr>
              <a:t>akti më i lartë ligjor </a:t>
            </a:r>
            <a:r>
              <a:rPr lang="en-US" dirty="0">
                <a:latin typeface="Cambria" panose="02040503050406030204" pitchFamily="18" charset="0"/>
                <a:ea typeface="Cambria" panose="02040503050406030204" pitchFamily="18" charset="0"/>
                <a:cs typeface="Arial" panose="020B0604020202020204" pitchFamily="34" charset="0"/>
              </a:rPr>
              <a:t>p</a:t>
            </a:r>
            <a:r>
              <a:rPr lang="sq-AL" dirty="0">
                <a:latin typeface="Cambria" panose="02040503050406030204" pitchFamily="18" charset="0"/>
                <a:ea typeface="Cambria" panose="02040503050406030204" pitchFamily="18" charset="0"/>
                <a:cs typeface="Arial" panose="020B0604020202020204" pitchFamily="34" charset="0"/>
              </a:rPr>
              <a:t>ë</a:t>
            </a:r>
            <a:r>
              <a:rPr lang="en-US" dirty="0">
                <a:latin typeface="Cambria" panose="02040503050406030204" pitchFamily="18" charset="0"/>
                <a:ea typeface="Cambria" panose="02040503050406030204" pitchFamily="18" charset="0"/>
                <a:cs typeface="Arial" panose="020B0604020202020204" pitchFamily="34" charset="0"/>
              </a:rPr>
              <a:t>r</a:t>
            </a:r>
            <a:r>
              <a:rPr lang="sq-AL" dirty="0">
                <a:latin typeface="Cambria" panose="02040503050406030204" pitchFamily="18" charset="0"/>
                <a:ea typeface="Cambria" panose="02040503050406030204" pitchFamily="18" charset="0"/>
                <a:cs typeface="Arial" panose="020B0604020202020204" pitchFamily="34" charset="0"/>
              </a:rPr>
              <a:t> Prokurim Publik në Kosovë</a:t>
            </a:r>
            <a:r>
              <a:rPr lang="sq-AL" dirty="0" smtClean="0">
                <a:latin typeface="Cambria" panose="02040503050406030204" pitchFamily="18" charset="0"/>
                <a:ea typeface="Cambria" panose="02040503050406030204" pitchFamily="18" charset="0"/>
                <a:cs typeface="Arial" panose="020B0604020202020204" pitchFamily="34" charset="0"/>
              </a:rPr>
              <a:t>.</a:t>
            </a:r>
            <a:r>
              <a:rPr lang="en-US" dirty="0" smtClean="0">
                <a:latin typeface="Cambria" panose="02040503050406030204" pitchFamily="18" charset="0"/>
                <a:ea typeface="Cambria" panose="02040503050406030204" pitchFamily="18" charset="0"/>
                <a:cs typeface="Arial" panose="020B0604020202020204" pitchFamily="34" charset="0"/>
              </a:rPr>
              <a:t> I </a:t>
            </a:r>
            <a:r>
              <a:rPr lang="en-US" dirty="0" err="1" smtClean="0">
                <a:latin typeface="Cambria" panose="02040503050406030204" pitchFamily="18" charset="0"/>
                <a:ea typeface="Cambria" panose="02040503050406030204" pitchFamily="18" charset="0"/>
                <a:cs typeface="Arial" panose="020B0604020202020204" pitchFamily="34" charset="0"/>
              </a:rPr>
              <a:t>cili</a:t>
            </a:r>
            <a:r>
              <a:rPr lang="en-US" dirty="0" smtClean="0">
                <a:latin typeface="Cambria" panose="02040503050406030204" pitchFamily="18" charset="0"/>
                <a:ea typeface="Cambria" panose="02040503050406030204" pitchFamily="18" charset="0"/>
                <a:cs typeface="Arial" panose="020B0604020202020204" pitchFamily="34" charset="0"/>
              </a:rPr>
              <a:t> </a:t>
            </a:r>
            <a:r>
              <a:rPr lang="en-US" dirty="0" err="1" smtClean="0">
                <a:latin typeface="Cambria" panose="02040503050406030204" pitchFamily="18" charset="0"/>
                <a:ea typeface="Cambria" panose="02040503050406030204" pitchFamily="18" charset="0"/>
                <a:cs typeface="Arial" panose="020B0604020202020204" pitchFamily="34" charset="0"/>
              </a:rPr>
              <a:t>eshte</a:t>
            </a:r>
            <a:r>
              <a:rPr lang="en-US" dirty="0" smtClean="0">
                <a:latin typeface="Cambria" panose="02040503050406030204" pitchFamily="18" charset="0"/>
                <a:ea typeface="Cambria" panose="02040503050406030204" pitchFamily="18" charset="0"/>
                <a:cs typeface="Arial" panose="020B0604020202020204" pitchFamily="34" charset="0"/>
              </a:rPr>
              <a:t> ne </a:t>
            </a:r>
            <a:r>
              <a:rPr lang="en-US" dirty="0" err="1" smtClean="0">
                <a:latin typeface="Cambria" panose="02040503050406030204" pitchFamily="18" charset="0"/>
                <a:ea typeface="Cambria" panose="02040503050406030204" pitchFamily="18" charset="0"/>
                <a:cs typeface="Arial" panose="020B0604020202020204" pitchFamily="34" charset="0"/>
              </a:rPr>
              <a:t>fuqi</a:t>
            </a:r>
            <a:r>
              <a:rPr lang="en-US" dirty="0" smtClean="0">
                <a:latin typeface="Cambria" panose="02040503050406030204" pitchFamily="18" charset="0"/>
                <a:ea typeface="Cambria" panose="02040503050406030204" pitchFamily="18" charset="0"/>
                <a:cs typeface="Arial" panose="020B0604020202020204" pitchFamily="34" charset="0"/>
              </a:rPr>
              <a:t> </a:t>
            </a:r>
            <a:r>
              <a:rPr lang="en-US" dirty="0" err="1" smtClean="0">
                <a:latin typeface="Cambria" panose="02040503050406030204" pitchFamily="18" charset="0"/>
                <a:ea typeface="Cambria" panose="02040503050406030204" pitchFamily="18" charset="0"/>
                <a:cs typeface="Arial" panose="020B0604020202020204" pitchFamily="34" charset="0"/>
              </a:rPr>
              <a:t>qe</a:t>
            </a:r>
            <a:r>
              <a:rPr lang="en-US" dirty="0" smtClean="0">
                <a:latin typeface="Cambria" panose="02040503050406030204" pitchFamily="18" charset="0"/>
                <a:ea typeface="Cambria" panose="02040503050406030204" pitchFamily="18" charset="0"/>
                <a:cs typeface="Arial" panose="020B0604020202020204" pitchFamily="34" charset="0"/>
              </a:rPr>
              <a:t> </a:t>
            </a:r>
            <a:r>
              <a:rPr lang="en-US" dirty="0" err="1" smtClean="0">
                <a:latin typeface="Cambria" panose="02040503050406030204" pitchFamily="18" charset="0"/>
                <a:ea typeface="Cambria" panose="02040503050406030204" pitchFamily="18" charset="0"/>
                <a:cs typeface="Arial" panose="020B0604020202020204" pitchFamily="34" charset="0"/>
              </a:rPr>
              <a:t>nga</a:t>
            </a:r>
            <a:r>
              <a:rPr lang="en-US" dirty="0" smtClean="0">
                <a:latin typeface="Cambria" panose="02040503050406030204" pitchFamily="18" charset="0"/>
                <a:ea typeface="Cambria" panose="02040503050406030204" pitchFamily="18" charset="0"/>
                <a:cs typeface="Arial" panose="020B0604020202020204" pitchFamily="34" charset="0"/>
              </a:rPr>
              <a:t> data </a:t>
            </a:r>
            <a:r>
              <a:rPr lang="en-US" dirty="0" smtClean="0"/>
              <a:t>01.03.2016</a:t>
            </a:r>
            <a:endParaRPr lang="sq-AL" dirty="0">
              <a:latin typeface="Cambria" panose="02040503050406030204" pitchFamily="18" charset="0"/>
              <a:ea typeface="Cambria" panose="02040503050406030204" pitchFamily="18" charset="0"/>
              <a:cs typeface="Arial" panose="020B0604020202020204" pitchFamily="34" charset="0"/>
            </a:endParaRPr>
          </a:p>
          <a:p>
            <a:pPr lvl="1">
              <a:buFont typeface="Wingdings" pitchFamily="2" charset="2"/>
              <a:buChar char="§"/>
              <a:defRPr/>
            </a:pPr>
            <a:r>
              <a:rPr lang="sq-AL" dirty="0">
                <a:latin typeface="Cambria" panose="02040503050406030204" pitchFamily="18" charset="0"/>
                <a:ea typeface="Cambria" panose="02040503050406030204" pitchFamily="18" charset="0"/>
                <a:cs typeface="Arial" panose="020B0604020202020204" pitchFamily="34" charset="0"/>
              </a:rPr>
              <a:t>Në pajtim me Direktivat e </a:t>
            </a:r>
            <a:r>
              <a:rPr lang="en-US" dirty="0" err="1">
                <a:latin typeface="Cambria" panose="02040503050406030204" pitchFamily="18" charset="0"/>
                <a:ea typeface="Cambria" panose="02040503050406030204" pitchFamily="18" charset="0"/>
                <a:cs typeface="Arial" panose="020B0604020202020204" pitchFamily="34" charset="0"/>
              </a:rPr>
              <a:t>Komisionit</a:t>
            </a:r>
            <a:r>
              <a:rPr lang="en-US" dirty="0">
                <a:latin typeface="Cambria" panose="02040503050406030204" pitchFamily="18" charset="0"/>
                <a:ea typeface="Cambria" panose="02040503050406030204" pitchFamily="18" charset="0"/>
                <a:cs typeface="Arial" panose="020B0604020202020204" pitchFamily="34" charset="0"/>
              </a:rPr>
              <a:t> </a:t>
            </a:r>
            <a:r>
              <a:rPr lang="sq-AL" dirty="0">
                <a:latin typeface="Cambria" panose="02040503050406030204" pitchFamily="18" charset="0"/>
                <a:ea typeface="Cambria" panose="02040503050406030204" pitchFamily="18" charset="0"/>
                <a:cs typeface="Arial" panose="020B0604020202020204" pitchFamily="34" charset="0"/>
              </a:rPr>
              <a:t>Evropian (</a:t>
            </a:r>
            <a:r>
              <a:rPr lang="en-US" dirty="0" err="1">
                <a:latin typeface="Cambria" panose="02040503050406030204" pitchFamily="18" charset="0"/>
                <a:ea typeface="Cambria" panose="02040503050406030204" pitchFamily="18" charset="0"/>
                <a:cs typeface="Arial" panose="020B0604020202020204" pitchFamily="34" charset="0"/>
              </a:rPr>
              <a:t>Parimet</a:t>
            </a:r>
            <a:r>
              <a:rPr lang="en-US" dirty="0">
                <a:latin typeface="Cambria" panose="02040503050406030204" pitchFamily="18" charset="0"/>
                <a:ea typeface="Cambria" panose="02040503050406030204" pitchFamily="18" charset="0"/>
                <a:cs typeface="Arial" panose="020B0604020202020204" pitchFamily="34" charset="0"/>
              </a:rPr>
              <a:t> e </a:t>
            </a:r>
            <a:r>
              <a:rPr lang="en-US" dirty="0" err="1">
                <a:latin typeface="Cambria" panose="02040503050406030204" pitchFamily="18" charset="0"/>
                <a:ea typeface="Cambria" panose="02040503050406030204" pitchFamily="18" charset="0"/>
                <a:cs typeface="Arial" panose="020B0604020202020204" pitchFamily="34" charset="0"/>
              </a:rPr>
              <a:t>përgjitshme</a:t>
            </a:r>
            <a:r>
              <a:rPr lang="sq-AL" dirty="0">
                <a:latin typeface="Cambria" panose="02040503050406030204" pitchFamily="18" charset="0"/>
                <a:ea typeface="Cambria" panose="02040503050406030204" pitchFamily="18" charset="0"/>
                <a:cs typeface="Arial" panose="020B0604020202020204" pitchFamily="34" charset="0"/>
              </a:rPr>
              <a:t>). </a:t>
            </a:r>
          </a:p>
          <a:p>
            <a:pPr lvl="1">
              <a:buFont typeface="Wingdings" pitchFamily="2" charset="2"/>
              <a:buChar char="§"/>
              <a:defRPr/>
            </a:pPr>
            <a:r>
              <a:rPr lang="sq-AL" dirty="0">
                <a:latin typeface="Cambria" panose="02040503050406030204" pitchFamily="18" charset="0"/>
                <a:ea typeface="Cambria" panose="02040503050406030204" pitchFamily="18" charset="0"/>
                <a:cs typeface="Arial" panose="020B0604020202020204" pitchFamily="34" charset="0"/>
              </a:rPr>
              <a:t>Përbëhet prej </a:t>
            </a:r>
            <a:r>
              <a:rPr lang="en-US" dirty="0" err="1">
                <a:latin typeface="Cambria" panose="02040503050406030204" pitchFamily="18" charset="0"/>
                <a:ea typeface="Cambria" panose="02040503050406030204" pitchFamily="18" charset="0"/>
                <a:cs typeface="Arial" panose="020B0604020202020204" pitchFamily="34" charset="0"/>
              </a:rPr>
              <a:t>njembëdhjetë</a:t>
            </a:r>
            <a:r>
              <a:rPr lang="sq-AL" dirty="0">
                <a:latin typeface="Cambria" panose="02040503050406030204" pitchFamily="18" charset="0"/>
                <a:ea typeface="Cambria" panose="02040503050406030204" pitchFamily="18" charset="0"/>
                <a:cs typeface="Arial" panose="020B0604020202020204" pitchFamily="34" charset="0"/>
              </a:rPr>
              <a:t> pjesëve</a:t>
            </a:r>
            <a:r>
              <a:rPr lang="en-US" dirty="0">
                <a:latin typeface="Cambria" panose="02040503050406030204" pitchFamily="18" charset="0"/>
                <a:ea typeface="Cambria" panose="02040503050406030204" pitchFamily="18" charset="0"/>
                <a:cs typeface="Arial" panose="020B0604020202020204" pitchFamily="34" charset="0"/>
              </a:rPr>
              <a:t>, </a:t>
            </a:r>
            <a:r>
              <a:rPr lang="en-US" dirty="0" err="1">
                <a:latin typeface="Cambria" panose="02040503050406030204" pitchFamily="18" charset="0"/>
                <a:ea typeface="Cambria" panose="02040503050406030204" pitchFamily="18" charset="0"/>
                <a:cs typeface="Arial" panose="020B0604020202020204" pitchFamily="34" charset="0"/>
              </a:rPr>
              <a:t>dhe</a:t>
            </a:r>
            <a:r>
              <a:rPr lang="en-US" dirty="0">
                <a:latin typeface="Cambria" panose="02040503050406030204" pitchFamily="18" charset="0"/>
                <a:ea typeface="Cambria" panose="02040503050406030204" pitchFamily="18" charset="0"/>
                <a:cs typeface="Arial" panose="020B0604020202020204" pitchFamily="34" charset="0"/>
              </a:rPr>
              <a:t> </a:t>
            </a:r>
            <a:r>
              <a:rPr lang="sq-AL" dirty="0">
                <a:latin typeface="Cambria" panose="02040503050406030204" pitchFamily="18" charset="0"/>
                <a:ea typeface="Cambria" panose="02040503050406030204" pitchFamily="18" charset="0"/>
                <a:cs typeface="Arial" panose="020B0604020202020204" pitchFamily="34" charset="0"/>
              </a:rPr>
              <a:t>1</a:t>
            </a:r>
            <a:r>
              <a:rPr lang="en-US" dirty="0">
                <a:latin typeface="Cambria" panose="02040503050406030204" pitchFamily="18" charset="0"/>
                <a:ea typeface="Cambria" panose="02040503050406030204" pitchFamily="18" charset="0"/>
                <a:cs typeface="Arial" panose="020B0604020202020204" pitchFamily="34" charset="0"/>
              </a:rPr>
              <a:t>35</a:t>
            </a:r>
            <a:r>
              <a:rPr lang="sq-AL" dirty="0">
                <a:latin typeface="Cambria" panose="02040503050406030204" pitchFamily="18" charset="0"/>
                <a:ea typeface="Cambria" panose="02040503050406030204" pitchFamily="18" charset="0"/>
                <a:cs typeface="Arial" panose="020B0604020202020204" pitchFamily="34" charset="0"/>
              </a:rPr>
              <a:t> neneve</a:t>
            </a:r>
            <a:r>
              <a:rPr lang="sq-AL" dirty="0" smtClean="0">
                <a:latin typeface="Cambria" panose="02040503050406030204" pitchFamily="18" charset="0"/>
                <a:ea typeface="Cambria" panose="02040503050406030204" pitchFamily="18" charset="0"/>
                <a:cs typeface="Arial" panose="020B0604020202020204" pitchFamily="34" charset="0"/>
              </a:rPr>
              <a:t>.</a:t>
            </a:r>
            <a:endParaRPr lang="en-US" dirty="0" smtClean="0">
              <a:latin typeface="Cambria" panose="02040503050406030204" pitchFamily="18" charset="0"/>
              <a:ea typeface="Cambria" panose="02040503050406030204" pitchFamily="18" charset="0"/>
              <a:cs typeface="Arial" panose="020B0604020202020204" pitchFamily="34" charset="0"/>
            </a:endParaRPr>
          </a:p>
          <a:p>
            <a:pPr lvl="1">
              <a:buFont typeface="Wingdings" pitchFamily="2" charset="2"/>
              <a:buChar char="§"/>
              <a:defRPr/>
            </a:pPr>
            <a:r>
              <a:rPr lang="sq-AL" dirty="0">
                <a:latin typeface="Cambria" panose="02040503050406030204" pitchFamily="18" charset="0"/>
                <a:ea typeface="Cambria" panose="02040503050406030204" pitchFamily="18" charset="0"/>
                <a:cs typeface="Arial" panose="020B0604020202020204" pitchFamily="34" charset="0"/>
              </a:rPr>
              <a:t>përbëhet prej </a:t>
            </a:r>
            <a:r>
              <a:rPr lang="sq-AL" b="1" dirty="0">
                <a:latin typeface="Cambria" panose="02040503050406030204" pitchFamily="18" charset="0"/>
                <a:ea typeface="Cambria" panose="02040503050406030204" pitchFamily="18" charset="0"/>
                <a:cs typeface="Arial" panose="020B0604020202020204" pitchFamily="34" charset="0"/>
              </a:rPr>
              <a:t>1</a:t>
            </a:r>
            <a:r>
              <a:rPr lang="en-US" b="1" dirty="0">
                <a:latin typeface="Cambria" panose="02040503050406030204" pitchFamily="18" charset="0"/>
                <a:ea typeface="Cambria" panose="02040503050406030204" pitchFamily="18" charset="0"/>
                <a:cs typeface="Arial" panose="020B0604020202020204" pitchFamily="34" charset="0"/>
              </a:rPr>
              <a:t>1</a:t>
            </a:r>
            <a:r>
              <a:rPr lang="sq-AL" b="1" dirty="0">
                <a:latin typeface="Cambria" panose="02040503050406030204" pitchFamily="18" charset="0"/>
                <a:ea typeface="Cambria" panose="02040503050406030204" pitchFamily="18" charset="0"/>
                <a:cs typeface="Arial" panose="020B0604020202020204" pitchFamily="34" charset="0"/>
              </a:rPr>
              <a:t> pjesëve </a:t>
            </a:r>
            <a:r>
              <a:rPr lang="sq-AL" dirty="0">
                <a:latin typeface="Cambria" panose="02040503050406030204" pitchFamily="18" charset="0"/>
                <a:ea typeface="Cambria" panose="02040503050406030204" pitchFamily="18" charset="0"/>
                <a:cs typeface="Arial" panose="020B0604020202020204" pitchFamily="34" charset="0"/>
              </a:rPr>
              <a:t>dhe atë</a:t>
            </a:r>
            <a:r>
              <a:rPr lang="sq-AL" dirty="0" smtClean="0">
                <a:latin typeface="Cambria" panose="02040503050406030204" pitchFamily="18" charset="0"/>
                <a:ea typeface="Cambria" panose="02040503050406030204" pitchFamily="18" charset="0"/>
                <a:cs typeface="Arial" panose="020B0604020202020204" pitchFamily="34" charset="0"/>
              </a:rPr>
              <a:t>:</a:t>
            </a:r>
            <a:endParaRPr lang="en-US" dirty="0" smtClean="0">
              <a:latin typeface="Cambria" panose="02040503050406030204" pitchFamily="18" charset="0"/>
              <a:ea typeface="Cambria" panose="02040503050406030204" pitchFamily="18" charset="0"/>
              <a:cs typeface="Arial" panose="020B0604020202020204" pitchFamily="34" charset="0"/>
            </a:endParaRPr>
          </a:p>
          <a:p>
            <a:pPr marL="457200" lvl="1" indent="0">
              <a:buNone/>
              <a:defRPr/>
            </a:pPr>
            <a:endParaRPr lang="en-US" dirty="0" smtClean="0">
              <a:latin typeface="Cambria" panose="02040503050406030204" pitchFamily="18" charset="0"/>
              <a:ea typeface="Cambria" panose="02040503050406030204" pitchFamily="18" charset="0"/>
              <a:cs typeface="Arial" panose="020B0604020202020204" pitchFamily="34" charset="0"/>
            </a:endParaRPr>
          </a:p>
          <a:p>
            <a:pPr marL="457200" lvl="1" indent="0">
              <a:buNone/>
              <a:defRPr/>
            </a:pPr>
            <a:r>
              <a:rPr lang="en-US" dirty="0" smtClean="0">
                <a:latin typeface="Cambria" panose="02040503050406030204" pitchFamily="18" charset="0"/>
                <a:ea typeface="Cambria" panose="02040503050406030204" pitchFamily="18" charset="0"/>
                <a:cs typeface="Arial" panose="020B0604020202020204" pitchFamily="34" charset="0"/>
              </a:rPr>
              <a:t>            </a:t>
            </a:r>
            <a:r>
              <a:rPr lang="en-US" b="1" dirty="0" err="1" smtClean="0">
                <a:latin typeface="Cambria" panose="02040503050406030204" pitchFamily="18" charset="0"/>
                <a:ea typeface="Cambria" panose="02040503050406030204" pitchFamily="18" charset="0"/>
                <a:cs typeface="Arial" panose="020B0604020202020204" pitchFamily="34" charset="0"/>
              </a:rPr>
              <a:t>Pjesa</a:t>
            </a:r>
            <a:r>
              <a:rPr lang="en-US" b="1" dirty="0" smtClean="0">
                <a:latin typeface="Cambria" panose="02040503050406030204" pitchFamily="18" charset="0"/>
                <a:ea typeface="Cambria" panose="02040503050406030204" pitchFamily="18" charset="0"/>
                <a:cs typeface="Arial" panose="020B0604020202020204" pitchFamily="34" charset="0"/>
              </a:rPr>
              <a:t> e </a:t>
            </a:r>
            <a:r>
              <a:rPr lang="en-US" b="1" dirty="0" err="1" smtClean="0">
                <a:latin typeface="Cambria" panose="02040503050406030204" pitchFamily="18" charset="0"/>
                <a:ea typeface="Cambria" panose="02040503050406030204" pitchFamily="18" charset="0"/>
                <a:cs typeface="Arial" panose="020B0604020202020204" pitchFamily="34" charset="0"/>
              </a:rPr>
              <a:t>Parë</a:t>
            </a:r>
            <a:r>
              <a:rPr lang="en-US" b="1" dirty="0" smtClean="0">
                <a:latin typeface="Cambria" panose="02040503050406030204" pitchFamily="18" charset="0"/>
                <a:ea typeface="Cambria" panose="02040503050406030204" pitchFamily="18" charset="0"/>
                <a:cs typeface="Arial" panose="020B0604020202020204" pitchFamily="34" charset="0"/>
              </a:rPr>
              <a:t> </a:t>
            </a:r>
            <a:r>
              <a:rPr lang="en-US" dirty="0" err="1" smtClean="0">
                <a:latin typeface="Cambria" panose="02040503050406030204" pitchFamily="18" charset="0"/>
                <a:ea typeface="Cambria" panose="02040503050406030204" pitchFamily="18" charset="0"/>
                <a:cs typeface="Arial" panose="020B0604020202020204" pitchFamily="34" charset="0"/>
              </a:rPr>
              <a:t>përbehet</a:t>
            </a:r>
            <a:r>
              <a:rPr lang="en-US" dirty="0" smtClean="0">
                <a:latin typeface="Cambria" panose="02040503050406030204" pitchFamily="18" charset="0"/>
                <a:ea typeface="Cambria" panose="02040503050406030204" pitchFamily="18" charset="0"/>
                <a:cs typeface="Arial" panose="020B0604020202020204" pitchFamily="34" charset="0"/>
              </a:rPr>
              <a:t> </a:t>
            </a:r>
            <a:r>
              <a:rPr lang="en-US" dirty="0" err="1" smtClean="0">
                <a:latin typeface="Cambria" panose="02040503050406030204" pitchFamily="18" charset="0"/>
                <a:ea typeface="Cambria" panose="02040503050406030204" pitchFamily="18" charset="0"/>
                <a:cs typeface="Arial" panose="020B0604020202020204" pitchFamily="34" charset="0"/>
              </a:rPr>
              <a:t>prej</a:t>
            </a:r>
            <a:r>
              <a:rPr lang="en-US" dirty="0" smtClean="0">
                <a:latin typeface="Cambria" panose="02040503050406030204" pitchFamily="18" charset="0"/>
                <a:ea typeface="Cambria" panose="02040503050406030204" pitchFamily="18" charset="0"/>
                <a:cs typeface="Arial" panose="020B0604020202020204" pitchFamily="34" charset="0"/>
              </a:rPr>
              <a:t> 5 </a:t>
            </a:r>
            <a:r>
              <a:rPr lang="en-US" dirty="0" err="1" smtClean="0">
                <a:latin typeface="Cambria" panose="02040503050406030204" pitchFamily="18" charset="0"/>
                <a:ea typeface="Cambria" panose="02040503050406030204" pitchFamily="18" charset="0"/>
                <a:cs typeface="Arial" panose="020B0604020202020204" pitchFamily="34" charset="0"/>
              </a:rPr>
              <a:t>paragrafeve</a:t>
            </a:r>
            <a:r>
              <a:rPr lang="en-US" dirty="0" smtClean="0">
                <a:latin typeface="Cambria" panose="02040503050406030204" pitchFamily="18" charset="0"/>
                <a:ea typeface="Cambria" panose="02040503050406030204" pitchFamily="18" charset="0"/>
                <a:cs typeface="Arial" panose="020B0604020202020204" pitchFamily="34" charset="0"/>
              </a:rPr>
              <a:t> </a:t>
            </a:r>
            <a:r>
              <a:rPr lang="en-US" b="1" dirty="0" smtClean="0">
                <a:latin typeface="Cambria" panose="02040503050406030204" pitchFamily="18" charset="0"/>
                <a:ea typeface="Cambria" panose="02040503050406030204" pitchFamily="18" charset="0"/>
                <a:cs typeface="Arial" panose="020B0604020202020204" pitchFamily="34" charset="0"/>
              </a:rPr>
              <a:t>.</a:t>
            </a:r>
            <a:endParaRPr lang="sq-AL" dirty="0">
              <a:latin typeface="Cambria" panose="02040503050406030204" pitchFamily="18" charset="0"/>
              <a:ea typeface="Cambria" panose="02040503050406030204" pitchFamily="18" charset="0"/>
              <a:cs typeface="Arial" panose="020B0604020202020204" pitchFamily="34" charset="0"/>
            </a:endParaRPr>
          </a:p>
          <a:p>
            <a:r>
              <a:rPr lang="sq-AL" sz="2400" dirty="0">
                <a:latin typeface="Cambria" panose="02040503050406030204" pitchFamily="18" charset="0"/>
                <a:ea typeface="Cambria" panose="02040503050406030204" pitchFamily="18" charset="0"/>
                <a:cs typeface="Arial" panose="020B0604020202020204" pitchFamily="34" charset="0"/>
              </a:rPr>
              <a:t>Kreu I -</a:t>
            </a:r>
            <a:r>
              <a:rPr lang="sq-AL" sz="2400" i="1" dirty="0">
                <a:latin typeface="Cambria" panose="02040503050406030204" pitchFamily="18" charset="0"/>
                <a:ea typeface="Cambria" panose="02040503050406030204" pitchFamily="18" charset="0"/>
                <a:cs typeface="Arial" panose="020B0604020202020204" pitchFamily="34" charset="0"/>
              </a:rPr>
              <a:t>Qëllimi, Fushëveprimi, Përjashtimet , Përkufizimet </a:t>
            </a:r>
            <a:endParaRPr lang="en-US" sz="2400" i="1" dirty="0">
              <a:latin typeface="Cambria" panose="02040503050406030204" pitchFamily="18" charset="0"/>
              <a:ea typeface="Cambria" panose="02040503050406030204" pitchFamily="18" charset="0"/>
              <a:cs typeface="Arial" panose="020B0604020202020204" pitchFamily="34" charset="0"/>
            </a:endParaRPr>
          </a:p>
          <a:p>
            <a:endParaRPr lang="sq-AL" dirty="0"/>
          </a:p>
        </p:txBody>
      </p:sp>
      <p:sp>
        <p:nvSpPr>
          <p:cNvPr id="4" name="Slide Number Placeholder 3"/>
          <p:cNvSpPr>
            <a:spLocks noGrp="1"/>
          </p:cNvSpPr>
          <p:nvPr>
            <p:ph type="sldNum" sz="quarter" idx="12"/>
          </p:nvPr>
        </p:nvSpPr>
        <p:spPr/>
        <p:txBody>
          <a:bodyPr/>
          <a:lstStyle/>
          <a:p>
            <a:fld id="{DCFF98CF-7F0B-4F7C-9297-12472D36FA30}" type="slidenum">
              <a:rPr lang="en-US" smtClean="0"/>
              <a:t>15</a:t>
            </a:fld>
            <a:endParaRPr lang="en-US"/>
          </a:p>
        </p:txBody>
      </p:sp>
    </p:spTree>
    <p:extLst>
      <p:ext uri="{BB962C8B-B14F-4D97-AF65-F5344CB8AC3E}">
        <p14:creationId xmlns:p14="http://schemas.microsoft.com/office/powerpoint/2010/main" val="21931466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5" name="Symbol zastępczy zawartości 2"/>
          <p:cNvSpPr>
            <a:spLocks noGrp="1"/>
          </p:cNvSpPr>
          <p:nvPr>
            <p:ph idx="1"/>
          </p:nvPr>
        </p:nvSpPr>
        <p:spPr bwMode="auto">
          <a:xfrm>
            <a:off x="0" y="228600"/>
            <a:ext cx="9144000" cy="6629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pPr>
              <a:buNone/>
            </a:pPr>
            <a:r>
              <a:rPr lang="sq-AL" sz="2400" dirty="0" smtClean="0">
                <a:latin typeface="Cambria" panose="02040503050406030204" pitchFamily="18" charset="0"/>
                <a:ea typeface="Cambria" panose="02040503050406030204" pitchFamily="18" charset="0"/>
                <a:cs typeface="Arial" panose="020B0604020202020204" pitchFamily="34" charset="0"/>
              </a:rPr>
              <a:t>Kreu II- </a:t>
            </a:r>
            <a:r>
              <a:rPr lang="sq-AL" sz="2400" b="1" dirty="0" smtClean="0">
                <a:latin typeface="Cambria" panose="02040503050406030204" pitchFamily="18" charset="0"/>
                <a:ea typeface="Cambria" panose="02040503050406030204" pitchFamily="18" charset="0"/>
                <a:cs typeface="Arial" panose="020B0604020202020204" pitchFamily="34" charset="0"/>
              </a:rPr>
              <a:t>Parimet e Përgjithshme </a:t>
            </a:r>
            <a:endParaRPr lang="en-US" sz="2400" b="1" dirty="0" smtClean="0">
              <a:latin typeface="Cambria" panose="02040503050406030204" pitchFamily="18" charset="0"/>
              <a:ea typeface="Cambria" panose="02040503050406030204" pitchFamily="18" charset="0"/>
              <a:cs typeface="Arial" panose="020B0604020202020204" pitchFamily="34" charset="0"/>
            </a:endParaRPr>
          </a:p>
          <a:p>
            <a:pPr marL="0" indent="0">
              <a:buNone/>
            </a:pP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sq-AL" sz="2400" i="1" dirty="0" smtClean="0">
                <a:latin typeface="Cambria" panose="02040503050406030204" pitchFamily="18" charset="0"/>
                <a:ea typeface="Cambria" panose="02040503050406030204" pitchFamily="18" charset="0"/>
                <a:cs typeface="Arial" panose="020B0604020202020204" pitchFamily="34" charset="0"/>
              </a:rPr>
              <a:t>- </a:t>
            </a:r>
            <a:r>
              <a:rPr lang="sq-AL" sz="2400" i="1" dirty="0" err="1" smtClean="0">
                <a:latin typeface="Cambria" panose="02040503050406030204" pitchFamily="18" charset="0"/>
                <a:ea typeface="Cambria" panose="02040503050406030204" pitchFamily="18" charset="0"/>
                <a:cs typeface="Arial" panose="020B0604020202020204" pitchFamily="34" charset="0"/>
              </a:rPr>
              <a:t>Ekonomiciteti</a:t>
            </a:r>
            <a:r>
              <a:rPr lang="sq-AL" sz="2400" i="1" dirty="0" smtClean="0">
                <a:latin typeface="Cambria" panose="02040503050406030204" pitchFamily="18" charset="0"/>
                <a:ea typeface="Cambria" panose="02040503050406030204" pitchFamily="18" charset="0"/>
                <a:cs typeface="Arial" panose="020B0604020202020204" pitchFamily="34" charset="0"/>
              </a:rPr>
              <a:t> dhe Efikasiteti 	</a:t>
            </a:r>
            <a:endParaRPr lang="en-US" sz="2400" i="1" dirty="0" smtClean="0">
              <a:latin typeface="Cambria" panose="02040503050406030204" pitchFamily="18" charset="0"/>
              <a:ea typeface="Cambria" panose="02040503050406030204" pitchFamily="18" charset="0"/>
              <a:cs typeface="Arial" panose="020B0604020202020204" pitchFamily="34" charset="0"/>
            </a:endParaRPr>
          </a:p>
          <a:p>
            <a:pPr marL="0" indent="0">
              <a:buNone/>
            </a:pPr>
            <a:r>
              <a:rPr lang="en-US" sz="2400" i="1" dirty="0" smtClean="0">
                <a:latin typeface="Cambria" panose="02040503050406030204" pitchFamily="18" charset="0"/>
                <a:ea typeface="Cambria" panose="02040503050406030204" pitchFamily="18" charset="0"/>
                <a:cs typeface="Arial" panose="020B0604020202020204" pitchFamily="34" charset="0"/>
              </a:rPr>
              <a:t>    </a:t>
            </a:r>
            <a:r>
              <a:rPr lang="sq-AL" sz="2400" i="1" dirty="0" smtClean="0">
                <a:latin typeface="Cambria" panose="02040503050406030204" pitchFamily="18" charset="0"/>
                <a:ea typeface="Cambria" panose="02040503050406030204" pitchFamily="18" charset="0"/>
                <a:cs typeface="Arial" panose="020B0604020202020204" pitchFamily="34" charset="0"/>
              </a:rPr>
              <a:t>- Barazia në Trajtim /Jo-Diskriminimi</a:t>
            </a:r>
            <a:r>
              <a:rPr lang="en-US" sz="2400" i="1" dirty="0" smtClean="0">
                <a:latin typeface="Cambria" panose="02040503050406030204" pitchFamily="18" charset="0"/>
                <a:ea typeface="Cambria" panose="02040503050406030204" pitchFamily="18" charset="0"/>
                <a:cs typeface="Arial" panose="020B0604020202020204" pitchFamily="34" charset="0"/>
              </a:rPr>
              <a:t> </a:t>
            </a:r>
          </a:p>
          <a:p>
            <a:pPr>
              <a:buNone/>
            </a:pPr>
            <a:r>
              <a:rPr lang="sq-AL" sz="2400" dirty="0" smtClean="0">
                <a:latin typeface="Cambria" panose="02040503050406030204" pitchFamily="18" charset="0"/>
                <a:ea typeface="Cambria" panose="02040503050406030204" pitchFamily="18" charset="0"/>
                <a:cs typeface="Arial" panose="020B0604020202020204" pitchFamily="34" charset="0"/>
              </a:rPr>
              <a:t>Kreu </a:t>
            </a:r>
            <a:r>
              <a:rPr lang="sq-AL" sz="2400" b="1" dirty="0" smtClean="0">
                <a:latin typeface="Cambria" panose="02040503050406030204" pitchFamily="18" charset="0"/>
                <a:ea typeface="Cambria" panose="02040503050406030204" pitchFamily="18" charset="0"/>
                <a:cs typeface="Arial" panose="020B0604020202020204" pitchFamily="34" charset="0"/>
              </a:rPr>
              <a:t>III-Kërkesat e Përgjithshme </a:t>
            </a:r>
            <a:endParaRPr lang="en-US" sz="2400" b="1" dirty="0" smtClean="0">
              <a:latin typeface="Cambria" panose="02040503050406030204" pitchFamily="18" charset="0"/>
              <a:ea typeface="Cambria" panose="02040503050406030204" pitchFamily="18" charset="0"/>
              <a:cs typeface="Arial" panose="020B0604020202020204" pitchFamily="34" charset="0"/>
            </a:endParaRPr>
          </a:p>
          <a:p>
            <a:pPr marL="0" indent="0">
              <a:buNone/>
            </a:pPr>
            <a:r>
              <a:rPr lang="en-US" sz="2400" dirty="0" smtClean="0">
                <a:latin typeface="Cambria" panose="02040503050406030204" pitchFamily="18" charset="0"/>
                <a:ea typeface="Cambria" panose="02040503050406030204" pitchFamily="18" charset="0"/>
                <a:cs typeface="Arial" panose="020B0604020202020204" pitchFamily="34" charset="0"/>
              </a:rPr>
              <a:t>  - </a:t>
            </a:r>
            <a:r>
              <a:rPr lang="en-US" sz="2400" i="1" dirty="0" err="1" smtClean="0">
                <a:latin typeface="Cambria" panose="02040503050406030204" pitchFamily="18" charset="0"/>
                <a:ea typeface="Cambria" panose="02040503050406030204" pitchFamily="18" charset="0"/>
                <a:cs typeface="Arial" panose="020B0604020202020204" pitchFamily="34" charset="0"/>
              </a:rPr>
              <a:t>Planifikimi</a:t>
            </a:r>
            <a:r>
              <a:rPr lang="en-US" sz="2400" i="1" dirty="0" smtClean="0">
                <a:latin typeface="Cambria" panose="02040503050406030204" pitchFamily="18" charset="0"/>
                <a:ea typeface="Cambria" panose="02040503050406030204" pitchFamily="18" charset="0"/>
                <a:cs typeface="Arial" panose="020B0604020202020204" pitchFamily="34" charset="0"/>
              </a:rPr>
              <a:t>, </a:t>
            </a:r>
            <a:r>
              <a:rPr lang="en-US" sz="2400" i="1" dirty="0" err="1" smtClean="0">
                <a:latin typeface="Cambria" panose="02040503050406030204" pitchFamily="18" charset="0"/>
                <a:ea typeface="Cambria" panose="02040503050406030204" pitchFamily="18" charset="0"/>
                <a:cs typeface="Arial" panose="020B0604020202020204" pitchFamily="34" charset="0"/>
              </a:rPr>
              <a:t>transparenca</a:t>
            </a:r>
            <a:r>
              <a:rPr lang="en-US" sz="2400" i="1" dirty="0" smtClean="0">
                <a:latin typeface="Cambria" panose="02040503050406030204" pitchFamily="18" charset="0"/>
                <a:ea typeface="Cambria" panose="02040503050406030204" pitchFamily="18" charset="0"/>
                <a:cs typeface="Arial" panose="020B0604020202020204" pitchFamily="34" charset="0"/>
              </a:rPr>
              <a:t>,  </a:t>
            </a:r>
            <a:r>
              <a:rPr lang="en-US" sz="2400" i="1" dirty="0" err="1" smtClean="0">
                <a:latin typeface="Cambria" panose="02040503050406030204" pitchFamily="18" charset="0"/>
                <a:ea typeface="Cambria" panose="02040503050406030204" pitchFamily="18" charset="0"/>
                <a:cs typeface="Arial" panose="020B0604020202020204" pitchFamily="34" charset="0"/>
              </a:rPr>
              <a:t>percaktimi</a:t>
            </a:r>
            <a:r>
              <a:rPr lang="en-US" sz="2400" i="1" dirty="0" smtClean="0">
                <a:latin typeface="Cambria" panose="02040503050406030204" pitchFamily="18" charset="0"/>
                <a:ea typeface="Cambria" panose="02040503050406030204" pitchFamily="18" charset="0"/>
                <a:cs typeface="Arial" panose="020B0604020202020204" pitchFamily="34" charset="0"/>
              </a:rPr>
              <a:t> </a:t>
            </a:r>
            <a:r>
              <a:rPr lang="en-US" sz="2400" i="1" dirty="0" err="1" smtClean="0">
                <a:latin typeface="Cambria" panose="02040503050406030204" pitchFamily="18" charset="0"/>
                <a:ea typeface="Cambria" panose="02040503050406030204" pitchFamily="18" charset="0"/>
                <a:cs typeface="Arial" panose="020B0604020202020204" pitchFamily="34" charset="0"/>
              </a:rPr>
              <a:t>nevojave</a:t>
            </a:r>
            <a:r>
              <a:rPr lang="en-US" sz="2400" i="1" dirty="0" smtClean="0">
                <a:latin typeface="Cambria" panose="02040503050406030204" pitchFamily="18" charset="0"/>
                <a:ea typeface="Cambria" panose="02040503050406030204" pitchFamily="18" charset="0"/>
                <a:cs typeface="Arial" panose="020B0604020202020204" pitchFamily="34" charset="0"/>
              </a:rPr>
              <a:t> per </a:t>
            </a:r>
            <a:r>
              <a:rPr lang="en-US" sz="2400" i="1" dirty="0" err="1" smtClean="0">
                <a:latin typeface="Cambria" panose="02040503050406030204" pitchFamily="18" charset="0"/>
                <a:ea typeface="Cambria" panose="02040503050406030204" pitchFamily="18" charset="0"/>
                <a:cs typeface="Arial" panose="020B0604020202020204" pitchFamily="34" charset="0"/>
              </a:rPr>
              <a:t>prokurim</a:t>
            </a:r>
            <a:r>
              <a:rPr lang="en-US" sz="2400" i="1" dirty="0" smtClean="0">
                <a:latin typeface="Cambria" panose="02040503050406030204" pitchFamily="18" charset="0"/>
                <a:ea typeface="Cambria" panose="02040503050406030204" pitchFamily="18" charset="0"/>
                <a:cs typeface="Arial" panose="020B0604020202020204" pitchFamily="34" charset="0"/>
              </a:rPr>
              <a:t>, </a:t>
            </a:r>
          </a:p>
          <a:p>
            <a:pPr marL="0" indent="0">
              <a:buNone/>
            </a:pPr>
            <a:r>
              <a:rPr lang="en-US" sz="2400" i="1" dirty="0">
                <a:latin typeface="Cambria" panose="02040503050406030204" pitchFamily="18" charset="0"/>
                <a:ea typeface="Cambria" panose="02040503050406030204" pitchFamily="18" charset="0"/>
                <a:cs typeface="Arial" panose="020B0604020202020204" pitchFamily="34" charset="0"/>
              </a:rPr>
              <a:t> </a:t>
            </a:r>
            <a:r>
              <a:rPr lang="en-US" sz="2400" i="1" dirty="0" smtClean="0">
                <a:latin typeface="Cambria" panose="02040503050406030204" pitchFamily="18" charset="0"/>
                <a:ea typeface="Cambria" panose="02040503050406030204" pitchFamily="18" charset="0"/>
                <a:cs typeface="Arial" panose="020B0604020202020204" pitchFamily="34" charset="0"/>
              </a:rPr>
              <a:t> - </a:t>
            </a:r>
            <a:r>
              <a:rPr lang="en-US" sz="2400" i="1" dirty="0" err="1" smtClean="0">
                <a:latin typeface="Cambria" panose="02040503050406030204" pitchFamily="18" charset="0"/>
                <a:ea typeface="Cambria" panose="02040503050406030204" pitchFamily="18" charset="0"/>
                <a:cs typeface="Arial" panose="020B0604020202020204" pitchFamily="34" charset="0"/>
              </a:rPr>
              <a:t>perdorimin</a:t>
            </a:r>
            <a:r>
              <a:rPr lang="en-US" sz="2400" i="1" dirty="0" smtClean="0">
                <a:latin typeface="Cambria" panose="02040503050406030204" pitchFamily="18" charset="0"/>
                <a:ea typeface="Cambria" panose="02040503050406030204" pitchFamily="18" charset="0"/>
                <a:cs typeface="Arial" panose="020B0604020202020204" pitchFamily="34" charset="0"/>
              </a:rPr>
              <a:t> e </a:t>
            </a:r>
            <a:r>
              <a:rPr lang="en-US" sz="2400" i="1" dirty="0" err="1" smtClean="0">
                <a:latin typeface="Cambria" panose="02040503050406030204" pitchFamily="18" charset="0"/>
                <a:ea typeface="Cambria" panose="02040503050406030204" pitchFamily="18" charset="0"/>
                <a:cs typeface="Arial" panose="020B0604020202020204" pitchFamily="34" charset="0"/>
              </a:rPr>
              <a:t>gjuhve</a:t>
            </a:r>
            <a:r>
              <a:rPr lang="en-US" sz="2400" i="1" dirty="0" smtClean="0">
                <a:latin typeface="Cambria" panose="02040503050406030204" pitchFamily="18" charset="0"/>
                <a:ea typeface="Cambria" panose="02040503050406030204" pitchFamily="18" charset="0"/>
                <a:cs typeface="Arial" panose="020B0604020202020204" pitchFamily="34" charset="0"/>
              </a:rPr>
              <a:t> ne </a:t>
            </a:r>
            <a:r>
              <a:rPr lang="en-US" sz="2400" i="1" dirty="0" err="1" smtClean="0">
                <a:latin typeface="Cambria" panose="02040503050406030204" pitchFamily="18" charset="0"/>
                <a:ea typeface="Cambria" panose="02040503050406030204" pitchFamily="18" charset="0"/>
                <a:cs typeface="Arial" panose="020B0604020202020204" pitchFamily="34" charset="0"/>
              </a:rPr>
              <a:t>dokumente</a:t>
            </a:r>
            <a:r>
              <a:rPr lang="en-US" sz="2400" i="1" dirty="0" smtClean="0">
                <a:latin typeface="Cambria" panose="02040503050406030204" pitchFamily="18" charset="0"/>
                <a:ea typeface="Cambria" panose="02040503050406030204" pitchFamily="18" charset="0"/>
                <a:cs typeface="Arial" panose="020B0604020202020204" pitchFamily="34" charset="0"/>
              </a:rPr>
              <a:t> </a:t>
            </a:r>
            <a:r>
              <a:rPr lang="en-US" sz="2400" i="1" dirty="0" err="1" smtClean="0">
                <a:latin typeface="Cambria" panose="02040503050406030204" pitchFamily="18" charset="0"/>
                <a:ea typeface="Cambria" panose="02040503050406030204" pitchFamily="18" charset="0"/>
                <a:cs typeface="Arial" panose="020B0604020202020204" pitchFamily="34" charset="0"/>
              </a:rPr>
              <a:t>te</a:t>
            </a:r>
            <a:r>
              <a:rPr lang="en-US" sz="2400" i="1" dirty="0" smtClean="0">
                <a:latin typeface="Cambria" panose="02040503050406030204" pitchFamily="18" charset="0"/>
                <a:ea typeface="Cambria" panose="02040503050406030204" pitchFamily="18" charset="0"/>
                <a:cs typeface="Arial" panose="020B0604020202020204" pitchFamily="34" charset="0"/>
              </a:rPr>
              <a:t> </a:t>
            </a:r>
            <a:r>
              <a:rPr lang="en-US" sz="2400" i="1" dirty="0" err="1" smtClean="0">
                <a:latin typeface="Cambria" panose="02040503050406030204" pitchFamily="18" charset="0"/>
                <a:ea typeface="Cambria" panose="02040503050406030204" pitchFamily="18" charset="0"/>
                <a:cs typeface="Arial" panose="020B0604020202020204" pitchFamily="34" charset="0"/>
              </a:rPr>
              <a:t>tenderimit</a:t>
            </a:r>
            <a:r>
              <a:rPr lang="en-US" sz="2400" i="1" dirty="0">
                <a:latin typeface="Cambria" panose="02040503050406030204" pitchFamily="18" charset="0"/>
                <a:ea typeface="Cambria" panose="02040503050406030204" pitchFamily="18" charset="0"/>
                <a:cs typeface="Arial" panose="020B0604020202020204" pitchFamily="34" charset="0"/>
              </a:rPr>
              <a:t> </a:t>
            </a:r>
            <a:r>
              <a:rPr lang="en-US" sz="2400" i="1" dirty="0" err="1" smtClean="0">
                <a:latin typeface="Cambria" panose="02040503050406030204" pitchFamily="18" charset="0"/>
                <a:ea typeface="Cambria" panose="02040503050406030204" pitchFamily="18" charset="0"/>
                <a:cs typeface="Arial" panose="020B0604020202020204" pitchFamily="34" charset="0"/>
              </a:rPr>
              <a:t>etj</a:t>
            </a:r>
            <a:r>
              <a:rPr lang="en-US" sz="2400" i="1" dirty="0" smtClean="0">
                <a:latin typeface="Cambria" panose="02040503050406030204" pitchFamily="18" charset="0"/>
                <a:ea typeface="Cambria" panose="02040503050406030204" pitchFamily="18" charset="0"/>
                <a:cs typeface="Arial" panose="020B0604020202020204" pitchFamily="34" charset="0"/>
              </a:rPr>
              <a:t> . </a:t>
            </a:r>
          </a:p>
          <a:p>
            <a:pPr>
              <a:buNone/>
            </a:pPr>
            <a:r>
              <a:rPr lang="sq-AL" sz="2400" dirty="0" smtClean="0">
                <a:latin typeface="Cambria" panose="02040503050406030204" pitchFamily="18" charset="0"/>
                <a:ea typeface="Cambria" panose="02040503050406030204" pitchFamily="18" charset="0"/>
                <a:cs typeface="Arial" panose="020B0604020202020204" pitchFamily="34" charset="0"/>
              </a:rPr>
              <a:t>Kreu </a:t>
            </a:r>
            <a:r>
              <a:rPr lang="sq-AL" sz="2400" b="1" dirty="0" smtClean="0">
                <a:latin typeface="Cambria" panose="02040503050406030204" pitchFamily="18" charset="0"/>
                <a:ea typeface="Cambria" panose="02040503050406030204" pitchFamily="18" charset="0"/>
                <a:cs typeface="Arial" panose="020B0604020202020204" pitchFamily="34" charset="0"/>
              </a:rPr>
              <a:t>IV-Rregullat për Vlerësimin dhe Klasifikimin e Kontratave Publike dhe Konkurseve të Projektimit </a:t>
            </a:r>
            <a:endParaRPr lang="en-US" sz="2400" b="1" dirty="0">
              <a:latin typeface="Cambria" panose="02040503050406030204" pitchFamily="18" charset="0"/>
              <a:ea typeface="Cambria" panose="02040503050406030204" pitchFamily="18" charset="0"/>
              <a:cs typeface="Arial" panose="020B0604020202020204" pitchFamily="34" charset="0"/>
            </a:endParaRPr>
          </a:p>
          <a:p>
            <a:pPr>
              <a:buNone/>
            </a:pPr>
            <a:r>
              <a:rPr lang="en-US" sz="2400" dirty="0" smtClean="0">
                <a:latin typeface="Cambria" panose="02040503050406030204" pitchFamily="18" charset="0"/>
                <a:ea typeface="Cambria" panose="02040503050406030204" pitchFamily="18" charset="0"/>
                <a:cs typeface="Arial" panose="020B0604020202020204" pitchFamily="34" charset="0"/>
              </a:rPr>
              <a:t>    - </a:t>
            </a:r>
            <a:r>
              <a:rPr lang="en-US" sz="2400" i="1" dirty="0" err="1" smtClean="0">
                <a:latin typeface="Cambria" panose="02040503050406030204" pitchFamily="18" charset="0"/>
                <a:ea typeface="Cambria" panose="02040503050406030204" pitchFamily="18" charset="0"/>
                <a:cs typeface="Arial" panose="020B0604020202020204" pitchFamily="34" charset="0"/>
              </a:rPr>
              <a:t>Llogaritja</a:t>
            </a:r>
            <a:r>
              <a:rPr lang="en-US" sz="2400" i="1" dirty="0" smtClean="0">
                <a:latin typeface="Cambria" panose="02040503050406030204" pitchFamily="18" charset="0"/>
                <a:ea typeface="Cambria" panose="02040503050406030204" pitchFamily="18" charset="0"/>
                <a:cs typeface="Arial" panose="020B0604020202020204" pitchFamily="34" charset="0"/>
              </a:rPr>
              <a:t> e </a:t>
            </a:r>
            <a:r>
              <a:rPr lang="en-US" sz="2400" i="1" dirty="0" err="1" smtClean="0">
                <a:latin typeface="Cambria" panose="02040503050406030204" pitchFamily="18" charset="0"/>
                <a:ea typeface="Cambria" panose="02040503050406030204" pitchFamily="18" charset="0"/>
                <a:cs typeface="Arial" panose="020B0604020202020204" pitchFamily="34" charset="0"/>
              </a:rPr>
              <a:t>vleres</a:t>
            </a:r>
            <a:r>
              <a:rPr lang="en-US" sz="2400" i="1" dirty="0" smtClean="0">
                <a:latin typeface="Cambria" panose="02040503050406030204" pitchFamily="18" charset="0"/>
                <a:ea typeface="Cambria" panose="02040503050406030204" pitchFamily="18" charset="0"/>
                <a:cs typeface="Arial" panose="020B0604020202020204" pitchFamily="34" charset="0"/>
              </a:rPr>
              <a:t> se </a:t>
            </a:r>
            <a:r>
              <a:rPr lang="en-US" sz="2400" i="1" dirty="0" err="1" smtClean="0">
                <a:latin typeface="Cambria" panose="02040503050406030204" pitchFamily="18" charset="0"/>
                <a:ea typeface="Cambria" panose="02040503050406030204" pitchFamily="18" charset="0"/>
                <a:cs typeface="Arial" panose="020B0604020202020204" pitchFamily="34" charset="0"/>
              </a:rPr>
              <a:t>parshikuar</a:t>
            </a:r>
            <a:r>
              <a:rPr lang="en-US" sz="2400" i="1" dirty="0" smtClean="0">
                <a:latin typeface="Cambria" panose="02040503050406030204" pitchFamily="18" charset="0"/>
                <a:ea typeface="Cambria" panose="02040503050406030204" pitchFamily="18" charset="0"/>
                <a:cs typeface="Arial" panose="020B0604020202020204" pitchFamily="34" charset="0"/>
              </a:rPr>
              <a:t> </a:t>
            </a:r>
            <a:r>
              <a:rPr lang="en-US" sz="2400" i="1" dirty="0" err="1" smtClean="0">
                <a:latin typeface="Cambria" panose="02040503050406030204" pitchFamily="18" charset="0"/>
                <a:ea typeface="Cambria" panose="02040503050406030204" pitchFamily="18" charset="0"/>
                <a:cs typeface="Arial" panose="020B0604020202020204" pitchFamily="34" charset="0"/>
              </a:rPr>
              <a:t>t</a:t>
            </a:r>
            <a:r>
              <a:rPr lang="en-US" sz="2400" dirty="0" err="1" smtClean="0">
                <a:latin typeface="Cambria" panose="02040503050406030204" pitchFamily="18" charset="0"/>
                <a:ea typeface="Cambria" panose="02040503050406030204" pitchFamily="18" charset="0"/>
                <a:cs typeface="Arial" panose="020B0604020202020204" pitchFamily="34" charset="0"/>
              </a:rPr>
              <a:t>ë</a:t>
            </a:r>
            <a:r>
              <a:rPr lang="en-US" sz="2400" i="1" dirty="0" smtClean="0">
                <a:latin typeface="Cambria" panose="02040503050406030204" pitchFamily="18" charset="0"/>
                <a:ea typeface="Cambria" panose="02040503050406030204" pitchFamily="18" charset="0"/>
                <a:cs typeface="Arial" panose="020B0604020202020204" pitchFamily="34" charset="0"/>
              </a:rPr>
              <a:t> </a:t>
            </a:r>
            <a:r>
              <a:rPr lang="en-US" sz="2400" i="1" dirty="0" err="1" smtClean="0">
                <a:latin typeface="Cambria" panose="02040503050406030204" pitchFamily="18" charset="0"/>
                <a:ea typeface="Cambria" panose="02040503050406030204" pitchFamily="18" charset="0"/>
                <a:cs typeface="Arial" panose="020B0604020202020204" pitchFamily="34" charset="0"/>
              </a:rPr>
              <a:t>kontratave</a:t>
            </a:r>
            <a:r>
              <a:rPr lang="en-US" sz="2400" i="1" dirty="0" smtClean="0">
                <a:latin typeface="Cambria" panose="02040503050406030204" pitchFamily="18" charset="0"/>
                <a:ea typeface="Cambria" panose="02040503050406030204" pitchFamily="18" charset="0"/>
                <a:cs typeface="Arial" panose="020B0604020202020204" pitchFamily="34" charset="0"/>
              </a:rPr>
              <a:t> , </a:t>
            </a:r>
            <a:r>
              <a:rPr lang="en-US" sz="2400" i="1" dirty="0" err="1" smtClean="0">
                <a:latin typeface="Cambria" panose="02040503050406030204" pitchFamily="18" charset="0"/>
                <a:ea typeface="Cambria" panose="02040503050406030204" pitchFamily="18" charset="0"/>
                <a:cs typeface="Arial" panose="020B0604020202020204" pitchFamily="34" charset="0"/>
              </a:rPr>
              <a:t>etj</a:t>
            </a:r>
            <a:r>
              <a:rPr lang="en-US" sz="2400" i="1" dirty="0" smtClean="0">
                <a:latin typeface="Cambria" panose="02040503050406030204" pitchFamily="18" charset="0"/>
                <a:ea typeface="Cambria" panose="02040503050406030204" pitchFamily="18" charset="0"/>
                <a:cs typeface="Arial" panose="020B0604020202020204" pitchFamily="34" charset="0"/>
              </a:rPr>
              <a:t> .</a:t>
            </a:r>
          </a:p>
          <a:p>
            <a:pPr>
              <a:buNone/>
            </a:pPr>
            <a:r>
              <a:rPr lang="sq-AL" sz="2400" dirty="0" smtClean="0">
                <a:latin typeface="Cambria" panose="02040503050406030204" pitchFamily="18" charset="0"/>
                <a:ea typeface="Cambria" panose="02040503050406030204" pitchFamily="18" charset="0"/>
                <a:cs typeface="Arial" panose="020B0604020202020204" pitchFamily="34" charset="0"/>
              </a:rPr>
              <a:t>Kreu V- </a:t>
            </a:r>
            <a:r>
              <a:rPr lang="sq-AL" sz="2400" b="1" dirty="0" smtClean="0">
                <a:latin typeface="Cambria" panose="02040503050406030204" pitchFamily="18" charset="0"/>
                <a:ea typeface="Cambria" panose="02040503050406030204" pitchFamily="18" charset="0"/>
                <a:cs typeface="Arial" panose="020B0604020202020204" pitchFamily="34" charset="0"/>
              </a:rPr>
              <a:t>Autorizimi për Inicimin e një Aktiviteti të Prokurimit dhe</a:t>
            </a:r>
            <a:r>
              <a:rPr lang="en-US" sz="2400" b="1" dirty="0" smtClean="0">
                <a:latin typeface="Cambria" panose="02040503050406030204" pitchFamily="18" charset="0"/>
                <a:ea typeface="Cambria" panose="02040503050406030204" pitchFamily="18" charset="0"/>
                <a:cs typeface="Arial" panose="020B0604020202020204" pitchFamily="34" charset="0"/>
              </a:rPr>
              <a:t> </a:t>
            </a:r>
            <a:r>
              <a:rPr lang="sq-AL" sz="2400" b="1" dirty="0" smtClean="0">
                <a:latin typeface="Cambria" panose="02040503050406030204" pitchFamily="18" charset="0"/>
                <a:ea typeface="Cambria" panose="02040503050406030204" pitchFamily="18" charset="0"/>
                <a:cs typeface="Arial" panose="020B0604020202020204" pitchFamily="34" charset="0"/>
              </a:rPr>
              <a:t>Nënshkrimin e Kontratës Publike</a:t>
            </a:r>
            <a:r>
              <a:rPr lang="en-US" sz="2400" b="1" dirty="0" smtClean="0">
                <a:latin typeface="Cambria" panose="02040503050406030204" pitchFamily="18" charset="0"/>
                <a:ea typeface="Cambria" panose="02040503050406030204" pitchFamily="18" charset="0"/>
                <a:cs typeface="Arial" panose="020B0604020202020204" pitchFamily="34" charset="0"/>
              </a:rPr>
              <a:t>.</a:t>
            </a:r>
            <a:r>
              <a:rPr lang="sq-AL" sz="2400" b="1" dirty="0" smtClean="0">
                <a:latin typeface="Cambria" panose="02040503050406030204" pitchFamily="18" charset="0"/>
                <a:ea typeface="Cambria" panose="02040503050406030204" pitchFamily="18" charset="0"/>
                <a:cs typeface="Arial" panose="020B0604020202020204" pitchFamily="34" charset="0"/>
              </a:rPr>
              <a:t> </a:t>
            </a:r>
            <a:endParaRPr lang="en-US" sz="2400" b="1" dirty="0" smtClean="0">
              <a:latin typeface="Cambria" panose="02040503050406030204" pitchFamily="18" charset="0"/>
              <a:ea typeface="Cambria" panose="02040503050406030204" pitchFamily="18" charset="0"/>
              <a:cs typeface="Arial" panose="020B0604020202020204" pitchFamily="34" charset="0"/>
            </a:endParaRPr>
          </a:p>
          <a:p>
            <a:pPr marL="0" indent="0">
              <a:buNone/>
            </a:pPr>
            <a:r>
              <a:rPr lang="en-US" sz="2400" i="1" dirty="0" smtClean="0">
                <a:latin typeface="Cambria" panose="02040503050406030204" pitchFamily="18" charset="0"/>
                <a:ea typeface="Cambria" panose="02040503050406030204" pitchFamily="18" charset="0"/>
              </a:rPr>
              <a:t> -  </a:t>
            </a:r>
            <a:r>
              <a:rPr lang="en-US" sz="2400" i="1" dirty="0" err="1" smtClean="0">
                <a:latin typeface="Cambria" panose="02040503050406030204" pitchFamily="18" charset="0"/>
                <a:ea typeface="Cambria" panose="02040503050406030204" pitchFamily="18" charset="0"/>
              </a:rPr>
              <a:t>Inicimi</a:t>
            </a:r>
            <a:r>
              <a:rPr lang="en-US" sz="2400" i="1" dirty="0" smtClean="0">
                <a:latin typeface="Cambria" panose="02040503050406030204" pitchFamily="18" charset="0"/>
                <a:ea typeface="Cambria" panose="02040503050406030204" pitchFamily="18" charset="0"/>
              </a:rPr>
              <a:t> </a:t>
            </a:r>
            <a:r>
              <a:rPr lang="en-US" sz="2400" i="1" dirty="0" err="1">
                <a:latin typeface="Cambria" panose="02040503050406030204" pitchFamily="18" charset="0"/>
                <a:ea typeface="Cambria" panose="02040503050406030204" pitchFamily="18" charset="0"/>
              </a:rPr>
              <a:t>i</a:t>
            </a:r>
            <a:r>
              <a:rPr lang="en-US" sz="2400" i="1" dirty="0">
                <a:latin typeface="Cambria" panose="02040503050406030204" pitchFamily="18" charset="0"/>
                <a:ea typeface="Cambria" panose="02040503050406030204" pitchFamily="18" charset="0"/>
              </a:rPr>
              <a:t> </a:t>
            </a:r>
            <a:r>
              <a:rPr lang="en-US" sz="2400" i="1" dirty="0" err="1">
                <a:latin typeface="Cambria" panose="02040503050406030204" pitchFamily="18" charset="0"/>
                <a:ea typeface="Cambria" panose="02040503050406030204" pitchFamily="18" charset="0"/>
              </a:rPr>
              <a:t>aktivitetit</a:t>
            </a:r>
            <a:r>
              <a:rPr lang="en-US" sz="2400" i="1" dirty="0">
                <a:latin typeface="Cambria" panose="02040503050406030204" pitchFamily="18" charset="0"/>
                <a:ea typeface="Cambria" panose="02040503050406030204" pitchFamily="18" charset="0"/>
              </a:rPr>
              <a:t> </a:t>
            </a:r>
            <a:r>
              <a:rPr lang="en-US" sz="2400" i="1" dirty="0" err="1">
                <a:latin typeface="Cambria" panose="02040503050406030204" pitchFamily="18" charset="0"/>
                <a:ea typeface="Cambria" panose="02040503050406030204" pitchFamily="18" charset="0"/>
              </a:rPr>
              <a:t>të</a:t>
            </a:r>
            <a:r>
              <a:rPr lang="en-US" sz="2400" i="1" dirty="0">
                <a:latin typeface="Cambria" panose="02040503050406030204" pitchFamily="18" charset="0"/>
                <a:ea typeface="Cambria" panose="02040503050406030204" pitchFamily="18" charset="0"/>
              </a:rPr>
              <a:t> </a:t>
            </a:r>
            <a:r>
              <a:rPr lang="en-US" sz="2400" i="1" dirty="0" err="1" smtClean="0">
                <a:latin typeface="Cambria" panose="02040503050406030204" pitchFamily="18" charset="0"/>
                <a:ea typeface="Cambria" panose="02040503050406030204" pitchFamily="18" charset="0"/>
              </a:rPr>
              <a:t>prokurimit</a:t>
            </a:r>
            <a:endParaRPr lang="en-US" sz="2400" i="1" dirty="0" smtClean="0">
              <a:latin typeface="Cambria" panose="02040503050406030204" pitchFamily="18" charset="0"/>
              <a:ea typeface="Cambria" panose="02040503050406030204" pitchFamily="18" charset="0"/>
            </a:endParaRPr>
          </a:p>
          <a:p>
            <a:pPr marL="0" indent="0">
              <a:buNone/>
            </a:pPr>
            <a:r>
              <a:rPr lang="en-US" sz="2400" i="1" dirty="0" smtClean="0">
                <a:latin typeface="Cambria" panose="02040503050406030204" pitchFamily="18" charset="0"/>
                <a:ea typeface="Cambria" panose="02040503050406030204" pitchFamily="18" charset="0"/>
              </a:rPr>
              <a:t> - </a:t>
            </a:r>
            <a:r>
              <a:rPr lang="en-US" sz="2400" i="1" dirty="0" err="1" smtClean="0">
                <a:latin typeface="Cambria" panose="02040503050406030204" pitchFamily="18" charset="0"/>
                <a:ea typeface="Cambria" panose="02040503050406030204" pitchFamily="18" charset="0"/>
              </a:rPr>
              <a:t>Nënshkrimi</a:t>
            </a:r>
            <a:r>
              <a:rPr lang="en-US" sz="2400" i="1" dirty="0" smtClean="0">
                <a:latin typeface="Cambria" panose="02040503050406030204" pitchFamily="18" charset="0"/>
                <a:ea typeface="Cambria" panose="02040503050406030204" pitchFamily="18" charset="0"/>
              </a:rPr>
              <a:t> </a:t>
            </a:r>
            <a:r>
              <a:rPr lang="en-US" sz="2400" i="1" dirty="0" err="1">
                <a:latin typeface="Cambria" panose="02040503050406030204" pitchFamily="18" charset="0"/>
                <a:ea typeface="Cambria" panose="02040503050406030204" pitchFamily="18" charset="0"/>
              </a:rPr>
              <a:t>i</a:t>
            </a:r>
            <a:r>
              <a:rPr lang="en-US" sz="2400" i="1" dirty="0">
                <a:latin typeface="Cambria" panose="02040503050406030204" pitchFamily="18" charset="0"/>
                <a:ea typeface="Cambria" panose="02040503050406030204" pitchFamily="18" charset="0"/>
              </a:rPr>
              <a:t> </a:t>
            </a:r>
            <a:r>
              <a:rPr lang="en-US" sz="2400" i="1" dirty="0" err="1">
                <a:latin typeface="Cambria" panose="02040503050406030204" pitchFamily="18" charset="0"/>
                <a:ea typeface="Cambria" panose="02040503050406030204" pitchFamily="18" charset="0"/>
              </a:rPr>
              <a:t>kontratave</a:t>
            </a:r>
            <a:r>
              <a:rPr lang="en-US" sz="2400" i="1" dirty="0">
                <a:latin typeface="Cambria" panose="02040503050406030204" pitchFamily="18" charset="0"/>
                <a:ea typeface="Cambria" panose="02040503050406030204" pitchFamily="18" charset="0"/>
              </a:rPr>
              <a:t> </a:t>
            </a:r>
            <a:r>
              <a:rPr lang="en-US" sz="2400" i="1" dirty="0" err="1" smtClean="0">
                <a:latin typeface="Cambria" panose="02040503050406030204" pitchFamily="18" charset="0"/>
                <a:ea typeface="Cambria" panose="02040503050406030204" pitchFamily="18" charset="0"/>
              </a:rPr>
              <a:t>publike</a:t>
            </a:r>
            <a:endParaRPr lang="en-US" sz="2400" i="1" dirty="0" smtClean="0">
              <a:latin typeface="Cambria" panose="02040503050406030204" pitchFamily="18" charset="0"/>
              <a:ea typeface="Cambria" panose="02040503050406030204" pitchFamily="18" charset="0"/>
            </a:endParaRPr>
          </a:p>
          <a:p>
            <a:pPr marL="0" indent="0">
              <a:buNone/>
            </a:pPr>
            <a:r>
              <a:rPr lang="en-US" sz="2400" i="1" dirty="0" smtClean="0">
                <a:latin typeface="Cambria" panose="02040503050406030204" pitchFamily="18" charset="0"/>
                <a:ea typeface="Cambria" panose="02040503050406030204" pitchFamily="18" charset="0"/>
              </a:rPr>
              <a:t> - </a:t>
            </a:r>
            <a:r>
              <a:rPr lang="en-US" sz="2400" i="1" dirty="0" err="1" smtClean="0">
                <a:latin typeface="Cambria" panose="02040503050406030204" pitchFamily="18" charset="0"/>
                <a:ea typeface="Cambria" panose="02040503050406030204" pitchFamily="18" charset="0"/>
              </a:rPr>
              <a:t>Trajnimi</a:t>
            </a:r>
            <a:r>
              <a:rPr lang="en-US" sz="2400" i="1" dirty="0" smtClean="0">
                <a:latin typeface="Cambria" panose="02040503050406030204" pitchFamily="18" charset="0"/>
                <a:ea typeface="Cambria" panose="02040503050406030204" pitchFamily="18" charset="0"/>
              </a:rPr>
              <a:t> </a:t>
            </a:r>
            <a:r>
              <a:rPr lang="en-US" sz="2400" i="1" dirty="0" err="1">
                <a:latin typeface="Cambria" panose="02040503050406030204" pitchFamily="18" charset="0"/>
                <a:ea typeface="Cambria" panose="02040503050406030204" pitchFamily="18" charset="0"/>
              </a:rPr>
              <a:t>i</a:t>
            </a:r>
            <a:r>
              <a:rPr lang="en-US" sz="2400" i="1" dirty="0">
                <a:latin typeface="Cambria" panose="02040503050406030204" pitchFamily="18" charset="0"/>
                <a:ea typeface="Cambria" panose="02040503050406030204" pitchFamily="18" charset="0"/>
              </a:rPr>
              <a:t> </a:t>
            </a:r>
            <a:r>
              <a:rPr lang="en-US" sz="2400" i="1" dirty="0" err="1">
                <a:latin typeface="Cambria" panose="02040503050406030204" pitchFamily="18" charset="0"/>
                <a:ea typeface="Cambria" panose="02040503050406030204" pitchFamily="18" charset="0"/>
              </a:rPr>
              <a:t>Zyrtareve</a:t>
            </a:r>
            <a:r>
              <a:rPr lang="en-US" sz="2400" i="1" dirty="0">
                <a:latin typeface="Cambria" panose="02040503050406030204" pitchFamily="18" charset="0"/>
                <a:ea typeface="Cambria" panose="02040503050406030204" pitchFamily="18" charset="0"/>
              </a:rPr>
              <a:t> </a:t>
            </a:r>
            <a:r>
              <a:rPr lang="en-US" sz="2400" i="1" dirty="0" err="1">
                <a:latin typeface="Cambria" panose="02040503050406030204" pitchFamily="18" charset="0"/>
                <a:ea typeface="Cambria" panose="02040503050406030204" pitchFamily="18" charset="0"/>
              </a:rPr>
              <a:t>të</a:t>
            </a:r>
            <a:r>
              <a:rPr lang="en-US" sz="2400" i="1" dirty="0">
                <a:latin typeface="Cambria" panose="02040503050406030204" pitchFamily="18" charset="0"/>
                <a:ea typeface="Cambria" panose="02040503050406030204" pitchFamily="18" charset="0"/>
              </a:rPr>
              <a:t> </a:t>
            </a:r>
            <a:r>
              <a:rPr lang="en-US" sz="2400" i="1" dirty="0" err="1">
                <a:latin typeface="Cambria" panose="02040503050406030204" pitchFamily="18" charset="0"/>
                <a:ea typeface="Cambria" panose="02040503050406030204" pitchFamily="18" charset="0"/>
              </a:rPr>
              <a:t>Prokurimit</a:t>
            </a:r>
            <a:endParaRPr lang="sq-AL" sz="2400" i="1" dirty="0">
              <a:latin typeface="Cambria" panose="02040503050406030204" pitchFamily="18" charset="0"/>
              <a:ea typeface="Cambria" panose="02040503050406030204" pitchFamily="18" charset="0"/>
            </a:endParaRPr>
          </a:p>
          <a:p>
            <a:pPr>
              <a:buNone/>
            </a:pPr>
            <a:endParaRPr lang="en-US" sz="2400" dirty="0">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42376506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0" y="0"/>
            <a:ext cx="7704536" cy="838201"/>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r>
              <a:rPr lang="sq-AL" sz="28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Pjesa e dyte</a:t>
            </a:r>
            <a:r>
              <a:rPr lang="en-US" sz="28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28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endParaRPr lang="en-US" sz="28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endParaRPr>
          </a:p>
        </p:txBody>
      </p:sp>
      <p:sp>
        <p:nvSpPr>
          <p:cNvPr id="28675" name="Symbol zastępczy zawartości 2"/>
          <p:cNvSpPr>
            <a:spLocks noGrp="1"/>
          </p:cNvSpPr>
          <p:nvPr>
            <p:ph idx="1"/>
          </p:nvPr>
        </p:nvSpPr>
        <p:spPr bwMode="auto">
          <a:xfrm>
            <a:off x="0" y="838201"/>
            <a:ext cx="9144000" cy="6019799"/>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fontScale="92500" lnSpcReduction="10000"/>
          </a:bodyPr>
          <a:lstStyle/>
          <a:p>
            <a:pPr lvl="0">
              <a:buNone/>
            </a:pPr>
            <a:r>
              <a:rPr lang="en-GB" sz="2400" b="1" dirty="0">
                <a:latin typeface="Cambria" panose="02040503050406030204" pitchFamily="18" charset="0"/>
                <a:ea typeface="Cambria" panose="02040503050406030204" pitchFamily="18" charset="0"/>
                <a:cs typeface="Arial" panose="020B0604020202020204" pitchFamily="34" charset="0"/>
              </a:rPr>
              <a:t>2. </a:t>
            </a:r>
            <a:r>
              <a:rPr lang="sq-AL" sz="2400" b="1" dirty="0" smtClean="0">
                <a:latin typeface="Cambria" panose="02040503050406030204" pitchFamily="18" charset="0"/>
                <a:ea typeface="Cambria" panose="02040503050406030204" pitchFamily="18" charset="0"/>
                <a:cs typeface="Arial" panose="020B0604020202020204" pitchFamily="34" charset="0"/>
              </a:rPr>
              <a:t>Kreu </a:t>
            </a:r>
            <a:r>
              <a:rPr lang="sq-AL" sz="2400" b="1" dirty="0">
                <a:latin typeface="Cambria" panose="02040503050406030204" pitchFamily="18" charset="0"/>
                <a:ea typeface="Cambria" panose="02040503050406030204" pitchFamily="18" charset="0"/>
                <a:cs typeface="Arial" panose="020B0604020202020204" pitchFamily="34" charset="0"/>
              </a:rPr>
              <a:t>I – Rregullat për Specifikimet Teknike dhe Dosjen e Tenderit </a:t>
            </a:r>
            <a:endParaRPr lang="en-US" sz="2400" b="1"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i="1" dirty="0" smtClean="0">
                <a:latin typeface="Cambria" panose="02040503050406030204" pitchFamily="18" charset="0"/>
                <a:ea typeface="Cambria" panose="02040503050406030204" pitchFamily="18" charset="0"/>
                <a:cs typeface="Arial" panose="020B0604020202020204" pitchFamily="34" charset="0"/>
              </a:rPr>
              <a:t>Dosja </a:t>
            </a:r>
            <a:r>
              <a:rPr lang="sq-AL" sz="2400" i="1" dirty="0">
                <a:latin typeface="Cambria" panose="02040503050406030204" pitchFamily="18" charset="0"/>
                <a:ea typeface="Cambria" panose="02040503050406030204" pitchFamily="18" charset="0"/>
                <a:cs typeface="Arial" panose="020B0604020202020204" pitchFamily="34" charset="0"/>
              </a:rPr>
              <a:t>e tenderit </a:t>
            </a:r>
            <a:r>
              <a:rPr lang="en-US" sz="2400" i="1" dirty="0">
                <a:latin typeface="Cambria" panose="02040503050406030204" pitchFamily="18" charset="0"/>
                <a:ea typeface="Cambria" panose="02040503050406030204" pitchFamily="18" charset="0"/>
                <a:cs typeface="Arial" panose="020B0604020202020204" pitchFamily="34" charset="0"/>
              </a:rPr>
              <a:t> 		 </a:t>
            </a:r>
            <a:endParaRPr lang="en-US" sz="2400" i="1" dirty="0" smtClean="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i="1" dirty="0" smtClean="0">
                <a:latin typeface="Cambria" panose="02040503050406030204" pitchFamily="18" charset="0"/>
                <a:ea typeface="Cambria" panose="02040503050406030204" pitchFamily="18" charset="0"/>
                <a:cs typeface="Arial" panose="020B0604020202020204" pitchFamily="34" charset="0"/>
              </a:rPr>
              <a:t>Specifikimet </a:t>
            </a:r>
            <a:r>
              <a:rPr lang="sq-AL" sz="2400" i="1" dirty="0">
                <a:latin typeface="Cambria" panose="02040503050406030204" pitchFamily="18" charset="0"/>
                <a:ea typeface="Cambria" panose="02040503050406030204" pitchFamily="18" charset="0"/>
                <a:cs typeface="Arial" panose="020B0604020202020204" pitchFamily="34" charset="0"/>
              </a:rPr>
              <a:t>teknike 		 </a:t>
            </a:r>
            <a:endParaRPr lang="en-US" sz="2400" i="1"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i="1" dirty="0" smtClean="0">
                <a:latin typeface="Cambria" panose="02040503050406030204" pitchFamily="18" charset="0"/>
                <a:ea typeface="Cambria" panose="02040503050406030204" pitchFamily="18" charset="0"/>
                <a:cs typeface="Arial" panose="020B0604020202020204" pitchFamily="34" charset="0"/>
              </a:rPr>
              <a:t> </a:t>
            </a:r>
            <a:r>
              <a:rPr lang="sq-AL" sz="2400" i="1" dirty="0">
                <a:latin typeface="Cambria" panose="02040503050406030204" pitchFamily="18" charset="0"/>
                <a:ea typeface="Cambria" panose="02040503050406030204" pitchFamily="18" charset="0"/>
                <a:cs typeface="Arial" panose="020B0604020202020204" pitchFamily="34" charset="0"/>
              </a:rPr>
              <a:t>Nënkontraktimi		 </a:t>
            </a:r>
            <a:endParaRPr lang="en-US" sz="2400" i="1" dirty="0" smtClean="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i="1" dirty="0" smtClean="0">
                <a:latin typeface="Cambria" panose="02040503050406030204" pitchFamily="18" charset="0"/>
                <a:ea typeface="Cambria" panose="02040503050406030204" pitchFamily="18" charset="0"/>
                <a:cs typeface="Arial" panose="020B0604020202020204" pitchFamily="34" charset="0"/>
              </a:rPr>
              <a:t> </a:t>
            </a:r>
            <a:r>
              <a:rPr lang="sq-AL" sz="2400" i="1" dirty="0">
                <a:latin typeface="Cambria" panose="02040503050406030204" pitchFamily="18" charset="0"/>
                <a:ea typeface="Cambria" panose="02040503050406030204" pitchFamily="18" charset="0"/>
                <a:cs typeface="Arial" panose="020B0604020202020204" pitchFamily="34" charset="0"/>
              </a:rPr>
              <a:t>Ekzekutimi i Kontratave 	</a:t>
            </a:r>
            <a:endParaRPr lang="en-US" sz="2400" i="1" dirty="0" smtClean="0">
              <a:latin typeface="Cambria" panose="02040503050406030204" pitchFamily="18" charset="0"/>
              <a:ea typeface="Cambria" panose="02040503050406030204" pitchFamily="18" charset="0"/>
              <a:cs typeface="Arial" panose="020B0604020202020204" pitchFamily="34" charset="0"/>
            </a:endParaRPr>
          </a:p>
          <a:p>
            <a:pPr marL="0" indent="0">
              <a:buNone/>
            </a:pPr>
            <a:r>
              <a:rPr lang="sq-AL" sz="2400" b="1" dirty="0" smtClean="0">
                <a:latin typeface="Cambria" panose="02040503050406030204" pitchFamily="18" charset="0"/>
                <a:ea typeface="Cambria" panose="02040503050406030204" pitchFamily="18" charset="0"/>
                <a:cs typeface="Arial" panose="020B0604020202020204" pitchFamily="34" charset="0"/>
              </a:rPr>
              <a:t>Kreu </a:t>
            </a:r>
            <a:r>
              <a:rPr lang="sq-AL" sz="2400" b="1" dirty="0">
                <a:latin typeface="Cambria" panose="02040503050406030204" pitchFamily="18" charset="0"/>
                <a:ea typeface="Cambria" panose="02040503050406030204" pitchFamily="18" charset="0"/>
                <a:cs typeface="Arial" panose="020B0604020202020204" pitchFamily="34" charset="0"/>
              </a:rPr>
              <a:t>II- Llojet dhe zbatueshmëria e Procedurave të Prokurimit</a:t>
            </a:r>
            <a:endParaRPr lang="en-US" sz="2400" b="1"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i="1" dirty="0" smtClean="0">
                <a:latin typeface="Cambria" panose="02040503050406030204" pitchFamily="18" charset="0"/>
                <a:ea typeface="Cambria" panose="02040503050406030204" pitchFamily="18" charset="0"/>
                <a:cs typeface="Arial" panose="020B0604020202020204" pitchFamily="34" charset="0"/>
              </a:rPr>
              <a:t>Rregullat </a:t>
            </a:r>
            <a:r>
              <a:rPr lang="sq-AL" sz="2400" i="1" dirty="0">
                <a:latin typeface="Cambria" panose="02040503050406030204" pitchFamily="18" charset="0"/>
                <a:ea typeface="Cambria" panose="02040503050406030204" pitchFamily="18" charset="0"/>
                <a:cs typeface="Arial" panose="020B0604020202020204" pitchFamily="34" charset="0"/>
              </a:rPr>
              <a:t>e Përgjithshme   		 </a:t>
            </a:r>
            <a:endParaRPr lang="en-US" sz="2400" i="1" dirty="0" smtClean="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i="1" dirty="0" smtClean="0">
                <a:latin typeface="Cambria" panose="02040503050406030204" pitchFamily="18" charset="0"/>
                <a:ea typeface="Cambria" panose="02040503050406030204" pitchFamily="18" charset="0"/>
                <a:cs typeface="Arial" panose="020B0604020202020204" pitchFamily="34" charset="0"/>
              </a:rPr>
              <a:t>Procedurat </a:t>
            </a:r>
            <a:r>
              <a:rPr lang="sq-AL" sz="2400" i="1" dirty="0">
                <a:latin typeface="Cambria" panose="02040503050406030204" pitchFamily="18" charset="0"/>
                <a:ea typeface="Cambria" panose="02040503050406030204" pitchFamily="18" charset="0"/>
                <a:cs typeface="Arial" panose="020B0604020202020204" pitchFamily="34" charset="0"/>
              </a:rPr>
              <a:t>e hapura </a:t>
            </a:r>
            <a:endParaRPr lang="en-US" sz="2400" i="1" dirty="0" smtClean="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en-US" sz="2400" i="1" dirty="0" err="1" smtClean="0">
                <a:latin typeface="Cambria" panose="02040503050406030204" pitchFamily="18" charset="0"/>
                <a:ea typeface="Cambria" panose="02040503050406030204" pitchFamily="18" charset="0"/>
                <a:cs typeface="Arial" panose="020B0604020202020204" pitchFamily="34" charset="0"/>
              </a:rPr>
              <a:t>Procedura</a:t>
            </a:r>
            <a:r>
              <a:rPr lang="en-US" sz="2400" i="1" dirty="0" smtClean="0">
                <a:latin typeface="Cambria" panose="02040503050406030204" pitchFamily="18" charset="0"/>
                <a:ea typeface="Cambria" panose="02040503050406030204" pitchFamily="18" charset="0"/>
                <a:cs typeface="Arial" panose="020B0604020202020204" pitchFamily="34" charset="0"/>
              </a:rPr>
              <a:t> e</a:t>
            </a:r>
            <a:r>
              <a:rPr lang="sq-AL" sz="2400" i="1" dirty="0" smtClean="0">
                <a:latin typeface="Cambria" panose="02040503050406030204" pitchFamily="18" charset="0"/>
                <a:ea typeface="Cambria" panose="02040503050406030204" pitchFamily="18" charset="0"/>
                <a:cs typeface="Arial" panose="020B0604020202020204" pitchFamily="34" charset="0"/>
              </a:rPr>
              <a:t> </a:t>
            </a:r>
            <a:r>
              <a:rPr lang="sq-AL" sz="2400" i="1" dirty="0">
                <a:latin typeface="Cambria" panose="02040503050406030204" pitchFamily="18" charset="0"/>
                <a:ea typeface="Cambria" panose="02040503050406030204" pitchFamily="18" charset="0"/>
                <a:cs typeface="Arial" panose="020B0604020202020204" pitchFamily="34" charset="0"/>
              </a:rPr>
              <a:t>Kufizuara	</a:t>
            </a:r>
            <a:endParaRPr lang="en-US" sz="2400" i="1" dirty="0" smtClean="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i="1" dirty="0" smtClean="0">
                <a:latin typeface="Cambria" panose="02040503050406030204" pitchFamily="18" charset="0"/>
                <a:ea typeface="Cambria" panose="02040503050406030204" pitchFamily="18" charset="0"/>
                <a:cs typeface="Arial" panose="020B0604020202020204" pitchFamily="34" charset="0"/>
              </a:rPr>
              <a:t>Procedurat </a:t>
            </a:r>
            <a:r>
              <a:rPr lang="en-US" sz="2400" i="1" dirty="0" err="1" smtClean="0">
                <a:latin typeface="Cambria" panose="02040503050406030204" pitchFamily="18" charset="0"/>
                <a:ea typeface="Cambria" panose="02040503050406030204" pitchFamily="18" charset="0"/>
                <a:cs typeface="Arial" panose="020B0604020202020204" pitchFamily="34" charset="0"/>
              </a:rPr>
              <a:t>konkuruese</a:t>
            </a:r>
            <a:r>
              <a:rPr lang="en-US" sz="2400" i="1" dirty="0" smtClean="0">
                <a:latin typeface="Cambria" panose="02040503050406030204" pitchFamily="18" charset="0"/>
                <a:ea typeface="Cambria" panose="02040503050406030204" pitchFamily="18" charset="0"/>
                <a:cs typeface="Arial" panose="020B0604020202020204" pitchFamily="34" charset="0"/>
              </a:rPr>
              <a:t> me </a:t>
            </a:r>
            <a:r>
              <a:rPr lang="sq-AL" sz="2400" i="1" dirty="0" smtClean="0">
                <a:latin typeface="Cambria" panose="02040503050406030204" pitchFamily="18" charset="0"/>
                <a:ea typeface="Cambria" panose="02040503050406030204" pitchFamily="18" charset="0"/>
                <a:cs typeface="Arial" panose="020B0604020202020204" pitchFamily="34" charset="0"/>
              </a:rPr>
              <a:t>Negoci</a:t>
            </a:r>
            <a:r>
              <a:rPr lang="en-US" sz="2400" i="1" dirty="0" err="1" smtClean="0">
                <a:latin typeface="Cambria" panose="02040503050406030204" pitchFamily="18" charset="0"/>
                <a:ea typeface="Cambria" panose="02040503050406030204" pitchFamily="18" charset="0"/>
                <a:cs typeface="Arial" panose="020B0604020202020204" pitchFamily="34" charset="0"/>
              </a:rPr>
              <a:t>ata</a:t>
            </a:r>
            <a:endParaRPr lang="en-US" sz="2400" i="1"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i="1" dirty="0" smtClean="0">
                <a:latin typeface="Cambria" panose="02040503050406030204" pitchFamily="18" charset="0"/>
                <a:ea typeface="Cambria" panose="02040503050406030204" pitchFamily="18" charset="0"/>
                <a:cs typeface="Arial" panose="020B0604020202020204" pitchFamily="34" charset="0"/>
              </a:rPr>
              <a:t>Procedurat </a:t>
            </a:r>
            <a:r>
              <a:rPr lang="sq-AL" sz="2400" i="1" dirty="0">
                <a:latin typeface="Cambria" panose="02040503050406030204" pitchFamily="18" charset="0"/>
                <a:ea typeface="Cambria" panose="02040503050406030204" pitchFamily="18" charset="0"/>
                <a:cs typeface="Arial" panose="020B0604020202020204" pitchFamily="34" charset="0"/>
              </a:rPr>
              <a:t>e Negociuara pa Publikimin e  Njoftimit të Kontratës </a:t>
            </a:r>
            <a:endParaRPr lang="en-US" sz="2400" i="1"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i="1" dirty="0" smtClean="0">
                <a:latin typeface="Cambria" panose="02040503050406030204" pitchFamily="18" charset="0"/>
                <a:ea typeface="Cambria" panose="02040503050406030204" pitchFamily="18" charset="0"/>
                <a:cs typeface="Arial" panose="020B0604020202020204" pitchFamily="34" charset="0"/>
              </a:rPr>
              <a:t>Procedurat </a:t>
            </a:r>
            <a:r>
              <a:rPr lang="sq-AL" sz="2400" i="1" dirty="0">
                <a:latin typeface="Cambria" panose="02040503050406030204" pitchFamily="18" charset="0"/>
                <a:ea typeface="Cambria" panose="02040503050406030204" pitchFamily="18" charset="0"/>
                <a:cs typeface="Arial" panose="020B0604020202020204" pitchFamily="34" charset="0"/>
              </a:rPr>
              <a:t>për Kuotimin e Qmimeve			</a:t>
            </a:r>
            <a:endParaRPr lang="en-US" sz="2400" i="1" dirty="0" smtClean="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i="1" dirty="0" smtClean="0">
                <a:latin typeface="Cambria" panose="02040503050406030204" pitchFamily="18" charset="0"/>
                <a:ea typeface="Cambria" panose="02040503050406030204" pitchFamily="18" charset="0"/>
                <a:cs typeface="Arial" panose="020B0604020202020204" pitchFamily="34" charset="0"/>
              </a:rPr>
              <a:t>Procedurat </a:t>
            </a:r>
            <a:r>
              <a:rPr lang="sq-AL" sz="2400" i="1" dirty="0">
                <a:latin typeface="Cambria" panose="02040503050406030204" pitchFamily="18" charset="0"/>
                <a:ea typeface="Cambria" panose="02040503050406030204" pitchFamily="18" charset="0"/>
                <a:cs typeface="Arial" panose="020B0604020202020204" pitchFamily="34" charset="0"/>
              </a:rPr>
              <a:t>për Kontratat Minimale			</a:t>
            </a:r>
            <a:endParaRPr lang="en-US" sz="2400" i="1"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i="1" dirty="0" smtClean="0">
                <a:latin typeface="Cambria" panose="02040503050406030204" pitchFamily="18" charset="0"/>
                <a:ea typeface="Cambria" panose="02040503050406030204" pitchFamily="18" charset="0"/>
                <a:cs typeface="Arial" panose="020B0604020202020204" pitchFamily="34" charset="0"/>
              </a:rPr>
              <a:t>Kontratat </a:t>
            </a:r>
            <a:r>
              <a:rPr lang="sq-AL" sz="2400" i="1" dirty="0">
                <a:latin typeface="Cambria" panose="02040503050406030204" pitchFamily="18" charset="0"/>
                <a:ea typeface="Cambria" panose="02040503050406030204" pitchFamily="18" charset="0"/>
                <a:cs typeface="Arial" panose="020B0604020202020204" pitchFamily="34" charset="0"/>
              </a:rPr>
              <a:t>Publike </a:t>
            </a:r>
            <a:r>
              <a:rPr lang="sq-AL" sz="2400" i="1" dirty="0" smtClean="0">
                <a:latin typeface="Cambria" panose="02040503050406030204" pitchFamily="18" charset="0"/>
                <a:ea typeface="Cambria" panose="02040503050406030204" pitchFamily="18" charset="0"/>
                <a:cs typeface="Arial" panose="020B0604020202020204" pitchFamily="34" charset="0"/>
              </a:rPr>
              <a:t>Kornizë</a:t>
            </a:r>
            <a:r>
              <a:rPr lang="sq-AL" sz="2400" i="1" dirty="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	</a:t>
            </a:r>
            <a:endParaRPr lang="en-US" sz="2400" dirty="0">
              <a:latin typeface="Cambria" panose="02040503050406030204" pitchFamily="18" charset="0"/>
              <a:ea typeface="Cambria" panose="02040503050406030204" pitchFamily="18" charset="0"/>
              <a:cs typeface="Arial" panose="020B0604020202020204" pitchFamily="34" charset="0"/>
            </a:endParaRPr>
          </a:p>
          <a:p>
            <a:pPr>
              <a:buNone/>
            </a:pPr>
            <a:r>
              <a:rPr lang="en-US" sz="2400" dirty="0">
                <a:latin typeface="Cambria" panose="02040503050406030204" pitchFamily="18" charset="0"/>
                <a:ea typeface="Cambria" panose="02040503050406030204" pitchFamily="18" charset="0"/>
                <a:cs typeface="Arial" panose="020B0604020202020204" pitchFamily="34" charset="0"/>
              </a:rPr>
              <a:t> </a:t>
            </a:r>
          </a:p>
        </p:txBody>
      </p:sp>
    </p:spTree>
    <p:extLst>
      <p:ext uri="{BB962C8B-B14F-4D97-AF65-F5344CB8AC3E}">
        <p14:creationId xmlns:p14="http://schemas.microsoft.com/office/powerpoint/2010/main" val="1380792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925242" y="1"/>
            <a:ext cx="5779294" cy="381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Autofit/>
          </a:bodyPr>
          <a:lstStyle/>
          <a:p>
            <a:r>
              <a:rPr lang="sq-AL" sz="28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Përbërja e LPP</a:t>
            </a:r>
            <a:r>
              <a:rPr lang="en-US" sz="28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GB" sz="28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(3) </a:t>
            </a:r>
            <a:r>
              <a:rPr lang="en-US" sz="28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28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endParaRPr lang="en-US" sz="28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endParaRPr>
          </a:p>
        </p:txBody>
      </p:sp>
      <p:sp>
        <p:nvSpPr>
          <p:cNvPr id="28675" name="Symbol zastępczy zawartości 2"/>
          <p:cNvSpPr>
            <a:spLocks noGrp="1"/>
          </p:cNvSpPr>
          <p:nvPr>
            <p:ph idx="1"/>
          </p:nvPr>
        </p:nvSpPr>
        <p:spPr bwMode="auto">
          <a:xfrm>
            <a:off x="0" y="685800"/>
            <a:ext cx="9144000" cy="6096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pPr>
              <a:buNone/>
            </a:pPr>
            <a:r>
              <a:rPr lang="sq-AL" sz="2400" dirty="0" smtClean="0">
                <a:latin typeface="Cambria" panose="02040503050406030204" pitchFamily="18" charset="0"/>
                <a:ea typeface="Cambria" panose="02040503050406030204" pitchFamily="18" charset="0"/>
                <a:cs typeface="Arial" panose="020B0604020202020204" pitchFamily="34" charset="0"/>
              </a:rPr>
              <a:t>Kreu </a:t>
            </a:r>
            <a:r>
              <a:rPr lang="sq-AL" sz="2400" dirty="0">
                <a:latin typeface="Cambria" panose="02040503050406030204" pitchFamily="18" charset="0"/>
                <a:ea typeface="Cambria" panose="02040503050406030204" pitchFamily="18" charset="0"/>
                <a:cs typeface="Arial" panose="020B0604020202020204" pitchFamily="34" charset="0"/>
              </a:rPr>
              <a:t>III- </a:t>
            </a:r>
            <a:r>
              <a:rPr lang="sq-AL" sz="2400" i="1" dirty="0">
                <a:latin typeface="Cambria" panose="02040503050406030204" pitchFamily="18" charset="0"/>
                <a:ea typeface="Cambria" panose="02040503050406030204" pitchFamily="18" charset="0"/>
                <a:cs typeface="Arial" panose="020B0604020202020204" pitchFamily="34" charset="0"/>
              </a:rPr>
              <a:t>Rregullat mbi reklamimin dhe Transparencën </a:t>
            </a:r>
            <a:r>
              <a:rPr lang="en-US" sz="2400" i="1" dirty="0">
                <a:latin typeface="Cambria" panose="02040503050406030204" pitchFamily="18" charset="0"/>
                <a:ea typeface="Cambria" panose="02040503050406030204" pitchFamily="18" charset="0"/>
                <a:cs typeface="Arial" panose="020B0604020202020204" pitchFamily="34" charset="0"/>
              </a:rPr>
              <a:t> 	     </a:t>
            </a:r>
          </a:p>
          <a:p>
            <a:pPr>
              <a:buNone/>
            </a:pPr>
            <a:r>
              <a:rPr lang="sq-AL" sz="2400" dirty="0">
                <a:latin typeface="Cambria" panose="02040503050406030204" pitchFamily="18" charset="0"/>
                <a:ea typeface="Cambria" panose="02040503050406030204" pitchFamily="18" charset="0"/>
                <a:cs typeface="Arial" panose="020B0604020202020204" pitchFamily="34" charset="0"/>
              </a:rPr>
              <a:t>Kreu IV</a:t>
            </a:r>
            <a:r>
              <a:rPr lang="sq-AL" sz="2400" i="1" dirty="0">
                <a:latin typeface="Cambria" panose="02040503050406030204" pitchFamily="18" charset="0"/>
                <a:ea typeface="Cambria" panose="02040503050406030204" pitchFamily="18" charset="0"/>
                <a:cs typeface="Arial" panose="020B0604020202020204" pitchFamily="34" charset="0"/>
              </a:rPr>
              <a:t>-Udhëheqja e procedurave të Prokurim</a:t>
            </a:r>
            <a:r>
              <a:rPr lang="en-US" sz="2400" i="1" dirty="0">
                <a:latin typeface="Cambria" panose="02040503050406030204" pitchFamily="18" charset="0"/>
                <a:ea typeface="Cambria" panose="02040503050406030204" pitchFamily="18" charset="0"/>
                <a:cs typeface="Arial" panose="020B0604020202020204" pitchFamily="34" charset="0"/>
              </a:rPr>
              <a:t>it 		     </a:t>
            </a:r>
          </a:p>
          <a:p>
            <a:pPr>
              <a:buNone/>
            </a:pPr>
            <a:r>
              <a:rPr lang="sq-AL" sz="2400" dirty="0">
                <a:latin typeface="Cambria" panose="02040503050406030204" pitchFamily="18" charset="0"/>
                <a:ea typeface="Cambria" panose="02040503050406030204" pitchFamily="18" charset="0"/>
                <a:cs typeface="Arial" panose="020B0604020202020204" pitchFamily="34" charset="0"/>
              </a:rPr>
              <a:t>Kreu V</a:t>
            </a:r>
            <a:r>
              <a:rPr lang="sq-AL" sz="2400" b="1" dirty="0">
                <a:latin typeface="Cambria" panose="02040503050406030204" pitchFamily="18" charset="0"/>
                <a:ea typeface="Cambria" panose="02040503050406030204" pitchFamily="18" charset="0"/>
                <a:cs typeface="Arial" panose="020B0604020202020204" pitchFamily="34" charset="0"/>
              </a:rPr>
              <a:t> </a:t>
            </a:r>
            <a:r>
              <a:rPr lang="sq-AL" sz="2400" i="1" dirty="0">
                <a:latin typeface="Cambria" panose="02040503050406030204" pitchFamily="18" charset="0"/>
                <a:ea typeface="Cambria" panose="02040503050406030204" pitchFamily="18" charset="0"/>
                <a:cs typeface="Arial" panose="020B0604020202020204" pitchFamily="34" charset="0"/>
              </a:rPr>
              <a:t>– Kërkesat e Përshtatshmërisë dhe të Kualifikimit               </a:t>
            </a:r>
            <a:endParaRPr lang="en-US" sz="2400" i="1" dirty="0">
              <a:latin typeface="Cambria" panose="02040503050406030204" pitchFamily="18" charset="0"/>
              <a:ea typeface="Cambria" panose="02040503050406030204" pitchFamily="18" charset="0"/>
              <a:cs typeface="Arial" panose="020B0604020202020204" pitchFamily="34" charset="0"/>
            </a:endParaRPr>
          </a:p>
          <a:p>
            <a:pPr lvl="0">
              <a:buNone/>
            </a:pPr>
            <a:r>
              <a:rPr lang="sq-AL" sz="2400" b="1" dirty="0">
                <a:latin typeface="Cambria" panose="02040503050406030204" pitchFamily="18" charset="0"/>
                <a:ea typeface="Cambria" panose="02040503050406030204" pitchFamily="18" charset="0"/>
                <a:cs typeface="Arial" panose="020B0604020202020204" pitchFamily="34" charset="0"/>
              </a:rPr>
              <a:t>Pjesa e trete- Rregullat për konkursin e projektimit</a:t>
            </a:r>
            <a:r>
              <a:rPr lang="sq-AL" sz="2400" dirty="0">
                <a:latin typeface="Cambria" panose="02040503050406030204" pitchFamily="18" charset="0"/>
                <a:ea typeface="Cambria" panose="02040503050406030204" pitchFamily="18" charset="0"/>
                <a:cs typeface="Arial" panose="020B0604020202020204" pitchFamily="34" charset="0"/>
              </a:rPr>
              <a:t>		      </a:t>
            </a:r>
            <a:endParaRPr lang="en-US" sz="2400" dirty="0">
              <a:latin typeface="Cambria" panose="02040503050406030204" pitchFamily="18" charset="0"/>
              <a:ea typeface="Cambria" panose="02040503050406030204" pitchFamily="18" charset="0"/>
              <a:cs typeface="Arial" panose="020B0604020202020204" pitchFamily="34" charset="0"/>
            </a:endParaRPr>
          </a:p>
          <a:p>
            <a:pPr lvl="0">
              <a:buNone/>
            </a:pPr>
            <a:r>
              <a:rPr lang="sq-AL" sz="2400" b="1" dirty="0">
                <a:latin typeface="Cambria" panose="02040503050406030204" pitchFamily="18" charset="0"/>
                <a:ea typeface="Cambria" panose="02040503050406030204" pitchFamily="18" charset="0"/>
                <a:cs typeface="Arial" panose="020B0604020202020204" pitchFamily="34" charset="0"/>
              </a:rPr>
              <a:t>Pjesa e katërt</a:t>
            </a:r>
            <a:r>
              <a:rPr lang="sq-AL" sz="2400" dirty="0">
                <a:latin typeface="Cambria" panose="02040503050406030204" pitchFamily="18" charset="0"/>
                <a:ea typeface="Cambria" panose="02040503050406030204" pitchFamily="18" charset="0"/>
                <a:cs typeface="Arial" panose="020B0604020202020204" pitchFamily="34" charset="0"/>
              </a:rPr>
              <a:t> – </a:t>
            </a:r>
            <a:r>
              <a:rPr lang="sq-AL" sz="2400" b="1" dirty="0">
                <a:latin typeface="Cambria" panose="02040503050406030204" pitchFamily="18" charset="0"/>
                <a:ea typeface="Cambria" panose="02040503050406030204" pitchFamily="18" charset="0"/>
                <a:cs typeface="Arial" panose="020B0604020202020204" pitchFamily="34" charset="0"/>
              </a:rPr>
              <a:t>Aktivitetet e Menxhimit të Kontratës		</a:t>
            </a:r>
            <a:endParaRPr lang="en-US" sz="2400" b="1" dirty="0">
              <a:latin typeface="Cambria" panose="02040503050406030204" pitchFamily="18" charset="0"/>
              <a:ea typeface="Cambria" panose="02040503050406030204" pitchFamily="18" charset="0"/>
              <a:cs typeface="Arial" panose="020B0604020202020204" pitchFamily="34" charset="0"/>
            </a:endParaRPr>
          </a:p>
          <a:p>
            <a:pPr lvl="0">
              <a:buNone/>
            </a:pPr>
            <a:r>
              <a:rPr lang="sq-AL" sz="2400" b="1" dirty="0">
                <a:latin typeface="Cambria" panose="02040503050406030204" pitchFamily="18" charset="0"/>
                <a:ea typeface="Cambria" panose="02040503050406030204" pitchFamily="18" charset="0"/>
                <a:cs typeface="Arial" panose="020B0604020202020204" pitchFamily="34" charset="0"/>
              </a:rPr>
              <a:t>Pjesa e peste –Aktivitetet e Operatorëve të Shërbimeve Publike      </a:t>
            </a:r>
            <a:r>
              <a:rPr lang="sq-AL" sz="2400" b="1" dirty="0" smtClean="0">
                <a:latin typeface="Cambria" panose="02040503050406030204" pitchFamily="18" charset="0"/>
                <a:ea typeface="Cambria" panose="02040503050406030204" pitchFamily="18" charset="0"/>
                <a:cs typeface="Arial" panose="020B0604020202020204" pitchFamily="34" charset="0"/>
              </a:rPr>
              <a:t> </a:t>
            </a:r>
            <a:endParaRPr lang="en-US" sz="2400" b="1" dirty="0">
              <a:latin typeface="Cambria" panose="02040503050406030204" pitchFamily="18" charset="0"/>
              <a:ea typeface="Cambria" panose="02040503050406030204" pitchFamily="18" charset="0"/>
              <a:cs typeface="Arial" panose="020B0604020202020204" pitchFamily="34" charset="0"/>
            </a:endParaRPr>
          </a:p>
          <a:p>
            <a:pPr lvl="0">
              <a:buNone/>
            </a:pPr>
            <a:r>
              <a:rPr lang="sq-AL" sz="2400" b="1" dirty="0">
                <a:latin typeface="Cambria" panose="02040503050406030204" pitchFamily="18" charset="0"/>
                <a:ea typeface="Cambria" panose="02040503050406030204" pitchFamily="18" charset="0"/>
                <a:cs typeface="Arial" panose="020B0604020202020204" pitchFamily="34" charset="0"/>
              </a:rPr>
              <a:t>Pjesa e gjashtë - Komisioni Rregullativ i Prokurimit Publik	    </a:t>
            </a:r>
            <a:endParaRPr lang="en-US" sz="2400" b="1" dirty="0">
              <a:latin typeface="Cambria" panose="02040503050406030204" pitchFamily="18" charset="0"/>
              <a:ea typeface="Cambria" panose="02040503050406030204" pitchFamily="18" charset="0"/>
              <a:cs typeface="Arial" panose="020B0604020202020204" pitchFamily="34" charset="0"/>
            </a:endParaRPr>
          </a:p>
          <a:p>
            <a:pPr lvl="0">
              <a:buNone/>
            </a:pPr>
            <a:r>
              <a:rPr lang="sq-AL" sz="2400" b="1" dirty="0">
                <a:latin typeface="Cambria" panose="02040503050406030204" pitchFamily="18" charset="0"/>
                <a:ea typeface="Cambria" panose="02040503050406030204" pitchFamily="18" charset="0"/>
                <a:cs typeface="Arial" panose="020B0604020202020204" pitchFamily="34" charset="0"/>
              </a:rPr>
              <a:t>Pjesa e shtatë - Agjencia Qendrore e Prokurimit		        </a:t>
            </a:r>
            <a:endParaRPr lang="en-US" sz="2400" b="1" dirty="0" smtClean="0">
              <a:latin typeface="Cambria" panose="02040503050406030204" pitchFamily="18" charset="0"/>
              <a:ea typeface="Cambria" panose="02040503050406030204" pitchFamily="18" charset="0"/>
              <a:cs typeface="Arial" panose="020B0604020202020204" pitchFamily="34" charset="0"/>
            </a:endParaRPr>
          </a:p>
          <a:p>
            <a:pPr lvl="0">
              <a:buNone/>
            </a:pPr>
            <a:r>
              <a:rPr lang="sq-AL" sz="2400" b="1" dirty="0" smtClean="0">
                <a:latin typeface="Cambria" panose="02040503050406030204" pitchFamily="18" charset="0"/>
                <a:ea typeface="Cambria" panose="02040503050406030204" pitchFamily="18" charset="0"/>
                <a:cs typeface="Arial" panose="020B0604020202020204" pitchFamily="34" charset="0"/>
              </a:rPr>
              <a:t>Pjesa </a:t>
            </a:r>
            <a:r>
              <a:rPr lang="sq-AL" sz="2400" b="1" dirty="0">
                <a:latin typeface="Cambria" panose="02040503050406030204" pitchFamily="18" charset="0"/>
                <a:ea typeface="Cambria" panose="02040503050406030204" pitchFamily="18" charset="0"/>
                <a:cs typeface="Arial" panose="020B0604020202020204" pitchFamily="34" charset="0"/>
              </a:rPr>
              <a:t>e tete – Organi Shqyrtues i Prokurimit			       </a:t>
            </a:r>
            <a:endParaRPr lang="en-US" sz="2400" b="1" dirty="0">
              <a:latin typeface="Cambria" panose="02040503050406030204" pitchFamily="18" charset="0"/>
              <a:ea typeface="Cambria" panose="02040503050406030204" pitchFamily="18" charset="0"/>
              <a:cs typeface="Arial" panose="020B0604020202020204" pitchFamily="34" charset="0"/>
            </a:endParaRPr>
          </a:p>
          <a:p>
            <a:pPr lvl="0">
              <a:buNone/>
            </a:pPr>
            <a:r>
              <a:rPr lang="sq-AL" sz="2400" b="1" dirty="0">
                <a:latin typeface="Cambria" panose="02040503050406030204" pitchFamily="18" charset="0"/>
                <a:ea typeface="Cambria" panose="02040503050406030204" pitchFamily="18" charset="0"/>
                <a:cs typeface="Arial" panose="020B0604020202020204" pitchFamily="34" charset="0"/>
              </a:rPr>
              <a:t>Pjesa e nëntë- Procedurat e Shqyrtimit të </a:t>
            </a:r>
            <a:r>
              <a:rPr lang="sq-AL" sz="2400" b="1" dirty="0" smtClean="0">
                <a:latin typeface="Cambria" panose="02040503050406030204" pitchFamily="18" charset="0"/>
                <a:ea typeface="Cambria" panose="02040503050406030204" pitchFamily="18" charset="0"/>
                <a:cs typeface="Arial" panose="020B0604020202020204" pitchFamily="34" charset="0"/>
              </a:rPr>
              <a:t>Prokurimit</a:t>
            </a:r>
            <a:r>
              <a:rPr lang="en-US" sz="2400" b="1" dirty="0" smtClean="0">
                <a:latin typeface="Cambria" panose="02040503050406030204" pitchFamily="18" charset="0"/>
                <a:ea typeface="Cambria" panose="02040503050406030204" pitchFamily="18" charset="0"/>
                <a:cs typeface="Arial" panose="020B0604020202020204" pitchFamily="34" charset="0"/>
              </a:rPr>
              <a:t> /</a:t>
            </a:r>
            <a:r>
              <a:rPr lang="en-US" sz="2400" b="1" dirty="0" err="1" smtClean="0">
                <a:latin typeface="Cambria" panose="02040503050406030204" pitchFamily="18" charset="0"/>
                <a:ea typeface="Cambria" panose="02040503050406030204" pitchFamily="18" charset="0"/>
                <a:cs typeface="Arial" panose="020B0604020202020204" pitchFamily="34" charset="0"/>
              </a:rPr>
              <a:t>Ankesat</a:t>
            </a:r>
            <a:r>
              <a:rPr lang="en-US" sz="2400" b="1" dirty="0" smtClean="0">
                <a:latin typeface="Cambria" panose="02040503050406030204" pitchFamily="18" charset="0"/>
                <a:ea typeface="Cambria" panose="02040503050406030204" pitchFamily="18" charset="0"/>
                <a:cs typeface="Arial" panose="020B0604020202020204" pitchFamily="34" charset="0"/>
              </a:rPr>
              <a:t>.</a:t>
            </a:r>
            <a:r>
              <a:rPr lang="sq-AL" sz="2400" b="1" dirty="0" smtClean="0">
                <a:latin typeface="Cambria" panose="02040503050406030204" pitchFamily="18" charset="0"/>
                <a:ea typeface="Cambria" panose="02040503050406030204" pitchFamily="18" charset="0"/>
                <a:cs typeface="Arial" panose="020B0604020202020204" pitchFamily="34" charset="0"/>
              </a:rPr>
              <a:t>                  </a:t>
            </a:r>
            <a:endParaRPr lang="en-US" sz="2400" b="1" dirty="0" smtClean="0">
              <a:latin typeface="Cambria" panose="02040503050406030204" pitchFamily="18" charset="0"/>
              <a:ea typeface="Cambria" panose="02040503050406030204" pitchFamily="18" charset="0"/>
              <a:cs typeface="Arial" panose="020B0604020202020204" pitchFamily="34" charset="0"/>
            </a:endParaRPr>
          </a:p>
          <a:p>
            <a:pPr lvl="0">
              <a:buNone/>
            </a:pPr>
            <a:r>
              <a:rPr lang="sq-AL" sz="2400" b="1" dirty="0" smtClean="0">
                <a:latin typeface="Cambria" panose="02040503050406030204" pitchFamily="18" charset="0"/>
                <a:ea typeface="Cambria" panose="02040503050406030204" pitchFamily="18" charset="0"/>
                <a:cs typeface="Arial" panose="020B0604020202020204" pitchFamily="34" charset="0"/>
              </a:rPr>
              <a:t>Pjesa </a:t>
            </a:r>
            <a:r>
              <a:rPr lang="sq-AL" sz="2400" b="1" dirty="0">
                <a:latin typeface="Cambria" panose="02040503050406030204" pitchFamily="18" charset="0"/>
                <a:ea typeface="Cambria" panose="02040503050406030204" pitchFamily="18" charset="0"/>
                <a:cs typeface="Arial" panose="020B0604020202020204" pitchFamily="34" charset="0"/>
              </a:rPr>
              <a:t>e dhjetë - Procedurat Për Misionet Diplomatike dhe </a:t>
            </a:r>
            <a:r>
              <a:rPr lang="sq-AL" sz="2400" b="1" dirty="0" smtClean="0">
                <a:latin typeface="Cambria" panose="02040503050406030204" pitchFamily="18" charset="0"/>
                <a:ea typeface="Cambria" panose="02040503050406030204" pitchFamily="18" charset="0"/>
                <a:cs typeface="Arial" panose="020B0604020202020204" pitchFamily="34" charset="0"/>
              </a:rPr>
              <a:t>Konsullor</a:t>
            </a:r>
            <a:r>
              <a:rPr lang="en-US" sz="2400" b="1" dirty="0" smtClean="0">
                <a:latin typeface="Cambria" panose="02040503050406030204" pitchFamily="18" charset="0"/>
                <a:ea typeface="Cambria" panose="02040503050406030204" pitchFamily="18" charset="0"/>
                <a:cs typeface="Arial" panose="020B0604020202020204" pitchFamily="34" charset="0"/>
              </a:rPr>
              <a:t>.</a:t>
            </a:r>
            <a:r>
              <a:rPr lang="sq-AL" sz="2400" b="1" dirty="0" smtClean="0">
                <a:latin typeface="Cambria" panose="02040503050406030204" pitchFamily="18" charset="0"/>
                <a:ea typeface="Cambria" panose="02040503050406030204" pitchFamily="18" charset="0"/>
                <a:cs typeface="Arial" panose="020B0604020202020204" pitchFamily="34" charset="0"/>
              </a:rPr>
              <a:t>      </a:t>
            </a:r>
            <a:endParaRPr lang="en-US" sz="2400" b="1" dirty="0">
              <a:latin typeface="Cambria" panose="02040503050406030204" pitchFamily="18" charset="0"/>
              <a:ea typeface="Cambria" panose="02040503050406030204" pitchFamily="18" charset="0"/>
              <a:cs typeface="Arial" panose="020B0604020202020204" pitchFamily="34" charset="0"/>
            </a:endParaRPr>
          </a:p>
          <a:p>
            <a:pPr lvl="0">
              <a:buNone/>
            </a:pPr>
            <a:r>
              <a:rPr lang="sq-AL" sz="2400" b="1" dirty="0">
                <a:latin typeface="Cambria" panose="02040503050406030204" pitchFamily="18" charset="0"/>
                <a:ea typeface="Cambria" panose="02040503050406030204" pitchFamily="18" charset="0"/>
                <a:cs typeface="Arial" panose="020B0604020202020204" pitchFamily="34" charset="0"/>
              </a:rPr>
              <a:t>Pjesa e Njëmbëdhjetë - Prokurimi Elektronik		         </a:t>
            </a:r>
            <a:endParaRPr lang="en-US" sz="2400" b="1" dirty="0">
              <a:latin typeface="Cambria" panose="02040503050406030204" pitchFamily="18" charset="0"/>
              <a:ea typeface="Cambria" panose="02040503050406030204" pitchFamily="18" charset="0"/>
              <a:cs typeface="Arial" panose="020B0604020202020204" pitchFamily="34" charset="0"/>
            </a:endParaRPr>
          </a:p>
          <a:p>
            <a:pPr>
              <a:buNone/>
            </a:pPr>
            <a:endPar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26386503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925242" y="152401"/>
            <a:ext cx="5779294" cy="533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Autofit/>
          </a:bodyPr>
          <a:lstStyle/>
          <a:p>
            <a:r>
              <a:rPr lang="sq-AL" sz="28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Përbërja e LPP</a:t>
            </a:r>
            <a:r>
              <a:rPr lang="en-US" sz="28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GB" sz="28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(4) </a:t>
            </a:r>
            <a:r>
              <a:rPr lang="en-US" sz="28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28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endParaRPr lang="en-US" sz="28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endParaRPr>
          </a:p>
        </p:txBody>
      </p:sp>
      <p:sp>
        <p:nvSpPr>
          <p:cNvPr id="28675" name="Symbol zastępczy zawartości 2"/>
          <p:cNvSpPr>
            <a:spLocks noGrp="1"/>
          </p:cNvSpPr>
          <p:nvPr>
            <p:ph idx="1"/>
          </p:nvPr>
        </p:nvSpPr>
        <p:spPr bwMode="auto">
          <a:xfrm>
            <a:off x="0" y="685800"/>
            <a:ext cx="9144000" cy="6172199"/>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pPr marL="0" indent="0">
              <a:lnSpc>
                <a:spcPct val="120000"/>
              </a:lnSpc>
              <a:buNone/>
            </a:pPr>
            <a:r>
              <a:rPr lang="sq-AL" sz="2400" dirty="0" smtClean="0">
                <a:latin typeface="Cambria" panose="02040503050406030204" pitchFamily="18" charset="0"/>
                <a:ea typeface="Cambria" panose="02040503050406030204" pitchFamily="18" charset="0"/>
                <a:cs typeface="Arial" panose="020B0604020202020204" pitchFamily="34" charset="0"/>
              </a:rPr>
              <a:t>Në bazë të </a:t>
            </a:r>
            <a:r>
              <a:rPr lang="sq-AL" sz="2400" dirty="0">
                <a:latin typeface="Cambria" panose="02040503050406030204" pitchFamily="18" charset="0"/>
                <a:ea typeface="Cambria" panose="02040503050406030204" pitchFamily="18" charset="0"/>
                <a:cs typeface="Arial" panose="020B0604020202020204" pitchFamily="34" charset="0"/>
              </a:rPr>
              <a:t>vlerësimeve </a:t>
            </a:r>
            <a:r>
              <a:rPr lang="sq-AL" sz="2400" dirty="0" smtClean="0">
                <a:latin typeface="Cambria" panose="02040503050406030204" pitchFamily="18" charset="0"/>
                <a:ea typeface="Cambria" panose="02040503050406030204" pitchFamily="18" charset="0"/>
                <a:cs typeface="Arial" panose="020B0604020202020204" pitchFamily="34" charset="0"/>
              </a:rPr>
              <a:t>të </a:t>
            </a:r>
            <a:r>
              <a:rPr lang="sq-AL" sz="2400" b="1" dirty="0" smtClean="0">
                <a:latin typeface="Cambria" panose="02040503050406030204" pitchFamily="18" charset="0"/>
                <a:ea typeface="Cambria" panose="02040503050406030204" pitchFamily="18" charset="0"/>
                <a:cs typeface="Arial" panose="020B0604020202020204" pitchFamily="34" charset="0"/>
              </a:rPr>
              <a:t>KE mund t</a:t>
            </a:r>
            <a:r>
              <a:rPr lang="sq-AL" sz="2400" dirty="0" smtClean="0">
                <a:latin typeface="Cambria" panose="02040503050406030204" pitchFamily="18" charset="0"/>
                <a:ea typeface="Cambria" panose="02040503050406030204" pitchFamily="18" charset="0"/>
                <a:cs typeface="Arial" panose="020B0604020202020204" pitchFamily="34" charset="0"/>
              </a:rPr>
              <a:t>ë</a:t>
            </a:r>
            <a:r>
              <a:rPr lang="sq-AL" sz="2400" b="1" dirty="0" smtClean="0">
                <a:latin typeface="Cambria" panose="02040503050406030204" pitchFamily="18" charset="0"/>
                <a:ea typeface="Cambria" panose="02040503050406030204" pitchFamily="18" charset="0"/>
                <a:cs typeface="Arial" panose="020B0604020202020204" pitchFamily="34" charset="0"/>
              </a:rPr>
              <a:t> </a:t>
            </a:r>
            <a:r>
              <a:rPr lang="sq-AL" sz="2400" b="1" dirty="0" err="1" smtClean="0">
                <a:latin typeface="Cambria" panose="02040503050406030204" pitchFamily="18" charset="0"/>
                <a:ea typeface="Cambria" panose="02040503050406030204" pitchFamily="18" charset="0"/>
                <a:cs typeface="Arial" panose="020B0604020202020204" pitchFamily="34" charset="0"/>
              </a:rPr>
              <a:t>konkludohet</a:t>
            </a:r>
            <a:r>
              <a:rPr lang="sq-AL" sz="2400" b="1" dirty="0" smtClean="0">
                <a:latin typeface="Cambria" panose="02040503050406030204" pitchFamily="18" charset="0"/>
                <a:ea typeface="Cambria" panose="02040503050406030204" pitchFamily="18" charset="0"/>
                <a:cs typeface="Arial" panose="020B0604020202020204" pitchFamily="34" charset="0"/>
              </a:rPr>
              <a:t> se LPP </a:t>
            </a:r>
            <a:r>
              <a:rPr lang="sq-AL" sz="2400" dirty="0" smtClean="0">
                <a:latin typeface="Cambria" panose="02040503050406030204" pitchFamily="18" charset="0"/>
                <a:ea typeface="Cambria" panose="02040503050406030204" pitchFamily="18" charset="0"/>
                <a:cs typeface="Arial" panose="020B0604020202020204" pitchFamily="34" charset="0"/>
              </a:rPr>
              <a:t>është </a:t>
            </a:r>
            <a:r>
              <a:rPr lang="sq-AL" sz="2400" dirty="0">
                <a:latin typeface="Cambria" panose="02040503050406030204" pitchFamily="18" charset="0"/>
                <a:ea typeface="Cambria" panose="02040503050406030204" pitchFamily="18" charset="0"/>
                <a:cs typeface="Arial" panose="020B0604020202020204" pitchFamily="34" charset="0"/>
              </a:rPr>
              <a:t>pothuajse </a:t>
            </a:r>
            <a:r>
              <a:rPr lang="sq-AL" sz="2400" dirty="0" smtClean="0">
                <a:latin typeface="Cambria" panose="02040503050406030204" pitchFamily="18" charset="0"/>
                <a:ea typeface="Cambria" panose="02040503050406030204" pitchFamily="18" charset="0"/>
                <a:cs typeface="Arial" panose="020B0604020202020204" pitchFamily="34" charset="0"/>
              </a:rPr>
              <a:t>në </a:t>
            </a:r>
            <a:r>
              <a:rPr lang="sq-AL" sz="2400" dirty="0">
                <a:latin typeface="Cambria" panose="02040503050406030204" pitchFamily="18" charset="0"/>
                <a:ea typeface="Cambria" panose="02040503050406030204" pitchFamily="18" charset="0"/>
                <a:cs typeface="Arial" panose="020B0604020202020204" pitchFamily="34" charset="0"/>
              </a:rPr>
              <a:t>pajtueshmëri </a:t>
            </a:r>
            <a:r>
              <a:rPr lang="sq-AL" sz="2400" dirty="0" smtClean="0">
                <a:latin typeface="Cambria" panose="02040503050406030204" pitchFamily="18" charset="0"/>
                <a:ea typeface="Cambria" panose="02040503050406030204" pitchFamily="18" charset="0"/>
                <a:cs typeface="Arial" panose="020B0604020202020204" pitchFamily="34" charset="0"/>
              </a:rPr>
              <a:t>të plotë me Direktivën </a:t>
            </a:r>
            <a:r>
              <a:rPr lang="sq-AL" sz="2400" dirty="0">
                <a:latin typeface="Cambria" panose="02040503050406030204" pitchFamily="18" charset="0"/>
                <a:ea typeface="Cambria" panose="02040503050406030204" pitchFamily="18" charset="0"/>
                <a:cs typeface="Arial" panose="020B0604020202020204" pitchFamily="34" charset="0"/>
              </a:rPr>
              <a:t>e </a:t>
            </a:r>
            <a:r>
              <a:rPr lang="sq-AL" sz="2400" dirty="0" smtClean="0">
                <a:latin typeface="Cambria" panose="02040503050406030204" pitchFamily="18" charset="0"/>
                <a:ea typeface="Cambria" panose="02040503050406030204" pitchFamily="18" charset="0"/>
                <a:cs typeface="Arial" panose="020B0604020202020204" pitchFamily="34" charset="0"/>
              </a:rPr>
              <a:t>BE-së.</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marL="0" indent="0">
              <a:lnSpc>
                <a:spcPct val="120000"/>
              </a:lnSpc>
              <a:buNone/>
            </a:pPr>
            <a:r>
              <a:rPr lang="sq-AL" sz="2400" dirty="0" smtClean="0">
                <a:latin typeface="Cambria" panose="02040503050406030204" pitchFamily="18" charset="0"/>
                <a:ea typeface="Cambria" panose="02040503050406030204" pitchFamily="18" charset="0"/>
                <a:cs typeface="Arial" panose="020B0604020202020204" pitchFamily="34" charset="0"/>
              </a:rPr>
              <a:t>Për </a:t>
            </a:r>
            <a:r>
              <a:rPr lang="sq-AL" sz="2400" dirty="0">
                <a:latin typeface="Cambria" panose="02040503050406030204" pitchFamily="18" charset="0"/>
                <a:ea typeface="Cambria" panose="02040503050406030204" pitchFamily="18" charset="0"/>
                <a:cs typeface="Arial" panose="020B0604020202020204" pitchFamily="34" charset="0"/>
              </a:rPr>
              <a:t>me tepër LPP ka rregulluar edhe disa </a:t>
            </a:r>
            <a:r>
              <a:rPr lang="sq-AL" sz="2400" b="1" dirty="0">
                <a:latin typeface="Cambria" panose="02040503050406030204" pitchFamily="18" charset="0"/>
                <a:ea typeface="Cambria" panose="02040503050406030204" pitchFamily="18" charset="0"/>
                <a:cs typeface="Arial" panose="020B0604020202020204" pitchFamily="34" charset="0"/>
              </a:rPr>
              <a:t>çështje praktike </a:t>
            </a:r>
            <a:r>
              <a:rPr lang="sq-AL" sz="2400" dirty="0" smtClean="0">
                <a:latin typeface="Cambria" panose="02040503050406030204" pitchFamily="18" charset="0"/>
                <a:ea typeface="Cambria" panose="02040503050406030204" pitchFamily="18" charset="0"/>
                <a:cs typeface="Arial" panose="020B0604020202020204" pitchFamily="34" charset="0"/>
              </a:rPr>
              <a:t>:</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lvl="0"/>
            <a:r>
              <a:rPr lang="sq-AL" sz="2400" dirty="0" smtClean="0">
                <a:latin typeface="Cambria" panose="02040503050406030204" pitchFamily="18" charset="0"/>
                <a:ea typeface="Cambria" panose="02040503050406030204" pitchFamily="18" charset="0"/>
                <a:cs typeface="Arial" panose="020B0604020202020204" pitchFamily="34" charset="0"/>
              </a:rPr>
              <a:t>Kalkulimi i afateve kohore, Neni 5</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lvl="0"/>
            <a:r>
              <a:rPr lang="sq-AL" sz="2400" dirty="0" err="1" smtClean="0">
                <a:latin typeface="Cambria" panose="02040503050406030204" pitchFamily="18" charset="0"/>
                <a:ea typeface="Cambria" panose="02040503050406030204" pitchFamily="18" charset="0"/>
                <a:cs typeface="Arial" panose="020B0604020202020204" pitchFamily="34" charset="0"/>
              </a:rPr>
              <a:t>Valutat,Pagesat</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dhe Kushtet e Zakonshme të </a:t>
            </a:r>
            <a:r>
              <a:rPr lang="sq-AL" sz="2400" dirty="0" smtClean="0">
                <a:latin typeface="Cambria" panose="02040503050406030204" pitchFamily="18" charset="0"/>
                <a:ea typeface="Cambria" panose="02040503050406030204" pitchFamily="18" charset="0"/>
                <a:cs typeface="Arial" panose="020B0604020202020204" pitchFamily="34" charset="0"/>
              </a:rPr>
              <a:t>Kontratës</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smtClean="0">
                <a:latin typeface="Cambria" panose="02040503050406030204" pitchFamily="18" charset="0"/>
                <a:ea typeface="Cambria" panose="02040503050406030204" pitchFamily="18" charset="0"/>
                <a:cs typeface="Arial" panose="020B0604020202020204" pitchFamily="34" charset="0"/>
              </a:rPr>
              <a:t>Neni 12</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lvl="0"/>
            <a:r>
              <a:rPr lang="en-US"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smtClean="0">
                <a:latin typeface="Cambria" panose="02040503050406030204" pitchFamily="18" charset="0"/>
                <a:ea typeface="Cambria" panose="02040503050406030204" pitchFamily="18" charset="0"/>
                <a:cs typeface="Arial" panose="020B0604020202020204" pitchFamily="34" charset="0"/>
              </a:rPr>
              <a:t>Përdorimi </a:t>
            </a:r>
            <a:r>
              <a:rPr lang="sq-AL" sz="2400" dirty="0">
                <a:latin typeface="Cambria" panose="02040503050406030204" pitchFamily="18" charset="0"/>
                <a:ea typeface="Cambria" panose="02040503050406030204" pitchFamily="18" charset="0"/>
                <a:cs typeface="Arial" panose="020B0604020202020204" pitchFamily="34" charset="0"/>
              </a:rPr>
              <a:t>i gjuhëve në dokumentet e prokurimit publik, Neni 13</a:t>
            </a:r>
            <a:endParaRPr lang="en-US" sz="2400" dirty="0">
              <a:latin typeface="Cambria" panose="02040503050406030204" pitchFamily="18" charset="0"/>
              <a:ea typeface="Cambria" panose="02040503050406030204" pitchFamily="18" charset="0"/>
              <a:cs typeface="Arial" panose="020B0604020202020204" pitchFamily="34" charset="0"/>
            </a:endParaRPr>
          </a:p>
          <a:p>
            <a:pPr lvl="0"/>
            <a:r>
              <a:rPr lang="sq-AL" sz="2400" dirty="0" smtClean="0">
                <a:latin typeface="Cambria" panose="02040503050406030204" pitchFamily="18" charset="0"/>
                <a:ea typeface="Cambria" panose="02040503050406030204" pitchFamily="18" charset="0"/>
                <a:cs typeface="Arial" panose="020B0604020202020204" pitchFamily="34" charset="0"/>
              </a:rPr>
              <a:t>Hapja </a:t>
            </a:r>
            <a:r>
              <a:rPr lang="sq-AL" sz="2400" dirty="0">
                <a:latin typeface="Cambria" panose="02040503050406030204" pitchFamily="18" charset="0"/>
                <a:ea typeface="Cambria" panose="02040503050406030204" pitchFamily="18" charset="0"/>
                <a:cs typeface="Arial" panose="020B0604020202020204" pitchFamily="34" charset="0"/>
              </a:rPr>
              <a:t>e Tenderëve, Neni 58</a:t>
            </a:r>
            <a:endParaRPr lang="en-US" sz="2400" dirty="0">
              <a:latin typeface="Cambria" panose="02040503050406030204" pitchFamily="18" charset="0"/>
              <a:ea typeface="Cambria" panose="02040503050406030204" pitchFamily="18" charset="0"/>
              <a:cs typeface="Arial" panose="020B0604020202020204" pitchFamily="34" charset="0"/>
            </a:endParaRPr>
          </a:p>
          <a:p>
            <a:pPr lvl="0"/>
            <a:r>
              <a:rPr lang="sq-AL" sz="2400" dirty="0">
                <a:latin typeface="Cambria" panose="02040503050406030204" pitchFamily="18" charset="0"/>
                <a:ea typeface="Cambria" panose="02040503050406030204" pitchFamily="18" charset="0"/>
                <a:cs typeface="Arial" panose="020B0604020202020204" pitchFamily="34" charset="0"/>
              </a:rPr>
              <a:t>Ekzaminimi, Vlerësimi dhe Krahasimi i Tenderëve, Neni 59</a:t>
            </a:r>
            <a:endParaRPr lang="en-US" sz="2400" dirty="0">
              <a:latin typeface="Cambria" panose="02040503050406030204" pitchFamily="18" charset="0"/>
              <a:ea typeface="Cambria" panose="02040503050406030204" pitchFamily="18" charset="0"/>
              <a:cs typeface="Arial" panose="020B0604020202020204" pitchFamily="34" charset="0"/>
            </a:endParaRPr>
          </a:p>
          <a:p>
            <a:pPr lvl="0"/>
            <a:r>
              <a:rPr lang="sq-AL" sz="2400" dirty="0">
                <a:latin typeface="Cambria" panose="02040503050406030204" pitchFamily="18" charset="0"/>
                <a:ea typeface="Cambria" panose="02040503050406030204" pitchFamily="18" charset="0"/>
                <a:cs typeface="Arial" panose="020B0604020202020204" pitchFamily="34" charset="0"/>
              </a:rPr>
              <a:t>Përfundimi i Aktivitetit të Prokurimit, Neni 62</a:t>
            </a:r>
            <a:endParaRPr lang="en-US" sz="2400" dirty="0">
              <a:latin typeface="Cambria" panose="02040503050406030204" pitchFamily="18" charset="0"/>
              <a:ea typeface="Cambria" panose="02040503050406030204" pitchFamily="18" charset="0"/>
              <a:cs typeface="Arial" panose="020B0604020202020204" pitchFamily="34" charset="0"/>
            </a:endParaRPr>
          </a:p>
          <a:p>
            <a:pPr lvl="0"/>
            <a:r>
              <a:rPr lang="sq-AL" sz="2400" dirty="0">
                <a:latin typeface="Cambria" panose="02040503050406030204" pitchFamily="18" charset="0"/>
                <a:ea typeface="Cambria" panose="02040503050406030204" pitchFamily="18" charset="0"/>
                <a:cs typeface="Arial" panose="020B0604020202020204" pitchFamily="34" charset="0"/>
              </a:rPr>
              <a:t>Siguria e Ekzekutimit, Neni 63</a:t>
            </a:r>
            <a:endParaRPr lang="en-US" sz="2400" dirty="0">
              <a:latin typeface="Cambria" panose="02040503050406030204" pitchFamily="18" charset="0"/>
              <a:ea typeface="Cambria" panose="02040503050406030204" pitchFamily="18" charset="0"/>
              <a:cs typeface="Arial" panose="020B0604020202020204" pitchFamily="34" charset="0"/>
            </a:endParaRPr>
          </a:p>
          <a:p>
            <a:pPr lvl="0"/>
            <a:r>
              <a:rPr lang="sq-AL" sz="2400" dirty="0" smtClean="0">
                <a:latin typeface="Cambria" panose="02040503050406030204" pitchFamily="18" charset="0"/>
                <a:ea typeface="Cambria" panose="02040503050406030204" pitchFamily="18" charset="0"/>
                <a:cs typeface="Arial" panose="020B0604020202020204" pitchFamily="34" charset="0"/>
              </a:rPr>
              <a:t>Procedurat </a:t>
            </a:r>
            <a:r>
              <a:rPr lang="sq-AL" sz="2400" dirty="0">
                <a:latin typeface="Cambria" panose="02040503050406030204" pitchFamily="18" charset="0"/>
                <a:ea typeface="Cambria" panose="02040503050406030204" pitchFamily="18" charset="0"/>
                <a:cs typeface="Arial" panose="020B0604020202020204" pitchFamily="34" charset="0"/>
              </a:rPr>
              <a:t>për misionet Diplomatike </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lvl="0"/>
            <a:r>
              <a:rPr lang="en-US" sz="2400" dirty="0" err="1" smtClean="0">
                <a:latin typeface="Cambria" panose="02040503050406030204" pitchFamily="18" charset="0"/>
                <a:ea typeface="Cambria" panose="02040503050406030204" pitchFamily="18" charset="0"/>
                <a:cs typeface="Arial" panose="020B0604020202020204" pitchFamily="34" charset="0"/>
              </a:rPr>
              <a:t>Etj</a:t>
            </a:r>
            <a:r>
              <a:rPr lang="en-US" sz="2400" dirty="0" smtClean="0">
                <a:latin typeface="Cambria" panose="02040503050406030204" pitchFamily="18" charset="0"/>
                <a:ea typeface="Cambria" panose="02040503050406030204" pitchFamily="18" charset="0"/>
                <a:cs typeface="Arial" panose="020B0604020202020204" pitchFamily="34" charset="0"/>
              </a:rPr>
              <a:t> .</a:t>
            </a:r>
            <a:endParaRPr lang="en-US" sz="2400" dirty="0">
              <a:latin typeface="Cambria" panose="02040503050406030204" pitchFamily="18" charset="0"/>
              <a:ea typeface="Cambria" panose="02040503050406030204" pitchFamily="18" charset="0"/>
              <a:cs typeface="Arial" panose="020B0604020202020204" pitchFamily="34" charset="0"/>
            </a:endParaRPr>
          </a:p>
          <a:p>
            <a:pPr>
              <a:buNone/>
            </a:pPr>
            <a:endPar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24874648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54074"/>
          </a:xfrm>
        </p:spPr>
        <p:txBody>
          <a:bodyPr>
            <a:normAutofit/>
          </a:bodyPr>
          <a:lstStyle/>
          <a:p>
            <a:r>
              <a:rPr lang="en-US" sz="28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28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Q</a:t>
            </a:r>
            <a:r>
              <a:rPr lang="sq-AL" sz="2800"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ë</a:t>
            </a:r>
            <a:r>
              <a:rPr lang="en-US" sz="2800" b="1" dirty="0" err="1"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llimi</a:t>
            </a:r>
            <a:r>
              <a:rPr lang="en-US" sz="28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2800" b="1" dirty="0" err="1"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i</a:t>
            </a:r>
            <a:r>
              <a:rPr lang="en-US" sz="28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2800" b="1" dirty="0" err="1"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Trajnimit</a:t>
            </a:r>
            <a:r>
              <a:rPr lang="en-US" sz="28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endParaRPr lang="en-US" sz="28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endParaRPr>
          </a:p>
        </p:txBody>
      </p:sp>
      <p:sp>
        <p:nvSpPr>
          <p:cNvPr id="3" name="Content Placeholder 2"/>
          <p:cNvSpPr>
            <a:spLocks noGrp="1"/>
          </p:cNvSpPr>
          <p:nvPr>
            <p:ph idx="1"/>
          </p:nvPr>
        </p:nvSpPr>
        <p:spPr>
          <a:xfrm>
            <a:off x="152400" y="1371600"/>
            <a:ext cx="8610600" cy="5486400"/>
          </a:xfrm>
        </p:spPr>
        <p:txBody>
          <a:bodyPr>
            <a:normAutofit/>
          </a:bodyPr>
          <a:lstStyle/>
          <a:p>
            <a:pPr marL="0" indent="0">
              <a:buNone/>
            </a:pPr>
            <a:r>
              <a:rPr lang="sq-AL" sz="2400" dirty="0" smtClean="0">
                <a:latin typeface="Cambria" panose="02040503050406030204" pitchFamily="18" charset="0"/>
                <a:ea typeface="Cambria" panose="02040503050406030204" pitchFamily="18" charset="0"/>
                <a:cs typeface="Arial" panose="020B0604020202020204" pitchFamily="34" charset="0"/>
              </a:rPr>
              <a:t>Qëllimi </a:t>
            </a:r>
            <a:r>
              <a:rPr lang="sq-AL" sz="2400" dirty="0">
                <a:latin typeface="Cambria" panose="02040503050406030204" pitchFamily="18" charset="0"/>
                <a:ea typeface="Cambria" panose="02040503050406030204" pitchFamily="18" charset="0"/>
                <a:cs typeface="Arial" panose="020B0604020202020204" pitchFamily="34" charset="0"/>
              </a:rPr>
              <a:t>i këtij trajnimi është që pjesëmarrësit të familjarizohen me </a:t>
            </a:r>
            <a:r>
              <a:rPr lang="en-US" sz="2400" dirty="0" smtClean="0">
                <a:latin typeface="Cambria" panose="02040503050406030204" pitchFamily="18" charset="0"/>
                <a:ea typeface="Cambria" panose="02040503050406030204" pitchFamily="18" charset="0"/>
                <a:cs typeface="Arial" panose="020B0604020202020204" pitchFamily="34" charset="0"/>
              </a:rPr>
              <a:t>:</a:t>
            </a:r>
          </a:p>
          <a:p>
            <a:pPr lvl="0">
              <a:defRPr/>
            </a:pPr>
            <a:r>
              <a:rPr lang="en-US" sz="2600" b="1" kern="1200" dirty="0" smtClean="0">
                <a:solidFill>
                  <a:schemeClr val="tx1"/>
                </a:solidFill>
                <a:effectLst/>
                <a:latin typeface="Cambria" panose="02040503050406030204" pitchFamily="18" charset="0"/>
                <a:ea typeface="Cambria" panose="02040503050406030204" pitchFamily="18" charset="0"/>
              </a:rPr>
              <a:t>K</a:t>
            </a:r>
            <a:r>
              <a:rPr lang="sq-AL" sz="2600" b="1" kern="1200" dirty="0" smtClean="0">
                <a:solidFill>
                  <a:schemeClr val="tx1"/>
                </a:solidFill>
                <a:effectLst/>
                <a:latin typeface="Cambria" panose="02040503050406030204" pitchFamily="18" charset="0"/>
                <a:ea typeface="Cambria" panose="02040503050406030204" pitchFamily="18" charset="0"/>
              </a:rPr>
              <a:t>ontekstin historik t</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600" b="1" kern="1200" dirty="0" smtClean="0">
                <a:solidFill>
                  <a:schemeClr val="tx1"/>
                </a:solidFill>
                <a:effectLst/>
                <a:latin typeface="Cambria" panose="02040503050406030204" pitchFamily="18" charset="0"/>
                <a:ea typeface="Cambria" panose="02040503050406030204" pitchFamily="18" charset="0"/>
              </a:rPr>
              <a:t> </a:t>
            </a:r>
            <a:r>
              <a:rPr lang="en-US" sz="2600" b="1" kern="1200" dirty="0" err="1" smtClean="0">
                <a:solidFill>
                  <a:schemeClr val="tx1"/>
                </a:solidFill>
                <a:effectLst/>
                <a:latin typeface="Cambria" panose="02040503050406030204" pitchFamily="18" charset="0"/>
                <a:ea typeface="Cambria" panose="02040503050406030204" pitchFamily="18" charset="0"/>
              </a:rPr>
              <a:t>Sistemit</a:t>
            </a:r>
            <a:r>
              <a:rPr lang="en-US" sz="2600" b="1" kern="1200" dirty="0" smtClean="0">
                <a:solidFill>
                  <a:schemeClr val="tx1"/>
                </a:solidFill>
                <a:effectLst/>
                <a:latin typeface="Cambria" panose="02040503050406030204" pitchFamily="18" charset="0"/>
                <a:ea typeface="Cambria" panose="02040503050406030204" pitchFamily="18" charset="0"/>
              </a:rPr>
              <a:t> </a:t>
            </a:r>
            <a:r>
              <a:rPr lang="en-US" sz="2600" b="1" kern="1200" dirty="0" err="1" smtClean="0">
                <a:solidFill>
                  <a:schemeClr val="tx1"/>
                </a:solidFill>
                <a:effectLst/>
                <a:latin typeface="Cambria" panose="02040503050406030204" pitchFamily="18" charset="0"/>
                <a:ea typeface="Cambria" panose="02040503050406030204" pitchFamily="18" charset="0"/>
              </a:rPr>
              <a:t>t</a:t>
            </a:r>
            <a:r>
              <a:rPr lang="en-US" sz="2400" dirty="0" err="1" smtClean="0">
                <a:latin typeface="Cambria" panose="02040503050406030204" pitchFamily="18" charset="0"/>
                <a:ea typeface="Cambria" panose="02040503050406030204" pitchFamily="18" charset="0"/>
                <a:cs typeface="Arial" panose="020B0604020202020204" pitchFamily="34" charset="0"/>
              </a:rPr>
              <a:t>ë</a:t>
            </a:r>
            <a:r>
              <a:rPr lang="en-US" sz="2600" b="1" kern="1200" dirty="0" smtClean="0">
                <a:solidFill>
                  <a:schemeClr val="tx1"/>
                </a:solidFill>
                <a:effectLst/>
                <a:latin typeface="Cambria" panose="02040503050406030204" pitchFamily="18" charset="0"/>
                <a:ea typeface="Cambria" panose="02040503050406030204" pitchFamily="18" charset="0"/>
              </a:rPr>
              <a:t> </a:t>
            </a:r>
            <a:r>
              <a:rPr lang="en-US" sz="2600" b="1" kern="1200" dirty="0" err="1" smtClean="0">
                <a:solidFill>
                  <a:schemeClr val="tx1"/>
                </a:solidFill>
                <a:effectLst/>
                <a:latin typeface="Cambria" panose="02040503050406030204" pitchFamily="18" charset="0"/>
                <a:ea typeface="Cambria" panose="02040503050406030204" pitchFamily="18" charset="0"/>
              </a:rPr>
              <a:t>Prokurimit</a:t>
            </a:r>
            <a:r>
              <a:rPr lang="en-US" sz="2600" b="1" kern="1200" dirty="0" smtClean="0">
                <a:solidFill>
                  <a:schemeClr val="tx1"/>
                </a:solidFill>
                <a:effectLst/>
                <a:latin typeface="Cambria" panose="02040503050406030204" pitchFamily="18" charset="0"/>
                <a:ea typeface="Cambria" panose="02040503050406030204" pitchFamily="18" charset="0"/>
              </a:rPr>
              <a:t> </a:t>
            </a:r>
            <a:r>
              <a:rPr lang="en-US" sz="2600" b="1" kern="1200" dirty="0" err="1" smtClean="0">
                <a:solidFill>
                  <a:schemeClr val="tx1"/>
                </a:solidFill>
                <a:effectLst/>
                <a:latin typeface="Cambria" panose="02040503050406030204" pitchFamily="18" charset="0"/>
                <a:ea typeface="Cambria" panose="02040503050406030204" pitchFamily="18" charset="0"/>
              </a:rPr>
              <a:t>Publik</a:t>
            </a:r>
            <a:r>
              <a:rPr lang="en-US" sz="2600" b="1" kern="1200" dirty="0" smtClean="0">
                <a:solidFill>
                  <a:schemeClr val="tx1"/>
                </a:solidFill>
                <a:effectLst/>
                <a:latin typeface="Cambria" panose="02040503050406030204" pitchFamily="18" charset="0"/>
                <a:ea typeface="Cambria" panose="02040503050406030204" pitchFamily="18" charset="0"/>
              </a:rPr>
              <a:t> </a:t>
            </a:r>
            <a:r>
              <a:rPr lang="sq-AL" sz="2600" b="1" kern="1200" dirty="0" smtClean="0">
                <a:solidFill>
                  <a:schemeClr val="tx1"/>
                </a:solidFill>
                <a:effectLst/>
                <a:latin typeface="Cambria" panose="02040503050406030204" pitchFamily="18" charset="0"/>
                <a:ea typeface="Cambria" panose="02040503050406030204" pitchFamily="18" charset="0"/>
              </a:rPr>
              <a:t>n</a:t>
            </a:r>
            <a:r>
              <a:rPr lang="en-US" sz="2600" b="1" kern="1200" dirty="0" smtClean="0">
                <a:solidFill>
                  <a:schemeClr val="tx1"/>
                </a:solidFill>
                <a:effectLst/>
                <a:latin typeface="Cambria" panose="02040503050406030204" pitchFamily="18" charset="0"/>
                <a:ea typeface="Cambria" panose="02040503050406030204" pitchFamily="18" charset="0"/>
              </a:rPr>
              <a:t>ë</a:t>
            </a:r>
            <a:r>
              <a:rPr lang="sq-AL" sz="2600" b="1" kern="1200" dirty="0" smtClean="0">
                <a:solidFill>
                  <a:schemeClr val="tx1"/>
                </a:solidFill>
                <a:effectLst/>
                <a:latin typeface="Cambria" panose="02040503050406030204" pitchFamily="18" charset="0"/>
                <a:ea typeface="Cambria" panose="02040503050406030204" pitchFamily="18" charset="0"/>
              </a:rPr>
              <a:t> Kosov</a:t>
            </a:r>
            <a:r>
              <a:rPr lang="en-US" sz="2600" b="1" dirty="0" smtClean="0">
                <a:latin typeface="Cambria" panose="02040503050406030204" pitchFamily="18" charset="0"/>
                <a:ea typeface="Cambria" panose="02040503050406030204" pitchFamily="18" charset="0"/>
              </a:rPr>
              <a:t>ë</a:t>
            </a:r>
            <a:r>
              <a:rPr lang="sq-AL" sz="2600" b="1" kern="1200" dirty="0" smtClean="0">
                <a:solidFill>
                  <a:schemeClr val="tx1"/>
                </a:solidFill>
                <a:effectLst/>
                <a:latin typeface="Cambria" panose="02040503050406030204" pitchFamily="18" charset="0"/>
                <a:ea typeface="Cambria" panose="02040503050406030204" pitchFamily="18" charset="0"/>
              </a:rPr>
              <a:t> </a:t>
            </a:r>
            <a:r>
              <a:rPr lang="en-US" sz="2600" b="1" kern="1200" dirty="0" smtClean="0">
                <a:solidFill>
                  <a:schemeClr val="tx1"/>
                </a:solidFill>
                <a:effectLst/>
                <a:latin typeface="Cambria" panose="02040503050406030204" pitchFamily="18" charset="0"/>
                <a:ea typeface="Cambria" panose="02040503050406030204" pitchFamily="18" charset="0"/>
              </a:rPr>
              <a:t>.</a:t>
            </a:r>
            <a:endParaRPr lang="en-US" sz="2600" b="1" dirty="0" smtClean="0">
              <a:effectLst/>
              <a:latin typeface="Cambria" panose="02040503050406030204" pitchFamily="18" charset="0"/>
              <a:ea typeface="Cambria" panose="02040503050406030204" pitchFamily="18" charset="0"/>
            </a:endParaRPr>
          </a:p>
          <a:p>
            <a:r>
              <a:rPr lang="sq-AL" sz="2600" b="1" dirty="0" smtClean="0">
                <a:latin typeface="Cambria" panose="02040503050406030204" pitchFamily="18" charset="0"/>
                <a:ea typeface="Cambria" panose="02040503050406030204" pitchFamily="18" charset="0"/>
                <a:cs typeface="Arial" panose="020B0604020202020204" pitchFamily="34" charset="0"/>
              </a:rPr>
              <a:t>Ligjin </a:t>
            </a:r>
            <a:r>
              <a:rPr lang="sq-AL" sz="2600" b="1" dirty="0">
                <a:latin typeface="Cambria" panose="02040503050406030204" pitchFamily="18" charset="0"/>
                <a:ea typeface="Cambria" panose="02040503050406030204" pitchFamily="18" charset="0"/>
                <a:cs typeface="Arial" panose="020B0604020202020204" pitchFamily="34" charset="0"/>
              </a:rPr>
              <a:t>e Prokurimit </a:t>
            </a:r>
            <a:r>
              <a:rPr lang="sq-AL" sz="2600" b="1" dirty="0" smtClean="0">
                <a:latin typeface="Cambria" panose="02040503050406030204" pitchFamily="18" charset="0"/>
                <a:ea typeface="Cambria" panose="02040503050406030204" pitchFamily="18" charset="0"/>
                <a:cs typeface="Arial" panose="020B0604020202020204" pitchFamily="34" charset="0"/>
              </a:rPr>
              <a:t>Publik</a:t>
            </a:r>
            <a:r>
              <a:rPr lang="en-US" sz="2600" b="1" dirty="0" smtClean="0">
                <a:latin typeface="Cambria" panose="02040503050406030204" pitchFamily="18" charset="0"/>
                <a:ea typeface="Cambria" panose="02040503050406030204" pitchFamily="18" charset="0"/>
                <a:cs typeface="Arial" panose="020B0604020202020204" pitchFamily="34" charset="0"/>
              </a:rPr>
              <a:t>, </a:t>
            </a:r>
            <a:r>
              <a:rPr lang="en-US" sz="2600" b="1" dirty="0" err="1" smtClean="0">
                <a:latin typeface="Cambria" panose="02040503050406030204" pitchFamily="18" charset="0"/>
                <a:ea typeface="Cambria" panose="02040503050406030204" pitchFamily="18" charset="0"/>
                <a:cs typeface="Arial" panose="020B0604020202020204" pitchFamily="34" charset="0"/>
              </a:rPr>
              <a:t>përmbajtjen</a:t>
            </a:r>
            <a:r>
              <a:rPr lang="en-US" sz="2600" b="1" dirty="0" smtClean="0">
                <a:latin typeface="Cambria" panose="02040503050406030204" pitchFamily="18" charset="0"/>
                <a:ea typeface="Cambria" panose="02040503050406030204" pitchFamily="18" charset="0"/>
                <a:cs typeface="Arial" panose="020B0604020202020204" pitchFamily="34" charset="0"/>
              </a:rPr>
              <a:t> </a:t>
            </a:r>
            <a:r>
              <a:rPr lang="en-US" sz="2600" b="1" dirty="0">
                <a:latin typeface="Cambria" panose="02040503050406030204" pitchFamily="18" charset="0"/>
                <a:ea typeface="Cambria" panose="02040503050406030204" pitchFamily="18" charset="0"/>
                <a:cs typeface="Arial" panose="020B0604020202020204" pitchFamily="34" charset="0"/>
              </a:rPr>
              <a:t>e </a:t>
            </a:r>
            <a:r>
              <a:rPr lang="en-US" sz="2600" b="1" dirty="0" err="1">
                <a:latin typeface="Cambria" panose="02040503050406030204" pitchFamily="18" charset="0"/>
                <a:ea typeface="Cambria" panose="02040503050406030204" pitchFamily="18" charset="0"/>
                <a:cs typeface="Arial" panose="020B0604020202020204" pitchFamily="34" charset="0"/>
              </a:rPr>
              <a:t>tij</a:t>
            </a:r>
            <a:r>
              <a:rPr lang="en-US" sz="2600" b="1" dirty="0">
                <a:latin typeface="Cambria" panose="02040503050406030204" pitchFamily="18" charset="0"/>
                <a:ea typeface="Cambria" panose="02040503050406030204" pitchFamily="18" charset="0"/>
                <a:cs typeface="Arial" panose="020B0604020202020204" pitchFamily="34" charset="0"/>
              </a:rPr>
              <a:t> </a:t>
            </a:r>
            <a:r>
              <a:rPr lang="sq-AL" sz="2600" b="1" dirty="0">
                <a:latin typeface="Cambria" panose="02040503050406030204" pitchFamily="18" charset="0"/>
                <a:ea typeface="Cambria" panose="02040503050406030204" pitchFamily="18" charset="0"/>
                <a:cs typeface="Arial" panose="020B0604020202020204" pitchFamily="34" charset="0"/>
              </a:rPr>
              <a:t>duke </a:t>
            </a:r>
            <a:r>
              <a:rPr lang="sq-AL" sz="2600" b="1" dirty="0" err="1" smtClean="0">
                <a:latin typeface="Cambria" panose="02040503050406030204" pitchFamily="18" charset="0"/>
                <a:ea typeface="Cambria" panose="02040503050406030204" pitchFamily="18" charset="0"/>
                <a:cs typeface="Arial" panose="020B0604020202020204" pitchFamily="34" charset="0"/>
              </a:rPr>
              <a:t>përfshir</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600" b="1" dirty="0" smtClean="0">
                <a:latin typeface="Cambria" panose="02040503050406030204" pitchFamily="18" charset="0"/>
                <a:ea typeface="Cambria" panose="02040503050406030204" pitchFamily="18" charset="0"/>
                <a:cs typeface="Arial" panose="020B0604020202020204" pitchFamily="34" charset="0"/>
              </a:rPr>
              <a:t>:</a:t>
            </a:r>
            <a:endParaRPr lang="en-US" sz="2600" b="1" dirty="0">
              <a:latin typeface="Cambria" panose="02040503050406030204" pitchFamily="18" charset="0"/>
              <a:ea typeface="Cambria" panose="02040503050406030204" pitchFamily="18" charset="0"/>
              <a:cs typeface="Arial" panose="020B0604020202020204" pitchFamily="34" charset="0"/>
            </a:endParaRPr>
          </a:p>
          <a:p>
            <a:pPr lvl="0"/>
            <a:r>
              <a:rPr lang="en-US" sz="2600" b="1" dirty="0" smtClean="0">
                <a:latin typeface="Cambria" panose="02040503050406030204" pitchFamily="18" charset="0"/>
                <a:ea typeface="Cambria" panose="02040503050406030204" pitchFamily="18" charset="0"/>
                <a:cs typeface="Arial" panose="020B0604020202020204" pitchFamily="34" charset="0"/>
              </a:rPr>
              <a:t>K</a:t>
            </a:r>
            <a:r>
              <a:rPr lang="sq-AL" sz="2600" b="1" dirty="0" err="1" smtClean="0">
                <a:latin typeface="Cambria" panose="02040503050406030204" pitchFamily="18" charset="0"/>
                <a:ea typeface="Cambria" panose="02040503050406030204" pitchFamily="18" charset="0"/>
                <a:cs typeface="Arial" panose="020B0604020202020204" pitchFamily="34" charset="0"/>
              </a:rPr>
              <a:t>ornizën</a:t>
            </a:r>
            <a:r>
              <a:rPr lang="sq-AL" sz="2600" b="1" dirty="0" smtClean="0">
                <a:latin typeface="Cambria" panose="02040503050406030204" pitchFamily="18" charset="0"/>
                <a:ea typeface="Cambria" panose="02040503050406030204" pitchFamily="18" charset="0"/>
                <a:cs typeface="Arial" panose="020B0604020202020204" pitchFamily="34" charset="0"/>
              </a:rPr>
              <a:t> </a:t>
            </a:r>
            <a:r>
              <a:rPr lang="sq-AL" sz="2600" b="1" dirty="0">
                <a:latin typeface="Cambria" panose="02040503050406030204" pitchFamily="18" charset="0"/>
                <a:ea typeface="Cambria" panose="02040503050406030204" pitchFamily="18" charset="0"/>
                <a:cs typeface="Arial" panose="020B0604020202020204" pitchFamily="34" charset="0"/>
              </a:rPr>
              <a:t>institucionale dhe legjislative </a:t>
            </a:r>
            <a:r>
              <a:rPr lang="sq-AL" sz="2600" b="1" dirty="0" smtClean="0">
                <a:latin typeface="Cambria" panose="02040503050406030204" pitchFamily="18" charset="0"/>
                <a:ea typeface="Cambria" panose="02040503050406030204" pitchFamily="18" charset="0"/>
                <a:cs typeface="Arial" panose="020B0604020202020204" pitchFamily="34" charset="0"/>
              </a:rPr>
              <a:t>t</a:t>
            </a:r>
            <a:r>
              <a:rPr lang="en-US" sz="2600" b="1" dirty="0" smtClean="0">
                <a:latin typeface="Cambria" panose="02040503050406030204" pitchFamily="18" charset="0"/>
                <a:ea typeface="Cambria" panose="02040503050406030204" pitchFamily="18" charset="0"/>
                <a:cs typeface="Arial" panose="020B0604020202020204" pitchFamily="34" charset="0"/>
              </a:rPr>
              <a:t>ë</a:t>
            </a:r>
            <a:r>
              <a:rPr lang="sq-AL" sz="2600" b="1" dirty="0" smtClean="0">
                <a:latin typeface="Cambria" panose="02040503050406030204" pitchFamily="18" charset="0"/>
                <a:ea typeface="Cambria" panose="02040503050406030204" pitchFamily="18" charset="0"/>
                <a:cs typeface="Arial" panose="020B0604020202020204" pitchFamily="34" charset="0"/>
              </a:rPr>
              <a:t> P</a:t>
            </a:r>
            <a:r>
              <a:rPr lang="en-US" sz="2600" b="1" dirty="0" err="1" smtClean="0">
                <a:latin typeface="Cambria" panose="02040503050406030204" pitchFamily="18" charset="0"/>
                <a:ea typeface="Cambria" panose="02040503050406030204" pitchFamily="18" charset="0"/>
                <a:cs typeface="Arial" panose="020B0604020202020204" pitchFamily="34" charset="0"/>
              </a:rPr>
              <a:t>rokurimit</a:t>
            </a:r>
            <a:r>
              <a:rPr lang="en-US" sz="2600" b="1" dirty="0" smtClean="0">
                <a:latin typeface="Cambria" panose="02040503050406030204" pitchFamily="18" charset="0"/>
                <a:ea typeface="Cambria" panose="02040503050406030204" pitchFamily="18" charset="0"/>
                <a:cs typeface="Arial" panose="020B0604020202020204" pitchFamily="34" charset="0"/>
              </a:rPr>
              <a:t> </a:t>
            </a:r>
            <a:r>
              <a:rPr lang="sq-AL" sz="2600" b="1" dirty="0" smtClean="0">
                <a:latin typeface="Cambria" panose="02040503050406030204" pitchFamily="18" charset="0"/>
                <a:ea typeface="Cambria" panose="02040503050406030204" pitchFamily="18" charset="0"/>
                <a:cs typeface="Arial" panose="020B0604020202020204" pitchFamily="34" charset="0"/>
              </a:rPr>
              <a:t>P</a:t>
            </a:r>
            <a:r>
              <a:rPr lang="en-US" sz="2600" b="1" dirty="0" err="1" smtClean="0">
                <a:latin typeface="Cambria" panose="02040503050406030204" pitchFamily="18" charset="0"/>
                <a:ea typeface="Cambria" panose="02040503050406030204" pitchFamily="18" charset="0"/>
                <a:cs typeface="Arial" panose="020B0604020202020204" pitchFamily="34" charset="0"/>
              </a:rPr>
              <a:t>ublik</a:t>
            </a:r>
            <a:r>
              <a:rPr lang="en-US" sz="2600" b="1" dirty="0" smtClean="0">
                <a:latin typeface="Cambria" panose="02040503050406030204" pitchFamily="18" charset="0"/>
                <a:ea typeface="Cambria" panose="02040503050406030204" pitchFamily="18" charset="0"/>
                <a:cs typeface="Arial" panose="020B0604020202020204" pitchFamily="34" charset="0"/>
              </a:rPr>
              <a:t>.</a:t>
            </a:r>
            <a:r>
              <a:rPr lang="sq-AL" sz="2600" b="1" dirty="0" smtClean="0">
                <a:latin typeface="Cambria" panose="02040503050406030204" pitchFamily="18" charset="0"/>
                <a:ea typeface="Cambria" panose="02040503050406030204" pitchFamily="18" charset="0"/>
                <a:cs typeface="Arial" panose="020B0604020202020204" pitchFamily="34" charset="0"/>
              </a:rPr>
              <a:t> </a:t>
            </a:r>
            <a:endParaRPr lang="en-US" sz="2600" b="1" dirty="0">
              <a:latin typeface="Cambria" panose="02040503050406030204" pitchFamily="18" charset="0"/>
              <a:ea typeface="Cambria" panose="02040503050406030204" pitchFamily="18" charset="0"/>
              <a:cs typeface="Arial" panose="020B0604020202020204" pitchFamily="34" charset="0"/>
            </a:endParaRPr>
          </a:p>
          <a:p>
            <a:pPr lvl="0"/>
            <a:r>
              <a:rPr lang="en-US" sz="2600" b="1" dirty="0">
                <a:latin typeface="Cambria" panose="02040503050406030204" pitchFamily="18" charset="0"/>
                <a:ea typeface="Cambria" panose="02040503050406030204" pitchFamily="18" charset="0"/>
                <a:cs typeface="Arial" panose="020B0604020202020204" pitchFamily="34" charset="0"/>
              </a:rPr>
              <a:t>S</a:t>
            </a:r>
            <a:r>
              <a:rPr lang="sq-AL" sz="2600" b="1" dirty="0" err="1" smtClean="0">
                <a:latin typeface="Cambria" panose="02040503050406030204" pitchFamily="18" charset="0"/>
                <a:ea typeface="Cambria" panose="02040503050406030204" pitchFamily="18" charset="0"/>
                <a:cs typeface="Arial" panose="020B0604020202020204" pitchFamily="34" charset="0"/>
              </a:rPr>
              <a:t>trukturën</a:t>
            </a:r>
            <a:r>
              <a:rPr lang="sq-AL" sz="2600" b="1" dirty="0" smtClean="0">
                <a:latin typeface="Cambria" panose="02040503050406030204" pitchFamily="18" charset="0"/>
                <a:ea typeface="Cambria" panose="02040503050406030204" pitchFamily="18" charset="0"/>
                <a:cs typeface="Arial" panose="020B0604020202020204" pitchFamily="34" charset="0"/>
              </a:rPr>
              <a:t> </a:t>
            </a:r>
            <a:r>
              <a:rPr lang="sq-AL" sz="2600" b="1" dirty="0">
                <a:latin typeface="Cambria" panose="02040503050406030204" pitchFamily="18" charset="0"/>
                <a:ea typeface="Cambria" panose="02040503050406030204" pitchFamily="18" charset="0"/>
                <a:cs typeface="Arial" panose="020B0604020202020204" pitchFamily="34" charset="0"/>
              </a:rPr>
              <a:t>e </a:t>
            </a:r>
            <a:r>
              <a:rPr lang="sq-AL" sz="2600" b="1" dirty="0" smtClean="0">
                <a:latin typeface="Cambria" panose="02040503050406030204" pitchFamily="18" charset="0"/>
                <a:ea typeface="Cambria" panose="02040503050406030204" pitchFamily="18" charset="0"/>
                <a:cs typeface="Arial" panose="020B0604020202020204" pitchFamily="34" charset="0"/>
              </a:rPr>
              <a:t>L</a:t>
            </a:r>
            <a:r>
              <a:rPr lang="en-US" sz="2600" b="1" dirty="0" err="1" smtClean="0">
                <a:latin typeface="Cambria" panose="02040503050406030204" pitchFamily="18" charset="0"/>
                <a:ea typeface="Cambria" panose="02040503050406030204" pitchFamily="18" charset="0"/>
                <a:cs typeface="Arial" panose="020B0604020202020204" pitchFamily="34" charset="0"/>
              </a:rPr>
              <a:t>igjit</a:t>
            </a:r>
            <a:r>
              <a:rPr lang="en-US" sz="2600" b="1" dirty="0" smtClean="0">
                <a:latin typeface="Cambria" panose="02040503050406030204" pitchFamily="18" charset="0"/>
                <a:ea typeface="Cambria" panose="02040503050406030204" pitchFamily="18" charset="0"/>
                <a:cs typeface="Arial" panose="020B0604020202020204" pitchFamily="34" charset="0"/>
              </a:rPr>
              <a:t> </a:t>
            </a:r>
            <a:r>
              <a:rPr lang="en-US" sz="2600" b="1" dirty="0" err="1" smtClean="0">
                <a:latin typeface="Cambria" panose="02040503050406030204" pitchFamily="18" charset="0"/>
                <a:ea typeface="Cambria" panose="02040503050406030204" pitchFamily="18" charset="0"/>
                <a:cs typeface="Arial" panose="020B0604020202020204" pitchFamily="34" charset="0"/>
              </a:rPr>
              <a:t>p</a:t>
            </a:r>
            <a:r>
              <a:rPr lang="en-US" sz="2400" dirty="0" err="1" smtClean="0">
                <a:latin typeface="Cambria" panose="02040503050406030204" pitchFamily="18" charset="0"/>
                <a:ea typeface="Cambria" panose="02040503050406030204" pitchFamily="18" charset="0"/>
                <a:cs typeface="Arial" panose="020B0604020202020204" pitchFamily="34" charset="0"/>
              </a:rPr>
              <a:t>ë</a:t>
            </a:r>
            <a:r>
              <a:rPr lang="en-US" sz="2600" b="1" dirty="0" err="1" smtClean="0">
                <a:latin typeface="Cambria" panose="02040503050406030204" pitchFamily="18" charset="0"/>
                <a:ea typeface="Cambria" panose="02040503050406030204" pitchFamily="18" charset="0"/>
                <a:cs typeface="Arial" panose="020B0604020202020204" pitchFamily="34" charset="0"/>
              </a:rPr>
              <a:t>r</a:t>
            </a:r>
            <a:r>
              <a:rPr lang="en-US" sz="2600" b="1" dirty="0" smtClean="0">
                <a:latin typeface="Cambria" panose="02040503050406030204" pitchFamily="18" charset="0"/>
                <a:ea typeface="Cambria" panose="02040503050406030204" pitchFamily="18" charset="0"/>
                <a:cs typeface="Arial" panose="020B0604020202020204" pitchFamily="34" charset="0"/>
              </a:rPr>
              <a:t> </a:t>
            </a:r>
            <a:r>
              <a:rPr lang="sq-AL" sz="2600" b="1" dirty="0" smtClean="0">
                <a:latin typeface="Cambria" panose="02040503050406030204" pitchFamily="18" charset="0"/>
                <a:ea typeface="Cambria" panose="02040503050406030204" pitchFamily="18" charset="0"/>
                <a:cs typeface="Arial" panose="020B0604020202020204" pitchFamily="34" charset="0"/>
              </a:rPr>
              <a:t>P</a:t>
            </a:r>
            <a:r>
              <a:rPr lang="en-US" sz="2600" b="1" dirty="0" err="1" smtClean="0">
                <a:latin typeface="Cambria" panose="02040503050406030204" pitchFamily="18" charset="0"/>
                <a:ea typeface="Cambria" panose="02040503050406030204" pitchFamily="18" charset="0"/>
                <a:cs typeface="Arial" panose="020B0604020202020204" pitchFamily="34" charset="0"/>
              </a:rPr>
              <a:t>rokurim</a:t>
            </a:r>
            <a:r>
              <a:rPr lang="en-US" sz="2600" b="1" dirty="0" smtClean="0">
                <a:latin typeface="Cambria" panose="02040503050406030204" pitchFamily="18" charset="0"/>
                <a:ea typeface="Cambria" panose="02040503050406030204" pitchFamily="18" charset="0"/>
                <a:cs typeface="Arial" panose="020B0604020202020204" pitchFamily="34" charset="0"/>
              </a:rPr>
              <a:t> </a:t>
            </a:r>
            <a:r>
              <a:rPr lang="sq-AL" sz="2600" b="1" dirty="0" smtClean="0">
                <a:latin typeface="Cambria" panose="02040503050406030204" pitchFamily="18" charset="0"/>
                <a:ea typeface="Cambria" panose="02040503050406030204" pitchFamily="18" charset="0"/>
                <a:cs typeface="Arial" panose="020B0604020202020204" pitchFamily="34" charset="0"/>
              </a:rPr>
              <a:t>P</a:t>
            </a:r>
            <a:r>
              <a:rPr lang="en-US" sz="2600" b="1" dirty="0" err="1" smtClean="0">
                <a:latin typeface="Cambria" panose="02040503050406030204" pitchFamily="18" charset="0"/>
                <a:ea typeface="Cambria" panose="02040503050406030204" pitchFamily="18" charset="0"/>
                <a:cs typeface="Arial" panose="020B0604020202020204" pitchFamily="34" charset="0"/>
              </a:rPr>
              <a:t>oblik</a:t>
            </a:r>
            <a:r>
              <a:rPr lang="en-US" sz="2600" b="1" dirty="0" smtClean="0">
                <a:latin typeface="Cambria" panose="02040503050406030204" pitchFamily="18" charset="0"/>
                <a:ea typeface="Cambria" panose="02040503050406030204" pitchFamily="18" charset="0"/>
                <a:cs typeface="Arial" panose="020B0604020202020204" pitchFamily="34" charset="0"/>
              </a:rPr>
              <a:t>.</a:t>
            </a:r>
            <a:endParaRPr lang="en-US" sz="2600" b="1" dirty="0">
              <a:latin typeface="Cambria" panose="02040503050406030204" pitchFamily="18" charset="0"/>
              <a:ea typeface="Cambria" panose="02040503050406030204" pitchFamily="18" charset="0"/>
              <a:cs typeface="Arial" panose="020B0604020202020204" pitchFamily="34" charset="0"/>
            </a:endParaRPr>
          </a:p>
          <a:p>
            <a:r>
              <a:rPr lang="en-US" sz="2600" b="1" dirty="0" err="1" smtClean="0">
                <a:latin typeface="Cambria" panose="02040503050406030204" pitchFamily="18" charset="0"/>
                <a:ea typeface="Cambria" panose="02040503050406030204" pitchFamily="18" charset="0"/>
                <a:cs typeface="Arial" panose="020B0604020202020204" pitchFamily="34" charset="0"/>
              </a:rPr>
              <a:t>Një</a:t>
            </a:r>
            <a:r>
              <a:rPr lang="en-US" sz="2600" b="1" dirty="0" smtClean="0">
                <a:latin typeface="Cambria" panose="02040503050406030204" pitchFamily="18" charset="0"/>
                <a:ea typeface="Cambria" panose="02040503050406030204" pitchFamily="18" charset="0"/>
                <a:cs typeface="Arial" panose="020B0604020202020204" pitchFamily="34" charset="0"/>
              </a:rPr>
              <a:t> </a:t>
            </a:r>
            <a:r>
              <a:rPr lang="sq-AL" sz="2600" b="1" dirty="0">
                <a:latin typeface="Cambria" panose="02040503050406030204" pitchFamily="18" charset="0"/>
                <a:ea typeface="Cambria" panose="02040503050406030204" pitchFamily="18" charset="0"/>
                <a:cs typeface="Arial" panose="020B0604020202020204" pitchFamily="34" charset="0"/>
              </a:rPr>
              <a:t>pasqyre </a:t>
            </a:r>
            <a:r>
              <a:rPr lang="sq-AL" sz="2600" b="1" dirty="0" smtClean="0">
                <a:latin typeface="Cambria" panose="02040503050406030204" pitchFamily="18" charset="0"/>
                <a:ea typeface="Cambria" panose="02040503050406030204" pitchFamily="18" charset="0"/>
                <a:cs typeface="Arial" panose="020B0604020202020204" pitchFamily="34" charset="0"/>
              </a:rPr>
              <a:t>t</a:t>
            </a:r>
            <a:r>
              <a:rPr lang="en-US" sz="2600" b="1" dirty="0" smtClean="0">
                <a:latin typeface="Cambria" panose="02040503050406030204" pitchFamily="18" charset="0"/>
                <a:ea typeface="Cambria" panose="02040503050406030204" pitchFamily="18" charset="0"/>
                <a:cs typeface="Arial" panose="020B0604020202020204" pitchFamily="34" charset="0"/>
              </a:rPr>
              <a:t>ë</a:t>
            </a:r>
            <a:r>
              <a:rPr lang="sq-AL" sz="2600" b="1" dirty="0" smtClean="0">
                <a:latin typeface="Cambria" panose="02040503050406030204" pitchFamily="18" charset="0"/>
                <a:ea typeface="Cambria" panose="02040503050406030204" pitchFamily="18" charset="0"/>
                <a:cs typeface="Arial" panose="020B0604020202020204" pitchFamily="34" charset="0"/>
              </a:rPr>
              <a:t> </a:t>
            </a:r>
            <a:r>
              <a:rPr lang="sq-AL" sz="2600" b="1" dirty="0">
                <a:latin typeface="Cambria" panose="02040503050406030204" pitchFamily="18" charset="0"/>
                <a:ea typeface="Cambria" panose="02040503050406030204" pitchFamily="18" charset="0"/>
                <a:cs typeface="Arial" panose="020B0604020202020204" pitchFamily="34" charset="0"/>
              </a:rPr>
              <a:t>përgjithshme </a:t>
            </a:r>
            <a:r>
              <a:rPr lang="sq-AL" sz="2600" b="1" dirty="0" smtClean="0">
                <a:latin typeface="Cambria" panose="02040503050406030204" pitchFamily="18" charset="0"/>
                <a:ea typeface="Cambria" panose="02040503050406030204" pitchFamily="18" charset="0"/>
                <a:cs typeface="Arial" panose="020B0604020202020204" pitchFamily="34" charset="0"/>
              </a:rPr>
              <a:t>t</a:t>
            </a:r>
            <a:r>
              <a:rPr lang="en-US" sz="2600" b="1" dirty="0" smtClean="0">
                <a:latin typeface="Cambria" panose="02040503050406030204" pitchFamily="18" charset="0"/>
                <a:ea typeface="Cambria" panose="02040503050406030204" pitchFamily="18" charset="0"/>
                <a:cs typeface="Arial" panose="020B0604020202020204" pitchFamily="34" charset="0"/>
              </a:rPr>
              <a:t>ë</a:t>
            </a:r>
            <a:r>
              <a:rPr lang="sq-AL" sz="2600" b="1" dirty="0" smtClean="0">
                <a:latin typeface="Cambria" panose="02040503050406030204" pitchFamily="18" charset="0"/>
                <a:ea typeface="Cambria" panose="02040503050406030204" pitchFamily="18" charset="0"/>
                <a:cs typeface="Arial" panose="020B0604020202020204" pitchFamily="34" charset="0"/>
              </a:rPr>
              <a:t> </a:t>
            </a:r>
            <a:r>
              <a:rPr lang="sq-AL" sz="2600" b="1" dirty="0">
                <a:latin typeface="Cambria" panose="02040503050406030204" pitchFamily="18" charset="0"/>
                <a:ea typeface="Cambria" panose="02040503050406030204" pitchFamily="18" charset="0"/>
                <a:cs typeface="Arial" panose="020B0604020202020204" pitchFamily="34" charset="0"/>
              </a:rPr>
              <a:t>ndryshimeve </a:t>
            </a:r>
            <a:r>
              <a:rPr lang="sq-AL" sz="2600" b="1" dirty="0" smtClean="0">
                <a:latin typeface="Cambria" panose="02040503050406030204" pitchFamily="18" charset="0"/>
                <a:ea typeface="Cambria" panose="02040503050406030204" pitchFamily="18" charset="0"/>
                <a:cs typeface="Arial" panose="020B0604020202020204" pitchFamily="34" charset="0"/>
              </a:rPr>
              <a:t>t</a:t>
            </a:r>
            <a:r>
              <a:rPr lang="en-US" sz="2600" b="1" dirty="0" smtClean="0">
                <a:latin typeface="Cambria" panose="02040503050406030204" pitchFamily="18" charset="0"/>
                <a:ea typeface="Cambria" panose="02040503050406030204" pitchFamily="18" charset="0"/>
                <a:cs typeface="Arial" panose="020B0604020202020204" pitchFamily="34" charset="0"/>
              </a:rPr>
              <a:t>ë</a:t>
            </a:r>
            <a:r>
              <a:rPr lang="sq-AL" sz="2600" b="1" dirty="0" smtClean="0">
                <a:latin typeface="Cambria" panose="02040503050406030204" pitchFamily="18" charset="0"/>
                <a:ea typeface="Cambria" panose="02040503050406030204" pitchFamily="18" charset="0"/>
                <a:cs typeface="Arial" panose="020B0604020202020204" pitchFamily="34" charset="0"/>
              </a:rPr>
              <a:t> </a:t>
            </a:r>
            <a:r>
              <a:rPr lang="sq-AL" sz="2600" b="1" dirty="0">
                <a:latin typeface="Cambria" panose="02040503050406030204" pitchFamily="18" charset="0"/>
                <a:ea typeface="Cambria" panose="02040503050406030204" pitchFamily="18" charset="0"/>
                <a:cs typeface="Arial" panose="020B0604020202020204" pitchFamily="34" charset="0"/>
              </a:rPr>
              <a:t>Ligjit </a:t>
            </a:r>
            <a:r>
              <a:rPr lang="sq-AL" sz="2600" b="1" dirty="0" smtClean="0">
                <a:latin typeface="Cambria" panose="02040503050406030204" pitchFamily="18" charset="0"/>
                <a:ea typeface="Cambria" panose="02040503050406030204" pitchFamily="18" charset="0"/>
                <a:cs typeface="Arial" panose="020B0604020202020204" pitchFamily="34" charset="0"/>
              </a:rPr>
              <a:t>t</a:t>
            </a:r>
            <a:r>
              <a:rPr lang="en-US" sz="2600" b="1" dirty="0" smtClean="0">
                <a:latin typeface="Cambria" panose="02040503050406030204" pitchFamily="18" charset="0"/>
                <a:ea typeface="Cambria" panose="02040503050406030204" pitchFamily="18" charset="0"/>
                <a:cs typeface="Arial" panose="020B0604020202020204" pitchFamily="34" charset="0"/>
              </a:rPr>
              <a:t>ë</a:t>
            </a:r>
            <a:r>
              <a:rPr lang="sq-AL" sz="2600" b="1" dirty="0" smtClean="0">
                <a:latin typeface="Cambria" panose="02040503050406030204" pitchFamily="18" charset="0"/>
                <a:ea typeface="Cambria" panose="02040503050406030204" pitchFamily="18" charset="0"/>
                <a:cs typeface="Arial" panose="020B0604020202020204" pitchFamily="34" charset="0"/>
              </a:rPr>
              <a:t> </a:t>
            </a:r>
            <a:r>
              <a:rPr lang="en-US" sz="2600" b="1" dirty="0" err="1">
                <a:latin typeface="Cambria" panose="02040503050406030204" pitchFamily="18" charset="0"/>
                <a:ea typeface="Cambria" panose="02040503050406030204" pitchFamily="18" charset="0"/>
                <a:cs typeface="Arial" panose="020B0604020202020204" pitchFamily="34" charset="0"/>
              </a:rPr>
              <a:t>amandamentuar</a:t>
            </a:r>
            <a:r>
              <a:rPr lang="en-US" sz="2600" b="1" dirty="0">
                <a:latin typeface="Cambria" panose="02040503050406030204" pitchFamily="18" charset="0"/>
                <a:ea typeface="Cambria" panose="02040503050406030204" pitchFamily="18" charset="0"/>
                <a:cs typeface="Arial" panose="020B0604020202020204" pitchFamily="34" charset="0"/>
              </a:rPr>
              <a:t> </a:t>
            </a:r>
            <a:r>
              <a:rPr lang="sq-AL" sz="2600" b="1" dirty="0">
                <a:latin typeface="Cambria" panose="02040503050406030204" pitchFamily="18" charset="0"/>
                <a:ea typeface="Cambria" panose="02040503050406030204" pitchFamily="18" charset="0"/>
                <a:cs typeface="Arial" panose="020B0604020202020204" pitchFamily="34" charset="0"/>
              </a:rPr>
              <a:t> </a:t>
            </a:r>
            <a:r>
              <a:rPr lang="en-US" sz="2600" b="1" dirty="0" err="1" smtClean="0">
                <a:latin typeface="Cambria" panose="02040503050406030204" pitchFamily="18" charset="0"/>
                <a:ea typeface="Cambria" panose="02040503050406030204" pitchFamily="18" charset="0"/>
                <a:cs typeface="Arial" panose="020B0604020202020204" pitchFamily="34" charset="0"/>
              </a:rPr>
              <a:t>dhe</a:t>
            </a:r>
            <a:r>
              <a:rPr lang="en-US" sz="2600" b="1" dirty="0" smtClean="0">
                <a:latin typeface="Cambria" panose="02040503050406030204" pitchFamily="18" charset="0"/>
                <a:ea typeface="Cambria" panose="02040503050406030204" pitchFamily="18" charset="0"/>
                <a:cs typeface="Arial" panose="020B0604020202020204" pitchFamily="34" charset="0"/>
              </a:rPr>
              <a:t> </a:t>
            </a:r>
            <a:r>
              <a:rPr lang="en-US" sz="2600" b="1" dirty="0" err="1" smtClean="0">
                <a:latin typeface="Cambria" panose="02040503050406030204" pitchFamily="18" charset="0"/>
                <a:ea typeface="Cambria" panose="02040503050406030204" pitchFamily="18" charset="0"/>
                <a:cs typeface="Arial" panose="020B0604020202020204" pitchFamily="34" charset="0"/>
              </a:rPr>
              <a:t>ndryshuar</a:t>
            </a:r>
            <a:r>
              <a:rPr lang="en-US" sz="2600" b="1" dirty="0" smtClean="0">
                <a:latin typeface="Cambria" panose="02040503050406030204" pitchFamily="18" charset="0"/>
                <a:ea typeface="Cambria" panose="02040503050406030204" pitchFamily="18" charset="0"/>
                <a:cs typeface="Arial" panose="020B0604020202020204" pitchFamily="34" charset="0"/>
              </a:rPr>
              <a:t> </a:t>
            </a:r>
            <a:r>
              <a:rPr lang="sq-AL" sz="2600" b="1" dirty="0" smtClean="0">
                <a:latin typeface="Cambria" panose="02040503050406030204" pitchFamily="18" charset="0"/>
                <a:ea typeface="Cambria" panose="02040503050406030204" pitchFamily="18" charset="0"/>
                <a:cs typeface="Arial" panose="020B0604020202020204" pitchFamily="34" charset="0"/>
              </a:rPr>
              <a:t>t</a:t>
            </a:r>
            <a:r>
              <a:rPr lang="en-US" sz="2600" b="1" dirty="0" smtClean="0">
                <a:latin typeface="Cambria" panose="02040503050406030204" pitchFamily="18" charset="0"/>
                <a:ea typeface="Cambria" panose="02040503050406030204" pitchFamily="18" charset="0"/>
                <a:cs typeface="Arial" panose="020B0604020202020204" pitchFamily="34" charset="0"/>
              </a:rPr>
              <a:t>ë</a:t>
            </a:r>
            <a:r>
              <a:rPr lang="sq-AL" sz="2600" b="1" dirty="0" smtClean="0">
                <a:latin typeface="Cambria" panose="02040503050406030204" pitchFamily="18" charset="0"/>
                <a:ea typeface="Cambria" panose="02040503050406030204" pitchFamily="18" charset="0"/>
                <a:cs typeface="Arial" panose="020B0604020202020204" pitchFamily="34" charset="0"/>
              </a:rPr>
              <a:t> </a:t>
            </a:r>
            <a:r>
              <a:rPr lang="sq-AL" sz="2600" b="1" dirty="0">
                <a:latin typeface="Cambria" panose="02040503050406030204" pitchFamily="18" charset="0"/>
                <a:ea typeface="Cambria" panose="02040503050406030204" pitchFamily="18" charset="0"/>
                <a:cs typeface="Arial" panose="020B0604020202020204" pitchFamily="34" charset="0"/>
              </a:rPr>
              <a:t>Prokurimit Publik</a:t>
            </a:r>
            <a:r>
              <a:rPr lang="en-US" sz="2600" b="1" dirty="0" smtClean="0">
                <a:latin typeface="Cambria" panose="02040503050406030204" pitchFamily="18" charset="0"/>
                <a:ea typeface="Cambria" panose="02040503050406030204" pitchFamily="18" charset="0"/>
                <a:cs typeface="Arial" panose="020B0604020202020204" pitchFamily="34" charset="0"/>
              </a:rPr>
              <a:t>.</a:t>
            </a:r>
            <a:endParaRPr lang="en-US" sz="2400" dirty="0">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8004906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z="2400" dirty="0" smtClean="0">
                <a:latin typeface="Cambria" panose="02040503050406030204" pitchFamily="18" charset="0"/>
                <a:ea typeface="Cambria" panose="02040503050406030204" pitchFamily="18" charset="0"/>
                <a:cs typeface="Arial" panose="020B0604020202020204" pitchFamily="34" charset="0"/>
              </a:rPr>
              <a:t/>
            </a:r>
            <a:br>
              <a:rPr lang="en-US" altLang="ja-JP" sz="2400" dirty="0" smtClean="0">
                <a:latin typeface="Cambria" panose="02040503050406030204" pitchFamily="18" charset="0"/>
                <a:ea typeface="Cambria" panose="02040503050406030204" pitchFamily="18" charset="0"/>
                <a:cs typeface="Arial" panose="020B0604020202020204" pitchFamily="34" charset="0"/>
              </a:rPr>
            </a:br>
            <a:endParaRPr lang="en-US" sz="2400"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p:txBody>
          <a:bodyPr/>
          <a:lstStyle/>
          <a:p>
            <a:r>
              <a:rPr lang="en-US" altLang="ja-JP" sz="2400" dirty="0">
                <a:latin typeface="Cambria" panose="02040503050406030204" pitchFamily="18" charset="0"/>
                <a:ea typeface="Cambria" panose="02040503050406030204" pitchFamily="18" charset="0"/>
                <a:cs typeface="Arial" panose="020B0604020202020204" pitchFamily="34" charset="0"/>
              </a:rPr>
              <a:t>CKA  </a:t>
            </a:r>
            <a:r>
              <a:rPr lang="en-US" altLang="ja-JP" sz="2400" dirty="0" err="1" smtClean="0">
                <a:latin typeface="Cambria" panose="02040503050406030204" pitchFamily="18" charset="0"/>
                <a:ea typeface="Cambria" panose="02040503050406030204" pitchFamily="18" charset="0"/>
                <a:cs typeface="Arial" panose="020B0604020202020204" pitchFamily="34" charset="0"/>
              </a:rPr>
              <a:t>është</a:t>
            </a:r>
            <a:r>
              <a:rPr lang="en-US" altLang="ja-JP" sz="2400" dirty="0" smtClean="0">
                <a:latin typeface="Cambria" panose="02040503050406030204" pitchFamily="18" charset="0"/>
                <a:ea typeface="Cambria" panose="02040503050406030204" pitchFamily="18" charset="0"/>
                <a:cs typeface="Arial" panose="020B0604020202020204" pitchFamily="34" charset="0"/>
              </a:rPr>
              <a:t> </a:t>
            </a:r>
            <a:r>
              <a:rPr lang="en-US" altLang="ja-JP" sz="2400" dirty="0">
                <a:latin typeface="Cambria" panose="02040503050406030204" pitchFamily="18" charset="0"/>
                <a:ea typeface="Cambria" panose="02040503050406030204" pitchFamily="18" charset="0"/>
                <a:cs typeface="Arial" panose="020B0604020202020204" pitchFamily="34" charset="0"/>
              </a:rPr>
              <a:t>P</a:t>
            </a:r>
            <a:r>
              <a:rPr lang="sq-AL" altLang="ja-JP" sz="2400" dirty="0">
                <a:latin typeface="Cambria" panose="02040503050406030204" pitchFamily="18" charset="0"/>
                <a:ea typeface="Cambria" panose="02040503050406030204" pitchFamily="18" charset="0"/>
                <a:cs typeface="Arial" panose="020B0604020202020204" pitchFamily="34" charset="0"/>
              </a:rPr>
              <a:t>rokurimi </a:t>
            </a:r>
            <a:r>
              <a:rPr lang="sq-AL" altLang="ja-JP" sz="2400" dirty="0" smtClean="0">
                <a:latin typeface="Cambria" panose="02040503050406030204" pitchFamily="18" charset="0"/>
                <a:ea typeface="Cambria" panose="02040503050406030204" pitchFamily="18" charset="0"/>
                <a:cs typeface="Arial" panose="020B0604020202020204" pitchFamily="34" charset="0"/>
              </a:rPr>
              <a:t>public</a:t>
            </a:r>
            <a:r>
              <a:rPr lang="en-US" altLang="ja-JP" sz="2400" dirty="0" smtClean="0">
                <a:latin typeface="Cambria" panose="02040503050406030204" pitchFamily="18" charset="0"/>
                <a:ea typeface="Cambria" panose="02040503050406030204" pitchFamily="18" charset="0"/>
                <a:cs typeface="Arial" panose="020B0604020202020204" pitchFamily="34" charset="0"/>
              </a:rPr>
              <a:t>   ……..?</a:t>
            </a:r>
            <a:endParaRPr lang="en-US" sz="2400" dirty="0">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fld id="{DCFF98CF-7F0B-4F7C-9297-12472D36FA30}" type="slidenum">
              <a:rPr lang="en-US" smtClean="0"/>
              <a:t>20</a:t>
            </a:fld>
            <a:endParaRPr lang="en-US"/>
          </a:p>
        </p:txBody>
      </p:sp>
    </p:spTree>
    <p:extLst>
      <p:ext uri="{BB962C8B-B14F-4D97-AF65-F5344CB8AC3E}">
        <p14:creationId xmlns:p14="http://schemas.microsoft.com/office/powerpoint/2010/main" val="17900950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q-AL" sz="28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Prokurimi </a:t>
            </a:r>
            <a:r>
              <a:rPr lang="sq-AL" sz="28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Publik</a:t>
            </a:r>
            <a:r>
              <a:rPr lang="en-US" sz="28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 </a:t>
            </a:r>
            <a:r>
              <a:rPr lang="en-US" sz="2800" b="1" dirty="0" err="1"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Perkufizim</a:t>
            </a:r>
            <a:r>
              <a:rPr lang="en-US" sz="28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28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28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endParaRPr lang="en-US" sz="28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endParaRPr>
          </a:p>
        </p:txBody>
      </p:sp>
      <p:sp>
        <p:nvSpPr>
          <p:cNvPr id="3" name="Content Placeholder 2"/>
          <p:cNvSpPr>
            <a:spLocks noGrp="1"/>
          </p:cNvSpPr>
          <p:nvPr>
            <p:ph idx="1"/>
          </p:nvPr>
        </p:nvSpPr>
        <p:spPr>
          <a:xfrm>
            <a:off x="0" y="1371600"/>
            <a:ext cx="9144000" cy="4805363"/>
          </a:xfrm>
        </p:spPr>
        <p:txBody>
          <a:bodyPr>
            <a:normAutofit/>
          </a:bodyPr>
          <a:lstStyle/>
          <a:p>
            <a:pPr>
              <a:buNone/>
            </a:pPr>
            <a:endParaRPr lang="en-US" sz="2400" b="1" dirty="0" smtClean="0">
              <a:solidFill>
                <a:srgbClr val="FF0000"/>
              </a:solidFill>
              <a:latin typeface="Cambria" panose="02040503050406030204" pitchFamily="18" charset="0"/>
              <a:ea typeface="Cambria" panose="02040503050406030204" pitchFamily="18" charset="0"/>
              <a:cs typeface="Arial" panose="020B0604020202020204" pitchFamily="34" charset="0"/>
            </a:endParaRPr>
          </a:p>
          <a:p>
            <a:pPr>
              <a:buNone/>
            </a:pPr>
            <a:r>
              <a:rPr lang="sq-AL" altLang="en-US" sz="2400" dirty="0">
                <a:latin typeface="Cambria" panose="02040503050406030204" pitchFamily="18" charset="0"/>
                <a:ea typeface="Cambria" panose="02040503050406030204" pitchFamily="18" charset="0"/>
                <a:cs typeface="Arial" panose="020B0604020202020204" pitchFamily="34" charset="0"/>
              </a:rPr>
              <a:t>“</a:t>
            </a:r>
            <a:r>
              <a:rPr lang="en-US" altLang="ja-JP" sz="2400" dirty="0">
                <a:latin typeface="Cambria" panose="02040503050406030204" pitchFamily="18" charset="0"/>
                <a:ea typeface="Cambria" panose="02040503050406030204" pitchFamily="18" charset="0"/>
                <a:cs typeface="Arial" panose="020B0604020202020204" pitchFamily="34" charset="0"/>
              </a:rPr>
              <a:t>P</a:t>
            </a:r>
            <a:r>
              <a:rPr lang="sq-AL" altLang="ja-JP" sz="2400" dirty="0" err="1">
                <a:latin typeface="Cambria" panose="02040503050406030204" pitchFamily="18" charset="0"/>
                <a:ea typeface="Cambria" panose="02040503050406030204" pitchFamily="18" charset="0"/>
                <a:cs typeface="Arial" panose="020B0604020202020204" pitchFamily="34" charset="0"/>
              </a:rPr>
              <a:t>rokurimi</a:t>
            </a:r>
            <a:r>
              <a:rPr lang="sq-AL" altLang="ja-JP" sz="2400" dirty="0">
                <a:latin typeface="Cambria" panose="02040503050406030204" pitchFamily="18" charset="0"/>
                <a:ea typeface="Cambria" panose="02040503050406030204" pitchFamily="18" charset="0"/>
                <a:cs typeface="Arial" panose="020B0604020202020204" pitchFamily="34" charset="0"/>
              </a:rPr>
              <a:t> publik është </a:t>
            </a:r>
            <a:r>
              <a:rPr lang="sq-AL" altLang="ja-JP" sz="2400" b="1" dirty="0">
                <a:latin typeface="Cambria" panose="02040503050406030204" pitchFamily="18" charset="0"/>
                <a:ea typeface="Cambria" panose="02040503050406030204" pitchFamily="18" charset="0"/>
                <a:cs typeface="Arial" panose="020B0604020202020204" pitchFamily="34" charset="0"/>
              </a:rPr>
              <a:t>proces,</a:t>
            </a:r>
            <a:r>
              <a:rPr lang="sq-AL" altLang="ja-JP" sz="2400" dirty="0">
                <a:latin typeface="Cambria" panose="02040503050406030204" pitchFamily="18" charset="0"/>
                <a:ea typeface="Cambria" panose="02040503050406030204" pitchFamily="18" charset="0"/>
                <a:cs typeface="Arial" panose="020B0604020202020204" pitchFamily="34" charset="0"/>
              </a:rPr>
              <a:t> i cili ka të bëjë me </a:t>
            </a:r>
            <a:r>
              <a:rPr lang="sq-AL" altLang="ja-JP" sz="2400" b="1" dirty="0">
                <a:latin typeface="Cambria" panose="02040503050406030204" pitchFamily="18" charset="0"/>
                <a:ea typeface="Cambria" panose="02040503050406030204" pitchFamily="18" charset="0"/>
                <a:cs typeface="Arial" panose="020B0604020202020204" pitchFamily="34" charset="0"/>
              </a:rPr>
              <a:t>furnizimin</a:t>
            </a:r>
            <a:r>
              <a:rPr lang="sq-AL" altLang="ja-JP" sz="2400" dirty="0">
                <a:latin typeface="Cambria" panose="02040503050406030204" pitchFamily="18" charset="0"/>
                <a:ea typeface="Cambria" panose="02040503050406030204" pitchFamily="18" charset="0"/>
                <a:cs typeface="Arial" panose="020B0604020202020204" pitchFamily="34" charset="0"/>
              </a:rPr>
              <a:t> me </a:t>
            </a:r>
            <a:r>
              <a:rPr lang="sq-AL" altLang="ja-JP" sz="2400" b="1" dirty="0">
                <a:latin typeface="Cambria" panose="02040503050406030204" pitchFamily="18" charset="0"/>
                <a:ea typeface="Cambria" panose="02040503050406030204" pitchFamily="18" charset="0"/>
                <a:cs typeface="Arial" panose="020B0604020202020204" pitchFamily="34" charset="0"/>
              </a:rPr>
              <a:t>mallra, kryerjen e shërbimeve dhe ekzekutimin e punëve</a:t>
            </a:r>
            <a:r>
              <a:rPr lang="sq-AL" altLang="ja-JP" sz="2400" dirty="0">
                <a:latin typeface="Cambria" panose="02040503050406030204" pitchFamily="18" charset="0"/>
                <a:ea typeface="Cambria" panose="02040503050406030204" pitchFamily="18" charset="0"/>
                <a:cs typeface="Arial" panose="020B0604020202020204" pitchFamily="34" charset="0"/>
              </a:rPr>
              <a:t>, duke i shfrytëzuar </a:t>
            </a:r>
            <a:r>
              <a:rPr lang="sq-AL" altLang="ja-JP" sz="2400" b="1" dirty="0">
                <a:latin typeface="Cambria" panose="02040503050406030204" pitchFamily="18" charset="0"/>
                <a:ea typeface="Cambria" panose="02040503050406030204" pitchFamily="18" charset="0"/>
                <a:cs typeface="Arial" panose="020B0604020202020204" pitchFamily="34" charset="0"/>
              </a:rPr>
              <a:t>fondet publike</a:t>
            </a:r>
            <a:r>
              <a:rPr lang="sq-AL" altLang="ja-JP" sz="2400" dirty="0">
                <a:latin typeface="Cambria" panose="02040503050406030204" pitchFamily="18" charset="0"/>
                <a:ea typeface="Cambria" panose="02040503050406030204" pitchFamily="18" charset="0"/>
                <a:cs typeface="Arial" panose="020B0604020202020204" pitchFamily="34" charset="0"/>
              </a:rPr>
              <a:t>, sipas legjislacionit në </a:t>
            </a:r>
            <a:r>
              <a:rPr lang="sq-AL" altLang="ja-JP" sz="2400" b="1" dirty="0">
                <a:latin typeface="Cambria" panose="02040503050406030204" pitchFamily="18" charset="0"/>
                <a:ea typeface="Cambria" panose="02040503050406030204" pitchFamily="18" charset="0"/>
                <a:cs typeface="Arial" panose="020B0604020202020204" pitchFamily="34" charset="0"/>
              </a:rPr>
              <a:t>fuqi</a:t>
            </a:r>
            <a:r>
              <a:rPr lang="sq-AL" altLang="ja-JP" sz="2400" dirty="0">
                <a:latin typeface="Cambria" panose="02040503050406030204" pitchFamily="18" charset="0"/>
                <a:ea typeface="Cambria" panose="02040503050406030204" pitchFamily="18" charset="0"/>
                <a:cs typeface="Arial" panose="020B0604020202020204" pitchFamily="34" charset="0"/>
              </a:rPr>
              <a:t> mbi prokurimin</a:t>
            </a:r>
            <a:r>
              <a:rPr lang="sq-AL" altLang="en-US" sz="2400" dirty="0">
                <a:latin typeface="Cambria" panose="02040503050406030204" pitchFamily="18" charset="0"/>
                <a:ea typeface="Cambria" panose="02040503050406030204" pitchFamily="18" charset="0"/>
                <a:cs typeface="Arial" panose="020B0604020202020204" pitchFamily="34" charset="0"/>
              </a:rPr>
              <a:t>”</a:t>
            </a:r>
            <a:r>
              <a:rPr lang="en-US" altLang="en-US" sz="2400" dirty="0" smtClean="0">
                <a:latin typeface="Cambria" panose="02040503050406030204" pitchFamily="18" charset="0"/>
                <a:ea typeface="Cambria" panose="02040503050406030204" pitchFamily="18" charset="0"/>
                <a:cs typeface="Arial" panose="020B0604020202020204" pitchFamily="34" charset="0"/>
              </a:rPr>
              <a:t>.</a:t>
            </a:r>
          </a:p>
          <a:p>
            <a:r>
              <a:rPr lang="sq-AL" sz="2400" dirty="0" smtClean="0">
                <a:latin typeface="Cambria" panose="02040503050406030204" pitchFamily="18" charset="0"/>
                <a:ea typeface="Cambria" panose="02040503050406030204" pitchFamily="18" charset="0"/>
                <a:cs typeface="Arial" panose="020B0604020202020204" pitchFamily="34" charset="0"/>
              </a:rPr>
              <a:t>Prokurimi </a:t>
            </a:r>
            <a:r>
              <a:rPr lang="sq-AL" sz="2400" dirty="0">
                <a:latin typeface="Cambria" panose="02040503050406030204" pitchFamily="18" charset="0"/>
                <a:ea typeface="Cambria" panose="02040503050406030204" pitchFamily="18" charset="0"/>
                <a:cs typeface="Arial" panose="020B0604020202020204" pitchFamily="34" charset="0"/>
              </a:rPr>
              <a:t>publik ka të bëjë me mënyrën se si autoritetet publike </a:t>
            </a:r>
            <a:r>
              <a:rPr lang="sq-AL" sz="2400" b="1" dirty="0">
                <a:latin typeface="Cambria" panose="02040503050406030204" pitchFamily="18" charset="0"/>
                <a:ea typeface="Cambria" panose="02040503050406030204" pitchFamily="18" charset="0"/>
                <a:cs typeface="Arial" panose="020B0604020202020204" pitchFamily="34" charset="0"/>
              </a:rPr>
              <a:t>shpenzojnë paratë publike</a:t>
            </a:r>
            <a:r>
              <a:rPr lang="sq-AL" sz="2400" dirty="0">
                <a:latin typeface="Cambria" panose="02040503050406030204" pitchFamily="18" charset="0"/>
                <a:ea typeface="Cambria" panose="02040503050406030204" pitchFamily="18" charset="0"/>
                <a:cs typeface="Arial" panose="020B0604020202020204" pitchFamily="34" charset="0"/>
              </a:rPr>
              <a:t>, kur blejnë  mallra, punë ose shërbime në treg. </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r>
              <a:rPr lang="sq-AL" sz="2400" dirty="0" smtClean="0">
                <a:latin typeface="Cambria" panose="02040503050406030204" pitchFamily="18" charset="0"/>
                <a:ea typeface="Cambria" panose="02040503050406030204" pitchFamily="18" charset="0"/>
                <a:cs typeface="Arial" panose="020B0604020202020204" pitchFamily="34" charset="0"/>
              </a:rPr>
              <a:t>Është </a:t>
            </a:r>
            <a:r>
              <a:rPr lang="sq-AL" sz="2400" dirty="0">
                <a:latin typeface="Cambria" panose="02040503050406030204" pitchFamily="18" charset="0"/>
                <a:ea typeface="Cambria" panose="02040503050406030204" pitchFamily="18" charset="0"/>
                <a:cs typeface="Arial" panose="020B0604020202020204" pitchFamily="34" charset="0"/>
              </a:rPr>
              <a:t>me rëndësi që paratë e tatimpaguesve të shpenzohen në </a:t>
            </a:r>
            <a:r>
              <a:rPr lang="sq-AL" sz="2400" b="1" dirty="0">
                <a:latin typeface="Cambria" panose="02040503050406030204" pitchFamily="18" charset="0"/>
                <a:ea typeface="Cambria" panose="02040503050406030204" pitchFamily="18" charset="0"/>
                <a:cs typeface="Arial" panose="020B0604020202020204" pitchFamily="34" charset="0"/>
              </a:rPr>
              <a:t>mënyrë efektive </a:t>
            </a:r>
            <a:r>
              <a:rPr lang="sq-AL" sz="2400" dirty="0">
                <a:latin typeface="Cambria" panose="02040503050406030204" pitchFamily="18" charset="0"/>
                <a:ea typeface="Cambria" panose="02040503050406030204" pitchFamily="18" charset="0"/>
                <a:cs typeface="Arial" panose="020B0604020202020204" pitchFamily="34" charset="0"/>
              </a:rPr>
              <a:t>duke sjellë përfitimet më të mira në vend.</a:t>
            </a:r>
            <a:endParaRPr lang="en-US" sz="2400" dirty="0">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23866740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52401"/>
            <a:ext cx="7886700" cy="685800"/>
          </a:xfrm>
        </p:spPr>
        <p:txBody>
          <a:bodyPr>
            <a:normAutofit fontScale="90000"/>
          </a:bodyPr>
          <a:lstStyle/>
          <a:p>
            <a:r>
              <a:rPr lang="en-GB" sz="2400" b="1"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GB" sz="2400" b="1"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GB"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sq-AL"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Qëllimi </a:t>
            </a:r>
            <a:r>
              <a:rPr lang="en-US"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3100" b="1" dirty="0" err="1"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a:t>
            </a:r>
            <a:r>
              <a:rPr lang="en-US"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1   </a:t>
            </a:r>
            <a:endParaRPr lang="en-US"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endParaRPr>
          </a:p>
        </p:txBody>
      </p:sp>
      <p:sp>
        <p:nvSpPr>
          <p:cNvPr id="3" name="Content Placeholder 2"/>
          <p:cNvSpPr>
            <a:spLocks noGrp="1"/>
          </p:cNvSpPr>
          <p:nvPr>
            <p:ph idx="1"/>
          </p:nvPr>
        </p:nvSpPr>
        <p:spPr>
          <a:xfrm>
            <a:off x="0" y="1066800"/>
            <a:ext cx="9144000" cy="5334000"/>
          </a:xfrm>
        </p:spPr>
        <p:txBody>
          <a:bodyPr>
            <a:normAutofit/>
          </a:bodyPr>
          <a:lstStyle/>
          <a:p>
            <a:r>
              <a:rPr lang="sq-AL" sz="2400" dirty="0" smtClean="0">
                <a:latin typeface="Cambria" panose="02040503050406030204" pitchFamily="18" charset="0"/>
                <a:ea typeface="Cambria" panose="02040503050406030204" pitchFamily="18" charset="0"/>
                <a:cs typeface="Arial" panose="020B0604020202020204" pitchFamily="34" charset="0"/>
              </a:rPr>
              <a:t>Qëllimi </a:t>
            </a:r>
            <a:r>
              <a:rPr lang="sq-AL" sz="2400" dirty="0">
                <a:latin typeface="Cambria" panose="02040503050406030204" pitchFamily="18" charset="0"/>
                <a:ea typeface="Cambria" panose="02040503050406030204" pitchFamily="18" charset="0"/>
                <a:cs typeface="Arial" panose="020B0604020202020204" pitchFamily="34" charset="0"/>
              </a:rPr>
              <a:t>i ligjit është të siguroj </a:t>
            </a:r>
            <a:r>
              <a:rPr lang="sq-AL" sz="2400" b="1" dirty="0">
                <a:latin typeface="Cambria" panose="02040503050406030204" pitchFamily="18" charset="0"/>
                <a:ea typeface="Cambria" panose="02040503050406030204" pitchFamily="18" charset="0"/>
                <a:cs typeface="Arial" panose="020B0604020202020204" pitchFamily="34" charset="0"/>
              </a:rPr>
              <a:t>mënyrën më efikase, më transparente dhe më të drejtë të shfrytëzimit të fondeve publike</a:t>
            </a:r>
            <a:r>
              <a:rPr lang="sq-AL" sz="2400" dirty="0">
                <a:latin typeface="Cambria" panose="02040503050406030204" pitchFamily="18" charset="0"/>
                <a:ea typeface="Cambria" panose="02040503050406030204" pitchFamily="18" charset="0"/>
                <a:cs typeface="Arial" panose="020B0604020202020204" pitchFamily="34" charset="0"/>
              </a:rPr>
              <a:t>, </a:t>
            </a:r>
            <a:r>
              <a:rPr lang="sq-AL" sz="2400" b="1" dirty="0">
                <a:latin typeface="Cambria" panose="02040503050406030204" pitchFamily="18" charset="0"/>
                <a:ea typeface="Cambria" panose="02040503050406030204" pitchFamily="18" charset="0"/>
                <a:cs typeface="Arial" panose="020B0604020202020204" pitchFamily="34" charset="0"/>
              </a:rPr>
              <a:t>të siguroj integritetin dhe përgjegjësinë e zyrtarëve publik</a:t>
            </a:r>
            <a:r>
              <a:rPr lang="sq-AL" sz="2400" dirty="0">
                <a:latin typeface="Cambria" panose="02040503050406030204" pitchFamily="18" charset="0"/>
                <a:ea typeface="Cambria" panose="02040503050406030204" pitchFamily="18" charset="0"/>
                <a:cs typeface="Arial" panose="020B0604020202020204" pitchFamily="34" charset="0"/>
              </a:rPr>
              <a:t>, nëpunësve civil dhe personave të tjerë që kryejnë ose janë të </a:t>
            </a:r>
            <a:r>
              <a:rPr lang="sq-AL" sz="2400" b="1" dirty="0">
                <a:latin typeface="Cambria" panose="02040503050406030204" pitchFamily="18" charset="0"/>
                <a:ea typeface="Cambria" panose="02040503050406030204" pitchFamily="18" charset="0"/>
                <a:cs typeface="Arial" panose="020B0604020202020204" pitchFamily="34" charset="0"/>
              </a:rPr>
              <a:t>përfshirë në një aktivitet të prokurimit </a:t>
            </a:r>
            <a:r>
              <a:rPr lang="en-US" sz="2400" b="1" dirty="0" smtClean="0">
                <a:latin typeface="Cambria" panose="02040503050406030204" pitchFamily="18" charset="0"/>
                <a:ea typeface="Cambria" panose="02040503050406030204" pitchFamily="18" charset="0"/>
                <a:cs typeface="Arial" panose="020B0604020202020204" pitchFamily="34" charset="0"/>
              </a:rPr>
              <a:t> </a:t>
            </a:r>
            <a:r>
              <a:rPr lang="sq-AL" sz="2400" b="1" dirty="0">
                <a:latin typeface="Cambria" panose="02040503050406030204" pitchFamily="18" charset="0"/>
                <a:ea typeface="Cambria" panose="02040503050406030204" pitchFamily="18" charset="0"/>
                <a:cs typeface="Arial" panose="020B0604020202020204" pitchFamily="34" charset="0"/>
              </a:rPr>
              <a:t>(Neni 1 i LPP). </a:t>
            </a:r>
            <a:endParaRPr lang="en-US" sz="2400" b="1" dirty="0">
              <a:latin typeface="Cambria" panose="02040503050406030204" pitchFamily="18" charset="0"/>
              <a:ea typeface="Cambria" panose="02040503050406030204" pitchFamily="18" charset="0"/>
              <a:cs typeface="Arial" panose="020B0604020202020204" pitchFamily="34" charset="0"/>
            </a:endParaRPr>
          </a:p>
          <a:p>
            <a:endParaRPr lang="en-US" sz="2400" b="1" dirty="0" smtClean="0">
              <a:latin typeface="Cambria" panose="02040503050406030204" pitchFamily="18" charset="0"/>
              <a:ea typeface="Cambria" panose="02040503050406030204" pitchFamily="18" charset="0"/>
              <a:cs typeface="Arial" panose="020B0604020202020204" pitchFamily="34" charset="0"/>
            </a:endParaRPr>
          </a:p>
          <a:p>
            <a:r>
              <a:rPr lang="sq-AL" sz="2400" dirty="0" smtClean="0">
                <a:latin typeface="Cambria" panose="02040503050406030204" pitchFamily="18" charset="0"/>
                <a:ea typeface="Cambria" panose="02040503050406030204" pitchFamily="18" charset="0"/>
                <a:cs typeface="Arial" panose="020B0604020202020204" pitchFamily="34" charset="0"/>
              </a:rPr>
              <a:t>Parimet </a:t>
            </a:r>
            <a:r>
              <a:rPr lang="sq-AL" sz="2400" dirty="0">
                <a:latin typeface="Cambria" panose="02040503050406030204" pitchFamily="18" charset="0"/>
                <a:ea typeface="Cambria" panose="02040503050406030204" pitchFamily="18" charset="0"/>
                <a:cs typeface="Arial" panose="020B0604020202020204" pitchFamily="34" charset="0"/>
              </a:rPr>
              <a:t>e LPP janë</a:t>
            </a:r>
            <a:r>
              <a:rPr lang="sq-AL" sz="2400" dirty="0" smtClean="0">
                <a:latin typeface="Cambria" panose="02040503050406030204" pitchFamily="18" charset="0"/>
                <a:ea typeface="Cambria" panose="02040503050406030204" pitchFamily="18" charset="0"/>
                <a:cs typeface="Arial" panose="020B0604020202020204" pitchFamily="34" charset="0"/>
              </a:rPr>
              <a:t>:</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marL="457200" lvl="1" indent="0">
              <a:buNone/>
            </a:pPr>
            <a:r>
              <a:rPr lang="sq-AL" dirty="0" smtClean="0">
                <a:latin typeface="Cambria" panose="02040503050406030204" pitchFamily="18" charset="0"/>
                <a:ea typeface="Cambria" panose="02040503050406030204" pitchFamily="18" charset="0"/>
                <a:cs typeface="Arial" panose="020B0604020202020204" pitchFamily="34" charset="0"/>
              </a:rPr>
              <a:t>Ekonomizimi </a:t>
            </a:r>
            <a:r>
              <a:rPr lang="sq-AL" dirty="0">
                <a:latin typeface="Cambria" panose="02040503050406030204" pitchFamily="18" charset="0"/>
                <a:ea typeface="Cambria" panose="02040503050406030204" pitchFamily="18" charset="0"/>
                <a:cs typeface="Arial" panose="020B0604020202020204" pitchFamily="34" charset="0"/>
              </a:rPr>
              <a:t>dhe efikasiteti</a:t>
            </a:r>
            <a:endParaRPr lang="en-US" dirty="0">
              <a:latin typeface="Cambria" panose="02040503050406030204" pitchFamily="18" charset="0"/>
              <a:ea typeface="Cambria" panose="02040503050406030204" pitchFamily="18" charset="0"/>
              <a:cs typeface="Arial" panose="020B0604020202020204" pitchFamily="34" charset="0"/>
            </a:endParaRPr>
          </a:p>
          <a:p>
            <a:pPr marL="457200" lvl="1" indent="0">
              <a:buNone/>
            </a:pPr>
            <a:r>
              <a:rPr lang="sq-AL" dirty="0">
                <a:latin typeface="Cambria" panose="02040503050406030204" pitchFamily="18" charset="0"/>
                <a:ea typeface="Cambria" panose="02040503050406030204" pitchFamily="18" charset="0"/>
                <a:cs typeface="Arial" panose="020B0604020202020204" pitchFamily="34" charset="0"/>
              </a:rPr>
              <a:t>Trajtimi i Barabarte/ jo-diskriminimi</a:t>
            </a:r>
            <a:endParaRPr lang="en-US" dirty="0">
              <a:latin typeface="Cambria" panose="02040503050406030204" pitchFamily="18" charset="0"/>
              <a:ea typeface="Cambria" panose="02040503050406030204" pitchFamily="18" charset="0"/>
              <a:cs typeface="Arial" panose="020B0604020202020204" pitchFamily="34" charset="0"/>
            </a:endParaRPr>
          </a:p>
          <a:p>
            <a:pPr marL="457200" lvl="1" indent="0">
              <a:buNone/>
            </a:pPr>
            <a:r>
              <a:rPr lang="sq-AL" dirty="0">
                <a:latin typeface="Cambria" panose="02040503050406030204" pitchFamily="18" charset="0"/>
                <a:ea typeface="Cambria" panose="02040503050406030204" pitchFamily="18" charset="0"/>
                <a:cs typeface="Arial" panose="020B0604020202020204" pitchFamily="34" charset="0"/>
              </a:rPr>
              <a:t>Transparenca </a:t>
            </a:r>
            <a:endParaRPr lang="en-US" dirty="0">
              <a:latin typeface="Cambria" panose="02040503050406030204" pitchFamily="18" charset="0"/>
              <a:ea typeface="Cambria" panose="02040503050406030204" pitchFamily="18" charset="0"/>
              <a:cs typeface="Arial" panose="020B0604020202020204" pitchFamily="34" charset="0"/>
            </a:endParaRPr>
          </a:p>
          <a:p>
            <a:pPr marL="457200" lvl="1" indent="0">
              <a:buNone/>
            </a:pPr>
            <a:r>
              <a:rPr lang="sq-AL" dirty="0">
                <a:latin typeface="Cambria" panose="02040503050406030204" pitchFamily="18" charset="0"/>
                <a:ea typeface="Cambria" panose="02040503050406030204" pitchFamily="18" charset="0"/>
                <a:cs typeface="Arial" panose="020B0604020202020204" pitchFamily="34" charset="0"/>
              </a:rPr>
              <a:t>Përgjegjësia </a:t>
            </a:r>
            <a:endParaRPr lang="en-US" dirty="0">
              <a:latin typeface="Cambria" panose="02040503050406030204" pitchFamily="18" charset="0"/>
              <a:ea typeface="Cambria" panose="02040503050406030204" pitchFamily="18" charset="0"/>
              <a:cs typeface="Arial" panose="020B0604020202020204" pitchFamily="34" charset="0"/>
            </a:endParaRPr>
          </a:p>
          <a:p>
            <a:pPr marL="457200" lvl="1" indent="0">
              <a:buNone/>
            </a:pPr>
            <a:r>
              <a:rPr lang="sq-AL" dirty="0">
                <a:latin typeface="Cambria" panose="02040503050406030204" pitchFamily="18" charset="0"/>
                <a:ea typeface="Cambria" panose="02040503050406030204" pitchFamily="18" charset="0"/>
                <a:cs typeface="Arial" panose="020B0604020202020204" pitchFamily="34" charset="0"/>
              </a:rPr>
              <a:t>Profesionalizmi</a:t>
            </a:r>
            <a:endParaRPr lang="en-US" dirty="0">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19323059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
            <a:ext cx="7696200" cy="1066800"/>
          </a:xfrm>
        </p:spPr>
        <p:txBody>
          <a:bodyPr>
            <a:normAutofit fontScale="90000"/>
          </a:bodyPr>
          <a:lstStyle/>
          <a:p>
            <a:r>
              <a:rPr lang="en-US" b="1" dirty="0" smtClean="0"/>
              <a:t/>
            </a:r>
            <a:br>
              <a:rPr lang="en-US" b="1" dirty="0" smtClean="0"/>
            </a:br>
            <a:r>
              <a:rPr lang="en-US" b="1" dirty="0" smtClean="0"/>
              <a:t/>
            </a:r>
            <a:br>
              <a:rPr lang="en-US" b="1" dirty="0" smtClean="0"/>
            </a:br>
            <a:r>
              <a:rPr lang="en-US" sz="3100" b="1" dirty="0" err="1" smtClean="0">
                <a:solidFill>
                  <a:schemeClr val="accent1">
                    <a:lumMod val="75000"/>
                  </a:schemeClr>
                </a:solidFill>
                <a:latin typeface="Cambria" panose="02040503050406030204" pitchFamily="18" charset="0"/>
                <a:ea typeface="Cambria" panose="02040503050406030204" pitchFamily="18" charset="0"/>
              </a:rPr>
              <a:t>Fushëveprimi</a:t>
            </a:r>
            <a:r>
              <a:rPr lang="en-US" sz="3100" b="1" dirty="0" smtClean="0">
                <a:solidFill>
                  <a:schemeClr val="accent1">
                    <a:lumMod val="75000"/>
                  </a:schemeClr>
                </a:solidFill>
                <a:latin typeface="Cambria" panose="02040503050406030204" pitchFamily="18" charset="0"/>
                <a:ea typeface="Cambria" panose="02040503050406030204" pitchFamily="18" charset="0"/>
              </a:rPr>
              <a:t> </a:t>
            </a:r>
            <a:r>
              <a:rPr lang="en-US" sz="3100" b="1" dirty="0">
                <a:solidFill>
                  <a:schemeClr val="accent1">
                    <a:lumMod val="75000"/>
                  </a:schemeClr>
                </a:solidFill>
                <a:latin typeface="Cambria" panose="02040503050406030204" pitchFamily="18" charset="0"/>
                <a:ea typeface="Cambria" panose="02040503050406030204" pitchFamily="18" charset="0"/>
              </a:rPr>
              <a:t>i</a:t>
            </a:r>
            <a:r>
              <a:rPr lang="en-US" sz="3100" b="1" dirty="0" smtClean="0">
                <a:solidFill>
                  <a:schemeClr val="accent1">
                    <a:lumMod val="75000"/>
                  </a:schemeClr>
                </a:solidFill>
                <a:latin typeface="Cambria" panose="02040503050406030204" pitchFamily="18" charset="0"/>
                <a:ea typeface="Cambria" panose="02040503050406030204" pitchFamily="18" charset="0"/>
              </a:rPr>
              <a:t> </a:t>
            </a:r>
            <a:r>
              <a:rPr lang="en-US" sz="3100" b="1" dirty="0" err="1" smtClean="0">
                <a:solidFill>
                  <a:schemeClr val="accent1">
                    <a:lumMod val="75000"/>
                  </a:schemeClr>
                </a:solidFill>
                <a:latin typeface="Cambria" panose="02040503050406030204" pitchFamily="18" charset="0"/>
                <a:ea typeface="Cambria" panose="02040503050406030204" pitchFamily="18" charset="0"/>
              </a:rPr>
              <a:t>Ligjit</a:t>
            </a:r>
            <a:r>
              <a:rPr lang="en-US" sz="3100" b="1" dirty="0" smtClean="0">
                <a:solidFill>
                  <a:schemeClr val="accent1">
                    <a:lumMod val="75000"/>
                  </a:schemeClr>
                </a:solidFill>
                <a:latin typeface="Cambria" panose="02040503050406030204" pitchFamily="18" charset="0"/>
                <a:ea typeface="Cambria" panose="02040503050406030204" pitchFamily="18" charset="0"/>
              </a:rPr>
              <a:t>  -  </a:t>
            </a:r>
            <a:r>
              <a:rPr lang="en-US" sz="3100" b="1" dirty="0" err="1">
                <a:solidFill>
                  <a:schemeClr val="accent1">
                    <a:lumMod val="75000"/>
                  </a:schemeClr>
                </a:solidFill>
                <a:latin typeface="Cambria" panose="02040503050406030204" pitchFamily="18" charset="0"/>
                <a:ea typeface="Cambria" panose="02040503050406030204" pitchFamily="18" charset="0"/>
              </a:rPr>
              <a:t>Neni</a:t>
            </a:r>
            <a:r>
              <a:rPr lang="en-US" sz="3100" b="1" dirty="0">
                <a:solidFill>
                  <a:schemeClr val="accent1">
                    <a:lumMod val="75000"/>
                  </a:schemeClr>
                </a:solidFill>
                <a:latin typeface="Cambria" panose="02040503050406030204" pitchFamily="18" charset="0"/>
                <a:ea typeface="Cambria" panose="02040503050406030204" pitchFamily="18" charset="0"/>
              </a:rPr>
              <a:t> 2</a:t>
            </a:r>
            <a:r>
              <a:rPr lang="sq-AL" sz="3100" dirty="0">
                <a:solidFill>
                  <a:schemeClr val="accent1">
                    <a:lumMod val="75000"/>
                  </a:schemeClr>
                </a:solidFill>
                <a:latin typeface="Cambria" panose="02040503050406030204" pitchFamily="18" charset="0"/>
                <a:ea typeface="Cambria" panose="02040503050406030204" pitchFamily="18" charset="0"/>
              </a:rPr>
              <a:t/>
            </a:r>
            <a:br>
              <a:rPr lang="sq-AL" sz="3100" dirty="0">
                <a:solidFill>
                  <a:schemeClr val="accent1">
                    <a:lumMod val="75000"/>
                  </a:schemeClr>
                </a:solidFill>
                <a:latin typeface="Cambria" panose="02040503050406030204" pitchFamily="18" charset="0"/>
                <a:ea typeface="Cambria" panose="02040503050406030204" pitchFamily="18" charset="0"/>
              </a:rPr>
            </a:br>
            <a:r>
              <a:rPr lang="sq-AL" sz="3100" dirty="0">
                <a:solidFill>
                  <a:schemeClr val="accent1">
                    <a:lumMod val="75000"/>
                  </a:schemeClr>
                </a:solidFill>
                <a:latin typeface="Cambria" panose="02040503050406030204" pitchFamily="18" charset="0"/>
                <a:ea typeface="Cambria" panose="02040503050406030204" pitchFamily="18" charset="0"/>
              </a:rPr>
              <a:t/>
            </a:r>
            <a:br>
              <a:rPr lang="sq-AL" sz="3100" dirty="0">
                <a:solidFill>
                  <a:schemeClr val="accent1">
                    <a:lumMod val="75000"/>
                  </a:schemeClr>
                </a:solidFill>
                <a:latin typeface="Cambria" panose="02040503050406030204" pitchFamily="18" charset="0"/>
                <a:ea typeface="Cambria" panose="02040503050406030204" pitchFamily="18" charset="0"/>
              </a:rPr>
            </a:br>
            <a:r>
              <a:rPr lang="en-US" b="1" dirty="0"/>
              <a:t> </a:t>
            </a:r>
            <a:endParaRPr lang="sq-AL" sz="2800" dirty="0"/>
          </a:p>
        </p:txBody>
      </p:sp>
      <p:sp>
        <p:nvSpPr>
          <p:cNvPr id="3" name="Content Placeholder 2"/>
          <p:cNvSpPr>
            <a:spLocks noGrp="1"/>
          </p:cNvSpPr>
          <p:nvPr>
            <p:ph idx="1"/>
          </p:nvPr>
        </p:nvSpPr>
        <p:spPr>
          <a:xfrm>
            <a:off x="0" y="2209800"/>
            <a:ext cx="9144000" cy="3967163"/>
          </a:xfrm>
        </p:spPr>
        <p:txBody>
          <a:bodyPr>
            <a:normAutofit/>
          </a:bodyPr>
          <a:lstStyle/>
          <a:p>
            <a:pPr lvl="0"/>
            <a:r>
              <a:rPr lang="en-US" dirty="0" err="1">
                <a:latin typeface="Cambria" panose="02040503050406030204" pitchFamily="18" charset="0"/>
                <a:ea typeface="Cambria" panose="02040503050406030204" pitchFamily="18" charset="0"/>
              </a:rPr>
              <a:t>Ky</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ligj</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vlen</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për</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të</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gjitha</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aktivitetet</a:t>
            </a:r>
            <a:r>
              <a:rPr lang="en-US" dirty="0">
                <a:latin typeface="Cambria" panose="02040503050406030204" pitchFamily="18" charset="0"/>
                <a:ea typeface="Cambria" panose="02040503050406030204" pitchFamily="18" charset="0"/>
              </a:rPr>
              <a:t>  e  </a:t>
            </a:r>
            <a:r>
              <a:rPr lang="en-US" dirty="0" err="1">
                <a:latin typeface="Cambria" panose="02040503050406030204" pitchFamily="18" charset="0"/>
                <a:ea typeface="Cambria" panose="02040503050406030204" pitchFamily="18" charset="0"/>
              </a:rPr>
              <a:t>prokurimit</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të</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autoriteteve</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kontraktuese</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dhe</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koncesionerëve</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të</a:t>
            </a:r>
            <a:r>
              <a:rPr lang="en-US" dirty="0">
                <a:latin typeface="Cambria" panose="02040503050406030204" pitchFamily="18" charset="0"/>
                <a:ea typeface="Cambria" panose="02040503050406030204" pitchFamily="18" charset="0"/>
              </a:rPr>
              <a:t> </a:t>
            </a:r>
            <a:r>
              <a:rPr lang="en-US" dirty="0" err="1" smtClean="0">
                <a:latin typeface="Cambria" panose="02040503050406030204" pitchFamily="18" charset="0"/>
                <a:ea typeface="Cambria" panose="02040503050406030204" pitchFamily="18" charset="0"/>
              </a:rPr>
              <a:t>punëve</a:t>
            </a:r>
            <a:r>
              <a:rPr lang="en-US" dirty="0">
                <a:latin typeface="Cambria" panose="02040503050406030204" pitchFamily="18" charset="0"/>
                <a:ea typeface="Cambria" panose="02040503050406030204" pitchFamily="18" charset="0"/>
              </a:rPr>
              <a:t>.</a:t>
            </a:r>
            <a:r>
              <a:rPr lang="en-US" dirty="0" smtClean="0">
                <a:latin typeface="Cambria" panose="02040503050406030204" pitchFamily="18" charset="0"/>
                <a:ea typeface="Cambria" panose="02040503050406030204" pitchFamily="18" charset="0"/>
              </a:rPr>
              <a:t> </a:t>
            </a:r>
          </a:p>
          <a:p>
            <a:pPr lvl="0"/>
            <a:r>
              <a:rPr lang="en-US" dirty="0" err="1" smtClean="0">
                <a:latin typeface="Cambria" panose="02040503050406030204" pitchFamily="18" charset="0"/>
                <a:ea typeface="Cambria" panose="02040503050406030204" pitchFamily="18" charset="0"/>
              </a:rPr>
              <a:t>Ky</a:t>
            </a:r>
            <a:r>
              <a:rPr lang="en-US" dirty="0" smtClean="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ligj</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vlen</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për</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të</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gjithë</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personat</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operatorët</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ekonomik</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dhe</a:t>
            </a:r>
            <a:r>
              <a:rPr lang="en-US" dirty="0">
                <a:latin typeface="Cambria" panose="02040503050406030204" pitchFamily="18" charset="0"/>
                <a:ea typeface="Cambria" panose="02040503050406030204" pitchFamily="18" charset="0"/>
              </a:rPr>
              <a:t> </a:t>
            </a:r>
            <a:r>
              <a:rPr lang="en-US" dirty="0" err="1" smtClean="0">
                <a:latin typeface="Cambria" panose="02040503050406030204" pitchFamily="18" charset="0"/>
                <a:ea typeface="Cambria" panose="02040503050406030204" pitchFamily="18" charset="0"/>
              </a:rPr>
              <a:t>ndërmarrjet</a:t>
            </a:r>
            <a:r>
              <a:rPr lang="en-US" dirty="0" smtClean="0">
                <a:latin typeface="Cambria" panose="02040503050406030204" pitchFamily="18" charset="0"/>
                <a:ea typeface="Cambria" panose="02040503050406030204" pitchFamily="18" charset="0"/>
              </a:rPr>
              <a:t>- </a:t>
            </a:r>
            <a:r>
              <a:rPr lang="en-US" dirty="0" err="1" smtClean="0">
                <a:latin typeface="Cambria" panose="02040503050406030204" pitchFamily="18" charset="0"/>
                <a:ea typeface="Cambria" panose="02040503050406030204" pitchFamily="18" charset="0"/>
              </a:rPr>
              <a:t>instuticionet</a:t>
            </a:r>
            <a:r>
              <a:rPr lang="en-US" dirty="0" smtClean="0">
                <a:latin typeface="Cambria" panose="02040503050406030204" pitchFamily="18" charset="0"/>
                <a:ea typeface="Cambria" panose="02040503050406030204" pitchFamily="18" charset="0"/>
              </a:rPr>
              <a:t> , </a:t>
            </a:r>
            <a:r>
              <a:rPr lang="en-US" dirty="0" err="1" smtClean="0">
                <a:latin typeface="Cambria" panose="02040503050406030204" pitchFamily="18" charset="0"/>
                <a:ea typeface="Cambria" panose="02040503050406030204" pitchFamily="18" charset="0"/>
              </a:rPr>
              <a:t>që</a:t>
            </a:r>
            <a:r>
              <a:rPr lang="en-US" dirty="0" smtClean="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janë</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të</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përfshirë</a:t>
            </a:r>
            <a:r>
              <a:rPr lang="en-US" dirty="0">
                <a:latin typeface="Cambria" panose="02040503050406030204" pitchFamily="18" charset="0"/>
                <a:ea typeface="Cambria" panose="02040503050406030204" pitchFamily="18" charset="0"/>
              </a:rPr>
              <a:t>, </a:t>
            </a:r>
            <a:r>
              <a:rPr lang="en-US" b="1" dirty="0" err="1">
                <a:latin typeface="Cambria" panose="02040503050406030204" pitchFamily="18" charset="0"/>
                <a:ea typeface="Cambria" panose="02040503050406030204" pitchFamily="18" charset="0"/>
              </a:rPr>
              <a:t>marrin</a:t>
            </a:r>
            <a:r>
              <a:rPr lang="en-US" b="1" dirty="0">
                <a:latin typeface="Cambria" panose="02040503050406030204" pitchFamily="18" charset="0"/>
                <a:ea typeface="Cambria" panose="02040503050406030204" pitchFamily="18" charset="0"/>
              </a:rPr>
              <a:t> </a:t>
            </a:r>
            <a:r>
              <a:rPr lang="en-US" b="1" dirty="0" err="1">
                <a:latin typeface="Cambria" panose="02040503050406030204" pitchFamily="18" charset="0"/>
                <a:ea typeface="Cambria" panose="02040503050406030204" pitchFamily="18" charset="0"/>
              </a:rPr>
              <a:t>pjesë</a:t>
            </a:r>
            <a:r>
              <a:rPr lang="en-US" b="1" dirty="0">
                <a:latin typeface="Cambria" panose="02040503050406030204" pitchFamily="18" charset="0"/>
                <a:ea typeface="Cambria" panose="02040503050406030204" pitchFamily="18" charset="0"/>
              </a:rPr>
              <a:t> </a:t>
            </a:r>
            <a:r>
              <a:rPr lang="en-US" b="1" dirty="0" smtClean="0">
                <a:latin typeface="Cambria" panose="02040503050406030204" pitchFamily="18" charset="0"/>
                <a:ea typeface="Cambria" panose="02040503050406030204" pitchFamily="18" charset="0"/>
              </a:rPr>
              <a:t> , </a:t>
            </a:r>
            <a:r>
              <a:rPr lang="en-US" b="1" dirty="0" err="1">
                <a:latin typeface="Cambria" panose="02040503050406030204" pitchFamily="18" charset="0"/>
                <a:ea typeface="Cambria" panose="02040503050406030204" pitchFamily="18" charset="0"/>
              </a:rPr>
              <a:t>drejtpërdrejtë</a:t>
            </a:r>
            <a:r>
              <a:rPr lang="en-US" b="1" dirty="0">
                <a:latin typeface="Cambria" panose="02040503050406030204" pitchFamily="18" charset="0"/>
                <a:ea typeface="Cambria" panose="02040503050406030204" pitchFamily="18" charset="0"/>
              </a:rPr>
              <a:t> </a:t>
            </a:r>
            <a:r>
              <a:rPr lang="en-US" b="1" dirty="0" err="1">
                <a:latin typeface="Cambria" panose="02040503050406030204" pitchFamily="18" charset="0"/>
                <a:ea typeface="Cambria" panose="02040503050406030204" pitchFamily="18" charset="0"/>
              </a:rPr>
              <a:t>ose</a:t>
            </a:r>
            <a:r>
              <a:rPr lang="en-US" b="1" dirty="0">
                <a:latin typeface="Cambria" panose="02040503050406030204" pitchFamily="18" charset="0"/>
                <a:ea typeface="Cambria" panose="02040503050406030204" pitchFamily="18" charset="0"/>
              </a:rPr>
              <a:t> </a:t>
            </a:r>
            <a:r>
              <a:rPr lang="en-US" b="1" dirty="0" err="1">
                <a:latin typeface="Cambria" panose="02040503050406030204" pitchFamily="18" charset="0"/>
                <a:ea typeface="Cambria" panose="02040503050406030204" pitchFamily="18" charset="0"/>
              </a:rPr>
              <a:t>tërthorazi</a:t>
            </a:r>
            <a:r>
              <a:rPr lang="en-US" b="1" dirty="0">
                <a:latin typeface="Cambria" panose="02040503050406030204" pitchFamily="18" charset="0"/>
                <a:ea typeface="Cambria" panose="02040503050406030204" pitchFamily="18" charset="0"/>
              </a:rPr>
              <a:t>, </a:t>
            </a:r>
            <a:r>
              <a:rPr lang="en-US" b="1" dirty="0" err="1">
                <a:latin typeface="Cambria" panose="02040503050406030204" pitchFamily="18" charset="0"/>
                <a:ea typeface="Cambria" panose="02040503050406030204" pitchFamily="18" charset="0"/>
              </a:rPr>
              <a:t>në</a:t>
            </a:r>
            <a:r>
              <a:rPr lang="en-US" b="1" dirty="0">
                <a:latin typeface="Cambria" panose="02040503050406030204" pitchFamily="18" charset="0"/>
                <a:ea typeface="Cambria" panose="02040503050406030204" pitchFamily="18" charset="0"/>
              </a:rPr>
              <a:t> </a:t>
            </a:r>
            <a:r>
              <a:rPr lang="en-US" b="1" dirty="0" err="1">
                <a:latin typeface="Cambria" panose="02040503050406030204" pitchFamily="18" charset="0"/>
                <a:ea typeface="Cambria" panose="02040503050406030204" pitchFamily="18" charset="0"/>
              </a:rPr>
              <a:t>aktivitete</a:t>
            </a:r>
            <a:r>
              <a:rPr lang="en-US" dirty="0">
                <a:latin typeface="Cambria" panose="02040503050406030204" pitchFamily="18" charset="0"/>
                <a:ea typeface="Cambria" panose="02040503050406030204" pitchFamily="18" charset="0"/>
              </a:rPr>
              <a:t> </a:t>
            </a:r>
            <a:r>
              <a:rPr lang="en-US" b="1" dirty="0" err="1">
                <a:latin typeface="Cambria" panose="02040503050406030204" pitchFamily="18" charset="0"/>
                <a:ea typeface="Cambria" panose="02040503050406030204" pitchFamily="18" charset="0"/>
              </a:rPr>
              <a:t>prokurimi</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të</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rregulluara</a:t>
            </a:r>
            <a:r>
              <a:rPr lang="en-US" dirty="0">
                <a:latin typeface="Cambria" panose="02040503050406030204" pitchFamily="18" charset="0"/>
                <a:ea typeface="Cambria" panose="02040503050406030204" pitchFamily="18" charset="0"/>
              </a:rPr>
              <a:t> me </a:t>
            </a:r>
            <a:r>
              <a:rPr lang="en-US" dirty="0" err="1">
                <a:latin typeface="Cambria" panose="02040503050406030204" pitchFamily="18" charset="0"/>
                <a:ea typeface="Cambria" panose="02040503050406030204" pitchFamily="18" charset="0"/>
              </a:rPr>
              <a:t>këtë</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ligj</a:t>
            </a:r>
            <a:r>
              <a:rPr lang="en-US" dirty="0" smtClean="0">
                <a:latin typeface="Cambria" panose="02040503050406030204" pitchFamily="18" charset="0"/>
                <a:ea typeface="Cambria" panose="02040503050406030204" pitchFamily="18" charset="0"/>
              </a:rPr>
              <a:t>;</a:t>
            </a:r>
          </a:p>
        </p:txBody>
      </p:sp>
      <p:sp>
        <p:nvSpPr>
          <p:cNvPr id="4" name="Slide Number Placeholder 3"/>
          <p:cNvSpPr>
            <a:spLocks noGrp="1"/>
          </p:cNvSpPr>
          <p:nvPr>
            <p:ph type="sldNum" sz="quarter" idx="12"/>
          </p:nvPr>
        </p:nvSpPr>
        <p:spPr/>
        <p:txBody>
          <a:bodyPr/>
          <a:lstStyle/>
          <a:p>
            <a:fld id="{DCFF98CF-7F0B-4F7C-9297-12472D36FA30}" type="slidenum">
              <a:rPr lang="en-US" smtClean="0"/>
              <a:t>23</a:t>
            </a:fld>
            <a:endParaRPr lang="en-US"/>
          </a:p>
        </p:txBody>
      </p:sp>
    </p:spTree>
    <p:extLst>
      <p:ext uri="{BB962C8B-B14F-4D97-AF65-F5344CB8AC3E}">
        <p14:creationId xmlns:p14="http://schemas.microsoft.com/office/powerpoint/2010/main" val="38310627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925242" y="304801"/>
            <a:ext cx="5779294" cy="685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Ekonomizimi dhe efikasiteti</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GB"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a:t>
            </a:r>
            <a:r>
              <a:rPr lang="en-GB" sz="2400" b="1" dirty="0" err="1"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a:t>
            </a:r>
            <a:r>
              <a:rPr lang="en-GB"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6)</a:t>
            </a:r>
            <a:endPar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endParaRPr>
          </a:p>
        </p:txBody>
      </p:sp>
      <p:sp>
        <p:nvSpPr>
          <p:cNvPr id="28675" name="Symbol zastępczy zawartości 2"/>
          <p:cNvSpPr>
            <a:spLocks noGrp="1"/>
          </p:cNvSpPr>
          <p:nvPr>
            <p:ph idx="1"/>
          </p:nvPr>
        </p:nvSpPr>
        <p:spPr bwMode="auto">
          <a:xfrm>
            <a:off x="0" y="1219200"/>
            <a:ext cx="9144000" cy="4953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r>
              <a:rPr lang="sq-AL" sz="2400" dirty="0">
                <a:latin typeface="Cambria" panose="02040503050406030204" pitchFamily="18" charset="0"/>
                <a:ea typeface="Cambria" panose="02040503050406030204" pitchFamily="18" charset="0"/>
                <a:cs typeface="Arial" panose="020B0604020202020204" pitchFamily="34" charset="0"/>
              </a:rPr>
              <a:t>Ligji parasheh dhe kërkon nga te gjithë zyrtaret e përfshirë në aktivitet e prokurimit, që të sigurojnë që fondet publike dhe burimet publike të </a:t>
            </a:r>
            <a:r>
              <a:rPr lang="sq-AL" sz="2400" b="1" dirty="0">
                <a:latin typeface="Cambria" panose="02040503050406030204" pitchFamily="18" charset="0"/>
                <a:ea typeface="Cambria" panose="02040503050406030204" pitchFamily="18" charset="0"/>
                <a:cs typeface="Arial" panose="020B0604020202020204" pitchFamily="34" charset="0"/>
              </a:rPr>
              <a:t>përdoren në  mënyrën më ekonomike,</a:t>
            </a:r>
            <a:r>
              <a:rPr lang="sq-AL" sz="2400" dirty="0">
                <a:latin typeface="Cambria" panose="02040503050406030204" pitchFamily="18" charset="0"/>
                <a:ea typeface="Cambria" panose="02040503050406030204" pitchFamily="18" charset="0"/>
                <a:cs typeface="Arial" panose="020B0604020202020204" pitchFamily="34" charset="0"/>
              </a:rPr>
              <a:t> njëkohësisht duke marrë në konsideratë </a:t>
            </a:r>
            <a:r>
              <a:rPr lang="sq-AL" sz="2400" b="1" dirty="0">
                <a:latin typeface="Cambria" panose="02040503050406030204" pitchFamily="18" charset="0"/>
                <a:ea typeface="Cambria" panose="02040503050406030204" pitchFamily="18" charset="0"/>
                <a:cs typeface="Arial" panose="020B0604020202020204" pitchFamily="34" charset="0"/>
              </a:rPr>
              <a:t>qëllimin dhe lëndën e prokurimit</a:t>
            </a:r>
            <a:r>
              <a:rPr lang="sq-AL" sz="2400" dirty="0">
                <a:latin typeface="Cambria" panose="02040503050406030204" pitchFamily="18" charset="0"/>
                <a:ea typeface="Cambria" panose="02040503050406030204" pitchFamily="18" charset="0"/>
                <a:cs typeface="Arial" panose="020B0604020202020204" pitchFamily="34" charset="0"/>
              </a:rPr>
              <a:t>. (neni 6</a:t>
            </a:r>
            <a:r>
              <a:rPr lang="sq-AL" sz="2400" dirty="0" smtClean="0">
                <a:latin typeface="Cambria" panose="02040503050406030204" pitchFamily="18" charset="0"/>
                <a:ea typeface="Cambria" panose="02040503050406030204" pitchFamily="18" charset="0"/>
                <a:cs typeface="Arial" panose="020B0604020202020204" pitchFamily="34" charset="0"/>
              </a:rPr>
              <a:t>)</a:t>
            </a:r>
            <a:r>
              <a:rPr lang="en-US" sz="2400" dirty="0" smtClean="0">
                <a:latin typeface="Cambria" panose="02040503050406030204" pitchFamily="18" charset="0"/>
                <a:ea typeface="Cambria" panose="02040503050406030204" pitchFamily="18" charset="0"/>
                <a:cs typeface="Arial" panose="020B0604020202020204" pitchFamily="34" charset="0"/>
              </a:rPr>
              <a:t>.</a:t>
            </a:r>
          </a:p>
          <a:p>
            <a:pPr marL="0" indent="0">
              <a:buNone/>
            </a:pPr>
            <a:endParaRPr lang="en-US" sz="2400" dirty="0" smtClean="0">
              <a:latin typeface="Cambria" panose="02040503050406030204" pitchFamily="18" charset="0"/>
              <a:ea typeface="Cambria" panose="02040503050406030204" pitchFamily="18" charset="0"/>
              <a:cs typeface="Arial" panose="020B0604020202020204" pitchFamily="34" charset="0"/>
            </a:endParaRPr>
          </a:p>
          <a:p>
            <a:r>
              <a:rPr lang="en-US" sz="2400" dirty="0" smtClean="0">
                <a:latin typeface="Cambria" panose="02040503050406030204" pitchFamily="18" charset="0"/>
                <a:ea typeface="Cambria" panose="02040503050406030204" pitchFamily="18" charset="0"/>
                <a:cs typeface="Arial" panose="020B0604020202020204" pitchFamily="34" charset="0"/>
              </a:rPr>
              <a:t>P</a:t>
            </a:r>
            <a:r>
              <a:rPr lang="sq-AL" sz="2400" dirty="0" err="1" smtClean="0">
                <a:latin typeface="Cambria" panose="02040503050406030204" pitchFamily="18" charset="0"/>
                <a:ea typeface="Cambria" panose="02040503050406030204" pitchFamily="18" charset="0"/>
                <a:cs typeface="Arial" panose="020B0604020202020204" pitchFamily="34" charset="0"/>
              </a:rPr>
              <a:t>arim</a:t>
            </a:r>
            <a:r>
              <a:rPr lang="en-US" sz="2400" dirty="0" err="1" smtClean="0">
                <a:latin typeface="Cambria" panose="02040503050406030204" pitchFamily="18" charset="0"/>
                <a:ea typeface="Cambria" panose="02040503050406030204" pitchFamily="18" charset="0"/>
                <a:cs typeface="Arial" panose="020B0604020202020204" pitchFamily="34" charset="0"/>
              </a:rPr>
              <a:t>i</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i</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sq-AL" sz="2400" b="1" dirty="0" smtClean="0">
                <a:latin typeface="Cambria" panose="02040503050406030204" pitchFamily="18" charset="0"/>
                <a:ea typeface="Cambria" panose="02040503050406030204" pitchFamily="18" charset="0"/>
                <a:cs typeface="Arial" panose="020B0604020202020204" pitchFamily="34" charset="0"/>
              </a:rPr>
              <a:t>efikasiteti </a:t>
            </a:r>
            <a:r>
              <a:rPr lang="sq-AL" sz="2400" b="1" dirty="0">
                <a:latin typeface="Cambria" panose="02040503050406030204" pitchFamily="18" charset="0"/>
                <a:ea typeface="Cambria" panose="02040503050406030204" pitchFamily="18" charset="0"/>
                <a:cs typeface="Arial" panose="020B0604020202020204" pitchFamily="34" charset="0"/>
              </a:rPr>
              <a:t>teknik </a:t>
            </a:r>
            <a:r>
              <a:rPr lang="en-US" sz="2400" b="1" dirty="0" smtClean="0">
                <a:latin typeface="Cambria" panose="02040503050406030204" pitchFamily="18" charset="0"/>
                <a:ea typeface="Cambria" panose="02040503050406030204" pitchFamily="18" charset="0"/>
                <a:cs typeface="Arial" panose="020B0604020202020204" pitchFamily="34" charset="0"/>
              </a:rPr>
              <a:t> - se </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err="1" smtClean="0">
                <a:latin typeface="Cambria" panose="02040503050406030204" pitchFamily="18" charset="0"/>
                <a:ea typeface="Cambria" panose="02040503050406030204" pitchFamily="18" charset="0"/>
                <a:cs typeface="Arial" panose="020B0604020202020204" pitchFamily="34" charset="0"/>
              </a:rPr>
              <a:t>procedur</a:t>
            </a:r>
            <a:r>
              <a:rPr lang="en-US" sz="2400" dirty="0" smtClean="0">
                <a:latin typeface="Cambria" panose="02040503050406030204" pitchFamily="18" charset="0"/>
                <a:ea typeface="Cambria" panose="02040503050406030204" pitchFamily="18" charset="0"/>
                <a:cs typeface="Arial" panose="020B0604020202020204" pitchFamily="34" charset="0"/>
              </a:rPr>
              <a:t>a</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d.m.th. nëse </a:t>
            </a:r>
            <a:r>
              <a:rPr lang="sq-AL" sz="2400" b="1" dirty="0">
                <a:latin typeface="Cambria" panose="02040503050406030204" pitchFamily="18" charset="0"/>
                <a:ea typeface="Cambria" panose="02040503050406030204" pitchFamily="18" charset="0"/>
                <a:cs typeface="Arial" panose="020B0604020202020204" pitchFamily="34" charset="0"/>
              </a:rPr>
              <a:t>planifikimi ka qenë i saktë </a:t>
            </a:r>
            <a:r>
              <a:rPr lang="sq-AL" sz="2400" dirty="0">
                <a:latin typeface="Cambria" panose="02040503050406030204" pitchFamily="18" charset="0"/>
                <a:ea typeface="Cambria" panose="02040503050406030204" pitchFamily="18" charset="0"/>
                <a:cs typeface="Arial" panose="020B0604020202020204" pitchFamily="34" charset="0"/>
              </a:rPr>
              <a:t>dhe është realizuar në kohë</a:t>
            </a:r>
            <a:r>
              <a:rPr lang="sq-AL" sz="2400" dirty="0" smtClean="0">
                <a:latin typeface="Cambria" panose="02040503050406030204" pitchFamily="18" charset="0"/>
                <a:ea typeface="Cambria" panose="02040503050406030204" pitchFamily="18" charset="0"/>
                <a:cs typeface="Arial" panose="020B0604020202020204" pitchFamily="34" charset="0"/>
              </a:rPr>
              <a:t>;</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r>
              <a:rPr lang="sq-AL" sz="2400" dirty="0" smtClean="0">
                <a:latin typeface="Cambria" panose="02040503050406030204" pitchFamily="18" charset="0"/>
                <a:ea typeface="Cambria" panose="02040503050406030204" pitchFamily="18" charset="0"/>
                <a:cs typeface="Arial" panose="020B0604020202020204" pitchFamily="34" charset="0"/>
              </a:rPr>
              <a:t>nëse </a:t>
            </a:r>
            <a:r>
              <a:rPr lang="sq-AL" sz="2400" dirty="0">
                <a:latin typeface="Cambria" panose="02040503050406030204" pitchFamily="18" charset="0"/>
                <a:ea typeface="Cambria" panose="02040503050406030204" pitchFamily="18" charset="0"/>
                <a:cs typeface="Arial" panose="020B0604020202020204" pitchFamily="34" charset="0"/>
              </a:rPr>
              <a:t>u është dhënë </a:t>
            </a:r>
            <a:r>
              <a:rPr lang="sq-AL" sz="2400" b="1" dirty="0">
                <a:latin typeface="Cambria" panose="02040503050406030204" pitchFamily="18" charset="0"/>
                <a:ea typeface="Cambria" panose="02040503050406030204" pitchFamily="18" charset="0"/>
                <a:cs typeface="Arial" panose="020B0604020202020204" pitchFamily="34" charset="0"/>
              </a:rPr>
              <a:t>kohë e mjaftueshme operatorëve </a:t>
            </a:r>
            <a:r>
              <a:rPr lang="sq-AL" sz="2400" dirty="0">
                <a:latin typeface="Cambria" panose="02040503050406030204" pitchFamily="18" charset="0"/>
                <a:ea typeface="Cambria" panose="02040503050406030204" pitchFamily="18" charset="0"/>
                <a:cs typeface="Arial" panose="020B0604020202020204" pitchFamily="34" charset="0"/>
              </a:rPr>
              <a:t>ekonomikë për të përgatitur ofertat e duhura</a:t>
            </a:r>
            <a:r>
              <a:rPr lang="sq-AL" sz="2400" dirty="0" smtClean="0">
                <a:latin typeface="Cambria" panose="02040503050406030204" pitchFamily="18" charset="0"/>
                <a:ea typeface="Cambria" panose="02040503050406030204" pitchFamily="18" charset="0"/>
                <a:cs typeface="Arial" panose="020B0604020202020204" pitchFamily="34" charset="0"/>
              </a:rPr>
              <a:t>;</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nëse </a:t>
            </a:r>
            <a:r>
              <a:rPr lang="sq-AL" sz="2400" b="1" dirty="0">
                <a:latin typeface="Cambria" panose="02040503050406030204" pitchFamily="18" charset="0"/>
                <a:ea typeface="Cambria" panose="02040503050406030204" pitchFamily="18" charset="0"/>
                <a:cs typeface="Arial" panose="020B0604020202020204" pitchFamily="34" charset="0"/>
              </a:rPr>
              <a:t>prokurimi është bërë në kohën </a:t>
            </a:r>
            <a:r>
              <a:rPr lang="sq-AL" sz="2400" dirty="0">
                <a:latin typeface="Cambria" panose="02040503050406030204" pitchFamily="18" charset="0"/>
                <a:ea typeface="Cambria" panose="02040503050406030204" pitchFamily="18" charset="0"/>
                <a:cs typeface="Arial" panose="020B0604020202020204" pitchFamily="34" charset="0"/>
              </a:rPr>
              <a:t>e </a:t>
            </a:r>
            <a:r>
              <a:rPr lang="sq-AL" sz="2400" dirty="0" smtClean="0">
                <a:latin typeface="Cambria" panose="02040503050406030204" pitchFamily="18" charset="0"/>
                <a:ea typeface="Cambria" panose="02040503050406030204" pitchFamily="18" charset="0"/>
                <a:cs typeface="Arial" panose="020B0604020202020204" pitchFamily="34" charset="0"/>
              </a:rPr>
              <a:t>duhur</a:t>
            </a:r>
            <a:r>
              <a:rPr lang="en-US" sz="2400" dirty="0" smtClean="0">
                <a:latin typeface="Cambria" panose="02040503050406030204" pitchFamily="18" charset="0"/>
                <a:ea typeface="Cambria" panose="02040503050406030204" pitchFamily="18" charset="0"/>
                <a:cs typeface="Arial" panose="020B0604020202020204" pitchFamily="34" charset="0"/>
              </a:rPr>
              <a:t>.</a:t>
            </a:r>
            <a:endParaRPr lang="en-US" sz="2400" dirty="0">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42872670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1"/>
            <a:ext cx="7705725" cy="609599"/>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r>
              <a:rPr lang="sq-AL" sz="2800" b="1" dirty="0" smtClean="0">
                <a:solidFill>
                  <a:schemeClr val="accent1">
                    <a:lumMod val="75000"/>
                  </a:schemeClr>
                </a:solidFill>
                <a:latin typeface="Cambria" panose="02040503050406030204" pitchFamily="18" charset="0"/>
                <a:ea typeface="Cambria" panose="02040503050406030204" pitchFamily="18" charset="0"/>
              </a:rPr>
              <a:t>Ekonomizimi dhe efikasiteti</a:t>
            </a:r>
            <a:r>
              <a:rPr lang="en-US" sz="2800" b="1" dirty="0" smtClean="0">
                <a:solidFill>
                  <a:schemeClr val="accent1">
                    <a:lumMod val="75000"/>
                  </a:schemeClr>
                </a:solidFill>
                <a:latin typeface="Cambria" panose="02040503050406030204" pitchFamily="18" charset="0"/>
                <a:ea typeface="Cambria" panose="02040503050406030204" pitchFamily="18" charset="0"/>
              </a:rPr>
              <a:t> </a:t>
            </a:r>
            <a:endParaRPr lang="en-US" sz="2800" b="1" dirty="0">
              <a:solidFill>
                <a:schemeClr val="accent1">
                  <a:lumMod val="75000"/>
                </a:schemeClr>
              </a:solidFill>
              <a:latin typeface="Cambria" panose="02040503050406030204" pitchFamily="18" charset="0"/>
              <a:ea typeface="Cambria" panose="02040503050406030204" pitchFamily="18" charset="0"/>
            </a:endParaRPr>
          </a:p>
        </p:txBody>
      </p:sp>
      <p:sp>
        <p:nvSpPr>
          <p:cNvPr id="28675" name="Symbol zastępczy zawartości 2"/>
          <p:cNvSpPr>
            <a:spLocks noGrp="1"/>
          </p:cNvSpPr>
          <p:nvPr>
            <p:ph idx="1"/>
          </p:nvPr>
        </p:nvSpPr>
        <p:spPr bwMode="auto">
          <a:xfrm>
            <a:off x="0" y="1143000"/>
            <a:ext cx="9036050" cy="50292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r>
              <a:rPr lang="sq-AL" sz="2400" dirty="0" smtClean="0">
                <a:latin typeface="Cambria" panose="02040503050406030204" pitchFamily="18" charset="0"/>
                <a:ea typeface="Cambria" panose="02040503050406030204" pitchFamily="18" charset="0"/>
              </a:rPr>
              <a:t>Oferta ekonomikisht më e favorshme është oferta e cila arrin “</a:t>
            </a:r>
            <a:r>
              <a:rPr lang="sq-AL" sz="2400" b="1" dirty="0" smtClean="0">
                <a:solidFill>
                  <a:srgbClr val="FF0000"/>
                </a:solidFill>
                <a:latin typeface="Cambria" panose="02040503050406030204" pitchFamily="18" charset="0"/>
                <a:ea typeface="Cambria" panose="02040503050406030204" pitchFamily="18" charset="0"/>
              </a:rPr>
              <a:t>Vlerën më të mirë për paranë</a:t>
            </a:r>
            <a:r>
              <a:rPr lang="sq-AL" sz="2400" b="1" dirty="0" smtClean="0">
                <a:latin typeface="Cambria" panose="02040503050406030204" pitchFamily="18" charset="0"/>
                <a:ea typeface="Cambria" panose="02040503050406030204" pitchFamily="18" charset="0"/>
              </a:rPr>
              <a:t>”.</a:t>
            </a:r>
            <a:r>
              <a:rPr lang="sq-AL" sz="2400" dirty="0" smtClean="0">
                <a:latin typeface="Cambria" panose="02040503050406030204" pitchFamily="18" charset="0"/>
                <a:ea typeface="Cambria" panose="02040503050406030204" pitchFamily="18" charset="0"/>
              </a:rPr>
              <a:t> </a:t>
            </a:r>
            <a:endParaRPr lang="en-US" sz="2400" dirty="0" smtClean="0">
              <a:latin typeface="Cambria" panose="02040503050406030204" pitchFamily="18" charset="0"/>
              <a:ea typeface="Cambria" panose="02040503050406030204" pitchFamily="18" charset="0"/>
            </a:endParaRPr>
          </a:p>
          <a:p>
            <a:pPr marL="0" indent="0">
              <a:buNone/>
            </a:pPr>
            <a:endParaRPr lang="en-US" sz="2400" dirty="0" smtClean="0">
              <a:latin typeface="Cambria" panose="02040503050406030204" pitchFamily="18" charset="0"/>
              <a:ea typeface="Cambria" panose="02040503050406030204" pitchFamily="18" charset="0"/>
            </a:endParaRPr>
          </a:p>
          <a:p>
            <a:r>
              <a:rPr lang="sq-AL" sz="2400" dirty="0" smtClean="0">
                <a:latin typeface="Cambria" panose="02040503050406030204" pitchFamily="18" charset="0"/>
                <a:ea typeface="Cambria" panose="02040503050406030204" pitchFamily="18" charset="0"/>
              </a:rPr>
              <a:t>“Vlera për paranë” nga ana e prokurimit përshkruhet në pesë  </a:t>
            </a:r>
            <a:r>
              <a:rPr lang="en-US" sz="2400" dirty="0" err="1" smtClean="0">
                <a:latin typeface="Cambria" panose="02040503050406030204" pitchFamily="18" charset="0"/>
                <a:ea typeface="Cambria" panose="02040503050406030204" pitchFamily="18" charset="0"/>
              </a:rPr>
              <a:t>pika</a:t>
            </a:r>
            <a:r>
              <a:rPr lang="en-US" sz="2400" dirty="0" smtClean="0">
                <a:latin typeface="Cambria" panose="02040503050406030204" pitchFamily="18" charset="0"/>
                <a:ea typeface="Cambria" panose="02040503050406030204" pitchFamily="18" charset="0"/>
              </a:rPr>
              <a:t> - </a:t>
            </a:r>
            <a:r>
              <a:rPr lang="sq-AL" sz="2400" dirty="0" smtClean="0">
                <a:latin typeface="Cambria" panose="02040503050406030204" pitchFamily="18" charset="0"/>
                <a:ea typeface="Cambria" panose="02040503050406030204" pitchFamily="18" charset="0"/>
              </a:rPr>
              <a:t>drejta:</a:t>
            </a:r>
            <a:endParaRPr lang="en-US" sz="2400" dirty="0" smtClean="0">
              <a:latin typeface="Cambria" panose="02040503050406030204" pitchFamily="18" charset="0"/>
              <a:ea typeface="Cambria" panose="02040503050406030204" pitchFamily="18" charset="0"/>
            </a:endParaRPr>
          </a:p>
          <a:p>
            <a:pPr marL="0" indent="0">
              <a:buNone/>
            </a:pPr>
            <a:endParaRPr lang="en-US" sz="2400" dirty="0" smtClean="0">
              <a:latin typeface="Cambria" panose="02040503050406030204" pitchFamily="18" charset="0"/>
              <a:ea typeface="Cambria" panose="02040503050406030204" pitchFamily="18" charset="0"/>
            </a:endParaRPr>
          </a:p>
          <a:p>
            <a:pPr lvl="0">
              <a:buFont typeface="Wingdings" panose="05000000000000000000" pitchFamily="2" charset="2"/>
              <a:buChar char="§"/>
            </a:pPr>
            <a:r>
              <a:rPr lang="sq-AL" sz="2400" b="1" dirty="0" smtClean="0">
                <a:latin typeface="Cambria" panose="02040503050406030204" pitchFamily="18" charset="0"/>
                <a:ea typeface="Cambria" panose="02040503050406030204" pitchFamily="18" charset="0"/>
              </a:rPr>
              <a:t> </a:t>
            </a:r>
            <a:r>
              <a:rPr lang="sq-AL" sz="2400" i="1" dirty="0" smtClean="0">
                <a:latin typeface="Cambria" panose="02040503050406030204" pitchFamily="18" charset="0"/>
                <a:ea typeface="Cambria" panose="02040503050406030204" pitchFamily="18" charset="0"/>
              </a:rPr>
              <a:t>CILËSI</a:t>
            </a:r>
            <a:r>
              <a:rPr lang="en-US" sz="2400" i="1" dirty="0" smtClean="0">
                <a:latin typeface="Cambria" panose="02040503050406030204" pitchFamily="18" charset="0"/>
                <a:ea typeface="Cambria" panose="02040503050406030204" pitchFamily="18" charset="0"/>
              </a:rPr>
              <a:t>A</a:t>
            </a:r>
            <a:r>
              <a:rPr lang="sq-AL" sz="2400" i="1" dirty="0" smtClean="0">
                <a:latin typeface="Cambria" panose="02040503050406030204" pitchFamily="18" charset="0"/>
                <a:ea typeface="Cambria" panose="02040503050406030204" pitchFamily="18" charset="0"/>
              </a:rPr>
              <a:t> </a:t>
            </a:r>
            <a:endParaRPr lang="en-US" sz="2400" i="1" dirty="0" smtClean="0">
              <a:latin typeface="Cambria" panose="02040503050406030204" pitchFamily="18" charset="0"/>
              <a:ea typeface="Cambria" panose="02040503050406030204" pitchFamily="18" charset="0"/>
            </a:endParaRPr>
          </a:p>
          <a:p>
            <a:pPr lvl="0">
              <a:buFont typeface="Wingdings" panose="05000000000000000000" pitchFamily="2" charset="2"/>
              <a:buChar char="§"/>
            </a:pPr>
            <a:r>
              <a:rPr lang="sq-AL" sz="2400" i="1" dirty="0" smtClean="0">
                <a:latin typeface="Cambria" panose="02040503050406030204" pitchFamily="18" charset="0"/>
                <a:ea typeface="Cambria" panose="02040503050406030204" pitchFamily="18" charset="0"/>
              </a:rPr>
              <a:t> SASI</a:t>
            </a:r>
            <a:r>
              <a:rPr lang="en-US" sz="2400" i="1" dirty="0" smtClean="0">
                <a:latin typeface="Cambria" panose="02040503050406030204" pitchFamily="18" charset="0"/>
                <a:ea typeface="Cambria" panose="02040503050406030204" pitchFamily="18" charset="0"/>
              </a:rPr>
              <a:t>A</a:t>
            </a:r>
            <a:r>
              <a:rPr lang="sq-AL" sz="2400" i="1" dirty="0" smtClean="0">
                <a:latin typeface="Cambria" panose="02040503050406030204" pitchFamily="18" charset="0"/>
                <a:ea typeface="Cambria" panose="02040503050406030204" pitchFamily="18" charset="0"/>
              </a:rPr>
              <a:t> </a:t>
            </a:r>
            <a:endParaRPr lang="en-US" sz="2400" i="1" dirty="0" smtClean="0">
              <a:latin typeface="Cambria" panose="02040503050406030204" pitchFamily="18" charset="0"/>
              <a:ea typeface="Cambria" panose="02040503050406030204" pitchFamily="18" charset="0"/>
            </a:endParaRPr>
          </a:p>
          <a:p>
            <a:pPr lvl="0">
              <a:buFont typeface="Wingdings" panose="05000000000000000000" pitchFamily="2" charset="2"/>
              <a:buChar char="§"/>
            </a:pPr>
            <a:r>
              <a:rPr lang="sq-AL" sz="2400" i="1" dirty="0" smtClean="0">
                <a:latin typeface="Cambria" panose="02040503050406030204" pitchFamily="18" charset="0"/>
                <a:ea typeface="Cambria" panose="02040503050406030204" pitchFamily="18" charset="0"/>
              </a:rPr>
              <a:t> ÇMIMI </a:t>
            </a:r>
            <a:endParaRPr lang="en-US" sz="2400" i="1" dirty="0" smtClean="0">
              <a:latin typeface="Cambria" panose="02040503050406030204" pitchFamily="18" charset="0"/>
              <a:ea typeface="Cambria" panose="02040503050406030204" pitchFamily="18" charset="0"/>
            </a:endParaRPr>
          </a:p>
          <a:p>
            <a:pPr lvl="0">
              <a:buFont typeface="Wingdings" panose="05000000000000000000" pitchFamily="2" charset="2"/>
              <a:buChar char="§"/>
            </a:pPr>
            <a:r>
              <a:rPr lang="sq-AL" sz="2400" i="1" dirty="0" smtClean="0">
                <a:latin typeface="Cambria" panose="02040503050406030204" pitchFamily="18" charset="0"/>
                <a:ea typeface="Cambria" panose="02040503050406030204" pitchFamily="18" charset="0"/>
              </a:rPr>
              <a:t> VENDI dhe </a:t>
            </a:r>
            <a:endParaRPr lang="en-US" sz="2400" i="1" dirty="0" smtClean="0">
              <a:latin typeface="Cambria" panose="02040503050406030204" pitchFamily="18" charset="0"/>
              <a:ea typeface="Cambria" panose="02040503050406030204" pitchFamily="18" charset="0"/>
            </a:endParaRPr>
          </a:p>
          <a:p>
            <a:pPr lvl="0">
              <a:buFont typeface="Wingdings" panose="05000000000000000000" pitchFamily="2" charset="2"/>
              <a:buChar char="§"/>
            </a:pPr>
            <a:r>
              <a:rPr lang="sq-AL" sz="2400" i="1" dirty="0" smtClean="0">
                <a:latin typeface="Cambria" panose="02040503050406030204" pitchFamily="18" charset="0"/>
                <a:ea typeface="Cambria" panose="02040503050406030204" pitchFamily="18" charset="0"/>
              </a:rPr>
              <a:t> KOH</a:t>
            </a:r>
            <a:r>
              <a:rPr lang="en-US" sz="2400" i="1" dirty="0" smtClean="0">
                <a:latin typeface="Cambria" panose="02040503050406030204" pitchFamily="18" charset="0"/>
                <a:ea typeface="Cambria" panose="02040503050406030204" pitchFamily="18" charset="0"/>
              </a:rPr>
              <a:t>A</a:t>
            </a:r>
          </a:p>
          <a:p>
            <a:endParaRPr lang="en-US" sz="24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8006387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381000" y="228601"/>
            <a:ext cx="7323536" cy="533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Autofit/>
          </a:bodyPr>
          <a:lstStyle/>
          <a:p>
            <a:pPr lvl="1"/>
            <a:r>
              <a:rPr lang="sq-AL" sz="28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Barazia në trajtim/ </a:t>
            </a:r>
            <a:r>
              <a:rPr lang="sq-AL" sz="28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jo-diskriminimi</a:t>
            </a:r>
            <a:r>
              <a:rPr lang="en-US" sz="28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 </a:t>
            </a:r>
            <a:r>
              <a:rPr lang="en-US" sz="2800" b="1" dirty="0" err="1"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a:t>
            </a:r>
            <a:r>
              <a:rPr lang="en-US" sz="28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28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a:t>
            </a:r>
            <a:endParaRPr lang="en-US" sz="28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endParaRPr>
          </a:p>
        </p:txBody>
      </p:sp>
      <p:sp>
        <p:nvSpPr>
          <p:cNvPr id="28675" name="Symbol zastępczy zawartości 2"/>
          <p:cNvSpPr>
            <a:spLocks noGrp="1"/>
          </p:cNvSpPr>
          <p:nvPr>
            <p:ph idx="1"/>
          </p:nvPr>
        </p:nvSpPr>
        <p:spPr bwMode="auto">
          <a:xfrm>
            <a:off x="0" y="1066800"/>
            <a:ext cx="9144000" cy="4952999"/>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lnSpcReduction="10000"/>
          </a:bodyPr>
          <a:lstStyle/>
          <a:p>
            <a:pPr>
              <a:buFont typeface="Wingdings" panose="05000000000000000000" pitchFamily="2" charset="2"/>
              <a:buChar char="§"/>
            </a:pPr>
            <a:r>
              <a:rPr lang="sq-AL" sz="2400" dirty="0" smtClean="0">
                <a:latin typeface="Cambria" panose="02040503050406030204" pitchFamily="18" charset="0"/>
                <a:ea typeface="Cambria" panose="02040503050406030204" pitchFamily="18" charset="0"/>
                <a:cs typeface="Arial" panose="020B0604020202020204" pitchFamily="34" charset="0"/>
              </a:rPr>
              <a:t>Krijimi </a:t>
            </a:r>
            <a:r>
              <a:rPr lang="sq-AL" sz="2400" dirty="0">
                <a:latin typeface="Cambria" panose="02040503050406030204" pitchFamily="18" charset="0"/>
                <a:ea typeface="Cambria" panose="02040503050406030204" pitchFamily="18" charset="0"/>
                <a:cs typeface="Arial" panose="020B0604020202020204" pitchFamily="34" charset="0"/>
              </a:rPr>
              <a:t>i një tregu të përbashkët të prokurimit nënkupton largimin e çdo  </a:t>
            </a:r>
            <a:r>
              <a:rPr lang="sq-AL" sz="2400" b="1" dirty="0">
                <a:latin typeface="Cambria" panose="02040503050406030204" pitchFamily="18" charset="0"/>
                <a:ea typeface="Cambria" panose="02040503050406030204" pitchFamily="18" charset="0"/>
                <a:cs typeface="Arial" panose="020B0604020202020204" pitchFamily="34" charset="0"/>
              </a:rPr>
              <a:t>pengese  në treg të cilat ngritën nga konteksti i prokurimit</a:t>
            </a:r>
            <a:r>
              <a:rPr lang="sq-AL" sz="2400" dirty="0">
                <a:latin typeface="Cambria" panose="02040503050406030204" pitchFamily="18" charset="0"/>
                <a:ea typeface="Cambria" panose="02040503050406030204" pitchFamily="18" charset="0"/>
                <a:cs typeface="Arial" panose="020B0604020202020204" pitchFamily="34" charset="0"/>
              </a:rPr>
              <a:t>. </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Kërkesa diskriminuese mund të ngritën përmes</a:t>
            </a:r>
            <a:endParaRPr lang="en-US" sz="2400" dirty="0">
              <a:latin typeface="Cambria" panose="02040503050406030204" pitchFamily="18" charset="0"/>
              <a:ea typeface="Cambria" panose="02040503050406030204" pitchFamily="18" charset="0"/>
              <a:cs typeface="Arial" panose="020B0604020202020204" pitchFamily="34" charset="0"/>
            </a:endParaRPr>
          </a:p>
          <a:p>
            <a:pPr lvl="0">
              <a:buFont typeface="Wingdings" panose="05000000000000000000" pitchFamily="2" charset="2"/>
              <a:buChar char="§"/>
            </a:pPr>
            <a:r>
              <a:rPr lang="sq-AL" sz="2400" b="1" dirty="0">
                <a:latin typeface="Cambria" panose="02040503050406030204" pitchFamily="18" charset="0"/>
                <a:ea typeface="Cambria" panose="02040503050406030204" pitchFamily="18" charset="0"/>
                <a:cs typeface="Arial" panose="020B0604020202020204" pitchFamily="34" charset="0"/>
              </a:rPr>
              <a:t>Legjislacionit; apo </a:t>
            </a:r>
            <a:endParaRPr lang="en-US" sz="2400" b="1" dirty="0">
              <a:latin typeface="Cambria" panose="02040503050406030204" pitchFamily="18" charset="0"/>
              <a:ea typeface="Cambria" panose="02040503050406030204" pitchFamily="18" charset="0"/>
              <a:cs typeface="Arial" panose="020B0604020202020204" pitchFamily="34" charset="0"/>
            </a:endParaRPr>
          </a:p>
          <a:p>
            <a:pPr lvl="0">
              <a:buFont typeface="Wingdings" panose="05000000000000000000" pitchFamily="2" charset="2"/>
              <a:buChar char="§"/>
            </a:pPr>
            <a:r>
              <a:rPr lang="sq-AL" sz="2400" b="1" dirty="0">
                <a:latin typeface="Cambria" panose="02040503050406030204" pitchFamily="18" charset="0"/>
                <a:ea typeface="Cambria" panose="02040503050406030204" pitchFamily="18" charset="0"/>
                <a:cs typeface="Arial" panose="020B0604020202020204" pitchFamily="34" charset="0"/>
              </a:rPr>
              <a:t>nga autoritetet kontraktuese.  </a:t>
            </a:r>
            <a:endParaRPr lang="en-US" sz="2400" b="1" dirty="0" smtClean="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Legjislacioni mund te krijoj barriera duke imponuar kërkesa </a:t>
            </a:r>
            <a:r>
              <a:rPr lang="en-US" sz="2400" dirty="0" err="1" smtClean="0">
                <a:latin typeface="Cambria" panose="02040503050406030204" pitchFamily="18" charset="0"/>
                <a:ea typeface="Cambria" panose="02040503050406030204" pitchFamily="18" charset="0"/>
                <a:cs typeface="Arial" panose="020B0604020202020204" pitchFamily="34" charset="0"/>
              </a:rPr>
              <a:t>psh</a:t>
            </a:r>
            <a:r>
              <a:rPr lang="en-US" sz="2400" dirty="0" smtClean="0">
                <a:latin typeface="Cambria" panose="02040503050406030204" pitchFamily="18" charset="0"/>
                <a:ea typeface="Cambria" panose="02040503050406030204" pitchFamily="18" charset="0"/>
                <a:cs typeface="Arial" panose="020B0604020202020204" pitchFamily="34" charset="0"/>
              </a:rPr>
              <a:t> me </a:t>
            </a:r>
            <a:r>
              <a:rPr lang="en-US" sz="2400" dirty="0" err="1" smtClean="0">
                <a:latin typeface="Cambria" panose="02040503050406030204" pitchFamily="18" charset="0"/>
                <a:ea typeface="Cambria" panose="02040503050406030204" pitchFamily="18" charset="0"/>
                <a:cs typeface="Arial" panose="020B0604020202020204" pitchFamily="34" charset="0"/>
              </a:rPr>
              <a:t>i</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favorizim</a:t>
            </a:r>
            <a:r>
              <a:rPr lang="en-US" sz="2400" dirty="0" smtClean="0">
                <a:latin typeface="Cambria" panose="02040503050406030204" pitchFamily="18" charset="0"/>
                <a:ea typeface="Cambria" panose="02040503050406030204" pitchFamily="18" charset="0"/>
                <a:cs typeface="Arial" panose="020B0604020202020204" pitchFamily="34" charset="0"/>
              </a:rPr>
              <a:t>  OE vendor .</a:t>
            </a:r>
            <a:endParaRPr lang="en-GB"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Autoritetet Kontraktuese mund të imponojnë kufizime duke bërë </a:t>
            </a:r>
            <a:r>
              <a:rPr lang="sq-AL" sz="2400" b="1" dirty="0">
                <a:latin typeface="Cambria" panose="02040503050406030204" pitchFamily="18" charset="0"/>
                <a:ea typeface="Cambria" panose="02040503050406030204" pitchFamily="18" charset="0"/>
                <a:cs typeface="Arial" panose="020B0604020202020204" pitchFamily="34" charset="0"/>
              </a:rPr>
              <a:t>kritere përzgjedhëse diskriminuese </a:t>
            </a:r>
            <a:r>
              <a:rPr lang="sq-AL" sz="2400" dirty="0">
                <a:latin typeface="Cambria" panose="02040503050406030204" pitchFamily="18" charset="0"/>
                <a:ea typeface="Cambria" panose="02040503050406030204" pitchFamily="18" charset="0"/>
                <a:cs typeface="Arial" panose="020B0604020202020204" pitchFamily="34" charset="0"/>
              </a:rPr>
              <a:t>apo </a:t>
            </a:r>
            <a:r>
              <a:rPr lang="sq-AL" sz="2400" b="1" dirty="0">
                <a:latin typeface="Cambria" panose="02040503050406030204" pitchFamily="18" charset="0"/>
                <a:ea typeface="Cambria" panose="02040503050406030204" pitchFamily="18" charset="0"/>
                <a:cs typeface="Arial" panose="020B0604020202020204" pitchFamily="34" charset="0"/>
              </a:rPr>
              <a:t>vendime </a:t>
            </a:r>
            <a:r>
              <a:rPr lang="sq-AL" sz="2400" dirty="0">
                <a:latin typeface="Cambria" panose="02040503050406030204" pitchFamily="18" charset="0"/>
                <a:ea typeface="Cambria" panose="02040503050406030204" pitchFamily="18" charset="0"/>
                <a:cs typeface="Arial" panose="020B0604020202020204" pitchFamily="34" charset="0"/>
              </a:rPr>
              <a:t>diskriminuese të dhënies së </a:t>
            </a:r>
            <a:r>
              <a:rPr lang="sq-AL" sz="2400" dirty="0" smtClean="0">
                <a:latin typeface="Cambria" panose="02040503050406030204" pitchFamily="18" charset="0"/>
                <a:ea typeface="Cambria" panose="02040503050406030204" pitchFamily="18" charset="0"/>
                <a:cs typeface="Arial" panose="020B0604020202020204" pitchFamily="34" charset="0"/>
              </a:rPr>
              <a:t>kontratës</a:t>
            </a:r>
            <a:r>
              <a:rPr lang="en-US" sz="2400" dirty="0" smtClean="0">
                <a:latin typeface="Cambria" panose="02040503050406030204" pitchFamily="18" charset="0"/>
                <a:ea typeface="Cambria" panose="02040503050406030204" pitchFamily="18" charset="0"/>
                <a:cs typeface="Arial" panose="020B0604020202020204" pitchFamily="34" charset="0"/>
              </a:rPr>
              <a:t>.</a:t>
            </a:r>
          </a:p>
          <a:p>
            <a:pPr>
              <a:buFont typeface="Wingdings" panose="05000000000000000000" pitchFamily="2" charset="2"/>
              <a:buChar char="§"/>
            </a:pPr>
            <a:r>
              <a:rPr lang="sq-AL" sz="2400" b="1" i="1" dirty="0">
                <a:latin typeface="Cambria" panose="02040503050406030204" pitchFamily="18" charset="0"/>
                <a:ea typeface="Cambria" panose="02040503050406030204" pitchFamily="18" charset="0"/>
                <a:cs typeface="Arial" panose="020B0604020202020204" pitchFamily="34" charset="0"/>
              </a:rPr>
              <a:t>Barazia e trajtimit - </a:t>
            </a:r>
            <a:r>
              <a:rPr lang="sq-AL" sz="2400" i="1" dirty="0">
                <a:latin typeface="Cambria" panose="02040503050406030204" pitchFamily="18" charset="0"/>
                <a:ea typeface="Cambria" panose="02040503050406030204" pitchFamily="18" charset="0"/>
                <a:cs typeface="Arial" panose="020B0604020202020204" pitchFamily="34" charset="0"/>
              </a:rPr>
              <a:t>kërkon që </a:t>
            </a:r>
            <a:r>
              <a:rPr lang="sq-AL" sz="2400" b="1" i="1" dirty="0">
                <a:latin typeface="Cambria" panose="02040503050406030204" pitchFamily="18" charset="0"/>
                <a:ea typeface="Cambria" panose="02040503050406030204" pitchFamily="18" charset="0"/>
                <a:cs typeface="Arial" panose="020B0604020202020204" pitchFamily="34" charset="0"/>
              </a:rPr>
              <a:t>situatat identike </a:t>
            </a:r>
            <a:r>
              <a:rPr lang="sq-AL" sz="2400" i="1" dirty="0">
                <a:latin typeface="Cambria" panose="02040503050406030204" pitchFamily="18" charset="0"/>
                <a:ea typeface="Cambria" panose="02040503050406030204" pitchFamily="18" charset="0"/>
                <a:cs typeface="Arial" panose="020B0604020202020204" pitchFamily="34" charset="0"/>
              </a:rPr>
              <a:t>të trajtohen në të njëjtën mënyrë ose që </a:t>
            </a:r>
            <a:r>
              <a:rPr lang="sq-AL" sz="2400" b="1" i="1" dirty="0">
                <a:latin typeface="Cambria" panose="02040503050406030204" pitchFamily="18" charset="0"/>
                <a:ea typeface="Cambria" panose="02040503050406030204" pitchFamily="18" charset="0"/>
                <a:cs typeface="Arial" panose="020B0604020202020204" pitchFamily="34" charset="0"/>
              </a:rPr>
              <a:t>situatat e ndryshme </a:t>
            </a:r>
            <a:r>
              <a:rPr lang="sq-AL" sz="2400" i="1" dirty="0">
                <a:latin typeface="Cambria" panose="02040503050406030204" pitchFamily="18" charset="0"/>
                <a:ea typeface="Cambria" panose="02040503050406030204" pitchFamily="18" charset="0"/>
                <a:cs typeface="Arial" panose="020B0604020202020204" pitchFamily="34" charset="0"/>
              </a:rPr>
              <a:t>të mos trajtohen në të njëjtën </a:t>
            </a:r>
            <a:r>
              <a:rPr lang="sq-AL" sz="2400" i="1" dirty="0" smtClean="0">
                <a:latin typeface="Cambria" panose="02040503050406030204" pitchFamily="18" charset="0"/>
                <a:ea typeface="Cambria" panose="02040503050406030204" pitchFamily="18" charset="0"/>
                <a:cs typeface="Arial" panose="020B0604020202020204" pitchFamily="34" charset="0"/>
              </a:rPr>
              <a:t>mënyrë</a:t>
            </a:r>
            <a:r>
              <a:rPr lang="en-US" sz="2400" i="1" dirty="0" smtClean="0">
                <a:latin typeface="Cambria" panose="02040503050406030204" pitchFamily="18" charset="0"/>
                <a:ea typeface="Cambria" panose="02040503050406030204" pitchFamily="18" charset="0"/>
                <a:cs typeface="Arial" panose="020B0604020202020204" pitchFamily="34" charset="0"/>
              </a:rPr>
              <a:t>.</a:t>
            </a:r>
            <a:endParaRPr lang="en-GB" sz="2400" dirty="0">
              <a:latin typeface="Cambria" panose="02040503050406030204" pitchFamily="18" charset="0"/>
              <a:ea typeface="Cambria" panose="02040503050406030204" pitchFamily="18" charset="0"/>
              <a:cs typeface="Arial" panose="020B0604020202020204" pitchFamily="34" charset="0"/>
            </a:endParaRPr>
          </a:p>
          <a:p>
            <a:pPr marL="0" lvl="0" indent="0">
              <a:buNone/>
            </a:pPr>
            <a:endPar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endParaRPr>
          </a:p>
          <a:p>
            <a:pPr>
              <a:buNone/>
            </a:pPr>
            <a:endParaRPr lang="en-US" sz="2400" b="1" dirty="0">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31034376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925242" y="228601"/>
            <a:ext cx="5779294" cy="533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pPr lvl="1"/>
            <a:r>
              <a:rPr lang="sq-AL" sz="28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Transparenca</a:t>
            </a:r>
            <a:r>
              <a:rPr lang="en-US" sz="28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2800" b="1" dirty="0" err="1"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a:t>
            </a:r>
            <a:r>
              <a:rPr lang="en-US" sz="28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10)</a:t>
            </a:r>
            <a:endParaRPr lang="en-US" sz="28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endParaRPr>
          </a:p>
        </p:txBody>
      </p:sp>
      <p:sp>
        <p:nvSpPr>
          <p:cNvPr id="28675" name="Symbol zastępczy zawartości 2"/>
          <p:cNvSpPr>
            <a:spLocks noGrp="1"/>
          </p:cNvSpPr>
          <p:nvPr>
            <p:ph idx="1"/>
          </p:nvPr>
        </p:nvSpPr>
        <p:spPr bwMode="auto">
          <a:xfrm>
            <a:off x="0" y="1295400"/>
            <a:ext cx="9144000" cy="5029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r>
              <a:rPr lang="sq-AL" sz="2400" dirty="0">
                <a:latin typeface="Cambria" panose="02040503050406030204" pitchFamily="18" charset="0"/>
                <a:ea typeface="Cambria" panose="02040503050406030204" pitchFamily="18" charset="0"/>
                <a:cs typeface="Arial" panose="020B0604020202020204" pitchFamily="34" charset="0"/>
              </a:rPr>
              <a:t>Publikimi i prokurimeve publike </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është shumë me rëndësi sepse krijon mundësi  për konkurrencë të lartë</a:t>
            </a:r>
            <a:endParaRPr lang="en-GB" sz="2400" dirty="0">
              <a:latin typeface="Cambria" panose="02040503050406030204" pitchFamily="18" charset="0"/>
              <a:ea typeface="Cambria" panose="02040503050406030204" pitchFamily="18" charset="0"/>
              <a:cs typeface="Arial" panose="020B0604020202020204" pitchFamily="34" charset="0"/>
            </a:endParaRPr>
          </a:p>
          <a:p>
            <a:r>
              <a:rPr lang="sq-AL" sz="2400" dirty="0">
                <a:latin typeface="Cambria" panose="02040503050406030204" pitchFamily="18" charset="0"/>
                <a:ea typeface="Cambria" panose="02040503050406030204" pitchFamily="18" charset="0"/>
                <a:cs typeface="Arial" panose="020B0604020202020204" pitchFamily="34" charset="0"/>
              </a:rPr>
              <a:t>Mbajtja e konkurrencës së drejtë është çështja kryesore për të arritur rezultate efikase dhe ekonomike të prokurimit</a:t>
            </a:r>
            <a:endParaRPr lang="en-GB" sz="2400" dirty="0">
              <a:latin typeface="Cambria" panose="02040503050406030204" pitchFamily="18" charset="0"/>
              <a:ea typeface="Cambria" panose="02040503050406030204" pitchFamily="18" charset="0"/>
              <a:cs typeface="Arial" panose="020B0604020202020204" pitchFamily="34" charset="0"/>
            </a:endParaRPr>
          </a:p>
          <a:p>
            <a:r>
              <a:rPr lang="sq-AL" sz="2400" dirty="0">
                <a:latin typeface="Cambria" panose="02040503050406030204" pitchFamily="18" charset="0"/>
                <a:ea typeface="Cambria" panose="02040503050406030204" pitchFamily="18" charset="0"/>
                <a:cs typeface="Arial" panose="020B0604020202020204" pitchFamily="34" charset="0"/>
              </a:rPr>
              <a:t>Transparenca duhet të sigurojë që </a:t>
            </a:r>
            <a:r>
              <a:rPr lang="sq-AL" sz="2400" b="1" dirty="0">
                <a:latin typeface="Cambria" panose="02040503050406030204" pitchFamily="18" charset="0"/>
                <a:ea typeface="Cambria" panose="02040503050406030204" pitchFamily="18" charset="0"/>
                <a:cs typeface="Arial" panose="020B0604020202020204" pitchFamily="34" charset="0"/>
              </a:rPr>
              <a:t>procedurat të jenë të hapura </a:t>
            </a:r>
            <a:r>
              <a:rPr lang="sq-AL" sz="2400" dirty="0">
                <a:latin typeface="Cambria" panose="02040503050406030204" pitchFamily="18" charset="0"/>
                <a:ea typeface="Cambria" panose="02040503050406030204" pitchFamily="18" charset="0"/>
                <a:cs typeface="Arial" panose="020B0604020202020204" pitchFamily="34" charset="0"/>
              </a:rPr>
              <a:t>dhe </a:t>
            </a:r>
            <a:r>
              <a:rPr lang="en-US" sz="2400" b="1" dirty="0" err="1" smtClean="0">
                <a:latin typeface="Cambria" panose="02040503050406030204" pitchFamily="18" charset="0"/>
                <a:ea typeface="Cambria" panose="02040503050406030204" pitchFamily="18" charset="0"/>
                <a:cs typeface="Arial" panose="020B0604020202020204" pitchFamily="34" charset="0"/>
              </a:rPr>
              <a:t>publike</a:t>
            </a:r>
            <a:r>
              <a:rPr lang="en-US" sz="2400" b="1" dirty="0" smtClean="0">
                <a:latin typeface="Cambria" panose="02040503050406030204" pitchFamily="18" charset="0"/>
                <a:ea typeface="Cambria" panose="02040503050406030204" pitchFamily="18" charset="0"/>
                <a:cs typeface="Arial" panose="020B0604020202020204" pitchFamily="34" charset="0"/>
              </a:rPr>
              <a:t> </a:t>
            </a:r>
            <a:r>
              <a:rPr lang="en-US" sz="2400" dirty="0" smtClean="0">
                <a:latin typeface="Cambria" panose="02040503050406030204" pitchFamily="18" charset="0"/>
                <a:ea typeface="Cambria" panose="02040503050406030204" pitchFamily="18" charset="0"/>
                <a:cs typeface="Arial" panose="020B0604020202020204" pitchFamily="34" charset="0"/>
              </a:rPr>
              <a:t>,</a:t>
            </a:r>
            <a:r>
              <a:rPr lang="sq-AL" sz="2400" dirty="0" smtClean="0">
                <a:latin typeface="Cambria" panose="02040503050406030204" pitchFamily="18" charset="0"/>
                <a:ea typeface="Cambria" panose="02040503050406030204" pitchFamily="18" charset="0"/>
                <a:cs typeface="Arial" panose="020B0604020202020204" pitchFamily="34" charset="0"/>
              </a:rPr>
              <a:t>politikat </a:t>
            </a:r>
            <a:r>
              <a:rPr lang="sq-AL" sz="2400" dirty="0">
                <a:latin typeface="Cambria" panose="02040503050406030204" pitchFamily="18" charset="0"/>
                <a:ea typeface="Cambria" panose="02040503050406030204" pitchFamily="18" charset="0"/>
                <a:cs typeface="Arial" panose="020B0604020202020204" pitchFamily="34" charset="0"/>
              </a:rPr>
              <a:t>të jenë të </a:t>
            </a:r>
            <a:r>
              <a:rPr lang="sq-AL" sz="2400" b="1" dirty="0">
                <a:latin typeface="Cambria" panose="02040503050406030204" pitchFamily="18" charset="0"/>
                <a:ea typeface="Cambria" panose="02040503050406030204" pitchFamily="18" charset="0"/>
                <a:cs typeface="Arial" panose="020B0604020202020204" pitchFamily="34" charset="0"/>
              </a:rPr>
              <a:t>njohura dhe të kuptuara </a:t>
            </a:r>
            <a:r>
              <a:rPr lang="sq-AL" sz="2400" dirty="0">
                <a:latin typeface="Cambria" panose="02040503050406030204" pitchFamily="18" charset="0"/>
                <a:ea typeface="Cambria" panose="02040503050406030204" pitchFamily="18" charset="0"/>
                <a:cs typeface="Arial" panose="020B0604020202020204" pitchFamily="34" charset="0"/>
              </a:rPr>
              <a:t>nga të gjitha palët e interesuara.  </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r>
              <a:rPr lang="sq-AL" sz="2400" b="1" dirty="0" smtClean="0">
                <a:latin typeface="Cambria" panose="02040503050406030204" pitchFamily="18" charset="0"/>
                <a:ea typeface="Cambria" panose="02040503050406030204" pitchFamily="18" charset="0"/>
                <a:cs typeface="Arial" panose="020B0604020202020204" pitchFamily="34" charset="0"/>
              </a:rPr>
              <a:t>kërkesave </a:t>
            </a:r>
            <a:r>
              <a:rPr lang="sq-AL" sz="2400" b="1" dirty="0">
                <a:latin typeface="Cambria" panose="02040503050406030204" pitchFamily="18" charset="0"/>
                <a:ea typeface="Cambria" panose="02040503050406030204" pitchFamily="18" charset="0"/>
                <a:cs typeface="Arial" panose="020B0604020202020204" pitchFamily="34" charset="0"/>
              </a:rPr>
              <a:t>për publikim te prokurimeve </a:t>
            </a:r>
            <a:r>
              <a:rPr lang="sq-AL" sz="2400" dirty="0">
                <a:latin typeface="Cambria" panose="02040503050406030204" pitchFamily="18" charset="0"/>
                <a:ea typeface="Cambria" panose="02040503050406030204" pitchFamily="18" charset="0"/>
                <a:cs typeface="Arial" panose="020B0604020202020204" pitchFamily="34" charset="0"/>
              </a:rPr>
              <a:t>dhe </a:t>
            </a:r>
            <a:endParaRPr lang="en-US" sz="2400" dirty="0">
              <a:latin typeface="Cambria" panose="02040503050406030204" pitchFamily="18" charset="0"/>
              <a:ea typeface="Cambria" panose="02040503050406030204" pitchFamily="18" charset="0"/>
              <a:cs typeface="Arial" panose="020B0604020202020204" pitchFamily="34" charset="0"/>
            </a:endParaRPr>
          </a:p>
          <a:p>
            <a:r>
              <a:rPr lang="sq-AL" sz="2400" b="1" dirty="0">
                <a:latin typeface="Cambria" panose="02040503050406030204" pitchFamily="18" charset="0"/>
                <a:ea typeface="Cambria" panose="02040503050406030204" pitchFamily="18" charset="0"/>
                <a:cs typeface="Arial" panose="020B0604020202020204" pitchFamily="34" charset="0"/>
              </a:rPr>
              <a:t>qasjes se palëve te </a:t>
            </a:r>
            <a:r>
              <a:rPr lang="sq-AL" sz="2400" b="1" dirty="0" smtClean="0">
                <a:latin typeface="Cambria" panose="02040503050406030204" pitchFamily="18" charset="0"/>
                <a:ea typeface="Cambria" panose="02040503050406030204" pitchFamily="18" charset="0"/>
                <a:cs typeface="Arial" panose="020B0604020202020204" pitchFamily="34" charset="0"/>
              </a:rPr>
              <a:t>interes</a:t>
            </a:r>
            <a:r>
              <a:rPr lang="en-US" sz="2400" b="1" dirty="0" smtClean="0">
                <a:latin typeface="Cambria" panose="02040503050406030204" pitchFamily="18" charset="0"/>
                <a:ea typeface="Cambria" panose="02040503050406030204" pitchFamily="18" charset="0"/>
                <a:cs typeface="Arial" panose="020B0604020202020204" pitchFamily="34" charset="0"/>
              </a:rPr>
              <a:t>t </a:t>
            </a:r>
            <a:r>
              <a:rPr lang="sq-AL" sz="2400" b="1" dirty="0" smtClean="0">
                <a:latin typeface="Cambria" panose="02040503050406030204" pitchFamily="18" charset="0"/>
                <a:ea typeface="Cambria" panose="02040503050406030204" pitchFamily="18" charset="0"/>
                <a:cs typeface="Arial" panose="020B0604020202020204" pitchFamily="34" charset="0"/>
              </a:rPr>
              <a:t>ne </a:t>
            </a:r>
            <a:r>
              <a:rPr lang="sq-AL" sz="2400" b="1" dirty="0">
                <a:latin typeface="Cambria" panose="02040503050406030204" pitchFamily="18" charset="0"/>
                <a:ea typeface="Cambria" panose="02040503050406030204" pitchFamily="18" charset="0"/>
                <a:cs typeface="Arial" panose="020B0604020202020204" pitchFamily="34" charset="0"/>
              </a:rPr>
              <a:t>te dhënat e prokurimit </a:t>
            </a:r>
            <a:r>
              <a:rPr lang="sq-AL" sz="2400" dirty="0">
                <a:latin typeface="Cambria" panose="02040503050406030204" pitchFamily="18" charset="0"/>
                <a:ea typeface="Cambria" panose="02040503050406030204" pitchFamily="18" charset="0"/>
                <a:cs typeface="Arial" panose="020B0604020202020204" pitchFamily="34" charset="0"/>
              </a:rPr>
              <a:t>(jo </a:t>
            </a:r>
            <a:r>
              <a:rPr lang="sq-AL" sz="2400" dirty="0" err="1">
                <a:latin typeface="Cambria" panose="02040503050406030204" pitchFamily="18" charset="0"/>
                <a:ea typeface="Cambria" panose="02040503050406030204" pitchFamily="18" charset="0"/>
                <a:cs typeface="Arial" panose="020B0604020202020204" pitchFamily="34" charset="0"/>
              </a:rPr>
              <a:t>konfidenciale</a:t>
            </a:r>
            <a:r>
              <a:rPr lang="en-US" sz="2400" dirty="0" smtClean="0">
                <a:latin typeface="Cambria" panose="02040503050406030204" pitchFamily="18" charset="0"/>
                <a:ea typeface="Cambria" panose="02040503050406030204" pitchFamily="18" charset="0"/>
                <a:cs typeface="Arial" panose="020B0604020202020204" pitchFamily="34" charset="0"/>
              </a:rPr>
              <a:t>).</a:t>
            </a:r>
            <a:endParaRPr lang="en-US" sz="2400" dirty="0">
              <a:latin typeface="Cambria" panose="02040503050406030204" pitchFamily="18" charset="0"/>
              <a:ea typeface="Cambria" panose="02040503050406030204" pitchFamily="18" charset="0"/>
              <a:cs typeface="Arial" panose="020B0604020202020204" pitchFamily="34" charset="0"/>
            </a:endParaRPr>
          </a:p>
          <a:p>
            <a:pPr>
              <a:buNone/>
            </a:pPr>
            <a:endParaRPr lang="en-US" sz="2400" dirty="0">
              <a:latin typeface="Cambria" panose="02040503050406030204" pitchFamily="18" charset="0"/>
              <a:ea typeface="Cambria" panose="02040503050406030204" pitchFamily="18" charset="0"/>
              <a:cs typeface="Arial" panose="020B0604020202020204" pitchFamily="34" charset="0"/>
            </a:endParaRPr>
          </a:p>
          <a:p>
            <a:pPr>
              <a:buNone/>
            </a:pPr>
            <a:endParaRPr lang="en-US" sz="2400" b="1" dirty="0">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37835458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925242" y="228601"/>
            <a:ext cx="5779294" cy="6096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r>
              <a:rPr lang="sq-AL" sz="28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Përgjegjshmëria</a:t>
            </a:r>
            <a:r>
              <a:rPr lang="en-GB" sz="28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GB" sz="28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GB" sz="2800" b="1" dirty="0" err="1"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a:t>
            </a:r>
            <a:r>
              <a:rPr lang="en-GB" sz="28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24)</a:t>
            </a:r>
            <a:endParaRPr lang="en-US" sz="28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endParaRPr>
          </a:p>
        </p:txBody>
      </p:sp>
      <p:sp>
        <p:nvSpPr>
          <p:cNvPr id="28675" name="Symbol zastępczy zawartości 2"/>
          <p:cNvSpPr>
            <a:spLocks noGrp="1"/>
          </p:cNvSpPr>
          <p:nvPr>
            <p:ph idx="1"/>
          </p:nvPr>
        </p:nvSpPr>
        <p:spPr bwMode="auto">
          <a:xfrm>
            <a:off x="0" y="990600"/>
            <a:ext cx="9144000" cy="5867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pPr>
              <a:lnSpc>
                <a:spcPct val="100000"/>
              </a:lnSpc>
            </a:pPr>
            <a:r>
              <a:rPr lang="sq-AL" sz="2400" dirty="0" smtClean="0">
                <a:ea typeface="Cambria" panose="02040503050406030204" pitchFamily="18" charset="0"/>
                <a:cs typeface="Arial" panose="020B0604020202020204" pitchFamily="34" charset="0"/>
              </a:rPr>
              <a:t>Ligji ka kërkuar dhe janë caktuar </a:t>
            </a:r>
            <a:r>
              <a:rPr lang="sq-AL" sz="2400" b="1" dirty="0" smtClean="0">
                <a:ea typeface="Cambria" panose="02040503050406030204" pitchFamily="18" charset="0"/>
                <a:cs typeface="Arial" panose="020B0604020202020204" pitchFamily="34" charset="0"/>
              </a:rPr>
              <a:t>zyrtaret </a:t>
            </a:r>
            <a:r>
              <a:rPr lang="en-US" sz="2400" b="1" dirty="0" err="1">
                <a:ea typeface="Cambria" panose="02040503050406030204" pitchFamily="18" charset="0"/>
                <a:cs typeface="Arial" panose="020B0604020202020204" pitchFamily="34" charset="0"/>
              </a:rPr>
              <a:t>përgjegjës</a:t>
            </a:r>
            <a:r>
              <a:rPr lang="en-US" sz="2400" b="1" dirty="0">
                <a:ea typeface="Cambria" panose="02040503050406030204" pitchFamily="18" charset="0"/>
                <a:cs typeface="Arial" panose="020B0604020202020204" pitchFamily="34" charset="0"/>
              </a:rPr>
              <a:t> </a:t>
            </a:r>
            <a:r>
              <a:rPr lang="en-US" sz="2400" b="1" dirty="0" err="1" smtClean="0">
                <a:ea typeface="Cambria" panose="02040503050406030204" pitchFamily="18" charset="0"/>
                <a:cs typeface="Arial" panose="020B0604020202020204" pitchFamily="34" charset="0"/>
              </a:rPr>
              <a:t>të</a:t>
            </a:r>
            <a:r>
              <a:rPr lang="en-US" sz="2400" b="1" dirty="0" smtClean="0">
                <a:ea typeface="Cambria" panose="02040503050406030204" pitchFamily="18" charset="0"/>
                <a:cs typeface="Arial" panose="020B0604020202020204" pitchFamily="34" charset="0"/>
              </a:rPr>
              <a:t> </a:t>
            </a:r>
            <a:r>
              <a:rPr lang="sq-AL" sz="2400" b="1" dirty="0" smtClean="0">
                <a:ea typeface="Cambria" panose="02040503050406030204" pitchFamily="18" charset="0"/>
                <a:cs typeface="Arial" panose="020B0604020202020204" pitchFamily="34" charset="0"/>
              </a:rPr>
              <a:t>prokurimit</a:t>
            </a:r>
            <a:r>
              <a:rPr lang="en-US" sz="2400" dirty="0" smtClean="0">
                <a:ea typeface="Cambria" panose="02040503050406030204" pitchFamily="18" charset="0"/>
                <a:cs typeface="Arial" panose="020B0604020202020204" pitchFamily="34" charset="0"/>
              </a:rPr>
              <a:t>,j</a:t>
            </a:r>
            <a:r>
              <a:rPr lang="sq-AL" sz="2400" dirty="0" smtClean="0">
                <a:ea typeface="Cambria" panose="02040503050406030204" pitchFamily="18" charset="0"/>
                <a:cs typeface="Arial" panose="020B0604020202020204" pitchFamily="34" charset="0"/>
              </a:rPr>
              <a:t>anë </a:t>
            </a:r>
            <a:r>
              <a:rPr lang="sq-AL" sz="2400" dirty="0">
                <a:ea typeface="Cambria" panose="02040503050406030204" pitchFamily="18" charset="0"/>
                <a:cs typeface="Arial" panose="020B0604020202020204" pitchFamily="34" charset="0"/>
              </a:rPr>
              <a:t>përcaktuar edhe </a:t>
            </a:r>
            <a:r>
              <a:rPr lang="sq-AL" sz="2400" b="1" dirty="0">
                <a:ea typeface="Cambria" panose="02040503050406030204" pitchFamily="18" charset="0"/>
                <a:cs typeface="Arial" panose="020B0604020202020204" pitchFamily="34" charset="0"/>
              </a:rPr>
              <a:t>kushtet sipas te cilave </a:t>
            </a:r>
            <a:r>
              <a:rPr lang="sq-AL" sz="2400" b="1" dirty="0" smtClean="0">
                <a:ea typeface="Cambria" panose="02040503050406030204" pitchFamily="18" charset="0"/>
                <a:cs typeface="Arial" panose="020B0604020202020204" pitchFamily="34" charset="0"/>
              </a:rPr>
              <a:t>mund</a:t>
            </a:r>
            <a:r>
              <a:rPr lang="en-US" sz="2400" b="1" dirty="0">
                <a:ea typeface="Cambria" panose="02040503050406030204" pitchFamily="18" charset="0"/>
                <a:cs typeface="Arial" panose="020B0604020202020204" pitchFamily="34" charset="0"/>
              </a:rPr>
              <a:t>ë</a:t>
            </a:r>
            <a:r>
              <a:rPr lang="sq-AL" sz="2400" b="1" dirty="0" smtClean="0">
                <a:ea typeface="Cambria" panose="02040503050406030204" pitchFamily="18" charset="0"/>
                <a:cs typeface="Arial" panose="020B0604020202020204" pitchFamily="34" charset="0"/>
              </a:rPr>
              <a:t> </a:t>
            </a:r>
            <a:r>
              <a:rPr lang="sq-AL" sz="2400" b="1" dirty="0">
                <a:ea typeface="Cambria" panose="02040503050406030204" pitchFamily="18" charset="0"/>
                <a:cs typeface="Arial" panose="020B0604020202020204" pitchFamily="34" charset="0"/>
              </a:rPr>
              <a:t>te caktohet një zyrtar </a:t>
            </a:r>
            <a:r>
              <a:rPr lang="sq-AL" sz="2400" dirty="0">
                <a:ea typeface="Cambria" panose="02040503050406030204" pitchFamily="18" charset="0"/>
                <a:cs typeface="Arial" panose="020B0604020202020204" pitchFamily="34" charset="0"/>
              </a:rPr>
              <a:t>i </a:t>
            </a:r>
            <a:r>
              <a:rPr lang="sq-AL" sz="2400" dirty="0" smtClean="0">
                <a:ea typeface="Cambria" panose="02040503050406030204" pitchFamily="18" charset="0"/>
                <a:cs typeface="Arial" panose="020B0604020202020204" pitchFamily="34" charset="0"/>
              </a:rPr>
              <a:t>prokurimit</a:t>
            </a:r>
            <a:r>
              <a:rPr lang="en-US" sz="2400" dirty="0" smtClean="0">
                <a:ea typeface="Cambria" panose="02040503050406030204" pitchFamily="18" charset="0"/>
                <a:cs typeface="Arial" panose="020B0604020202020204" pitchFamily="34" charset="0"/>
              </a:rPr>
              <a:t>.</a:t>
            </a:r>
            <a:r>
              <a:rPr lang="sq-AL" sz="2400" dirty="0" smtClean="0">
                <a:ea typeface="Cambria" panose="02040503050406030204" pitchFamily="18" charset="0"/>
                <a:cs typeface="Arial" panose="020B0604020202020204" pitchFamily="34" charset="0"/>
              </a:rPr>
              <a:t> </a:t>
            </a:r>
            <a:endParaRPr lang="en-US" sz="2400" dirty="0" smtClean="0">
              <a:ea typeface="Cambria" panose="02040503050406030204" pitchFamily="18" charset="0"/>
              <a:cs typeface="Arial" panose="020B0604020202020204" pitchFamily="34" charset="0"/>
            </a:endParaRPr>
          </a:p>
          <a:p>
            <a:pPr marL="0" indent="0">
              <a:buNone/>
            </a:pPr>
            <a:endParaRPr lang="en-US" sz="2400" dirty="0">
              <a:ea typeface="Cambria" panose="02040503050406030204" pitchFamily="18" charset="0"/>
              <a:cs typeface="Arial" panose="020B0604020202020204" pitchFamily="34" charset="0"/>
            </a:endParaRPr>
          </a:p>
          <a:p>
            <a:r>
              <a:rPr lang="sq-AL" sz="2400" dirty="0" smtClean="0">
                <a:ea typeface="Cambria" panose="02040503050406030204" pitchFamily="18" charset="0"/>
                <a:cs typeface="Arial" panose="020B0604020202020204" pitchFamily="34" charset="0"/>
              </a:rPr>
              <a:t>Autoriteti </a:t>
            </a:r>
            <a:r>
              <a:rPr lang="sq-AL" sz="2400" dirty="0">
                <a:ea typeface="Cambria" panose="02040503050406030204" pitchFamily="18" charset="0"/>
                <a:cs typeface="Arial" panose="020B0604020202020204" pitchFamily="34" charset="0"/>
              </a:rPr>
              <a:t>kontraktues duhet të </a:t>
            </a:r>
            <a:r>
              <a:rPr lang="sq-AL" sz="2400" b="1" dirty="0">
                <a:ea typeface="Cambria" panose="02040503050406030204" pitchFamily="18" charset="0"/>
                <a:cs typeface="Arial" panose="020B0604020202020204" pitchFamily="34" charset="0"/>
              </a:rPr>
              <a:t>sigurojë që të gjitha aktivitetet e prokurimit të autoritetit të tillë kontraktues të ekzekutohen </a:t>
            </a:r>
            <a:r>
              <a:rPr lang="sq-AL" sz="2400" dirty="0">
                <a:ea typeface="Cambria" panose="02040503050406030204" pitchFamily="18" charset="0"/>
                <a:cs typeface="Arial" panose="020B0604020202020204" pitchFamily="34" charset="0"/>
              </a:rPr>
              <a:t>nga </a:t>
            </a:r>
            <a:r>
              <a:rPr lang="en-US" sz="2400" dirty="0" err="1" smtClean="0">
                <a:ea typeface="Cambria" panose="02040503050406030204" pitchFamily="18" charset="0"/>
                <a:cs typeface="Arial" panose="020B0604020202020204" pitchFamily="34" charset="0"/>
              </a:rPr>
              <a:t>zyra</a:t>
            </a:r>
            <a:r>
              <a:rPr lang="en-US" sz="2400" dirty="0" smtClean="0">
                <a:ea typeface="Cambria" panose="02040503050406030204" pitchFamily="18" charset="0"/>
                <a:cs typeface="Arial" panose="020B0604020202020204" pitchFamily="34" charset="0"/>
              </a:rPr>
              <a:t> e p</a:t>
            </a:r>
            <a:r>
              <a:rPr lang="sq-AL" sz="2400" dirty="0" err="1" smtClean="0">
                <a:ea typeface="Cambria" panose="02040503050406030204" pitchFamily="18" charset="0"/>
                <a:cs typeface="Arial" panose="020B0604020202020204" pitchFamily="34" charset="0"/>
              </a:rPr>
              <a:t>rokurimit</a:t>
            </a:r>
            <a:r>
              <a:rPr lang="sq-AL" sz="2400" dirty="0" smtClean="0">
                <a:ea typeface="Cambria" panose="02040503050406030204" pitchFamily="18" charset="0"/>
                <a:cs typeface="Arial" panose="020B0604020202020204" pitchFamily="34" charset="0"/>
              </a:rPr>
              <a:t> </a:t>
            </a:r>
            <a:r>
              <a:rPr lang="sq-AL" sz="2400" dirty="0">
                <a:ea typeface="Cambria" panose="02040503050406030204" pitchFamily="18" charset="0"/>
                <a:cs typeface="Arial" panose="020B0604020202020204" pitchFamily="34" charset="0"/>
              </a:rPr>
              <a:t>dhe në përputhshmëri </a:t>
            </a:r>
            <a:r>
              <a:rPr lang="sq-AL" sz="2400" i="1" dirty="0">
                <a:ea typeface="Cambria" panose="02040503050406030204" pitchFamily="18" charset="0"/>
                <a:cs typeface="Arial" panose="020B0604020202020204" pitchFamily="34" charset="0"/>
              </a:rPr>
              <a:t>të plotë me këtë </a:t>
            </a:r>
            <a:r>
              <a:rPr lang="sq-AL" sz="2400" i="1" dirty="0" smtClean="0">
                <a:ea typeface="Cambria" panose="02040503050406030204" pitchFamily="18" charset="0"/>
                <a:cs typeface="Arial" panose="020B0604020202020204" pitchFamily="34" charset="0"/>
              </a:rPr>
              <a:t>ligj</a:t>
            </a:r>
            <a:r>
              <a:rPr lang="en-US" sz="2400" i="1" dirty="0" smtClean="0">
                <a:ea typeface="Cambria" panose="02040503050406030204" pitchFamily="18" charset="0"/>
                <a:cs typeface="Arial" panose="020B0604020202020204" pitchFamily="34" charset="0"/>
              </a:rPr>
              <a:t>.</a:t>
            </a:r>
            <a:r>
              <a:rPr lang="sq-AL" sz="2400" dirty="0" smtClean="0">
                <a:ea typeface="Cambria" panose="02040503050406030204" pitchFamily="18" charset="0"/>
                <a:cs typeface="Arial" panose="020B0604020202020204" pitchFamily="34" charset="0"/>
              </a:rPr>
              <a:t>  </a:t>
            </a:r>
            <a:r>
              <a:rPr lang="sq-AL" sz="2400" dirty="0">
                <a:ea typeface="Cambria" panose="02040503050406030204" pitchFamily="18" charset="0"/>
                <a:cs typeface="Arial" panose="020B0604020202020204" pitchFamily="34" charset="0"/>
              </a:rPr>
              <a:t>(neni 24 paragrafi 2) </a:t>
            </a:r>
            <a:endParaRPr lang="en-US" sz="2400" dirty="0" smtClean="0">
              <a:ea typeface="Cambria" panose="02040503050406030204" pitchFamily="18" charset="0"/>
              <a:cs typeface="Arial" panose="020B0604020202020204" pitchFamily="34" charset="0"/>
            </a:endParaRPr>
          </a:p>
          <a:p>
            <a:endParaRPr lang="en-US" sz="2400" dirty="0" smtClean="0">
              <a:ea typeface="Cambria" panose="02040503050406030204" pitchFamily="18" charset="0"/>
              <a:cs typeface="Arial" panose="020B0604020202020204" pitchFamily="34" charset="0"/>
            </a:endParaRPr>
          </a:p>
          <a:p>
            <a:r>
              <a:rPr lang="sq-AL" sz="2400" dirty="0" smtClean="0">
                <a:ea typeface="Cambria" panose="02040503050406030204" pitchFamily="18" charset="0"/>
                <a:cs typeface="Arial" panose="020B0604020202020204" pitchFamily="34" charset="0"/>
              </a:rPr>
              <a:t>Zyrtari </a:t>
            </a:r>
            <a:r>
              <a:rPr lang="sq-AL" sz="2400" dirty="0">
                <a:ea typeface="Cambria" panose="02040503050406030204" pitchFamily="18" charset="0"/>
                <a:cs typeface="Arial" panose="020B0604020202020204" pitchFamily="34" charset="0"/>
              </a:rPr>
              <a:t>i Prokurimit i një autoriteti kontraktues është përgjegjës që </a:t>
            </a:r>
            <a:r>
              <a:rPr lang="sq-AL" sz="2400" b="1" dirty="0">
                <a:ea typeface="Cambria" panose="02040503050406030204" pitchFamily="18" charset="0"/>
                <a:cs typeface="Arial" panose="020B0604020202020204" pitchFamily="34" charset="0"/>
              </a:rPr>
              <a:t>menjëherë t’i raportojë KRPP-së </a:t>
            </a:r>
            <a:r>
              <a:rPr lang="sq-AL" sz="2400" dirty="0">
                <a:ea typeface="Cambria" panose="02040503050406030204" pitchFamily="18" charset="0"/>
                <a:cs typeface="Arial" panose="020B0604020202020204" pitchFamily="34" charset="0"/>
              </a:rPr>
              <a:t>mbi aktivitetet e prokurimit të autoritetit përkatës kontraktues që ekzekutohen në një mënyrë </a:t>
            </a:r>
            <a:r>
              <a:rPr lang="sq-AL" sz="2400" b="1" dirty="0">
                <a:ea typeface="Cambria" panose="02040503050406030204" pitchFamily="18" charset="0"/>
                <a:cs typeface="Arial" panose="020B0604020202020204" pitchFamily="34" charset="0"/>
              </a:rPr>
              <a:t>që nuk është në pajtim me këtë ligj </a:t>
            </a:r>
            <a:r>
              <a:rPr lang="sq-AL" sz="2400" dirty="0">
                <a:ea typeface="Cambria" panose="02040503050406030204" pitchFamily="18" charset="0"/>
                <a:cs typeface="Arial" panose="020B0604020202020204" pitchFamily="34" charset="0"/>
              </a:rPr>
              <a:t>(neni 24 paragrafi 3</a:t>
            </a:r>
            <a:r>
              <a:rPr lang="sq-AL" sz="2400" dirty="0" smtClean="0">
                <a:ea typeface="Cambria" panose="02040503050406030204" pitchFamily="18" charset="0"/>
                <a:cs typeface="Arial" panose="020B0604020202020204" pitchFamily="34" charset="0"/>
              </a:rPr>
              <a:t>).</a:t>
            </a:r>
            <a:endParaRPr lang="en-US" sz="2400" dirty="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39248537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925242" y="228601"/>
            <a:ext cx="5779294" cy="533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fontScale="90000"/>
          </a:bodyPr>
          <a:lstStyle/>
          <a:p>
            <a:pPr lvl="1"/>
            <a:r>
              <a:rPr lang="sq-AL"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Profesionalizmi</a:t>
            </a:r>
            <a:r>
              <a:rPr lang="en-US"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3100" b="1" dirty="0" err="1"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a:t>
            </a:r>
            <a:r>
              <a:rPr lang="en-US"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24,25)</a:t>
            </a:r>
            <a:br>
              <a:rPr lang="en-US"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GB" sz="2400" b="1" dirty="0">
                <a:solidFill>
                  <a:srgbClr val="FF0000"/>
                </a:solidFill>
                <a:latin typeface="Cambria" panose="02040503050406030204" pitchFamily="18" charset="0"/>
                <a:ea typeface="Cambria" panose="02040503050406030204" pitchFamily="18" charset="0"/>
                <a:cs typeface="Arial" panose="020B0604020202020204" pitchFamily="34" charset="0"/>
              </a:rPr>
              <a:t> </a:t>
            </a:r>
            <a:endParaRPr lang="en-US" sz="2400" b="1" dirty="0">
              <a:solidFill>
                <a:srgbClr val="FF0000"/>
              </a:solidFill>
              <a:latin typeface="Cambria" panose="02040503050406030204" pitchFamily="18" charset="0"/>
              <a:ea typeface="Cambria" panose="02040503050406030204" pitchFamily="18" charset="0"/>
              <a:cs typeface="Arial" panose="020B0604020202020204" pitchFamily="34" charset="0"/>
            </a:endParaRPr>
          </a:p>
        </p:txBody>
      </p:sp>
      <p:sp>
        <p:nvSpPr>
          <p:cNvPr id="28675" name="Symbol zastępczy zawartości 2"/>
          <p:cNvSpPr>
            <a:spLocks noGrp="1"/>
          </p:cNvSpPr>
          <p:nvPr>
            <p:ph idx="1"/>
          </p:nvPr>
        </p:nvSpPr>
        <p:spPr bwMode="auto">
          <a:xfrm>
            <a:off x="0" y="990600"/>
            <a:ext cx="9144000" cy="44196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r>
              <a:rPr lang="sq-AL" sz="2400" dirty="0" smtClean="0">
                <a:latin typeface="Cambria" panose="02040503050406030204" pitchFamily="18" charset="0"/>
                <a:ea typeface="Cambria" panose="02040503050406030204" pitchFamily="18" charset="0"/>
                <a:cs typeface="Arial" panose="020B0604020202020204" pitchFamily="34" charset="0"/>
              </a:rPr>
              <a:t>Sipas LPP-s</a:t>
            </a:r>
            <a:r>
              <a:rPr lang="en-US" sz="2400" dirty="0" smtClean="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t</a:t>
            </a:r>
            <a:r>
              <a:rPr lang="en-US" sz="2400" dirty="0" smtClean="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gjithë </a:t>
            </a:r>
            <a:r>
              <a:rPr lang="sq-AL" sz="2400" dirty="0" smtClean="0">
                <a:latin typeface="Cambria" panose="02040503050406030204" pitchFamily="18" charset="0"/>
                <a:ea typeface="Cambria" panose="02040503050406030204" pitchFamily="18" charset="0"/>
                <a:cs typeface="Arial" panose="020B0604020202020204" pitchFamily="34" charset="0"/>
              </a:rPr>
              <a:t>zyrtaret</a:t>
            </a:r>
            <a:r>
              <a:rPr lang="en-US" sz="2400" dirty="0" smtClean="0">
                <a:latin typeface="Cambria" panose="02040503050406030204" pitchFamily="18" charset="0"/>
                <a:ea typeface="Cambria" panose="02040503050406030204" pitchFamily="18" charset="0"/>
                <a:cs typeface="Arial" panose="020B0604020202020204" pitchFamily="34" charset="0"/>
              </a:rPr>
              <a:t> e</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prokurimit </a:t>
            </a:r>
            <a:r>
              <a:rPr lang="sq-AL" sz="2400" dirty="0" smtClean="0">
                <a:latin typeface="Cambria" panose="02040503050406030204" pitchFamily="18" charset="0"/>
                <a:ea typeface="Cambria" panose="02040503050406030204" pitchFamily="18" charset="0"/>
                <a:cs typeface="Arial" panose="020B0604020202020204" pitchFamily="34" charset="0"/>
              </a:rPr>
              <a:t>t</a:t>
            </a:r>
            <a:r>
              <a:rPr lang="en-US" sz="2400" dirty="0" smtClean="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cilët janë caktuar </a:t>
            </a:r>
            <a:r>
              <a:rPr lang="sq-AL" sz="2400" dirty="0" smtClean="0">
                <a:latin typeface="Cambria" panose="02040503050406030204" pitchFamily="18" charset="0"/>
                <a:ea typeface="Cambria" panose="02040503050406030204" pitchFamily="18" charset="0"/>
                <a:cs typeface="Arial" panose="020B0604020202020204" pitchFamily="34" charset="0"/>
              </a:rPr>
              <a:t>n</a:t>
            </a:r>
            <a:r>
              <a:rPr lang="en-US" sz="2400" dirty="0" smtClean="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një </a:t>
            </a:r>
            <a:r>
              <a:rPr lang="en-US" sz="2400" dirty="0">
                <a:latin typeface="Cambria" panose="02040503050406030204" pitchFamily="18" charset="0"/>
                <a:ea typeface="Cambria" panose="02040503050406030204" pitchFamily="18" charset="0"/>
                <a:cs typeface="Arial" panose="020B0604020202020204" pitchFamily="34" charset="0"/>
              </a:rPr>
              <a:t>AK </a:t>
            </a:r>
            <a:r>
              <a:rPr lang="sq-AL" sz="2400" dirty="0">
                <a:latin typeface="Cambria" panose="02040503050406030204" pitchFamily="18" charset="0"/>
                <a:ea typeface="Cambria" panose="02040503050406030204" pitchFamily="18" charset="0"/>
                <a:cs typeface="Arial" panose="020B0604020202020204" pitchFamily="34" charset="0"/>
              </a:rPr>
              <a:t>duhet </a:t>
            </a:r>
            <a:r>
              <a:rPr lang="sq-AL" sz="2400" b="1" dirty="0" smtClean="0">
                <a:latin typeface="Cambria" panose="02040503050406030204" pitchFamily="18" charset="0"/>
                <a:ea typeface="Cambria" panose="02040503050406030204" pitchFamily="18" charset="0"/>
                <a:cs typeface="Arial" panose="020B0604020202020204" pitchFamily="34" charset="0"/>
              </a:rPr>
              <a:t>t</a:t>
            </a:r>
            <a:r>
              <a:rPr lang="en-US" sz="2400" b="1" dirty="0" smtClean="0">
                <a:ea typeface="Cambria" panose="02040503050406030204" pitchFamily="18" charset="0"/>
                <a:cs typeface="Arial" panose="020B0604020202020204" pitchFamily="34" charset="0"/>
              </a:rPr>
              <a:t>ë</a:t>
            </a:r>
            <a:r>
              <a:rPr lang="sq-AL" sz="2400" b="1" dirty="0" smtClean="0">
                <a:latin typeface="Cambria" panose="02040503050406030204" pitchFamily="18" charset="0"/>
                <a:ea typeface="Cambria" panose="02040503050406030204" pitchFamily="18" charset="0"/>
                <a:cs typeface="Arial" panose="020B0604020202020204" pitchFamily="34" charset="0"/>
              </a:rPr>
              <a:t> </a:t>
            </a:r>
            <a:r>
              <a:rPr lang="sq-AL" sz="2400" b="1" dirty="0">
                <a:latin typeface="Cambria" panose="02040503050406030204" pitchFamily="18" charset="0"/>
                <a:ea typeface="Cambria" panose="02040503050406030204" pitchFamily="18" charset="0"/>
                <a:cs typeface="Arial" panose="020B0604020202020204" pitchFamily="34" charset="0"/>
              </a:rPr>
              <a:t>plotësojnë një nivel </a:t>
            </a:r>
            <a:r>
              <a:rPr lang="sq-AL" sz="2400" b="1" dirty="0" smtClean="0">
                <a:latin typeface="Cambria" panose="02040503050406030204" pitchFamily="18" charset="0"/>
                <a:ea typeface="Cambria" panose="02040503050406030204" pitchFamily="18" charset="0"/>
                <a:cs typeface="Arial" panose="020B0604020202020204" pitchFamily="34" charset="0"/>
              </a:rPr>
              <a:t>t</a:t>
            </a:r>
            <a:r>
              <a:rPr lang="en-US" sz="2400" b="1" dirty="0" smtClean="0">
                <a:ea typeface="Cambria" panose="02040503050406030204" pitchFamily="18" charset="0"/>
                <a:cs typeface="Arial" panose="020B0604020202020204" pitchFamily="34" charset="0"/>
              </a:rPr>
              <a:t>ë</a:t>
            </a:r>
            <a:r>
              <a:rPr lang="sq-AL" sz="2400" b="1" dirty="0" smtClean="0">
                <a:latin typeface="Cambria" panose="02040503050406030204" pitchFamily="18" charset="0"/>
                <a:ea typeface="Cambria" panose="02040503050406030204" pitchFamily="18" charset="0"/>
                <a:cs typeface="Arial" panose="020B0604020202020204" pitchFamily="34" charset="0"/>
              </a:rPr>
              <a:t> </a:t>
            </a:r>
            <a:r>
              <a:rPr lang="sq-AL" sz="2400" b="1" dirty="0">
                <a:latin typeface="Cambria" panose="02040503050406030204" pitchFamily="18" charset="0"/>
                <a:ea typeface="Cambria" panose="02040503050406030204" pitchFamily="18" charset="0"/>
                <a:cs typeface="Arial" panose="020B0604020202020204" pitchFamily="34" charset="0"/>
              </a:rPr>
              <a:t>caktuar profesionalizmi</a:t>
            </a:r>
            <a:r>
              <a:rPr lang="en-US" sz="2400" b="1" dirty="0" smtClean="0">
                <a:latin typeface="Cambria" panose="02040503050406030204" pitchFamily="18" charset="0"/>
                <a:ea typeface="Cambria" panose="02040503050406030204" pitchFamily="18" charset="0"/>
                <a:cs typeface="Arial" panose="020B0604020202020204" pitchFamily="34" charset="0"/>
              </a:rPr>
              <a:t>;</a:t>
            </a:r>
            <a:endParaRPr lang="en-US" sz="2400" b="1" dirty="0">
              <a:latin typeface="Cambria" panose="02040503050406030204" pitchFamily="18" charset="0"/>
              <a:ea typeface="Cambria" panose="02040503050406030204" pitchFamily="18" charset="0"/>
              <a:cs typeface="Arial" panose="020B0604020202020204" pitchFamily="34" charset="0"/>
            </a:endParaRPr>
          </a:p>
          <a:p>
            <a:r>
              <a:rPr lang="sq-AL" sz="2400" dirty="0">
                <a:latin typeface="Cambria" panose="02040503050406030204" pitchFamily="18" charset="0"/>
                <a:ea typeface="Cambria" panose="02040503050406030204" pitchFamily="18" charset="0"/>
                <a:cs typeface="Arial" panose="020B0604020202020204" pitchFamily="34" charset="0"/>
              </a:rPr>
              <a:t> </a:t>
            </a:r>
            <a:r>
              <a:rPr lang="sq-AL" sz="2400" dirty="0" smtClean="0">
                <a:latin typeface="Cambria" panose="02040503050406030204" pitchFamily="18" charset="0"/>
                <a:ea typeface="Cambria" panose="02040503050406030204" pitchFamily="18" charset="0"/>
                <a:cs typeface="Arial" panose="020B0604020202020204" pitchFamily="34" charset="0"/>
              </a:rPr>
              <a:t>t</a:t>
            </a:r>
            <a:r>
              <a:rPr lang="en-US" sz="2400" dirty="0" smtClean="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kenë  një </a:t>
            </a:r>
            <a:r>
              <a:rPr lang="sq-AL" sz="2400" b="1" dirty="0">
                <a:latin typeface="Cambria" panose="02040503050406030204" pitchFamily="18" charset="0"/>
                <a:ea typeface="Cambria" panose="02040503050406030204" pitchFamily="18" charset="0"/>
                <a:cs typeface="Arial" panose="020B0604020202020204" pitchFamily="34" charset="0"/>
              </a:rPr>
              <a:t>diplome universitare</a:t>
            </a:r>
            <a:r>
              <a:rPr lang="sq-AL" sz="2400" dirty="0">
                <a:latin typeface="Cambria" panose="02040503050406030204" pitchFamily="18" charset="0"/>
                <a:ea typeface="Cambria" panose="02040503050406030204" pitchFamily="18" charset="0"/>
                <a:cs typeface="Arial" panose="020B0604020202020204" pitchFamily="34" charset="0"/>
              </a:rPr>
              <a:t>, </a:t>
            </a:r>
            <a:endParaRPr lang="en-US" sz="2400" dirty="0">
              <a:latin typeface="Cambria" panose="02040503050406030204" pitchFamily="18" charset="0"/>
              <a:ea typeface="Cambria" panose="02040503050406030204" pitchFamily="18" charset="0"/>
              <a:cs typeface="Arial" panose="020B0604020202020204" pitchFamily="34" charset="0"/>
            </a:endParaRPr>
          </a:p>
          <a:p>
            <a:r>
              <a:rPr lang="sq-AL" sz="2400" dirty="0" smtClean="0">
                <a:latin typeface="Cambria" panose="02040503050406030204" pitchFamily="18" charset="0"/>
                <a:ea typeface="Cambria" panose="02040503050406030204" pitchFamily="18" charset="0"/>
                <a:cs typeface="Arial" panose="020B0604020202020204" pitchFamily="34" charset="0"/>
              </a:rPr>
              <a:t>t</a:t>
            </a:r>
            <a:r>
              <a:rPr lang="en-US" sz="2400" dirty="0" smtClean="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jen</a:t>
            </a:r>
            <a:r>
              <a:rPr lang="en-US" sz="2400" dirty="0" smtClean="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t</a:t>
            </a:r>
            <a:r>
              <a:rPr lang="en-US" sz="2400" dirty="0" smtClean="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pajisur me një “</a:t>
            </a:r>
            <a:r>
              <a:rPr lang="sq-AL" sz="2400" b="1" dirty="0" err="1" smtClean="0">
                <a:latin typeface="Cambria" panose="02040503050406030204" pitchFamily="18" charset="0"/>
                <a:ea typeface="Cambria" panose="02040503050406030204" pitchFamily="18" charset="0"/>
                <a:cs typeface="Arial" panose="020B0604020202020204" pitchFamily="34" charset="0"/>
              </a:rPr>
              <a:t>Certifikat</a:t>
            </a:r>
            <a:r>
              <a:rPr lang="en-US" sz="2400" dirty="0" smtClean="0">
                <a:ea typeface="Cambria" panose="02040503050406030204" pitchFamily="18" charset="0"/>
                <a:cs typeface="Arial" panose="020B0604020202020204" pitchFamily="34" charset="0"/>
              </a:rPr>
              <a:t>ë</a:t>
            </a:r>
            <a:r>
              <a:rPr lang="sq-AL" sz="2400" b="1" dirty="0" smtClean="0">
                <a:latin typeface="Cambria" panose="02040503050406030204" pitchFamily="18" charset="0"/>
                <a:ea typeface="Cambria" panose="02040503050406030204" pitchFamily="18" charset="0"/>
                <a:cs typeface="Arial" panose="020B0604020202020204" pitchFamily="34" charset="0"/>
              </a:rPr>
              <a:t> </a:t>
            </a:r>
            <a:r>
              <a:rPr lang="sq-AL" sz="2400" b="1" dirty="0">
                <a:latin typeface="Cambria" panose="02040503050406030204" pitchFamily="18" charset="0"/>
                <a:ea typeface="Cambria" panose="02040503050406030204" pitchFamily="18" charset="0"/>
                <a:cs typeface="Arial" panose="020B0604020202020204" pitchFamily="34" charset="0"/>
              </a:rPr>
              <a:t>profesionalizmi” bazike apo të avancuar  (neni  23 paragrafi 2 ),</a:t>
            </a:r>
            <a:r>
              <a:rPr lang="en-US" sz="2400" b="1" dirty="0">
                <a:latin typeface="Cambria" panose="02040503050406030204" pitchFamily="18" charset="0"/>
                <a:ea typeface="Cambria" panose="02040503050406030204" pitchFamily="18" charset="0"/>
                <a:cs typeface="Arial" panose="020B0604020202020204" pitchFamily="34" charset="0"/>
              </a:rPr>
              <a:t> </a:t>
            </a:r>
            <a:r>
              <a:rPr lang="sq-AL" sz="2400" dirty="0" smtClean="0">
                <a:latin typeface="Cambria" panose="02040503050406030204" pitchFamily="18" charset="0"/>
                <a:ea typeface="Cambria" panose="02040503050406030204" pitchFamily="18" charset="0"/>
                <a:cs typeface="Arial" panose="020B0604020202020204" pitchFamily="34" charset="0"/>
              </a:rPr>
              <a:t>t</a:t>
            </a:r>
            <a:r>
              <a:rPr lang="en-US" sz="2400" dirty="0" smtClean="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lëshuar nga </a:t>
            </a:r>
            <a:r>
              <a:rPr lang="en-US" sz="2400" dirty="0" smtClean="0">
                <a:latin typeface="Cambria" panose="02040503050406030204" pitchFamily="18" charset="0"/>
                <a:ea typeface="Cambria" panose="02040503050406030204" pitchFamily="18" charset="0"/>
                <a:cs typeface="Arial" panose="020B0604020202020204" pitchFamily="34" charset="0"/>
              </a:rPr>
              <a:t>KRPP-</a:t>
            </a:r>
            <a:r>
              <a:rPr lang="sq-AL" sz="2400" dirty="0" smtClean="0">
                <a:latin typeface="Cambria" panose="02040503050406030204" pitchFamily="18" charset="0"/>
                <a:ea typeface="Cambria" panose="02040503050406030204" pitchFamily="18" charset="0"/>
                <a:cs typeface="Arial" panose="020B0604020202020204" pitchFamily="34" charset="0"/>
              </a:rPr>
              <a:t>IKAP </a:t>
            </a:r>
            <a:r>
              <a:rPr lang="sq-AL" sz="2400" dirty="0">
                <a:latin typeface="Cambria" panose="02040503050406030204" pitchFamily="18" charset="0"/>
                <a:ea typeface="Cambria" panose="02040503050406030204" pitchFamily="18" charset="0"/>
                <a:cs typeface="Arial" panose="020B0604020202020204" pitchFamily="34" charset="0"/>
              </a:rPr>
              <a:t>neni 25 paragrafi 4 , pasi te kenë ndjekur se paku 15 dite trajnimi sipas nenit 25 të LPP-së . </a:t>
            </a:r>
            <a:endParaRPr lang="en-GB" sz="2400" b="1" dirty="0">
              <a:latin typeface="Cambria" panose="02040503050406030204" pitchFamily="18" charset="0"/>
              <a:ea typeface="Cambria" panose="02040503050406030204" pitchFamily="18" charset="0"/>
              <a:cs typeface="Arial" panose="020B0604020202020204" pitchFamily="34" charset="0"/>
            </a:endParaRPr>
          </a:p>
          <a:p>
            <a:r>
              <a:rPr lang="sq-AL" sz="2400" dirty="0">
                <a:latin typeface="Cambria" panose="02040503050406030204" pitchFamily="18" charset="0"/>
                <a:ea typeface="Cambria" panose="02040503050406030204" pitchFamily="18" charset="0"/>
                <a:cs typeface="Arial" panose="020B0604020202020204" pitchFamily="34" charset="0"/>
              </a:rPr>
              <a:t>Zyrtari/et e prokurimit </a:t>
            </a:r>
            <a:r>
              <a:rPr lang="sq-AL" sz="2400" dirty="0" smtClean="0">
                <a:latin typeface="Cambria" panose="02040503050406030204" pitchFamily="18" charset="0"/>
                <a:ea typeface="Cambria" panose="02040503050406030204" pitchFamily="18" charset="0"/>
                <a:cs typeface="Arial" panose="020B0604020202020204" pitchFamily="34" charset="0"/>
              </a:rPr>
              <a:t>n</a:t>
            </a:r>
            <a:r>
              <a:rPr lang="en-US" sz="2400" dirty="0" smtClean="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Autoritet kontraktuese duhet </a:t>
            </a:r>
            <a:r>
              <a:rPr lang="sq-AL" sz="2400" dirty="0" smtClean="0">
                <a:latin typeface="Cambria" panose="02040503050406030204" pitchFamily="18" charset="0"/>
                <a:ea typeface="Cambria" panose="02040503050406030204" pitchFamily="18" charset="0"/>
                <a:cs typeface="Arial" panose="020B0604020202020204" pitchFamily="34" charset="0"/>
              </a:rPr>
              <a:t>t</a:t>
            </a:r>
            <a:r>
              <a:rPr lang="en-US" sz="2400" dirty="0" smtClean="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jen</a:t>
            </a:r>
            <a:r>
              <a:rPr lang="en-US" sz="2400" dirty="0" smtClean="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t</a:t>
            </a:r>
            <a:r>
              <a:rPr lang="en-US" sz="2400" dirty="0" smtClean="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përshtatshëm ligjërisht  </a:t>
            </a:r>
            <a:r>
              <a:rPr lang="sq-AL" sz="2400" dirty="0" smtClean="0">
                <a:latin typeface="Cambria" panose="02040503050406030204" pitchFamily="18" charset="0"/>
                <a:ea typeface="Cambria" panose="02040503050406030204" pitchFamily="18" charset="0"/>
                <a:cs typeface="Arial" panose="020B0604020202020204" pitchFamily="34" charset="0"/>
              </a:rPr>
              <a:t>(</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neni</a:t>
            </a:r>
            <a:r>
              <a:rPr lang="en-US" sz="2400" dirty="0" smtClean="0">
                <a:latin typeface="Cambria" panose="02040503050406030204" pitchFamily="18" charset="0"/>
                <a:ea typeface="Cambria" panose="02040503050406030204" pitchFamily="18" charset="0"/>
              </a:rPr>
              <a:t> </a:t>
            </a:r>
            <a:r>
              <a:rPr lang="en-US" sz="2400" dirty="0">
                <a:latin typeface="Cambria" panose="02040503050406030204" pitchFamily="18" charset="0"/>
                <a:ea typeface="Cambria" panose="02040503050406030204" pitchFamily="18" charset="0"/>
              </a:rPr>
              <a:t>65 </a:t>
            </a:r>
            <a:r>
              <a:rPr lang="en-US" sz="2400" dirty="0" err="1" smtClean="0">
                <a:latin typeface="Cambria" panose="02040503050406030204" pitchFamily="18" charset="0"/>
                <a:ea typeface="Cambria" panose="02040503050406030204" pitchFamily="18" charset="0"/>
              </a:rPr>
              <a:t>i</a:t>
            </a:r>
            <a:r>
              <a:rPr lang="en-US" sz="2400" dirty="0" smtClean="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këtij</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ligji</a:t>
            </a:r>
            <a:r>
              <a:rPr lang="en-US" sz="2400" dirty="0">
                <a:latin typeface="Cambria" panose="02040503050406030204" pitchFamily="18" charset="0"/>
                <a:ea typeface="Cambria" panose="02040503050406030204" pitchFamily="18" charset="0"/>
              </a:rPr>
              <a:t> </a:t>
            </a:r>
            <a:r>
              <a:rPr lang="en-US" sz="2400" dirty="0" smtClean="0">
                <a:latin typeface="Cambria" panose="02040503050406030204" pitchFamily="18" charset="0"/>
                <a:ea typeface="Cambria" panose="02040503050406030204" pitchFamily="18" charset="0"/>
              </a:rPr>
              <a:t>)</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dhe </a:t>
            </a:r>
            <a:r>
              <a:rPr lang="sq-AL" sz="2400" dirty="0" smtClean="0">
                <a:latin typeface="Cambria" panose="02040503050406030204" pitchFamily="18" charset="0"/>
                <a:ea typeface="Cambria" panose="02040503050406030204" pitchFamily="18" charset="0"/>
                <a:cs typeface="Arial" panose="020B0604020202020204" pitchFamily="34" charset="0"/>
              </a:rPr>
              <a:t>t</a:t>
            </a:r>
            <a:r>
              <a:rPr lang="en-US" sz="2400" dirty="0" smtClean="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nënshkruaj një deklaratë “</a:t>
            </a:r>
            <a:r>
              <a:rPr lang="sq-AL" sz="2400" b="1" dirty="0">
                <a:latin typeface="Cambria" panose="02040503050406030204" pitchFamily="18" charset="0"/>
                <a:ea typeface="Cambria" panose="02040503050406030204" pitchFamily="18" charset="0"/>
                <a:cs typeface="Arial" panose="020B0604020202020204" pitchFamily="34" charset="0"/>
              </a:rPr>
              <a:t>Nen Betim</a:t>
            </a:r>
            <a:r>
              <a:rPr lang="sq-AL" sz="2400" dirty="0">
                <a:latin typeface="Cambria" panose="02040503050406030204" pitchFamily="18" charset="0"/>
                <a:ea typeface="Cambria" panose="02040503050406030204" pitchFamily="18" charset="0"/>
                <a:cs typeface="Arial" panose="020B0604020202020204" pitchFamily="34" charset="0"/>
              </a:rPr>
              <a:t>”  ( neni 23 paragrafi 3</a:t>
            </a:r>
            <a:r>
              <a:rPr lang="sq-AL" sz="2400" dirty="0" smtClean="0">
                <a:latin typeface="Cambria" panose="02040503050406030204" pitchFamily="18" charset="0"/>
                <a:ea typeface="Cambria" panose="02040503050406030204" pitchFamily="18" charset="0"/>
                <a:cs typeface="Arial" panose="020B0604020202020204" pitchFamily="34" charset="0"/>
              </a:rPr>
              <a:t>)</a:t>
            </a:r>
            <a:r>
              <a:rPr lang="en-US" sz="2400" dirty="0" smtClean="0">
                <a:latin typeface="Cambria" panose="02040503050406030204" pitchFamily="18" charset="0"/>
                <a:ea typeface="Cambria" panose="02040503050406030204" pitchFamily="18" charset="0"/>
                <a:cs typeface="Arial" panose="020B0604020202020204" pitchFamily="34" charset="0"/>
              </a:rPr>
              <a:t>.</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smtClean="0">
                <a:latin typeface="Cambria" panose="02040503050406030204" pitchFamily="18" charset="0"/>
                <a:ea typeface="Cambria" panose="02040503050406030204" pitchFamily="18" charset="0"/>
                <a:cs typeface="Arial" panose="020B0604020202020204" pitchFamily="34" charset="0"/>
              </a:rPr>
              <a:t> </a:t>
            </a:r>
          </a:p>
          <a:p>
            <a:pPr lvl="0">
              <a:buFont typeface="Wingdings" pitchFamily="2" charset="2"/>
              <a:buChar char="Ø"/>
            </a:pPr>
            <a:endParaRPr lang="en-US" sz="2400" b="1" dirty="0" smtClean="0">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10216900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0" y="457201"/>
            <a:ext cx="9144000" cy="6096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fontScale="90000"/>
          </a:bodyPr>
          <a:lstStyle/>
          <a:p>
            <a:pPr lvl="0"/>
            <a:r>
              <a:rPr lang="en-US"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sq-AL"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Historia </a:t>
            </a:r>
            <a:r>
              <a:rPr lang="sq-AL"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e sistemit Kombëtar te Prokurimit</a:t>
            </a:r>
            <a:r>
              <a:rPr lang="en-US"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US"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endParaRPr lang="en-US"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endParaRPr>
          </a:p>
        </p:txBody>
      </p:sp>
      <p:sp>
        <p:nvSpPr>
          <p:cNvPr id="28675" name="Symbol zastępczy zawartości 2"/>
          <p:cNvSpPr>
            <a:spLocks noGrp="1"/>
          </p:cNvSpPr>
          <p:nvPr>
            <p:ph idx="1"/>
          </p:nvPr>
        </p:nvSpPr>
        <p:spPr bwMode="auto">
          <a:xfrm>
            <a:off x="0" y="1066801"/>
            <a:ext cx="9144000" cy="5791199"/>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pPr lvl="1">
              <a:buNone/>
            </a:pPr>
            <a:r>
              <a:rPr lang="sq-AL" sz="2400" b="1" dirty="0">
                <a:solidFill>
                  <a:srgbClr val="FF0000"/>
                </a:solidFill>
                <a:latin typeface="Cambria" panose="02040503050406030204" pitchFamily="18" charset="0"/>
                <a:ea typeface="Cambria" panose="02040503050406030204" pitchFamily="18" charset="0"/>
                <a:cs typeface="Arial" panose="020B0604020202020204" pitchFamily="34" charset="0"/>
              </a:rPr>
              <a:t>Instruksioni administrativ Financiar Nr. </a:t>
            </a:r>
            <a:r>
              <a:rPr lang="sq-AL" sz="2400" b="1" dirty="0" smtClean="0">
                <a:solidFill>
                  <a:srgbClr val="FF0000"/>
                </a:solidFill>
                <a:latin typeface="Cambria" panose="02040503050406030204" pitchFamily="18" charset="0"/>
                <a:ea typeface="Cambria" panose="02040503050406030204" pitchFamily="18" charset="0"/>
                <a:cs typeface="Arial" panose="020B0604020202020204" pitchFamily="34" charset="0"/>
              </a:rPr>
              <a:t>2/1999</a:t>
            </a:r>
            <a:endParaRPr lang="en-US" sz="2400" b="1" dirty="0" smtClean="0">
              <a:solidFill>
                <a:srgbClr val="FF0000"/>
              </a:solidFill>
              <a:latin typeface="Cambria" panose="02040503050406030204" pitchFamily="18" charset="0"/>
              <a:ea typeface="Cambria" panose="02040503050406030204" pitchFamily="18" charset="0"/>
              <a:cs typeface="Arial" panose="020B0604020202020204" pitchFamily="34" charset="0"/>
            </a:endParaRPr>
          </a:p>
          <a:p>
            <a:pPr lvl="1">
              <a:buNone/>
            </a:pPr>
            <a:endParaRPr lang="en-US" sz="2400" b="1" dirty="0">
              <a:solidFill>
                <a:srgbClr val="FF0000"/>
              </a:solidFill>
              <a:latin typeface="Cambria" panose="02040503050406030204" pitchFamily="18" charset="0"/>
              <a:ea typeface="Cambria" panose="02040503050406030204" pitchFamily="18" charset="0"/>
              <a:cs typeface="Arial" panose="020B0604020202020204" pitchFamily="34" charset="0"/>
            </a:endParaRPr>
          </a:p>
          <a:p>
            <a:r>
              <a:rPr lang="sq-AL" sz="2400" dirty="0">
                <a:latin typeface="Cambria" panose="02040503050406030204" pitchFamily="18" charset="0"/>
                <a:ea typeface="Cambria" panose="02040503050406030204" pitchFamily="18" charset="0"/>
                <a:cs typeface="Arial" panose="020B0604020202020204" pitchFamily="34" charset="0"/>
              </a:rPr>
              <a:t>Prokurimi publik </a:t>
            </a:r>
            <a:r>
              <a:rPr lang="sq-AL" sz="2400" dirty="0" smtClean="0">
                <a:latin typeface="Cambria" panose="02040503050406030204" pitchFamily="18" charset="0"/>
                <a:ea typeface="Cambria" panose="02040503050406030204" pitchFamily="18" charset="0"/>
                <a:cs typeface="Arial" panose="020B0604020202020204" pitchFamily="34" charset="0"/>
              </a:rPr>
              <a:t>n</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err="1" smtClean="0">
                <a:latin typeface="Cambria" panose="02040503050406030204" pitchFamily="18" charset="0"/>
                <a:ea typeface="Cambria" panose="02040503050406030204" pitchFamily="18" charset="0"/>
                <a:cs typeface="Arial" panose="020B0604020202020204" pitchFamily="34" charset="0"/>
              </a:rPr>
              <a:t>Kosov</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ka filluar </a:t>
            </a:r>
            <a:r>
              <a:rPr lang="sq-AL" sz="2400" dirty="0" smtClean="0">
                <a:latin typeface="Cambria" panose="02040503050406030204" pitchFamily="18" charset="0"/>
                <a:ea typeface="Cambria" panose="02040503050406030204" pitchFamily="18" charset="0"/>
                <a:cs typeface="Arial" panose="020B0604020202020204" pitchFamily="34" charset="0"/>
              </a:rPr>
              <a:t>t</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paraqitet menjëherë pas përfundimit </a:t>
            </a:r>
            <a:r>
              <a:rPr lang="sq-AL" sz="2400" dirty="0" smtClean="0">
                <a:latin typeface="Cambria" panose="02040503050406030204" pitchFamily="18" charset="0"/>
                <a:ea typeface="Cambria" panose="02040503050406030204" pitchFamily="18" charset="0"/>
                <a:cs typeface="Arial" panose="020B0604020202020204" pitchFamily="34" charset="0"/>
              </a:rPr>
              <a:t>t</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luftës </a:t>
            </a:r>
            <a:r>
              <a:rPr lang="sq-AL" sz="2400" dirty="0" smtClean="0">
                <a:latin typeface="Cambria" panose="02040503050406030204" pitchFamily="18" charset="0"/>
                <a:ea typeface="Cambria" panose="02040503050406030204" pitchFamily="18" charset="0"/>
                <a:cs typeface="Arial" panose="020B0604020202020204" pitchFamily="34" charset="0"/>
              </a:rPr>
              <a:t>s</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vitit 1999. </a:t>
            </a:r>
            <a:endParaRPr lang="en-US" sz="2400" dirty="0">
              <a:latin typeface="Cambria" panose="02040503050406030204" pitchFamily="18" charset="0"/>
              <a:ea typeface="Cambria" panose="02040503050406030204" pitchFamily="18" charset="0"/>
              <a:cs typeface="Arial" panose="020B0604020202020204" pitchFamily="34" charset="0"/>
            </a:endParaRPr>
          </a:p>
          <a:p>
            <a:r>
              <a:rPr lang="sq-AL" sz="2400" dirty="0">
                <a:latin typeface="Cambria" panose="02040503050406030204" pitchFamily="18" charset="0"/>
                <a:ea typeface="Cambria" panose="02040503050406030204" pitchFamily="18" charset="0"/>
                <a:cs typeface="Arial" panose="020B0604020202020204" pitchFamily="34" charset="0"/>
              </a:rPr>
              <a:t>Administrata e Kombeve </a:t>
            </a:r>
            <a:r>
              <a:rPr lang="sq-AL" sz="2400" dirty="0" smtClean="0">
                <a:latin typeface="Cambria" panose="02040503050406030204" pitchFamily="18" charset="0"/>
                <a:ea typeface="Cambria" panose="02040503050406030204" pitchFamily="18" charset="0"/>
                <a:cs typeface="Arial" panose="020B0604020202020204" pitchFamily="34" charset="0"/>
              </a:rPr>
              <a:t>t</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Bashkuara </a:t>
            </a:r>
            <a:r>
              <a:rPr lang="sq-AL" sz="2400" dirty="0" smtClean="0">
                <a:latin typeface="Cambria" panose="02040503050406030204" pitchFamily="18" charset="0"/>
                <a:ea typeface="Cambria" panose="02040503050406030204" pitchFamily="18" charset="0"/>
                <a:cs typeface="Arial" panose="020B0604020202020204" pitchFamily="34" charset="0"/>
              </a:rPr>
              <a:t>n</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err="1" smtClean="0">
                <a:latin typeface="Cambria" panose="02040503050406030204" pitchFamily="18" charset="0"/>
                <a:ea typeface="Cambria" panose="02040503050406030204" pitchFamily="18" charset="0"/>
                <a:cs typeface="Arial" panose="020B0604020202020204" pitchFamily="34" charset="0"/>
              </a:rPr>
              <a:t>Kosov</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(UNMIK) përgatiti dhe </a:t>
            </a:r>
            <a:r>
              <a:rPr lang="sq-AL" sz="2400" dirty="0" err="1">
                <a:latin typeface="Cambria" panose="02040503050406030204" pitchFamily="18" charset="0"/>
                <a:ea typeface="Cambria" panose="02040503050406030204" pitchFamily="18" charset="0"/>
                <a:cs typeface="Arial" panose="020B0604020202020204" pitchFamily="34" charset="0"/>
              </a:rPr>
              <a:t>zyrtarizoj</a:t>
            </a:r>
            <a:r>
              <a:rPr lang="sq-AL" sz="2400" dirty="0">
                <a:latin typeface="Cambria" panose="02040503050406030204" pitchFamily="18" charset="0"/>
                <a:ea typeface="Cambria" panose="02040503050406030204" pitchFamily="18" charset="0"/>
                <a:cs typeface="Arial" panose="020B0604020202020204" pitchFamily="34" charset="0"/>
              </a:rPr>
              <a:t> me 15 dhjetor 1999 dokumentin e </a:t>
            </a:r>
            <a:r>
              <a:rPr lang="sq-AL" sz="2400" dirty="0" smtClean="0">
                <a:latin typeface="Cambria" panose="02040503050406030204" pitchFamily="18" charset="0"/>
                <a:ea typeface="Cambria" panose="02040503050406030204" pitchFamily="18" charset="0"/>
                <a:cs typeface="Arial" panose="020B0604020202020204" pitchFamily="34" charset="0"/>
              </a:rPr>
              <a:t>par</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mbi prokurimin publik, i njohur si Instruksioni Administrativ Financiar – IAF Nr. 2/1999 mbi Prokurimin Publik.</a:t>
            </a:r>
            <a:endParaRPr lang="en-US" sz="2400" dirty="0">
              <a:latin typeface="Cambria" panose="02040503050406030204" pitchFamily="18" charset="0"/>
              <a:ea typeface="Cambria" panose="02040503050406030204" pitchFamily="18" charset="0"/>
              <a:cs typeface="Arial" panose="020B0604020202020204" pitchFamily="34" charset="0"/>
            </a:endParaRPr>
          </a:p>
          <a:p>
            <a:r>
              <a:rPr lang="sq-AL" sz="2400" dirty="0" smtClean="0">
                <a:latin typeface="Cambria" panose="02040503050406030204" pitchFamily="18" charset="0"/>
                <a:ea typeface="Cambria" panose="02040503050406030204" pitchFamily="18" charset="0"/>
                <a:cs typeface="Arial" panose="020B0604020202020204" pitchFamily="34" charset="0"/>
              </a:rPr>
              <a:t>N</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err="1" smtClean="0">
                <a:latin typeface="Cambria" panose="02040503050406030204" pitchFamily="18" charset="0"/>
                <a:ea typeface="Cambria" panose="02040503050406030204" pitchFamily="18" charset="0"/>
                <a:cs typeface="Arial" panose="020B0604020202020204" pitchFamily="34" charset="0"/>
              </a:rPr>
              <a:t>baz</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t</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IAF Nr. 2/1999 </a:t>
            </a:r>
            <a:r>
              <a:rPr lang="sq-AL" sz="2400" dirty="0" smtClean="0">
                <a:latin typeface="Cambria" panose="02040503050406030204" pitchFamily="18" charset="0"/>
                <a:ea typeface="Cambria" panose="02040503050406030204" pitchFamily="18" charset="0"/>
                <a:cs typeface="Arial" panose="020B0604020202020204" pitchFamily="34" charset="0"/>
              </a:rPr>
              <a:t>n</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err="1" smtClean="0">
                <a:latin typeface="Cambria" panose="02040503050406030204" pitchFamily="18" charset="0"/>
                <a:ea typeface="Cambria" panose="02040503050406030204" pitchFamily="18" charset="0"/>
                <a:cs typeface="Arial" panose="020B0604020202020204" pitchFamily="34" charset="0"/>
              </a:rPr>
              <a:t>Kosov</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themelohen institucionet e prokurimit si </a:t>
            </a:r>
            <a:r>
              <a:rPr lang="sq-AL" sz="2400" dirty="0" smtClean="0">
                <a:latin typeface="Cambria" panose="02040503050406030204" pitchFamily="18" charset="0"/>
                <a:ea typeface="Cambria" panose="02040503050406030204" pitchFamily="18" charset="0"/>
                <a:cs typeface="Arial" panose="020B0604020202020204" pitchFamily="34" charset="0"/>
              </a:rPr>
              <a:t>n</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nivelin </a:t>
            </a:r>
            <a:r>
              <a:rPr lang="sq-AL" sz="2400" b="1" dirty="0">
                <a:latin typeface="Cambria" panose="02040503050406030204" pitchFamily="18" charset="0"/>
                <a:ea typeface="Cambria" panose="02040503050406030204" pitchFamily="18" charset="0"/>
                <a:cs typeface="Arial" panose="020B0604020202020204" pitchFamily="34" charset="0"/>
              </a:rPr>
              <a:t>qendror</a:t>
            </a:r>
            <a:r>
              <a:rPr lang="sq-AL" sz="2400" dirty="0">
                <a:latin typeface="Cambria" panose="02040503050406030204" pitchFamily="18" charset="0"/>
                <a:ea typeface="Cambria" panose="02040503050406030204" pitchFamily="18" charset="0"/>
                <a:cs typeface="Arial" panose="020B0604020202020204" pitchFamily="34" charset="0"/>
              </a:rPr>
              <a:t> ashtu edhe </a:t>
            </a:r>
            <a:r>
              <a:rPr lang="sq-AL" sz="2400" dirty="0" smtClean="0">
                <a:latin typeface="Cambria" panose="02040503050406030204" pitchFamily="18" charset="0"/>
                <a:ea typeface="Cambria" panose="02040503050406030204" pitchFamily="18" charset="0"/>
                <a:cs typeface="Arial" panose="020B0604020202020204" pitchFamily="34" charset="0"/>
              </a:rPr>
              <a:t>n</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atë </a:t>
            </a:r>
            <a:r>
              <a:rPr lang="sq-AL" sz="2400" b="1" dirty="0">
                <a:latin typeface="Cambria" panose="02040503050406030204" pitchFamily="18" charset="0"/>
                <a:ea typeface="Cambria" panose="02040503050406030204" pitchFamily="18" charset="0"/>
                <a:cs typeface="Arial" panose="020B0604020202020204" pitchFamily="34" charset="0"/>
              </a:rPr>
              <a:t>lokal</a:t>
            </a:r>
            <a:r>
              <a:rPr lang="sq-AL" sz="2400" dirty="0">
                <a:latin typeface="Cambria" panose="02040503050406030204" pitchFamily="18" charset="0"/>
                <a:ea typeface="Cambria" panose="02040503050406030204" pitchFamily="18" charset="0"/>
                <a:cs typeface="Arial" panose="020B0604020202020204" pitchFamily="34" charset="0"/>
              </a:rPr>
              <a:t>. </a:t>
            </a:r>
            <a:endParaRPr lang="en-US" sz="2400" dirty="0">
              <a:latin typeface="Cambria" panose="02040503050406030204" pitchFamily="18" charset="0"/>
              <a:ea typeface="Cambria" panose="02040503050406030204" pitchFamily="18" charset="0"/>
              <a:cs typeface="Arial" panose="020B0604020202020204" pitchFamily="34" charset="0"/>
            </a:endParaRPr>
          </a:p>
          <a:p>
            <a:r>
              <a:rPr lang="sq-AL" sz="2400" dirty="0" smtClean="0">
                <a:latin typeface="Cambria" panose="02040503050406030204" pitchFamily="18" charset="0"/>
                <a:ea typeface="Cambria" panose="02040503050406030204" pitchFamily="18" charset="0"/>
                <a:cs typeface="Arial" panose="020B0604020202020204" pitchFamily="34" charset="0"/>
              </a:rPr>
              <a:t>N</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nivelin qendror u themeluan</a:t>
            </a:r>
            <a:r>
              <a:rPr lang="sq-AL" sz="2400" dirty="0" smtClean="0">
                <a:latin typeface="Cambria" panose="02040503050406030204" pitchFamily="18" charset="0"/>
                <a:ea typeface="Cambria" panose="02040503050406030204" pitchFamily="18" charset="0"/>
                <a:cs typeface="Arial" panose="020B0604020202020204" pitchFamily="34" charset="0"/>
              </a:rPr>
              <a:t>:</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r>
              <a:rPr lang="sq-AL" sz="2400" dirty="0" smtClean="0">
                <a:latin typeface="Cambria" panose="02040503050406030204" pitchFamily="18" charset="0"/>
                <a:ea typeface="Cambria" panose="02040503050406030204" pitchFamily="18" charset="0"/>
                <a:cs typeface="Arial" panose="020B0604020202020204" pitchFamily="34" charset="0"/>
              </a:rPr>
              <a:t>Organi </a:t>
            </a:r>
            <a:r>
              <a:rPr lang="sq-AL" sz="2400" dirty="0" err="1">
                <a:latin typeface="Cambria" panose="02040503050406030204" pitchFamily="18" charset="0"/>
                <a:ea typeface="Cambria" panose="02040503050406030204" pitchFamily="18" charset="0"/>
                <a:cs typeface="Arial" panose="020B0604020202020204" pitchFamily="34" charset="0"/>
              </a:rPr>
              <a:t>Rregullativ</a:t>
            </a:r>
            <a:r>
              <a:rPr lang="sq-AL" sz="2400" dirty="0">
                <a:latin typeface="Cambria" panose="02040503050406030204" pitchFamily="18" charset="0"/>
                <a:ea typeface="Cambria" panose="02040503050406030204" pitchFamily="18" charset="0"/>
                <a:cs typeface="Arial" panose="020B0604020202020204" pitchFamily="34" charset="0"/>
              </a:rPr>
              <a:t> i Prokurimit Publik dhe Njësia Qendrore e Prokurimit, </a:t>
            </a:r>
            <a:r>
              <a:rPr lang="sq-AL" sz="2400" dirty="0" smtClean="0">
                <a:latin typeface="Cambria" panose="02040503050406030204" pitchFamily="18" charset="0"/>
                <a:ea typeface="Cambria" panose="02040503050406030204" pitchFamily="18" charset="0"/>
                <a:cs typeface="Arial" panose="020B0604020202020204" pitchFamily="34" charset="0"/>
              </a:rPr>
              <a:t>kurse</a:t>
            </a:r>
            <a:r>
              <a:rPr lang="en-US" sz="2400" dirty="0" smtClean="0">
                <a:latin typeface="Cambria" panose="02040503050406030204" pitchFamily="18" charset="0"/>
                <a:ea typeface="Cambria" panose="02040503050406030204" pitchFamily="18" charset="0"/>
                <a:cs typeface="Arial" panose="020B0604020202020204" pitchFamily="34" charset="0"/>
              </a:rPr>
              <a:t> ne </a:t>
            </a:r>
            <a:r>
              <a:rPr lang="en-US" sz="2400" dirty="0" err="1" smtClean="0">
                <a:latin typeface="Cambria" panose="02040503050406030204" pitchFamily="18" charset="0"/>
                <a:ea typeface="Cambria" panose="02040503050406030204" pitchFamily="18" charset="0"/>
                <a:cs typeface="Arial" panose="020B0604020202020204" pitchFamily="34" charset="0"/>
              </a:rPr>
              <a:t>nivelin</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lokal</a:t>
            </a:r>
            <a:r>
              <a:rPr lang="en-US" sz="2400" dirty="0" smtClean="0">
                <a:latin typeface="Cambria" panose="02040503050406030204" pitchFamily="18" charset="0"/>
                <a:ea typeface="Cambria" panose="02040503050406030204" pitchFamily="18" charset="0"/>
                <a:cs typeface="Arial" panose="020B0604020202020204" pitchFamily="34" charset="0"/>
              </a:rPr>
              <a:t> - </a:t>
            </a:r>
            <a:r>
              <a:rPr lang="sq-AL" sz="2400" dirty="0" smtClean="0">
                <a:latin typeface="Cambria" panose="02040503050406030204" pitchFamily="18" charset="0"/>
                <a:ea typeface="Cambria" panose="02040503050406030204" pitchFamily="18" charset="0"/>
                <a:cs typeface="Arial" panose="020B0604020202020204" pitchFamily="34" charset="0"/>
              </a:rPr>
              <a:t> njësit</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e prokurimit u themeluan </a:t>
            </a:r>
            <a:r>
              <a:rPr lang="sq-AL" sz="2400" dirty="0" err="1" smtClean="0">
                <a:latin typeface="Cambria" panose="02040503050406030204" pitchFamily="18" charset="0"/>
                <a:ea typeface="Cambria" panose="02040503050406030204" pitchFamily="18" charset="0"/>
                <a:cs typeface="Arial" panose="020B0604020202020204" pitchFamily="34" charset="0"/>
              </a:rPr>
              <a:t>nep</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r t</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gjitha komunat e Kosovës, ministritë </a:t>
            </a:r>
            <a:r>
              <a:rPr lang="en-US" sz="2400" dirty="0" smtClean="0">
                <a:latin typeface="Cambria" panose="02040503050406030204" pitchFamily="18" charset="0"/>
                <a:ea typeface="Cambria" panose="02040503050406030204" pitchFamily="18" charset="0"/>
                <a:cs typeface="Arial" panose="020B0604020202020204" pitchFamily="34" charset="0"/>
              </a:rPr>
              <a:t>.</a:t>
            </a:r>
            <a:endParaRPr lang="en-US" sz="2400" dirty="0">
              <a:latin typeface="Cambria" panose="02040503050406030204" pitchFamily="18" charset="0"/>
              <a:ea typeface="Cambria" panose="02040503050406030204" pitchFamily="18" charset="0"/>
              <a:cs typeface="Arial" panose="020B0604020202020204" pitchFamily="34" charset="0"/>
            </a:endParaRPr>
          </a:p>
          <a:p>
            <a:pPr marL="0" indent="0">
              <a:buNone/>
            </a:pPr>
            <a:endParaRPr lang="en-GB" sz="2400" dirty="0">
              <a:latin typeface="Cambria" panose="02040503050406030204" pitchFamily="18" charset="0"/>
              <a:ea typeface="Cambria" panose="02040503050406030204" pitchFamily="18" charset="0"/>
              <a:cs typeface="Arial" panose="020B0604020202020204" pitchFamily="34" charset="0"/>
            </a:endParaRPr>
          </a:p>
          <a:p>
            <a:pPr lvl="0"/>
            <a:endPar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603137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6201"/>
            <a:ext cx="7886700" cy="457200"/>
          </a:xfrm>
        </p:spPr>
        <p:txBody>
          <a:bodyPr>
            <a:noAutofit/>
          </a:bodyPr>
          <a:lstStyle/>
          <a:p>
            <a:r>
              <a:rPr lang="en-US" sz="2400" dirty="0" smtClean="0">
                <a:latin typeface="Cambria" panose="02040503050406030204" pitchFamily="18" charset="0"/>
                <a:ea typeface="Cambria" panose="02040503050406030204" pitchFamily="18" charset="0"/>
                <a:cs typeface="Arial" panose="020B0604020202020204" pitchFamily="34" charset="0"/>
              </a:rPr>
              <a:t>                      </a:t>
            </a:r>
            <a:br>
              <a:rPr lang="en-US" sz="2400" dirty="0" smtClean="0">
                <a:latin typeface="Cambria" panose="02040503050406030204" pitchFamily="18" charset="0"/>
                <a:ea typeface="Cambria" panose="02040503050406030204" pitchFamily="18" charset="0"/>
                <a:cs typeface="Arial" panose="020B0604020202020204" pitchFamily="34" charset="0"/>
              </a:rPr>
            </a:br>
            <a:r>
              <a:rPr lang="en-US" sz="2400" dirty="0">
                <a:latin typeface="Cambria" panose="02040503050406030204" pitchFamily="18" charset="0"/>
                <a:ea typeface="Cambria" panose="02040503050406030204" pitchFamily="18" charset="0"/>
                <a:cs typeface="Arial" panose="020B0604020202020204" pitchFamily="34" charset="0"/>
              </a:rPr>
              <a:t/>
            </a:r>
            <a:br>
              <a:rPr lang="en-US" sz="2400" dirty="0">
                <a:latin typeface="Cambria" panose="02040503050406030204" pitchFamily="18" charset="0"/>
                <a:ea typeface="Cambria" panose="02040503050406030204" pitchFamily="18" charset="0"/>
                <a:cs typeface="Arial" panose="020B0604020202020204" pitchFamily="34" charset="0"/>
              </a:rPr>
            </a:br>
            <a:r>
              <a:rPr lang="sq-AL" sz="2800" b="1" dirty="0" err="1"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Korniz</a:t>
            </a:r>
            <a:r>
              <a:rPr lang="en-US" sz="28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a</a:t>
            </a:r>
            <a:r>
              <a:rPr lang="sq-AL" sz="28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sq-AL" sz="28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Institucionale </a:t>
            </a:r>
            <a:r>
              <a:rPr lang="en-US" sz="2800"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2800"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US" sz="28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28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endParaRPr lang="en-US" sz="2800" dirty="0">
              <a:solidFill>
                <a:schemeClr val="accent1">
                  <a:lumMod val="75000"/>
                </a:schemeClr>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914400"/>
            <a:ext cx="9144000" cy="5262563"/>
          </a:xfrm>
        </p:spPr>
        <p:txBody>
          <a:bodyPr>
            <a:normAutofit/>
          </a:bodyPr>
          <a:lstStyle/>
          <a:p>
            <a:r>
              <a:rPr lang="sq-AL" sz="2400" b="1" dirty="0">
                <a:latin typeface="Cambria" panose="02040503050406030204" pitchFamily="18" charset="0"/>
                <a:ea typeface="Cambria" panose="02040503050406030204" pitchFamily="18" charset="0"/>
                <a:cs typeface="Arial" panose="020B0604020202020204" pitchFamily="34" charset="0"/>
              </a:rPr>
              <a:t>Komisioni Rregullativ i Prokurimit Publik (KRPP)</a:t>
            </a:r>
            <a:r>
              <a:rPr lang="sq-AL" sz="2400" dirty="0">
                <a:latin typeface="Cambria" panose="02040503050406030204" pitchFamily="18" charset="0"/>
                <a:ea typeface="Cambria" panose="02040503050406030204" pitchFamily="18" charset="0"/>
                <a:cs typeface="Arial" panose="020B0604020202020204" pitchFamily="34" charset="0"/>
              </a:rPr>
              <a:t> </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r>
              <a:rPr lang="sq-AL" sz="2400" dirty="0" smtClean="0">
                <a:latin typeface="Cambria" panose="02040503050406030204" pitchFamily="18" charset="0"/>
                <a:ea typeface="Cambria" panose="02040503050406030204" pitchFamily="18" charset="0"/>
                <a:cs typeface="Arial" panose="020B0604020202020204" pitchFamily="34" charset="0"/>
              </a:rPr>
              <a:t>KRPP </a:t>
            </a:r>
            <a:r>
              <a:rPr lang="sq-AL" sz="2400" dirty="0">
                <a:latin typeface="Cambria" panose="02040503050406030204" pitchFamily="18" charset="0"/>
                <a:ea typeface="Cambria" panose="02040503050406030204" pitchFamily="18" charset="0"/>
                <a:cs typeface="Arial" panose="020B0604020202020204" pitchFamily="34" charset="0"/>
              </a:rPr>
              <a:t>është organ i pavarur legjislativ i formuar   me qellim </a:t>
            </a:r>
            <a:r>
              <a:rPr lang="sq-AL" sz="2400" dirty="0" smtClean="0">
                <a:latin typeface="Cambria" panose="02040503050406030204" pitchFamily="18" charset="0"/>
                <a:ea typeface="Cambria" panose="02040503050406030204" pitchFamily="18" charset="0"/>
                <a:cs typeface="Arial" panose="020B0604020202020204" pitchFamily="34" charset="0"/>
              </a:rPr>
              <a:t>t</a:t>
            </a:r>
            <a:r>
              <a:rPr lang="en-US" sz="2400" dirty="0" smtClean="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b="1" dirty="0">
                <a:latin typeface="Cambria" panose="02040503050406030204" pitchFamily="18" charset="0"/>
                <a:ea typeface="Cambria" panose="02040503050406030204" pitchFamily="18" charset="0"/>
                <a:cs typeface="Arial" panose="020B0604020202020204" pitchFamily="34" charset="0"/>
              </a:rPr>
              <a:t>zhvillimit, mbikëqyrjes dhe funksionalizimit </a:t>
            </a:r>
            <a:r>
              <a:rPr lang="sq-AL" sz="2400" b="1" dirty="0" smtClean="0">
                <a:latin typeface="Cambria" panose="02040503050406030204" pitchFamily="18" charset="0"/>
                <a:ea typeface="Cambria" panose="02040503050406030204" pitchFamily="18" charset="0"/>
                <a:cs typeface="Arial" panose="020B0604020202020204" pitchFamily="34" charset="0"/>
              </a:rPr>
              <a:t>t</a:t>
            </a:r>
            <a:r>
              <a:rPr lang="en-US" sz="2400" dirty="0" smtClean="0">
                <a:ea typeface="Cambria" panose="02040503050406030204" pitchFamily="18" charset="0"/>
                <a:cs typeface="Arial" panose="020B0604020202020204" pitchFamily="34" charset="0"/>
              </a:rPr>
              <a:t>ë</a:t>
            </a:r>
            <a:r>
              <a:rPr lang="sq-AL" sz="2400" b="1" dirty="0" smtClean="0">
                <a:latin typeface="Cambria" panose="02040503050406030204" pitchFamily="18" charset="0"/>
                <a:ea typeface="Cambria" panose="02040503050406030204" pitchFamily="18" charset="0"/>
                <a:cs typeface="Arial" panose="020B0604020202020204" pitchFamily="34" charset="0"/>
              </a:rPr>
              <a:t> </a:t>
            </a:r>
            <a:r>
              <a:rPr lang="sq-AL" sz="2400" b="1" dirty="0">
                <a:latin typeface="Cambria" panose="02040503050406030204" pitchFamily="18" charset="0"/>
                <a:ea typeface="Cambria" panose="02040503050406030204" pitchFamily="18" charset="0"/>
                <a:cs typeface="Arial" panose="020B0604020202020204" pitchFamily="34" charset="0"/>
              </a:rPr>
              <a:t>sistemit </a:t>
            </a:r>
            <a:r>
              <a:rPr lang="sq-AL" sz="2400" b="1" dirty="0" smtClean="0">
                <a:latin typeface="Cambria" panose="02040503050406030204" pitchFamily="18" charset="0"/>
                <a:ea typeface="Cambria" panose="02040503050406030204" pitchFamily="18" charset="0"/>
                <a:cs typeface="Arial" panose="020B0604020202020204" pitchFamily="34" charset="0"/>
              </a:rPr>
              <a:t>t</a:t>
            </a:r>
            <a:r>
              <a:rPr lang="en-US" sz="2400" dirty="0" smtClean="0">
                <a:ea typeface="Cambria" panose="02040503050406030204" pitchFamily="18" charset="0"/>
                <a:cs typeface="Arial" panose="020B0604020202020204" pitchFamily="34" charset="0"/>
              </a:rPr>
              <a:t>ë</a:t>
            </a:r>
            <a:r>
              <a:rPr lang="sq-AL" sz="2400" b="1" dirty="0" smtClean="0">
                <a:latin typeface="Cambria" panose="02040503050406030204" pitchFamily="18" charset="0"/>
                <a:ea typeface="Cambria" panose="02040503050406030204" pitchFamily="18" charset="0"/>
                <a:cs typeface="Arial" panose="020B0604020202020204" pitchFamily="34" charset="0"/>
              </a:rPr>
              <a:t> </a:t>
            </a:r>
            <a:r>
              <a:rPr lang="sq-AL" sz="2400" b="1" dirty="0">
                <a:latin typeface="Cambria" panose="02040503050406030204" pitchFamily="18" charset="0"/>
                <a:ea typeface="Cambria" panose="02040503050406030204" pitchFamily="18" charset="0"/>
                <a:cs typeface="Arial" panose="020B0604020202020204" pitchFamily="34" charset="0"/>
              </a:rPr>
              <a:t>prokurimit publik </a:t>
            </a:r>
            <a:r>
              <a:rPr lang="sq-AL" sz="2400" b="1" dirty="0" smtClean="0">
                <a:latin typeface="Cambria" panose="02040503050406030204" pitchFamily="18" charset="0"/>
                <a:ea typeface="Cambria" panose="02040503050406030204" pitchFamily="18" charset="0"/>
                <a:cs typeface="Arial" panose="020B0604020202020204" pitchFamily="34" charset="0"/>
              </a:rPr>
              <a:t>n</a:t>
            </a:r>
            <a:r>
              <a:rPr lang="en-US" sz="2400" dirty="0" smtClean="0">
                <a:ea typeface="Cambria" panose="02040503050406030204" pitchFamily="18" charset="0"/>
                <a:cs typeface="Arial" panose="020B0604020202020204" pitchFamily="34" charset="0"/>
              </a:rPr>
              <a:t>ë</a:t>
            </a:r>
            <a:r>
              <a:rPr lang="sq-AL" sz="2400" b="1" dirty="0" smtClean="0">
                <a:latin typeface="Cambria" panose="02040503050406030204" pitchFamily="18" charset="0"/>
                <a:ea typeface="Cambria" panose="02040503050406030204" pitchFamily="18" charset="0"/>
                <a:cs typeface="Arial" panose="020B0604020202020204" pitchFamily="34" charset="0"/>
              </a:rPr>
              <a:t> </a:t>
            </a:r>
            <a:r>
              <a:rPr lang="sq-AL" sz="2400" b="1" dirty="0" err="1" smtClean="0">
                <a:latin typeface="Cambria" panose="02040503050406030204" pitchFamily="18" charset="0"/>
                <a:ea typeface="Cambria" panose="02040503050406030204" pitchFamily="18" charset="0"/>
                <a:cs typeface="Arial" panose="020B0604020202020204" pitchFamily="34" charset="0"/>
              </a:rPr>
              <a:t>Kosov</a:t>
            </a:r>
            <a:r>
              <a:rPr lang="en-US" sz="2400" dirty="0" smtClean="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marL="0" indent="0">
              <a:buNone/>
            </a:pPr>
            <a:endParaRPr lang="en-US" sz="2400" dirty="0">
              <a:latin typeface="Cambria" panose="02040503050406030204" pitchFamily="18" charset="0"/>
              <a:ea typeface="Cambria" panose="02040503050406030204" pitchFamily="18" charset="0"/>
              <a:cs typeface="Arial" panose="020B0604020202020204" pitchFamily="34" charset="0"/>
            </a:endParaRPr>
          </a:p>
          <a:p>
            <a:r>
              <a:rPr lang="sq-AL" sz="2400" dirty="0" smtClean="0">
                <a:latin typeface="Cambria" panose="02040503050406030204" pitchFamily="18" charset="0"/>
                <a:ea typeface="Cambria" panose="02040503050406030204" pitchFamily="18" charset="0"/>
                <a:cs typeface="Arial" panose="020B0604020202020204" pitchFamily="34" charset="0"/>
              </a:rPr>
              <a:t>N</a:t>
            </a:r>
            <a:r>
              <a:rPr lang="en-US" sz="2400" dirty="0" smtClean="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përgjithësi funksionet e </a:t>
            </a:r>
            <a:r>
              <a:rPr lang="sq-AL" sz="2400" dirty="0" smtClean="0">
                <a:latin typeface="Cambria" panose="02040503050406030204" pitchFamily="18" charset="0"/>
                <a:ea typeface="Cambria" panose="02040503050406030204" pitchFamily="18" charset="0"/>
                <a:cs typeface="Arial" panose="020B0604020202020204" pitchFamily="34" charset="0"/>
              </a:rPr>
              <a:t>KRPP-s</a:t>
            </a:r>
            <a:r>
              <a:rPr lang="en-US" sz="2400" dirty="0" smtClean="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janë </a:t>
            </a:r>
            <a:r>
              <a:rPr lang="sq-AL" sz="2400" dirty="0" smtClean="0">
                <a:latin typeface="Cambria" panose="02040503050406030204" pitchFamily="18" charset="0"/>
                <a:ea typeface="Cambria" panose="02040503050406030204" pitchFamily="18" charset="0"/>
                <a:cs typeface="Arial" panose="020B0604020202020204" pitchFamily="34" charset="0"/>
              </a:rPr>
              <a:t>t</a:t>
            </a:r>
            <a:r>
              <a:rPr lang="en-US" sz="2400" dirty="0" smtClean="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ndara </a:t>
            </a:r>
            <a:r>
              <a:rPr lang="sq-AL" sz="2400" dirty="0" smtClean="0">
                <a:latin typeface="Cambria" panose="02040503050406030204" pitchFamily="18" charset="0"/>
                <a:ea typeface="Cambria" panose="02040503050406030204" pitchFamily="18" charset="0"/>
                <a:cs typeface="Arial" panose="020B0604020202020204" pitchFamily="34" charset="0"/>
              </a:rPr>
              <a:t>n</a:t>
            </a:r>
            <a:r>
              <a:rPr lang="en-US" sz="2400" dirty="0" smtClean="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këto funksione</a:t>
            </a:r>
            <a:r>
              <a:rPr lang="sq-AL" sz="2400" dirty="0" smtClean="0">
                <a:latin typeface="Cambria" panose="02040503050406030204" pitchFamily="18" charset="0"/>
                <a:ea typeface="Cambria" panose="02040503050406030204" pitchFamily="18" charset="0"/>
                <a:cs typeface="Arial" panose="020B0604020202020204" pitchFamily="34" charset="0"/>
              </a:rPr>
              <a:t>:</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marL="0" indent="0">
              <a:buNone/>
            </a:pPr>
            <a:endParaRPr lang="en-US" sz="2400" dirty="0">
              <a:latin typeface="Cambria" panose="02040503050406030204" pitchFamily="18" charset="0"/>
              <a:ea typeface="Cambria" panose="02040503050406030204" pitchFamily="18" charset="0"/>
              <a:cs typeface="Arial" panose="020B0604020202020204" pitchFamily="34" charset="0"/>
            </a:endParaRPr>
          </a:p>
          <a:p>
            <a:r>
              <a:rPr lang="sq-AL" sz="2400" b="1" dirty="0">
                <a:solidFill>
                  <a:srgbClr val="FF0000"/>
                </a:solidFill>
                <a:latin typeface="Cambria" panose="02040503050406030204" pitchFamily="18" charset="0"/>
                <a:ea typeface="Cambria" panose="02040503050406030204" pitchFamily="18" charset="0"/>
                <a:cs typeface="Arial" panose="020B0604020202020204" pitchFamily="34" charset="0"/>
              </a:rPr>
              <a:t>Aspekti legjislativ; </a:t>
            </a:r>
            <a:r>
              <a:rPr lang="sq-AL" sz="2400" dirty="0">
                <a:latin typeface="Cambria" panose="02040503050406030204" pitchFamily="18" charset="0"/>
                <a:ea typeface="Cambria" panose="02040503050406030204" pitchFamily="18" charset="0"/>
                <a:cs typeface="Arial" panose="020B0604020202020204" pitchFamily="34" charset="0"/>
              </a:rPr>
              <a:t>Nxjerrja e legjislacionit sekondare, Rregulloret, dokumentet dhe format tjera standarde (neni 87)</a:t>
            </a:r>
            <a:endParaRPr lang="en-US" sz="2400" dirty="0">
              <a:latin typeface="Cambria" panose="02040503050406030204" pitchFamily="18" charset="0"/>
              <a:ea typeface="Cambria" panose="02040503050406030204" pitchFamily="18" charset="0"/>
              <a:cs typeface="Arial" panose="020B0604020202020204" pitchFamily="34" charset="0"/>
            </a:endParaRPr>
          </a:p>
          <a:p>
            <a:r>
              <a:rPr lang="sq-AL" sz="2400" b="1" dirty="0">
                <a:solidFill>
                  <a:srgbClr val="FF0000"/>
                </a:solidFill>
                <a:latin typeface="Cambria" panose="02040503050406030204" pitchFamily="18" charset="0"/>
                <a:ea typeface="Cambria" panose="02040503050406030204" pitchFamily="18" charset="0"/>
                <a:cs typeface="Arial" panose="020B0604020202020204" pitchFamily="34" charset="0"/>
              </a:rPr>
              <a:t>Aspekti monitorues; </a:t>
            </a:r>
            <a:r>
              <a:rPr lang="sq-AL" sz="2400" dirty="0">
                <a:latin typeface="Cambria" panose="02040503050406030204" pitchFamily="18" charset="0"/>
                <a:ea typeface="Cambria" panose="02040503050406030204" pitchFamily="18" charset="0"/>
                <a:cs typeface="Arial" panose="020B0604020202020204" pitchFamily="34" charset="0"/>
              </a:rPr>
              <a:t>Monitorimi, mbledhja e te dhënave dhe raportimi, identifikimi i fushave për përmirësime. ( neni 88) </a:t>
            </a:r>
            <a:endParaRPr lang="en-US" sz="2400" dirty="0">
              <a:latin typeface="Cambria" panose="02040503050406030204" pitchFamily="18" charset="0"/>
              <a:ea typeface="Cambria" panose="02040503050406030204" pitchFamily="18" charset="0"/>
              <a:cs typeface="Arial" panose="020B0604020202020204" pitchFamily="34" charset="0"/>
            </a:endParaRPr>
          </a:p>
          <a:p>
            <a:endParaRPr lang="en-US" sz="2400" dirty="0">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fld id="{DCFF98CF-7F0B-4F7C-9297-12472D36FA30}" type="slidenum">
              <a:rPr lang="en-US" smtClean="0"/>
              <a:t>30</a:t>
            </a:fld>
            <a:endParaRPr lang="en-US"/>
          </a:p>
        </p:txBody>
      </p:sp>
    </p:spTree>
    <p:extLst>
      <p:ext uri="{BB962C8B-B14F-4D97-AF65-F5344CB8AC3E}">
        <p14:creationId xmlns:p14="http://schemas.microsoft.com/office/powerpoint/2010/main" val="35215970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76200" y="87925"/>
            <a:ext cx="9067800" cy="521676"/>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Autofit/>
          </a:bodyPr>
          <a:lstStyle/>
          <a:p>
            <a:r>
              <a:rPr lang="sq-AL" sz="28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Komisioni Rregullativ i Prokurimit Publik (KRPP)</a:t>
            </a:r>
            <a:r>
              <a:rPr lang="sq-AL" sz="28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endParaRPr lang="en-US" sz="28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endParaRPr>
          </a:p>
        </p:txBody>
      </p:sp>
      <p:sp>
        <p:nvSpPr>
          <p:cNvPr id="28675" name="Symbol zastępczy zawartości 2"/>
          <p:cNvSpPr>
            <a:spLocks noGrp="1"/>
          </p:cNvSpPr>
          <p:nvPr>
            <p:ph idx="1"/>
          </p:nvPr>
        </p:nvSpPr>
        <p:spPr bwMode="auto">
          <a:xfrm>
            <a:off x="0" y="1143000"/>
            <a:ext cx="9144000" cy="5257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pPr>
              <a:buFont typeface="Wingdings" panose="05000000000000000000" pitchFamily="2" charset="2"/>
              <a:buChar char="§"/>
            </a:pPr>
            <a:r>
              <a:rPr lang="en-US" sz="2400" b="1" dirty="0" err="1" smtClean="0">
                <a:solidFill>
                  <a:srgbClr val="FF0000"/>
                </a:solidFill>
                <a:latin typeface="Cambria" panose="02040503050406030204" pitchFamily="18" charset="0"/>
                <a:ea typeface="Cambria" panose="02040503050406030204" pitchFamily="18" charset="0"/>
                <a:cs typeface="Arial" panose="020B0604020202020204" pitchFamily="34" charset="0"/>
              </a:rPr>
              <a:t>Aspekti</a:t>
            </a:r>
            <a:r>
              <a:rPr lang="en-US" sz="2400" b="1" dirty="0" smtClean="0">
                <a:solidFill>
                  <a:srgbClr val="FF0000"/>
                </a:solidFill>
                <a:latin typeface="Cambria" panose="02040503050406030204" pitchFamily="18" charset="0"/>
                <a:ea typeface="Cambria" panose="02040503050406030204" pitchFamily="18" charset="0"/>
                <a:cs typeface="Arial" panose="020B0604020202020204" pitchFamily="34" charset="0"/>
              </a:rPr>
              <a:t> </a:t>
            </a:r>
            <a:r>
              <a:rPr lang="en-US" sz="2400" b="1" dirty="0" err="1" smtClean="0">
                <a:solidFill>
                  <a:srgbClr val="FF0000"/>
                </a:solidFill>
                <a:latin typeface="Cambria" panose="02040503050406030204" pitchFamily="18" charset="0"/>
                <a:ea typeface="Cambria" panose="02040503050406030204" pitchFamily="18" charset="0"/>
                <a:cs typeface="Arial" panose="020B0604020202020204" pitchFamily="34" charset="0"/>
              </a:rPr>
              <a:t>i</a:t>
            </a:r>
            <a:r>
              <a:rPr lang="en-US" sz="2400" b="1" dirty="0" smtClean="0">
                <a:solidFill>
                  <a:srgbClr val="FF0000"/>
                </a:solidFill>
                <a:latin typeface="Cambria" panose="02040503050406030204" pitchFamily="18" charset="0"/>
                <a:ea typeface="Cambria" panose="02040503050406030204" pitchFamily="18" charset="0"/>
                <a:cs typeface="Arial" panose="020B0604020202020204" pitchFamily="34" charset="0"/>
              </a:rPr>
              <a:t> E </a:t>
            </a:r>
            <a:r>
              <a:rPr lang="en-US" sz="2400" b="1" dirty="0" err="1" smtClean="0">
                <a:solidFill>
                  <a:srgbClr val="FF0000"/>
                </a:solidFill>
                <a:latin typeface="Cambria" panose="02040503050406030204" pitchFamily="18" charset="0"/>
                <a:ea typeface="Cambria" panose="02040503050406030204" pitchFamily="18" charset="0"/>
                <a:cs typeface="Arial" panose="020B0604020202020204" pitchFamily="34" charset="0"/>
              </a:rPr>
              <a:t>prokurimit</a:t>
            </a:r>
            <a:r>
              <a:rPr lang="en-US" sz="2400" b="1" dirty="0" smtClean="0">
                <a:solidFill>
                  <a:srgbClr val="FF0000"/>
                </a:solidFill>
                <a:latin typeface="Cambria" panose="02040503050406030204" pitchFamily="18" charset="0"/>
                <a:ea typeface="Cambria" panose="02040503050406030204" pitchFamily="18" charset="0"/>
                <a:cs typeface="Arial" panose="020B0604020202020204" pitchFamily="34" charset="0"/>
              </a:rPr>
              <a:t>  </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Mirëmbanë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plat</a:t>
            </a:r>
            <a:r>
              <a:rPr lang="en-US" sz="2400" dirty="0" err="1" smtClean="0">
                <a:ea typeface="Cambria" panose="02040503050406030204" pitchFamily="18" charset="0"/>
                <a:cs typeface="Arial" panose="020B0604020202020204" pitchFamily="34" charset="0"/>
              </a:rPr>
              <a:t>ë</a:t>
            </a:r>
            <a:r>
              <a:rPr lang="en-US" sz="2400" dirty="0" err="1" smtClean="0">
                <a:latin typeface="Cambria" panose="02040503050406030204" pitchFamily="18" charset="0"/>
                <a:ea typeface="Cambria" panose="02040503050406030204" pitchFamily="18" charset="0"/>
                <a:cs typeface="Arial" panose="020B0604020202020204" pitchFamily="34" charset="0"/>
              </a:rPr>
              <a:t>formen</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elektronike</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në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a:latin typeface="Cambria" panose="02040503050406030204" pitchFamily="18" charset="0"/>
                <a:ea typeface="Cambria" panose="02040503050406030204" pitchFamily="18" charset="0"/>
                <a:cs typeface="Arial" panose="020B0604020202020204" pitchFamily="34" charset="0"/>
              </a:rPr>
              <a:t>internet ( e </a:t>
            </a:r>
            <a:r>
              <a:rPr lang="en-US" sz="2400" dirty="0" err="1">
                <a:latin typeface="Cambria" panose="02040503050406030204" pitchFamily="18" charset="0"/>
                <a:ea typeface="Cambria" panose="02040503050406030204" pitchFamily="18" charset="0"/>
                <a:cs typeface="Arial" panose="020B0604020202020204" pitchFamily="34" charset="0"/>
              </a:rPr>
              <a:t>Prokurimin</a:t>
            </a:r>
            <a:r>
              <a:rPr lang="en-US" sz="2400" dirty="0">
                <a:latin typeface="Cambria" panose="02040503050406030204" pitchFamily="18" charset="0"/>
                <a:ea typeface="Cambria" panose="02040503050406030204" pitchFamily="18" charset="0"/>
                <a:cs typeface="Arial" panose="020B0604020202020204" pitchFamily="34" charset="0"/>
              </a:rPr>
              <a:t> ) </a:t>
            </a:r>
            <a:r>
              <a:rPr lang="en-US" sz="2400" dirty="0" err="1">
                <a:latin typeface="Cambria" panose="02040503050406030204" pitchFamily="18" charset="0"/>
                <a:ea typeface="Cambria" panose="02040503050406030204" pitchFamily="18" charset="0"/>
                <a:cs typeface="Arial" panose="020B0604020202020204" pitchFamily="34" charset="0"/>
              </a:rPr>
              <a:t>që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i</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ofron</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publikut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qasje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pakufizuar</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në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dhënat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mbi</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prokurimin</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publik</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në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Kosovë</a:t>
            </a:r>
            <a:r>
              <a:rPr lang="en-US" sz="2400" dirty="0" smtClean="0">
                <a:latin typeface="Cambria" panose="02040503050406030204" pitchFamily="18" charset="0"/>
                <a:ea typeface="Cambria" panose="02040503050406030204" pitchFamily="18" charset="0"/>
                <a:cs typeface="Arial" panose="020B0604020202020204" pitchFamily="34" charset="0"/>
              </a:rPr>
              <a:t>. </a:t>
            </a:r>
          </a:p>
          <a:p>
            <a:pPr marL="0" indent="0">
              <a:buNone/>
            </a:pPr>
            <a:endParaRPr lang="en-US" sz="2400" dirty="0">
              <a:latin typeface="Cambria" panose="02040503050406030204" pitchFamily="18" charset="0"/>
              <a:ea typeface="Cambria" panose="02040503050406030204" pitchFamily="18" charset="0"/>
              <a:cs typeface="Arial" panose="020B0604020202020204" pitchFamily="34" charset="0"/>
            </a:endParaRPr>
          </a:p>
          <a:p>
            <a:pPr>
              <a:lnSpc>
                <a:spcPct val="80000"/>
              </a:lnSpc>
              <a:buFont typeface="Wingdings" pitchFamily="2" charset="2"/>
              <a:buChar char="§"/>
              <a:defRPr/>
            </a:pPr>
            <a:r>
              <a:rPr lang="en-US" sz="2400" b="1" dirty="0" err="1" smtClean="0">
                <a:solidFill>
                  <a:srgbClr val="FF0000"/>
                </a:solidFill>
                <a:latin typeface="Cambria" panose="02040503050406030204" pitchFamily="18" charset="0"/>
                <a:ea typeface="Cambria" panose="02040503050406030204" pitchFamily="18" charset="0"/>
                <a:cs typeface="Arial" panose="020B0604020202020204" pitchFamily="34" charset="0"/>
              </a:rPr>
              <a:t>Aspekti</a:t>
            </a:r>
            <a:r>
              <a:rPr lang="en-US" sz="2400" b="1" dirty="0" smtClean="0">
                <a:solidFill>
                  <a:srgbClr val="FF0000"/>
                </a:solidFill>
                <a:latin typeface="Cambria" panose="02040503050406030204" pitchFamily="18" charset="0"/>
                <a:ea typeface="Cambria" panose="02040503050406030204" pitchFamily="18" charset="0"/>
                <a:cs typeface="Arial" panose="020B0604020202020204" pitchFamily="34" charset="0"/>
              </a:rPr>
              <a:t> </a:t>
            </a:r>
            <a:r>
              <a:rPr lang="en-US" sz="2400" b="1" dirty="0" err="1" smtClean="0">
                <a:solidFill>
                  <a:srgbClr val="FF0000"/>
                </a:solidFill>
                <a:latin typeface="Cambria" panose="02040503050406030204" pitchFamily="18" charset="0"/>
                <a:ea typeface="Cambria" panose="02040503050406030204" pitchFamily="18" charset="0"/>
                <a:cs typeface="Arial" panose="020B0604020202020204" pitchFamily="34" charset="0"/>
              </a:rPr>
              <a:t>i</a:t>
            </a:r>
            <a:r>
              <a:rPr lang="en-US" sz="2400" b="1" dirty="0" smtClean="0">
                <a:solidFill>
                  <a:srgbClr val="FF0000"/>
                </a:solidFill>
                <a:latin typeface="Cambria" panose="02040503050406030204" pitchFamily="18" charset="0"/>
                <a:ea typeface="Cambria" panose="02040503050406030204" pitchFamily="18" charset="0"/>
                <a:cs typeface="Arial" panose="020B0604020202020204" pitchFamily="34" charset="0"/>
              </a:rPr>
              <a:t> </a:t>
            </a:r>
            <a:r>
              <a:rPr lang="en-US" sz="2400" b="1" dirty="0" err="1" smtClean="0">
                <a:solidFill>
                  <a:srgbClr val="FF0000"/>
                </a:solidFill>
                <a:latin typeface="Cambria" panose="02040503050406030204" pitchFamily="18" charset="0"/>
                <a:ea typeface="Cambria" panose="02040503050406030204" pitchFamily="18" charset="0"/>
                <a:cs typeface="Arial" panose="020B0604020202020204" pitchFamily="34" charset="0"/>
              </a:rPr>
              <a:t>Trajnimit</a:t>
            </a:r>
            <a:r>
              <a:rPr lang="en-US" sz="2400" b="1" dirty="0" smtClean="0">
                <a:solidFill>
                  <a:srgbClr val="FF0000"/>
                </a:solidFill>
                <a:latin typeface="Cambria" panose="02040503050406030204" pitchFamily="18" charset="0"/>
                <a:ea typeface="Cambria" panose="02040503050406030204" pitchFamily="18" charset="0"/>
                <a:cs typeface="Arial" panose="020B0604020202020204" pitchFamily="34" charset="0"/>
              </a:rPr>
              <a:t> </a:t>
            </a:r>
            <a:r>
              <a:rPr lang="en-US" sz="2400" dirty="0" smtClean="0">
                <a:latin typeface="Cambria" panose="02040503050406030204" pitchFamily="18" charset="0"/>
                <a:ea typeface="Cambria" panose="02040503050406030204" pitchFamily="18" charset="0"/>
                <a:cs typeface="Arial" panose="020B0604020202020204" pitchFamily="34" charset="0"/>
              </a:rPr>
              <a:t>-</a:t>
            </a:r>
            <a:r>
              <a:rPr lang="en-US" sz="2400" dirty="0" err="1" smtClean="0">
                <a:latin typeface="Cambria" panose="02040503050406030204" pitchFamily="18" charset="0"/>
                <a:ea typeface="Cambria" panose="02040503050406030204" pitchFamily="18" charset="0"/>
                <a:cs typeface="Arial" panose="020B0604020202020204" pitchFamily="34" charset="0"/>
              </a:rPr>
              <a:t>Mbështet</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a:latin typeface="Cambria" panose="02040503050406030204" pitchFamily="18" charset="0"/>
                <a:ea typeface="Cambria" panose="02040503050406030204" pitchFamily="18" charset="0"/>
                <a:cs typeface="Arial" panose="020B0604020202020204" pitchFamily="34" charset="0"/>
              </a:rPr>
              <a:t>IKAP-in </a:t>
            </a:r>
            <a:r>
              <a:rPr lang="en-US" sz="2400" dirty="0" err="1">
                <a:latin typeface="Cambria" panose="02040503050406030204" pitchFamily="18" charset="0"/>
                <a:ea typeface="Cambria" panose="02040503050406030204" pitchFamily="18" charset="0"/>
                <a:cs typeface="Arial" panose="020B0604020202020204" pitchFamily="34" charset="0"/>
              </a:rPr>
              <a:t>dhe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autoritetet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tjera</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publike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trajnimit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dhe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arsimimit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për</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siguruar</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trajnimin</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dhe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afësimin</a:t>
            </a:r>
            <a:r>
              <a:rPr lang="en-US" sz="2400" dirty="0">
                <a:latin typeface="Cambria" panose="02040503050406030204" pitchFamily="18" charset="0"/>
                <a:ea typeface="Cambria" panose="02040503050406030204" pitchFamily="18" charset="0"/>
                <a:cs typeface="Arial" panose="020B0604020202020204" pitchFamily="34" charset="0"/>
              </a:rPr>
              <a:t> e </a:t>
            </a:r>
            <a:r>
              <a:rPr lang="en-US" sz="2400" dirty="0" err="1">
                <a:latin typeface="Cambria" panose="02040503050406030204" pitchFamily="18" charset="0"/>
                <a:ea typeface="Cambria" panose="02040503050406030204" pitchFamily="18" charset="0"/>
                <a:cs typeface="Arial" panose="020B0604020202020204" pitchFamily="34" charset="0"/>
              </a:rPr>
              <a:t>zyrtrëve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prokurimit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publik</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në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tërë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Kosovën</a:t>
            </a:r>
            <a:r>
              <a:rPr lang="en-US" sz="2400" dirty="0" smtClean="0">
                <a:latin typeface="Cambria" panose="02040503050406030204" pitchFamily="18" charset="0"/>
                <a:ea typeface="Cambria" panose="02040503050406030204" pitchFamily="18" charset="0"/>
                <a:cs typeface="Arial" panose="020B0604020202020204" pitchFamily="34" charset="0"/>
              </a:rPr>
              <a:t>;</a:t>
            </a:r>
          </a:p>
          <a:p>
            <a:pPr>
              <a:lnSpc>
                <a:spcPct val="80000"/>
              </a:lnSpc>
              <a:buFont typeface="Wingdings" pitchFamily="2" charset="2"/>
              <a:buChar char="§"/>
              <a:defRPr/>
            </a:pPr>
            <a:r>
              <a:rPr lang="en-US" sz="2400" dirty="0" err="1" smtClean="0">
                <a:latin typeface="Cambria" panose="02040503050406030204" pitchFamily="18" charset="0"/>
                <a:ea typeface="Cambria" panose="02040503050406030204" pitchFamily="18" charset="0"/>
                <a:cs typeface="Arial" panose="020B0604020202020204" pitchFamily="34" charset="0"/>
              </a:rPr>
              <a:t>Pregaditet</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programet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për</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trajnim</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në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prokurim</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publik</a:t>
            </a:r>
            <a:r>
              <a:rPr lang="en-US" sz="2400" dirty="0" smtClean="0">
                <a:latin typeface="Cambria" panose="02040503050406030204" pitchFamily="18" charset="0"/>
                <a:ea typeface="Cambria" panose="02040503050406030204" pitchFamily="18" charset="0"/>
                <a:cs typeface="Arial" panose="020B0604020202020204" pitchFamily="34" charset="0"/>
              </a:rPr>
              <a:t>.(</a:t>
            </a:r>
            <a:r>
              <a:rPr lang="en-US" sz="2400" dirty="0" err="1" smtClean="0">
                <a:latin typeface="Cambria" panose="02040503050406030204" pitchFamily="18" charset="0"/>
                <a:ea typeface="Cambria" panose="02040503050406030204" pitchFamily="18" charset="0"/>
                <a:cs typeface="Arial" panose="020B0604020202020204" pitchFamily="34" charset="0"/>
              </a:rPr>
              <a:t>neni</a:t>
            </a:r>
            <a:r>
              <a:rPr lang="en-US" sz="2400" dirty="0" smtClean="0">
                <a:latin typeface="Cambria" panose="02040503050406030204" pitchFamily="18" charset="0"/>
                <a:ea typeface="Cambria" panose="02040503050406030204" pitchFamily="18" charset="0"/>
                <a:cs typeface="Arial" panose="020B0604020202020204" pitchFamily="34" charset="0"/>
              </a:rPr>
              <a:t> 25).</a:t>
            </a:r>
            <a:endParaRPr lang="en-US" sz="2400" dirty="0">
              <a:latin typeface="Cambria" panose="02040503050406030204" pitchFamily="18" charset="0"/>
              <a:ea typeface="Cambria" panose="02040503050406030204" pitchFamily="18" charset="0"/>
              <a:cs typeface="Arial" panose="020B0604020202020204" pitchFamily="34" charset="0"/>
            </a:endParaRPr>
          </a:p>
          <a:p>
            <a:pPr lvl="0">
              <a:buFont typeface="Wingdings" pitchFamily="2" charset="2"/>
              <a:buChar char="ü"/>
            </a:pPr>
            <a:r>
              <a:rPr lang="sq-AL" sz="2400" b="1" dirty="0" smtClean="0">
                <a:latin typeface="Cambria" panose="02040503050406030204" pitchFamily="18" charset="0"/>
                <a:ea typeface="Cambria" panose="02040503050406030204" pitchFamily="18" charset="0"/>
                <a:cs typeface="Arial" panose="020B0604020202020204" pitchFamily="34" charset="0"/>
              </a:rPr>
              <a:t>Aspekti </a:t>
            </a:r>
            <a:r>
              <a:rPr lang="sq-AL" sz="2400" b="1" dirty="0">
                <a:latin typeface="Cambria" panose="02040503050406030204" pitchFamily="18" charset="0"/>
                <a:ea typeface="Cambria" panose="02040503050406030204" pitchFamily="18" charset="0"/>
                <a:cs typeface="Arial" panose="020B0604020202020204" pitchFamily="34" charset="0"/>
              </a:rPr>
              <a:t>Raportues : Raportimi i KRPP-se ne parlament dhe rekomandimi për ndryshime</a:t>
            </a:r>
            <a:endParaRPr lang="en-US" sz="2400" b="1" dirty="0">
              <a:latin typeface="Cambria" panose="02040503050406030204" pitchFamily="18" charset="0"/>
              <a:ea typeface="Cambria" panose="02040503050406030204" pitchFamily="18" charset="0"/>
              <a:cs typeface="Arial" panose="020B0604020202020204" pitchFamily="34" charset="0"/>
            </a:endParaRPr>
          </a:p>
          <a:p>
            <a:pPr marL="457200" lvl="1" indent="0">
              <a:buNone/>
            </a:pPr>
            <a:endParaRPr lang="en-US" sz="2400" dirty="0">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32802543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304800" y="0"/>
            <a:ext cx="8839200" cy="6096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nchorCtr="0">
            <a:normAutofit fontScale="90000"/>
          </a:bodyPr>
          <a:lstStyle/>
          <a:p>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GB" sz="2400" b="1"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GB" sz="2400" b="1"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GB" sz="2400" b="1"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GB" sz="2400" b="1"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GB" sz="2400" b="1"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GB" sz="2400" b="1"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GB" sz="2400" b="1"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GB" sz="2400" b="1"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GB" sz="2400" b="1"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sq-AL" sz="2400" b="1" dirty="0">
                <a:latin typeface="Cambria" panose="02040503050406030204" pitchFamily="18" charset="0"/>
                <a:ea typeface="Cambria" panose="02040503050406030204" pitchFamily="18" charset="0"/>
                <a:cs typeface="Arial" panose="020B0604020202020204" pitchFamily="34" charset="0"/>
              </a:rPr>
              <a:t> </a:t>
            </a:r>
            <a:r>
              <a:rPr lang="en-US" sz="2400" b="1" dirty="0">
                <a:latin typeface="Cambria" panose="02040503050406030204" pitchFamily="18" charset="0"/>
                <a:ea typeface="Cambria" panose="02040503050406030204" pitchFamily="18" charset="0"/>
                <a:cs typeface="Arial" panose="020B0604020202020204" pitchFamily="34" charset="0"/>
              </a:rPr>
              <a:t/>
            </a:r>
            <a:br>
              <a:rPr lang="en-US" sz="2400" b="1" dirty="0">
                <a:latin typeface="Cambria" panose="02040503050406030204" pitchFamily="18" charset="0"/>
                <a:ea typeface="Cambria" panose="02040503050406030204" pitchFamily="18" charset="0"/>
                <a:cs typeface="Arial" panose="020B0604020202020204" pitchFamily="34" charset="0"/>
              </a:rPr>
            </a:br>
            <a:r>
              <a:rPr lang="en-US" sz="2400" b="1" dirty="0" smtClean="0">
                <a:latin typeface="Cambria" panose="02040503050406030204" pitchFamily="18" charset="0"/>
                <a:ea typeface="Cambria" panose="02040503050406030204" pitchFamily="18" charset="0"/>
                <a:cs typeface="Arial" panose="020B0604020202020204" pitchFamily="34" charset="0"/>
              </a:rPr>
              <a:t/>
            </a:r>
            <a:br>
              <a:rPr lang="en-US" sz="2400" b="1" dirty="0" smtClean="0">
                <a:latin typeface="Cambria" panose="02040503050406030204" pitchFamily="18" charset="0"/>
                <a:ea typeface="Cambria" panose="02040503050406030204" pitchFamily="18" charset="0"/>
                <a:cs typeface="Arial" panose="020B0604020202020204" pitchFamily="34" charset="0"/>
              </a:rPr>
            </a:br>
            <a:r>
              <a:rPr lang="en-US" sz="2400" b="1" dirty="0">
                <a:latin typeface="Cambria" panose="02040503050406030204" pitchFamily="18" charset="0"/>
                <a:ea typeface="Cambria" panose="02040503050406030204" pitchFamily="18" charset="0"/>
                <a:cs typeface="Arial" panose="020B0604020202020204" pitchFamily="34" charset="0"/>
              </a:rPr>
              <a:t/>
            </a:r>
            <a:br>
              <a:rPr lang="en-US" sz="2400" b="1" dirty="0">
                <a:latin typeface="Cambria" panose="02040503050406030204" pitchFamily="18" charset="0"/>
                <a:ea typeface="Cambria" panose="02040503050406030204" pitchFamily="18" charset="0"/>
                <a:cs typeface="Arial" panose="020B0604020202020204" pitchFamily="34" charset="0"/>
              </a:rPr>
            </a:br>
            <a:r>
              <a:rPr lang="sq-AL"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 89</a:t>
            </a:r>
            <a:r>
              <a:rPr lang="en-US"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    </a:t>
            </a:r>
            <a:r>
              <a:rPr lang="sq-AL"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Emërimi </a:t>
            </a:r>
            <a:r>
              <a:rPr lang="sq-AL"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i Anëtarëve</a:t>
            </a:r>
            <a: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US" sz="2400" dirty="0">
                <a:latin typeface="Cambria" panose="02040503050406030204" pitchFamily="18" charset="0"/>
                <a:ea typeface="Cambria" panose="02040503050406030204" pitchFamily="18" charset="0"/>
                <a:cs typeface="Arial" panose="020B0604020202020204" pitchFamily="34" charset="0"/>
              </a:rPr>
              <a:t/>
            </a:r>
            <a:br>
              <a:rPr lang="en-US" sz="2400" dirty="0">
                <a:latin typeface="Cambria" panose="02040503050406030204" pitchFamily="18" charset="0"/>
                <a:ea typeface="Cambria" panose="02040503050406030204" pitchFamily="18" charset="0"/>
                <a:cs typeface="Arial" panose="020B0604020202020204" pitchFamily="34" charset="0"/>
              </a:rPr>
            </a:br>
            <a: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US" sz="2400" dirty="0">
                <a:latin typeface="Cambria" panose="02040503050406030204" pitchFamily="18" charset="0"/>
                <a:ea typeface="Cambria" panose="02040503050406030204" pitchFamily="18" charset="0"/>
                <a:cs typeface="Arial" panose="020B0604020202020204" pitchFamily="34" charset="0"/>
              </a:rPr>
              <a:t/>
            </a:r>
            <a:br>
              <a:rPr lang="en-US" sz="2400" dirty="0">
                <a:latin typeface="Cambria" panose="02040503050406030204" pitchFamily="18" charset="0"/>
                <a:ea typeface="Cambria" panose="02040503050406030204" pitchFamily="18" charset="0"/>
                <a:cs typeface="Arial" panose="020B0604020202020204" pitchFamily="34" charset="0"/>
              </a:rPr>
            </a:br>
            <a:r>
              <a:rPr lang="en-US" sz="2400" dirty="0">
                <a:latin typeface="Cambria" panose="02040503050406030204" pitchFamily="18" charset="0"/>
                <a:ea typeface="Cambria" panose="02040503050406030204" pitchFamily="18" charset="0"/>
                <a:cs typeface="Arial" panose="020B0604020202020204" pitchFamily="34" charset="0"/>
              </a:rPr>
              <a:t/>
            </a:r>
            <a:br>
              <a:rPr lang="en-US" sz="2400" dirty="0">
                <a:latin typeface="Cambria" panose="02040503050406030204" pitchFamily="18" charset="0"/>
                <a:ea typeface="Cambria" panose="02040503050406030204" pitchFamily="18" charset="0"/>
                <a:cs typeface="Arial" panose="020B0604020202020204" pitchFamily="34" charset="0"/>
              </a:rPr>
            </a:br>
            <a:r>
              <a:rPr lang="en-US" sz="2400" dirty="0">
                <a:latin typeface="Cambria" panose="02040503050406030204" pitchFamily="18" charset="0"/>
                <a:ea typeface="Cambria" panose="02040503050406030204" pitchFamily="18" charset="0"/>
                <a:cs typeface="Arial" panose="020B0604020202020204" pitchFamily="34" charset="0"/>
              </a:rPr>
              <a:t/>
            </a:r>
            <a:br>
              <a:rPr lang="en-US" sz="2400" dirty="0">
                <a:latin typeface="Cambria" panose="02040503050406030204" pitchFamily="18" charset="0"/>
                <a:ea typeface="Cambria" panose="02040503050406030204" pitchFamily="18" charset="0"/>
                <a:cs typeface="Arial" panose="020B0604020202020204" pitchFamily="34" charset="0"/>
              </a:rPr>
            </a:br>
            <a: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sq-AL" sz="2400"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sq-AL" sz="2400"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US" sz="2400" b="1"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b="1"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US" altLang="el-GR" sz="2400" b="1" dirty="0">
                <a:latin typeface="Cambria" panose="02040503050406030204" pitchFamily="18" charset="0"/>
                <a:ea typeface="Cambria" panose="02040503050406030204" pitchFamily="18" charset="0"/>
                <a:cs typeface="Arial" panose="020B0604020202020204" pitchFamily="34" charset="0"/>
              </a:rPr>
              <a:t/>
            </a:r>
            <a:br>
              <a:rPr lang="en-US" altLang="el-GR" sz="2400" b="1" dirty="0">
                <a:latin typeface="Cambria" panose="02040503050406030204" pitchFamily="18" charset="0"/>
                <a:ea typeface="Cambria" panose="02040503050406030204" pitchFamily="18" charset="0"/>
                <a:cs typeface="Arial" panose="020B0604020202020204" pitchFamily="34" charset="0"/>
              </a:rPr>
            </a:br>
            <a:endParaRPr lang="el-GR" altLang="el-GR" sz="2400" b="1" dirty="0">
              <a:latin typeface="Cambria" panose="02040503050406030204" pitchFamily="18" charset="0"/>
              <a:ea typeface="Cambria" panose="02040503050406030204" pitchFamily="18" charset="0"/>
              <a:cs typeface="Arial" panose="020B0604020202020204" pitchFamily="34" charset="0"/>
            </a:endParaRPr>
          </a:p>
        </p:txBody>
      </p:sp>
      <p:sp>
        <p:nvSpPr>
          <p:cNvPr id="16" name="Text Box 23"/>
          <p:cNvSpPr txBox="1">
            <a:spLocks noChangeArrowheads="1"/>
          </p:cNvSpPr>
          <p:nvPr/>
        </p:nvSpPr>
        <p:spPr bwMode="auto">
          <a:xfrm>
            <a:off x="0" y="838200"/>
            <a:ext cx="9144000" cy="61247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buFont typeface="Wingdings" panose="05000000000000000000" pitchFamily="2" charset="2"/>
              <a:buChar char="§"/>
            </a:pPr>
            <a:r>
              <a:rPr lang="en-GB" altLang="sq-AL" sz="2400" dirty="0" smtClean="0">
                <a:latin typeface="Cambria" panose="02040503050406030204" pitchFamily="18" charset="0"/>
                <a:ea typeface="Cambria" panose="02040503050406030204" pitchFamily="18" charset="0"/>
                <a:cs typeface="Arial" panose="020B0604020202020204" pitchFamily="34" charset="0"/>
              </a:rPr>
              <a:t>KRPP - </a:t>
            </a:r>
            <a:r>
              <a:rPr lang="en-GB" altLang="sq-AL" sz="2400" dirty="0" err="1" smtClean="0">
                <a:latin typeface="Cambria" panose="02040503050406030204" pitchFamily="18" charset="0"/>
                <a:ea typeface="Cambria" panose="02040503050406030204" pitchFamily="18" charset="0"/>
                <a:cs typeface="Arial" panose="020B0604020202020204" pitchFamily="34" charset="0"/>
              </a:rPr>
              <a:t>udhëheqet</a:t>
            </a:r>
            <a:r>
              <a:rPr lang="en-GB" altLang="sq-AL" sz="2400" dirty="0" smtClean="0">
                <a:latin typeface="Cambria" panose="02040503050406030204" pitchFamily="18" charset="0"/>
                <a:ea typeface="Cambria" panose="02040503050406030204" pitchFamily="18" charset="0"/>
                <a:cs typeface="Arial" panose="020B0604020202020204" pitchFamily="34" charset="0"/>
              </a:rPr>
              <a:t> </a:t>
            </a:r>
            <a:r>
              <a:rPr lang="en-GB" altLang="sq-AL" sz="2400" dirty="0" err="1">
                <a:latin typeface="Cambria" panose="02040503050406030204" pitchFamily="18" charset="0"/>
                <a:ea typeface="Cambria" panose="02040503050406030204" pitchFamily="18" charset="0"/>
                <a:cs typeface="Arial" panose="020B0604020202020204" pitchFamily="34" charset="0"/>
              </a:rPr>
              <a:t>nga</a:t>
            </a:r>
            <a:r>
              <a:rPr lang="en-GB" altLang="sq-AL" sz="2400" dirty="0">
                <a:latin typeface="Cambria" panose="02040503050406030204" pitchFamily="18" charset="0"/>
                <a:ea typeface="Cambria" panose="02040503050406030204" pitchFamily="18" charset="0"/>
                <a:cs typeface="Arial" panose="020B0604020202020204" pitchFamily="34" charset="0"/>
              </a:rPr>
              <a:t> </a:t>
            </a:r>
            <a:r>
              <a:rPr lang="en-GB" altLang="sq-AL" sz="2400" dirty="0" err="1">
                <a:latin typeface="Cambria" panose="02040503050406030204" pitchFamily="18" charset="0"/>
                <a:ea typeface="Cambria" panose="02040503050406030204" pitchFamily="18" charset="0"/>
                <a:cs typeface="Arial" panose="020B0604020202020204" pitchFamily="34" charset="0"/>
              </a:rPr>
              <a:t>Bordi</a:t>
            </a:r>
            <a:r>
              <a:rPr lang="en-GB" altLang="sq-AL" sz="2400" dirty="0">
                <a:latin typeface="Cambria" panose="02040503050406030204" pitchFamily="18" charset="0"/>
                <a:ea typeface="Cambria" panose="02040503050406030204" pitchFamily="18" charset="0"/>
                <a:cs typeface="Arial" panose="020B0604020202020204" pitchFamily="34" charset="0"/>
              </a:rPr>
              <a:t> </a:t>
            </a:r>
            <a:r>
              <a:rPr lang="en-GB" altLang="sq-AL" sz="2400" dirty="0" err="1">
                <a:latin typeface="Cambria" panose="02040503050406030204" pitchFamily="18" charset="0"/>
                <a:ea typeface="Cambria" panose="02040503050406030204" pitchFamily="18" charset="0"/>
                <a:cs typeface="Arial" panose="020B0604020202020204" pitchFamily="34" charset="0"/>
              </a:rPr>
              <a:t>prej</a:t>
            </a:r>
            <a:r>
              <a:rPr lang="en-GB" altLang="sq-AL" sz="2400" dirty="0">
                <a:latin typeface="Cambria" panose="02040503050406030204" pitchFamily="18" charset="0"/>
                <a:ea typeface="Cambria" panose="02040503050406030204" pitchFamily="18" charset="0"/>
                <a:cs typeface="Arial" panose="020B0604020202020204" pitchFamily="34" charset="0"/>
              </a:rPr>
              <a:t> </a:t>
            </a:r>
            <a:r>
              <a:rPr lang="en-GB" altLang="sq-AL" sz="2400" b="1" dirty="0">
                <a:latin typeface="Cambria" panose="02040503050406030204" pitchFamily="18" charset="0"/>
                <a:ea typeface="Cambria" panose="02040503050406030204" pitchFamily="18" charset="0"/>
                <a:cs typeface="Arial" panose="020B0604020202020204" pitchFamily="34" charset="0"/>
              </a:rPr>
              <a:t>3 </a:t>
            </a:r>
            <a:r>
              <a:rPr lang="en-GB" altLang="sq-AL" sz="2400" b="1" dirty="0" err="1">
                <a:latin typeface="Cambria" panose="02040503050406030204" pitchFamily="18" charset="0"/>
                <a:ea typeface="Cambria" panose="02040503050406030204" pitchFamily="18" charset="0"/>
                <a:cs typeface="Arial" panose="020B0604020202020204" pitchFamily="34" charset="0"/>
              </a:rPr>
              <a:t>anëtarëve</a:t>
            </a:r>
            <a:r>
              <a:rPr lang="en-GB" altLang="sq-AL" sz="2400" b="1" dirty="0">
                <a:latin typeface="Cambria" panose="02040503050406030204" pitchFamily="18" charset="0"/>
                <a:ea typeface="Cambria" panose="02040503050406030204" pitchFamily="18" charset="0"/>
                <a:cs typeface="Arial" panose="020B0604020202020204" pitchFamily="34" charset="0"/>
              </a:rPr>
              <a:t> </a:t>
            </a:r>
            <a:r>
              <a:rPr lang="en-GB" altLang="sq-AL" sz="2400" dirty="0">
                <a:latin typeface="Cambria" panose="02040503050406030204" pitchFamily="18" charset="0"/>
                <a:ea typeface="Cambria" panose="02040503050406030204" pitchFamily="18" charset="0"/>
                <a:cs typeface="Arial" panose="020B0604020202020204" pitchFamily="34" charset="0"/>
              </a:rPr>
              <a:t>q</a:t>
            </a:r>
            <a:r>
              <a:rPr lang="sq-AL" altLang="sq-AL" sz="2400" dirty="0">
                <a:latin typeface="Cambria" panose="02040503050406030204" pitchFamily="18" charset="0"/>
                <a:ea typeface="Cambria" panose="02040503050406030204" pitchFamily="18" charset="0"/>
                <a:cs typeface="Arial" panose="020B0604020202020204" pitchFamily="34" charset="0"/>
              </a:rPr>
              <a:t>ë </a:t>
            </a:r>
            <a:r>
              <a:rPr lang="en-GB" altLang="sq-AL" sz="2400" dirty="0" err="1">
                <a:latin typeface="Cambria" panose="02040503050406030204" pitchFamily="18" charset="0"/>
                <a:ea typeface="Cambria" panose="02040503050406030204" pitchFamily="18" charset="0"/>
                <a:cs typeface="Arial" panose="020B0604020202020204" pitchFamily="34" charset="0"/>
              </a:rPr>
              <a:t>propozohen</a:t>
            </a:r>
            <a:r>
              <a:rPr lang="en-GB" altLang="sq-AL" sz="2400" dirty="0">
                <a:latin typeface="Cambria" panose="02040503050406030204" pitchFamily="18" charset="0"/>
                <a:ea typeface="Cambria" panose="02040503050406030204" pitchFamily="18" charset="0"/>
                <a:cs typeface="Arial" panose="020B0604020202020204" pitchFamily="34" charset="0"/>
              </a:rPr>
              <a:t> </a:t>
            </a:r>
            <a:r>
              <a:rPr lang="en-GB" altLang="sq-AL" sz="2400" dirty="0" err="1">
                <a:latin typeface="Cambria" panose="02040503050406030204" pitchFamily="18" charset="0"/>
                <a:ea typeface="Cambria" panose="02040503050406030204" pitchFamily="18" charset="0"/>
                <a:cs typeface="Arial" panose="020B0604020202020204" pitchFamily="34" charset="0"/>
              </a:rPr>
              <a:t>nga</a:t>
            </a:r>
            <a:r>
              <a:rPr lang="en-GB" altLang="sq-AL" sz="2400" dirty="0">
                <a:latin typeface="Cambria" panose="02040503050406030204" pitchFamily="18" charset="0"/>
                <a:ea typeface="Cambria" panose="02040503050406030204" pitchFamily="18" charset="0"/>
                <a:cs typeface="Arial" panose="020B0604020202020204" pitchFamily="34" charset="0"/>
              </a:rPr>
              <a:t> </a:t>
            </a:r>
            <a:r>
              <a:rPr lang="en-GB" altLang="sq-AL" sz="2400" dirty="0" err="1">
                <a:latin typeface="Cambria" panose="02040503050406030204" pitchFamily="18" charset="0"/>
                <a:ea typeface="Cambria" panose="02040503050406030204" pitchFamily="18" charset="0"/>
                <a:cs typeface="Arial" panose="020B0604020202020204" pitchFamily="34" charset="0"/>
              </a:rPr>
              <a:t>Qeveria</a:t>
            </a:r>
            <a:r>
              <a:rPr lang="en-GB" altLang="sq-AL" sz="2400" dirty="0">
                <a:latin typeface="Cambria" panose="02040503050406030204" pitchFamily="18" charset="0"/>
                <a:ea typeface="Cambria" panose="02040503050406030204" pitchFamily="18" charset="0"/>
                <a:cs typeface="Arial" panose="020B0604020202020204" pitchFamily="34" charset="0"/>
              </a:rPr>
              <a:t>, </a:t>
            </a:r>
            <a:r>
              <a:rPr lang="en-GB" altLang="sq-AL" sz="2400" dirty="0" err="1">
                <a:latin typeface="Cambria" panose="02040503050406030204" pitchFamily="18" charset="0"/>
                <a:ea typeface="Cambria" panose="02040503050406030204" pitchFamily="18" charset="0"/>
                <a:cs typeface="Arial" panose="020B0604020202020204" pitchFamily="34" charset="0"/>
              </a:rPr>
              <a:t>kurse</a:t>
            </a:r>
            <a:r>
              <a:rPr lang="en-GB" altLang="sq-AL" sz="2400" dirty="0">
                <a:latin typeface="Cambria" panose="02040503050406030204" pitchFamily="18" charset="0"/>
                <a:ea typeface="Cambria" panose="02040503050406030204" pitchFamily="18" charset="0"/>
                <a:cs typeface="Arial" panose="020B0604020202020204" pitchFamily="34" charset="0"/>
              </a:rPr>
              <a:t> </a:t>
            </a:r>
            <a:r>
              <a:rPr lang="en-GB" altLang="sq-AL" sz="2400" dirty="0" err="1">
                <a:latin typeface="Cambria" panose="02040503050406030204" pitchFamily="18" charset="0"/>
                <a:ea typeface="Cambria" panose="02040503050406030204" pitchFamily="18" charset="0"/>
                <a:cs typeface="Arial" panose="020B0604020202020204" pitchFamily="34" charset="0"/>
              </a:rPr>
              <a:t>emërohen</a:t>
            </a:r>
            <a:r>
              <a:rPr lang="en-GB" altLang="sq-AL" sz="2400" dirty="0">
                <a:latin typeface="Cambria" panose="02040503050406030204" pitchFamily="18" charset="0"/>
                <a:ea typeface="Cambria" panose="02040503050406030204" pitchFamily="18" charset="0"/>
                <a:cs typeface="Arial" panose="020B0604020202020204" pitchFamily="34" charset="0"/>
              </a:rPr>
              <a:t> </a:t>
            </a:r>
            <a:r>
              <a:rPr lang="en-GB" altLang="sq-AL" sz="2400" dirty="0" err="1">
                <a:latin typeface="Cambria" panose="02040503050406030204" pitchFamily="18" charset="0"/>
                <a:ea typeface="Cambria" panose="02040503050406030204" pitchFamily="18" charset="0"/>
                <a:cs typeface="Arial" panose="020B0604020202020204" pitchFamily="34" charset="0"/>
              </a:rPr>
              <a:t>nga</a:t>
            </a:r>
            <a:r>
              <a:rPr lang="en-GB" altLang="sq-AL" sz="2400" dirty="0">
                <a:latin typeface="Cambria" panose="02040503050406030204" pitchFamily="18" charset="0"/>
                <a:ea typeface="Cambria" panose="02040503050406030204" pitchFamily="18" charset="0"/>
                <a:cs typeface="Arial" panose="020B0604020202020204" pitchFamily="34" charset="0"/>
              </a:rPr>
              <a:t> </a:t>
            </a:r>
            <a:r>
              <a:rPr lang="en-GB" altLang="sq-AL" sz="2400" dirty="0" err="1">
                <a:latin typeface="Cambria" panose="02040503050406030204" pitchFamily="18" charset="0"/>
                <a:ea typeface="Cambria" panose="02040503050406030204" pitchFamily="18" charset="0"/>
                <a:cs typeface="Arial" panose="020B0604020202020204" pitchFamily="34" charset="0"/>
              </a:rPr>
              <a:t>Kuvendi</a:t>
            </a:r>
            <a:r>
              <a:rPr lang="en-GB" altLang="sq-AL" sz="2400" dirty="0">
                <a:latin typeface="Cambria" panose="02040503050406030204" pitchFamily="18" charset="0"/>
                <a:ea typeface="Cambria" panose="02040503050406030204" pitchFamily="18" charset="0"/>
                <a:cs typeface="Arial" panose="020B0604020202020204" pitchFamily="34" charset="0"/>
              </a:rPr>
              <a:t>, me </a:t>
            </a:r>
            <a:r>
              <a:rPr lang="en-GB" altLang="sq-AL" sz="2400" dirty="0" err="1">
                <a:latin typeface="Cambria" panose="02040503050406030204" pitchFamily="18" charset="0"/>
                <a:ea typeface="Cambria" panose="02040503050406030204" pitchFamily="18" charset="0"/>
                <a:cs typeface="Arial" panose="020B0604020202020204" pitchFamily="34" charset="0"/>
              </a:rPr>
              <a:t>mandat</a:t>
            </a:r>
            <a:r>
              <a:rPr lang="en-GB" altLang="sq-AL" sz="2400" dirty="0">
                <a:latin typeface="Cambria" panose="02040503050406030204" pitchFamily="18" charset="0"/>
                <a:ea typeface="Cambria" panose="02040503050406030204" pitchFamily="18" charset="0"/>
                <a:cs typeface="Arial" panose="020B0604020202020204" pitchFamily="34" charset="0"/>
              </a:rPr>
              <a:t> 5 </a:t>
            </a:r>
            <a:r>
              <a:rPr lang="en-GB" altLang="sq-AL" sz="2400" dirty="0" err="1" smtClean="0">
                <a:latin typeface="Cambria" panose="02040503050406030204" pitchFamily="18" charset="0"/>
                <a:ea typeface="Cambria" panose="02040503050406030204" pitchFamily="18" charset="0"/>
                <a:cs typeface="Arial" panose="020B0604020202020204" pitchFamily="34" charset="0"/>
              </a:rPr>
              <a:t>vjeçarë</a:t>
            </a:r>
            <a:r>
              <a:rPr lang="en-GB" altLang="sq-AL" sz="2400" dirty="0" smtClean="0">
                <a:latin typeface="Cambria" panose="02040503050406030204" pitchFamily="18" charset="0"/>
                <a:ea typeface="Cambria" panose="02040503050406030204" pitchFamily="18" charset="0"/>
                <a:cs typeface="Arial" panose="020B0604020202020204" pitchFamily="34" charset="0"/>
              </a:rPr>
              <a:t>.</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marL="457200" indent="-457200">
              <a:buFont typeface="Wingdings" panose="05000000000000000000" pitchFamily="2" charset="2"/>
              <a:buChar char="§"/>
            </a:pPr>
            <a:endParaRPr lang="en-US" sz="2400" dirty="0" smtClean="0">
              <a:latin typeface="Cambria" panose="02040503050406030204" pitchFamily="18" charset="0"/>
              <a:ea typeface="Cambria" panose="02040503050406030204" pitchFamily="18" charset="0"/>
            </a:endParaRPr>
          </a:p>
          <a:p>
            <a:pPr marL="342900" indent="-342900">
              <a:buFont typeface="Wingdings" panose="05000000000000000000" pitchFamily="2" charset="2"/>
              <a:buChar char="§"/>
            </a:pPr>
            <a:r>
              <a:rPr lang="en-US" sz="2400" dirty="0" smtClean="0">
                <a:latin typeface="Cambria" panose="02040503050406030204" pitchFamily="18" charset="0"/>
                <a:ea typeface="Cambria" panose="02040503050406030204" pitchFamily="18" charset="0"/>
              </a:rPr>
              <a:t>A</a:t>
            </a:r>
            <a:r>
              <a:rPr lang="sq-AL" sz="2400" dirty="0" err="1" smtClean="0">
                <a:latin typeface="Cambria" panose="02040503050406030204" pitchFamily="18" charset="0"/>
                <a:ea typeface="Cambria" panose="02040503050406030204" pitchFamily="18" charset="0"/>
              </a:rPr>
              <a:t>nëtaret</a:t>
            </a:r>
            <a:r>
              <a:rPr lang="sq-AL" sz="2400" dirty="0" smtClean="0">
                <a:latin typeface="Cambria" panose="02040503050406030204" pitchFamily="18" charset="0"/>
                <a:ea typeface="Cambria" panose="02040503050406030204" pitchFamily="18" charset="0"/>
              </a:rPr>
              <a:t> e bordit te KRPP-se nuk mund </a:t>
            </a:r>
            <a:r>
              <a:rPr lang="sq-AL" sz="2400" b="1" dirty="0" smtClean="0">
                <a:latin typeface="Cambria" panose="02040503050406030204" pitchFamily="18" charset="0"/>
                <a:ea typeface="Cambria" panose="02040503050406030204" pitchFamily="18" charset="0"/>
              </a:rPr>
              <a:t>te riemërohen </a:t>
            </a:r>
            <a:r>
              <a:rPr lang="sq-AL" sz="2400" dirty="0" smtClean="0">
                <a:latin typeface="Cambria" panose="02040503050406030204" pitchFamily="18" charset="0"/>
                <a:ea typeface="Cambria" panose="02040503050406030204" pitchFamily="18" charset="0"/>
              </a:rPr>
              <a:t>si dhe ne mënyre qe te mos ndërpritet funksionimi i KRPP-se anëtaret e bordit, pas skadimit te emërimit prej 5 vitesh, vazhdojnë mandatin deri sa te zgjedhën anëtaret e rije.</a:t>
            </a:r>
            <a:endParaRPr lang="en-US" sz="2400" dirty="0" smtClean="0">
              <a:latin typeface="Cambria" panose="02040503050406030204" pitchFamily="18" charset="0"/>
              <a:ea typeface="Cambria" panose="02040503050406030204" pitchFamily="18" charset="0"/>
            </a:endParaRPr>
          </a:p>
          <a:p>
            <a:pPr marL="342900" indent="-342900">
              <a:buFont typeface="Wingdings" panose="05000000000000000000" pitchFamily="2" charset="2"/>
              <a:buChar char="§"/>
            </a:pPr>
            <a:endParaRPr lang="en-US" sz="2400" dirty="0" smtClean="0">
              <a:latin typeface="Cambria" panose="02040503050406030204" pitchFamily="18" charset="0"/>
              <a:ea typeface="Cambria" panose="02040503050406030204" pitchFamily="18" charset="0"/>
            </a:endParaRPr>
          </a:p>
          <a:p>
            <a:pPr marL="342900" indent="-342900">
              <a:buFont typeface="Wingdings" panose="05000000000000000000" pitchFamily="2" charset="2"/>
              <a:buChar char="§"/>
            </a:pPr>
            <a:r>
              <a:rPr lang="en-US" sz="2400" dirty="0" smtClean="0">
                <a:latin typeface="Cambria" panose="02040503050406030204" pitchFamily="18" charset="0"/>
                <a:ea typeface="Cambria" panose="02040503050406030204" pitchFamily="18" charset="0"/>
              </a:rPr>
              <a:t>A</a:t>
            </a:r>
            <a:r>
              <a:rPr lang="sq-AL" sz="2400" dirty="0" err="1" smtClean="0">
                <a:latin typeface="Cambria" panose="02040503050406030204" pitchFamily="18" charset="0"/>
                <a:ea typeface="Cambria" panose="02040503050406030204" pitchFamily="18" charset="0"/>
              </a:rPr>
              <a:t>nëtaret</a:t>
            </a:r>
            <a:r>
              <a:rPr lang="sq-AL" sz="2400" dirty="0" smtClean="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e bordit te KRPP-se duhet te të </a:t>
            </a:r>
            <a:r>
              <a:rPr lang="sq-AL" sz="2400" b="1" dirty="0">
                <a:latin typeface="Cambria" panose="02040503050406030204" pitchFamily="18" charset="0"/>
                <a:ea typeface="Cambria" panose="02040503050406030204" pitchFamily="18" charset="0"/>
              </a:rPr>
              <a:t>përmbushin kushtet </a:t>
            </a:r>
            <a:r>
              <a:rPr lang="sq-AL" sz="2400" dirty="0">
                <a:latin typeface="Cambria" panose="02040503050406030204" pitchFamily="18" charset="0"/>
                <a:ea typeface="Cambria" panose="02040503050406030204" pitchFamily="18" charset="0"/>
              </a:rPr>
              <a:t>si në vijim</a:t>
            </a:r>
            <a:r>
              <a:rPr lang="sq-AL" sz="2400" dirty="0" smtClean="0">
                <a:latin typeface="Cambria" panose="02040503050406030204" pitchFamily="18" charset="0"/>
                <a:ea typeface="Cambria" panose="02040503050406030204" pitchFamily="18" charset="0"/>
              </a:rPr>
              <a:t>:</a:t>
            </a:r>
            <a:endParaRPr lang="en-US" sz="2400" dirty="0" smtClean="0">
              <a:latin typeface="Cambria" panose="02040503050406030204" pitchFamily="18" charset="0"/>
              <a:ea typeface="Cambria" panose="02040503050406030204" pitchFamily="18" charset="0"/>
            </a:endParaRPr>
          </a:p>
          <a:p>
            <a:endParaRPr lang="en-US" sz="2400" dirty="0">
              <a:latin typeface="Cambria" panose="02040503050406030204" pitchFamily="18" charset="0"/>
              <a:ea typeface="Cambria" panose="02040503050406030204" pitchFamily="18" charset="0"/>
            </a:endParaRPr>
          </a:p>
          <a:p>
            <a:pPr marL="342900" indent="-342900">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të ketë </a:t>
            </a:r>
            <a:r>
              <a:rPr lang="sq-AL" sz="2400" b="1" dirty="0">
                <a:latin typeface="Cambria" panose="02040503050406030204" pitchFamily="18" charset="0"/>
                <a:ea typeface="Cambria" panose="02040503050406030204" pitchFamily="18" charset="0"/>
              </a:rPr>
              <a:t>diplomë </a:t>
            </a:r>
            <a:r>
              <a:rPr lang="sq-AL" sz="2400" b="1" dirty="0" smtClean="0">
                <a:latin typeface="Cambria" panose="02040503050406030204" pitchFamily="18" charset="0"/>
                <a:ea typeface="Cambria" panose="02040503050406030204" pitchFamily="18" charset="0"/>
              </a:rPr>
              <a:t>universitare</a:t>
            </a:r>
            <a:r>
              <a:rPr lang="en-US" sz="2400" dirty="0" smtClean="0">
                <a:latin typeface="Cambria" panose="02040503050406030204" pitchFamily="18" charset="0"/>
                <a:ea typeface="Cambria" panose="02040503050406030204" pitchFamily="18" charset="0"/>
              </a:rPr>
              <a:t>.</a:t>
            </a:r>
            <a:endParaRPr lang="en-US" sz="2400" dirty="0">
              <a:latin typeface="Cambria" panose="02040503050406030204" pitchFamily="18" charset="0"/>
              <a:ea typeface="Cambria" panose="02040503050406030204" pitchFamily="18" charset="0"/>
            </a:endParaRPr>
          </a:p>
          <a:p>
            <a:pPr marL="342900" indent="-342900">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së paku pesë (</a:t>
            </a:r>
            <a:r>
              <a:rPr lang="sq-AL" sz="2400" b="1" dirty="0">
                <a:latin typeface="Cambria" panose="02040503050406030204" pitchFamily="18" charset="0"/>
                <a:ea typeface="Cambria" panose="02040503050406030204" pitchFamily="18" charset="0"/>
              </a:rPr>
              <a:t>5)vjet përvojë </a:t>
            </a:r>
            <a:r>
              <a:rPr lang="sq-AL" sz="2400" dirty="0">
                <a:latin typeface="Cambria" panose="02040503050406030204" pitchFamily="18" charset="0"/>
                <a:ea typeface="Cambria" panose="02040503050406030204" pitchFamily="18" charset="0"/>
              </a:rPr>
              <a:t>në fushën e financave publike dhe në fushën e prokurimit.</a:t>
            </a:r>
            <a:endParaRPr lang="en-US" sz="2400" dirty="0">
              <a:latin typeface="Cambria" panose="02040503050406030204" pitchFamily="18" charset="0"/>
              <a:ea typeface="Cambria" panose="02040503050406030204" pitchFamily="18" charset="0"/>
            </a:endParaRPr>
          </a:p>
          <a:p>
            <a:endParaRPr lang="en-US" sz="2000" dirty="0"/>
          </a:p>
          <a:p>
            <a:pPr marL="342900" lvl="0" indent="-342900"/>
            <a:endParaRPr lang="en-GB" dirty="0"/>
          </a:p>
          <a:p>
            <a:pPr marL="342900" lvl="0" indent="-342900"/>
            <a:endParaRPr lang="en-US" dirty="0"/>
          </a:p>
        </p:txBody>
      </p:sp>
    </p:spTree>
    <p:extLst>
      <p:ext uri="{BB962C8B-B14F-4D97-AF65-F5344CB8AC3E}">
        <p14:creationId xmlns:p14="http://schemas.microsoft.com/office/powerpoint/2010/main" val="133553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0" y="0"/>
            <a:ext cx="9144000" cy="6096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nchorCtr="0">
            <a:normAutofit fontScale="90000"/>
          </a:bodyPr>
          <a:lstStyle/>
          <a:p>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GB" sz="2400" b="1"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GB" sz="2400" b="1"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GB" sz="2400" b="1"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GB" sz="2400" b="1"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GB" sz="2400" b="1"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GB" sz="2400" b="1"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GB" sz="2400" b="1"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GB" sz="2400" b="1"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GB" sz="2400" b="1"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sq-AL" sz="2400" b="1" dirty="0">
                <a:latin typeface="Cambria" panose="02040503050406030204" pitchFamily="18" charset="0"/>
                <a:ea typeface="Cambria" panose="02040503050406030204" pitchFamily="18" charset="0"/>
                <a:cs typeface="Arial" panose="020B0604020202020204" pitchFamily="34" charset="0"/>
              </a:rPr>
              <a:t> </a:t>
            </a:r>
            <a:r>
              <a:rPr lang="en-US" sz="2400" b="1" dirty="0">
                <a:latin typeface="Cambria" panose="02040503050406030204" pitchFamily="18" charset="0"/>
                <a:ea typeface="Cambria" panose="02040503050406030204" pitchFamily="18" charset="0"/>
                <a:cs typeface="Arial" panose="020B0604020202020204" pitchFamily="34" charset="0"/>
              </a:rPr>
              <a:t/>
            </a:r>
            <a:br>
              <a:rPr lang="en-US" sz="2400" b="1" dirty="0">
                <a:latin typeface="Cambria" panose="02040503050406030204" pitchFamily="18" charset="0"/>
                <a:ea typeface="Cambria" panose="02040503050406030204" pitchFamily="18" charset="0"/>
                <a:cs typeface="Arial" panose="020B0604020202020204" pitchFamily="34" charset="0"/>
              </a:rPr>
            </a:br>
            <a:r>
              <a:rPr lang="sq-AL" sz="2400" b="1" dirty="0">
                <a:latin typeface="Cambria" panose="02040503050406030204" pitchFamily="18" charset="0"/>
                <a:ea typeface="Cambria" panose="02040503050406030204" pitchFamily="18" charset="0"/>
                <a:cs typeface="Arial" panose="020B0604020202020204" pitchFamily="34" charset="0"/>
              </a:rPr>
              <a:t> </a:t>
            </a:r>
            <a:r>
              <a:rPr lang="en-US" sz="2400" b="1" dirty="0" smtClean="0">
                <a:latin typeface="Cambria" panose="02040503050406030204" pitchFamily="18" charset="0"/>
                <a:ea typeface="Cambria" panose="02040503050406030204" pitchFamily="18" charset="0"/>
                <a:cs typeface="Arial" panose="020B0604020202020204" pitchFamily="34" charset="0"/>
              </a:rPr>
              <a:t/>
            </a:r>
            <a:br>
              <a:rPr lang="en-US" sz="2400" b="1" dirty="0" smtClean="0">
                <a:latin typeface="Cambria" panose="02040503050406030204" pitchFamily="18" charset="0"/>
                <a:ea typeface="Cambria" panose="02040503050406030204" pitchFamily="18" charset="0"/>
                <a:cs typeface="Arial" panose="020B0604020202020204" pitchFamily="34" charset="0"/>
              </a:rPr>
            </a:br>
            <a:r>
              <a:rPr lang="en-US" sz="2400" b="1" dirty="0" smtClean="0">
                <a:latin typeface="Cambria" panose="02040503050406030204" pitchFamily="18" charset="0"/>
                <a:ea typeface="Cambria" panose="02040503050406030204" pitchFamily="18" charset="0"/>
                <a:cs typeface="Arial" panose="020B0604020202020204" pitchFamily="34" charset="0"/>
              </a:rPr>
              <a:t/>
            </a:r>
            <a:br>
              <a:rPr lang="en-US" sz="2400" b="1" dirty="0" smtClean="0">
                <a:latin typeface="Cambria" panose="02040503050406030204" pitchFamily="18" charset="0"/>
                <a:ea typeface="Cambria" panose="02040503050406030204" pitchFamily="18" charset="0"/>
                <a:cs typeface="Arial" panose="020B0604020202020204" pitchFamily="34" charset="0"/>
              </a:rPr>
            </a:br>
            <a:r>
              <a:rPr lang="sq-AL"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 </a:t>
            </a:r>
            <a:r>
              <a:rPr lang="sq-AL"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93</a:t>
            </a:r>
            <a:r>
              <a:rPr lang="en-US"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 </a:t>
            </a:r>
            <a:r>
              <a:rPr lang="sq-AL"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Pezullimi </a:t>
            </a:r>
            <a:r>
              <a:rPr lang="sq-AL"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dhe suspendimi i anëtarëve të KRPP-së </a:t>
            </a:r>
            <a:r>
              <a:rPr lang="en-US" sz="31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31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US" sz="31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31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US" sz="31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31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US" sz="2400" dirty="0">
                <a:latin typeface="Cambria" panose="02040503050406030204" pitchFamily="18" charset="0"/>
                <a:ea typeface="Cambria" panose="02040503050406030204" pitchFamily="18" charset="0"/>
                <a:cs typeface="Arial" panose="020B0604020202020204" pitchFamily="34" charset="0"/>
              </a:rPr>
              <a:t/>
            </a:r>
            <a:br>
              <a:rPr lang="en-US" sz="2400" dirty="0">
                <a:latin typeface="Cambria" panose="02040503050406030204" pitchFamily="18" charset="0"/>
                <a:ea typeface="Cambria" panose="02040503050406030204" pitchFamily="18" charset="0"/>
                <a:cs typeface="Arial" panose="020B0604020202020204" pitchFamily="34" charset="0"/>
              </a:rPr>
            </a:br>
            <a: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US" sz="2400" dirty="0">
                <a:latin typeface="Cambria" panose="02040503050406030204" pitchFamily="18" charset="0"/>
                <a:ea typeface="Cambria" panose="02040503050406030204" pitchFamily="18" charset="0"/>
                <a:cs typeface="Arial" panose="020B0604020202020204" pitchFamily="34" charset="0"/>
              </a:rPr>
              <a:t/>
            </a:r>
            <a:br>
              <a:rPr lang="en-US" sz="2400" dirty="0">
                <a:latin typeface="Cambria" panose="02040503050406030204" pitchFamily="18" charset="0"/>
                <a:ea typeface="Cambria" panose="02040503050406030204" pitchFamily="18" charset="0"/>
                <a:cs typeface="Arial" panose="020B0604020202020204" pitchFamily="34" charset="0"/>
              </a:rPr>
            </a:br>
            <a:r>
              <a:rPr lang="en-US" sz="2400" dirty="0">
                <a:latin typeface="Cambria" panose="02040503050406030204" pitchFamily="18" charset="0"/>
                <a:ea typeface="Cambria" panose="02040503050406030204" pitchFamily="18" charset="0"/>
                <a:cs typeface="Arial" panose="020B0604020202020204" pitchFamily="34" charset="0"/>
              </a:rPr>
              <a:t/>
            </a:r>
            <a:br>
              <a:rPr lang="en-US" sz="2400" dirty="0">
                <a:latin typeface="Cambria" panose="02040503050406030204" pitchFamily="18" charset="0"/>
                <a:ea typeface="Cambria" panose="02040503050406030204" pitchFamily="18" charset="0"/>
                <a:cs typeface="Arial" panose="020B0604020202020204" pitchFamily="34" charset="0"/>
              </a:rPr>
            </a:br>
            <a:r>
              <a:rPr lang="en-US" sz="2400" dirty="0">
                <a:latin typeface="Cambria" panose="02040503050406030204" pitchFamily="18" charset="0"/>
                <a:ea typeface="Cambria" panose="02040503050406030204" pitchFamily="18" charset="0"/>
                <a:cs typeface="Arial" panose="020B0604020202020204" pitchFamily="34" charset="0"/>
              </a:rPr>
              <a:t/>
            </a:r>
            <a:br>
              <a:rPr lang="en-US" sz="2400" dirty="0">
                <a:latin typeface="Cambria" panose="02040503050406030204" pitchFamily="18" charset="0"/>
                <a:ea typeface="Cambria" panose="02040503050406030204" pitchFamily="18" charset="0"/>
                <a:cs typeface="Arial" panose="020B0604020202020204" pitchFamily="34" charset="0"/>
              </a:rPr>
            </a:br>
            <a: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sq-AL" sz="2400"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sq-AL" sz="2400"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US" sz="2400" b="1"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b="1"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US" altLang="el-GR" sz="2400" b="1" dirty="0">
                <a:latin typeface="Cambria" panose="02040503050406030204" pitchFamily="18" charset="0"/>
                <a:ea typeface="Cambria" panose="02040503050406030204" pitchFamily="18" charset="0"/>
                <a:cs typeface="Arial" panose="020B0604020202020204" pitchFamily="34" charset="0"/>
              </a:rPr>
              <a:t/>
            </a:r>
            <a:br>
              <a:rPr lang="en-US" altLang="el-GR" sz="2400" b="1" dirty="0">
                <a:latin typeface="Cambria" panose="02040503050406030204" pitchFamily="18" charset="0"/>
                <a:ea typeface="Cambria" panose="02040503050406030204" pitchFamily="18" charset="0"/>
                <a:cs typeface="Arial" panose="020B0604020202020204" pitchFamily="34" charset="0"/>
              </a:rPr>
            </a:br>
            <a:endParaRPr lang="el-GR" altLang="el-GR" sz="2400" b="1" dirty="0">
              <a:latin typeface="Cambria" panose="02040503050406030204" pitchFamily="18" charset="0"/>
              <a:ea typeface="Cambria" panose="02040503050406030204" pitchFamily="18" charset="0"/>
              <a:cs typeface="Arial" panose="020B0604020202020204" pitchFamily="34" charset="0"/>
            </a:endParaRPr>
          </a:p>
        </p:txBody>
      </p:sp>
      <p:sp>
        <p:nvSpPr>
          <p:cNvPr id="16" name="Text Box 23"/>
          <p:cNvSpPr txBox="1">
            <a:spLocks noChangeArrowheads="1"/>
          </p:cNvSpPr>
          <p:nvPr/>
        </p:nvSpPr>
        <p:spPr bwMode="auto">
          <a:xfrm>
            <a:off x="0" y="838200"/>
            <a:ext cx="9144000" cy="557075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sz="2000" b="1" dirty="0"/>
          </a:p>
          <a:p>
            <a:pPr marL="457200" indent="-457200">
              <a:buFont typeface="Arial" pitchFamily="34" charset="0"/>
              <a:buChar char="•"/>
            </a:pPr>
            <a:r>
              <a:rPr lang="sq-AL" sz="2400" b="1" dirty="0">
                <a:latin typeface="Cambria" panose="02040503050406030204" pitchFamily="18" charset="0"/>
                <a:ea typeface="Cambria" panose="02040503050406030204" pitchFamily="18" charset="0"/>
              </a:rPr>
              <a:t>Me LPP bazik nëse </a:t>
            </a:r>
            <a:r>
              <a:rPr lang="sq-AL" sz="2400" dirty="0">
                <a:latin typeface="Cambria" panose="02040503050406030204" pitchFamily="18" charset="0"/>
                <a:ea typeface="Cambria" panose="02040503050406030204" pitchFamily="18" charset="0"/>
              </a:rPr>
              <a:t>Qeveria apo Kuvendi, kane konsideruar  se ka arsye për largimin e një anëtari të KRPP, ata </a:t>
            </a:r>
            <a:r>
              <a:rPr lang="sq-AL" sz="2400" dirty="0" err="1" smtClean="0">
                <a:latin typeface="Cambria" panose="02040503050406030204" pitchFamily="18" charset="0"/>
                <a:ea typeface="Cambria" panose="02040503050406030204" pitchFamily="18" charset="0"/>
              </a:rPr>
              <a:t>kan</a:t>
            </a:r>
            <a:r>
              <a:rPr lang="en-US" sz="2400" dirty="0" smtClean="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mundur të paraqesin çështjen për vendim </a:t>
            </a:r>
            <a:r>
              <a:rPr lang="sq-AL" sz="2400" b="1" dirty="0">
                <a:latin typeface="Cambria" panose="02040503050406030204" pitchFamily="18" charset="0"/>
                <a:ea typeface="Cambria" panose="02040503050406030204" pitchFamily="18" charset="0"/>
              </a:rPr>
              <a:t>në gjykatën </a:t>
            </a:r>
            <a:r>
              <a:rPr lang="sq-AL" sz="2400" b="1" dirty="0" smtClean="0">
                <a:latin typeface="Cambria" panose="02040503050406030204" pitchFamily="18" charset="0"/>
                <a:ea typeface="Cambria" panose="02040503050406030204" pitchFamily="18" charset="0"/>
              </a:rPr>
              <a:t>kompetente</a:t>
            </a:r>
            <a:r>
              <a:rPr lang="en-US" sz="2400" b="1" dirty="0" smtClean="0">
                <a:latin typeface="Cambria" panose="02040503050406030204" pitchFamily="18" charset="0"/>
                <a:ea typeface="Cambria" panose="02040503050406030204" pitchFamily="18" charset="0"/>
              </a:rPr>
              <a:t>.</a:t>
            </a:r>
            <a:endParaRPr lang="en-US" sz="2400" dirty="0">
              <a:latin typeface="Cambria" panose="02040503050406030204" pitchFamily="18" charset="0"/>
              <a:ea typeface="Cambria" panose="02040503050406030204" pitchFamily="18" charset="0"/>
            </a:endParaRPr>
          </a:p>
          <a:p>
            <a:pPr marL="457200" indent="-457200"/>
            <a:r>
              <a:rPr lang="sq-AL" sz="2400" dirty="0">
                <a:latin typeface="Cambria" panose="02040503050406030204" pitchFamily="18" charset="0"/>
                <a:ea typeface="Cambria" panose="02040503050406030204" pitchFamily="18" charset="0"/>
              </a:rPr>
              <a:t> </a:t>
            </a:r>
            <a:endParaRPr lang="en-US" sz="2400" dirty="0">
              <a:latin typeface="Cambria" panose="02040503050406030204" pitchFamily="18" charset="0"/>
              <a:ea typeface="Cambria" panose="02040503050406030204" pitchFamily="18" charset="0"/>
            </a:endParaRPr>
          </a:p>
          <a:p>
            <a:pPr marL="457200" indent="-457200">
              <a:buFont typeface="Arial" pitchFamily="34" charset="0"/>
              <a:buChar char="•"/>
            </a:pPr>
            <a:r>
              <a:rPr lang="en-US" sz="2400" dirty="0" err="1" smtClean="0">
                <a:latin typeface="Cambria" panose="02040503050406030204" pitchFamily="18" charset="0"/>
                <a:ea typeface="Cambria" panose="02040503050406030204" pitchFamily="18" charset="0"/>
              </a:rPr>
              <a:t>Tani</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sipas</a:t>
            </a:r>
            <a:r>
              <a:rPr lang="en-US" sz="2400" dirty="0" smtClean="0">
                <a:latin typeface="Cambria" panose="02040503050406030204" pitchFamily="18" charset="0"/>
                <a:ea typeface="Cambria" panose="02040503050406030204" pitchFamily="18" charset="0"/>
              </a:rPr>
              <a:t> LPP- </a:t>
            </a:r>
            <a:r>
              <a:rPr lang="en-US" sz="2400" dirty="0" err="1" smtClean="0">
                <a:latin typeface="Cambria" panose="02040503050406030204" pitchFamily="18" charset="0"/>
                <a:ea typeface="Cambria" panose="02040503050406030204" pitchFamily="18" charset="0"/>
              </a:rPr>
              <a:t>nenit</a:t>
            </a:r>
            <a:r>
              <a:rPr lang="en-US" sz="2400" dirty="0" smtClean="0">
                <a:latin typeface="Cambria" panose="02040503050406030204" pitchFamily="18" charset="0"/>
                <a:ea typeface="Cambria" panose="02040503050406030204" pitchFamily="18" charset="0"/>
              </a:rPr>
              <a:t> 93 </a:t>
            </a:r>
            <a:r>
              <a:rPr lang="sq-AL" sz="2400" dirty="0" smtClean="0">
                <a:latin typeface="Cambria" panose="02040503050406030204" pitchFamily="18" charset="0"/>
                <a:ea typeface="Cambria" panose="02040503050406030204" pitchFamily="18" charset="0"/>
              </a:rPr>
              <a:t>një </a:t>
            </a:r>
            <a:r>
              <a:rPr lang="sq-AL" sz="2400" dirty="0">
                <a:latin typeface="Cambria" panose="02040503050406030204" pitchFamily="18" charset="0"/>
                <a:ea typeface="Cambria" panose="02040503050406030204" pitchFamily="18" charset="0"/>
              </a:rPr>
              <a:t>anëtar i bordit te KRPP-se suspendohet apo largohet  nëse i nënshtrohen </a:t>
            </a:r>
            <a:r>
              <a:rPr lang="sq-AL" sz="2400" b="1" dirty="0">
                <a:latin typeface="Cambria" panose="02040503050406030204" pitchFamily="18" charset="0"/>
                <a:ea typeface="Cambria" panose="02040503050406030204" pitchFamily="18" charset="0"/>
              </a:rPr>
              <a:t>një procedure gjyqësore</a:t>
            </a:r>
            <a:r>
              <a:rPr lang="sq-AL" sz="2400" dirty="0">
                <a:latin typeface="Cambria" panose="02040503050406030204" pitchFamily="18" charset="0"/>
                <a:ea typeface="Cambria" panose="02040503050406030204" pitchFamily="18" charset="0"/>
              </a:rPr>
              <a:t> </a:t>
            </a:r>
            <a:r>
              <a:rPr lang="sq-AL" sz="2400" b="1" dirty="0">
                <a:latin typeface="Cambria" panose="02040503050406030204" pitchFamily="18" charset="0"/>
                <a:ea typeface="Cambria" panose="02040503050406030204" pitchFamily="18" charset="0"/>
              </a:rPr>
              <a:t>në të cilën akuzohen për vepër penale </a:t>
            </a:r>
            <a:r>
              <a:rPr lang="sq-AL" sz="2400" dirty="0">
                <a:latin typeface="Cambria" panose="02040503050406030204" pitchFamily="18" charset="0"/>
                <a:ea typeface="Cambria" panose="02040503050406030204" pitchFamily="18" charset="0"/>
              </a:rPr>
              <a:t>apo nëse ka kryer ndonjë vepër që bie ndesh me </a:t>
            </a:r>
            <a:r>
              <a:rPr lang="sq-AL" sz="2400" b="1" dirty="0">
                <a:latin typeface="Cambria" panose="02040503050406030204" pitchFamily="18" charset="0"/>
                <a:ea typeface="Cambria" panose="02040503050406030204" pitchFamily="18" charset="0"/>
              </a:rPr>
              <a:t>etikën profesionale </a:t>
            </a:r>
            <a:r>
              <a:rPr lang="sq-AL" sz="2400" dirty="0">
                <a:latin typeface="Cambria" panose="02040503050406030204" pitchFamily="18" charset="0"/>
                <a:ea typeface="Cambria" panose="02040503050406030204" pitchFamily="18" charset="0"/>
              </a:rPr>
              <a:t>dhe </a:t>
            </a:r>
            <a:r>
              <a:rPr lang="sq-AL" sz="2400" b="1" dirty="0">
                <a:latin typeface="Cambria" panose="02040503050406030204" pitchFamily="18" charset="0"/>
                <a:ea typeface="Cambria" panose="02040503050406030204" pitchFamily="18" charset="0"/>
              </a:rPr>
              <a:t>profesionalizimin.</a:t>
            </a:r>
            <a:endParaRPr lang="en-US" sz="2400" b="1" dirty="0">
              <a:latin typeface="Cambria" panose="02040503050406030204" pitchFamily="18" charset="0"/>
              <a:ea typeface="Cambria" panose="02040503050406030204" pitchFamily="18" charset="0"/>
            </a:endParaRPr>
          </a:p>
          <a:p>
            <a:pPr marL="457200" indent="-457200"/>
            <a:endParaRPr lang="en-US" sz="2400" dirty="0">
              <a:latin typeface="Cambria" panose="02040503050406030204" pitchFamily="18" charset="0"/>
              <a:ea typeface="Cambria" panose="02040503050406030204" pitchFamily="18" charset="0"/>
            </a:endParaRPr>
          </a:p>
          <a:p>
            <a:pPr marL="457200" indent="-457200">
              <a:buFont typeface="Arial" pitchFamily="34" charset="0"/>
              <a:buChar char="•"/>
            </a:pPr>
            <a:r>
              <a:rPr lang="sq-AL" sz="2400" dirty="0">
                <a:latin typeface="Cambria" panose="02040503050406030204" pitchFamily="18" charset="0"/>
                <a:ea typeface="Cambria" panose="02040503050406030204" pitchFamily="18" charset="0"/>
              </a:rPr>
              <a:t>Mënyra e largimit apo suspendimit është e njëjte me atë te emërimit d.m.th </a:t>
            </a:r>
            <a:r>
              <a:rPr lang="sq-AL" sz="2400" b="1" dirty="0">
                <a:latin typeface="Cambria" panose="02040503050406030204" pitchFamily="18" charset="0"/>
                <a:ea typeface="Cambria" panose="02040503050406030204" pitchFamily="18" charset="0"/>
              </a:rPr>
              <a:t>Qeveria i propozon për largim </a:t>
            </a:r>
            <a:r>
              <a:rPr lang="sq-AL" sz="2400" dirty="0">
                <a:latin typeface="Cambria" panose="02040503050406030204" pitchFamily="18" charset="0"/>
                <a:ea typeface="Cambria" panose="02040503050406030204" pitchFamily="18" charset="0"/>
              </a:rPr>
              <a:t>ndërsa </a:t>
            </a:r>
            <a:r>
              <a:rPr lang="sq-AL" sz="2400" b="1" dirty="0">
                <a:latin typeface="Cambria" panose="02040503050406030204" pitchFamily="18" charset="0"/>
                <a:ea typeface="Cambria" panose="02040503050406030204" pitchFamily="18" charset="0"/>
              </a:rPr>
              <a:t>Parlamenti </a:t>
            </a:r>
            <a:r>
              <a:rPr lang="sq-AL" sz="2400" dirty="0">
                <a:latin typeface="Cambria" panose="02040503050406030204" pitchFamily="18" charset="0"/>
                <a:ea typeface="Cambria" panose="02040503050406030204" pitchFamily="18" charset="0"/>
              </a:rPr>
              <a:t> </a:t>
            </a:r>
            <a:r>
              <a:rPr lang="sq-AL" sz="2400" b="1" dirty="0">
                <a:latin typeface="Cambria" panose="02040503050406030204" pitchFamily="18" charset="0"/>
                <a:ea typeface="Cambria" panose="02040503050406030204" pitchFamily="18" charset="0"/>
              </a:rPr>
              <a:t>aprovon</a:t>
            </a:r>
            <a:r>
              <a:rPr lang="sq-AL" sz="2400" dirty="0">
                <a:latin typeface="Cambria" panose="02040503050406030204" pitchFamily="18" charset="0"/>
                <a:ea typeface="Cambria" panose="02040503050406030204" pitchFamily="18" charset="0"/>
              </a:rPr>
              <a:t> kërkesën e Qeverise.  </a:t>
            </a:r>
            <a:endParaRPr lang="en-US" sz="2400" dirty="0">
              <a:latin typeface="Cambria" panose="02040503050406030204" pitchFamily="18" charset="0"/>
              <a:ea typeface="Cambria" panose="02040503050406030204" pitchFamily="18" charset="0"/>
            </a:endParaRPr>
          </a:p>
          <a:p>
            <a:pPr marL="342900" lvl="0" indent="-342900"/>
            <a:endParaRPr lang="en-US" sz="24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828688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304800" y="0"/>
            <a:ext cx="8839200" cy="8382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nchorCtr="0">
            <a:normAutofit fontScale="90000"/>
          </a:bodyPr>
          <a:lstStyle/>
          <a:p>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GB" sz="2400" b="1"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GB" sz="2400" b="1"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GB" sz="2400" b="1"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GB" sz="2400" b="1"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GB" sz="2400" b="1"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GB" sz="2400" b="1"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GB" sz="2400" b="1"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sq-AL" sz="2400" b="1" dirty="0">
                <a:latin typeface="Cambria" panose="02040503050406030204" pitchFamily="18" charset="0"/>
                <a:ea typeface="Cambria" panose="02040503050406030204" pitchFamily="18" charset="0"/>
                <a:cs typeface="Arial" panose="020B0604020202020204" pitchFamily="34" charset="0"/>
              </a:rPr>
              <a:t> </a:t>
            </a:r>
            <a:r>
              <a:rPr lang="en-US" sz="2400" b="1" dirty="0" smtClean="0">
                <a:latin typeface="Cambria" panose="02040503050406030204" pitchFamily="18" charset="0"/>
                <a:ea typeface="Cambria" panose="02040503050406030204" pitchFamily="18" charset="0"/>
                <a:cs typeface="Arial" panose="020B0604020202020204" pitchFamily="34" charset="0"/>
              </a:rPr>
              <a:t/>
            </a:r>
            <a:br>
              <a:rPr lang="en-US" sz="2400" b="1" dirty="0" smtClean="0">
                <a:latin typeface="Cambria" panose="02040503050406030204" pitchFamily="18" charset="0"/>
                <a:ea typeface="Cambria" panose="02040503050406030204" pitchFamily="18" charset="0"/>
                <a:cs typeface="Arial" panose="020B0604020202020204" pitchFamily="34" charset="0"/>
              </a:rPr>
            </a:br>
            <a:r>
              <a:rPr lang="en-US" sz="2400" b="1" dirty="0">
                <a:latin typeface="Cambria" panose="02040503050406030204" pitchFamily="18" charset="0"/>
                <a:ea typeface="Cambria" panose="02040503050406030204" pitchFamily="18" charset="0"/>
                <a:cs typeface="Arial" panose="020B0604020202020204" pitchFamily="34" charset="0"/>
              </a:rPr>
              <a:t/>
            </a:r>
            <a:br>
              <a:rPr lang="en-US" sz="2400" b="1" dirty="0">
                <a:latin typeface="Cambria" panose="02040503050406030204" pitchFamily="18" charset="0"/>
                <a:ea typeface="Cambria" panose="02040503050406030204" pitchFamily="18" charset="0"/>
                <a:cs typeface="Arial" panose="020B0604020202020204" pitchFamily="34" charset="0"/>
              </a:rPr>
            </a:br>
            <a:r>
              <a:rPr lang="sq-AL"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 87</a:t>
            </a:r>
            <a:r>
              <a:rPr lang="en-US"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 </a:t>
            </a:r>
            <a:r>
              <a:rPr lang="en-US" sz="3100" b="1" dirty="0">
                <a:solidFill>
                  <a:schemeClr val="accent1">
                    <a:lumMod val="75000"/>
                  </a:schemeClr>
                </a:solidFill>
                <a:latin typeface="Cambria" panose="02040503050406030204" pitchFamily="18" charset="0"/>
                <a:ea typeface="Cambria" panose="02040503050406030204" pitchFamily="18" charset="0"/>
              </a:rPr>
              <a:t>K</a:t>
            </a:r>
            <a:r>
              <a:rPr lang="sq-AL" sz="3100" b="1" dirty="0" err="1">
                <a:solidFill>
                  <a:schemeClr val="accent1">
                    <a:lumMod val="75000"/>
                  </a:schemeClr>
                </a:solidFill>
                <a:latin typeface="Cambria" panose="02040503050406030204" pitchFamily="18" charset="0"/>
                <a:ea typeface="Cambria" panose="02040503050406030204" pitchFamily="18" charset="0"/>
              </a:rPr>
              <a:t>ompetencat</a:t>
            </a:r>
            <a:r>
              <a:rPr lang="sq-AL" sz="3100" b="1" dirty="0">
                <a:solidFill>
                  <a:schemeClr val="accent1">
                    <a:lumMod val="75000"/>
                  </a:schemeClr>
                </a:solidFill>
                <a:latin typeface="Cambria" panose="02040503050406030204" pitchFamily="18" charset="0"/>
                <a:ea typeface="Cambria" panose="02040503050406030204" pitchFamily="18" charset="0"/>
              </a:rPr>
              <a:t> e KRPP-se</a:t>
            </a:r>
            <a:r>
              <a:rPr lang="en-US" sz="3100" b="1" dirty="0" smtClean="0">
                <a:solidFill>
                  <a:schemeClr val="accent1">
                    <a:lumMod val="75000"/>
                  </a:schemeClr>
                </a:solidFill>
                <a:latin typeface="Cambria" panose="02040503050406030204" pitchFamily="18" charset="0"/>
                <a:ea typeface="Cambria" panose="02040503050406030204" pitchFamily="18" charset="0"/>
              </a:rPr>
              <a:t>:</a:t>
            </a:r>
            <a:r>
              <a:rPr lang="en-US" sz="3100"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3100"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US" sz="3100"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3100"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US" sz="2400" dirty="0">
                <a:latin typeface="Cambria" panose="02040503050406030204" pitchFamily="18" charset="0"/>
                <a:ea typeface="Cambria" panose="02040503050406030204" pitchFamily="18" charset="0"/>
                <a:cs typeface="Arial" panose="020B0604020202020204" pitchFamily="34" charset="0"/>
              </a:rPr>
              <a:t/>
            </a:r>
            <a:br>
              <a:rPr lang="en-US" sz="2400" dirty="0">
                <a:latin typeface="Cambria" panose="02040503050406030204" pitchFamily="18" charset="0"/>
                <a:ea typeface="Cambria" panose="02040503050406030204" pitchFamily="18" charset="0"/>
                <a:cs typeface="Arial" panose="020B0604020202020204" pitchFamily="34" charset="0"/>
              </a:rPr>
            </a:br>
            <a: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US" sz="2400" dirty="0">
                <a:latin typeface="Cambria" panose="02040503050406030204" pitchFamily="18" charset="0"/>
                <a:ea typeface="Cambria" panose="02040503050406030204" pitchFamily="18" charset="0"/>
                <a:cs typeface="Arial" panose="020B0604020202020204" pitchFamily="34" charset="0"/>
              </a:rPr>
              <a:t/>
            </a:r>
            <a:br>
              <a:rPr lang="en-US" sz="2400" dirty="0">
                <a:latin typeface="Cambria" panose="02040503050406030204" pitchFamily="18" charset="0"/>
                <a:ea typeface="Cambria" panose="02040503050406030204" pitchFamily="18" charset="0"/>
                <a:cs typeface="Arial" panose="020B0604020202020204" pitchFamily="34" charset="0"/>
              </a:rPr>
            </a:br>
            <a:r>
              <a:rPr lang="en-US" sz="2400" dirty="0">
                <a:latin typeface="Cambria" panose="02040503050406030204" pitchFamily="18" charset="0"/>
                <a:ea typeface="Cambria" panose="02040503050406030204" pitchFamily="18" charset="0"/>
                <a:cs typeface="Arial" panose="020B0604020202020204" pitchFamily="34" charset="0"/>
              </a:rPr>
              <a:t/>
            </a:r>
            <a:br>
              <a:rPr lang="en-US" sz="2400" dirty="0">
                <a:latin typeface="Cambria" panose="02040503050406030204" pitchFamily="18" charset="0"/>
                <a:ea typeface="Cambria" panose="02040503050406030204" pitchFamily="18" charset="0"/>
                <a:cs typeface="Arial" panose="020B0604020202020204" pitchFamily="34" charset="0"/>
              </a:rPr>
            </a:br>
            <a:r>
              <a:rPr lang="en-US" sz="2400" dirty="0">
                <a:latin typeface="Cambria" panose="02040503050406030204" pitchFamily="18" charset="0"/>
                <a:ea typeface="Cambria" panose="02040503050406030204" pitchFamily="18" charset="0"/>
                <a:cs typeface="Arial" panose="020B0604020202020204" pitchFamily="34" charset="0"/>
              </a:rPr>
              <a:t/>
            </a:r>
            <a:br>
              <a:rPr lang="en-US" sz="2400" dirty="0">
                <a:latin typeface="Cambria" panose="02040503050406030204" pitchFamily="18" charset="0"/>
                <a:ea typeface="Cambria" panose="02040503050406030204" pitchFamily="18" charset="0"/>
                <a:cs typeface="Arial" panose="020B0604020202020204" pitchFamily="34" charset="0"/>
              </a:rPr>
            </a:br>
            <a: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sq-AL" sz="2400"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sq-AL" sz="2400"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US" sz="2400" b="1"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b="1"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US" altLang="el-GR" sz="2400" b="1" dirty="0">
                <a:latin typeface="Cambria" panose="02040503050406030204" pitchFamily="18" charset="0"/>
                <a:ea typeface="Cambria" panose="02040503050406030204" pitchFamily="18" charset="0"/>
                <a:cs typeface="Arial" panose="020B0604020202020204" pitchFamily="34" charset="0"/>
              </a:rPr>
              <a:t/>
            </a:r>
            <a:br>
              <a:rPr lang="en-US" altLang="el-GR" sz="2400" b="1" dirty="0">
                <a:latin typeface="Cambria" panose="02040503050406030204" pitchFamily="18" charset="0"/>
                <a:ea typeface="Cambria" panose="02040503050406030204" pitchFamily="18" charset="0"/>
                <a:cs typeface="Arial" panose="020B0604020202020204" pitchFamily="34" charset="0"/>
              </a:rPr>
            </a:br>
            <a:endParaRPr lang="el-GR" altLang="el-GR" sz="2400" b="1" dirty="0">
              <a:latin typeface="Cambria" panose="02040503050406030204" pitchFamily="18" charset="0"/>
              <a:ea typeface="Cambria" panose="02040503050406030204" pitchFamily="18" charset="0"/>
              <a:cs typeface="Arial" panose="020B0604020202020204" pitchFamily="34" charset="0"/>
            </a:endParaRPr>
          </a:p>
        </p:txBody>
      </p:sp>
      <p:sp>
        <p:nvSpPr>
          <p:cNvPr id="16" name="Text Box 23"/>
          <p:cNvSpPr txBox="1">
            <a:spLocks noChangeArrowheads="1"/>
          </p:cNvSpPr>
          <p:nvPr/>
        </p:nvSpPr>
        <p:spPr bwMode="auto">
          <a:xfrm>
            <a:off x="0" y="685800"/>
            <a:ext cx="9144000" cy="624786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buFontTx/>
              <a:buChar char="-"/>
            </a:pPr>
            <a:r>
              <a:rPr lang="en-US" sz="2400" b="1" dirty="0" smtClean="0">
                <a:latin typeface="Cambria" panose="02040503050406030204" pitchFamily="18" charset="0"/>
                <a:ea typeface="Cambria" panose="02040503050406030204" pitchFamily="18" charset="0"/>
              </a:rPr>
              <a:t>T</a:t>
            </a:r>
            <a:r>
              <a:rPr lang="sq-AL" sz="2400" b="1" dirty="0" smtClean="0">
                <a:latin typeface="Cambria" panose="02040503050406030204" pitchFamily="18" charset="0"/>
                <a:ea typeface="Cambria" panose="02040503050406030204" pitchFamily="18" charset="0"/>
              </a:rPr>
              <a:t>ë kryej monitorimet</a:t>
            </a:r>
            <a:r>
              <a:rPr lang="en-US" sz="2400" b="1" dirty="0" smtClean="0">
                <a:latin typeface="Cambria" panose="02040503050406030204" pitchFamily="18" charset="0"/>
                <a:ea typeface="Cambria" panose="02040503050406030204" pitchFamily="18" charset="0"/>
              </a:rPr>
              <a:t> e </a:t>
            </a:r>
            <a:r>
              <a:rPr lang="en-US" sz="2400" b="1" dirty="0" err="1" smtClean="0">
                <a:latin typeface="Cambria" panose="02040503050406030204" pitchFamily="18" charset="0"/>
                <a:ea typeface="Cambria" panose="02040503050406030204" pitchFamily="18" charset="0"/>
              </a:rPr>
              <a:t>aktiviteteve</a:t>
            </a:r>
            <a:r>
              <a:rPr lang="en-US" sz="2400" b="1" dirty="0" smtClean="0">
                <a:latin typeface="Cambria" panose="02040503050406030204" pitchFamily="18" charset="0"/>
                <a:ea typeface="Cambria" panose="02040503050406030204" pitchFamily="18" charset="0"/>
              </a:rPr>
              <a:t> </a:t>
            </a:r>
            <a:r>
              <a:rPr lang="en-US" sz="2400" b="1" dirty="0" err="1" smtClean="0">
                <a:latin typeface="Cambria" panose="02040503050406030204" pitchFamily="18" charset="0"/>
                <a:ea typeface="Cambria" panose="02040503050406030204" pitchFamily="18" charset="0"/>
              </a:rPr>
              <a:t>te</a:t>
            </a:r>
            <a:r>
              <a:rPr lang="en-US" sz="2400" b="1" dirty="0" smtClean="0">
                <a:latin typeface="Cambria" panose="02040503050406030204" pitchFamily="18" charset="0"/>
                <a:ea typeface="Cambria" panose="02040503050406030204" pitchFamily="18" charset="0"/>
              </a:rPr>
              <a:t> </a:t>
            </a:r>
            <a:r>
              <a:rPr lang="en-US" sz="2400" b="1" dirty="0" err="1" smtClean="0">
                <a:latin typeface="Cambria" panose="02040503050406030204" pitchFamily="18" charset="0"/>
                <a:ea typeface="Cambria" panose="02040503050406030204" pitchFamily="18" charset="0"/>
              </a:rPr>
              <a:t>prokurimit</a:t>
            </a:r>
            <a:r>
              <a:rPr lang="en-US" sz="2400" b="1" dirty="0" smtClean="0">
                <a:latin typeface="Cambria" panose="02040503050406030204" pitchFamily="18" charset="0"/>
                <a:ea typeface="Cambria" panose="02040503050406030204" pitchFamily="18" charset="0"/>
              </a:rPr>
              <a:t> </a:t>
            </a:r>
            <a:r>
              <a:rPr lang="en-US" sz="2400" b="1" dirty="0" err="1" smtClean="0">
                <a:latin typeface="Cambria" panose="02040503050406030204" pitchFamily="18" charset="0"/>
                <a:ea typeface="Cambria" panose="02040503050406030204" pitchFamily="18" charset="0"/>
              </a:rPr>
              <a:t>permes</a:t>
            </a:r>
            <a:r>
              <a:rPr lang="en-US" sz="2400" b="1" dirty="0" smtClean="0">
                <a:latin typeface="Cambria" panose="02040503050406030204" pitchFamily="18" charset="0"/>
                <a:ea typeface="Cambria" panose="02040503050406030204" pitchFamily="18" charset="0"/>
              </a:rPr>
              <a:t> </a:t>
            </a:r>
            <a:r>
              <a:rPr lang="en-US" sz="2400" b="1" dirty="0" err="1" smtClean="0">
                <a:latin typeface="Cambria" panose="02040503050406030204" pitchFamily="18" charset="0"/>
                <a:ea typeface="Cambria" panose="02040503050406030204" pitchFamily="18" charset="0"/>
              </a:rPr>
              <a:t>platformes</a:t>
            </a:r>
            <a:r>
              <a:rPr lang="en-US" sz="2400" b="1" dirty="0" smtClean="0">
                <a:latin typeface="Cambria" panose="02040503050406030204" pitchFamily="18" charset="0"/>
                <a:ea typeface="Cambria" panose="02040503050406030204" pitchFamily="18" charset="0"/>
              </a:rPr>
              <a:t> </a:t>
            </a:r>
            <a:r>
              <a:rPr lang="en-US" sz="2400" b="1" dirty="0" err="1" smtClean="0">
                <a:latin typeface="Cambria" panose="02040503050406030204" pitchFamily="18" charset="0"/>
                <a:ea typeface="Cambria" panose="02040503050406030204" pitchFamily="18" charset="0"/>
              </a:rPr>
              <a:t>Elektronike</a:t>
            </a:r>
            <a:r>
              <a:rPr lang="en-US" sz="2400" b="1" dirty="0" smtClean="0">
                <a:latin typeface="Cambria" panose="02040503050406030204" pitchFamily="18" charset="0"/>
                <a:ea typeface="Cambria" panose="02040503050406030204" pitchFamily="18" charset="0"/>
              </a:rPr>
              <a:t> : </a:t>
            </a:r>
            <a:r>
              <a:rPr lang="sq-AL" sz="2400" dirty="0">
                <a:latin typeface="Cambria" panose="02040503050406030204" pitchFamily="18" charset="0"/>
                <a:ea typeface="Cambria" panose="02040503050406030204" pitchFamily="18" charset="0"/>
              </a:rPr>
              <a:t> </a:t>
            </a:r>
            <a:endParaRPr lang="en-US" sz="2400" dirty="0" smtClean="0">
              <a:latin typeface="Cambria" panose="02040503050406030204" pitchFamily="18" charset="0"/>
              <a:ea typeface="Cambria" panose="02040503050406030204" pitchFamily="18" charset="0"/>
            </a:endParaRPr>
          </a:p>
          <a:p>
            <a:pPr marL="342900" indent="-342900">
              <a:buFontTx/>
              <a:buChar char="-"/>
            </a:pPr>
            <a:endParaRPr lang="en-US" sz="2400" dirty="0">
              <a:latin typeface="Cambria" panose="02040503050406030204" pitchFamily="18" charset="0"/>
              <a:ea typeface="Cambria" panose="02040503050406030204" pitchFamily="18" charset="0"/>
            </a:endParaRPr>
          </a:p>
          <a:p>
            <a:pPr marL="457200" indent="-457200">
              <a:buFont typeface="Arial" pitchFamily="34" charset="0"/>
              <a:buChar char="•"/>
            </a:pPr>
            <a:r>
              <a:rPr lang="sq-AL" sz="2400" dirty="0">
                <a:latin typeface="Cambria" panose="02040503050406030204" pitchFamily="18" charset="0"/>
                <a:ea typeface="Cambria" panose="02040503050406030204" pitchFamily="18" charset="0"/>
              </a:rPr>
              <a:t>Autoritetet kontraktuese qe  shpërblejnë kontrata </a:t>
            </a:r>
            <a:r>
              <a:rPr lang="en-US" sz="2400" dirty="0" smtClean="0">
                <a:latin typeface="Cambria" panose="02040503050406030204" pitchFamily="18" charset="0"/>
                <a:ea typeface="Cambria" panose="02040503050406030204" pitchFamily="18" charset="0"/>
              </a:rPr>
              <a:t>ne </a:t>
            </a:r>
            <a:r>
              <a:rPr lang="en-US" sz="2400" dirty="0" err="1" smtClean="0">
                <a:latin typeface="Cambria" panose="02040503050406030204" pitchFamily="18" charset="0"/>
                <a:ea typeface="Cambria" panose="02040503050406030204" pitchFamily="18" charset="0"/>
              </a:rPr>
              <a:t>mbeshtetje</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te</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nenit</a:t>
            </a:r>
            <a:r>
              <a:rPr lang="en-US" sz="2400" dirty="0" smtClean="0">
                <a:latin typeface="Cambria" panose="02040503050406030204" pitchFamily="18" charset="0"/>
                <a:ea typeface="Cambria" panose="02040503050406030204" pitchFamily="18" charset="0"/>
              </a:rPr>
              <a:t> </a:t>
            </a:r>
            <a:r>
              <a:rPr lang="sq-AL" sz="2400" dirty="0" smtClean="0">
                <a:latin typeface="Cambria" panose="02040503050406030204" pitchFamily="18" charset="0"/>
                <a:ea typeface="Cambria" panose="02040503050406030204" pitchFamily="18" charset="0"/>
              </a:rPr>
              <a:t>35.1</a:t>
            </a:r>
            <a:r>
              <a:rPr lang="sq-AL" sz="2400" dirty="0">
                <a:latin typeface="Cambria" panose="02040503050406030204" pitchFamily="18" charset="0"/>
                <a:ea typeface="Cambria" panose="02040503050406030204" pitchFamily="18" charset="0"/>
              </a:rPr>
              <a:t>, dhe kurdo qe refuzojnë një oferte me çmime </a:t>
            </a:r>
            <a:r>
              <a:rPr lang="sq-AL" sz="2400" b="1" dirty="0">
                <a:latin typeface="Cambria" panose="02040503050406030204" pitchFamily="18" charset="0"/>
                <a:ea typeface="Cambria" panose="02040503050406030204" pitchFamily="18" charset="0"/>
              </a:rPr>
              <a:t>jonormalisht te ulte</a:t>
            </a:r>
            <a:r>
              <a:rPr lang="sq-AL" sz="2400" dirty="0">
                <a:latin typeface="Cambria" panose="02040503050406030204" pitchFamily="18" charset="0"/>
                <a:ea typeface="Cambria" panose="02040503050406030204" pitchFamily="18" charset="0"/>
              </a:rPr>
              <a:t>, AK do t'i </a:t>
            </a:r>
            <a:r>
              <a:rPr lang="sq-AL" sz="2400" b="1" dirty="0">
                <a:latin typeface="Cambria" panose="02040503050406030204" pitchFamily="18" charset="0"/>
                <a:ea typeface="Cambria" panose="02040503050406030204" pitchFamily="18" charset="0"/>
              </a:rPr>
              <a:t>komunikojnë vendimet </a:t>
            </a:r>
            <a:r>
              <a:rPr lang="sq-AL" sz="2400" dirty="0">
                <a:latin typeface="Cambria" panose="02040503050406030204" pitchFamily="18" charset="0"/>
                <a:ea typeface="Cambria" panose="02040503050406030204" pitchFamily="18" charset="0"/>
              </a:rPr>
              <a:t>e tilla tek KRPP-ja </a:t>
            </a:r>
            <a:r>
              <a:rPr lang="en-US" sz="2400" dirty="0" smtClean="0">
                <a:latin typeface="Cambria" panose="02040503050406030204" pitchFamily="18" charset="0"/>
                <a:ea typeface="Cambria" panose="02040503050406030204" pitchFamily="18" charset="0"/>
              </a:rPr>
              <a:t>.</a:t>
            </a:r>
            <a:r>
              <a:rPr lang="sq-AL" sz="2400" dirty="0" smtClean="0">
                <a:latin typeface="Cambria" panose="02040503050406030204" pitchFamily="18" charset="0"/>
                <a:ea typeface="Cambria" panose="02040503050406030204" pitchFamily="18" charset="0"/>
              </a:rPr>
              <a:t> </a:t>
            </a:r>
            <a:endParaRPr lang="en-US" sz="2400" b="1" dirty="0" smtClean="0">
              <a:latin typeface="Cambria" panose="02040503050406030204" pitchFamily="18" charset="0"/>
              <a:ea typeface="Cambria" panose="02040503050406030204" pitchFamily="18" charset="0"/>
            </a:endParaRPr>
          </a:p>
          <a:p>
            <a:pPr marL="457200" indent="-457200">
              <a:buFont typeface="Arial" pitchFamily="34" charset="0"/>
              <a:buChar char="•"/>
            </a:pPr>
            <a:r>
              <a:rPr lang="sq-AL" sz="2400" dirty="0">
                <a:latin typeface="Cambria" panose="02040503050406030204" pitchFamily="18" charset="0"/>
                <a:ea typeface="Cambria" panose="02040503050406030204" pitchFamily="18" charset="0"/>
              </a:rPr>
              <a:t>KRPP-ja mund </a:t>
            </a:r>
            <a:r>
              <a:rPr lang="sq-AL" sz="2400" b="1" dirty="0">
                <a:latin typeface="Cambria" panose="02040503050406030204" pitchFamily="18" charset="0"/>
                <a:ea typeface="Cambria" panose="02040503050406030204" pitchFamily="18" charset="0"/>
              </a:rPr>
              <a:t>të vendos qe te kryej kontrolle te këtyre  vendimeve</a:t>
            </a:r>
            <a:r>
              <a:rPr lang="sq-AL" sz="2400" dirty="0">
                <a:latin typeface="Cambria" panose="02040503050406030204" pitchFamily="18" charset="0"/>
                <a:ea typeface="Cambria" panose="02040503050406030204" pitchFamily="18" charset="0"/>
              </a:rPr>
              <a:t>, duke i ftuar, kur është e nevojshme, autoritetet kontraktues </a:t>
            </a:r>
            <a:r>
              <a:rPr lang="sq-AL" sz="2400" dirty="0" smtClean="0">
                <a:latin typeface="Cambria" panose="02040503050406030204" pitchFamily="18" charset="0"/>
                <a:ea typeface="Cambria" panose="02040503050406030204" pitchFamily="18" charset="0"/>
              </a:rPr>
              <a:t>për të </a:t>
            </a:r>
            <a:r>
              <a:rPr lang="en-US" sz="2400" b="1" dirty="0" smtClean="0">
                <a:latin typeface="Cambria" panose="02040503050406030204" pitchFamily="18" charset="0"/>
                <a:ea typeface="Cambria" panose="02040503050406030204" pitchFamily="18" charset="0"/>
              </a:rPr>
              <a:t>RI-</a:t>
            </a:r>
            <a:r>
              <a:rPr lang="sq-AL" sz="2400" b="1" dirty="0" smtClean="0">
                <a:latin typeface="Cambria" panose="02040503050406030204" pitchFamily="18" charset="0"/>
                <a:ea typeface="Cambria" panose="02040503050406030204" pitchFamily="18" charset="0"/>
              </a:rPr>
              <a:t>shqyrtuar </a:t>
            </a:r>
            <a:r>
              <a:rPr lang="sq-AL" sz="2400" b="1" dirty="0">
                <a:latin typeface="Cambria" panose="02040503050406030204" pitchFamily="18" charset="0"/>
                <a:ea typeface="Cambria" panose="02040503050406030204" pitchFamily="18" charset="0"/>
              </a:rPr>
              <a:t>vendimin </a:t>
            </a:r>
            <a:r>
              <a:rPr lang="sq-AL" sz="2400" dirty="0">
                <a:latin typeface="Cambria" panose="02040503050406030204" pitchFamily="18" charset="0"/>
                <a:ea typeface="Cambria" panose="02040503050406030204" pitchFamily="18" charset="0"/>
              </a:rPr>
              <a:t>e tyre. </a:t>
            </a:r>
            <a:endParaRPr lang="en-US" sz="2400" dirty="0" smtClean="0">
              <a:latin typeface="Cambria" panose="02040503050406030204" pitchFamily="18" charset="0"/>
              <a:ea typeface="Cambria" panose="02040503050406030204" pitchFamily="18" charset="0"/>
            </a:endParaRPr>
          </a:p>
          <a:p>
            <a:pPr marL="457200" indent="-457200">
              <a:buFont typeface="Arial" pitchFamily="34" charset="0"/>
              <a:buChar char="•"/>
            </a:pPr>
            <a:r>
              <a:rPr lang="sq-AL" sz="2400" dirty="0">
                <a:latin typeface="Cambria" panose="02040503050406030204" pitchFamily="18" charset="0"/>
                <a:ea typeface="Cambria" panose="02040503050406030204" pitchFamily="18" charset="0"/>
              </a:rPr>
              <a:t>Opinioni i lëshuar nga KRPP-ja nuk ka një karakter të </a:t>
            </a:r>
            <a:r>
              <a:rPr lang="sq-AL" sz="2400" b="1" dirty="0">
                <a:latin typeface="Cambria" panose="02040503050406030204" pitchFamily="18" charset="0"/>
                <a:ea typeface="Cambria" panose="02040503050406030204" pitchFamily="18" charset="0"/>
              </a:rPr>
              <a:t>detyrueshëm</a:t>
            </a:r>
            <a:r>
              <a:rPr lang="sq-AL" sz="2400" dirty="0">
                <a:latin typeface="Cambria" panose="02040503050406030204" pitchFamily="18" charset="0"/>
                <a:ea typeface="Cambria" panose="02040503050406030204" pitchFamily="18" charset="0"/>
              </a:rPr>
              <a:t> për autoritetet </a:t>
            </a:r>
            <a:r>
              <a:rPr lang="sq-AL" sz="2400" dirty="0" smtClean="0">
                <a:latin typeface="Cambria" panose="02040503050406030204" pitchFamily="18" charset="0"/>
                <a:ea typeface="Cambria" panose="02040503050406030204" pitchFamily="18" charset="0"/>
              </a:rPr>
              <a:t>kontraktuese</a:t>
            </a:r>
            <a:r>
              <a:rPr lang="en-US" sz="2400" dirty="0" smtClean="0">
                <a:latin typeface="Cambria" panose="02040503050406030204" pitchFamily="18" charset="0"/>
                <a:ea typeface="Cambria" panose="02040503050406030204" pitchFamily="18" charset="0"/>
              </a:rPr>
              <a:t>.</a:t>
            </a:r>
            <a:endParaRPr lang="en-US" sz="2400" dirty="0">
              <a:latin typeface="Cambria" panose="02040503050406030204" pitchFamily="18" charset="0"/>
              <a:ea typeface="Cambria" panose="02040503050406030204" pitchFamily="18" charset="0"/>
            </a:endParaRPr>
          </a:p>
          <a:p>
            <a:pPr marL="457200" indent="-457200">
              <a:buFont typeface="Arial" pitchFamily="34" charset="0"/>
              <a:buChar char="•"/>
            </a:pPr>
            <a:r>
              <a:rPr lang="sq-AL" sz="2400" dirty="0">
                <a:latin typeface="Cambria" panose="02040503050406030204" pitchFamily="18" charset="0"/>
                <a:ea typeface="Cambria" panose="02040503050406030204" pitchFamily="18" charset="0"/>
              </a:rPr>
              <a:t>Opinionet e lartpërmendura ne çdo rast  mund të </a:t>
            </a:r>
            <a:r>
              <a:rPr lang="sq-AL" sz="2400" b="1" dirty="0" smtClean="0">
                <a:latin typeface="Cambria" panose="02040503050406030204" pitchFamily="18" charset="0"/>
                <a:ea typeface="Cambria" panose="02040503050406030204" pitchFamily="18" charset="0"/>
              </a:rPr>
              <a:t>m</a:t>
            </a:r>
            <a:r>
              <a:rPr lang="en-US" sz="2400" b="1" dirty="0" smtClean="0">
                <a:latin typeface="Cambria" panose="02040503050406030204" pitchFamily="18" charset="0"/>
                <a:ea typeface="Cambria" panose="02040503050406030204" pitchFamily="18" charset="0"/>
              </a:rPr>
              <a:t>e</a:t>
            </a:r>
            <a:r>
              <a:rPr lang="sq-AL" sz="2400" b="1" dirty="0" smtClean="0">
                <a:latin typeface="Cambria" panose="02040503050406030204" pitchFamily="18" charset="0"/>
                <a:ea typeface="Cambria" panose="02040503050406030204" pitchFamily="18" charset="0"/>
              </a:rPr>
              <a:t>rren </a:t>
            </a:r>
            <a:r>
              <a:rPr lang="sq-AL" sz="2400" dirty="0">
                <a:latin typeface="Cambria" panose="02040503050406030204" pitchFamily="18" charset="0"/>
                <a:ea typeface="Cambria" panose="02040503050406030204" pitchFamily="18" charset="0"/>
              </a:rPr>
              <a:t>në </a:t>
            </a:r>
            <a:r>
              <a:rPr lang="sq-AL" sz="2400" b="1" dirty="0">
                <a:latin typeface="Cambria" panose="02040503050406030204" pitchFamily="18" charset="0"/>
                <a:ea typeface="Cambria" panose="02040503050406030204" pitchFamily="18" charset="0"/>
              </a:rPr>
              <a:t>konsideratë nga OSHP-ja</a:t>
            </a:r>
            <a:r>
              <a:rPr lang="sq-AL" sz="2400" dirty="0">
                <a:latin typeface="Cambria" panose="02040503050406030204" pitchFamily="18" charset="0"/>
                <a:ea typeface="Cambria" panose="02040503050406030204" pitchFamily="18" charset="0"/>
              </a:rPr>
              <a:t> gjate trajtimit te një ankesë lidhur me vendimin në fjalë</a:t>
            </a:r>
            <a:r>
              <a:rPr lang="sq-AL" sz="2400" dirty="0" smtClean="0">
                <a:latin typeface="Cambria" panose="02040503050406030204" pitchFamily="18" charset="0"/>
                <a:ea typeface="Cambria" panose="02040503050406030204" pitchFamily="18" charset="0"/>
              </a:rPr>
              <a:t>.</a:t>
            </a:r>
            <a:endParaRPr lang="en-US" sz="2000" dirty="0" smtClean="0">
              <a:latin typeface="Cambria" panose="02040503050406030204" pitchFamily="18" charset="0"/>
              <a:ea typeface="Cambria" panose="02040503050406030204" pitchFamily="18" charset="0"/>
            </a:endParaRPr>
          </a:p>
          <a:p>
            <a:pPr marL="457200" indent="-457200">
              <a:buFont typeface="Arial" pitchFamily="34" charset="0"/>
              <a:buChar char="•"/>
            </a:pPr>
            <a:endParaRPr lang="en-US" sz="2000" dirty="0">
              <a:latin typeface="Cambria" panose="02040503050406030204" pitchFamily="18" charset="0"/>
              <a:ea typeface="Cambria" panose="02040503050406030204" pitchFamily="18" charset="0"/>
            </a:endParaRPr>
          </a:p>
          <a:p>
            <a:pPr marL="457200" indent="-457200">
              <a:buFont typeface="Arial" pitchFamily="34" charset="0"/>
              <a:buChar char="•"/>
            </a:pPr>
            <a:endParaRPr lang="en-US" sz="20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590648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0" y="152400"/>
            <a:ext cx="8305800" cy="8382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nchorCtr="0">
            <a:normAutofit fontScale="90000"/>
          </a:bodyPr>
          <a:lstStyle/>
          <a:p>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sq-AL"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 </a:t>
            </a:r>
            <a:r>
              <a:rPr lang="sq-AL"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25</a:t>
            </a:r>
            <a:r>
              <a:rPr lang="en-US"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 </a:t>
            </a:r>
            <a:r>
              <a:rPr lang="sq-AL"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Trajnimi </a:t>
            </a:r>
            <a:r>
              <a:rPr lang="sq-AL"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i Zyrtarëve të Prokurimit</a:t>
            </a:r>
            <a:r>
              <a:rPr lang="sq-AL" sz="31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sq-AL" sz="31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US"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endParaRPr lang="el-GR" altLang="el-GR"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endParaRPr>
          </a:p>
        </p:txBody>
      </p:sp>
      <p:sp>
        <p:nvSpPr>
          <p:cNvPr id="16" name="Text Box 23"/>
          <p:cNvSpPr txBox="1">
            <a:spLocks noChangeArrowheads="1"/>
          </p:cNvSpPr>
          <p:nvPr/>
        </p:nvSpPr>
        <p:spPr bwMode="auto">
          <a:xfrm>
            <a:off x="0" y="1219200"/>
            <a:ext cx="9144000" cy="5509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sq-AL" sz="2000" b="1" dirty="0">
                <a:latin typeface="Cambria" panose="02040503050406030204" pitchFamily="18" charset="0"/>
                <a:ea typeface="Cambria" panose="02040503050406030204" pitchFamily="18" charset="0"/>
              </a:rPr>
              <a:t>Përgjegjësitë për trajnime  barten nga IKAP tek </a:t>
            </a:r>
            <a:r>
              <a:rPr lang="sq-AL" sz="2000" b="1" dirty="0" smtClean="0">
                <a:latin typeface="Cambria" panose="02040503050406030204" pitchFamily="18" charset="0"/>
                <a:ea typeface="Cambria" panose="02040503050406030204" pitchFamily="18" charset="0"/>
              </a:rPr>
              <a:t>KRPP</a:t>
            </a:r>
            <a:endParaRPr lang="en-US" sz="2000" b="1" dirty="0" smtClean="0">
              <a:latin typeface="Cambria" panose="02040503050406030204" pitchFamily="18" charset="0"/>
              <a:ea typeface="Cambria" panose="02040503050406030204" pitchFamily="18" charset="0"/>
            </a:endParaRPr>
          </a:p>
          <a:p>
            <a:endParaRPr lang="en-US" sz="2000" dirty="0">
              <a:latin typeface="Cambria" panose="02040503050406030204" pitchFamily="18" charset="0"/>
              <a:ea typeface="Cambria" panose="02040503050406030204" pitchFamily="18" charset="0"/>
            </a:endParaRPr>
          </a:p>
          <a:p>
            <a:pPr marL="457200" lvl="0" indent="-457200">
              <a:buFont typeface="Arial" pitchFamily="34" charset="0"/>
              <a:buChar char="•"/>
            </a:pPr>
            <a:r>
              <a:rPr lang="sq-AL" sz="2400" b="1" dirty="0">
                <a:latin typeface="Cambria" panose="02040503050406030204" pitchFamily="18" charset="0"/>
                <a:ea typeface="Cambria" panose="02040503050406030204" pitchFamily="18" charset="0"/>
              </a:rPr>
              <a:t>Zhvillon modulet e trajnimit dhe </a:t>
            </a:r>
            <a:r>
              <a:rPr lang="sq-AL" sz="2400" b="1" dirty="0" err="1" smtClean="0">
                <a:latin typeface="Cambria" panose="02040503050406030204" pitchFamily="18" charset="0"/>
                <a:ea typeface="Cambria" panose="02040503050406030204" pitchFamily="18" charset="0"/>
              </a:rPr>
              <a:t>kurrikulen</a:t>
            </a:r>
            <a:r>
              <a:rPr lang="en-US" sz="2400" b="1" dirty="0" smtClean="0">
                <a:latin typeface="Cambria" panose="02040503050406030204" pitchFamily="18" charset="0"/>
                <a:ea typeface="Cambria" panose="02040503050406030204" pitchFamily="18" charset="0"/>
              </a:rPr>
              <a:t> e </a:t>
            </a:r>
            <a:r>
              <a:rPr lang="en-US" sz="2400" b="1" dirty="0" err="1" smtClean="0">
                <a:latin typeface="Cambria" panose="02040503050406030204" pitchFamily="18" charset="0"/>
                <a:ea typeface="Cambria" panose="02040503050406030204" pitchFamily="18" charset="0"/>
              </a:rPr>
              <a:t>trajnimit</a:t>
            </a:r>
            <a:r>
              <a:rPr lang="en-US" sz="2400" b="1" dirty="0" smtClean="0">
                <a:latin typeface="Cambria" panose="02040503050406030204" pitchFamily="18" charset="0"/>
                <a:ea typeface="Cambria" panose="02040503050406030204" pitchFamily="18" charset="0"/>
              </a:rPr>
              <a:t>.</a:t>
            </a:r>
            <a:endParaRPr lang="en-US" sz="2400" dirty="0">
              <a:latin typeface="Cambria" panose="02040503050406030204" pitchFamily="18" charset="0"/>
              <a:ea typeface="Cambria" panose="02040503050406030204" pitchFamily="18" charset="0"/>
            </a:endParaRPr>
          </a:p>
          <a:p>
            <a:pPr marL="457200" lvl="0" indent="-457200">
              <a:buFont typeface="Arial" pitchFamily="34" charset="0"/>
              <a:buChar char="•"/>
            </a:pPr>
            <a:r>
              <a:rPr lang="sq-AL" sz="2400" b="1" dirty="0">
                <a:latin typeface="Cambria" panose="02040503050406030204" pitchFamily="18" charset="0"/>
                <a:ea typeface="Cambria" panose="02040503050406030204" pitchFamily="18" charset="0"/>
              </a:rPr>
              <a:t>Identifikon (përzgjedh) trajnerët </a:t>
            </a:r>
            <a:r>
              <a:rPr lang="en-US" sz="2400" b="1" dirty="0" smtClean="0">
                <a:latin typeface="Cambria" panose="02040503050406030204" pitchFamily="18" charset="0"/>
                <a:ea typeface="Cambria" panose="02040503050406030204" pitchFamily="18" charset="0"/>
              </a:rPr>
              <a:t>.</a:t>
            </a:r>
            <a:endParaRPr lang="en-US" sz="2400" dirty="0">
              <a:latin typeface="Cambria" panose="02040503050406030204" pitchFamily="18" charset="0"/>
              <a:ea typeface="Cambria" panose="02040503050406030204" pitchFamily="18" charset="0"/>
            </a:endParaRPr>
          </a:p>
          <a:p>
            <a:pPr marL="457200" lvl="0" indent="-457200">
              <a:buFont typeface="Arial" pitchFamily="34" charset="0"/>
              <a:buChar char="•"/>
            </a:pPr>
            <a:r>
              <a:rPr lang="sq-AL" sz="2400" b="1" dirty="0">
                <a:latin typeface="Cambria" panose="02040503050406030204" pitchFamily="18" charset="0"/>
                <a:ea typeface="Cambria" panose="02040503050406030204" pitchFamily="18" charset="0"/>
              </a:rPr>
              <a:t>Siguron qe trajnimet te mbahen nga trajnerë apo Institucion i trajnimeve që ka ekspertizë substanciale </a:t>
            </a:r>
            <a:r>
              <a:rPr lang="en-US" sz="2400" dirty="0">
                <a:latin typeface="Cambria" panose="02040503050406030204" pitchFamily="18" charset="0"/>
                <a:ea typeface="Cambria" panose="02040503050406030204" pitchFamily="18" charset="0"/>
              </a:rPr>
              <a:t> </a:t>
            </a:r>
            <a:r>
              <a:rPr lang="en-US" sz="2400" dirty="0" smtClean="0">
                <a:latin typeface="Cambria" panose="02040503050406030204" pitchFamily="18" charset="0"/>
                <a:ea typeface="Cambria" panose="02040503050406030204" pitchFamily="18" charset="0"/>
              </a:rPr>
              <a:t>ne </a:t>
            </a:r>
            <a:r>
              <a:rPr lang="sq-AL" sz="2400" dirty="0" smtClean="0">
                <a:latin typeface="Cambria" panose="02040503050406030204" pitchFamily="18" charset="0"/>
                <a:ea typeface="Cambria" panose="02040503050406030204" pitchFamily="18" charset="0"/>
              </a:rPr>
              <a:t> prokurim; </a:t>
            </a:r>
            <a:endParaRPr lang="en-US" sz="2400" dirty="0">
              <a:latin typeface="Cambria" panose="02040503050406030204" pitchFamily="18" charset="0"/>
              <a:ea typeface="Cambria" panose="02040503050406030204" pitchFamily="18" charset="0"/>
            </a:endParaRPr>
          </a:p>
          <a:p>
            <a:pPr marL="457200" lvl="0" indent="-457200">
              <a:buFont typeface="Arial" pitchFamily="34" charset="0"/>
              <a:buChar char="•"/>
            </a:pPr>
            <a:r>
              <a:rPr lang="sq-AL" sz="2400" b="1" dirty="0">
                <a:latin typeface="Cambria" panose="02040503050406030204" pitchFamily="18" charset="0"/>
                <a:ea typeface="Cambria" panose="02040503050406030204" pitchFamily="18" charset="0"/>
              </a:rPr>
              <a:t>Ne bashkëpunim me IKAP-in aranzhon zhvillimin dhe mbajtjen e trajnimeve</a:t>
            </a:r>
            <a:endParaRPr lang="en-US" sz="2400" dirty="0">
              <a:latin typeface="Cambria" panose="02040503050406030204" pitchFamily="18" charset="0"/>
              <a:ea typeface="Cambria" panose="02040503050406030204" pitchFamily="18" charset="0"/>
            </a:endParaRPr>
          </a:p>
          <a:p>
            <a:pPr marL="822960" lvl="0" indent="-457200">
              <a:buFont typeface="Wingdings" pitchFamily="2" charset="2"/>
              <a:buChar char="ü"/>
            </a:pPr>
            <a:r>
              <a:rPr lang="sq-AL" sz="2400" dirty="0">
                <a:latin typeface="Cambria" panose="02040503050406030204" pitchFamily="18" charset="0"/>
                <a:ea typeface="Cambria" panose="02040503050406030204" pitchFamily="18" charset="0"/>
              </a:rPr>
              <a:t>15 dite trajnime bazike</a:t>
            </a:r>
            <a:endParaRPr lang="en-US" sz="2400" dirty="0">
              <a:latin typeface="Cambria" panose="02040503050406030204" pitchFamily="18" charset="0"/>
              <a:ea typeface="Cambria" panose="02040503050406030204" pitchFamily="18" charset="0"/>
            </a:endParaRPr>
          </a:p>
          <a:p>
            <a:pPr marL="822960" lvl="0" indent="-457200">
              <a:buFont typeface="Wingdings" pitchFamily="2" charset="2"/>
              <a:buChar char="ü"/>
            </a:pPr>
            <a:r>
              <a:rPr lang="sq-AL" sz="2400" dirty="0">
                <a:latin typeface="Cambria" panose="02040503050406030204" pitchFamily="18" charset="0"/>
                <a:ea typeface="Cambria" panose="02040503050406030204" pitchFamily="18" charset="0"/>
              </a:rPr>
              <a:t>10 dite trajnime te avancuara</a:t>
            </a:r>
            <a:endParaRPr lang="en-US" sz="2400" dirty="0">
              <a:latin typeface="Cambria" panose="02040503050406030204" pitchFamily="18" charset="0"/>
              <a:ea typeface="Cambria" panose="02040503050406030204" pitchFamily="18" charset="0"/>
            </a:endParaRPr>
          </a:p>
          <a:p>
            <a:pPr marL="457200" lvl="0" indent="-457200">
              <a:buFont typeface="Arial" pitchFamily="34" charset="0"/>
              <a:buChar char="•"/>
            </a:pPr>
            <a:r>
              <a:rPr lang="sq-AL" sz="2400" b="1" dirty="0">
                <a:latin typeface="Cambria" panose="02040503050406030204" pitchFamily="18" charset="0"/>
                <a:ea typeface="Cambria" panose="02040503050406030204" pitchFamily="18" charset="0"/>
              </a:rPr>
              <a:t>Ne bashkëpunim me IKAP-in është përgjegjës për organizimin e provimeve.</a:t>
            </a:r>
            <a:endParaRPr lang="en-US" sz="2400" dirty="0">
              <a:latin typeface="Cambria" panose="02040503050406030204" pitchFamily="18" charset="0"/>
              <a:ea typeface="Cambria" panose="02040503050406030204" pitchFamily="18" charset="0"/>
            </a:endParaRPr>
          </a:p>
          <a:p>
            <a:pPr marL="457200" lvl="0" indent="-457200">
              <a:buFont typeface="Arial" pitchFamily="34" charset="0"/>
              <a:buChar char="•"/>
            </a:pPr>
            <a:r>
              <a:rPr lang="sq-AL" sz="2400" b="1" dirty="0">
                <a:latin typeface="Cambria" panose="02040503050406030204" pitchFamily="18" charset="0"/>
                <a:ea typeface="Cambria" panose="02040503050406030204" pitchFamily="18" charset="0"/>
              </a:rPr>
              <a:t>Në bashkëpunim me IKAP-in</a:t>
            </a:r>
            <a:r>
              <a:rPr lang="sq-AL" sz="2400" dirty="0">
                <a:latin typeface="Cambria" panose="02040503050406030204" pitchFamily="18" charset="0"/>
                <a:ea typeface="Cambria" panose="02040503050406030204" pitchFamily="18" charset="0"/>
              </a:rPr>
              <a:t> lëshon </a:t>
            </a:r>
            <a:r>
              <a:rPr lang="sq-AL" sz="2400" u="sng" dirty="0">
                <a:latin typeface="Cambria" panose="02040503050406030204" pitchFamily="18" charset="0"/>
                <a:ea typeface="Cambria" panose="02040503050406030204" pitchFamily="18" charset="0"/>
              </a:rPr>
              <a:t>“certifikatën themelore profesionale të prokurimit</a:t>
            </a:r>
            <a:r>
              <a:rPr lang="sq-AL" sz="2400" dirty="0">
                <a:latin typeface="Cambria" panose="02040503050406030204" pitchFamily="18" charset="0"/>
                <a:ea typeface="Cambria" panose="02040503050406030204" pitchFamily="18" charset="0"/>
              </a:rPr>
              <a:t>” dhe “</a:t>
            </a:r>
            <a:r>
              <a:rPr lang="sq-AL" sz="2400" u="sng" dirty="0">
                <a:latin typeface="Cambria" panose="02040503050406030204" pitchFamily="18" charset="0"/>
                <a:ea typeface="Cambria" panose="02040503050406030204" pitchFamily="18" charset="0"/>
              </a:rPr>
              <a:t>certifikatën e avancuar profesionale të </a:t>
            </a:r>
            <a:r>
              <a:rPr lang="sq-AL" sz="2400" u="sng" dirty="0" smtClean="0">
                <a:latin typeface="Cambria" panose="02040503050406030204" pitchFamily="18" charset="0"/>
                <a:ea typeface="Cambria" panose="02040503050406030204" pitchFamily="18" charset="0"/>
              </a:rPr>
              <a:t>prokurimit</a:t>
            </a:r>
            <a:r>
              <a:rPr lang="en-US" sz="2400" u="sng" dirty="0" smtClean="0">
                <a:latin typeface="Cambria" panose="02040503050406030204" pitchFamily="18" charset="0"/>
                <a:ea typeface="Cambria" panose="02040503050406030204" pitchFamily="18" charset="0"/>
              </a:rPr>
              <a:t> .</a:t>
            </a:r>
            <a:endParaRPr lang="en-US" sz="20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171776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76200" y="304800"/>
            <a:ext cx="9067800" cy="3048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nchorCtr="0">
            <a:normAutofit fontScale="90000"/>
          </a:bodyPr>
          <a:lstStyle/>
          <a:p>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sq-AL"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 </a:t>
            </a:r>
            <a:r>
              <a:rPr lang="sq-AL"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25</a:t>
            </a:r>
            <a:r>
              <a:rPr lang="en-US"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sq-AL"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Trajnimi </a:t>
            </a:r>
            <a:r>
              <a:rPr lang="sq-AL"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i Zyrtarëve të Prokurimit</a:t>
            </a:r>
            <a:r>
              <a:rPr lang="en-US"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(2)</a:t>
            </a:r>
            <a:r>
              <a:rPr lang="sq-AL" sz="31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sq-AL" sz="31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US"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US" altLang="el-GR" sz="2400" b="1" dirty="0">
                <a:latin typeface="Cambria" panose="02040503050406030204" pitchFamily="18" charset="0"/>
                <a:ea typeface="Cambria" panose="02040503050406030204" pitchFamily="18" charset="0"/>
                <a:cs typeface="Arial" panose="020B0604020202020204" pitchFamily="34" charset="0"/>
              </a:rPr>
              <a:t/>
            </a:r>
            <a:br>
              <a:rPr lang="en-US" altLang="el-GR" sz="2400" b="1" dirty="0">
                <a:latin typeface="Cambria" panose="02040503050406030204" pitchFamily="18" charset="0"/>
                <a:ea typeface="Cambria" panose="02040503050406030204" pitchFamily="18" charset="0"/>
                <a:cs typeface="Arial" panose="020B0604020202020204" pitchFamily="34" charset="0"/>
              </a:rPr>
            </a:br>
            <a:endParaRPr lang="el-GR" altLang="el-GR" sz="2400" b="1" dirty="0">
              <a:latin typeface="Cambria" panose="02040503050406030204" pitchFamily="18" charset="0"/>
              <a:ea typeface="Cambria" panose="02040503050406030204" pitchFamily="18" charset="0"/>
              <a:cs typeface="Arial" panose="020B0604020202020204" pitchFamily="34" charset="0"/>
            </a:endParaRPr>
          </a:p>
        </p:txBody>
      </p:sp>
      <p:sp>
        <p:nvSpPr>
          <p:cNvPr id="16" name="Text Box 23"/>
          <p:cNvSpPr txBox="1">
            <a:spLocks noChangeArrowheads="1"/>
          </p:cNvSpPr>
          <p:nvPr/>
        </p:nvSpPr>
        <p:spPr bwMode="auto">
          <a:xfrm>
            <a:off x="76200" y="838200"/>
            <a:ext cx="8839200" cy="557075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sq-AL" sz="2000" b="1" u="sng" dirty="0"/>
              <a:t>Certifikatat</a:t>
            </a:r>
            <a:r>
              <a:rPr lang="sq-AL" sz="2000" b="1" u="sng" dirty="0" smtClean="0"/>
              <a:t>:</a:t>
            </a:r>
            <a:r>
              <a:rPr lang="sq-AL" sz="2000" b="1" dirty="0"/>
              <a:t> </a:t>
            </a:r>
            <a:endParaRPr lang="en-US" sz="2000" dirty="0"/>
          </a:p>
          <a:p>
            <a:pPr marL="457200" lvl="0" indent="-457200">
              <a:buFont typeface="Arial" pitchFamily="34" charset="0"/>
              <a:buChar char="•"/>
            </a:pPr>
            <a:r>
              <a:rPr lang="sq-AL" sz="2400" dirty="0">
                <a:latin typeface="Cambria" panose="02040503050406030204" pitchFamily="18" charset="0"/>
                <a:ea typeface="Cambria" panose="02040503050406030204" pitchFamily="18" charset="0"/>
              </a:rPr>
              <a:t>Certifikatat themelore profesionale të prokurimit janë të vlefshme </a:t>
            </a:r>
            <a:r>
              <a:rPr lang="sq-AL" sz="2400" b="1" dirty="0">
                <a:latin typeface="Cambria" panose="02040503050406030204" pitchFamily="18" charset="0"/>
                <a:ea typeface="Cambria" panose="02040503050406030204" pitchFamily="18" charset="0"/>
              </a:rPr>
              <a:t>për tri (3) </a:t>
            </a:r>
            <a:r>
              <a:rPr lang="sq-AL" sz="2400" b="1" dirty="0" smtClean="0">
                <a:latin typeface="Cambria" panose="02040503050406030204" pitchFamily="18" charset="0"/>
                <a:ea typeface="Cambria" panose="02040503050406030204" pitchFamily="18" charset="0"/>
              </a:rPr>
              <a:t>vite</a:t>
            </a:r>
            <a:r>
              <a:rPr lang="en-US" sz="2400" b="1" dirty="0" smtClean="0">
                <a:latin typeface="Cambria" panose="02040503050406030204" pitchFamily="18" charset="0"/>
                <a:ea typeface="Cambria" panose="02040503050406030204" pitchFamily="18" charset="0"/>
              </a:rPr>
              <a:t>.</a:t>
            </a:r>
            <a:endParaRPr lang="en-US" sz="2400" dirty="0">
              <a:latin typeface="Cambria" panose="02040503050406030204" pitchFamily="18" charset="0"/>
              <a:ea typeface="Cambria" panose="02040503050406030204" pitchFamily="18" charset="0"/>
            </a:endParaRPr>
          </a:p>
          <a:p>
            <a:pPr marL="457200" lvl="0" indent="-457200">
              <a:buFont typeface="Arial" pitchFamily="34" charset="0"/>
              <a:buChar char="•"/>
            </a:pPr>
            <a:r>
              <a:rPr lang="sq-AL" sz="2400" dirty="0">
                <a:latin typeface="Cambria" panose="02040503050406030204" pitchFamily="18" charset="0"/>
                <a:ea typeface="Cambria" panose="02040503050406030204" pitchFamily="18" charset="0"/>
              </a:rPr>
              <a:t>Personi i cili mban një certifikatë themelore të prokurimit dhe i cili nuk arrin të marrë certifikatën e avancuar brenda kësaj periudhe tri (3) vjeçare e humb të drejtën për të </a:t>
            </a:r>
            <a:r>
              <a:rPr lang="sq-AL" sz="2400" b="1" dirty="0">
                <a:latin typeface="Cambria" panose="02040503050406030204" pitchFamily="18" charset="0"/>
                <a:ea typeface="Cambria" panose="02040503050406030204" pitchFamily="18" charset="0"/>
              </a:rPr>
              <a:t>shërbyer si Zyrtar përgjegjës i Prokurimit</a:t>
            </a:r>
            <a:r>
              <a:rPr lang="sq-AL" sz="2400" dirty="0">
                <a:latin typeface="Cambria" panose="02040503050406030204" pitchFamily="18" charset="0"/>
                <a:ea typeface="Cambria" panose="02040503050406030204" pitchFamily="18" charset="0"/>
              </a:rPr>
              <a:t> përderisa ai/ajo të marrë certifikatën e </a:t>
            </a:r>
            <a:r>
              <a:rPr lang="sq-AL" sz="2400" dirty="0" smtClean="0">
                <a:latin typeface="Cambria" panose="02040503050406030204" pitchFamily="18" charset="0"/>
                <a:ea typeface="Cambria" panose="02040503050406030204" pitchFamily="18" charset="0"/>
              </a:rPr>
              <a:t>avancuar</a:t>
            </a:r>
            <a:r>
              <a:rPr lang="en-US" sz="2400" dirty="0" smtClean="0">
                <a:latin typeface="Cambria" panose="02040503050406030204" pitchFamily="18" charset="0"/>
                <a:ea typeface="Cambria" panose="02040503050406030204" pitchFamily="18" charset="0"/>
              </a:rPr>
              <a:t>.</a:t>
            </a:r>
            <a:endParaRPr lang="en-US" sz="2400" dirty="0">
              <a:latin typeface="Cambria" panose="02040503050406030204" pitchFamily="18" charset="0"/>
              <a:ea typeface="Cambria" panose="02040503050406030204" pitchFamily="18" charset="0"/>
            </a:endParaRPr>
          </a:p>
          <a:p>
            <a:pPr marL="457200" lvl="0" indent="-457200">
              <a:buFont typeface="Arial" pitchFamily="34" charset="0"/>
              <a:buChar char="•"/>
            </a:pPr>
            <a:r>
              <a:rPr lang="sq-AL" sz="2400" b="1" dirty="0">
                <a:latin typeface="Cambria" panose="02040503050406030204" pitchFamily="18" charset="0"/>
                <a:ea typeface="Cambria" panose="02040503050406030204" pitchFamily="18" charset="0"/>
              </a:rPr>
              <a:t>Certifikatat e avancuara kanë </a:t>
            </a:r>
            <a:r>
              <a:rPr lang="sq-AL" sz="2400" b="1" dirty="0" err="1">
                <a:latin typeface="Cambria" panose="02040503050406030204" pitchFamily="18" charset="0"/>
                <a:ea typeface="Cambria" panose="02040503050406030204" pitchFamily="18" charset="0"/>
              </a:rPr>
              <a:t>validitet</a:t>
            </a:r>
            <a:r>
              <a:rPr lang="sq-AL" sz="2400" b="1" dirty="0">
                <a:latin typeface="Cambria" panose="02040503050406030204" pitchFamily="18" charset="0"/>
                <a:ea typeface="Cambria" panose="02040503050406030204" pitchFamily="18" charset="0"/>
              </a:rPr>
              <a:t> të përhershëm dhe në rast se KRPP-ja organizon trajnime</a:t>
            </a:r>
            <a:r>
              <a:rPr lang="sq-AL" sz="2400" dirty="0">
                <a:latin typeface="Cambria" panose="02040503050406030204" pitchFamily="18" charset="0"/>
                <a:ea typeface="Cambria" panose="02040503050406030204" pitchFamily="18" charset="0"/>
              </a:rPr>
              <a:t> </a:t>
            </a:r>
            <a:r>
              <a:rPr lang="sq-AL" sz="2400" b="1" dirty="0">
                <a:latin typeface="Cambria" panose="02040503050406030204" pitchFamily="18" charset="0"/>
                <a:ea typeface="Cambria" panose="02040503050406030204" pitchFamily="18" charset="0"/>
              </a:rPr>
              <a:t>bartësit e tyre janë të obliguar që të ndjekin </a:t>
            </a:r>
            <a:r>
              <a:rPr lang="sq-AL" sz="2400" b="1" dirty="0" smtClean="0">
                <a:latin typeface="Cambria" panose="02040503050406030204" pitchFamily="18" charset="0"/>
                <a:ea typeface="Cambria" panose="02040503050406030204" pitchFamily="18" charset="0"/>
              </a:rPr>
              <a:t>trajnimet</a:t>
            </a:r>
            <a:r>
              <a:rPr lang="en-US" sz="2400" b="1" dirty="0" smtClean="0">
                <a:latin typeface="Cambria" panose="02040503050406030204" pitchFamily="18" charset="0"/>
                <a:ea typeface="Cambria" panose="02040503050406030204" pitchFamily="18" charset="0"/>
              </a:rPr>
              <a:t>.</a:t>
            </a:r>
            <a:endParaRPr lang="en-US" sz="2400" dirty="0">
              <a:latin typeface="Cambria" panose="02040503050406030204" pitchFamily="18" charset="0"/>
              <a:ea typeface="Cambria" panose="02040503050406030204" pitchFamily="18" charset="0"/>
            </a:endParaRPr>
          </a:p>
          <a:p>
            <a:pPr marL="457200" lvl="0" indent="-457200">
              <a:buFont typeface="Arial" pitchFamily="34" charset="0"/>
              <a:buChar char="•"/>
            </a:pPr>
            <a:r>
              <a:rPr lang="sq-AL" sz="2400" dirty="0">
                <a:latin typeface="Cambria" panose="02040503050406030204" pitchFamily="18" charset="0"/>
                <a:ea typeface="Cambria" panose="02040503050406030204" pitchFamily="18" charset="0"/>
              </a:rPr>
              <a:t>Personat të cilët posedojnë një </a:t>
            </a:r>
            <a:r>
              <a:rPr lang="sq-AL" sz="2400" b="1" u="sng" dirty="0">
                <a:latin typeface="Cambria" panose="02040503050406030204" pitchFamily="18" charset="0"/>
                <a:ea typeface="Cambria" panose="02040503050406030204" pitchFamily="18" charset="0"/>
              </a:rPr>
              <a:t>certifikatë ose diplomë të avancuar të nivelit </a:t>
            </a:r>
            <a:r>
              <a:rPr lang="sq-AL" sz="2400" b="1" u="sng" dirty="0" err="1">
                <a:latin typeface="Cambria" panose="02040503050406030204" pitchFamily="18" charset="0"/>
                <a:ea typeface="Cambria" panose="02040503050406030204" pitchFamily="18" charset="0"/>
              </a:rPr>
              <a:t>bachelor</a:t>
            </a:r>
            <a:r>
              <a:rPr lang="sq-AL" sz="2400" u="sng" dirty="0">
                <a:latin typeface="Cambria" panose="02040503050406030204" pitchFamily="18" charset="0"/>
                <a:ea typeface="Cambria" panose="02040503050406030204" pitchFamily="18" charset="0"/>
              </a:rPr>
              <a:t> ose </a:t>
            </a:r>
            <a:r>
              <a:rPr lang="sq-AL" sz="2400" b="1" u="sng" dirty="0" err="1">
                <a:latin typeface="Cambria" panose="02040503050406030204" pitchFamily="18" charset="0"/>
                <a:ea typeface="Cambria" panose="02040503050406030204" pitchFamily="18" charset="0"/>
              </a:rPr>
              <a:t>master</a:t>
            </a:r>
            <a:r>
              <a:rPr lang="sq-AL" sz="2400" b="1" u="sng" dirty="0">
                <a:latin typeface="Cambria" panose="02040503050406030204" pitchFamily="18" charset="0"/>
                <a:ea typeface="Cambria" panose="02040503050406030204" pitchFamily="18" charset="0"/>
              </a:rPr>
              <a:t> të prokurimit</a:t>
            </a:r>
            <a:r>
              <a:rPr lang="sq-AL" sz="2400" dirty="0">
                <a:latin typeface="Cambria" panose="02040503050406030204" pitchFamily="18" charset="0"/>
                <a:ea typeface="Cambria" panose="02040503050406030204" pitchFamily="18" charset="0"/>
              </a:rPr>
              <a:t> të njohur ndërkombëtarësh janë të përjashtuar nga obligimi për certifikim. </a:t>
            </a:r>
            <a:r>
              <a:rPr lang="sq-AL" sz="2400" b="1" dirty="0" smtClean="0">
                <a:latin typeface="Cambria" panose="02040503050406030204" pitchFamily="18" charset="0"/>
                <a:ea typeface="Cambria" panose="02040503050406030204" pitchFamily="18" charset="0"/>
              </a:rPr>
              <a:t> </a:t>
            </a:r>
            <a:endParaRPr lang="en-US" dirty="0"/>
          </a:p>
        </p:txBody>
      </p:sp>
    </p:spTree>
    <p:extLst>
      <p:ext uri="{BB962C8B-B14F-4D97-AF65-F5344CB8AC3E}">
        <p14:creationId xmlns:p14="http://schemas.microsoft.com/office/powerpoint/2010/main" val="3424651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76200" y="0"/>
            <a:ext cx="9067800" cy="9906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nchorCtr="0">
            <a:normAutofit fontScale="90000"/>
          </a:bodyPr>
          <a:lstStyle/>
          <a:p>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sq-AL"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 </a:t>
            </a:r>
            <a:r>
              <a:rPr lang="sq-AL"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25</a:t>
            </a:r>
            <a:r>
              <a:rPr lang="en-US"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sq-AL"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Trajnimi </a:t>
            </a:r>
            <a:r>
              <a:rPr lang="sq-AL"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i Zyrtarëve të Prokurimit</a:t>
            </a:r>
            <a:r>
              <a:rPr lang="en-US"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(3)</a:t>
            </a:r>
            <a:r>
              <a:rPr lang="sq-AL" sz="31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sq-AL" sz="31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US"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US" altLang="el-GR" sz="2400" b="1" dirty="0">
                <a:latin typeface="Cambria" panose="02040503050406030204" pitchFamily="18" charset="0"/>
                <a:ea typeface="Cambria" panose="02040503050406030204" pitchFamily="18" charset="0"/>
                <a:cs typeface="Arial" panose="020B0604020202020204" pitchFamily="34" charset="0"/>
              </a:rPr>
              <a:t/>
            </a:r>
            <a:br>
              <a:rPr lang="en-US" altLang="el-GR" sz="2400" b="1" dirty="0">
                <a:latin typeface="Cambria" panose="02040503050406030204" pitchFamily="18" charset="0"/>
                <a:ea typeface="Cambria" panose="02040503050406030204" pitchFamily="18" charset="0"/>
                <a:cs typeface="Arial" panose="020B0604020202020204" pitchFamily="34" charset="0"/>
              </a:rPr>
            </a:br>
            <a:endParaRPr lang="el-GR" altLang="el-GR" sz="2400" b="1" dirty="0">
              <a:latin typeface="Cambria" panose="02040503050406030204" pitchFamily="18" charset="0"/>
              <a:ea typeface="Cambria" panose="02040503050406030204" pitchFamily="18" charset="0"/>
              <a:cs typeface="Arial" panose="020B0604020202020204" pitchFamily="34" charset="0"/>
            </a:endParaRPr>
          </a:p>
        </p:txBody>
      </p:sp>
      <p:sp>
        <p:nvSpPr>
          <p:cNvPr id="16" name="Text Box 23"/>
          <p:cNvSpPr txBox="1">
            <a:spLocks noChangeArrowheads="1"/>
          </p:cNvSpPr>
          <p:nvPr/>
        </p:nvSpPr>
        <p:spPr bwMode="auto">
          <a:xfrm>
            <a:off x="0" y="838200"/>
            <a:ext cx="9144000" cy="59400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457200" lvl="0" indent="-457200">
              <a:buFont typeface="Arial" pitchFamily="34" charset="0"/>
              <a:buChar char="•"/>
            </a:pPr>
            <a:r>
              <a:rPr lang="sq-AL" sz="2000" dirty="0">
                <a:latin typeface="Cambria" panose="02040503050406030204" pitchFamily="18" charset="0"/>
                <a:ea typeface="Cambria" panose="02040503050406030204" pitchFamily="18" charset="0"/>
              </a:rPr>
              <a:t>Megjithatë, këta persona janë të obliguar që të marrin pjesë në trajnimin e vazhdueshëm</a:t>
            </a:r>
            <a:r>
              <a:rPr lang="sq-AL" sz="2000" dirty="0" smtClean="0">
                <a:latin typeface="Cambria" panose="02040503050406030204" pitchFamily="18" charset="0"/>
                <a:ea typeface="Cambria" panose="02040503050406030204" pitchFamily="18" charset="0"/>
              </a:rPr>
              <a:t>.</a:t>
            </a:r>
            <a:endParaRPr lang="en-US" sz="2000" b="1" u="sng" dirty="0">
              <a:latin typeface="Cambria" panose="02040503050406030204" pitchFamily="18" charset="0"/>
              <a:ea typeface="Cambria" panose="02040503050406030204" pitchFamily="18" charset="0"/>
            </a:endParaRPr>
          </a:p>
          <a:p>
            <a:pPr marL="457200" lvl="0" indent="-457200">
              <a:buFont typeface="Wingdings" pitchFamily="2" charset="2"/>
              <a:buChar char="ü"/>
            </a:pPr>
            <a:r>
              <a:rPr lang="sq-AL" sz="2000" b="1" u="sng" dirty="0" smtClean="0">
                <a:latin typeface="Cambria" panose="02040503050406030204" pitchFamily="18" charset="0"/>
                <a:ea typeface="Cambria" panose="02040503050406030204" pitchFamily="18" charset="0"/>
              </a:rPr>
              <a:t>Certifikatë </a:t>
            </a:r>
            <a:r>
              <a:rPr lang="sq-AL" sz="2000" b="1" u="sng" dirty="0">
                <a:latin typeface="Cambria" panose="02040503050406030204" pitchFamily="18" charset="0"/>
                <a:ea typeface="Cambria" panose="02040503050406030204" pitchFamily="18" charset="0"/>
              </a:rPr>
              <a:t>ose diplomë e avancuar</a:t>
            </a:r>
            <a:r>
              <a:rPr lang="sq-AL" sz="2000" b="1" dirty="0">
                <a:latin typeface="Cambria" panose="02040503050406030204" pitchFamily="18" charset="0"/>
                <a:ea typeface="Cambria" panose="02040503050406030204" pitchFamily="18" charset="0"/>
              </a:rPr>
              <a:t> konsiderohen, një</a:t>
            </a:r>
            <a:r>
              <a:rPr lang="sq-AL" sz="2000" dirty="0">
                <a:latin typeface="Cambria" panose="02040503050406030204" pitchFamily="18" charset="0"/>
                <a:ea typeface="Cambria" panose="02040503050406030204" pitchFamily="18" charset="0"/>
              </a:rPr>
              <a:t> </a:t>
            </a:r>
            <a:r>
              <a:rPr lang="sq-AL" sz="2000" b="1" dirty="0">
                <a:latin typeface="Cambria" panose="02040503050406030204" pitchFamily="18" charset="0"/>
                <a:ea typeface="Cambria" panose="02040503050406030204" pitchFamily="18" charset="0"/>
              </a:rPr>
              <a:t>certifikatë ose diplomë e avancuar, të cilën e disponon një kandidat, dhe e cila është</a:t>
            </a:r>
            <a:r>
              <a:rPr lang="sq-AL" sz="2000" dirty="0">
                <a:latin typeface="Cambria" panose="02040503050406030204" pitchFamily="18" charset="0"/>
                <a:ea typeface="Cambria" panose="02040503050406030204" pitchFamily="18" charset="0"/>
              </a:rPr>
              <a:t> </a:t>
            </a:r>
            <a:r>
              <a:rPr lang="sq-AL" sz="2000" b="1" dirty="0">
                <a:latin typeface="Cambria" panose="02040503050406030204" pitchFamily="18" charset="0"/>
                <a:ea typeface="Cambria" panose="02040503050406030204" pitchFamily="18" charset="0"/>
              </a:rPr>
              <a:t>fituar në një institucion të licencuar arsimor, brenda apo jashtë Kosovës, nëse programi</a:t>
            </a:r>
            <a:r>
              <a:rPr lang="sq-AL" sz="2000" dirty="0">
                <a:latin typeface="Cambria" panose="02040503050406030204" pitchFamily="18" charset="0"/>
                <a:ea typeface="Cambria" panose="02040503050406030204" pitchFamily="18" charset="0"/>
              </a:rPr>
              <a:t> </a:t>
            </a:r>
            <a:r>
              <a:rPr lang="sq-AL" sz="2000" b="1" dirty="0" smtClean="0">
                <a:latin typeface="Cambria" panose="02040503050406030204" pitchFamily="18" charset="0"/>
                <a:ea typeface="Cambria" panose="02040503050406030204" pitchFamily="18" charset="0"/>
              </a:rPr>
              <a:t>arsimor </a:t>
            </a:r>
            <a:r>
              <a:rPr lang="sq-AL" sz="2000" b="1" dirty="0">
                <a:latin typeface="Cambria" panose="02040503050406030204" pitchFamily="18" charset="0"/>
                <a:ea typeface="Cambria" panose="02040503050406030204" pitchFamily="18" charset="0"/>
              </a:rPr>
              <a:t>është i bazuar në Direktivat e Prokurimit të KE, si dhe në praktikat më të mira</a:t>
            </a:r>
            <a:r>
              <a:rPr lang="sq-AL" sz="2000" dirty="0">
                <a:latin typeface="Cambria" panose="02040503050406030204" pitchFamily="18" charset="0"/>
                <a:ea typeface="Cambria" panose="02040503050406030204" pitchFamily="18" charset="0"/>
              </a:rPr>
              <a:t> </a:t>
            </a:r>
            <a:r>
              <a:rPr lang="sq-AL" sz="2000" b="1" dirty="0" smtClean="0">
                <a:latin typeface="Cambria" panose="02040503050406030204" pitchFamily="18" charset="0"/>
                <a:ea typeface="Cambria" panose="02040503050406030204" pitchFamily="18" charset="0"/>
              </a:rPr>
              <a:t>ndërkombëtare</a:t>
            </a:r>
            <a:r>
              <a:rPr lang="en-US" sz="2000" b="1" dirty="0" smtClean="0">
                <a:latin typeface="Cambria" panose="02040503050406030204" pitchFamily="18" charset="0"/>
                <a:ea typeface="Cambria" panose="02040503050406030204" pitchFamily="18" charset="0"/>
              </a:rPr>
              <a:t>.</a:t>
            </a:r>
          </a:p>
          <a:p>
            <a:pPr marL="457200" lvl="0" indent="-457200">
              <a:buFont typeface="Wingdings" pitchFamily="2" charset="2"/>
              <a:buChar char="ü"/>
            </a:pPr>
            <a:r>
              <a:rPr lang="en-US" sz="2000" b="1" dirty="0" smtClean="0">
                <a:latin typeface="Cambria" panose="02040503050406030204" pitchFamily="18" charset="0"/>
                <a:ea typeface="Cambria" panose="02040503050406030204" pitchFamily="18" charset="0"/>
              </a:rPr>
              <a:t>T</a:t>
            </a:r>
            <a:r>
              <a:rPr lang="sq-AL" sz="2000" b="1" dirty="0" smtClean="0">
                <a:latin typeface="Cambria" panose="02040503050406030204" pitchFamily="18" charset="0"/>
                <a:ea typeface="Cambria" panose="02040503050406030204" pitchFamily="18" charset="0"/>
              </a:rPr>
              <a:t>ë </a:t>
            </a:r>
            <a:r>
              <a:rPr lang="sq-AL" sz="2000" b="1" dirty="0">
                <a:latin typeface="Cambria" panose="02040503050406030204" pitchFamily="18" charset="0"/>
                <a:ea typeface="Cambria" panose="02040503050406030204" pitchFamily="18" charset="0"/>
              </a:rPr>
              <a:t>ketë zgjatur minimum pesëmbëdhjetë (15) ditë, si dhe në fund</a:t>
            </a:r>
            <a:r>
              <a:rPr lang="sq-AL" sz="2000" dirty="0">
                <a:latin typeface="Cambria" panose="02040503050406030204" pitchFamily="18" charset="0"/>
                <a:ea typeface="Cambria" panose="02040503050406030204" pitchFamily="18" charset="0"/>
              </a:rPr>
              <a:t> </a:t>
            </a:r>
            <a:r>
              <a:rPr lang="sq-AL" sz="2000" b="1" dirty="0">
                <a:latin typeface="Cambria" panose="02040503050406030204" pitchFamily="18" charset="0"/>
                <a:ea typeface="Cambria" panose="02040503050406030204" pitchFamily="18" charset="0"/>
              </a:rPr>
              <a:t>kandidati ti jetë nënshtruar provimit dhe me sukses ta ketë përfunduar </a:t>
            </a:r>
            <a:r>
              <a:rPr lang="sq-AL" sz="2000" b="1" dirty="0" smtClean="0">
                <a:latin typeface="Cambria" panose="02040503050406030204" pitchFamily="18" charset="0"/>
                <a:ea typeface="Cambria" panose="02040503050406030204" pitchFamily="18" charset="0"/>
              </a:rPr>
              <a:t>atë</a:t>
            </a:r>
            <a:r>
              <a:rPr lang="en-US" sz="2000" b="1" dirty="0" smtClean="0">
                <a:latin typeface="Cambria" panose="02040503050406030204" pitchFamily="18" charset="0"/>
                <a:ea typeface="Cambria" panose="02040503050406030204" pitchFamily="18" charset="0"/>
              </a:rPr>
              <a:t>.</a:t>
            </a:r>
          </a:p>
          <a:p>
            <a:r>
              <a:rPr lang="sq-AL" sz="2000" b="1" u="sng" dirty="0"/>
              <a:t>Pjesëmarrja:</a:t>
            </a:r>
            <a:endParaRPr lang="en-US" sz="2000" dirty="0"/>
          </a:p>
          <a:p>
            <a:pPr lvl="0"/>
            <a:endParaRPr lang="en-US" sz="2000" dirty="0"/>
          </a:p>
          <a:p>
            <a:pPr marL="457200" lvl="0" indent="-457200">
              <a:buFont typeface="Arial" pitchFamily="34" charset="0"/>
              <a:buChar char="•"/>
            </a:pPr>
            <a:r>
              <a:rPr lang="sq-AL" sz="2000" b="1" dirty="0">
                <a:solidFill>
                  <a:srgbClr val="FF0000"/>
                </a:solidFill>
                <a:latin typeface="Cambria" panose="02040503050406030204" pitchFamily="18" charset="0"/>
                <a:ea typeface="Cambria" panose="02040503050406030204" pitchFamily="18" charset="0"/>
              </a:rPr>
              <a:t>Çdo person mund të marrë pjesë në kurset profesionale </a:t>
            </a:r>
            <a:r>
              <a:rPr lang="sq-AL" sz="2000" dirty="0">
                <a:latin typeface="Cambria" panose="02040503050406030204" pitchFamily="18" charset="0"/>
                <a:ea typeface="Cambria" panose="02040503050406030204" pitchFamily="18" charset="0"/>
              </a:rPr>
              <a:t>të trajnimit në prokurim </a:t>
            </a:r>
            <a:r>
              <a:rPr lang="sq-AL" sz="2000" b="1" dirty="0">
                <a:latin typeface="Cambria" panose="02040503050406030204" pitchFamily="18" charset="0"/>
                <a:ea typeface="Cambria" panose="02040503050406030204" pitchFamily="18" charset="0"/>
              </a:rPr>
              <a:t>të organizuara nga KRPP-ja dhe IKAP-</a:t>
            </a:r>
            <a:r>
              <a:rPr lang="sq-AL" sz="2000" dirty="0">
                <a:latin typeface="Cambria" panose="02040503050406030204" pitchFamily="18" charset="0"/>
                <a:ea typeface="Cambria" panose="02040503050406030204" pitchFamily="18" charset="0"/>
              </a:rPr>
              <a:t> nëse ka hapësirë të mjaftueshme pas akomodimit të Zyrtarëve të </a:t>
            </a:r>
            <a:r>
              <a:rPr lang="sq-AL" sz="2000" dirty="0" smtClean="0">
                <a:latin typeface="Cambria" panose="02040503050406030204" pitchFamily="18" charset="0"/>
                <a:ea typeface="Cambria" panose="02040503050406030204" pitchFamily="18" charset="0"/>
              </a:rPr>
              <a:t>Prokurimit</a:t>
            </a:r>
            <a:r>
              <a:rPr lang="en-US" sz="2000" dirty="0" smtClean="0">
                <a:latin typeface="Cambria" panose="02040503050406030204" pitchFamily="18" charset="0"/>
                <a:ea typeface="Cambria" panose="02040503050406030204" pitchFamily="18" charset="0"/>
              </a:rPr>
              <a:t>.</a:t>
            </a:r>
            <a:endParaRPr lang="en-US" sz="2000" dirty="0">
              <a:latin typeface="Cambria" panose="02040503050406030204" pitchFamily="18" charset="0"/>
              <a:ea typeface="Cambria" panose="02040503050406030204" pitchFamily="18" charset="0"/>
            </a:endParaRPr>
          </a:p>
          <a:p>
            <a:pPr marL="457200" lvl="0" indent="-457200">
              <a:buFont typeface="Arial" pitchFamily="34" charset="0"/>
              <a:buChar char="•"/>
            </a:pPr>
            <a:r>
              <a:rPr lang="sq-AL" sz="2000" b="1" dirty="0">
                <a:solidFill>
                  <a:srgbClr val="FF0000"/>
                </a:solidFill>
                <a:latin typeface="Cambria" panose="02040503050406030204" pitchFamily="18" charset="0"/>
                <a:ea typeface="Cambria" panose="02040503050406030204" pitchFamily="18" charset="0"/>
              </a:rPr>
              <a:t>KRPP-ja</a:t>
            </a:r>
            <a:r>
              <a:rPr lang="sq-AL" sz="2000" dirty="0">
                <a:solidFill>
                  <a:srgbClr val="FF0000"/>
                </a:solidFill>
                <a:latin typeface="Cambria" panose="02040503050406030204" pitchFamily="18" charset="0"/>
                <a:ea typeface="Cambria" panose="02040503050406030204" pitchFamily="18" charset="0"/>
              </a:rPr>
              <a:t> mund të vendosë një tarifë të arsyeshme </a:t>
            </a:r>
            <a:r>
              <a:rPr lang="sq-AL" sz="2000" dirty="0">
                <a:latin typeface="Cambria" panose="02040503050406030204" pitchFamily="18" charset="0"/>
                <a:ea typeface="Cambria" panose="02040503050406030204" pitchFamily="18" charset="0"/>
              </a:rPr>
              <a:t>për pjesëmarrje për personat që marrin pjesë në këto kurse. </a:t>
            </a:r>
            <a:r>
              <a:rPr lang="sq-AL" sz="2000" i="1" dirty="0">
                <a:latin typeface="Cambria" panose="02040503050406030204" pitchFamily="18" charset="0"/>
                <a:ea typeface="Cambria" panose="02040503050406030204" pitchFamily="18" charset="0"/>
              </a:rPr>
              <a:t>(nuk vlen për Zyrtarët përgjegjës të Prokurimit, punonjësit e njësive të Prokurimit ose nëpunësit civil)</a:t>
            </a:r>
            <a:r>
              <a:rPr lang="en-US" sz="2000" i="1" dirty="0" smtClean="0">
                <a:latin typeface="Cambria" panose="02040503050406030204" pitchFamily="18" charset="0"/>
                <a:ea typeface="Cambria" panose="02040503050406030204" pitchFamily="18" charset="0"/>
              </a:rPr>
              <a:t>.</a:t>
            </a:r>
            <a:endParaRPr lang="en-US" sz="2000" b="1" dirty="0">
              <a:latin typeface="Cambria" panose="02040503050406030204" pitchFamily="18" charset="0"/>
              <a:ea typeface="Cambria" panose="02040503050406030204" pitchFamily="18" charset="0"/>
            </a:endParaRPr>
          </a:p>
          <a:p>
            <a:pPr marL="457200" lvl="0" indent="-457200"/>
            <a:endParaRPr lang="en-US" sz="20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450218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0" y="0"/>
            <a:ext cx="9144000" cy="8382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nchorCtr="0">
            <a:normAutofit fontScale="90000"/>
          </a:bodyPr>
          <a:lstStyle/>
          <a:p>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sq-AL"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 </a:t>
            </a:r>
            <a:r>
              <a:rPr lang="sq-AL"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25</a:t>
            </a:r>
            <a:r>
              <a:rPr lang="en-US"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 </a:t>
            </a:r>
            <a:r>
              <a:rPr lang="sq-AL"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Trajnimi </a:t>
            </a:r>
            <a:r>
              <a:rPr lang="sq-AL"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i Zyrtarëve të Prokurimit</a:t>
            </a:r>
            <a:r>
              <a:rPr lang="en-US"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(4)</a:t>
            </a:r>
            <a:r>
              <a:rPr lang="sq-AL" sz="3100"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sq-AL" sz="3100"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US"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GB"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GB"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US" altLang="el-GR" sz="2400" b="1" dirty="0">
                <a:latin typeface="Cambria" panose="02040503050406030204" pitchFamily="18" charset="0"/>
                <a:ea typeface="Cambria" panose="02040503050406030204" pitchFamily="18" charset="0"/>
                <a:cs typeface="Arial" panose="020B0604020202020204" pitchFamily="34" charset="0"/>
              </a:rPr>
              <a:t/>
            </a:r>
            <a:br>
              <a:rPr lang="en-US" altLang="el-GR" sz="2400" b="1" dirty="0">
                <a:latin typeface="Cambria" panose="02040503050406030204" pitchFamily="18" charset="0"/>
                <a:ea typeface="Cambria" panose="02040503050406030204" pitchFamily="18" charset="0"/>
                <a:cs typeface="Arial" panose="020B0604020202020204" pitchFamily="34" charset="0"/>
              </a:rPr>
            </a:br>
            <a:endParaRPr lang="el-GR" altLang="el-GR" sz="2400" b="1" dirty="0">
              <a:latin typeface="Cambria" panose="02040503050406030204" pitchFamily="18" charset="0"/>
              <a:ea typeface="Cambria" panose="02040503050406030204" pitchFamily="18" charset="0"/>
              <a:cs typeface="Arial" panose="020B0604020202020204" pitchFamily="34" charset="0"/>
            </a:endParaRPr>
          </a:p>
        </p:txBody>
      </p:sp>
      <p:sp>
        <p:nvSpPr>
          <p:cNvPr id="16" name="Text Box 23"/>
          <p:cNvSpPr txBox="1">
            <a:spLocks noChangeArrowheads="1"/>
          </p:cNvSpPr>
          <p:nvPr/>
        </p:nvSpPr>
        <p:spPr bwMode="auto">
          <a:xfrm>
            <a:off x="0" y="1219200"/>
            <a:ext cx="9144000" cy="470898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sq-AL" sz="2000" b="1" u="sng" dirty="0">
                <a:latin typeface="Cambria" panose="02040503050406030204" pitchFamily="18" charset="0"/>
                <a:ea typeface="Cambria" panose="02040503050406030204" pitchFamily="18" charset="0"/>
              </a:rPr>
              <a:t>Anulimi i certifikatës</a:t>
            </a:r>
            <a:endParaRPr lang="en-US" sz="2000" dirty="0">
              <a:latin typeface="Cambria" panose="02040503050406030204" pitchFamily="18" charset="0"/>
              <a:ea typeface="Cambria" panose="02040503050406030204" pitchFamily="18" charset="0"/>
            </a:endParaRPr>
          </a:p>
          <a:p>
            <a:pPr marL="457200" lvl="0" indent="-457200">
              <a:buFont typeface="Arial" pitchFamily="34" charset="0"/>
              <a:buChar char="•"/>
            </a:pPr>
            <a:r>
              <a:rPr lang="sq-AL" sz="2000" dirty="0">
                <a:latin typeface="Cambria" panose="02040503050406030204" pitchFamily="18" charset="0"/>
                <a:ea typeface="Cambria" panose="02040503050406030204" pitchFamily="18" charset="0"/>
              </a:rPr>
              <a:t>Çdo certifikatë e prokurimit e lëshuar nga </a:t>
            </a:r>
            <a:r>
              <a:rPr lang="sq-AL" sz="2000" b="1" dirty="0">
                <a:latin typeface="Cambria" panose="02040503050406030204" pitchFamily="18" charset="0"/>
                <a:ea typeface="Cambria" panose="02040503050406030204" pitchFamily="18" charset="0"/>
              </a:rPr>
              <a:t>KRPP-ja </a:t>
            </a:r>
            <a:r>
              <a:rPr lang="en-US" sz="2000" b="1" dirty="0" smtClean="0">
                <a:latin typeface="Cambria" panose="02040503050406030204" pitchFamily="18" charset="0"/>
                <a:ea typeface="Cambria" panose="02040503050406030204" pitchFamily="18" charset="0"/>
              </a:rPr>
              <a:t>-</a:t>
            </a:r>
            <a:r>
              <a:rPr lang="sq-AL" sz="2000" b="1" dirty="0" smtClean="0">
                <a:latin typeface="Cambria" panose="02040503050406030204" pitchFamily="18" charset="0"/>
                <a:ea typeface="Cambria" panose="02040503050406030204" pitchFamily="18" charset="0"/>
              </a:rPr>
              <a:t> IKAP</a:t>
            </a:r>
            <a:r>
              <a:rPr lang="sq-AL" sz="2000" dirty="0" smtClean="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mund të </a:t>
            </a:r>
            <a:r>
              <a:rPr lang="sq-AL" sz="2000" b="1" dirty="0">
                <a:latin typeface="Cambria" panose="02040503050406030204" pitchFamily="18" charset="0"/>
                <a:ea typeface="Cambria" panose="02040503050406030204" pitchFamily="18" charset="0"/>
              </a:rPr>
              <a:t>anulohet nga </a:t>
            </a:r>
            <a:r>
              <a:rPr lang="sq-AL" sz="2000" b="1" dirty="0" smtClean="0">
                <a:latin typeface="Cambria" panose="02040503050406030204" pitchFamily="18" charset="0"/>
                <a:ea typeface="Cambria" panose="02040503050406030204" pitchFamily="18" charset="0"/>
              </a:rPr>
              <a:t>KRPP-ja</a:t>
            </a:r>
            <a:r>
              <a:rPr lang="en-US" sz="2000" b="1" dirty="0" smtClean="0">
                <a:latin typeface="Cambria" panose="02040503050406030204" pitchFamily="18" charset="0"/>
                <a:ea typeface="Cambria" panose="02040503050406030204" pitchFamily="18" charset="0"/>
              </a:rPr>
              <a:t>.</a:t>
            </a:r>
            <a:endParaRPr lang="en-US" sz="2000" i="1" dirty="0">
              <a:latin typeface="Cambria" panose="02040503050406030204" pitchFamily="18" charset="0"/>
              <a:ea typeface="Cambria" panose="02040503050406030204" pitchFamily="18" charset="0"/>
            </a:endParaRPr>
          </a:p>
          <a:p>
            <a:pPr marL="457200" lvl="0" indent="-457200">
              <a:buFont typeface="Arial" pitchFamily="34" charset="0"/>
              <a:buChar char="•"/>
            </a:pPr>
            <a:r>
              <a:rPr lang="sq-AL" sz="2000" dirty="0">
                <a:latin typeface="Cambria" panose="02040503050406030204" pitchFamily="18" charset="0"/>
                <a:ea typeface="Cambria" panose="02040503050406030204" pitchFamily="18" charset="0"/>
              </a:rPr>
              <a:t>Nëse poseduesi i certifikatës </a:t>
            </a:r>
            <a:r>
              <a:rPr lang="sq-AL" sz="2000" b="1" dirty="0">
                <a:latin typeface="Cambria" panose="02040503050406030204" pitchFamily="18" charset="0"/>
                <a:ea typeface="Cambria" panose="02040503050406030204" pitchFamily="18" charset="0"/>
              </a:rPr>
              <a:t>është nëpunës civil,</a:t>
            </a:r>
            <a:r>
              <a:rPr lang="sq-AL" sz="2000" dirty="0">
                <a:latin typeface="Cambria" panose="02040503050406030204" pitchFamily="18" charset="0"/>
                <a:ea typeface="Cambria" panose="02040503050406030204" pitchFamily="18" charset="0"/>
              </a:rPr>
              <a:t> procesi i anulimit duhet të bëhet në përputhje të plotë me kërkesat e Ligjit për Shërbimin Civil</a:t>
            </a:r>
            <a:endParaRPr lang="en-US" sz="2000" dirty="0">
              <a:latin typeface="Cambria" panose="02040503050406030204" pitchFamily="18" charset="0"/>
              <a:ea typeface="Cambria" panose="02040503050406030204" pitchFamily="18" charset="0"/>
            </a:endParaRPr>
          </a:p>
          <a:p>
            <a:pPr marL="457200" indent="-457200">
              <a:buFont typeface="Arial" pitchFamily="34" charset="0"/>
              <a:buChar char="•"/>
            </a:pPr>
            <a:r>
              <a:rPr lang="sq-AL" sz="2000" dirty="0">
                <a:latin typeface="Cambria" panose="02040503050406030204" pitchFamily="18" charset="0"/>
                <a:ea typeface="Cambria" panose="02040503050406030204" pitchFamily="18" charset="0"/>
              </a:rPr>
              <a:t>Nëse poseduesi i certifikatës </a:t>
            </a:r>
            <a:r>
              <a:rPr lang="sq-AL" sz="2000" b="1" dirty="0">
                <a:latin typeface="Cambria" panose="02040503050406030204" pitchFamily="18" charset="0"/>
                <a:ea typeface="Cambria" panose="02040503050406030204" pitchFamily="18" charset="0"/>
              </a:rPr>
              <a:t>nuk është nëpunës civil</a:t>
            </a:r>
            <a:r>
              <a:rPr lang="sq-AL" sz="2000" dirty="0">
                <a:latin typeface="Cambria" panose="02040503050406030204" pitchFamily="18" charset="0"/>
                <a:ea typeface="Cambria" panose="02040503050406030204" pitchFamily="18" charset="0"/>
              </a:rPr>
              <a:t>, KRPP-ja duhet ti dërgojë këtij personi një njoftim paraprak me shkrim prej 90 ditëve për qëllimin e anulimit të certifikatës së tij/saj</a:t>
            </a:r>
            <a:r>
              <a:rPr lang="sq-AL" sz="2000" dirty="0" smtClean="0">
                <a:latin typeface="Cambria" panose="02040503050406030204" pitchFamily="18" charset="0"/>
                <a:ea typeface="Cambria" panose="02040503050406030204" pitchFamily="18" charset="0"/>
              </a:rPr>
              <a:t>;</a:t>
            </a:r>
            <a:endParaRPr lang="en-US" sz="2000" dirty="0" smtClean="0">
              <a:latin typeface="Cambria" panose="02040503050406030204" pitchFamily="18" charset="0"/>
              <a:ea typeface="Cambria" panose="02040503050406030204" pitchFamily="18" charset="0"/>
            </a:endParaRPr>
          </a:p>
          <a:p>
            <a:pPr marL="457200" indent="-457200">
              <a:buFont typeface="Arial" pitchFamily="34" charset="0"/>
              <a:buChar char="•"/>
            </a:pPr>
            <a:r>
              <a:rPr lang="en-US" sz="2000" dirty="0" smtClean="0">
                <a:latin typeface="Cambria" panose="02040503050406030204" pitchFamily="18" charset="0"/>
                <a:ea typeface="Cambria" panose="02040503050406030204" pitchFamily="18" charset="0"/>
              </a:rPr>
              <a:t>K</a:t>
            </a:r>
            <a:r>
              <a:rPr lang="sq-AL" sz="2000" dirty="0" smtClean="0">
                <a:latin typeface="Cambria" panose="02040503050406030204" pitchFamily="18" charset="0"/>
                <a:ea typeface="Cambria" panose="02040503050406030204" pitchFamily="18" charset="0"/>
              </a:rPr>
              <a:t>y </a:t>
            </a:r>
            <a:r>
              <a:rPr lang="sq-AL" sz="2000" dirty="0">
                <a:latin typeface="Cambria" panose="02040503050406030204" pitchFamily="18" charset="0"/>
                <a:ea typeface="Cambria" panose="02040503050406030204" pitchFamily="18" charset="0"/>
              </a:rPr>
              <a:t>njoftim i jep personit në fjalë të </a:t>
            </a:r>
            <a:r>
              <a:rPr lang="sq-AL" sz="2000" b="1" dirty="0">
                <a:latin typeface="Cambria" panose="02040503050406030204" pitchFamily="18" charset="0"/>
                <a:ea typeface="Cambria" panose="02040503050406030204" pitchFamily="18" charset="0"/>
              </a:rPr>
              <a:t>drejtën e ankesës sipas Ligjit për Procedurën Administrative. </a:t>
            </a:r>
            <a:endParaRPr lang="en-US" sz="2000" b="1" dirty="0">
              <a:latin typeface="Cambria" panose="02040503050406030204" pitchFamily="18" charset="0"/>
              <a:ea typeface="Cambria" panose="02040503050406030204" pitchFamily="18" charset="0"/>
            </a:endParaRPr>
          </a:p>
          <a:p>
            <a:pPr marL="457200" indent="-457200">
              <a:buFont typeface="Arial" pitchFamily="34" charset="0"/>
              <a:buChar char="•"/>
            </a:pPr>
            <a:r>
              <a:rPr lang="sq-AL" sz="2000" dirty="0">
                <a:latin typeface="Cambria" panose="02040503050406030204" pitchFamily="18" charset="0"/>
                <a:ea typeface="Cambria" panose="02040503050406030204" pitchFamily="18" charset="0"/>
              </a:rPr>
              <a:t>Nëse </a:t>
            </a:r>
            <a:r>
              <a:rPr lang="en-US" sz="2000" dirty="0" err="1" smtClean="0">
                <a:latin typeface="Cambria" panose="02040503050406030204" pitchFamily="18" charset="0"/>
                <a:ea typeface="Cambria" panose="02040503050406030204" pitchFamily="18" charset="0"/>
              </a:rPr>
              <a:t>edhe</a:t>
            </a:r>
            <a:r>
              <a:rPr lang="en-US" sz="2000" dirty="0" smtClean="0">
                <a:latin typeface="Cambria" panose="02040503050406030204" pitchFamily="18" charset="0"/>
                <a:ea typeface="Cambria" panose="02040503050406030204" pitchFamily="18" charset="0"/>
              </a:rPr>
              <a:t> me </a:t>
            </a:r>
            <a:r>
              <a:rPr lang="en-US" sz="2000" dirty="0" err="1" smtClean="0">
                <a:latin typeface="Cambria" panose="02040503050406030204" pitchFamily="18" charset="0"/>
                <a:ea typeface="Cambria" panose="02040503050406030204" pitchFamily="18" charset="0"/>
              </a:rPr>
              <a:t>tej</a:t>
            </a:r>
            <a:r>
              <a:rPr lang="en-US" sz="2000" dirty="0" smtClean="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personi </a:t>
            </a:r>
            <a:r>
              <a:rPr lang="sq-AL" sz="2000" dirty="0">
                <a:latin typeface="Cambria" panose="02040503050406030204" pitchFamily="18" charset="0"/>
                <a:ea typeface="Cambria" panose="02040503050406030204" pitchFamily="18" charset="0"/>
              </a:rPr>
              <a:t>në fjalë është i pakënaqur me rezultatin, atëherë ai mund të ankohet për anulimin e certifikatës në </a:t>
            </a:r>
            <a:r>
              <a:rPr lang="sq-AL" sz="2000" b="1" dirty="0">
                <a:latin typeface="Cambria" panose="02040503050406030204" pitchFamily="18" charset="0"/>
                <a:ea typeface="Cambria" panose="02040503050406030204" pitchFamily="18" charset="0"/>
              </a:rPr>
              <a:t>Gjykatën Themelore – Departamenti për çështje </a:t>
            </a:r>
            <a:r>
              <a:rPr lang="sq-AL" sz="2000" b="1" dirty="0" smtClean="0">
                <a:latin typeface="Cambria" panose="02040503050406030204" pitchFamily="18" charset="0"/>
                <a:ea typeface="Cambria" panose="02040503050406030204" pitchFamily="18" charset="0"/>
              </a:rPr>
              <a:t>administrative</a:t>
            </a:r>
            <a:r>
              <a:rPr lang="en-US" sz="2000" b="1" dirty="0" smtClean="0">
                <a:latin typeface="Cambria" panose="02040503050406030204" pitchFamily="18" charset="0"/>
                <a:ea typeface="Cambria" panose="02040503050406030204" pitchFamily="18" charset="0"/>
              </a:rPr>
              <a:t>.</a:t>
            </a:r>
          </a:p>
          <a:p>
            <a:pPr marL="457200" indent="-457200">
              <a:buFont typeface="Arial" pitchFamily="34" charset="0"/>
              <a:buChar char="•"/>
            </a:pPr>
            <a:endParaRPr lang="en-US" sz="2000" b="1" dirty="0">
              <a:latin typeface="Cambria" panose="02040503050406030204" pitchFamily="18" charset="0"/>
              <a:ea typeface="Cambria" panose="02040503050406030204" pitchFamily="18" charset="0"/>
            </a:endParaRPr>
          </a:p>
          <a:p>
            <a:pPr marL="457200" indent="-457200">
              <a:buFont typeface="Arial" pitchFamily="34" charset="0"/>
              <a:buChar char="•"/>
            </a:pPr>
            <a:r>
              <a:rPr lang="sq-AL" sz="2000" b="1" dirty="0" smtClean="0">
                <a:latin typeface="Cambria" panose="02040503050406030204" pitchFamily="18" charset="0"/>
                <a:ea typeface="Cambria" panose="02040503050406030204" pitchFamily="18" charset="0"/>
              </a:rPr>
              <a:t>Pas </a:t>
            </a:r>
            <a:r>
              <a:rPr lang="sq-AL" sz="2000" b="1" dirty="0">
                <a:latin typeface="Cambria" panose="02040503050406030204" pitchFamily="18" charset="0"/>
                <a:ea typeface="Cambria" panose="02040503050406030204" pitchFamily="18" charset="0"/>
              </a:rPr>
              <a:t>periudhës një vjeçare zyrtari në fjalë mund të filloj trajnimin </a:t>
            </a:r>
            <a:r>
              <a:rPr lang="sq-AL" sz="2000" b="1" dirty="0" smtClean="0">
                <a:latin typeface="Cambria" panose="02040503050406030204" pitchFamily="18" charset="0"/>
                <a:ea typeface="Cambria" panose="02040503050406030204" pitchFamily="18" charset="0"/>
              </a:rPr>
              <a:t>bazik</a:t>
            </a:r>
            <a:endParaRPr lang="en-US" sz="20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517723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274638"/>
            <a:ext cx="8229600" cy="654050"/>
          </a:xfrm>
        </p:spPr>
        <p:txBody>
          <a:bodyPr>
            <a:normAutofit/>
          </a:bodyPr>
          <a:lstStyle/>
          <a:p>
            <a:pPr eaLnBrk="1" hangingPunct="1"/>
            <a:r>
              <a:rPr lang="en-US" altLang="sq-AL" sz="2800" b="1" dirty="0" smtClean="0">
                <a:solidFill>
                  <a:schemeClr val="accent1">
                    <a:lumMod val="75000"/>
                  </a:schemeClr>
                </a:solidFill>
                <a:latin typeface="Cambria" panose="02040503050406030204" pitchFamily="18" charset="0"/>
                <a:ea typeface="Cambria" panose="02040503050406030204" pitchFamily="18" charset="0"/>
              </a:rPr>
              <a:t>ORGANI  SHQYRTUES  I  PROKURIMIT ( OSHP </a:t>
            </a:r>
            <a:r>
              <a:rPr lang="en-US" altLang="sq-AL" sz="2800" dirty="0" smtClean="0">
                <a:solidFill>
                  <a:schemeClr val="accent1">
                    <a:lumMod val="75000"/>
                  </a:schemeClr>
                </a:solidFill>
                <a:latin typeface="Cambria" panose="02040503050406030204" pitchFamily="18" charset="0"/>
                <a:ea typeface="Cambria" panose="02040503050406030204" pitchFamily="18" charset="0"/>
              </a:rPr>
              <a:t>)  </a:t>
            </a:r>
          </a:p>
        </p:txBody>
      </p:sp>
      <p:sp>
        <p:nvSpPr>
          <p:cNvPr id="5123" name="Content Placeholder 2"/>
          <p:cNvSpPr>
            <a:spLocks noGrp="1"/>
          </p:cNvSpPr>
          <p:nvPr>
            <p:ph idx="1"/>
          </p:nvPr>
        </p:nvSpPr>
        <p:spPr>
          <a:xfrm>
            <a:off x="76200" y="785812"/>
            <a:ext cx="9067800" cy="5843587"/>
          </a:xfrm>
        </p:spPr>
        <p:txBody>
          <a:bodyPr>
            <a:normAutofit/>
          </a:bodyPr>
          <a:lstStyle/>
          <a:p>
            <a:pPr algn="just" eaLnBrk="1" hangingPunct="1">
              <a:lnSpc>
                <a:spcPct val="80000"/>
              </a:lnSpc>
              <a:buFontTx/>
              <a:buNone/>
            </a:pPr>
            <a:r>
              <a:rPr lang="en-US" altLang="sq-AL" sz="2400" dirty="0" smtClean="0">
                <a:latin typeface="Cambria" panose="02040503050406030204" pitchFamily="18" charset="0"/>
                <a:ea typeface="Cambria" panose="02040503050406030204" pitchFamily="18" charset="0"/>
              </a:rPr>
              <a:t>              </a:t>
            </a:r>
          </a:p>
          <a:p>
            <a:pPr eaLnBrk="1" hangingPunct="1">
              <a:lnSpc>
                <a:spcPct val="90000"/>
              </a:lnSpc>
              <a:buFont typeface="Wingdings" panose="05000000000000000000" pitchFamily="2" charset="2"/>
              <a:buChar char="§"/>
            </a:pPr>
            <a:r>
              <a:rPr lang="en-GB" altLang="sq-AL" sz="2400" dirty="0" err="1" smtClean="0">
                <a:latin typeface="Cambria" panose="02040503050406030204" pitchFamily="18" charset="0"/>
                <a:ea typeface="Cambria" panose="02040503050406030204" pitchFamily="18" charset="0"/>
                <a:cs typeface="Arial" panose="020B0604020202020204" pitchFamily="34" charset="0"/>
              </a:rPr>
              <a:t>Udhëheqet</a:t>
            </a:r>
            <a:r>
              <a:rPr lang="en-GB" altLang="sq-AL" sz="2400" dirty="0" smtClean="0">
                <a:latin typeface="Cambria" panose="02040503050406030204" pitchFamily="18" charset="0"/>
                <a:ea typeface="Cambria" panose="02040503050406030204" pitchFamily="18" charset="0"/>
                <a:cs typeface="Arial" panose="020B0604020202020204" pitchFamily="34" charset="0"/>
              </a:rPr>
              <a:t> </a:t>
            </a:r>
            <a:r>
              <a:rPr lang="en-GB" altLang="sq-AL" sz="2400" dirty="0" err="1" smtClean="0">
                <a:latin typeface="Cambria" panose="02040503050406030204" pitchFamily="18" charset="0"/>
                <a:ea typeface="Cambria" panose="02040503050406030204" pitchFamily="18" charset="0"/>
                <a:cs typeface="Arial" panose="020B0604020202020204" pitchFamily="34" charset="0"/>
              </a:rPr>
              <a:t>nga</a:t>
            </a:r>
            <a:r>
              <a:rPr lang="en-GB" altLang="sq-AL" sz="2400" dirty="0" smtClean="0">
                <a:latin typeface="Cambria" panose="02040503050406030204" pitchFamily="18" charset="0"/>
                <a:ea typeface="Cambria" panose="02040503050406030204" pitchFamily="18" charset="0"/>
                <a:cs typeface="Arial" panose="020B0604020202020204" pitchFamily="34" charset="0"/>
              </a:rPr>
              <a:t> </a:t>
            </a:r>
            <a:r>
              <a:rPr lang="en-GB" altLang="sq-AL" sz="2400" dirty="0" err="1" smtClean="0">
                <a:latin typeface="Cambria" panose="02040503050406030204" pitchFamily="18" charset="0"/>
                <a:ea typeface="Cambria" panose="02040503050406030204" pitchFamily="18" charset="0"/>
                <a:cs typeface="Arial" panose="020B0604020202020204" pitchFamily="34" charset="0"/>
              </a:rPr>
              <a:t>Bordi</a:t>
            </a:r>
            <a:r>
              <a:rPr lang="en-GB" altLang="sq-AL" sz="2400" dirty="0" smtClean="0">
                <a:latin typeface="Cambria" panose="02040503050406030204" pitchFamily="18" charset="0"/>
                <a:ea typeface="Cambria" panose="02040503050406030204" pitchFamily="18" charset="0"/>
                <a:cs typeface="Arial" panose="020B0604020202020204" pitchFamily="34" charset="0"/>
              </a:rPr>
              <a:t> </a:t>
            </a:r>
            <a:r>
              <a:rPr lang="en-GB" altLang="sq-AL" sz="2400" b="1" dirty="0" err="1" smtClean="0">
                <a:latin typeface="Cambria" panose="02040503050406030204" pitchFamily="18" charset="0"/>
                <a:ea typeface="Cambria" panose="02040503050406030204" pitchFamily="18" charset="0"/>
                <a:cs typeface="Arial" panose="020B0604020202020204" pitchFamily="34" charset="0"/>
              </a:rPr>
              <a:t>prej</a:t>
            </a:r>
            <a:r>
              <a:rPr lang="en-GB" altLang="sq-AL" sz="2400" b="1" dirty="0" smtClean="0">
                <a:latin typeface="Cambria" panose="02040503050406030204" pitchFamily="18" charset="0"/>
                <a:ea typeface="Cambria" panose="02040503050406030204" pitchFamily="18" charset="0"/>
                <a:cs typeface="Arial" panose="020B0604020202020204" pitchFamily="34" charset="0"/>
              </a:rPr>
              <a:t> 5 </a:t>
            </a:r>
            <a:r>
              <a:rPr lang="en-GB" altLang="sq-AL" sz="2400" b="1" dirty="0" err="1" smtClean="0">
                <a:latin typeface="Cambria" panose="02040503050406030204" pitchFamily="18" charset="0"/>
                <a:ea typeface="Cambria" panose="02040503050406030204" pitchFamily="18" charset="0"/>
                <a:cs typeface="Arial" panose="020B0604020202020204" pitchFamily="34" charset="0"/>
              </a:rPr>
              <a:t>anëtarëve</a:t>
            </a:r>
            <a:r>
              <a:rPr lang="en-GB" altLang="sq-AL" sz="2400" b="1" dirty="0" smtClean="0">
                <a:latin typeface="Cambria" panose="02040503050406030204" pitchFamily="18" charset="0"/>
                <a:ea typeface="Cambria" panose="02040503050406030204" pitchFamily="18" charset="0"/>
                <a:cs typeface="Arial" panose="020B0604020202020204" pitchFamily="34" charset="0"/>
              </a:rPr>
              <a:t> </a:t>
            </a:r>
            <a:r>
              <a:rPr lang="en-GB" altLang="sq-AL" sz="2400" dirty="0" smtClean="0">
                <a:latin typeface="Cambria" panose="02040503050406030204" pitchFamily="18" charset="0"/>
                <a:ea typeface="Cambria" panose="02040503050406030204" pitchFamily="18" charset="0"/>
                <a:cs typeface="Arial" panose="020B0604020202020204" pitchFamily="34" charset="0"/>
              </a:rPr>
              <a:t>q</a:t>
            </a:r>
            <a:r>
              <a:rPr lang="sq-AL" altLang="sq-AL" sz="2400" dirty="0" smtClean="0">
                <a:latin typeface="Cambria" panose="02040503050406030204" pitchFamily="18" charset="0"/>
                <a:ea typeface="Cambria" panose="02040503050406030204" pitchFamily="18" charset="0"/>
                <a:cs typeface="Arial" panose="020B0604020202020204" pitchFamily="34" charset="0"/>
              </a:rPr>
              <a:t>ë </a:t>
            </a:r>
            <a:r>
              <a:rPr lang="en-GB" altLang="sq-AL" sz="2400" dirty="0" err="1" smtClean="0">
                <a:latin typeface="Cambria" panose="02040503050406030204" pitchFamily="18" charset="0"/>
                <a:ea typeface="Cambria" panose="02040503050406030204" pitchFamily="18" charset="0"/>
                <a:cs typeface="Arial" panose="020B0604020202020204" pitchFamily="34" charset="0"/>
              </a:rPr>
              <a:t>propozohen</a:t>
            </a:r>
            <a:r>
              <a:rPr lang="en-GB" altLang="sq-AL" sz="2400" dirty="0" smtClean="0">
                <a:latin typeface="Cambria" panose="02040503050406030204" pitchFamily="18" charset="0"/>
                <a:ea typeface="Cambria" panose="02040503050406030204" pitchFamily="18" charset="0"/>
                <a:cs typeface="Arial" panose="020B0604020202020204" pitchFamily="34" charset="0"/>
              </a:rPr>
              <a:t> </a:t>
            </a:r>
            <a:r>
              <a:rPr lang="en-GB" altLang="sq-AL" sz="2400" dirty="0" err="1" smtClean="0">
                <a:latin typeface="Cambria" panose="02040503050406030204" pitchFamily="18" charset="0"/>
                <a:ea typeface="Cambria" panose="02040503050406030204" pitchFamily="18" charset="0"/>
                <a:cs typeface="Arial" panose="020B0604020202020204" pitchFamily="34" charset="0"/>
              </a:rPr>
              <a:t>nga</a:t>
            </a:r>
            <a:r>
              <a:rPr lang="en-GB" altLang="sq-AL" sz="2400" dirty="0" smtClean="0">
                <a:latin typeface="Cambria" panose="02040503050406030204" pitchFamily="18" charset="0"/>
                <a:ea typeface="Cambria" panose="02040503050406030204" pitchFamily="18" charset="0"/>
                <a:cs typeface="Arial" panose="020B0604020202020204" pitchFamily="34" charset="0"/>
              </a:rPr>
              <a:t> </a:t>
            </a:r>
            <a:r>
              <a:rPr lang="en-GB" altLang="sq-AL" sz="2400" dirty="0" err="1" smtClean="0">
                <a:latin typeface="Cambria" panose="02040503050406030204" pitchFamily="18" charset="0"/>
                <a:ea typeface="Cambria" panose="02040503050406030204" pitchFamily="18" charset="0"/>
                <a:cs typeface="Arial" panose="020B0604020202020204" pitchFamily="34" charset="0"/>
              </a:rPr>
              <a:t>Qeveria</a:t>
            </a:r>
            <a:r>
              <a:rPr lang="en-GB" altLang="sq-AL" sz="2400" dirty="0" smtClean="0">
                <a:latin typeface="Cambria" panose="02040503050406030204" pitchFamily="18" charset="0"/>
                <a:ea typeface="Cambria" panose="02040503050406030204" pitchFamily="18" charset="0"/>
                <a:cs typeface="Arial" panose="020B0604020202020204" pitchFamily="34" charset="0"/>
              </a:rPr>
              <a:t>, </a:t>
            </a:r>
            <a:r>
              <a:rPr lang="en-GB" altLang="sq-AL" sz="2400" dirty="0" err="1" smtClean="0">
                <a:latin typeface="Cambria" panose="02040503050406030204" pitchFamily="18" charset="0"/>
                <a:ea typeface="Cambria" panose="02040503050406030204" pitchFamily="18" charset="0"/>
                <a:cs typeface="Arial" panose="020B0604020202020204" pitchFamily="34" charset="0"/>
              </a:rPr>
              <a:t>kurse</a:t>
            </a:r>
            <a:r>
              <a:rPr lang="en-GB" altLang="sq-AL" sz="2400" dirty="0" smtClean="0">
                <a:latin typeface="Cambria" panose="02040503050406030204" pitchFamily="18" charset="0"/>
                <a:ea typeface="Cambria" panose="02040503050406030204" pitchFamily="18" charset="0"/>
                <a:cs typeface="Arial" panose="020B0604020202020204" pitchFamily="34" charset="0"/>
              </a:rPr>
              <a:t> </a:t>
            </a:r>
            <a:r>
              <a:rPr lang="en-GB" altLang="sq-AL" sz="2400" dirty="0" err="1" smtClean="0">
                <a:latin typeface="Cambria" panose="02040503050406030204" pitchFamily="18" charset="0"/>
                <a:ea typeface="Cambria" panose="02040503050406030204" pitchFamily="18" charset="0"/>
                <a:cs typeface="Arial" panose="020B0604020202020204" pitchFamily="34" charset="0"/>
              </a:rPr>
              <a:t>emërohen</a:t>
            </a:r>
            <a:r>
              <a:rPr lang="en-GB" altLang="sq-AL" sz="2400" dirty="0" smtClean="0">
                <a:latin typeface="Cambria" panose="02040503050406030204" pitchFamily="18" charset="0"/>
                <a:ea typeface="Cambria" panose="02040503050406030204" pitchFamily="18" charset="0"/>
                <a:cs typeface="Arial" panose="020B0604020202020204" pitchFamily="34" charset="0"/>
              </a:rPr>
              <a:t> </a:t>
            </a:r>
            <a:r>
              <a:rPr lang="en-GB" altLang="sq-AL" sz="2400" dirty="0" err="1" smtClean="0">
                <a:latin typeface="Cambria" panose="02040503050406030204" pitchFamily="18" charset="0"/>
                <a:ea typeface="Cambria" panose="02040503050406030204" pitchFamily="18" charset="0"/>
                <a:cs typeface="Arial" panose="020B0604020202020204" pitchFamily="34" charset="0"/>
              </a:rPr>
              <a:t>nga</a:t>
            </a:r>
            <a:r>
              <a:rPr lang="en-GB" altLang="sq-AL" sz="2400" dirty="0" smtClean="0">
                <a:latin typeface="Cambria" panose="02040503050406030204" pitchFamily="18" charset="0"/>
                <a:ea typeface="Cambria" panose="02040503050406030204" pitchFamily="18" charset="0"/>
                <a:cs typeface="Arial" panose="020B0604020202020204" pitchFamily="34" charset="0"/>
              </a:rPr>
              <a:t> </a:t>
            </a:r>
            <a:r>
              <a:rPr lang="en-GB" altLang="sq-AL" sz="2400" dirty="0" err="1" smtClean="0">
                <a:latin typeface="Cambria" panose="02040503050406030204" pitchFamily="18" charset="0"/>
                <a:ea typeface="Cambria" panose="02040503050406030204" pitchFamily="18" charset="0"/>
                <a:cs typeface="Arial" panose="020B0604020202020204" pitchFamily="34" charset="0"/>
              </a:rPr>
              <a:t>Kuvendi</a:t>
            </a:r>
            <a:r>
              <a:rPr lang="en-GB" altLang="sq-AL" sz="2400" dirty="0" smtClean="0">
                <a:latin typeface="Cambria" panose="02040503050406030204" pitchFamily="18" charset="0"/>
                <a:ea typeface="Cambria" panose="02040503050406030204" pitchFamily="18" charset="0"/>
                <a:cs typeface="Arial" panose="020B0604020202020204" pitchFamily="34" charset="0"/>
              </a:rPr>
              <a:t> me </a:t>
            </a:r>
            <a:r>
              <a:rPr lang="en-GB" altLang="sq-AL" sz="2400" dirty="0" err="1" smtClean="0">
                <a:latin typeface="Cambria" panose="02040503050406030204" pitchFamily="18" charset="0"/>
                <a:ea typeface="Cambria" panose="02040503050406030204" pitchFamily="18" charset="0"/>
                <a:cs typeface="Arial" panose="020B0604020202020204" pitchFamily="34" charset="0"/>
              </a:rPr>
              <a:t>mandat</a:t>
            </a:r>
            <a:r>
              <a:rPr lang="en-GB" altLang="sq-AL" sz="2400" dirty="0" smtClean="0">
                <a:latin typeface="Cambria" panose="02040503050406030204" pitchFamily="18" charset="0"/>
                <a:ea typeface="Cambria" panose="02040503050406030204" pitchFamily="18" charset="0"/>
                <a:cs typeface="Arial" panose="020B0604020202020204" pitchFamily="34" charset="0"/>
              </a:rPr>
              <a:t> 5 </a:t>
            </a:r>
            <a:r>
              <a:rPr lang="en-GB" altLang="sq-AL" sz="2400" dirty="0" err="1" smtClean="0">
                <a:latin typeface="Cambria" panose="02040503050406030204" pitchFamily="18" charset="0"/>
                <a:ea typeface="Cambria" panose="02040503050406030204" pitchFamily="18" charset="0"/>
                <a:cs typeface="Arial" panose="020B0604020202020204" pitchFamily="34" charset="0"/>
              </a:rPr>
              <a:t>vjeçarë</a:t>
            </a:r>
            <a:endParaRPr lang="en-GB" altLang="sq-AL" sz="2400" dirty="0" smtClean="0">
              <a:latin typeface="Cambria" panose="02040503050406030204" pitchFamily="18" charset="0"/>
              <a:ea typeface="Cambria" panose="02040503050406030204" pitchFamily="18" charset="0"/>
              <a:cs typeface="Arial" panose="020B0604020202020204" pitchFamily="34" charset="0"/>
            </a:endParaRPr>
          </a:p>
          <a:p>
            <a:pPr eaLnBrk="1" hangingPunct="1">
              <a:lnSpc>
                <a:spcPct val="90000"/>
              </a:lnSpc>
              <a:buFont typeface="Wingdings" panose="05000000000000000000" pitchFamily="2" charset="2"/>
              <a:buChar char="§"/>
            </a:pPr>
            <a:r>
              <a:rPr lang="en-GB" altLang="sq-AL" sz="2400" dirty="0" err="1" smtClean="0">
                <a:latin typeface="Cambria" panose="02040503050406030204" pitchFamily="18" charset="0"/>
                <a:ea typeface="Cambria" panose="02040503050406030204" pitchFamily="18" charset="0"/>
                <a:cs typeface="Arial" panose="020B0604020202020204" pitchFamily="34" charset="0"/>
              </a:rPr>
              <a:t>Anëtarët</a:t>
            </a:r>
            <a:r>
              <a:rPr lang="en-GB" altLang="sq-AL" sz="2400" dirty="0" smtClean="0">
                <a:latin typeface="Cambria" panose="02040503050406030204" pitchFamily="18" charset="0"/>
                <a:ea typeface="Cambria" panose="02040503050406030204" pitchFamily="18" charset="0"/>
                <a:cs typeface="Arial" panose="020B0604020202020204" pitchFamily="34" charset="0"/>
              </a:rPr>
              <a:t> e OSHP-</a:t>
            </a:r>
            <a:r>
              <a:rPr lang="en-GB" altLang="sq-AL" sz="2400" dirty="0" err="1" smtClean="0">
                <a:latin typeface="Cambria" panose="02040503050406030204" pitchFamily="18" charset="0"/>
                <a:ea typeface="Cambria" panose="02040503050406030204" pitchFamily="18" charset="0"/>
                <a:cs typeface="Arial" panose="020B0604020202020204" pitchFamily="34" charset="0"/>
              </a:rPr>
              <a:t>së</a:t>
            </a:r>
            <a:r>
              <a:rPr lang="en-GB" altLang="sq-AL" sz="2400" dirty="0" smtClean="0">
                <a:latin typeface="Cambria" panose="02040503050406030204" pitchFamily="18" charset="0"/>
                <a:ea typeface="Cambria" panose="02040503050406030204" pitchFamily="18" charset="0"/>
                <a:cs typeface="Arial" panose="020B0604020202020204" pitchFamily="34" charset="0"/>
              </a:rPr>
              <a:t> </a:t>
            </a:r>
            <a:r>
              <a:rPr lang="en-GB" altLang="sq-AL" sz="2400" dirty="0" err="1" smtClean="0">
                <a:latin typeface="Cambria" panose="02040503050406030204" pitchFamily="18" charset="0"/>
                <a:ea typeface="Cambria" panose="02040503050406030204" pitchFamily="18" charset="0"/>
                <a:cs typeface="Arial" panose="020B0604020202020204" pitchFamily="34" charset="0"/>
              </a:rPr>
              <a:t>duhet</a:t>
            </a:r>
            <a:r>
              <a:rPr lang="en-GB" altLang="sq-AL" sz="2400" dirty="0" smtClean="0">
                <a:latin typeface="Cambria" panose="02040503050406030204" pitchFamily="18" charset="0"/>
                <a:ea typeface="Cambria" panose="02040503050406030204" pitchFamily="18" charset="0"/>
                <a:cs typeface="Arial" panose="020B0604020202020204" pitchFamily="34" charset="0"/>
              </a:rPr>
              <a:t> </a:t>
            </a:r>
            <a:r>
              <a:rPr lang="en-GB" altLang="sq-AL" sz="2400" dirty="0" err="1" smtClean="0">
                <a:latin typeface="Cambria" panose="02040503050406030204" pitchFamily="18" charset="0"/>
                <a:ea typeface="Cambria" panose="02040503050406030204" pitchFamily="18" charset="0"/>
                <a:cs typeface="Arial" panose="020B0604020202020204" pitchFamily="34" charset="0"/>
              </a:rPr>
              <a:t>te</a:t>
            </a:r>
            <a:r>
              <a:rPr lang="en-GB" altLang="sq-AL" sz="2400" dirty="0" smtClean="0">
                <a:latin typeface="Cambria" panose="02040503050406030204" pitchFamily="18" charset="0"/>
                <a:ea typeface="Cambria" panose="02040503050406030204" pitchFamily="18" charset="0"/>
                <a:cs typeface="Arial" panose="020B0604020202020204" pitchFamily="34" charset="0"/>
              </a:rPr>
              <a:t> </a:t>
            </a:r>
            <a:r>
              <a:rPr lang="en-GB" altLang="sq-AL" sz="2400" dirty="0" err="1" smtClean="0">
                <a:latin typeface="Cambria" panose="02040503050406030204" pitchFamily="18" charset="0"/>
                <a:ea typeface="Cambria" panose="02040503050406030204" pitchFamily="18" charset="0"/>
                <a:cs typeface="Arial" panose="020B0604020202020204" pitchFamily="34" charset="0"/>
              </a:rPr>
              <a:t>kenë</a:t>
            </a:r>
            <a:r>
              <a:rPr lang="en-GB" altLang="sq-AL" sz="2400" dirty="0" smtClean="0">
                <a:latin typeface="Cambria" panose="02040503050406030204" pitchFamily="18" charset="0"/>
                <a:ea typeface="Cambria" panose="02040503050406030204" pitchFamily="18" charset="0"/>
                <a:cs typeface="Arial" panose="020B0604020202020204" pitchFamily="34" charset="0"/>
              </a:rPr>
              <a:t> </a:t>
            </a:r>
            <a:r>
              <a:rPr lang="en-GB" altLang="sq-AL" sz="2400" dirty="0" err="1" smtClean="0">
                <a:latin typeface="Cambria" panose="02040503050406030204" pitchFamily="18" charset="0"/>
                <a:ea typeface="Cambria" panose="02040503050406030204" pitchFamily="18" charset="0"/>
                <a:cs typeface="Arial" panose="020B0604020202020204" pitchFamily="34" charset="0"/>
              </a:rPr>
              <a:t>kualifikim</a:t>
            </a:r>
            <a:r>
              <a:rPr lang="en-GB" altLang="sq-AL" sz="2400" dirty="0" smtClean="0">
                <a:latin typeface="Cambria" panose="02040503050406030204" pitchFamily="18" charset="0"/>
                <a:ea typeface="Cambria" panose="02040503050406030204" pitchFamily="18" charset="0"/>
                <a:cs typeface="Arial" panose="020B0604020202020204" pitchFamily="34" charset="0"/>
              </a:rPr>
              <a:t> </a:t>
            </a:r>
            <a:r>
              <a:rPr lang="en-GB" altLang="sq-AL" sz="2400" dirty="0" err="1" smtClean="0">
                <a:latin typeface="Cambria" panose="02040503050406030204" pitchFamily="18" charset="0"/>
                <a:ea typeface="Cambria" panose="02040503050406030204" pitchFamily="18" charset="0"/>
                <a:cs typeface="Arial" panose="020B0604020202020204" pitchFamily="34" charset="0"/>
              </a:rPr>
              <a:t>për</a:t>
            </a:r>
            <a:r>
              <a:rPr lang="en-GB" altLang="sq-AL" sz="2400" dirty="0" smtClean="0">
                <a:latin typeface="Cambria" panose="02040503050406030204" pitchFamily="18" charset="0"/>
                <a:ea typeface="Cambria" panose="02040503050406030204" pitchFamily="18" charset="0"/>
                <a:cs typeface="Arial" panose="020B0604020202020204" pitchFamily="34" charset="0"/>
              </a:rPr>
              <a:t> </a:t>
            </a:r>
            <a:r>
              <a:rPr lang="en-GB" altLang="sq-AL" sz="2400" dirty="0" err="1" smtClean="0">
                <a:latin typeface="Cambria" panose="02040503050406030204" pitchFamily="18" charset="0"/>
                <a:ea typeface="Cambria" panose="02040503050406030204" pitchFamily="18" charset="0"/>
                <a:cs typeface="Arial" panose="020B0604020202020204" pitchFamily="34" charset="0"/>
              </a:rPr>
              <a:t>gjykatës</a:t>
            </a:r>
            <a:r>
              <a:rPr lang="sq-AL" altLang="sq-AL" sz="2400" dirty="0" smtClean="0">
                <a:latin typeface="Cambria" panose="02040503050406030204" pitchFamily="18" charset="0"/>
                <a:ea typeface="Cambria" panose="02040503050406030204" pitchFamily="18" charset="0"/>
                <a:cs typeface="Arial" panose="020B0604020202020204" pitchFamily="34" charset="0"/>
              </a:rPr>
              <a:t>i</a:t>
            </a:r>
            <a:r>
              <a:rPr lang="en-US" altLang="sq-AL" sz="2400" dirty="0" smtClean="0">
                <a:latin typeface="Cambria" panose="02040503050406030204" pitchFamily="18" charset="0"/>
                <a:ea typeface="Cambria" panose="02040503050406030204" pitchFamily="18" charset="0"/>
                <a:cs typeface="Arial" panose="020B0604020202020204" pitchFamily="34" charset="0"/>
              </a:rPr>
              <a:t>- </a:t>
            </a:r>
            <a:r>
              <a:rPr lang="en-US" altLang="sq-AL" sz="2400" dirty="0" err="1" smtClean="0">
                <a:latin typeface="Cambria" panose="02040503050406030204" pitchFamily="18" charset="0"/>
                <a:ea typeface="Cambria" panose="02040503050406030204" pitchFamily="18" charset="0"/>
                <a:cs typeface="Arial" panose="020B0604020202020204" pitchFamily="34" charset="0"/>
              </a:rPr>
              <a:t>Avokaturen</a:t>
            </a:r>
            <a:r>
              <a:rPr lang="en-US" altLang="sq-AL" sz="2400" dirty="0" smtClean="0">
                <a:latin typeface="Cambria" panose="02040503050406030204" pitchFamily="18" charset="0"/>
                <a:ea typeface="Cambria" panose="02040503050406030204" pitchFamily="18" charset="0"/>
                <a:cs typeface="Arial" panose="020B0604020202020204" pitchFamily="34" charset="0"/>
              </a:rPr>
              <a:t> , </a:t>
            </a:r>
            <a:r>
              <a:rPr lang="en-US" altLang="sq-AL" sz="2400" dirty="0" err="1" smtClean="0">
                <a:latin typeface="Cambria" panose="02040503050406030204" pitchFamily="18" charset="0"/>
                <a:ea typeface="Cambria" panose="02040503050406030204" pitchFamily="18" charset="0"/>
                <a:cs typeface="Arial" panose="020B0604020202020204" pitchFamily="34" charset="0"/>
              </a:rPr>
              <a:t>ti</a:t>
            </a:r>
            <a:r>
              <a:rPr lang="en-US" altLang="sq-AL" sz="2400" dirty="0" smtClean="0">
                <a:latin typeface="Cambria" panose="02040503050406030204" pitchFamily="18" charset="0"/>
                <a:ea typeface="Cambria" panose="02040503050406030204" pitchFamily="18" charset="0"/>
                <a:cs typeface="Arial" panose="020B0604020202020204" pitchFamily="34" charset="0"/>
              </a:rPr>
              <a:t> </a:t>
            </a:r>
            <a:r>
              <a:rPr lang="en-US" altLang="sq-AL" sz="2400" dirty="0" err="1" smtClean="0">
                <a:latin typeface="Cambria" panose="02040503050406030204" pitchFamily="18" charset="0"/>
                <a:ea typeface="Cambria" panose="02040503050406030204" pitchFamily="18" charset="0"/>
                <a:cs typeface="Arial" panose="020B0604020202020204" pitchFamily="34" charset="0"/>
              </a:rPr>
              <a:t>plotesojne</a:t>
            </a:r>
            <a:r>
              <a:rPr lang="en-US" altLang="sq-AL" sz="2400" dirty="0" smtClean="0">
                <a:latin typeface="Cambria" panose="02040503050406030204" pitchFamily="18" charset="0"/>
                <a:ea typeface="Cambria" panose="02040503050406030204" pitchFamily="18" charset="0"/>
                <a:cs typeface="Arial" panose="020B0604020202020204" pitchFamily="34" charset="0"/>
              </a:rPr>
              <a:t> </a:t>
            </a:r>
            <a:r>
              <a:rPr lang="en-US" altLang="sq-AL" sz="2400" dirty="0" err="1" smtClean="0">
                <a:latin typeface="Cambria" panose="02040503050406030204" pitchFamily="18" charset="0"/>
                <a:ea typeface="Cambria" panose="02040503050406030204" pitchFamily="18" charset="0"/>
                <a:cs typeface="Arial" panose="020B0604020202020204" pitchFamily="34" charset="0"/>
              </a:rPr>
              <a:t>kerkesat</a:t>
            </a:r>
            <a:r>
              <a:rPr lang="en-US" altLang="sq-AL" sz="2400" dirty="0" smtClean="0">
                <a:latin typeface="Cambria" panose="02040503050406030204" pitchFamily="18" charset="0"/>
                <a:ea typeface="Cambria" panose="02040503050406030204" pitchFamily="18" charset="0"/>
                <a:cs typeface="Arial" panose="020B0604020202020204" pitchFamily="34" charset="0"/>
              </a:rPr>
              <a:t> e </a:t>
            </a:r>
            <a:r>
              <a:rPr lang="sq-AL" altLang="sq-AL" sz="2400" dirty="0" smtClean="0">
                <a:latin typeface="Cambria" panose="02040503050406030204" pitchFamily="18" charset="0"/>
                <a:ea typeface="Cambria" panose="02040503050406030204" pitchFamily="18" charset="0"/>
                <a:cs typeface="Arial" panose="020B0604020202020204" pitchFamily="34" charset="0"/>
              </a:rPr>
              <a:t>nenit 6</a:t>
            </a:r>
            <a:r>
              <a:rPr lang="en-US" altLang="sq-AL" sz="2400" dirty="0" smtClean="0">
                <a:latin typeface="Cambria" panose="02040503050406030204" pitchFamily="18" charset="0"/>
                <a:ea typeface="Cambria" panose="02040503050406030204" pitchFamily="18" charset="0"/>
                <a:cs typeface="Arial" panose="020B0604020202020204" pitchFamily="34" charset="0"/>
              </a:rPr>
              <a:t>5</a:t>
            </a:r>
            <a:r>
              <a:rPr lang="sq-AL" altLang="sq-AL" sz="2400" dirty="0" smtClean="0">
                <a:latin typeface="Cambria" panose="02040503050406030204" pitchFamily="18" charset="0"/>
                <a:ea typeface="Cambria" panose="02040503050406030204" pitchFamily="18" charset="0"/>
                <a:cs typeface="Arial" panose="020B0604020202020204" pitchFamily="34" charset="0"/>
              </a:rPr>
              <a:t>.</a:t>
            </a:r>
            <a:r>
              <a:rPr lang="en-US" altLang="sq-AL" sz="2400" dirty="0" smtClean="0">
                <a:latin typeface="Cambria" panose="02040503050406030204" pitchFamily="18" charset="0"/>
                <a:ea typeface="Cambria" panose="02040503050406030204" pitchFamily="18" charset="0"/>
                <a:cs typeface="Arial" panose="020B0604020202020204" pitchFamily="34" charset="0"/>
              </a:rPr>
              <a:t>3</a:t>
            </a:r>
            <a:r>
              <a:rPr lang="sq-AL" altLang="sq-AL" sz="2400" dirty="0" smtClean="0">
                <a:latin typeface="Cambria" panose="02040503050406030204" pitchFamily="18" charset="0"/>
                <a:ea typeface="Cambria" panose="02040503050406030204" pitchFamily="18" charset="0"/>
                <a:cs typeface="Arial" panose="020B0604020202020204" pitchFamily="34" charset="0"/>
              </a:rPr>
              <a:t> </a:t>
            </a:r>
            <a:r>
              <a:rPr lang="en-US" altLang="sq-AL" sz="2400" dirty="0" smtClean="0">
                <a:latin typeface="Cambria" panose="02040503050406030204" pitchFamily="18" charset="0"/>
                <a:ea typeface="Cambria" panose="02040503050406030204" pitchFamily="18" charset="0"/>
                <a:cs typeface="Arial" panose="020B0604020202020204" pitchFamily="34" charset="0"/>
              </a:rPr>
              <a:t>.</a:t>
            </a:r>
          </a:p>
          <a:p>
            <a:pPr eaLnBrk="1" hangingPunct="1">
              <a:lnSpc>
                <a:spcPct val="90000"/>
              </a:lnSpc>
              <a:buFont typeface="Wingdings" panose="05000000000000000000" pitchFamily="2" charset="2"/>
              <a:buChar char="§"/>
            </a:pPr>
            <a:r>
              <a:rPr lang="sq-AL" altLang="sq-AL" sz="2400" dirty="0" smtClean="0">
                <a:latin typeface="Cambria" panose="02040503050406030204" pitchFamily="18" charset="0"/>
                <a:ea typeface="Cambria" panose="02040503050406030204" pitchFamily="18" charset="0"/>
                <a:cs typeface="Arial" panose="020B0604020202020204" pitchFamily="34" charset="0"/>
              </a:rPr>
              <a:t>Kryetari përcakton panelin (et) </a:t>
            </a:r>
            <a:r>
              <a:rPr lang="sq-AL" altLang="sq-AL" sz="2400" dirty="0" err="1" smtClean="0">
                <a:latin typeface="Cambria" panose="02040503050406030204" pitchFamily="18" charset="0"/>
                <a:ea typeface="Cambria" panose="02040503050406030204" pitchFamily="18" charset="0"/>
                <a:cs typeface="Arial" panose="020B0604020202020204" pitchFamily="34" charset="0"/>
              </a:rPr>
              <a:t>rishqyrtuese</a:t>
            </a:r>
            <a:r>
              <a:rPr lang="sq-AL" altLang="sq-AL" sz="2400" dirty="0" smtClean="0">
                <a:latin typeface="Cambria" panose="02040503050406030204" pitchFamily="18" charset="0"/>
                <a:ea typeface="Cambria" panose="02040503050406030204" pitchFamily="18" charset="0"/>
                <a:cs typeface="Arial" panose="020B0604020202020204" pitchFamily="34" charset="0"/>
              </a:rPr>
              <a:t>  të përbëra nga </a:t>
            </a:r>
            <a:r>
              <a:rPr lang="sq-AL" altLang="sq-AL" sz="2400" b="1" dirty="0" smtClean="0">
                <a:latin typeface="Cambria" panose="02040503050406030204" pitchFamily="18" charset="0"/>
                <a:ea typeface="Cambria" panose="02040503050406030204" pitchFamily="18" charset="0"/>
                <a:cs typeface="Arial" panose="020B0604020202020204" pitchFamily="34" charset="0"/>
              </a:rPr>
              <a:t>një ose tre anëtar </a:t>
            </a:r>
            <a:r>
              <a:rPr lang="sq-AL" altLang="sq-AL" sz="2400" dirty="0" smtClean="0">
                <a:latin typeface="Cambria" panose="02040503050406030204" pitchFamily="18" charset="0"/>
                <a:ea typeface="Cambria" panose="02040503050406030204" pitchFamily="18" charset="0"/>
                <a:cs typeface="Arial" panose="020B0604020202020204" pitchFamily="34" charset="0"/>
              </a:rPr>
              <a:t>të bordit të OSHP-se.</a:t>
            </a:r>
            <a:endParaRPr lang="en-US" altLang="sq-AL" sz="2400" dirty="0" smtClean="0">
              <a:latin typeface="Cambria" panose="02040503050406030204" pitchFamily="18" charset="0"/>
              <a:ea typeface="Cambria" panose="02040503050406030204" pitchFamily="18" charset="0"/>
              <a:cs typeface="Arial" panose="020B0604020202020204" pitchFamily="34" charset="0"/>
            </a:endParaRPr>
          </a:p>
          <a:p>
            <a:pPr eaLnBrk="1" hangingPunct="1">
              <a:lnSpc>
                <a:spcPct val="90000"/>
              </a:lnSpc>
              <a:buFont typeface="Wingdings" panose="05000000000000000000" pitchFamily="2" charset="2"/>
              <a:buChar char="§"/>
            </a:pPr>
            <a:r>
              <a:rPr lang="sq-AL" altLang="sq-AL" sz="2400" dirty="0" smtClean="0">
                <a:latin typeface="Cambria" panose="02040503050406030204" pitchFamily="18" charset="0"/>
                <a:ea typeface="Cambria" panose="02040503050406030204" pitchFamily="18" charset="0"/>
                <a:cs typeface="Arial" panose="020B0604020202020204" pitchFamily="34" charset="0"/>
              </a:rPr>
              <a:t>Panele </a:t>
            </a:r>
            <a:r>
              <a:rPr lang="sq-AL" altLang="sq-AL" sz="2400" dirty="0" err="1" smtClean="0">
                <a:latin typeface="Cambria" panose="02040503050406030204" pitchFamily="18" charset="0"/>
                <a:ea typeface="Cambria" panose="02040503050406030204" pitchFamily="18" charset="0"/>
                <a:cs typeface="Arial" panose="020B0604020202020204" pitchFamily="34" charset="0"/>
              </a:rPr>
              <a:t>rishqyrtuese</a:t>
            </a:r>
            <a:r>
              <a:rPr lang="sq-AL" altLang="sq-AL" sz="2400" dirty="0" smtClean="0">
                <a:latin typeface="Cambria" panose="02040503050406030204" pitchFamily="18" charset="0"/>
                <a:ea typeface="Cambria" panose="02040503050406030204" pitchFamily="18" charset="0"/>
                <a:cs typeface="Arial" panose="020B0604020202020204" pitchFamily="34" charset="0"/>
              </a:rPr>
              <a:t> për çdo </a:t>
            </a:r>
            <a:r>
              <a:rPr lang="sq-AL" altLang="sq-AL" sz="2400" dirty="0" err="1" smtClean="0">
                <a:latin typeface="Cambria" panose="02040503050406030204" pitchFamily="18" charset="0"/>
                <a:ea typeface="Cambria" panose="02040503050406030204" pitchFamily="18" charset="0"/>
                <a:cs typeface="Arial" panose="020B0604020202020204" pitchFamily="34" charset="0"/>
              </a:rPr>
              <a:t>rastë</a:t>
            </a:r>
            <a:r>
              <a:rPr lang="sq-AL" altLang="sq-AL" sz="2400" dirty="0" smtClean="0">
                <a:latin typeface="Cambria" panose="02040503050406030204" pitchFamily="18" charset="0"/>
                <a:ea typeface="Cambria" panose="02040503050406030204" pitchFamily="18" charset="0"/>
                <a:cs typeface="Arial" panose="020B0604020202020204" pitchFamily="34" charset="0"/>
              </a:rPr>
              <a:t>.</a:t>
            </a:r>
          </a:p>
          <a:p>
            <a:pPr eaLnBrk="1" hangingPunct="1">
              <a:buFont typeface="Arial" panose="020B0604020202020204" pitchFamily="34" charset="0"/>
              <a:buNone/>
            </a:pPr>
            <a:r>
              <a:rPr lang="en-GB" altLang="sq-AL" sz="2400" dirty="0" smtClean="0">
                <a:latin typeface="Cambria" panose="02040503050406030204" pitchFamily="18" charset="0"/>
                <a:ea typeface="Cambria" panose="02040503050406030204" pitchFamily="18" charset="0"/>
                <a:cs typeface="Arial" panose="020B0604020202020204" pitchFamily="34" charset="0"/>
              </a:rPr>
              <a:t>                      OSHP-</a:t>
            </a:r>
            <a:r>
              <a:rPr lang="en-GB" altLang="sq-AL" sz="2400" dirty="0" err="1" smtClean="0">
                <a:latin typeface="Cambria" panose="02040503050406030204" pitchFamily="18" charset="0"/>
                <a:ea typeface="Cambria" panose="02040503050406030204" pitchFamily="18" charset="0"/>
                <a:cs typeface="Arial" panose="020B0604020202020204" pitchFamily="34" charset="0"/>
              </a:rPr>
              <a:t>ja</a:t>
            </a:r>
            <a:r>
              <a:rPr lang="en-GB" altLang="sq-AL" sz="2400" dirty="0" smtClean="0">
                <a:latin typeface="Cambria" panose="02040503050406030204" pitchFamily="18" charset="0"/>
                <a:ea typeface="Cambria" panose="02040503050406030204" pitchFamily="18" charset="0"/>
                <a:cs typeface="Arial" panose="020B0604020202020204" pitchFamily="34" charset="0"/>
              </a:rPr>
              <a:t>  </a:t>
            </a:r>
            <a:r>
              <a:rPr lang="en-GB" altLang="sq-AL" sz="2400" dirty="0" err="1" smtClean="0">
                <a:latin typeface="Cambria" panose="02040503050406030204" pitchFamily="18" charset="0"/>
                <a:ea typeface="Cambria" panose="02040503050406030204" pitchFamily="18" charset="0"/>
                <a:cs typeface="Arial" panose="020B0604020202020204" pitchFamily="34" charset="0"/>
              </a:rPr>
              <a:t>ka</a:t>
            </a:r>
            <a:r>
              <a:rPr lang="en-GB" altLang="sq-AL" sz="2400" dirty="0" smtClean="0">
                <a:latin typeface="Cambria" panose="02040503050406030204" pitchFamily="18" charset="0"/>
                <a:ea typeface="Cambria" panose="02040503050406030204" pitchFamily="18" charset="0"/>
                <a:cs typeface="Arial" panose="020B0604020202020204" pitchFamily="34" charset="0"/>
              </a:rPr>
              <a:t>  </a:t>
            </a:r>
            <a:r>
              <a:rPr lang="en-GB" altLang="sq-AL" sz="2400" dirty="0" err="1" smtClean="0">
                <a:latin typeface="Cambria" panose="02040503050406030204" pitchFamily="18" charset="0"/>
                <a:ea typeface="Cambria" panose="02040503050406030204" pitchFamily="18" charset="0"/>
                <a:cs typeface="Arial" panose="020B0604020202020204" pitchFamily="34" charset="0"/>
              </a:rPr>
              <a:t>keto</a:t>
            </a:r>
            <a:r>
              <a:rPr lang="en-GB" altLang="sq-AL" sz="2400" dirty="0" smtClean="0">
                <a:latin typeface="Cambria" panose="02040503050406030204" pitchFamily="18" charset="0"/>
                <a:ea typeface="Cambria" panose="02040503050406030204" pitchFamily="18" charset="0"/>
                <a:cs typeface="Arial" panose="020B0604020202020204" pitchFamily="34" charset="0"/>
              </a:rPr>
              <a:t> </a:t>
            </a:r>
            <a:r>
              <a:rPr lang="en-US" altLang="sq-AL" sz="2400" dirty="0" err="1" smtClean="0">
                <a:latin typeface="Cambria" panose="02040503050406030204" pitchFamily="18" charset="0"/>
                <a:ea typeface="Cambria" panose="02040503050406030204" pitchFamily="18" charset="0"/>
                <a:cs typeface="Arial" panose="020B0604020202020204" pitchFamily="34" charset="0"/>
              </a:rPr>
              <a:t>kompetenca</a:t>
            </a:r>
            <a:r>
              <a:rPr lang="en-US" altLang="sq-AL" sz="2400" dirty="0" smtClean="0">
                <a:latin typeface="Cambria" panose="02040503050406030204" pitchFamily="18" charset="0"/>
                <a:ea typeface="Cambria" panose="02040503050406030204" pitchFamily="18" charset="0"/>
                <a:cs typeface="Arial" panose="020B0604020202020204" pitchFamily="34" charset="0"/>
              </a:rPr>
              <a:t> :</a:t>
            </a:r>
            <a:endParaRPr lang="en-US" altLang="sq-AL" sz="2400" i="1" dirty="0" smtClean="0">
              <a:latin typeface="Cambria" panose="02040503050406030204" pitchFamily="18" charset="0"/>
              <a:ea typeface="Cambria" panose="02040503050406030204" pitchFamily="18" charset="0"/>
              <a:cs typeface="Arial" panose="020B0604020202020204" pitchFamily="34" charset="0"/>
            </a:endParaRPr>
          </a:p>
          <a:p>
            <a:pPr algn="just">
              <a:buFontTx/>
              <a:buChar char="-"/>
            </a:pPr>
            <a:r>
              <a:rPr lang="sq-AL" sz="2400" dirty="0">
                <a:latin typeface="Cambria" panose="02040503050406030204" pitchFamily="18" charset="0"/>
                <a:ea typeface="Cambria" panose="02040503050406030204" pitchFamily="18" charset="0"/>
                <a:cs typeface="Arial" panose="020B0604020202020204" pitchFamily="34" charset="0"/>
              </a:rPr>
              <a:t>Është organ i pavarur </a:t>
            </a:r>
            <a:r>
              <a:rPr lang="sq-AL" sz="2400" b="1" dirty="0">
                <a:latin typeface="Cambria" panose="02040503050406030204" pitchFamily="18" charset="0"/>
                <a:ea typeface="Cambria" panose="02040503050406030204" pitchFamily="18" charset="0"/>
                <a:cs typeface="Arial" panose="020B0604020202020204" pitchFamily="34" charset="0"/>
              </a:rPr>
              <a:t>për shqyrtim administrativ</a:t>
            </a:r>
            <a:r>
              <a:rPr lang="sq-AL" sz="2400" b="1" dirty="0" smtClean="0">
                <a:latin typeface="Cambria" panose="02040503050406030204" pitchFamily="18" charset="0"/>
                <a:ea typeface="Cambria" panose="02040503050406030204" pitchFamily="18" charset="0"/>
                <a:cs typeface="Arial" panose="020B0604020202020204" pitchFamily="34" charset="0"/>
              </a:rPr>
              <a:t>.</a:t>
            </a:r>
            <a:endParaRPr lang="en-US" sz="2400" b="1" dirty="0" smtClean="0">
              <a:latin typeface="Cambria" panose="02040503050406030204" pitchFamily="18" charset="0"/>
              <a:ea typeface="Cambria" panose="02040503050406030204" pitchFamily="18" charset="0"/>
              <a:cs typeface="Arial" panose="020B0604020202020204" pitchFamily="34" charset="0"/>
            </a:endParaRPr>
          </a:p>
          <a:p>
            <a:pPr algn="just">
              <a:buFontTx/>
              <a:buChar char="-"/>
            </a:pPr>
            <a:r>
              <a:rPr lang="sq-AL" sz="2400" dirty="0" smtClean="0">
                <a:latin typeface="Cambria" panose="02040503050406030204" pitchFamily="18" charset="0"/>
                <a:ea typeface="Cambria" panose="02040503050406030204" pitchFamily="18" charset="0"/>
                <a:cs typeface="Arial" panose="020B0604020202020204" pitchFamily="34" charset="0"/>
              </a:rPr>
              <a:t>OSHP </a:t>
            </a:r>
            <a:r>
              <a:rPr lang="sq-AL" sz="2400" dirty="0">
                <a:latin typeface="Cambria" panose="02040503050406030204" pitchFamily="18" charset="0"/>
                <a:ea typeface="Cambria" panose="02040503050406030204" pitchFamily="18" charset="0"/>
                <a:cs typeface="Arial" panose="020B0604020202020204" pitchFamily="34" charset="0"/>
              </a:rPr>
              <a:t>funksionon ne baze te paneleve shqyrtuese të krijuara nga ajo dhe është përgjegjëse për zbatimin e procedurave për shqyrtimin e prokurimit.</a:t>
            </a:r>
            <a:endParaRPr lang="en-US" sz="2400" dirty="0">
              <a:latin typeface="Cambria" panose="02040503050406030204" pitchFamily="18" charset="0"/>
              <a:ea typeface="Cambria" panose="02040503050406030204" pitchFamily="18" charset="0"/>
              <a:cs typeface="Arial" panose="020B0604020202020204" pitchFamily="34" charset="0"/>
            </a:endParaRPr>
          </a:p>
          <a:p>
            <a:pPr algn="just" eaLnBrk="1" hangingPunct="1">
              <a:lnSpc>
                <a:spcPct val="90000"/>
              </a:lnSpc>
              <a:buFontTx/>
              <a:buChar char="-"/>
            </a:pPr>
            <a:endParaRPr lang="en-US" altLang="sq-AL" sz="2400" dirty="0" smtClean="0">
              <a:latin typeface="Cambria" panose="02040503050406030204" pitchFamily="18" charset="0"/>
              <a:ea typeface="Cambria" panose="02040503050406030204" pitchFamily="18" charset="0"/>
            </a:endParaRPr>
          </a:p>
          <a:p>
            <a:pPr algn="just" eaLnBrk="1" hangingPunct="1">
              <a:lnSpc>
                <a:spcPct val="80000"/>
              </a:lnSpc>
              <a:buFontTx/>
              <a:buNone/>
            </a:pPr>
            <a:endParaRPr lang="en-US" altLang="sq-AL" sz="2400" dirty="0" smtClean="0">
              <a:latin typeface="Cambria" panose="02040503050406030204" pitchFamily="18" charset="0"/>
              <a:ea typeface="Cambria" panose="02040503050406030204" pitchFamily="18" charset="0"/>
            </a:endParaRPr>
          </a:p>
          <a:p>
            <a:pPr algn="just" eaLnBrk="1" hangingPunct="1"/>
            <a:endParaRPr lang="en-US" altLang="sq-AL" sz="2400" dirty="0" smtClean="0">
              <a:latin typeface="Cambria" panose="02040503050406030204" pitchFamily="18" charset="0"/>
              <a:ea typeface="Cambria" panose="02040503050406030204" pitchFamily="18" charset="0"/>
            </a:endParaRPr>
          </a:p>
        </p:txBody>
      </p:sp>
      <p:sp>
        <p:nvSpPr>
          <p:cNvPr id="6149" name="Slide Number Placeholder 4"/>
          <p:cNvSpPr>
            <a:spLocks noGrp="1"/>
          </p:cNvSpPr>
          <p:nvPr>
            <p:ph type="sldNum" sz="quarter" idx="12"/>
          </p:nvPr>
        </p:nvSpPr>
        <p:spPr>
          <a:xfrm>
            <a:off x="3124200" y="6248400"/>
            <a:ext cx="2895600" cy="476250"/>
          </a:xfrm>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fld id="{1C5A604C-81A2-47C0-B2E8-B1DE4DFB9899}" type="slidenum">
              <a:rPr lang="en-US" altLang="sq-AL">
                <a:solidFill>
                  <a:srgbClr val="898989"/>
                </a:solidFill>
              </a:rPr>
              <a:pPr algn="ctr"/>
              <a:t>39</a:t>
            </a:fld>
            <a:endParaRPr lang="en-US" altLang="sq-AL">
              <a:solidFill>
                <a:srgbClr val="898989"/>
              </a:solidFill>
            </a:endParaRPr>
          </a:p>
        </p:txBody>
      </p:sp>
    </p:spTree>
    <p:extLst>
      <p:ext uri="{BB962C8B-B14F-4D97-AF65-F5344CB8AC3E}">
        <p14:creationId xmlns:p14="http://schemas.microsoft.com/office/powerpoint/2010/main" val="18214597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990600" y="152400"/>
            <a:ext cx="7772400" cy="457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Autofit/>
          </a:bodyPr>
          <a:lstStyle/>
          <a:p>
            <a:r>
              <a:rPr lang="sq-AL" sz="28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Historia e sistemit Kombëtar te Prokurimi</a:t>
            </a:r>
            <a:r>
              <a:rPr lang="en-US" sz="28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t </a:t>
            </a:r>
            <a:br>
              <a:rPr lang="en-US" sz="28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endParaRPr lang="en-US" sz="28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endParaRPr>
          </a:p>
        </p:txBody>
      </p:sp>
      <p:sp>
        <p:nvSpPr>
          <p:cNvPr id="28675" name="Symbol zastępczy zawartości 2"/>
          <p:cNvSpPr>
            <a:spLocks noGrp="1"/>
          </p:cNvSpPr>
          <p:nvPr>
            <p:ph idx="1"/>
          </p:nvPr>
        </p:nvSpPr>
        <p:spPr bwMode="auto">
          <a:xfrm>
            <a:off x="0" y="1219200"/>
            <a:ext cx="9144000" cy="4724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pPr lvl="1">
              <a:buNone/>
            </a:pPr>
            <a:r>
              <a:rPr lang="sq-AL" sz="2400" b="1" dirty="0" smtClean="0">
                <a:latin typeface="Cambria" panose="02040503050406030204" pitchFamily="18" charset="0"/>
                <a:ea typeface="Cambria" panose="02040503050406030204" pitchFamily="18" charset="0"/>
                <a:cs typeface="Arial" panose="020B0604020202020204" pitchFamily="34" charset="0"/>
              </a:rPr>
              <a:t>Ligji </a:t>
            </a:r>
            <a:r>
              <a:rPr lang="sq-AL" sz="2400" b="1" dirty="0">
                <a:latin typeface="Cambria" panose="02040503050406030204" pitchFamily="18" charset="0"/>
                <a:ea typeface="Cambria" panose="02040503050406030204" pitchFamily="18" charset="0"/>
                <a:cs typeface="Arial" panose="020B0604020202020204" pitchFamily="34" charset="0"/>
              </a:rPr>
              <a:t>për Prokurimin Publik </a:t>
            </a:r>
            <a:r>
              <a:rPr lang="sq-AL" sz="2400" b="1" dirty="0" smtClean="0">
                <a:latin typeface="Cambria" panose="02040503050406030204" pitchFamily="18" charset="0"/>
                <a:ea typeface="Cambria" panose="02040503050406030204" pitchFamily="18" charset="0"/>
                <a:cs typeface="Arial" panose="020B0604020202020204" pitchFamily="34" charset="0"/>
              </a:rPr>
              <a:t>n</a:t>
            </a:r>
            <a:r>
              <a:rPr lang="en-US" sz="2400" b="1" dirty="0" smtClean="0">
                <a:latin typeface="Cambria" panose="02040503050406030204" pitchFamily="18" charset="0"/>
                <a:ea typeface="Cambria" panose="02040503050406030204" pitchFamily="18" charset="0"/>
                <a:cs typeface="Arial" panose="020B0604020202020204" pitchFamily="34" charset="0"/>
              </a:rPr>
              <a:t>ë</a:t>
            </a:r>
            <a:r>
              <a:rPr lang="sq-AL" sz="2400" b="1" dirty="0" smtClean="0">
                <a:latin typeface="Cambria" panose="02040503050406030204" pitchFamily="18" charset="0"/>
                <a:ea typeface="Cambria" panose="02040503050406030204" pitchFamily="18" charset="0"/>
                <a:cs typeface="Arial" panose="020B0604020202020204" pitchFamily="34" charset="0"/>
              </a:rPr>
              <a:t> </a:t>
            </a:r>
            <a:r>
              <a:rPr lang="sq-AL" sz="2400" b="1" dirty="0" err="1" smtClean="0">
                <a:latin typeface="Cambria" panose="02040503050406030204" pitchFamily="18" charset="0"/>
                <a:ea typeface="Cambria" panose="02040503050406030204" pitchFamily="18" charset="0"/>
                <a:cs typeface="Arial" panose="020B0604020202020204" pitchFamily="34" charset="0"/>
              </a:rPr>
              <a:t>Kosov</a:t>
            </a:r>
            <a:r>
              <a:rPr lang="en-US" dirty="0" smtClean="0">
                <a:latin typeface="Cambria" panose="02040503050406030204" pitchFamily="18" charset="0"/>
                <a:ea typeface="Cambria" panose="02040503050406030204" pitchFamily="18" charset="0"/>
                <a:cs typeface="Arial" panose="020B0604020202020204" pitchFamily="34" charset="0"/>
              </a:rPr>
              <a:t>ë</a:t>
            </a:r>
            <a:r>
              <a:rPr lang="sq-AL" sz="2400" b="1" dirty="0" smtClean="0">
                <a:latin typeface="Cambria" panose="02040503050406030204" pitchFamily="18" charset="0"/>
                <a:ea typeface="Cambria" panose="02040503050406030204" pitchFamily="18" charset="0"/>
                <a:cs typeface="Arial" panose="020B0604020202020204" pitchFamily="34" charset="0"/>
              </a:rPr>
              <a:t> </a:t>
            </a:r>
            <a:r>
              <a:rPr lang="sq-AL" sz="2400" b="1" dirty="0">
                <a:latin typeface="Cambria" panose="02040503050406030204" pitchFamily="18" charset="0"/>
                <a:ea typeface="Cambria" panose="02040503050406030204" pitchFamily="18" charset="0"/>
                <a:cs typeface="Arial" panose="020B0604020202020204" pitchFamily="34" charset="0"/>
              </a:rPr>
              <a:t>nr. 2003/17 </a:t>
            </a:r>
            <a:endParaRPr lang="en-US" sz="2400" b="1" dirty="0" smtClean="0">
              <a:latin typeface="Cambria" panose="02040503050406030204" pitchFamily="18" charset="0"/>
              <a:ea typeface="Cambria" panose="02040503050406030204" pitchFamily="18" charset="0"/>
              <a:cs typeface="Arial" panose="020B0604020202020204" pitchFamily="34" charset="0"/>
            </a:endParaRPr>
          </a:p>
          <a:p>
            <a:pPr lvl="1">
              <a:buNone/>
            </a:pPr>
            <a:endParaRPr lang="en-US" sz="2400" b="1" dirty="0">
              <a:latin typeface="Cambria" panose="02040503050406030204" pitchFamily="18" charset="0"/>
              <a:ea typeface="Cambria" panose="02040503050406030204" pitchFamily="18" charset="0"/>
              <a:cs typeface="Arial" panose="020B0604020202020204" pitchFamily="34" charset="0"/>
            </a:endParaRPr>
          </a:p>
          <a:p>
            <a:r>
              <a:rPr lang="sq-AL" sz="2400" dirty="0" smtClean="0">
                <a:latin typeface="Cambria" panose="02040503050406030204" pitchFamily="18" charset="0"/>
                <a:ea typeface="Cambria" panose="02040503050406030204" pitchFamily="18" charset="0"/>
                <a:cs typeface="Arial" panose="020B0604020202020204" pitchFamily="34" charset="0"/>
              </a:rPr>
              <a:t>Ligji</a:t>
            </a:r>
            <a:r>
              <a:rPr lang="en-US" sz="2400" dirty="0" smtClean="0">
                <a:latin typeface="Cambria" panose="02040503050406030204" pitchFamily="18" charset="0"/>
                <a:ea typeface="Cambria" panose="02040503050406030204" pitchFamily="18" charset="0"/>
                <a:cs typeface="Arial" panose="020B0604020202020204" pitchFamily="34" charset="0"/>
              </a:rPr>
              <a:t>n e </a:t>
            </a:r>
            <a:r>
              <a:rPr lang="en-US" sz="2400" dirty="0" err="1" smtClean="0">
                <a:latin typeface="Cambria" panose="02040503050406030204" pitchFamily="18" charset="0"/>
                <a:ea typeface="Cambria" panose="02040503050406030204" pitchFamily="18" charset="0"/>
                <a:cs typeface="Arial" panose="020B0604020202020204" pitchFamily="34" charset="0"/>
              </a:rPr>
              <a:t>parë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për</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smtClean="0">
                <a:latin typeface="Cambria" panose="02040503050406030204" pitchFamily="18" charset="0"/>
                <a:ea typeface="Cambria" panose="02040503050406030204" pitchFamily="18" charset="0"/>
                <a:cs typeface="Arial" panose="020B0604020202020204" pitchFamily="34" charset="0"/>
              </a:rPr>
              <a:t>P</a:t>
            </a:r>
            <a:r>
              <a:rPr lang="en-US" sz="2400" dirty="0" err="1" smtClean="0">
                <a:latin typeface="Cambria" panose="02040503050406030204" pitchFamily="18" charset="0"/>
                <a:ea typeface="Cambria" panose="02040503050406030204" pitchFamily="18" charset="0"/>
                <a:cs typeface="Arial" panose="020B0604020202020204" pitchFamily="34" charset="0"/>
              </a:rPr>
              <a:t>rokurim</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smtClean="0">
                <a:latin typeface="Cambria" panose="02040503050406030204" pitchFamily="18" charset="0"/>
                <a:ea typeface="Cambria" panose="02040503050406030204" pitchFamily="18" charset="0"/>
                <a:cs typeface="Arial" panose="020B0604020202020204" pitchFamily="34" charset="0"/>
              </a:rPr>
              <a:t>P</a:t>
            </a:r>
            <a:r>
              <a:rPr lang="en-US" sz="2400" dirty="0" err="1" smtClean="0">
                <a:latin typeface="Cambria" panose="02040503050406030204" pitchFamily="18" charset="0"/>
                <a:ea typeface="Cambria" panose="02040503050406030204" pitchFamily="18" charset="0"/>
                <a:cs typeface="Arial" panose="020B0604020202020204" pitchFamily="34" charset="0"/>
              </a:rPr>
              <a:t>ublik</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smtClean="0">
                <a:latin typeface="Cambria" panose="02040503050406030204" pitchFamily="18" charset="0"/>
                <a:ea typeface="Cambria" panose="02040503050406030204" pitchFamily="18" charset="0"/>
                <a:cs typeface="Arial" panose="020B0604020202020204" pitchFamily="34" charset="0"/>
              </a:rPr>
              <a:t>n</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err="1" smtClean="0">
                <a:latin typeface="Cambria" panose="02040503050406030204" pitchFamily="18" charset="0"/>
                <a:ea typeface="Cambria" panose="02040503050406030204" pitchFamily="18" charset="0"/>
                <a:cs typeface="Arial" panose="020B0604020202020204" pitchFamily="34" charset="0"/>
              </a:rPr>
              <a:t>Kosov</a:t>
            </a:r>
            <a:r>
              <a:rPr lang="en-US" sz="2400" dirty="0" smtClean="0">
                <a:latin typeface="Cambria" panose="02040503050406030204" pitchFamily="18" charset="0"/>
                <a:ea typeface="Cambria" panose="02040503050406030204" pitchFamily="18" charset="0"/>
                <a:cs typeface="Arial" panose="020B0604020202020204" pitchFamily="34" charset="0"/>
              </a:rPr>
              <a:t>ë </a:t>
            </a:r>
            <a:r>
              <a:rPr lang="en-US" sz="2400" dirty="0" err="1" smtClean="0">
                <a:latin typeface="Cambria" panose="02040503050406030204" pitchFamily="18" charset="0"/>
                <a:ea typeface="Cambria" panose="02040503050406030204" pitchFamily="18" charset="0"/>
                <a:cs typeface="Arial" panose="020B0604020202020204" pitchFamily="34" charset="0"/>
              </a:rPr>
              <a:t>të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aprovuar</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nga</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kuvendi</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i</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Kosovës</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smtClean="0">
                <a:latin typeface="Cambria" panose="02040503050406030204" pitchFamily="18" charset="0"/>
                <a:ea typeface="Cambria" panose="02040503050406030204" pitchFamily="18" charset="0"/>
                <a:cs typeface="Arial" panose="020B0604020202020204" pitchFamily="34" charset="0"/>
              </a:rPr>
              <a:t>është </a:t>
            </a:r>
            <a:r>
              <a:rPr lang="sq-AL" sz="2400" dirty="0">
                <a:latin typeface="Cambria" panose="02040503050406030204" pitchFamily="18" charset="0"/>
                <a:ea typeface="Cambria" panose="02040503050406030204" pitchFamily="18" charset="0"/>
                <a:cs typeface="Arial" panose="020B0604020202020204" pitchFamily="34" charset="0"/>
              </a:rPr>
              <a:t>Ligji Nr. 2003/17. </a:t>
            </a:r>
            <a:endParaRPr lang="en-US" sz="2400" dirty="0">
              <a:latin typeface="Cambria" panose="02040503050406030204" pitchFamily="18" charset="0"/>
              <a:ea typeface="Cambria" panose="02040503050406030204" pitchFamily="18" charset="0"/>
              <a:cs typeface="Arial" panose="020B0604020202020204" pitchFamily="34" charset="0"/>
            </a:endParaRPr>
          </a:p>
          <a:p>
            <a:r>
              <a:rPr lang="sq-AL" sz="2400" dirty="0">
                <a:latin typeface="Cambria" panose="02040503050406030204" pitchFamily="18" charset="0"/>
                <a:ea typeface="Cambria" panose="02040503050406030204" pitchFamily="18" charset="0"/>
                <a:cs typeface="Arial" panose="020B0604020202020204" pitchFamily="34" charset="0"/>
              </a:rPr>
              <a:t>Ky ligj është shpallur nga PSSP-ja </a:t>
            </a:r>
            <a:r>
              <a:rPr lang="en-US" sz="2400" dirty="0" err="1" smtClean="0">
                <a:latin typeface="Cambria" panose="02040503050406030204" pitchFamily="18" charset="0"/>
                <a:ea typeface="Cambria" panose="02040503050406030204" pitchFamily="18" charset="0"/>
                <a:cs typeface="Arial" panose="020B0604020202020204" pitchFamily="34" charset="0"/>
              </a:rPr>
              <a:t>dhe</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smtClean="0">
                <a:latin typeface="Cambria" panose="02040503050406030204" pitchFamily="18" charset="0"/>
                <a:ea typeface="Cambria" panose="02040503050406030204" pitchFamily="18" charset="0"/>
                <a:cs typeface="Arial" panose="020B0604020202020204" pitchFamily="34" charset="0"/>
              </a:rPr>
              <a:t>ka hyr</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n</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fuqi me 9 qershor 2004. </a:t>
            </a:r>
            <a:endParaRPr lang="en-US" sz="2400" dirty="0">
              <a:latin typeface="Cambria" panose="02040503050406030204" pitchFamily="18" charset="0"/>
              <a:ea typeface="Cambria" panose="02040503050406030204" pitchFamily="18" charset="0"/>
              <a:cs typeface="Arial" panose="020B0604020202020204" pitchFamily="34" charset="0"/>
            </a:endParaRPr>
          </a:p>
          <a:p>
            <a:r>
              <a:rPr lang="sq-AL" sz="2400" dirty="0">
                <a:latin typeface="Cambria" panose="02040503050406030204" pitchFamily="18" charset="0"/>
                <a:ea typeface="Cambria" panose="02040503050406030204" pitchFamily="18" charset="0"/>
                <a:cs typeface="Arial" panose="020B0604020202020204" pitchFamily="34" charset="0"/>
              </a:rPr>
              <a:t>Ky ligj, </a:t>
            </a:r>
            <a:r>
              <a:rPr lang="sq-AL" sz="2400" dirty="0" smtClean="0">
                <a:latin typeface="Cambria" panose="02040503050406030204" pitchFamily="18" charset="0"/>
                <a:ea typeface="Cambria" panose="02040503050406030204" pitchFamily="18" charset="0"/>
                <a:cs typeface="Arial" panose="020B0604020202020204" pitchFamily="34" charset="0"/>
              </a:rPr>
              <a:t>n</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krahasim me IAF Nr. 2/1999, ofroj një </a:t>
            </a:r>
            <a:r>
              <a:rPr lang="sq-AL" sz="2400" dirty="0" err="1" smtClean="0">
                <a:latin typeface="Cambria" panose="02040503050406030204" pitchFamily="18" charset="0"/>
                <a:ea typeface="Cambria" panose="02040503050406030204" pitchFamily="18" charset="0"/>
                <a:cs typeface="Arial" panose="020B0604020202020204" pitchFamily="34" charset="0"/>
              </a:rPr>
              <a:t>korniz</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b="1" dirty="0" err="1" smtClean="0">
                <a:latin typeface="Cambria" panose="02040503050406030204" pitchFamily="18" charset="0"/>
                <a:ea typeface="Cambria" panose="02040503050406030204" pitchFamily="18" charset="0"/>
                <a:cs typeface="Arial" panose="020B0604020202020204" pitchFamily="34" charset="0"/>
              </a:rPr>
              <a:t>shum</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b="1" dirty="0" smtClean="0">
                <a:latin typeface="Cambria" panose="02040503050406030204" pitchFamily="18" charset="0"/>
                <a:ea typeface="Cambria" panose="02040503050406030204" pitchFamily="18" charset="0"/>
                <a:cs typeface="Arial" panose="020B0604020202020204" pitchFamily="34" charset="0"/>
              </a:rPr>
              <a:t> </a:t>
            </a:r>
            <a:r>
              <a:rPr lang="sq-AL" sz="2400" b="1" dirty="0">
                <a:latin typeface="Cambria" panose="02040503050406030204" pitchFamily="18" charset="0"/>
                <a:ea typeface="Cambria" panose="02040503050406030204" pitchFamily="18" charset="0"/>
                <a:cs typeface="Arial" panose="020B0604020202020204" pitchFamily="34" charset="0"/>
              </a:rPr>
              <a:t>me gjithëpërfshirëse për prokurimin publik </a:t>
            </a:r>
            <a:r>
              <a:rPr lang="sq-AL" sz="2400" b="1" dirty="0" smtClean="0">
                <a:latin typeface="Cambria" panose="02040503050406030204" pitchFamily="18" charset="0"/>
                <a:ea typeface="Cambria" panose="02040503050406030204" pitchFamily="18" charset="0"/>
                <a:cs typeface="Arial" panose="020B0604020202020204" pitchFamily="34" charset="0"/>
              </a:rPr>
              <a:t>n</a:t>
            </a:r>
            <a:r>
              <a:rPr lang="en-US" sz="2400" b="1" dirty="0" smtClean="0">
                <a:latin typeface="Cambria" panose="02040503050406030204" pitchFamily="18" charset="0"/>
                <a:ea typeface="Cambria" panose="02040503050406030204" pitchFamily="18" charset="0"/>
                <a:cs typeface="Arial" panose="020B0604020202020204" pitchFamily="34" charset="0"/>
              </a:rPr>
              <a:t>ë</a:t>
            </a:r>
            <a:r>
              <a:rPr lang="sq-AL" sz="2400" b="1" dirty="0" smtClean="0">
                <a:latin typeface="Cambria" panose="02040503050406030204" pitchFamily="18" charset="0"/>
                <a:ea typeface="Cambria" panose="02040503050406030204" pitchFamily="18" charset="0"/>
                <a:cs typeface="Arial" panose="020B0604020202020204" pitchFamily="34" charset="0"/>
              </a:rPr>
              <a:t> </a:t>
            </a:r>
            <a:r>
              <a:rPr lang="sq-AL" sz="2400" b="1" dirty="0" err="1" smtClean="0">
                <a:latin typeface="Cambria" panose="02040503050406030204" pitchFamily="18" charset="0"/>
                <a:ea typeface="Cambria" panose="02040503050406030204" pitchFamily="18" charset="0"/>
                <a:cs typeface="Arial" panose="020B0604020202020204" pitchFamily="34" charset="0"/>
              </a:rPr>
              <a:t>Kosov</a:t>
            </a:r>
            <a:r>
              <a:rPr lang="en-US" sz="2400" b="1"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endParaRPr lang="en-US" sz="2400" dirty="0">
              <a:latin typeface="Cambria" panose="02040503050406030204" pitchFamily="18" charset="0"/>
              <a:ea typeface="Cambria" panose="02040503050406030204" pitchFamily="18" charset="0"/>
              <a:cs typeface="Arial" panose="020B0604020202020204" pitchFamily="34" charset="0"/>
            </a:endParaRPr>
          </a:p>
          <a:p>
            <a:r>
              <a:rPr lang="sq-AL" sz="2400" dirty="0" smtClean="0">
                <a:latin typeface="Cambria" panose="02040503050406030204" pitchFamily="18" charset="0"/>
                <a:ea typeface="Cambria" panose="02040503050406030204" pitchFamily="18" charset="0"/>
                <a:cs typeface="Arial" panose="020B0604020202020204" pitchFamily="34" charset="0"/>
              </a:rPr>
              <a:t>Ky </a:t>
            </a:r>
            <a:r>
              <a:rPr lang="sq-AL" sz="2400" dirty="0">
                <a:latin typeface="Cambria" panose="02040503050406030204" pitchFamily="18" charset="0"/>
                <a:ea typeface="Cambria" panose="02040503050406030204" pitchFamily="18" charset="0"/>
                <a:cs typeface="Arial" panose="020B0604020202020204" pitchFamily="34" charset="0"/>
              </a:rPr>
              <a:t>ligj </a:t>
            </a:r>
            <a:r>
              <a:rPr lang="sq-AL" sz="2400" dirty="0" smtClean="0">
                <a:latin typeface="Cambria" panose="02040503050406030204" pitchFamily="18" charset="0"/>
                <a:ea typeface="Cambria" panose="02040503050406030204" pitchFamily="18" charset="0"/>
                <a:cs typeface="Arial" panose="020B0604020202020204" pitchFamily="34" charset="0"/>
              </a:rPr>
              <a:t>n</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një </a:t>
            </a:r>
            <a:r>
              <a:rPr lang="sq-AL" sz="2400" dirty="0" err="1" smtClean="0">
                <a:latin typeface="Cambria" panose="02040503050406030204" pitchFamily="18" charset="0"/>
                <a:ea typeface="Cambria" panose="02040503050406030204" pitchFamily="18" charset="0"/>
                <a:cs typeface="Arial" panose="020B0604020202020204" pitchFamily="34" charset="0"/>
              </a:rPr>
              <a:t>mas</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mjaft </a:t>
            </a:r>
            <a:r>
              <a:rPr lang="sq-AL" sz="2400" dirty="0" smtClean="0">
                <a:latin typeface="Cambria" panose="02040503050406030204" pitchFamily="18" charset="0"/>
                <a:ea typeface="Cambria" panose="02040503050406030204" pitchFamily="18" charset="0"/>
                <a:cs typeface="Arial" panose="020B0604020202020204" pitchFamily="34" charset="0"/>
              </a:rPr>
              <a:t>t</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madhe mundësoj ngritjen e transparencës </a:t>
            </a:r>
            <a:r>
              <a:rPr lang="sq-AL" sz="2400" dirty="0" err="1" smtClean="0">
                <a:latin typeface="Cambria" panose="02040503050406030204" pitchFamily="18" charset="0"/>
                <a:ea typeface="Cambria" panose="02040503050406030204" pitchFamily="18" charset="0"/>
                <a:cs typeface="Arial" panose="020B0604020202020204" pitchFamily="34" charset="0"/>
              </a:rPr>
              <a:t>gjat</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kryerjes s</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aktiviteteve </a:t>
            </a:r>
            <a:r>
              <a:rPr lang="sq-AL" sz="2400" dirty="0" smtClean="0">
                <a:latin typeface="Cambria" panose="02040503050406030204" pitchFamily="18" charset="0"/>
                <a:ea typeface="Cambria" panose="02040503050406030204" pitchFamily="18" charset="0"/>
                <a:cs typeface="Arial" panose="020B0604020202020204" pitchFamily="34" charset="0"/>
              </a:rPr>
              <a:t>t</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prokurimit publik </a:t>
            </a:r>
            <a:r>
              <a:rPr lang="sq-AL" sz="2400" dirty="0" smtClean="0">
                <a:latin typeface="Cambria" panose="02040503050406030204" pitchFamily="18" charset="0"/>
                <a:ea typeface="Cambria" panose="02040503050406030204" pitchFamily="18" charset="0"/>
                <a:cs typeface="Arial" panose="020B0604020202020204" pitchFamily="34" charset="0"/>
              </a:rPr>
              <a:t>n</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err="1" smtClean="0">
                <a:latin typeface="Cambria" panose="02040503050406030204" pitchFamily="18" charset="0"/>
                <a:ea typeface="Cambria" panose="02040503050406030204" pitchFamily="18" charset="0"/>
                <a:cs typeface="Arial" panose="020B0604020202020204" pitchFamily="34" charset="0"/>
              </a:rPr>
              <a:t>Kosov</a:t>
            </a:r>
            <a:r>
              <a:rPr lang="en-US" sz="2400" dirty="0" smtClean="0">
                <a:latin typeface="Cambria" panose="02040503050406030204" pitchFamily="18" charset="0"/>
                <a:ea typeface="Cambria" panose="02040503050406030204" pitchFamily="18" charset="0"/>
                <a:cs typeface="Arial" panose="020B0604020202020204" pitchFamily="34" charset="0"/>
              </a:rPr>
              <a:t>ë.</a:t>
            </a:r>
          </a:p>
          <a:p>
            <a:endParaRPr lang="en-GB" sz="2400" dirty="0">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12668245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143000" y="304801"/>
            <a:ext cx="7010400" cy="762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r>
              <a:rPr lang="sq-AL" sz="28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Organi Shqyrtues i Prokurimeve (OSHP</a:t>
            </a:r>
            <a:r>
              <a:rPr lang="sq-AL" sz="28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a:t>
            </a:r>
            <a:endParaRPr lang="en-US" sz="28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endParaRPr>
          </a:p>
        </p:txBody>
      </p:sp>
      <p:sp>
        <p:nvSpPr>
          <p:cNvPr id="28675" name="Symbol zastępczy zawartości 2"/>
          <p:cNvSpPr>
            <a:spLocks noGrp="1"/>
          </p:cNvSpPr>
          <p:nvPr>
            <p:ph idx="1"/>
          </p:nvPr>
        </p:nvSpPr>
        <p:spPr bwMode="auto">
          <a:xfrm>
            <a:off x="0" y="1371600"/>
            <a:ext cx="9144000" cy="5105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r>
              <a:rPr lang="sq-AL" sz="2400" dirty="0" smtClean="0">
                <a:latin typeface="Cambria" panose="02040503050406030204" pitchFamily="18" charset="0"/>
                <a:ea typeface="Cambria" panose="02040503050406030204" pitchFamily="18" charset="0"/>
                <a:cs typeface="Arial" panose="020B0604020202020204" pitchFamily="34" charset="0"/>
              </a:rPr>
              <a:t>Pra </a:t>
            </a:r>
            <a:r>
              <a:rPr lang="sq-AL" sz="2400" dirty="0">
                <a:latin typeface="Cambria" panose="02040503050406030204" pitchFamily="18" charset="0"/>
                <a:ea typeface="Cambria" panose="02040503050406030204" pitchFamily="18" charset="0"/>
                <a:cs typeface="Arial" panose="020B0604020202020204" pitchFamily="34" charset="0"/>
              </a:rPr>
              <a:t>ka kompetenca, autoritet, pushtet dhe përgjegjësi: </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marL="0" indent="0">
              <a:buNone/>
            </a:pPr>
            <a:endParaRPr lang="en-US"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en-US" altLang="sq-AL" sz="2400" dirty="0" err="1">
                <a:latin typeface="Cambria" panose="02040503050406030204" pitchFamily="18" charset="0"/>
                <a:ea typeface="Cambria" panose="02040503050406030204" pitchFamily="18" charset="0"/>
                <a:cs typeface="Arial" panose="020B0604020202020204" pitchFamily="34" charset="0"/>
              </a:rPr>
              <a:t>Zbaton</a:t>
            </a:r>
            <a:r>
              <a:rPr lang="en-US" altLang="sq-AL" sz="2400" dirty="0">
                <a:latin typeface="Cambria" panose="02040503050406030204" pitchFamily="18" charset="0"/>
                <a:ea typeface="Cambria" panose="02040503050406030204" pitchFamily="18" charset="0"/>
                <a:cs typeface="Arial" panose="020B0604020202020204" pitchFamily="34" charset="0"/>
              </a:rPr>
              <a:t>  </a:t>
            </a:r>
            <a:r>
              <a:rPr lang="en-US" altLang="sq-AL" sz="2400" b="1" dirty="0" err="1">
                <a:latin typeface="Cambria" panose="02040503050406030204" pitchFamily="18" charset="0"/>
                <a:ea typeface="Cambria" panose="02040503050406030204" pitchFamily="18" charset="0"/>
                <a:cs typeface="Arial" panose="020B0604020202020204" pitchFamily="34" charset="0"/>
              </a:rPr>
              <a:t>hetime</a:t>
            </a:r>
            <a:r>
              <a:rPr lang="en-US" altLang="sq-AL" sz="2400" b="1" dirty="0">
                <a:latin typeface="Cambria" panose="02040503050406030204" pitchFamily="18" charset="0"/>
                <a:ea typeface="Cambria" panose="02040503050406030204" pitchFamily="18" charset="0"/>
                <a:cs typeface="Arial" panose="020B0604020202020204" pitchFamily="34" charset="0"/>
              </a:rPr>
              <a:t> me </a:t>
            </a:r>
            <a:r>
              <a:rPr lang="en-US" altLang="sq-AL" sz="2400" b="1" dirty="0" err="1">
                <a:latin typeface="Cambria" panose="02040503050406030204" pitchFamily="18" charset="0"/>
                <a:ea typeface="Cambria" panose="02040503050406030204" pitchFamily="18" charset="0"/>
                <a:cs typeface="Arial" panose="020B0604020202020204" pitchFamily="34" charset="0"/>
              </a:rPr>
              <a:t>vetiniciativë</a:t>
            </a:r>
            <a:r>
              <a:rPr lang="en-US" altLang="sq-AL" sz="2400" b="1" dirty="0">
                <a:latin typeface="Cambria" panose="02040503050406030204" pitchFamily="18" charset="0"/>
                <a:ea typeface="Cambria" panose="02040503050406030204" pitchFamily="18" charset="0"/>
                <a:cs typeface="Arial" panose="020B0604020202020204" pitchFamily="34" charset="0"/>
              </a:rPr>
              <a:t> </a:t>
            </a:r>
            <a:r>
              <a:rPr lang="en-US" altLang="sq-AL" sz="2400" b="1" dirty="0" err="1">
                <a:latin typeface="Cambria" panose="02040503050406030204" pitchFamily="18" charset="0"/>
                <a:ea typeface="Cambria" panose="02040503050406030204" pitchFamily="18" charset="0"/>
                <a:cs typeface="Arial" panose="020B0604020202020204" pitchFamily="34" charset="0"/>
              </a:rPr>
              <a:t>ose</a:t>
            </a:r>
            <a:r>
              <a:rPr lang="en-US" altLang="sq-AL" sz="2400" b="1" dirty="0">
                <a:latin typeface="Cambria" panose="02040503050406030204" pitchFamily="18" charset="0"/>
                <a:ea typeface="Cambria" panose="02040503050406030204" pitchFamily="18" charset="0"/>
                <a:cs typeface="Arial" panose="020B0604020202020204" pitchFamily="34" charset="0"/>
              </a:rPr>
              <a:t> me </a:t>
            </a:r>
            <a:r>
              <a:rPr lang="en-US" altLang="sq-AL" sz="2400" b="1" dirty="0" err="1">
                <a:latin typeface="Cambria" panose="02040503050406030204" pitchFamily="18" charset="0"/>
                <a:ea typeface="Cambria" panose="02040503050406030204" pitchFamily="18" charset="0"/>
                <a:cs typeface="Arial" panose="020B0604020202020204" pitchFamily="34" charset="0"/>
              </a:rPr>
              <a:t>kërkesën</a:t>
            </a:r>
            <a:r>
              <a:rPr lang="en-US" altLang="sq-AL" sz="2400" b="1" dirty="0">
                <a:latin typeface="Cambria" panose="02040503050406030204" pitchFamily="18" charset="0"/>
                <a:ea typeface="Cambria" panose="02040503050406030204" pitchFamily="18" charset="0"/>
                <a:cs typeface="Arial" panose="020B0604020202020204" pitchFamily="34" charset="0"/>
              </a:rPr>
              <a:t> </a:t>
            </a:r>
            <a:r>
              <a:rPr lang="en-US" altLang="sq-AL" sz="2400" dirty="0">
                <a:latin typeface="Cambria" panose="02040503050406030204" pitchFamily="18" charset="0"/>
                <a:ea typeface="Cambria" panose="02040503050406030204" pitchFamily="18" charset="0"/>
                <a:cs typeface="Arial" panose="020B0604020202020204" pitchFamily="34" charset="0"/>
              </a:rPr>
              <a:t>e </a:t>
            </a:r>
            <a:r>
              <a:rPr lang="en-US" altLang="sq-AL" sz="2400" dirty="0" err="1">
                <a:latin typeface="Cambria" panose="02040503050406030204" pitchFamily="18" charset="0"/>
                <a:ea typeface="Cambria" panose="02040503050406030204" pitchFamily="18" charset="0"/>
                <a:cs typeface="Arial" panose="020B0604020202020204" pitchFamily="34" charset="0"/>
              </a:rPr>
              <a:t>ndonjë</a:t>
            </a:r>
            <a:r>
              <a:rPr lang="en-US" altLang="sq-AL" sz="2400" dirty="0">
                <a:latin typeface="Cambria" panose="02040503050406030204" pitchFamily="18" charset="0"/>
                <a:ea typeface="Cambria" panose="02040503050406030204" pitchFamily="18" charset="0"/>
                <a:cs typeface="Arial" panose="020B0604020202020204" pitchFamily="34" charset="0"/>
              </a:rPr>
              <a:t> pale </a:t>
            </a:r>
            <a:r>
              <a:rPr lang="en-US" altLang="sq-AL" sz="2400" dirty="0" err="1">
                <a:latin typeface="Cambria" panose="02040503050406030204" pitchFamily="18" charset="0"/>
                <a:ea typeface="Cambria" panose="02040503050406030204" pitchFamily="18" charset="0"/>
                <a:cs typeface="Arial" panose="020B0604020202020204" pitchFamily="34" charset="0"/>
              </a:rPr>
              <a:t>të</a:t>
            </a:r>
            <a:r>
              <a:rPr lang="en-US" altLang="sq-AL" sz="2400" dirty="0">
                <a:latin typeface="Cambria" panose="02040503050406030204" pitchFamily="18" charset="0"/>
                <a:ea typeface="Cambria" panose="02040503050406030204" pitchFamily="18" charset="0"/>
                <a:cs typeface="Arial" panose="020B0604020202020204" pitchFamily="34" charset="0"/>
              </a:rPr>
              <a:t> </a:t>
            </a:r>
            <a:r>
              <a:rPr lang="en-US" altLang="sq-AL" sz="2400" dirty="0" err="1">
                <a:latin typeface="Cambria" panose="02040503050406030204" pitchFamily="18" charset="0"/>
                <a:ea typeface="Cambria" panose="02040503050406030204" pitchFamily="18" charset="0"/>
                <a:cs typeface="Arial" panose="020B0604020202020204" pitchFamily="34" charset="0"/>
              </a:rPr>
              <a:t>involvuar</a:t>
            </a:r>
            <a:r>
              <a:rPr lang="en-US" altLang="sq-AL" sz="2400" dirty="0">
                <a:latin typeface="Cambria" panose="02040503050406030204" pitchFamily="18" charset="0"/>
                <a:ea typeface="Cambria" panose="02040503050406030204" pitchFamily="18" charset="0"/>
                <a:cs typeface="Arial" panose="020B0604020202020204" pitchFamily="34" charset="0"/>
              </a:rPr>
              <a:t> </a:t>
            </a:r>
            <a:r>
              <a:rPr lang="en-US" altLang="sq-AL" sz="2400" dirty="0" err="1">
                <a:latin typeface="Cambria" panose="02040503050406030204" pitchFamily="18" charset="0"/>
                <a:ea typeface="Cambria" panose="02040503050406030204" pitchFamily="18" charset="0"/>
                <a:cs typeface="Arial" panose="020B0604020202020204" pitchFamily="34" charset="0"/>
              </a:rPr>
              <a:t>në</a:t>
            </a:r>
            <a:r>
              <a:rPr lang="en-US" altLang="sq-AL" sz="2400" dirty="0">
                <a:latin typeface="Cambria" panose="02040503050406030204" pitchFamily="18" charset="0"/>
                <a:ea typeface="Cambria" panose="02040503050406030204" pitchFamily="18" charset="0"/>
                <a:cs typeface="Arial" panose="020B0604020202020204" pitchFamily="34" charset="0"/>
              </a:rPr>
              <a:t> </a:t>
            </a:r>
            <a:r>
              <a:rPr lang="en-US" altLang="sq-AL" sz="2400" dirty="0" err="1">
                <a:latin typeface="Cambria" panose="02040503050406030204" pitchFamily="18" charset="0"/>
                <a:ea typeface="Cambria" panose="02040503050406030204" pitchFamily="18" charset="0"/>
                <a:cs typeface="Arial" panose="020B0604020202020204" pitchFamily="34" charset="0"/>
              </a:rPr>
              <a:t>procesin</a:t>
            </a:r>
            <a:r>
              <a:rPr lang="en-US" altLang="sq-AL" sz="2400" dirty="0">
                <a:latin typeface="Cambria" panose="02040503050406030204" pitchFamily="18" charset="0"/>
                <a:ea typeface="Cambria" panose="02040503050406030204" pitchFamily="18" charset="0"/>
                <a:cs typeface="Arial" panose="020B0604020202020204" pitchFamily="34" charset="0"/>
              </a:rPr>
              <a:t> e </a:t>
            </a:r>
            <a:r>
              <a:rPr lang="en-US" altLang="sq-AL" sz="2400" dirty="0" err="1">
                <a:latin typeface="Cambria" panose="02040503050406030204" pitchFamily="18" charset="0"/>
                <a:ea typeface="Cambria" panose="02040503050406030204" pitchFamily="18" charset="0"/>
                <a:cs typeface="Arial" panose="020B0604020202020204" pitchFamily="34" charset="0"/>
              </a:rPr>
              <a:t>prokurimit</a:t>
            </a:r>
            <a:r>
              <a:rPr lang="en-US" altLang="sq-AL" sz="2400" dirty="0">
                <a:latin typeface="Cambria" panose="02040503050406030204" pitchFamily="18" charset="0"/>
                <a:ea typeface="Cambria" panose="02040503050406030204" pitchFamily="18" charset="0"/>
                <a:cs typeface="Arial" panose="020B0604020202020204" pitchFamily="34" charset="0"/>
              </a:rPr>
              <a:t>  </a:t>
            </a:r>
            <a:r>
              <a:rPr lang="en-US" altLang="sq-AL" sz="2400" dirty="0" err="1">
                <a:latin typeface="Cambria" panose="02040503050406030204" pitchFamily="18" charset="0"/>
                <a:ea typeface="Cambria" panose="02040503050406030204" pitchFamily="18" charset="0"/>
                <a:cs typeface="Arial" panose="020B0604020202020204" pitchFamily="34" charset="0"/>
              </a:rPr>
              <a:t>lidhur</a:t>
            </a:r>
            <a:r>
              <a:rPr lang="en-US" altLang="sq-AL" sz="2400" dirty="0">
                <a:latin typeface="Cambria" panose="02040503050406030204" pitchFamily="18" charset="0"/>
                <a:ea typeface="Cambria" panose="02040503050406030204" pitchFamily="18" charset="0"/>
                <a:cs typeface="Arial" panose="020B0604020202020204" pitchFamily="34" charset="0"/>
              </a:rPr>
              <a:t> me </a:t>
            </a:r>
            <a:r>
              <a:rPr lang="en-US" altLang="sq-AL" sz="2400" dirty="0" err="1">
                <a:latin typeface="Cambria" panose="02040503050406030204" pitchFamily="18" charset="0"/>
                <a:ea typeface="Cambria" panose="02040503050406030204" pitchFamily="18" charset="0"/>
                <a:cs typeface="Arial" panose="020B0604020202020204" pitchFamily="34" charset="0"/>
              </a:rPr>
              <a:t>ndonjë</a:t>
            </a:r>
            <a:r>
              <a:rPr lang="en-US" altLang="sq-AL" sz="2400" dirty="0">
                <a:latin typeface="Cambria" panose="02040503050406030204" pitchFamily="18" charset="0"/>
                <a:ea typeface="Cambria" panose="02040503050406030204" pitchFamily="18" charset="0"/>
                <a:cs typeface="Arial" panose="020B0604020202020204" pitchFamily="34" charset="0"/>
              </a:rPr>
              <a:t> </a:t>
            </a:r>
            <a:r>
              <a:rPr lang="en-US" altLang="sq-AL" sz="2400" dirty="0" err="1">
                <a:latin typeface="Cambria" panose="02040503050406030204" pitchFamily="18" charset="0"/>
                <a:ea typeface="Cambria" panose="02040503050406030204" pitchFamily="18" charset="0"/>
                <a:cs typeface="Arial" panose="020B0604020202020204" pitchFamily="34" charset="0"/>
              </a:rPr>
              <a:t>parregullsi</a:t>
            </a:r>
            <a:r>
              <a:rPr lang="en-US" altLang="sq-AL" sz="2400" dirty="0">
                <a:latin typeface="Cambria" panose="02040503050406030204" pitchFamily="18" charset="0"/>
                <a:ea typeface="Cambria" panose="02040503050406030204" pitchFamily="18" charset="0"/>
                <a:cs typeface="Arial" panose="020B0604020202020204" pitchFamily="34" charset="0"/>
              </a:rPr>
              <a:t> </a:t>
            </a:r>
            <a:r>
              <a:rPr lang="en-US" altLang="sq-AL" sz="2400" dirty="0" err="1">
                <a:latin typeface="Cambria" panose="02040503050406030204" pitchFamily="18" charset="0"/>
                <a:ea typeface="Cambria" panose="02040503050406030204" pitchFamily="18" charset="0"/>
                <a:cs typeface="Arial" panose="020B0604020202020204" pitchFamily="34" charset="0"/>
              </a:rPr>
              <a:t>gjate</a:t>
            </a:r>
            <a:r>
              <a:rPr lang="en-US" altLang="sq-AL" sz="2400" dirty="0">
                <a:latin typeface="Cambria" panose="02040503050406030204" pitchFamily="18" charset="0"/>
                <a:ea typeface="Cambria" panose="02040503050406030204" pitchFamily="18" charset="0"/>
                <a:cs typeface="Arial" panose="020B0604020202020204" pitchFamily="34" charset="0"/>
              </a:rPr>
              <a:t> </a:t>
            </a:r>
            <a:r>
              <a:rPr lang="en-US" altLang="sq-AL" sz="2400" dirty="0" err="1">
                <a:latin typeface="Cambria" panose="02040503050406030204" pitchFamily="18" charset="0"/>
                <a:ea typeface="Cambria" panose="02040503050406030204" pitchFamily="18" charset="0"/>
                <a:cs typeface="Arial" panose="020B0604020202020204" pitchFamily="34" charset="0"/>
              </a:rPr>
              <a:t>kryerjes</a:t>
            </a:r>
            <a:r>
              <a:rPr lang="en-US" altLang="sq-AL" sz="2400" dirty="0">
                <a:latin typeface="Cambria" panose="02040503050406030204" pitchFamily="18" charset="0"/>
                <a:ea typeface="Cambria" panose="02040503050406030204" pitchFamily="18" charset="0"/>
                <a:cs typeface="Arial" panose="020B0604020202020204" pitchFamily="34" charset="0"/>
              </a:rPr>
              <a:t> se </a:t>
            </a:r>
            <a:r>
              <a:rPr lang="en-US" altLang="sq-AL" sz="2400" dirty="0" err="1">
                <a:latin typeface="Cambria" panose="02040503050406030204" pitchFamily="18" charset="0"/>
                <a:ea typeface="Cambria" panose="02040503050406030204" pitchFamily="18" charset="0"/>
                <a:cs typeface="Arial" panose="020B0604020202020204" pitchFamily="34" charset="0"/>
              </a:rPr>
              <a:t>aktiviteteve</a:t>
            </a:r>
            <a:r>
              <a:rPr lang="en-US" altLang="sq-AL" sz="2400" dirty="0">
                <a:latin typeface="Cambria" panose="02040503050406030204" pitchFamily="18" charset="0"/>
                <a:ea typeface="Cambria" panose="02040503050406030204" pitchFamily="18" charset="0"/>
                <a:cs typeface="Arial" panose="020B0604020202020204" pitchFamily="34" charset="0"/>
              </a:rPr>
              <a:t> </a:t>
            </a:r>
            <a:r>
              <a:rPr lang="en-US" altLang="sq-AL" sz="2400" dirty="0" err="1">
                <a:latin typeface="Cambria" panose="02040503050406030204" pitchFamily="18" charset="0"/>
                <a:ea typeface="Cambria" panose="02040503050406030204" pitchFamily="18" charset="0"/>
                <a:cs typeface="Arial" panose="020B0604020202020204" pitchFamily="34" charset="0"/>
              </a:rPr>
              <a:t>të</a:t>
            </a:r>
            <a:r>
              <a:rPr lang="en-US" altLang="sq-AL" sz="2400" dirty="0">
                <a:latin typeface="Cambria" panose="02040503050406030204" pitchFamily="18" charset="0"/>
                <a:ea typeface="Cambria" panose="02040503050406030204" pitchFamily="18" charset="0"/>
                <a:cs typeface="Arial" panose="020B0604020202020204" pitchFamily="34" charset="0"/>
              </a:rPr>
              <a:t> </a:t>
            </a:r>
            <a:r>
              <a:rPr lang="en-US" altLang="sq-AL" sz="2400" dirty="0" err="1">
                <a:latin typeface="Cambria" panose="02040503050406030204" pitchFamily="18" charset="0"/>
                <a:ea typeface="Cambria" panose="02040503050406030204" pitchFamily="18" charset="0"/>
                <a:cs typeface="Arial" panose="020B0604020202020204" pitchFamily="34" charset="0"/>
              </a:rPr>
              <a:t>prokurimit</a:t>
            </a:r>
            <a:r>
              <a:rPr lang="en-US" altLang="sq-AL" sz="2400" dirty="0" smtClean="0">
                <a:latin typeface="Cambria" panose="02040503050406030204" pitchFamily="18" charset="0"/>
                <a:ea typeface="Cambria" panose="02040503050406030204" pitchFamily="18" charset="0"/>
                <a:cs typeface="Arial" panose="020B0604020202020204" pitchFamily="34" charset="0"/>
              </a:rPr>
              <a:t>.</a:t>
            </a:r>
          </a:p>
          <a:p>
            <a:pPr marL="0" indent="0">
              <a:buNone/>
            </a:pPr>
            <a:endParaRPr lang="sq-AL" altLang="sq-AL"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en-US" altLang="sq-AL" sz="2400" dirty="0" err="1">
                <a:latin typeface="Cambria" panose="02040503050406030204" pitchFamily="18" charset="0"/>
                <a:ea typeface="Cambria" panose="02040503050406030204" pitchFamily="18" charset="0"/>
                <a:cs typeface="Arial" panose="020B0604020202020204" pitchFamily="34" charset="0"/>
              </a:rPr>
              <a:t>Pregaditë</a:t>
            </a:r>
            <a:r>
              <a:rPr lang="en-US" altLang="sq-AL" sz="2400" dirty="0">
                <a:latin typeface="Cambria" panose="02040503050406030204" pitchFamily="18" charset="0"/>
                <a:ea typeface="Cambria" panose="02040503050406030204" pitchFamily="18" charset="0"/>
                <a:cs typeface="Arial" panose="020B0604020202020204" pitchFamily="34" charset="0"/>
              </a:rPr>
              <a:t>  </a:t>
            </a:r>
            <a:r>
              <a:rPr lang="en-US" altLang="sq-AL" sz="2400" dirty="0" err="1">
                <a:latin typeface="Cambria" panose="02040503050406030204" pitchFamily="18" charset="0"/>
                <a:ea typeface="Cambria" panose="02040503050406030204" pitchFamily="18" charset="0"/>
                <a:cs typeface="Arial" panose="020B0604020202020204" pitchFamily="34" charset="0"/>
              </a:rPr>
              <a:t>dhe</a:t>
            </a:r>
            <a:r>
              <a:rPr lang="en-US" altLang="sq-AL" sz="2400" dirty="0">
                <a:latin typeface="Cambria" panose="02040503050406030204" pitchFamily="18" charset="0"/>
                <a:ea typeface="Cambria" panose="02040503050406030204" pitchFamily="18" charset="0"/>
                <a:cs typeface="Arial" panose="020B0604020202020204" pitchFamily="34" charset="0"/>
              </a:rPr>
              <a:t> </a:t>
            </a:r>
            <a:r>
              <a:rPr lang="en-US" altLang="sq-AL" sz="2400" dirty="0" err="1">
                <a:latin typeface="Cambria" panose="02040503050406030204" pitchFamily="18" charset="0"/>
                <a:ea typeface="Cambria" panose="02040503050406030204" pitchFamily="18" charset="0"/>
                <a:cs typeface="Arial" panose="020B0604020202020204" pitchFamily="34" charset="0"/>
              </a:rPr>
              <a:t>dorzon</a:t>
            </a:r>
            <a:r>
              <a:rPr lang="en-US" altLang="sq-AL" sz="2400" dirty="0">
                <a:latin typeface="Cambria" panose="02040503050406030204" pitchFamily="18" charset="0"/>
                <a:ea typeface="Cambria" panose="02040503050406030204" pitchFamily="18" charset="0"/>
                <a:cs typeface="Arial" panose="020B0604020202020204" pitchFamily="34" charset="0"/>
              </a:rPr>
              <a:t> ne </a:t>
            </a:r>
            <a:r>
              <a:rPr lang="en-US" altLang="sq-AL" sz="2400" dirty="0" err="1">
                <a:latin typeface="Cambria" panose="02040503050406030204" pitchFamily="18" charset="0"/>
                <a:ea typeface="Cambria" panose="02040503050406030204" pitchFamily="18" charset="0"/>
                <a:cs typeface="Arial" panose="020B0604020202020204" pitchFamily="34" charset="0"/>
              </a:rPr>
              <a:t>kuvend</a:t>
            </a:r>
            <a:r>
              <a:rPr lang="en-US" altLang="sq-AL" sz="2400" dirty="0">
                <a:latin typeface="Cambria" panose="02040503050406030204" pitchFamily="18" charset="0"/>
                <a:ea typeface="Cambria" panose="02040503050406030204" pitchFamily="18" charset="0"/>
                <a:cs typeface="Arial" panose="020B0604020202020204" pitchFamily="34" charset="0"/>
              </a:rPr>
              <a:t> , </a:t>
            </a:r>
            <a:r>
              <a:rPr lang="en-US" altLang="sq-AL" sz="2400" dirty="0" err="1">
                <a:latin typeface="Cambria" panose="02040503050406030204" pitchFamily="18" charset="0"/>
                <a:ea typeface="Cambria" panose="02040503050406030204" pitchFamily="18" charset="0"/>
                <a:cs typeface="Arial" panose="020B0604020202020204" pitchFamily="34" charset="0"/>
              </a:rPr>
              <a:t>Raportin</a:t>
            </a:r>
            <a:r>
              <a:rPr lang="en-US" altLang="sq-AL" sz="2400" dirty="0">
                <a:latin typeface="Cambria" panose="02040503050406030204" pitchFamily="18" charset="0"/>
                <a:ea typeface="Cambria" panose="02040503050406030204" pitchFamily="18" charset="0"/>
                <a:cs typeface="Arial" panose="020B0604020202020204" pitchFamily="34" charset="0"/>
              </a:rPr>
              <a:t> </a:t>
            </a:r>
            <a:r>
              <a:rPr lang="en-US" altLang="sq-AL" sz="2400" dirty="0" err="1">
                <a:latin typeface="Cambria" panose="02040503050406030204" pitchFamily="18" charset="0"/>
                <a:ea typeface="Cambria" panose="02040503050406030204" pitchFamily="18" charset="0"/>
                <a:cs typeface="Arial" panose="020B0604020202020204" pitchFamily="34" charset="0"/>
              </a:rPr>
              <a:t>vjetor</a:t>
            </a:r>
            <a:r>
              <a:rPr lang="en-US" altLang="sq-AL" sz="2400" dirty="0">
                <a:latin typeface="Cambria" panose="02040503050406030204" pitchFamily="18" charset="0"/>
                <a:ea typeface="Cambria" panose="02040503050406030204" pitchFamily="18" charset="0"/>
                <a:cs typeface="Arial" panose="020B0604020202020204" pitchFamily="34" charset="0"/>
              </a:rPr>
              <a:t> </a:t>
            </a:r>
            <a:r>
              <a:rPr lang="en-US" altLang="sq-AL" sz="2400" dirty="0" err="1">
                <a:latin typeface="Cambria" panose="02040503050406030204" pitchFamily="18" charset="0"/>
                <a:ea typeface="Cambria" panose="02040503050406030204" pitchFamily="18" charset="0"/>
                <a:cs typeface="Arial" panose="020B0604020202020204" pitchFamily="34" charset="0"/>
              </a:rPr>
              <a:t>mbi</a:t>
            </a:r>
            <a:r>
              <a:rPr lang="en-US" altLang="sq-AL" sz="2400" dirty="0">
                <a:latin typeface="Cambria" panose="02040503050406030204" pitchFamily="18" charset="0"/>
                <a:ea typeface="Cambria" panose="02040503050406030204" pitchFamily="18" charset="0"/>
                <a:cs typeface="Arial" panose="020B0604020202020204" pitchFamily="34" charset="0"/>
              </a:rPr>
              <a:t> </a:t>
            </a:r>
            <a:r>
              <a:rPr lang="en-US" altLang="sq-AL" sz="2400" dirty="0" err="1">
                <a:latin typeface="Cambria" panose="02040503050406030204" pitchFamily="18" charset="0"/>
                <a:ea typeface="Cambria" panose="02040503050406030204" pitchFamily="18" charset="0"/>
                <a:cs typeface="Arial" panose="020B0604020202020204" pitchFamily="34" charset="0"/>
              </a:rPr>
              <a:t>ecurite</a:t>
            </a:r>
            <a:r>
              <a:rPr lang="en-US" altLang="sq-AL" sz="2400" dirty="0">
                <a:latin typeface="Cambria" panose="02040503050406030204" pitchFamily="18" charset="0"/>
                <a:ea typeface="Cambria" panose="02040503050406030204" pitchFamily="18" charset="0"/>
                <a:cs typeface="Arial" panose="020B0604020202020204" pitchFamily="34" charset="0"/>
              </a:rPr>
              <a:t> e </a:t>
            </a:r>
            <a:r>
              <a:rPr lang="en-US" altLang="sq-AL" sz="2400" dirty="0" err="1">
                <a:latin typeface="Cambria" panose="02040503050406030204" pitchFamily="18" charset="0"/>
                <a:ea typeface="Cambria" panose="02040503050406030204" pitchFamily="18" charset="0"/>
                <a:cs typeface="Arial" panose="020B0604020202020204" pitchFamily="34" charset="0"/>
              </a:rPr>
              <a:t>ankesave</a:t>
            </a:r>
            <a:r>
              <a:rPr lang="en-US" altLang="sq-AL" sz="2400" dirty="0">
                <a:latin typeface="Cambria" panose="02040503050406030204" pitchFamily="18" charset="0"/>
                <a:ea typeface="Cambria" panose="02040503050406030204" pitchFamily="18" charset="0"/>
                <a:cs typeface="Arial" panose="020B0604020202020204" pitchFamily="34" charset="0"/>
              </a:rPr>
              <a:t> </a:t>
            </a:r>
            <a:r>
              <a:rPr lang="en-US" altLang="sq-AL" sz="2400" dirty="0" err="1">
                <a:latin typeface="Cambria" panose="02040503050406030204" pitchFamily="18" charset="0"/>
                <a:ea typeface="Cambria" panose="02040503050406030204" pitchFamily="18" charset="0"/>
                <a:cs typeface="Arial" panose="020B0604020202020204" pitchFamily="34" charset="0"/>
              </a:rPr>
              <a:t>të</a:t>
            </a:r>
            <a:r>
              <a:rPr lang="en-US" altLang="sq-AL" sz="2400" dirty="0">
                <a:latin typeface="Cambria" panose="02040503050406030204" pitchFamily="18" charset="0"/>
                <a:ea typeface="Cambria" panose="02040503050406030204" pitchFamily="18" charset="0"/>
                <a:cs typeface="Arial" panose="020B0604020202020204" pitchFamily="34" charset="0"/>
              </a:rPr>
              <a:t> </a:t>
            </a:r>
            <a:r>
              <a:rPr lang="en-US" altLang="sq-AL" sz="2400" dirty="0" err="1">
                <a:latin typeface="Cambria" panose="02040503050406030204" pitchFamily="18" charset="0"/>
                <a:ea typeface="Cambria" panose="02040503050406030204" pitchFamily="18" charset="0"/>
                <a:cs typeface="Arial" panose="020B0604020202020204" pitchFamily="34" charset="0"/>
              </a:rPr>
              <a:t>prokurimit</a:t>
            </a:r>
            <a:r>
              <a:rPr lang="en-US" altLang="sq-AL" sz="2400" dirty="0">
                <a:latin typeface="Cambria" panose="02040503050406030204" pitchFamily="18" charset="0"/>
                <a:ea typeface="Cambria" panose="02040503050406030204" pitchFamily="18" charset="0"/>
                <a:cs typeface="Arial" panose="020B0604020202020204" pitchFamily="34" charset="0"/>
              </a:rPr>
              <a:t> </a:t>
            </a:r>
            <a:r>
              <a:rPr lang="en-US" altLang="sq-AL" sz="2400" dirty="0" smtClean="0">
                <a:latin typeface="Cambria" panose="02040503050406030204" pitchFamily="18" charset="0"/>
                <a:ea typeface="Cambria" panose="02040503050406030204" pitchFamily="18" charset="0"/>
                <a:cs typeface="Arial" panose="020B0604020202020204" pitchFamily="34" charset="0"/>
              </a:rPr>
              <a:t>.</a:t>
            </a:r>
          </a:p>
          <a:p>
            <a:pPr>
              <a:buFont typeface="Wingdings" panose="05000000000000000000" pitchFamily="2" charset="2"/>
              <a:buChar char="§"/>
            </a:pPr>
            <a:endParaRPr lang="en-US" altLang="sq-AL"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altLang="sq-AL" sz="2400" dirty="0">
                <a:latin typeface="Cambria" panose="02040503050406030204" pitchFamily="18" charset="0"/>
                <a:ea typeface="Cambria" panose="02040503050406030204" pitchFamily="18" charset="0"/>
                <a:cs typeface="Arial" panose="020B0604020202020204" pitchFamily="34" charset="0"/>
              </a:rPr>
              <a:t>Vendimet e OSHP-se janë </a:t>
            </a:r>
            <a:r>
              <a:rPr lang="sq-AL" altLang="sq-AL" sz="2400" dirty="0" smtClean="0">
                <a:latin typeface="Cambria" panose="02040503050406030204" pitchFamily="18" charset="0"/>
                <a:ea typeface="Cambria" panose="02040503050406030204" pitchFamily="18" charset="0"/>
                <a:cs typeface="Arial" panose="020B0604020202020204" pitchFamily="34" charset="0"/>
              </a:rPr>
              <a:t>te </a:t>
            </a:r>
            <a:r>
              <a:rPr lang="en-US" altLang="sq-AL" sz="2400" dirty="0" err="1" smtClean="0">
                <a:latin typeface="Cambria" panose="02040503050406030204" pitchFamily="18" charset="0"/>
                <a:ea typeface="Cambria" panose="02040503050406030204" pitchFamily="18" charset="0"/>
                <a:cs typeface="Arial" panose="020B0604020202020204" pitchFamily="34" charset="0"/>
              </a:rPr>
              <a:t>atakuara</a:t>
            </a:r>
            <a:r>
              <a:rPr lang="en-US" altLang="sq-AL" sz="2400" dirty="0" smtClean="0">
                <a:latin typeface="Cambria" panose="02040503050406030204" pitchFamily="18" charset="0"/>
                <a:ea typeface="Cambria" panose="02040503050406030204" pitchFamily="18" charset="0"/>
                <a:cs typeface="Arial" panose="020B0604020202020204" pitchFamily="34" charset="0"/>
              </a:rPr>
              <a:t> </a:t>
            </a:r>
            <a:r>
              <a:rPr lang="sq-AL" altLang="sq-AL" sz="2400" dirty="0" smtClean="0">
                <a:latin typeface="Cambria" panose="02040503050406030204" pitchFamily="18" charset="0"/>
                <a:ea typeface="Cambria" panose="02040503050406030204" pitchFamily="18" charset="0"/>
                <a:cs typeface="Arial" panose="020B0604020202020204" pitchFamily="34" charset="0"/>
              </a:rPr>
              <a:t>nga </a:t>
            </a:r>
            <a:r>
              <a:rPr lang="en-US" altLang="sq-AL" sz="2400" dirty="0">
                <a:latin typeface="Cambria" panose="02040503050406030204" pitchFamily="18" charset="0"/>
                <a:ea typeface="Cambria" panose="02040503050406030204" pitchFamily="18" charset="0"/>
                <a:cs typeface="Arial" panose="020B0604020202020204" pitchFamily="34" charset="0"/>
              </a:rPr>
              <a:t>G</a:t>
            </a:r>
            <a:r>
              <a:rPr lang="sq-AL" altLang="sq-AL" sz="2400" dirty="0" err="1">
                <a:latin typeface="Cambria" panose="02040503050406030204" pitchFamily="18" charset="0"/>
                <a:ea typeface="Cambria" panose="02040503050406030204" pitchFamily="18" charset="0"/>
                <a:cs typeface="Arial" panose="020B0604020202020204" pitchFamily="34" charset="0"/>
              </a:rPr>
              <a:t>jykata</a:t>
            </a:r>
            <a:r>
              <a:rPr lang="sq-AL" altLang="sq-AL" sz="2400" dirty="0">
                <a:latin typeface="Cambria" panose="02040503050406030204" pitchFamily="18" charset="0"/>
                <a:ea typeface="Cambria" panose="02040503050406030204" pitchFamily="18" charset="0"/>
                <a:cs typeface="Arial" panose="020B0604020202020204" pitchFamily="34" charset="0"/>
              </a:rPr>
              <a:t> </a:t>
            </a:r>
            <a:r>
              <a:rPr lang="en-US" altLang="sq-AL" sz="2400" dirty="0">
                <a:latin typeface="Cambria" panose="02040503050406030204" pitchFamily="18" charset="0"/>
                <a:ea typeface="Cambria" panose="02040503050406030204" pitchFamily="18" charset="0"/>
                <a:cs typeface="Arial" panose="020B0604020202020204" pitchFamily="34" charset="0"/>
              </a:rPr>
              <a:t>.</a:t>
            </a:r>
          </a:p>
          <a:p>
            <a:pPr>
              <a:buNone/>
            </a:pPr>
            <a:endParaRPr lang="en-US" altLang="sq-AL" sz="2400" dirty="0">
              <a:latin typeface="Cambria" panose="02040503050406030204" pitchFamily="18" charset="0"/>
              <a:ea typeface="Cambria" panose="02040503050406030204" pitchFamily="18" charset="0"/>
            </a:endParaRPr>
          </a:p>
          <a:p>
            <a:endParaRPr lang="en-US" sz="2400" dirty="0">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17941258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685800" y="304800"/>
            <a:ext cx="7772400" cy="609600"/>
          </a:xfrm>
        </p:spPr>
        <p:txBody>
          <a:bodyPr>
            <a:normAutofit/>
          </a:bodyPr>
          <a:lstStyle/>
          <a:p>
            <a:pPr>
              <a:defRPr/>
            </a:pPr>
            <a:r>
              <a:rPr lang="sq-AL" altLang="en-US" sz="2800" i="1" dirty="0" smtClean="0">
                <a:solidFill>
                  <a:schemeClr val="accent1">
                    <a:lumMod val="75000"/>
                  </a:schemeClr>
                </a:solidFill>
                <a:latin typeface="+mn-lt"/>
              </a:rPr>
              <a:t> </a:t>
            </a:r>
            <a:r>
              <a:rPr lang="sq-AL" sz="2800" b="1" dirty="0" smtClean="0">
                <a:solidFill>
                  <a:schemeClr val="accent1">
                    <a:lumMod val="75000"/>
                  </a:schemeClr>
                </a:solidFill>
                <a:latin typeface="+mn-lt"/>
                <a:cs typeface="Arial" panose="020B0604020202020204" pitchFamily="34" charset="0"/>
              </a:rPr>
              <a:t>A</a:t>
            </a:r>
            <a:r>
              <a:rPr lang="en-US" sz="2800" b="1" dirty="0" smtClean="0">
                <a:solidFill>
                  <a:schemeClr val="accent1">
                    <a:lumMod val="75000"/>
                  </a:schemeClr>
                </a:solidFill>
                <a:latin typeface="+mn-lt"/>
                <a:cs typeface="Arial" panose="020B0604020202020204" pitchFamily="34" charset="0"/>
              </a:rPr>
              <a:t>GJENCIONI </a:t>
            </a:r>
            <a:r>
              <a:rPr lang="sq-AL" sz="2800" b="1" dirty="0" smtClean="0">
                <a:solidFill>
                  <a:schemeClr val="accent1">
                    <a:lumMod val="75000"/>
                  </a:schemeClr>
                </a:solidFill>
                <a:latin typeface="+mn-lt"/>
                <a:cs typeface="Arial" panose="020B0604020202020204" pitchFamily="34" charset="0"/>
              </a:rPr>
              <a:t>Q</a:t>
            </a:r>
            <a:r>
              <a:rPr lang="en-US" sz="2800" b="1" dirty="0" smtClean="0">
                <a:solidFill>
                  <a:schemeClr val="accent1">
                    <a:lumMod val="75000"/>
                  </a:schemeClr>
                </a:solidFill>
                <a:latin typeface="+mn-lt"/>
                <a:cs typeface="Arial" panose="020B0604020202020204" pitchFamily="34" charset="0"/>
              </a:rPr>
              <a:t>ENDROR I </a:t>
            </a:r>
            <a:r>
              <a:rPr lang="sq-AL" sz="2800" b="1" dirty="0" smtClean="0">
                <a:solidFill>
                  <a:schemeClr val="accent1">
                    <a:lumMod val="75000"/>
                  </a:schemeClr>
                </a:solidFill>
                <a:latin typeface="+mn-lt"/>
                <a:cs typeface="Arial" panose="020B0604020202020204" pitchFamily="34" charset="0"/>
              </a:rPr>
              <a:t>P</a:t>
            </a:r>
            <a:r>
              <a:rPr lang="en-US" sz="2800" b="1" dirty="0" smtClean="0">
                <a:solidFill>
                  <a:schemeClr val="accent1">
                    <a:lumMod val="75000"/>
                  </a:schemeClr>
                </a:solidFill>
                <a:latin typeface="+mn-lt"/>
                <a:cs typeface="Arial" panose="020B0604020202020204" pitchFamily="34" charset="0"/>
              </a:rPr>
              <a:t>ROKURIMIT</a:t>
            </a:r>
            <a:r>
              <a:rPr lang="sq-AL" sz="2800" b="1" dirty="0" smtClean="0">
                <a:solidFill>
                  <a:schemeClr val="accent1">
                    <a:lumMod val="75000"/>
                  </a:schemeClr>
                </a:solidFill>
                <a:latin typeface="+mn-lt"/>
                <a:cs typeface="Arial" panose="020B0604020202020204" pitchFamily="34" charset="0"/>
              </a:rPr>
              <a:t> </a:t>
            </a:r>
            <a:r>
              <a:rPr lang="sq-AL" sz="2800" b="1" dirty="0">
                <a:solidFill>
                  <a:schemeClr val="accent1">
                    <a:lumMod val="75000"/>
                  </a:schemeClr>
                </a:solidFill>
                <a:latin typeface="+mn-lt"/>
                <a:cs typeface="Arial" panose="020B0604020202020204" pitchFamily="34" charset="0"/>
              </a:rPr>
              <a:t>(AQP)</a:t>
            </a:r>
            <a:endParaRPr lang="en-US" altLang="en-US" sz="2800" dirty="0" smtClean="0">
              <a:solidFill>
                <a:schemeClr val="accent1">
                  <a:lumMod val="75000"/>
                </a:schemeClr>
              </a:solidFill>
              <a:latin typeface="+mn-lt"/>
            </a:endParaRPr>
          </a:p>
        </p:txBody>
      </p:sp>
      <p:sp>
        <p:nvSpPr>
          <p:cNvPr id="35843" name="Content Placeholder 2"/>
          <p:cNvSpPr>
            <a:spLocks noGrp="1"/>
          </p:cNvSpPr>
          <p:nvPr>
            <p:ph idx="1"/>
          </p:nvPr>
        </p:nvSpPr>
        <p:spPr>
          <a:xfrm>
            <a:off x="0" y="914400"/>
            <a:ext cx="9144000" cy="5867400"/>
          </a:xfrm>
        </p:spPr>
        <p:txBody>
          <a:bodyPr>
            <a:normAutofit/>
          </a:bodyPr>
          <a:lstStyle/>
          <a:p>
            <a:pPr lvl="0"/>
            <a:r>
              <a:rPr lang="sq-AL" sz="2400" dirty="0"/>
              <a:t>Sipas nenit 94 </a:t>
            </a:r>
            <a:r>
              <a:rPr lang="sq-AL" sz="2400" dirty="0" smtClean="0"/>
              <a:t>të LPP në </a:t>
            </a:r>
            <a:r>
              <a:rPr lang="sq-AL" sz="2400" dirty="0"/>
              <a:t>kuadër </a:t>
            </a:r>
            <a:r>
              <a:rPr lang="sq-AL" sz="2400" dirty="0" smtClean="0"/>
              <a:t>të </a:t>
            </a:r>
            <a:r>
              <a:rPr lang="sq-AL" sz="2400" dirty="0"/>
              <a:t>Ministrisë </a:t>
            </a:r>
            <a:r>
              <a:rPr lang="sq-AL" sz="2400" dirty="0" smtClean="0"/>
              <a:t>së </a:t>
            </a:r>
            <a:r>
              <a:rPr lang="sq-AL" sz="2400" dirty="0"/>
              <a:t>Financave </a:t>
            </a:r>
            <a:r>
              <a:rPr lang="sq-AL" sz="2400" dirty="0" smtClean="0"/>
              <a:t>është </a:t>
            </a:r>
            <a:r>
              <a:rPr lang="sq-AL" sz="2400" dirty="0"/>
              <a:t>themeluar Agjencia Qendrore e </a:t>
            </a:r>
            <a:r>
              <a:rPr lang="sq-AL" sz="2400" dirty="0" smtClean="0"/>
              <a:t>Prokurimit</a:t>
            </a:r>
            <a:r>
              <a:rPr lang="en-US" sz="2400" dirty="0" smtClean="0"/>
              <a:t> e </a:t>
            </a:r>
            <a:r>
              <a:rPr lang="en-US" sz="2400" dirty="0" err="1" smtClean="0"/>
              <a:t>cila</a:t>
            </a:r>
            <a:r>
              <a:rPr lang="en-US" sz="2400" dirty="0" smtClean="0"/>
              <a:t> </a:t>
            </a:r>
            <a:r>
              <a:rPr lang="sq-AL" sz="2400" b="1" dirty="0" smtClean="0"/>
              <a:t>është </a:t>
            </a:r>
            <a:r>
              <a:rPr lang="sq-AL" sz="2400" b="1" dirty="0"/>
              <a:t>përgjegjëse </a:t>
            </a:r>
            <a:r>
              <a:rPr lang="sq-AL" sz="2400" b="1" dirty="0" smtClean="0"/>
              <a:t>për zhvillimin </a:t>
            </a:r>
            <a:r>
              <a:rPr lang="sq-AL" sz="2400" b="1" dirty="0"/>
              <a:t>e prokurimeve të përbashkëta për Autoritete </a:t>
            </a:r>
            <a:r>
              <a:rPr lang="sq-AL" sz="2400" b="1" dirty="0" smtClean="0"/>
              <a:t>Kontraktuese</a:t>
            </a:r>
            <a:r>
              <a:rPr lang="en-US" sz="2400" dirty="0" smtClean="0"/>
              <a:t>, </a:t>
            </a:r>
            <a:r>
              <a:rPr lang="sq-AL" sz="2400" dirty="0"/>
              <a:t>nëse autorizohet nga Ministri i Financave; </a:t>
            </a:r>
            <a:endParaRPr lang="en-US" sz="2400" dirty="0" smtClean="0"/>
          </a:p>
          <a:p>
            <a:r>
              <a:rPr lang="sq-AL" altLang="sq-AL" sz="2400" dirty="0">
                <a:cs typeface="Arial" panose="020B0604020202020204" pitchFamily="34" charset="0"/>
              </a:rPr>
              <a:t>Të gjitha kontratat e nënshkruara  nga AQP përmes procedurave të centralizuara të prokurimit</a:t>
            </a:r>
            <a:r>
              <a:rPr lang="sq-AL" altLang="sq-AL" sz="2400" b="1" dirty="0">
                <a:cs typeface="Arial" panose="020B0604020202020204" pitchFamily="34" charset="0"/>
              </a:rPr>
              <a:t> janë të obligueshme për të gjitha AK</a:t>
            </a:r>
            <a:r>
              <a:rPr lang="sq-AL" altLang="sq-AL" sz="2400" dirty="0">
                <a:cs typeface="Arial" panose="020B0604020202020204" pitchFamily="34" charset="0"/>
              </a:rPr>
              <a:t>-të</a:t>
            </a:r>
            <a:r>
              <a:rPr lang="en-US" altLang="sq-AL" sz="2400" dirty="0">
                <a:cs typeface="Arial" panose="020B0604020202020204" pitchFamily="34" charset="0"/>
              </a:rPr>
              <a:t>,</a:t>
            </a:r>
            <a:r>
              <a:rPr lang="sq-AL" altLang="sq-AL" sz="2400" dirty="0">
                <a:cs typeface="Arial" panose="020B0604020202020204" pitchFamily="34" charset="0"/>
              </a:rPr>
              <a:t>pjesë te UA miratuar nga Qeveria</a:t>
            </a:r>
            <a:r>
              <a:rPr lang="sq-AL" altLang="sq-AL" sz="2400" dirty="0" smtClean="0">
                <a:cs typeface="Arial" panose="020B0604020202020204" pitchFamily="34" charset="0"/>
              </a:rPr>
              <a:t>.</a:t>
            </a:r>
            <a:endParaRPr lang="en-US" altLang="sq-AL" sz="2400" dirty="0">
              <a:cs typeface="Arial" panose="020B0604020202020204" pitchFamily="34" charset="0"/>
            </a:endParaRPr>
          </a:p>
          <a:p>
            <a:r>
              <a:rPr lang="sq-AL" altLang="sq-AL" sz="2400" dirty="0" smtClean="0">
                <a:cs typeface="Arial" panose="020B0604020202020204" pitchFamily="34" charset="0"/>
              </a:rPr>
              <a:t>Çdo </a:t>
            </a:r>
            <a:r>
              <a:rPr lang="sq-AL" altLang="sq-AL" sz="2400" dirty="0">
                <a:cs typeface="Arial" panose="020B0604020202020204" pitchFamily="34" charset="0"/>
              </a:rPr>
              <a:t>kontratë e lidhur në shkelje të këtij paragrafi do të deklarohet si e </a:t>
            </a:r>
            <a:r>
              <a:rPr lang="sq-AL" altLang="sq-AL" sz="2400" b="1" dirty="0">
                <a:cs typeface="Arial" panose="020B0604020202020204" pitchFamily="34" charset="0"/>
              </a:rPr>
              <a:t>pavlefshme</a:t>
            </a:r>
            <a:r>
              <a:rPr lang="sq-AL" altLang="sq-AL" sz="2400" b="1" dirty="0" smtClean="0">
                <a:cs typeface="Arial" panose="020B0604020202020204" pitchFamily="34" charset="0"/>
              </a:rPr>
              <a:t>.</a:t>
            </a:r>
            <a:endParaRPr lang="en-US" altLang="sq-AL" sz="2400" b="1" dirty="0" smtClean="0">
              <a:cs typeface="Arial" panose="020B0604020202020204" pitchFamily="34" charset="0"/>
            </a:endParaRPr>
          </a:p>
          <a:p>
            <a:r>
              <a:rPr lang="sq-AL" sz="2400" dirty="0"/>
              <a:t>Grumbullon </a:t>
            </a:r>
            <a:r>
              <a:rPr lang="sq-AL" sz="2400" b="1" dirty="0"/>
              <a:t>planifikimet finale </a:t>
            </a:r>
            <a:r>
              <a:rPr lang="sq-AL" sz="2400" dirty="0"/>
              <a:t>të prokurimit nga të gjitha Autoritetet kontraktuese (AK), në Kosovë; </a:t>
            </a:r>
            <a:endParaRPr lang="en-US" altLang="sq-AL" sz="2400" b="1" dirty="0" smtClean="0">
              <a:cs typeface="Arial" panose="020B0604020202020204" pitchFamily="34" charset="0"/>
            </a:endParaRPr>
          </a:p>
          <a:p>
            <a:r>
              <a:rPr lang="en-US" sz="2400" dirty="0" smtClean="0"/>
              <a:t>M</a:t>
            </a:r>
            <a:r>
              <a:rPr lang="sq-AL" sz="2400" dirty="0" smtClean="0"/>
              <a:t>e </a:t>
            </a:r>
            <a:r>
              <a:rPr lang="sq-AL" sz="2400" dirty="0"/>
              <a:t>kërkesën e Autoriteteve Kontraktuese </a:t>
            </a:r>
            <a:r>
              <a:rPr lang="sq-AL" sz="2400" b="1" dirty="0"/>
              <a:t>kryen aktivitetet e prokurimit në emër </a:t>
            </a:r>
            <a:r>
              <a:rPr lang="sq-AL" sz="2400" dirty="0"/>
              <a:t>të </a:t>
            </a:r>
            <a:r>
              <a:rPr lang="sq-AL" sz="2400" dirty="0" smtClean="0"/>
              <a:t>tyre</a:t>
            </a:r>
            <a:r>
              <a:rPr lang="en-US" sz="2400" dirty="0" smtClean="0"/>
              <a:t>.</a:t>
            </a:r>
          </a:p>
          <a:p>
            <a:r>
              <a:rPr lang="en-US" sz="2400" dirty="0" smtClean="0"/>
              <a:t>M</a:t>
            </a:r>
            <a:r>
              <a:rPr lang="sq-AL" sz="2400" dirty="0" smtClean="0"/>
              <a:t>e </a:t>
            </a:r>
            <a:r>
              <a:rPr lang="sq-AL" sz="2400" dirty="0"/>
              <a:t>kërkesën e Autoriteteve Kontraktuese </a:t>
            </a:r>
            <a:r>
              <a:rPr lang="sq-AL" sz="2400" b="1" dirty="0"/>
              <a:t>ndihmon në kryerjen e aktiviteteve </a:t>
            </a:r>
            <a:r>
              <a:rPr lang="sq-AL" sz="2400" dirty="0"/>
              <a:t>të </a:t>
            </a:r>
            <a:r>
              <a:rPr lang="sq-AL" sz="2400" b="1" dirty="0"/>
              <a:t>prokurimit.</a:t>
            </a:r>
            <a:endParaRPr lang="sq-AL" sz="2400" b="1" dirty="0">
              <a:cs typeface="Arial" panose="020B0604020202020204" pitchFamily="34" charset="0"/>
            </a:endParaRPr>
          </a:p>
          <a:p>
            <a:endParaRPr lang="en-US" altLang="sq-AL" sz="2000" b="1" dirty="0" smtClean="0">
              <a:latin typeface="+mn-lt"/>
              <a:cs typeface="Arial" panose="020B0604020202020204" pitchFamily="34" charset="0"/>
            </a:endParaRPr>
          </a:p>
          <a:p>
            <a:endParaRPr lang="en-US" altLang="en-US" sz="2000" dirty="0" smtClean="0">
              <a:latin typeface="+mn-lt"/>
            </a:endParaRPr>
          </a:p>
        </p:txBody>
      </p:sp>
    </p:spTree>
    <p:extLst>
      <p:ext uri="{BB962C8B-B14F-4D97-AF65-F5344CB8AC3E}">
        <p14:creationId xmlns:p14="http://schemas.microsoft.com/office/powerpoint/2010/main" val="59378294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Title 1"/>
          <p:cNvSpPr>
            <a:spLocks noGrp="1"/>
          </p:cNvSpPr>
          <p:nvPr>
            <p:ph type="title"/>
          </p:nvPr>
        </p:nvSpPr>
        <p:spPr>
          <a:xfrm>
            <a:off x="685800" y="304800"/>
            <a:ext cx="7772400" cy="609600"/>
          </a:xfrm>
        </p:spPr>
        <p:txBody>
          <a:bodyPr>
            <a:normAutofit/>
          </a:bodyPr>
          <a:lstStyle/>
          <a:p>
            <a:pPr>
              <a:defRPr/>
            </a:pPr>
            <a:r>
              <a:rPr lang="sq-AL" altLang="en-US" sz="2400" i="1" dirty="0" smtClean="0">
                <a:latin typeface="Cambria" panose="02040503050406030204" pitchFamily="18" charset="0"/>
                <a:ea typeface="Cambria" panose="02040503050406030204" pitchFamily="18" charset="0"/>
              </a:rPr>
              <a:t> </a:t>
            </a:r>
            <a:r>
              <a:rPr lang="sq-AL" sz="28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Agjencia Qendrore e Prokurimit (AQP)</a:t>
            </a:r>
            <a:endParaRPr lang="en-US" altLang="en-US" sz="2800" dirty="0" smtClean="0">
              <a:solidFill>
                <a:schemeClr val="accent1">
                  <a:lumMod val="75000"/>
                </a:schemeClr>
              </a:solidFill>
              <a:latin typeface="Cambria" panose="02040503050406030204" pitchFamily="18" charset="0"/>
              <a:ea typeface="Cambria" panose="02040503050406030204" pitchFamily="18" charset="0"/>
            </a:endParaRPr>
          </a:p>
        </p:txBody>
      </p:sp>
      <p:sp>
        <p:nvSpPr>
          <p:cNvPr id="35843" name="Content Placeholder 2"/>
          <p:cNvSpPr>
            <a:spLocks noGrp="1"/>
          </p:cNvSpPr>
          <p:nvPr>
            <p:ph idx="1"/>
          </p:nvPr>
        </p:nvSpPr>
        <p:spPr>
          <a:xfrm>
            <a:off x="0" y="914400"/>
            <a:ext cx="8915400" cy="5867400"/>
          </a:xfrm>
        </p:spPr>
        <p:txBody>
          <a:bodyPr>
            <a:normAutofit/>
          </a:bodyPr>
          <a:lstStyle/>
          <a:p>
            <a:pPr algn="just"/>
            <a:r>
              <a:rPr lang="sq-AL" altLang="en-US" sz="2400" b="1" dirty="0" smtClean="0">
                <a:latin typeface="Cambria" panose="02040503050406030204" pitchFamily="18" charset="0"/>
                <a:ea typeface="Cambria" panose="02040503050406030204" pitchFamily="18" charset="0"/>
                <a:cs typeface="Arial" panose="020B0604020202020204" pitchFamily="34" charset="0"/>
              </a:rPr>
              <a:t>AQP</a:t>
            </a:r>
            <a:r>
              <a:rPr lang="sq-AL" altLang="en-US" sz="2400" dirty="0" smtClean="0">
                <a:latin typeface="Cambria" panose="02040503050406030204" pitchFamily="18" charset="0"/>
                <a:ea typeface="Cambria" panose="02040503050406030204" pitchFamily="18" charset="0"/>
                <a:cs typeface="Arial" panose="020B0604020202020204" pitchFamily="34" charset="0"/>
              </a:rPr>
              <a:t> do të shqyrtoj dhe identifikoj </a:t>
            </a:r>
            <a:r>
              <a:rPr lang="sq-AL" altLang="en-US" sz="2400" b="1" dirty="0" smtClean="0">
                <a:latin typeface="Cambria" panose="02040503050406030204" pitchFamily="18" charset="0"/>
                <a:ea typeface="Cambria" panose="02040503050406030204" pitchFamily="18" charset="0"/>
                <a:cs typeface="Arial" panose="020B0604020202020204" pitchFamily="34" charset="0"/>
              </a:rPr>
              <a:t>artikujt e përdorimit të zakonshëm për prokurim përmes procedurës së centralizuar të prokurimit në emër të AK-ve </a:t>
            </a:r>
            <a:r>
              <a:rPr lang="sq-AL" altLang="en-US" sz="2400" dirty="0" smtClean="0">
                <a:latin typeface="Cambria" panose="02040503050406030204" pitchFamily="18" charset="0"/>
                <a:ea typeface="Cambria" panose="02040503050406030204" pitchFamily="18" charset="0"/>
                <a:cs typeface="Arial" panose="020B0604020202020204" pitchFamily="34" charset="0"/>
              </a:rPr>
              <a:t>dhe do të dorëzoj listën te Ministri i Ministrisë së Financave</a:t>
            </a:r>
            <a:r>
              <a:rPr lang="en-US" altLang="en-US" sz="2400" dirty="0" smtClean="0">
                <a:latin typeface="Cambria" panose="02040503050406030204" pitchFamily="18" charset="0"/>
                <a:ea typeface="Cambria" panose="02040503050406030204" pitchFamily="18" charset="0"/>
                <a:cs typeface="Arial" panose="020B0604020202020204" pitchFamily="34" charset="0"/>
              </a:rPr>
              <a:t>.</a:t>
            </a:r>
          </a:p>
          <a:p>
            <a:pPr algn="just"/>
            <a:r>
              <a:rPr lang="sq-AL" altLang="en-US" sz="2400" dirty="0" smtClean="0">
                <a:latin typeface="Cambria" panose="02040503050406030204" pitchFamily="18" charset="0"/>
                <a:ea typeface="Cambria" panose="02040503050406030204" pitchFamily="18" charset="0"/>
                <a:cs typeface="Arial" panose="020B0604020202020204" pitchFamily="34" charset="0"/>
              </a:rPr>
              <a:t>Ministri i MeF do të dorëzoj listën në </a:t>
            </a:r>
            <a:r>
              <a:rPr lang="sq-AL" altLang="en-US" sz="2400" b="1" dirty="0" smtClean="0">
                <a:latin typeface="Cambria" panose="02040503050406030204" pitchFamily="18" charset="0"/>
                <a:ea typeface="Cambria" panose="02040503050406030204" pitchFamily="18" charset="0"/>
                <a:cs typeface="Arial" panose="020B0604020202020204" pitchFamily="34" charset="0"/>
              </a:rPr>
              <a:t>Qeveri për aprovim</a:t>
            </a:r>
            <a:r>
              <a:rPr lang="sq-AL" altLang="en-US" sz="2400" dirty="0" smtClean="0">
                <a:latin typeface="Cambria" panose="02040503050406030204" pitchFamily="18" charset="0"/>
                <a:ea typeface="Cambria" panose="02040503050406030204" pitchFamily="18" charset="0"/>
                <a:cs typeface="Arial" panose="020B0604020202020204" pitchFamily="34" charset="0"/>
              </a:rPr>
              <a:t>.</a:t>
            </a:r>
            <a:endParaRPr lang="en-US" altLang="en-US" sz="2400" dirty="0" smtClean="0">
              <a:latin typeface="Cambria" panose="02040503050406030204" pitchFamily="18" charset="0"/>
              <a:ea typeface="Cambria" panose="02040503050406030204" pitchFamily="18" charset="0"/>
              <a:cs typeface="Arial" panose="020B0604020202020204" pitchFamily="34" charset="0"/>
            </a:endParaRPr>
          </a:p>
          <a:p>
            <a:pPr algn="just"/>
            <a:r>
              <a:rPr lang="sq-AL" altLang="en-US" sz="2400" dirty="0" smtClean="0">
                <a:latin typeface="Cambria" panose="02040503050406030204" pitchFamily="18" charset="0"/>
                <a:ea typeface="Cambria" panose="02040503050406030204" pitchFamily="18" charset="0"/>
                <a:cs typeface="Arial" panose="020B0604020202020204" pitchFamily="34" charset="0"/>
              </a:rPr>
              <a:t>Qeveria sipas propozimit nga MeF do të themeloj brenda datës </a:t>
            </a:r>
            <a:r>
              <a:rPr lang="sq-AL" altLang="en-US" sz="2400" b="1" dirty="0" smtClean="0">
                <a:solidFill>
                  <a:srgbClr val="FF0000"/>
                </a:solidFill>
                <a:latin typeface="Cambria" panose="02040503050406030204" pitchFamily="18" charset="0"/>
                <a:ea typeface="Cambria" panose="02040503050406030204" pitchFamily="18" charset="0"/>
                <a:cs typeface="Arial" panose="020B0604020202020204" pitchFamily="34" charset="0"/>
              </a:rPr>
              <a:t>31 janar të çdo viti </a:t>
            </a:r>
            <a:r>
              <a:rPr lang="sq-AL" altLang="en-US" sz="2400" dirty="0" smtClean="0">
                <a:latin typeface="Cambria" panose="02040503050406030204" pitchFamily="18" charset="0"/>
                <a:ea typeface="Cambria" panose="02040503050406030204" pitchFamily="18" charset="0"/>
                <a:cs typeface="Arial" panose="020B0604020202020204" pitchFamily="34" charset="0"/>
              </a:rPr>
              <a:t>një </a:t>
            </a:r>
            <a:r>
              <a:rPr lang="sq-AL" altLang="en-US" sz="2400" b="1" dirty="0" smtClean="0">
                <a:latin typeface="Cambria" panose="02040503050406030204" pitchFamily="18" charset="0"/>
                <a:ea typeface="Cambria" panose="02040503050406030204" pitchFamily="18" charset="0"/>
                <a:cs typeface="Arial" panose="020B0604020202020204" pitchFamily="34" charset="0"/>
              </a:rPr>
              <a:t>listë të mallrave ose të artikujve, punëve </a:t>
            </a:r>
            <a:r>
              <a:rPr lang="sq-AL" altLang="en-US" sz="2400" dirty="0" smtClean="0">
                <a:latin typeface="Cambria" panose="02040503050406030204" pitchFamily="18" charset="0"/>
                <a:ea typeface="Cambria" panose="02040503050406030204" pitchFamily="18" charset="0"/>
                <a:cs typeface="Arial" panose="020B0604020202020204" pitchFamily="34" charset="0"/>
              </a:rPr>
              <a:t>ose </a:t>
            </a:r>
            <a:r>
              <a:rPr lang="sq-AL" altLang="en-US" sz="2400" b="1" dirty="0" smtClean="0">
                <a:latin typeface="Cambria" panose="02040503050406030204" pitchFamily="18" charset="0"/>
                <a:ea typeface="Cambria" panose="02040503050406030204" pitchFamily="18" charset="0"/>
                <a:cs typeface="Arial" panose="020B0604020202020204" pitchFamily="34" charset="0"/>
              </a:rPr>
              <a:t>shërbimeve te përdorimit te përbashkët  </a:t>
            </a:r>
            <a:r>
              <a:rPr lang="sq-AL" altLang="en-US" sz="2400" dirty="0" smtClean="0">
                <a:latin typeface="Cambria" panose="02040503050406030204" pitchFamily="18" charset="0"/>
                <a:ea typeface="Cambria" panose="02040503050406030204" pitchFamily="18" charset="0"/>
                <a:cs typeface="Arial" panose="020B0604020202020204" pitchFamily="34" charset="0"/>
              </a:rPr>
              <a:t>që do të shpërblehen nga AQP-ja</a:t>
            </a:r>
            <a:r>
              <a:rPr lang="en-US" altLang="en-US" sz="2400" dirty="0" smtClean="0">
                <a:latin typeface="Cambria" panose="02040503050406030204" pitchFamily="18" charset="0"/>
                <a:ea typeface="Cambria" panose="02040503050406030204" pitchFamily="18" charset="0"/>
                <a:cs typeface="Arial" panose="020B0604020202020204" pitchFamily="34" charset="0"/>
              </a:rPr>
              <a:t>.</a:t>
            </a:r>
          </a:p>
          <a:p>
            <a:pPr algn="just"/>
            <a:r>
              <a:rPr lang="sq-AL" altLang="sq-AL" sz="2400" dirty="0">
                <a:latin typeface="Cambria" panose="02040503050406030204" pitchFamily="18" charset="0"/>
                <a:ea typeface="Cambria" panose="02040503050406030204" pitchFamily="18" charset="0"/>
                <a:cs typeface="Arial" panose="020B0604020202020204" pitchFamily="34" charset="0"/>
              </a:rPr>
              <a:t>Për këta artikuj, pune apo shërbime autoriteti kontraktues </a:t>
            </a:r>
            <a:r>
              <a:rPr lang="sq-AL" altLang="sq-AL" sz="2400" b="1" dirty="0">
                <a:latin typeface="Cambria" panose="02040503050406030204" pitchFamily="18" charset="0"/>
                <a:ea typeface="Cambria" panose="02040503050406030204" pitchFamily="18" charset="0"/>
                <a:cs typeface="Arial" panose="020B0604020202020204" pitchFamily="34" charset="0"/>
              </a:rPr>
              <a:t>nuk do të udhëheq ndonjë aktivitet të pavarur të prokurimit.</a:t>
            </a:r>
            <a:endParaRPr lang="en-US" altLang="sq-AL" sz="2400" b="1" dirty="0">
              <a:latin typeface="Cambria" panose="02040503050406030204" pitchFamily="18" charset="0"/>
              <a:ea typeface="Cambria" panose="02040503050406030204" pitchFamily="18" charset="0"/>
              <a:cs typeface="Arial" panose="020B0604020202020204" pitchFamily="34" charset="0"/>
            </a:endParaRPr>
          </a:p>
          <a:p>
            <a:pPr algn="just"/>
            <a:r>
              <a:rPr lang="sq-AL" altLang="sq-AL" sz="2400" dirty="0" smtClean="0">
                <a:latin typeface="Cambria" panose="02040503050406030204" pitchFamily="18" charset="0"/>
                <a:ea typeface="Cambria" panose="02040503050406030204" pitchFamily="18" charset="0"/>
                <a:cs typeface="Arial" panose="020B0604020202020204" pitchFamily="34" charset="0"/>
              </a:rPr>
              <a:t>Të gjitha kontratat e nënshkruara  nga AQP përmes procedurave të centralizuara të prokurimit janë të obligueshme për të gjitha AK-të, pjesë te UA miratuar nga Qeveria .</a:t>
            </a:r>
            <a:endParaRPr lang="en-US" altLang="sq-AL" sz="2400" dirty="0" smtClean="0">
              <a:latin typeface="Cambria" panose="02040503050406030204" pitchFamily="18" charset="0"/>
              <a:ea typeface="Cambria" panose="02040503050406030204" pitchFamily="18" charset="0"/>
              <a:cs typeface="Arial" panose="020B0604020202020204" pitchFamily="34" charset="0"/>
            </a:endParaRPr>
          </a:p>
          <a:p>
            <a:pPr algn="just"/>
            <a:endParaRPr lang="en-US" altLang="en-US" sz="2400" dirty="0" smtClean="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67665288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228600" y="211015"/>
            <a:ext cx="7620000" cy="100818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r>
              <a:rPr lang="sq-AL"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Agjencia </a:t>
            </a:r>
            <a:r>
              <a:rPr lang="sq-AL"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Qendrore e Prokurimit (AQP</a:t>
            </a:r>
            <a:r>
              <a:rPr lang="sq-AL"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a:t>
            </a:r>
            <a:r>
              <a:rPr lang="en-US"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US"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sq-AL"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sq-AL"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nenet </a:t>
            </a:r>
            <a:r>
              <a:rPr lang="sq-AL"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9</a:t>
            </a:r>
            <a:r>
              <a:rPr lang="en-US"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5</a:t>
            </a:r>
            <a:r>
              <a:rPr lang="sq-AL"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sq-AL"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sq-AL"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9</a:t>
            </a:r>
            <a:r>
              <a:rPr lang="en-US"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6</a:t>
            </a:r>
            <a:r>
              <a:rPr lang="sq-AL"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endParaRPr lang="en-US" sz="31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endParaRPr>
          </a:p>
        </p:txBody>
      </p:sp>
      <p:sp>
        <p:nvSpPr>
          <p:cNvPr id="28675" name="Symbol zastępczy zawartości 2"/>
          <p:cNvSpPr>
            <a:spLocks noGrp="1"/>
          </p:cNvSpPr>
          <p:nvPr>
            <p:ph idx="1"/>
          </p:nvPr>
        </p:nvSpPr>
        <p:spPr bwMode="auto">
          <a:xfrm>
            <a:off x="0" y="1219201"/>
            <a:ext cx="9144000" cy="5638799"/>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pPr algn="just"/>
            <a:r>
              <a:rPr lang="sq-AL" sz="2400" b="1" dirty="0">
                <a:latin typeface="Cambria" panose="02040503050406030204" pitchFamily="18" charset="0"/>
                <a:ea typeface="Cambria" panose="02040503050406030204" pitchFamily="18" charset="0"/>
                <a:cs typeface="Arial" panose="020B0604020202020204" pitchFamily="34" charset="0"/>
              </a:rPr>
              <a:t>Pra ka përgjegjësinë dhe autorizimin që : </a:t>
            </a:r>
            <a:endParaRPr lang="en-US" sz="2400" b="1" dirty="0" smtClean="0">
              <a:latin typeface="Cambria" panose="02040503050406030204" pitchFamily="18" charset="0"/>
              <a:ea typeface="Cambria" panose="02040503050406030204" pitchFamily="18" charset="0"/>
              <a:cs typeface="Arial" panose="020B0604020202020204" pitchFamily="34" charset="0"/>
            </a:endParaRPr>
          </a:p>
          <a:p>
            <a:pPr marL="0" indent="0" algn="just">
              <a:buNone/>
            </a:pPr>
            <a:endParaRPr lang="en-US" sz="2400" b="1" dirty="0" smtClean="0">
              <a:latin typeface="Cambria" panose="02040503050406030204" pitchFamily="18" charset="0"/>
              <a:ea typeface="Cambria" panose="02040503050406030204" pitchFamily="18" charset="0"/>
              <a:cs typeface="Arial" panose="020B0604020202020204" pitchFamily="34" charset="0"/>
            </a:endParaRPr>
          </a:p>
          <a:p>
            <a:pPr lvl="0"/>
            <a:r>
              <a:rPr lang="en-US" sz="2400" dirty="0" err="1" smtClean="0">
                <a:latin typeface="Cambria" panose="02040503050406030204" pitchFamily="18" charset="0"/>
                <a:ea typeface="Cambria" panose="02040503050406030204" pitchFamily="18" charset="0"/>
                <a:cs typeface="Arial" panose="020B0604020202020204" pitchFamily="34" charset="0"/>
              </a:rPr>
              <a:t>Për</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qëllime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b="1" dirty="0" err="1">
                <a:latin typeface="Cambria" panose="02040503050406030204" pitchFamily="18" charset="0"/>
                <a:ea typeface="Cambria" panose="02040503050406030204" pitchFamily="18" charset="0"/>
                <a:cs typeface="Arial" panose="020B0604020202020204" pitchFamily="34" charset="0"/>
              </a:rPr>
              <a:t>ekonomizimit</a:t>
            </a:r>
            <a:r>
              <a:rPr lang="en-US" sz="2400" b="1" dirty="0">
                <a:latin typeface="Cambria" panose="02040503050406030204" pitchFamily="18" charset="0"/>
                <a:ea typeface="Cambria" panose="02040503050406030204" pitchFamily="18" charset="0"/>
                <a:cs typeface="Arial" panose="020B0604020202020204" pitchFamily="34" charset="0"/>
              </a:rPr>
              <a:t> </a:t>
            </a:r>
            <a:r>
              <a:rPr lang="en-US" sz="2400" b="1" dirty="0" err="1">
                <a:latin typeface="Cambria" panose="02040503050406030204" pitchFamily="18" charset="0"/>
                <a:ea typeface="Cambria" panose="02040503050406030204" pitchFamily="18" charset="0"/>
                <a:cs typeface="Arial" panose="020B0604020202020204" pitchFamily="34" charset="0"/>
              </a:rPr>
              <a:t>të</a:t>
            </a:r>
            <a:r>
              <a:rPr lang="en-US" sz="2400" b="1" dirty="0">
                <a:latin typeface="Cambria" panose="02040503050406030204" pitchFamily="18" charset="0"/>
                <a:ea typeface="Cambria" panose="02040503050406030204" pitchFamily="18" charset="0"/>
                <a:cs typeface="Arial" panose="020B0604020202020204" pitchFamily="34" charset="0"/>
              </a:rPr>
              <a:t> </a:t>
            </a:r>
            <a:r>
              <a:rPr lang="en-US" sz="2400" b="1" dirty="0" err="1">
                <a:latin typeface="Cambria" panose="02040503050406030204" pitchFamily="18" charset="0"/>
                <a:ea typeface="Cambria" panose="02040503050406030204" pitchFamily="18" charset="0"/>
                <a:cs typeface="Arial" panose="020B0604020202020204" pitchFamily="34" charset="0"/>
              </a:rPr>
              <a:t>aktiviteteve</a:t>
            </a:r>
            <a:r>
              <a:rPr lang="en-US" sz="2400" b="1" dirty="0">
                <a:latin typeface="Cambria" panose="02040503050406030204" pitchFamily="18" charset="0"/>
                <a:ea typeface="Cambria" panose="02040503050406030204" pitchFamily="18" charset="0"/>
                <a:cs typeface="Arial" panose="020B0604020202020204" pitchFamily="34" charset="0"/>
              </a:rPr>
              <a:t> </a:t>
            </a:r>
            <a:r>
              <a:rPr lang="en-US" sz="2400" b="1" dirty="0" err="1">
                <a:latin typeface="Cambria" panose="02040503050406030204" pitchFamily="18" charset="0"/>
                <a:ea typeface="Cambria" panose="02040503050406030204" pitchFamily="18" charset="0"/>
                <a:cs typeface="Arial" panose="020B0604020202020204" pitchFamily="34" charset="0"/>
              </a:rPr>
              <a:t>të</a:t>
            </a:r>
            <a:r>
              <a:rPr lang="en-US" sz="2400" b="1" dirty="0">
                <a:latin typeface="Cambria" panose="02040503050406030204" pitchFamily="18" charset="0"/>
                <a:ea typeface="Cambria" panose="02040503050406030204" pitchFamily="18" charset="0"/>
                <a:cs typeface="Arial" panose="020B0604020202020204" pitchFamily="34" charset="0"/>
              </a:rPr>
              <a:t> </a:t>
            </a:r>
            <a:r>
              <a:rPr lang="en-US" sz="2400" b="1" dirty="0" err="1">
                <a:latin typeface="Cambria" panose="02040503050406030204" pitchFamily="18" charset="0"/>
                <a:ea typeface="Cambria" panose="02040503050406030204" pitchFamily="18" charset="0"/>
                <a:cs typeface="Arial" panose="020B0604020202020204" pitchFamily="34" charset="0"/>
              </a:rPr>
              <a:t>prokurimit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Qeveria</a:t>
            </a:r>
            <a:r>
              <a:rPr lang="en-US" sz="2400" dirty="0">
                <a:latin typeface="Cambria" panose="02040503050406030204" pitchFamily="18" charset="0"/>
                <a:ea typeface="Cambria" panose="02040503050406030204" pitchFamily="18" charset="0"/>
                <a:cs typeface="Arial" panose="020B0604020202020204" pitchFamily="34" charset="0"/>
              </a:rPr>
              <a:t> e </a:t>
            </a:r>
            <a:r>
              <a:rPr lang="en-US" sz="2400" dirty="0" err="1">
                <a:latin typeface="Cambria" panose="02040503050406030204" pitchFamily="18" charset="0"/>
                <a:ea typeface="Cambria" panose="02040503050406030204" pitchFamily="18" charset="0"/>
                <a:cs typeface="Arial" panose="020B0604020202020204" pitchFamily="34" charset="0"/>
              </a:rPr>
              <a:t>Republikës</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së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Kosovës</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dhe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Ministritë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përkatëse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kryejnë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procedurat</a:t>
            </a:r>
            <a:r>
              <a:rPr lang="en-US" sz="2400" dirty="0">
                <a:latin typeface="Cambria" panose="02040503050406030204" pitchFamily="18" charset="0"/>
                <a:ea typeface="Cambria" panose="02040503050406030204" pitchFamily="18" charset="0"/>
                <a:cs typeface="Arial" panose="020B0604020202020204" pitchFamily="34" charset="0"/>
              </a:rPr>
              <a:t> e </a:t>
            </a:r>
            <a:r>
              <a:rPr lang="en-US" sz="2400" dirty="0" err="1">
                <a:latin typeface="Cambria" panose="02040503050406030204" pitchFamily="18" charset="0"/>
                <a:ea typeface="Cambria" panose="02040503050406030204" pitchFamily="18" charset="0"/>
                <a:cs typeface="Arial" panose="020B0604020202020204" pitchFamily="34" charset="0"/>
              </a:rPr>
              <a:t>prokurimit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Agjencive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që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i</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përgjigjen</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atyre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cilat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kanë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më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pak</a:t>
            </a:r>
            <a:r>
              <a:rPr lang="en-US" sz="2400" dirty="0">
                <a:latin typeface="Cambria" panose="02040503050406030204" pitchFamily="18" charset="0"/>
                <a:ea typeface="Cambria" panose="02040503050406030204" pitchFamily="18" charset="0"/>
                <a:cs typeface="Arial" panose="020B0604020202020204" pitchFamily="34" charset="0"/>
              </a:rPr>
              <a:t> se 50 (</a:t>
            </a:r>
            <a:r>
              <a:rPr lang="en-US" sz="2400" dirty="0" err="1">
                <a:latin typeface="Cambria" panose="02040503050406030204" pitchFamily="18" charset="0"/>
                <a:ea typeface="Cambria" panose="02040503050406030204" pitchFamily="18" charset="0"/>
                <a:cs typeface="Arial" panose="020B0604020202020204" pitchFamily="34" charset="0"/>
              </a:rPr>
              <a:t>pesëdhjetë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punonjës</a:t>
            </a:r>
            <a:r>
              <a:rPr lang="en-US" sz="2400" dirty="0">
                <a:latin typeface="Cambria" panose="02040503050406030204" pitchFamily="18" charset="0"/>
                <a:ea typeface="Cambria" panose="02040503050406030204" pitchFamily="18" charset="0"/>
                <a:cs typeface="Arial" panose="020B0604020202020204" pitchFamily="34" charset="0"/>
              </a:rPr>
              <a:t>.</a:t>
            </a:r>
            <a:endParaRPr lang="sq-AL" sz="2400" dirty="0">
              <a:latin typeface="Cambria" panose="02040503050406030204" pitchFamily="18" charset="0"/>
              <a:ea typeface="Cambria" panose="02040503050406030204" pitchFamily="18" charset="0"/>
              <a:cs typeface="Arial" panose="020B0604020202020204" pitchFamily="34" charset="0"/>
            </a:endParaRPr>
          </a:p>
          <a:p>
            <a:r>
              <a:rPr lang="en-US" sz="2400" dirty="0" err="1" smtClean="0">
                <a:latin typeface="Cambria" panose="02040503050406030204" pitchFamily="18" charset="0"/>
                <a:ea typeface="Cambria" panose="02040503050406030204" pitchFamily="18" charset="0"/>
                <a:cs typeface="Arial" panose="020B0604020202020204" pitchFamily="34" charset="0"/>
              </a:rPr>
              <a:t>Për</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b="1" dirty="0" err="1">
                <a:latin typeface="Cambria" panose="02040503050406030204" pitchFamily="18" charset="0"/>
                <a:ea typeface="Cambria" panose="02040503050406030204" pitchFamily="18" charset="0"/>
                <a:cs typeface="Arial" panose="020B0604020202020204" pitchFamily="34" charset="0"/>
              </a:rPr>
              <a:t>Agjencitë</a:t>
            </a:r>
            <a:r>
              <a:rPr lang="en-US" sz="2400" b="1" dirty="0">
                <a:latin typeface="Cambria" panose="02040503050406030204" pitchFamily="18" charset="0"/>
                <a:ea typeface="Cambria" panose="02040503050406030204" pitchFamily="18" charset="0"/>
                <a:cs typeface="Arial" panose="020B0604020202020204" pitchFamily="34" charset="0"/>
              </a:rPr>
              <a:t> e </a:t>
            </a:r>
            <a:r>
              <a:rPr lang="en-US" sz="2400" b="1" dirty="0" err="1">
                <a:latin typeface="Cambria" panose="02040503050406030204" pitchFamily="18" charset="0"/>
                <a:ea typeface="Cambria" panose="02040503050406030204" pitchFamily="18" charset="0"/>
                <a:cs typeface="Arial" panose="020B0604020202020204" pitchFamily="34" charset="0"/>
              </a:rPr>
              <a:t>Pavarura</a:t>
            </a:r>
            <a:r>
              <a:rPr lang="en-US" sz="2400" b="1" dirty="0">
                <a:latin typeface="Cambria" panose="02040503050406030204" pitchFamily="18" charset="0"/>
                <a:ea typeface="Cambria" panose="02040503050406030204" pitchFamily="18" charset="0"/>
                <a:cs typeface="Arial" panose="020B0604020202020204" pitchFamily="34" charset="0"/>
              </a:rPr>
              <a:t> </a:t>
            </a:r>
            <a:r>
              <a:rPr lang="en-US" sz="2400" b="1" dirty="0" err="1">
                <a:latin typeface="Cambria" panose="02040503050406030204" pitchFamily="18" charset="0"/>
                <a:ea typeface="Cambria" panose="02040503050406030204" pitchFamily="18" charset="0"/>
                <a:cs typeface="Arial" panose="020B0604020202020204" pitchFamily="34" charset="0"/>
              </a:rPr>
              <a:t>të</a:t>
            </a:r>
            <a:r>
              <a:rPr lang="en-US" sz="2400" b="1" dirty="0">
                <a:latin typeface="Cambria" panose="02040503050406030204" pitchFamily="18" charset="0"/>
                <a:ea typeface="Cambria" panose="02040503050406030204" pitchFamily="18" charset="0"/>
                <a:cs typeface="Arial" panose="020B0604020202020204" pitchFamily="34" charset="0"/>
              </a:rPr>
              <a:t> </a:t>
            </a:r>
            <a:r>
              <a:rPr lang="en-US" sz="2400" b="1" dirty="0" err="1">
                <a:latin typeface="Cambria" panose="02040503050406030204" pitchFamily="18" charset="0"/>
                <a:ea typeface="Cambria" panose="02040503050406030204" pitchFamily="18" charset="0"/>
                <a:cs typeface="Arial" panose="020B0604020202020204" pitchFamily="34" charset="0"/>
              </a:rPr>
              <a:t>cilat</a:t>
            </a:r>
            <a:r>
              <a:rPr lang="en-US" sz="2400" b="1" dirty="0">
                <a:latin typeface="Cambria" panose="02040503050406030204" pitchFamily="18" charset="0"/>
                <a:ea typeface="Cambria" panose="02040503050406030204" pitchFamily="18" charset="0"/>
                <a:cs typeface="Arial" panose="020B0604020202020204" pitchFamily="34" charset="0"/>
              </a:rPr>
              <a:t> </a:t>
            </a:r>
            <a:r>
              <a:rPr lang="en-US" sz="2400" b="1" dirty="0" err="1">
                <a:latin typeface="Cambria" panose="02040503050406030204" pitchFamily="18" charset="0"/>
                <a:ea typeface="Cambria" panose="02040503050406030204" pitchFamily="18" charset="0"/>
                <a:cs typeface="Arial" panose="020B0604020202020204" pitchFamily="34" charset="0"/>
              </a:rPr>
              <a:t>i</a:t>
            </a:r>
            <a:r>
              <a:rPr lang="en-US" sz="2400" b="1" dirty="0">
                <a:latin typeface="Cambria" panose="02040503050406030204" pitchFamily="18" charset="0"/>
                <a:ea typeface="Cambria" panose="02040503050406030204" pitchFamily="18" charset="0"/>
                <a:cs typeface="Arial" panose="020B0604020202020204" pitchFamily="34" charset="0"/>
              </a:rPr>
              <a:t> </a:t>
            </a:r>
            <a:r>
              <a:rPr lang="en-US" sz="2400" b="1" dirty="0" err="1">
                <a:latin typeface="Cambria" panose="02040503050406030204" pitchFamily="18" charset="0"/>
                <a:ea typeface="Cambria" panose="02040503050406030204" pitchFamily="18" charset="0"/>
                <a:cs typeface="Arial" panose="020B0604020202020204" pitchFamily="34" charset="0"/>
              </a:rPr>
              <a:t>përgjigjen</a:t>
            </a:r>
            <a:r>
              <a:rPr lang="en-US" sz="2400" b="1" dirty="0">
                <a:latin typeface="Cambria" panose="02040503050406030204" pitchFamily="18" charset="0"/>
                <a:ea typeface="Cambria" panose="02040503050406030204" pitchFamily="18" charset="0"/>
                <a:cs typeface="Arial" panose="020B0604020202020204" pitchFamily="34" charset="0"/>
              </a:rPr>
              <a:t> </a:t>
            </a:r>
            <a:r>
              <a:rPr lang="en-US" sz="2400" b="1" dirty="0" err="1">
                <a:latin typeface="Cambria" panose="02040503050406030204" pitchFamily="18" charset="0"/>
                <a:ea typeface="Cambria" panose="02040503050406030204" pitchFamily="18" charset="0"/>
                <a:cs typeface="Arial" panose="020B0604020202020204" pitchFamily="34" charset="0"/>
              </a:rPr>
              <a:t>Kuvendit</a:t>
            </a:r>
            <a:r>
              <a:rPr lang="en-US" sz="2400" b="1"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republikës</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së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Kosovës</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që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kanë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më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pak</a:t>
            </a:r>
            <a:r>
              <a:rPr lang="en-US" sz="2400" dirty="0">
                <a:latin typeface="Cambria" panose="02040503050406030204" pitchFamily="18" charset="0"/>
                <a:ea typeface="Cambria" panose="02040503050406030204" pitchFamily="18" charset="0"/>
                <a:cs typeface="Arial" panose="020B0604020202020204" pitchFamily="34" charset="0"/>
              </a:rPr>
              <a:t> se 50 (</a:t>
            </a:r>
            <a:r>
              <a:rPr lang="en-US" sz="2400" dirty="0" err="1">
                <a:latin typeface="Cambria" panose="02040503050406030204" pitchFamily="18" charset="0"/>
                <a:ea typeface="Cambria" panose="02040503050406030204" pitchFamily="18" charset="0"/>
                <a:cs typeface="Arial" panose="020B0604020202020204" pitchFamily="34" charset="0"/>
              </a:rPr>
              <a:t>pesëdhjetë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punonjës</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procedurat</a:t>
            </a:r>
            <a:r>
              <a:rPr lang="en-US" sz="2400" dirty="0">
                <a:latin typeface="Cambria" panose="02040503050406030204" pitchFamily="18" charset="0"/>
                <a:ea typeface="Cambria" panose="02040503050406030204" pitchFamily="18" charset="0"/>
                <a:cs typeface="Arial" panose="020B0604020202020204" pitchFamily="34" charset="0"/>
              </a:rPr>
              <a:t> e </a:t>
            </a:r>
            <a:r>
              <a:rPr lang="en-US" sz="2400" dirty="0" err="1">
                <a:latin typeface="Cambria" panose="02040503050406030204" pitchFamily="18" charset="0"/>
                <a:ea typeface="Cambria" panose="02040503050406030204" pitchFamily="18" charset="0"/>
                <a:cs typeface="Arial" panose="020B0604020202020204" pitchFamily="34" charset="0"/>
              </a:rPr>
              <a:t>prokurimit</a:t>
            </a:r>
            <a:r>
              <a:rPr lang="en-US" sz="2400" dirty="0">
                <a:latin typeface="Cambria" panose="02040503050406030204" pitchFamily="18" charset="0"/>
                <a:ea typeface="Cambria" panose="02040503050406030204" pitchFamily="18" charset="0"/>
                <a:cs typeface="Arial" panose="020B0604020202020204" pitchFamily="34" charset="0"/>
              </a:rPr>
              <a:t> I </a:t>
            </a:r>
            <a:r>
              <a:rPr lang="en-US" sz="2400" dirty="0" err="1">
                <a:latin typeface="Cambria" panose="02040503050406030204" pitchFamily="18" charset="0"/>
                <a:ea typeface="Cambria" panose="02040503050406030204" pitchFamily="18" charset="0"/>
                <a:cs typeface="Arial" panose="020B0604020202020204" pitchFamily="34" charset="0"/>
              </a:rPr>
              <a:t>kryen</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Agjencia</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Qendrore</a:t>
            </a:r>
            <a:r>
              <a:rPr lang="en-US" sz="2400" dirty="0">
                <a:latin typeface="Cambria" panose="02040503050406030204" pitchFamily="18" charset="0"/>
                <a:ea typeface="Cambria" panose="02040503050406030204" pitchFamily="18" charset="0"/>
                <a:cs typeface="Arial" panose="020B0604020202020204" pitchFamily="34" charset="0"/>
              </a:rPr>
              <a:t> e </a:t>
            </a:r>
            <a:r>
              <a:rPr lang="en-US" sz="2400" dirty="0" err="1">
                <a:latin typeface="Cambria" panose="02040503050406030204" pitchFamily="18" charset="0"/>
                <a:ea typeface="Cambria" panose="02040503050406030204" pitchFamily="18" charset="0"/>
                <a:cs typeface="Arial" panose="020B0604020202020204" pitchFamily="34" charset="0"/>
              </a:rPr>
              <a:t>Prokurimit</a:t>
            </a:r>
            <a:r>
              <a:rPr lang="en-US" sz="2400" dirty="0">
                <a:latin typeface="Cambria" panose="02040503050406030204" pitchFamily="18" charset="0"/>
                <a:ea typeface="Cambria" panose="02040503050406030204" pitchFamily="18" charset="0"/>
                <a:cs typeface="Arial" panose="020B0604020202020204" pitchFamily="34" charset="0"/>
              </a:rPr>
              <a:t>. </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marL="0" indent="0">
              <a:buNone/>
            </a:pPr>
            <a:endParaRPr lang="en-US" sz="2400" dirty="0">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4818201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0" y="0"/>
            <a:ext cx="9144000" cy="1066799"/>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nchorCtr="0">
            <a:normAutofit fontScale="90000"/>
          </a:bodyPr>
          <a:lstStyle/>
          <a:p>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GB" sz="3100" b="1" dirty="0" err="1"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Ndryshimet</a:t>
            </a:r>
            <a:r>
              <a:rPr lang="en-GB"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GB" sz="3100" b="1" dirty="0" err="1"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dhe</a:t>
            </a:r>
            <a:r>
              <a:rPr lang="en-GB"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GB" sz="3100" b="1" dirty="0" err="1"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plotesimet</a:t>
            </a:r>
            <a:r>
              <a:rPr lang="en-GB"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31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31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GB"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GB"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US" altLang="el-GR"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altLang="el-GR"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endParaRPr lang="el-GR" altLang="el-GR"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endParaRPr>
          </a:p>
        </p:txBody>
      </p:sp>
      <p:sp>
        <p:nvSpPr>
          <p:cNvPr id="16" name="Text Box 23"/>
          <p:cNvSpPr txBox="1">
            <a:spLocks noChangeArrowheads="1"/>
          </p:cNvSpPr>
          <p:nvPr/>
        </p:nvSpPr>
        <p:spPr bwMode="auto">
          <a:xfrm>
            <a:off x="0" y="1066800"/>
            <a:ext cx="9144000" cy="517064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400" b="1" dirty="0" err="1">
                <a:latin typeface="Cambria" panose="02040503050406030204" pitchFamily="18" charset="0"/>
                <a:ea typeface="Cambria" panose="02040503050406030204" pitchFamily="18" charset="0"/>
              </a:rPr>
              <a:t>Ligji</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Nr</a:t>
            </a:r>
            <a:r>
              <a:rPr lang="en-US" sz="2400" b="1" dirty="0">
                <a:latin typeface="Cambria" panose="02040503050406030204" pitchFamily="18" charset="0"/>
                <a:ea typeface="Cambria" panose="02040503050406030204" pitchFamily="18" charset="0"/>
              </a:rPr>
              <a:t>. 04/L-042  </a:t>
            </a:r>
            <a:r>
              <a:rPr lang="en-US" sz="2400" b="1" dirty="0" err="1">
                <a:latin typeface="Cambria" panose="02040503050406030204" pitchFamily="18" charset="0"/>
                <a:ea typeface="Cambria" panose="02040503050406030204" pitchFamily="18" charset="0"/>
              </a:rPr>
              <a:t>i</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ndryshuar</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dhe</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plotësuar</a:t>
            </a:r>
            <a:r>
              <a:rPr lang="en-US" sz="2400" b="1" dirty="0">
                <a:latin typeface="Cambria" panose="02040503050406030204" pitchFamily="18" charset="0"/>
                <a:ea typeface="Cambria" panose="02040503050406030204" pitchFamily="18" charset="0"/>
              </a:rPr>
              <a:t> me </a:t>
            </a:r>
            <a:r>
              <a:rPr lang="en-US" sz="2400" b="1" dirty="0" err="1">
                <a:latin typeface="Cambria" panose="02040503050406030204" pitchFamily="18" charset="0"/>
                <a:ea typeface="Cambria" panose="02040503050406030204" pitchFamily="18" charset="0"/>
              </a:rPr>
              <a:t>Lgjin</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Nr</a:t>
            </a:r>
            <a:r>
              <a:rPr lang="en-US" sz="2400" b="1" dirty="0">
                <a:latin typeface="Cambria" panose="02040503050406030204" pitchFamily="18" charset="0"/>
                <a:ea typeface="Cambria" panose="02040503050406030204" pitchFamily="18" charset="0"/>
              </a:rPr>
              <a:t>. 04/L-237, </a:t>
            </a:r>
            <a:r>
              <a:rPr lang="en-US" sz="2400" b="1" dirty="0" err="1">
                <a:latin typeface="Cambria" panose="02040503050406030204" pitchFamily="18" charset="0"/>
                <a:ea typeface="Cambria" panose="02040503050406030204" pitchFamily="18" charset="0"/>
              </a:rPr>
              <a:t>Ligjin</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Nr</a:t>
            </a:r>
            <a:r>
              <a:rPr lang="en-US" sz="2400" b="1" dirty="0">
                <a:latin typeface="Cambria" panose="02040503050406030204" pitchFamily="18" charset="0"/>
                <a:ea typeface="Cambria" panose="02040503050406030204" pitchFamily="18" charset="0"/>
              </a:rPr>
              <a:t>. 05/L-068 </a:t>
            </a:r>
            <a:r>
              <a:rPr lang="en-US" sz="2400" b="1" dirty="0" err="1">
                <a:latin typeface="Cambria" panose="02040503050406030204" pitchFamily="18" charset="0"/>
                <a:ea typeface="Cambria" panose="02040503050406030204" pitchFamily="18" charset="0"/>
              </a:rPr>
              <a:t>dhe</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Ligjin</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Nr</a:t>
            </a:r>
            <a:r>
              <a:rPr lang="en-US" sz="2400" b="1" dirty="0">
                <a:latin typeface="Cambria" panose="02040503050406030204" pitchFamily="18" charset="0"/>
                <a:ea typeface="Cambria" panose="02040503050406030204" pitchFamily="18" charset="0"/>
              </a:rPr>
              <a:t>. 05/L-092  (</a:t>
            </a:r>
            <a:r>
              <a:rPr lang="en-US" sz="2400" b="1" dirty="0" err="1">
                <a:latin typeface="Cambria" panose="02040503050406030204" pitchFamily="18" charset="0"/>
                <a:ea typeface="Cambria" panose="02040503050406030204" pitchFamily="18" charset="0"/>
              </a:rPr>
              <a:t>Versioni</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i</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Konsoliduar</a:t>
            </a:r>
            <a:r>
              <a:rPr lang="en-US" sz="2400" b="1" dirty="0">
                <a:latin typeface="Cambria" panose="02040503050406030204" pitchFamily="18" charset="0"/>
                <a:ea typeface="Cambria" panose="02040503050406030204" pitchFamily="18" charset="0"/>
              </a:rPr>
              <a:t>)</a:t>
            </a:r>
            <a:endParaRPr lang="sq-AL" sz="2400" dirty="0">
              <a:latin typeface="Cambria" panose="02040503050406030204" pitchFamily="18" charset="0"/>
              <a:ea typeface="Cambria" panose="02040503050406030204" pitchFamily="18" charset="0"/>
            </a:endParaRPr>
          </a:p>
          <a:p>
            <a:r>
              <a:rPr lang="en-US" sz="2400" b="1" dirty="0" err="1" smtClean="0">
                <a:latin typeface="Cambria" panose="02040503050406030204" pitchFamily="18" charset="0"/>
                <a:ea typeface="Cambria" panose="02040503050406030204" pitchFamily="18" charset="0"/>
              </a:rPr>
              <a:t>Ndryshimet</a:t>
            </a:r>
            <a:r>
              <a:rPr lang="en-US" sz="2400" b="1" dirty="0" smtClean="0">
                <a:latin typeface="Cambria" panose="02040503050406030204" pitchFamily="18" charset="0"/>
                <a:ea typeface="Cambria" panose="02040503050406030204" pitchFamily="18" charset="0"/>
              </a:rPr>
              <a:t> </a:t>
            </a:r>
            <a:r>
              <a:rPr lang="en-US" sz="2400" b="1" dirty="0" err="1" smtClean="0">
                <a:latin typeface="Cambria" panose="02040503050406030204" pitchFamily="18" charset="0"/>
                <a:ea typeface="Cambria" panose="02040503050406030204" pitchFamily="18" charset="0"/>
              </a:rPr>
              <a:t>qe</a:t>
            </a:r>
            <a:r>
              <a:rPr lang="en-US" sz="2400" b="1" dirty="0" smtClean="0">
                <a:latin typeface="Cambria" panose="02040503050406030204" pitchFamily="18" charset="0"/>
                <a:ea typeface="Cambria" panose="02040503050406030204" pitchFamily="18" charset="0"/>
              </a:rPr>
              <a:t> jane </a:t>
            </a:r>
            <a:r>
              <a:rPr lang="en-US" sz="2400" b="1" dirty="0" err="1" smtClean="0">
                <a:latin typeface="Cambria" panose="02040503050406030204" pitchFamily="18" charset="0"/>
                <a:ea typeface="Cambria" panose="02040503050406030204" pitchFamily="18" charset="0"/>
              </a:rPr>
              <a:t>bërë</a:t>
            </a:r>
            <a:r>
              <a:rPr lang="en-US" sz="2400" b="1" dirty="0" smtClean="0">
                <a:latin typeface="Cambria" panose="02040503050406030204" pitchFamily="18" charset="0"/>
                <a:ea typeface="Cambria" panose="02040503050406030204" pitchFamily="18" charset="0"/>
              </a:rPr>
              <a:t> jane </a:t>
            </a:r>
            <a:r>
              <a:rPr lang="en-US" sz="2400" b="1" dirty="0" err="1" smtClean="0">
                <a:latin typeface="Cambria" panose="02040503050406030204" pitchFamily="18" charset="0"/>
                <a:ea typeface="Cambria" panose="02040503050406030204" pitchFamily="18" charset="0"/>
              </a:rPr>
              <a:t>te</a:t>
            </a:r>
            <a:r>
              <a:rPr lang="en-US" sz="2400" b="1" dirty="0" smtClean="0">
                <a:latin typeface="Cambria" panose="02040503050406030204" pitchFamily="18" charset="0"/>
                <a:ea typeface="Cambria" panose="02040503050406030204" pitchFamily="18" charset="0"/>
              </a:rPr>
              <a:t> </a:t>
            </a:r>
            <a:r>
              <a:rPr lang="en-US" sz="2400" b="1" dirty="0" err="1" smtClean="0">
                <a:latin typeface="Cambria" panose="02040503050406030204" pitchFamily="18" charset="0"/>
                <a:ea typeface="Cambria" panose="02040503050406030204" pitchFamily="18" charset="0"/>
              </a:rPr>
              <a:t>këto</a:t>
            </a:r>
            <a:r>
              <a:rPr lang="en-US" sz="2400" b="1" dirty="0" smtClean="0">
                <a:latin typeface="Cambria" panose="02040503050406030204" pitchFamily="18" charset="0"/>
                <a:ea typeface="Cambria" panose="02040503050406030204" pitchFamily="18" charset="0"/>
              </a:rPr>
              <a:t> </a:t>
            </a:r>
            <a:r>
              <a:rPr lang="en-US" sz="2400" b="1" dirty="0" err="1" smtClean="0">
                <a:latin typeface="Cambria" panose="02040503050406030204" pitchFamily="18" charset="0"/>
                <a:ea typeface="Cambria" panose="02040503050406030204" pitchFamily="18" charset="0"/>
              </a:rPr>
              <a:t>nene</a:t>
            </a:r>
            <a:r>
              <a:rPr lang="en-US" sz="2400" b="1" dirty="0" smtClean="0">
                <a:latin typeface="Cambria" panose="02040503050406030204" pitchFamily="18" charset="0"/>
                <a:ea typeface="Cambria" panose="02040503050406030204" pitchFamily="18" charset="0"/>
              </a:rPr>
              <a:t> : </a:t>
            </a:r>
          </a:p>
          <a:p>
            <a:endParaRPr lang="en-US" sz="2400" b="1" dirty="0" smtClean="0">
              <a:solidFill>
                <a:srgbClr val="FF0000"/>
              </a:solidFill>
              <a:latin typeface="Cambria" panose="02040503050406030204" pitchFamily="18" charset="0"/>
              <a:ea typeface="Cambria" panose="02040503050406030204" pitchFamily="18" charset="0"/>
              <a:cs typeface="Arial" panose="020B0604020202020204" pitchFamily="34" charset="0"/>
            </a:endParaRPr>
          </a:p>
          <a:p>
            <a:r>
              <a:rPr lang="sq-AL" sz="2400" b="1" dirty="0" smtClean="0">
                <a:solidFill>
                  <a:srgbClr val="FF0000"/>
                </a:solidFill>
                <a:latin typeface="Cambria" panose="02040503050406030204" pitchFamily="18" charset="0"/>
                <a:ea typeface="Cambria" panose="02040503050406030204" pitchFamily="18" charset="0"/>
                <a:cs typeface="Arial" panose="020B0604020202020204" pitchFamily="34" charset="0"/>
              </a:rPr>
              <a:t>Neni </a:t>
            </a:r>
            <a:r>
              <a:rPr lang="sq-AL" sz="2400" b="1" dirty="0">
                <a:solidFill>
                  <a:srgbClr val="FF0000"/>
                </a:solidFill>
                <a:latin typeface="Cambria" panose="02040503050406030204" pitchFamily="18" charset="0"/>
                <a:ea typeface="Cambria" panose="02040503050406030204" pitchFamily="18" charset="0"/>
                <a:cs typeface="Arial" panose="020B0604020202020204" pitchFamily="34" charset="0"/>
              </a:rPr>
              <a:t>3</a:t>
            </a:r>
            <a:r>
              <a:rPr lang="en-US" sz="2400" b="1" dirty="0">
                <a:solidFill>
                  <a:srgbClr val="FF0000"/>
                </a:solidFill>
                <a:latin typeface="Cambria" panose="02040503050406030204" pitchFamily="18" charset="0"/>
                <a:ea typeface="Cambria" panose="02040503050406030204" pitchFamily="18" charset="0"/>
                <a:cs typeface="Arial" panose="020B0604020202020204" pitchFamily="34" charset="0"/>
              </a:rPr>
              <a:t> – </a:t>
            </a:r>
            <a:r>
              <a:rPr lang="sq-AL" sz="2400" b="1" dirty="0">
                <a:solidFill>
                  <a:srgbClr val="FF0000"/>
                </a:solidFill>
                <a:latin typeface="Cambria" panose="02040503050406030204" pitchFamily="18" charset="0"/>
                <a:ea typeface="Cambria" panose="02040503050406030204" pitchFamily="18" charset="0"/>
                <a:cs typeface="Arial" panose="020B0604020202020204" pitchFamily="34" charset="0"/>
              </a:rPr>
              <a:t>Përjashtimet</a:t>
            </a:r>
            <a:r>
              <a:rPr lang="en-US" sz="2400" b="1" dirty="0">
                <a:solidFill>
                  <a:srgbClr val="FF0000"/>
                </a:solidFill>
                <a:latin typeface="Cambria" panose="02040503050406030204" pitchFamily="18" charset="0"/>
                <a:ea typeface="Cambria" panose="02040503050406030204" pitchFamily="18" charset="0"/>
                <a:cs typeface="Arial" panose="020B0604020202020204" pitchFamily="34" charset="0"/>
              </a:rPr>
              <a:t> (1</a:t>
            </a:r>
            <a:r>
              <a:rPr lang="en-US" sz="2400" b="1" dirty="0" smtClean="0">
                <a:solidFill>
                  <a:srgbClr val="FF0000"/>
                </a:solidFill>
                <a:latin typeface="Cambria" panose="02040503050406030204" pitchFamily="18" charset="0"/>
                <a:ea typeface="Cambria" panose="02040503050406030204" pitchFamily="18" charset="0"/>
                <a:cs typeface="Arial" panose="020B0604020202020204" pitchFamily="34" charset="0"/>
              </a:rPr>
              <a:t>)</a:t>
            </a:r>
            <a:endParaRPr lang="en-US" sz="2400" dirty="0">
              <a:latin typeface="Cambria" panose="02040503050406030204" pitchFamily="18" charset="0"/>
              <a:ea typeface="Cambria" panose="02040503050406030204" pitchFamily="18" charset="0"/>
            </a:endParaRPr>
          </a:p>
          <a:p>
            <a:pPr marL="342900" lvl="0" indent="-342900">
              <a:buFont typeface="Arial" pitchFamily="34" charset="0"/>
              <a:buChar char="•"/>
            </a:pPr>
            <a:r>
              <a:rPr lang="sq-AL" sz="2400" dirty="0">
                <a:latin typeface="Cambria" panose="02040503050406030204" pitchFamily="18" charset="0"/>
                <a:ea typeface="Cambria" panose="02040503050406030204" pitchFamily="18" charset="0"/>
              </a:rPr>
              <a:t>KE ka një Direktive te veçante  qe rregullon kontratat e prokurimit publik ne fushën e Mbrojtjes dhe sigurisë, Direktiva nr. </a:t>
            </a:r>
            <a:r>
              <a:rPr lang="sq-AL" sz="2400" b="1" dirty="0" smtClean="0">
                <a:latin typeface="Cambria" panose="02040503050406030204" pitchFamily="18" charset="0"/>
                <a:ea typeface="Cambria" panose="02040503050406030204" pitchFamily="18" charset="0"/>
              </a:rPr>
              <a:t>2009/81/EC</a:t>
            </a:r>
            <a:endParaRPr lang="en-GB" sz="2400" dirty="0">
              <a:latin typeface="Cambria" panose="02040503050406030204" pitchFamily="18" charset="0"/>
              <a:ea typeface="Cambria" panose="02040503050406030204" pitchFamily="18" charset="0"/>
            </a:endParaRPr>
          </a:p>
          <a:p>
            <a:pPr marL="342900" indent="-342900">
              <a:buFont typeface="Arial" pitchFamily="34" charset="0"/>
              <a:buChar char="•"/>
            </a:pPr>
            <a:r>
              <a:rPr lang="sq-AL" sz="2400" b="1" dirty="0">
                <a:latin typeface="Cambria" panose="02040503050406030204" pitchFamily="18" charset="0"/>
                <a:ea typeface="Cambria" panose="02040503050406030204" pitchFamily="18" charset="0"/>
              </a:rPr>
              <a:t>Ne mënyre qe LPP te jete ne përputhje me Direktivën e BE-se, ne LPP </a:t>
            </a:r>
            <a:r>
              <a:rPr lang="en-US" sz="2400" b="1" dirty="0" smtClean="0">
                <a:latin typeface="Cambria" panose="02040503050406030204" pitchFamily="18" charset="0"/>
                <a:ea typeface="Cambria" panose="02040503050406030204" pitchFamily="18" charset="0"/>
              </a:rPr>
              <a:t> </a:t>
            </a:r>
            <a:r>
              <a:rPr lang="en-US" sz="2400" b="1" dirty="0" err="1" smtClean="0">
                <a:latin typeface="Cambria" panose="02040503050406030204" pitchFamily="18" charset="0"/>
                <a:ea typeface="Cambria" panose="02040503050406030204" pitchFamily="18" charset="0"/>
              </a:rPr>
              <a:t>te</a:t>
            </a:r>
            <a:r>
              <a:rPr lang="en-US" sz="2400" b="1" dirty="0" smtClean="0">
                <a:latin typeface="Cambria" panose="02040503050406030204" pitchFamily="18" charset="0"/>
                <a:ea typeface="Cambria" panose="02040503050406030204" pitchFamily="18" charset="0"/>
              </a:rPr>
              <a:t> </a:t>
            </a:r>
            <a:r>
              <a:rPr lang="en-US" sz="2400" b="1" dirty="0" err="1" smtClean="0">
                <a:latin typeface="Cambria" panose="02040503050406030204" pitchFamily="18" charset="0"/>
                <a:ea typeface="Cambria" panose="02040503050406030204" pitchFamily="18" charset="0"/>
              </a:rPr>
              <a:t>ky</a:t>
            </a:r>
            <a:r>
              <a:rPr lang="en-US" sz="2400" b="1" dirty="0" smtClean="0">
                <a:latin typeface="Cambria" panose="02040503050406030204" pitchFamily="18" charset="0"/>
                <a:ea typeface="Cambria" panose="02040503050406030204" pitchFamily="18" charset="0"/>
              </a:rPr>
              <a:t> </a:t>
            </a:r>
            <a:r>
              <a:rPr lang="en-US" sz="2400" b="1" dirty="0" err="1" smtClean="0">
                <a:latin typeface="Cambria" panose="02040503050406030204" pitchFamily="18" charset="0"/>
                <a:ea typeface="Cambria" panose="02040503050406030204" pitchFamily="18" charset="0"/>
              </a:rPr>
              <a:t>nene</a:t>
            </a:r>
            <a:r>
              <a:rPr lang="en-US" sz="2400" b="1" dirty="0" smtClean="0">
                <a:latin typeface="Cambria" panose="02040503050406030204" pitchFamily="18" charset="0"/>
                <a:ea typeface="Cambria" panose="02040503050406030204" pitchFamily="18" charset="0"/>
              </a:rPr>
              <a:t> </a:t>
            </a:r>
            <a:r>
              <a:rPr lang="sq-AL" sz="2400" b="1" dirty="0" smtClean="0">
                <a:latin typeface="Cambria" panose="02040503050406030204" pitchFamily="18" charset="0"/>
                <a:ea typeface="Cambria" panose="02040503050406030204" pitchFamily="18" charset="0"/>
              </a:rPr>
              <a:t> </a:t>
            </a:r>
            <a:r>
              <a:rPr lang="sq-AL" sz="2400" b="1" dirty="0">
                <a:latin typeface="Cambria" panose="02040503050406030204" pitchFamily="18" charset="0"/>
                <a:ea typeface="Cambria" panose="02040503050406030204" pitchFamily="18" charset="0"/>
              </a:rPr>
              <a:t>janë shtuar 4 paragrafë</a:t>
            </a:r>
            <a:r>
              <a:rPr lang="sq-AL" sz="2400" b="1" dirty="0" smtClean="0">
                <a:latin typeface="Cambria" panose="02040503050406030204" pitchFamily="18" charset="0"/>
                <a:ea typeface="Cambria" panose="02040503050406030204" pitchFamily="18" charset="0"/>
              </a:rPr>
              <a:t>.</a:t>
            </a:r>
            <a:endParaRPr lang="en-US" sz="2400" b="1" dirty="0" smtClean="0">
              <a:latin typeface="Cambria" panose="02040503050406030204" pitchFamily="18" charset="0"/>
              <a:ea typeface="Cambria" panose="02040503050406030204" pitchFamily="18" charset="0"/>
            </a:endParaRPr>
          </a:p>
          <a:p>
            <a:pPr marL="342900" indent="-342900">
              <a:buFont typeface="Arial" pitchFamily="34" charset="0"/>
              <a:buChar char="•"/>
            </a:pPr>
            <a:r>
              <a:rPr lang="sq-AL" sz="2400" b="1" dirty="0" smtClean="0">
                <a:latin typeface="Cambria" panose="02040503050406030204" pitchFamily="18" charset="0"/>
                <a:ea typeface="Cambria" panose="02040503050406030204" pitchFamily="18" charset="0"/>
              </a:rPr>
              <a:t> </a:t>
            </a:r>
            <a:r>
              <a:rPr lang="sq-AL" sz="2400" b="1" dirty="0">
                <a:latin typeface="Cambria" panose="02040503050406030204" pitchFamily="18" charset="0"/>
                <a:ea typeface="Cambria" panose="02040503050406030204" pitchFamily="18" charset="0"/>
              </a:rPr>
              <a:t>Me këto ndryshime janë qartësuar rastet kur zbatohet dhe kur nuk zbatohet LPP </a:t>
            </a:r>
            <a:r>
              <a:rPr lang="sq-AL" sz="2400" dirty="0">
                <a:latin typeface="Cambria" panose="02040503050406030204" pitchFamily="18" charset="0"/>
                <a:ea typeface="Cambria" panose="02040503050406030204" pitchFamily="18" charset="0"/>
              </a:rPr>
              <a:t>në fushën e mbrojtjes dhe sigurisë</a:t>
            </a:r>
            <a:r>
              <a:rPr lang="sq-AL" sz="2400" dirty="0" smtClean="0">
                <a:latin typeface="Cambria" panose="02040503050406030204" pitchFamily="18" charset="0"/>
                <a:ea typeface="Cambria" panose="02040503050406030204" pitchFamily="18" charset="0"/>
              </a:rPr>
              <a:t>.</a:t>
            </a:r>
            <a:endParaRPr lang="en-US" sz="2400" dirty="0">
              <a:latin typeface="Cambria" panose="02040503050406030204" pitchFamily="18" charset="0"/>
              <a:ea typeface="Cambria" panose="02040503050406030204" pitchFamily="18" charset="0"/>
            </a:endParaRPr>
          </a:p>
          <a:p>
            <a:pPr marL="342900" indent="-342900">
              <a:buFont typeface="Arial" pitchFamily="34" charset="0"/>
              <a:buChar cha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914400" y="457200"/>
            <a:ext cx="8229600" cy="574675"/>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nchorCtr="0">
            <a:normAutofit fontScale="90000"/>
          </a:bodyPr>
          <a:lstStyle/>
          <a:p>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sq-AL"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 </a:t>
            </a:r>
            <a:r>
              <a:rPr lang="sq-AL"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3</a:t>
            </a:r>
            <a:r>
              <a:rPr lang="en-US"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 </a:t>
            </a:r>
            <a:r>
              <a:rPr lang="sq-AL"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Përjashtimet</a:t>
            </a:r>
            <a:r>
              <a:rPr lang="en-US"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(2)</a:t>
            </a:r>
            <a:r>
              <a:rPr lang="en-US" sz="31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31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GB"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GB"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US" altLang="el-GR" sz="2400" b="1" dirty="0">
                <a:latin typeface="Cambria" panose="02040503050406030204" pitchFamily="18" charset="0"/>
                <a:ea typeface="Cambria" panose="02040503050406030204" pitchFamily="18" charset="0"/>
                <a:cs typeface="Arial" panose="020B0604020202020204" pitchFamily="34" charset="0"/>
              </a:rPr>
              <a:t/>
            </a:r>
            <a:br>
              <a:rPr lang="en-US" altLang="el-GR" sz="2400" b="1" dirty="0">
                <a:latin typeface="Cambria" panose="02040503050406030204" pitchFamily="18" charset="0"/>
                <a:ea typeface="Cambria" panose="02040503050406030204" pitchFamily="18" charset="0"/>
                <a:cs typeface="Arial" panose="020B0604020202020204" pitchFamily="34" charset="0"/>
              </a:rPr>
            </a:br>
            <a:endParaRPr lang="el-GR" altLang="el-GR" sz="2400" b="1" dirty="0">
              <a:latin typeface="Cambria" panose="02040503050406030204" pitchFamily="18" charset="0"/>
              <a:ea typeface="Cambria" panose="02040503050406030204" pitchFamily="18" charset="0"/>
              <a:cs typeface="Arial" panose="020B0604020202020204" pitchFamily="34" charset="0"/>
            </a:endParaRPr>
          </a:p>
        </p:txBody>
      </p:sp>
      <p:sp>
        <p:nvSpPr>
          <p:cNvPr id="16" name="Text Box 23"/>
          <p:cNvSpPr txBox="1">
            <a:spLocks noChangeArrowheads="1"/>
          </p:cNvSpPr>
          <p:nvPr/>
        </p:nvSpPr>
        <p:spPr bwMode="auto">
          <a:xfrm>
            <a:off x="0" y="1066800"/>
            <a:ext cx="9144000" cy="517064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sq-AL" sz="2400" b="1" dirty="0" smtClean="0">
                <a:latin typeface="Cambria" panose="02040503050406030204" pitchFamily="18" charset="0"/>
                <a:ea typeface="Cambria" panose="02040503050406030204" pitchFamily="18" charset="0"/>
              </a:rPr>
              <a:t> </a:t>
            </a:r>
            <a:r>
              <a:rPr lang="sq-AL" sz="2400" b="1" dirty="0">
                <a:solidFill>
                  <a:srgbClr val="FF0000"/>
                </a:solidFill>
                <a:latin typeface="Cambria" panose="02040503050406030204" pitchFamily="18" charset="0"/>
                <a:ea typeface="Cambria" panose="02040503050406030204" pitchFamily="18" charset="0"/>
              </a:rPr>
              <a:t>LPP aplikohet </a:t>
            </a:r>
            <a:r>
              <a:rPr lang="sq-AL" sz="2400" dirty="0">
                <a:latin typeface="Cambria" panose="02040503050406030204" pitchFamily="18" charset="0"/>
                <a:ea typeface="Cambria" panose="02040503050406030204" pitchFamily="18" charset="0"/>
              </a:rPr>
              <a:t>për kontratat e prokurimit publik, të shpërblyera nga autoritetet kontraktuese në fushën e mbrojtjes dhe sigurisë.</a:t>
            </a:r>
            <a:endParaRPr lang="en-US" sz="2400" dirty="0">
              <a:latin typeface="Cambria" panose="02040503050406030204" pitchFamily="18" charset="0"/>
              <a:ea typeface="Cambria" panose="02040503050406030204" pitchFamily="18" charset="0"/>
            </a:endParaRPr>
          </a:p>
          <a:p>
            <a:endParaRPr lang="en-US" sz="2400" dirty="0">
              <a:latin typeface="Cambria" panose="02040503050406030204" pitchFamily="18" charset="0"/>
              <a:ea typeface="Cambria" panose="02040503050406030204" pitchFamily="18" charset="0"/>
            </a:endParaRPr>
          </a:p>
          <a:p>
            <a:r>
              <a:rPr lang="sq-AL" sz="2400" b="1" dirty="0" smtClean="0">
                <a:latin typeface="Cambria" panose="02040503050406030204" pitchFamily="18" charset="0"/>
                <a:ea typeface="Cambria" panose="02040503050406030204" pitchFamily="18" charset="0"/>
              </a:rPr>
              <a:t>LPP </a:t>
            </a:r>
            <a:r>
              <a:rPr lang="sq-AL" sz="2400" b="1" dirty="0">
                <a:latin typeface="Cambria" panose="02040503050406030204" pitchFamily="18" charset="0"/>
                <a:ea typeface="Cambria" panose="02040503050406030204" pitchFamily="18" charset="0"/>
              </a:rPr>
              <a:t>nuk aplikohet</a:t>
            </a:r>
            <a:r>
              <a:rPr lang="sq-AL" sz="2400" dirty="0">
                <a:latin typeface="Cambria" panose="02040503050406030204" pitchFamily="18" charset="0"/>
                <a:ea typeface="Cambria" panose="02040503050406030204" pitchFamily="18" charset="0"/>
              </a:rPr>
              <a:t> </a:t>
            </a:r>
            <a:r>
              <a:rPr lang="sq-AL" sz="2400" dirty="0" smtClean="0">
                <a:latin typeface="Cambria" panose="02040503050406030204" pitchFamily="18" charset="0"/>
                <a:ea typeface="Cambria" panose="02040503050406030204" pitchFamily="18" charset="0"/>
              </a:rPr>
              <a:t>për:</a:t>
            </a:r>
            <a:endParaRPr lang="en-US" sz="2400" dirty="0" smtClean="0">
              <a:latin typeface="Cambria" panose="02040503050406030204" pitchFamily="18" charset="0"/>
              <a:ea typeface="Cambria" panose="02040503050406030204" pitchFamily="18" charset="0"/>
            </a:endParaRPr>
          </a:p>
          <a:p>
            <a:endParaRPr lang="en-US" sz="2400" dirty="0">
              <a:latin typeface="Cambria" panose="02040503050406030204" pitchFamily="18" charset="0"/>
              <a:ea typeface="Cambria" panose="02040503050406030204" pitchFamily="18" charset="0"/>
            </a:endParaRPr>
          </a:p>
          <a:p>
            <a:pPr marL="342900" indent="-342900">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Furnizim </a:t>
            </a:r>
            <a:r>
              <a:rPr lang="sq-AL" sz="2400" dirty="0">
                <a:latin typeface="Cambria" panose="02040503050406030204" pitchFamily="18" charset="0"/>
                <a:ea typeface="Cambria" panose="02040503050406030204" pitchFamily="18" charset="0"/>
              </a:rPr>
              <a:t>me pajisje ushtarake, </a:t>
            </a:r>
            <a:endParaRPr lang="en-US" sz="2400" dirty="0">
              <a:latin typeface="Cambria" panose="02040503050406030204" pitchFamily="18" charset="0"/>
              <a:ea typeface="Cambria" panose="02040503050406030204" pitchFamily="18" charset="0"/>
            </a:endParaRPr>
          </a:p>
          <a:p>
            <a:pPr marL="342900" indent="-342900">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Furnizimin </a:t>
            </a:r>
            <a:r>
              <a:rPr lang="sq-AL" sz="2400" dirty="0">
                <a:latin typeface="Cambria" panose="02040503050406030204" pitchFamily="18" charset="0"/>
                <a:ea typeface="Cambria" panose="02040503050406030204" pitchFamily="18" charset="0"/>
              </a:rPr>
              <a:t>e pajisjeve te ndjeshme , </a:t>
            </a:r>
            <a:endParaRPr lang="en-US" sz="2400" dirty="0">
              <a:latin typeface="Cambria" panose="02040503050406030204" pitchFamily="18" charset="0"/>
              <a:ea typeface="Cambria" panose="02040503050406030204" pitchFamily="18" charset="0"/>
            </a:endParaRPr>
          </a:p>
          <a:p>
            <a:pPr marL="342900" indent="-342900">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Punët</a:t>
            </a:r>
            <a:r>
              <a:rPr lang="sq-AL" sz="2400" dirty="0">
                <a:latin typeface="Cambria" panose="02040503050406030204" pitchFamily="18" charset="0"/>
                <a:ea typeface="Cambria" panose="02040503050406030204" pitchFamily="18" charset="0"/>
              </a:rPr>
              <a:t>, furnizimet dhe shërbimet e ndërlidhura me këto furnizime, </a:t>
            </a:r>
            <a:r>
              <a:rPr lang="sq-AL" sz="2400" dirty="0" smtClean="0">
                <a:latin typeface="Cambria" panose="02040503050406030204" pitchFamily="18" charset="0"/>
                <a:ea typeface="Cambria" panose="02040503050406030204" pitchFamily="18" charset="0"/>
              </a:rPr>
              <a:t>Punët </a:t>
            </a:r>
            <a:r>
              <a:rPr lang="sq-AL" sz="2400" dirty="0">
                <a:latin typeface="Cambria" panose="02040503050406030204" pitchFamily="18" charset="0"/>
                <a:ea typeface="Cambria" panose="02040503050406030204" pitchFamily="18" charset="0"/>
              </a:rPr>
              <a:t>dhe shërbimet për qëllime specifike ushtarake, dhe </a:t>
            </a:r>
            <a:endParaRPr lang="en-US" sz="2400" dirty="0">
              <a:latin typeface="Cambria" panose="02040503050406030204" pitchFamily="18" charset="0"/>
              <a:ea typeface="Cambria" panose="02040503050406030204" pitchFamily="18" charset="0"/>
            </a:endParaRPr>
          </a:p>
          <a:p>
            <a:pPr marL="342900" indent="-342900">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Punët </a:t>
            </a:r>
            <a:r>
              <a:rPr lang="sq-AL" sz="2400" dirty="0">
                <a:latin typeface="Cambria" panose="02040503050406030204" pitchFamily="18" charset="0"/>
                <a:ea typeface="Cambria" panose="02040503050406030204" pitchFamily="18" charset="0"/>
              </a:rPr>
              <a:t>dhe shërbime e ndjeshme. </a:t>
            </a:r>
            <a:endParaRPr lang="en-US" sz="2400" dirty="0">
              <a:latin typeface="Cambria" panose="02040503050406030204" pitchFamily="18" charset="0"/>
              <a:ea typeface="Cambria" panose="02040503050406030204" pitchFamily="18" charset="0"/>
            </a:endParaRPr>
          </a:p>
          <a:p>
            <a:pPr>
              <a:buFont typeface="Arial" pitchFamily="34" charset="0"/>
              <a:buChar char="•"/>
            </a:pPr>
            <a:endParaRPr lang="en-US" sz="2400" dirty="0">
              <a:latin typeface="Cambria" panose="02040503050406030204" pitchFamily="18" charset="0"/>
              <a:ea typeface="Cambria" panose="02040503050406030204" pitchFamily="18" charset="0"/>
            </a:endParaRPr>
          </a:p>
          <a:p>
            <a:pPr marL="342900" indent="-342900"/>
            <a:r>
              <a:rPr lang="sq-AL" sz="2400" b="1" dirty="0">
                <a:latin typeface="Cambria" panose="02040503050406030204" pitchFamily="18" charset="0"/>
                <a:ea typeface="Cambria" panose="02040503050406030204" pitchFamily="18" charset="0"/>
              </a:rPr>
              <a:t>Për këto aktivitete zbatohet Rregullorja mbi prokurimin </a:t>
            </a:r>
            <a:r>
              <a:rPr lang="sq-AL" sz="2400" b="1" dirty="0" smtClean="0">
                <a:latin typeface="Cambria" panose="02040503050406030204" pitchFamily="18" charset="0"/>
                <a:ea typeface="Cambria" panose="02040503050406030204" pitchFamily="18" charset="0"/>
              </a:rPr>
              <a:t> </a:t>
            </a:r>
            <a:r>
              <a:rPr lang="sq-AL" sz="2400" b="1" dirty="0">
                <a:latin typeface="Cambria" panose="02040503050406030204" pitchFamily="18" charset="0"/>
                <a:ea typeface="Cambria" panose="02040503050406030204" pitchFamily="18" charset="0"/>
              </a:rPr>
              <a:t>e cila rregullore miratohet nga Qeveria e Kosovës</a:t>
            </a:r>
            <a:r>
              <a:rPr lang="sq-AL" sz="2400" b="1" dirty="0" smtClean="0">
                <a:latin typeface="Cambria" panose="02040503050406030204" pitchFamily="18" charset="0"/>
                <a:ea typeface="Cambria" panose="02040503050406030204" pitchFamily="18" charset="0"/>
              </a:rPr>
              <a:t>.</a:t>
            </a:r>
            <a:endParaRPr lang="en-GB" dirty="0"/>
          </a:p>
          <a:p>
            <a:pPr marL="342900" lvl="0" indent="-342900"/>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914400" y="457200"/>
            <a:ext cx="8229600" cy="574675"/>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nchorCtr="0">
            <a:normAutofit fontScale="90000"/>
          </a:bodyPr>
          <a:lstStyle/>
          <a:p>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sq-AL"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 </a:t>
            </a:r>
            <a:r>
              <a:rPr lang="sq-AL"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3</a:t>
            </a:r>
            <a:r>
              <a:rPr lang="en-US"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 </a:t>
            </a:r>
            <a:r>
              <a:rPr lang="sq-AL"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Përjashtimet</a:t>
            </a:r>
            <a:r>
              <a:rPr lang="en-US"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(3)</a:t>
            </a:r>
            <a:r>
              <a:rPr lang="en-US" sz="31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31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GB"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GB"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US" altLang="el-GR" sz="2700" b="1" dirty="0">
                <a:latin typeface="Cambria" panose="02040503050406030204" pitchFamily="18" charset="0"/>
                <a:ea typeface="Cambria" panose="02040503050406030204" pitchFamily="18" charset="0"/>
                <a:cs typeface="Arial" panose="020B0604020202020204" pitchFamily="34" charset="0"/>
              </a:rPr>
              <a:t/>
            </a:r>
            <a:br>
              <a:rPr lang="en-US" altLang="el-GR" sz="2700" b="1" dirty="0">
                <a:latin typeface="Cambria" panose="02040503050406030204" pitchFamily="18" charset="0"/>
                <a:ea typeface="Cambria" panose="02040503050406030204" pitchFamily="18" charset="0"/>
                <a:cs typeface="Arial" panose="020B0604020202020204" pitchFamily="34" charset="0"/>
              </a:rPr>
            </a:br>
            <a:endParaRPr lang="el-GR" altLang="el-GR" sz="2700" b="1" dirty="0">
              <a:latin typeface="Cambria" panose="02040503050406030204" pitchFamily="18" charset="0"/>
              <a:ea typeface="Cambria" panose="02040503050406030204" pitchFamily="18" charset="0"/>
              <a:cs typeface="Arial" panose="020B0604020202020204" pitchFamily="34" charset="0"/>
            </a:endParaRPr>
          </a:p>
        </p:txBody>
      </p:sp>
      <p:sp>
        <p:nvSpPr>
          <p:cNvPr id="16" name="Text Box 23"/>
          <p:cNvSpPr txBox="1">
            <a:spLocks noChangeArrowheads="1"/>
          </p:cNvSpPr>
          <p:nvPr/>
        </p:nvSpPr>
        <p:spPr bwMode="auto">
          <a:xfrm>
            <a:off x="0" y="1066800"/>
            <a:ext cx="9144000" cy="581697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457200" indent="-457200"/>
            <a:r>
              <a:rPr lang="sq-AL" sz="2400" b="1" dirty="0" smtClean="0">
                <a:latin typeface="Cambria" panose="02040503050406030204" pitchFamily="18" charset="0"/>
                <a:ea typeface="Cambria" panose="02040503050406030204" pitchFamily="18" charset="0"/>
              </a:rPr>
              <a:t> </a:t>
            </a:r>
            <a:r>
              <a:rPr lang="sq-AL" sz="2400" b="1" dirty="0">
                <a:latin typeface="Cambria" panose="02040503050406030204" pitchFamily="18" charset="0"/>
                <a:ea typeface="Cambria" panose="02040503050406030204" pitchFamily="18" charset="0"/>
              </a:rPr>
              <a:t>LPP dhe as Rregulloja </a:t>
            </a:r>
            <a:r>
              <a:rPr lang="sq-AL" sz="2400" b="1" dirty="0">
                <a:solidFill>
                  <a:srgbClr val="FF0000"/>
                </a:solidFill>
                <a:latin typeface="Cambria" panose="02040503050406030204" pitchFamily="18" charset="0"/>
                <a:ea typeface="Cambria" panose="02040503050406030204" pitchFamily="18" charset="0"/>
              </a:rPr>
              <a:t>nuk aplikohen </a:t>
            </a:r>
            <a:r>
              <a:rPr lang="sq-AL" sz="2400" b="1" dirty="0">
                <a:latin typeface="Cambria" panose="02040503050406030204" pitchFamily="18" charset="0"/>
                <a:ea typeface="Cambria" panose="02040503050406030204" pitchFamily="18" charset="0"/>
              </a:rPr>
              <a:t>për</a:t>
            </a:r>
            <a:r>
              <a:rPr lang="sq-AL" sz="2400" b="1" dirty="0" smtClean="0">
                <a:latin typeface="Cambria" panose="02040503050406030204" pitchFamily="18" charset="0"/>
                <a:ea typeface="Cambria" panose="02040503050406030204" pitchFamily="18" charset="0"/>
              </a:rPr>
              <a:t>:</a:t>
            </a:r>
            <a:endParaRPr lang="en-US" sz="2400" b="1" dirty="0" smtClean="0">
              <a:latin typeface="Cambria" panose="02040503050406030204" pitchFamily="18" charset="0"/>
              <a:ea typeface="Cambria" panose="02040503050406030204" pitchFamily="18" charset="0"/>
            </a:endParaRPr>
          </a:p>
          <a:p>
            <a:pPr marL="457200" indent="-457200"/>
            <a:endParaRPr lang="en-US" sz="2400" b="1" dirty="0">
              <a:latin typeface="Cambria" panose="02040503050406030204" pitchFamily="18" charset="0"/>
              <a:ea typeface="Cambria" panose="02040503050406030204" pitchFamily="18" charset="0"/>
            </a:endParaRPr>
          </a:p>
          <a:p>
            <a:pPr marL="457200" lvl="0" indent="-457200">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Kontratat </a:t>
            </a:r>
            <a:r>
              <a:rPr lang="sq-AL" sz="2400" dirty="0">
                <a:latin typeface="Cambria" panose="02040503050406030204" pitchFamily="18" charset="0"/>
                <a:ea typeface="Cambria" panose="02040503050406030204" pitchFamily="18" charset="0"/>
              </a:rPr>
              <a:t>që rregullohen me rregullat e veçanta të prokurimit, </a:t>
            </a:r>
            <a:r>
              <a:rPr lang="sq-AL" sz="2400" b="1" dirty="0">
                <a:latin typeface="Cambria" panose="02040503050406030204" pitchFamily="18" charset="0"/>
                <a:ea typeface="Cambria" panose="02040503050406030204" pitchFamily="18" charset="0"/>
              </a:rPr>
              <a:t>në përputhje me një marrëveshje </a:t>
            </a:r>
            <a:r>
              <a:rPr lang="sq-AL" sz="2400" b="1" dirty="0" smtClean="0">
                <a:latin typeface="Cambria" panose="02040503050406030204" pitchFamily="18" charset="0"/>
                <a:ea typeface="Cambria" panose="02040503050406030204" pitchFamily="18" charset="0"/>
              </a:rPr>
              <a:t>ndërkombëtare</a:t>
            </a:r>
            <a:r>
              <a:rPr lang="en-US" sz="2400" b="1" dirty="0" smtClean="0">
                <a:latin typeface="Cambria" panose="02040503050406030204" pitchFamily="18" charset="0"/>
                <a:ea typeface="Cambria" panose="02040503050406030204" pitchFamily="18" charset="0"/>
              </a:rPr>
              <a:t>.</a:t>
            </a:r>
            <a:endParaRPr lang="en-US" sz="2400" dirty="0">
              <a:latin typeface="Cambria" panose="02040503050406030204" pitchFamily="18" charset="0"/>
              <a:ea typeface="Cambria" panose="02040503050406030204" pitchFamily="18" charset="0"/>
            </a:endParaRPr>
          </a:p>
          <a:p>
            <a:pPr marL="457200" indent="-457200">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Kontratat </a:t>
            </a:r>
            <a:r>
              <a:rPr lang="sq-AL" sz="2400" dirty="0">
                <a:latin typeface="Cambria" panose="02040503050406030204" pitchFamily="18" charset="0"/>
                <a:ea typeface="Cambria" panose="02040503050406030204" pitchFamily="18" charset="0"/>
              </a:rPr>
              <a:t>që rregullohen me rregullat e veçanta të prokurimit </a:t>
            </a:r>
            <a:r>
              <a:rPr lang="sq-AL" sz="2400" b="1" dirty="0">
                <a:latin typeface="Cambria" panose="02040503050406030204" pitchFamily="18" charset="0"/>
                <a:ea typeface="Cambria" panose="02040503050406030204" pitchFamily="18" charset="0"/>
              </a:rPr>
              <a:t>të një organizate ndërkombëtare që blen për qëllimet e </a:t>
            </a:r>
            <a:r>
              <a:rPr lang="sq-AL" sz="2400" b="1" dirty="0" smtClean="0">
                <a:latin typeface="Cambria" panose="02040503050406030204" pitchFamily="18" charset="0"/>
                <a:ea typeface="Cambria" panose="02040503050406030204" pitchFamily="18" charset="0"/>
              </a:rPr>
              <a:t>veta</a:t>
            </a:r>
            <a:r>
              <a:rPr lang="en-US" sz="2400" b="1" dirty="0" smtClean="0">
                <a:latin typeface="Cambria" panose="02040503050406030204" pitchFamily="18" charset="0"/>
                <a:ea typeface="Cambria" panose="02040503050406030204" pitchFamily="18" charset="0"/>
              </a:rPr>
              <a:t>.</a:t>
            </a:r>
            <a:endParaRPr lang="en-US" sz="2400" b="1" dirty="0">
              <a:latin typeface="Cambria" panose="02040503050406030204" pitchFamily="18" charset="0"/>
              <a:ea typeface="Cambria" panose="02040503050406030204" pitchFamily="18" charset="0"/>
            </a:endParaRPr>
          </a:p>
          <a:p>
            <a:pPr marL="457200" indent="-457200">
              <a:buFont typeface="Wingdings" panose="05000000000000000000" pitchFamily="2" charset="2"/>
              <a:buChar char="§"/>
            </a:pPr>
            <a:r>
              <a:rPr lang="sq-AL" sz="2400" dirty="0">
                <a:latin typeface="Cambria" panose="02040503050406030204" pitchFamily="18" charset="0"/>
                <a:ea typeface="Cambria" panose="02040503050406030204" pitchFamily="18" charset="0"/>
              </a:rPr>
              <a:t>Kontratat për të cilat aplikimi i dispozitave të LPP ose të rregullores</a:t>
            </a:r>
            <a:r>
              <a:rPr lang="sq-AL" sz="2400" b="1" dirty="0">
                <a:latin typeface="Cambria" panose="02040503050406030204" pitchFamily="18" charset="0"/>
                <a:ea typeface="Cambria" panose="02040503050406030204" pitchFamily="18" charset="0"/>
              </a:rPr>
              <a:t> do të detyrojë Republikën e Kosovës për të dhënë informacion, zbulimi i të cilave është në kundërshtim me interesat thelbësore të sigurisë së </a:t>
            </a:r>
            <a:r>
              <a:rPr lang="sq-AL" sz="2400" b="1" dirty="0" smtClean="0">
                <a:latin typeface="Cambria" panose="02040503050406030204" pitchFamily="18" charset="0"/>
                <a:ea typeface="Cambria" panose="02040503050406030204" pitchFamily="18" charset="0"/>
              </a:rPr>
              <a:t>tij</a:t>
            </a:r>
            <a:r>
              <a:rPr lang="en-US" sz="2400" b="1" dirty="0" smtClean="0">
                <a:latin typeface="Cambria" panose="02040503050406030204" pitchFamily="18" charset="0"/>
                <a:ea typeface="Cambria" panose="02040503050406030204" pitchFamily="18" charset="0"/>
              </a:rPr>
              <a:t>.</a:t>
            </a:r>
          </a:p>
          <a:p>
            <a:pPr marL="457200" indent="-457200">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Kontratat </a:t>
            </a:r>
            <a:r>
              <a:rPr lang="sq-AL" sz="2400" dirty="0">
                <a:latin typeface="Cambria" panose="02040503050406030204" pitchFamily="18" charset="0"/>
                <a:ea typeface="Cambria" panose="02040503050406030204" pitchFamily="18" charset="0"/>
              </a:rPr>
              <a:t>për</a:t>
            </a:r>
            <a:r>
              <a:rPr lang="sq-AL" sz="2400" b="1" dirty="0">
                <a:latin typeface="Cambria" panose="02040503050406030204" pitchFamily="18" charset="0"/>
                <a:ea typeface="Cambria" panose="02040503050406030204" pitchFamily="18" charset="0"/>
              </a:rPr>
              <a:t> qëllimet e organeve që kanë të bëjnë me </a:t>
            </a:r>
            <a:endParaRPr lang="en-US" sz="2400" b="1" dirty="0" smtClean="0">
              <a:latin typeface="Cambria" panose="02040503050406030204" pitchFamily="18" charset="0"/>
              <a:ea typeface="Cambria" panose="02040503050406030204" pitchFamily="18" charset="0"/>
            </a:endParaRPr>
          </a:p>
          <a:p>
            <a:r>
              <a:rPr lang="en-US" sz="2400" b="1" dirty="0">
                <a:latin typeface="Cambria" panose="02040503050406030204" pitchFamily="18" charset="0"/>
                <a:ea typeface="Cambria" panose="02040503050406030204" pitchFamily="18" charset="0"/>
              </a:rPr>
              <a:t> </a:t>
            </a:r>
            <a:r>
              <a:rPr lang="en-US" sz="2400" b="1" dirty="0" smtClean="0">
                <a:latin typeface="Cambria" panose="02040503050406030204" pitchFamily="18" charset="0"/>
                <a:ea typeface="Cambria" panose="02040503050406030204" pitchFamily="18" charset="0"/>
              </a:rPr>
              <a:t>      </a:t>
            </a:r>
            <a:r>
              <a:rPr lang="sq-AL" sz="2400" b="1" dirty="0" smtClean="0">
                <a:latin typeface="Cambria" panose="02040503050406030204" pitchFamily="18" charset="0"/>
                <a:ea typeface="Cambria" panose="02040503050406030204" pitchFamily="18" charset="0"/>
              </a:rPr>
              <a:t>sistemin </a:t>
            </a:r>
            <a:r>
              <a:rPr lang="sq-AL" sz="2400" b="1" dirty="0">
                <a:latin typeface="Cambria" panose="02040503050406030204" pitchFamily="18" charset="0"/>
                <a:ea typeface="Cambria" panose="02040503050406030204" pitchFamily="18" charset="0"/>
              </a:rPr>
              <a:t>e inteligjencës</a:t>
            </a:r>
            <a:r>
              <a:rPr lang="en-US" sz="2400" b="1" dirty="0">
                <a:latin typeface="Cambria" panose="02040503050406030204" pitchFamily="18" charset="0"/>
                <a:ea typeface="Cambria" panose="02040503050406030204" pitchFamily="18" charset="0"/>
              </a:rPr>
              <a:t> se </a:t>
            </a:r>
            <a:r>
              <a:rPr lang="en-US" sz="2400" b="1" dirty="0" err="1">
                <a:latin typeface="Cambria" panose="02040503050406030204" pitchFamily="18" charset="0"/>
                <a:ea typeface="Cambria" panose="02040503050406030204" pitchFamily="18" charset="0"/>
              </a:rPr>
              <a:t>Kosoves</a:t>
            </a:r>
            <a:r>
              <a:rPr lang="en-US" sz="2400" b="1" dirty="0">
                <a:latin typeface="Cambria" panose="02040503050406030204" pitchFamily="18" charset="0"/>
                <a:ea typeface="Cambria" panose="02040503050406030204" pitchFamily="18" charset="0"/>
              </a:rPr>
              <a:t>.</a:t>
            </a:r>
            <a:endParaRPr lang="en-US" sz="2400" dirty="0">
              <a:latin typeface="Cambria" panose="02040503050406030204" pitchFamily="18" charset="0"/>
              <a:ea typeface="Cambria" panose="02040503050406030204" pitchFamily="18" charset="0"/>
            </a:endParaRPr>
          </a:p>
          <a:p>
            <a:pPr marL="457200" indent="-457200">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Kontratat </a:t>
            </a:r>
            <a:r>
              <a:rPr lang="sq-AL" sz="2400" dirty="0">
                <a:latin typeface="Cambria" panose="02040503050406030204" pitchFamily="18" charset="0"/>
                <a:ea typeface="Cambria" panose="02040503050406030204" pitchFamily="18" charset="0"/>
              </a:rPr>
              <a:t>e dhëna në kuadër të </a:t>
            </a:r>
            <a:r>
              <a:rPr lang="sq-AL" sz="2400" b="1" dirty="0">
                <a:latin typeface="Cambria" panose="02040503050406030204" pitchFamily="18" charset="0"/>
                <a:ea typeface="Cambria" panose="02040503050406030204" pitchFamily="18" charset="0"/>
              </a:rPr>
              <a:t>programit të bashkëpunimit</a:t>
            </a:r>
            <a:r>
              <a:rPr lang="sq-AL" sz="2400" b="1" dirty="0" smtClean="0">
                <a:latin typeface="Cambria" panose="02040503050406030204" pitchFamily="18" charset="0"/>
                <a:ea typeface="Cambria" panose="02040503050406030204" pitchFamily="18" charset="0"/>
              </a:rPr>
              <a:t>,</a:t>
            </a:r>
            <a:endParaRPr lang="en-US" sz="2400" b="1" dirty="0">
              <a:latin typeface="Cambria" panose="02040503050406030204" pitchFamily="18" charset="0"/>
              <a:ea typeface="Cambria" panose="02040503050406030204" pitchFamily="18" charset="0"/>
            </a:endParaRPr>
          </a:p>
          <a:p>
            <a:r>
              <a:rPr lang="en-US" sz="2400" b="1" dirty="0">
                <a:latin typeface="Cambria" panose="02040503050406030204" pitchFamily="18" charset="0"/>
                <a:ea typeface="Cambria" panose="02040503050406030204" pitchFamily="18" charset="0"/>
              </a:rPr>
              <a:t> </a:t>
            </a:r>
            <a:r>
              <a:rPr lang="en-US" sz="2400" b="1" dirty="0" smtClean="0">
                <a:latin typeface="Cambria" panose="02040503050406030204" pitchFamily="18" charset="0"/>
                <a:ea typeface="Cambria" panose="02040503050406030204" pitchFamily="18" charset="0"/>
              </a:rPr>
              <a:t>      </a:t>
            </a:r>
            <a:r>
              <a:rPr lang="sq-AL" sz="2400" b="1" dirty="0" smtClean="0">
                <a:latin typeface="Cambria" panose="02040503050406030204" pitchFamily="18" charset="0"/>
                <a:ea typeface="Cambria" panose="02040503050406030204" pitchFamily="18" charset="0"/>
              </a:rPr>
              <a:t>bazuar </a:t>
            </a:r>
            <a:r>
              <a:rPr lang="sq-AL" sz="2400" b="1" dirty="0">
                <a:latin typeface="Cambria" panose="02040503050406030204" pitchFamily="18" charset="0"/>
                <a:ea typeface="Cambria" panose="02040503050406030204" pitchFamily="18" charset="0"/>
              </a:rPr>
              <a:t>në kërkim dhe zhvillim</a:t>
            </a:r>
            <a:r>
              <a:rPr lang="en-US" sz="2400" b="1" dirty="0" smtClean="0">
                <a:latin typeface="Cambria" panose="02040503050406030204" pitchFamily="18" charset="0"/>
                <a:ea typeface="Cambria" panose="02040503050406030204" pitchFamily="18" charset="0"/>
              </a:rPr>
              <a:t>.</a:t>
            </a:r>
          </a:p>
          <a:p>
            <a:endParaRPr lang="en-GB" dirty="0"/>
          </a:p>
          <a:p>
            <a:pPr marL="342900" lvl="0" indent="-342900"/>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7"/>
            <a:ext cx="9144000" cy="854074"/>
          </a:xfrm>
        </p:spPr>
        <p:txBody>
          <a:bodyPr>
            <a:normAutofit/>
          </a:bodyPr>
          <a:lstStyle/>
          <a:p>
            <a:r>
              <a:rPr lang="en-US" sz="2800" b="1" dirty="0" smtClean="0">
                <a:solidFill>
                  <a:srgbClr val="FF0000"/>
                </a:solidFill>
                <a:latin typeface="Cambria" panose="02040503050406030204" pitchFamily="18" charset="0"/>
                <a:ea typeface="Cambria" panose="02040503050406030204" pitchFamily="18" charset="0"/>
                <a:cs typeface="Arial" panose="020B0604020202020204" pitchFamily="34" charset="0"/>
              </a:rPr>
              <a:t>                         </a:t>
            </a:r>
            <a:r>
              <a:rPr lang="sq-AL" sz="28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 </a:t>
            </a:r>
            <a:r>
              <a:rPr lang="sq-AL" sz="28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3</a:t>
            </a:r>
            <a:r>
              <a:rPr lang="en-US" sz="28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 </a:t>
            </a:r>
            <a:r>
              <a:rPr lang="sq-AL" sz="28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Përjashtimet</a:t>
            </a:r>
            <a:endParaRPr lang="sq-AL" sz="2800" dirty="0">
              <a:solidFill>
                <a:schemeClr val="accent1">
                  <a:lumMod val="75000"/>
                </a:schemeClr>
              </a:solidFill>
            </a:endParaRPr>
          </a:p>
        </p:txBody>
      </p:sp>
      <p:sp>
        <p:nvSpPr>
          <p:cNvPr id="3" name="Content Placeholder 2"/>
          <p:cNvSpPr>
            <a:spLocks noGrp="1"/>
          </p:cNvSpPr>
          <p:nvPr>
            <p:ph idx="1"/>
          </p:nvPr>
        </p:nvSpPr>
        <p:spPr>
          <a:xfrm>
            <a:off x="0" y="1219202"/>
            <a:ext cx="9144000" cy="5638798"/>
          </a:xfrm>
        </p:spPr>
        <p:txBody>
          <a:bodyPr>
            <a:normAutofit lnSpcReduction="10000"/>
          </a:bodyPr>
          <a:lstStyle/>
          <a:p>
            <a:pPr marL="0" indent="0">
              <a:buNone/>
            </a:pPr>
            <a:r>
              <a:rPr lang="sq-AL" sz="2400" dirty="0">
                <a:latin typeface="Cambria" panose="02040503050406030204" pitchFamily="18" charset="0"/>
                <a:ea typeface="Cambria" panose="02040503050406030204" pitchFamily="18" charset="0"/>
              </a:rPr>
              <a:t>Përjashtimi nuk jepet sepse </a:t>
            </a:r>
            <a:r>
              <a:rPr lang="sq-AL" sz="2400" b="1" dirty="0">
                <a:latin typeface="Cambria" panose="02040503050406030204" pitchFamily="18" charset="0"/>
                <a:ea typeface="Cambria" panose="02040503050406030204" pitchFamily="18" charset="0"/>
              </a:rPr>
              <a:t>është Ministria e Mbrojtjes </a:t>
            </a:r>
            <a:r>
              <a:rPr lang="sq-AL" sz="2400" dirty="0">
                <a:latin typeface="Cambria" panose="02040503050406030204" pitchFamily="18" charset="0"/>
                <a:ea typeface="Cambria" panose="02040503050406030204" pitchFamily="18" charset="0"/>
              </a:rPr>
              <a:t>ajo që po e kryen prokurimin; </a:t>
            </a:r>
            <a:endParaRPr lang="en-US" sz="2400" dirty="0">
              <a:latin typeface="Cambria" panose="02040503050406030204" pitchFamily="18" charset="0"/>
              <a:ea typeface="Cambria" panose="02040503050406030204" pitchFamily="18" charset="0"/>
            </a:endParaRPr>
          </a:p>
          <a:p>
            <a:pPr marL="0" indent="0">
              <a:buNone/>
            </a:pPr>
            <a:r>
              <a:rPr lang="sq-AL" sz="2400" b="1" dirty="0">
                <a:latin typeface="Cambria" panose="02040503050406030204" pitchFamily="18" charset="0"/>
                <a:ea typeface="Cambria" panose="02040503050406030204" pitchFamily="18" charset="0"/>
              </a:rPr>
              <a:t>Përjashtimi zbatohet vetëm për subjektin e prokurimit</a:t>
            </a:r>
            <a:r>
              <a:rPr lang="sq-AL" sz="2400" dirty="0">
                <a:latin typeface="Cambria" panose="02040503050406030204" pitchFamily="18" charset="0"/>
                <a:ea typeface="Cambria" panose="02040503050406030204" pitchFamily="18" charset="0"/>
              </a:rPr>
              <a:t>, d.m.th. për produktet me karakter ushtarak</a:t>
            </a:r>
            <a:r>
              <a:rPr lang="sq-AL" sz="2400" dirty="0" smtClean="0">
                <a:latin typeface="Cambria" panose="02040503050406030204" pitchFamily="18" charset="0"/>
                <a:ea typeface="Cambria" panose="02040503050406030204" pitchFamily="18" charset="0"/>
              </a:rPr>
              <a:t>.</a:t>
            </a:r>
            <a:endParaRPr lang="en-US" sz="2400" dirty="0" smtClean="0">
              <a:latin typeface="Cambria" panose="02040503050406030204" pitchFamily="18" charset="0"/>
              <a:ea typeface="Cambria" panose="02040503050406030204" pitchFamily="18" charset="0"/>
            </a:endParaRPr>
          </a:p>
          <a:p>
            <a:pPr marL="0" indent="0">
              <a:buNone/>
            </a:pPr>
            <a:endParaRPr lang="en-US" sz="24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rPr>
              <a:t>Ky</a:t>
            </a:r>
            <a:r>
              <a:rPr lang="en-US" sz="2400" dirty="0" smtClean="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ligj</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nuk</a:t>
            </a:r>
            <a:r>
              <a:rPr lang="en-US" sz="2400" dirty="0">
                <a:latin typeface="Cambria" panose="02040503050406030204" pitchFamily="18" charset="0"/>
                <a:ea typeface="Cambria" panose="02040503050406030204" pitchFamily="18" charset="0"/>
              </a:rPr>
              <a:t> do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zbatohet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një</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kontrate</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të</a:t>
            </a:r>
            <a:r>
              <a:rPr lang="en-US" sz="2400" b="1" dirty="0">
                <a:latin typeface="Cambria" panose="02040503050406030204" pitchFamily="18" charset="0"/>
                <a:ea typeface="Cambria" panose="02040503050406030204" pitchFamily="18" charset="0"/>
              </a:rPr>
              <a:t> </a:t>
            </a:r>
            <a:r>
              <a:rPr lang="en-US" sz="2400" b="1" dirty="0" err="1" smtClean="0">
                <a:latin typeface="Cambria" panose="02040503050406030204" pitchFamily="18" charset="0"/>
                <a:ea typeface="Cambria" panose="02040503050406030204" pitchFamily="18" charset="0"/>
              </a:rPr>
              <a:t>punësimit</a:t>
            </a:r>
            <a:r>
              <a:rPr lang="en-US" sz="2400" b="1" dirty="0" smtClean="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nëse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aktiviteti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tillë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prokurimit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është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lëndë</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rregullave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tjera</a:t>
            </a:r>
            <a:r>
              <a:rPr lang="en-US" sz="2400" dirty="0" smtClean="0">
                <a:latin typeface="Cambria" panose="02040503050406030204" pitchFamily="18" charset="0"/>
                <a:ea typeface="Cambria" panose="02040503050406030204" pitchFamily="18" charset="0"/>
              </a:rPr>
              <a:t>.</a:t>
            </a:r>
          </a:p>
          <a:p>
            <a:pPr>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rPr>
              <a:t>Nuk</a:t>
            </a:r>
            <a:r>
              <a:rPr lang="en-US" sz="2400" dirty="0" smtClean="0">
                <a:latin typeface="Cambria" panose="02040503050406030204" pitchFamily="18" charset="0"/>
                <a:ea typeface="Cambria" panose="02040503050406030204" pitchFamily="18" charset="0"/>
              </a:rPr>
              <a:t> </a:t>
            </a:r>
            <a:r>
              <a:rPr lang="en-US" sz="2400" dirty="0">
                <a:latin typeface="Cambria" panose="02040503050406030204" pitchFamily="18" charset="0"/>
                <a:ea typeface="Cambria" panose="02040503050406030204" pitchFamily="18" charset="0"/>
              </a:rPr>
              <a:t>do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aplikohet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kontratat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lidhje</a:t>
            </a:r>
            <a:r>
              <a:rPr lang="en-US" sz="2400" dirty="0">
                <a:latin typeface="Cambria" panose="02040503050406030204" pitchFamily="18" charset="0"/>
                <a:ea typeface="Cambria" panose="02040503050406030204" pitchFamily="18" charset="0"/>
              </a:rPr>
              <a:t> </a:t>
            </a:r>
            <a:r>
              <a:rPr lang="en-US" sz="2400" b="1" dirty="0">
                <a:latin typeface="Cambria" panose="02040503050406030204" pitchFamily="18" charset="0"/>
                <a:ea typeface="Cambria" panose="02040503050406030204" pitchFamily="18" charset="0"/>
              </a:rPr>
              <a:t>me </a:t>
            </a:r>
            <a:r>
              <a:rPr lang="en-US" sz="2400" b="1" dirty="0" err="1">
                <a:latin typeface="Cambria" panose="02040503050406030204" pitchFamily="18" charset="0"/>
                <a:ea typeface="Cambria" panose="02040503050406030204" pitchFamily="18" charset="0"/>
              </a:rPr>
              <a:t>trajnimet</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pasuniversitare</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apo</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trajnime</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profesionale</a:t>
            </a:r>
            <a:r>
              <a:rPr lang="en-US" sz="2400" b="1"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nga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punëdhënësit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zhvillimin</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aftësive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specifike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punëtorëve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individualë</a:t>
            </a:r>
            <a:r>
              <a:rPr lang="en-US" sz="2400" dirty="0" smtClean="0">
                <a:latin typeface="Cambria" panose="02040503050406030204" pitchFamily="18" charset="0"/>
                <a:ea typeface="Cambria" panose="02040503050406030204" pitchFamily="18" charset="0"/>
              </a:rPr>
              <a:t>.</a:t>
            </a:r>
          </a:p>
          <a:p>
            <a:pPr>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rPr>
              <a:t>Ligji</a:t>
            </a:r>
            <a:r>
              <a:rPr lang="en-US" sz="2400" dirty="0" smtClean="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nuk</a:t>
            </a:r>
            <a:r>
              <a:rPr lang="en-US" sz="2400" dirty="0">
                <a:latin typeface="Cambria" panose="02040503050406030204" pitchFamily="18" charset="0"/>
                <a:ea typeface="Cambria" panose="02040503050406030204" pitchFamily="18" charset="0"/>
              </a:rPr>
              <a:t> do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aplikohet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prokurim</a:t>
            </a:r>
            <a:r>
              <a:rPr lang="en-US" sz="2400" dirty="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të</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formës</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së</a:t>
            </a:r>
            <a:r>
              <a:rPr lang="en-US" sz="2400" dirty="0" smtClean="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ofrimit</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të</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ushqimit</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dhe</a:t>
            </a:r>
            <a:r>
              <a:rPr lang="en-US" sz="2400" b="1" dirty="0">
                <a:latin typeface="Cambria" panose="02040503050406030204" pitchFamily="18" charset="0"/>
                <a:ea typeface="Cambria" panose="02040503050406030204" pitchFamily="18" charset="0"/>
              </a:rPr>
              <a:t> </a:t>
            </a:r>
            <a:r>
              <a:rPr lang="en-US" sz="2400" b="1" dirty="0" err="1" smtClean="0">
                <a:latin typeface="Cambria" panose="02040503050406030204" pitchFamily="18" charset="0"/>
                <a:ea typeface="Cambria" panose="02040503050406030204" pitchFamily="18" charset="0"/>
              </a:rPr>
              <a:t>pijeve</a:t>
            </a:r>
            <a:r>
              <a:rPr lang="en-US" sz="2400" b="1" dirty="0" smtClean="0">
                <a:latin typeface="Cambria" panose="02040503050406030204" pitchFamily="18" charset="0"/>
                <a:ea typeface="Cambria" panose="02040503050406030204" pitchFamily="18" charset="0"/>
              </a:rPr>
              <a:t>(</a:t>
            </a:r>
            <a:r>
              <a:rPr lang="en-US" sz="2400" b="1" dirty="0" err="1" smtClean="0">
                <a:latin typeface="Cambria" panose="02040503050406030204" pitchFamily="18" charset="0"/>
                <a:ea typeface="Cambria" panose="02040503050406030204" pitchFamily="18" charset="0"/>
              </a:rPr>
              <a:t>reprezentacion</a:t>
            </a:r>
            <a:r>
              <a:rPr lang="en-US" sz="2400" b="1" dirty="0" smtClean="0">
                <a:latin typeface="Cambria" panose="02040503050406030204" pitchFamily="18" charset="0"/>
                <a:ea typeface="Cambria" panose="02040503050406030204" pitchFamily="18" charset="0"/>
              </a:rPr>
              <a:t>).</a:t>
            </a: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Ky</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ligj</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nuk</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aplikohet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nga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autoritetet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kontraktuese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blerjen</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apo</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marrjen</a:t>
            </a:r>
            <a:r>
              <a:rPr lang="en-US" sz="2400" b="1" dirty="0">
                <a:latin typeface="Cambria" panose="02040503050406030204" pitchFamily="18" charset="0"/>
                <a:ea typeface="Cambria" panose="02040503050406030204" pitchFamily="18" charset="0"/>
              </a:rPr>
              <a:t> me </a:t>
            </a:r>
            <a:r>
              <a:rPr lang="en-US" sz="2400" b="1" dirty="0" err="1">
                <a:latin typeface="Cambria" panose="02040503050406030204" pitchFamily="18" charset="0"/>
                <a:ea typeface="Cambria" panose="02040503050406030204" pitchFamily="18" charset="0"/>
              </a:rPr>
              <a:t>qira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përmes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çfarëdo</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metode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financimit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tokës</a:t>
            </a:r>
            <a:r>
              <a:rPr lang="en-US" sz="2400" dirty="0">
                <a:latin typeface="Cambria" panose="02040503050406030204" pitchFamily="18" charset="0"/>
                <a:ea typeface="Cambria" panose="02040503050406030204" pitchFamily="18" charset="0"/>
              </a:rPr>
              <a:t>.</a:t>
            </a:r>
            <a:br>
              <a:rPr lang="en-US" sz="2400" dirty="0">
                <a:latin typeface="Cambria" panose="02040503050406030204" pitchFamily="18" charset="0"/>
                <a:ea typeface="Cambria" panose="02040503050406030204" pitchFamily="18" charset="0"/>
              </a:rPr>
            </a:br>
            <a:endParaRPr lang="sq-AL" sz="2400" dirty="0">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fld id="{DCFF98CF-7F0B-4F7C-9297-12472D36FA30}" type="slidenum">
              <a:rPr lang="en-US" smtClean="0"/>
              <a:t>47</a:t>
            </a:fld>
            <a:endParaRPr lang="en-US"/>
          </a:p>
        </p:txBody>
      </p:sp>
    </p:spTree>
    <p:extLst>
      <p:ext uri="{BB962C8B-B14F-4D97-AF65-F5344CB8AC3E}">
        <p14:creationId xmlns:p14="http://schemas.microsoft.com/office/powerpoint/2010/main" val="303444980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914400" y="76201"/>
            <a:ext cx="8229600" cy="6096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nchorCtr="0">
            <a:normAutofit fontScale="90000"/>
          </a:bodyPr>
          <a:lstStyle/>
          <a:p>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sq-AL"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 4 </a:t>
            </a:r>
            <a:r>
              <a:rPr lang="en-US"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sq-AL"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Përkufizimet</a:t>
            </a:r>
            <a:r>
              <a:rPr lang="en-US" sz="31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31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GB"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GB"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endParaRPr lang="el-GR" altLang="el-GR"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endParaRPr>
          </a:p>
        </p:txBody>
      </p:sp>
      <p:sp>
        <p:nvSpPr>
          <p:cNvPr id="16" name="Text Box 23"/>
          <p:cNvSpPr txBox="1">
            <a:spLocks noChangeArrowheads="1"/>
          </p:cNvSpPr>
          <p:nvPr/>
        </p:nvSpPr>
        <p:spPr bwMode="auto">
          <a:xfrm>
            <a:off x="0" y="1219200"/>
            <a:ext cx="9144000" cy="467820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457200" indent="-457200">
              <a:buFont typeface="Arial" pitchFamily="34" charset="0"/>
              <a:buChar char="•"/>
            </a:pPr>
            <a:r>
              <a:rPr lang="sq-AL" sz="2000" dirty="0">
                <a:latin typeface="Cambria" panose="02040503050406030204" pitchFamily="18" charset="0"/>
                <a:ea typeface="Cambria" panose="02040503050406030204" pitchFamily="18" charset="0"/>
              </a:rPr>
              <a:t>Ne mënyre </a:t>
            </a:r>
            <a:r>
              <a:rPr lang="sq-AL" sz="2000" dirty="0" smtClean="0">
                <a:latin typeface="Cambria" panose="02040503050406030204" pitchFamily="18" charset="0"/>
                <a:ea typeface="Cambria" panose="02040503050406030204" pitchFamily="18" charset="0"/>
              </a:rPr>
              <a:t>q</a:t>
            </a:r>
            <a:r>
              <a:rPr lang="en-US" sz="2000" dirty="0" smtClean="0">
                <a:latin typeface="Cambria" panose="02040503050406030204" pitchFamily="18" charset="0"/>
                <a:ea typeface="Cambria" panose="02040503050406030204" pitchFamily="18" charset="0"/>
              </a:rPr>
              <a:t>ë</a:t>
            </a:r>
            <a:r>
              <a:rPr lang="sq-AL" sz="2000" dirty="0" smtClean="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LPP te jete ne përputhje me Direktivën e RE te BE-se, 2014/24/EU,  </a:t>
            </a:r>
            <a:r>
              <a:rPr lang="en-US" sz="2000" dirty="0" err="1" smtClean="0">
                <a:latin typeface="Cambria" panose="02040503050406030204" pitchFamily="18" charset="0"/>
                <a:ea typeface="Cambria" panose="02040503050406030204" pitchFamily="18" charset="0"/>
              </a:rPr>
              <a:t>në</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ligj</a:t>
            </a:r>
            <a:r>
              <a:rPr lang="en-US" sz="2000" dirty="0" smtClean="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është </a:t>
            </a:r>
            <a:r>
              <a:rPr lang="sq-AL" sz="2000" dirty="0">
                <a:latin typeface="Cambria" panose="02040503050406030204" pitchFamily="18" charset="0"/>
                <a:ea typeface="Cambria" panose="02040503050406030204" pitchFamily="18" charset="0"/>
              </a:rPr>
              <a:t>zëvendësuar procedura e negociuar pas publikimit me </a:t>
            </a:r>
            <a:r>
              <a:rPr lang="sq-AL" sz="2000" u="sng" dirty="0">
                <a:latin typeface="Cambria" panose="02040503050406030204" pitchFamily="18" charset="0"/>
                <a:ea typeface="Cambria" panose="02040503050406030204" pitchFamily="18" charset="0"/>
              </a:rPr>
              <a:t>procedure konkurruese me negociata</a:t>
            </a:r>
            <a:r>
              <a:rPr lang="sq-AL" sz="2000" dirty="0">
                <a:latin typeface="Cambria" panose="02040503050406030204" pitchFamily="18" charset="0"/>
                <a:ea typeface="Cambria" panose="02040503050406030204" pitchFamily="18" charset="0"/>
              </a:rPr>
              <a:t>. </a:t>
            </a:r>
            <a:endParaRPr lang="en-US" sz="2000" dirty="0" smtClean="0">
              <a:latin typeface="Cambria" panose="02040503050406030204" pitchFamily="18" charset="0"/>
              <a:ea typeface="Cambria" panose="02040503050406030204" pitchFamily="18" charset="0"/>
            </a:endParaRPr>
          </a:p>
          <a:p>
            <a:pPr marL="457200" indent="-457200">
              <a:buFont typeface="Arial" pitchFamily="34" charset="0"/>
              <a:buChar char="•"/>
            </a:pPr>
            <a:r>
              <a:rPr lang="sq-AL" sz="2000" dirty="0" smtClean="0">
                <a:latin typeface="Cambria" panose="02040503050406030204" pitchFamily="18" charset="0"/>
                <a:ea typeface="Cambria" panose="02040503050406030204" pitchFamily="18" charset="0"/>
              </a:rPr>
              <a:t>Si </a:t>
            </a:r>
            <a:r>
              <a:rPr lang="sq-AL" sz="2000" dirty="0">
                <a:latin typeface="Cambria" panose="02040503050406030204" pitchFamily="18" charset="0"/>
                <a:ea typeface="Cambria" panose="02040503050406030204" pitchFamily="18" charset="0"/>
              </a:rPr>
              <a:t>rrjedhoje e këtij ndryshimi </a:t>
            </a:r>
            <a:r>
              <a:rPr lang="sq-AL" sz="2000" b="1" dirty="0">
                <a:latin typeface="Cambria" panose="02040503050406030204" pitchFamily="18" charset="0"/>
                <a:ea typeface="Cambria" panose="02040503050406030204" pitchFamily="18" charset="0"/>
              </a:rPr>
              <a:t>është </a:t>
            </a:r>
            <a:r>
              <a:rPr lang="en-US" sz="2000" b="1" dirty="0" err="1" smtClean="0">
                <a:latin typeface="Cambria" panose="02040503050406030204" pitchFamily="18" charset="0"/>
                <a:ea typeface="Cambria" panose="02040503050406030204" pitchFamily="18" charset="0"/>
              </a:rPr>
              <a:t>ndryshuar</a:t>
            </a:r>
            <a:r>
              <a:rPr lang="en-US" sz="2000" b="1" dirty="0" smtClean="0">
                <a:latin typeface="Cambria" panose="02040503050406030204" pitchFamily="18" charset="0"/>
                <a:ea typeface="Cambria" panose="02040503050406030204" pitchFamily="18" charset="0"/>
              </a:rPr>
              <a:t> </a:t>
            </a:r>
            <a:r>
              <a:rPr lang="en-US" sz="2000" dirty="0" smtClean="0">
                <a:latin typeface="Cambria" panose="02040503050406030204" pitchFamily="18" charset="0"/>
                <a:ea typeface="Cambria" panose="02040503050406030204" pitchFamily="18" charset="0"/>
              </a:rPr>
              <a:t>:</a:t>
            </a:r>
            <a:r>
              <a:rPr lang="sq-AL" sz="2000" b="1" dirty="0" smtClean="0">
                <a:latin typeface="Cambria" panose="02040503050406030204" pitchFamily="18" charset="0"/>
                <a:ea typeface="Cambria" panose="02040503050406030204" pitchFamily="18" charset="0"/>
              </a:rPr>
              <a:t>përkufizimi </a:t>
            </a:r>
            <a:r>
              <a:rPr lang="sq-AL" sz="2000" b="1" dirty="0">
                <a:latin typeface="Cambria" panose="02040503050406030204" pitchFamily="18" charset="0"/>
                <a:ea typeface="Cambria" panose="02040503050406030204" pitchFamily="18" charset="0"/>
              </a:rPr>
              <a:t>1.4 “Kandidat” </a:t>
            </a:r>
            <a:r>
              <a:rPr lang="en-US" sz="2000" b="1" dirty="0" smtClean="0">
                <a:latin typeface="Cambria" panose="02040503050406030204" pitchFamily="18" charset="0"/>
                <a:ea typeface="Cambria" panose="02040503050406030204" pitchFamily="18" charset="0"/>
              </a:rPr>
              <a:t>;</a:t>
            </a:r>
            <a:r>
              <a:rPr lang="sq-AL" sz="2000" b="1" dirty="0" smtClean="0">
                <a:latin typeface="Cambria" panose="02040503050406030204" pitchFamily="18" charset="0"/>
                <a:ea typeface="Cambria" panose="02040503050406030204" pitchFamily="18" charset="0"/>
              </a:rPr>
              <a:t> </a:t>
            </a:r>
            <a:r>
              <a:rPr lang="sq-AL" sz="2000" b="1" dirty="0">
                <a:latin typeface="Cambria" panose="02040503050406030204" pitchFamily="18" charset="0"/>
                <a:ea typeface="Cambria" panose="02040503050406030204" pitchFamily="18" charset="0"/>
              </a:rPr>
              <a:t>1.35“Procedura e negociuar</a:t>
            </a:r>
            <a:r>
              <a:rPr lang="sq-AL" sz="2000" b="1" dirty="0" smtClean="0">
                <a:latin typeface="Cambria" panose="02040503050406030204" pitchFamily="18" charset="0"/>
                <a:ea typeface="Cambria" panose="02040503050406030204" pitchFamily="18" charset="0"/>
              </a:rPr>
              <a:t>”</a:t>
            </a:r>
            <a:r>
              <a:rPr lang="en-US" sz="2000" b="1" dirty="0">
                <a:latin typeface="Cambria" panose="02040503050406030204" pitchFamily="18" charset="0"/>
                <a:ea typeface="Cambria" panose="02040503050406030204" pitchFamily="18" charset="0"/>
              </a:rPr>
              <a:t>; 1.73.“</a:t>
            </a:r>
            <a:r>
              <a:rPr lang="sq-AL" sz="2000" b="1" dirty="0" smtClean="0">
                <a:latin typeface="Cambria" panose="02040503050406030204" pitchFamily="18" charset="0"/>
                <a:ea typeface="Cambria" panose="02040503050406030204" pitchFamily="18" charset="0"/>
              </a:rPr>
              <a:t>Konflikt</a:t>
            </a:r>
            <a:r>
              <a:rPr lang="en-US" sz="2000" b="1" dirty="0" err="1" smtClean="0">
                <a:latin typeface="Cambria" panose="02040503050406030204" pitchFamily="18" charset="0"/>
                <a:ea typeface="Cambria" panose="02040503050406030204" pitchFamily="18" charset="0"/>
              </a:rPr>
              <a:t>i</a:t>
            </a:r>
            <a:r>
              <a:rPr lang="en-US" sz="2000" b="1" dirty="0" smtClean="0">
                <a:latin typeface="Cambria" panose="02040503050406030204" pitchFamily="18" charset="0"/>
                <a:ea typeface="Cambria" panose="02040503050406030204" pitchFamily="18" charset="0"/>
              </a:rPr>
              <a:t> </a:t>
            </a:r>
            <a:r>
              <a:rPr lang="en-US" sz="2000" b="1" dirty="0" err="1" smtClean="0">
                <a:latin typeface="Cambria" panose="02040503050406030204" pitchFamily="18" charset="0"/>
                <a:ea typeface="Cambria" panose="02040503050406030204" pitchFamily="18" charset="0"/>
              </a:rPr>
              <a:t>i</a:t>
            </a:r>
            <a:r>
              <a:rPr lang="sq-AL" sz="2000" b="1" dirty="0" smtClean="0">
                <a:latin typeface="Cambria" panose="02040503050406030204" pitchFamily="18" charset="0"/>
                <a:ea typeface="Cambria" panose="02040503050406030204" pitchFamily="18" charset="0"/>
              </a:rPr>
              <a:t> </a:t>
            </a:r>
            <a:r>
              <a:rPr lang="sq-AL" sz="2000" b="1" dirty="0" err="1" smtClean="0">
                <a:latin typeface="Cambria" panose="02040503050406030204" pitchFamily="18" charset="0"/>
                <a:ea typeface="Cambria" panose="02040503050406030204" pitchFamily="18" charset="0"/>
              </a:rPr>
              <a:t>interest</a:t>
            </a:r>
            <a:r>
              <a:rPr lang="en-US" sz="2000" b="1" dirty="0" smtClean="0">
                <a:latin typeface="Cambria" panose="02040503050406030204" pitchFamily="18" charset="0"/>
                <a:ea typeface="Cambria" panose="02040503050406030204" pitchFamily="18" charset="0"/>
              </a:rPr>
              <a:t>”.</a:t>
            </a:r>
            <a:endParaRPr lang="en-US" sz="2000" b="1" dirty="0">
              <a:latin typeface="Cambria" panose="02040503050406030204" pitchFamily="18" charset="0"/>
              <a:ea typeface="Cambria" panose="02040503050406030204" pitchFamily="18" charset="0"/>
            </a:endParaRPr>
          </a:p>
          <a:p>
            <a:pPr marL="457200" indent="-457200"/>
            <a:r>
              <a:rPr lang="en-US" sz="2000"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1.4. </a:t>
            </a:r>
            <a:r>
              <a:rPr lang="sq-AL" sz="2000" b="1" dirty="0">
                <a:latin typeface="Cambria" panose="02040503050406030204" pitchFamily="18" charset="0"/>
                <a:ea typeface="Cambria" panose="02040503050406030204" pitchFamily="18" charset="0"/>
              </a:rPr>
              <a:t>Kandidat </a:t>
            </a:r>
            <a:r>
              <a:rPr lang="sq-AL" sz="2000" dirty="0">
                <a:latin typeface="Cambria" panose="02040503050406030204" pitchFamily="18" charset="0"/>
                <a:ea typeface="Cambria" panose="02040503050406030204" pitchFamily="18" charset="0"/>
              </a:rPr>
              <a:t>- një operator ekonomik që ka kërkuar të ftohet ose është ftuar të marrë pjesë në një aktivitet të prokurimit që është duke u ushtruar </a:t>
            </a:r>
            <a:r>
              <a:rPr lang="sq-AL" sz="2000" b="1" dirty="0">
                <a:latin typeface="Cambria" panose="02040503050406030204" pitchFamily="18" charset="0"/>
                <a:ea typeface="Cambria" panose="02040503050406030204" pitchFamily="18" charset="0"/>
              </a:rPr>
              <a:t>me </a:t>
            </a:r>
            <a:r>
              <a:rPr lang="sq-AL" sz="2000" dirty="0">
                <a:latin typeface="Cambria" panose="02040503050406030204" pitchFamily="18" charset="0"/>
                <a:ea typeface="Cambria" panose="02040503050406030204" pitchFamily="18" charset="0"/>
              </a:rPr>
              <a:t>procedurë të kufizuar, të negociuar pa publikim ose procedurë konkurruese me </a:t>
            </a:r>
            <a:r>
              <a:rPr lang="sq-AL" sz="2000" dirty="0" smtClean="0">
                <a:latin typeface="Cambria" panose="02040503050406030204" pitchFamily="18" charset="0"/>
                <a:ea typeface="Cambria" panose="02040503050406030204" pitchFamily="18" charset="0"/>
              </a:rPr>
              <a:t>negociata</a:t>
            </a:r>
            <a:r>
              <a:rPr lang="en-US" sz="2000" b="1" dirty="0" smtClean="0">
                <a:latin typeface="Cambria" panose="02040503050406030204" pitchFamily="18" charset="0"/>
                <a:ea typeface="Cambria" panose="02040503050406030204" pitchFamily="18" charset="0"/>
              </a:rPr>
              <a:t>.</a:t>
            </a:r>
            <a:endParaRPr lang="en-US" sz="2000" dirty="0">
              <a:latin typeface="Cambria" panose="02040503050406030204" pitchFamily="18" charset="0"/>
              <a:ea typeface="Cambria" panose="02040503050406030204" pitchFamily="18" charset="0"/>
            </a:endParaRPr>
          </a:p>
          <a:p>
            <a:pPr marL="457200" indent="-457200"/>
            <a:r>
              <a:rPr lang="en-US" sz="2000" b="1" dirty="0">
                <a:latin typeface="Cambria" panose="02040503050406030204" pitchFamily="18" charset="0"/>
                <a:ea typeface="Cambria" panose="02040503050406030204" pitchFamily="18" charset="0"/>
              </a:rPr>
              <a:t>	</a:t>
            </a:r>
            <a:r>
              <a:rPr lang="sq-AL" sz="2000" b="1" dirty="0">
                <a:latin typeface="Cambria" panose="02040503050406030204" pitchFamily="18" charset="0"/>
                <a:ea typeface="Cambria" panose="02040503050406030204" pitchFamily="18" charset="0"/>
              </a:rPr>
              <a:t>1.43 “Zyrtari i prokurimit”. </a:t>
            </a:r>
            <a:r>
              <a:rPr lang="sq-AL" sz="2000" dirty="0">
                <a:latin typeface="Cambria" panose="02040503050406030204" pitchFamily="18" charset="0"/>
                <a:ea typeface="Cambria" panose="02040503050406030204" pitchFamily="18" charset="0"/>
              </a:rPr>
              <a:t>Është fshire fjala </a:t>
            </a:r>
            <a:r>
              <a:rPr lang="sq-AL" sz="2000" b="1" dirty="0">
                <a:latin typeface="Cambria" panose="02040503050406030204" pitchFamily="18" charset="0"/>
                <a:ea typeface="Cambria" panose="02040503050406030204" pitchFamily="18" charset="0"/>
              </a:rPr>
              <a:t>drejtor i Departamentit </a:t>
            </a:r>
            <a:r>
              <a:rPr lang="sq-AL" sz="2000" dirty="0">
                <a:latin typeface="Cambria" panose="02040503050406030204" pitchFamily="18" charset="0"/>
                <a:ea typeface="Cambria" panose="02040503050406030204" pitchFamily="18" charset="0"/>
              </a:rPr>
              <a:t>qe do te thotë se nuk ka nevoje qe ne një autoritet i vogël te themelohet Departamenti i prokurimit</a:t>
            </a:r>
            <a:r>
              <a:rPr lang="sq-AL" sz="2000" dirty="0" smtClean="0">
                <a:latin typeface="Cambria" panose="02040503050406030204" pitchFamily="18" charset="0"/>
                <a:ea typeface="Cambria" panose="02040503050406030204" pitchFamily="18" charset="0"/>
              </a:rPr>
              <a:t>.</a:t>
            </a:r>
            <a:endParaRPr lang="en-US" sz="2000" dirty="0">
              <a:latin typeface="Cambria" panose="02040503050406030204" pitchFamily="18" charset="0"/>
              <a:ea typeface="Cambria" panose="02040503050406030204" pitchFamily="18" charset="0"/>
            </a:endParaRPr>
          </a:p>
          <a:p>
            <a:pPr marL="457200" indent="-457200"/>
            <a:r>
              <a:rPr lang="en-US" sz="2000" b="1" dirty="0">
                <a:latin typeface="Cambria" panose="02040503050406030204" pitchFamily="18" charset="0"/>
                <a:ea typeface="Cambria" panose="02040503050406030204" pitchFamily="18" charset="0"/>
              </a:rPr>
              <a:t>	</a:t>
            </a:r>
            <a:r>
              <a:rPr lang="sq-AL" sz="2000" b="1" dirty="0">
                <a:latin typeface="Cambria" panose="02040503050406030204" pitchFamily="18" charset="0"/>
                <a:ea typeface="Cambria" panose="02040503050406030204" pitchFamily="18" charset="0"/>
              </a:rPr>
              <a:t>1.19 “Operator Ekonomik”. </a:t>
            </a:r>
            <a:r>
              <a:rPr lang="sq-AL" sz="2000" dirty="0">
                <a:latin typeface="Cambria" panose="02040503050406030204" pitchFamily="18" charset="0"/>
                <a:ea typeface="Cambria" panose="02040503050406030204" pitchFamily="18" charset="0"/>
              </a:rPr>
              <a:t>Është shtuar fjala Organizata e shoqërisë civile qe do te thotë se edhe OSHC mund te konkurrojnë ne aktivitetet te prokurimit.  </a:t>
            </a:r>
            <a:endParaRPr lang="en-US" sz="2000" dirty="0">
              <a:latin typeface="Cambria" panose="02040503050406030204" pitchFamily="18" charset="0"/>
              <a:ea typeface="Cambria" panose="02040503050406030204" pitchFamily="18" charset="0"/>
            </a:endParaRPr>
          </a:p>
          <a:p>
            <a:pPr marL="457200" indent="-457200"/>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914400" y="457200"/>
            <a:ext cx="8229600" cy="574675"/>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nchorCtr="0">
            <a:normAutofit fontScale="90000"/>
          </a:bodyPr>
          <a:lstStyle/>
          <a:p>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sq-AL"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 4 </a:t>
            </a:r>
            <a:r>
              <a:rPr lang="en-US"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sq-AL"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Përkufizimet</a:t>
            </a:r>
            <a:r>
              <a:rPr lang="en-US"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31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31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GB"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GB"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US" altLang="el-GR" sz="2400" b="1" dirty="0">
                <a:latin typeface="Cambria" panose="02040503050406030204" pitchFamily="18" charset="0"/>
                <a:ea typeface="Cambria" panose="02040503050406030204" pitchFamily="18" charset="0"/>
                <a:cs typeface="Arial" panose="020B0604020202020204" pitchFamily="34" charset="0"/>
              </a:rPr>
              <a:t/>
            </a:r>
            <a:br>
              <a:rPr lang="en-US" altLang="el-GR" sz="2400" b="1" dirty="0">
                <a:latin typeface="Cambria" panose="02040503050406030204" pitchFamily="18" charset="0"/>
                <a:ea typeface="Cambria" panose="02040503050406030204" pitchFamily="18" charset="0"/>
                <a:cs typeface="Arial" panose="020B0604020202020204" pitchFamily="34" charset="0"/>
              </a:rPr>
            </a:br>
            <a:endParaRPr lang="el-GR" altLang="el-GR" sz="2400" b="1" dirty="0">
              <a:latin typeface="Cambria" panose="02040503050406030204" pitchFamily="18" charset="0"/>
              <a:ea typeface="Cambria" panose="02040503050406030204" pitchFamily="18" charset="0"/>
              <a:cs typeface="Arial" panose="020B0604020202020204" pitchFamily="34" charset="0"/>
            </a:endParaRPr>
          </a:p>
        </p:txBody>
      </p:sp>
      <p:sp>
        <p:nvSpPr>
          <p:cNvPr id="16" name="Text Box 23"/>
          <p:cNvSpPr txBox="1">
            <a:spLocks noChangeArrowheads="1"/>
          </p:cNvSpPr>
          <p:nvPr/>
        </p:nvSpPr>
        <p:spPr bwMode="auto">
          <a:xfrm>
            <a:off x="0" y="1219200"/>
            <a:ext cx="9144000" cy="501675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sq-AL" sz="2400" b="1" dirty="0" smtClean="0">
                <a:latin typeface="Cambria" panose="02040503050406030204" pitchFamily="18" charset="0"/>
                <a:ea typeface="Cambria" panose="02040503050406030204" pitchFamily="18" charset="0"/>
              </a:rPr>
              <a:t>Konflikti </a:t>
            </a:r>
            <a:r>
              <a:rPr lang="sq-AL" sz="2400" b="1" dirty="0">
                <a:latin typeface="Cambria" panose="02040503050406030204" pitchFamily="18" charset="0"/>
                <a:ea typeface="Cambria" panose="02040503050406030204" pitchFamily="18" charset="0"/>
              </a:rPr>
              <a:t>i interesit</a:t>
            </a:r>
            <a:r>
              <a:rPr lang="sq-AL" sz="2400" dirty="0">
                <a:latin typeface="Cambria" panose="02040503050406030204" pitchFamily="18" charset="0"/>
                <a:ea typeface="Cambria" panose="02040503050406030204" pitchFamily="18" charset="0"/>
              </a:rPr>
              <a:t>” </a:t>
            </a:r>
            <a:r>
              <a:rPr lang="sq-AL" sz="2400" dirty="0" smtClean="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Ky përkufizim ndërlidhet </a:t>
            </a:r>
            <a:r>
              <a:rPr lang="sq-AL" sz="2400" b="1" dirty="0">
                <a:latin typeface="Cambria" panose="02040503050406030204" pitchFamily="18" charset="0"/>
                <a:ea typeface="Cambria" panose="02040503050406030204" pitchFamily="18" charset="0"/>
              </a:rPr>
              <a:t>me nenin 65 </a:t>
            </a:r>
            <a:r>
              <a:rPr lang="sq-AL" sz="2400" dirty="0">
                <a:latin typeface="Cambria" panose="02040503050406030204" pitchFamily="18" charset="0"/>
                <a:ea typeface="Cambria" panose="02040503050406030204" pitchFamily="18" charset="0"/>
              </a:rPr>
              <a:t>qe do te thotë se OE kur te nënshkruajnë Deklaratën nen Betim do te deklarojnë se nuk kane konflikt te interesit</a:t>
            </a:r>
            <a:r>
              <a:rPr lang="sq-AL" sz="2400" dirty="0" smtClean="0">
                <a:latin typeface="Cambria" panose="02040503050406030204" pitchFamily="18" charset="0"/>
                <a:ea typeface="Cambria" panose="02040503050406030204" pitchFamily="18" charset="0"/>
              </a:rPr>
              <a:t>.</a:t>
            </a:r>
            <a:endParaRPr lang="en-US" sz="2400" dirty="0" smtClean="0">
              <a:latin typeface="Cambria" panose="02040503050406030204" pitchFamily="18" charset="0"/>
              <a:ea typeface="Cambria" panose="02040503050406030204" pitchFamily="18" charset="0"/>
            </a:endParaRPr>
          </a:p>
          <a:p>
            <a:endParaRPr lang="en-US" sz="2400" dirty="0" smtClean="0">
              <a:latin typeface="Cambria" panose="02040503050406030204" pitchFamily="18" charset="0"/>
              <a:ea typeface="Cambria" panose="02040503050406030204" pitchFamily="18" charset="0"/>
            </a:endParaRPr>
          </a:p>
          <a:p>
            <a:r>
              <a:rPr lang="sq-AL" sz="2800" b="1" dirty="0">
                <a:latin typeface="Cambria" panose="02040503050406030204" pitchFamily="18" charset="0"/>
                <a:ea typeface="Cambria" panose="02040503050406030204" pitchFamily="18" charset="0"/>
                <a:cs typeface="Arial" panose="020B0604020202020204" pitchFamily="34" charset="0"/>
              </a:rPr>
              <a:t>Konflikti i </a:t>
            </a:r>
            <a:r>
              <a:rPr lang="sq-AL" sz="2800" b="1" dirty="0" err="1" smtClean="0">
                <a:latin typeface="Cambria" panose="02040503050406030204" pitchFamily="18" charset="0"/>
                <a:ea typeface="Cambria" panose="02040503050406030204" pitchFamily="18" charset="0"/>
                <a:cs typeface="Arial" panose="020B0604020202020204" pitchFamily="34" charset="0"/>
              </a:rPr>
              <a:t>interest</a:t>
            </a:r>
            <a:r>
              <a:rPr lang="en-US" sz="2800" b="1" dirty="0" smtClean="0">
                <a:latin typeface="Cambria" panose="02040503050406030204" pitchFamily="18" charset="0"/>
                <a:ea typeface="Cambria" panose="02040503050406030204" pitchFamily="18" charset="0"/>
                <a:cs typeface="Arial" panose="020B0604020202020204" pitchFamily="34" charset="0"/>
              </a:rPr>
              <a:t> </a:t>
            </a:r>
            <a:r>
              <a:rPr lang="en-US" sz="2800" dirty="0" smtClean="0">
                <a:latin typeface="Cambria" panose="02040503050406030204" pitchFamily="18" charset="0"/>
                <a:ea typeface="Cambria" panose="02040503050406030204" pitchFamily="18" charset="0"/>
                <a:cs typeface="Arial" panose="020B0604020202020204" pitchFamily="34" charset="0"/>
              </a:rPr>
              <a:t>- </a:t>
            </a:r>
            <a:r>
              <a:rPr lang="sq-AL" sz="2800" dirty="0" smtClean="0">
                <a:latin typeface="Cambria" panose="02040503050406030204" pitchFamily="18" charset="0"/>
                <a:ea typeface="Cambria" panose="02040503050406030204" pitchFamily="18" charset="0"/>
                <a:cs typeface="Arial" panose="020B0604020202020204" pitchFamily="34" charset="0"/>
              </a:rPr>
              <a:t>një </a:t>
            </a:r>
            <a:r>
              <a:rPr lang="sq-AL" sz="2800" dirty="0">
                <a:latin typeface="Cambria" panose="02040503050406030204" pitchFamily="18" charset="0"/>
                <a:ea typeface="Cambria" panose="02040503050406030204" pitchFamily="18" charset="0"/>
                <a:cs typeface="Arial" panose="020B0604020202020204" pitchFamily="34" charset="0"/>
              </a:rPr>
              <a:t>individ konsiderohet të ketë konflikt interesi kur individi, ndonjë familjarë i tij apo bashkëpunëtorë </a:t>
            </a:r>
            <a:r>
              <a:rPr lang="en-US" sz="2800" dirty="0" smtClean="0">
                <a:latin typeface="Cambria" panose="02040503050406030204" pitchFamily="18" charset="0"/>
                <a:ea typeface="Cambria" panose="02040503050406030204" pitchFamily="18" charset="0"/>
                <a:cs typeface="Arial" panose="020B0604020202020204" pitchFamily="34" charset="0"/>
              </a:rPr>
              <a:t>,</a:t>
            </a:r>
            <a:r>
              <a:rPr lang="sq-AL" sz="2800" b="1" dirty="0" smtClean="0">
                <a:latin typeface="Cambria" panose="02040503050406030204" pitchFamily="18" charset="0"/>
                <a:ea typeface="Cambria" panose="02040503050406030204" pitchFamily="18" charset="0"/>
                <a:cs typeface="Arial" panose="020B0604020202020204" pitchFamily="34" charset="0"/>
              </a:rPr>
              <a:t>ka </a:t>
            </a:r>
            <a:r>
              <a:rPr lang="sq-AL" sz="2800" b="1" dirty="0">
                <a:latin typeface="Cambria" panose="02040503050406030204" pitchFamily="18" charset="0"/>
                <a:ea typeface="Cambria" panose="02040503050406030204" pitchFamily="18" charset="0"/>
                <a:cs typeface="Arial" panose="020B0604020202020204" pitchFamily="34" charset="0"/>
              </a:rPr>
              <a:t>një interes </a:t>
            </a:r>
            <a:r>
              <a:rPr lang="sq-AL" sz="2800" b="1" dirty="0" smtClean="0">
                <a:latin typeface="Cambria" panose="02040503050406030204" pitchFamily="18" charset="0"/>
                <a:ea typeface="Cambria" panose="02040503050406030204" pitchFamily="18" charset="0"/>
                <a:cs typeface="Arial" panose="020B0604020202020204" pitchFamily="34" charset="0"/>
              </a:rPr>
              <a:t>financiar </a:t>
            </a:r>
            <a:r>
              <a:rPr lang="sq-AL" sz="2800" b="1" dirty="0">
                <a:latin typeface="Cambria" panose="02040503050406030204" pitchFamily="18" charset="0"/>
                <a:ea typeface="Cambria" panose="02040503050406030204" pitchFamily="18" charset="0"/>
                <a:cs typeface="Arial" panose="020B0604020202020204" pitchFamily="34" charset="0"/>
              </a:rPr>
              <a:t>apo </a:t>
            </a:r>
            <a:r>
              <a:rPr lang="sq-AL" sz="2800" b="1" dirty="0" smtClean="0">
                <a:latin typeface="Cambria" panose="02040503050406030204" pitchFamily="18" charset="0"/>
                <a:ea typeface="Cambria" panose="02040503050406030204" pitchFamily="18" charset="0"/>
                <a:cs typeface="Arial" panose="020B0604020202020204" pitchFamily="34" charset="0"/>
              </a:rPr>
              <a:t>interes tjetër</a:t>
            </a:r>
            <a:r>
              <a:rPr lang="en-US" sz="2800" b="1" dirty="0" smtClean="0">
                <a:latin typeface="Cambria" panose="02040503050406030204" pitchFamily="18" charset="0"/>
                <a:ea typeface="Cambria" panose="02040503050406030204" pitchFamily="18" charset="0"/>
                <a:cs typeface="Arial" panose="020B0604020202020204" pitchFamily="34" charset="0"/>
              </a:rPr>
              <a:t> </a:t>
            </a:r>
            <a:r>
              <a:rPr lang="en-US" sz="2800" dirty="0" smtClean="0">
                <a:latin typeface="Cambria" panose="02040503050406030204" pitchFamily="18" charset="0"/>
                <a:ea typeface="Cambria" panose="02040503050406030204" pitchFamily="18" charset="0"/>
                <a:cs typeface="Arial" panose="020B0604020202020204" pitchFamily="34" charset="0"/>
              </a:rPr>
              <a:t>, </a:t>
            </a:r>
            <a:r>
              <a:rPr lang="sq-AL" sz="2800" dirty="0">
                <a:latin typeface="Cambria" panose="02040503050406030204" pitchFamily="18" charset="0"/>
                <a:ea typeface="Cambria" panose="02040503050406030204" pitchFamily="18" charset="0"/>
                <a:cs typeface="Arial" panose="020B0604020202020204" pitchFamily="34" charset="0"/>
              </a:rPr>
              <a:t>apo </a:t>
            </a:r>
            <a:r>
              <a:rPr lang="en-US" sz="2800" dirty="0">
                <a:latin typeface="Cambria" panose="02040503050406030204" pitchFamily="18" charset="0"/>
                <a:ea typeface="Cambria" panose="02040503050406030204" pitchFamily="18" charset="0"/>
                <a:cs typeface="Arial" panose="020B0604020202020204" pitchFamily="34" charset="0"/>
              </a:rPr>
              <a:t> </a:t>
            </a:r>
            <a:r>
              <a:rPr lang="sq-AL" sz="2800" dirty="0">
                <a:latin typeface="Cambria" panose="02040503050406030204" pitchFamily="18" charset="0"/>
                <a:ea typeface="Cambria" panose="02040503050406030204" pitchFamily="18" charset="0"/>
                <a:cs typeface="Arial" panose="020B0604020202020204" pitchFamily="34" charset="0"/>
              </a:rPr>
              <a:t>mund te ketë </a:t>
            </a:r>
            <a:r>
              <a:rPr lang="sq-AL" sz="2800" b="1" dirty="0">
                <a:latin typeface="Cambria" panose="02040503050406030204" pitchFamily="18" charset="0"/>
                <a:ea typeface="Cambria" panose="02040503050406030204" pitchFamily="18" charset="0"/>
                <a:cs typeface="Arial" panose="020B0604020202020204" pitchFamily="34" charset="0"/>
              </a:rPr>
              <a:t>përfitime materiale, financiare</a:t>
            </a:r>
            <a:r>
              <a:rPr lang="sq-AL" sz="2800" b="1" dirty="0" smtClean="0">
                <a:latin typeface="Cambria" panose="02040503050406030204" pitchFamily="18" charset="0"/>
                <a:ea typeface="Cambria" panose="02040503050406030204" pitchFamily="18" charset="0"/>
                <a:cs typeface="Arial" panose="020B0604020202020204" pitchFamily="34" charset="0"/>
              </a:rPr>
              <a:t> që </a:t>
            </a:r>
            <a:r>
              <a:rPr lang="sq-AL" sz="2800" b="1" dirty="0">
                <a:latin typeface="Cambria" panose="02040503050406030204" pitchFamily="18" charset="0"/>
                <a:ea typeface="Cambria" panose="02040503050406030204" pitchFamily="18" charset="0"/>
                <a:cs typeface="Arial" panose="020B0604020202020204" pitchFamily="34" charset="0"/>
              </a:rPr>
              <a:t>pengon ose duket se pengon pavarësinë e </a:t>
            </a:r>
            <a:r>
              <a:rPr lang="sq-AL" sz="2800" b="1" dirty="0" smtClean="0">
                <a:latin typeface="Cambria" panose="02040503050406030204" pitchFamily="18" charset="0"/>
                <a:ea typeface="Cambria" panose="02040503050406030204" pitchFamily="18" charset="0"/>
                <a:cs typeface="Arial" panose="020B0604020202020204" pitchFamily="34" charset="0"/>
              </a:rPr>
              <a:t>gjykimit</a:t>
            </a:r>
            <a:r>
              <a:rPr lang="en-US" sz="2800" b="1" dirty="0" smtClean="0">
                <a:latin typeface="Cambria" panose="02040503050406030204" pitchFamily="18" charset="0"/>
                <a:ea typeface="Cambria" panose="02040503050406030204" pitchFamily="18" charset="0"/>
                <a:cs typeface="Arial" panose="020B0604020202020204" pitchFamily="34" charset="0"/>
              </a:rPr>
              <a:t> </a:t>
            </a:r>
            <a:r>
              <a:rPr lang="en-US" sz="2800" b="1" dirty="0" err="1" smtClean="0">
                <a:latin typeface="Cambria" panose="02040503050406030204" pitchFamily="18" charset="0"/>
                <a:ea typeface="Cambria" panose="02040503050406030204" pitchFamily="18" charset="0"/>
                <a:cs typeface="Arial" panose="020B0604020202020204" pitchFamily="34" charset="0"/>
              </a:rPr>
              <a:t>drejt</a:t>
            </a:r>
            <a:r>
              <a:rPr lang="en-US" sz="2800" b="1" dirty="0" smtClean="0">
                <a:latin typeface="Cambria" panose="02040503050406030204" pitchFamily="18" charset="0"/>
                <a:ea typeface="Cambria" panose="02040503050406030204" pitchFamily="18" charset="0"/>
                <a:cs typeface="Arial" panose="020B0604020202020204" pitchFamily="34" charset="0"/>
              </a:rPr>
              <a:t> </a:t>
            </a:r>
            <a:r>
              <a:rPr lang="sq-AL" sz="2800" b="1" dirty="0" smtClean="0">
                <a:latin typeface="Cambria" panose="02040503050406030204" pitchFamily="18" charset="0"/>
                <a:ea typeface="Cambria" panose="02040503050406030204" pitchFamily="18" charset="0"/>
                <a:cs typeface="Arial" panose="020B0604020202020204" pitchFamily="34" charset="0"/>
              </a:rPr>
              <a:t> </a:t>
            </a:r>
            <a:r>
              <a:rPr lang="sq-AL" sz="2800" b="1" dirty="0">
                <a:latin typeface="Cambria" panose="02040503050406030204" pitchFamily="18" charset="0"/>
                <a:ea typeface="Cambria" panose="02040503050406030204" pitchFamily="18" charset="0"/>
                <a:cs typeface="Arial" panose="020B0604020202020204" pitchFamily="34" charset="0"/>
              </a:rPr>
              <a:t>të </a:t>
            </a:r>
            <a:r>
              <a:rPr lang="sq-AL" sz="2800" b="1" dirty="0" smtClean="0">
                <a:latin typeface="Cambria" panose="02040503050406030204" pitchFamily="18" charset="0"/>
                <a:ea typeface="Cambria" panose="02040503050406030204" pitchFamily="18" charset="0"/>
                <a:cs typeface="Arial" panose="020B0604020202020204" pitchFamily="34" charset="0"/>
              </a:rPr>
              <a:t>individit</a:t>
            </a:r>
            <a:r>
              <a:rPr lang="en-US" sz="2800" b="1" dirty="0" smtClean="0">
                <a:latin typeface="Cambria" panose="02040503050406030204" pitchFamily="18" charset="0"/>
                <a:ea typeface="Cambria" panose="02040503050406030204" pitchFamily="18" charset="0"/>
                <a:cs typeface="Arial" panose="020B0604020202020204" pitchFamily="34" charset="0"/>
              </a:rPr>
              <a:t> </a:t>
            </a:r>
            <a:r>
              <a:rPr lang="sq-AL" sz="2800" b="1" dirty="0" smtClean="0">
                <a:latin typeface="Cambria" panose="02040503050406030204" pitchFamily="18" charset="0"/>
                <a:ea typeface="Cambria" panose="02040503050406030204" pitchFamily="18" charset="0"/>
                <a:cs typeface="Arial" panose="020B0604020202020204" pitchFamily="34" charset="0"/>
              </a:rPr>
              <a:t>në </a:t>
            </a:r>
            <a:r>
              <a:rPr lang="sq-AL" sz="2800" b="1" dirty="0">
                <a:latin typeface="Cambria" panose="02040503050406030204" pitchFamily="18" charset="0"/>
                <a:ea typeface="Cambria" panose="02040503050406030204" pitchFamily="18" charset="0"/>
                <a:cs typeface="Arial" panose="020B0604020202020204" pitchFamily="34" charset="0"/>
              </a:rPr>
              <a:t>zbatimin e përgjegjësisë ndaj </a:t>
            </a:r>
            <a:r>
              <a:rPr lang="en-US" sz="2800" b="1" dirty="0" err="1">
                <a:latin typeface="Cambria" panose="02040503050406030204" pitchFamily="18" charset="0"/>
                <a:ea typeface="Cambria" panose="02040503050406030204" pitchFamily="18" charset="0"/>
                <a:cs typeface="Arial" panose="020B0604020202020204" pitchFamily="34" charset="0"/>
              </a:rPr>
              <a:t>instuticionit</a:t>
            </a:r>
            <a:r>
              <a:rPr lang="sq-AL" sz="2800" b="1" dirty="0" smtClean="0">
                <a:latin typeface="Cambria" panose="02040503050406030204" pitchFamily="18" charset="0"/>
                <a:ea typeface="Cambria" panose="02040503050406030204" pitchFamily="18" charset="0"/>
                <a:cs typeface="Arial" panose="020B0604020202020204" pitchFamily="34" charset="0"/>
              </a:rPr>
              <a:t>; </a:t>
            </a:r>
            <a:endParaRPr lang="en-US" sz="2800" b="1" dirty="0">
              <a:latin typeface="Cambria" panose="02040503050406030204" pitchFamily="18" charset="0"/>
              <a:ea typeface="Cambria" panose="02040503050406030204" pitchFamily="18" charset="0"/>
              <a:cs typeface="Arial" panose="020B0604020202020204" pitchFamily="34" charset="0"/>
            </a:endParaRPr>
          </a:p>
          <a:p>
            <a:pPr marL="457200" indent="-457200"/>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371600" y="228601"/>
            <a:ext cx="7696200" cy="457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r>
              <a:rPr lang="sq-AL" sz="28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Historia e sistemit Kombëtar te Prokurimit</a:t>
            </a:r>
            <a:r>
              <a:rPr lang="en-US" sz="28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p>
        </p:txBody>
      </p:sp>
      <p:sp>
        <p:nvSpPr>
          <p:cNvPr id="28675" name="Symbol zastępczy zawartości 2"/>
          <p:cNvSpPr>
            <a:spLocks noGrp="1"/>
          </p:cNvSpPr>
          <p:nvPr>
            <p:ph idx="1"/>
          </p:nvPr>
        </p:nvSpPr>
        <p:spPr bwMode="auto">
          <a:xfrm>
            <a:off x="76200" y="990600"/>
            <a:ext cx="8686800" cy="5486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pPr>
              <a:buFont typeface="Wingdings" panose="05000000000000000000" pitchFamily="2" charset="2"/>
              <a:buChar char="§"/>
            </a:pPr>
            <a:r>
              <a:rPr lang="en-US" sz="2400" dirty="0">
                <a:latin typeface="Cambria" panose="02040503050406030204" pitchFamily="18" charset="0"/>
                <a:ea typeface="Cambria" panose="02040503050406030204" pitchFamily="18" charset="0"/>
                <a:cs typeface="Arial" panose="020B0604020202020204" pitchFamily="34" charset="0"/>
              </a:rPr>
              <a:t>N</a:t>
            </a:r>
            <a:r>
              <a:rPr lang="sq-AL" sz="2400" dirty="0">
                <a:latin typeface="Cambria" panose="02040503050406030204" pitchFamily="18" charset="0"/>
                <a:ea typeface="Cambria" panose="02040503050406030204" pitchFamily="18" charset="0"/>
                <a:cs typeface="Arial" panose="020B0604020202020204" pitchFamily="34" charset="0"/>
              </a:rPr>
              <a:t>r. 02/L-99 </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ishte</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ligji</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i</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dytë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për</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prokurim</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publik</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që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ishtë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në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fuqi</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nga</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viti</a:t>
            </a:r>
            <a:r>
              <a:rPr lang="en-US" sz="2400" dirty="0" smtClean="0">
                <a:latin typeface="Cambria" panose="02040503050406030204" pitchFamily="18" charset="0"/>
                <a:ea typeface="Cambria" panose="02040503050406030204" pitchFamily="18" charset="0"/>
                <a:cs typeface="Arial" panose="020B0604020202020204" pitchFamily="34" charset="0"/>
              </a:rPr>
              <a:t> 2007 -2009.</a:t>
            </a:r>
          </a:p>
          <a:p>
            <a:pPr>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cs typeface="Arial" panose="020B0604020202020204" pitchFamily="34" charset="0"/>
              </a:rPr>
              <a:t>Arsyeja</a:t>
            </a:r>
            <a:r>
              <a:rPr lang="en-US" sz="2400" dirty="0" smtClean="0">
                <a:latin typeface="Cambria" panose="02040503050406030204" pitchFamily="18" charset="0"/>
                <a:ea typeface="Cambria" panose="02040503050406030204" pitchFamily="18" charset="0"/>
                <a:cs typeface="Arial" panose="020B0604020202020204" pitchFamily="34" charset="0"/>
              </a:rPr>
              <a:t> e </a:t>
            </a:r>
            <a:r>
              <a:rPr lang="en-US" sz="2400" dirty="0" err="1" smtClean="0">
                <a:latin typeface="Cambria" panose="02040503050406030204" pitchFamily="18" charset="0"/>
                <a:ea typeface="Cambria" panose="02040503050406030204" pitchFamily="18" charset="0"/>
                <a:cs typeface="Arial" panose="020B0604020202020204" pitchFamily="34" charset="0"/>
              </a:rPr>
              <a:t>nxjerrjes</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së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ketij</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ligji</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ishte</a:t>
            </a:r>
            <a:r>
              <a:rPr lang="en-US" sz="2400" dirty="0" smtClean="0">
                <a:latin typeface="Cambria" panose="02040503050406030204" pitchFamily="18" charset="0"/>
                <a:ea typeface="Cambria" panose="02040503050406030204" pitchFamily="18" charset="0"/>
                <a:cs typeface="Arial" panose="020B0604020202020204" pitchFamily="34" charset="0"/>
              </a:rPr>
              <a:t> se </a:t>
            </a:r>
            <a:r>
              <a:rPr lang="en-US" sz="2400" dirty="0" err="1" smtClean="0">
                <a:latin typeface="Cambria" panose="02040503050406030204" pitchFamily="18" charset="0"/>
                <a:ea typeface="Cambria" panose="02040503050406030204" pitchFamily="18" charset="0"/>
                <a:cs typeface="Arial" panose="020B0604020202020204" pitchFamily="34" charset="0"/>
              </a:rPr>
              <a:t>ligji</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i</a:t>
            </a:r>
            <a:r>
              <a:rPr lang="en-US" sz="2400" dirty="0" smtClean="0">
                <a:latin typeface="Cambria" panose="02040503050406030204" pitchFamily="18" charset="0"/>
                <a:ea typeface="Cambria" panose="02040503050406030204" pitchFamily="18" charset="0"/>
                <a:cs typeface="Arial" panose="020B0604020202020204" pitchFamily="34" charset="0"/>
              </a:rPr>
              <a:t> pare  </a:t>
            </a:r>
            <a:r>
              <a:rPr lang="en-US" sz="2400" dirty="0" err="1" smtClean="0">
                <a:latin typeface="Cambria" panose="02040503050406030204" pitchFamily="18" charset="0"/>
                <a:ea typeface="Cambria" panose="02040503050406030204" pitchFamily="18" charset="0"/>
                <a:cs typeface="Arial" panose="020B0604020202020204" pitchFamily="34" charset="0"/>
              </a:rPr>
              <a:t>nuk</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ishte</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në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përputhje</a:t>
            </a:r>
            <a:r>
              <a:rPr lang="en-US" sz="2400" dirty="0" smtClean="0">
                <a:latin typeface="Cambria" panose="02040503050406030204" pitchFamily="18" charset="0"/>
                <a:ea typeface="Cambria" panose="02040503050406030204" pitchFamily="18" charset="0"/>
                <a:cs typeface="Arial" panose="020B0604020202020204" pitchFamily="34" charset="0"/>
              </a:rPr>
              <a:t> me </a:t>
            </a:r>
            <a:r>
              <a:rPr lang="en-US" sz="2400" dirty="0" err="1" smtClean="0">
                <a:latin typeface="Cambria" panose="02040503050406030204" pitchFamily="18" charset="0"/>
                <a:ea typeface="Cambria" panose="02040503050406030204" pitchFamily="18" charset="0"/>
                <a:cs typeface="Arial" panose="020B0604020202020204" pitchFamily="34" charset="0"/>
              </a:rPr>
              <a:t>Direktivat</a:t>
            </a:r>
            <a:r>
              <a:rPr lang="en-US" sz="2400" dirty="0" smtClean="0">
                <a:latin typeface="Cambria" panose="02040503050406030204" pitchFamily="18" charset="0"/>
                <a:ea typeface="Cambria" panose="02040503050406030204" pitchFamily="18" charset="0"/>
                <a:cs typeface="Arial" panose="020B0604020202020204" pitchFamily="34" charset="0"/>
              </a:rPr>
              <a:t> e </a:t>
            </a:r>
            <a:r>
              <a:rPr lang="en-US" sz="2400" dirty="0" err="1" smtClean="0">
                <a:latin typeface="Cambria" panose="02040503050406030204" pitchFamily="18" charset="0"/>
                <a:ea typeface="Cambria" panose="02040503050406030204" pitchFamily="18" charset="0"/>
                <a:cs typeface="Arial" panose="020B0604020202020204" pitchFamily="34" charset="0"/>
              </a:rPr>
              <a:t>Komisionit</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Evropian</a:t>
            </a:r>
            <a:r>
              <a:rPr lang="en-US" sz="2400" dirty="0" smtClean="0">
                <a:latin typeface="Cambria" panose="02040503050406030204" pitchFamily="18" charset="0"/>
                <a:ea typeface="Cambria" panose="02040503050406030204" pitchFamily="18" charset="0"/>
                <a:cs typeface="Arial" panose="020B0604020202020204" pitchFamily="34" charset="0"/>
              </a:rPr>
              <a:t>. </a:t>
            </a:r>
            <a:endParaRPr lang="en-US" sz="2400" dirty="0">
              <a:latin typeface="Cambria" panose="02040503050406030204" pitchFamily="18" charset="0"/>
              <a:ea typeface="Cambria" panose="02040503050406030204" pitchFamily="18" charset="0"/>
              <a:cs typeface="Arial" panose="020B0604020202020204" pitchFamily="34" charset="0"/>
            </a:endParaRPr>
          </a:p>
          <a:p>
            <a:r>
              <a:rPr lang="sq-AL" sz="2400" dirty="0" smtClean="0">
                <a:latin typeface="Cambria" panose="02040503050406030204" pitchFamily="18" charset="0"/>
                <a:ea typeface="Cambria" panose="02040503050406030204" pitchFamily="18" charset="0"/>
                <a:cs typeface="Arial" panose="020B0604020202020204" pitchFamily="34" charset="0"/>
              </a:rPr>
              <a:t>LPP </a:t>
            </a:r>
            <a:r>
              <a:rPr lang="sq-AL" sz="2400" dirty="0">
                <a:latin typeface="Cambria" panose="02040503050406030204" pitchFamily="18" charset="0"/>
                <a:ea typeface="Cambria" panose="02040503050406030204" pitchFamily="18" charset="0"/>
                <a:cs typeface="Arial" panose="020B0604020202020204" pitchFamily="34" charset="0"/>
              </a:rPr>
              <a:t>i vitit </a:t>
            </a:r>
            <a:r>
              <a:rPr lang="sq-AL" sz="2400" dirty="0" smtClean="0">
                <a:latin typeface="Cambria" panose="02040503050406030204" pitchFamily="18" charset="0"/>
                <a:ea typeface="Cambria" panose="02040503050406030204" pitchFamily="18" charset="0"/>
                <a:cs typeface="Arial" panose="020B0604020202020204" pitchFamily="34" charset="0"/>
              </a:rPr>
              <a:t>2007</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nuk përmban asnjë dispozitë për kryerjen e prokurimeve nga misionet </a:t>
            </a:r>
            <a:r>
              <a:rPr lang="sq-AL" sz="2400" dirty="0" smtClean="0">
                <a:latin typeface="Cambria" panose="02040503050406030204" pitchFamily="18" charset="0"/>
                <a:ea typeface="Cambria" panose="02040503050406030204" pitchFamily="18" charset="0"/>
                <a:cs typeface="Arial" panose="020B0604020202020204" pitchFamily="34" charset="0"/>
              </a:rPr>
              <a:t>diplomatike</a:t>
            </a:r>
            <a:r>
              <a:rPr lang="en-US" sz="2400" dirty="0" smtClean="0">
                <a:latin typeface="Cambria" panose="02040503050406030204" pitchFamily="18" charset="0"/>
                <a:ea typeface="Cambria" panose="02040503050406030204" pitchFamily="18" charset="0"/>
                <a:cs typeface="Arial" panose="020B0604020202020204" pitchFamily="34" charset="0"/>
              </a:rPr>
              <a:t>.</a:t>
            </a:r>
          </a:p>
          <a:p>
            <a:r>
              <a:rPr lang="sq-AL" sz="2400" dirty="0">
                <a:latin typeface="Cambria" panose="02040503050406030204" pitchFamily="18" charset="0"/>
                <a:ea typeface="Cambria" panose="02040503050406030204" pitchFamily="18" charset="0"/>
                <a:cs typeface="Arial" panose="020B0604020202020204" pitchFamily="34" charset="0"/>
              </a:rPr>
              <a:t>Ministria e Punëve të Jashtme të Kosovës është themeluar në vitin </a:t>
            </a:r>
            <a:r>
              <a:rPr lang="sq-AL" sz="2400" dirty="0" smtClean="0">
                <a:latin typeface="Cambria" panose="02040503050406030204" pitchFamily="18" charset="0"/>
                <a:ea typeface="Cambria" panose="02040503050406030204" pitchFamily="18" charset="0"/>
                <a:cs typeface="Arial" panose="020B0604020202020204" pitchFamily="34" charset="0"/>
              </a:rPr>
              <a:t>2008</a:t>
            </a:r>
            <a:r>
              <a:rPr lang="en-US" sz="2400" dirty="0" smtClean="0">
                <a:latin typeface="Cambria" panose="02040503050406030204" pitchFamily="18" charset="0"/>
                <a:ea typeface="Cambria" panose="02040503050406030204" pitchFamily="18" charset="0"/>
                <a:cs typeface="Arial" panose="020B0604020202020204" pitchFamily="34" charset="0"/>
              </a:rPr>
              <a:t>.</a:t>
            </a:r>
            <a:endParaRPr lang="en-US" sz="2400" dirty="0">
              <a:latin typeface="Cambria" panose="02040503050406030204" pitchFamily="18" charset="0"/>
              <a:ea typeface="Cambria" panose="02040503050406030204" pitchFamily="18" charset="0"/>
              <a:cs typeface="Arial" panose="020B0604020202020204" pitchFamily="34" charset="0"/>
            </a:endParaRPr>
          </a:p>
          <a:p>
            <a:r>
              <a:rPr lang="sq-AL" sz="2400" dirty="0">
                <a:latin typeface="Cambria" panose="02040503050406030204" pitchFamily="18" charset="0"/>
                <a:ea typeface="Cambria" panose="02040503050406030204" pitchFamily="18" charset="0"/>
                <a:cs typeface="Arial" panose="020B0604020202020204" pitchFamily="34" charset="0"/>
              </a:rPr>
              <a:t>Me rastin e themelimit </a:t>
            </a:r>
            <a:r>
              <a:rPr lang="sq-AL" sz="2400" dirty="0" smtClean="0">
                <a:latin typeface="Cambria" panose="02040503050406030204" pitchFamily="18" charset="0"/>
                <a:ea typeface="Cambria" panose="02040503050406030204" pitchFamily="18" charset="0"/>
                <a:cs typeface="Arial" panose="020B0604020202020204" pitchFamily="34" charset="0"/>
              </a:rPr>
              <a:t>t</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misioneve diplomatike </a:t>
            </a:r>
            <a:r>
              <a:rPr lang="sq-AL" sz="2400" dirty="0" smtClean="0">
                <a:latin typeface="Cambria" panose="02040503050406030204" pitchFamily="18" charset="0"/>
                <a:ea typeface="Cambria" panose="02040503050406030204" pitchFamily="18" charset="0"/>
                <a:cs typeface="Arial" panose="020B0604020202020204" pitchFamily="34" charset="0"/>
              </a:rPr>
              <a:t>t</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Republikës se Kosovës jashtë vendit janë paraqitur vështirësi </a:t>
            </a:r>
            <a:r>
              <a:rPr lang="sq-AL" sz="2400" dirty="0" smtClean="0">
                <a:latin typeface="Cambria" panose="02040503050406030204" pitchFamily="18" charset="0"/>
                <a:ea typeface="Cambria" panose="02040503050406030204" pitchFamily="18" charset="0"/>
                <a:cs typeface="Arial" panose="020B0604020202020204" pitchFamily="34" charset="0"/>
              </a:rPr>
              <a:t>t</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ndryshme për funksionimin normal </a:t>
            </a:r>
            <a:r>
              <a:rPr lang="sq-AL" sz="2400" dirty="0" smtClean="0">
                <a:latin typeface="Cambria" panose="02040503050406030204" pitchFamily="18" charset="0"/>
                <a:ea typeface="Cambria" panose="02040503050406030204" pitchFamily="18" charset="0"/>
                <a:cs typeface="Arial" panose="020B0604020202020204" pitchFamily="34" charset="0"/>
              </a:rPr>
              <a:t>t</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këtyre </a:t>
            </a:r>
            <a:r>
              <a:rPr lang="sq-AL" sz="2400" dirty="0" smtClean="0">
                <a:latin typeface="Cambria" panose="02040503050406030204" pitchFamily="18" charset="0"/>
                <a:ea typeface="Cambria" panose="02040503050406030204" pitchFamily="18" charset="0"/>
                <a:cs typeface="Arial" panose="020B0604020202020204" pitchFamily="34" charset="0"/>
              </a:rPr>
              <a:t>misioneve</a:t>
            </a:r>
            <a:r>
              <a:rPr lang="en-US" sz="2400" dirty="0" smtClean="0">
                <a:latin typeface="Cambria" panose="02040503050406030204" pitchFamily="18" charset="0"/>
                <a:ea typeface="Cambria" panose="02040503050406030204" pitchFamily="18" charset="0"/>
                <a:cs typeface="Arial" panose="020B0604020202020204" pitchFamily="34" charset="0"/>
              </a:rPr>
              <a:t>.</a:t>
            </a:r>
            <a:endParaRPr lang="en-GB" sz="2400" dirty="0">
              <a:latin typeface="Cambria" panose="02040503050406030204" pitchFamily="18" charset="0"/>
              <a:ea typeface="Cambria" panose="02040503050406030204" pitchFamily="18" charset="0"/>
              <a:cs typeface="Arial" panose="020B0604020202020204" pitchFamily="34" charset="0"/>
            </a:endParaRPr>
          </a:p>
          <a:p>
            <a:r>
              <a:rPr lang="en-US" sz="2400" b="1" dirty="0" smtClean="0">
                <a:latin typeface="Cambria" panose="02040503050406030204" pitchFamily="18" charset="0"/>
                <a:ea typeface="Cambria" panose="02040503050406030204" pitchFamily="18" charset="0"/>
                <a:cs typeface="Arial" panose="020B0604020202020204" pitchFamily="34" charset="0"/>
              </a:rPr>
              <a:t>K</a:t>
            </a:r>
            <a:r>
              <a:rPr lang="sq-AL" sz="2400" b="1" dirty="0" err="1" smtClean="0">
                <a:latin typeface="Cambria" panose="02040503050406030204" pitchFamily="18" charset="0"/>
                <a:ea typeface="Cambria" panose="02040503050406030204" pitchFamily="18" charset="0"/>
                <a:cs typeface="Arial" panose="020B0604020202020204" pitchFamily="34" charset="0"/>
              </a:rPr>
              <a:t>ështu</a:t>
            </a:r>
            <a:r>
              <a:rPr lang="sq-AL" sz="2400" b="1" dirty="0" smtClean="0">
                <a:latin typeface="Cambria" panose="02040503050406030204" pitchFamily="18" charset="0"/>
                <a:ea typeface="Cambria" panose="02040503050406030204" pitchFamily="18" charset="0"/>
                <a:cs typeface="Arial" panose="020B0604020202020204" pitchFamily="34" charset="0"/>
              </a:rPr>
              <a:t> q</a:t>
            </a:r>
            <a:r>
              <a:rPr lang="en-US" sz="2400" b="1" dirty="0" smtClean="0">
                <a:latin typeface="Cambria" panose="02040503050406030204" pitchFamily="18" charset="0"/>
                <a:ea typeface="Cambria" panose="02040503050406030204" pitchFamily="18" charset="0"/>
                <a:cs typeface="Arial" panose="020B0604020202020204" pitchFamily="34" charset="0"/>
              </a:rPr>
              <a:t>ë</a:t>
            </a:r>
            <a:r>
              <a:rPr lang="sq-AL" sz="2400" b="1" dirty="0" smtClean="0">
                <a:latin typeface="Cambria" panose="02040503050406030204" pitchFamily="18" charset="0"/>
                <a:ea typeface="Cambria" panose="02040503050406030204" pitchFamily="18" charset="0"/>
                <a:cs typeface="Arial" panose="020B0604020202020204" pitchFamily="34" charset="0"/>
              </a:rPr>
              <a:t> </a:t>
            </a:r>
            <a:r>
              <a:rPr lang="sq-AL" sz="2400" b="1" dirty="0">
                <a:latin typeface="Cambria" panose="02040503050406030204" pitchFamily="18" charset="0"/>
                <a:ea typeface="Cambria" panose="02040503050406030204" pitchFamily="18" charset="0"/>
                <a:cs typeface="Arial" panose="020B0604020202020204" pitchFamily="34" charset="0"/>
              </a:rPr>
              <a:t>është paraqitur nevoja urgjente për ndryshimin e </a:t>
            </a:r>
            <a:r>
              <a:rPr lang="sq-AL" sz="2400" b="1" dirty="0" smtClean="0">
                <a:latin typeface="Cambria" panose="02040503050406030204" pitchFamily="18" charset="0"/>
                <a:ea typeface="Cambria" panose="02040503050406030204" pitchFamily="18" charset="0"/>
                <a:cs typeface="Arial" panose="020B0604020202020204" pitchFamily="34" charset="0"/>
              </a:rPr>
              <a:t>LPP-s</a:t>
            </a:r>
            <a:r>
              <a:rPr lang="en-US" sz="2400" b="1" dirty="0" smtClean="0">
                <a:latin typeface="Cambria" panose="02040503050406030204" pitchFamily="18" charset="0"/>
                <a:ea typeface="Cambria" panose="02040503050406030204" pitchFamily="18" charset="0"/>
                <a:cs typeface="Arial" panose="020B0604020202020204" pitchFamily="34" charset="0"/>
              </a:rPr>
              <a:t>ë.</a:t>
            </a:r>
            <a:r>
              <a:rPr lang="sq-AL" sz="2400" b="1" dirty="0" smtClean="0">
                <a:latin typeface="Cambria" panose="02040503050406030204" pitchFamily="18" charset="0"/>
                <a:ea typeface="Cambria" panose="02040503050406030204" pitchFamily="18" charset="0"/>
                <a:cs typeface="Arial" panose="020B0604020202020204" pitchFamily="34" charset="0"/>
              </a:rPr>
              <a:t> </a:t>
            </a:r>
            <a:endParaRPr lang="en-US" sz="2400" b="1" dirty="0">
              <a:latin typeface="Cambria" panose="02040503050406030204" pitchFamily="18" charset="0"/>
              <a:ea typeface="Cambria" panose="02040503050406030204" pitchFamily="18" charset="0"/>
              <a:cs typeface="Arial" panose="020B0604020202020204" pitchFamily="34" charset="0"/>
            </a:endParaRPr>
          </a:p>
          <a:p>
            <a:pPr marL="0" indent="0">
              <a:buNone/>
            </a:pPr>
            <a:endParaRPr lang="en-US" sz="2400" dirty="0">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38136966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76200" y="152400"/>
            <a:ext cx="9067800" cy="6858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nchorCtr="0">
            <a:normAutofit fontScale="90000"/>
          </a:bodyPr>
          <a:lstStyle/>
          <a:p>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sq-AL"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 </a:t>
            </a:r>
            <a:r>
              <a:rPr lang="sq-AL"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10</a:t>
            </a:r>
            <a:r>
              <a:rPr lang="en-US"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  </a:t>
            </a:r>
            <a:r>
              <a:rPr lang="sq-AL"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Mjetet </a:t>
            </a:r>
            <a:r>
              <a:rPr lang="sq-AL"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për promovimin e Transparencës</a:t>
            </a:r>
            <a:r>
              <a:rPr lang="en-US"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GB"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GB"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endParaRPr lang="el-GR" altLang="el-GR"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endParaRPr>
          </a:p>
        </p:txBody>
      </p:sp>
      <p:sp>
        <p:nvSpPr>
          <p:cNvPr id="16" name="Text Box 23"/>
          <p:cNvSpPr txBox="1">
            <a:spLocks noChangeArrowheads="1"/>
          </p:cNvSpPr>
          <p:nvPr/>
        </p:nvSpPr>
        <p:spPr bwMode="auto">
          <a:xfrm>
            <a:off x="0" y="1143000"/>
            <a:ext cx="9144000" cy="517064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400" dirty="0">
                <a:latin typeface="Cambria" panose="02040503050406030204" pitchFamily="18" charset="0"/>
                <a:ea typeface="Cambria" panose="02040503050406030204" pitchFamily="18" charset="0"/>
              </a:rPr>
              <a:t> AK do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krijoj</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dhe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mirëmbajë</a:t>
            </a:r>
            <a:r>
              <a:rPr lang="en-US" sz="2400"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një</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regjistër</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përmbledhës</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të</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prokurimit</a:t>
            </a:r>
            <a:r>
              <a:rPr lang="en-US" sz="2400" b="1"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lidhje</a:t>
            </a:r>
            <a:r>
              <a:rPr lang="en-US" sz="2400" dirty="0">
                <a:latin typeface="Cambria" panose="02040503050406030204" pitchFamily="18" charset="0"/>
                <a:ea typeface="Cambria" panose="02040503050406030204" pitchFamily="18" charset="0"/>
              </a:rPr>
              <a:t> me </a:t>
            </a:r>
            <a:r>
              <a:rPr lang="en-US" sz="2400" dirty="0" err="1">
                <a:latin typeface="Cambria" panose="02040503050406030204" pitchFamily="18" charset="0"/>
                <a:ea typeface="Cambria" panose="02040503050406030204" pitchFamily="18" charset="0"/>
              </a:rPr>
              <a:t>secilën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procedurë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prokurimit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përmban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hapat</a:t>
            </a:r>
            <a:r>
              <a:rPr lang="en-US" sz="2400" dirty="0">
                <a:latin typeface="Cambria" panose="02040503050406030204" pitchFamily="18" charset="0"/>
                <a:ea typeface="Cambria" panose="02040503050406030204" pitchFamily="18" charset="0"/>
              </a:rPr>
              <a:t> e </a:t>
            </a:r>
            <a:r>
              <a:rPr lang="en-US" sz="2400" dirty="0" err="1" smtClean="0">
                <a:latin typeface="Cambria" panose="02040503050406030204" pitchFamily="18" charset="0"/>
                <a:ea typeface="Cambria" panose="02040503050406030204" pitchFamily="18" charset="0"/>
              </a:rPr>
              <a:t>procesit</a:t>
            </a:r>
            <a:r>
              <a:rPr lang="en-US" sz="2400" dirty="0" smtClean="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procedurës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dhe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rezultateve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procedurës</a:t>
            </a:r>
            <a:r>
              <a:rPr lang="en-US" sz="2400" dirty="0">
                <a:latin typeface="Cambria" panose="02040503050406030204" pitchFamily="18" charset="0"/>
                <a:ea typeface="Cambria" panose="02040503050406030204" pitchFamily="18" charset="0"/>
              </a:rPr>
              <a:t>. </a:t>
            </a:r>
          </a:p>
          <a:p>
            <a:r>
              <a:rPr lang="sq-AL" sz="2400" b="1" dirty="0" smtClean="0">
                <a:latin typeface="Cambria" panose="02040503050406030204" pitchFamily="18" charset="0"/>
                <a:ea typeface="Cambria" panose="02040503050406030204" pitchFamily="18" charset="0"/>
              </a:rPr>
              <a:t>Ruajtja </a:t>
            </a:r>
            <a:r>
              <a:rPr lang="sq-AL" sz="2400" b="1" dirty="0">
                <a:latin typeface="Cambria" panose="02040503050406030204" pitchFamily="18" charset="0"/>
                <a:ea typeface="Cambria" panose="02040503050406030204" pitchFamily="18" charset="0"/>
              </a:rPr>
              <a:t>e dokumenteve përkatëse bëhet sipas legjislacionit në fuqi për </a:t>
            </a:r>
            <a:r>
              <a:rPr lang="sq-AL" sz="2400" b="1" dirty="0">
                <a:solidFill>
                  <a:srgbClr val="FF0000"/>
                </a:solidFill>
                <a:latin typeface="Cambria" panose="02040503050406030204" pitchFamily="18" charset="0"/>
                <a:ea typeface="Cambria" panose="02040503050406030204" pitchFamily="18" charset="0"/>
              </a:rPr>
              <a:t>Arkivat </a:t>
            </a:r>
            <a:r>
              <a:rPr lang="sq-AL" sz="2400" b="1" dirty="0" smtClean="0">
                <a:solidFill>
                  <a:srgbClr val="FF0000"/>
                </a:solidFill>
                <a:latin typeface="Cambria" panose="02040503050406030204" pitchFamily="18" charset="0"/>
                <a:ea typeface="Cambria" panose="02040503050406030204" pitchFamily="18" charset="0"/>
              </a:rPr>
              <a:t>Shtetërore. </a:t>
            </a:r>
            <a:endParaRPr lang="en-US" sz="2400" b="1" dirty="0" smtClean="0">
              <a:solidFill>
                <a:srgbClr val="FF0000"/>
              </a:solidFill>
              <a:latin typeface="Cambria" panose="02040503050406030204" pitchFamily="18" charset="0"/>
              <a:ea typeface="Cambria" panose="02040503050406030204" pitchFamily="18" charset="0"/>
            </a:endParaRPr>
          </a:p>
          <a:p>
            <a:r>
              <a:rPr lang="sq-AL" sz="2400" b="1" dirty="0" smtClean="0">
                <a:latin typeface="Cambria" panose="02040503050406030204" pitchFamily="18" charset="0"/>
                <a:ea typeface="Cambria" panose="02040503050406030204" pitchFamily="18" charset="0"/>
              </a:rPr>
              <a:t>Ndryshohet </a:t>
            </a:r>
            <a:r>
              <a:rPr lang="en-US" sz="2400" b="1" dirty="0" smtClean="0">
                <a:latin typeface="Cambria" panose="02040503050406030204" pitchFamily="18" charset="0"/>
                <a:ea typeface="Cambria" panose="02040503050406030204" pitchFamily="18" charset="0"/>
              </a:rPr>
              <a:t>- </a:t>
            </a:r>
            <a:r>
              <a:rPr lang="sq-AL" sz="2400" b="1" dirty="0" smtClean="0">
                <a:latin typeface="Cambria" panose="02040503050406030204" pitchFamily="18" charset="0"/>
                <a:ea typeface="Cambria" panose="02040503050406030204" pitchFamily="18" charset="0"/>
              </a:rPr>
              <a:t>Fjala </a:t>
            </a:r>
            <a:r>
              <a:rPr lang="sq-AL" sz="2400" b="1" i="1" dirty="0">
                <a:solidFill>
                  <a:srgbClr val="FF0000"/>
                </a:solidFill>
                <a:latin typeface="Cambria" panose="02040503050406030204" pitchFamily="18" charset="0"/>
                <a:ea typeface="Cambria" panose="02040503050406030204" pitchFamily="18" charset="0"/>
              </a:rPr>
              <a:t>person</a:t>
            </a:r>
            <a:r>
              <a:rPr lang="sq-AL" sz="2400" b="1" dirty="0">
                <a:solidFill>
                  <a:srgbClr val="FF0000"/>
                </a:solidFill>
                <a:latin typeface="Cambria" panose="02040503050406030204" pitchFamily="18" charset="0"/>
                <a:ea typeface="Cambria" panose="02040503050406030204" pitchFamily="18" charset="0"/>
              </a:rPr>
              <a:t> </a:t>
            </a:r>
            <a:r>
              <a:rPr lang="sq-AL" sz="2400" dirty="0">
                <a:solidFill>
                  <a:srgbClr val="FF0000"/>
                </a:solidFill>
                <a:latin typeface="Cambria" panose="02040503050406030204" pitchFamily="18" charset="0"/>
                <a:ea typeface="Cambria" panose="02040503050406030204" pitchFamily="18" charset="0"/>
              </a:rPr>
              <a:t>z</a:t>
            </a:r>
            <a:r>
              <a:rPr lang="sq-AL" sz="2400" dirty="0">
                <a:latin typeface="Cambria" panose="02040503050406030204" pitchFamily="18" charset="0"/>
                <a:ea typeface="Cambria" panose="02040503050406030204" pitchFamily="18" charset="0"/>
              </a:rPr>
              <a:t>ëvendësohet me fjalën </a:t>
            </a:r>
            <a:r>
              <a:rPr lang="sq-AL" sz="2400" b="1" i="1" dirty="0">
                <a:solidFill>
                  <a:srgbClr val="FF0000"/>
                </a:solidFill>
                <a:latin typeface="Cambria" panose="02040503050406030204" pitchFamily="18" charset="0"/>
                <a:ea typeface="Cambria" panose="02040503050406030204" pitchFamily="18" charset="0"/>
              </a:rPr>
              <a:t>pale e interesit</a:t>
            </a:r>
            <a:r>
              <a:rPr lang="sq-AL" sz="2400" b="1" dirty="0">
                <a:solidFill>
                  <a:srgbClr val="FF0000"/>
                </a:solidFill>
                <a:latin typeface="Cambria" panose="02040503050406030204" pitchFamily="18" charset="0"/>
                <a:ea typeface="Cambria" panose="02040503050406030204" pitchFamily="18" charset="0"/>
              </a:rPr>
              <a:t> </a:t>
            </a:r>
            <a:r>
              <a:rPr lang="sq-AL" sz="2400" dirty="0" err="1">
                <a:latin typeface="Cambria" panose="02040503050406030204" pitchFamily="18" charset="0"/>
                <a:ea typeface="Cambria" panose="02040503050406030204" pitchFamily="18" charset="0"/>
              </a:rPr>
              <a:t>dmth</a:t>
            </a:r>
            <a:r>
              <a:rPr lang="sq-AL" sz="2400" dirty="0">
                <a:latin typeface="Cambria" panose="02040503050406030204" pitchFamily="18" charset="0"/>
                <a:ea typeface="Cambria" panose="02040503050406030204" pitchFamily="18" charset="0"/>
              </a:rPr>
              <a:t> vetëm pala e interesit mund te kërkoj qasje ne dokumentacion</a:t>
            </a:r>
            <a:r>
              <a:rPr lang="sq-AL" sz="2400" dirty="0" smtClean="0">
                <a:latin typeface="Cambria" panose="02040503050406030204" pitchFamily="18" charset="0"/>
                <a:ea typeface="Cambria" panose="02040503050406030204" pitchFamily="18" charset="0"/>
              </a:rPr>
              <a:t>.</a:t>
            </a:r>
            <a:endParaRPr lang="en-US" sz="2400" dirty="0">
              <a:latin typeface="Cambria" panose="02040503050406030204" pitchFamily="18" charset="0"/>
              <a:ea typeface="Cambria" panose="02040503050406030204" pitchFamily="18" charset="0"/>
            </a:endParaRPr>
          </a:p>
          <a:p>
            <a:r>
              <a:rPr lang="sq-AL" sz="2400" b="1" dirty="0" smtClean="0">
                <a:latin typeface="Cambria" panose="02040503050406030204" pitchFamily="18" charset="0"/>
                <a:ea typeface="Cambria" panose="02040503050406030204" pitchFamily="18" charset="0"/>
              </a:rPr>
              <a:t>Pala </a:t>
            </a:r>
            <a:r>
              <a:rPr lang="sq-AL" sz="2400" b="1" dirty="0">
                <a:latin typeface="Cambria" panose="02040503050406030204" pitchFamily="18" charset="0"/>
                <a:ea typeface="Cambria" panose="02040503050406030204" pitchFamily="18" charset="0"/>
              </a:rPr>
              <a:t>e interesit, ne përputhje me nenin 4.1.26, është </a:t>
            </a:r>
            <a:r>
              <a:rPr lang="sq-AL" sz="2400" dirty="0">
                <a:latin typeface="Cambria" panose="02040503050406030204" pitchFamily="18" charset="0"/>
                <a:ea typeface="Cambria" panose="02040503050406030204" pitchFamily="18" charset="0"/>
              </a:rPr>
              <a:t>personi që mund të </a:t>
            </a:r>
            <a:r>
              <a:rPr lang="sq-AL" sz="2400" b="1" dirty="0">
                <a:latin typeface="Cambria" panose="02040503050406030204" pitchFamily="18" charset="0"/>
                <a:ea typeface="Cambria" panose="02040503050406030204" pitchFamily="18" charset="0"/>
              </a:rPr>
              <a:t>dëshmojë interes material nga rezultati i aktivitetit të prokurimit </a:t>
            </a:r>
            <a:r>
              <a:rPr lang="sq-AL" sz="2400" dirty="0">
                <a:latin typeface="Cambria" panose="02040503050406030204" pitchFamily="18" charset="0"/>
                <a:ea typeface="Cambria" panose="02040503050406030204" pitchFamily="18" charset="0"/>
              </a:rPr>
              <a:t>të zbatuar nga autoriteti kontraktues </a:t>
            </a:r>
            <a:r>
              <a:rPr lang="sq-AL" sz="2400" dirty="0" smtClean="0">
                <a:latin typeface="Cambria" panose="02040503050406030204" pitchFamily="18" charset="0"/>
                <a:ea typeface="Cambria" panose="02040503050406030204" pitchFamily="18" charset="0"/>
              </a:rPr>
              <a:t>duke </a:t>
            </a:r>
            <a:r>
              <a:rPr lang="sq-AL" sz="2400" dirty="0">
                <a:latin typeface="Cambria" panose="02040503050406030204" pitchFamily="18" charset="0"/>
                <a:ea typeface="Cambria" panose="02040503050406030204" pitchFamily="18" charset="0"/>
              </a:rPr>
              <a:t>përfshire cilindo person i cili ka qenë ose mund të jetë në rrezik të dëmtimit nga një shkelje e pretenduar</a:t>
            </a:r>
            <a:r>
              <a:rPr lang="sq-AL" sz="2400" dirty="0" smtClean="0">
                <a:latin typeface="Cambria" panose="02040503050406030204" pitchFamily="18" charset="0"/>
                <a:ea typeface="Cambria" panose="02040503050406030204" pitchFamily="18" charset="0"/>
              </a:rPr>
              <a:t>.</a:t>
            </a:r>
            <a:endParaRPr lang="en-US" sz="2400" dirty="0" smtClean="0">
              <a:latin typeface="Cambria" panose="02040503050406030204" pitchFamily="18" charset="0"/>
              <a:ea typeface="Cambria" panose="02040503050406030204"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0" y="0"/>
            <a:ext cx="9144000" cy="14478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nchorCtr="0">
            <a:normAutofit fontScale="90000"/>
          </a:bodyPr>
          <a:lstStyle/>
          <a:p>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sq-AL"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 26</a:t>
            </a:r>
            <a:r>
              <a:rPr lang="en-US"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 </a:t>
            </a:r>
            <a:r>
              <a:rPr lang="sq-AL"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Nënshkrimi i kontratave publike</a:t>
            </a:r>
            <a:r>
              <a:rPr lang="sq-AL" sz="31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sq-AL" sz="31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US" altLang="el-GR"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altLang="el-GR"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endParaRPr lang="el-GR" altLang="el-GR"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endParaRPr>
          </a:p>
        </p:txBody>
      </p:sp>
      <p:sp>
        <p:nvSpPr>
          <p:cNvPr id="16" name="Text Box 23"/>
          <p:cNvSpPr txBox="1">
            <a:spLocks noChangeArrowheads="1"/>
          </p:cNvSpPr>
          <p:nvPr/>
        </p:nvSpPr>
        <p:spPr bwMode="auto">
          <a:xfrm>
            <a:off x="0" y="1600200"/>
            <a:ext cx="9144000" cy="452431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400" dirty="0" smtClean="0">
                <a:latin typeface="Cambria" panose="02040503050406030204" pitchFamily="18" charset="0"/>
                <a:ea typeface="Cambria" panose="02040503050406030204" pitchFamily="18" charset="0"/>
                <a:cs typeface="Arial" panose="020B0604020202020204" pitchFamily="34" charset="0"/>
              </a:rPr>
              <a:t>K</a:t>
            </a:r>
            <a:r>
              <a:rPr lang="sq-AL" sz="2400" dirty="0" err="1" smtClean="0">
                <a:latin typeface="Cambria" panose="02040503050406030204" pitchFamily="18" charset="0"/>
                <a:ea typeface="Cambria" panose="02040503050406030204" pitchFamily="18" charset="0"/>
                <a:cs typeface="Arial" panose="020B0604020202020204" pitchFamily="34" charset="0"/>
              </a:rPr>
              <a:t>ontratat</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me vlera minimale </a:t>
            </a:r>
            <a:r>
              <a:rPr lang="sq-AL" sz="2400" dirty="0" smtClean="0">
                <a:latin typeface="Cambria" panose="02040503050406030204" pitchFamily="18" charset="0"/>
                <a:ea typeface="Cambria" panose="02040503050406030204" pitchFamily="18" charset="0"/>
              </a:rPr>
              <a:t>(1000)</a:t>
            </a:r>
            <a:r>
              <a:rPr lang="sq-AL" sz="2400" dirty="0" smtClean="0">
                <a:latin typeface="Cambria" panose="02040503050406030204" pitchFamily="18" charset="0"/>
                <a:ea typeface="Cambria" panose="02040503050406030204" pitchFamily="18" charset="0"/>
                <a:cs typeface="Arial" panose="020B0604020202020204" pitchFamily="34" charset="0"/>
              </a:rPr>
              <a:t>që </a:t>
            </a:r>
            <a:r>
              <a:rPr lang="sq-AL" sz="2400" dirty="0">
                <a:latin typeface="Cambria" panose="02040503050406030204" pitchFamily="18" charset="0"/>
                <a:ea typeface="Cambria" panose="02040503050406030204" pitchFamily="18" charset="0"/>
                <a:cs typeface="Arial" panose="020B0604020202020204" pitchFamily="34" charset="0"/>
              </a:rPr>
              <a:t>zhvillohen në Institucionet arsimore, në pajtim me nenin 19 paragrafi 4 të këtij ligji, person i autorizuar të nënshkruaj një kontratë është Drejtori i Institucionit Arsimor</a:t>
            </a:r>
            <a:r>
              <a:rPr lang="en-US" sz="2400" dirty="0" smtClean="0">
                <a:latin typeface="Cambria" panose="02040503050406030204" pitchFamily="18" charset="0"/>
                <a:ea typeface="Cambria" panose="02040503050406030204" pitchFamily="18" charset="0"/>
                <a:cs typeface="Arial" panose="020B0604020202020204" pitchFamily="34" charset="0"/>
              </a:rPr>
              <a:t>.</a:t>
            </a:r>
          </a:p>
          <a:p>
            <a:r>
              <a:rPr lang="en-US" sz="2400" dirty="0" smtClean="0">
                <a:latin typeface="Cambria" panose="02040503050406030204" pitchFamily="18" charset="0"/>
                <a:ea typeface="Cambria" panose="02040503050406030204" pitchFamily="18" charset="0"/>
              </a:rPr>
              <a:t>P</a:t>
            </a:r>
            <a:r>
              <a:rPr lang="sq-AL" sz="2400" dirty="0" err="1" smtClean="0">
                <a:latin typeface="Cambria" panose="02040503050406030204" pitchFamily="18" charset="0"/>
                <a:ea typeface="Cambria" panose="02040503050406030204" pitchFamily="18" charset="0"/>
              </a:rPr>
              <a:t>ërjashtohet</a:t>
            </a:r>
            <a:r>
              <a:rPr lang="sq-AL" sz="2400" dirty="0" smtClean="0">
                <a:latin typeface="Cambria" panose="02040503050406030204" pitchFamily="18" charset="0"/>
                <a:ea typeface="Cambria" panose="02040503050406030204" pitchFamily="18" charset="0"/>
              </a:rPr>
              <a:t> </a:t>
            </a:r>
            <a:r>
              <a:rPr lang="sq-AL" sz="2400" b="1" dirty="0">
                <a:latin typeface="Cambria" panose="02040503050406030204" pitchFamily="18" charset="0"/>
                <a:ea typeface="Cambria" panose="02040503050406030204" pitchFamily="18" charset="0"/>
              </a:rPr>
              <a:t>Presidenti</a:t>
            </a:r>
            <a:r>
              <a:rPr lang="sq-AL" sz="2400" dirty="0">
                <a:latin typeface="Cambria" panose="02040503050406030204" pitchFamily="18" charset="0"/>
                <a:ea typeface="Cambria" panose="02040503050406030204" pitchFamily="18" charset="0"/>
              </a:rPr>
              <a:t>, </a:t>
            </a:r>
            <a:r>
              <a:rPr lang="sq-AL" sz="2400" b="1" dirty="0">
                <a:latin typeface="Cambria" panose="02040503050406030204" pitchFamily="18" charset="0"/>
                <a:ea typeface="Cambria" panose="02040503050406030204" pitchFamily="18" charset="0"/>
              </a:rPr>
              <a:t>Kryetari i Kuvendit </a:t>
            </a:r>
            <a:r>
              <a:rPr lang="sq-AL" sz="2400" dirty="0">
                <a:latin typeface="Cambria" panose="02040503050406030204" pitchFamily="18" charset="0"/>
                <a:ea typeface="Cambria" panose="02040503050406030204" pitchFamily="18" charset="0"/>
              </a:rPr>
              <a:t>dhe </a:t>
            </a:r>
            <a:r>
              <a:rPr lang="sq-AL" sz="2400" b="1" dirty="0">
                <a:latin typeface="Cambria" panose="02040503050406030204" pitchFamily="18" charset="0"/>
                <a:ea typeface="Cambria" panose="02040503050406030204" pitchFamily="18" charset="0"/>
              </a:rPr>
              <a:t>Kryeministri</a:t>
            </a:r>
            <a:r>
              <a:rPr lang="sq-AL" sz="2400" dirty="0">
                <a:latin typeface="Cambria" panose="02040503050406030204" pitchFamily="18" charset="0"/>
                <a:ea typeface="Cambria" panose="02040503050406030204" pitchFamily="18" charset="0"/>
              </a:rPr>
              <a:t> nga obligimi i nënshkrimit te kontratës. </a:t>
            </a:r>
            <a:endParaRPr lang="en-US" sz="2400" dirty="0">
              <a:latin typeface="Cambria" panose="02040503050406030204" pitchFamily="18" charset="0"/>
              <a:ea typeface="Cambria" panose="02040503050406030204" pitchFamily="18" charset="0"/>
            </a:endParaRPr>
          </a:p>
          <a:p>
            <a:r>
              <a:rPr lang="en-US" sz="2400" dirty="0" smtClean="0">
                <a:latin typeface="Cambria" panose="02040503050406030204" pitchFamily="18" charset="0"/>
                <a:ea typeface="Cambria" panose="02040503050406030204" pitchFamily="18" charset="0"/>
              </a:rPr>
              <a:t>P</a:t>
            </a:r>
            <a:r>
              <a:rPr lang="sq-AL" sz="2400" dirty="0" err="1" smtClean="0">
                <a:latin typeface="Cambria" panose="02040503050406030204" pitchFamily="18" charset="0"/>
                <a:ea typeface="Cambria" panose="02040503050406030204" pitchFamily="18" charset="0"/>
              </a:rPr>
              <a:t>ërjashtohet</a:t>
            </a:r>
            <a:r>
              <a:rPr lang="sq-AL" sz="2400" dirty="0" smtClean="0">
                <a:latin typeface="Cambria" panose="02040503050406030204" pitchFamily="18" charset="0"/>
                <a:ea typeface="Cambria" panose="02040503050406030204" pitchFamily="18" charset="0"/>
              </a:rPr>
              <a:t> </a:t>
            </a:r>
            <a:r>
              <a:rPr lang="sq-AL" sz="2400" b="1" dirty="0">
                <a:latin typeface="Cambria" panose="02040503050406030204" pitchFamily="18" charset="0"/>
                <a:ea typeface="Cambria" panose="02040503050406030204" pitchFamily="18" charset="0"/>
              </a:rPr>
              <a:t>Ministri i Financave </a:t>
            </a:r>
            <a:r>
              <a:rPr lang="sq-AL" sz="2400" dirty="0">
                <a:latin typeface="Cambria" panose="02040503050406030204" pitchFamily="18" charset="0"/>
                <a:ea typeface="Cambria" panose="02040503050406030204" pitchFamily="18" charset="0"/>
              </a:rPr>
              <a:t>nga obligimi i nënshkrimit te kontratave te </a:t>
            </a:r>
            <a:r>
              <a:rPr lang="sq-AL" sz="2400" dirty="0" err="1">
                <a:latin typeface="Cambria" panose="02040503050406030204" pitchFamily="18" charset="0"/>
                <a:ea typeface="Cambria" panose="02040503050406030204" pitchFamily="18" charset="0"/>
              </a:rPr>
              <a:t>konkluduara</a:t>
            </a:r>
            <a:r>
              <a:rPr lang="sq-AL" sz="2400" dirty="0">
                <a:latin typeface="Cambria" panose="02040503050406030204" pitchFamily="18" charset="0"/>
                <a:ea typeface="Cambria" panose="02040503050406030204" pitchFamily="18" charset="0"/>
              </a:rPr>
              <a:t> nga AQP</a:t>
            </a:r>
            <a:r>
              <a:rPr lang="sq-AL" sz="2400" dirty="0" smtClean="0">
                <a:latin typeface="Cambria" panose="02040503050406030204" pitchFamily="18" charset="0"/>
                <a:ea typeface="Cambria" panose="02040503050406030204" pitchFamily="18" charset="0"/>
              </a:rPr>
              <a:t>.</a:t>
            </a:r>
            <a:endParaRPr lang="en-US" sz="2400" b="1" dirty="0">
              <a:latin typeface="Cambria" panose="02040503050406030204" pitchFamily="18" charset="0"/>
              <a:ea typeface="Cambria" panose="02040503050406030204" pitchFamily="18" charset="0"/>
            </a:endParaRPr>
          </a:p>
          <a:p>
            <a:r>
              <a:rPr lang="sq-AL" sz="2400" dirty="0" smtClean="0">
                <a:latin typeface="Cambria" panose="02040503050406030204" pitchFamily="18" charset="0"/>
                <a:ea typeface="Cambria" panose="02040503050406030204" pitchFamily="18" charset="0"/>
              </a:rPr>
              <a:t>Me </a:t>
            </a:r>
            <a:r>
              <a:rPr lang="sq-AL" sz="2400" dirty="0">
                <a:latin typeface="Cambria" panose="02040503050406030204" pitchFamily="18" charset="0"/>
                <a:ea typeface="Cambria" panose="02040503050406030204" pitchFamily="18" charset="0"/>
              </a:rPr>
              <a:t>LPP bazik vlera e parashikuar e kontratës është </a:t>
            </a:r>
            <a:r>
              <a:rPr lang="sq-AL" sz="2400" u="sng" dirty="0">
                <a:latin typeface="Cambria" panose="02040503050406030204" pitchFamily="18" charset="0"/>
                <a:ea typeface="Cambria" panose="02040503050406030204" pitchFamily="18" charset="0"/>
              </a:rPr>
              <a:t>konsideruar </a:t>
            </a:r>
            <a:r>
              <a:rPr lang="sq-AL" sz="2400" u="sng" dirty="0" err="1">
                <a:latin typeface="Cambria" panose="02040503050406030204" pitchFamily="18" charset="0"/>
                <a:ea typeface="Cambria" panose="02040503050406030204" pitchFamily="18" charset="0"/>
              </a:rPr>
              <a:t>konfidencial</a:t>
            </a:r>
            <a:r>
              <a:rPr lang="sq-AL" sz="2400" u="sng" dirty="0">
                <a:latin typeface="Cambria" panose="02040503050406030204" pitchFamily="18" charset="0"/>
                <a:ea typeface="Cambria" panose="02040503050406030204" pitchFamily="18" charset="0"/>
              </a:rPr>
              <a:t>.</a:t>
            </a:r>
            <a:r>
              <a:rPr lang="sq-AL" sz="2400" dirty="0">
                <a:latin typeface="Cambria" panose="02040503050406030204" pitchFamily="18" charset="0"/>
                <a:ea typeface="Cambria" panose="02040503050406030204" pitchFamily="18" charset="0"/>
              </a:rPr>
              <a:t> </a:t>
            </a:r>
            <a:endParaRPr lang="en-US" sz="2400" dirty="0">
              <a:latin typeface="Cambria" panose="02040503050406030204" pitchFamily="18" charset="0"/>
              <a:ea typeface="Cambria" panose="02040503050406030204" pitchFamily="18" charset="0"/>
            </a:endParaRPr>
          </a:p>
          <a:p>
            <a:r>
              <a:rPr lang="sq-AL" sz="2400" dirty="0">
                <a:latin typeface="Cambria" panose="02040503050406030204" pitchFamily="18" charset="0"/>
                <a:ea typeface="Cambria" panose="02040503050406030204" pitchFamily="18" charset="0"/>
              </a:rPr>
              <a:t>Me </a:t>
            </a:r>
            <a:r>
              <a:rPr lang="sq-AL" sz="2400" dirty="0" err="1">
                <a:latin typeface="Cambria" panose="02040503050406030204" pitchFamily="18" charset="0"/>
                <a:ea typeface="Cambria" panose="02040503050406030204" pitchFamily="18" charset="0"/>
              </a:rPr>
              <a:t>amendamentim</a:t>
            </a:r>
            <a:r>
              <a:rPr lang="sq-AL" sz="2400" dirty="0">
                <a:latin typeface="Cambria" panose="02040503050406030204" pitchFamily="18" charset="0"/>
                <a:ea typeface="Cambria" panose="02040503050406030204" pitchFamily="18" charset="0"/>
              </a:rPr>
              <a:t> vlera e parashikuar e kontratave nuk është </a:t>
            </a:r>
            <a:r>
              <a:rPr lang="sq-AL" sz="2400" dirty="0" err="1">
                <a:latin typeface="Cambria" panose="02040503050406030204" pitchFamily="18" charset="0"/>
                <a:ea typeface="Cambria" panose="02040503050406030204" pitchFamily="18" charset="0"/>
              </a:rPr>
              <a:t>konfidencial</a:t>
            </a:r>
            <a:r>
              <a:rPr lang="sq-AL" sz="2400" dirty="0">
                <a:latin typeface="Cambria" panose="02040503050406030204" pitchFamily="18" charset="0"/>
                <a:ea typeface="Cambria" panose="02040503050406030204" pitchFamily="18" charset="0"/>
              </a:rPr>
              <a:t> dhe mund te publikohet ne Njoftimin për kontrate</a:t>
            </a:r>
            <a:r>
              <a:rPr lang="sq-AL" sz="2400" b="1" dirty="0" smtClean="0">
                <a:latin typeface="Cambria" panose="02040503050406030204" pitchFamily="18" charset="0"/>
                <a:ea typeface="Cambria" panose="02040503050406030204" pitchFamily="18" charset="0"/>
              </a:rPr>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0" y="0"/>
            <a:ext cx="9144000" cy="10668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nchorCtr="0">
            <a:normAutofit fontScale="90000"/>
          </a:bodyPr>
          <a:lstStyle/>
          <a:p>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sq-AL"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 </a:t>
            </a:r>
            <a:r>
              <a:rPr lang="sq-AL"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28</a:t>
            </a:r>
            <a:r>
              <a:rPr lang="en-US"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 </a:t>
            </a:r>
            <a:r>
              <a:rPr lang="sq-AL"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Specifikimet </a:t>
            </a:r>
            <a:r>
              <a:rPr lang="sq-AL"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teknike</a:t>
            </a:r>
            <a:r>
              <a:rPr lang="sq-AL" sz="31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sq-AL" sz="31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US"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US" altLang="el-GR" sz="2400" b="1" dirty="0">
                <a:latin typeface="Cambria" panose="02040503050406030204" pitchFamily="18" charset="0"/>
                <a:ea typeface="Cambria" panose="02040503050406030204" pitchFamily="18" charset="0"/>
                <a:cs typeface="Arial" panose="020B0604020202020204" pitchFamily="34" charset="0"/>
              </a:rPr>
              <a:t/>
            </a:r>
            <a:br>
              <a:rPr lang="en-US" altLang="el-GR" sz="2400" b="1" dirty="0">
                <a:latin typeface="Cambria" panose="02040503050406030204" pitchFamily="18" charset="0"/>
                <a:ea typeface="Cambria" panose="02040503050406030204" pitchFamily="18" charset="0"/>
                <a:cs typeface="Arial" panose="020B0604020202020204" pitchFamily="34" charset="0"/>
              </a:rPr>
            </a:br>
            <a:endParaRPr lang="el-GR" altLang="el-GR" sz="2400" b="1" dirty="0">
              <a:latin typeface="Cambria" panose="02040503050406030204" pitchFamily="18" charset="0"/>
              <a:ea typeface="Cambria" panose="02040503050406030204" pitchFamily="18" charset="0"/>
              <a:cs typeface="Arial" panose="020B0604020202020204" pitchFamily="34" charset="0"/>
            </a:endParaRPr>
          </a:p>
        </p:txBody>
      </p:sp>
      <p:sp>
        <p:nvSpPr>
          <p:cNvPr id="16" name="Text Box 23"/>
          <p:cNvSpPr txBox="1">
            <a:spLocks noChangeArrowheads="1"/>
          </p:cNvSpPr>
          <p:nvPr/>
        </p:nvSpPr>
        <p:spPr bwMode="auto">
          <a:xfrm>
            <a:off x="0" y="1066800"/>
            <a:ext cx="9144000" cy="526297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sq-AL" sz="2400" b="1" dirty="0" smtClean="0">
                <a:latin typeface="Cambria" panose="02040503050406030204" pitchFamily="18" charset="0"/>
                <a:ea typeface="Cambria" panose="02040503050406030204" pitchFamily="18" charset="0"/>
              </a:rPr>
              <a:t>Specifikimet </a:t>
            </a:r>
            <a:r>
              <a:rPr lang="sq-AL" sz="2400" b="1" dirty="0">
                <a:latin typeface="Cambria" panose="02040503050406030204" pitchFamily="18" charset="0"/>
                <a:ea typeface="Cambria" panose="02040503050406030204" pitchFamily="18" charset="0"/>
              </a:rPr>
              <a:t>teknike </a:t>
            </a:r>
            <a:r>
              <a:rPr lang="sq-AL" sz="2400" dirty="0">
                <a:latin typeface="Cambria" panose="02040503050406030204" pitchFamily="18" charset="0"/>
                <a:ea typeface="Cambria" panose="02040503050406030204" pitchFamily="18" charset="0"/>
              </a:rPr>
              <a:t>do të përshkruajnë dhe përkufizojnë, në mënyrë jo-diskriminuese, </a:t>
            </a:r>
            <a:r>
              <a:rPr lang="sq-AL" sz="2400" b="1" dirty="0">
                <a:latin typeface="Cambria" panose="02040503050406030204" pitchFamily="18" charset="0"/>
                <a:ea typeface="Cambria" panose="02040503050406030204" pitchFamily="18" charset="0"/>
              </a:rPr>
              <a:t>karakteristikat e obligueshme të objektit të kontratës</a:t>
            </a:r>
            <a:r>
              <a:rPr lang="sq-AL" sz="2400" dirty="0">
                <a:latin typeface="Cambria" panose="02040503050406030204" pitchFamily="18" charset="0"/>
                <a:ea typeface="Cambria" panose="02040503050406030204" pitchFamily="18" charset="0"/>
              </a:rPr>
              <a:t>, </a:t>
            </a:r>
            <a:r>
              <a:rPr lang="sq-AL" sz="2400" b="1" dirty="0">
                <a:latin typeface="Cambria" panose="02040503050406030204" pitchFamily="18" charset="0"/>
                <a:ea typeface="Cambria" panose="02040503050406030204" pitchFamily="18" charset="0"/>
              </a:rPr>
              <a:t>siç janë cilësia</a:t>
            </a:r>
            <a:r>
              <a:rPr lang="sq-AL" sz="2400" dirty="0">
                <a:latin typeface="Cambria" panose="02040503050406030204" pitchFamily="18" charset="0"/>
                <a:ea typeface="Cambria" panose="02040503050406030204" pitchFamily="18" charset="0"/>
              </a:rPr>
              <a:t>, </a:t>
            </a:r>
            <a:r>
              <a:rPr lang="sq-AL" sz="2400" b="1" dirty="0" err="1">
                <a:latin typeface="Cambria" panose="02040503050406030204" pitchFamily="18" charset="0"/>
                <a:ea typeface="Cambria" panose="02040503050406030204" pitchFamily="18" charset="0"/>
              </a:rPr>
              <a:t>performanca</a:t>
            </a:r>
            <a:r>
              <a:rPr lang="sq-AL" sz="2400" dirty="0">
                <a:latin typeface="Cambria" panose="02040503050406030204" pitchFamily="18" charset="0"/>
                <a:ea typeface="Cambria" panose="02040503050406030204" pitchFamily="18" charset="0"/>
              </a:rPr>
              <a:t>, kërkesat e </a:t>
            </a:r>
            <a:r>
              <a:rPr lang="sq-AL" sz="2400" b="1" dirty="0">
                <a:latin typeface="Cambria" panose="02040503050406030204" pitchFamily="18" charset="0"/>
                <a:ea typeface="Cambria" panose="02040503050406030204" pitchFamily="18" charset="0"/>
              </a:rPr>
              <a:t>dizajnit,</a:t>
            </a:r>
            <a:r>
              <a:rPr lang="sq-AL" sz="2400" dirty="0">
                <a:latin typeface="Cambria" panose="02040503050406030204" pitchFamily="18" charset="0"/>
                <a:ea typeface="Cambria" panose="02040503050406030204" pitchFamily="18" charset="0"/>
              </a:rPr>
              <a:t> </a:t>
            </a:r>
            <a:r>
              <a:rPr lang="sq-AL" sz="2400" b="1" dirty="0">
                <a:latin typeface="Cambria" panose="02040503050406030204" pitchFamily="18" charset="0"/>
                <a:ea typeface="Cambria" panose="02040503050406030204" pitchFamily="18" charset="0"/>
              </a:rPr>
              <a:t>dimensionet, siguria, sigurimi i cilësisë, </a:t>
            </a:r>
            <a:r>
              <a:rPr lang="sq-AL" sz="2400" dirty="0">
                <a:latin typeface="Cambria" panose="02040503050406030204" pitchFamily="18" charset="0"/>
                <a:ea typeface="Cambria" panose="02040503050406030204" pitchFamily="18" charset="0"/>
              </a:rPr>
              <a:t>terminologjia, simbolet, testimi dhe metodat e testimit, paketimi, shënimi dhe etiketimit</a:t>
            </a:r>
            <a:r>
              <a:rPr lang="sq-AL" sz="2400" dirty="0" smtClean="0">
                <a:latin typeface="Cambria" panose="02040503050406030204" pitchFamily="18" charset="0"/>
                <a:ea typeface="Cambria" panose="02040503050406030204" pitchFamily="18" charset="0"/>
              </a:rPr>
              <a:t>.</a:t>
            </a:r>
            <a:endParaRPr lang="en-US" sz="2400" dirty="0" smtClean="0">
              <a:latin typeface="Cambria" panose="02040503050406030204" pitchFamily="18" charset="0"/>
              <a:ea typeface="Cambria" panose="02040503050406030204" pitchFamily="18" charset="0"/>
            </a:endParaRPr>
          </a:p>
          <a:p>
            <a:endParaRPr lang="en-US" sz="2400" b="1" dirty="0">
              <a:latin typeface="Cambria" panose="02040503050406030204" pitchFamily="18" charset="0"/>
              <a:ea typeface="Cambria" panose="02040503050406030204" pitchFamily="18" charset="0"/>
            </a:endParaRPr>
          </a:p>
          <a:p>
            <a:r>
              <a:rPr lang="sq-AL" sz="2400" dirty="0" smtClean="0">
                <a:latin typeface="Cambria" panose="02040503050406030204" pitchFamily="18" charset="0"/>
                <a:ea typeface="Cambria" panose="02040503050406030204" pitchFamily="18" charset="0"/>
              </a:rPr>
              <a:t>Autoriteti </a:t>
            </a:r>
            <a:r>
              <a:rPr lang="sq-AL" sz="2400" dirty="0">
                <a:latin typeface="Cambria" panose="02040503050406030204" pitchFamily="18" charset="0"/>
                <a:ea typeface="Cambria" panose="02040503050406030204" pitchFamily="18" charset="0"/>
              </a:rPr>
              <a:t>Kontraktues është përgjegjës për hartimin e </a:t>
            </a:r>
            <a:r>
              <a:rPr lang="sq-AL" sz="2400" b="1" dirty="0">
                <a:latin typeface="Cambria" panose="02040503050406030204" pitchFamily="18" charset="0"/>
                <a:ea typeface="Cambria" panose="02040503050406030204" pitchFamily="18" charset="0"/>
              </a:rPr>
              <a:t>Projektit Ekzekutiv</a:t>
            </a:r>
            <a:r>
              <a:rPr lang="sq-AL" sz="2400" dirty="0">
                <a:latin typeface="Cambria" panose="02040503050406030204" pitchFamily="18" charset="0"/>
                <a:ea typeface="Cambria" panose="02040503050406030204" pitchFamily="18" charset="0"/>
              </a:rPr>
              <a:t> dhe i cili në mënyrë </a:t>
            </a:r>
            <a:r>
              <a:rPr lang="sq-AL" sz="2400" dirty="0" err="1">
                <a:latin typeface="Cambria" panose="02040503050406030204" pitchFamily="18" charset="0"/>
                <a:ea typeface="Cambria" panose="02040503050406030204" pitchFamily="18" charset="0"/>
              </a:rPr>
              <a:t>mandatore</a:t>
            </a:r>
            <a:r>
              <a:rPr lang="sq-AL" sz="2400" dirty="0">
                <a:latin typeface="Cambria" panose="02040503050406030204" pitchFamily="18" charset="0"/>
                <a:ea typeface="Cambria" panose="02040503050406030204" pitchFamily="18" charset="0"/>
              </a:rPr>
              <a:t> duhet ti bashkëngjitet </a:t>
            </a:r>
            <a:r>
              <a:rPr lang="sq-AL" sz="2400" dirty="0" smtClean="0">
                <a:latin typeface="Cambria" panose="02040503050406030204" pitchFamily="18" charset="0"/>
                <a:ea typeface="Cambria" panose="02040503050406030204" pitchFamily="18" charset="0"/>
              </a:rPr>
              <a:t>Specifikave </a:t>
            </a:r>
            <a:r>
              <a:rPr lang="sq-AL" sz="2400" dirty="0">
                <a:latin typeface="Cambria" panose="02040503050406030204" pitchFamily="18" charset="0"/>
                <a:ea typeface="Cambria" panose="02040503050406030204" pitchFamily="18" charset="0"/>
              </a:rPr>
              <a:t>Teknike, te cilat janë pjese te dosjes se tenderit</a:t>
            </a:r>
            <a:r>
              <a:rPr lang="sq-AL" sz="2400" dirty="0" smtClean="0">
                <a:latin typeface="Cambria" panose="02040503050406030204" pitchFamily="18" charset="0"/>
                <a:ea typeface="Cambria" panose="02040503050406030204" pitchFamily="18" charset="0"/>
              </a:rPr>
              <a:t>.</a:t>
            </a:r>
            <a:endParaRPr lang="en-US" sz="2400" dirty="0" smtClean="0">
              <a:latin typeface="Cambria" panose="02040503050406030204" pitchFamily="18" charset="0"/>
              <a:ea typeface="Cambria" panose="02040503050406030204" pitchFamily="18" charset="0"/>
            </a:endParaRPr>
          </a:p>
          <a:p>
            <a:endParaRPr lang="en-US" sz="2400" dirty="0">
              <a:latin typeface="Cambria" panose="02040503050406030204" pitchFamily="18" charset="0"/>
              <a:ea typeface="Cambria" panose="02040503050406030204" pitchFamily="18" charset="0"/>
            </a:endParaRPr>
          </a:p>
          <a:p>
            <a:pPr lvl="0"/>
            <a:r>
              <a:rPr lang="sq-AL" sz="2400" dirty="0" smtClean="0">
                <a:latin typeface="Cambria" panose="02040503050406030204" pitchFamily="18" charset="0"/>
                <a:ea typeface="Cambria" panose="02040503050406030204" pitchFamily="18" charset="0"/>
              </a:rPr>
              <a:t>Asnjë </a:t>
            </a:r>
            <a:r>
              <a:rPr lang="sq-AL" sz="2400" dirty="0">
                <a:latin typeface="Cambria" panose="02040503050406030204" pitchFamily="18" charset="0"/>
                <a:ea typeface="Cambria" panose="02040503050406030204" pitchFamily="18" charset="0"/>
              </a:rPr>
              <a:t>Autoriteti Kontraktues nuk i lejohet qe të lëshojë dokumentacionin e tenderit pa bashkëngjitur përshkrimin e hollësishëm të projektit</a:t>
            </a:r>
            <a:r>
              <a:rPr lang="sq-AL" sz="2400" dirty="0" smtClean="0">
                <a:latin typeface="Cambria" panose="02040503050406030204" pitchFamily="18" charset="0"/>
                <a:ea typeface="Cambria" panose="02040503050406030204" pitchFamily="18" charset="0"/>
              </a:rPr>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914400" y="0"/>
            <a:ext cx="8229600" cy="6096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nchorCtr="0">
            <a:normAutofit fontScale="90000"/>
          </a:bodyPr>
          <a:lstStyle/>
          <a:p>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smtClean="0">
                <a:latin typeface="Cambria" panose="02040503050406030204" pitchFamily="18" charset="0"/>
                <a:ea typeface="Cambria" panose="02040503050406030204" pitchFamily="18" charset="0"/>
                <a:cs typeface="Arial" panose="020B0604020202020204" pitchFamily="34" charset="0"/>
              </a:rPr>
              <a:t/>
            </a:r>
            <a:br>
              <a:rPr lang="en-GB" sz="2400" b="1" dirty="0" smtClean="0">
                <a:latin typeface="Cambria" panose="02040503050406030204" pitchFamily="18" charset="0"/>
                <a:ea typeface="Cambria" panose="02040503050406030204" pitchFamily="18" charset="0"/>
                <a:cs typeface="Arial" panose="020B0604020202020204" pitchFamily="34" charset="0"/>
              </a:rPr>
            </a:br>
            <a:r>
              <a:rPr lang="sq-AL"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 </a:t>
            </a:r>
            <a:r>
              <a:rPr lang="sq-AL"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30</a:t>
            </a:r>
            <a:r>
              <a:rPr lang="en-US"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 </a:t>
            </a:r>
            <a:r>
              <a:rPr lang="sq-AL"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Nën-kontraktimi</a:t>
            </a:r>
            <a:r>
              <a:rPr lang="en-US" sz="31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31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sq-AL" sz="31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sq-AL" sz="31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US"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US" altLang="el-GR" sz="2400" b="1" dirty="0">
                <a:latin typeface="Cambria" panose="02040503050406030204" pitchFamily="18" charset="0"/>
                <a:ea typeface="Cambria" panose="02040503050406030204" pitchFamily="18" charset="0"/>
                <a:cs typeface="Arial" panose="020B0604020202020204" pitchFamily="34" charset="0"/>
              </a:rPr>
              <a:t/>
            </a:r>
            <a:br>
              <a:rPr lang="en-US" altLang="el-GR" sz="2400" b="1" dirty="0">
                <a:latin typeface="Cambria" panose="02040503050406030204" pitchFamily="18" charset="0"/>
                <a:ea typeface="Cambria" panose="02040503050406030204" pitchFamily="18" charset="0"/>
                <a:cs typeface="Arial" panose="020B0604020202020204" pitchFamily="34" charset="0"/>
              </a:rPr>
            </a:br>
            <a:endParaRPr lang="el-GR" altLang="el-GR" sz="2400" b="1" dirty="0">
              <a:latin typeface="Cambria" panose="02040503050406030204" pitchFamily="18" charset="0"/>
              <a:ea typeface="Cambria" panose="02040503050406030204" pitchFamily="18" charset="0"/>
              <a:cs typeface="Arial" panose="020B0604020202020204" pitchFamily="34" charset="0"/>
            </a:endParaRPr>
          </a:p>
        </p:txBody>
      </p:sp>
      <p:sp>
        <p:nvSpPr>
          <p:cNvPr id="16" name="Text Box 23"/>
          <p:cNvSpPr txBox="1">
            <a:spLocks noChangeArrowheads="1"/>
          </p:cNvSpPr>
          <p:nvPr/>
        </p:nvSpPr>
        <p:spPr bwMode="auto">
          <a:xfrm>
            <a:off x="0" y="609600"/>
            <a:ext cx="8915400" cy="600164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lgn="just">
              <a:buFont typeface="Arial" panose="020B0604020202020204" pitchFamily="34" charset="0"/>
              <a:buChar char="•"/>
            </a:pPr>
            <a:r>
              <a:rPr lang="en-US" altLang="sq-AL" sz="2400" dirty="0">
                <a:latin typeface="Cambria" panose="02040503050406030204" pitchFamily="18" charset="0"/>
                <a:ea typeface="Cambria" panose="02040503050406030204" pitchFamily="18" charset="0"/>
              </a:rPr>
              <a:t>A</a:t>
            </a:r>
            <a:r>
              <a:rPr lang="sq-AL" altLang="sq-AL" sz="2400" dirty="0">
                <a:latin typeface="Cambria" panose="02040503050406030204" pitchFamily="18" charset="0"/>
                <a:ea typeface="Cambria" panose="02040503050406030204" pitchFamily="18" charset="0"/>
              </a:rPr>
              <a:t>K do të deklaron gjithashtu në </a:t>
            </a:r>
            <a:r>
              <a:rPr lang="sq-AL" altLang="sq-AL" sz="2400" dirty="0" smtClean="0">
                <a:latin typeface="Cambria" panose="02040503050406030204" pitchFamily="18" charset="0"/>
                <a:ea typeface="Cambria" panose="02040503050406030204" pitchFamily="18" charset="0"/>
              </a:rPr>
              <a:t>DT</a:t>
            </a:r>
            <a:r>
              <a:rPr lang="en-US" altLang="sq-AL" sz="2400" dirty="0" smtClean="0">
                <a:latin typeface="Cambria" panose="02040503050406030204" pitchFamily="18" charset="0"/>
                <a:ea typeface="Cambria" panose="02040503050406030204" pitchFamily="18" charset="0"/>
              </a:rPr>
              <a:t>,</a:t>
            </a:r>
            <a:r>
              <a:rPr lang="sq-AL" altLang="sq-AL" sz="2400" dirty="0" smtClean="0">
                <a:latin typeface="Cambria" panose="02040503050406030204" pitchFamily="18" charset="0"/>
                <a:ea typeface="Cambria" panose="02040503050406030204" pitchFamily="18" charset="0"/>
              </a:rPr>
              <a:t> çdo </a:t>
            </a:r>
            <a:r>
              <a:rPr lang="sq-AL" altLang="sq-AL" sz="2400" dirty="0">
                <a:latin typeface="Cambria" panose="02040503050406030204" pitchFamily="18" charset="0"/>
                <a:ea typeface="Cambria" panose="02040503050406030204" pitchFamily="18" charset="0"/>
              </a:rPr>
              <a:t>pjesë të kontratës që OE ka për qëllim të nënkontraktoj dhe secilin nënkontraktues të </a:t>
            </a:r>
            <a:r>
              <a:rPr lang="sq-AL" altLang="sq-AL" sz="2400" dirty="0" smtClean="0">
                <a:latin typeface="Cambria" panose="02040503050406030204" pitchFamily="18" charset="0"/>
                <a:ea typeface="Cambria" panose="02040503050406030204" pitchFamily="18" charset="0"/>
              </a:rPr>
              <a:t>propozuar</a:t>
            </a:r>
            <a:r>
              <a:rPr lang="en-US" altLang="sq-AL" sz="2400" dirty="0" smtClean="0">
                <a:latin typeface="Cambria" panose="02040503050406030204" pitchFamily="18" charset="0"/>
                <a:ea typeface="Cambria" panose="02040503050406030204" pitchFamily="18" charset="0"/>
              </a:rPr>
              <a:t>.</a:t>
            </a:r>
            <a:endParaRPr lang="en-US" altLang="sq-AL" sz="2400" dirty="0">
              <a:latin typeface="Cambria" panose="02040503050406030204" pitchFamily="18" charset="0"/>
              <a:ea typeface="Cambria" panose="02040503050406030204" pitchFamily="18" charset="0"/>
            </a:endParaRPr>
          </a:p>
          <a:p>
            <a:pPr marL="342900" indent="-342900">
              <a:buFont typeface="Arial" panose="020B0604020202020204" pitchFamily="34" charset="0"/>
              <a:buChar char="•"/>
            </a:pPr>
            <a:r>
              <a:rPr lang="sq-AL" altLang="sq-AL" sz="2400" dirty="0">
                <a:latin typeface="Cambria" panose="02040503050406030204" pitchFamily="18" charset="0"/>
                <a:ea typeface="Cambria" panose="02040503050406030204" pitchFamily="18" charset="0"/>
              </a:rPr>
              <a:t>Secili nen-kontraktor i propozuar duhet te përmbush </a:t>
            </a:r>
            <a:r>
              <a:rPr lang="sq-AL" altLang="sq-AL" sz="2400" b="1" dirty="0">
                <a:latin typeface="Cambria" panose="02040503050406030204" pitchFamily="18" charset="0"/>
                <a:ea typeface="Cambria" panose="02040503050406030204" pitchFamily="18" charset="0"/>
              </a:rPr>
              <a:t>kërkesat e përshtatshmërise dhe duhet te dorëzoj deshmite mbi përmbushjen e kërkesave te </a:t>
            </a:r>
            <a:r>
              <a:rPr lang="sq-AL" altLang="sq-AL" sz="2400" b="1" dirty="0" smtClean="0">
                <a:latin typeface="Cambria" panose="02040503050406030204" pitchFamily="18" charset="0"/>
                <a:ea typeface="Cambria" panose="02040503050406030204" pitchFamily="18" charset="0"/>
              </a:rPr>
              <a:t>përshtatshmërise</a:t>
            </a:r>
            <a:r>
              <a:rPr lang="sq-AL" sz="2400" b="1" dirty="0">
                <a:latin typeface="Cambria" panose="02040503050406030204" pitchFamily="18" charset="0"/>
                <a:ea typeface="Cambria" panose="02040503050406030204" pitchFamily="18" charset="0"/>
              </a:rPr>
              <a:t> </a:t>
            </a:r>
            <a:r>
              <a:rPr lang="en-US" sz="2400" b="1" dirty="0" smtClean="0">
                <a:latin typeface="Cambria" panose="02040503050406030204" pitchFamily="18" charset="0"/>
                <a:ea typeface="Cambria" panose="02040503050406030204" pitchFamily="18" charset="0"/>
              </a:rPr>
              <a:t>.</a:t>
            </a:r>
            <a:endParaRPr lang="en-US" sz="2400" dirty="0">
              <a:latin typeface="Cambria" panose="02040503050406030204" pitchFamily="18" charset="0"/>
              <a:ea typeface="Cambria" panose="02040503050406030204" pitchFamily="18" charset="0"/>
            </a:endParaRPr>
          </a:p>
          <a:p>
            <a:pPr marL="342900" indent="-342900">
              <a:buFont typeface="Arial" panose="020B0604020202020204" pitchFamily="34" charset="0"/>
              <a:buChar char="•"/>
            </a:pPr>
            <a:r>
              <a:rPr lang="sq-AL" sz="2400" dirty="0">
                <a:latin typeface="Cambria" panose="02040503050406030204" pitchFamily="18" charset="0"/>
                <a:ea typeface="Cambria" panose="02040503050406030204" pitchFamily="18" charset="0"/>
              </a:rPr>
              <a:t>Mundësia për </a:t>
            </a:r>
            <a:r>
              <a:rPr lang="sq-AL" sz="2400" b="1" dirty="0">
                <a:latin typeface="Cambria" panose="02040503050406030204" pitchFamily="18" charset="0"/>
                <a:ea typeface="Cambria" panose="02040503050406030204" pitchFamily="18" charset="0"/>
              </a:rPr>
              <a:t>pagese te drejtpërdrejtë të </a:t>
            </a:r>
            <a:r>
              <a:rPr lang="en-US" sz="2400" b="1" dirty="0" err="1" smtClean="0">
                <a:latin typeface="Cambria" panose="02040503050406030204" pitchFamily="18" charset="0"/>
                <a:ea typeface="Cambria" panose="02040503050406030204" pitchFamily="18" charset="0"/>
              </a:rPr>
              <a:t>nenkontaktorit</a:t>
            </a:r>
            <a:r>
              <a:rPr lang="en-US" sz="2400" b="1" dirty="0" smtClean="0">
                <a:latin typeface="Cambria" panose="02040503050406030204" pitchFamily="18" charset="0"/>
                <a:ea typeface="Cambria" panose="02040503050406030204" pitchFamily="18" charset="0"/>
              </a:rPr>
              <a:t>  </a:t>
            </a:r>
            <a:r>
              <a:rPr lang="en-US" sz="2400" b="1" dirty="0" err="1" smtClean="0">
                <a:latin typeface="Cambria" panose="02040503050406030204" pitchFamily="18" charset="0"/>
                <a:ea typeface="Cambria" panose="02040503050406030204" pitchFamily="18" charset="0"/>
              </a:rPr>
              <a:t>nga</a:t>
            </a:r>
            <a:r>
              <a:rPr lang="en-US" sz="2400" b="1" dirty="0" smtClean="0">
                <a:latin typeface="Cambria" panose="02040503050406030204" pitchFamily="18" charset="0"/>
                <a:ea typeface="Cambria" panose="02040503050406030204" pitchFamily="18" charset="0"/>
              </a:rPr>
              <a:t> </a:t>
            </a:r>
            <a:r>
              <a:rPr lang="sq-AL" sz="2400" b="1" dirty="0" smtClean="0">
                <a:latin typeface="Cambria" panose="02040503050406030204" pitchFamily="18" charset="0"/>
                <a:ea typeface="Cambria" panose="02040503050406030204" pitchFamily="18" charset="0"/>
              </a:rPr>
              <a:t>autoritetit </a:t>
            </a:r>
            <a:r>
              <a:rPr lang="sq-AL" sz="2400" b="1" dirty="0">
                <a:latin typeface="Cambria" panose="02040503050406030204" pitchFamily="18" charset="0"/>
                <a:ea typeface="Cambria" panose="02040503050406030204" pitchFamily="18" charset="0"/>
              </a:rPr>
              <a:t>kontraktues </a:t>
            </a:r>
            <a:r>
              <a:rPr lang="sq-AL" sz="2400" b="1" dirty="0" smtClean="0">
                <a:latin typeface="Cambria" panose="02040503050406030204" pitchFamily="18" charset="0"/>
                <a:ea typeface="Cambria" panose="02040503050406030204" pitchFamily="18" charset="0"/>
              </a:rPr>
              <a:t>për </a:t>
            </a:r>
            <a:r>
              <a:rPr lang="sq-AL" sz="2400" b="1" dirty="0">
                <a:latin typeface="Cambria" panose="02040503050406030204" pitchFamily="18" charset="0"/>
                <a:ea typeface="Cambria" panose="02040503050406030204" pitchFamily="18" charset="0"/>
              </a:rPr>
              <a:t>kryerjen e punëve </a:t>
            </a:r>
            <a:r>
              <a:rPr lang="en-US" sz="2400" b="1" dirty="0" err="1" smtClean="0">
                <a:latin typeface="Cambria" panose="02040503050406030204" pitchFamily="18" charset="0"/>
                <a:ea typeface="Cambria" panose="02040503050406030204" pitchFamily="18" charset="0"/>
              </a:rPr>
              <a:t>duhet</a:t>
            </a:r>
            <a:r>
              <a:rPr lang="en-US" sz="2400" b="1" dirty="0" smtClean="0">
                <a:latin typeface="Cambria" panose="02040503050406030204" pitchFamily="18" charset="0"/>
                <a:ea typeface="Cambria" panose="02040503050406030204" pitchFamily="18" charset="0"/>
              </a:rPr>
              <a:t> </a:t>
            </a:r>
            <a:r>
              <a:rPr lang="sq-AL" sz="2400" dirty="0" smtClean="0">
                <a:latin typeface="Cambria" panose="02040503050406030204" pitchFamily="18" charset="0"/>
                <a:ea typeface="Cambria" panose="02040503050406030204" pitchFamily="18" charset="0"/>
              </a:rPr>
              <a:t>të </a:t>
            </a:r>
            <a:r>
              <a:rPr lang="sq-AL" sz="2400" dirty="0" err="1" smtClean="0">
                <a:latin typeface="Cambria" panose="02040503050406030204" pitchFamily="18" charset="0"/>
                <a:ea typeface="Cambria" panose="02040503050406030204" pitchFamily="18" charset="0"/>
              </a:rPr>
              <a:t>përcakt</a:t>
            </a:r>
            <a:r>
              <a:rPr lang="en-US" sz="2400" dirty="0" err="1" smtClean="0">
                <a:latin typeface="Cambria" panose="02040503050406030204" pitchFamily="18" charset="0"/>
                <a:ea typeface="Cambria" panose="02040503050406030204" pitchFamily="18" charset="0"/>
              </a:rPr>
              <a:t>ohet</a:t>
            </a:r>
            <a:r>
              <a:rPr lang="en-US" sz="2400" dirty="0" smtClean="0">
                <a:latin typeface="Cambria" panose="02040503050406030204" pitchFamily="18" charset="0"/>
                <a:ea typeface="Cambria" panose="02040503050406030204" pitchFamily="18" charset="0"/>
              </a:rPr>
              <a:t> n</a:t>
            </a:r>
            <a:r>
              <a:rPr lang="sq-AL" sz="2400" dirty="0" smtClean="0">
                <a:latin typeface="Cambria" panose="02040503050406030204" pitchFamily="18" charset="0"/>
                <a:ea typeface="Cambria" panose="02040503050406030204" pitchFamily="18" charset="0"/>
              </a:rPr>
              <a:t>ë kontratë</a:t>
            </a:r>
            <a:r>
              <a:rPr lang="en-US" sz="2400" dirty="0" smtClean="0">
                <a:latin typeface="Cambria" panose="02040503050406030204" pitchFamily="18" charset="0"/>
                <a:ea typeface="Cambria" panose="02040503050406030204" pitchFamily="18" charset="0"/>
              </a:rPr>
              <a:t>n</a:t>
            </a:r>
            <a:r>
              <a:rPr lang="sq-AL" sz="2400" dirty="0" smtClean="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kryesore. </a:t>
            </a:r>
            <a:endParaRPr lang="en-US" sz="2400" dirty="0">
              <a:latin typeface="Cambria" panose="02040503050406030204" pitchFamily="18" charset="0"/>
              <a:ea typeface="Cambria" panose="02040503050406030204" pitchFamily="18" charset="0"/>
            </a:endParaRPr>
          </a:p>
          <a:p>
            <a:pPr marL="342900" indent="-342900">
              <a:buFont typeface="Arial" panose="020B0604020202020204" pitchFamily="34" charset="0"/>
              <a:buChar char="•"/>
            </a:pPr>
            <a:r>
              <a:rPr lang="sq-AL" sz="2400" dirty="0" smtClean="0">
                <a:latin typeface="Cambria" panose="02040503050406030204" pitchFamily="18" charset="0"/>
                <a:ea typeface="Cambria" panose="02040503050406030204" pitchFamily="18" charset="0"/>
              </a:rPr>
              <a:t>Kjo </a:t>
            </a:r>
            <a:r>
              <a:rPr lang="sq-AL" sz="2400" dirty="0">
                <a:latin typeface="Cambria" panose="02040503050406030204" pitchFamily="18" charset="0"/>
                <a:ea typeface="Cambria" panose="02040503050406030204" pitchFamily="18" charset="0"/>
              </a:rPr>
              <a:t>do ti ofroje nënkontraktoreve (normalisht NVM-të) një mbrojtje efektive kundër rrezikut të mos-pagesën ose pagesa te vonuara</a:t>
            </a:r>
            <a:r>
              <a:rPr lang="sq-AL" sz="2400" b="1" dirty="0" smtClean="0">
                <a:latin typeface="Cambria" panose="02040503050406030204" pitchFamily="18" charset="0"/>
                <a:ea typeface="Cambria" panose="02040503050406030204" pitchFamily="18" charset="0"/>
              </a:rPr>
              <a:t>.</a:t>
            </a:r>
            <a:endParaRPr lang="en-US" altLang="sq-AL" sz="2400" b="1" dirty="0">
              <a:latin typeface="Cambria" panose="02040503050406030204" pitchFamily="18" charset="0"/>
              <a:ea typeface="Cambria" panose="02040503050406030204" pitchFamily="18" charset="0"/>
            </a:endParaRPr>
          </a:p>
          <a:p>
            <a:pPr marL="342900" indent="-342900" algn="just">
              <a:buFont typeface="Arial" panose="020B0604020202020204" pitchFamily="34" charset="0"/>
              <a:buChar char="•"/>
            </a:pPr>
            <a:r>
              <a:rPr lang="sq-AL" altLang="sq-AL" sz="2400" dirty="0">
                <a:latin typeface="Cambria" panose="02040503050406030204" pitchFamily="18" charset="0"/>
                <a:ea typeface="Cambria" panose="02040503050406030204" pitchFamily="18" charset="0"/>
              </a:rPr>
              <a:t>Nenkontraktimi nuk bene te </a:t>
            </a:r>
            <a:r>
              <a:rPr lang="sq-AL" altLang="sq-AL" sz="2400" b="1" dirty="0">
                <a:latin typeface="Cambria" panose="02040503050406030204" pitchFamily="18" charset="0"/>
                <a:ea typeface="Cambria" panose="02040503050406030204" pitchFamily="18" charset="0"/>
              </a:rPr>
              <a:t>tejkaloje 40% te vlerës </a:t>
            </a:r>
            <a:r>
              <a:rPr lang="sq-AL" altLang="sq-AL" sz="2400" dirty="0">
                <a:latin typeface="Cambria" panose="02040503050406030204" pitchFamily="18" charset="0"/>
                <a:ea typeface="Cambria" panose="02040503050406030204" pitchFamily="18" charset="0"/>
              </a:rPr>
              <a:t>totale te kontratës, ndërsa  i njëjti  nen-kontraktore mund te propozohet nga me shume se një OE. </a:t>
            </a:r>
            <a:endParaRPr lang="en-US" altLang="sq-AL" sz="2400" dirty="0" smtClean="0">
              <a:latin typeface="Cambria" panose="02040503050406030204" pitchFamily="18" charset="0"/>
              <a:ea typeface="Cambria" panose="02040503050406030204" pitchFamily="18" charset="0"/>
            </a:endParaRPr>
          </a:p>
          <a:p>
            <a:pPr marL="342900" lvl="0" indent="-342900"/>
            <a:endParaRPr lang="en-US" sz="2400" dirty="0">
              <a:latin typeface="Cambria" panose="02040503050406030204" pitchFamily="18" charset="0"/>
              <a:ea typeface="Cambria" panose="020405030504060302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914400" y="304800"/>
            <a:ext cx="8229600" cy="6096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nchorCtr="0">
            <a:normAutofit fontScale="90000"/>
          </a:bodyPr>
          <a:lstStyle/>
          <a:p>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smtClean="0">
                <a:latin typeface="Cambria" panose="02040503050406030204" pitchFamily="18" charset="0"/>
                <a:ea typeface="Cambria" panose="02040503050406030204" pitchFamily="18" charset="0"/>
                <a:cs typeface="Arial" panose="020B0604020202020204" pitchFamily="34" charset="0"/>
              </a:rPr>
              <a:t/>
            </a:r>
            <a:br>
              <a:rPr lang="en-GB" sz="2400" b="1" dirty="0" smtClean="0">
                <a:latin typeface="Cambria" panose="02040503050406030204" pitchFamily="18" charset="0"/>
                <a:ea typeface="Cambria" panose="02040503050406030204" pitchFamily="18" charset="0"/>
                <a:cs typeface="Arial" panose="020B0604020202020204" pitchFamily="34" charset="0"/>
              </a:rPr>
            </a:br>
            <a:r>
              <a:rPr lang="sq-AL"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 </a:t>
            </a:r>
            <a:r>
              <a:rPr lang="sq-AL"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31</a:t>
            </a:r>
            <a:r>
              <a:rPr lang="en-US"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 </a:t>
            </a:r>
            <a:r>
              <a:rPr lang="sq-AL"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Ekzekutimi </a:t>
            </a:r>
            <a:r>
              <a:rPr lang="sq-AL"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i kontratave</a:t>
            </a:r>
            <a:r>
              <a:rPr lang="en-US" sz="31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31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sq-AL" sz="31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sq-AL" sz="31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US"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US" altLang="el-GR" sz="2400" b="1" dirty="0">
                <a:latin typeface="Cambria" panose="02040503050406030204" pitchFamily="18" charset="0"/>
                <a:ea typeface="Cambria" panose="02040503050406030204" pitchFamily="18" charset="0"/>
                <a:cs typeface="Arial" panose="020B0604020202020204" pitchFamily="34" charset="0"/>
              </a:rPr>
              <a:t/>
            </a:r>
            <a:br>
              <a:rPr lang="en-US" altLang="el-GR" sz="2400" b="1" dirty="0">
                <a:latin typeface="Cambria" panose="02040503050406030204" pitchFamily="18" charset="0"/>
                <a:ea typeface="Cambria" panose="02040503050406030204" pitchFamily="18" charset="0"/>
                <a:cs typeface="Arial" panose="020B0604020202020204" pitchFamily="34" charset="0"/>
              </a:rPr>
            </a:br>
            <a:endParaRPr lang="el-GR" altLang="el-GR" sz="2400" b="1" dirty="0">
              <a:latin typeface="Cambria" panose="02040503050406030204" pitchFamily="18" charset="0"/>
              <a:ea typeface="Cambria" panose="02040503050406030204" pitchFamily="18" charset="0"/>
              <a:cs typeface="Arial" panose="020B0604020202020204" pitchFamily="34" charset="0"/>
            </a:endParaRPr>
          </a:p>
        </p:txBody>
      </p:sp>
      <p:sp>
        <p:nvSpPr>
          <p:cNvPr id="16" name="Text Box 23"/>
          <p:cNvSpPr txBox="1">
            <a:spLocks noChangeArrowheads="1"/>
          </p:cNvSpPr>
          <p:nvPr/>
        </p:nvSpPr>
        <p:spPr bwMode="auto">
          <a:xfrm>
            <a:off x="0" y="1066800"/>
            <a:ext cx="9144000" cy="563231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sq-AL" sz="2000" dirty="0">
                <a:latin typeface="Cambria" panose="02040503050406030204" pitchFamily="18" charset="0"/>
                <a:ea typeface="Cambria" panose="02040503050406030204" pitchFamily="18" charset="0"/>
              </a:rPr>
              <a:t> </a:t>
            </a:r>
            <a:r>
              <a:rPr lang="sq-AL" sz="2400" dirty="0" smtClean="0">
                <a:latin typeface="Cambria" panose="02040503050406030204" pitchFamily="18" charset="0"/>
                <a:ea typeface="Cambria" panose="02040503050406030204" pitchFamily="18" charset="0"/>
              </a:rPr>
              <a:t>Autoriteti </a:t>
            </a:r>
            <a:r>
              <a:rPr lang="sq-AL" sz="2400" dirty="0">
                <a:latin typeface="Cambria" panose="02040503050406030204" pitchFamily="18" charset="0"/>
                <a:ea typeface="Cambria" panose="02040503050406030204" pitchFamily="18" charset="0"/>
              </a:rPr>
              <a:t>kontraktues mund të vendosë, ndër të </a:t>
            </a:r>
            <a:r>
              <a:rPr lang="sq-AL" sz="2400" dirty="0" smtClean="0">
                <a:latin typeface="Cambria" panose="02040503050406030204" pitchFamily="18" charset="0"/>
                <a:ea typeface="Cambria" panose="02040503050406030204" pitchFamily="18" charset="0"/>
              </a:rPr>
              <a:t>tjera</a:t>
            </a:r>
            <a:r>
              <a:rPr lang="en-US" sz="2400" dirty="0" smtClean="0">
                <a:latin typeface="Cambria" panose="02040503050406030204" pitchFamily="18" charset="0"/>
                <a:ea typeface="Cambria" panose="02040503050406030204" pitchFamily="18" charset="0"/>
              </a:rPr>
              <a:t> </a:t>
            </a:r>
            <a:r>
              <a:rPr lang="en-US" sz="2400" b="1" dirty="0" err="1" smtClean="0">
                <a:latin typeface="Cambria" panose="02040503050406030204" pitchFamily="18" charset="0"/>
                <a:ea typeface="Cambria" panose="02040503050406030204" pitchFamily="18" charset="0"/>
              </a:rPr>
              <a:t>te</a:t>
            </a:r>
            <a:r>
              <a:rPr lang="en-US" sz="2400" b="1" dirty="0" smtClean="0">
                <a:latin typeface="Cambria" panose="02040503050406030204" pitchFamily="18" charset="0"/>
                <a:ea typeface="Cambria" panose="02040503050406030204" pitchFamily="18" charset="0"/>
              </a:rPr>
              <a:t> </a:t>
            </a:r>
            <a:r>
              <a:rPr lang="sq-AL" sz="2400" b="1" dirty="0" smtClean="0">
                <a:latin typeface="Cambria" panose="02040503050406030204" pitchFamily="18" charset="0"/>
                <a:ea typeface="Cambria" panose="02040503050406030204" pitchFamily="18" charset="0"/>
              </a:rPr>
              <a:t>kushte</a:t>
            </a:r>
            <a:r>
              <a:rPr lang="en-US" sz="2400" b="1" dirty="0" smtClean="0">
                <a:latin typeface="Cambria" panose="02040503050406030204" pitchFamily="18" charset="0"/>
                <a:ea typeface="Cambria" panose="02040503050406030204" pitchFamily="18" charset="0"/>
              </a:rPr>
              <a:t>t</a:t>
            </a:r>
            <a:r>
              <a:rPr lang="sq-AL" sz="2400" b="1" dirty="0" smtClean="0">
                <a:latin typeface="Cambria" panose="02040503050406030204" pitchFamily="18" charset="0"/>
                <a:ea typeface="Cambria" panose="02040503050406030204" pitchFamily="18" charset="0"/>
              </a:rPr>
              <a:t> </a:t>
            </a:r>
            <a:r>
              <a:rPr lang="sq-AL" sz="2400" b="1" dirty="0">
                <a:latin typeface="Cambria" panose="02040503050406030204" pitchFamily="18" charset="0"/>
                <a:ea typeface="Cambria" panose="02040503050406030204" pitchFamily="18" charset="0"/>
              </a:rPr>
              <a:t>specifike në kontratë </a:t>
            </a:r>
            <a:r>
              <a:rPr lang="sq-AL" sz="2400" dirty="0">
                <a:latin typeface="Cambria" panose="02040503050406030204" pitchFamily="18" charset="0"/>
                <a:ea typeface="Cambria" panose="02040503050406030204" pitchFamily="18" charset="0"/>
              </a:rPr>
              <a:t>të cilat lejojnë që </a:t>
            </a:r>
            <a:r>
              <a:rPr lang="sq-AL" sz="2400" u="sng" dirty="0">
                <a:latin typeface="Cambria" panose="02040503050406030204" pitchFamily="18" charset="0"/>
                <a:ea typeface="Cambria" panose="02040503050406030204" pitchFamily="18" charset="0"/>
              </a:rPr>
              <a:t>objektivat sociale të merren parasysh</a:t>
            </a:r>
            <a:r>
              <a:rPr lang="sq-AL" sz="2400" dirty="0">
                <a:latin typeface="Cambria" panose="02040503050406030204" pitchFamily="18" charset="0"/>
                <a:ea typeface="Cambria" panose="02040503050406030204" pitchFamily="18" charset="0"/>
              </a:rPr>
              <a:t>, si në vijim</a:t>
            </a:r>
            <a:r>
              <a:rPr lang="sq-AL" sz="2400" dirty="0" smtClean="0">
                <a:latin typeface="Cambria" panose="02040503050406030204" pitchFamily="18" charset="0"/>
                <a:ea typeface="Cambria" panose="02040503050406030204" pitchFamily="18" charset="0"/>
              </a:rPr>
              <a:t>:</a:t>
            </a:r>
            <a:endParaRPr lang="en-US" sz="2400" dirty="0">
              <a:latin typeface="Cambria" panose="02040503050406030204" pitchFamily="18" charset="0"/>
              <a:ea typeface="Cambria" panose="02040503050406030204" pitchFamily="18" charset="0"/>
            </a:endParaRPr>
          </a:p>
          <a:p>
            <a:pPr marL="457200" lvl="0" indent="-457200">
              <a:buFont typeface="Arial" pitchFamily="34" charset="0"/>
              <a:buChar char="•"/>
            </a:pPr>
            <a:r>
              <a:rPr lang="sq-AL" sz="2400" dirty="0">
                <a:latin typeface="Cambria" panose="02040503050406030204" pitchFamily="18" charset="0"/>
                <a:ea typeface="Cambria" panose="02040503050406030204" pitchFamily="18" charset="0"/>
              </a:rPr>
              <a:t>Detyrim për të rekrutuar persona të papunë, dhe në veçanti persona të cilët nuk janë në punë për një periudhë të gjatë;</a:t>
            </a:r>
            <a:endParaRPr lang="en-US" sz="2400" dirty="0">
              <a:latin typeface="Cambria" panose="02040503050406030204" pitchFamily="18" charset="0"/>
              <a:ea typeface="Cambria" panose="02040503050406030204" pitchFamily="18" charset="0"/>
            </a:endParaRPr>
          </a:p>
          <a:p>
            <a:pPr marL="457200" lvl="0" indent="-457200">
              <a:buFont typeface="Arial" pitchFamily="34" charset="0"/>
              <a:buChar char="•"/>
            </a:pPr>
            <a:r>
              <a:rPr lang="sq-AL" sz="2400" dirty="0">
                <a:latin typeface="Cambria" panose="02040503050406030204" pitchFamily="18" charset="0"/>
                <a:ea typeface="Cambria" panose="02040503050406030204" pitchFamily="18" charset="0"/>
              </a:rPr>
              <a:t>Detyrim për të rekrutuar persona të </a:t>
            </a:r>
            <a:r>
              <a:rPr lang="sq-AL" sz="2400" dirty="0" err="1">
                <a:latin typeface="Cambria" panose="02040503050406030204" pitchFamily="18" charset="0"/>
                <a:ea typeface="Cambria" panose="02040503050406030204" pitchFamily="18" charset="0"/>
              </a:rPr>
              <a:t>hendikepuar</a:t>
            </a:r>
            <a:r>
              <a:rPr lang="sq-AL" sz="2400" dirty="0">
                <a:latin typeface="Cambria" panose="02040503050406030204" pitchFamily="18" charset="0"/>
                <a:ea typeface="Cambria" panose="02040503050406030204" pitchFamily="18" charset="0"/>
              </a:rPr>
              <a:t> dhe me aftësi të kufizuar;</a:t>
            </a:r>
            <a:endParaRPr lang="en-US" sz="2400" dirty="0">
              <a:latin typeface="Cambria" panose="02040503050406030204" pitchFamily="18" charset="0"/>
              <a:ea typeface="Cambria" panose="02040503050406030204" pitchFamily="18" charset="0"/>
            </a:endParaRPr>
          </a:p>
          <a:p>
            <a:pPr marL="457200" lvl="0" indent="-457200">
              <a:buFont typeface="Arial" pitchFamily="34" charset="0"/>
              <a:buChar char="•"/>
            </a:pPr>
            <a:r>
              <a:rPr lang="sq-AL" sz="2400" dirty="0" smtClean="0">
                <a:latin typeface="Cambria" panose="02040503050406030204" pitchFamily="18" charset="0"/>
                <a:ea typeface="Cambria" panose="02040503050406030204" pitchFamily="18" charset="0"/>
              </a:rPr>
              <a:t>Për </a:t>
            </a:r>
            <a:r>
              <a:rPr lang="sq-AL" sz="2400" dirty="0">
                <a:latin typeface="Cambria" panose="02040503050406030204" pitchFamily="18" charset="0"/>
                <a:ea typeface="Cambria" panose="02040503050406030204" pitchFamily="18" charset="0"/>
              </a:rPr>
              <a:t>të themeluar programe trajnimi për të papunët apo për të rinjtë gjatë zbatimit të kontratës;</a:t>
            </a:r>
            <a:endParaRPr lang="en-US" sz="2400" dirty="0">
              <a:latin typeface="Cambria" panose="02040503050406030204" pitchFamily="18" charset="0"/>
              <a:ea typeface="Cambria" panose="02040503050406030204" pitchFamily="18" charset="0"/>
            </a:endParaRPr>
          </a:p>
          <a:p>
            <a:pPr marL="457200" lvl="0" indent="-457200">
              <a:buFont typeface="Arial" pitchFamily="34" charset="0"/>
              <a:buChar char="•"/>
            </a:pPr>
            <a:r>
              <a:rPr lang="sq-AL" sz="2400" dirty="0">
                <a:latin typeface="Cambria" panose="02040503050406030204" pitchFamily="18" charset="0"/>
                <a:ea typeface="Cambria" panose="02040503050406030204" pitchFamily="18" charset="0"/>
              </a:rPr>
              <a:t>Detyrim për të zbatuar, gjatë ekzekutimit të kontratës, masat që janë projektuar për të nxitur barazinë gjinore apo </a:t>
            </a:r>
            <a:r>
              <a:rPr lang="sq-AL" sz="2400" dirty="0" err="1">
                <a:latin typeface="Cambria" panose="02040503050406030204" pitchFamily="18" charset="0"/>
                <a:ea typeface="Cambria" panose="02040503050406030204" pitchFamily="18" charset="0"/>
              </a:rPr>
              <a:t>diversitetit</a:t>
            </a:r>
            <a:r>
              <a:rPr lang="sq-AL" sz="2400" dirty="0">
                <a:latin typeface="Cambria" panose="02040503050406030204" pitchFamily="18" charset="0"/>
                <a:ea typeface="Cambria" panose="02040503050406030204" pitchFamily="18" charset="0"/>
              </a:rPr>
              <a:t> mbi baza të tjera; apo</a:t>
            </a:r>
            <a:endParaRPr lang="en-US" sz="2400" dirty="0">
              <a:latin typeface="Cambria" panose="02040503050406030204" pitchFamily="18" charset="0"/>
              <a:ea typeface="Cambria" panose="02040503050406030204" pitchFamily="18" charset="0"/>
            </a:endParaRPr>
          </a:p>
          <a:p>
            <a:pPr marL="457200" indent="-457200">
              <a:buFont typeface="Arial" pitchFamily="34" charset="0"/>
              <a:buChar char="•"/>
            </a:pPr>
            <a:r>
              <a:rPr lang="sq-AL" sz="2400" dirty="0">
                <a:latin typeface="Cambria" panose="02040503050406030204" pitchFamily="18" charset="0"/>
                <a:ea typeface="Cambria" panose="02040503050406030204" pitchFamily="18" charset="0"/>
              </a:rPr>
              <a:t>Detyrim për të qenë në përputhje me substancën e dispozitave të konventave themelore të ILO-së gjatë ekzekutimit të </a:t>
            </a:r>
            <a:r>
              <a:rPr lang="sq-AL" sz="2400" dirty="0" smtClean="0">
                <a:latin typeface="Cambria" panose="02040503050406030204" pitchFamily="18" charset="0"/>
                <a:ea typeface="Cambria" panose="02040503050406030204" pitchFamily="18" charset="0"/>
              </a:rPr>
              <a:t>kontratës</a:t>
            </a:r>
            <a:r>
              <a:rPr lang="en-US" sz="2400" dirty="0" smtClean="0">
                <a:latin typeface="Cambria" panose="02040503050406030204" pitchFamily="18" charset="0"/>
                <a:ea typeface="Cambria" panose="02040503050406030204" pitchFamily="18" charset="0"/>
              </a:rPr>
              <a:t> ne </a:t>
            </a:r>
            <a:r>
              <a:rPr lang="en-US" sz="2400" dirty="0" err="1" smtClean="0">
                <a:latin typeface="Cambria" panose="02040503050406030204" pitchFamily="18" charset="0"/>
                <a:ea typeface="Cambria" panose="02040503050406030204" pitchFamily="18" charset="0"/>
              </a:rPr>
              <a:t>përputhje</a:t>
            </a:r>
            <a:r>
              <a:rPr lang="en-US" sz="2400" dirty="0" smtClean="0">
                <a:latin typeface="Cambria" panose="02040503050406030204" pitchFamily="18" charset="0"/>
                <a:ea typeface="Cambria" panose="02040503050406030204" pitchFamily="18" charset="0"/>
              </a:rPr>
              <a:t> me </a:t>
            </a:r>
            <a:r>
              <a:rPr lang="en-US" sz="2400" dirty="0" err="1" smtClean="0">
                <a:latin typeface="Cambria" panose="02040503050406030204" pitchFamily="18" charset="0"/>
                <a:ea typeface="Cambria" panose="02040503050406030204" pitchFamily="18" charset="0"/>
              </a:rPr>
              <a:t>Ligjin</a:t>
            </a:r>
            <a:r>
              <a:rPr lang="en-US" sz="2400" dirty="0" smtClean="0">
                <a:latin typeface="Cambria" panose="02040503050406030204" pitchFamily="18" charset="0"/>
                <a:ea typeface="Cambria" panose="02040503050406030204" pitchFamily="18" charset="0"/>
              </a:rPr>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152400" y="228600"/>
            <a:ext cx="8991600" cy="8382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nchorCtr="0">
            <a:normAutofit fontScale="90000"/>
          </a:bodyPr>
          <a:lstStyle/>
          <a:p>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sq-AL"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Kontratat </a:t>
            </a:r>
            <a:r>
              <a:rPr lang="sq-AL"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Publike </a:t>
            </a:r>
            <a:r>
              <a:rPr lang="sq-AL"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Kornizë</a:t>
            </a:r>
            <a:r>
              <a:rPr lang="en-US"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 </a:t>
            </a:r>
            <a:r>
              <a:rPr lang="sq-AL"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 38</a:t>
            </a:r>
            <a:r>
              <a:rPr lang="en-US" sz="31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31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sq-AL" sz="31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sq-AL" sz="31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US" sz="2400" b="1"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b="1"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US" altLang="el-GR" sz="2400" b="1" dirty="0">
                <a:latin typeface="Cambria" panose="02040503050406030204" pitchFamily="18" charset="0"/>
                <a:ea typeface="Cambria" panose="02040503050406030204" pitchFamily="18" charset="0"/>
                <a:cs typeface="Arial" panose="020B0604020202020204" pitchFamily="34" charset="0"/>
              </a:rPr>
              <a:t/>
            </a:r>
            <a:br>
              <a:rPr lang="en-US" altLang="el-GR" sz="2400" b="1" dirty="0">
                <a:latin typeface="Cambria" panose="02040503050406030204" pitchFamily="18" charset="0"/>
                <a:ea typeface="Cambria" panose="02040503050406030204" pitchFamily="18" charset="0"/>
                <a:cs typeface="Arial" panose="020B0604020202020204" pitchFamily="34" charset="0"/>
              </a:rPr>
            </a:br>
            <a:endParaRPr lang="el-GR" altLang="el-GR" sz="2400" b="1" dirty="0">
              <a:latin typeface="Cambria" panose="02040503050406030204" pitchFamily="18" charset="0"/>
              <a:ea typeface="Cambria" panose="02040503050406030204" pitchFamily="18" charset="0"/>
              <a:cs typeface="Arial" panose="020B0604020202020204" pitchFamily="34" charset="0"/>
            </a:endParaRPr>
          </a:p>
        </p:txBody>
      </p:sp>
      <p:sp>
        <p:nvSpPr>
          <p:cNvPr id="16" name="Text Box 23"/>
          <p:cNvSpPr txBox="1">
            <a:spLocks noChangeArrowheads="1"/>
          </p:cNvSpPr>
          <p:nvPr/>
        </p:nvSpPr>
        <p:spPr bwMode="auto">
          <a:xfrm>
            <a:off x="0" y="1066800"/>
            <a:ext cx="9144000" cy="600164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457200" lvl="0" indent="-457200">
              <a:buFont typeface="Arial" pitchFamily="34" charset="0"/>
              <a:buChar char="•"/>
            </a:pPr>
            <a:r>
              <a:rPr lang="sq-AL" sz="2400" dirty="0" smtClean="0">
                <a:latin typeface="Cambria" panose="02040503050406030204" pitchFamily="18" charset="0"/>
                <a:ea typeface="Cambria" panose="02040503050406030204" pitchFamily="18" charset="0"/>
              </a:rPr>
              <a:t>Në </a:t>
            </a:r>
            <a:r>
              <a:rPr lang="sq-AL" sz="2400" dirty="0">
                <a:latin typeface="Cambria" panose="02040503050406030204" pitchFamily="18" charset="0"/>
                <a:ea typeface="Cambria" panose="02040503050406030204" pitchFamily="18" charset="0"/>
              </a:rPr>
              <a:t>rast se kontrata publike kornizë lidhet për më pak se tridhjetë e gjashtë (36) muaj, ajo nuk mund të zgjatet mbi afatin e përcaktuar, pa zhvilluar procedurat e reja të prokurimit. </a:t>
            </a:r>
            <a:endParaRPr lang="en-US" sz="2400" dirty="0" smtClean="0">
              <a:latin typeface="Cambria" panose="02040503050406030204" pitchFamily="18" charset="0"/>
              <a:ea typeface="Cambria" panose="02040503050406030204" pitchFamily="18" charset="0"/>
            </a:endParaRPr>
          </a:p>
          <a:p>
            <a:pPr lvl="0"/>
            <a:endParaRPr lang="en-US" sz="2400" dirty="0" smtClean="0">
              <a:latin typeface="Cambria" panose="02040503050406030204" pitchFamily="18" charset="0"/>
              <a:ea typeface="Cambria" panose="02040503050406030204" pitchFamily="18" charset="0"/>
            </a:endParaRPr>
          </a:p>
          <a:p>
            <a:pPr marL="457200" lvl="0" indent="-457200">
              <a:buFont typeface="Arial" pitchFamily="34" charset="0"/>
              <a:buChar char="•"/>
            </a:pPr>
            <a:r>
              <a:rPr lang="sq-AL" sz="2400" dirty="0" smtClean="0">
                <a:latin typeface="Cambria" panose="02040503050406030204" pitchFamily="18" charset="0"/>
                <a:ea typeface="Cambria" panose="02040503050406030204" pitchFamily="18" charset="0"/>
              </a:rPr>
              <a:t>Sasia </a:t>
            </a:r>
            <a:r>
              <a:rPr lang="sq-AL" sz="2400" dirty="0">
                <a:latin typeface="Cambria" panose="02040503050406030204" pitchFamily="18" charset="0"/>
                <a:ea typeface="Cambria" panose="02040503050406030204" pitchFamily="18" charset="0"/>
              </a:rPr>
              <a:t>e parashikuar e specifikuar në dokumentet e tenderit është vetëm sasi indikative (lejohet plus/minus tridhjetë përqind (30%) devijim</a:t>
            </a:r>
            <a:r>
              <a:rPr lang="sq-AL" sz="2400" dirty="0" smtClean="0">
                <a:latin typeface="Cambria" panose="02040503050406030204" pitchFamily="18" charset="0"/>
                <a:ea typeface="Cambria" panose="02040503050406030204" pitchFamily="18" charset="0"/>
              </a:rPr>
              <a:t>)</a:t>
            </a:r>
            <a:endParaRPr lang="en-US" sz="2400" dirty="0" smtClean="0">
              <a:latin typeface="Cambria" panose="02040503050406030204" pitchFamily="18" charset="0"/>
              <a:ea typeface="Cambria" panose="02040503050406030204" pitchFamily="18" charset="0"/>
            </a:endParaRPr>
          </a:p>
          <a:p>
            <a:pPr marL="457200" indent="-457200">
              <a:buFont typeface="Arial" pitchFamily="34" charset="0"/>
              <a:buChar char="•"/>
            </a:pPr>
            <a:r>
              <a:rPr lang="sq-AL" sz="2400" dirty="0">
                <a:latin typeface="Cambria" panose="02040503050406030204" pitchFamily="18" charset="0"/>
                <a:ea typeface="Cambria" panose="02040503050406030204" pitchFamily="18" charset="0"/>
              </a:rPr>
              <a:t>Mospërputhja e lejuar plus/minus tridhjetë përqind (30%)  vlen edhe Lote dhe për pozicion/artikull, dhe ne rast te arritjes se pragut te lejuar AK nuk mund te beje porosi tjera për atë Lot apo </a:t>
            </a:r>
            <a:r>
              <a:rPr lang="sq-AL" sz="2400" dirty="0" smtClean="0">
                <a:latin typeface="Cambria" panose="02040503050406030204" pitchFamily="18" charset="0"/>
                <a:ea typeface="Cambria" panose="02040503050406030204" pitchFamily="18" charset="0"/>
              </a:rPr>
              <a:t>pozicion/artikull</a:t>
            </a:r>
            <a:r>
              <a:rPr lang="en-US" sz="2400" dirty="0" smtClean="0">
                <a:latin typeface="Cambria" panose="02040503050406030204" pitchFamily="18" charset="0"/>
                <a:ea typeface="Cambria" panose="02040503050406030204" pitchFamily="18" charset="0"/>
              </a:rPr>
              <a:t>.</a:t>
            </a:r>
            <a:r>
              <a:rPr lang="sq-AL" sz="2400" b="1" dirty="0">
                <a:latin typeface="Cambria" panose="02040503050406030204" pitchFamily="18" charset="0"/>
                <a:ea typeface="Cambria" panose="02040503050406030204" pitchFamily="18" charset="0"/>
              </a:rPr>
              <a:t> </a:t>
            </a:r>
            <a:endParaRPr lang="en-US" sz="2400" b="1" dirty="0" smtClean="0">
              <a:latin typeface="Cambria" panose="02040503050406030204" pitchFamily="18" charset="0"/>
              <a:ea typeface="Cambria" panose="02040503050406030204" pitchFamily="18" charset="0"/>
            </a:endParaRPr>
          </a:p>
          <a:p>
            <a:pPr marL="457200" indent="-457200">
              <a:buFont typeface="Arial" pitchFamily="34" charset="0"/>
              <a:buChar char="•"/>
            </a:pPr>
            <a:endParaRPr lang="en-US" sz="2400" b="1" dirty="0">
              <a:latin typeface="Cambria" panose="02040503050406030204" pitchFamily="18" charset="0"/>
              <a:ea typeface="Cambria" panose="02040503050406030204" pitchFamily="18" charset="0"/>
            </a:endParaRPr>
          </a:p>
          <a:p>
            <a:pPr marL="457200" indent="-457200">
              <a:buFont typeface="Arial" pitchFamily="34" charset="0"/>
              <a:buChar char="•"/>
            </a:pPr>
            <a:r>
              <a:rPr lang="sq-AL" sz="2400" b="1" dirty="0" smtClean="0">
                <a:latin typeface="Cambria" panose="02040503050406030204" pitchFamily="18" charset="0"/>
                <a:ea typeface="Cambria" panose="02040503050406030204" pitchFamily="18" charset="0"/>
              </a:rPr>
              <a:t>Për </a:t>
            </a:r>
            <a:r>
              <a:rPr lang="sq-AL" sz="2400" b="1" dirty="0">
                <a:latin typeface="Cambria" panose="02040503050406030204" pitchFamily="18" charset="0"/>
                <a:ea typeface="Cambria" panose="02040503050406030204" pitchFamily="18" charset="0"/>
              </a:rPr>
              <a:t>këtë dispozite ne program është parapara Moduli i veçantë</a:t>
            </a:r>
            <a:endParaRPr lang="en-US" sz="2400" b="1" i="1" dirty="0">
              <a:latin typeface="Cambria" panose="02040503050406030204" pitchFamily="18" charset="0"/>
              <a:ea typeface="Cambria" panose="02040503050406030204" pitchFamily="18" charset="0"/>
            </a:endParaRPr>
          </a:p>
          <a:p>
            <a:pPr marL="457200" lvl="0" indent="-457200">
              <a:buFont typeface="Arial" pitchFamily="34" charset="0"/>
              <a:buChar char="•"/>
            </a:pPr>
            <a:endParaRPr lang="sq-AL" sz="2400" dirty="0">
              <a:latin typeface="Cambria" panose="02040503050406030204" pitchFamily="18" charset="0"/>
              <a:ea typeface="Cambria" panose="02040503050406030204" pitchFamily="18" charset="0"/>
            </a:endParaRPr>
          </a:p>
          <a:p>
            <a:pPr marL="342900" lvl="0" indent="-342900"/>
            <a:endParaRPr lang="en-US" sz="2400" dirty="0">
              <a:latin typeface="Cambria" panose="02040503050406030204" pitchFamily="18" charset="0"/>
              <a:ea typeface="Cambria" panose="020405030504060302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914400" y="304800"/>
            <a:ext cx="8229600" cy="10668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nchorCtr="0">
            <a:normAutofit fontScale="90000"/>
          </a:bodyPr>
          <a:lstStyle/>
          <a:p>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sq-AL"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 27/A - Ndarja e kontratave në </a:t>
            </a:r>
            <a:r>
              <a:rPr lang="sq-AL" sz="31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Lote</a:t>
            </a:r>
            <a:r>
              <a:rPr lang="en-US" sz="31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31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sq-AL" sz="31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sq-AL" sz="31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US" sz="2400" b="1"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b="1"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US" altLang="el-GR" sz="2400" b="1" dirty="0">
                <a:latin typeface="Cambria" panose="02040503050406030204" pitchFamily="18" charset="0"/>
                <a:ea typeface="Cambria" panose="02040503050406030204" pitchFamily="18" charset="0"/>
                <a:cs typeface="Arial" panose="020B0604020202020204" pitchFamily="34" charset="0"/>
              </a:rPr>
              <a:t/>
            </a:r>
            <a:br>
              <a:rPr lang="en-US" altLang="el-GR" sz="2400" b="1" dirty="0">
                <a:latin typeface="Cambria" panose="02040503050406030204" pitchFamily="18" charset="0"/>
                <a:ea typeface="Cambria" panose="02040503050406030204" pitchFamily="18" charset="0"/>
                <a:cs typeface="Arial" panose="020B0604020202020204" pitchFamily="34" charset="0"/>
              </a:rPr>
            </a:br>
            <a:endParaRPr lang="el-GR" altLang="el-GR" sz="2400" b="1" dirty="0">
              <a:latin typeface="Cambria" panose="02040503050406030204" pitchFamily="18" charset="0"/>
              <a:ea typeface="Cambria" panose="02040503050406030204" pitchFamily="18" charset="0"/>
              <a:cs typeface="Arial" panose="020B0604020202020204" pitchFamily="34" charset="0"/>
            </a:endParaRPr>
          </a:p>
        </p:txBody>
      </p:sp>
      <p:sp>
        <p:nvSpPr>
          <p:cNvPr id="16" name="Text Box 23"/>
          <p:cNvSpPr txBox="1">
            <a:spLocks noChangeArrowheads="1"/>
          </p:cNvSpPr>
          <p:nvPr/>
        </p:nvSpPr>
        <p:spPr bwMode="auto">
          <a:xfrm>
            <a:off x="0" y="1066800"/>
            <a:ext cx="9144000" cy="563231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r>
              <a:rPr lang="en-US" altLang="sq-AL" sz="2400" dirty="0">
                <a:latin typeface="Cambria" panose="02040503050406030204" pitchFamily="18" charset="0"/>
                <a:ea typeface="Cambria" panose="02040503050406030204" pitchFamily="18" charset="0"/>
              </a:rPr>
              <a:t>AK </a:t>
            </a:r>
            <a:r>
              <a:rPr lang="sq-AL" altLang="sq-AL" sz="2400" dirty="0">
                <a:latin typeface="Cambria" panose="02040503050406030204" pitchFamily="18" charset="0"/>
                <a:ea typeface="Cambria" panose="02040503050406030204" pitchFamily="18" charset="0"/>
              </a:rPr>
              <a:t>mund te ndaj aktivitetin e prokurimit në Lote </a:t>
            </a:r>
            <a:r>
              <a:rPr lang="sq-AL" altLang="sq-AL" sz="2400" b="1" dirty="0">
                <a:latin typeface="Cambria" panose="02040503050406030204" pitchFamily="18" charset="0"/>
                <a:ea typeface="Cambria" panose="02040503050406030204" pitchFamily="18" charset="0"/>
              </a:rPr>
              <a:t>homogjene apo </a:t>
            </a:r>
            <a:r>
              <a:rPr lang="sq-AL" altLang="sq-AL" sz="2400" b="1" dirty="0" smtClean="0">
                <a:latin typeface="Cambria" panose="02040503050406030204" pitchFamily="18" charset="0"/>
                <a:ea typeface="Cambria" panose="02040503050406030204" pitchFamily="18" charset="0"/>
              </a:rPr>
              <a:t>heterogjene</a:t>
            </a:r>
            <a:r>
              <a:rPr lang="en-US" altLang="sq-AL" sz="2400" b="1" dirty="0" smtClean="0">
                <a:latin typeface="Cambria" panose="02040503050406030204" pitchFamily="18" charset="0"/>
                <a:ea typeface="Cambria" panose="02040503050406030204" pitchFamily="18" charset="0"/>
              </a:rPr>
              <a:t>.</a:t>
            </a:r>
            <a:endParaRPr lang="sq-AL" altLang="sq-AL" sz="2400" b="1" dirty="0">
              <a:latin typeface="Cambria" panose="02040503050406030204" pitchFamily="18" charset="0"/>
              <a:ea typeface="Cambria" panose="02040503050406030204" pitchFamily="18" charset="0"/>
            </a:endParaRPr>
          </a:p>
          <a:p>
            <a:pPr algn="just"/>
            <a:r>
              <a:rPr lang="sq-AL" altLang="sq-AL" sz="2400" dirty="0">
                <a:latin typeface="Cambria" panose="02040503050406030204" pitchFamily="18" charset="0"/>
                <a:ea typeface="Cambria" panose="02040503050406030204" pitchFamily="18" charset="0"/>
              </a:rPr>
              <a:t>Kurdo qe AK ndan aktivitetin ne Lote, AK duhet te përcaktoj, nëse OE mund te dorëzojnë tender për:</a:t>
            </a:r>
            <a:endParaRPr lang="en-US" altLang="sq-AL" sz="2400" dirty="0">
              <a:latin typeface="Cambria" panose="02040503050406030204" pitchFamily="18" charset="0"/>
              <a:ea typeface="Cambria" panose="02040503050406030204" pitchFamily="18" charset="0"/>
            </a:endParaRPr>
          </a:p>
          <a:p>
            <a:pPr algn="just">
              <a:buFontTx/>
              <a:buNone/>
            </a:pPr>
            <a:endParaRPr lang="sq-AL" altLang="sq-AL" sz="2400" dirty="0">
              <a:latin typeface="Cambria" panose="02040503050406030204" pitchFamily="18" charset="0"/>
              <a:ea typeface="Cambria" panose="02040503050406030204" pitchFamily="18" charset="0"/>
            </a:endParaRPr>
          </a:p>
          <a:p>
            <a:pPr algn="just">
              <a:buFont typeface="Arial" panose="020B0604020202020204" pitchFamily="34" charset="0"/>
              <a:buAutoNum type="alphaLcPeriod"/>
            </a:pPr>
            <a:r>
              <a:rPr lang="sq-AL" altLang="sq-AL" sz="2400" dirty="0">
                <a:latin typeface="Cambria" panose="02040503050406030204" pitchFamily="18" charset="0"/>
                <a:ea typeface="Cambria" panose="02040503050406030204" pitchFamily="18" charset="0"/>
              </a:rPr>
              <a:t>Vetëm </a:t>
            </a:r>
            <a:r>
              <a:rPr lang="sq-AL" altLang="sq-AL" sz="2400" b="1" dirty="0">
                <a:latin typeface="Cambria" panose="02040503050406030204" pitchFamily="18" charset="0"/>
                <a:ea typeface="Cambria" panose="02040503050406030204" pitchFamily="18" charset="0"/>
              </a:rPr>
              <a:t>një (1) Lot</a:t>
            </a:r>
            <a:r>
              <a:rPr lang="sq-AL" altLang="sq-AL" sz="2400" dirty="0">
                <a:latin typeface="Cambria" panose="02040503050406030204" pitchFamily="18" charset="0"/>
                <a:ea typeface="Cambria" panose="02040503050406030204" pitchFamily="18" charset="0"/>
              </a:rPr>
              <a:t>; apo</a:t>
            </a:r>
          </a:p>
          <a:p>
            <a:pPr algn="just">
              <a:buFont typeface="Arial" panose="020B0604020202020204" pitchFamily="34" charset="0"/>
              <a:buAutoNum type="alphaLcPeriod"/>
            </a:pPr>
            <a:r>
              <a:rPr lang="sq-AL" altLang="sq-AL" sz="2400" dirty="0">
                <a:latin typeface="Cambria" panose="02040503050406030204" pitchFamily="18" charset="0"/>
                <a:ea typeface="Cambria" panose="02040503050406030204" pitchFamily="18" charset="0"/>
              </a:rPr>
              <a:t>Për një numër te caktuar te</a:t>
            </a:r>
            <a:r>
              <a:rPr lang="sq-AL" altLang="sq-AL" sz="2400" b="1" dirty="0">
                <a:latin typeface="Cambria" panose="02040503050406030204" pitchFamily="18" charset="0"/>
                <a:ea typeface="Cambria" panose="02040503050406030204" pitchFamily="18" charset="0"/>
              </a:rPr>
              <a:t> Loteve; </a:t>
            </a:r>
            <a:endParaRPr lang="en-US" altLang="sq-AL" sz="2400" b="1" dirty="0" smtClean="0">
              <a:latin typeface="Cambria" panose="02040503050406030204" pitchFamily="18" charset="0"/>
              <a:ea typeface="Cambria" panose="02040503050406030204" pitchFamily="18" charset="0"/>
            </a:endParaRPr>
          </a:p>
          <a:p>
            <a:pPr algn="just"/>
            <a:endParaRPr lang="sq-AL" altLang="sq-AL" sz="2400" b="1" dirty="0">
              <a:latin typeface="Cambria" panose="02040503050406030204" pitchFamily="18" charset="0"/>
              <a:ea typeface="Cambria" panose="02040503050406030204" pitchFamily="18" charset="0"/>
            </a:endParaRPr>
          </a:p>
          <a:p>
            <a:pPr algn="just"/>
            <a:r>
              <a:rPr lang="sq-AL" altLang="sq-AL" sz="2400" dirty="0">
                <a:latin typeface="Cambria" panose="02040503050406030204" pitchFamily="18" charset="0"/>
                <a:ea typeface="Cambria" panose="02040503050406030204" pitchFamily="18" charset="0"/>
              </a:rPr>
              <a:t>Kurdo që AK përzgjedh opsionin (a), AK shpërblen OE për të gjitha Lotet ku është renditur i </a:t>
            </a:r>
            <a:r>
              <a:rPr lang="sq-AL" altLang="sq-AL" sz="2400" dirty="0" smtClean="0">
                <a:latin typeface="Cambria" panose="02040503050406030204" pitchFamily="18" charset="0"/>
                <a:ea typeface="Cambria" panose="02040503050406030204" pitchFamily="18" charset="0"/>
              </a:rPr>
              <a:t>pari</a:t>
            </a:r>
            <a:r>
              <a:rPr lang="en-US" altLang="sq-AL" sz="2400" dirty="0" smtClean="0">
                <a:latin typeface="Cambria" panose="02040503050406030204" pitchFamily="18" charset="0"/>
                <a:ea typeface="Cambria" panose="02040503050406030204" pitchFamily="18" charset="0"/>
              </a:rPr>
              <a:t>.</a:t>
            </a:r>
            <a:endParaRPr lang="sq-AL" altLang="sq-AL" sz="2400" dirty="0">
              <a:latin typeface="Cambria" panose="02040503050406030204" pitchFamily="18" charset="0"/>
              <a:ea typeface="Cambria" panose="02040503050406030204" pitchFamily="18" charset="0"/>
            </a:endParaRPr>
          </a:p>
          <a:p>
            <a:pPr algn="just"/>
            <a:r>
              <a:rPr lang="sq-AL" altLang="sq-AL" sz="2400" dirty="0">
                <a:latin typeface="Cambria" panose="02040503050406030204" pitchFamily="18" charset="0"/>
                <a:ea typeface="Cambria" panose="02040503050406030204" pitchFamily="18" charset="0"/>
              </a:rPr>
              <a:t>Kurdo qe AK përzgjedh </a:t>
            </a:r>
            <a:r>
              <a:rPr lang="sq-AL" altLang="sq-AL" sz="2400" b="1" dirty="0">
                <a:latin typeface="Cambria" panose="02040503050406030204" pitchFamily="18" charset="0"/>
                <a:ea typeface="Cambria" panose="02040503050406030204" pitchFamily="18" charset="0"/>
              </a:rPr>
              <a:t>opsionin (b)</a:t>
            </a:r>
            <a:r>
              <a:rPr lang="sq-AL" altLang="sq-AL" sz="2400" dirty="0">
                <a:latin typeface="Cambria" panose="02040503050406030204" pitchFamily="18" charset="0"/>
                <a:ea typeface="Cambria" panose="02040503050406030204" pitchFamily="18" charset="0"/>
              </a:rPr>
              <a:t>, AK  duhet te përcaktoj ne DT numrin maksimal te Loteve qe do te shpërblehet tek një OE</a:t>
            </a:r>
            <a:r>
              <a:rPr lang="en-US" altLang="sq-AL" sz="2400" dirty="0" smtClean="0">
                <a:latin typeface="Cambria" panose="02040503050406030204" pitchFamily="18" charset="0"/>
                <a:ea typeface="Cambria" panose="02040503050406030204" pitchFamily="18" charset="0"/>
              </a:rPr>
              <a:t>.</a:t>
            </a:r>
          </a:p>
          <a:p>
            <a:pPr algn="just"/>
            <a:endParaRPr lang="sq-AL" altLang="sq-AL" sz="2400" dirty="0">
              <a:latin typeface="Cambria" panose="02040503050406030204" pitchFamily="18" charset="0"/>
              <a:ea typeface="Cambria" panose="02040503050406030204" pitchFamily="18" charset="0"/>
            </a:endParaRPr>
          </a:p>
          <a:p>
            <a:pPr algn="just"/>
            <a:r>
              <a:rPr lang="sq-AL" altLang="sq-AL" sz="2400" dirty="0">
                <a:latin typeface="Cambria" panose="02040503050406030204" pitchFamily="18" charset="0"/>
                <a:ea typeface="Cambria" panose="02040503050406030204" pitchFamily="18" charset="0"/>
              </a:rPr>
              <a:t>AK duhet te përcaktoj kriteret objektive dhe jo-diskriminuese për shpërblim te </a:t>
            </a:r>
            <a:r>
              <a:rPr lang="sq-AL" altLang="sq-AL" sz="2400" dirty="0" err="1">
                <a:latin typeface="Cambria" panose="02040503050406030204" pitchFamily="18" charset="0"/>
                <a:ea typeface="Cambria" panose="02040503050406030204" pitchFamily="18" charset="0"/>
              </a:rPr>
              <a:t>Loteve</a:t>
            </a:r>
            <a:r>
              <a:rPr lang="en-US" altLang="sq-AL" sz="2400" dirty="0" smtClean="0">
                <a:latin typeface="Cambria" panose="02040503050406030204" pitchFamily="18" charset="0"/>
                <a:ea typeface="Cambria" panose="02040503050406030204" pitchFamily="18" charset="0"/>
              </a:rPr>
              <a:t>.</a:t>
            </a:r>
            <a:endParaRPr lang="en-US" sz="2000" b="1" dirty="0">
              <a:solidFill>
                <a:srgbClr val="FF000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429361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304800" y="304800"/>
            <a:ext cx="8839200" cy="5334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nchorCtr="0">
            <a:normAutofit fontScale="90000"/>
          </a:bodyPr>
          <a:lstStyle/>
          <a:p>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smtClean="0">
                <a:latin typeface="Cambria" panose="02040503050406030204" pitchFamily="18" charset="0"/>
                <a:ea typeface="Cambria" panose="02040503050406030204" pitchFamily="18" charset="0"/>
                <a:cs typeface="Arial" panose="020B0604020202020204" pitchFamily="34" charset="0"/>
              </a:rPr>
              <a:t/>
            </a:r>
            <a:br>
              <a:rPr lang="en-GB" sz="2400" b="1" dirty="0" smtClean="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sq-AL"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 52</a:t>
            </a:r>
            <a:r>
              <a:rPr lang="en-US"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sq-AL"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Njoftimi i kritereve për dhënien e kontratës</a:t>
            </a:r>
            <a:r>
              <a:rPr lang="en-US" sz="3100"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3100"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US" sz="31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31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US" sz="31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31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US" sz="31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31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US" sz="2400" dirty="0">
                <a:latin typeface="Cambria" panose="02040503050406030204" pitchFamily="18" charset="0"/>
                <a:ea typeface="Cambria" panose="02040503050406030204" pitchFamily="18" charset="0"/>
                <a:cs typeface="Arial" panose="020B0604020202020204" pitchFamily="34" charset="0"/>
              </a:rPr>
              <a:t/>
            </a:r>
            <a:br>
              <a:rPr lang="en-US" sz="2400" dirty="0">
                <a:latin typeface="Cambria" panose="02040503050406030204" pitchFamily="18" charset="0"/>
                <a:ea typeface="Cambria" panose="02040503050406030204" pitchFamily="18" charset="0"/>
                <a:cs typeface="Arial" panose="020B0604020202020204" pitchFamily="34" charset="0"/>
              </a:rPr>
            </a:br>
            <a:r>
              <a:rPr lang="en-US" sz="2400" dirty="0">
                <a:latin typeface="Cambria" panose="02040503050406030204" pitchFamily="18" charset="0"/>
                <a:ea typeface="Cambria" panose="02040503050406030204" pitchFamily="18" charset="0"/>
                <a:cs typeface="Arial" panose="020B0604020202020204" pitchFamily="34" charset="0"/>
              </a:rPr>
              <a:t/>
            </a:r>
            <a:br>
              <a:rPr lang="en-US" sz="2400" dirty="0">
                <a:latin typeface="Cambria" panose="02040503050406030204" pitchFamily="18" charset="0"/>
                <a:ea typeface="Cambria" panose="02040503050406030204" pitchFamily="18" charset="0"/>
                <a:cs typeface="Arial" panose="020B0604020202020204" pitchFamily="34" charset="0"/>
              </a:rPr>
            </a:br>
            <a: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sq-AL" sz="2400"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sq-AL" sz="2400"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US" sz="2400" b="1"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b="1"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US" altLang="el-GR" sz="2400" b="1" dirty="0">
                <a:latin typeface="Cambria" panose="02040503050406030204" pitchFamily="18" charset="0"/>
                <a:ea typeface="Cambria" panose="02040503050406030204" pitchFamily="18" charset="0"/>
                <a:cs typeface="Arial" panose="020B0604020202020204" pitchFamily="34" charset="0"/>
              </a:rPr>
              <a:t/>
            </a:r>
            <a:br>
              <a:rPr lang="en-US" altLang="el-GR" sz="2400" b="1" dirty="0">
                <a:latin typeface="Cambria" panose="02040503050406030204" pitchFamily="18" charset="0"/>
                <a:ea typeface="Cambria" panose="02040503050406030204" pitchFamily="18" charset="0"/>
                <a:cs typeface="Arial" panose="020B0604020202020204" pitchFamily="34" charset="0"/>
              </a:rPr>
            </a:br>
            <a:endParaRPr lang="el-GR" altLang="el-GR" sz="2400" b="1" dirty="0">
              <a:latin typeface="Cambria" panose="02040503050406030204" pitchFamily="18" charset="0"/>
              <a:ea typeface="Cambria" panose="02040503050406030204" pitchFamily="18" charset="0"/>
              <a:cs typeface="Arial" panose="020B0604020202020204" pitchFamily="34" charset="0"/>
            </a:endParaRPr>
          </a:p>
        </p:txBody>
      </p:sp>
      <p:sp>
        <p:nvSpPr>
          <p:cNvPr id="16" name="Text Box 23"/>
          <p:cNvSpPr txBox="1">
            <a:spLocks noChangeArrowheads="1"/>
          </p:cNvSpPr>
          <p:nvPr/>
        </p:nvSpPr>
        <p:spPr bwMode="auto">
          <a:xfrm>
            <a:off x="0" y="1066800"/>
            <a:ext cx="9144000" cy="526297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sq-AL" sz="2400" dirty="0" smtClean="0">
                <a:latin typeface="Cambria" panose="02040503050406030204" pitchFamily="18" charset="0"/>
                <a:ea typeface="Cambria" panose="02040503050406030204" pitchFamily="18" charset="0"/>
              </a:rPr>
              <a:t>Në </a:t>
            </a:r>
            <a:r>
              <a:rPr lang="sq-AL" sz="2400" dirty="0">
                <a:latin typeface="Cambria" panose="02040503050406030204" pitchFamily="18" charset="0"/>
                <a:ea typeface="Cambria" panose="02040503050406030204" pitchFamily="18" charset="0"/>
              </a:rPr>
              <a:t>rast </a:t>
            </a:r>
            <a:r>
              <a:rPr lang="en-US" sz="2400" dirty="0" smtClean="0">
                <a:latin typeface="Cambria" panose="02040503050406030204" pitchFamily="18" charset="0"/>
                <a:ea typeface="Cambria" panose="02040503050406030204" pitchFamily="18" charset="0"/>
              </a:rPr>
              <a:t>se AK do </a:t>
            </a:r>
            <a:r>
              <a:rPr lang="en-US" sz="2400" dirty="0" err="1" smtClean="0">
                <a:latin typeface="Cambria" panose="02040503050406030204" pitchFamily="18" charset="0"/>
                <a:ea typeface="Cambria" panose="02040503050406030204" pitchFamily="18" charset="0"/>
              </a:rPr>
              <a:t>te</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percaktoj</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si</a:t>
            </a:r>
            <a:r>
              <a:rPr lang="en-US" sz="2400" dirty="0" smtClean="0">
                <a:latin typeface="Cambria" panose="02040503050406030204" pitchFamily="18" charset="0"/>
                <a:ea typeface="Cambria" panose="02040503050406030204" pitchFamily="18" charset="0"/>
              </a:rPr>
              <a:t> </a:t>
            </a:r>
            <a:r>
              <a:rPr lang="sq-AL" sz="2400" dirty="0" smtClean="0">
                <a:latin typeface="Cambria" panose="02040503050406030204" pitchFamily="18" charset="0"/>
                <a:ea typeface="Cambria" panose="02040503050406030204" pitchFamily="18" charset="0"/>
              </a:rPr>
              <a:t>kriter</a:t>
            </a:r>
            <a:r>
              <a:rPr lang="en-US" sz="2400" dirty="0" smtClean="0">
                <a:latin typeface="Cambria" panose="02040503050406030204" pitchFamily="18" charset="0"/>
                <a:ea typeface="Cambria" panose="02040503050406030204" pitchFamily="18" charset="0"/>
              </a:rPr>
              <a:t> -</a:t>
            </a:r>
            <a:r>
              <a:rPr lang="sq-AL" sz="2400" dirty="0" smtClean="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tenderi ekonomikisht më i favorshëm është </a:t>
            </a:r>
            <a:r>
              <a:rPr lang="sq-AL" sz="2400" b="1" dirty="0">
                <a:latin typeface="Cambria" panose="02040503050406030204" pitchFamily="18" charset="0"/>
                <a:ea typeface="Cambria" panose="02040503050406030204" pitchFamily="18" charset="0"/>
              </a:rPr>
              <a:t>e detyrueshme qe të konvertohet çdo element i kritereve të dhënies në pike </a:t>
            </a:r>
            <a:r>
              <a:rPr lang="sq-AL" sz="2400" dirty="0">
                <a:latin typeface="Cambria" panose="02040503050406030204" pitchFamily="18" charset="0"/>
                <a:ea typeface="Cambria" panose="02040503050406030204" pitchFamily="18" charset="0"/>
              </a:rPr>
              <a:t>dhe me pas të peshohet në bazë të </a:t>
            </a:r>
            <a:r>
              <a:rPr lang="sq-AL" sz="2400" dirty="0" smtClean="0">
                <a:latin typeface="Cambria" panose="02040503050406030204" pitchFamily="18" charset="0"/>
                <a:ea typeface="Cambria" panose="02040503050406030204" pitchFamily="18" charset="0"/>
              </a:rPr>
              <a:t>formulës</a:t>
            </a:r>
            <a:r>
              <a:rPr lang="en-US" sz="2400" dirty="0" smtClean="0">
                <a:latin typeface="Cambria" panose="02040503050406030204" pitchFamily="18" charset="0"/>
                <a:ea typeface="Cambria" panose="02040503050406030204" pitchFamily="18" charset="0"/>
              </a:rPr>
              <a:t>.</a:t>
            </a:r>
          </a:p>
          <a:p>
            <a:r>
              <a:rPr lang="en-US" altLang="sq-AL" sz="2400" dirty="0">
                <a:latin typeface="Cambria" panose="02040503050406030204" pitchFamily="18" charset="0"/>
                <a:ea typeface="Cambria" panose="02040503050406030204" pitchFamily="18" charset="0"/>
              </a:rPr>
              <a:t>A</a:t>
            </a:r>
            <a:r>
              <a:rPr lang="sq-AL" altLang="sq-AL" sz="2400" dirty="0">
                <a:latin typeface="Cambria" panose="02040503050406030204" pitchFamily="18" charset="0"/>
                <a:ea typeface="Cambria" panose="02040503050406030204" pitchFamily="18" charset="0"/>
              </a:rPr>
              <a:t>K</a:t>
            </a:r>
            <a:r>
              <a:rPr lang="en-US" altLang="sq-AL" sz="2400" dirty="0">
                <a:latin typeface="Cambria" panose="02040503050406030204" pitchFamily="18" charset="0"/>
                <a:ea typeface="Cambria" panose="02040503050406030204" pitchFamily="18" charset="0"/>
              </a:rPr>
              <a:t> </a:t>
            </a:r>
            <a:r>
              <a:rPr lang="sq-AL" altLang="sq-AL" sz="2400" dirty="0">
                <a:latin typeface="Cambria" panose="02040503050406030204" pitchFamily="18" charset="0"/>
                <a:ea typeface="Cambria" panose="02040503050406030204" pitchFamily="18" charset="0"/>
              </a:rPr>
              <a:t>do të specifikojnë sasitë gjatë përgatitjes së </a:t>
            </a:r>
            <a:r>
              <a:rPr lang="en-US" altLang="sq-AL" sz="2400" dirty="0" smtClean="0">
                <a:latin typeface="Cambria" panose="02040503050406030204" pitchFamily="18" charset="0"/>
                <a:ea typeface="Cambria" panose="02040503050406030204" pitchFamily="18" charset="0"/>
              </a:rPr>
              <a:t>DT.</a:t>
            </a:r>
            <a:endParaRPr lang="en-US" sz="2400" dirty="0" smtClean="0">
              <a:latin typeface="Cambria" panose="02040503050406030204" pitchFamily="18" charset="0"/>
              <a:ea typeface="Cambria" panose="02040503050406030204" pitchFamily="18" charset="0"/>
            </a:endParaRPr>
          </a:p>
          <a:p>
            <a:pPr algn="just"/>
            <a:r>
              <a:rPr lang="sq-AL" altLang="sq-AL" sz="2400" dirty="0">
                <a:latin typeface="Cambria" panose="02040503050406030204" pitchFamily="18" charset="0"/>
                <a:ea typeface="Cambria" panose="02040503050406030204" pitchFamily="18" charset="0"/>
              </a:rPr>
              <a:t>Në rast të aplikimit të kontratës kornizë, ku sasitë mund të mos jenë parashikuar në mënyrë precize një parashikimi i përafërt i sasive duhet të përfshihet</a:t>
            </a:r>
            <a:r>
              <a:rPr lang="en-US" altLang="sq-AL" sz="2400" dirty="0">
                <a:latin typeface="Cambria" panose="02040503050406030204" pitchFamily="18" charset="0"/>
                <a:ea typeface="Cambria" panose="02040503050406030204" pitchFamily="18" charset="0"/>
              </a:rPr>
              <a:t>, </a:t>
            </a:r>
            <a:r>
              <a:rPr lang="en-US" altLang="sq-AL" sz="2400" dirty="0" err="1">
                <a:latin typeface="Cambria" panose="02040503050406030204" pitchFamily="18" charset="0"/>
                <a:ea typeface="Cambria" panose="02040503050406030204" pitchFamily="18" charset="0"/>
              </a:rPr>
              <a:t>ose</a:t>
            </a:r>
            <a:r>
              <a:rPr lang="en-US" altLang="sq-AL" sz="2400" dirty="0">
                <a:latin typeface="Cambria" panose="02040503050406030204" pitchFamily="18" charset="0"/>
                <a:ea typeface="Cambria" panose="02040503050406030204" pitchFamily="18" charset="0"/>
              </a:rPr>
              <a:t> </a:t>
            </a:r>
            <a:r>
              <a:rPr lang="en-US" altLang="sq-AL" sz="2400" dirty="0" err="1">
                <a:latin typeface="Cambria" panose="02040503050406030204" pitchFamily="18" charset="0"/>
                <a:ea typeface="Cambria" panose="02040503050406030204" pitchFamily="18" charset="0"/>
              </a:rPr>
              <a:t>nje</a:t>
            </a:r>
            <a:r>
              <a:rPr lang="en-US" altLang="sq-AL" sz="2400" dirty="0">
                <a:latin typeface="Cambria" panose="02040503050406030204" pitchFamily="18" charset="0"/>
                <a:ea typeface="Cambria" panose="02040503050406030204" pitchFamily="18" charset="0"/>
              </a:rPr>
              <a:t> </a:t>
            </a:r>
            <a:r>
              <a:rPr lang="en-US" altLang="sq-AL" sz="2400" dirty="0" err="1">
                <a:latin typeface="Cambria" panose="02040503050406030204" pitchFamily="18" charset="0"/>
                <a:ea typeface="Cambria" panose="02040503050406030204" pitchFamily="18" charset="0"/>
              </a:rPr>
              <a:t>sasi</a:t>
            </a:r>
            <a:r>
              <a:rPr lang="en-US" altLang="sq-AL" sz="2400" dirty="0">
                <a:latin typeface="Cambria" panose="02040503050406030204" pitchFamily="18" charset="0"/>
                <a:ea typeface="Cambria" panose="02040503050406030204" pitchFamily="18" charset="0"/>
              </a:rPr>
              <a:t> indicative </a:t>
            </a:r>
            <a:r>
              <a:rPr lang="en-US" altLang="sq-AL" sz="2400" dirty="0" smtClean="0">
                <a:latin typeface="Cambria" panose="02040503050406030204" pitchFamily="18" charset="0"/>
                <a:ea typeface="Cambria" panose="02040503050406030204" pitchFamily="18" charset="0"/>
              </a:rPr>
              <a:t>.</a:t>
            </a:r>
          </a:p>
          <a:p>
            <a:pPr algn="just"/>
            <a:r>
              <a:rPr lang="sq-AL" altLang="sq-AL" sz="2400" dirty="0" smtClean="0">
                <a:latin typeface="Cambria" panose="02040503050406030204" pitchFamily="18" charset="0"/>
                <a:ea typeface="Cambria" panose="02040503050406030204" pitchFamily="18" charset="0"/>
                <a:cs typeface="Arial" panose="020B0604020202020204" pitchFamily="34" charset="0"/>
              </a:rPr>
              <a:t>Kurdo </a:t>
            </a:r>
            <a:r>
              <a:rPr lang="sq-AL" altLang="sq-AL" sz="2400" dirty="0">
                <a:latin typeface="Cambria" panose="02040503050406030204" pitchFamily="18" charset="0"/>
                <a:ea typeface="Cambria" panose="02040503050406030204" pitchFamily="18" charset="0"/>
                <a:cs typeface="Arial" panose="020B0604020202020204" pitchFamily="34" charset="0"/>
              </a:rPr>
              <a:t>qe AK nuk dine sasitë </a:t>
            </a:r>
            <a:r>
              <a:rPr lang="sq-AL" altLang="sq-AL" sz="2400" dirty="0" err="1">
                <a:latin typeface="Cambria" panose="02040503050406030204" pitchFamily="18" charset="0"/>
                <a:ea typeface="Cambria" panose="02040503050406030204" pitchFamily="18" charset="0"/>
                <a:cs typeface="Arial" panose="020B0604020202020204" pitchFamily="34" charset="0"/>
              </a:rPr>
              <a:t>indikative</a:t>
            </a:r>
            <a:r>
              <a:rPr lang="sq-AL" altLang="sq-AL" sz="2400" dirty="0">
                <a:latin typeface="Cambria" panose="02040503050406030204" pitchFamily="18" charset="0"/>
                <a:ea typeface="Cambria" panose="02040503050406030204" pitchFamily="18" charset="0"/>
                <a:cs typeface="Arial" panose="020B0604020202020204" pitchFamily="34" charset="0"/>
              </a:rPr>
              <a:t>, </a:t>
            </a:r>
            <a:r>
              <a:rPr lang="sq-AL" altLang="sq-AL" sz="2400" i="1" dirty="0">
                <a:latin typeface="Cambria" panose="02040503050406030204" pitchFamily="18" charset="0"/>
                <a:ea typeface="Cambria" panose="02040503050406030204" pitchFamily="18" charset="0"/>
                <a:cs typeface="Arial" panose="020B0604020202020204" pitchFamily="34" charset="0"/>
              </a:rPr>
              <a:t>kontratat me çmime për njësi</a:t>
            </a:r>
            <a:r>
              <a:rPr lang="sq-AL" altLang="sq-AL" sz="2400" dirty="0">
                <a:latin typeface="Cambria" panose="02040503050406030204" pitchFamily="18" charset="0"/>
                <a:ea typeface="Cambria" panose="02040503050406030204" pitchFamily="18" charset="0"/>
                <a:cs typeface="Arial" panose="020B0604020202020204" pitchFamily="34" charset="0"/>
              </a:rPr>
              <a:t>, </a:t>
            </a:r>
            <a:endParaRPr lang="en-US" altLang="sq-AL" sz="2400" dirty="0">
              <a:latin typeface="Cambria" panose="02040503050406030204" pitchFamily="18" charset="0"/>
              <a:ea typeface="Cambria" panose="02040503050406030204" pitchFamily="18" charset="0"/>
              <a:cs typeface="Arial" panose="020B0604020202020204" pitchFamily="34" charset="0"/>
            </a:endParaRPr>
          </a:p>
          <a:p>
            <a:pPr algn="just"/>
            <a:endParaRPr lang="en-US" sz="2400" dirty="0" smtClean="0">
              <a:latin typeface="Cambria" panose="02040503050406030204" pitchFamily="18" charset="0"/>
              <a:ea typeface="Cambria" panose="02040503050406030204" pitchFamily="18" charset="0"/>
            </a:endParaRPr>
          </a:p>
          <a:p>
            <a:r>
              <a:rPr lang="sq-AL" sz="2400" dirty="0" smtClean="0">
                <a:latin typeface="Cambria" panose="02040503050406030204" pitchFamily="18" charset="0"/>
                <a:ea typeface="Cambria" panose="02040503050406030204" pitchFamily="18" charset="0"/>
              </a:rPr>
              <a:t>Në </a:t>
            </a:r>
            <a:r>
              <a:rPr lang="sq-AL" sz="2400" dirty="0">
                <a:latin typeface="Cambria" panose="02040503050406030204" pitchFamily="18" charset="0"/>
                <a:ea typeface="Cambria" panose="02040503050406030204" pitchFamily="18" charset="0"/>
              </a:rPr>
              <a:t>rast të kriterit tenderi me çmimin më të </a:t>
            </a:r>
            <a:r>
              <a:rPr lang="sq-AL" sz="2400" b="1" dirty="0">
                <a:latin typeface="Cambria" panose="02040503050406030204" pitchFamily="18" charset="0"/>
                <a:ea typeface="Cambria" panose="02040503050406030204" pitchFamily="18" charset="0"/>
              </a:rPr>
              <a:t>ulët nuk lejohet konvertimi i çmimeve në pike </a:t>
            </a:r>
            <a:r>
              <a:rPr lang="sq-AL" sz="2400" dirty="0">
                <a:latin typeface="Cambria" panose="02040503050406030204" pitchFamily="18" charset="0"/>
                <a:ea typeface="Cambria" panose="02040503050406030204" pitchFamily="18" charset="0"/>
              </a:rPr>
              <a:t>dhe te peshohen piket. </a:t>
            </a:r>
            <a:endParaRPr lang="en-US" sz="2400" dirty="0" smtClean="0">
              <a:latin typeface="Cambria" panose="02040503050406030204" pitchFamily="18" charset="0"/>
              <a:ea typeface="Cambria" panose="02040503050406030204" pitchFamily="18" charset="0"/>
            </a:endParaRPr>
          </a:p>
          <a:p>
            <a:endParaRPr lang="en-US" sz="2400" dirty="0" smtClean="0">
              <a:latin typeface="Cambria" panose="02040503050406030204" pitchFamily="18" charset="0"/>
              <a:ea typeface="Cambria" panose="02040503050406030204" pitchFamily="18" charset="0"/>
            </a:endParaRPr>
          </a:p>
          <a:p>
            <a:pPr algn="just"/>
            <a:r>
              <a:rPr lang="en-US" sz="2400" dirty="0" smtClean="0">
                <a:latin typeface="Cambria" panose="02040503050406030204" pitchFamily="18" charset="0"/>
                <a:ea typeface="Cambria" panose="02040503050406030204" pitchFamily="18" charset="0"/>
              </a:rPr>
              <a:t> </a:t>
            </a:r>
            <a:endParaRPr lang="en-US" sz="2400" dirty="0">
              <a:latin typeface="Cambria" panose="02040503050406030204" pitchFamily="18" charset="0"/>
              <a:ea typeface="Cambria" panose="020405030504060302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42" name="Title 1"/>
          <p:cNvSpPr>
            <a:spLocks noGrp="1"/>
          </p:cNvSpPr>
          <p:nvPr>
            <p:ph type="title"/>
          </p:nvPr>
        </p:nvSpPr>
        <p:spPr>
          <a:xfrm>
            <a:off x="0" y="0"/>
            <a:ext cx="8839200" cy="1143000"/>
          </a:xfrm>
        </p:spPr>
        <p:txBody>
          <a:bodyPr>
            <a:normAutofit fontScale="90000"/>
          </a:bodyPr>
          <a:lstStyle/>
          <a:p>
            <a:pPr>
              <a:defRPr/>
            </a:pPr>
            <a:r>
              <a:rPr lang="sq-AL" altLang="en-US" sz="2400" dirty="0" smtClean="0">
                <a:latin typeface="Cambria" panose="02040503050406030204" pitchFamily="18" charset="0"/>
                <a:ea typeface="Cambria" panose="02040503050406030204" pitchFamily="18" charset="0"/>
              </a:rPr>
              <a:t>  </a:t>
            </a:r>
            <a:r>
              <a:rPr lang="sq-AL" altLang="en-US" sz="2400" i="1" dirty="0" smtClean="0">
                <a:latin typeface="Cambria" panose="02040503050406030204" pitchFamily="18" charset="0"/>
                <a:ea typeface="Cambria" panose="02040503050406030204" pitchFamily="18" charset="0"/>
              </a:rPr>
              <a:t> Dosja e Tenderit </a:t>
            </a:r>
            <a:r>
              <a:rPr lang="en-US" altLang="en-US" sz="2400" i="1" dirty="0" smtClean="0">
                <a:latin typeface="Cambria" panose="02040503050406030204" pitchFamily="18" charset="0"/>
                <a:ea typeface="Cambria" panose="02040503050406030204" pitchFamily="18" charset="0"/>
              </a:rPr>
              <a:t>(6)</a:t>
            </a:r>
            <a:r>
              <a:rPr lang="sq-AL" altLang="en-US" sz="2400" i="1" dirty="0" smtClean="0">
                <a:latin typeface="Cambria" panose="02040503050406030204" pitchFamily="18" charset="0"/>
                <a:ea typeface="Cambria" panose="02040503050406030204" pitchFamily="18" charset="0"/>
              </a:rPr>
              <a:t> </a:t>
            </a:r>
            <a:r>
              <a:rPr lang="en-US" altLang="en-US" sz="2400" i="1" dirty="0" smtClean="0">
                <a:latin typeface="Cambria" panose="02040503050406030204" pitchFamily="18" charset="0"/>
                <a:ea typeface="Cambria" panose="02040503050406030204" pitchFamily="18" charset="0"/>
              </a:rPr>
              <a:t/>
            </a:r>
            <a:br>
              <a:rPr lang="en-US" altLang="en-US" sz="2400" i="1" dirty="0" smtClean="0">
                <a:latin typeface="Cambria" panose="02040503050406030204" pitchFamily="18" charset="0"/>
                <a:ea typeface="Cambria" panose="02040503050406030204" pitchFamily="18" charset="0"/>
              </a:rPr>
            </a:br>
            <a:r>
              <a:rPr lang="en-US" altLang="en-US" sz="2400" i="1" dirty="0" smtClean="0">
                <a:latin typeface="Cambria" panose="02040503050406030204" pitchFamily="18" charset="0"/>
                <a:ea typeface="Cambria" panose="02040503050406030204" pitchFamily="18" charset="0"/>
              </a:rPr>
              <a:t/>
            </a:r>
            <a:br>
              <a:rPr lang="en-US" altLang="en-US" sz="2400" i="1" dirty="0" smtClean="0">
                <a:latin typeface="Cambria" panose="02040503050406030204" pitchFamily="18" charset="0"/>
                <a:ea typeface="Cambria" panose="02040503050406030204" pitchFamily="18" charset="0"/>
              </a:rPr>
            </a:br>
            <a:r>
              <a:rPr lang="en-US" altLang="en-US" sz="2400" i="1" dirty="0" smtClean="0">
                <a:latin typeface="Cambria" panose="02040503050406030204" pitchFamily="18" charset="0"/>
                <a:ea typeface="Cambria" panose="02040503050406030204" pitchFamily="18" charset="0"/>
              </a:rPr>
              <a:t/>
            </a:r>
            <a:br>
              <a:rPr lang="en-US" altLang="en-US" sz="2400" i="1" dirty="0" smtClean="0">
                <a:latin typeface="Cambria" panose="02040503050406030204" pitchFamily="18" charset="0"/>
                <a:ea typeface="Cambria" panose="02040503050406030204" pitchFamily="18" charset="0"/>
              </a:rPr>
            </a:br>
            <a:r>
              <a:rPr lang="en-US" altLang="en-US" sz="2400" i="1" dirty="0" smtClean="0">
                <a:latin typeface="Cambria" panose="02040503050406030204" pitchFamily="18" charset="0"/>
                <a:ea typeface="Cambria" panose="02040503050406030204" pitchFamily="18" charset="0"/>
              </a:rPr>
              <a:t/>
            </a:r>
            <a:br>
              <a:rPr lang="en-US" altLang="en-US" sz="2400" i="1" dirty="0" smtClean="0">
                <a:latin typeface="Cambria" panose="02040503050406030204" pitchFamily="18" charset="0"/>
                <a:ea typeface="Cambria" panose="02040503050406030204" pitchFamily="18" charset="0"/>
              </a:rPr>
            </a:br>
            <a:r>
              <a:rPr lang="en-US" altLang="en-US" sz="2400" i="1" dirty="0" smtClean="0">
                <a:latin typeface="Cambria" panose="02040503050406030204" pitchFamily="18" charset="0"/>
                <a:ea typeface="Cambria" panose="02040503050406030204" pitchFamily="18" charset="0"/>
              </a:rPr>
              <a:t/>
            </a:r>
            <a:br>
              <a:rPr lang="en-US" altLang="en-US" sz="2400" i="1" dirty="0" smtClean="0">
                <a:latin typeface="Cambria" panose="02040503050406030204" pitchFamily="18" charset="0"/>
                <a:ea typeface="Cambria" panose="02040503050406030204" pitchFamily="18" charset="0"/>
              </a:rPr>
            </a:br>
            <a:r>
              <a:rPr lang="en-US" altLang="en-US" sz="2400" i="1" dirty="0" smtClean="0">
                <a:latin typeface="Cambria" panose="02040503050406030204" pitchFamily="18" charset="0"/>
                <a:ea typeface="Cambria" panose="02040503050406030204" pitchFamily="18" charset="0"/>
              </a:rPr>
              <a:t/>
            </a:r>
            <a:br>
              <a:rPr lang="en-US" altLang="en-US" sz="2400" i="1" dirty="0" smtClean="0">
                <a:latin typeface="Cambria" panose="02040503050406030204" pitchFamily="18" charset="0"/>
                <a:ea typeface="Cambria" panose="02040503050406030204" pitchFamily="18" charset="0"/>
              </a:rPr>
            </a:br>
            <a:r>
              <a:rPr lang="en-US" altLang="en-US" sz="2400" i="1" dirty="0">
                <a:latin typeface="Cambria" panose="02040503050406030204" pitchFamily="18" charset="0"/>
                <a:ea typeface="Cambria" panose="02040503050406030204" pitchFamily="18" charset="0"/>
              </a:rPr>
              <a:t/>
            </a:r>
            <a:br>
              <a:rPr lang="en-US" altLang="en-US" sz="2400" i="1" dirty="0">
                <a:latin typeface="Cambria" panose="02040503050406030204" pitchFamily="18" charset="0"/>
                <a:ea typeface="Cambria" panose="02040503050406030204" pitchFamily="18" charset="0"/>
              </a:rPr>
            </a:br>
            <a:r>
              <a:rPr lang="sq-AL"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 </a:t>
            </a:r>
            <a:r>
              <a:rPr lang="sq-AL"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52</a:t>
            </a:r>
            <a:r>
              <a:rPr lang="en-US"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sq-AL"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Njoftimi </a:t>
            </a:r>
            <a:r>
              <a:rPr lang="sq-AL"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i kritereve për dhënien e kontratës</a:t>
            </a:r>
            <a:r>
              <a:rPr lang="en-US"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31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31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US" sz="31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31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US" altLang="en-US" sz="3100" i="1" dirty="0" smtClean="0">
                <a:solidFill>
                  <a:schemeClr val="accent1">
                    <a:lumMod val="75000"/>
                  </a:schemeClr>
                </a:solidFill>
                <a:latin typeface="Cambria" panose="02040503050406030204" pitchFamily="18" charset="0"/>
                <a:ea typeface="Cambria" panose="02040503050406030204" pitchFamily="18" charset="0"/>
              </a:rPr>
              <a:t/>
            </a:r>
            <a:br>
              <a:rPr lang="en-US" altLang="en-US" sz="3100" i="1" dirty="0" smtClean="0">
                <a:solidFill>
                  <a:schemeClr val="accent1">
                    <a:lumMod val="75000"/>
                  </a:schemeClr>
                </a:solidFill>
                <a:latin typeface="Cambria" panose="02040503050406030204" pitchFamily="18" charset="0"/>
                <a:ea typeface="Cambria" panose="02040503050406030204" pitchFamily="18" charset="0"/>
              </a:rPr>
            </a:br>
            <a:r>
              <a:rPr lang="en-US" altLang="en-US" sz="2400" i="1" dirty="0" smtClean="0">
                <a:latin typeface="Cambria" panose="02040503050406030204" pitchFamily="18" charset="0"/>
                <a:ea typeface="Cambria" panose="02040503050406030204" pitchFamily="18" charset="0"/>
              </a:rPr>
              <a:t/>
            </a:r>
            <a:br>
              <a:rPr lang="en-US" altLang="en-US" sz="2400" i="1" dirty="0" smtClean="0">
                <a:latin typeface="Cambria" panose="02040503050406030204" pitchFamily="18" charset="0"/>
                <a:ea typeface="Cambria" panose="02040503050406030204" pitchFamily="18" charset="0"/>
              </a:rPr>
            </a:br>
            <a:r>
              <a:rPr lang="en-US" altLang="en-US" sz="2400" i="1" dirty="0" smtClean="0">
                <a:latin typeface="Cambria" panose="02040503050406030204" pitchFamily="18" charset="0"/>
                <a:ea typeface="Cambria" panose="02040503050406030204" pitchFamily="18" charset="0"/>
              </a:rPr>
              <a:t/>
            </a:r>
            <a:br>
              <a:rPr lang="en-US" altLang="en-US" sz="2400" i="1" dirty="0" smtClean="0">
                <a:latin typeface="Cambria" panose="02040503050406030204" pitchFamily="18" charset="0"/>
                <a:ea typeface="Cambria" panose="02040503050406030204" pitchFamily="18" charset="0"/>
              </a:rPr>
            </a:br>
            <a:r>
              <a:rPr lang="en-US" altLang="en-US" sz="2400" i="1" dirty="0" smtClean="0">
                <a:latin typeface="Cambria" panose="02040503050406030204" pitchFamily="18" charset="0"/>
                <a:ea typeface="Cambria" panose="02040503050406030204" pitchFamily="18" charset="0"/>
              </a:rPr>
              <a:t/>
            </a:r>
            <a:br>
              <a:rPr lang="en-US" altLang="en-US" sz="2400" i="1" dirty="0" smtClean="0">
                <a:latin typeface="Cambria" panose="02040503050406030204" pitchFamily="18" charset="0"/>
                <a:ea typeface="Cambria" panose="02040503050406030204" pitchFamily="18" charset="0"/>
              </a:rPr>
            </a:br>
            <a:r>
              <a:rPr lang="en-US" altLang="en-US" sz="2400" i="1" dirty="0" smtClean="0">
                <a:latin typeface="Cambria" panose="02040503050406030204" pitchFamily="18" charset="0"/>
                <a:ea typeface="Cambria" panose="02040503050406030204" pitchFamily="18" charset="0"/>
              </a:rPr>
              <a:t/>
            </a:r>
            <a:br>
              <a:rPr lang="en-US" altLang="en-US" sz="2400" i="1" dirty="0" smtClean="0">
                <a:latin typeface="Cambria" panose="02040503050406030204" pitchFamily="18" charset="0"/>
                <a:ea typeface="Cambria" panose="02040503050406030204" pitchFamily="18" charset="0"/>
              </a:rPr>
            </a:br>
            <a:endParaRPr lang="en-US" altLang="en-US" sz="2400" dirty="0" smtClean="0">
              <a:latin typeface="Cambria" panose="02040503050406030204" pitchFamily="18" charset="0"/>
              <a:ea typeface="Cambria" panose="02040503050406030204" pitchFamily="18" charset="0"/>
            </a:endParaRPr>
          </a:p>
        </p:txBody>
      </p:sp>
      <p:sp>
        <p:nvSpPr>
          <p:cNvPr id="50179" name="Content Placeholder 2"/>
          <p:cNvSpPr>
            <a:spLocks noGrp="1"/>
          </p:cNvSpPr>
          <p:nvPr>
            <p:ph idx="1"/>
          </p:nvPr>
        </p:nvSpPr>
        <p:spPr>
          <a:xfrm>
            <a:off x="0" y="1143000"/>
            <a:ext cx="9144000" cy="5410200"/>
          </a:xfrm>
        </p:spPr>
        <p:txBody>
          <a:bodyPr>
            <a:normAutofit/>
          </a:bodyPr>
          <a:lstStyle/>
          <a:p>
            <a:pPr algn="just"/>
            <a:r>
              <a:rPr lang="sq-AL" altLang="sq-AL" sz="2400" dirty="0" smtClean="0">
                <a:latin typeface="Cambria" panose="02040503050406030204" pitchFamily="18" charset="0"/>
                <a:ea typeface="Cambria" panose="02040503050406030204" pitchFamily="18" charset="0"/>
                <a:cs typeface="Arial" panose="020B0604020202020204" pitchFamily="34" charset="0"/>
              </a:rPr>
              <a:t>AK duhet te përcaktoj peshët ne baze të rëndësisë se secilës “kategori të shërbimeve" ose secilit "artikull" ose “grup te artikujve” në mënyrë që AK të përcaktoj se cila është oferta me çmim më të ulët ne baze te poentimit, si p.sh. mirëmbajtje te veturave , mirëmbajtje te gjeneratorëve etj.</a:t>
            </a:r>
          </a:p>
          <a:p>
            <a:pPr algn="just"/>
            <a:r>
              <a:rPr lang="sq-AL" altLang="sq-AL" sz="2400" dirty="0" smtClean="0">
                <a:latin typeface="Cambria" panose="02040503050406030204" pitchFamily="18" charset="0"/>
                <a:ea typeface="Cambria" panose="02040503050406030204" pitchFamily="18" charset="0"/>
                <a:cs typeface="Arial" panose="020B0604020202020204" pitchFamily="34" charset="0"/>
              </a:rPr>
              <a:t>Çmimet e deklaruara në tender janë çmime fikse </a:t>
            </a:r>
          </a:p>
          <a:p>
            <a:pPr algn="just"/>
            <a:r>
              <a:rPr lang="sq-AL" altLang="sq-AL" sz="2400" dirty="0" smtClean="0">
                <a:latin typeface="Cambria" panose="02040503050406030204" pitchFamily="18" charset="0"/>
                <a:ea typeface="Cambria" panose="02040503050406030204" pitchFamily="18" charset="0"/>
                <a:cs typeface="Arial" panose="020B0604020202020204" pitchFamily="34" charset="0"/>
              </a:rPr>
              <a:t>Çmimet nuk mund të ndryshohen gjatë kohëzgjatjes së kontratës; </a:t>
            </a:r>
            <a:endParaRPr lang="en-US" altLang="sq-AL" sz="2400" dirty="0" smtClean="0">
              <a:latin typeface="Cambria" panose="02040503050406030204" pitchFamily="18" charset="0"/>
              <a:ea typeface="Cambria" panose="02040503050406030204" pitchFamily="18" charset="0"/>
              <a:cs typeface="Arial" panose="020B0604020202020204" pitchFamily="34" charset="0"/>
            </a:endParaRPr>
          </a:p>
          <a:p>
            <a:pPr algn="just"/>
            <a:endParaRPr lang="en-US" altLang="sq-AL" sz="2400" dirty="0" smtClean="0">
              <a:latin typeface="Cambria" panose="02040503050406030204" pitchFamily="18" charset="0"/>
              <a:ea typeface="Cambria" panose="02040503050406030204" pitchFamily="18" charset="0"/>
              <a:cs typeface="Arial" panose="020B0604020202020204" pitchFamily="34" charset="0"/>
            </a:endParaRPr>
          </a:p>
          <a:p>
            <a:r>
              <a:rPr lang="sq-AL" sz="2400" dirty="0" smtClean="0">
                <a:latin typeface="Cambria" panose="02040503050406030204" pitchFamily="18" charset="0"/>
                <a:ea typeface="Cambria" panose="02040503050406030204" pitchFamily="18" charset="0"/>
                <a:cs typeface="Arial" panose="020B0604020202020204" pitchFamily="34" charset="0"/>
              </a:rPr>
              <a:t>Autoriteti </a:t>
            </a:r>
            <a:r>
              <a:rPr lang="sq-AL" sz="2400" dirty="0">
                <a:latin typeface="Cambria" panose="02040503050406030204" pitchFamily="18" charset="0"/>
                <a:ea typeface="Cambria" panose="02040503050406030204" pitchFamily="18" charset="0"/>
                <a:cs typeface="Arial" panose="020B0604020202020204" pitchFamily="34" charset="0"/>
              </a:rPr>
              <a:t>kontraktues në rast të </a:t>
            </a:r>
            <a:r>
              <a:rPr lang="sq-AL" sz="2400" b="1" dirty="0">
                <a:latin typeface="Cambria" panose="02040503050406030204" pitchFamily="18" charset="0"/>
                <a:ea typeface="Cambria" panose="02040503050406030204" pitchFamily="18" charset="0"/>
                <a:cs typeface="Arial" panose="020B0604020202020204" pitchFamily="34" charset="0"/>
              </a:rPr>
              <a:t>dyshimit të cilitdo informacioni </a:t>
            </a:r>
            <a:r>
              <a:rPr lang="sq-AL" sz="2400" dirty="0">
                <a:latin typeface="Cambria" panose="02040503050406030204" pitchFamily="18" charset="0"/>
                <a:ea typeface="Cambria" panose="02040503050406030204" pitchFamily="18" charset="0"/>
                <a:cs typeface="Arial" panose="020B0604020202020204" pitchFamily="34" charset="0"/>
              </a:rPr>
              <a:t>të dorëzuar nga operatori ekonomik, do të </a:t>
            </a:r>
            <a:r>
              <a:rPr lang="sq-AL" sz="2400" b="1" dirty="0">
                <a:latin typeface="Cambria" panose="02040503050406030204" pitchFamily="18" charset="0"/>
                <a:ea typeface="Cambria" panose="02040503050406030204" pitchFamily="18" charset="0"/>
                <a:cs typeface="Arial" panose="020B0604020202020204" pitchFamily="34" charset="0"/>
              </a:rPr>
              <a:t>kryejë një kontroll efektiv t</a:t>
            </a:r>
            <a:r>
              <a:rPr lang="sq-AL" sz="2400" dirty="0">
                <a:latin typeface="Cambria" panose="02040503050406030204" pitchFamily="18" charset="0"/>
                <a:ea typeface="Cambria" panose="02040503050406030204" pitchFamily="18" charset="0"/>
                <a:cs typeface="Arial" panose="020B0604020202020204" pitchFamily="34" charset="0"/>
              </a:rPr>
              <a:t>ë informatave dhe dokumentacionit të tenderit.</a:t>
            </a:r>
            <a:endParaRPr lang="en-US" sz="2400" dirty="0">
              <a:latin typeface="Cambria" panose="02040503050406030204" pitchFamily="18" charset="0"/>
              <a:ea typeface="Cambria" panose="02040503050406030204" pitchFamily="18" charset="0"/>
              <a:cs typeface="Arial" panose="020B0604020202020204" pitchFamily="34" charset="0"/>
            </a:endParaRPr>
          </a:p>
          <a:p>
            <a:pPr marL="0" indent="0">
              <a:buNone/>
            </a:pPr>
            <a:endParaRPr lang="en-US" sz="24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4833363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6258" name="Title 1"/>
          <p:cNvSpPr>
            <a:spLocks noGrp="1"/>
          </p:cNvSpPr>
          <p:nvPr>
            <p:ph type="title"/>
          </p:nvPr>
        </p:nvSpPr>
        <p:spPr>
          <a:xfrm>
            <a:off x="381000" y="228600"/>
            <a:ext cx="8305800" cy="304800"/>
          </a:xfrm>
        </p:spPr>
        <p:txBody>
          <a:bodyPr>
            <a:normAutofit fontScale="90000"/>
          </a:bodyPr>
          <a:lstStyle/>
          <a:p>
            <a:pPr>
              <a:defRPr/>
            </a:pPr>
            <a:r>
              <a:rPr lang="sq-AL" altLang="sq-AL" sz="2400" i="1" dirty="0" smtClean="0">
                <a:latin typeface="Cambria" panose="02040503050406030204" pitchFamily="18" charset="0"/>
                <a:ea typeface="Cambria" panose="02040503050406030204" pitchFamily="18" charset="0"/>
              </a:rPr>
              <a:t> Ekzaminimi, Vlerësimi dhe Krahasimi i Tenderëve   </a:t>
            </a:r>
            <a:r>
              <a:rPr lang="en-US" altLang="sq-AL" sz="2400" i="1" dirty="0" smtClean="0">
                <a:latin typeface="Cambria" panose="02040503050406030204" pitchFamily="18" charset="0"/>
                <a:ea typeface="Cambria" panose="02040503050406030204" pitchFamily="18" charset="0"/>
              </a:rPr>
              <a:t/>
            </a:r>
            <a:br>
              <a:rPr lang="en-US" altLang="sq-AL" sz="2400" i="1" dirty="0" smtClean="0">
                <a:latin typeface="Cambria" panose="02040503050406030204" pitchFamily="18" charset="0"/>
                <a:ea typeface="Cambria" panose="02040503050406030204" pitchFamily="18" charset="0"/>
              </a:rPr>
            </a:br>
            <a:r>
              <a:rPr lang="en-US" altLang="sq-AL" sz="2400" i="1" dirty="0" smtClean="0">
                <a:latin typeface="Cambria" panose="02040503050406030204" pitchFamily="18" charset="0"/>
                <a:ea typeface="Cambria" panose="02040503050406030204" pitchFamily="18" charset="0"/>
              </a:rPr>
              <a:t/>
            </a:r>
            <a:br>
              <a:rPr lang="en-US" altLang="sq-AL" sz="2400" i="1" dirty="0" smtClean="0">
                <a:latin typeface="Cambria" panose="02040503050406030204" pitchFamily="18" charset="0"/>
                <a:ea typeface="Cambria" panose="02040503050406030204" pitchFamily="18" charset="0"/>
              </a:rPr>
            </a:br>
            <a:r>
              <a:rPr lang="en-US" altLang="sq-AL" sz="2400" i="1" dirty="0" smtClean="0">
                <a:latin typeface="Cambria" panose="02040503050406030204" pitchFamily="18" charset="0"/>
                <a:ea typeface="Cambria" panose="02040503050406030204" pitchFamily="18" charset="0"/>
              </a:rPr>
              <a:t/>
            </a:r>
            <a:br>
              <a:rPr lang="en-US" altLang="sq-AL" sz="2400" i="1" dirty="0" smtClean="0">
                <a:latin typeface="Cambria" panose="02040503050406030204" pitchFamily="18" charset="0"/>
                <a:ea typeface="Cambria" panose="02040503050406030204" pitchFamily="18" charset="0"/>
              </a:rPr>
            </a:br>
            <a:r>
              <a:rPr lang="en-US" altLang="sq-AL" sz="2400" i="1" dirty="0" smtClean="0">
                <a:latin typeface="Cambria" panose="02040503050406030204" pitchFamily="18" charset="0"/>
                <a:ea typeface="Cambria" panose="02040503050406030204" pitchFamily="18" charset="0"/>
              </a:rPr>
              <a:t/>
            </a:r>
            <a:br>
              <a:rPr lang="en-US" altLang="sq-AL" sz="2400" i="1" dirty="0" smtClean="0">
                <a:latin typeface="Cambria" panose="02040503050406030204" pitchFamily="18" charset="0"/>
                <a:ea typeface="Cambria" panose="02040503050406030204" pitchFamily="18" charset="0"/>
              </a:rPr>
            </a:br>
            <a:r>
              <a:rPr lang="sq-AL" altLang="sq-AL" sz="2400" i="1" dirty="0" smtClean="0">
                <a:latin typeface="Cambria" panose="02040503050406030204" pitchFamily="18" charset="0"/>
                <a:ea typeface="Cambria" panose="02040503050406030204" pitchFamily="18" charset="0"/>
              </a:rPr>
              <a:t/>
            </a:r>
            <a:br>
              <a:rPr lang="sq-AL" altLang="sq-AL" sz="2400" i="1" dirty="0" smtClean="0">
                <a:latin typeface="Cambria" panose="02040503050406030204" pitchFamily="18" charset="0"/>
                <a:ea typeface="Cambria" panose="02040503050406030204" pitchFamily="18" charset="0"/>
              </a:rPr>
            </a:br>
            <a:r>
              <a:rPr lang="en-US" altLang="sq-AL" sz="2400" i="1" dirty="0" smtClean="0">
                <a:latin typeface="Cambria" panose="02040503050406030204" pitchFamily="18" charset="0"/>
                <a:ea typeface="Cambria" panose="02040503050406030204" pitchFamily="18" charset="0"/>
              </a:rPr>
              <a:t/>
            </a:r>
            <a:br>
              <a:rPr lang="en-US" altLang="sq-AL" sz="2400" i="1" dirty="0" smtClean="0">
                <a:latin typeface="Cambria" panose="02040503050406030204" pitchFamily="18" charset="0"/>
                <a:ea typeface="Cambria" panose="02040503050406030204" pitchFamily="18" charset="0"/>
              </a:rPr>
            </a:br>
            <a:r>
              <a:rPr lang="en-US" altLang="en-US" sz="2400" i="1" dirty="0" smtClean="0">
                <a:latin typeface="Cambria" panose="02040503050406030204" pitchFamily="18" charset="0"/>
                <a:ea typeface="Cambria" panose="02040503050406030204" pitchFamily="18" charset="0"/>
              </a:rPr>
              <a:t/>
            </a:r>
            <a:br>
              <a:rPr lang="en-US" altLang="en-US" sz="2400" i="1" dirty="0" smtClean="0">
                <a:latin typeface="Cambria" panose="02040503050406030204" pitchFamily="18" charset="0"/>
                <a:ea typeface="Cambria" panose="02040503050406030204" pitchFamily="18" charset="0"/>
              </a:rPr>
            </a:br>
            <a:r>
              <a:rPr lang="en-US" altLang="en-US" sz="3100" i="1" dirty="0" smtClean="0">
                <a:solidFill>
                  <a:schemeClr val="accent1">
                    <a:lumMod val="75000"/>
                  </a:schemeClr>
                </a:solidFill>
                <a:latin typeface="Cambria" panose="02040503050406030204" pitchFamily="18" charset="0"/>
                <a:ea typeface="Cambria" panose="02040503050406030204" pitchFamily="18" charset="0"/>
              </a:rPr>
              <a:t>                                    </a:t>
            </a:r>
            <a:r>
              <a:rPr lang="en-US" altLang="en-US" sz="3100" i="1" dirty="0" smtClean="0">
                <a:solidFill>
                  <a:schemeClr val="accent1">
                    <a:lumMod val="75000"/>
                  </a:schemeClr>
                </a:solidFill>
                <a:latin typeface="Cambria" panose="02040503050406030204" pitchFamily="18" charset="0"/>
                <a:ea typeface="Cambria" panose="02040503050406030204" pitchFamily="18" charset="0"/>
              </a:rPr>
              <a:t> </a:t>
            </a:r>
            <a:r>
              <a:rPr lang="en-US" altLang="en-US" sz="3100" b="1" i="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G</a:t>
            </a:r>
            <a:r>
              <a:rPr lang="sq-AL" altLang="sq-AL" sz="3100" b="1" dirty="0" err="1"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abimet</a:t>
            </a:r>
            <a:r>
              <a:rPr lang="sq-AL" altLang="sq-AL"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altLang="sq-AL"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a:t>
            </a:r>
            <a:r>
              <a:rPr lang="sq-AL" altLang="sq-AL" sz="3100" b="1" dirty="0" err="1"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ritmetik</a:t>
            </a:r>
            <a:r>
              <a:rPr lang="en-US" altLang="sq-AL" sz="31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ore </a:t>
            </a:r>
            <a:r>
              <a:rPr lang="en-US" altLang="en-US" sz="3100" b="1" i="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altLang="en-US" sz="3100" b="1" i="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US" altLang="en-US" sz="3100" b="1" i="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altLang="en-US" sz="3100" b="1" i="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US" altLang="en-US" sz="3100" b="1" i="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altLang="en-US" sz="3100" b="1" i="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US" altLang="en-US" sz="2400" i="1" dirty="0" smtClean="0">
                <a:latin typeface="Cambria" panose="02040503050406030204" pitchFamily="18" charset="0"/>
                <a:ea typeface="Cambria" panose="02040503050406030204" pitchFamily="18" charset="0"/>
              </a:rPr>
              <a:t/>
            </a:r>
            <a:br>
              <a:rPr lang="en-US" altLang="en-US" sz="2400" i="1" dirty="0" smtClean="0">
                <a:latin typeface="Cambria" panose="02040503050406030204" pitchFamily="18" charset="0"/>
                <a:ea typeface="Cambria" panose="02040503050406030204" pitchFamily="18" charset="0"/>
              </a:rPr>
            </a:br>
            <a:r>
              <a:rPr lang="en-US" altLang="en-US" sz="2400" i="1" dirty="0" smtClean="0">
                <a:latin typeface="Cambria" panose="02040503050406030204" pitchFamily="18" charset="0"/>
                <a:ea typeface="Cambria" panose="02040503050406030204" pitchFamily="18" charset="0"/>
              </a:rPr>
              <a:t/>
            </a:r>
            <a:br>
              <a:rPr lang="en-US" altLang="en-US" sz="2400" i="1" dirty="0" smtClean="0">
                <a:latin typeface="Cambria" panose="02040503050406030204" pitchFamily="18" charset="0"/>
                <a:ea typeface="Cambria" panose="02040503050406030204" pitchFamily="18" charset="0"/>
              </a:rPr>
            </a:br>
            <a:r>
              <a:rPr lang="en-US" altLang="en-US" sz="2400" i="1" dirty="0" smtClean="0">
                <a:latin typeface="Cambria" panose="02040503050406030204" pitchFamily="18" charset="0"/>
                <a:ea typeface="Cambria" panose="02040503050406030204" pitchFamily="18" charset="0"/>
              </a:rPr>
              <a:t/>
            </a:r>
            <a:br>
              <a:rPr lang="en-US" altLang="en-US" sz="2400" i="1" dirty="0" smtClean="0">
                <a:latin typeface="Cambria" panose="02040503050406030204" pitchFamily="18" charset="0"/>
                <a:ea typeface="Cambria" panose="02040503050406030204" pitchFamily="18" charset="0"/>
              </a:rPr>
            </a:br>
            <a:r>
              <a:rPr lang="en-US" altLang="en-US" sz="2400" i="1" dirty="0" smtClean="0">
                <a:latin typeface="Cambria" panose="02040503050406030204" pitchFamily="18" charset="0"/>
                <a:ea typeface="Cambria" panose="02040503050406030204" pitchFamily="18" charset="0"/>
              </a:rPr>
              <a:t/>
            </a:r>
            <a:br>
              <a:rPr lang="en-US" altLang="en-US" sz="2400" i="1" dirty="0" smtClean="0">
                <a:latin typeface="Cambria" panose="02040503050406030204" pitchFamily="18" charset="0"/>
                <a:ea typeface="Cambria" panose="02040503050406030204" pitchFamily="18" charset="0"/>
              </a:rPr>
            </a:br>
            <a:endParaRPr lang="en-US" altLang="en-US" sz="2400" dirty="0" smtClean="0">
              <a:latin typeface="Cambria" panose="02040503050406030204" pitchFamily="18" charset="0"/>
              <a:ea typeface="Cambria" panose="02040503050406030204" pitchFamily="18" charset="0"/>
            </a:endParaRPr>
          </a:p>
        </p:txBody>
      </p:sp>
      <p:sp>
        <p:nvSpPr>
          <p:cNvPr id="63491" name="Content Placeholder 1"/>
          <p:cNvSpPr>
            <a:spLocks noGrp="1"/>
          </p:cNvSpPr>
          <p:nvPr>
            <p:ph idx="1"/>
          </p:nvPr>
        </p:nvSpPr>
        <p:spPr>
          <a:xfrm>
            <a:off x="0" y="1143000"/>
            <a:ext cx="9144000" cy="5334000"/>
          </a:xfrm>
        </p:spPr>
        <p:txBody>
          <a:bodyPr>
            <a:normAutofit/>
          </a:bodyPr>
          <a:lstStyle/>
          <a:p>
            <a:pPr algn="just"/>
            <a:r>
              <a:rPr lang="sq-AL" altLang="sq-AL" sz="2400" dirty="0" smtClean="0">
                <a:latin typeface="Cambria" panose="02040503050406030204" pitchFamily="18" charset="0"/>
                <a:ea typeface="Cambria" panose="02040503050406030204" pitchFamily="18" charset="0"/>
                <a:cs typeface="Arial" panose="020B0604020202020204" pitchFamily="34" charset="0"/>
              </a:rPr>
              <a:t>AK</a:t>
            </a:r>
            <a:r>
              <a:rPr lang="sq-AL" altLang="sq-AL" sz="2400" dirty="0" smtClean="0">
                <a:latin typeface="Cambria" panose="02040503050406030204" pitchFamily="18" charset="0"/>
                <a:ea typeface="Cambria" panose="02040503050406030204" pitchFamily="18" charset="0"/>
                <a:cs typeface="Arial" panose="020B0604020202020204" pitchFamily="34" charset="0"/>
              </a:rPr>
              <a:t> do të përmirësojë gabimet plotësisht aritmetike në tender nëse gabimet e tilla zbulohen gjatë ekzaminimit të tenderëve sidoqoftë ky përmirësim nuk mund të jetë më shumë se </a:t>
            </a:r>
            <a:r>
              <a:rPr lang="sq-AL" altLang="sq-AL" sz="2400" dirty="0" smtClean="0">
                <a:solidFill>
                  <a:srgbClr val="FF0000"/>
                </a:solidFill>
                <a:latin typeface="Cambria" panose="02040503050406030204" pitchFamily="18" charset="0"/>
                <a:ea typeface="Cambria" panose="02040503050406030204" pitchFamily="18" charset="0"/>
                <a:cs typeface="Arial" panose="020B0604020202020204" pitchFamily="34" charset="0"/>
              </a:rPr>
              <a:t>dy përqind (2%) i vlerës totale të ofertës</a:t>
            </a:r>
            <a:r>
              <a:rPr lang="en-US" altLang="sq-AL" sz="2400" dirty="0" smtClean="0">
                <a:solidFill>
                  <a:srgbClr val="FF0000"/>
                </a:solidFill>
                <a:latin typeface="Cambria" panose="02040503050406030204" pitchFamily="18" charset="0"/>
                <a:ea typeface="Cambria" panose="02040503050406030204" pitchFamily="18" charset="0"/>
                <a:cs typeface="Arial" panose="020B0604020202020204" pitchFamily="34" charset="0"/>
              </a:rPr>
              <a:t>.</a:t>
            </a:r>
          </a:p>
          <a:p>
            <a:pPr algn="just"/>
            <a:r>
              <a:rPr lang="sq-AL" altLang="sq-AL" sz="2400" dirty="0" smtClean="0">
                <a:latin typeface="Cambria" panose="02040503050406030204" pitchFamily="18" charset="0"/>
                <a:ea typeface="Cambria" panose="02040503050406030204" pitchFamily="18" charset="0"/>
                <a:cs typeface="Arial" panose="020B0604020202020204" pitchFamily="34" charset="0"/>
              </a:rPr>
              <a:t>Ne rast se shuma e korrigjuar është me pak se  - 2%, AK do te përmirësoj gabimet e tilla dhe </a:t>
            </a:r>
            <a:r>
              <a:rPr lang="sq-AL" altLang="sq-AL" sz="2400" b="1" dirty="0" smtClean="0">
                <a:latin typeface="Cambria" panose="02040503050406030204" pitchFamily="18" charset="0"/>
                <a:ea typeface="Cambria" panose="02040503050406030204" pitchFamily="18" charset="0"/>
                <a:cs typeface="Arial" panose="020B0604020202020204" pitchFamily="34" charset="0"/>
              </a:rPr>
              <a:t>do te informoj me shkrim OE. </a:t>
            </a:r>
            <a:r>
              <a:rPr lang="sq-AL" altLang="sq-AL" sz="2400" dirty="0" smtClean="0">
                <a:latin typeface="Cambria" panose="02040503050406030204" pitchFamily="18" charset="0"/>
                <a:ea typeface="Cambria" panose="02040503050406030204" pitchFamily="18" charset="0"/>
                <a:cs typeface="Arial" panose="020B0604020202020204" pitchFamily="34" charset="0"/>
              </a:rPr>
              <a:t>Ne rast se OE ne fjale nuk pranon përmirësimin e gabimit, oferta ne fjale </a:t>
            </a:r>
            <a:r>
              <a:rPr lang="sq-AL" altLang="sq-AL" sz="2400" b="1" dirty="0" smtClean="0">
                <a:latin typeface="Cambria" panose="02040503050406030204" pitchFamily="18" charset="0"/>
                <a:ea typeface="Cambria" panose="02040503050406030204" pitchFamily="18" charset="0"/>
                <a:cs typeface="Arial" panose="020B0604020202020204" pitchFamily="34" charset="0"/>
              </a:rPr>
              <a:t>do te refuzohet</a:t>
            </a:r>
            <a:r>
              <a:rPr lang="sq-AL" altLang="sq-AL" sz="2400" dirty="0" smtClean="0">
                <a:latin typeface="Cambria" panose="02040503050406030204" pitchFamily="18" charset="0"/>
                <a:ea typeface="Cambria" panose="02040503050406030204" pitchFamily="18" charset="0"/>
                <a:cs typeface="Arial" panose="020B0604020202020204" pitchFamily="34" charset="0"/>
              </a:rPr>
              <a:t>. </a:t>
            </a:r>
            <a:endParaRPr lang="en-US" altLang="sq-AL" sz="2400" dirty="0" smtClean="0">
              <a:latin typeface="Cambria" panose="02040503050406030204" pitchFamily="18" charset="0"/>
              <a:ea typeface="Cambria" panose="02040503050406030204" pitchFamily="18" charset="0"/>
              <a:cs typeface="Arial" panose="020B0604020202020204" pitchFamily="34" charset="0"/>
            </a:endParaRPr>
          </a:p>
          <a:p>
            <a:pPr algn="just"/>
            <a:r>
              <a:rPr lang="sq-AL" altLang="sq-AL" sz="2400" dirty="0" smtClean="0">
                <a:latin typeface="Cambria" panose="02040503050406030204" pitchFamily="18" charset="0"/>
                <a:ea typeface="Cambria" panose="02040503050406030204" pitchFamily="18" charset="0"/>
                <a:cs typeface="Arial" panose="020B0604020202020204" pitchFamily="34" charset="0"/>
              </a:rPr>
              <a:t>AK gjithashtu duhet ti dërgojë të gjithë tenderuesve përkatës (OE te cilët kane dorëzuar tender) një njoftim me shkrim mbi ndryshimet e tilla.</a:t>
            </a:r>
            <a:endParaRPr lang="en-US" altLang="sq-AL" sz="2400" dirty="0" smtClean="0">
              <a:latin typeface="Cambria" panose="02040503050406030204" pitchFamily="18" charset="0"/>
              <a:ea typeface="Cambria" panose="02040503050406030204" pitchFamily="18" charset="0"/>
              <a:cs typeface="Arial" panose="020B0604020202020204" pitchFamily="34" charset="0"/>
            </a:endParaRPr>
          </a:p>
          <a:p>
            <a:pPr algn="just"/>
            <a:r>
              <a:rPr lang="sq-AL" altLang="sq-AL" sz="2400" dirty="0" smtClean="0">
                <a:latin typeface="Cambria" panose="02040503050406030204" pitchFamily="18" charset="0"/>
                <a:ea typeface="Cambria" panose="02040503050406030204" pitchFamily="18" charset="0"/>
                <a:cs typeface="Arial" panose="020B0604020202020204" pitchFamily="34" charset="0"/>
              </a:rPr>
              <a:t>Ne rast se shuma e korrigjuar është me shume se +/ 2%, AK do te eliminoj OE dhe do te informoj me shkrim OE</a:t>
            </a:r>
            <a:r>
              <a:rPr lang="en-US" altLang="sq-AL" sz="2400" dirty="0" smtClean="0">
                <a:latin typeface="Cambria" panose="02040503050406030204" pitchFamily="18" charset="0"/>
                <a:ea typeface="Cambria" panose="02040503050406030204" pitchFamily="18" charset="0"/>
                <a:cs typeface="Arial" panose="020B0604020202020204" pitchFamily="34" charset="0"/>
              </a:rPr>
              <a:t>.</a:t>
            </a:r>
            <a:endParaRPr lang="en-US" altLang="sq-AL" sz="2400" b="1" dirty="0" smtClean="0">
              <a:solidFill>
                <a:srgbClr val="FF000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4666836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52400" y="152401"/>
            <a:ext cx="7552136" cy="533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Autofit/>
          </a:bodyPr>
          <a:lstStyle/>
          <a:p>
            <a:r>
              <a:rPr lang="sq-AL" sz="28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Historia e sistemit Kombëtar te Prokurimit</a:t>
            </a:r>
            <a:r>
              <a:rPr lang="en-US" sz="28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br>
              <a:rPr lang="en-US" sz="28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endParaRPr lang="en-US" sz="28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endParaRPr>
          </a:p>
        </p:txBody>
      </p:sp>
      <p:sp>
        <p:nvSpPr>
          <p:cNvPr id="28675" name="Symbol zastępczy zawartości 2"/>
          <p:cNvSpPr>
            <a:spLocks noGrp="1"/>
          </p:cNvSpPr>
          <p:nvPr>
            <p:ph idx="1"/>
          </p:nvPr>
        </p:nvSpPr>
        <p:spPr bwMode="auto">
          <a:xfrm>
            <a:off x="152400" y="685801"/>
            <a:ext cx="8763000" cy="5867399"/>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pPr>
              <a:buFont typeface="Wingdings" panose="05000000000000000000" pitchFamily="2" charset="2"/>
              <a:buChar char="§"/>
            </a:pPr>
            <a:r>
              <a:rPr lang="sq-AL" sz="2400" dirty="0" smtClean="0">
                <a:latin typeface="Cambria" panose="02040503050406030204" pitchFamily="18" charset="0"/>
                <a:ea typeface="Cambria" panose="02040503050406030204" pitchFamily="18" charset="0"/>
                <a:cs typeface="Arial" panose="020B0604020202020204" pitchFamily="34" charset="0"/>
              </a:rPr>
              <a:t>Ligji </a:t>
            </a:r>
            <a:r>
              <a:rPr lang="sq-AL" sz="2400" dirty="0">
                <a:latin typeface="Cambria" panose="02040503050406030204" pitchFamily="18" charset="0"/>
                <a:ea typeface="Cambria" panose="02040503050406030204" pitchFamily="18" charset="0"/>
                <a:cs typeface="Arial" panose="020B0604020202020204" pitchFamily="34" charset="0"/>
              </a:rPr>
              <a:t>nr. 03/L-241 për Ministrinë e Punëve te Jashtme dhe Shërbimin Diplomatik </a:t>
            </a:r>
            <a:r>
              <a:rPr lang="sq-AL" sz="2400" dirty="0" smtClean="0">
                <a:latin typeface="Cambria" panose="02040503050406030204" pitchFamily="18" charset="0"/>
                <a:ea typeface="Cambria" panose="02040503050406030204" pitchFamily="18" charset="0"/>
                <a:cs typeface="Arial" panose="020B0604020202020204" pitchFamily="34" charset="0"/>
              </a:rPr>
              <a:t>t</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Republikës </a:t>
            </a:r>
            <a:r>
              <a:rPr lang="sq-AL" sz="2400" dirty="0" smtClean="0">
                <a:latin typeface="Cambria" panose="02040503050406030204" pitchFamily="18" charset="0"/>
                <a:ea typeface="Cambria" panose="02040503050406030204" pitchFamily="18" charset="0"/>
                <a:cs typeface="Arial" panose="020B0604020202020204" pitchFamily="34" charset="0"/>
              </a:rPr>
              <a:t>s</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Kosovës</a:t>
            </a:r>
            <a:r>
              <a:rPr lang="en-US" sz="2400" dirty="0" smtClean="0">
                <a:latin typeface="Cambria" panose="02040503050406030204" pitchFamily="18" charset="0"/>
                <a:ea typeface="Cambria" panose="02040503050406030204" pitchFamily="18" charset="0"/>
                <a:cs typeface="Arial" panose="020B0604020202020204" pitchFamily="34" charset="0"/>
              </a:rPr>
              <a:t> (2009-2011).</a:t>
            </a:r>
            <a:endParaRPr lang="en-US" sz="2400" dirty="0">
              <a:latin typeface="Cambria" panose="02040503050406030204" pitchFamily="18" charset="0"/>
              <a:ea typeface="Cambria" panose="02040503050406030204" pitchFamily="18" charset="0"/>
              <a:cs typeface="Arial" panose="020B0604020202020204" pitchFamily="34" charset="0"/>
            </a:endParaRPr>
          </a:p>
          <a:p>
            <a:r>
              <a:rPr lang="en-US" sz="2400" dirty="0" smtClean="0">
                <a:latin typeface="Cambria" panose="02040503050406030204" pitchFamily="18" charset="0"/>
                <a:ea typeface="Cambria" panose="02040503050406030204" pitchFamily="18" charset="0"/>
                <a:cs typeface="Arial" panose="020B0604020202020204" pitchFamily="34" charset="0"/>
              </a:rPr>
              <a:t>D</a:t>
            </a:r>
            <a:r>
              <a:rPr lang="sq-AL" sz="2400" dirty="0" err="1" smtClean="0">
                <a:latin typeface="Cambria" panose="02040503050406030204" pitchFamily="18" charset="0"/>
                <a:ea typeface="Cambria" panose="02040503050406030204" pitchFamily="18" charset="0"/>
                <a:cs typeface="Arial" panose="020B0604020202020204" pitchFamily="34" charset="0"/>
              </a:rPr>
              <a:t>isa</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kompetenca për kryerjen e aktiviteteve </a:t>
            </a:r>
            <a:r>
              <a:rPr lang="sq-AL" sz="2400" dirty="0" smtClean="0">
                <a:latin typeface="Cambria" panose="02040503050406030204" pitchFamily="18" charset="0"/>
                <a:ea typeface="Cambria" panose="02040503050406030204" pitchFamily="18" charset="0"/>
                <a:cs typeface="Arial" panose="020B0604020202020204" pitchFamily="34" charset="0"/>
              </a:rPr>
              <a:t>t</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prokurimit barten tek </a:t>
            </a:r>
            <a:r>
              <a:rPr lang="sq-AL" sz="2400" b="1" dirty="0">
                <a:latin typeface="Cambria" panose="02040503050406030204" pitchFamily="18" charset="0"/>
                <a:ea typeface="Cambria" panose="02040503050406030204" pitchFamily="18" charset="0"/>
                <a:cs typeface="Arial" panose="020B0604020202020204" pitchFamily="34" charset="0"/>
              </a:rPr>
              <a:t>misionet diplomatike/konsullore te Republikës </a:t>
            </a:r>
            <a:r>
              <a:rPr lang="sq-AL" sz="2400" dirty="0">
                <a:latin typeface="Cambria" panose="02040503050406030204" pitchFamily="18" charset="0"/>
                <a:ea typeface="Cambria" panose="02040503050406030204" pitchFamily="18" charset="0"/>
                <a:cs typeface="Arial" panose="020B0604020202020204" pitchFamily="34" charset="0"/>
              </a:rPr>
              <a:t>se Kosovës neper vende te ndryshme te </a:t>
            </a:r>
            <a:r>
              <a:rPr lang="sq-AL" sz="2400" dirty="0" smtClean="0">
                <a:latin typeface="Cambria" panose="02040503050406030204" pitchFamily="18" charset="0"/>
                <a:ea typeface="Cambria" panose="02040503050406030204" pitchFamily="18" charset="0"/>
                <a:cs typeface="Arial" panose="020B0604020202020204" pitchFamily="34" charset="0"/>
              </a:rPr>
              <a:t>botes</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b="1" dirty="0" err="1">
                <a:latin typeface="Cambria" panose="02040503050406030204" pitchFamily="18" charset="0"/>
                <a:ea typeface="Cambria" panose="02040503050406030204" pitchFamily="18" charset="0"/>
              </a:rPr>
              <a:t>Neni</a:t>
            </a:r>
            <a:r>
              <a:rPr lang="en-US" sz="2400" b="1" dirty="0">
                <a:latin typeface="Cambria" panose="02040503050406030204" pitchFamily="18" charset="0"/>
                <a:ea typeface="Cambria" panose="02040503050406030204" pitchFamily="18" charset="0"/>
              </a:rPr>
              <a:t> </a:t>
            </a:r>
            <a:r>
              <a:rPr lang="en-US" sz="2400" b="1" dirty="0" smtClean="0">
                <a:latin typeface="Cambria" panose="02040503050406030204" pitchFamily="18" charset="0"/>
                <a:ea typeface="Cambria" panose="02040503050406030204" pitchFamily="18" charset="0"/>
              </a:rPr>
              <a:t>122).</a:t>
            </a:r>
            <a:endParaRPr lang="en-US" sz="2400" dirty="0">
              <a:latin typeface="Cambria" panose="02040503050406030204" pitchFamily="18" charset="0"/>
              <a:ea typeface="Cambria" panose="02040503050406030204" pitchFamily="18" charset="0"/>
              <a:cs typeface="Arial" panose="020B0604020202020204" pitchFamily="34" charset="0"/>
            </a:endParaRPr>
          </a:p>
          <a:p>
            <a:r>
              <a:rPr lang="sq-AL" sz="2400" dirty="0">
                <a:latin typeface="Cambria" panose="02040503050406030204" pitchFamily="18" charset="0"/>
                <a:ea typeface="Cambria" panose="02040503050406030204" pitchFamily="18" charset="0"/>
                <a:cs typeface="Arial" panose="020B0604020202020204" pitchFamily="34" charset="0"/>
              </a:rPr>
              <a:t>Për vlera të vogla dhe minimale, e drejta e nënshkrimit të kontratës është transferuar tek </a:t>
            </a:r>
            <a:r>
              <a:rPr lang="sq-AL" sz="2400" b="1" dirty="0">
                <a:latin typeface="Cambria" panose="02040503050406030204" pitchFamily="18" charset="0"/>
                <a:ea typeface="Cambria" panose="02040503050406030204" pitchFamily="18" charset="0"/>
                <a:cs typeface="Arial" panose="020B0604020202020204" pitchFamily="34" charset="0"/>
              </a:rPr>
              <a:t>Kryesuesi i misionit diplomatik </a:t>
            </a:r>
            <a:r>
              <a:rPr lang="sq-AL" sz="2400" dirty="0">
                <a:latin typeface="Cambria" panose="02040503050406030204" pitchFamily="18" charset="0"/>
                <a:ea typeface="Cambria" panose="02040503050406030204" pitchFamily="18" charset="0"/>
                <a:cs typeface="Arial" panose="020B0604020202020204" pitchFamily="34" charset="0"/>
              </a:rPr>
              <a:t>në shtetin përkatës. </a:t>
            </a:r>
            <a:endParaRPr lang="en-US" sz="2400" dirty="0">
              <a:latin typeface="Cambria" panose="02040503050406030204" pitchFamily="18" charset="0"/>
              <a:ea typeface="Cambria" panose="02040503050406030204" pitchFamily="18" charset="0"/>
              <a:cs typeface="Arial" panose="020B0604020202020204" pitchFamily="34" charset="0"/>
            </a:endParaRPr>
          </a:p>
          <a:p>
            <a:r>
              <a:rPr lang="sq-AL" sz="2400" dirty="0">
                <a:latin typeface="Cambria" panose="02040503050406030204" pitchFamily="18" charset="0"/>
                <a:ea typeface="Cambria" panose="02040503050406030204" pitchFamily="18" charset="0"/>
                <a:cs typeface="Arial" panose="020B0604020202020204" pitchFamily="34" charset="0"/>
              </a:rPr>
              <a:t>Marrja me qira dhe blerja e objekteve për misionet diplomatike të Republikës së Kosovës jashtë vendit  mund të </a:t>
            </a:r>
            <a:r>
              <a:rPr lang="sq-AL" sz="2400" b="1" dirty="0">
                <a:latin typeface="Cambria" panose="02040503050406030204" pitchFamily="18" charset="0"/>
                <a:ea typeface="Cambria" panose="02040503050406030204" pitchFamily="18" charset="0"/>
                <a:cs typeface="Arial" panose="020B0604020202020204" pitchFamily="34" charset="0"/>
              </a:rPr>
              <a:t>bëhen përmes procedurave </a:t>
            </a:r>
            <a:r>
              <a:rPr lang="sq-AL" sz="2400" dirty="0">
                <a:latin typeface="Cambria" panose="02040503050406030204" pitchFamily="18" charset="0"/>
                <a:ea typeface="Cambria" panose="02040503050406030204" pitchFamily="18" charset="0"/>
                <a:cs typeface="Arial" panose="020B0604020202020204" pitchFamily="34" charset="0"/>
              </a:rPr>
              <a:t>t</a:t>
            </a:r>
            <a:r>
              <a:rPr lang="sq-AL" sz="2400" b="1" dirty="0">
                <a:latin typeface="Cambria" panose="02040503050406030204" pitchFamily="18" charset="0"/>
                <a:ea typeface="Cambria" panose="02040503050406030204" pitchFamily="18" charset="0"/>
                <a:cs typeface="Arial" panose="020B0604020202020204" pitchFamily="34" charset="0"/>
              </a:rPr>
              <a:t>ë negociuara pa publikim të kontratës</a:t>
            </a:r>
            <a:r>
              <a:rPr lang="sq-AL" sz="2400" dirty="0">
                <a:latin typeface="Cambria" panose="02040503050406030204" pitchFamily="18" charset="0"/>
                <a:ea typeface="Cambria" panose="02040503050406030204" pitchFamily="18" charset="0"/>
                <a:cs typeface="Arial" panose="020B0604020202020204" pitchFamily="34" charset="0"/>
              </a:rPr>
              <a:t>, pasi që Qeveria e Kosovës ka marrë një vendim të tillë. </a:t>
            </a:r>
            <a:endParaRPr lang="en-US" sz="2400" dirty="0">
              <a:latin typeface="Cambria" panose="02040503050406030204" pitchFamily="18" charset="0"/>
              <a:ea typeface="Cambria" panose="02040503050406030204" pitchFamily="18" charset="0"/>
              <a:cs typeface="Arial" panose="020B0604020202020204" pitchFamily="34" charset="0"/>
            </a:endParaRPr>
          </a:p>
          <a:p>
            <a:r>
              <a:rPr lang="sq-AL" sz="2400" dirty="0">
                <a:latin typeface="Cambria" panose="02040503050406030204" pitchFamily="18" charset="0"/>
                <a:ea typeface="Cambria" panose="02040503050406030204" pitchFamily="18" charset="0"/>
                <a:cs typeface="Arial" panose="020B0604020202020204" pitchFamily="34" charset="0"/>
              </a:rPr>
              <a:t>Kontratat për </a:t>
            </a:r>
            <a:r>
              <a:rPr lang="sq-AL" sz="2400" b="1" dirty="0">
                <a:latin typeface="Cambria" panose="02040503050406030204" pitchFamily="18" charset="0"/>
                <a:ea typeface="Cambria" panose="02040503050406030204" pitchFamily="18" charset="0"/>
                <a:cs typeface="Arial" panose="020B0604020202020204" pitchFamily="34" charset="0"/>
              </a:rPr>
              <a:t>marrjen më qira të objekteve dhe blerjen e objekteve </a:t>
            </a:r>
            <a:r>
              <a:rPr lang="sq-AL" sz="2400" dirty="0">
                <a:latin typeface="Cambria" panose="02040503050406030204" pitchFamily="18" charset="0"/>
                <a:ea typeface="Cambria" panose="02040503050406030204" pitchFamily="18" charset="0"/>
                <a:cs typeface="Arial" panose="020B0604020202020204" pitchFamily="34" charset="0"/>
              </a:rPr>
              <a:t>për misionet diplomatike të Republikës së Kosovës jashtë vendit mund të kenë kohëzgjatje deri në 5 vite, </a:t>
            </a:r>
            <a:endParaRPr lang="en-US" sz="2400" dirty="0" smtClean="0">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12333982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304800" y="0"/>
            <a:ext cx="8839200" cy="8382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nchorCtr="0">
            <a:normAutofit fontScale="90000"/>
          </a:bodyPr>
          <a:lstStyle/>
          <a:p>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GB" sz="2400" b="1"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GB" sz="2400" b="1"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GB" sz="2400" b="1"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GB" sz="2400" b="1"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GB" sz="2400" b="1"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GB" sz="2400" b="1" dirty="0" smtClean="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GB" sz="2400" b="1" dirty="0" smtClean="0">
                <a:solidFill>
                  <a:srgbClr val="FF0000"/>
                </a:solidFill>
                <a:latin typeface="Cambria" panose="02040503050406030204" pitchFamily="18" charset="0"/>
                <a:ea typeface="Cambria" panose="02040503050406030204" pitchFamily="18" charset="0"/>
                <a:cs typeface="Arial" panose="020B0604020202020204" pitchFamily="34" charset="0"/>
              </a:rPr>
            </a:br>
            <a:r>
              <a:rPr lang="en-GB" sz="2400" b="1"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GB" sz="2400" b="1"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sq-AL"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 65</a:t>
            </a:r>
            <a:r>
              <a:rPr lang="en-US"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 </a:t>
            </a:r>
            <a:r>
              <a:rPr lang="sq-AL" sz="2400" b="1" dirty="0" err="1"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Pranueshmëria</a:t>
            </a:r>
            <a:r>
              <a:rPr lang="sq-AL"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e Kandidatëve ose Tenderuesve</a:t>
            </a:r>
            <a:r>
              <a:rPr lang="en-US" sz="24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24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US" sz="24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24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US" sz="2400" dirty="0">
                <a:latin typeface="Cambria" panose="02040503050406030204" pitchFamily="18" charset="0"/>
                <a:ea typeface="Cambria" panose="02040503050406030204" pitchFamily="18" charset="0"/>
                <a:cs typeface="Arial" panose="020B0604020202020204" pitchFamily="34" charset="0"/>
              </a:rPr>
              <a:t/>
            </a:r>
            <a:br>
              <a:rPr lang="en-US" sz="2400" dirty="0">
                <a:latin typeface="Cambria" panose="02040503050406030204" pitchFamily="18" charset="0"/>
                <a:ea typeface="Cambria" panose="02040503050406030204" pitchFamily="18" charset="0"/>
                <a:cs typeface="Arial" panose="020B0604020202020204" pitchFamily="34" charset="0"/>
              </a:rPr>
            </a:br>
            <a: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US" sz="2400" dirty="0">
                <a:latin typeface="Cambria" panose="02040503050406030204" pitchFamily="18" charset="0"/>
                <a:ea typeface="Cambria" panose="02040503050406030204" pitchFamily="18" charset="0"/>
                <a:cs typeface="Arial" panose="020B0604020202020204" pitchFamily="34" charset="0"/>
              </a:rPr>
              <a:t/>
            </a:r>
            <a:br>
              <a:rPr lang="en-US" sz="2400" dirty="0">
                <a:latin typeface="Cambria" panose="02040503050406030204" pitchFamily="18" charset="0"/>
                <a:ea typeface="Cambria" panose="02040503050406030204" pitchFamily="18" charset="0"/>
                <a:cs typeface="Arial" panose="020B0604020202020204" pitchFamily="34" charset="0"/>
              </a:rPr>
            </a:br>
            <a:r>
              <a:rPr lang="en-US" sz="2400" dirty="0">
                <a:latin typeface="Cambria" panose="02040503050406030204" pitchFamily="18" charset="0"/>
                <a:ea typeface="Cambria" panose="02040503050406030204" pitchFamily="18" charset="0"/>
                <a:cs typeface="Arial" panose="020B0604020202020204" pitchFamily="34" charset="0"/>
              </a:rPr>
              <a:t/>
            </a:r>
            <a:br>
              <a:rPr lang="en-US" sz="2400" dirty="0">
                <a:latin typeface="Cambria" panose="02040503050406030204" pitchFamily="18" charset="0"/>
                <a:ea typeface="Cambria" panose="02040503050406030204" pitchFamily="18" charset="0"/>
                <a:cs typeface="Arial" panose="020B0604020202020204" pitchFamily="34" charset="0"/>
              </a:rPr>
            </a:br>
            <a:r>
              <a:rPr lang="en-US" sz="2400" dirty="0">
                <a:latin typeface="Cambria" panose="02040503050406030204" pitchFamily="18" charset="0"/>
                <a:ea typeface="Cambria" panose="02040503050406030204" pitchFamily="18" charset="0"/>
                <a:cs typeface="Arial" panose="020B0604020202020204" pitchFamily="34" charset="0"/>
              </a:rPr>
              <a:t/>
            </a:r>
            <a:br>
              <a:rPr lang="en-US" sz="2400" dirty="0">
                <a:latin typeface="Cambria" panose="02040503050406030204" pitchFamily="18" charset="0"/>
                <a:ea typeface="Cambria" panose="02040503050406030204" pitchFamily="18" charset="0"/>
                <a:cs typeface="Arial" panose="020B0604020202020204" pitchFamily="34" charset="0"/>
              </a:rPr>
            </a:br>
            <a: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sq-AL" sz="2400"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sq-AL" sz="2400"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US" sz="2400" b="1"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b="1"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US" altLang="el-GR" sz="2400" b="1" dirty="0">
                <a:latin typeface="Cambria" panose="02040503050406030204" pitchFamily="18" charset="0"/>
                <a:ea typeface="Cambria" panose="02040503050406030204" pitchFamily="18" charset="0"/>
                <a:cs typeface="Arial" panose="020B0604020202020204" pitchFamily="34" charset="0"/>
              </a:rPr>
              <a:t/>
            </a:r>
            <a:br>
              <a:rPr lang="en-US" altLang="el-GR" sz="2400" b="1" dirty="0">
                <a:latin typeface="Cambria" panose="02040503050406030204" pitchFamily="18" charset="0"/>
                <a:ea typeface="Cambria" panose="02040503050406030204" pitchFamily="18" charset="0"/>
                <a:cs typeface="Arial" panose="020B0604020202020204" pitchFamily="34" charset="0"/>
              </a:rPr>
            </a:br>
            <a:endParaRPr lang="el-GR" altLang="el-GR" sz="2400" b="1" dirty="0">
              <a:latin typeface="Cambria" panose="02040503050406030204" pitchFamily="18" charset="0"/>
              <a:ea typeface="Cambria" panose="02040503050406030204" pitchFamily="18" charset="0"/>
              <a:cs typeface="Arial" panose="020B0604020202020204" pitchFamily="34" charset="0"/>
            </a:endParaRPr>
          </a:p>
        </p:txBody>
      </p:sp>
      <p:sp>
        <p:nvSpPr>
          <p:cNvPr id="16" name="Text Box 23"/>
          <p:cNvSpPr txBox="1">
            <a:spLocks noChangeArrowheads="1"/>
          </p:cNvSpPr>
          <p:nvPr/>
        </p:nvSpPr>
        <p:spPr bwMode="auto">
          <a:xfrm>
            <a:off x="0" y="838200"/>
            <a:ext cx="9144000" cy="600164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b="1" dirty="0" smtClean="0">
                <a:latin typeface="Cambria" panose="02040503050406030204" pitchFamily="18" charset="0"/>
                <a:ea typeface="Cambria" panose="02040503050406030204" pitchFamily="18" charset="0"/>
              </a:rPr>
              <a:t> </a:t>
            </a:r>
            <a:r>
              <a:rPr lang="en-US" sz="2400" b="1" dirty="0" err="1" smtClean="0">
                <a:latin typeface="Cambria" panose="02040503050406030204" pitchFamily="18" charset="0"/>
                <a:ea typeface="Cambria" panose="02040503050406030204" pitchFamily="18" charset="0"/>
              </a:rPr>
              <a:t>Rastet</a:t>
            </a:r>
            <a:r>
              <a:rPr lang="en-US" sz="2400" b="1" dirty="0" smtClean="0">
                <a:latin typeface="Cambria" panose="02040503050406030204" pitchFamily="18" charset="0"/>
                <a:ea typeface="Cambria" panose="02040503050406030204" pitchFamily="18" charset="0"/>
              </a:rPr>
              <a:t> </a:t>
            </a:r>
            <a:r>
              <a:rPr lang="en-US" sz="2400" b="1" dirty="0" err="1" smtClean="0">
                <a:latin typeface="Cambria" panose="02040503050406030204" pitchFamily="18" charset="0"/>
                <a:ea typeface="Cambria" panose="02040503050406030204" pitchFamily="18" charset="0"/>
              </a:rPr>
              <a:t>kur</a:t>
            </a:r>
            <a:r>
              <a:rPr lang="en-US" sz="2400" b="1" dirty="0" smtClean="0">
                <a:latin typeface="Cambria" panose="02040503050406030204" pitchFamily="18" charset="0"/>
                <a:ea typeface="Cambria" panose="02040503050406030204" pitchFamily="18" charset="0"/>
              </a:rPr>
              <a:t> OE </a:t>
            </a:r>
            <a:r>
              <a:rPr lang="en-US" sz="2400" b="1" dirty="0" err="1" smtClean="0">
                <a:latin typeface="Cambria" panose="02040503050406030204" pitchFamily="18" charset="0"/>
                <a:ea typeface="Cambria" panose="02040503050406030204" pitchFamily="18" charset="0"/>
              </a:rPr>
              <a:t>nuk</a:t>
            </a:r>
            <a:r>
              <a:rPr lang="en-US" sz="2400" b="1" dirty="0" smtClean="0">
                <a:latin typeface="Cambria" panose="02040503050406030204" pitchFamily="18" charset="0"/>
                <a:ea typeface="Cambria" panose="02040503050406030204" pitchFamily="18" charset="0"/>
              </a:rPr>
              <a:t> </a:t>
            </a:r>
            <a:r>
              <a:rPr lang="en-US" sz="2400" b="1" dirty="0" err="1" smtClean="0">
                <a:latin typeface="Cambria" panose="02040503050406030204" pitchFamily="18" charset="0"/>
                <a:ea typeface="Cambria" panose="02040503050406030204" pitchFamily="18" charset="0"/>
              </a:rPr>
              <a:t>mund</a:t>
            </a:r>
            <a:r>
              <a:rPr lang="en-US" sz="2400" b="1" dirty="0" smtClean="0">
                <a:latin typeface="Cambria" panose="02040503050406030204" pitchFamily="18" charset="0"/>
                <a:ea typeface="Cambria" panose="02040503050406030204" pitchFamily="18" charset="0"/>
              </a:rPr>
              <a:t> </a:t>
            </a:r>
            <a:r>
              <a:rPr lang="en-US" sz="2400" b="1" dirty="0" err="1" smtClean="0">
                <a:latin typeface="Cambria" panose="02040503050406030204" pitchFamily="18" charset="0"/>
                <a:ea typeface="Cambria" panose="02040503050406030204" pitchFamily="18" charset="0"/>
              </a:rPr>
              <a:t>te</a:t>
            </a:r>
            <a:r>
              <a:rPr lang="en-US" sz="2400" b="1" dirty="0" smtClean="0">
                <a:latin typeface="Cambria" panose="02040503050406030204" pitchFamily="18" charset="0"/>
                <a:ea typeface="Cambria" panose="02040503050406030204" pitchFamily="18" charset="0"/>
              </a:rPr>
              <a:t> </a:t>
            </a:r>
            <a:r>
              <a:rPr lang="en-US" sz="2400" b="1" dirty="0" err="1" smtClean="0">
                <a:latin typeface="Cambria" panose="02040503050406030204" pitchFamily="18" charset="0"/>
                <a:ea typeface="Cambria" panose="02040503050406030204" pitchFamily="18" charset="0"/>
              </a:rPr>
              <a:t>marr</a:t>
            </a:r>
            <a:r>
              <a:rPr lang="en-US" sz="2400" b="1" dirty="0" smtClean="0">
                <a:latin typeface="Cambria" panose="02040503050406030204" pitchFamily="18" charset="0"/>
                <a:ea typeface="Cambria" panose="02040503050406030204" pitchFamily="18" charset="0"/>
              </a:rPr>
              <a:t> </a:t>
            </a:r>
            <a:r>
              <a:rPr lang="en-US" sz="2400" b="1" dirty="0" err="1" smtClean="0">
                <a:latin typeface="Cambria" panose="02040503050406030204" pitchFamily="18" charset="0"/>
                <a:ea typeface="Cambria" panose="02040503050406030204" pitchFamily="18" charset="0"/>
              </a:rPr>
              <a:t>pjes</a:t>
            </a:r>
            <a:r>
              <a:rPr lang="en-US" sz="2400" b="1" dirty="0" smtClean="0">
                <a:latin typeface="Cambria" panose="02040503050406030204" pitchFamily="18" charset="0"/>
                <a:ea typeface="Cambria" panose="02040503050406030204" pitchFamily="18" charset="0"/>
              </a:rPr>
              <a:t>  ne </a:t>
            </a:r>
            <a:r>
              <a:rPr lang="en-US" sz="2400" b="1" dirty="0" err="1" smtClean="0">
                <a:latin typeface="Cambria" panose="02040503050406030204" pitchFamily="18" charset="0"/>
                <a:ea typeface="Cambria" panose="02040503050406030204" pitchFamily="18" charset="0"/>
              </a:rPr>
              <a:t>temderim</a:t>
            </a:r>
            <a:r>
              <a:rPr lang="en-US" sz="2400" b="1" dirty="0" smtClean="0">
                <a:latin typeface="Cambria" panose="02040503050406030204" pitchFamily="18" charset="0"/>
                <a:ea typeface="Cambria" panose="02040503050406030204" pitchFamily="18" charset="0"/>
              </a:rPr>
              <a:t> :</a:t>
            </a:r>
          </a:p>
          <a:p>
            <a:r>
              <a:rPr lang="sq-AL" sz="2400" b="1" dirty="0">
                <a:latin typeface="Cambria" panose="02040503050406030204" pitchFamily="18" charset="0"/>
                <a:ea typeface="Cambria" panose="02040503050406030204" pitchFamily="18" charset="0"/>
              </a:rPr>
              <a:t> </a:t>
            </a:r>
            <a:r>
              <a:rPr lang="sq-AL" sz="2400" dirty="0" smtClean="0">
                <a:latin typeface="Cambria" panose="02040503050406030204" pitchFamily="18" charset="0"/>
                <a:ea typeface="Cambria" panose="02040503050406030204" pitchFamily="18" charset="0"/>
              </a:rPr>
              <a:t>OE </a:t>
            </a:r>
            <a:r>
              <a:rPr lang="sq-AL" sz="2400" dirty="0">
                <a:latin typeface="Cambria" panose="02040503050406030204" pitchFamily="18" charset="0"/>
                <a:ea typeface="Cambria" panose="02040503050406030204" pitchFamily="18" charset="0"/>
              </a:rPr>
              <a:t>nuk ka të drejtë që të marrë pjesë në një aktivitet të prokurimit ose të marrë pjesë në ekzekutimin e ndonjë kontrate publike, nëse operatori i tillë ekonomik, ndonjë punonjës, drejtues, menaxher ose drejtor i saj:</a:t>
            </a:r>
            <a:endParaRPr lang="en-US" sz="2400" dirty="0">
              <a:latin typeface="Cambria" panose="02040503050406030204" pitchFamily="18" charset="0"/>
              <a:ea typeface="Cambria" panose="02040503050406030204" pitchFamily="18" charset="0"/>
            </a:endParaRPr>
          </a:p>
          <a:p>
            <a:pPr marL="914400" lvl="1" indent="-457200">
              <a:buFont typeface="+mj-lt"/>
              <a:buAutoNum type="arabicPeriod"/>
            </a:pPr>
            <a:r>
              <a:rPr lang="sq-AL" sz="2400" b="1" dirty="0">
                <a:latin typeface="Cambria" panose="02040503050406030204" pitchFamily="18" charset="0"/>
                <a:ea typeface="Cambria" panose="02040503050406030204" pitchFamily="18" charset="0"/>
              </a:rPr>
              <a:t>ka qenë pjesëmarrës në përgatitjen e njoftimit </a:t>
            </a:r>
            <a:r>
              <a:rPr lang="sq-AL" sz="2400" dirty="0">
                <a:latin typeface="Cambria" panose="02040503050406030204" pitchFamily="18" charset="0"/>
                <a:ea typeface="Cambria" panose="02040503050406030204" pitchFamily="18" charset="0"/>
              </a:rPr>
              <a:t>të kontratës ose dosjes së tenderit </a:t>
            </a:r>
            <a:r>
              <a:rPr lang="en-US" sz="2400" dirty="0" smtClean="0">
                <a:latin typeface="Cambria" panose="02040503050406030204" pitchFamily="18" charset="0"/>
                <a:ea typeface="Cambria" panose="02040503050406030204" pitchFamily="18" charset="0"/>
              </a:rPr>
              <a:t>.</a:t>
            </a:r>
            <a:endParaRPr lang="en-US" sz="2400" dirty="0">
              <a:latin typeface="Cambria" panose="02040503050406030204" pitchFamily="18" charset="0"/>
              <a:ea typeface="Cambria" panose="02040503050406030204" pitchFamily="18" charset="0"/>
            </a:endParaRPr>
          </a:p>
          <a:p>
            <a:pPr marL="914400" lvl="1" indent="-457200">
              <a:buFont typeface="+mj-lt"/>
              <a:buAutoNum type="arabicPeriod"/>
            </a:pPr>
            <a:r>
              <a:rPr lang="sq-AL" sz="2400" b="1" dirty="0">
                <a:latin typeface="Cambria" panose="02040503050406030204" pitchFamily="18" charset="0"/>
                <a:ea typeface="Cambria" panose="02040503050406030204" pitchFamily="18" charset="0"/>
              </a:rPr>
              <a:t>ka pranuar ndihmë për përgatitjen e tenderit </a:t>
            </a:r>
            <a:r>
              <a:rPr lang="sq-AL" sz="2400" dirty="0">
                <a:latin typeface="Cambria" panose="02040503050406030204" pitchFamily="18" charset="0"/>
                <a:ea typeface="Cambria" panose="02040503050406030204" pitchFamily="18" charset="0"/>
              </a:rPr>
              <a:t>ose kërkesës për pjesëmarrje nga një person ose ndërmarrje që ka marrë pjesë në përgatitjen e njoftimit të kontratës ose dosjes së </a:t>
            </a:r>
            <a:r>
              <a:rPr lang="sq-AL" sz="2400" dirty="0" smtClean="0">
                <a:latin typeface="Cambria" panose="02040503050406030204" pitchFamily="18" charset="0"/>
                <a:ea typeface="Cambria" panose="02040503050406030204" pitchFamily="18" charset="0"/>
              </a:rPr>
              <a:t>tenderit</a:t>
            </a:r>
            <a:r>
              <a:rPr lang="en-US" sz="2400" dirty="0" smtClean="0">
                <a:latin typeface="Cambria" panose="02040503050406030204" pitchFamily="18" charset="0"/>
                <a:ea typeface="Cambria" panose="02040503050406030204" pitchFamily="18" charset="0"/>
              </a:rPr>
              <a:t>.</a:t>
            </a:r>
            <a:endParaRPr lang="en-US" sz="2400" dirty="0">
              <a:latin typeface="Cambria" panose="02040503050406030204" pitchFamily="18" charset="0"/>
              <a:ea typeface="Cambria" panose="02040503050406030204" pitchFamily="18" charset="0"/>
            </a:endParaRPr>
          </a:p>
          <a:p>
            <a:pPr marL="914400" lvl="1" indent="-457200">
              <a:buFont typeface="+mj-lt"/>
              <a:buAutoNum type="arabicPeriod"/>
            </a:pPr>
            <a:r>
              <a:rPr lang="sq-AL" sz="2400" b="1" dirty="0">
                <a:latin typeface="Cambria" panose="02040503050406030204" pitchFamily="18" charset="0"/>
                <a:ea typeface="Cambria" panose="02040503050406030204" pitchFamily="18" charset="0"/>
              </a:rPr>
              <a:t>duke qenë në cilindo rast në një konflikt interesi, siç përcaktohet në nenin </a:t>
            </a:r>
            <a:r>
              <a:rPr lang="sq-AL" sz="2400" b="1" dirty="0" smtClean="0">
                <a:latin typeface="Cambria" panose="02040503050406030204" pitchFamily="18" charset="0"/>
                <a:ea typeface="Cambria" panose="02040503050406030204" pitchFamily="18" charset="0"/>
              </a:rPr>
              <a:t>1.75</a:t>
            </a:r>
            <a:r>
              <a:rPr lang="en-US" sz="2400" b="1" dirty="0" smtClean="0">
                <a:latin typeface="Cambria" panose="02040503050406030204" pitchFamily="18" charset="0"/>
                <a:ea typeface="Cambria" panose="02040503050406030204" pitchFamily="18" charset="0"/>
              </a:rPr>
              <a:t>.</a:t>
            </a:r>
          </a:p>
          <a:p>
            <a:pPr marL="914400" lvl="1" indent="-457200">
              <a:buFont typeface="+mj-lt"/>
              <a:buAutoNum type="arabicPeriod"/>
            </a:pPr>
            <a:r>
              <a:rPr lang="en-US" sz="2400" b="1" dirty="0" smtClean="0">
                <a:latin typeface="Cambria" panose="02040503050406030204" pitchFamily="18" charset="0"/>
                <a:ea typeface="Cambria" panose="02040503050406030204" pitchFamily="18" charset="0"/>
              </a:rPr>
              <a:t>E</a:t>
            </a:r>
            <a:r>
              <a:rPr lang="sq-AL" sz="2400" b="1" dirty="0" err="1" smtClean="0">
                <a:latin typeface="Cambria" panose="02040503050406030204" pitchFamily="18" charset="0"/>
                <a:ea typeface="Cambria" panose="02040503050406030204" pitchFamily="18" charset="0"/>
              </a:rPr>
              <a:t>shtë</a:t>
            </a:r>
            <a:r>
              <a:rPr lang="sq-AL" sz="2400" b="1" dirty="0" smtClean="0">
                <a:latin typeface="Cambria" panose="02040503050406030204" pitchFamily="18" charset="0"/>
                <a:ea typeface="Cambria" panose="02040503050406030204" pitchFamily="18" charset="0"/>
              </a:rPr>
              <a:t> </a:t>
            </a:r>
            <a:r>
              <a:rPr lang="sq-AL" sz="2400" b="1" dirty="0">
                <a:latin typeface="Cambria" panose="02040503050406030204" pitchFamily="18" charset="0"/>
                <a:ea typeface="Cambria" panose="02040503050406030204" pitchFamily="18" charset="0"/>
              </a:rPr>
              <a:t>deklaruar i papërshtatshëm</a:t>
            </a:r>
            <a:r>
              <a:rPr lang="sq-AL" sz="2400" dirty="0">
                <a:latin typeface="Cambria" panose="02040503050406030204" pitchFamily="18" charset="0"/>
                <a:ea typeface="Cambria" panose="02040503050406030204" pitchFamily="18" charset="0"/>
              </a:rPr>
              <a:t>, kur autoriteti kontraktues zbulon se kjo është një shkelje e rëndë profesionale  </a:t>
            </a:r>
            <a:r>
              <a:rPr lang="sq-AL" sz="2400" b="1" dirty="0">
                <a:latin typeface="Cambria" panose="02040503050406030204" pitchFamily="18" charset="0"/>
                <a:ea typeface="Cambria" panose="02040503050406030204" pitchFamily="18" charset="0"/>
              </a:rPr>
              <a:t>e konstatuar nga një gjykatë kompetente</a:t>
            </a:r>
            <a:r>
              <a:rPr lang="sq-AL" sz="2400" b="1" dirty="0" smtClean="0">
                <a:latin typeface="Cambria" panose="02040503050406030204" pitchFamily="18" charset="0"/>
                <a:ea typeface="Cambria" panose="02040503050406030204" pitchFamily="18" charset="0"/>
              </a:rPr>
              <a:t>.</a:t>
            </a:r>
            <a:endParaRPr lang="en-US" sz="2400" dirty="0">
              <a:latin typeface="Cambria" panose="02040503050406030204" pitchFamily="18" charset="0"/>
              <a:ea typeface="Cambria" panose="020405030504060302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1"/>
            <a:ext cx="8210550" cy="517523"/>
          </a:xfrm>
        </p:spPr>
        <p:txBody>
          <a:bodyPr>
            <a:noAutofit/>
          </a:bodyPr>
          <a:lstStyle/>
          <a:p>
            <a:pPr lvl="0"/>
            <a:r>
              <a:rPr lang="en-US" altLang="sq-AL" sz="2800" b="1" dirty="0" smtClean="0">
                <a:solidFill>
                  <a:schemeClr val="accent1">
                    <a:lumMod val="75000"/>
                  </a:schemeClr>
                </a:solidFill>
                <a:latin typeface="+mn-lt"/>
                <a:cs typeface="Arial" panose="020B0604020202020204" pitchFamily="34" charset="0"/>
              </a:rPr>
              <a:t/>
            </a:r>
            <a:br>
              <a:rPr lang="en-US" altLang="sq-AL" sz="2800" b="1" dirty="0" smtClean="0">
                <a:solidFill>
                  <a:schemeClr val="accent1">
                    <a:lumMod val="75000"/>
                  </a:schemeClr>
                </a:solidFill>
                <a:latin typeface="+mn-lt"/>
                <a:cs typeface="Arial" panose="020B0604020202020204" pitchFamily="34" charset="0"/>
              </a:rPr>
            </a:br>
            <a:r>
              <a:rPr lang="sq-AL" altLang="sq-AL" sz="2800" b="1" dirty="0" smtClean="0">
                <a:solidFill>
                  <a:schemeClr val="accent1">
                    <a:lumMod val="75000"/>
                  </a:schemeClr>
                </a:solidFill>
                <a:latin typeface="+mn-lt"/>
                <a:cs typeface="Arial" panose="020B0604020202020204" pitchFamily="34" charset="0"/>
              </a:rPr>
              <a:t>Procedurat </a:t>
            </a:r>
            <a:r>
              <a:rPr lang="sq-AL" altLang="sq-AL" sz="2800" b="1" dirty="0">
                <a:solidFill>
                  <a:schemeClr val="accent1">
                    <a:lumMod val="75000"/>
                  </a:schemeClr>
                </a:solidFill>
                <a:latin typeface="+mn-lt"/>
                <a:cs typeface="Arial" panose="020B0604020202020204" pitchFamily="34" charset="0"/>
              </a:rPr>
              <a:t>e Prokurimit</a:t>
            </a:r>
            <a:r>
              <a:rPr lang="en-US" altLang="sq-AL" sz="2800" b="1" dirty="0">
                <a:solidFill>
                  <a:schemeClr val="accent1">
                    <a:lumMod val="75000"/>
                  </a:schemeClr>
                </a:solidFill>
                <a:latin typeface="+mn-lt"/>
                <a:cs typeface="Arial" panose="020B0604020202020204" pitchFamily="34" charset="0"/>
              </a:rPr>
              <a:t> s</a:t>
            </a:r>
            <a:r>
              <a:rPr lang="sq-AL" altLang="sq-AL" sz="2800" b="1" dirty="0">
                <a:solidFill>
                  <a:schemeClr val="accent1">
                    <a:lumMod val="75000"/>
                  </a:schemeClr>
                </a:solidFill>
                <a:latin typeface="+mn-lt"/>
                <a:cs typeface="Arial" panose="020B0604020202020204" pitchFamily="34" charset="0"/>
              </a:rPr>
              <a:t>i</a:t>
            </a:r>
            <a:r>
              <a:rPr lang="en-US" altLang="sq-AL" sz="2800" b="1" dirty="0">
                <a:solidFill>
                  <a:schemeClr val="accent1">
                    <a:lumMod val="75000"/>
                  </a:schemeClr>
                </a:solidFill>
                <a:latin typeface="+mn-lt"/>
                <a:cs typeface="Arial" panose="020B0604020202020204" pitchFamily="34" charset="0"/>
              </a:rPr>
              <a:t>pas LPP-s</a:t>
            </a:r>
            <a:r>
              <a:rPr lang="sq-AL" altLang="sq-AL" sz="2800" b="1" dirty="0">
                <a:solidFill>
                  <a:schemeClr val="accent1">
                    <a:lumMod val="75000"/>
                  </a:schemeClr>
                </a:solidFill>
                <a:latin typeface="+mn-lt"/>
                <a:cs typeface="Arial" panose="020B0604020202020204" pitchFamily="34" charset="0"/>
              </a:rPr>
              <a:t>ë </a:t>
            </a:r>
            <a:r>
              <a:rPr lang="sq-AL" altLang="sq-AL" sz="2800" b="1" dirty="0" smtClean="0">
                <a:solidFill>
                  <a:schemeClr val="accent1">
                    <a:lumMod val="75000"/>
                  </a:schemeClr>
                </a:solidFill>
                <a:latin typeface="+mn-lt"/>
                <a:cs typeface="Arial" panose="020B0604020202020204" pitchFamily="34" charset="0"/>
              </a:rPr>
              <a:t>janë </a:t>
            </a:r>
            <a:r>
              <a:rPr lang="sq-AL" altLang="sq-AL" sz="2800" b="1" dirty="0">
                <a:solidFill>
                  <a:schemeClr val="accent1">
                    <a:lumMod val="75000"/>
                  </a:schemeClr>
                </a:solidFill>
                <a:cs typeface="Arial" panose="020B0604020202020204" pitchFamily="34" charset="0"/>
              </a:rPr>
              <a:t>:</a:t>
            </a:r>
            <a:br>
              <a:rPr lang="sq-AL" altLang="sq-AL" sz="2800" b="1" dirty="0">
                <a:solidFill>
                  <a:schemeClr val="accent1">
                    <a:lumMod val="75000"/>
                  </a:schemeClr>
                </a:solidFill>
                <a:cs typeface="Arial" panose="020B0604020202020204" pitchFamily="34" charset="0"/>
              </a:rPr>
            </a:br>
            <a:endParaRPr lang="sq-AL" sz="2800" dirty="0">
              <a:solidFill>
                <a:schemeClr val="accent1">
                  <a:lumMod val="75000"/>
                </a:schemeClr>
              </a:solidFill>
            </a:endParaRPr>
          </a:p>
        </p:txBody>
      </p:sp>
      <p:sp>
        <p:nvSpPr>
          <p:cNvPr id="3" name="Content Placeholder 2"/>
          <p:cNvSpPr>
            <a:spLocks noGrp="1"/>
          </p:cNvSpPr>
          <p:nvPr>
            <p:ph idx="1"/>
          </p:nvPr>
        </p:nvSpPr>
        <p:spPr>
          <a:xfrm>
            <a:off x="0" y="593724"/>
            <a:ext cx="9144000" cy="6264276"/>
          </a:xfrm>
        </p:spPr>
        <p:txBody>
          <a:bodyPr>
            <a:normAutofit/>
          </a:bodyPr>
          <a:lstStyle/>
          <a:p>
            <a:pPr lvl="0"/>
            <a:r>
              <a:rPr lang="sq-AL" sz="2400" dirty="0" smtClean="0">
                <a:solidFill>
                  <a:prstClr val="black"/>
                </a:solidFill>
                <a:latin typeface="Cambria" panose="02040503050406030204" pitchFamily="18" charset="0"/>
                <a:ea typeface="Cambria" panose="02040503050406030204" pitchFamily="18" charset="0"/>
              </a:rPr>
              <a:t>Procedura </a:t>
            </a:r>
            <a:r>
              <a:rPr lang="sq-AL" sz="2400" dirty="0">
                <a:solidFill>
                  <a:prstClr val="black"/>
                </a:solidFill>
                <a:latin typeface="Cambria" panose="02040503050406030204" pitchFamily="18" charset="0"/>
                <a:ea typeface="Cambria" panose="02040503050406030204" pitchFamily="18" charset="0"/>
              </a:rPr>
              <a:t>e Hapur</a:t>
            </a:r>
          </a:p>
          <a:p>
            <a:pPr lvl="0"/>
            <a:r>
              <a:rPr lang="sq-AL" sz="2400" dirty="0">
                <a:solidFill>
                  <a:prstClr val="black"/>
                </a:solidFill>
                <a:latin typeface="Cambria" panose="02040503050406030204" pitchFamily="18" charset="0"/>
                <a:ea typeface="Cambria" panose="02040503050406030204" pitchFamily="18" charset="0"/>
              </a:rPr>
              <a:t>Procedura e Kufizuar</a:t>
            </a:r>
          </a:p>
          <a:p>
            <a:pPr lvl="0"/>
            <a:r>
              <a:rPr lang="sq-AL" sz="2400" dirty="0">
                <a:solidFill>
                  <a:prstClr val="black"/>
                </a:solidFill>
                <a:latin typeface="Cambria" panose="02040503050406030204" pitchFamily="18" charset="0"/>
                <a:ea typeface="Cambria" panose="02040503050406030204" pitchFamily="18" charset="0"/>
              </a:rPr>
              <a:t>Procedura konkurruese me negociata </a:t>
            </a:r>
          </a:p>
          <a:p>
            <a:pPr lvl="0"/>
            <a:r>
              <a:rPr lang="sq-AL" sz="2400" dirty="0">
                <a:solidFill>
                  <a:prstClr val="black"/>
                </a:solidFill>
                <a:latin typeface="Cambria" panose="02040503050406030204" pitchFamily="18" charset="0"/>
                <a:ea typeface="Cambria" panose="02040503050406030204" pitchFamily="18" charset="0"/>
              </a:rPr>
              <a:t>Procedura e Negocim pa publikim të Njoftimit të Kontratës</a:t>
            </a:r>
          </a:p>
          <a:p>
            <a:pPr lvl="0"/>
            <a:r>
              <a:rPr lang="sq-AL" sz="2400" dirty="0">
                <a:solidFill>
                  <a:prstClr val="black"/>
                </a:solidFill>
                <a:latin typeface="Cambria" panose="02040503050406030204" pitchFamily="18" charset="0"/>
                <a:ea typeface="Cambria" panose="02040503050406030204" pitchFamily="18" charset="0"/>
              </a:rPr>
              <a:t>Procedura  për </a:t>
            </a:r>
            <a:r>
              <a:rPr lang="sq-AL" sz="2400" dirty="0" err="1">
                <a:solidFill>
                  <a:prstClr val="black"/>
                </a:solidFill>
                <a:latin typeface="Cambria" panose="02040503050406030204" pitchFamily="18" charset="0"/>
                <a:ea typeface="Cambria" panose="02040503050406030204" pitchFamily="18" charset="0"/>
              </a:rPr>
              <a:t>kuotimin</a:t>
            </a:r>
            <a:r>
              <a:rPr lang="sq-AL" sz="2400" dirty="0">
                <a:solidFill>
                  <a:prstClr val="black"/>
                </a:solidFill>
                <a:latin typeface="Cambria" panose="02040503050406030204" pitchFamily="18" charset="0"/>
                <a:ea typeface="Cambria" panose="02040503050406030204" pitchFamily="18" charset="0"/>
              </a:rPr>
              <a:t> e çmimeve</a:t>
            </a:r>
          </a:p>
          <a:p>
            <a:pPr lvl="0"/>
            <a:r>
              <a:rPr lang="sq-AL" sz="2400" dirty="0">
                <a:solidFill>
                  <a:prstClr val="black"/>
                </a:solidFill>
                <a:latin typeface="Cambria" panose="02040503050406030204" pitchFamily="18" charset="0"/>
                <a:ea typeface="Cambria" panose="02040503050406030204" pitchFamily="18" charset="0"/>
              </a:rPr>
              <a:t>Procedura e Blerjeve me Vlerë minimale</a:t>
            </a:r>
          </a:p>
          <a:p>
            <a:pPr lvl="0"/>
            <a:r>
              <a:rPr lang="sq-AL" sz="2400" dirty="0">
                <a:solidFill>
                  <a:prstClr val="black"/>
                </a:solidFill>
                <a:latin typeface="Cambria" panose="02040503050406030204" pitchFamily="18" charset="0"/>
                <a:ea typeface="Cambria" panose="02040503050406030204" pitchFamily="18" charset="0"/>
              </a:rPr>
              <a:t>Procedura e Konkursit të </a:t>
            </a:r>
            <a:r>
              <a:rPr lang="sq-AL" sz="2400" dirty="0" smtClean="0">
                <a:solidFill>
                  <a:prstClr val="black"/>
                </a:solidFill>
                <a:latin typeface="Cambria" panose="02040503050406030204" pitchFamily="18" charset="0"/>
                <a:ea typeface="Cambria" panose="02040503050406030204" pitchFamily="18" charset="0"/>
              </a:rPr>
              <a:t>Projektimit</a:t>
            </a:r>
            <a:endParaRPr lang="en-US" sz="2400" dirty="0" smtClean="0">
              <a:solidFill>
                <a:prstClr val="black"/>
              </a:solidFill>
              <a:latin typeface="Cambria" panose="02040503050406030204" pitchFamily="18" charset="0"/>
              <a:ea typeface="Cambria" panose="02040503050406030204" pitchFamily="18" charset="0"/>
            </a:endParaRPr>
          </a:p>
          <a:p>
            <a:pPr marL="0" lvl="0" indent="0">
              <a:buNone/>
            </a:pPr>
            <a:r>
              <a:rPr lang="sq-AL" sz="2400" dirty="0" smtClean="0">
                <a:solidFill>
                  <a:prstClr val="black"/>
                </a:solidFill>
                <a:latin typeface="Cambria" panose="02040503050406030204" pitchFamily="18" charset="0"/>
                <a:ea typeface="Cambria" panose="02040503050406030204" pitchFamily="18" charset="0"/>
              </a:rPr>
              <a:t>Bazuar </a:t>
            </a:r>
            <a:r>
              <a:rPr lang="sq-AL" sz="2400" dirty="0">
                <a:solidFill>
                  <a:prstClr val="black"/>
                </a:solidFill>
                <a:latin typeface="Cambria" panose="02040503050406030204" pitchFamily="18" charset="0"/>
                <a:ea typeface="Cambria" panose="02040503050406030204" pitchFamily="18" charset="0"/>
              </a:rPr>
              <a:t>në vlerën e parashikuar të kontratës, kontratat klasifikohen në katër lloje të ndryshme të kontratave</a:t>
            </a:r>
            <a:r>
              <a:rPr lang="sq-AL" sz="2400" dirty="0" smtClean="0">
                <a:solidFill>
                  <a:prstClr val="black"/>
                </a:solidFill>
                <a:latin typeface="Cambria" panose="02040503050406030204" pitchFamily="18" charset="0"/>
                <a:ea typeface="Cambria" panose="02040503050406030204" pitchFamily="18" charset="0"/>
              </a:rPr>
              <a:t>:</a:t>
            </a:r>
            <a:endParaRPr lang="en-US" sz="2400" dirty="0">
              <a:solidFill>
                <a:prstClr val="black"/>
              </a:solidFill>
              <a:latin typeface="Cambria" panose="02040503050406030204" pitchFamily="18" charset="0"/>
              <a:ea typeface="Cambria" panose="02040503050406030204" pitchFamily="18" charset="0"/>
            </a:endParaRPr>
          </a:p>
          <a:p>
            <a:pPr marL="731520" lvl="0" indent="-514350">
              <a:buFont typeface="+mj-lt"/>
              <a:buAutoNum type="arabicPeriod"/>
            </a:pPr>
            <a:r>
              <a:rPr lang="sq-AL" sz="2400" dirty="0">
                <a:solidFill>
                  <a:prstClr val="black"/>
                </a:solidFill>
                <a:latin typeface="Cambria" panose="02040503050406030204" pitchFamily="18" charset="0"/>
                <a:ea typeface="Cambria" panose="02040503050406030204" pitchFamily="18" charset="0"/>
              </a:rPr>
              <a:t>“kontratë me vlerë të madhe”;</a:t>
            </a:r>
            <a:endParaRPr lang="en-US" sz="2400" dirty="0">
              <a:solidFill>
                <a:prstClr val="black"/>
              </a:solidFill>
              <a:latin typeface="Cambria" panose="02040503050406030204" pitchFamily="18" charset="0"/>
              <a:ea typeface="Cambria" panose="02040503050406030204" pitchFamily="18" charset="0"/>
            </a:endParaRPr>
          </a:p>
          <a:p>
            <a:pPr marL="731520" lvl="0" indent="-457200">
              <a:buFont typeface="+mj-lt"/>
              <a:buAutoNum type="arabicPeriod"/>
            </a:pPr>
            <a:r>
              <a:rPr lang="sq-AL" sz="2400" dirty="0">
                <a:solidFill>
                  <a:prstClr val="black"/>
                </a:solidFill>
                <a:latin typeface="Cambria" panose="02040503050406030204" pitchFamily="18" charset="0"/>
                <a:ea typeface="Cambria" panose="02040503050406030204" pitchFamily="18" charset="0"/>
              </a:rPr>
              <a:t>“kontratë me vlerë të mesme”;</a:t>
            </a:r>
            <a:endParaRPr lang="en-US" sz="2400" dirty="0">
              <a:solidFill>
                <a:prstClr val="black"/>
              </a:solidFill>
              <a:latin typeface="Cambria" panose="02040503050406030204" pitchFamily="18" charset="0"/>
              <a:ea typeface="Cambria" panose="02040503050406030204" pitchFamily="18" charset="0"/>
            </a:endParaRPr>
          </a:p>
          <a:p>
            <a:pPr marL="731520" lvl="0" indent="-457200">
              <a:buFont typeface="+mj-lt"/>
              <a:buAutoNum type="arabicPeriod"/>
            </a:pPr>
            <a:r>
              <a:rPr lang="sq-AL" sz="2400" dirty="0">
                <a:solidFill>
                  <a:prstClr val="black"/>
                </a:solidFill>
                <a:latin typeface="Cambria" panose="02040503050406030204" pitchFamily="18" charset="0"/>
                <a:ea typeface="Cambria" panose="02040503050406030204" pitchFamily="18" charset="0"/>
              </a:rPr>
              <a:t> “kontratë me vlerë të vogël” dhe</a:t>
            </a:r>
            <a:endParaRPr lang="en-US" sz="2400" dirty="0">
              <a:solidFill>
                <a:prstClr val="black"/>
              </a:solidFill>
              <a:latin typeface="Cambria" panose="02040503050406030204" pitchFamily="18" charset="0"/>
              <a:ea typeface="Cambria" panose="02040503050406030204" pitchFamily="18" charset="0"/>
            </a:endParaRPr>
          </a:p>
          <a:p>
            <a:pPr marL="731520" lvl="0" indent="-457200">
              <a:buFont typeface="+mj-lt"/>
              <a:buAutoNum type="arabicPeriod"/>
            </a:pPr>
            <a:r>
              <a:rPr lang="sq-AL" sz="2400" dirty="0">
                <a:solidFill>
                  <a:prstClr val="black"/>
                </a:solidFill>
                <a:latin typeface="Cambria" panose="02040503050406030204" pitchFamily="18" charset="0"/>
                <a:ea typeface="Cambria" panose="02040503050406030204" pitchFamily="18" charset="0"/>
              </a:rPr>
              <a:t>“kontratë me vlerë minimale”</a:t>
            </a:r>
            <a:endParaRPr lang="en-US" sz="2400" dirty="0">
              <a:solidFill>
                <a:prstClr val="black"/>
              </a:solidFill>
              <a:latin typeface="Cambria" panose="02040503050406030204" pitchFamily="18" charset="0"/>
              <a:ea typeface="Cambria" panose="02040503050406030204" pitchFamily="18" charset="0"/>
            </a:endParaRPr>
          </a:p>
          <a:p>
            <a:pPr marL="0" indent="0">
              <a:buNone/>
            </a:pPr>
            <a:endParaRPr lang="sq-AL" dirty="0"/>
          </a:p>
        </p:txBody>
      </p:sp>
    </p:spTree>
    <p:extLst>
      <p:ext uri="{BB962C8B-B14F-4D97-AF65-F5344CB8AC3E}">
        <p14:creationId xmlns:p14="http://schemas.microsoft.com/office/powerpoint/2010/main" val="44286701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ytuł 1"/>
          <p:cNvSpPr>
            <a:spLocks noGrp="1"/>
          </p:cNvSpPr>
          <p:nvPr>
            <p:ph type="title"/>
          </p:nvPr>
        </p:nvSpPr>
        <p:spPr bwMode="auto">
          <a:xfrm>
            <a:off x="1042988" y="304800"/>
            <a:ext cx="7705725" cy="533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r>
              <a:rPr lang="sq-AL" sz="2800" b="1" dirty="0" smtClean="0">
                <a:solidFill>
                  <a:schemeClr val="accent1">
                    <a:lumMod val="75000"/>
                  </a:schemeClr>
                </a:solidFill>
                <a:latin typeface="+mn-lt"/>
              </a:rPr>
              <a:t>Parashikimi i vlerës dhe klasifikimi i kontratës</a:t>
            </a:r>
            <a:r>
              <a:rPr lang="en-US" sz="2800" b="1" dirty="0" smtClean="0">
                <a:solidFill>
                  <a:schemeClr val="accent1">
                    <a:lumMod val="75000"/>
                  </a:schemeClr>
                </a:solidFill>
                <a:latin typeface="+mn-lt"/>
              </a:rPr>
              <a:t> </a:t>
            </a:r>
            <a:endParaRPr lang="en-GB" sz="2800" b="1" dirty="0">
              <a:solidFill>
                <a:schemeClr val="accent1">
                  <a:lumMod val="75000"/>
                </a:schemeClr>
              </a:solidFill>
              <a:latin typeface="+mn-lt"/>
              <a:ea typeface="ＭＳ Ｐゴシック" charset="0"/>
              <a:cs typeface="ＭＳ Ｐゴシック" charset="0"/>
            </a:endParaRPr>
          </a:p>
        </p:txBody>
      </p:sp>
      <p:sp>
        <p:nvSpPr>
          <p:cNvPr id="37891" name="Symbol zastępczy zawartości 2"/>
          <p:cNvSpPr>
            <a:spLocks noGrp="1"/>
          </p:cNvSpPr>
          <p:nvPr>
            <p:ph idx="1"/>
          </p:nvPr>
        </p:nvSpPr>
        <p:spPr bwMode="auto">
          <a:xfrm>
            <a:off x="304800" y="1295400"/>
            <a:ext cx="8077200" cy="28956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just">
              <a:buNone/>
            </a:pPr>
            <a:endParaRPr lang="pl-PL" sz="2000" b="1" i="1" dirty="0">
              <a:solidFill>
                <a:srgbClr val="040404"/>
              </a:solidFill>
              <a:latin typeface="+mn-lt"/>
              <a:ea typeface="ＭＳ Ｐゴシック" charset="0"/>
              <a:cs typeface="ＭＳ Ｐゴシック" charset="0"/>
            </a:endParaRPr>
          </a:p>
          <a:p>
            <a:pPr marL="0" indent="0"/>
            <a:endParaRPr lang="en-GB" sz="2000" dirty="0">
              <a:latin typeface="+mn-lt"/>
              <a:ea typeface="ＭＳ Ｐゴシック" charset="0"/>
              <a:cs typeface="ＭＳ Ｐゴシック" charset="0"/>
            </a:endParaRPr>
          </a:p>
        </p:txBody>
      </p:sp>
      <p:graphicFrame>
        <p:nvGraphicFramePr>
          <p:cNvPr id="4" name="Table 3"/>
          <p:cNvGraphicFramePr>
            <a:graphicFrameLocks noGrp="1"/>
          </p:cNvGraphicFramePr>
          <p:nvPr>
            <p:extLst/>
          </p:nvPr>
        </p:nvGraphicFramePr>
        <p:xfrm>
          <a:off x="152400" y="1143000"/>
          <a:ext cx="8534400" cy="2209800"/>
        </p:xfrm>
        <a:graphic>
          <a:graphicData uri="http://schemas.openxmlformats.org/drawingml/2006/table">
            <a:tbl>
              <a:tblPr firstRow="1" bandRow="1">
                <a:tableStyleId>{5C22544A-7EE6-4342-B048-85BDC9FD1C3A}</a:tableStyleId>
              </a:tblPr>
              <a:tblGrid>
                <a:gridCol w="2844800">
                  <a:extLst>
                    <a:ext uri="{9D8B030D-6E8A-4147-A177-3AD203B41FA5}">
                      <a16:colId xmlns:a16="http://schemas.microsoft.com/office/drawing/2014/main" val="20000"/>
                    </a:ext>
                  </a:extLst>
                </a:gridCol>
                <a:gridCol w="2844800">
                  <a:extLst>
                    <a:ext uri="{9D8B030D-6E8A-4147-A177-3AD203B41FA5}">
                      <a16:colId xmlns:a16="http://schemas.microsoft.com/office/drawing/2014/main" val="20001"/>
                    </a:ext>
                  </a:extLst>
                </a:gridCol>
                <a:gridCol w="2844800">
                  <a:extLst>
                    <a:ext uri="{9D8B030D-6E8A-4147-A177-3AD203B41FA5}">
                      <a16:colId xmlns:a16="http://schemas.microsoft.com/office/drawing/2014/main" val="20002"/>
                    </a:ext>
                  </a:extLst>
                </a:gridCol>
              </a:tblGrid>
              <a:tr h="486465">
                <a:tc>
                  <a:txBody>
                    <a:bodyPr/>
                    <a:lstStyle/>
                    <a:p>
                      <a:pPr marL="0" marR="0">
                        <a:lnSpc>
                          <a:spcPts val="1200"/>
                        </a:lnSpc>
                        <a:spcBef>
                          <a:spcPts val="0"/>
                        </a:spcBef>
                        <a:spcAft>
                          <a:spcPts val="0"/>
                        </a:spcAft>
                      </a:pPr>
                      <a:endParaRPr lang="en-US" sz="2000" dirty="0">
                        <a:latin typeface="+mn-lt"/>
                        <a:ea typeface="Calibri"/>
                        <a:cs typeface="Times New Roman"/>
                      </a:endParaRPr>
                    </a:p>
                    <a:p>
                      <a:pPr marL="0" marR="0">
                        <a:lnSpc>
                          <a:spcPts val="1200"/>
                        </a:lnSpc>
                        <a:spcBef>
                          <a:spcPts val="0"/>
                        </a:spcBef>
                        <a:spcAft>
                          <a:spcPts val="0"/>
                        </a:spcAft>
                      </a:pPr>
                      <a:r>
                        <a:rPr lang="sq-AL" sz="2000" b="1" i="1" dirty="0">
                          <a:solidFill>
                            <a:srgbClr val="000000"/>
                          </a:solidFill>
                          <a:latin typeface="+mn-lt"/>
                          <a:ea typeface="Calibri"/>
                          <a:cs typeface="Arial"/>
                        </a:rPr>
                        <a:t>VLERA E PARASHIKUAR</a:t>
                      </a:r>
                      <a:endParaRPr lang="en-US" sz="2000" dirty="0">
                        <a:latin typeface="+mn-lt"/>
                        <a:ea typeface="Calibri"/>
                        <a:cs typeface="Times New Roman"/>
                      </a:endParaRPr>
                    </a:p>
                  </a:txBody>
                  <a:tcPr marL="68580" marR="68580" marT="0" marB="0"/>
                </a:tc>
                <a:tc>
                  <a:txBody>
                    <a:bodyPr/>
                    <a:lstStyle/>
                    <a:p>
                      <a:pPr marL="0" marR="0" algn="ctr">
                        <a:lnSpc>
                          <a:spcPct val="115000"/>
                        </a:lnSpc>
                        <a:spcBef>
                          <a:spcPts val="600"/>
                        </a:spcBef>
                        <a:spcAft>
                          <a:spcPts val="600"/>
                        </a:spcAft>
                      </a:pPr>
                      <a:r>
                        <a:rPr lang="sq-AL" sz="2000" b="1" i="1" dirty="0">
                          <a:solidFill>
                            <a:srgbClr val="000000"/>
                          </a:solidFill>
                          <a:latin typeface="+mn-lt"/>
                          <a:ea typeface="Calibri"/>
                          <a:cs typeface="Arial"/>
                        </a:rPr>
                        <a:t>FURNIZIM</a:t>
                      </a:r>
                      <a:r>
                        <a:rPr lang="sq-AL" sz="2000" b="1" i="1" dirty="0">
                          <a:latin typeface="+mn-lt"/>
                          <a:ea typeface="Calibri"/>
                          <a:cs typeface="Arial"/>
                        </a:rPr>
                        <a:t> &amp; SHERBIME</a:t>
                      </a:r>
                      <a:endParaRPr lang="en-US" sz="2000" dirty="0">
                        <a:latin typeface="+mn-lt"/>
                        <a:ea typeface="Calibri"/>
                        <a:cs typeface="Times New Roman"/>
                      </a:endParaRPr>
                    </a:p>
                  </a:txBody>
                  <a:tcPr marL="68580" marR="68580" marT="0" marB="0" anchor="ctr"/>
                </a:tc>
                <a:tc>
                  <a:txBody>
                    <a:bodyPr/>
                    <a:lstStyle/>
                    <a:p>
                      <a:pPr marL="0" marR="0">
                        <a:lnSpc>
                          <a:spcPts val="1200"/>
                        </a:lnSpc>
                        <a:spcBef>
                          <a:spcPts val="0"/>
                        </a:spcBef>
                        <a:spcAft>
                          <a:spcPts val="0"/>
                        </a:spcAft>
                      </a:pPr>
                      <a:endParaRPr lang="en-US" sz="2000" dirty="0">
                        <a:latin typeface="+mn-lt"/>
                        <a:ea typeface="Calibri"/>
                        <a:cs typeface="Times New Roman"/>
                      </a:endParaRPr>
                    </a:p>
                    <a:p>
                      <a:pPr marL="0" marR="0">
                        <a:lnSpc>
                          <a:spcPts val="1200"/>
                        </a:lnSpc>
                        <a:spcBef>
                          <a:spcPts val="0"/>
                        </a:spcBef>
                        <a:spcAft>
                          <a:spcPts val="0"/>
                        </a:spcAft>
                      </a:pPr>
                      <a:r>
                        <a:rPr lang="sq-AL" sz="2000" b="1" i="1" dirty="0">
                          <a:latin typeface="+mn-lt"/>
                          <a:ea typeface="Calibri"/>
                          <a:cs typeface="Arial"/>
                        </a:rPr>
                        <a:t>     PUNE</a:t>
                      </a:r>
                      <a:endParaRPr lang="en-US" sz="2000" dirty="0">
                        <a:latin typeface="+mn-lt"/>
                        <a:ea typeface="Calibri"/>
                        <a:cs typeface="Times New Roman"/>
                      </a:endParaRPr>
                    </a:p>
                  </a:txBody>
                  <a:tcPr marL="68580" marR="68580" marT="0" marB="0"/>
                </a:tc>
                <a:extLst>
                  <a:ext uri="{0D108BD9-81ED-4DB2-BD59-A6C34878D82A}">
                    <a16:rowId xmlns:a16="http://schemas.microsoft.com/office/drawing/2014/main" val="10000"/>
                  </a:ext>
                </a:extLst>
              </a:tr>
              <a:tr h="429234">
                <a:tc>
                  <a:txBody>
                    <a:bodyPr/>
                    <a:lstStyle/>
                    <a:p>
                      <a:pPr marL="0" marR="0">
                        <a:lnSpc>
                          <a:spcPts val="1200"/>
                        </a:lnSpc>
                        <a:spcBef>
                          <a:spcPts val="0"/>
                        </a:spcBef>
                        <a:spcAft>
                          <a:spcPts val="0"/>
                        </a:spcAft>
                      </a:pPr>
                      <a:endParaRPr lang="en-US" sz="2000" b="1" i="1" dirty="0" smtClean="0">
                        <a:solidFill>
                          <a:srgbClr val="000000"/>
                        </a:solidFill>
                        <a:latin typeface="+mn-lt"/>
                        <a:ea typeface="Calibri"/>
                        <a:cs typeface="Arial"/>
                      </a:endParaRPr>
                    </a:p>
                    <a:p>
                      <a:pPr marL="0" marR="0">
                        <a:lnSpc>
                          <a:spcPts val="1200"/>
                        </a:lnSpc>
                        <a:spcBef>
                          <a:spcPts val="0"/>
                        </a:spcBef>
                        <a:spcAft>
                          <a:spcPts val="0"/>
                        </a:spcAft>
                      </a:pPr>
                      <a:r>
                        <a:rPr lang="sq-AL" sz="2000" b="1" i="1" dirty="0" smtClean="0">
                          <a:solidFill>
                            <a:srgbClr val="000000"/>
                          </a:solidFill>
                          <a:latin typeface="+mn-lt"/>
                          <a:ea typeface="Calibri"/>
                          <a:cs typeface="Arial"/>
                        </a:rPr>
                        <a:t>VLERË </a:t>
                      </a:r>
                      <a:r>
                        <a:rPr lang="sq-AL" sz="2000" b="1" i="1" dirty="0">
                          <a:solidFill>
                            <a:srgbClr val="000000"/>
                          </a:solidFill>
                          <a:latin typeface="+mn-lt"/>
                          <a:ea typeface="Calibri"/>
                          <a:cs typeface="Arial"/>
                        </a:rPr>
                        <a:t>TË MADHE</a:t>
                      </a:r>
                      <a:endParaRPr lang="en-US" sz="2000" dirty="0">
                        <a:latin typeface="+mn-lt"/>
                        <a:ea typeface="Calibri"/>
                        <a:cs typeface="Times New Roman"/>
                      </a:endParaRPr>
                    </a:p>
                  </a:txBody>
                  <a:tcPr marL="68580" marR="68580" marT="0" marB="0"/>
                </a:tc>
                <a:tc>
                  <a:txBody>
                    <a:bodyPr/>
                    <a:lstStyle/>
                    <a:p>
                      <a:pPr marL="0" marR="0" algn="ctr">
                        <a:lnSpc>
                          <a:spcPts val="1200"/>
                        </a:lnSpc>
                        <a:spcBef>
                          <a:spcPts val="0"/>
                        </a:spcBef>
                        <a:spcAft>
                          <a:spcPts val="0"/>
                        </a:spcAft>
                      </a:pPr>
                      <a:endParaRPr lang="en-US" sz="2000" dirty="0" smtClean="0">
                        <a:latin typeface="+mn-lt"/>
                        <a:ea typeface="Calibri"/>
                        <a:cs typeface="Arial"/>
                      </a:endParaRPr>
                    </a:p>
                    <a:p>
                      <a:pPr marL="0" marR="0" algn="ctr">
                        <a:lnSpc>
                          <a:spcPts val="1200"/>
                        </a:lnSpc>
                        <a:spcBef>
                          <a:spcPts val="0"/>
                        </a:spcBef>
                        <a:spcAft>
                          <a:spcPts val="0"/>
                        </a:spcAft>
                      </a:pPr>
                      <a:r>
                        <a:rPr lang="en-US" sz="2000" dirty="0" smtClean="0">
                          <a:latin typeface="+mn-lt"/>
                          <a:ea typeface="Calibri"/>
                          <a:cs typeface="Arial"/>
                        </a:rPr>
                        <a:t>≥ </a:t>
                      </a:r>
                      <a:r>
                        <a:rPr lang="en-US" sz="2000" dirty="0">
                          <a:latin typeface="+mn-lt"/>
                          <a:ea typeface="Calibri"/>
                          <a:cs typeface="Arial"/>
                        </a:rPr>
                        <a:t>125,000 €</a:t>
                      </a:r>
                      <a:endParaRPr lang="en-US" sz="2000" dirty="0">
                        <a:latin typeface="+mn-lt"/>
                        <a:ea typeface="Calibri"/>
                        <a:cs typeface="Times New Roman"/>
                      </a:endParaRPr>
                    </a:p>
                  </a:txBody>
                  <a:tcPr marL="68580" marR="68580" marT="0" marB="0"/>
                </a:tc>
                <a:tc>
                  <a:txBody>
                    <a:bodyPr/>
                    <a:lstStyle/>
                    <a:p>
                      <a:pPr marL="0" marR="0" algn="ctr">
                        <a:lnSpc>
                          <a:spcPts val="1200"/>
                        </a:lnSpc>
                        <a:spcBef>
                          <a:spcPts val="0"/>
                        </a:spcBef>
                        <a:spcAft>
                          <a:spcPts val="0"/>
                        </a:spcAft>
                      </a:pPr>
                      <a:endParaRPr lang="en-US" sz="2000" dirty="0" smtClean="0">
                        <a:latin typeface="+mn-lt"/>
                        <a:ea typeface="Calibri"/>
                        <a:cs typeface="Arial"/>
                      </a:endParaRPr>
                    </a:p>
                    <a:p>
                      <a:pPr marL="0" marR="0" algn="ctr">
                        <a:lnSpc>
                          <a:spcPts val="1200"/>
                        </a:lnSpc>
                        <a:spcBef>
                          <a:spcPts val="0"/>
                        </a:spcBef>
                        <a:spcAft>
                          <a:spcPts val="0"/>
                        </a:spcAft>
                      </a:pPr>
                      <a:r>
                        <a:rPr lang="en-US" sz="2000" dirty="0" smtClean="0">
                          <a:latin typeface="+mn-lt"/>
                          <a:ea typeface="Calibri"/>
                          <a:cs typeface="Arial"/>
                        </a:rPr>
                        <a:t>≥ </a:t>
                      </a:r>
                      <a:r>
                        <a:rPr lang="en-US" sz="2000" dirty="0">
                          <a:latin typeface="+mn-lt"/>
                          <a:ea typeface="Calibri"/>
                          <a:cs typeface="Arial"/>
                        </a:rPr>
                        <a:t>500,000 €</a:t>
                      </a:r>
                      <a:endParaRPr lang="en-US" sz="2000" dirty="0">
                        <a:latin typeface="+mn-lt"/>
                        <a:ea typeface="Calibri"/>
                        <a:cs typeface="Times New Roman"/>
                      </a:endParaRPr>
                    </a:p>
                  </a:txBody>
                  <a:tcPr marL="68580" marR="68580" marT="0" marB="0"/>
                </a:tc>
                <a:extLst>
                  <a:ext uri="{0D108BD9-81ED-4DB2-BD59-A6C34878D82A}">
                    <a16:rowId xmlns:a16="http://schemas.microsoft.com/office/drawing/2014/main" val="10001"/>
                  </a:ext>
                </a:extLst>
              </a:tr>
              <a:tr h="515080">
                <a:tc>
                  <a:txBody>
                    <a:bodyPr/>
                    <a:lstStyle/>
                    <a:p>
                      <a:pPr marL="0" marR="0">
                        <a:lnSpc>
                          <a:spcPts val="1200"/>
                        </a:lnSpc>
                        <a:spcBef>
                          <a:spcPts val="0"/>
                        </a:spcBef>
                        <a:spcAft>
                          <a:spcPts val="0"/>
                        </a:spcAft>
                      </a:pPr>
                      <a:endParaRPr lang="en-US" sz="2000" b="1" i="1" dirty="0" smtClean="0">
                        <a:solidFill>
                          <a:srgbClr val="000000"/>
                        </a:solidFill>
                        <a:latin typeface="+mn-lt"/>
                        <a:ea typeface="Calibri"/>
                        <a:cs typeface="Arial"/>
                      </a:endParaRPr>
                    </a:p>
                    <a:p>
                      <a:pPr marL="0" marR="0">
                        <a:lnSpc>
                          <a:spcPts val="1200"/>
                        </a:lnSpc>
                        <a:spcBef>
                          <a:spcPts val="0"/>
                        </a:spcBef>
                        <a:spcAft>
                          <a:spcPts val="0"/>
                        </a:spcAft>
                      </a:pPr>
                      <a:r>
                        <a:rPr lang="sq-AL" sz="2000" b="1" i="1" dirty="0" smtClean="0">
                          <a:solidFill>
                            <a:srgbClr val="000000"/>
                          </a:solidFill>
                          <a:latin typeface="+mn-lt"/>
                          <a:ea typeface="Calibri"/>
                          <a:cs typeface="Arial"/>
                        </a:rPr>
                        <a:t>VLERË </a:t>
                      </a:r>
                      <a:r>
                        <a:rPr lang="sq-AL" sz="2000" b="1" i="1" dirty="0">
                          <a:solidFill>
                            <a:srgbClr val="000000"/>
                          </a:solidFill>
                          <a:latin typeface="+mn-lt"/>
                          <a:ea typeface="Calibri"/>
                          <a:cs typeface="Arial"/>
                        </a:rPr>
                        <a:t>TË MESME</a:t>
                      </a:r>
                      <a:endParaRPr lang="en-US" sz="2000" dirty="0">
                        <a:latin typeface="+mn-lt"/>
                        <a:ea typeface="Calibri"/>
                        <a:cs typeface="Times New Roman"/>
                      </a:endParaRPr>
                    </a:p>
                  </a:txBody>
                  <a:tcPr marL="68580" marR="68580" marT="0" marB="0"/>
                </a:tc>
                <a:tc>
                  <a:txBody>
                    <a:bodyPr/>
                    <a:lstStyle/>
                    <a:p>
                      <a:pPr marL="0" marR="0" algn="ctr">
                        <a:lnSpc>
                          <a:spcPct val="115000"/>
                        </a:lnSpc>
                        <a:spcBef>
                          <a:spcPts val="600"/>
                        </a:spcBef>
                        <a:spcAft>
                          <a:spcPts val="600"/>
                        </a:spcAft>
                      </a:pPr>
                      <a:r>
                        <a:rPr lang="en-GB" sz="2000" dirty="0">
                          <a:latin typeface="+mn-lt"/>
                          <a:ea typeface="Calibri"/>
                          <a:cs typeface="Arial"/>
                        </a:rPr>
                        <a:t>&lt; 125,000 € </a:t>
                      </a:r>
                      <a:r>
                        <a:rPr lang="en-US" sz="2000" dirty="0">
                          <a:latin typeface="+mn-lt"/>
                          <a:ea typeface="Calibri"/>
                          <a:cs typeface="Arial"/>
                        </a:rPr>
                        <a:t>≥ 10,000 €</a:t>
                      </a:r>
                      <a:endParaRPr lang="en-US" sz="2000" dirty="0">
                        <a:latin typeface="+mn-lt"/>
                        <a:ea typeface="Calibri"/>
                        <a:cs typeface="Times New Roman"/>
                      </a:endParaRPr>
                    </a:p>
                  </a:txBody>
                  <a:tcPr marL="68580" marR="68580" marT="0" marB="0"/>
                </a:tc>
                <a:tc>
                  <a:txBody>
                    <a:bodyPr/>
                    <a:lstStyle/>
                    <a:p>
                      <a:pPr marL="0" marR="0" algn="ctr">
                        <a:lnSpc>
                          <a:spcPct val="115000"/>
                        </a:lnSpc>
                        <a:spcBef>
                          <a:spcPts val="600"/>
                        </a:spcBef>
                        <a:spcAft>
                          <a:spcPts val="600"/>
                        </a:spcAft>
                      </a:pPr>
                      <a:r>
                        <a:rPr lang="en-GB" sz="2000" dirty="0">
                          <a:latin typeface="+mn-lt"/>
                          <a:ea typeface="Calibri"/>
                          <a:cs typeface="Arial"/>
                        </a:rPr>
                        <a:t>&lt; 500,000 € </a:t>
                      </a:r>
                      <a:r>
                        <a:rPr lang="en-US" sz="2000" dirty="0">
                          <a:latin typeface="+mn-lt"/>
                          <a:ea typeface="Calibri"/>
                          <a:cs typeface="Arial"/>
                        </a:rPr>
                        <a:t>≥ 10,000 €</a:t>
                      </a:r>
                      <a:endParaRPr lang="en-US" sz="2000" dirty="0">
                        <a:latin typeface="+mn-lt"/>
                        <a:ea typeface="Calibri"/>
                        <a:cs typeface="Times New Roman"/>
                      </a:endParaRPr>
                    </a:p>
                  </a:txBody>
                  <a:tcPr marL="68580" marR="68580" marT="0" marB="0"/>
                </a:tc>
                <a:extLst>
                  <a:ext uri="{0D108BD9-81ED-4DB2-BD59-A6C34878D82A}">
                    <a16:rowId xmlns:a16="http://schemas.microsoft.com/office/drawing/2014/main" val="10002"/>
                  </a:ext>
                </a:extLst>
              </a:tr>
              <a:tr h="429234">
                <a:tc>
                  <a:txBody>
                    <a:bodyPr/>
                    <a:lstStyle/>
                    <a:p>
                      <a:pPr marL="0" marR="0">
                        <a:lnSpc>
                          <a:spcPts val="1200"/>
                        </a:lnSpc>
                        <a:spcBef>
                          <a:spcPts val="0"/>
                        </a:spcBef>
                        <a:spcAft>
                          <a:spcPts val="0"/>
                        </a:spcAft>
                      </a:pPr>
                      <a:endParaRPr lang="en-US" sz="2000" b="1" i="1" dirty="0" smtClean="0">
                        <a:solidFill>
                          <a:srgbClr val="000000"/>
                        </a:solidFill>
                        <a:latin typeface="+mn-lt"/>
                        <a:ea typeface="Calibri"/>
                        <a:cs typeface="Arial"/>
                      </a:endParaRPr>
                    </a:p>
                    <a:p>
                      <a:pPr marL="0" marR="0">
                        <a:lnSpc>
                          <a:spcPts val="1200"/>
                        </a:lnSpc>
                        <a:spcBef>
                          <a:spcPts val="0"/>
                        </a:spcBef>
                        <a:spcAft>
                          <a:spcPts val="0"/>
                        </a:spcAft>
                      </a:pPr>
                      <a:r>
                        <a:rPr lang="sq-AL" sz="2000" b="1" i="1" dirty="0" smtClean="0">
                          <a:solidFill>
                            <a:srgbClr val="000000"/>
                          </a:solidFill>
                          <a:latin typeface="+mn-lt"/>
                          <a:ea typeface="Calibri"/>
                          <a:cs typeface="Arial"/>
                        </a:rPr>
                        <a:t>VLERË </a:t>
                      </a:r>
                      <a:r>
                        <a:rPr lang="sq-AL" sz="2000" b="1" i="1" dirty="0">
                          <a:solidFill>
                            <a:srgbClr val="000000"/>
                          </a:solidFill>
                          <a:latin typeface="+mn-lt"/>
                          <a:ea typeface="Calibri"/>
                          <a:cs typeface="Arial"/>
                        </a:rPr>
                        <a:t>TË VOGËL</a:t>
                      </a:r>
                      <a:endParaRPr lang="en-US" sz="2000" dirty="0">
                        <a:latin typeface="+mn-lt"/>
                        <a:ea typeface="Calibri"/>
                        <a:cs typeface="Times New Roman"/>
                      </a:endParaRPr>
                    </a:p>
                  </a:txBody>
                  <a:tcPr marL="68580" marR="68580" marT="0" marB="0"/>
                </a:tc>
                <a:tc>
                  <a:txBody>
                    <a:bodyPr/>
                    <a:lstStyle/>
                    <a:p>
                      <a:pPr marL="0" marR="0" algn="ctr">
                        <a:lnSpc>
                          <a:spcPct val="115000"/>
                        </a:lnSpc>
                        <a:spcBef>
                          <a:spcPts val="600"/>
                        </a:spcBef>
                        <a:spcAft>
                          <a:spcPts val="600"/>
                        </a:spcAft>
                      </a:pPr>
                      <a:r>
                        <a:rPr lang="en-GB" sz="2000" dirty="0">
                          <a:latin typeface="+mn-lt"/>
                          <a:ea typeface="Calibri"/>
                          <a:cs typeface="Arial"/>
                        </a:rPr>
                        <a:t>&lt; 10,000 € </a:t>
                      </a:r>
                      <a:r>
                        <a:rPr lang="en-US" sz="2000" dirty="0">
                          <a:latin typeface="+mn-lt"/>
                          <a:ea typeface="Calibri"/>
                          <a:cs typeface="Arial"/>
                        </a:rPr>
                        <a:t>≥ 1,000 €</a:t>
                      </a:r>
                      <a:endParaRPr lang="en-US" sz="2000" dirty="0">
                        <a:latin typeface="+mn-lt"/>
                        <a:ea typeface="Calibri"/>
                        <a:cs typeface="Times New Roman"/>
                      </a:endParaRPr>
                    </a:p>
                  </a:txBody>
                  <a:tcPr marL="68580" marR="68580" marT="0" marB="0"/>
                </a:tc>
                <a:tc>
                  <a:txBody>
                    <a:bodyPr/>
                    <a:lstStyle/>
                    <a:p>
                      <a:pPr marL="0" marR="0" algn="ctr">
                        <a:lnSpc>
                          <a:spcPct val="115000"/>
                        </a:lnSpc>
                        <a:spcBef>
                          <a:spcPts val="600"/>
                        </a:spcBef>
                        <a:spcAft>
                          <a:spcPts val="600"/>
                        </a:spcAft>
                      </a:pPr>
                      <a:r>
                        <a:rPr lang="en-GB" sz="2000" dirty="0">
                          <a:latin typeface="+mn-lt"/>
                          <a:ea typeface="Calibri"/>
                          <a:cs typeface="Arial"/>
                        </a:rPr>
                        <a:t>&lt; 10,000 € </a:t>
                      </a:r>
                      <a:r>
                        <a:rPr lang="en-US" sz="2000" dirty="0">
                          <a:latin typeface="+mn-lt"/>
                          <a:ea typeface="Calibri"/>
                          <a:cs typeface="Arial"/>
                        </a:rPr>
                        <a:t>≥ 1,000 €</a:t>
                      </a:r>
                      <a:endParaRPr lang="en-US" sz="2000" dirty="0">
                        <a:latin typeface="+mn-lt"/>
                        <a:ea typeface="Calibri"/>
                        <a:cs typeface="Times New Roman"/>
                      </a:endParaRPr>
                    </a:p>
                  </a:txBody>
                  <a:tcPr marL="68580" marR="68580" marT="0" marB="0"/>
                </a:tc>
                <a:extLst>
                  <a:ext uri="{0D108BD9-81ED-4DB2-BD59-A6C34878D82A}">
                    <a16:rowId xmlns:a16="http://schemas.microsoft.com/office/drawing/2014/main" val="10003"/>
                  </a:ext>
                </a:extLst>
              </a:tr>
              <a:tr h="349787">
                <a:tc>
                  <a:txBody>
                    <a:bodyPr/>
                    <a:lstStyle/>
                    <a:p>
                      <a:pPr marL="0" marR="0">
                        <a:lnSpc>
                          <a:spcPts val="1200"/>
                        </a:lnSpc>
                        <a:spcBef>
                          <a:spcPts val="0"/>
                        </a:spcBef>
                        <a:spcAft>
                          <a:spcPts val="0"/>
                        </a:spcAft>
                      </a:pPr>
                      <a:endParaRPr lang="en-US" sz="2000" b="1" i="1" dirty="0" smtClean="0">
                        <a:solidFill>
                          <a:srgbClr val="000000"/>
                        </a:solidFill>
                        <a:latin typeface="+mn-lt"/>
                        <a:ea typeface="Calibri"/>
                        <a:cs typeface="Arial"/>
                      </a:endParaRPr>
                    </a:p>
                    <a:p>
                      <a:pPr marL="0" marR="0">
                        <a:lnSpc>
                          <a:spcPts val="1200"/>
                        </a:lnSpc>
                        <a:spcBef>
                          <a:spcPts val="0"/>
                        </a:spcBef>
                        <a:spcAft>
                          <a:spcPts val="0"/>
                        </a:spcAft>
                      </a:pPr>
                      <a:r>
                        <a:rPr lang="sq-AL" sz="2000" b="1" i="1" dirty="0" smtClean="0">
                          <a:solidFill>
                            <a:srgbClr val="000000"/>
                          </a:solidFill>
                          <a:latin typeface="+mn-lt"/>
                          <a:ea typeface="Calibri"/>
                          <a:cs typeface="Arial"/>
                        </a:rPr>
                        <a:t>VLERË </a:t>
                      </a:r>
                      <a:r>
                        <a:rPr lang="sq-AL" sz="2000" b="1" i="1" dirty="0">
                          <a:solidFill>
                            <a:srgbClr val="000000"/>
                          </a:solidFill>
                          <a:latin typeface="+mn-lt"/>
                          <a:ea typeface="Calibri"/>
                          <a:cs typeface="Arial"/>
                        </a:rPr>
                        <a:t>MINIMALE</a:t>
                      </a:r>
                      <a:endParaRPr lang="en-US" sz="2000" dirty="0">
                        <a:latin typeface="+mn-lt"/>
                        <a:ea typeface="Calibri"/>
                        <a:cs typeface="Times New Roman"/>
                      </a:endParaRPr>
                    </a:p>
                  </a:txBody>
                  <a:tcPr marL="68580" marR="68580" marT="0" marB="0"/>
                </a:tc>
                <a:tc>
                  <a:txBody>
                    <a:bodyPr/>
                    <a:lstStyle/>
                    <a:p>
                      <a:pPr marL="0" marR="0" algn="ctr">
                        <a:lnSpc>
                          <a:spcPts val="1200"/>
                        </a:lnSpc>
                        <a:spcBef>
                          <a:spcPts val="0"/>
                        </a:spcBef>
                        <a:spcAft>
                          <a:spcPts val="0"/>
                        </a:spcAft>
                      </a:pPr>
                      <a:r>
                        <a:rPr lang="en-US" sz="2000" dirty="0">
                          <a:latin typeface="+mn-lt"/>
                          <a:ea typeface="Calibri"/>
                          <a:cs typeface="Arial"/>
                        </a:rPr>
                        <a:t>&lt; 1,000 €</a:t>
                      </a:r>
                      <a:endParaRPr lang="en-US" sz="2000" dirty="0">
                        <a:latin typeface="+mn-lt"/>
                        <a:ea typeface="Calibri"/>
                        <a:cs typeface="Times New Roman"/>
                      </a:endParaRPr>
                    </a:p>
                  </a:txBody>
                  <a:tcPr marL="68580" marR="68580" marT="0" marB="0"/>
                </a:tc>
                <a:tc>
                  <a:txBody>
                    <a:bodyPr/>
                    <a:lstStyle/>
                    <a:p>
                      <a:pPr marL="0" marR="0" algn="ctr">
                        <a:lnSpc>
                          <a:spcPts val="1200"/>
                        </a:lnSpc>
                        <a:spcBef>
                          <a:spcPts val="0"/>
                        </a:spcBef>
                        <a:spcAft>
                          <a:spcPts val="0"/>
                        </a:spcAft>
                      </a:pPr>
                      <a:r>
                        <a:rPr lang="en-US" sz="2000" dirty="0">
                          <a:latin typeface="+mn-lt"/>
                          <a:ea typeface="Calibri"/>
                          <a:cs typeface="Arial"/>
                        </a:rPr>
                        <a:t>&lt; 1,000 €</a:t>
                      </a:r>
                      <a:endParaRPr lang="en-US" sz="2000" dirty="0">
                        <a:latin typeface="+mn-lt"/>
                        <a:ea typeface="Calibri"/>
                        <a:cs typeface="Times New Roman"/>
                      </a:endParaRPr>
                    </a:p>
                  </a:txBody>
                  <a:tcPr marL="68580" marR="68580" marT="0" marB="0"/>
                </a:tc>
                <a:extLst>
                  <a:ext uri="{0D108BD9-81ED-4DB2-BD59-A6C34878D82A}">
                    <a16:rowId xmlns:a16="http://schemas.microsoft.com/office/drawing/2014/main" val="10004"/>
                  </a:ext>
                </a:extLst>
              </a:tr>
            </a:tbl>
          </a:graphicData>
        </a:graphic>
      </p:graphicFrame>
      <p:graphicFrame>
        <p:nvGraphicFramePr>
          <p:cNvPr id="5" name="Table 4"/>
          <p:cNvGraphicFramePr>
            <a:graphicFrameLocks noGrp="1"/>
          </p:cNvGraphicFramePr>
          <p:nvPr>
            <p:extLst/>
          </p:nvPr>
        </p:nvGraphicFramePr>
        <p:xfrm>
          <a:off x="152400" y="3708157"/>
          <a:ext cx="8534400" cy="2915817"/>
        </p:xfrm>
        <a:graphic>
          <a:graphicData uri="http://schemas.openxmlformats.org/drawingml/2006/table">
            <a:tbl>
              <a:tblPr firstRow="1" bandRow="1">
                <a:tableStyleId>{5C22544A-7EE6-4342-B048-85BDC9FD1C3A}</a:tableStyleId>
              </a:tblPr>
              <a:tblGrid>
                <a:gridCol w="1810327">
                  <a:extLst>
                    <a:ext uri="{9D8B030D-6E8A-4147-A177-3AD203B41FA5}">
                      <a16:colId xmlns:a16="http://schemas.microsoft.com/office/drawing/2014/main" val="20000"/>
                    </a:ext>
                  </a:extLst>
                </a:gridCol>
                <a:gridCol w="1551710">
                  <a:extLst>
                    <a:ext uri="{9D8B030D-6E8A-4147-A177-3AD203B41FA5}">
                      <a16:colId xmlns:a16="http://schemas.microsoft.com/office/drawing/2014/main" val="20001"/>
                    </a:ext>
                  </a:extLst>
                </a:gridCol>
                <a:gridCol w="5172363">
                  <a:extLst>
                    <a:ext uri="{9D8B030D-6E8A-4147-A177-3AD203B41FA5}">
                      <a16:colId xmlns:a16="http://schemas.microsoft.com/office/drawing/2014/main" val="20002"/>
                    </a:ext>
                  </a:extLst>
                </a:gridCol>
              </a:tblGrid>
              <a:tr h="507897">
                <a:tc>
                  <a:txBody>
                    <a:bodyPr/>
                    <a:lstStyle/>
                    <a:p>
                      <a:endParaRPr lang="en-US" sz="2000" dirty="0">
                        <a:latin typeface="+mn-lt"/>
                      </a:endParaRPr>
                    </a:p>
                  </a:txBody>
                  <a:tcPr/>
                </a:tc>
                <a:tc>
                  <a:txBody>
                    <a:bodyPr/>
                    <a:lstStyle/>
                    <a:p>
                      <a:pPr marL="0" marR="0" algn="ctr">
                        <a:lnSpc>
                          <a:spcPct val="115000"/>
                        </a:lnSpc>
                        <a:spcBef>
                          <a:spcPts val="1200"/>
                        </a:spcBef>
                        <a:spcAft>
                          <a:spcPts val="0"/>
                        </a:spcAft>
                      </a:pPr>
                      <a:r>
                        <a:rPr lang="sq-AL" sz="2000" b="1" i="1" dirty="0">
                          <a:latin typeface="+mn-lt"/>
                          <a:ea typeface="Times New Roman"/>
                          <a:cs typeface="Arial"/>
                        </a:rPr>
                        <a:t>E hapur</a:t>
                      </a:r>
                      <a:endParaRPr lang="en-US" sz="2000" dirty="0">
                        <a:latin typeface="+mn-lt"/>
                        <a:ea typeface="Calibri"/>
                        <a:cs typeface="Times New Roman"/>
                      </a:endParaRPr>
                    </a:p>
                  </a:txBody>
                  <a:tcPr marL="68580" marR="68580" marT="0" marB="0"/>
                </a:tc>
                <a:tc>
                  <a:txBody>
                    <a:bodyPr/>
                    <a:lstStyle/>
                    <a:p>
                      <a:pPr marL="0" marR="0" algn="ctr">
                        <a:lnSpc>
                          <a:spcPct val="115000"/>
                        </a:lnSpc>
                        <a:spcBef>
                          <a:spcPts val="1200"/>
                        </a:spcBef>
                        <a:spcAft>
                          <a:spcPts val="0"/>
                        </a:spcAft>
                      </a:pPr>
                      <a:r>
                        <a:rPr lang="sq-AL" sz="2000" b="1" i="1" dirty="0">
                          <a:solidFill>
                            <a:schemeClr val="bg1"/>
                          </a:solidFill>
                          <a:latin typeface="+mn-lt"/>
                          <a:ea typeface="Times New Roman"/>
                          <a:cs typeface="Arial"/>
                        </a:rPr>
                        <a:t>E kufizuar &amp; </a:t>
                      </a:r>
                      <a:r>
                        <a:rPr lang="sq-AL" sz="2000" b="1" i="1" dirty="0" smtClean="0">
                          <a:solidFill>
                            <a:schemeClr val="bg1"/>
                          </a:solidFill>
                          <a:latin typeface="+mn-lt"/>
                          <a:ea typeface="Times New Roman"/>
                          <a:cs typeface="Arial"/>
                        </a:rPr>
                        <a:t>konkurruese me negociata </a:t>
                      </a:r>
                      <a:endParaRPr lang="en-US" sz="2000" dirty="0">
                        <a:solidFill>
                          <a:schemeClr val="bg1"/>
                        </a:solidFill>
                        <a:latin typeface="+mn-lt"/>
                        <a:ea typeface="Calibri"/>
                        <a:cs typeface="Times New Roman"/>
                      </a:endParaRPr>
                    </a:p>
                  </a:txBody>
                  <a:tcPr marL="68580" marR="68580" marT="0" marB="0"/>
                </a:tc>
                <a:extLst>
                  <a:ext uri="{0D108BD9-81ED-4DB2-BD59-A6C34878D82A}">
                    <a16:rowId xmlns:a16="http://schemas.microsoft.com/office/drawing/2014/main" val="10000"/>
                  </a:ext>
                </a:extLst>
              </a:tr>
              <a:tr h="838792">
                <a:tc>
                  <a:txBody>
                    <a:bodyPr/>
                    <a:lstStyle/>
                    <a:p>
                      <a:pPr marL="0" marR="0" algn="just">
                        <a:lnSpc>
                          <a:spcPct val="115000"/>
                        </a:lnSpc>
                        <a:spcBef>
                          <a:spcPts val="1200"/>
                        </a:spcBef>
                        <a:spcAft>
                          <a:spcPts val="0"/>
                        </a:spcAft>
                      </a:pPr>
                      <a:r>
                        <a:rPr lang="sq-AL" sz="2000" i="1" dirty="0">
                          <a:latin typeface="+mn-lt"/>
                          <a:ea typeface="Times New Roman"/>
                          <a:cs typeface="Arial"/>
                        </a:rPr>
                        <a:t>Vlera e madhe</a:t>
                      </a:r>
                      <a:endParaRPr lang="en-US" sz="2000" dirty="0">
                        <a:latin typeface="+mn-lt"/>
                        <a:ea typeface="Calibri"/>
                        <a:cs typeface="Times New Roman"/>
                      </a:endParaRPr>
                    </a:p>
                  </a:txBody>
                  <a:tcPr marL="68580" marR="68580" marT="0" marB="0"/>
                </a:tc>
                <a:tc>
                  <a:txBody>
                    <a:bodyPr/>
                    <a:lstStyle/>
                    <a:p>
                      <a:pPr marL="0" marR="0" algn="just">
                        <a:lnSpc>
                          <a:spcPct val="115000"/>
                        </a:lnSpc>
                        <a:spcBef>
                          <a:spcPts val="1200"/>
                        </a:spcBef>
                        <a:spcAft>
                          <a:spcPts val="0"/>
                        </a:spcAft>
                      </a:pPr>
                      <a:r>
                        <a:rPr lang="sq-AL" sz="2000" b="1" i="1" dirty="0">
                          <a:latin typeface="+mn-lt"/>
                          <a:ea typeface="Times New Roman"/>
                          <a:cs typeface="Arial"/>
                        </a:rPr>
                        <a:t>40 dite</a:t>
                      </a:r>
                      <a:endParaRPr lang="en-US" sz="2000" dirty="0">
                        <a:latin typeface="+mn-lt"/>
                        <a:ea typeface="Calibri"/>
                        <a:cs typeface="Times New Roman"/>
                      </a:endParaRPr>
                    </a:p>
                  </a:txBody>
                  <a:tcPr marL="68580" marR="68580" marT="0" marB="0"/>
                </a:tc>
                <a:tc>
                  <a:txBody>
                    <a:bodyPr/>
                    <a:lstStyle/>
                    <a:p>
                      <a:pPr marL="0" marR="0" algn="just">
                        <a:lnSpc>
                          <a:spcPct val="115000"/>
                        </a:lnSpc>
                        <a:spcBef>
                          <a:spcPts val="1200"/>
                        </a:spcBef>
                        <a:spcAft>
                          <a:spcPts val="0"/>
                        </a:spcAft>
                      </a:pPr>
                      <a:r>
                        <a:rPr lang="sq-AL" sz="2000" b="1" i="1" dirty="0">
                          <a:solidFill>
                            <a:srgbClr val="000000"/>
                          </a:solidFill>
                          <a:latin typeface="+mn-lt"/>
                          <a:ea typeface="Times New Roman"/>
                          <a:cs typeface="Arial"/>
                        </a:rPr>
                        <a:t>20 ditë</a:t>
                      </a:r>
                      <a:r>
                        <a:rPr lang="sq-AL" sz="2000" i="1" dirty="0">
                          <a:solidFill>
                            <a:srgbClr val="000000"/>
                          </a:solidFill>
                          <a:latin typeface="+mn-lt"/>
                          <a:ea typeface="Times New Roman"/>
                          <a:cs typeface="Arial"/>
                        </a:rPr>
                        <a:t> pranimi i kërkesave</a:t>
                      </a:r>
                      <a:endParaRPr lang="en-US" sz="2000" dirty="0">
                        <a:latin typeface="+mn-lt"/>
                        <a:ea typeface="Calibri"/>
                        <a:cs typeface="Times New Roman"/>
                      </a:endParaRPr>
                    </a:p>
                    <a:p>
                      <a:pPr marL="0" marR="0" algn="just">
                        <a:lnSpc>
                          <a:spcPct val="115000"/>
                        </a:lnSpc>
                        <a:spcBef>
                          <a:spcPts val="1200"/>
                        </a:spcBef>
                        <a:spcAft>
                          <a:spcPts val="0"/>
                        </a:spcAft>
                      </a:pPr>
                      <a:r>
                        <a:rPr lang="sq-AL" sz="2000" b="1" i="1" dirty="0">
                          <a:solidFill>
                            <a:srgbClr val="000000"/>
                          </a:solidFill>
                          <a:latin typeface="+mn-lt"/>
                          <a:ea typeface="Times New Roman"/>
                          <a:cs typeface="Arial"/>
                        </a:rPr>
                        <a:t>40 ditë</a:t>
                      </a:r>
                      <a:r>
                        <a:rPr lang="sq-AL" sz="2000" i="1" dirty="0">
                          <a:solidFill>
                            <a:srgbClr val="000000"/>
                          </a:solidFill>
                          <a:latin typeface="+mn-lt"/>
                          <a:ea typeface="Times New Roman"/>
                          <a:cs typeface="Arial"/>
                        </a:rPr>
                        <a:t> pranimi i tenderëve</a:t>
                      </a:r>
                      <a:endParaRPr lang="en-US" sz="2000" dirty="0">
                        <a:latin typeface="+mn-lt"/>
                        <a:ea typeface="Calibri"/>
                        <a:cs typeface="Times New Roman"/>
                      </a:endParaRPr>
                    </a:p>
                  </a:txBody>
                  <a:tcPr marL="68580" marR="68580" marT="0" marB="0"/>
                </a:tc>
                <a:extLst>
                  <a:ext uri="{0D108BD9-81ED-4DB2-BD59-A6C34878D82A}">
                    <a16:rowId xmlns:a16="http://schemas.microsoft.com/office/drawing/2014/main" val="10001"/>
                  </a:ext>
                </a:extLst>
              </a:tr>
              <a:tr h="838792">
                <a:tc>
                  <a:txBody>
                    <a:bodyPr/>
                    <a:lstStyle/>
                    <a:p>
                      <a:pPr marL="0" marR="0" algn="just">
                        <a:lnSpc>
                          <a:spcPct val="115000"/>
                        </a:lnSpc>
                        <a:spcBef>
                          <a:spcPts val="1200"/>
                        </a:spcBef>
                        <a:spcAft>
                          <a:spcPts val="0"/>
                        </a:spcAft>
                      </a:pPr>
                      <a:r>
                        <a:rPr lang="sq-AL" sz="2000" i="1">
                          <a:latin typeface="+mn-lt"/>
                          <a:ea typeface="Times New Roman"/>
                          <a:cs typeface="Arial"/>
                        </a:rPr>
                        <a:t>Vlera e mesme</a:t>
                      </a:r>
                      <a:endParaRPr lang="en-US" sz="2000">
                        <a:latin typeface="+mn-lt"/>
                        <a:ea typeface="Calibri"/>
                        <a:cs typeface="Times New Roman"/>
                      </a:endParaRPr>
                    </a:p>
                  </a:txBody>
                  <a:tcPr marL="68580" marR="68580" marT="0" marB="0"/>
                </a:tc>
                <a:tc>
                  <a:txBody>
                    <a:bodyPr/>
                    <a:lstStyle/>
                    <a:p>
                      <a:pPr marL="0" marR="0" algn="just">
                        <a:lnSpc>
                          <a:spcPct val="115000"/>
                        </a:lnSpc>
                        <a:spcBef>
                          <a:spcPts val="1200"/>
                        </a:spcBef>
                        <a:spcAft>
                          <a:spcPts val="0"/>
                        </a:spcAft>
                      </a:pPr>
                      <a:r>
                        <a:rPr lang="sq-AL" sz="2000" b="1" i="1" dirty="0">
                          <a:latin typeface="+mn-lt"/>
                          <a:ea typeface="Times New Roman"/>
                          <a:cs typeface="Arial"/>
                        </a:rPr>
                        <a:t>20 dite</a:t>
                      </a:r>
                      <a:endParaRPr lang="en-US" sz="2000" dirty="0">
                        <a:latin typeface="+mn-lt"/>
                        <a:ea typeface="Calibri"/>
                        <a:cs typeface="Times New Roman"/>
                      </a:endParaRPr>
                    </a:p>
                  </a:txBody>
                  <a:tcPr marL="68580" marR="68580" marT="0" marB="0"/>
                </a:tc>
                <a:tc>
                  <a:txBody>
                    <a:bodyPr/>
                    <a:lstStyle/>
                    <a:p>
                      <a:pPr marL="0" marR="0" algn="just">
                        <a:lnSpc>
                          <a:spcPct val="115000"/>
                        </a:lnSpc>
                        <a:spcBef>
                          <a:spcPts val="1200"/>
                        </a:spcBef>
                        <a:spcAft>
                          <a:spcPts val="0"/>
                        </a:spcAft>
                      </a:pPr>
                      <a:r>
                        <a:rPr lang="sq-AL" sz="2000" b="1" i="1" dirty="0">
                          <a:solidFill>
                            <a:srgbClr val="000000"/>
                          </a:solidFill>
                          <a:latin typeface="+mn-lt"/>
                          <a:ea typeface="Times New Roman"/>
                          <a:cs typeface="Arial"/>
                        </a:rPr>
                        <a:t>15 ditë</a:t>
                      </a:r>
                      <a:r>
                        <a:rPr lang="sq-AL" sz="2000" i="1" dirty="0">
                          <a:solidFill>
                            <a:srgbClr val="000000"/>
                          </a:solidFill>
                          <a:latin typeface="+mn-lt"/>
                          <a:ea typeface="Times New Roman"/>
                          <a:cs typeface="Arial"/>
                        </a:rPr>
                        <a:t> pranimi i kërkesave</a:t>
                      </a:r>
                      <a:endParaRPr lang="en-US" sz="2000" dirty="0">
                        <a:latin typeface="+mn-lt"/>
                        <a:ea typeface="Calibri"/>
                        <a:cs typeface="Times New Roman"/>
                      </a:endParaRPr>
                    </a:p>
                    <a:p>
                      <a:pPr marL="0" marR="0" algn="just">
                        <a:lnSpc>
                          <a:spcPct val="115000"/>
                        </a:lnSpc>
                        <a:spcBef>
                          <a:spcPts val="1200"/>
                        </a:spcBef>
                        <a:spcAft>
                          <a:spcPts val="0"/>
                        </a:spcAft>
                      </a:pPr>
                      <a:r>
                        <a:rPr lang="sq-AL" sz="2000" b="1" i="1" dirty="0">
                          <a:solidFill>
                            <a:srgbClr val="000000"/>
                          </a:solidFill>
                          <a:latin typeface="+mn-lt"/>
                          <a:ea typeface="Times New Roman"/>
                          <a:cs typeface="Arial"/>
                        </a:rPr>
                        <a:t>20 ditë</a:t>
                      </a:r>
                      <a:r>
                        <a:rPr lang="sq-AL" sz="2000" i="1" dirty="0">
                          <a:solidFill>
                            <a:srgbClr val="000000"/>
                          </a:solidFill>
                          <a:latin typeface="+mn-lt"/>
                          <a:ea typeface="Times New Roman"/>
                          <a:cs typeface="Arial"/>
                        </a:rPr>
                        <a:t> pranimi i tenderëve</a:t>
                      </a:r>
                      <a:endParaRPr lang="en-US" sz="2000" dirty="0">
                        <a:latin typeface="+mn-lt"/>
                        <a:ea typeface="Calibri"/>
                        <a:cs typeface="Times New Roman"/>
                      </a:endParaRPr>
                    </a:p>
                  </a:txBody>
                  <a:tcPr marL="68580" marR="68580" marT="0" marB="0"/>
                </a:tc>
                <a:extLst>
                  <a:ext uri="{0D108BD9-81ED-4DB2-BD59-A6C34878D82A}">
                    <a16:rowId xmlns:a16="http://schemas.microsoft.com/office/drawing/2014/main" val="10002"/>
                  </a:ext>
                </a:extLst>
              </a:tr>
              <a:tr h="329782">
                <a:tc>
                  <a:txBody>
                    <a:bodyPr/>
                    <a:lstStyle/>
                    <a:p>
                      <a:pPr marL="0" marR="0" algn="just">
                        <a:lnSpc>
                          <a:spcPct val="115000"/>
                        </a:lnSpc>
                        <a:spcBef>
                          <a:spcPts val="1200"/>
                        </a:spcBef>
                        <a:spcAft>
                          <a:spcPts val="0"/>
                        </a:spcAft>
                      </a:pPr>
                      <a:r>
                        <a:rPr lang="sq-AL" sz="2000" i="1">
                          <a:latin typeface="+mn-lt"/>
                          <a:ea typeface="Times New Roman"/>
                          <a:cs typeface="Arial"/>
                        </a:rPr>
                        <a:t>Vlera e ulet</a:t>
                      </a:r>
                      <a:endParaRPr lang="en-US" sz="2000">
                        <a:latin typeface="+mn-lt"/>
                        <a:ea typeface="Calibri"/>
                        <a:cs typeface="Times New Roman"/>
                      </a:endParaRPr>
                    </a:p>
                  </a:txBody>
                  <a:tcPr marL="68580" marR="68580" marT="0" marB="0"/>
                </a:tc>
                <a:tc>
                  <a:txBody>
                    <a:bodyPr/>
                    <a:lstStyle/>
                    <a:p>
                      <a:pPr marL="0" marR="0" algn="just">
                        <a:lnSpc>
                          <a:spcPct val="115000"/>
                        </a:lnSpc>
                        <a:spcBef>
                          <a:spcPts val="1200"/>
                        </a:spcBef>
                        <a:spcAft>
                          <a:spcPts val="0"/>
                        </a:spcAft>
                      </a:pPr>
                      <a:r>
                        <a:rPr lang="sq-AL" sz="2000" b="1" i="1" dirty="0">
                          <a:latin typeface="+mn-lt"/>
                          <a:ea typeface="Times New Roman"/>
                          <a:cs typeface="Arial"/>
                        </a:rPr>
                        <a:t>5 dite</a:t>
                      </a:r>
                      <a:endParaRPr lang="en-US" sz="2000" dirty="0">
                        <a:latin typeface="+mn-lt"/>
                        <a:ea typeface="Calibri"/>
                        <a:cs typeface="Times New Roman"/>
                      </a:endParaRPr>
                    </a:p>
                  </a:txBody>
                  <a:tcPr marL="68580" marR="68580" marT="0" marB="0"/>
                </a:tc>
                <a:tc>
                  <a:txBody>
                    <a:bodyPr/>
                    <a:lstStyle/>
                    <a:p>
                      <a:pPr marL="0" marR="0" algn="ctr">
                        <a:lnSpc>
                          <a:spcPct val="115000"/>
                        </a:lnSpc>
                        <a:spcBef>
                          <a:spcPts val="1200"/>
                        </a:spcBef>
                        <a:spcAft>
                          <a:spcPts val="0"/>
                        </a:spcAft>
                      </a:pPr>
                      <a:r>
                        <a:rPr lang="sq-AL" sz="2000" i="1" dirty="0">
                          <a:latin typeface="+mn-lt"/>
                          <a:ea typeface="Times New Roman"/>
                          <a:cs typeface="Arial"/>
                        </a:rPr>
                        <a:t>/</a:t>
                      </a:r>
                      <a:endParaRPr lang="en-US" sz="2000" dirty="0">
                        <a:latin typeface="+mn-lt"/>
                        <a:ea typeface="Calibri"/>
                        <a:cs typeface="Times New Roman"/>
                      </a:endParaRPr>
                    </a:p>
                  </a:txBody>
                  <a:tcPr marL="68580" marR="68580" marT="0" marB="0"/>
                </a:tc>
                <a:extLst>
                  <a:ext uri="{0D108BD9-81ED-4DB2-BD59-A6C34878D82A}">
                    <a16:rowId xmlns:a16="http://schemas.microsoft.com/office/drawing/2014/main" val="10003"/>
                  </a:ext>
                </a:extLst>
              </a:tr>
              <a:tr h="329782">
                <a:tc>
                  <a:txBody>
                    <a:bodyPr/>
                    <a:lstStyle/>
                    <a:p>
                      <a:pPr marL="0" marR="0" algn="just">
                        <a:lnSpc>
                          <a:spcPct val="115000"/>
                        </a:lnSpc>
                        <a:spcBef>
                          <a:spcPts val="1200"/>
                        </a:spcBef>
                        <a:spcAft>
                          <a:spcPts val="0"/>
                        </a:spcAft>
                      </a:pPr>
                      <a:r>
                        <a:rPr lang="sq-AL" sz="2000" i="1" dirty="0">
                          <a:latin typeface="+mn-lt"/>
                          <a:ea typeface="Times New Roman"/>
                          <a:cs typeface="Arial"/>
                        </a:rPr>
                        <a:t>Vlera minimale</a:t>
                      </a:r>
                      <a:endParaRPr lang="en-US" sz="2000" dirty="0">
                        <a:latin typeface="+mn-lt"/>
                        <a:ea typeface="Calibri"/>
                        <a:cs typeface="Times New Roman"/>
                      </a:endParaRPr>
                    </a:p>
                  </a:txBody>
                  <a:tcPr marL="68580" marR="68580" marT="0" marB="0"/>
                </a:tc>
                <a:tc>
                  <a:txBody>
                    <a:bodyPr/>
                    <a:lstStyle/>
                    <a:p>
                      <a:pPr marL="0" marR="0" algn="just">
                        <a:lnSpc>
                          <a:spcPct val="115000"/>
                        </a:lnSpc>
                        <a:spcBef>
                          <a:spcPts val="1200"/>
                        </a:spcBef>
                        <a:spcAft>
                          <a:spcPts val="0"/>
                        </a:spcAft>
                      </a:pPr>
                      <a:r>
                        <a:rPr lang="sq-AL" sz="2000" b="1" i="1" dirty="0">
                          <a:latin typeface="+mn-lt"/>
                          <a:ea typeface="Times New Roman"/>
                          <a:cs typeface="Arial"/>
                        </a:rPr>
                        <a:t>1 dite</a:t>
                      </a:r>
                      <a:endParaRPr lang="en-US" sz="2000" dirty="0">
                        <a:latin typeface="+mn-lt"/>
                        <a:ea typeface="Calibri"/>
                        <a:cs typeface="Times New Roman"/>
                      </a:endParaRPr>
                    </a:p>
                  </a:txBody>
                  <a:tcPr marL="68580" marR="68580" marT="0" marB="0"/>
                </a:tc>
                <a:tc>
                  <a:txBody>
                    <a:bodyPr/>
                    <a:lstStyle/>
                    <a:p>
                      <a:pPr marL="0" marR="0" algn="ctr">
                        <a:lnSpc>
                          <a:spcPct val="115000"/>
                        </a:lnSpc>
                        <a:spcBef>
                          <a:spcPts val="1200"/>
                        </a:spcBef>
                        <a:spcAft>
                          <a:spcPts val="0"/>
                        </a:spcAft>
                      </a:pPr>
                      <a:r>
                        <a:rPr lang="sq-AL" sz="2000" i="1" dirty="0">
                          <a:latin typeface="+mn-lt"/>
                          <a:ea typeface="Times New Roman"/>
                          <a:cs typeface="Arial"/>
                        </a:rPr>
                        <a:t>/</a:t>
                      </a:r>
                      <a:endParaRPr lang="en-US" sz="2000" dirty="0">
                        <a:latin typeface="+mn-lt"/>
                        <a:ea typeface="Calibri"/>
                        <a:cs typeface="Times New Roman"/>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9254250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228600"/>
            <a:ext cx="9144000" cy="914400"/>
          </a:xfrm>
        </p:spPr>
        <p:txBody>
          <a:bodyPr>
            <a:normAutofit/>
          </a:bodyPr>
          <a:lstStyle/>
          <a:p>
            <a:r>
              <a:rPr lang="sq-AL" altLang="sq-AL" sz="2800" b="1" dirty="0" smtClean="0">
                <a:solidFill>
                  <a:schemeClr val="accent1">
                    <a:lumMod val="75000"/>
                  </a:schemeClr>
                </a:solidFill>
                <a:latin typeface="+mn-lt"/>
                <a:cs typeface="Times New Roman" panose="02020603050405020304" pitchFamily="18" charset="0"/>
              </a:rPr>
              <a:t>            </a:t>
            </a:r>
            <a:r>
              <a:rPr lang="sq-AL" altLang="sq-AL" sz="2800" b="1" dirty="0" smtClean="0">
                <a:solidFill>
                  <a:schemeClr val="accent1">
                    <a:lumMod val="75000"/>
                  </a:schemeClr>
                </a:solidFill>
                <a:latin typeface="+mn-lt"/>
                <a:cs typeface="Times New Roman" panose="02020603050405020304" pitchFamily="18" charset="0"/>
              </a:rPr>
              <a:t>P</a:t>
            </a:r>
            <a:r>
              <a:rPr lang="en-US" altLang="sq-AL" sz="2800" b="1" dirty="0" smtClean="0">
                <a:solidFill>
                  <a:schemeClr val="accent1">
                    <a:lumMod val="75000"/>
                  </a:schemeClr>
                </a:solidFill>
                <a:latin typeface="+mn-lt"/>
                <a:cs typeface="Times New Roman" panose="02020603050405020304" pitchFamily="18" charset="0"/>
              </a:rPr>
              <a:t>ROCEDURA E HAPUR,</a:t>
            </a:r>
            <a:r>
              <a:rPr lang="sq-AL" altLang="sq-AL" sz="2800" b="1" dirty="0">
                <a:solidFill>
                  <a:schemeClr val="accent1">
                    <a:lumMod val="75000"/>
                  </a:schemeClr>
                </a:solidFill>
                <a:latin typeface="Cambria" panose="02040503050406030204" pitchFamily="18" charset="0"/>
                <a:ea typeface="Cambria" panose="02040503050406030204" pitchFamily="18" charset="0"/>
                <a:cs typeface="Times New Roman" panose="02020603050405020304" pitchFamily="18" charset="0"/>
              </a:rPr>
              <a:t> Procedura e kufizuar</a:t>
            </a:r>
            <a:r>
              <a:rPr lang="en-US" altLang="sq-AL" sz="2800" b="1" dirty="0">
                <a:solidFill>
                  <a:schemeClr val="accent1">
                    <a:lumMod val="75000"/>
                  </a:schemeClr>
                </a:solidFill>
                <a:latin typeface="Cambria" panose="02040503050406030204" pitchFamily="18" charset="0"/>
                <a:ea typeface="Cambria" panose="02040503050406030204" pitchFamily="18" charset="0"/>
                <a:cs typeface="Times New Roman" panose="02020603050405020304" pitchFamily="18" charset="0"/>
              </a:rPr>
              <a:t> </a:t>
            </a:r>
            <a:endParaRPr lang="en-US" altLang="sq-AL" sz="2800" b="1" dirty="0" smtClean="0">
              <a:solidFill>
                <a:schemeClr val="accent1">
                  <a:lumMod val="75000"/>
                </a:schemeClr>
              </a:solidFill>
              <a:latin typeface="+mn-lt"/>
              <a:cs typeface="Times New Roman" panose="02020603050405020304" pitchFamily="18" charset="0"/>
            </a:endParaRPr>
          </a:p>
        </p:txBody>
      </p:sp>
      <p:sp>
        <p:nvSpPr>
          <p:cNvPr id="14339" name="Rectangle 3"/>
          <p:cNvSpPr>
            <a:spLocks noGrp="1" noChangeArrowheads="1"/>
          </p:cNvSpPr>
          <p:nvPr>
            <p:ph idx="1"/>
          </p:nvPr>
        </p:nvSpPr>
        <p:spPr>
          <a:xfrm>
            <a:off x="0" y="1371600"/>
            <a:ext cx="9144000" cy="4800600"/>
          </a:xfrm>
        </p:spPr>
        <p:txBody>
          <a:bodyPr>
            <a:normAutofit/>
          </a:bodyPr>
          <a:lstStyle/>
          <a:p>
            <a:pPr>
              <a:buFont typeface="Wingdings" panose="05000000000000000000" pitchFamily="2" charset="2"/>
              <a:buChar char="§"/>
            </a:pPr>
            <a:r>
              <a:rPr lang="sq-AL" sz="2400" b="1" dirty="0" smtClean="0">
                <a:latin typeface="Cambria" panose="02040503050406030204" pitchFamily="18" charset="0"/>
                <a:ea typeface="Cambria" panose="02040503050406030204" pitchFamily="18" charset="0"/>
              </a:rPr>
              <a:t>Procedurë </a:t>
            </a:r>
            <a:r>
              <a:rPr lang="sq-AL" sz="2400" b="1" dirty="0">
                <a:latin typeface="Cambria" panose="02040503050406030204" pitchFamily="18" charset="0"/>
                <a:ea typeface="Cambria" panose="02040503050406030204" pitchFamily="18" charset="0"/>
              </a:rPr>
              <a:t>e hapur </a:t>
            </a:r>
            <a:r>
              <a:rPr lang="sq-AL" sz="2400" dirty="0">
                <a:latin typeface="Cambria" panose="02040503050406030204" pitchFamily="18" charset="0"/>
                <a:ea typeface="Cambria" panose="02040503050406030204" pitchFamily="18" charset="0"/>
              </a:rPr>
              <a:t>- procedurat e prokurimit që i lejojnë çdo operatori të interesuar ekonomik të paraqet </a:t>
            </a:r>
            <a:r>
              <a:rPr lang="sq-AL" sz="2400" dirty="0" smtClean="0">
                <a:latin typeface="Cambria" panose="02040503050406030204" pitchFamily="18" charset="0"/>
                <a:ea typeface="Cambria" panose="02040503050406030204" pitchFamily="18" charset="0"/>
              </a:rPr>
              <a:t>tender.</a:t>
            </a:r>
            <a:endParaRPr lang="en-US" sz="24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sq-AL" altLang="sq-AL" sz="2400" dirty="0" smtClean="0">
                <a:latin typeface="Cambria" panose="02040503050406030204" pitchFamily="18" charset="0"/>
                <a:ea typeface="Cambria" panose="02040503050406030204" pitchFamily="18" charset="0"/>
                <a:cs typeface="Times New Roman" panose="02020603050405020304" pitchFamily="18" charset="0"/>
              </a:rPr>
              <a:t>Në të </a:t>
            </a:r>
            <a:r>
              <a:rPr lang="sq-AL" altLang="sq-AL" sz="2400" dirty="0">
                <a:latin typeface="Cambria" panose="02040503050406030204" pitchFamily="18" charset="0"/>
                <a:ea typeface="Cambria" panose="02040503050406030204" pitchFamily="18" charset="0"/>
                <a:cs typeface="Times New Roman" panose="02020603050405020304" pitchFamily="18" charset="0"/>
              </a:rPr>
              <a:t>gjitha </a:t>
            </a:r>
            <a:r>
              <a:rPr lang="sq-AL" altLang="sq-AL" sz="2400" dirty="0" smtClean="0">
                <a:latin typeface="Cambria" panose="02040503050406030204" pitchFamily="18" charset="0"/>
                <a:ea typeface="Cambria" panose="02040503050406030204" pitchFamily="18" charset="0"/>
                <a:cs typeface="Times New Roman" panose="02020603050405020304" pitchFamily="18" charset="0"/>
              </a:rPr>
              <a:t>legjislacionet konsiderohet </a:t>
            </a:r>
            <a:r>
              <a:rPr lang="sq-AL" altLang="sq-AL" sz="2400" dirty="0">
                <a:latin typeface="Cambria" panose="02040503050406030204" pitchFamily="18" charset="0"/>
                <a:ea typeface="Cambria" panose="02040503050406030204" pitchFamily="18" charset="0"/>
                <a:cs typeface="Times New Roman" panose="02020603050405020304" pitchFamily="18" charset="0"/>
              </a:rPr>
              <a:t>si procedura </a:t>
            </a:r>
            <a:r>
              <a:rPr lang="sq-AL" altLang="sq-AL" sz="2400" dirty="0" smtClean="0">
                <a:latin typeface="Cambria" panose="02040503050406030204" pitchFamily="18" charset="0"/>
                <a:ea typeface="Cambria" panose="02040503050406030204" pitchFamily="18" charset="0"/>
                <a:cs typeface="Times New Roman" panose="02020603050405020304" pitchFamily="18" charset="0"/>
              </a:rPr>
              <a:t>ose metode  me  e </a:t>
            </a:r>
            <a:r>
              <a:rPr lang="sq-AL" altLang="sq-AL" sz="2400" dirty="0">
                <a:latin typeface="Cambria" panose="02040503050406030204" pitchFamily="18" charset="0"/>
                <a:ea typeface="Cambria" panose="02040503050406030204" pitchFamily="18" charset="0"/>
                <a:cs typeface="Times New Roman" panose="02020603050405020304" pitchFamily="18" charset="0"/>
              </a:rPr>
              <a:t>preferuar </a:t>
            </a:r>
            <a:r>
              <a:rPr lang="sq-AL" altLang="sq-AL" sz="2400" dirty="0" smtClean="0">
                <a:latin typeface="Cambria" panose="02040503050406030204" pitchFamily="18" charset="0"/>
                <a:ea typeface="Cambria" panose="02040503050406030204" pitchFamily="18" charset="0"/>
                <a:cs typeface="Times New Roman" panose="02020603050405020304" pitchFamily="18" charset="0"/>
              </a:rPr>
              <a:t> që </a:t>
            </a:r>
            <a:r>
              <a:rPr lang="sq-AL" altLang="sq-AL" sz="2400" b="1" dirty="0" smtClean="0">
                <a:latin typeface="Cambria" panose="02040503050406030204" pitchFamily="18" charset="0"/>
                <a:ea typeface="Cambria" panose="02040503050406030204" pitchFamily="18" charset="0"/>
                <a:cs typeface="Times New Roman" panose="02020603050405020304" pitchFamily="18" charset="0"/>
              </a:rPr>
              <a:t>përdoret më së shumti</a:t>
            </a:r>
            <a:r>
              <a:rPr lang="sq-AL" altLang="sq-AL" sz="2400" dirty="0" smtClean="0">
                <a:latin typeface="Cambria" panose="02040503050406030204" pitchFamily="18" charset="0"/>
                <a:ea typeface="Cambria" panose="02040503050406030204" pitchFamily="18" charset="0"/>
                <a:cs typeface="Times New Roman" panose="02020603050405020304" pitchFamily="18" charset="0"/>
              </a:rPr>
              <a:t>.</a:t>
            </a:r>
          </a:p>
          <a:p>
            <a:pPr>
              <a:buFont typeface="Wingdings" panose="05000000000000000000" pitchFamily="2" charset="2"/>
              <a:buChar char="§"/>
            </a:pPr>
            <a:r>
              <a:rPr lang="sq-AL" altLang="sq-AL" sz="2400" dirty="0" smtClean="0">
                <a:latin typeface="Cambria" panose="02040503050406030204" pitchFamily="18" charset="0"/>
                <a:ea typeface="Cambria" panose="02040503050406030204" pitchFamily="18" charset="0"/>
                <a:cs typeface="Times New Roman" panose="02020603050405020304" pitchFamily="18" charset="0"/>
              </a:rPr>
              <a:t>Transparence  Maksimale,</a:t>
            </a:r>
            <a:r>
              <a:rPr lang="en-US" altLang="sq-AL" sz="2400" dirty="0" smtClean="0">
                <a:latin typeface="Cambria" panose="02040503050406030204" pitchFamily="18" charset="0"/>
                <a:ea typeface="Cambria" panose="02040503050406030204" pitchFamily="18" charset="0"/>
                <a:cs typeface="Times New Roman" panose="02020603050405020304" pitchFamily="18" charset="0"/>
              </a:rPr>
              <a:t> </a:t>
            </a:r>
            <a:r>
              <a:rPr lang="sq-AL" altLang="sq-AL" sz="2400" dirty="0" smtClean="0">
                <a:latin typeface="Cambria" panose="02040503050406030204" pitchFamily="18" charset="0"/>
                <a:ea typeface="Cambria" panose="02040503050406030204" pitchFamily="18" charset="0"/>
                <a:cs typeface="Times New Roman" panose="02020603050405020304" pitchFamily="18" charset="0"/>
              </a:rPr>
              <a:t>Trajtimi </a:t>
            </a:r>
            <a:r>
              <a:rPr lang="en-US" altLang="sq-AL" sz="2400" dirty="0" err="1" smtClean="0">
                <a:latin typeface="Cambria" panose="02040503050406030204" pitchFamily="18" charset="0"/>
                <a:ea typeface="Cambria" panose="02040503050406030204" pitchFamily="18" charset="0"/>
                <a:cs typeface="Times New Roman" panose="02020603050405020304" pitchFamily="18" charset="0"/>
              </a:rPr>
              <a:t>i</a:t>
            </a:r>
            <a:r>
              <a:rPr lang="sq-AL" altLang="sq-AL" sz="2400" dirty="0" smtClean="0">
                <a:latin typeface="Cambria" panose="02040503050406030204" pitchFamily="18" charset="0"/>
                <a:ea typeface="Cambria" panose="02040503050406030204" pitchFamily="18" charset="0"/>
                <a:cs typeface="Times New Roman" panose="02020603050405020304" pitchFamily="18" charset="0"/>
              </a:rPr>
              <a:t> barabart</a:t>
            </a:r>
            <a:r>
              <a:rPr lang="en-US" altLang="sq-AL" sz="2400" dirty="0" smtClean="0">
                <a:latin typeface="Cambria" panose="02040503050406030204" pitchFamily="18" charset="0"/>
                <a:ea typeface="Cambria" panose="02040503050406030204" pitchFamily="18" charset="0"/>
                <a:cs typeface="Times New Roman" panose="02020603050405020304" pitchFamily="18" charset="0"/>
              </a:rPr>
              <a:t>ë</a:t>
            </a:r>
            <a:r>
              <a:rPr lang="sq-AL" altLang="sq-AL" sz="2400" dirty="0" smtClean="0">
                <a:latin typeface="Cambria" panose="02040503050406030204" pitchFamily="18" charset="0"/>
                <a:ea typeface="Cambria" panose="02040503050406030204" pitchFamily="18" charset="0"/>
                <a:cs typeface="Times New Roman" panose="02020603050405020304" pitchFamily="18" charset="0"/>
              </a:rPr>
              <a:t>, Konkurrenca e lart</a:t>
            </a:r>
            <a:r>
              <a:rPr lang="en-US" altLang="sq-AL" sz="2400" dirty="0" smtClean="0">
                <a:latin typeface="Cambria" panose="02040503050406030204" pitchFamily="18" charset="0"/>
                <a:ea typeface="Cambria" panose="02040503050406030204" pitchFamily="18" charset="0"/>
                <a:cs typeface="Times New Roman" panose="02020603050405020304" pitchFamily="18" charset="0"/>
              </a:rPr>
              <a:t>ë</a:t>
            </a:r>
            <a:r>
              <a:rPr lang="sq-AL" altLang="sq-AL" sz="2400" dirty="0" smtClean="0">
                <a:latin typeface="Cambria" panose="02040503050406030204" pitchFamily="18" charset="0"/>
                <a:ea typeface="Cambria" panose="02040503050406030204" pitchFamily="18" charset="0"/>
                <a:cs typeface="Times New Roman" panose="02020603050405020304" pitchFamily="18" charset="0"/>
              </a:rPr>
              <a:t>, Jo- diskrimini,Jo – favorizimi.</a:t>
            </a:r>
          </a:p>
          <a:p>
            <a:pPr marL="182563" indent="0">
              <a:buNone/>
            </a:pPr>
            <a:r>
              <a:rPr lang="sq-AL" altLang="sq-AL" sz="2400" dirty="0">
                <a:latin typeface="Cambria" panose="02040503050406030204" pitchFamily="18" charset="0"/>
                <a:ea typeface="Cambria" panose="02040503050406030204" pitchFamily="18" charset="0"/>
                <a:cs typeface="Times New Roman" panose="02020603050405020304" pitchFamily="18" charset="0"/>
              </a:rPr>
              <a:t> </a:t>
            </a:r>
            <a:endParaRPr lang="en-US" altLang="sq-AL" sz="2400" dirty="0" smtClean="0">
              <a:latin typeface="Cambria" panose="02040503050406030204" pitchFamily="18" charset="0"/>
              <a:ea typeface="Cambria" panose="02040503050406030204" pitchFamily="18" charset="0"/>
              <a:cs typeface="Times New Roman" panose="02020603050405020304" pitchFamily="18" charset="0"/>
            </a:endParaRPr>
          </a:p>
          <a:p>
            <a:pPr marL="182563" indent="0">
              <a:buNone/>
            </a:pPr>
            <a:r>
              <a:rPr lang="sq-AL" altLang="sq-AL" sz="2400" b="1" dirty="0" smtClean="0">
                <a:latin typeface="Cambria" panose="02040503050406030204" pitchFamily="18" charset="0"/>
                <a:ea typeface="Cambria" panose="02040503050406030204" pitchFamily="18" charset="0"/>
                <a:cs typeface="Times New Roman" panose="02020603050405020304" pitchFamily="18" charset="0"/>
              </a:rPr>
              <a:t>Procedura </a:t>
            </a:r>
            <a:r>
              <a:rPr lang="sq-AL" altLang="sq-AL" sz="2400" b="1" dirty="0">
                <a:latin typeface="Cambria" panose="02040503050406030204" pitchFamily="18" charset="0"/>
                <a:ea typeface="Cambria" panose="02040503050406030204" pitchFamily="18" charset="0"/>
                <a:cs typeface="Times New Roman" panose="02020603050405020304" pitchFamily="18" charset="0"/>
              </a:rPr>
              <a:t>e kufizuar</a:t>
            </a:r>
            <a:r>
              <a:rPr lang="en-US" altLang="sq-AL" sz="2400" b="1" dirty="0">
                <a:latin typeface="Cambria" panose="02040503050406030204" pitchFamily="18" charset="0"/>
                <a:ea typeface="Cambria" panose="02040503050406030204" pitchFamily="18" charset="0"/>
                <a:cs typeface="Times New Roman" panose="02020603050405020304" pitchFamily="18" charset="0"/>
              </a:rPr>
              <a:t> </a:t>
            </a:r>
            <a:r>
              <a:rPr lang="sq-AL" altLang="sq-AL" sz="2400" b="1" dirty="0" smtClean="0">
                <a:latin typeface="Cambria" panose="02040503050406030204" pitchFamily="18" charset="0"/>
                <a:ea typeface="Cambria" panose="02040503050406030204" pitchFamily="18" charset="0"/>
                <a:cs typeface="Times New Roman" panose="02020603050405020304" pitchFamily="18" charset="0"/>
              </a:rPr>
              <a:t> </a:t>
            </a:r>
            <a:endParaRPr lang="en-US" altLang="sq-AL" sz="2400" b="1" dirty="0" smtClean="0">
              <a:latin typeface="Cambria" panose="02040503050406030204" pitchFamily="18" charset="0"/>
              <a:ea typeface="Cambria" panose="02040503050406030204" pitchFamily="18" charset="0"/>
              <a:cs typeface="Times New Roman" panose="02020603050405020304" pitchFamily="18" charset="0"/>
            </a:endParaRPr>
          </a:p>
          <a:p>
            <a:pPr marL="182563" indent="0">
              <a:buNone/>
            </a:pPr>
            <a:r>
              <a:rPr lang="sq-AL" altLang="sq-AL" sz="2400" dirty="0" smtClean="0">
                <a:latin typeface="Cambria" panose="02040503050406030204" pitchFamily="18" charset="0"/>
                <a:ea typeface="Cambria" panose="02040503050406030204" pitchFamily="18" charset="0"/>
                <a:cs typeface="Times New Roman" panose="02020603050405020304" pitchFamily="18" charset="0"/>
              </a:rPr>
              <a:t>Procedurat </a:t>
            </a:r>
            <a:r>
              <a:rPr lang="sq-AL" altLang="sq-AL" sz="2400" dirty="0">
                <a:latin typeface="Cambria" panose="02040503050406030204" pitchFamily="18" charset="0"/>
                <a:ea typeface="Cambria" panose="02040503050406030204" pitchFamily="18" charset="0"/>
                <a:cs typeface="Times New Roman" panose="02020603050405020304" pitchFamily="18" charset="0"/>
              </a:rPr>
              <a:t>e prokurimit në të cilat secili operator ekonomik mund të marrë pjesë dhe ku vetëm </a:t>
            </a:r>
            <a:r>
              <a:rPr lang="sq-AL" altLang="sq-AL" sz="2400" b="1" dirty="0">
                <a:latin typeface="Cambria" panose="02040503050406030204" pitchFamily="18" charset="0"/>
                <a:ea typeface="Cambria" panose="02040503050406030204" pitchFamily="18" charset="0"/>
                <a:cs typeface="Times New Roman" panose="02020603050405020304" pitchFamily="18" charset="0"/>
              </a:rPr>
              <a:t>ata operatorë ekonomik të ftuar</a:t>
            </a:r>
            <a:r>
              <a:rPr lang="en-US" altLang="sq-AL" sz="2400" b="1" dirty="0">
                <a:latin typeface="Cambria" panose="02040503050406030204" pitchFamily="18" charset="0"/>
                <a:ea typeface="Cambria" panose="02040503050406030204" pitchFamily="18" charset="0"/>
                <a:cs typeface="Times New Roman" panose="02020603050405020304" pitchFamily="18" charset="0"/>
              </a:rPr>
              <a:t>- </a:t>
            </a:r>
            <a:r>
              <a:rPr lang="en-US" altLang="sq-AL" sz="2400" b="1" dirty="0" err="1">
                <a:latin typeface="Cambria" panose="02040503050406030204" pitchFamily="18" charset="0"/>
                <a:ea typeface="Cambria" panose="02040503050406030204" pitchFamily="18" charset="0"/>
                <a:cs typeface="Times New Roman" panose="02020603050405020304" pitchFamily="18" charset="0"/>
              </a:rPr>
              <a:t>kualifikuar</a:t>
            </a:r>
            <a:r>
              <a:rPr lang="en-US" altLang="sq-AL" sz="2400" b="1" dirty="0">
                <a:latin typeface="Cambria" panose="02040503050406030204" pitchFamily="18" charset="0"/>
                <a:ea typeface="Cambria" panose="02040503050406030204" pitchFamily="18" charset="0"/>
                <a:cs typeface="Times New Roman" panose="02020603050405020304" pitchFamily="18" charset="0"/>
              </a:rPr>
              <a:t> </a:t>
            </a:r>
            <a:r>
              <a:rPr lang="sq-AL" altLang="sq-AL" sz="2400" b="1" dirty="0">
                <a:latin typeface="Cambria" panose="02040503050406030204" pitchFamily="18" charset="0"/>
                <a:ea typeface="Cambria" panose="02040503050406030204" pitchFamily="18" charset="0"/>
                <a:cs typeface="Times New Roman" panose="02020603050405020304" pitchFamily="18" charset="0"/>
              </a:rPr>
              <a:t> </a:t>
            </a:r>
            <a:r>
              <a:rPr lang="sq-AL" altLang="sq-AL" sz="2400" dirty="0">
                <a:latin typeface="Cambria" panose="02040503050406030204" pitchFamily="18" charset="0"/>
                <a:ea typeface="Cambria" panose="02040503050406030204" pitchFamily="18" charset="0"/>
                <a:cs typeface="Times New Roman" panose="02020603050405020304" pitchFamily="18" charset="0"/>
              </a:rPr>
              <a:t>nga autoriteti kontraktues mund të </a:t>
            </a:r>
            <a:r>
              <a:rPr lang="sq-AL" altLang="sq-AL" sz="2400" b="1" dirty="0">
                <a:latin typeface="Cambria" panose="02040503050406030204" pitchFamily="18" charset="0"/>
                <a:ea typeface="Cambria" panose="02040503050406030204" pitchFamily="18" charset="0"/>
                <a:cs typeface="Times New Roman" panose="02020603050405020304" pitchFamily="18" charset="0"/>
              </a:rPr>
              <a:t>dorëzojnë një </a:t>
            </a:r>
            <a:r>
              <a:rPr lang="sq-AL" altLang="sq-AL" sz="2400" b="1" dirty="0" smtClean="0">
                <a:latin typeface="Cambria" panose="02040503050406030204" pitchFamily="18" charset="0"/>
                <a:ea typeface="Cambria" panose="02040503050406030204" pitchFamily="18" charset="0"/>
                <a:cs typeface="Times New Roman" panose="02020603050405020304" pitchFamily="18" charset="0"/>
              </a:rPr>
              <a:t>tender</a:t>
            </a:r>
            <a:r>
              <a:rPr lang="en-US" altLang="sq-AL" sz="2400" b="1" dirty="0" smtClean="0">
                <a:latin typeface="Cambria" panose="02040503050406030204" pitchFamily="18" charset="0"/>
                <a:ea typeface="Cambria" panose="02040503050406030204" pitchFamily="18" charset="0"/>
                <a:cs typeface="Times New Roman" panose="02020603050405020304" pitchFamily="18" charset="0"/>
              </a:rPr>
              <a:t> </a:t>
            </a:r>
            <a:r>
              <a:rPr lang="en-US" altLang="sq-AL" sz="2000" dirty="0" smtClean="0">
                <a:latin typeface="Cambria" panose="02040503050406030204" pitchFamily="18" charset="0"/>
                <a:ea typeface="Cambria" panose="02040503050406030204" pitchFamily="18" charset="0"/>
                <a:cs typeface="Times New Roman" panose="02020603050405020304" pitchFamily="18" charset="0"/>
              </a:rPr>
              <a:t>.</a:t>
            </a:r>
            <a:endParaRPr lang="sq-AL" altLang="sq-AL" sz="2000" dirty="0" smtClean="0">
              <a:latin typeface="Cambria" panose="02040503050406030204" pitchFamily="18" charset="0"/>
              <a:ea typeface="Cambria" panose="02040503050406030204" pitchFamily="18" charset="0"/>
              <a:cs typeface="Times New Roman" panose="02020603050405020304" pitchFamily="18" charset="0"/>
            </a:endParaRPr>
          </a:p>
          <a:p>
            <a:pPr>
              <a:buFont typeface="Wingdings" panose="05000000000000000000" pitchFamily="2" charset="2"/>
              <a:buChar char="§"/>
            </a:pPr>
            <a:endParaRPr lang="sq-AL" altLang="sq-AL" sz="2000" dirty="0" smtClean="0">
              <a:cs typeface="Times New Roman" panose="02020603050405020304" pitchFamily="18" charset="0"/>
            </a:endParaRPr>
          </a:p>
          <a:p>
            <a:pPr eaLnBrk="1" hangingPunct="1">
              <a:buFont typeface="Wingdings 3" panose="05040102010807070707" pitchFamily="18" charset="2"/>
              <a:buNone/>
            </a:pPr>
            <a:endParaRPr lang="sq-AL" altLang="sq-AL" sz="2000" dirty="0" smtClean="0">
              <a:latin typeface="+mn-lt"/>
              <a:cs typeface="Times New Roman" panose="02020603050405020304" pitchFamily="18" charset="0"/>
            </a:endParaRPr>
          </a:p>
        </p:txBody>
      </p:sp>
    </p:spTree>
    <p:extLst>
      <p:ext uri="{BB962C8B-B14F-4D97-AF65-F5344CB8AC3E}">
        <p14:creationId xmlns:p14="http://schemas.microsoft.com/office/powerpoint/2010/main" val="42168761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381000" y="304800"/>
            <a:ext cx="8763000" cy="7620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nchorCtr="0">
            <a:normAutofit fontScale="90000"/>
          </a:bodyPr>
          <a:lstStyle/>
          <a:p>
            <a:r>
              <a:rPr lang="en-GB" sz="2000" b="1" dirty="0">
                <a:latin typeface="+mn-lt"/>
                <a:cs typeface="Arial" panose="020B0604020202020204" pitchFamily="34" charset="0"/>
              </a:rPr>
              <a:t/>
            </a:r>
            <a:br>
              <a:rPr lang="en-GB" sz="2000" b="1" dirty="0">
                <a:latin typeface="+mn-lt"/>
                <a:cs typeface="Arial" panose="020B0604020202020204" pitchFamily="34" charset="0"/>
              </a:rPr>
            </a:br>
            <a:r>
              <a:rPr lang="en-GB" sz="2000" b="1" dirty="0">
                <a:latin typeface="+mn-lt"/>
                <a:cs typeface="Arial" panose="020B0604020202020204" pitchFamily="34" charset="0"/>
              </a:rPr>
              <a:t/>
            </a:r>
            <a:br>
              <a:rPr lang="en-GB" sz="2000" b="1" dirty="0">
                <a:latin typeface="+mn-lt"/>
                <a:cs typeface="Arial" panose="020B0604020202020204" pitchFamily="34" charset="0"/>
              </a:rPr>
            </a:br>
            <a:r>
              <a:rPr lang="en-GB" sz="2000" b="1" dirty="0">
                <a:latin typeface="+mn-lt"/>
                <a:cs typeface="Arial" panose="020B0604020202020204" pitchFamily="34" charset="0"/>
              </a:rPr>
              <a:t/>
            </a:r>
            <a:br>
              <a:rPr lang="en-GB" sz="2000" b="1" dirty="0">
                <a:latin typeface="+mn-lt"/>
                <a:cs typeface="Arial" panose="020B0604020202020204" pitchFamily="34" charset="0"/>
              </a:rPr>
            </a:br>
            <a:r>
              <a:rPr lang="en-GB" sz="2000" b="1" dirty="0">
                <a:latin typeface="+mn-lt"/>
                <a:cs typeface="Arial" panose="020B0604020202020204" pitchFamily="34" charset="0"/>
              </a:rPr>
              <a:t/>
            </a:r>
            <a:br>
              <a:rPr lang="en-GB" sz="2000" b="1" dirty="0">
                <a:latin typeface="+mn-lt"/>
                <a:cs typeface="Arial" panose="020B0604020202020204" pitchFamily="34" charset="0"/>
              </a:rPr>
            </a:br>
            <a:r>
              <a:rPr lang="en-GB" sz="2000" b="1" dirty="0">
                <a:latin typeface="+mn-lt"/>
                <a:cs typeface="Arial" panose="020B0604020202020204" pitchFamily="34" charset="0"/>
              </a:rPr>
              <a:t/>
            </a:r>
            <a:br>
              <a:rPr lang="en-GB" sz="2000" b="1" dirty="0">
                <a:latin typeface="+mn-lt"/>
                <a:cs typeface="Arial" panose="020B0604020202020204" pitchFamily="34" charset="0"/>
              </a:rPr>
            </a:br>
            <a:r>
              <a:rPr lang="sq-AL" sz="2200" b="1" dirty="0">
                <a:latin typeface="+mn-lt"/>
                <a:cs typeface="Arial" panose="020B0604020202020204" pitchFamily="34" charset="0"/>
              </a:rPr>
              <a:t>Neni </a:t>
            </a:r>
            <a:r>
              <a:rPr lang="sq-AL" sz="2200" b="1" dirty="0" smtClean="0">
                <a:latin typeface="+mn-lt"/>
                <a:cs typeface="Arial" panose="020B0604020202020204" pitchFamily="34" charset="0"/>
              </a:rPr>
              <a:t>34</a:t>
            </a:r>
            <a:r>
              <a:rPr lang="en-US" sz="2200" b="1" dirty="0" smtClean="0">
                <a:latin typeface="+mn-lt"/>
                <a:cs typeface="Arial" panose="020B0604020202020204" pitchFamily="34" charset="0"/>
              </a:rPr>
              <a:t>  -   </a:t>
            </a:r>
            <a:r>
              <a:rPr lang="sq-AL" sz="2200" b="1" dirty="0" smtClean="0">
                <a:latin typeface="+mn-lt"/>
                <a:cs typeface="Arial" panose="020B0604020202020204" pitchFamily="34" charset="0"/>
              </a:rPr>
              <a:t>P</a:t>
            </a:r>
            <a:r>
              <a:rPr lang="en-US" sz="2200" b="1" dirty="0" smtClean="0">
                <a:latin typeface="+mn-lt"/>
                <a:cs typeface="Arial" panose="020B0604020202020204" pitchFamily="34" charset="0"/>
              </a:rPr>
              <a:t>ROCEDURA KONKURUESE ME NEGOCIATA</a:t>
            </a:r>
            <a:r>
              <a:rPr lang="sq-AL" sz="2200" dirty="0" smtClean="0">
                <a:latin typeface="+mn-lt"/>
                <a:cs typeface="Arial" panose="020B0604020202020204" pitchFamily="34" charset="0"/>
              </a:rPr>
              <a:t/>
            </a:r>
            <a:br>
              <a:rPr lang="sq-AL" sz="2200" dirty="0" smtClean="0">
                <a:latin typeface="+mn-lt"/>
                <a:cs typeface="Arial" panose="020B0604020202020204" pitchFamily="34" charset="0"/>
              </a:rPr>
            </a:br>
            <a:r>
              <a:rPr lang="en-US" sz="2200" b="1" dirty="0">
                <a:latin typeface="+mn-lt"/>
                <a:cs typeface="Arial" panose="020B0604020202020204" pitchFamily="34" charset="0"/>
              </a:rPr>
              <a:t/>
            </a:r>
            <a:br>
              <a:rPr lang="en-US" sz="2200" b="1" dirty="0">
                <a:latin typeface="+mn-lt"/>
                <a:cs typeface="Arial" panose="020B0604020202020204" pitchFamily="34" charset="0"/>
              </a:rPr>
            </a:br>
            <a:r>
              <a:rPr lang="en-GB" sz="2000" b="1" dirty="0">
                <a:latin typeface="+mn-lt"/>
                <a:cs typeface="Arial" panose="020B0604020202020204" pitchFamily="34" charset="0"/>
              </a:rPr>
              <a:t/>
            </a:r>
            <a:br>
              <a:rPr lang="en-GB" sz="2000" b="1" dirty="0">
                <a:latin typeface="+mn-lt"/>
                <a:cs typeface="Arial" panose="020B0604020202020204" pitchFamily="34" charset="0"/>
              </a:rPr>
            </a:br>
            <a:r>
              <a:rPr lang="en-US" altLang="el-GR" sz="2000" b="1" dirty="0">
                <a:latin typeface="+mn-lt"/>
                <a:cs typeface="Arial" panose="020B0604020202020204" pitchFamily="34" charset="0"/>
              </a:rPr>
              <a:t/>
            </a:r>
            <a:br>
              <a:rPr lang="en-US" altLang="el-GR" sz="2000" b="1" dirty="0">
                <a:latin typeface="+mn-lt"/>
                <a:cs typeface="Arial" panose="020B0604020202020204" pitchFamily="34" charset="0"/>
              </a:rPr>
            </a:br>
            <a:endParaRPr lang="el-GR" altLang="el-GR" sz="2000" b="1" dirty="0">
              <a:latin typeface="+mn-lt"/>
              <a:cs typeface="Arial" panose="020B0604020202020204" pitchFamily="34" charset="0"/>
            </a:endParaRPr>
          </a:p>
        </p:txBody>
      </p:sp>
      <p:sp>
        <p:nvSpPr>
          <p:cNvPr id="16" name="Text Box 23"/>
          <p:cNvSpPr txBox="1">
            <a:spLocks noChangeArrowheads="1"/>
          </p:cNvSpPr>
          <p:nvPr/>
        </p:nvSpPr>
        <p:spPr bwMode="auto">
          <a:xfrm>
            <a:off x="152400" y="1066800"/>
            <a:ext cx="8991600" cy="526297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sq-AL" sz="2400" b="1" dirty="0" smtClean="0">
                <a:latin typeface="Cambria" panose="02040503050406030204" pitchFamily="18" charset="0"/>
                <a:ea typeface="Cambria" panose="02040503050406030204" pitchFamily="18" charset="0"/>
                <a:cs typeface="Arial" panose="020B0604020202020204" pitchFamily="34" charset="0"/>
              </a:rPr>
              <a:t>Përdorimi</a:t>
            </a:r>
            <a:r>
              <a:rPr lang="sq-AL" sz="2400" dirty="0" smtClean="0">
                <a:latin typeface="Cambria" panose="02040503050406030204" pitchFamily="18" charset="0"/>
                <a:ea typeface="Cambria" panose="02040503050406030204" pitchFamily="18" charset="0"/>
                <a:cs typeface="Arial" panose="020B0604020202020204" pitchFamily="34" charset="0"/>
              </a:rPr>
              <a:t> i kësaj procedure rekomandohet në situata ku</a:t>
            </a:r>
            <a:r>
              <a:rPr lang="en-US" sz="2400" dirty="0" smtClean="0">
                <a:latin typeface="Cambria" panose="02040503050406030204" pitchFamily="18" charset="0"/>
                <a:ea typeface="Cambria" panose="02040503050406030204" pitchFamily="18" charset="0"/>
                <a:cs typeface="Arial" panose="020B0604020202020204" pitchFamily="34" charset="0"/>
              </a:rPr>
              <a:t>r</a:t>
            </a:r>
            <a:r>
              <a:rPr lang="sq-AL" sz="2400" dirty="0" smtClean="0">
                <a:latin typeface="Cambria" panose="02040503050406030204" pitchFamily="18" charset="0"/>
                <a:ea typeface="Cambria" panose="02040503050406030204" pitchFamily="18" charset="0"/>
                <a:cs typeface="Arial" panose="020B0604020202020204" pitchFamily="34" charset="0"/>
              </a:rPr>
              <a:t>:</a:t>
            </a:r>
          </a:p>
          <a:p>
            <a:pPr marL="342900" indent="-342900">
              <a:buFont typeface="Arial" panose="020B0604020202020204" pitchFamily="34" charset="0"/>
              <a:buChar char="•"/>
            </a:pPr>
            <a:r>
              <a:rPr lang="sq-AL" sz="2400" dirty="0" smtClean="0">
                <a:latin typeface="Cambria" panose="02040503050406030204" pitchFamily="18" charset="0"/>
                <a:ea typeface="Cambria" panose="02040503050406030204" pitchFamily="18" charset="0"/>
                <a:cs typeface="Arial" panose="020B0604020202020204" pitchFamily="34" charset="0"/>
              </a:rPr>
              <a:t>procedurat e hapura ose të kufizuara </a:t>
            </a:r>
            <a:r>
              <a:rPr lang="sq-AL" sz="2400" b="1" dirty="0" smtClean="0">
                <a:latin typeface="Cambria" panose="02040503050406030204" pitchFamily="18" charset="0"/>
                <a:ea typeface="Cambria" panose="02040503050406030204" pitchFamily="18" charset="0"/>
                <a:cs typeface="Arial" panose="020B0604020202020204" pitchFamily="34" charset="0"/>
              </a:rPr>
              <a:t>nuk mund të shpin </a:t>
            </a:r>
            <a:r>
              <a:rPr lang="sq-AL" sz="2400" dirty="0" smtClean="0">
                <a:latin typeface="Cambria" panose="02040503050406030204" pitchFamily="18" charset="0"/>
                <a:ea typeface="Cambria" panose="02040503050406030204" pitchFamily="18" charset="0"/>
                <a:cs typeface="Arial" panose="020B0604020202020204" pitchFamily="34" charset="0"/>
              </a:rPr>
              <a:t>në rezultate të kënaqshme të prokurimit:</a:t>
            </a:r>
          </a:p>
          <a:p>
            <a:pPr marL="342900" indent="-342900">
              <a:buFont typeface="Arial" panose="020B0604020202020204" pitchFamily="34" charset="0"/>
              <a:buChar char="•"/>
            </a:pPr>
            <a:r>
              <a:rPr lang="sq-AL" sz="2400" dirty="0" smtClean="0">
                <a:latin typeface="Cambria" panose="02040503050406030204" pitchFamily="18" charset="0"/>
                <a:ea typeface="Cambria" panose="02040503050406030204" pitchFamily="18" charset="0"/>
                <a:cs typeface="Arial" panose="020B0604020202020204" pitchFamily="34" charset="0"/>
              </a:rPr>
              <a:t>si në rastin e </a:t>
            </a:r>
            <a:r>
              <a:rPr lang="sq-AL" sz="2400" b="1" dirty="0" smtClean="0">
                <a:latin typeface="Cambria" panose="02040503050406030204" pitchFamily="18" charset="0"/>
                <a:ea typeface="Cambria" panose="02040503050406030204" pitchFamily="18" charset="0"/>
                <a:cs typeface="Arial" panose="020B0604020202020204" pitchFamily="34" charset="0"/>
              </a:rPr>
              <a:t>blerjeve komplekse </a:t>
            </a:r>
            <a:r>
              <a:rPr lang="sq-AL" sz="2400" dirty="0" smtClean="0">
                <a:latin typeface="Cambria" panose="02040503050406030204" pitchFamily="18" charset="0"/>
                <a:ea typeface="Cambria" panose="02040503050406030204" pitchFamily="18" charset="0"/>
                <a:cs typeface="Arial" panose="020B0604020202020204" pitchFamily="34" charset="0"/>
              </a:rPr>
              <a:t>të tilla si </a:t>
            </a:r>
            <a:r>
              <a:rPr lang="en-US" sz="2400" dirty="0" err="1" smtClean="0">
                <a:latin typeface="Cambria" panose="02040503050406030204" pitchFamily="18" charset="0"/>
                <a:ea typeface="Cambria" panose="02040503050406030204" pitchFamily="18" charset="0"/>
                <a:cs typeface="Arial" panose="020B0604020202020204" pitchFamily="34" charset="0"/>
              </a:rPr>
              <a:t>paisje</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te</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avancuara</a:t>
            </a:r>
            <a:r>
              <a:rPr lang="en-US" sz="2400" dirty="0" smtClean="0">
                <a:latin typeface="Cambria" panose="02040503050406030204" pitchFamily="18" charset="0"/>
                <a:ea typeface="Cambria" panose="02040503050406030204" pitchFamily="18" charset="0"/>
                <a:cs typeface="Arial" panose="020B0604020202020204" pitchFamily="34" charset="0"/>
              </a:rPr>
              <a:t> , </a:t>
            </a:r>
            <a:r>
              <a:rPr lang="sq-AL" sz="2400" b="1" dirty="0" smtClean="0">
                <a:latin typeface="Cambria" panose="02040503050406030204" pitchFamily="18" charset="0"/>
                <a:ea typeface="Cambria" panose="02040503050406030204" pitchFamily="18" charset="0"/>
                <a:cs typeface="Arial" panose="020B0604020202020204" pitchFamily="34" charset="0"/>
              </a:rPr>
              <a:t>shërbime intelektuale </a:t>
            </a:r>
            <a:r>
              <a:rPr lang="sq-AL" sz="2400" dirty="0" smtClean="0">
                <a:latin typeface="Cambria" panose="02040503050406030204" pitchFamily="18" charset="0"/>
                <a:ea typeface="Cambria" panose="02040503050406030204" pitchFamily="18" charset="0"/>
                <a:cs typeface="Arial" panose="020B0604020202020204" pitchFamily="34" charset="0"/>
              </a:rPr>
              <a:t>( disa shërbime të </a:t>
            </a:r>
            <a:r>
              <a:rPr lang="sq-AL" sz="2400" dirty="0" err="1" smtClean="0">
                <a:latin typeface="Cambria" panose="02040503050406030204" pitchFamily="18" charset="0"/>
                <a:ea typeface="Cambria" panose="02040503050406030204" pitchFamily="18" charset="0"/>
                <a:cs typeface="Arial" panose="020B0604020202020204" pitchFamily="34" charset="0"/>
              </a:rPr>
              <a:t>konsulencës</a:t>
            </a:r>
            <a:r>
              <a:rPr lang="sq-AL" sz="2400" dirty="0" smtClean="0">
                <a:latin typeface="Cambria" panose="02040503050406030204" pitchFamily="18" charset="0"/>
                <a:ea typeface="Cambria" panose="02040503050406030204" pitchFamily="18" charset="0"/>
                <a:cs typeface="Arial" panose="020B0604020202020204" pitchFamily="34" charset="0"/>
              </a:rPr>
              <a:t>, shërbimet arkitektonike ose shërbimet </a:t>
            </a:r>
            <a:r>
              <a:rPr lang="sq-AL" sz="2400" dirty="0" err="1" smtClean="0">
                <a:latin typeface="Cambria" panose="02040503050406030204" pitchFamily="18" charset="0"/>
                <a:ea typeface="Cambria" panose="02040503050406030204" pitchFamily="18" charset="0"/>
                <a:cs typeface="Arial" panose="020B0604020202020204" pitchFamily="34" charset="0"/>
              </a:rPr>
              <a:t>inxhinierike</a:t>
            </a:r>
            <a:r>
              <a:rPr lang="sq-AL" sz="2400" dirty="0" smtClean="0">
                <a:latin typeface="Cambria" panose="02040503050406030204" pitchFamily="18" charset="0"/>
                <a:ea typeface="Cambria" panose="02040503050406030204" pitchFamily="18" charset="0"/>
                <a:cs typeface="Arial" panose="020B0604020202020204" pitchFamily="34" charset="0"/>
              </a:rPr>
              <a:t>)</a:t>
            </a:r>
            <a:r>
              <a:rPr lang="en-US" sz="2400" dirty="0" smtClean="0">
                <a:latin typeface="Cambria" panose="02040503050406030204" pitchFamily="18" charset="0"/>
                <a:ea typeface="Cambria" panose="02040503050406030204" pitchFamily="18" charset="0"/>
                <a:cs typeface="Arial" panose="020B0604020202020204" pitchFamily="34" charset="0"/>
              </a:rPr>
              <a:t>.</a:t>
            </a:r>
            <a:endParaRPr lang="sq-AL" sz="2400" dirty="0" smtClean="0">
              <a:latin typeface="Cambria" panose="02040503050406030204" pitchFamily="18" charset="0"/>
              <a:ea typeface="Cambria" panose="02040503050406030204" pitchFamily="18" charset="0"/>
              <a:cs typeface="Arial" panose="020B0604020202020204" pitchFamily="34" charset="0"/>
            </a:endParaRPr>
          </a:p>
          <a:p>
            <a:pPr marL="342900" indent="-342900">
              <a:buFont typeface="Arial" panose="020B0604020202020204" pitchFamily="34" charset="0"/>
              <a:buChar char="•"/>
            </a:pPr>
            <a:r>
              <a:rPr lang="sq-AL" sz="2400" dirty="0" smtClean="0">
                <a:latin typeface="Cambria" panose="02040503050406030204" pitchFamily="18" charset="0"/>
                <a:ea typeface="Cambria" panose="02040503050406030204" pitchFamily="18" charset="0"/>
                <a:cs typeface="Arial" panose="020B0604020202020204" pitchFamily="34" charset="0"/>
              </a:rPr>
              <a:t>punët e ndërtesave </a:t>
            </a:r>
            <a:r>
              <a:rPr lang="sq-AL" sz="2400" b="1" dirty="0" smtClean="0">
                <a:latin typeface="Cambria" panose="02040503050406030204" pitchFamily="18" charset="0"/>
                <a:ea typeface="Cambria" panose="02040503050406030204" pitchFamily="18" charset="0"/>
                <a:cs typeface="Arial" panose="020B0604020202020204" pitchFamily="34" charset="0"/>
              </a:rPr>
              <a:t>jo standarde </a:t>
            </a:r>
            <a:r>
              <a:rPr lang="sq-AL" sz="2400" dirty="0" smtClean="0">
                <a:latin typeface="Cambria" panose="02040503050406030204" pitchFamily="18" charset="0"/>
                <a:ea typeface="Cambria" panose="02040503050406030204" pitchFamily="18" charset="0"/>
                <a:cs typeface="Arial" panose="020B0604020202020204" pitchFamily="34" charset="0"/>
              </a:rPr>
              <a:t>ose që përfshijnë dizajn apo zgjidhje të reja. </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r>
              <a:rPr lang="en-US" sz="2400" dirty="0" smtClean="0">
                <a:effectLst>
                  <a:outerShdw blurRad="38100" dist="38100" dir="2700000" algn="tl">
                    <a:srgbClr val="C0C0C0"/>
                  </a:outerShdw>
                </a:effectLst>
                <a:latin typeface="Cambria" panose="02040503050406030204" pitchFamily="18" charset="0"/>
                <a:ea typeface="Cambria" panose="02040503050406030204" pitchFamily="18" charset="0"/>
                <a:cs typeface="Arial" panose="020B0604020202020204" pitchFamily="34" charset="0"/>
              </a:rPr>
              <a:t>  </a:t>
            </a:r>
          </a:p>
          <a:p>
            <a:r>
              <a:rPr lang="en-US" sz="2000" b="1" dirty="0" smtClean="0">
                <a:latin typeface="Cambria" panose="02040503050406030204" pitchFamily="18" charset="0"/>
                <a:ea typeface="Cambria" panose="02040503050406030204" pitchFamily="18" charset="0"/>
                <a:cs typeface="Arial" panose="020B0604020202020204" pitchFamily="34" charset="0"/>
              </a:rPr>
              <a:t> </a:t>
            </a:r>
            <a:r>
              <a:rPr lang="sq-AL" altLang="sq-AL" sz="2000" b="1" dirty="0">
                <a:latin typeface="Cambria" panose="02040503050406030204" pitchFamily="18" charset="0"/>
                <a:ea typeface="Cambria" panose="02040503050406030204" pitchFamily="18" charset="0"/>
                <a:cs typeface="Times New Roman" panose="02020603050405020304" pitchFamily="18" charset="0"/>
              </a:rPr>
              <a:t>P</a:t>
            </a:r>
            <a:r>
              <a:rPr lang="en-US" altLang="sq-AL" sz="2000" b="1" dirty="0">
                <a:latin typeface="Cambria" panose="02040503050406030204" pitchFamily="18" charset="0"/>
                <a:ea typeface="Cambria" panose="02040503050406030204" pitchFamily="18" charset="0"/>
                <a:cs typeface="Times New Roman" panose="02020603050405020304" pitchFamily="18" charset="0"/>
              </a:rPr>
              <a:t>ROCEDURA E NEGOCUAR PA PUBLIKIM </a:t>
            </a:r>
            <a:r>
              <a:rPr lang="en-US" sz="2000" b="1" dirty="0" smtClean="0">
                <a:latin typeface="Cambria" panose="02040503050406030204" pitchFamily="18" charset="0"/>
                <a:ea typeface="Cambria" panose="02040503050406030204" pitchFamily="18" charset="0"/>
                <a:cs typeface="Arial" panose="020B0604020202020204" pitchFamily="34" charset="0"/>
              </a:rPr>
              <a:t>  - </a:t>
            </a:r>
            <a:r>
              <a:rPr lang="sq-AL" sz="2000" dirty="0">
                <a:latin typeface="Cambria" panose="02040503050406030204" pitchFamily="18" charset="0"/>
                <a:ea typeface="Cambria" panose="02040503050406030204" pitchFamily="18" charset="0"/>
                <a:cs typeface="Arial" panose="020B0604020202020204" pitchFamily="34" charset="0"/>
              </a:rPr>
              <a:t>Mund t</a:t>
            </a:r>
            <a:r>
              <a:rPr lang="en-US" sz="2000" dirty="0">
                <a:latin typeface="Cambria" panose="02040503050406030204" pitchFamily="18" charset="0"/>
                <a:ea typeface="Cambria" panose="02040503050406030204" pitchFamily="18" charset="0"/>
                <a:cs typeface="Arial" panose="020B0604020202020204" pitchFamily="34" charset="0"/>
              </a:rPr>
              <a:t>ë</a:t>
            </a:r>
            <a:r>
              <a:rPr lang="sq-AL" sz="2000" dirty="0">
                <a:latin typeface="Cambria" panose="02040503050406030204" pitchFamily="18" charset="0"/>
                <a:ea typeface="Cambria" panose="02040503050406030204" pitchFamily="18" charset="0"/>
                <a:cs typeface="Arial" panose="020B0604020202020204" pitchFamily="34" charset="0"/>
              </a:rPr>
              <a:t> përdoret n</a:t>
            </a:r>
            <a:r>
              <a:rPr lang="en-US" sz="2000" dirty="0">
                <a:latin typeface="Cambria" panose="02040503050406030204" pitchFamily="18" charset="0"/>
                <a:ea typeface="Cambria" panose="02040503050406030204" pitchFamily="18" charset="0"/>
                <a:cs typeface="Arial" panose="020B0604020202020204" pitchFamily="34" charset="0"/>
              </a:rPr>
              <a:t>ë</a:t>
            </a:r>
            <a:r>
              <a:rPr lang="sq-AL" sz="2000" dirty="0">
                <a:latin typeface="Cambria" panose="02040503050406030204" pitchFamily="18" charset="0"/>
                <a:ea typeface="Cambria" panose="02040503050406030204" pitchFamily="18" charset="0"/>
                <a:cs typeface="Arial" panose="020B0604020202020204" pitchFamily="34" charset="0"/>
              </a:rPr>
              <a:t> pajtim me nenin  3</a:t>
            </a:r>
            <a:r>
              <a:rPr lang="en-US" sz="2000" dirty="0" smtClean="0">
                <a:latin typeface="Cambria" panose="02040503050406030204" pitchFamily="18" charset="0"/>
                <a:ea typeface="Cambria" panose="02040503050406030204" pitchFamily="18" charset="0"/>
                <a:cs typeface="Arial" panose="020B0604020202020204" pitchFamily="34" charset="0"/>
              </a:rPr>
              <a:t>5</a:t>
            </a:r>
            <a:r>
              <a:rPr lang="en-US" sz="2000" b="1" dirty="0" smtClean="0">
                <a:latin typeface="Cambria" panose="02040503050406030204" pitchFamily="18" charset="0"/>
                <a:ea typeface="Cambria" panose="02040503050406030204" pitchFamily="18" charset="0"/>
                <a:cs typeface="Arial" panose="020B0604020202020204" pitchFamily="34" charset="0"/>
              </a:rPr>
              <a:t> .     </a:t>
            </a:r>
          </a:p>
          <a:p>
            <a:pPr eaLnBrk="1" fontAlgn="auto" hangingPunct="1">
              <a:spcAft>
                <a:spcPts val="0"/>
              </a:spcAft>
              <a:buFontTx/>
              <a:buNone/>
              <a:defRPr/>
            </a:pPr>
            <a:r>
              <a:rPr lang="en-US" sz="2000" dirty="0" err="1" smtClean="0">
                <a:latin typeface="Cambria" panose="02040503050406030204" pitchFamily="18" charset="0"/>
                <a:ea typeface="Cambria" panose="02040503050406030204" pitchFamily="18" charset="0"/>
                <a:cs typeface="Arial" panose="020B0604020202020204" pitchFamily="34" charset="0"/>
              </a:rPr>
              <a:t>Të</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njoftojë</a:t>
            </a:r>
            <a:r>
              <a:rPr lang="en-US" sz="2000" dirty="0">
                <a:latin typeface="Cambria" panose="02040503050406030204" pitchFamily="18" charset="0"/>
                <a:ea typeface="Cambria" panose="02040503050406030204" pitchFamily="18" charset="0"/>
                <a:cs typeface="Arial" panose="020B0604020202020204" pitchFamily="34" charset="0"/>
              </a:rPr>
              <a:t> KRPP-</a:t>
            </a:r>
            <a:r>
              <a:rPr lang="en-US" sz="2000" dirty="0" err="1">
                <a:latin typeface="Cambria" panose="02040503050406030204" pitchFamily="18" charset="0"/>
                <a:ea typeface="Cambria" panose="02040503050406030204" pitchFamily="18" charset="0"/>
                <a:cs typeface="Arial" panose="020B0604020202020204" pitchFamily="34" charset="0"/>
              </a:rPr>
              <a:t>në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brenda</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dy</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ditëve</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nga</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vendimi</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për</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përdorimin</a:t>
            </a:r>
            <a:r>
              <a:rPr lang="en-US" sz="2000" dirty="0">
                <a:latin typeface="Cambria" panose="02040503050406030204" pitchFamily="18" charset="0"/>
                <a:ea typeface="Cambria" panose="02040503050406030204" pitchFamily="18" charset="0"/>
                <a:cs typeface="Arial" panose="020B0604020202020204" pitchFamily="34" charset="0"/>
              </a:rPr>
              <a:t> e </a:t>
            </a:r>
            <a:r>
              <a:rPr lang="en-US" sz="2000" dirty="0" err="1">
                <a:latin typeface="Cambria" panose="02040503050406030204" pitchFamily="18" charset="0"/>
                <a:ea typeface="Cambria" panose="02040503050406030204" pitchFamily="18" charset="0"/>
                <a:cs typeface="Arial" panose="020B0604020202020204" pitchFamily="34" charset="0"/>
              </a:rPr>
              <a:t>procedurës</a:t>
            </a:r>
            <a:r>
              <a:rPr lang="sq-AL" sz="2000" dirty="0">
                <a:latin typeface="Cambria" panose="02040503050406030204" pitchFamily="18" charset="0"/>
                <a:ea typeface="Cambria" panose="02040503050406030204" pitchFamily="18" charset="0"/>
                <a:cs typeface="Arial" panose="020B0604020202020204" pitchFamily="34" charset="0"/>
              </a:rPr>
              <a:t> , </a:t>
            </a:r>
            <a:r>
              <a:rPr lang="en-US" sz="2000" dirty="0">
                <a:latin typeface="Cambria" panose="02040503050406030204" pitchFamily="18" charset="0"/>
                <a:ea typeface="Cambria" panose="02040503050406030204" pitchFamily="18" charset="0"/>
                <a:cs typeface="Arial" panose="020B0604020202020204" pitchFamily="34" charset="0"/>
              </a:rPr>
              <a:t>AK </a:t>
            </a:r>
            <a:r>
              <a:rPr lang="en-US" sz="2000" dirty="0" err="1">
                <a:latin typeface="Cambria" panose="02040503050406030204" pitchFamily="18" charset="0"/>
                <a:ea typeface="Cambria" panose="02040503050406030204" pitchFamily="18" charset="0"/>
                <a:cs typeface="Arial" panose="020B0604020202020204" pitchFamily="34" charset="0"/>
              </a:rPr>
              <a:t>të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ofrojë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arsye</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të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hollësishme</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të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fakteve</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të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konsideruara</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dhe</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justifikimin</a:t>
            </a:r>
            <a:r>
              <a:rPr lang="en-US" sz="2000" dirty="0">
                <a:latin typeface="Cambria" panose="02040503050406030204" pitchFamily="18" charset="0"/>
                <a:ea typeface="Cambria" panose="02040503050406030204" pitchFamily="18" charset="0"/>
                <a:cs typeface="Arial" panose="020B0604020202020204" pitchFamily="34" charset="0"/>
              </a:rPr>
              <a:t> e </a:t>
            </a:r>
            <a:r>
              <a:rPr lang="en-US" sz="2000" dirty="0" err="1">
                <a:latin typeface="Cambria" panose="02040503050406030204" pitchFamily="18" charset="0"/>
                <a:ea typeface="Cambria" panose="02040503050406030204" pitchFamily="18" charset="0"/>
                <a:cs typeface="Arial" panose="020B0604020202020204" pitchFamily="34" charset="0"/>
              </a:rPr>
              <a:t>përdorimit</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të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procedurës</a:t>
            </a:r>
            <a:r>
              <a:rPr lang="sq-AL" sz="2000" dirty="0" smtClean="0">
                <a:latin typeface="Cambria" panose="02040503050406030204" pitchFamily="18" charset="0"/>
                <a:ea typeface="Cambria" panose="02040503050406030204" pitchFamily="18" charset="0"/>
                <a:cs typeface="Arial" panose="020B0604020202020204" pitchFamily="34" charset="0"/>
              </a:rPr>
              <a:t>.</a:t>
            </a:r>
            <a:endParaRPr lang="en-US" sz="2000" dirty="0" smtClean="0">
              <a:latin typeface="Cambria" panose="02040503050406030204" pitchFamily="18" charset="0"/>
              <a:ea typeface="Cambria" panose="02040503050406030204" pitchFamily="18" charset="0"/>
              <a:cs typeface="Arial" panose="020B0604020202020204" pitchFamily="34" charset="0"/>
            </a:endParaRPr>
          </a:p>
          <a:p>
            <a:pPr eaLnBrk="1" fontAlgn="auto" hangingPunct="1">
              <a:spcAft>
                <a:spcPts val="0"/>
              </a:spcAft>
              <a:buFontTx/>
              <a:buNone/>
              <a:defRPr/>
            </a:pPr>
            <a:r>
              <a:rPr lang="en-US" sz="2000" dirty="0" smtClean="0">
                <a:latin typeface="Cambria" panose="02040503050406030204" pitchFamily="18" charset="0"/>
                <a:ea typeface="Cambria" panose="02040503050406030204" pitchFamily="18" charset="0"/>
                <a:cs typeface="Arial" panose="020B0604020202020204" pitchFamily="34" charset="0"/>
              </a:rPr>
              <a:t>   </a:t>
            </a:r>
            <a:endParaRPr lang="en-US" sz="20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52026727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990600" y="228600"/>
            <a:ext cx="6705600" cy="762000"/>
          </a:xfrm>
        </p:spPr>
        <p:txBody>
          <a:bodyPr>
            <a:normAutofit fontScale="90000"/>
          </a:bodyPr>
          <a:lstStyle/>
          <a:p>
            <a:r>
              <a:rPr lang="sq-AL" altLang="sq-AL" sz="2000" dirty="0" smtClean="0">
                <a:solidFill>
                  <a:srgbClr val="FF0000"/>
                </a:solidFill>
                <a:latin typeface="+mn-lt"/>
                <a:cs typeface="Times New Roman" panose="02020603050405020304" pitchFamily="18" charset="0"/>
              </a:rPr>
              <a:t> </a:t>
            </a:r>
            <a:r>
              <a:rPr lang="sq-AL" altLang="sq-AL" sz="2800" b="1" dirty="0">
                <a:solidFill>
                  <a:schemeClr val="accent1">
                    <a:lumMod val="75000"/>
                  </a:schemeClr>
                </a:solidFill>
                <a:latin typeface="Cambria" panose="02040503050406030204" pitchFamily="18" charset="0"/>
                <a:ea typeface="Cambria" panose="02040503050406030204" pitchFamily="18" charset="0"/>
                <a:cs typeface="Times New Roman" panose="02020603050405020304" pitchFamily="18" charset="0"/>
              </a:rPr>
              <a:t>K</a:t>
            </a:r>
            <a:r>
              <a:rPr lang="en-US" altLang="sq-AL" sz="2800" b="1" dirty="0">
                <a:solidFill>
                  <a:schemeClr val="accent1">
                    <a:lumMod val="75000"/>
                  </a:schemeClr>
                </a:solidFill>
                <a:latin typeface="Cambria" panose="02040503050406030204" pitchFamily="18" charset="0"/>
                <a:ea typeface="Cambria" panose="02040503050406030204" pitchFamily="18" charset="0"/>
                <a:cs typeface="Times New Roman" panose="02020603050405020304" pitchFamily="18" charset="0"/>
              </a:rPr>
              <a:t>UOTIMI I </a:t>
            </a:r>
            <a:r>
              <a:rPr lang="sq-AL" altLang="sq-AL" sz="2800" b="1" dirty="0">
                <a:solidFill>
                  <a:schemeClr val="accent1">
                    <a:lumMod val="75000"/>
                  </a:schemeClr>
                </a:solidFill>
                <a:latin typeface="Cambria" panose="02040503050406030204" pitchFamily="18" charset="0"/>
                <a:ea typeface="Cambria" panose="02040503050406030204" pitchFamily="18" charset="0"/>
                <a:cs typeface="Times New Roman" panose="02020603050405020304" pitchFamily="18" charset="0"/>
              </a:rPr>
              <a:t>Ç</a:t>
            </a:r>
            <a:r>
              <a:rPr lang="en-US" altLang="sq-AL" sz="2800" b="1" dirty="0">
                <a:solidFill>
                  <a:schemeClr val="accent1">
                    <a:lumMod val="75000"/>
                  </a:schemeClr>
                </a:solidFill>
                <a:latin typeface="Cambria" panose="02040503050406030204" pitchFamily="18" charset="0"/>
                <a:ea typeface="Cambria" panose="02040503050406030204" pitchFamily="18" charset="0"/>
                <a:cs typeface="Times New Roman" panose="02020603050405020304" pitchFamily="18" charset="0"/>
              </a:rPr>
              <a:t>MIMEVE</a:t>
            </a:r>
            <a:r>
              <a:rPr lang="en-US" altLang="sq-AL" sz="2800" dirty="0">
                <a:solidFill>
                  <a:schemeClr val="accent1">
                    <a:lumMod val="75000"/>
                  </a:schemeClr>
                </a:solidFill>
                <a:latin typeface="Cambria" panose="02040503050406030204" pitchFamily="18" charset="0"/>
                <a:ea typeface="Cambria" panose="02040503050406030204" pitchFamily="18" charset="0"/>
                <a:cs typeface="Times New Roman" panose="02020603050405020304" pitchFamily="18" charset="0"/>
              </a:rPr>
              <a:t/>
            </a:r>
            <a:br>
              <a:rPr lang="en-US" altLang="sq-AL" sz="2800" dirty="0">
                <a:solidFill>
                  <a:schemeClr val="accent1">
                    <a:lumMod val="75000"/>
                  </a:schemeClr>
                </a:solidFill>
                <a:latin typeface="Cambria" panose="02040503050406030204" pitchFamily="18" charset="0"/>
                <a:ea typeface="Cambria" panose="02040503050406030204" pitchFamily="18" charset="0"/>
                <a:cs typeface="Times New Roman" panose="02020603050405020304" pitchFamily="18" charset="0"/>
              </a:rPr>
            </a:br>
            <a:endParaRPr lang="sq-AL" altLang="sq-AL" sz="2800" b="1" dirty="0" smtClean="0">
              <a:solidFill>
                <a:schemeClr val="accent1">
                  <a:lumMod val="75000"/>
                </a:schemeClr>
              </a:solidFill>
              <a:latin typeface="Cambria" panose="02040503050406030204" pitchFamily="18" charset="0"/>
              <a:ea typeface="Cambria" panose="02040503050406030204" pitchFamily="18" charset="0"/>
              <a:cs typeface="Times New Roman" panose="02020603050405020304" pitchFamily="18" charset="0"/>
            </a:endParaRPr>
          </a:p>
        </p:txBody>
      </p:sp>
      <p:sp>
        <p:nvSpPr>
          <p:cNvPr id="10" name="Content Placeholder 9"/>
          <p:cNvSpPr>
            <a:spLocks noGrp="1"/>
          </p:cNvSpPr>
          <p:nvPr>
            <p:ph idx="1"/>
          </p:nvPr>
        </p:nvSpPr>
        <p:spPr>
          <a:xfrm>
            <a:off x="0" y="762000"/>
            <a:ext cx="9144000" cy="6096000"/>
          </a:xfrm>
        </p:spPr>
        <p:txBody>
          <a:bodyPr rtlCol="0">
            <a:noAutofit/>
          </a:bodyPr>
          <a:lstStyle/>
          <a:p>
            <a:pPr marL="457200" lvl="1" indent="0">
              <a:buNone/>
            </a:pPr>
            <a:r>
              <a:rPr lang="sq-AL" altLang="sq-AL" b="1" dirty="0" smtClean="0">
                <a:latin typeface="Cambria" panose="02040503050406030204" pitchFamily="18" charset="0"/>
                <a:ea typeface="Cambria" panose="02040503050406030204" pitchFamily="18" charset="0"/>
                <a:cs typeface="Times New Roman" panose="02020603050405020304" pitchFamily="18" charset="0"/>
              </a:rPr>
              <a:t>Mund </a:t>
            </a:r>
            <a:r>
              <a:rPr lang="sq-AL" altLang="sq-AL" b="1" dirty="0">
                <a:latin typeface="Cambria" panose="02040503050406030204" pitchFamily="18" charset="0"/>
                <a:ea typeface="Cambria" panose="02040503050406030204" pitchFamily="18" charset="0"/>
                <a:cs typeface="Times New Roman" panose="02020603050405020304" pitchFamily="18" charset="0"/>
              </a:rPr>
              <a:t>të përdoret për </a:t>
            </a:r>
            <a:r>
              <a:rPr lang="sq-AL" altLang="sq-AL" dirty="0" smtClean="0">
                <a:latin typeface="Cambria" panose="02040503050406030204" pitchFamily="18" charset="0"/>
                <a:ea typeface="Cambria" panose="02040503050406030204" pitchFamily="18" charset="0"/>
                <a:cs typeface="Times New Roman" panose="02020603050405020304" pitchFamily="18" charset="0"/>
              </a:rPr>
              <a:t>:</a:t>
            </a:r>
            <a:endParaRPr lang="sq-AL" altLang="sq-AL" dirty="0">
              <a:latin typeface="Cambria" panose="02040503050406030204" pitchFamily="18" charset="0"/>
              <a:ea typeface="Cambria" panose="02040503050406030204" pitchFamily="18" charset="0"/>
              <a:cs typeface="Times New Roman" panose="02020603050405020304" pitchFamily="18" charset="0"/>
            </a:endParaRPr>
          </a:p>
          <a:p>
            <a:pPr lvl="1">
              <a:defRPr/>
            </a:pPr>
            <a:r>
              <a:rPr lang="sq-AL" dirty="0">
                <a:latin typeface="Cambria" panose="02040503050406030204" pitchFamily="18" charset="0"/>
                <a:ea typeface="Cambria" panose="02040503050406030204" pitchFamily="18" charset="0"/>
                <a:cs typeface="Times New Roman" pitchFamily="18" charset="0"/>
              </a:rPr>
              <a:t>Shërbimet ose furnizimet që janë dispozicion</a:t>
            </a:r>
          </a:p>
          <a:p>
            <a:pPr lvl="1">
              <a:defRPr/>
            </a:pPr>
            <a:r>
              <a:rPr lang="sq-AL" dirty="0">
                <a:latin typeface="Cambria" panose="02040503050406030204" pitchFamily="18" charset="0"/>
                <a:ea typeface="Cambria" panose="02040503050406030204" pitchFamily="18" charset="0"/>
                <a:cs typeface="Times New Roman" pitchFamily="18" charset="0"/>
              </a:rPr>
              <a:t>Nuk nevojitet prodhim special  për to </a:t>
            </a:r>
          </a:p>
          <a:p>
            <a:pPr lvl="1">
              <a:defRPr/>
            </a:pPr>
            <a:r>
              <a:rPr lang="sq-AL" dirty="0">
                <a:latin typeface="Cambria" panose="02040503050406030204" pitchFamily="18" charset="0"/>
                <a:ea typeface="Cambria" panose="02040503050406030204" pitchFamily="18" charset="0"/>
                <a:cs typeface="Times New Roman" pitchFamily="18" charset="0"/>
              </a:rPr>
              <a:t>Ka treg të mjaftueshëm   </a:t>
            </a:r>
          </a:p>
          <a:p>
            <a:pPr lvl="1">
              <a:defRPr/>
            </a:pPr>
            <a:r>
              <a:rPr lang="sq-AL" dirty="0">
                <a:latin typeface="Cambria" panose="02040503050406030204" pitchFamily="18" charset="0"/>
                <a:ea typeface="Cambria" panose="02040503050406030204" pitchFamily="18" charset="0"/>
                <a:cs typeface="Times New Roman" pitchFamily="18" charset="0"/>
              </a:rPr>
              <a:t>Përfshin kontratat me vlerë të vogël dhe minimale , dmth deri në vlerë prej 10.000euro . </a:t>
            </a:r>
            <a:endParaRPr lang="en-US" dirty="0" smtClean="0">
              <a:latin typeface="Cambria" panose="02040503050406030204" pitchFamily="18" charset="0"/>
              <a:ea typeface="Cambria" panose="02040503050406030204" pitchFamily="18" charset="0"/>
              <a:cs typeface="Times New Roman" pitchFamily="18" charset="0"/>
            </a:endParaRPr>
          </a:p>
          <a:p>
            <a:pPr marL="457200" lvl="1" indent="0">
              <a:buNone/>
              <a:defRPr/>
            </a:pPr>
            <a:endParaRPr lang="en-US" altLang="sq-AL" dirty="0">
              <a:latin typeface="Cambria" panose="02040503050406030204" pitchFamily="18" charset="0"/>
              <a:ea typeface="Cambria" panose="02040503050406030204" pitchFamily="18" charset="0"/>
              <a:cs typeface="Times New Roman" panose="02020603050405020304" pitchFamily="18" charset="0"/>
            </a:endParaRPr>
          </a:p>
          <a:p>
            <a:pPr marL="457200" lvl="1" indent="0">
              <a:buNone/>
            </a:pPr>
            <a:r>
              <a:rPr lang="sq-AL" altLang="sq-AL" b="1" dirty="0" smtClean="0">
                <a:latin typeface="Cambria" panose="02040503050406030204" pitchFamily="18" charset="0"/>
                <a:ea typeface="Cambria" panose="02040503050406030204" pitchFamily="18" charset="0"/>
                <a:cs typeface="Times New Roman" panose="02020603050405020304" pitchFamily="18" charset="0"/>
              </a:rPr>
              <a:t>K</a:t>
            </a:r>
            <a:r>
              <a:rPr lang="en-US" altLang="sq-AL" b="1" dirty="0">
                <a:latin typeface="Cambria" panose="02040503050406030204" pitchFamily="18" charset="0"/>
                <a:ea typeface="Cambria" panose="02040503050406030204" pitchFamily="18" charset="0"/>
                <a:cs typeface="Times New Roman" panose="02020603050405020304" pitchFamily="18" charset="0"/>
              </a:rPr>
              <a:t>ONKURSET  E </a:t>
            </a:r>
            <a:r>
              <a:rPr lang="sq-AL" altLang="sq-AL" b="1" dirty="0">
                <a:latin typeface="Cambria" panose="02040503050406030204" pitchFamily="18" charset="0"/>
                <a:ea typeface="Cambria" panose="02040503050406030204" pitchFamily="18" charset="0"/>
                <a:cs typeface="Times New Roman" panose="02020603050405020304" pitchFamily="18" charset="0"/>
              </a:rPr>
              <a:t>P</a:t>
            </a:r>
            <a:r>
              <a:rPr lang="en-US" altLang="sq-AL" b="1" dirty="0" smtClean="0">
                <a:latin typeface="Cambria" panose="02040503050406030204" pitchFamily="18" charset="0"/>
                <a:ea typeface="Cambria" panose="02040503050406030204" pitchFamily="18" charset="0"/>
                <a:cs typeface="Times New Roman" panose="02020603050405020304" pitchFamily="18" charset="0"/>
              </a:rPr>
              <a:t>ROJRKTIMIT</a:t>
            </a:r>
          </a:p>
          <a:p>
            <a:pPr marL="457200" lvl="1" indent="0">
              <a:buNone/>
            </a:pPr>
            <a:r>
              <a:rPr lang="en-US" b="1" i="1" dirty="0">
                <a:latin typeface="Cambria" panose="02040503050406030204" pitchFamily="18" charset="0"/>
                <a:ea typeface="Cambria" panose="02040503050406030204" pitchFamily="18" charset="0"/>
              </a:rPr>
              <a:t>“</a:t>
            </a:r>
            <a:r>
              <a:rPr lang="sq-AL" b="1" i="1" dirty="0">
                <a:latin typeface="Cambria" panose="02040503050406030204" pitchFamily="18" charset="0"/>
                <a:ea typeface="Cambria" panose="02040503050406030204" pitchFamily="18" charset="0"/>
              </a:rPr>
              <a:t>Konkursi i projektimit </a:t>
            </a:r>
            <a:r>
              <a:rPr lang="sq-AL" dirty="0">
                <a:latin typeface="Cambria" panose="02040503050406030204" pitchFamily="18" charset="0"/>
                <a:ea typeface="Cambria" panose="02040503050406030204" pitchFamily="18" charset="0"/>
              </a:rPr>
              <a:t>është një procedurë prokurimi që ka për qëllim t’i </a:t>
            </a:r>
            <a:r>
              <a:rPr lang="sq-AL" b="1" dirty="0">
                <a:latin typeface="Cambria" panose="02040503050406030204" pitchFamily="18" charset="0"/>
                <a:ea typeface="Cambria" panose="02040503050406030204" pitchFamily="18" charset="0"/>
              </a:rPr>
              <a:t>mundësoj autoritetit kontraktues të fitoj një plan ose një projekt të zgjedhur nga një juri</a:t>
            </a:r>
            <a:r>
              <a:rPr lang="sq-AL" dirty="0">
                <a:latin typeface="Cambria" panose="02040503050406030204" pitchFamily="18" charset="0"/>
                <a:ea typeface="Cambria" panose="02040503050406030204" pitchFamily="18" charset="0"/>
              </a:rPr>
              <a:t>, pasi që është  vënë në konkurrim  me ose pa shpërblim</a:t>
            </a:r>
            <a:r>
              <a:rPr lang="en-US" dirty="0">
                <a:latin typeface="Cambria" panose="02040503050406030204" pitchFamily="18" charset="0"/>
                <a:ea typeface="Cambria" panose="02040503050406030204" pitchFamily="18" charset="0"/>
              </a:rPr>
              <a:t>.</a:t>
            </a:r>
            <a:r>
              <a:rPr lang="sq-AL" dirty="0">
                <a:latin typeface="Cambria" panose="02040503050406030204" pitchFamily="18" charset="0"/>
                <a:ea typeface="Cambria" panose="02040503050406030204" pitchFamily="18" charset="0"/>
              </a:rPr>
              <a:t>  </a:t>
            </a:r>
            <a:endParaRPr lang="en-US" dirty="0" smtClean="0">
              <a:latin typeface="Cambria" panose="02040503050406030204" pitchFamily="18" charset="0"/>
              <a:ea typeface="Cambria" panose="02040503050406030204" pitchFamily="18" charset="0"/>
            </a:endParaRPr>
          </a:p>
          <a:p>
            <a:pPr marL="457200" lvl="1" indent="0">
              <a:buNone/>
            </a:pPr>
            <a:r>
              <a:rPr lang="en-US" dirty="0" err="1">
                <a:latin typeface="Cambria" panose="02040503050406030204" pitchFamily="18" charset="0"/>
                <a:ea typeface="Cambria" panose="02040503050406030204" pitchFamily="18" charset="0"/>
              </a:rPr>
              <a:t>Përdoret</a:t>
            </a:r>
            <a:r>
              <a:rPr lang="en-US" dirty="0">
                <a:latin typeface="Cambria" panose="02040503050406030204" pitchFamily="18" charset="0"/>
                <a:ea typeface="Cambria" panose="02040503050406030204" pitchFamily="18" charset="0"/>
              </a:rPr>
              <a:t> </a:t>
            </a:r>
            <a:r>
              <a:rPr lang="sq-AL" dirty="0">
                <a:latin typeface="Cambria" panose="02040503050406030204" pitchFamily="18" charset="0"/>
                <a:ea typeface="Cambria" panose="02040503050406030204" pitchFamily="18" charset="0"/>
              </a:rPr>
              <a:t>veçanërisht  në  </a:t>
            </a:r>
            <a:r>
              <a:rPr lang="sq-AL" b="1" dirty="0">
                <a:latin typeface="Cambria" panose="02040503050406030204" pitchFamily="18" charset="0"/>
                <a:ea typeface="Cambria" panose="02040503050406030204" pitchFamily="18" charset="0"/>
              </a:rPr>
              <a:t>sferat  e planifikimit hapësinor</a:t>
            </a:r>
            <a:r>
              <a:rPr lang="sq-AL" dirty="0">
                <a:latin typeface="Cambria" panose="02040503050406030204" pitchFamily="18" charset="0"/>
                <a:ea typeface="Cambria" panose="02040503050406030204" pitchFamily="18" charset="0"/>
              </a:rPr>
              <a:t>, </a:t>
            </a:r>
            <a:r>
              <a:rPr lang="sq-AL" b="1" dirty="0">
                <a:latin typeface="Cambria" panose="02040503050406030204" pitchFamily="18" charset="0"/>
                <a:ea typeface="Cambria" panose="02040503050406030204" pitchFamily="18" charset="0"/>
              </a:rPr>
              <a:t>planifikimit urbanistik</a:t>
            </a:r>
            <a:r>
              <a:rPr lang="sq-AL" dirty="0">
                <a:latin typeface="Cambria" panose="02040503050406030204" pitchFamily="18" charset="0"/>
                <a:ea typeface="Cambria" panose="02040503050406030204" pitchFamily="18" charset="0"/>
              </a:rPr>
              <a:t>, arkitekturës, </a:t>
            </a:r>
            <a:r>
              <a:rPr lang="sq-AL" dirty="0" err="1">
                <a:latin typeface="Cambria" panose="02040503050406030204" pitchFamily="18" charset="0"/>
                <a:ea typeface="Cambria" panose="02040503050406030204" pitchFamily="18" charset="0"/>
              </a:rPr>
              <a:t>ingjinieringut</a:t>
            </a:r>
            <a:r>
              <a:rPr lang="sq-AL" dirty="0">
                <a:latin typeface="Cambria" panose="02040503050406030204" pitchFamily="18" charset="0"/>
                <a:ea typeface="Cambria" panose="02040503050406030204" pitchFamily="18" charset="0"/>
              </a:rPr>
              <a:t>, përpunimit të </a:t>
            </a:r>
            <a:r>
              <a:rPr lang="sq-AL" dirty="0" err="1">
                <a:latin typeface="Cambria" panose="02040503050406030204" pitchFamily="18" charset="0"/>
                <a:ea typeface="Cambria" panose="02040503050406030204" pitchFamily="18" charset="0"/>
              </a:rPr>
              <a:t>të</a:t>
            </a:r>
            <a:r>
              <a:rPr lang="sq-AL" dirty="0">
                <a:latin typeface="Cambria" panose="02040503050406030204" pitchFamily="18" charset="0"/>
                <a:ea typeface="Cambria" panose="02040503050406030204" pitchFamily="18" charset="0"/>
              </a:rPr>
              <a:t> dhënave, dhe </a:t>
            </a:r>
            <a:r>
              <a:rPr lang="sq-AL" b="1" dirty="0">
                <a:latin typeface="Cambria" panose="02040503050406030204" pitchFamily="18" charset="0"/>
                <a:ea typeface="Cambria" panose="02040503050406030204" pitchFamily="18" charset="0"/>
              </a:rPr>
              <a:t>projektet e veprave të artit</a:t>
            </a:r>
            <a:r>
              <a:rPr lang="en-US" b="1" dirty="0">
                <a:latin typeface="Cambria" panose="02040503050406030204" pitchFamily="18" charset="0"/>
                <a:ea typeface="Cambria" panose="02040503050406030204" pitchFamily="18" charset="0"/>
              </a:rPr>
              <a:t>”</a:t>
            </a:r>
            <a:r>
              <a:rPr lang="sq-AL" dirty="0">
                <a:latin typeface="Cambria" panose="02040503050406030204" pitchFamily="18" charset="0"/>
                <a:ea typeface="Cambria" panose="02040503050406030204" pitchFamily="18" charset="0"/>
              </a:rPr>
              <a:t>.</a:t>
            </a:r>
            <a:endParaRPr lang="en-US" dirty="0">
              <a:latin typeface="Cambria" panose="02040503050406030204" pitchFamily="18" charset="0"/>
              <a:ea typeface="Cambria" panose="02040503050406030204" pitchFamily="18" charset="0"/>
            </a:endParaRPr>
          </a:p>
          <a:p>
            <a:pPr marL="457200" lvl="1" indent="0">
              <a:buNone/>
            </a:pPr>
            <a:endParaRPr lang="en-US" dirty="0">
              <a:latin typeface="Cambria" panose="02040503050406030204" pitchFamily="18" charset="0"/>
              <a:ea typeface="Cambria" panose="02040503050406030204" pitchFamily="18" charset="0"/>
            </a:endParaRPr>
          </a:p>
          <a:p>
            <a:pPr marL="457200" lvl="1" indent="0">
              <a:buNone/>
            </a:pPr>
            <a:endParaRPr lang="sq-AL" altLang="sq-AL" b="1" dirty="0" smtClean="0">
              <a:latin typeface="Cambria" panose="02040503050406030204" pitchFamily="18"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29101949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0" y="0"/>
            <a:ext cx="9144000" cy="8382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nchorCtr="0">
            <a:noAutofit/>
          </a:bodyPr>
          <a:lstStyle/>
          <a:p>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GB" sz="2400" b="1"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GB" sz="2400" b="1"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GB" sz="2400" b="1"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GB" sz="2400" b="1"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GB" sz="2400" b="1"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GB" sz="2400" b="1"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GB" sz="2400" b="1"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GB" sz="2400" b="1"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GB" sz="2400" b="1"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sq-AL" sz="2400" b="1" dirty="0">
                <a:latin typeface="Cambria" panose="02040503050406030204" pitchFamily="18" charset="0"/>
                <a:ea typeface="Cambria" panose="02040503050406030204" pitchFamily="18" charset="0"/>
                <a:cs typeface="Arial" panose="020B0604020202020204" pitchFamily="34" charset="0"/>
              </a:rPr>
              <a:t> </a:t>
            </a:r>
            <a:r>
              <a:rPr lang="en-US" sz="2400" b="1" dirty="0">
                <a:latin typeface="Cambria" panose="02040503050406030204" pitchFamily="18" charset="0"/>
                <a:ea typeface="Cambria" panose="02040503050406030204" pitchFamily="18" charset="0"/>
                <a:cs typeface="Arial" panose="020B0604020202020204" pitchFamily="34" charset="0"/>
              </a:rPr>
              <a:t/>
            </a:r>
            <a:br>
              <a:rPr lang="en-US" sz="2400" b="1" dirty="0">
                <a:latin typeface="Cambria" panose="02040503050406030204" pitchFamily="18" charset="0"/>
                <a:ea typeface="Cambria" panose="02040503050406030204" pitchFamily="18" charset="0"/>
                <a:cs typeface="Arial" panose="020B0604020202020204" pitchFamily="34" charset="0"/>
              </a:rPr>
            </a:br>
            <a:r>
              <a:rPr lang="sq-AL" sz="2400" b="1" dirty="0">
                <a:solidFill>
                  <a:srgbClr val="FF0000"/>
                </a:solidFill>
                <a:latin typeface="Cambria" panose="02040503050406030204" pitchFamily="18" charset="0"/>
                <a:ea typeface="Cambria" panose="02040503050406030204" pitchFamily="18" charset="0"/>
                <a:cs typeface="Arial" panose="020B0604020202020204" pitchFamily="34" charset="0"/>
              </a:rPr>
              <a:t> </a:t>
            </a:r>
            <a:r>
              <a:rPr lang="en-US" sz="2400" b="1" dirty="0" smtClean="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b="1" dirty="0" smtClean="0">
                <a:solidFill>
                  <a:srgbClr val="FF0000"/>
                </a:solidFill>
                <a:latin typeface="Cambria" panose="02040503050406030204" pitchFamily="18" charset="0"/>
                <a:ea typeface="Cambria" panose="02040503050406030204" pitchFamily="18" charset="0"/>
                <a:cs typeface="Arial" panose="020B0604020202020204" pitchFamily="34" charset="0"/>
              </a:rPr>
            </a:br>
            <a:r>
              <a:rPr lang="sq-AL" sz="28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 </a:t>
            </a:r>
            <a:r>
              <a:rPr lang="sq-AL" sz="28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132 </a:t>
            </a:r>
            <a:r>
              <a:rPr lang="en-US" sz="28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sq-AL" sz="28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Prokurimet </a:t>
            </a:r>
            <a:r>
              <a:rPr lang="sq-AL" sz="28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e Mbyllura në Kundërshtim me </a:t>
            </a:r>
            <a:r>
              <a:rPr lang="en-US" sz="28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k</a:t>
            </a:r>
            <a:r>
              <a:rPr lang="sq-AL" sz="2800" b="1" dirty="0" err="1"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ëtë</a:t>
            </a:r>
            <a:r>
              <a:rPr lang="sq-AL" sz="28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sq-AL" sz="28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Ligj</a:t>
            </a:r>
            <a:r>
              <a:rPr lang="en-US" sz="28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28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US" sz="28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28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US" sz="28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28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US" sz="2400" dirty="0">
                <a:latin typeface="Cambria" panose="02040503050406030204" pitchFamily="18" charset="0"/>
                <a:ea typeface="Cambria" panose="02040503050406030204" pitchFamily="18" charset="0"/>
                <a:cs typeface="Arial" panose="020B0604020202020204" pitchFamily="34" charset="0"/>
              </a:rPr>
              <a:t/>
            </a:r>
            <a:br>
              <a:rPr lang="en-US" sz="2400" dirty="0">
                <a:latin typeface="Cambria" panose="02040503050406030204" pitchFamily="18" charset="0"/>
                <a:ea typeface="Cambria" panose="02040503050406030204" pitchFamily="18" charset="0"/>
                <a:cs typeface="Arial" panose="020B0604020202020204" pitchFamily="34" charset="0"/>
              </a:rPr>
            </a:br>
            <a: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US" sz="2400" dirty="0">
                <a:latin typeface="Cambria" panose="02040503050406030204" pitchFamily="18" charset="0"/>
                <a:ea typeface="Cambria" panose="02040503050406030204" pitchFamily="18" charset="0"/>
                <a:cs typeface="Arial" panose="020B0604020202020204" pitchFamily="34" charset="0"/>
              </a:rPr>
              <a:t/>
            </a:r>
            <a:br>
              <a:rPr lang="en-US" sz="2400" dirty="0">
                <a:latin typeface="Cambria" panose="02040503050406030204" pitchFamily="18" charset="0"/>
                <a:ea typeface="Cambria" panose="02040503050406030204" pitchFamily="18" charset="0"/>
                <a:cs typeface="Arial" panose="020B0604020202020204" pitchFamily="34" charset="0"/>
              </a:rPr>
            </a:br>
            <a:r>
              <a:rPr lang="en-US" sz="2400" dirty="0">
                <a:latin typeface="Cambria" panose="02040503050406030204" pitchFamily="18" charset="0"/>
                <a:ea typeface="Cambria" panose="02040503050406030204" pitchFamily="18" charset="0"/>
                <a:cs typeface="Arial" panose="020B0604020202020204" pitchFamily="34" charset="0"/>
              </a:rPr>
              <a:t/>
            </a:r>
            <a:br>
              <a:rPr lang="en-US" sz="2400" dirty="0">
                <a:latin typeface="Cambria" panose="02040503050406030204" pitchFamily="18" charset="0"/>
                <a:ea typeface="Cambria" panose="02040503050406030204" pitchFamily="18" charset="0"/>
                <a:cs typeface="Arial" panose="020B0604020202020204" pitchFamily="34" charset="0"/>
              </a:rPr>
            </a:br>
            <a:r>
              <a:rPr lang="en-US" sz="2400" dirty="0">
                <a:latin typeface="Cambria" panose="02040503050406030204" pitchFamily="18" charset="0"/>
                <a:ea typeface="Cambria" panose="02040503050406030204" pitchFamily="18" charset="0"/>
                <a:cs typeface="Arial" panose="020B0604020202020204" pitchFamily="34" charset="0"/>
              </a:rPr>
              <a:t/>
            </a:r>
            <a:br>
              <a:rPr lang="en-US" sz="2400" dirty="0">
                <a:latin typeface="Cambria" panose="02040503050406030204" pitchFamily="18" charset="0"/>
                <a:ea typeface="Cambria" panose="02040503050406030204" pitchFamily="18" charset="0"/>
                <a:cs typeface="Arial" panose="020B0604020202020204" pitchFamily="34" charset="0"/>
              </a:rPr>
            </a:br>
            <a: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sq-AL" sz="2400"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sq-AL" sz="2400"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US" sz="2400" b="1"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US" sz="2400" b="1"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US" altLang="el-GR" sz="2400" b="1" dirty="0">
                <a:latin typeface="Cambria" panose="02040503050406030204" pitchFamily="18" charset="0"/>
                <a:ea typeface="Cambria" panose="02040503050406030204" pitchFamily="18" charset="0"/>
                <a:cs typeface="Arial" panose="020B0604020202020204" pitchFamily="34" charset="0"/>
              </a:rPr>
              <a:t/>
            </a:r>
            <a:br>
              <a:rPr lang="en-US" altLang="el-GR" sz="2400" b="1" dirty="0">
                <a:latin typeface="Cambria" panose="02040503050406030204" pitchFamily="18" charset="0"/>
                <a:ea typeface="Cambria" panose="02040503050406030204" pitchFamily="18" charset="0"/>
                <a:cs typeface="Arial" panose="020B0604020202020204" pitchFamily="34" charset="0"/>
              </a:rPr>
            </a:br>
            <a:endParaRPr lang="el-GR" altLang="el-GR" sz="2400" b="1" dirty="0">
              <a:latin typeface="Cambria" panose="02040503050406030204" pitchFamily="18" charset="0"/>
              <a:ea typeface="Cambria" panose="02040503050406030204" pitchFamily="18" charset="0"/>
              <a:cs typeface="Arial" panose="020B0604020202020204" pitchFamily="34" charset="0"/>
            </a:endParaRPr>
          </a:p>
        </p:txBody>
      </p:sp>
      <p:sp>
        <p:nvSpPr>
          <p:cNvPr id="16" name="Text Box 23"/>
          <p:cNvSpPr txBox="1">
            <a:spLocks noChangeArrowheads="1"/>
          </p:cNvSpPr>
          <p:nvPr/>
        </p:nvSpPr>
        <p:spPr bwMode="auto">
          <a:xfrm>
            <a:off x="0" y="1143000"/>
            <a:ext cx="9144000" cy="526297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457200" indent="-457200">
              <a:buFont typeface="Arial" pitchFamily="34" charset="0"/>
              <a:buChar char="•"/>
            </a:pPr>
            <a:r>
              <a:rPr lang="en-US" sz="2400" b="1" dirty="0" smtClean="0">
                <a:latin typeface="Cambria" panose="02040503050406030204" pitchFamily="18" charset="0"/>
                <a:ea typeface="Cambria" panose="02040503050406030204" pitchFamily="18" charset="0"/>
              </a:rPr>
              <a:t>K</a:t>
            </a:r>
            <a:r>
              <a:rPr lang="sq-AL" sz="2400" b="1" dirty="0" err="1" smtClean="0">
                <a:latin typeface="Cambria" panose="02040503050406030204" pitchFamily="18" charset="0"/>
                <a:ea typeface="Cambria" panose="02040503050406030204" pitchFamily="18" charset="0"/>
              </a:rPr>
              <a:t>ontratat</a:t>
            </a:r>
            <a:r>
              <a:rPr lang="sq-AL" sz="2400" b="1" dirty="0" smtClean="0">
                <a:latin typeface="Cambria" panose="02040503050406030204" pitchFamily="18" charset="0"/>
                <a:ea typeface="Cambria" panose="02040503050406030204" pitchFamily="18" charset="0"/>
              </a:rPr>
              <a:t> </a:t>
            </a:r>
            <a:r>
              <a:rPr lang="sq-AL" sz="2400" b="1" dirty="0">
                <a:latin typeface="Cambria" panose="02040503050406030204" pitchFamily="18" charset="0"/>
                <a:ea typeface="Cambria" panose="02040503050406030204" pitchFamily="18" charset="0"/>
              </a:rPr>
              <a:t>e nënshkruar mund te shpallen jo-efektive vetëm sipas </a:t>
            </a:r>
            <a:r>
              <a:rPr lang="en-US" sz="2400" b="1" dirty="0" err="1" smtClean="0">
                <a:latin typeface="Cambria" panose="02040503050406030204" pitchFamily="18" charset="0"/>
                <a:ea typeface="Cambria" panose="02040503050406030204" pitchFamily="18" charset="0"/>
              </a:rPr>
              <a:t>nenit</a:t>
            </a:r>
            <a:r>
              <a:rPr lang="en-US" sz="2400" b="1" dirty="0" smtClean="0">
                <a:latin typeface="Cambria" panose="02040503050406030204" pitchFamily="18" charset="0"/>
                <a:ea typeface="Cambria" panose="02040503050406030204" pitchFamily="18" charset="0"/>
              </a:rPr>
              <a:t> </a:t>
            </a:r>
            <a:r>
              <a:rPr lang="en-US" sz="2400" dirty="0" smtClean="0">
                <a:latin typeface="Cambria" panose="02040503050406030204" pitchFamily="18" charset="0"/>
                <a:ea typeface="Cambria" panose="02040503050406030204" pitchFamily="18" charset="0"/>
              </a:rPr>
              <a:t>132 :</a:t>
            </a:r>
            <a:r>
              <a:rPr lang="sq-AL" sz="2400" dirty="0" smtClean="0">
                <a:latin typeface="Cambria" panose="02040503050406030204" pitchFamily="18" charset="0"/>
                <a:ea typeface="Cambria" panose="02040503050406030204" pitchFamily="18" charset="0"/>
              </a:rPr>
              <a:t> </a:t>
            </a:r>
            <a:endParaRPr lang="en-US" sz="2400" dirty="0">
              <a:latin typeface="Cambria" panose="02040503050406030204" pitchFamily="18" charset="0"/>
              <a:ea typeface="Cambria" panose="02040503050406030204" pitchFamily="18" charset="0"/>
            </a:endParaRPr>
          </a:p>
          <a:p>
            <a:pPr marL="457200" indent="-457200"/>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1. </a:t>
            </a:r>
            <a:r>
              <a:rPr lang="sq-AL" sz="2400" b="1" dirty="0">
                <a:latin typeface="Cambria" panose="02040503050406030204" pitchFamily="18" charset="0"/>
                <a:ea typeface="Cambria" panose="02040503050406030204" pitchFamily="18" charset="0"/>
              </a:rPr>
              <a:t>është dhënë pa publikimin e mëhershëm </a:t>
            </a:r>
            <a:r>
              <a:rPr lang="sq-AL" sz="2400" dirty="0">
                <a:latin typeface="Cambria" panose="02040503050406030204" pitchFamily="18" charset="0"/>
                <a:ea typeface="Cambria" panose="02040503050406030204" pitchFamily="18" charset="0"/>
              </a:rPr>
              <a:t>të njoftimit kur ishte kërkuar nga ky ligj; </a:t>
            </a:r>
            <a:endParaRPr lang="en-US" sz="2400" dirty="0">
              <a:latin typeface="Cambria" panose="02040503050406030204" pitchFamily="18" charset="0"/>
              <a:ea typeface="Cambria" panose="02040503050406030204" pitchFamily="18" charset="0"/>
            </a:endParaRPr>
          </a:p>
          <a:p>
            <a:pPr marL="457200" indent="-457200"/>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2. ishte përfunduar gjatë periudhës së pritjes sipas neni 26 të këtij ligji apo gjatë periudhës së vënies së </a:t>
            </a:r>
            <a:r>
              <a:rPr lang="sq-AL" sz="2400" b="1" dirty="0">
                <a:latin typeface="Cambria" panose="02040503050406030204" pitchFamily="18" charset="0"/>
                <a:ea typeface="Cambria" panose="02040503050406030204" pitchFamily="18" charset="0"/>
              </a:rPr>
              <a:t>ndonjë mase të përkohshme të urdhëruar nga OSHP ose një gjykatë </a:t>
            </a:r>
            <a:r>
              <a:rPr lang="sq-AL" sz="2400" dirty="0">
                <a:latin typeface="Cambria" panose="02040503050406030204" pitchFamily="18" charset="0"/>
                <a:ea typeface="Cambria" panose="02040503050406030204" pitchFamily="18" charset="0"/>
              </a:rPr>
              <a:t>që ndalon përmbylljen e kontratës</a:t>
            </a:r>
            <a:r>
              <a:rPr lang="sq-AL" sz="2400" dirty="0" smtClean="0">
                <a:latin typeface="Cambria" panose="02040503050406030204" pitchFamily="18" charset="0"/>
                <a:ea typeface="Cambria" panose="02040503050406030204" pitchFamily="18" charset="0"/>
              </a:rPr>
              <a:t>;</a:t>
            </a:r>
            <a:endParaRPr lang="en-US" sz="2400" dirty="0" smtClean="0">
              <a:latin typeface="Cambria" panose="02040503050406030204" pitchFamily="18" charset="0"/>
              <a:ea typeface="Cambria" panose="02040503050406030204" pitchFamily="18" charset="0"/>
            </a:endParaRPr>
          </a:p>
          <a:p>
            <a:pPr marL="457200" indent="-457200"/>
            <a:endParaRPr lang="en-US" sz="2400" dirty="0">
              <a:latin typeface="Cambria" panose="02040503050406030204" pitchFamily="18" charset="0"/>
              <a:ea typeface="Cambria" panose="02040503050406030204" pitchFamily="18" charset="0"/>
            </a:endParaRPr>
          </a:p>
          <a:p>
            <a:pPr marL="457200" indent="-457200">
              <a:buFont typeface="Arial" pitchFamily="34" charset="0"/>
              <a:buChar char="•"/>
            </a:pPr>
            <a:r>
              <a:rPr lang="sq-AL" sz="2400" b="1" dirty="0" smtClean="0">
                <a:latin typeface="Cambria" panose="02040503050406030204" pitchFamily="18" charset="0"/>
                <a:ea typeface="Cambria" panose="02040503050406030204" pitchFamily="18" charset="0"/>
                <a:cs typeface="Arial" panose="020B0604020202020204" pitchFamily="34" charset="0"/>
              </a:rPr>
              <a:t>Neni </a:t>
            </a:r>
            <a:r>
              <a:rPr lang="sq-AL" sz="2400" b="1" dirty="0">
                <a:latin typeface="Cambria" panose="02040503050406030204" pitchFamily="18" charset="0"/>
                <a:ea typeface="Cambria" panose="02040503050406030204" pitchFamily="18" charset="0"/>
                <a:cs typeface="Arial" panose="020B0604020202020204" pitchFamily="34" charset="0"/>
              </a:rPr>
              <a:t>129</a:t>
            </a:r>
            <a:r>
              <a:rPr lang="en-US" sz="2400" b="1" dirty="0">
                <a:latin typeface="Cambria" panose="02040503050406030204" pitchFamily="18" charset="0"/>
                <a:ea typeface="Cambria" panose="02040503050406030204" pitchFamily="18" charset="0"/>
                <a:cs typeface="Arial" panose="020B0604020202020204" pitchFamily="34" charset="0"/>
              </a:rPr>
              <a:t> - </a:t>
            </a:r>
            <a:r>
              <a:rPr lang="sq-AL" sz="2400" b="1" dirty="0">
                <a:latin typeface="Cambria" panose="02040503050406030204" pitchFamily="18" charset="0"/>
                <a:ea typeface="Cambria" panose="02040503050406030204" pitchFamily="18" charset="0"/>
                <a:cs typeface="Arial" panose="020B0604020202020204" pitchFamily="34" charset="0"/>
              </a:rPr>
              <a:t>Prokurimi </a:t>
            </a:r>
            <a:r>
              <a:rPr lang="sq-AL" sz="2400" b="1" dirty="0" smtClean="0">
                <a:latin typeface="Cambria" panose="02040503050406030204" pitchFamily="18" charset="0"/>
                <a:ea typeface="Cambria" panose="02040503050406030204" pitchFamily="18" charset="0"/>
                <a:cs typeface="Arial" panose="020B0604020202020204" pitchFamily="34" charset="0"/>
              </a:rPr>
              <a:t>Elektronik</a:t>
            </a:r>
            <a:endParaRPr lang="en-US" sz="2400" b="1" dirty="0" smtClean="0">
              <a:latin typeface="Cambria" panose="02040503050406030204" pitchFamily="18" charset="0"/>
              <a:ea typeface="Cambria" panose="02040503050406030204" pitchFamily="18" charset="0"/>
              <a:cs typeface="Arial" panose="020B0604020202020204" pitchFamily="34" charset="0"/>
            </a:endParaRPr>
          </a:p>
          <a:p>
            <a:r>
              <a:rPr lang="en-US" sz="2400" dirty="0">
                <a:latin typeface="Cambria" panose="02040503050406030204" pitchFamily="18" charset="0"/>
                <a:ea typeface="Cambria" panose="02040503050406030204" pitchFamily="18" charset="0"/>
                <a:cs typeface="Arial" panose="020B0604020202020204" pitchFamily="34" charset="0"/>
              </a:rPr>
              <a:t/>
            </a:r>
            <a:br>
              <a:rPr lang="en-US" sz="2400" dirty="0">
                <a:latin typeface="Cambria" panose="02040503050406030204" pitchFamily="18" charset="0"/>
                <a:ea typeface="Cambria" panose="02040503050406030204" pitchFamily="18" charset="0"/>
                <a:cs typeface="Arial" panose="020B0604020202020204" pitchFamily="34" charset="0"/>
              </a:rPr>
            </a:br>
            <a:r>
              <a:rPr lang="sq-AL" sz="2400" dirty="0">
                <a:latin typeface="Cambria" panose="02040503050406030204" pitchFamily="18" charset="0"/>
                <a:ea typeface="Cambria" panose="02040503050406030204" pitchFamily="18" charset="0"/>
              </a:rPr>
              <a:t>Me LPP </a:t>
            </a:r>
            <a:r>
              <a:rPr lang="en-US" sz="2400" dirty="0" smtClean="0">
                <a:latin typeface="Cambria" panose="02040503050406030204" pitchFamily="18" charset="0"/>
                <a:ea typeface="Cambria" panose="02040503050406030204" pitchFamily="18" charset="0"/>
              </a:rPr>
              <a:t> KRPP -ja </a:t>
            </a:r>
            <a:r>
              <a:rPr lang="en-US" sz="2400" dirty="0" err="1" smtClean="0">
                <a:latin typeface="Cambria" panose="02040503050406030204" pitchFamily="18" charset="0"/>
                <a:ea typeface="Cambria" panose="02040503050406030204" pitchFamily="18" charset="0"/>
              </a:rPr>
              <a:t>është</a:t>
            </a:r>
            <a:r>
              <a:rPr lang="en-US" sz="2400" dirty="0" smtClean="0">
                <a:latin typeface="Cambria" panose="02040503050406030204" pitchFamily="18" charset="0"/>
                <a:ea typeface="Cambria" panose="02040503050406030204" pitchFamily="18" charset="0"/>
              </a:rPr>
              <a:t> e </a:t>
            </a:r>
            <a:r>
              <a:rPr lang="en-US" sz="2400" dirty="0" err="1" smtClean="0">
                <a:latin typeface="Cambria" panose="02040503050406030204" pitchFamily="18" charset="0"/>
                <a:ea typeface="Cambria" panose="02040503050406030204" pitchFamily="18" charset="0"/>
              </a:rPr>
              <a:t>obliguar</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për</a:t>
            </a:r>
            <a:r>
              <a:rPr lang="en-US" sz="2400" dirty="0" smtClean="0">
                <a:latin typeface="Cambria" panose="02040503050406030204" pitchFamily="18" charset="0"/>
                <a:ea typeface="Cambria" panose="02040503050406030204" pitchFamily="18" charset="0"/>
              </a:rPr>
              <a:t> </a:t>
            </a:r>
            <a:r>
              <a:rPr lang="sq-AL" sz="2400" dirty="0" smtClean="0">
                <a:latin typeface="Cambria" panose="02040503050406030204" pitchFamily="18" charset="0"/>
                <a:ea typeface="Cambria" panose="02040503050406030204" pitchFamily="18" charset="0"/>
              </a:rPr>
              <a:t>të </a:t>
            </a:r>
            <a:r>
              <a:rPr lang="sq-AL" sz="2400" dirty="0">
                <a:latin typeface="Cambria" panose="02040503050406030204" pitchFamily="18" charset="0"/>
                <a:ea typeface="Cambria" panose="02040503050406030204" pitchFamily="18" charset="0"/>
              </a:rPr>
              <a:t>nxjerrë rregulla në lidhje me përdorimin e </a:t>
            </a:r>
            <a:r>
              <a:rPr lang="sq-AL" sz="2400" b="1" dirty="0">
                <a:latin typeface="Cambria" panose="02040503050406030204" pitchFamily="18" charset="0"/>
                <a:ea typeface="Cambria" panose="02040503050406030204" pitchFamily="18" charset="0"/>
              </a:rPr>
              <a:t>metodave të prokurimit elektronik</a:t>
            </a:r>
            <a:r>
              <a:rPr lang="sq-AL" sz="2400" dirty="0">
                <a:latin typeface="Cambria" panose="02040503050406030204" pitchFamily="18" charset="0"/>
                <a:ea typeface="Cambria" panose="02040503050406030204" pitchFamily="18" charset="0"/>
              </a:rPr>
              <a:t> nga autoritetet kontraktuese. </a:t>
            </a:r>
            <a:endParaRPr lang="en-US" sz="2400" dirty="0"/>
          </a:p>
        </p:txBody>
      </p:sp>
    </p:spTree>
    <p:extLst>
      <p:ext uri="{BB962C8B-B14F-4D97-AF65-F5344CB8AC3E}">
        <p14:creationId xmlns:p14="http://schemas.microsoft.com/office/powerpoint/2010/main" val="2520615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25625"/>
            <a:ext cx="9144000" cy="4351338"/>
          </a:xfrm>
        </p:spPr>
        <p:txBody>
          <a:bodyPr/>
          <a:lstStyle/>
          <a:p>
            <a:pPr marL="0" indent="0">
              <a:buNone/>
            </a:pPr>
            <a:r>
              <a:rPr lang="en-US" dirty="0" smtClean="0"/>
              <a:t>                                     </a:t>
            </a:r>
          </a:p>
          <a:p>
            <a:pPr marL="0" indent="0">
              <a:buNone/>
            </a:pPr>
            <a:r>
              <a:rPr lang="en-US" sz="3600" dirty="0">
                <a:latin typeface="Cambria" panose="02040503050406030204" pitchFamily="18" charset="0"/>
                <a:ea typeface="Cambria" panose="02040503050406030204" pitchFamily="18" charset="0"/>
              </a:rPr>
              <a:t> </a:t>
            </a:r>
            <a:r>
              <a:rPr lang="en-US" sz="3600" dirty="0" smtClean="0">
                <a:latin typeface="Cambria" panose="02040503050406030204" pitchFamily="18" charset="0"/>
                <a:ea typeface="Cambria" panose="02040503050406030204" pitchFamily="18" charset="0"/>
              </a:rPr>
              <a:t>                              Fund </a:t>
            </a:r>
            <a:endParaRPr lang="sq-AL" sz="3600" dirty="0">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fld id="{DCFF98CF-7F0B-4F7C-9297-12472D36FA30}" type="slidenum">
              <a:rPr lang="en-US" smtClean="0"/>
              <a:t>67</a:t>
            </a:fld>
            <a:endParaRPr lang="en-US"/>
          </a:p>
        </p:txBody>
      </p:sp>
    </p:spTree>
    <p:extLst>
      <p:ext uri="{BB962C8B-B14F-4D97-AF65-F5344CB8AC3E}">
        <p14:creationId xmlns:p14="http://schemas.microsoft.com/office/powerpoint/2010/main" val="10225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304800" y="228601"/>
            <a:ext cx="7399736" cy="457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Autofit/>
          </a:bodyPr>
          <a:lstStyle/>
          <a:p>
            <a:r>
              <a:rPr lang="sq-AL" sz="28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Historia e sistemit Kombëtar te </a:t>
            </a:r>
            <a:r>
              <a:rPr lang="sq-AL" sz="28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Prokurimit</a:t>
            </a:r>
            <a:r>
              <a:rPr lang="en-US" sz="28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28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US" sz="28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28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endParaRPr lang="en-US" sz="28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endParaRPr>
          </a:p>
        </p:txBody>
      </p:sp>
      <p:sp>
        <p:nvSpPr>
          <p:cNvPr id="28675" name="Symbol zastępczy zawartości 2"/>
          <p:cNvSpPr>
            <a:spLocks noGrp="1"/>
          </p:cNvSpPr>
          <p:nvPr>
            <p:ph idx="1"/>
          </p:nvPr>
        </p:nvSpPr>
        <p:spPr bwMode="auto">
          <a:xfrm>
            <a:off x="0" y="1066800"/>
            <a:ext cx="9144000" cy="5334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r>
              <a:rPr lang="en-US" sz="2400" b="1" dirty="0">
                <a:latin typeface="Cambria" panose="02040503050406030204" pitchFamily="18" charset="0"/>
                <a:ea typeface="Cambria" panose="02040503050406030204" pitchFamily="18" charset="0"/>
                <a:cs typeface="Arial" panose="020B0604020202020204" pitchFamily="34" charset="0"/>
              </a:rPr>
              <a:t>N</a:t>
            </a:r>
            <a:r>
              <a:rPr lang="sq-AL" sz="2400" b="1" dirty="0" err="1">
                <a:latin typeface="Cambria" panose="02040503050406030204" pitchFamily="18" charset="0"/>
                <a:ea typeface="Cambria" panose="02040503050406030204" pitchFamily="18" charset="0"/>
                <a:cs typeface="Arial" panose="020B0604020202020204" pitchFamily="34" charset="0"/>
              </a:rPr>
              <a:t>dërsa</a:t>
            </a:r>
            <a:r>
              <a:rPr lang="sq-AL" sz="2400" b="1" dirty="0">
                <a:latin typeface="Cambria" panose="02040503050406030204" pitchFamily="18" charset="0"/>
                <a:ea typeface="Cambria" panose="02040503050406030204" pitchFamily="18" charset="0"/>
                <a:cs typeface="Arial" panose="020B0604020202020204" pitchFamily="34" charset="0"/>
              </a:rPr>
              <a:t> pagesa </a:t>
            </a:r>
            <a:r>
              <a:rPr lang="sq-AL" sz="2400" dirty="0">
                <a:latin typeface="Cambria" panose="02040503050406030204" pitchFamily="18" charset="0"/>
                <a:ea typeface="Cambria" panose="02040503050406030204" pitchFamily="18" charset="0"/>
                <a:cs typeface="Arial" panose="020B0604020202020204" pitchFamily="34" charset="0"/>
              </a:rPr>
              <a:t>mund të bëhet paraprakisht për 12 muaj</a:t>
            </a:r>
            <a:r>
              <a:rPr lang="sq-AL" sz="2400" dirty="0" smtClean="0">
                <a:latin typeface="Cambria" panose="02040503050406030204" pitchFamily="18" charset="0"/>
                <a:ea typeface="Cambria" panose="02040503050406030204" pitchFamily="18" charset="0"/>
                <a:cs typeface="Arial" panose="020B0604020202020204" pitchFamily="34" charset="0"/>
              </a:rPr>
              <a:t>.</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dirty="0" smtClean="0">
                <a:latin typeface="Cambria" panose="02040503050406030204" pitchFamily="18" charset="0"/>
                <a:ea typeface="Cambria" panose="02040503050406030204" pitchFamily="18" charset="0"/>
                <a:cs typeface="Arial" panose="020B0604020202020204" pitchFamily="34" charset="0"/>
              </a:rPr>
              <a:t>Ligji </a:t>
            </a:r>
            <a:r>
              <a:rPr lang="sq-AL" sz="2400" dirty="0">
                <a:latin typeface="Cambria" panose="02040503050406030204" pitchFamily="18" charset="0"/>
                <a:ea typeface="Cambria" panose="02040503050406030204" pitchFamily="18" charset="0"/>
                <a:cs typeface="Arial" panose="020B0604020202020204" pitchFamily="34" charset="0"/>
              </a:rPr>
              <a:t>për Prokurimin Publik </a:t>
            </a:r>
            <a:r>
              <a:rPr lang="sq-AL" sz="2400" dirty="0" smtClean="0">
                <a:latin typeface="Cambria" panose="02040503050406030204" pitchFamily="18" charset="0"/>
                <a:ea typeface="Cambria" panose="02040503050406030204" pitchFamily="18" charset="0"/>
                <a:cs typeface="Arial" panose="020B0604020202020204" pitchFamily="34" charset="0"/>
              </a:rPr>
              <a:t>n</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err="1" smtClean="0">
                <a:latin typeface="Cambria" panose="02040503050406030204" pitchFamily="18" charset="0"/>
                <a:ea typeface="Cambria" panose="02040503050406030204" pitchFamily="18" charset="0"/>
                <a:cs typeface="Arial" panose="020B0604020202020204" pitchFamily="34" charset="0"/>
              </a:rPr>
              <a:t>Kosov</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nr. </a:t>
            </a:r>
            <a:r>
              <a:rPr lang="sq-AL" sz="2400" b="1" dirty="0">
                <a:latin typeface="Cambria" panose="02040503050406030204" pitchFamily="18" charset="0"/>
                <a:ea typeface="Cambria" panose="02040503050406030204" pitchFamily="18" charset="0"/>
                <a:cs typeface="Arial" panose="020B0604020202020204" pitchFamily="34" charset="0"/>
              </a:rPr>
              <a:t>03/L-241 </a:t>
            </a:r>
            <a:r>
              <a:rPr lang="en-US" sz="2400" b="1" dirty="0" err="1" smtClean="0">
                <a:latin typeface="Cambria" panose="02040503050406030204" pitchFamily="18" charset="0"/>
                <a:ea typeface="Cambria" panose="02040503050406030204" pitchFamily="18" charset="0"/>
                <a:cs typeface="Arial" panose="020B0604020202020204" pitchFamily="34" charset="0"/>
              </a:rPr>
              <a:t>ishte</a:t>
            </a:r>
            <a:r>
              <a:rPr lang="en-US" sz="2400" b="1" dirty="0" smtClean="0">
                <a:latin typeface="Cambria" panose="02040503050406030204" pitchFamily="18" charset="0"/>
                <a:ea typeface="Cambria" panose="02040503050406030204" pitchFamily="18" charset="0"/>
                <a:cs typeface="Arial" panose="020B0604020202020204" pitchFamily="34" charset="0"/>
              </a:rPr>
              <a:t> </a:t>
            </a:r>
            <a:r>
              <a:rPr lang="en-US" sz="2400" b="1" dirty="0" err="1" smtClean="0">
                <a:latin typeface="Cambria" panose="02040503050406030204" pitchFamily="18" charset="0"/>
                <a:ea typeface="Cambria" panose="02040503050406030204" pitchFamily="18" charset="0"/>
                <a:cs typeface="Arial" panose="020B0604020202020204" pitchFamily="34" charset="0"/>
              </a:rPr>
              <a:t>në</a:t>
            </a:r>
            <a:r>
              <a:rPr lang="en-US" sz="2400" b="1" dirty="0" smtClean="0">
                <a:latin typeface="Cambria" panose="02040503050406030204" pitchFamily="18" charset="0"/>
                <a:ea typeface="Cambria" panose="02040503050406030204" pitchFamily="18" charset="0"/>
                <a:cs typeface="Arial" panose="020B0604020202020204" pitchFamily="34" charset="0"/>
              </a:rPr>
              <a:t> </a:t>
            </a:r>
            <a:r>
              <a:rPr lang="en-US" sz="2400" b="1" dirty="0" err="1" smtClean="0">
                <a:latin typeface="Cambria" panose="02040503050406030204" pitchFamily="18" charset="0"/>
                <a:ea typeface="Cambria" panose="02040503050406030204" pitchFamily="18" charset="0"/>
                <a:cs typeface="Arial" panose="020B0604020202020204" pitchFamily="34" charset="0"/>
              </a:rPr>
              <a:t>fuqi</a:t>
            </a:r>
            <a:r>
              <a:rPr lang="en-US" sz="2400" b="1" dirty="0" smtClean="0">
                <a:latin typeface="Cambria" panose="02040503050406030204" pitchFamily="18" charset="0"/>
                <a:ea typeface="Cambria" panose="02040503050406030204" pitchFamily="18" charset="0"/>
                <a:cs typeface="Arial" panose="020B0604020202020204" pitchFamily="34" charset="0"/>
              </a:rPr>
              <a:t> </a:t>
            </a:r>
            <a:r>
              <a:rPr lang="en-US" sz="2400" b="1" dirty="0" err="1" smtClean="0">
                <a:latin typeface="Cambria" panose="02040503050406030204" pitchFamily="18" charset="0"/>
                <a:ea typeface="Cambria" panose="02040503050406030204" pitchFamily="18" charset="0"/>
                <a:cs typeface="Arial" panose="020B0604020202020204" pitchFamily="34" charset="0"/>
              </a:rPr>
              <a:t>nga</a:t>
            </a:r>
            <a:r>
              <a:rPr lang="en-US" sz="2400" b="1" dirty="0" smtClean="0">
                <a:latin typeface="Cambria" panose="02040503050406030204" pitchFamily="18" charset="0"/>
                <a:ea typeface="Cambria" panose="02040503050406030204" pitchFamily="18" charset="0"/>
                <a:cs typeface="Arial" panose="020B0604020202020204" pitchFamily="34" charset="0"/>
              </a:rPr>
              <a:t> </a:t>
            </a:r>
            <a:r>
              <a:rPr lang="en-US" sz="2400" b="1" dirty="0" err="1" smtClean="0">
                <a:latin typeface="Cambria" panose="02040503050406030204" pitchFamily="18" charset="0"/>
                <a:ea typeface="Cambria" panose="02040503050406030204" pitchFamily="18" charset="0"/>
                <a:cs typeface="Arial" panose="020B0604020202020204" pitchFamily="34" charset="0"/>
              </a:rPr>
              <a:t>viti</a:t>
            </a:r>
            <a:r>
              <a:rPr lang="en-US" sz="2400" b="1" dirty="0" smtClean="0">
                <a:latin typeface="Cambria" panose="02040503050406030204" pitchFamily="18" charset="0"/>
                <a:ea typeface="Cambria" panose="02040503050406030204" pitchFamily="18" charset="0"/>
                <a:cs typeface="Arial" panose="020B0604020202020204" pitchFamily="34" charset="0"/>
              </a:rPr>
              <a:t> 2009 </a:t>
            </a:r>
            <a:r>
              <a:rPr lang="en-US" sz="2400" b="1" dirty="0" err="1" smtClean="0">
                <a:latin typeface="Cambria" panose="02040503050406030204" pitchFamily="18" charset="0"/>
                <a:ea typeface="Cambria" panose="02040503050406030204" pitchFamily="18" charset="0"/>
                <a:cs typeface="Arial" panose="020B0604020202020204" pitchFamily="34" charset="0"/>
              </a:rPr>
              <a:t>deri</a:t>
            </a:r>
            <a:r>
              <a:rPr lang="en-US" sz="2400" b="1" dirty="0" smtClean="0">
                <a:latin typeface="Cambria" panose="02040503050406030204" pitchFamily="18" charset="0"/>
                <a:ea typeface="Cambria" panose="02040503050406030204" pitchFamily="18" charset="0"/>
                <a:cs typeface="Arial" panose="020B0604020202020204" pitchFamily="34" charset="0"/>
              </a:rPr>
              <a:t> </a:t>
            </a:r>
            <a:r>
              <a:rPr lang="en-US" sz="2400" b="1" dirty="0" err="1" smtClean="0">
                <a:latin typeface="Cambria" panose="02040503050406030204" pitchFamily="18" charset="0"/>
                <a:ea typeface="Cambria" panose="02040503050406030204" pitchFamily="18" charset="0"/>
                <a:cs typeface="Arial" panose="020B0604020202020204" pitchFamily="34" charset="0"/>
              </a:rPr>
              <a:t>në</a:t>
            </a:r>
            <a:r>
              <a:rPr lang="en-US" sz="2400" b="1" dirty="0" smtClean="0">
                <a:latin typeface="Cambria" panose="02040503050406030204" pitchFamily="18" charset="0"/>
                <a:ea typeface="Cambria" panose="02040503050406030204" pitchFamily="18" charset="0"/>
                <a:cs typeface="Arial" panose="020B0604020202020204" pitchFamily="34" charset="0"/>
              </a:rPr>
              <a:t> </a:t>
            </a:r>
            <a:r>
              <a:rPr lang="en-US" sz="2400" b="1" dirty="0" err="1" smtClean="0">
                <a:latin typeface="Cambria" panose="02040503050406030204" pitchFamily="18" charset="0"/>
                <a:ea typeface="Cambria" panose="02040503050406030204" pitchFamily="18" charset="0"/>
                <a:cs typeface="Arial" panose="020B0604020202020204" pitchFamily="34" charset="0"/>
              </a:rPr>
              <a:t>vitin</a:t>
            </a:r>
            <a:r>
              <a:rPr lang="en-US" sz="2400" b="1" dirty="0" smtClean="0">
                <a:latin typeface="Cambria" panose="02040503050406030204" pitchFamily="18" charset="0"/>
                <a:ea typeface="Cambria" panose="02040503050406030204" pitchFamily="18" charset="0"/>
                <a:cs typeface="Arial" panose="020B0604020202020204" pitchFamily="34" charset="0"/>
              </a:rPr>
              <a:t> 2011</a:t>
            </a:r>
            <a:r>
              <a:rPr lang="en-US" sz="2400" dirty="0" smtClean="0">
                <a:latin typeface="Cambria" panose="02040503050406030204" pitchFamily="18" charset="0"/>
                <a:ea typeface="Cambria" panose="02040503050406030204" pitchFamily="18" charset="0"/>
                <a:cs typeface="Arial" panose="020B0604020202020204" pitchFamily="34" charset="0"/>
              </a:rPr>
              <a:t>.</a:t>
            </a:r>
            <a:endParaRPr lang="en-US"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dirty="0" smtClean="0">
                <a:latin typeface="Cambria" panose="02040503050406030204" pitchFamily="18" charset="0"/>
                <a:ea typeface="Cambria" panose="02040503050406030204" pitchFamily="18" charset="0"/>
                <a:cs typeface="Arial" panose="020B0604020202020204" pitchFamily="34" charset="0"/>
              </a:rPr>
              <a:t>Me k</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të </a:t>
            </a:r>
            <a:r>
              <a:rPr lang="sq-AL" sz="2400" dirty="0">
                <a:latin typeface="Cambria" panose="02040503050406030204" pitchFamily="18" charset="0"/>
                <a:ea typeface="Cambria" panose="02040503050406030204" pitchFamily="18" charset="0"/>
                <a:cs typeface="Arial" panose="020B0604020202020204" pitchFamily="34" charset="0"/>
              </a:rPr>
              <a:t>Ligj mbeten tri institucione qendrore </a:t>
            </a:r>
            <a:r>
              <a:rPr lang="sq-AL" sz="2400" dirty="0" smtClean="0">
                <a:latin typeface="Cambria" panose="02040503050406030204" pitchFamily="18" charset="0"/>
                <a:ea typeface="Cambria" panose="02040503050406030204" pitchFamily="18" charset="0"/>
                <a:cs typeface="Arial" panose="020B0604020202020204" pitchFamily="34" charset="0"/>
              </a:rPr>
              <a:t>t</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prokurimit </a:t>
            </a:r>
            <a:r>
              <a:rPr lang="sq-AL" sz="2400" dirty="0" smtClean="0">
                <a:latin typeface="Cambria" panose="02040503050406030204" pitchFamily="18" charset="0"/>
                <a:ea typeface="Cambria" panose="02040503050406030204" pitchFamily="18" charset="0"/>
                <a:cs typeface="Arial" panose="020B0604020202020204" pitchFamily="34" charset="0"/>
              </a:rPr>
              <a:t>n</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err="1" smtClean="0">
                <a:latin typeface="Cambria" panose="02040503050406030204" pitchFamily="18" charset="0"/>
                <a:ea typeface="Cambria" panose="02040503050406030204" pitchFamily="18" charset="0"/>
                <a:cs typeface="Arial" panose="020B0604020202020204" pitchFamily="34" charset="0"/>
              </a:rPr>
              <a:t>Kosov</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a:t>
            </a:r>
            <a:endParaRPr lang="en-US" sz="2400" dirty="0">
              <a:latin typeface="Cambria" panose="02040503050406030204" pitchFamily="18" charset="0"/>
              <a:ea typeface="Cambria" panose="02040503050406030204" pitchFamily="18" charset="0"/>
              <a:cs typeface="Arial" panose="020B0604020202020204" pitchFamily="34" charset="0"/>
            </a:endParaRPr>
          </a:p>
          <a:p>
            <a:pPr lvl="1"/>
            <a:r>
              <a:rPr lang="sq-AL" dirty="0">
                <a:latin typeface="Cambria" panose="02040503050406030204" pitchFamily="18" charset="0"/>
                <a:ea typeface="Cambria" panose="02040503050406030204" pitchFamily="18" charset="0"/>
                <a:cs typeface="Arial" panose="020B0604020202020204" pitchFamily="34" charset="0"/>
              </a:rPr>
              <a:t>Komisioni </a:t>
            </a:r>
            <a:r>
              <a:rPr lang="sq-AL" dirty="0" err="1">
                <a:latin typeface="Cambria" panose="02040503050406030204" pitchFamily="18" charset="0"/>
                <a:ea typeface="Cambria" panose="02040503050406030204" pitchFamily="18" charset="0"/>
                <a:cs typeface="Arial" panose="020B0604020202020204" pitchFamily="34" charset="0"/>
              </a:rPr>
              <a:t>Rregullativ</a:t>
            </a:r>
            <a:r>
              <a:rPr lang="sq-AL" dirty="0">
                <a:latin typeface="Cambria" panose="02040503050406030204" pitchFamily="18" charset="0"/>
                <a:ea typeface="Cambria" panose="02040503050406030204" pitchFamily="18" charset="0"/>
                <a:cs typeface="Arial" panose="020B0604020202020204" pitchFamily="34" charset="0"/>
              </a:rPr>
              <a:t> i Prokurimit Publik (</a:t>
            </a:r>
            <a:r>
              <a:rPr lang="sq-AL" b="1" dirty="0">
                <a:latin typeface="Cambria" panose="02040503050406030204" pitchFamily="18" charset="0"/>
                <a:ea typeface="Cambria" panose="02040503050406030204" pitchFamily="18" charset="0"/>
                <a:cs typeface="Arial" panose="020B0604020202020204" pitchFamily="34" charset="0"/>
              </a:rPr>
              <a:t>KRPP</a:t>
            </a:r>
            <a:r>
              <a:rPr lang="sq-AL" dirty="0">
                <a:latin typeface="Cambria" panose="02040503050406030204" pitchFamily="18" charset="0"/>
                <a:ea typeface="Cambria" panose="02040503050406030204" pitchFamily="18" charset="0"/>
                <a:cs typeface="Arial" panose="020B0604020202020204" pitchFamily="34" charset="0"/>
              </a:rPr>
              <a:t>)</a:t>
            </a:r>
            <a:endParaRPr lang="en-US" dirty="0">
              <a:latin typeface="Cambria" panose="02040503050406030204" pitchFamily="18" charset="0"/>
              <a:ea typeface="Cambria" panose="02040503050406030204" pitchFamily="18" charset="0"/>
              <a:cs typeface="Arial" panose="020B0604020202020204" pitchFamily="34" charset="0"/>
            </a:endParaRPr>
          </a:p>
          <a:p>
            <a:pPr lvl="1"/>
            <a:r>
              <a:rPr lang="sq-AL" dirty="0">
                <a:latin typeface="Cambria" panose="02040503050406030204" pitchFamily="18" charset="0"/>
                <a:ea typeface="Cambria" panose="02040503050406030204" pitchFamily="18" charset="0"/>
                <a:cs typeface="Arial" panose="020B0604020202020204" pitchFamily="34" charset="0"/>
              </a:rPr>
              <a:t>Agjencia e Prokurimit Publik (</a:t>
            </a:r>
            <a:r>
              <a:rPr lang="sq-AL" b="1" dirty="0">
                <a:latin typeface="Cambria" panose="02040503050406030204" pitchFamily="18" charset="0"/>
                <a:ea typeface="Cambria" panose="02040503050406030204" pitchFamily="18" charset="0"/>
                <a:cs typeface="Arial" panose="020B0604020202020204" pitchFamily="34" charset="0"/>
              </a:rPr>
              <a:t>APP</a:t>
            </a:r>
            <a:r>
              <a:rPr lang="sq-AL" dirty="0">
                <a:latin typeface="Cambria" panose="02040503050406030204" pitchFamily="18" charset="0"/>
                <a:ea typeface="Cambria" panose="02040503050406030204" pitchFamily="18" charset="0"/>
                <a:cs typeface="Arial" panose="020B0604020202020204" pitchFamily="34" charset="0"/>
              </a:rPr>
              <a:t>)</a:t>
            </a:r>
            <a:endParaRPr lang="en-US" dirty="0">
              <a:latin typeface="Cambria" panose="02040503050406030204" pitchFamily="18" charset="0"/>
              <a:ea typeface="Cambria" panose="02040503050406030204" pitchFamily="18" charset="0"/>
              <a:cs typeface="Arial" panose="020B0604020202020204" pitchFamily="34" charset="0"/>
            </a:endParaRPr>
          </a:p>
          <a:p>
            <a:pPr lvl="1"/>
            <a:r>
              <a:rPr lang="sq-AL" dirty="0">
                <a:latin typeface="Cambria" panose="02040503050406030204" pitchFamily="18" charset="0"/>
                <a:ea typeface="Cambria" panose="02040503050406030204" pitchFamily="18" charset="0"/>
                <a:cs typeface="Arial" panose="020B0604020202020204" pitchFamily="34" charset="0"/>
              </a:rPr>
              <a:t>Organi Shqyrtues i Prokurimit (</a:t>
            </a:r>
            <a:r>
              <a:rPr lang="sq-AL" b="1" dirty="0">
                <a:latin typeface="Cambria" panose="02040503050406030204" pitchFamily="18" charset="0"/>
                <a:ea typeface="Cambria" panose="02040503050406030204" pitchFamily="18" charset="0"/>
                <a:cs typeface="Arial" panose="020B0604020202020204" pitchFamily="34" charset="0"/>
              </a:rPr>
              <a:t>OSHP</a:t>
            </a:r>
            <a:r>
              <a:rPr lang="sq-AL" dirty="0" smtClean="0">
                <a:latin typeface="Cambria" panose="02040503050406030204" pitchFamily="18" charset="0"/>
                <a:ea typeface="Cambria" panose="02040503050406030204" pitchFamily="18" charset="0"/>
                <a:cs typeface="Arial" panose="020B0604020202020204" pitchFamily="34" charset="0"/>
              </a:rPr>
              <a:t>)</a:t>
            </a:r>
            <a:endParaRPr lang="en-US" dirty="0" smtClean="0">
              <a:latin typeface="Cambria" panose="02040503050406030204" pitchFamily="18" charset="0"/>
              <a:ea typeface="Cambria" panose="02040503050406030204" pitchFamily="18" charset="0"/>
              <a:cs typeface="Arial" panose="020B0604020202020204" pitchFamily="34" charset="0"/>
            </a:endParaRPr>
          </a:p>
          <a:p>
            <a:pPr marL="457200" lvl="1" indent="0">
              <a:buNone/>
            </a:pPr>
            <a:endParaRPr lang="en-US" dirty="0">
              <a:latin typeface="Cambria" panose="02040503050406030204" pitchFamily="18" charset="0"/>
              <a:ea typeface="Cambria" panose="02040503050406030204" pitchFamily="18" charset="0"/>
              <a:cs typeface="Arial" panose="020B0604020202020204" pitchFamily="34" charset="0"/>
            </a:endParaRPr>
          </a:p>
          <a:p>
            <a:r>
              <a:rPr lang="sq-AL" sz="2400" dirty="0">
                <a:latin typeface="Cambria" panose="02040503050406030204" pitchFamily="18" charset="0"/>
                <a:ea typeface="Cambria" panose="02040503050406030204" pitchFamily="18" charset="0"/>
                <a:cs typeface="Arial" panose="020B0604020202020204" pitchFamily="34" charset="0"/>
              </a:rPr>
              <a:t>Ky ligj </a:t>
            </a:r>
            <a:r>
              <a:rPr lang="sq-AL" sz="2400" b="1" dirty="0">
                <a:latin typeface="Cambria" panose="02040503050406030204" pitchFamily="18" charset="0"/>
                <a:ea typeface="Cambria" panose="02040503050406030204" pitchFamily="18" charset="0"/>
                <a:cs typeface="Arial" panose="020B0604020202020204" pitchFamily="34" charset="0"/>
              </a:rPr>
              <a:t>nuk ishte në përputhje me kërkesat e </a:t>
            </a:r>
            <a:r>
              <a:rPr lang="sq-AL" sz="2400" b="1" dirty="0" smtClean="0">
                <a:latin typeface="Cambria" panose="02040503050406030204" pitchFamily="18" charset="0"/>
                <a:ea typeface="Cambria" panose="02040503050406030204" pitchFamily="18" charset="0"/>
                <a:cs typeface="Arial" panose="020B0604020202020204" pitchFamily="34" charset="0"/>
              </a:rPr>
              <a:t>KE </a:t>
            </a:r>
            <a:r>
              <a:rPr lang="sq-AL" sz="2400" dirty="0" smtClean="0">
                <a:latin typeface="Cambria" panose="02040503050406030204" pitchFamily="18" charset="0"/>
                <a:ea typeface="Cambria" panose="02040503050406030204" pitchFamily="18" charset="0"/>
                <a:cs typeface="Arial" panose="020B0604020202020204" pitchFamily="34" charset="0"/>
              </a:rPr>
              <a:t>pasi q</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konsiderohej si jo </a:t>
            </a:r>
            <a:r>
              <a:rPr lang="sq-AL" sz="2400" dirty="0" smtClean="0">
                <a:latin typeface="Cambria" panose="02040503050406030204" pitchFamily="18" charset="0"/>
                <a:ea typeface="Cambria" panose="02040503050406030204" pitchFamily="18" charset="0"/>
                <a:cs typeface="Arial" panose="020B0604020202020204" pitchFamily="34" charset="0"/>
              </a:rPr>
              <a:t>n</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përputhje me Direktivat e Prokurimit të </a:t>
            </a:r>
            <a:r>
              <a:rPr lang="sq-AL" sz="2400" dirty="0" smtClean="0">
                <a:latin typeface="Cambria" panose="02040503050406030204" pitchFamily="18" charset="0"/>
                <a:ea typeface="Cambria" panose="02040503050406030204" pitchFamily="18" charset="0"/>
                <a:cs typeface="Arial" panose="020B0604020202020204" pitchFamily="34" charset="0"/>
              </a:rPr>
              <a:t>KE</a:t>
            </a:r>
            <a:r>
              <a:rPr lang="en-US" sz="2400" dirty="0" smtClean="0">
                <a:latin typeface="Cambria" panose="02040503050406030204" pitchFamily="18" charset="0"/>
                <a:ea typeface="Cambria" panose="02040503050406030204" pitchFamily="18" charset="0"/>
                <a:cs typeface="Arial" panose="020B0604020202020204" pitchFamily="34" charset="0"/>
              </a:rPr>
              <a:t>.</a:t>
            </a:r>
          </a:p>
          <a:p>
            <a:r>
              <a:rPr lang="en-US" sz="2400" dirty="0" smtClean="0">
                <a:latin typeface="Cambria" panose="02040503050406030204" pitchFamily="18" charset="0"/>
                <a:ea typeface="Cambria" panose="02040503050406030204" pitchFamily="18" charset="0"/>
                <a:cs typeface="Arial" panose="020B0604020202020204" pitchFamily="34" charset="0"/>
              </a:rPr>
              <a:t>P</a:t>
            </a:r>
            <a:r>
              <a:rPr lang="sq-AL" sz="2400" dirty="0" err="1" smtClean="0">
                <a:latin typeface="Cambria" panose="02040503050406030204" pitchFamily="18" charset="0"/>
                <a:ea typeface="Cambria" panose="02040503050406030204" pitchFamily="18" charset="0"/>
                <a:cs typeface="Arial" panose="020B0604020202020204" pitchFamily="34" charset="0"/>
              </a:rPr>
              <a:t>randaj</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është dashur që </a:t>
            </a:r>
            <a:r>
              <a:rPr lang="sq-AL" sz="2400" b="1" dirty="0">
                <a:latin typeface="Cambria" panose="02040503050406030204" pitchFamily="18" charset="0"/>
                <a:ea typeface="Cambria" panose="02040503050406030204" pitchFamily="18" charset="0"/>
                <a:cs typeface="Arial" panose="020B0604020202020204" pitchFamily="34" charset="0"/>
              </a:rPr>
              <a:t>shumë shpejt të ndryshohet</a:t>
            </a:r>
            <a:r>
              <a:rPr lang="sq-AL" sz="2400" b="1" dirty="0" smtClean="0">
                <a:latin typeface="Cambria" panose="02040503050406030204" pitchFamily="18" charset="0"/>
                <a:ea typeface="Cambria" panose="02040503050406030204" pitchFamily="18" charset="0"/>
                <a:cs typeface="Arial" panose="020B0604020202020204" pitchFamily="34" charset="0"/>
              </a:rPr>
              <a:t>.</a:t>
            </a:r>
            <a:endParaRPr lang="en-US" sz="2400" b="1" dirty="0">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9197150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76200" y="381000"/>
            <a:ext cx="7628336" cy="685799"/>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fontScale="90000"/>
          </a:bodyPr>
          <a:lstStyle/>
          <a:p>
            <a:r>
              <a:rPr lang="sq-AL"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Historia e sistemit Kombëtar te Prokurimit</a:t>
            </a:r>
            <a:r>
              <a:rPr lang="en-US" sz="31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2400" b="1" dirty="0">
                <a:latin typeface="Cambria" panose="02040503050406030204" pitchFamily="18" charset="0"/>
                <a:ea typeface="Cambria" panose="02040503050406030204" pitchFamily="18" charset="0"/>
                <a:cs typeface="Arial" panose="020B0604020202020204" pitchFamily="34" charset="0"/>
              </a:rPr>
              <a:t/>
            </a:r>
            <a:br>
              <a:rPr lang="en-US" sz="2400" b="1" dirty="0">
                <a:latin typeface="Cambria" panose="02040503050406030204" pitchFamily="18" charset="0"/>
                <a:ea typeface="Cambria" panose="02040503050406030204" pitchFamily="18" charset="0"/>
                <a:cs typeface="Arial" panose="020B0604020202020204" pitchFamily="34" charset="0"/>
              </a:rPr>
            </a:br>
            <a:endParaRPr lang="en-US" sz="2400" b="1" dirty="0">
              <a:solidFill>
                <a:srgbClr val="FF0000"/>
              </a:solidFill>
              <a:latin typeface="Cambria" panose="02040503050406030204" pitchFamily="18" charset="0"/>
              <a:ea typeface="Cambria" panose="02040503050406030204" pitchFamily="18" charset="0"/>
              <a:cs typeface="Arial" panose="020B0604020202020204" pitchFamily="34" charset="0"/>
            </a:endParaRPr>
          </a:p>
        </p:txBody>
      </p:sp>
      <p:sp>
        <p:nvSpPr>
          <p:cNvPr id="28675" name="Symbol zastępczy zawartości 2"/>
          <p:cNvSpPr>
            <a:spLocks noGrp="1"/>
          </p:cNvSpPr>
          <p:nvPr>
            <p:ph idx="1"/>
          </p:nvPr>
        </p:nvSpPr>
        <p:spPr bwMode="auto">
          <a:xfrm>
            <a:off x="0" y="1219200"/>
            <a:ext cx="9144000" cy="5486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pPr>
              <a:buNone/>
            </a:pPr>
            <a:r>
              <a:rPr lang="sq-AL" sz="2400" b="1" dirty="0">
                <a:latin typeface="Cambria" panose="02040503050406030204" pitchFamily="18" charset="0"/>
                <a:ea typeface="Cambria" panose="02040503050406030204" pitchFamily="18" charset="0"/>
                <a:cs typeface="Arial" panose="020B0604020202020204" pitchFamily="34" charset="0"/>
              </a:rPr>
              <a:t>Ligji i Prokurimit Publik Nr . </a:t>
            </a:r>
            <a:r>
              <a:rPr lang="sq-AL" sz="2400" b="1" dirty="0" smtClean="0">
                <a:latin typeface="Cambria" panose="02040503050406030204" pitchFamily="18" charset="0"/>
                <a:ea typeface="Cambria" panose="02040503050406030204" pitchFamily="18" charset="0"/>
                <a:cs typeface="Arial" panose="020B0604020202020204" pitchFamily="34" charset="0"/>
              </a:rPr>
              <a:t>04/L-042  </a:t>
            </a:r>
            <a:endParaRPr lang="en-US" sz="2400" b="1" dirty="0" smtClean="0">
              <a:latin typeface="Cambria" panose="02040503050406030204" pitchFamily="18" charset="0"/>
              <a:ea typeface="Cambria" panose="02040503050406030204" pitchFamily="18" charset="0"/>
              <a:cs typeface="Arial" panose="020B0604020202020204" pitchFamily="34" charset="0"/>
            </a:endParaRPr>
          </a:p>
          <a:p>
            <a:pPr algn="just">
              <a:lnSpc>
                <a:spcPct val="100000"/>
              </a:lnSpc>
              <a:buFont typeface="Wingdings" panose="05000000000000000000" pitchFamily="2" charset="2"/>
              <a:buChar char="§"/>
            </a:pPr>
            <a:r>
              <a:rPr lang="en-US" sz="2400" dirty="0" smtClean="0">
                <a:latin typeface="Cambria" panose="02040503050406030204" pitchFamily="18" charset="0"/>
                <a:ea typeface="Cambria" panose="02040503050406030204" pitchFamily="18" charset="0"/>
                <a:cs typeface="Arial" panose="020B0604020202020204" pitchFamily="34" charset="0"/>
              </a:rPr>
              <a:t>M</a:t>
            </a:r>
            <a:r>
              <a:rPr lang="sq-AL" sz="2400" dirty="0" err="1" smtClean="0">
                <a:latin typeface="Cambria" panose="02040503050406030204" pitchFamily="18" charset="0"/>
                <a:ea typeface="Cambria" panose="02040503050406030204" pitchFamily="18" charset="0"/>
                <a:cs typeface="Arial" panose="020B0604020202020204" pitchFamily="34" charset="0"/>
              </a:rPr>
              <a:t>iratuar</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nga Kuvendi i Republikës </a:t>
            </a:r>
            <a:r>
              <a:rPr lang="sq-AL" sz="2400" dirty="0" smtClean="0">
                <a:latin typeface="Cambria" panose="02040503050406030204" pitchFamily="18" charset="0"/>
                <a:ea typeface="Cambria" panose="02040503050406030204" pitchFamily="18" charset="0"/>
                <a:cs typeface="Arial" panose="020B0604020202020204" pitchFamily="34" charset="0"/>
              </a:rPr>
              <a:t>s</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Kosovës </a:t>
            </a:r>
            <a:r>
              <a:rPr lang="en-US" sz="2400" dirty="0" err="1" smtClean="0">
                <a:latin typeface="Cambria" panose="02040503050406030204" pitchFamily="18" charset="0"/>
                <a:ea typeface="Cambria" panose="02040503050406030204" pitchFamily="18" charset="0"/>
                <a:cs typeface="Arial" panose="020B0604020202020204" pitchFamily="34" charset="0"/>
              </a:rPr>
              <a:t>dhe</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i</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zyrtarizuar</a:t>
            </a:r>
            <a:r>
              <a:rPr lang="en-US" sz="2400" dirty="0" smtClean="0">
                <a:latin typeface="Cambria" panose="02040503050406030204" pitchFamily="18" charset="0"/>
                <a:ea typeface="Cambria" panose="02040503050406030204" pitchFamily="18" charset="0"/>
                <a:cs typeface="Arial" panose="020B0604020202020204" pitchFamily="34" charset="0"/>
              </a:rPr>
              <a:t> me </a:t>
            </a:r>
            <a:r>
              <a:rPr lang="en-US" sz="2400" b="1" dirty="0" smtClean="0">
                <a:latin typeface="Cambria" panose="02040503050406030204" pitchFamily="18" charset="0"/>
                <a:ea typeface="Cambria" panose="02040503050406030204" pitchFamily="18" charset="0"/>
                <a:cs typeface="Arial" panose="020B0604020202020204" pitchFamily="34" charset="0"/>
              </a:rPr>
              <a:t>5</a:t>
            </a:r>
            <a:r>
              <a:rPr lang="sq-AL" sz="2400" b="1" dirty="0" smtClean="0">
                <a:latin typeface="Cambria" panose="02040503050406030204" pitchFamily="18" charset="0"/>
                <a:ea typeface="Cambria" panose="02040503050406030204" pitchFamily="18" charset="0"/>
                <a:cs typeface="Arial" panose="020B0604020202020204" pitchFamily="34" charset="0"/>
              </a:rPr>
              <a:t> tetor 2011</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dhe</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ka</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qenë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në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fuqi</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deri</a:t>
            </a:r>
            <a:r>
              <a:rPr lang="en-US" sz="2400" dirty="0" smtClean="0">
                <a:latin typeface="Cambria" panose="02040503050406030204" pitchFamily="18" charset="0"/>
                <a:ea typeface="Cambria" panose="02040503050406030204" pitchFamily="18" charset="0"/>
                <a:cs typeface="Arial" panose="020B0604020202020204" pitchFamily="34" charset="0"/>
              </a:rPr>
              <a:t> me </a:t>
            </a:r>
            <a:r>
              <a:rPr lang="en-US" sz="2400" dirty="0" err="1" smtClean="0">
                <a:latin typeface="Cambria" panose="02040503050406030204" pitchFamily="18" charset="0"/>
                <a:ea typeface="Cambria" panose="02040503050406030204" pitchFamily="18" charset="0"/>
                <a:cs typeface="Arial" panose="020B0604020202020204" pitchFamily="34" charset="0"/>
              </a:rPr>
              <a:t>vitin</a:t>
            </a:r>
            <a:r>
              <a:rPr lang="en-US" sz="2400" dirty="0" smtClean="0">
                <a:latin typeface="Cambria" panose="02040503050406030204" pitchFamily="18" charset="0"/>
                <a:ea typeface="Cambria" panose="02040503050406030204" pitchFamily="18" charset="0"/>
                <a:cs typeface="Arial" panose="020B0604020202020204" pitchFamily="34" charset="0"/>
              </a:rPr>
              <a:t> 2016.</a:t>
            </a:r>
            <a:endParaRPr lang="en-GB" sz="2400" dirty="0" smtClean="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dirty="0" smtClean="0">
                <a:latin typeface="Cambria" panose="02040503050406030204" pitchFamily="18" charset="0"/>
                <a:ea typeface="Cambria" panose="02040503050406030204" pitchFamily="18" charset="0"/>
                <a:cs typeface="Arial" panose="020B0604020202020204" pitchFamily="34" charset="0"/>
              </a:rPr>
              <a:t>Me </a:t>
            </a:r>
            <a:r>
              <a:rPr lang="sq-AL" sz="2400" dirty="0">
                <a:latin typeface="Cambria" panose="02040503050406030204" pitchFamily="18" charset="0"/>
                <a:ea typeface="Cambria" panose="02040503050406030204" pitchFamily="18" charset="0"/>
                <a:cs typeface="Arial" panose="020B0604020202020204" pitchFamily="34" charset="0"/>
              </a:rPr>
              <a:t>këtë Ligj mbeten tri institucione qendrore </a:t>
            </a:r>
            <a:r>
              <a:rPr lang="sq-AL" sz="2400" dirty="0" smtClean="0">
                <a:latin typeface="Cambria" panose="02040503050406030204" pitchFamily="18" charset="0"/>
                <a:ea typeface="Cambria" panose="02040503050406030204" pitchFamily="18" charset="0"/>
                <a:cs typeface="Arial" panose="020B0604020202020204" pitchFamily="34" charset="0"/>
              </a:rPr>
              <a:t>t</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prokurimit </a:t>
            </a:r>
            <a:r>
              <a:rPr lang="sq-AL" sz="2400" dirty="0" smtClean="0">
                <a:latin typeface="Cambria" panose="02040503050406030204" pitchFamily="18" charset="0"/>
                <a:ea typeface="Cambria" panose="02040503050406030204" pitchFamily="18" charset="0"/>
                <a:cs typeface="Arial" panose="020B0604020202020204" pitchFamily="34" charset="0"/>
              </a:rPr>
              <a:t>n</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err="1" smtClean="0">
                <a:latin typeface="Cambria" panose="02040503050406030204" pitchFamily="18" charset="0"/>
                <a:ea typeface="Cambria" panose="02040503050406030204" pitchFamily="18" charset="0"/>
                <a:cs typeface="Arial" panose="020B0604020202020204" pitchFamily="34" charset="0"/>
              </a:rPr>
              <a:t>Kosov</a:t>
            </a:r>
            <a:r>
              <a:rPr lang="en-US" sz="2400" dirty="0" smtClean="0">
                <a:latin typeface="Cambria" panose="02040503050406030204" pitchFamily="18" charset="0"/>
                <a:ea typeface="Cambria" panose="02040503050406030204" pitchFamily="18" charset="0"/>
                <a:cs typeface="Arial" panose="020B0604020202020204" pitchFamily="34" charset="0"/>
              </a:rPr>
              <a:t>ë </a:t>
            </a:r>
            <a:r>
              <a:rPr lang="sq-AL" sz="2400" dirty="0" smtClean="0">
                <a:latin typeface="Cambria" panose="02040503050406030204" pitchFamily="18" charset="0"/>
                <a:ea typeface="Cambria" panose="02040503050406030204" pitchFamily="18" charset="0"/>
                <a:cs typeface="Arial" panose="020B0604020202020204" pitchFamily="34" charset="0"/>
              </a:rPr>
              <a:t>:</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endParaRPr lang="en-US" sz="2400" dirty="0">
              <a:latin typeface="Cambria" panose="02040503050406030204" pitchFamily="18" charset="0"/>
              <a:ea typeface="Cambria" panose="02040503050406030204" pitchFamily="18" charset="0"/>
              <a:cs typeface="Arial" panose="020B0604020202020204" pitchFamily="34" charset="0"/>
            </a:endParaRPr>
          </a:p>
          <a:p>
            <a:pPr lvl="1">
              <a:buFont typeface="Wingdings" panose="05000000000000000000" pitchFamily="2" charset="2"/>
              <a:buChar char="§"/>
            </a:pPr>
            <a:r>
              <a:rPr lang="sq-AL" dirty="0" smtClean="0">
                <a:latin typeface="Cambria" panose="02040503050406030204" pitchFamily="18" charset="0"/>
                <a:ea typeface="Cambria" panose="02040503050406030204" pitchFamily="18" charset="0"/>
                <a:cs typeface="Arial" panose="020B0604020202020204" pitchFamily="34" charset="0"/>
              </a:rPr>
              <a:t>Komisioni </a:t>
            </a:r>
            <a:r>
              <a:rPr lang="sq-AL" dirty="0">
                <a:latin typeface="Cambria" panose="02040503050406030204" pitchFamily="18" charset="0"/>
                <a:ea typeface="Cambria" panose="02040503050406030204" pitchFamily="18" charset="0"/>
                <a:cs typeface="Arial" panose="020B0604020202020204" pitchFamily="34" charset="0"/>
              </a:rPr>
              <a:t>Rregulativ i Prokurimit Publik ( KRPP) (nenet 86-93</a:t>
            </a:r>
            <a:r>
              <a:rPr lang="sq-AL" dirty="0" smtClean="0">
                <a:latin typeface="Cambria" panose="02040503050406030204" pitchFamily="18" charset="0"/>
                <a:ea typeface="Cambria" panose="02040503050406030204" pitchFamily="18" charset="0"/>
                <a:cs typeface="Arial" panose="020B0604020202020204" pitchFamily="34" charset="0"/>
              </a:rPr>
              <a:t>)</a:t>
            </a:r>
            <a:endParaRPr lang="en-US" dirty="0">
              <a:latin typeface="Cambria" panose="02040503050406030204" pitchFamily="18" charset="0"/>
              <a:ea typeface="Cambria" panose="02040503050406030204" pitchFamily="18" charset="0"/>
              <a:cs typeface="Arial" panose="020B0604020202020204" pitchFamily="34" charset="0"/>
            </a:endParaRPr>
          </a:p>
          <a:p>
            <a:pPr lvl="1">
              <a:buFont typeface="Wingdings" panose="05000000000000000000" pitchFamily="2" charset="2"/>
              <a:buChar char="§"/>
            </a:pPr>
            <a:r>
              <a:rPr lang="sq-AL" dirty="0">
                <a:latin typeface="Cambria" panose="02040503050406030204" pitchFamily="18" charset="0"/>
                <a:ea typeface="Cambria" panose="02040503050406030204" pitchFamily="18" charset="0"/>
                <a:cs typeface="Arial" panose="020B0604020202020204" pitchFamily="34" charset="0"/>
              </a:rPr>
              <a:t>Agjencia e Qendrore e Prokurimit  (AQP) ( nenet 94-97) dhe </a:t>
            </a:r>
            <a:endParaRPr lang="en-US" dirty="0">
              <a:latin typeface="Cambria" panose="02040503050406030204" pitchFamily="18" charset="0"/>
              <a:ea typeface="Cambria" panose="02040503050406030204" pitchFamily="18" charset="0"/>
              <a:cs typeface="Arial" panose="020B0604020202020204" pitchFamily="34" charset="0"/>
            </a:endParaRPr>
          </a:p>
          <a:p>
            <a:pPr lvl="1">
              <a:buFont typeface="Wingdings" panose="05000000000000000000" pitchFamily="2" charset="2"/>
              <a:buChar char="§"/>
            </a:pPr>
            <a:r>
              <a:rPr lang="sq-AL" dirty="0">
                <a:latin typeface="Cambria" panose="02040503050406030204" pitchFamily="18" charset="0"/>
                <a:ea typeface="Cambria" panose="02040503050406030204" pitchFamily="18" charset="0"/>
                <a:cs typeface="Arial" panose="020B0604020202020204" pitchFamily="34" charset="0"/>
              </a:rPr>
              <a:t>Organi Shqyrtues i Prokurimeve (OSHP) (nenet 98-102</a:t>
            </a:r>
            <a:r>
              <a:rPr lang="sq-AL" dirty="0" smtClean="0">
                <a:latin typeface="Cambria" panose="02040503050406030204" pitchFamily="18" charset="0"/>
                <a:ea typeface="Cambria" panose="02040503050406030204" pitchFamily="18" charset="0"/>
                <a:cs typeface="Arial" panose="020B0604020202020204" pitchFamily="34" charset="0"/>
              </a:rPr>
              <a:t>)</a:t>
            </a:r>
            <a:endParaRPr lang="en-US" dirty="0" smtClean="0">
              <a:latin typeface="Cambria" panose="02040503050406030204" pitchFamily="18" charset="0"/>
              <a:ea typeface="Cambria" panose="02040503050406030204" pitchFamily="18" charset="0"/>
              <a:cs typeface="Arial" panose="020B0604020202020204" pitchFamily="34" charset="0"/>
            </a:endParaRPr>
          </a:p>
          <a:p>
            <a:pPr lvl="0">
              <a:buFont typeface="Wingdings" panose="05000000000000000000" pitchFamily="2" charset="2"/>
              <a:buChar char="§"/>
            </a:pPr>
            <a:endParaRPr lang="en-US" sz="2400" b="1" dirty="0" smtClean="0">
              <a:latin typeface="Cambria" panose="02040503050406030204" pitchFamily="18" charset="0"/>
              <a:ea typeface="Cambria" panose="02040503050406030204" pitchFamily="18" charset="0"/>
              <a:cs typeface="Arial" panose="020B0604020202020204" pitchFamily="34" charset="0"/>
            </a:endParaRPr>
          </a:p>
          <a:p>
            <a:pPr lvl="0">
              <a:buFont typeface="Wingdings" panose="05000000000000000000" pitchFamily="2" charset="2"/>
              <a:buChar char="§"/>
            </a:pPr>
            <a:r>
              <a:rPr lang="en-US" sz="2400" b="1" dirty="0" err="1" smtClean="0">
                <a:latin typeface="Cambria" panose="02040503050406030204" pitchFamily="18" charset="0"/>
                <a:ea typeface="Cambria" panose="02040503050406030204" pitchFamily="18" charset="0"/>
                <a:cs typeface="Arial" panose="020B0604020202020204" pitchFamily="34" charset="0"/>
              </a:rPr>
              <a:t>Konsiderohej</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b="1" dirty="0" err="1" smtClean="0">
                <a:latin typeface="Cambria" panose="02040503050406030204" pitchFamily="18" charset="0"/>
                <a:ea typeface="Cambria" panose="02040503050406030204" pitchFamily="18" charset="0"/>
                <a:cs typeface="Arial" panose="020B0604020202020204" pitchFamily="34" charset="0"/>
              </a:rPr>
              <a:t>si</a:t>
            </a:r>
            <a:r>
              <a:rPr lang="en-US" sz="2400" b="1" dirty="0" smtClean="0">
                <a:latin typeface="Cambria" panose="02040503050406030204" pitchFamily="18" charset="0"/>
                <a:ea typeface="Cambria" panose="02040503050406030204" pitchFamily="18" charset="0"/>
                <a:cs typeface="Arial" panose="020B0604020202020204" pitchFamily="34" charset="0"/>
              </a:rPr>
              <a:t> </a:t>
            </a:r>
            <a:r>
              <a:rPr lang="en-US" sz="2400" b="1" dirty="0" err="1" smtClean="0">
                <a:latin typeface="Cambria" panose="02040503050406030204" pitchFamily="18" charset="0"/>
                <a:ea typeface="Cambria" panose="02040503050406030204" pitchFamily="18" charset="0"/>
                <a:cs typeface="Arial" panose="020B0604020202020204" pitchFamily="34" charset="0"/>
              </a:rPr>
              <a:t>ligji</a:t>
            </a:r>
            <a:r>
              <a:rPr lang="en-US" sz="2400" b="1" dirty="0" smtClean="0">
                <a:latin typeface="Cambria" panose="02040503050406030204" pitchFamily="18" charset="0"/>
                <a:ea typeface="Cambria" panose="02040503050406030204" pitchFamily="18" charset="0"/>
                <a:cs typeface="Arial" panose="020B0604020202020204" pitchFamily="34" charset="0"/>
              </a:rPr>
              <a:t> me </a:t>
            </a:r>
            <a:r>
              <a:rPr lang="en-US" sz="2400" b="1" dirty="0" err="1" smtClean="0">
                <a:latin typeface="Cambria" panose="02040503050406030204" pitchFamily="18" charset="0"/>
                <a:ea typeface="Cambria" panose="02040503050406030204" pitchFamily="18" charset="0"/>
                <a:cs typeface="Arial" panose="020B0604020202020204" pitchFamily="34" charset="0"/>
              </a:rPr>
              <a:t>nj</a:t>
            </a:r>
            <a:r>
              <a:rPr lang="en-US" sz="2400" dirty="0" err="1" smtClean="0">
                <a:latin typeface="Cambria" panose="02040503050406030204" pitchFamily="18" charset="0"/>
                <a:ea typeface="Cambria" panose="02040503050406030204" pitchFamily="18" charset="0"/>
                <a:cs typeface="Arial" panose="020B0604020202020204" pitchFamily="34" charset="0"/>
              </a:rPr>
              <a:t>ë</a:t>
            </a:r>
            <a:r>
              <a:rPr lang="en-US" sz="2400" b="1" dirty="0" smtClean="0">
                <a:latin typeface="Cambria" panose="02040503050406030204" pitchFamily="18" charset="0"/>
                <a:ea typeface="Cambria" panose="02040503050406030204" pitchFamily="18" charset="0"/>
                <a:cs typeface="Arial" panose="020B0604020202020204" pitchFamily="34" charset="0"/>
              </a:rPr>
              <a:t> </a:t>
            </a:r>
            <a:r>
              <a:rPr lang="en-US" sz="2400" b="1" dirty="0" err="1" smtClean="0">
                <a:latin typeface="Cambria" panose="02040503050406030204" pitchFamily="18" charset="0"/>
                <a:ea typeface="Cambria" panose="02040503050406030204" pitchFamily="18" charset="0"/>
                <a:cs typeface="Arial" panose="020B0604020202020204" pitchFamily="34" charset="0"/>
              </a:rPr>
              <a:t>transparenc</a:t>
            </a:r>
            <a:r>
              <a:rPr lang="en-US" sz="2400" b="1" dirty="0" smtClean="0">
                <a:latin typeface="Cambria" panose="02040503050406030204" pitchFamily="18" charset="0"/>
                <a:ea typeface="Cambria" panose="02040503050406030204" pitchFamily="18" charset="0"/>
                <a:cs typeface="Arial" panose="020B0604020202020204" pitchFamily="34" charset="0"/>
              </a:rPr>
              <a:t>  </a:t>
            </a:r>
            <a:r>
              <a:rPr lang="en-US" sz="2400" b="1" dirty="0" err="1" smtClean="0">
                <a:latin typeface="Cambria" panose="02040503050406030204" pitchFamily="18" charset="0"/>
                <a:ea typeface="Cambria" panose="02040503050406030204" pitchFamily="18" charset="0"/>
                <a:cs typeface="Arial" panose="020B0604020202020204" pitchFamily="34" charset="0"/>
              </a:rPr>
              <a:t>shum</a:t>
            </a:r>
            <a:r>
              <a:rPr lang="en-US" sz="2400" b="1" dirty="0" smtClean="0">
                <a:latin typeface="Cambria" panose="02040503050406030204" pitchFamily="18" charset="0"/>
                <a:ea typeface="Cambria" panose="02040503050406030204" pitchFamily="18" charset="0"/>
                <a:cs typeface="Arial" panose="020B0604020202020204" pitchFamily="34" charset="0"/>
              </a:rPr>
              <a:t> </a:t>
            </a:r>
            <a:r>
              <a:rPr lang="en-US" sz="2400" b="1" dirty="0" err="1" smtClean="0">
                <a:latin typeface="Cambria" panose="02040503050406030204" pitchFamily="18" charset="0"/>
                <a:ea typeface="Cambria" panose="02040503050406030204" pitchFamily="18" charset="0"/>
                <a:cs typeface="Arial" panose="020B0604020202020204" pitchFamily="34" charset="0"/>
              </a:rPr>
              <a:t>të</a:t>
            </a:r>
            <a:r>
              <a:rPr lang="en-US" sz="2400" b="1" dirty="0" smtClean="0">
                <a:latin typeface="Cambria" panose="02040503050406030204" pitchFamily="18" charset="0"/>
                <a:ea typeface="Cambria" panose="02040503050406030204" pitchFamily="18" charset="0"/>
                <a:cs typeface="Arial" panose="020B0604020202020204" pitchFamily="34" charset="0"/>
              </a:rPr>
              <a:t> </a:t>
            </a:r>
            <a:r>
              <a:rPr lang="en-US" sz="2400" b="1" dirty="0" err="1" smtClean="0">
                <a:latin typeface="Cambria" panose="02040503050406030204" pitchFamily="18" charset="0"/>
                <a:ea typeface="Cambria" panose="02040503050406030204" pitchFamily="18" charset="0"/>
                <a:cs typeface="Arial" panose="020B0604020202020204" pitchFamily="34" charset="0"/>
              </a:rPr>
              <a:t>madhe</a:t>
            </a:r>
            <a:r>
              <a:rPr lang="en-US" sz="2400" b="1" dirty="0" smtClean="0">
                <a:latin typeface="Cambria" panose="02040503050406030204" pitchFamily="18" charset="0"/>
                <a:ea typeface="Cambria" panose="02040503050406030204" pitchFamily="18" charset="0"/>
                <a:cs typeface="Arial" panose="020B0604020202020204" pitchFamily="34" charset="0"/>
              </a:rPr>
              <a:t> </a:t>
            </a:r>
            <a:r>
              <a:rPr lang="en-US" sz="2400" b="1" dirty="0" err="1" smtClean="0">
                <a:latin typeface="Cambria" panose="02040503050406030204" pitchFamily="18" charset="0"/>
                <a:ea typeface="Cambria" panose="02040503050406030204" pitchFamily="18" charset="0"/>
                <a:cs typeface="Arial" panose="020B0604020202020204" pitchFamily="34" charset="0"/>
              </a:rPr>
              <a:t>dhe</a:t>
            </a:r>
            <a:r>
              <a:rPr lang="en-US" sz="2400" b="1" dirty="0" smtClean="0">
                <a:latin typeface="Cambria" panose="02040503050406030204" pitchFamily="18" charset="0"/>
                <a:ea typeface="Cambria" panose="02040503050406030204" pitchFamily="18" charset="0"/>
                <a:cs typeface="Arial" panose="020B0604020202020204" pitchFamily="34" charset="0"/>
              </a:rPr>
              <a:t> </a:t>
            </a:r>
            <a:r>
              <a:rPr lang="en-US" sz="2400" b="1" dirty="0" err="1" smtClean="0">
                <a:latin typeface="Cambria" panose="02040503050406030204" pitchFamily="18" charset="0"/>
                <a:ea typeface="Cambria" panose="02040503050406030204" pitchFamily="18" charset="0"/>
                <a:cs typeface="Arial" panose="020B0604020202020204" pitchFamily="34" charset="0"/>
              </a:rPr>
              <a:t>shumë</a:t>
            </a:r>
            <a:r>
              <a:rPr lang="en-US" sz="2400" b="1" dirty="0" smtClean="0">
                <a:latin typeface="Cambria" panose="02040503050406030204" pitchFamily="18" charset="0"/>
                <a:ea typeface="Cambria" panose="02040503050406030204" pitchFamily="18" charset="0"/>
                <a:cs typeface="Arial" panose="020B0604020202020204" pitchFamily="34" charset="0"/>
              </a:rPr>
              <a:t>  </a:t>
            </a:r>
            <a:r>
              <a:rPr lang="en-US" sz="2400" b="1" dirty="0" err="1" smtClean="0">
                <a:latin typeface="Cambria" panose="02040503050406030204" pitchFamily="18" charset="0"/>
                <a:ea typeface="Cambria" panose="02040503050406030204" pitchFamily="18" charset="0"/>
                <a:cs typeface="Arial" panose="020B0604020202020204" pitchFamily="34" charset="0"/>
              </a:rPr>
              <a:t>i</a:t>
            </a:r>
            <a:r>
              <a:rPr lang="en-US" sz="2400" b="1" dirty="0" smtClean="0">
                <a:latin typeface="Cambria" panose="02040503050406030204" pitchFamily="18" charset="0"/>
                <a:ea typeface="Cambria" panose="02040503050406030204" pitchFamily="18" charset="0"/>
                <a:cs typeface="Arial" panose="020B0604020202020204" pitchFamily="34" charset="0"/>
              </a:rPr>
              <a:t> </a:t>
            </a:r>
            <a:r>
              <a:rPr lang="en-US" sz="2400" b="1" dirty="0" err="1" smtClean="0">
                <a:latin typeface="Cambria" panose="02040503050406030204" pitchFamily="18" charset="0"/>
                <a:ea typeface="Cambria" panose="02040503050406030204" pitchFamily="18" charset="0"/>
                <a:cs typeface="Arial" panose="020B0604020202020204" pitchFamily="34" charset="0"/>
              </a:rPr>
              <a:t>kompletuar</a:t>
            </a:r>
            <a:r>
              <a:rPr lang="en-US" sz="2400" b="1" dirty="0" smtClean="0">
                <a:latin typeface="Cambria" panose="02040503050406030204" pitchFamily="18" charset="0"/>
                <a:ea typeface="Cambria" panose="02040503050406030204" pitchFamily="18" charset="0"/>
                <a:cs typeface="Arial" panose="020B0604020202020204" pitchFamily="34" charset="0"/>
              </a:rPr>
              <a:t> </a:t>
            </a:r>
            <a:r>
              <a:rPr lang="en-US" sz="2400" b="1" dirty="0" err="1" smtClean="0">
                <a:latin typeface="Cambria" panose="02040503050406030204" pitchFamily="18" charset="0"/>
                <a:ea typeface="Cambria" panose="02040503050406030204" pitchFamily="18" charset="0"/>
                <a:cs typeface="Arial" panose="020B0604020202020204" pitchFamily="34" charset="0"/>
              </a:rPr>
              <a:t>në</a:t>
            </a:r>
            <a:r>
              <a:rPr lang="en-US" sz="2400" b="1" dirty="0" smtClean="0">
                <a:latin typeface="Cambria" panose="02040503050406030204" pitchFamily="18" charset="0"/>
                <a:ea typeface="Cambria" panose="02040503050406030204" pitchFamily="18" charset="0"/>
                <a:cs typeface="Arial" panose="020B0604020202020204" pitchFamily="34" charset="0"/>
              </a:rPr>
              <a:t> </a:t>
            </a:r>
            <a:r>
              <a:rPr lang="en-US" sz="2400" b="1" dirty="0" err="1" smtClean="0">
                <a:latin typeface="Cambria" panose="02040503050406030204" pitchFamily="18" charset="0"/>
                <a:ea typeface="Cambria" panose="02040503050406030204" pitchFamily="18" charset="0"/>
                <a:cs typeface="Arial" panose="020B0604020202020204" pitchFamily="34" charset="0"/>
              </a:rPr>
              <a:t>përmbajtje</a:t>
            </a:r>
            <a:r>
              <a:rPr lang="en-US" sz="2400" b="1" dirty="0" smtClean="0">
                <a:latin typeface="Cambria" panose="02040503050406030204" pitchFamily="18" charset="0"/>
                <a:ea typeface="Cambria" panose="02040503050406030204" pitchFamily="18" charset="0"/>
                <a:cs typeface="Arial" panose="020B0604020202020204" pitchFamily="34" charset="0"/>
              </a:rPr>
              <a:t>.</a:t>
            </a:r>
            <a:endParaRPr lang="en-US" sz="2400" b="1" dirty="0">
              <a:latin typeface="Cambria" panose="02040503050406030204" pitchFamily="18" charset="0"/>
              <a:ea typeface="Cambria" panose="02040503050406030204" pitchFamily="18" charset="0"/>
              <a:cs typeface="Arial" panose="020B0604020202020204" pitchFamily="34" charset="0"/>
            </a:endParaRPr>
          </a:p>
          <a:p>
            <a:pPr marL="0" lvl="0" indent="0">
              <a:buNone/>
            </a:pPr>
            <a:endParaRPr lang="en-US" sz="2400" b="1" dirty="0" smtClean="0">
              <a:latin typeface="Cambria" panose="02040503050406030204" pitchFamily="18" charset="0"/>
              <a:ea typeface="Cambria" panose="02040503050406030204" pitchFamily="18" charset="0"/>
              <a:cs typeface="Arial" panose="020B0604020202020204" pitchFamily="34" charset="0"/>
            </a:endParaRPr>
          </a:p>
          <a:p>
            <a:pPr marL="0" lvl="0" indent="0">
              <a:buNone/>
            </a:pPr>
            <a:endParaRPr lang="en-US" sz="2400" b="1" dirty="0">
              <a:latin typeface="Cambria" panose="02040503050406030204" pitchFamily="18" charset="0"/>
              <a:ea typeface="Cambria" panose="02040503050406030204" pitchFamily="18" charset="0"/>
              <a:cs typeface="Arial" panose="020B0604020202020204" pitchFamily="34" charset="0"/>
            </a:endParaRPr>
          </a:p>
          <a:p>
            <a:endParaRPr lang="en-US" sz="2400" dirty="0">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39099128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6"/>
            <a:ext cx="9144000" cy="1325563"/>
          </a:xfrm>
        </p:spPr>
        <p:txBody>
          <a:bodyPr>
            <a:normAutofit/>
          </a:bodyPr>
          <a:lstStyle/>
          <a:p>
            <a:r>
              <a:rPr lang="sq-AL" sz="28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Ligji i Prokurimit publik </a:t>
            </a:r>
            <a:r>
              <a:rPr lang="sq-AL" sz="28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Nr</a:t>
            </a:r>
            <a:r>
              <a:rPr lang="sq-AL" sz="28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 04/L-042</a:t>
            </a:r>
            <a:r>
              <a:rPr lang="sq-AL" sz="28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28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2800"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i</a:t>
            </a:r>
            <a:r>
              <a:rPr lang="en-US" sz="28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28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ndryshuar</a:t>
            </a:r>
            <a:r>
              <a:rPr lang="en-US" sz="28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28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dhe</a:t>
            </a:r>
            <a:r>
              <a:rPr lang="en-US" sz="28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28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plotësuar</a:t>
            </a:r>
            <a:r>
              <a:rPr lang="en-US" sz="28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me </a:t>
            </a:r>
            <a:r>
              <a:rPr lang="en-US" sz="28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Lgjin</a:t>
            </a:r>
            <a:r>
              <a:rPr lang="en-US" sz="28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28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Nr</a:t>
            </a:r>
            <a:r>
              <a:rPr lang="en-US" sz="28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04/L-237, </a:t>
            </a:r>
            <a:r>
              <a:rPr lang="en-US" sz="28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Ligjin</a:t>
            </a:r>
            <a:r>
              <a:rPr lang="en-US" sz="28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28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Nr</a:t>
            </a:r>
            <a:r>
              <a:rPr lang="en-US" sz="28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05/L-068 </a:t>
            </a:r>
            <a:r>
              <a:rPr lang="en-US" sz="28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dhe</a:t>
            </a:r>
            <a:r>
              <a:rPr lang="en-US" sz="28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28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Ligjin</a:t>
            </a:r>
            <a:r>
              <a:rPr lang="en-US" sz="28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28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Nr</a:t>
            </a:r>
            <a:r>
              <a:rPr lang="en-US" sz="28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05/L-092</a:t>
            </a:r>
            <a:endParaRPr lang="sq-AL" sz="2800" dirty="0">
              <a:solidFill>
                <a:schemeClr val="accent1">
                  <a:lumMod val="75000"/>
                </a:schemeClr>
              </a:solidFill>
            </a:endParaRPr>
          </a:p>
        </p:txBody>
      </p:sp>
      <p:sp>
        <p:nvSpPr>
          <p:cNvPr id="3" name="Content Placeholder 2"/>
          <p:cNvSpPr>
            <a:spLocks noGrp="1"/>
          </p:cNvSpPr>
          <p:nvPr>
            <p:ph idx="1"/>
          </p:nvPr>
        </p:nvSpPr>
        <p:spPr>
          <a:xfrm>
            <a:off x="0" y="1825625"/>
            <a:ext cx="9144000" cy="4351338"/>
          </a:xfrm>
        </p:spPr>
        <p:txBody>
          <a:bodyPr>
            <a:normAutofit/>
          </a:bodyPr>
          <a:lstStyle/>
          <a:p>
            <a:pPr lvl="1">
              <a:buFont typeface="Wingdings" pitchFamily="2" charset="2"/>
              <a:buChar char="§"/>
              <a:defRPr/>
            </a:pPr>
            <a:endParaRPr lang="en-US" sz="2800" dirty="0" smtClean="0">
              <a:latin typeface="Cambria" panose="02040503050406030204" pitchFamily="18" charset="0"/>
              <a:ea typeface="Cambria" panose="02040503050406030204" pitchFamily="18" charset="0"/>
              <a:cs typeface="Arial" panose="020B0604020202020204" pitchFamily="34" charset="0"/>
            </a:endParaRPr>
          </a:p>
          <a:p>
            <a:pPr lvl="1">
              <a:buFont typeface="Wingdings" pitchFamily="2" charset="2"/>
              <a:buChar char="§"/>
              <a:defRPr/>
            </a:pPr>
            <a:r>
              <a:rPr lang="sq-AL" sz="2800" dirty="0" smtClean="0">
                <a:latin typeface="Cambria" panose="02040503050406030204" pitchFamily="18" charset="0"/>
                <a:ea typeface="Cambria" panose="02040503050406030204" pitchFamily="18" charset="0"/>
                <a:cs typeface="Arial" panose="020B0604020202020204" pitchFamily="34" charset="0"/>
              </a:rPr>
              <a:t>Ligji </a:t>
            </a:r>
            <a:r>
              <a:rPr lang="sq-AL" sz="2800" dirty="0">
                <a:latin typeface="Cambria" panose="02040503050406030204" pitchFamily="18" charset="0"/>
                <a:ea typeface="Cambria" panose="02040503050406030204" pitchFamily="18" charset="0"/>
                <a:cs typeface="Arial" panose="020B0604020202020204" pitchFamily="34" charset="0"/>
              </a:rPr>
              <a:t>i Prokurimit Publik </a:t>
            </a:r>
            <a:r>
              <a:rPr lang="en-US" sz="2800" dirty="0">
                <a:latin typeface="Cambria" panose="02040503050406030204" pitchFamily="18" charset="0"/>
                <a:ea typeface="Cambria" panose="02040503050406030204" pitchFamily="18" charset="0"/>
                <a:cs typeface="Arial" panose="020B0604020202020204" pitchFamily="34" charset="0"/>
              </a:rPr>
              <a:t> </a:t>
            </a:r>
            <a:r>
              <a:rPr lang="en-US" sz="2800" b="1" dirty="0" err="1">
                <a:latin typeface="Cambria" panose="02040503050406030204" pitchFamily="18" charset="0"/>
                <a:ea typeface="Cambria" panose="02040503050406030204" pitchFamily="18" charset="0"/>
                <a:cs typeface="Arial" panose="020B0604020202020204" pitchFamily="34" charset="0"/>
              </a:rPr>
              <a:t>Nr</a:t>
            </a:r>
            <a:r>
              <a:rPr lang="en-US" sz="2800" b="1" dirty="0">
                <a:latin typeface="Cambria" panose="02040503050406030204" pitchFamily="18" charset="0"/>
                <a:ea typeface="Cambria" panose="02040503050406030204" pitchFamily="18" charset="0"/>
                <a:cs typeface="Arial" panose="020B0604020202020204" pitchFamily="34" charset="0"/>
              </a:rPr>
              <a:t> .04/L-042  </a:t>
            </a:r>
            <a:r>
              <a:rPr lang="en-US" sz="2800" b="1" dirty="0" err="1" smtClean="0">
                <a:latin typeface="Cambria" panose="02040503050406030204" pitchFamily="18" charset="0"/>
                <a:ea typeface="Cambria" panose="02040503050406030204" pitchFamily="18" charset="0"/>
                <a:cs typeface="Arial" panose="020B0604020202020204" pitchFamily="34" charset="0"/>
              </a:rPr>
              <a:t>ndryshuar</a:t>
            </a:r>
            <a:r>
              <a:rPr lang="en-US" sz="2800" b="1" dirty="0" smtClean="0">
                <a:latin typeface="Cambria" panose="02040503050406030204" pitchFamily="18" charset="0"/>
                <a:ea typeface="Cambria" panose="02040503050406030204" pitchFamily="18" charset="0"/>
                <a:cs typeface="Arial" panose="020B0604020202020204" pitchFamily="34" charset="0"/>
              </a:rPr>
              <a:t> </a:t>
            </a:r>
            <a:r>
              <a:rPr lang="en-US" sz="2800" b="1" dirty="0" err="1" smtClean="0">
                <a:latin typeface="Cambria" panose="02040503050406030204" pitchFamily="18" charset="0"/>
                <a:ea typeface="Cambria" panose="02040503050406030204" pitchFamily="18" charset="0"/>
                <a:cs typeface="Arial" panose="020B0604020202020204" pitchFamily="34" charset="0"/>
              </a:rPr>
              <a:t>dhe</a:t>
            </a:r>
            <a:r>
              <a:rPr lang="en-US" sz="2800" b="1" dirty="0" smtClean="0">
                <a:latin typeface="Cambria" panose="02040503050406030204" pitchFamily="18" charset="0"/>
                <a:ea typeface="Cambria" panose="02040503050406030204" pitchFamily="18" charset="0"/>
                <a:cs typeface="Arial" panose="020B0604020202020204" pitchFamily="34" charset="0"/>
              </a:rPr>
              <a:t> </a:t>
            </a:r>
            <a:r>
              <a:rPr lang="en-US" sz="2800" b="1" dirty="0" err="1" smtClean="0">
                <a:latin typeface="Cambria" panose="02040503050406030204" pitchFamily="18" charset="0"/>
                <a:ea typeface="Cambria" panose="02040503050406030204" pitchFamily="18" charset="0"/>
                <a:cs typeface="Arial" panose="020B0604020202020204" pitchFamily="34" charset="0"/>
              </a:rPr>
              <a:t>i</a:t>
            </a:r>
            <a:r>
              <a:rPr lang="en-US" sz="2800" dirty="0" smtClean="0">
                <a:latin typeface="Cambria" panose="02040503050406030204" pitchFamily="18" charset="0"/>
                <a:ea typeface="Cambria" panose="02040503050406030204" pitchFamily="18" charset="0"/>
                <a:cs typeface="Arial" panose="020B0604020202020204" pitchFamily="34" charset="0"/>
              </a:rPr>
              <a:t> </a:t>
            </a:r>
            <a:r>
              <a:rPr lang="en-US" sz="2800" b="1" dirty="0" err="1" smtClean="0">
                <a:latin typeface="Cambria" panose="02040503050406030204" pitchFamily="18" charset="0"/>
                <a:ea typeface="Cambria" panose="02040503050406030204" pitchFamily="18" charset="0"/>
                <a:cs typeface="Arial" panose="020B0604020202020204" pitchFamily="34" charset="0"/>
              </a:rPr>
              <a:t>plotesuar</a:t>
            </a:r>
            <a:r>
              <a:rPr lang="en-US" sz="2800" b="1" dirty="0" smtClean="0">
                <a:latin typeface="Cambria" panose="02040503050406030204" pitchFamily="18" charset="0"/>
                <a:ea typeface="Cambria" panose="02040503050406030204" pitchFamily="18" charset="0"/>
                <a:cs typeface="Arial" panose="020B0604020202020204" pitchFamily="34" charset="0"/>
              </a:rPr>
              <a:t> </a:t>
            </a:r>
            <a:r>
              <a:rPr lang="en-US" sz="2800" dirty="0" smtClean="0">
                <a:latin typeface="Cambria" panose="02040503050406030204" pitchFamily="18" charset="0"/>
                <a:ea typeface="Cambria" panose="02040503050406030204" pitchFamily="18" charset="0"/>
                <a:cs typeface="Arial" panose="020B0604020202020204" pitchFamily="34" charset="0"/>
              </a:rPr>
              <a:t> </a:t>
            </a:r>
            <a:r>
              <a:rPr lang="en-US" sz="2800" dirty="0" err="1" smtClean="0">
                <a:latin typeface="Cambria" panose="02040503050406030204" pitchFamily="18" charset="0"/>
                <a:ea typeface="Cambria" panose="02040503050406030204" pitchFamily="18" charset="0"/>
                <a:cs typeface="Arial" panose="020B0604020202020204" pitchFamily="34" charset="0"/>
              </a:rPr>
              <a:t>që</a:t>
            </a:r>
            <a:r>
              <a:rPr lang="en-US" sz="2800" dirty="0" smtClean="0">
                <a:latin typeface="Cambria" panose="02040503050406030204" pitchFamily="18" charset="0"/>
                <a:ea typeface="Cambria" panose="02040503050406030204" pitchFamily="18" charset="0"/>
                <a:cs typeface="Arial" panose="020B0604020202020204" pitchFamily="34" charset="0"/>
              </a:rPr>
              <a:t> </a:t>
            </a:r>
            <a:r>
              <a:rPr lang="en-US" sz="2800" dirty="0" err="1" smtClean="0">
                <a:latin typeface="Cambria" panose="02040503050406030204" pitchFamily="18" charset="0"/>
                <a:ea typeface="Cambria" panose="02040503050406030204" pitchFamily="18" charset="0"/>
                <a:cs typeface="Arial" panose="020B0604020202020204" pitchFamily="34" charset="0"/>
              </a:rPr>
              <a:t>është</a:t>
            </a:r>
            <a:r>
              <a:rPr lang="en-US" sz="2800" dirty="0" smtClean="0">
                <a:latin typeface="Cambria" panose="02040503050406030204" pitchFamily="18" charset="0"/>
                <a:ea typeface="Cambria" panose="02040503050406030204" pitchFamily="18" charset="0"/>
                <a:cs typeface="Arial" panose="020B0604020202020204" pitchFamily="34" charset="0"/>
              </a:rPr>
              <a:t> </a:t>
            </a:r>
            <a:r>
              <a:rPr lang="en-US" sz="2800" dirty="0" err="1" smtClean="0">
                <a:latin typeface="Cambria" panose="02040503050406030204" pitchFamily="18" charset="0"/>
                <a:ea typeface="Cambria" panose="02040503050406030204" pitchFamily="18" charset="0"/>
                <a:cs typeface="Arial" panose="020B0604020202020204" pitchFamily="34" charset="0"/>
              </a:rPr>
              <a:t>në</a:t>
            </a:r>
            <a:r>
              <a:rPr lang="en-US" sz="2800" dirty="0" smtClean="0">
                <a:latin typeface="Cambria" panose="02040503050406030204" pitchFamily="18" charset="0"/>
                <a:ea typeface="Cambria" panose="02040503050406030204" pitchFamily="18" charset="0"/>
                <a:cs typeface="Arial" panose="020B0604020202020204" pitchFamily="34" charset="0"/>
              </a:rPr>
              <a:t> </a:t>
            </a:r>
            <a:r>
              <a:rPr lang="en-US" sz="2800" dirty="0" err="1" smtClean="0">
                <a:latin typeface="Cambria" panose="02040503050406030204" pitchFamily="18" charset="0"/>
                <a:ea typeface="Cambria" panose="02040503050406030204" pitchFamily="18" charset="0"/>
                <a:cs typeface="Arial" panose="020B0604020202020204" pitchFamily="34" charset="0"/>
              </a:rPr>
              <a:t>fuqi</a:t>
            </a:r>
            <a:r>
              <a:rPr lang="en-US" sz="2800" dirty="0" smtClean="0">
                <a:latin typeface="Cambria" panose="02040503050406030204" pitchFamily="18" charset="0"/>
                <a:ea typeface="Cambria" panose="02040503050406030204" pitchFamily="18" charset="0"/>
                <a:cs typeface="Arial" panose="020B0604020202020204" pitchFamily="34" charset="0"/>
              </a:rPr>
              <a:t> sot </a:t>
            </a:r>
            <a:r>
              <a:rPr lang="sq-AL" sz="2800" dirty="0" smtClean="0">
                <a:latin typeface="Cambria" panose="02040503050406030204" pitchFamily="18" charset="0"/>
                <a:ea typeface="Cambria" panose="02040503050406030204" pitchFamily="18" charset="0"/>
                <a:cs typeface="Arial" panose="020B0604020202020204" pitchFamily="34" charset="0"/>
              </a:rPr>
              <a:t>ë</a:t>
            </a:r>
            <a:r>
              <a:rPr lang="en-US" sz="2800" dirty="0" err="1">
                <a:latin typeface="Cambria" panose="02040503050406030204" pitchFamily="18" charset="0"/>
                <a:ea typeface="Cambria" panose="02040503050406030204" pitchFamily="18" charset="0"/>
                <a:cs typeface="Arial" panose="020B0604020202020204" pitchFamily="34" charset="0"/>
              </a:rPr>
              <a:t>sht</a:t>
            </a:r>
            <a:r>
              <a:rPr lang="sq-AL" sz="2800" dirty="0">
                <a:latin typeface="Cambria" panose="02040503050406030204" pitchFamily="18" charset="0"/>
                <a:ea typeface="Cambria" panose="02040503050406030204" pitchFamily="18" charset="0"/>
                <a:cs typeface="Arial" panose="020B0604020202020204" pitchFamily="34" charset="0"/>
              </a:rPr>
              <a:t>ë</a:t>
            </a:r>
            <a:r>
              <a:rPr lang="en-US" sz="2800" dirty="0">
                <a:latin typeface="Cambria" panose="02040503050406030204" pitchFamily="18" charset="0"/>
                <a:ea typeface="Cambria" panose="02040503050406030204" pitchFamily="18" charset="0"/>
                <a:cs typeface="Arial" panose="020B0604020202020204" pitchFamily="34" charset="0"/>
              </a:rPr>
              <a:t>  </a:t>
            </a:r>
            <a:r>
              <a:rPr lang="sq-AL" sz="2800" dirty="0">
                <a:latin typeface="Cambria" panose="02040503050406030204" pitchFamily="18" charset="0"/>
                <a:ea typeface="Cambria" panose="02040503050406030204" pitchFamily="18" charset="0"/>
                <a:cs typeface="Arial" panose="020B0604020202020204" pitchFamily="34" charset="0"/>
              </a:rPr>
              <a:t>akti më i lartë ligjor </a:t>
            </a:r>
            <a:r>
              <a:rPr lang="en-US" sz="2800" dirty="0">
                <a:latin typeface="Cambria" panose="02040503050406030204" pitchFamily="18" charset="0"/>
                <a:ea typeface="Cambria" panose="02040503050406030204" pitchFamily="18" charset="0"/>
                <a:cs typeface="Arial" panose="020B0604020202020204" pitchFamily="34" charset="0"/>
              </a:rPr>
              <a:t>p</a:t>
            </a:r>
            <a:r>
              <a:rPr lang="sq-AL" sz="2800" dirty="0">
                <a:latin typeface="Cambria" panose="02040503050406030204" pitchFamily="18" charset="0"/>
                <a:ea typeface="Cambria" panose="02040503050406030204" pitchFamily="18" charset="0"/>
                <a:cs typeface="Arial" panose="020B0604020202020204" pitchFamily="34" charset="0"/>
              </a:rPr>
              <a:t>ë</a:t>
            </a:r>
            <a:r>
              <a:rPr lang="en-US" sz="2800" dirty="0">
                <a:latin typeface="Cambria" panose="02040503050406030204" pitchFamily="18" charset="0"/>
                <a:ea typeface="Cambria" panose="02040503050406030204" pitchFamily="18" charset="0"/>
                <a:cs typeface="Arial" panose="020B0604020202020204" pitchFamily="34" charset="0"/>
              </a:rPr>
              <a:t>r</a:t>
            </a:r>
            <a:r>
              <a:rPr lang="sq-AL" sz="2800" dirty="0">
                <a:latin typeface="Cambria" panose="02040503050406030204" pitchFamily="18" charset="0"/>
                <a:ea typeface="Cambria" panose="02040503050406030204" pitchFamily="18" charset="0"/>
                <a:cs typeface="Arial" panose="020B0604020202020204" pitchFamily="34" charset="0"/>
              </a:rPr>
              <a:t> Prokurim Publik në </a:t>
            </a:r>
            <a:r>
              <a:rPr lang="sq-AL" sz="2800" dirty="0" smtClean="0">
                <a:latin typeface="Cambria" panose="02040503050406030204" pitchFamily="18" charset="0"/>
                <a:ea typeface="Cambria" panose="02040503050406030204" pitchFamily="18" charset="0"/>
                <a:cs typeface="Arial" panose="020B0604020202020204" pitchFamily="34" charset="0"/>
              </a:rPr>
              <a:t>Kosovë</a:t>
            </a:r>
            <a:r>
              <a:rPr lang="en-US" sz="2800" dirty="0" smtClean="0">
                <a:latin typeface="Cambria" panose="02040503050406030204" pitchFamily="18" charset="0"/>
                <a:ea typeface="Cambria" panose="02040503050406030204" pitchFamily="18" charset="0"/>
                <a:cs typeface="Arial" panose="020B0604020202020204" pitchFamily="34" charset="0"/>
              </a:rPr>
              <a:t> . </a:t>
            </a:r>
          </a:p>
          <a:p>
            <a:pPr marL="457200" lvl="1" indent="0">
              <a:buNone/>
              <a:defRPr/>
            </a:pPr>
            <a:endParaRPr lang="sq-AL" sz="2800" dirty="0">
              <a:latin typeface="Cambria" panose="02040503050406030204" pitchFamily="18" charset="0"/>
              <a:ea typeface="Cambria" panose="02040503050406030204" pitchFamily="18" charset="0"/>
              <a:cs typeface="Arial" panose="020B0604020202020204" pitchFamily="34" charset="0"/>
            </a:endParaRPr>
          </a:p>
          <a:p>
            <a:pPr lvl="1">
              <a:buFont typeface="Wingdings" pitchFamily="2" charset="2"/>
              <a:buChar char="§"/>
              <a:defRPr/>
            </a:pPr>
            <a:r>
              <a:rPr lang="sq-AL" sz="2800" dirty="0">
                <a:latin typeface="Cambria" panose="02040503050406030204" pitchFamily="18" charset="0"/>
                <a:ea typeface="Cambria" panose="02040503050406030204" pitchFamily="18" charset="0"/>
                <a:cs typeface="Arial" panose="020B0604020202020204" pitchFamily="34" charset="0"/>
              </a:rPr>
              <a:t>Në pajtim me Direktivat e </a:t>
            </a:r>
            <a:r>
              <a:rPr lang="en-US" sz="2800" dirty="0" err="1">
                <a:latin typeface="Cambria" panose="02040503050406030204" pitchFamily="18" charset="0"/>
                <a:ea typeface="Cambria" panose="02040503050406030204" pitchFamily="18" charset="0"/>
                <a:cs typeface="Arial" panose="020B0604020202020204" pitchFamily="34" charset="0"/>
              </a:rPr>
              <a:t>Komisionit</a:t>
            </a:r>
            <a:r>
              <a:rPr lang="en-US" sz="2800" dirty="0">
                <a:latin typeface="Cambria" panose="02040503050406030204" pitchFamily="18" charset="0"/>
                <a:ea typeface="Cambria" panose="02040503050406030204" pitchFamily="18" charset="0"/>
                <a:cs typeface="Arial" panose="020B0604020202020204" pitchFamily="34" charset="0"/>
              </a:rPr>
              <a:t> </a:t>
            </a:r>
            <a:r>
              <a:rPr lang="sq-AL" sz="2800" dirty="0">
                <a:latin typeface="Cambria" panose="02040503050406030204" pitchFamily="18" charset="0"/>
                <a:ea typeface="Cambria" panose="02040503050406030204" pitchFamily="18" charset="0"/>
                <a:cs typeface="Arial" panose="020B0604020202020204" pitchFamily="34" charset="0"/>
              </a:rPr>
              <a:t>Evropian (</a:t>
            </a:r>
            <a:r>
              <a:rPr lang="en-US" sz="2800" dirty="0" err="1">
                <a:latin typeface="Cambria" panose="02040503050406030204" pitchFamily="18" charset="0"/>
                <a:ea typeface="Cambria" panose="02040503050406030204" pitchFamily="18" charset="0"/>
                <a:cs typeface="Arial" panose="020B0604020202020204" pitchFamily="34" charset="0"/>
              </a:rPr>
              <a:t>Parimet</a:t>
            </a:r>
            <a:r>
              <a:rPr lang="en-US" sz="2800" dirty="0">
                <a:latin typeface="Cambria" panose="02040503050406030204" pitchFamily="18" charset="0"/>
                <a:ea typeface="Cambria" panose="02040503050406030204" pitchFamily="18" charset="0"/>
                <a:cs typeface="Arial" panose="020B0604020202020204" pitchFamily="34" charset="0"/>
              </a:rPr>
              <a:t> e </a:t>
            </a:r>
            <a:r>
              <a:rPr lang="en-US" sz="2800" dirty="0" err="1">
                <a:latin typeface="Cambria" panose="02040503050406030204" pitchFamily="18" charset="0"/>
                <a:ea typeface="Cambria" panose="02040503050406030204" pitchFamily="18" charset="0"/>
                <a:cs typeface="Arial" panose="020B0604020202020204" pitchFamily="34" charset="0"/>
              </a:rPr>
              <a:t>përgjitshme</a:t>
            </a:r>
            <a:r>
              <a:rPr lang="sq-AL" sz="2800" dirty="0" smtClean="0">
                <a:latin typeface="Cambria" panose="02040503050406030204" pitchFamily="18" charset="0"/>
                <a:ea typeface="Cambria" panose="02040503050406030204" pitchFamily="18" charset="0"/>
                <a:cs typeface="Arial" panose="020B0604020202020204" pitchFamily="34" charset="0"/>
              </a:rPr>
              <a:t>).</a:t>
            </a:r>
            <a:endParaRPr lang="en-US" sz="2800" dirty="0" smtClean="0">
              <a:latin typeface="Cambria" panose="02040503050406030204" pitchFamily="18" charset="0"/>
              <a:ea typeface="Cambria" panose="02040503050406030204" pitchFamily="18" charset="0"/>
              <a:cs typeface="Arial" panose="020B0604020202020204" pitchFamily="34" charset="0"/>
            </a:endParaRPr>
          </a:p>
          <a:p>
            <a:pPr marL="457200" lvl="1" indent="0">
              <a:buNone/>
              <a:defRPr/>
            </a:pPr>
            <a:r>
              <a:rPr lang="sq-AL" sz="2800" dirty="0" smtClean="0">
                <a:latin typeface="Cambria" panose="02040503050406030204" pitchFamily="18" charset="0"/>
                <a:ea typeface="Cambria" panose="02040503050406030204" pitchFamily="18" charset="0"/>
                <a:cs typeface="Arial" panose="020B0604020202020204" pitchFamily="34" charset="0"/>
              </a:rPr>
              <a:t> </a:t>
            </a:r>
            <a:endParaRPr lang="en-US" sz="2800" dirty="0" smtClean="0">
              <a:latin typeface="Cambria" panose="02040503050406030204" pitchFamily="18" charset="0"/>
              <a:ea typeface="Cambria" panose="02040503050406030204" pitchFamily="18" charset="0"/>
              <a:cs typeface="Arial" panose="020B0604020202020204" pitchFamily="34" charset="0"/>
            </a:endParaRPr>
          </a:p>
          <a:p>
            <a:pPr lvl="1">
              <a:buFont typeface="Wingdings" pitchFamily="2" charset="2"/>
              <a:buChar char="§"/>
              <a:defRPr/>
            </a:pPr>
            <a:r>
              <a:rPr lang="sq-AL" sz="2800" dirty="0" smtClean="0">
                <a:latin typeface="Cambria" panose="02040503050406030204" pitchFamily="18" charset="0"/>
                <a:ea typeface="Cambria" panose="02040503050406030204" pitchFamily="18" charset="0"/>
                <a:cs typeface="Arial" panose="020B0604020202020204" pitchFamily="34" charset="0"/>
              </a:rPr>
              <a:t>Përbëhet </a:t>
            </a:r>
            <a:r>
              <a:rPr lang="sq-AL" sz="2800" dirty="0">
                <a:latin typeface="Cambria" panose="02040503050406030204" pitchFamily="18" charset="0"/>
                <a:ea typeface="Cambria" panose="02040503050406030204" pitchFamily="18" charset="0"/>
                <a:cs typeface="Arial" panose="020B0604020202020204" pitchFamily="34" charset="0"/>
              </a:rPr>
              <a:t>prej </a:t>
            </a:r>
            <a:r>
              <a:rPr lang="en-US" sz="2800" dirty="0" err="1">
                <a:latin typeface="Cambria" panose="02040503050406030204" pitchFamily="18" charset="0"/>
                <a:ea typeface="Cambria" panose="02040503050406030204" pitchFamily="18" charset="0"/>
                <a:cs typeface="Arial" panose="020B0604020202020204" pitchFamily="34" charset="0"/>
              </a:rPr>
              <a:t>njembëdhjetë</a:t>
            </a:r>
            <a:r>
              <a:rPr lang="sq-AL" sz="2800" dirty="0">
                <a:latin typeface="Cambria" panose="02040503050406030204" pitchFamily="18" charset="0"/>
                <a:ea typeface="Cambria" panose="02040503050406030204" pitchFamily="18" charset="0"/>
                <a:cs typeface="Arial" panose="020B0604020202020204" pitchFamily="34" charset="0"/>
              </a:rPr>
              <a:t> pjesëve</a:t>
            </a:r>
            <a:r>
              <a:rPr lang="en-US" sz="2800" dirty="0">
                <a:latin typeface="Cambria" panose="02040503050406030204" pitchFamily="18" charset="0"/>
                <a:ea typeface="Cambria" panose="02040503050406030204" pitchFamily="18" charset="0"/>
                <a:cs typeface="Arial" panose="020B0604020202020204" pitchFamily="34" charset="0"/>
              </a:rPr>
              <a:t>, </a:t>
            </a:r>
            <a:r>
              <a:rPr lang="en-US" sz="2800" dirty="0" err="1">
                <a:latin typeface="Cambria" panose="02040503050406030204" pitchFamily="18" charset="0"/>
                <a:ea typeface="Cambria" panose="02040503050406030204" pitchFamily="18" charset="0"/>
                <a:cs typeface="Arial" panose="020B0604020202020204" pitchFamily="34" charset="0"/>
              </a:rPr>
              <a:t>dhe</a:t>
            </a:r>
            <a:r>
              <a:rPr lang="en-US" sz="2800" dirty="0">
                <a:latin typeface="Cambria" panose="02040503050406030204" pitchFamily="18" charset="0"/>
                <a:ea typeface="Cambria" panose="02040503050406030204" pitchFamily="18" charset="0"/>
                <a:cs typeface="Arial" panose="020B0604020202020204" pitchFamily="34" charset="0"/>
              </a:rPr>
              <a:t> </a:t>
            </a:r>
            <a:r>
              <a:rPr lang="sq-AL" sz="2800" dirty="0">
                <a:latin typeface="Cambria" panose="02040503050406030204" pitchFamily="18" charset="0"/>
                <a:ea typeface="Cambria" panose="02040503050406030204" pitchFamily="18" charset="0"/>
                <a:cs typeface="Arial" panose="020B0604020202020204" pitchFamily="34" charset="0"/>
              </a:rPr>
              <a:t>1</a:t>
            </a:r>
            <a:r>
              <a:rPr lang="en-US" sz="2800" dirty="0">
                <a:latin typeface="Cambria" panose="02040503050406030204" pitchFamily="18" charset="0"/>
                <a:ea typeface="Cambria" panose="02040503050406030204" pitchFamily="18" charset="0"/>
                <a:cs typeface="Arial" panose="020B0604020202020204" pitchFamily="34" charset="0"/>
              </a:rPr>
              <a:t>35</a:t>
            </a:r>
            <a:r>
              <a:rPr lang="sq-AL" sz="2800" dirty="0">
                <a:latin typeface="Cambria" panose="02040503050406030204" pitchFamily="18" charset="0"/>
                <a:ea typeface="Cambria" panose="02040503050406030204" pitchFamily="18" charset="0"/>
                <a:cs typeface="Arial" panose="020B0604020202020204" pitchFamily="34" charset="0"/>
              </a:rPr>
              <a:t> neneve.</a:t>
            </a:r>
            <a:endParaRPr lang="en-US" sz="2800" dirty="0">
              <a:latin typeface="Cambria" panose="02040503050406030204" pitchFamily="18" charset="0"/>
              <a:ea typeface="Cambria" panose="02040503050406030204" pitchFamily="18" charset="0"/>
              <a:cs typeface="Arial" panose="020B0604020202020204" pitchFamily="34" charset="0"/>
            </a:endParaRPr>
          </a:p>
          <a:p>
            <a:endParaRPr lang="sq-AL" dirty="0">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fld id="{DCFF98CF-7F0B-4F7C-9297-12472D36FA30}" type="slidenum">
              <a:rPr lang="en-US" smtClean="0"/>
              <a:t>9</a:t>
            </a:fld>
            <a:endParaRPr lang="en-US"/>
          </a:p>
        </p:txBody>
      </p:sp>
    </p:spTree>
    <p:extLst>
      <p:ext uri="{BB962C8B-B14F-4D97-AF65-F5344CB8AC3E}">
        <p14:creationId xmlns:p14="http://schemas.microsoft.com/office/powerpoint/2010/main" val="284890904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16703</TotalTime>
  <Words>5516</Words>
  <Application>Microsoft Office PowerPoint</Application>
  <PresentationFormat>On-screen Show (4:3)</PresentationFormat>
  <Paragraphs>578</Paragraphs>
  <Slides>67</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67</vt:i4>
      </vt:variant>
    </vt:vector>
  </HeadingPairs>
  <TitlesOfParts>
    <vt:vector size="78" baseType="lpstr">
      <vt:lpstr>ＭＳ Ｐゴシック</vt:lpstr>
      <vt:lpstr>Agency FB</vt:lpstr>
      <vt:lpstr>Arial</vt:lpstr>
      <vt:lpstr>Calibri</vt:lpstr>
      <vt:lpstr>Calibri Light</vt:lpstr>
      <vt:lpstr>Cambria</vt:lpstr>
      <vt:lpstr>Garamond</vt:lpstr>
      <vt:lpstr>Times New Roman</vt:lpstr>
      <vt:lpstr>Wingdings</vt:lpstr>
      <vt:lpstr>Wingdings 3</vt:lpstr>
      <vt:lpstr>Office Theme</vt:lpstr>
      <vt:lpstr>PowerPoint Presentation</vt:lpstr>
      <vt:lpstr>               Qëllimi  i Trajnimit </vt:lpstr>
      <vt:lpstr>                  Historia e sistemit Kombëtar te Prokurimit  </vt:lpstr>
      <vt:lpstr>Historia e sistemit Kombëtar te Prokurimit  </vt:lpstr>
      <vt:lpstr>Historia e sistemit Kombëtar te Prokurimit </vt:lpstr>
      <vt:lpstr>Historia e sistemit Kombëtar te Prokurimit  </vt:lpstr>
      <vt:lpstr>Historia e sistemit Kombëtar te Prokurimit  </vt:lpstr>
      <vt:lpstr>Historia e sistemit Kombëtar te Prokurimit  </vt:lpstr>
      <vt:lpstr>Ligji i Prokurimit publik Nr . 04/L-042  i ndryshuar dhe plotësuar me Lgjin Nr. 04/L-237, Ligjin Nr. 05/L-068 dhe Ligjin Nr. 05/L-092</vt:lpstr>
      <vt:lpstr>Legjislacioni nacional (i Kosovës) për Prokurimin Publik</vt:lpstr>
      <vt:lpstr>     Sistemi i Prokurimit Publik në Kosovë</vt:lpstr>
      <vt:lpstr>  Legjislacioni sekondare </vt:lpstr>
      <vt:lpstr>Dokumentet standarde për ofertim- tenderim  dhe format</vt:lpstr>
      <vt:lpstr>Dokumentet e legjislacionit dytësor</vt:lpstr>
      <vt:lpstr>Ligji i Prokurimit publik Nr . 04/L-042  i ndryshuar dhe plotësuar me Lgjin Nr. 04/L-237, Ligjin Nr. 05/L-068 dhe Ligjin Nr. 05/L-092   </vt:lpstr>
      <vt:lpstr>PowerPoint Presentation</vt:lpstr>
      <vt:lpstr>Pjesa e dyte </vt:lpstr>
      <vt:lpstr>Përbërja e LPP (3)  </vt:lpstr>
      <vt:lpstr>Përbërja e LPP (4)  </vt:lpstr>
      <vt:lpstr> </vt:lpstr>
      <vt:lpstr>Prokurimi Publik – Perkufizim  </vt:lpstr>
      <vt:lpstr>                                           Qëllimi – neni 1   </vt:lpstr>
      <vt:lpstr>  Fushëveprimi i Ligjit  -  Neni 2   </vt:lpstr>
      <vt:lpstr>Ekonomizimi dhe efikasiteti (neni 6)</vt:lpstr>
      <vt:lpstr>Ekonomizimi dhe efikasiteti </vt:lpstr>
      <vt:lpstr>Barazia në trajtim/ jo-diskriminimi ( neni )</vt:lpstr>
      <vt:lpstr>Transparenca (neni 10)</vt:lpstr>
      <vt:lpstr>Përgjegjshmëria ( neni 24)</vt:lpstr>
      <vt:lpstr>Profesionalizmi (neni 24,25)  </vt:lpstr>
      <vt:lpstr>                        Korniza Institucionale   </vt:lpstr>
      <vt:lpstr>Komisioni Rregullativ i Prokurimit Publik (KRPP) </vt:lpstr>
      <vt:lpstr>                       Neni 89  -    Emërimi i Anëtarëve                      </vt:lpstr>
      <vt:lpstr>                        Neni 93 - Pezullimi dhe suspendimi i anëtarëve të KRPP-së                      </vt:lpstr>
      <vt:lpstr>                     Neni 87 - Kompetencat e KRPP-se:                    </vt:lpstr>
      <vt:lpstr>    Neni 25  - Trajnimi i Zyrtarëve të Prokurimit  </vt:lpstr>
      <vt:lpstr>    Neni 25 Trajnimi i Zyrtarëve të Prokurimit (2)    </vt:lpstr>
      <vt:lpstr>    Neni 25  Trajnimi i Zyrtarëve të Prokurimit (3)    </vt:lpstr>
      <vt:lpstr>    Neni 25 - Trajnimi i Zyrtarëve të Prokurimit (4)    </vt:lpstr>
      <vt:lpstr>ORGANI  SHQYRTUES  I  PROKURIMIT ( OSHP )  </vt:lpstr>
      <vt:lpstr>Organi Shqyrtues i Prokurimeve (OSHP)</vt:lpstr>
      <vt:lpstr> AGJENCIONI QENDROR I PROKURIMIT (AQP)</vt:lpstr>
      <vt:lpstr> Agjencia Qendrore e Prokurimit (AQP)</vt:lpstr>
      <vt:lpstr>Agjencia Qendrore e Prokurimit (AQP)                        ( nenet 95 – 96)  </vt:lpstr>
      <vt:lpstr>                           Ndryshimet dhe plotesimet     </vt:lpstr>
      <vt:lpstr>   Neni 3 - Përjashtimet (2)   </vt:lpstr>
      <vt:lpstr>   Neni 3 - Përjashtimet (3)   </vt:lpstr>
      <vt:lpstr>                         Neni 3 - Përjashtimet</vt:lpstr>
      <vt:lpstr>   Neni 4 - Përkufizimet  </vt:lpstr>
      <vt:lpstr>   Neni 4 - Përkufizimet    </vt:lpstr>
      <vt:lpstr>   Neni 10 -  Mjetet për promovimin e Transparencës  </vt:lpstr>
      <vt:lpstr>  Neni 26 - Nënshkrimi i kontratave publike  </vt:lpstr>
      <vt:lpstr>    Neni 28 - Specifikimet teknike    </vt:lpstr>
      <vt:lpstr>     Neni 30 - Nën-kontraktimi     </vt:lpstr>
      <vt:lpstr>     Neni 31 - Ekzekutimi i kontratave     </vt:lpstr>
      <vt:lpstr>     Kontratat Publike Kornizë  - Neni 38     </vt:lpstr>
      <vt:lpstr>    Neni 27/A - Ndarja e kontratave në Lote     </vt:lpstr>
      <vt:lpstr>              Neni 52 -Njoftimi i kritereve për dhënien e kontratës              </vt:lpstr>
      <vt:lpstr>   Dosja e Tenderit (6)        Neni 52- Njoftimi i kritereve për dhënien e kontratës        </vt:lpstr>
      <vt:lpstr> Ekzaminimi, Vlerësimi dhe Krahasimi i Tenderëve                                               Gabimet  Aritmetikore        </vt:lpstr>
      <vt:lpstr>                   Neni 65 - Pranueshmëria e Kandidatëve ose Tenderuesve                   </vt:lpstr>
      <vt:lpstr> Procedurat e Prokurimit sipas LPP-së janë : </vt:lpstr>
      <vt:lpstr>Parashikimi i vlerës dhe klasifikimi i kontratës </vt:lpstr>
      <vt:lpstr>            PROCEDURA E HAPUR, Procedura e kufizuar </vt:lpstr>
      <vt:lpstr>     Neni 34  -   PROCEDURA KONKURUESE ME NEGOCIATA    </vt:lpstr>
      <vt:lpstr> KUOTIMI I ÇMIMEVE </vt:lpstr>
      <vt:lpstr>                       Neni 132 - Prokurimet e Mbyllura në Kundërshtim me këtë Ligj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Nikos Manolopoulos</dc:creator>
  <cp:lastModifiedBy>Ilirk</cp:lastModifiedBy>
  <cp:revision>648</cp:revision>
  <cp:lastPrinted>2018-10-22T13:51:33Z</cp:lastPrinted>
  <dcterms:created xsi:type="dcterms:W3CDTF">1601-01-01T00:00:00Z</dcterms:created>
  <dcterms:modified xsi:type="dcterms:W3CDTF">2020-08-07T19:25:30Z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