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879" r:id="rId2"/>
    <p:sldId id="652" r:id="rId3"/>
    <p:sldId id="717" r:id="rId4"/>
    <p:sldId id="750" r:id="rId5"/>
    <p:sldId id="754" r:id="rId6"/>
    <p:sldId id="822" r:id="rId7"/>
    <p:sldId id="823" r:id="rId8"/>
    <p:sldId id="824" r:id="rId9"/>
    <p:sldId id="825" r:id="rId10"/>
    <p:sldId id="869" r:id="rId11"/>
    <p:sldId id="826" r:id="rId12"/>
    <p:sldId id="827" r:id="rId13"/>
    <p:sldId id="870" r:id="rId14"/>
    <p:sldId id="872" r:id="rId15"/>
    <p:sldId id="828" r:id="rId16"/>
    <p:sldId id="833" r:id="rId17"/>
    <p:sldId id="874" r:id="rId18"/>
    <p:sldId id="769" r:id="rId19"/>
    <p:sldId id="770" r:id="rId20"/>
    <p:sldId id="766" r:id="rId21"/>
    <p:sldId id="767" r:id="rId22"/>
    <p:sldId id="837" r:id="rId23"/>
    <p:sldId id="834" r:id="rId24"/>
    <p:sldId id="838" r:id="rId25"/>
    <p:sldId id="839" r:id="rId26"/>
    <p:sldId id="840" r:id="rId27"/>
    <p:sldId id="841" r:id="rId28"/>
    <p:sldId id="842" r:id="rId29"/>
    <p:sldId id="843" r:id="rId30"/>
    <p:sldId id="844" r:id="rId31"/>
    <p:sldId id="845" r:id="rId32"/>
    <p:sldId id="876" r:id="rId33"/>
    <p:sldId id="877" r:id="rId34"/>
    <p:sldId id="878" r:id="rId35"/>
    <p:sldId id="881" r:id="rId36"/>
    <p:sldId id="884" r:id="rId37"/>
    <p:sldId id="885" r:id="rId38"/>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FF9393"/>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291" autoAdjust="0"/>
  </p:normalViewPr>
  <p:slideViewPr>
    <p:cSldViewPr>
      <p:cViewPr varScale="1">
        <p:scale>
          <a:sx n="73" d="100"/>
          <a:sy n="73" d="100"/>
        </p:scale>
        <p:origin x="1284" y="72"/>
      </p:cViewPr>
      <p:guideLst>
        <p:guide orient="horz" pos="2160"/>
        <p:guide pos="2880"/>
      </p:guideLst>
    </p:cSldViewPr>
  </p:slideViewPr>
  <p:outlineViewPr>
    <p:cViewPr>
      <p:scale>
        <a:sx n="33" d="100"/>
        <a:sy n="33" d="100"/>
      </p:scale>
      <p:origin x="0" y="-36715"/>
    </p:cViewPr>
  </p:outlineViewPr>
  <p:notesTextViewPr>
    <p:cViewPr>
      <p:scale>
        <a:sx n="100" d="100"/>
        <a:sy n="100" d="100"/>
      </p:scale>
      <p:origin x="0" y="0"/>
    </p:cViewPr>
  </p:notesTextViewPr>
  <p:sorterViewPr>
    <p:cViewPr>
      <p:scale>
        <a:sx n="120" d="100"/>
        <a:sy n="120" d="100"/>
      </p:scale>
      <p:origin x="0" y="443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a:t>Click to edit Master text styles</a:t>
            </a:r>
          </a:p>
          <a:p>
            <a:pPr lvl="1"/>
            <a:r>
              <a:rPr lang="el-GR" altLang="el-GR" noProof="0"/>
              <a:t>Second level</a:t>
            </a:r>
          </a:p>
          <a:p>
            <a:pPr lvl="2"/>
            <a:r>
              <a:rPr lang="el-GR" altLang="el-GR" noProof="0"/>
              <a:t>Third level</a:t>
            </a:r>
          </a:p>
          <a:p>
            <a:pPr lvl="3"/>
            <a:r>
              <a:rPr lang="el-GR" altLang="el-GR" noProof="0"/>
              <a:t>Fourth level</a:t>
            </a:r>
          </a:p>
          <a:p>
            <a:pPr lvl="4"/>
            <a:r>
              <a:rPr lang="el-GR" altLang="el-GR" noProof="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1D536C4-F0F7-4393-B03B-94BD79B6F532}" type="slidenum">
              <a:rPr lang="el-GR" altLang="el-GR" smtClean="0"/>
              <a:pPr eaLnBrk="1" hangingPunct="1">
                <a:spcBef>
                  <a:spcPct val="0"/>
                </a:spcBef>
              </a:pPr>
              <a:t>1</a:t>
            </a:fld>
            <a:endParaRPr lang="el-GR" altLang="el-G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l-GR"/>
          </a:p>
        </p:txBody>
      </p:sp>
    </p:spTree>
    <p:extLst>
      <p:ext uri="{BB962C8B-B14F-4D97-AF65-F5344CB8AC3E}">
        <p14:creationId xmlns:p14="http://schemas.microsoft.com/office/powerpoint/2010/main" val="4067443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115703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Sami, your</a:t>
            </a:r>
            <a:r>
              <a:rPr lang="en-US" baseline="0" dirty="0"/>
              <a:t> slides can be inserted there</a:t>
            </a:r>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a:t>Click to edit Master text styles</a:t>
            </a:r>
          </a:p>
          <a:p>
            <a:pPr lvl="1"/>
            <a:r>
              <a:rPr lang="hu-HU"/>
              <a:t>Second level</a:t>
            </a:r>
          </a:p>
          <a:p>
            <a:pPr lvl="2"/>
            <a:r>
              <a:rPr lang="hu-HU"/>
              <a:t>Third level</a:t>
            </a:r>
          </a:p>
          <a:p>
            <a:pPr lvl="3"/>
            <a:r>
              <a:rPr lang="hu-HU"/>
              <a:t>Fourth level</a:t>
            </a:r>
          </a:p>
          <a:p>
            <a:pPr lvl="4"/>
            <a:r>
              <a:rPr lang="hu-HU"/>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a:latin typeface="Agency FB" pitchFamily="34" charset="0"/>
              </a:rPr>
              <a:t>An EU funded project managed by the European Union Office in Kosovo </a:t>
            </a:r>
            <a:r>
              <a:rPr lang="en-US" altLang="el-GR" sz="1200" dirty="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i_1533cb4b746fda4f" TargetMode="Externa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4953000" y="3657600"/>
            <a:ext cx="280828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50000"/>
              </a:spcBef>
            </a:pPr>
            <a:r>
              <a:rPr lang="sq-AL" altLang="en-US" b="1" dirty="0">
                <a:solidFill>
                  <a:schemeClr val="bg1"/>
                </a:solidFill>
              </a:rPr>
              <a:t>Shkurt, 2016</a:t>
            </a:r>
          </a:p>
        </p:txBody>
      </p:sp>
      <p:sp>
        <p:nvSpPr>
          <p:cNvPr id="9" name="Rectangle 12"/>
          <p:cNvSpPr>
            <a:spLocks noChangeArrowheads="1"/>
          </p:cNvSpPr>
          <p:nvPr/>
        </p:nvSpPr>
        <p:spPr bwMode="auto">
          <a:xfrm>
            <a:off x="2842855" y="2492375"/>
            <a:ext cx="4926349"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sq-AL" altLang="en-US" b="1" dirty="0">
                <a:solidFill>
                  <a:srgbClr val="FFFFFF"/>
                </a:solidFill>
              </a:rPr>
              <a:t>Prokurimi</a:t>
            </a:r>
            <a:r>
              <a:rPr lang="sq-AL" altLang="en-US" sz="3200" b="1" dirty="0">
                <a:solidFill>
                  <a:srgbClr val="FFFFFF"/>
                </a:solidFill>
              </a:rPr>
              <a:t> i SHERBIMEVE</a:t>
            </a:r>
          </a:p>
        </p:txBody>
      </p:sp>
      <p:sp>
        <p:nvSpPr>
          <p:cNvPr id="2" name="Rectangle 1"/>
          <p:cNvSpPr/>
          <p:nvPr/>
        </p:nvSpPr>
        <p:spPr>
          <a:xfrm>
            <a:off x="152400" y="2276954"/>
            <a:ext cx="8991600" cy="2997167"/>
          </a:xfrm>
          <a:prstGeom prst="rect">
            <a:avLst/>
          </a:prstGeom>
        </p:spPr>
        <p:txBody>
          <a:bodyPr wrap="square">
            <a:spAutoFit/>
          </a:bodyPr>
          <a:lstStyle/>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r>
              <a:rPr lang="en-US" sz="1050" b="1" dirty="0">
                <a:latin typeface="Times New Roman" panose="02020603050405020304" pitchFamily="18" charset="0"/>
                <a:ea typeface="Calibri" panose="020F0502020204030204" pitchFamily="34" charset="0"/>
                <a:cs typeface="Times New Roman" panose="02020603050405020304" pitchFamily="18" charset="0"/>
              </a:rPr>
              <a:t> </a:t>
            </a:r>
            <a:endParaRPr lang="sq-AL" sz="900" dirty="0">
              <a:latin typeface="Garamond" panose="02020404030301010803" pitchFamily="18" charset="0"/>
              <a:ea typeface="Calibri" panose="020F0502020204030204" pitchFamily="34" charset="0"/>
              <a:cs typeface="Times New Roman" panose="02020603050405020304" pitchFamily="18" charset="0"/>
            </a:endParaRPr>
          </a:p>
          <a:p>
            <a:pPr marL="0" marR="0" algn="ctr">
              <a:lnSpc>
                <a:spcPct val="115000"/>
              </a:lnSpc>
              <a:spcBef>
                <a:spcPts val="1200"/>
              </a:spcBef>
              <a:spcAft>
                <a:spcPts val="0"/>
              </a:spcAft>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marL="0" marR="0" algn="ctr">
              <a:lnSpc>
                <a:spcPct val="115000"/>
              </a:lnSpc>
              <a:spcBef>
                <a:spcPts val="1200"/>
              </a:spcBef>
              <a:spcAft>
                <a:spcPts val="0"/>
              </a:spcAft>
            </a:pPr>
            <a:endParaRPr lang="en-US" sz="2000" b="1" dirty="0">
              <a:latin typeface="Garamond" panose="02020404030301010803" pitchFamily="18" charset="0"/>
              <a:ea typeface="Times New Roman" panose="02020603050405020304" pitchFamily="18" charset="0"/>
              <a:cs typeface="Times New Roman" panose="02020603050405020304" pitchFamily="18" charset="0"/>
            </a:endParaRPr>
          </a:p>
          <a:p>
            <a:pPr marL="0" marR="0" algn="ctr">
              <a:lnSpc>
                <a:spcPct val="115000"/>
              </a:lnSpc>
              <a:spcBef>
                <a:spcPts val="1200"/>
              </a:spcBef>
              <a:spcAft>
                <a:spcPts val="0"/>
              </a:spcAft>
            </a:pPr>
            <a:r>
              <a:rPr lang="sq-AL" sz="2400" b="1" dirty="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Moduli i gjashtë i trajnimit /2020 </a:t>
            </a:r>
            <a:endParaRPr lang="sq-AL" sz="2400" dirty="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endParaRPr>
          </a:p>
          <a:p>
            <a:pPr marL="0" marR="0" algn="ctr">
              <a:lnSpc>
                <a:spcPct val="115000"/>
              </a:lnSpc>
              <a:spcBef>
                <a:spcPts val="1200"/>
              </a:spcBef>
              <a:spcAft>
                <a:spcPts val="0"/>
              </a:spcAft>
            </a:pPr>
            <a:r>
              <a:rPr lang="en-US" b="1" dirty="0">
                <a:latin typeface="Cambria" panose="02040503050406030204" pitchFamily="18" charset="0"/>
                <a:ea typeface="Cambria" panose="02040503050406030204" pitchFamily="18" charset="0"/>
                <a:cs typeface="Times New Roman" panose="02020603050405020304" pitchFamily="18" charset="0"/>
              </a:rPr>
              <a:t> </a:t>
            </a:r>
            <a:endParaRPr lang="sq-AL" sz="900" dirty="0">
              <a:effectLst/>
              <a:latin typeface="Cambria" panose="02040503050406030204" pitchFamily="18" charset="0"/>
              <a:ea typeface="Cambria" panose="02040503050406030204" pitchFamily="18" charset="0"/>
              <a:cs typeface="Times New Roman" panose="02020603050405020304" pitchFamily="18" charset="0"/>
            </a:endParaRPr>
          </a:p>
        </p:txBody>
      </p:sp>
      <p:pic>
        <p:nvPicPr>
          <p:cNvPr id="5" name="Picture 4" descr="baneriB112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7855" y="404193"/>
            <a:ext cx="3810000" cy="533399"/>
          </a:xfrm>
          <a:prstGeom prst="rect">
            <a:avLst/>
          </a:prstGeom>
          <a:noFill/>
          <a:ln>
            <a:noFill/>
          </a:ln>
        </p:spPr>
      </p:pic>
      <p:pic>
        <p:nvPicPr>
          <p:cNvPr id="6" name="Picture 5" descr="Inline image 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5137943" y="424073"/>
            <a:ext cx="2438400" cy="533399"/>
          </a:xfrm>
          <a:prstGeom prst="rect">
            <a:avLst/>
          </a:prstGeom>
          <a:noFill/>
          <a:ln>
            <a:noFill/>
          </a:ln>
        </p:spPr>
      </p:pic>
      <p:sp>
        <p:nvSpPr>
          <p:cNvPr id="3" name="Rectangle 2"/>
          <p:cNvSpPr/>
          <p:nvPr/>
        </p:nvSpPr>
        <p:spPr>
          <a:xfrm>
            <a:off x="685800" y="1994639"/>
            <a:ext cx="7772400" cy="1176732"/>
          </a:xfrm>
          <a:prstGeom prst="rect">
            <a:avLst/>
          </a:prstGeom>
        </p:spPr>
        <p:txBody>
          <a:bodyPr wrap="square">
            <a:spAutoFit/>
          </a:bodyPr>
          <a:lstStyle/>
          <a:p>
            <a:pPr marL="0" marR="0" algn="ctr">
              <a:lnSpc>
                <a:spcPct val="115000"/>
              </a:lnSpc>
              <a:spcBef>
                <a:spcPts val="1200"/>
              </a:spcBef>
              <a:spcAft>
                <a:spcPts val="0"/>
              </a:spcAft>
            </a:pPr>
            <a:r>
              <a:rPr lang="en-US" sz="3200" b="1" dirty="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rPr>
              <a:t>PROCEDURA KONKURRUESE ME NEGOCIATA</a:t>
            </a:r>
            <a:endParaRPr lang="sq-AL" sz="3200" dirty="0">
              <a:solidFill>
                <a:schemeClr val="accent2">
                  <a:lumMod val="50000"/>
                </a:schemeClr>
              </a:solidFill>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11846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90500" y="1524001"/>
            <a:ext cx="8763000" cy="3785652"/>
          </a:xfrm>
          <a:prstGeom prst="rect">
            <a:avLst/>
          </a:prstGeom>
        </p:spPr>
        <p:txBody>
          <a:bodyPr wrap="square">
            <a:spAutoFit/>
          </a:bodyPr>
          <a:lstStyle/>
          <a:p>
            <a:pPr algn="just">
              <a:buFont typeface="Wingdings" pitchFamily="2" charset="2"/>
              <a:buChar char="q"/>
            </a:pPr>
            <a:r>
              <a:rPr lang="en-US" sz="2400" dirty="0"/>
              <a:t>   </a:t>
            </a:r>
            <a:r>
              <a:rPr lang="sq-AL" sz="2400" dirty="0">
                <a:latin typeface="Cambria" panose="02040503050406030204" pitchFamily="18" charset="0"/>
                <a:ea typeface="Cambria" panose="02040503050406030204" pitchFamily="18" charset="0"/>
              </a:rPr>
              <a:t>Për herë të parë në Direktivën të BE-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së Nr.</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2014/24/EC</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(neni 29), dhe </a:t>
            </a:r>
            <a:r>
              <a:rPr lang="en-US" sz="2400" dirty="0">
                <a:latin typeface="Cambria" panose="02040503050406030204" pitchFamily="18" charset="0"/>
                <a:ea typeface="Cambria" panose="02040503050406030204" pitchFamily="18" charset="0"/>
              </a:rPr>
              <a:t>e</a:t>
            </a:r>
            <a:r>
              <a:rPr lang="sq-AL" sz="2400" dirty="0">
                <a:latin typeface="Cambria" panose="02040503050406030204" pitchFamily="18" charset="0"/>
                <a:ea typeface="Cambria" panose="02040503050406030204" pitchFamily="18" charset="0"/>
              </a:rPr>
              <a:t> zëvendëson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procedurën e negociuar </a:t>
            </a:r>
            <a:r>
              <a:rPr lang="en-US" sz="2400" dirty="0">
                <a:latin typeface="Cambria" panose="02040503050406030204" pitchFamily="18" charset="0"/>
                <a:ea typeface="Cambria" panose="02040503050406030204" pitchFamily="18" charset="0"/>
              </a:rPr>
              <a:t>p</a:t>
            </a:r>
            <a:r>
              <a:rPr lang="sq-AL" sz="2400" dirty="0">
                <a:latin typeface="Cambria" panose="02040503050406030204" pitchFamily="18" charset="0"/>
                <a:ea typeface="Cambria" panose="02040503050406030204" pitchFamily="18" charset="0"/>
              </a:rPr>
              <a:t>a</a:t>
            </a:r>
            <a:r>
              <a:rPr lang="en-US" sz="2400" dirty="0">
                <a:latin typeface="Cambria" panose="02040503050406030204" pitchFamily="18" charset="0"/>
                <a:ea typeface="Cambria" panose="02040503050406030204" pitchFamily="18" charset="0"/>
              </a:rPr>
              <a:t>s</a:t>
            </a:r>
            <a:r>
              <a:rPr lang="sq-AL" sz="2400" dirty="0">
                <a:latin typeface="Cambria" panose="02040503050406030204" pitchFamily="18" charset="0"/>
                <a:ea typeface="Cambria" panose="02040503050406030204" pitchFamily="18" charset="0"/>
              </a:rPr>
              <a:t> publikim të njoftimit për kontratë.</a:t>
            </a:r>
            <a:endParaRPr lang="en-US" sz="2400" dirty="0">
              <a:latin typeface="Cambria" panose="02040503050406030204" pitchFamily="18" charset="0"/>
              <a:ea typeface="Cambria" panose="02040503050406030204" pitchFamily="18" charset="0"/>
            </a:endParaRPr>
          </a:p>
          <a:p>
            <a:pPr algn="just"/>
            <a:endParaRPr lang="sq-AL" sz="2400" dirty="0">
              <a:latin typeface="Cambria" panose="02040503050406030204" pitchFamily="18" charset="0"/>
              <a:ea typeface="Cambria" panose="02040503050406030204" pitchFamily="18" charset="0"/>
            </a:endParaRPr>
          </a:p>
          <a:p>
            <a:pPr algn="just"/>
            <a:r>
              <a:rPr lang="sq-AL" sz="2400" dirty="0">
                <a:latin typeface="Cambria" panose="02040503050406030204" pitchFamily="18" charset="0"/>
                <a:ea typeface="Cambria" panose="02040503050406030204" pitchFamily="18" charset="0"/>
              </a:rPr>
              <a:t>   Në plotësim/ndryshimet e bëra LPP, Ligji Nr.</a:t>
            </a:r>
            <a:r>
              <a:rPr lang="en-US" sz="2400" dirty="0">
                <a:latin typeface="Cambria" panose="02040503050406030204" pitchFamily="18" charset="0"/>
                <a:ea typeface="Cambria" panose="02040503050406030204" pitchFamily="18" charset="0"/>
              </a:rPr>
              <a:t>04L-42</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i</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ndryshuar</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plotësuar</a:t>
            </a:r>
            <a:r>
              <a:rPr lang="en-US" sz="2400" b="1" dirty="0">
                <a:latin typeface="Cambria" panose="02040503050406030204" pitchFamily="18" charset="0"/>
                <a:ea typeface="Cambria" panose="02040503050406030204" pitchFamily="18" charset="0"/>
              </a:rPr>
              <a:t> me </a:t>
            </a:r>
            <a:r>
              <a:rPr lang="en-US" sz="2400" b="1" dirty="0" err="1">
                <a:latin typeface="Cambria" panose="02040503050406030204" pitchFamily="18" charset="0"/>
                <a:ea typeface="Cambria" panose="02040503050406030204" pitchFamily="18" charset="0"/>
              </a:rPr>
              <a:t>Lgjin</a:t>
            </a:r>
            <a:r>
              <a:rPr lang="en-US" sz="2400" b="1" dirty="0">
                <a:latin typeface="Cambria" panose="02040503050406030204" pitchFamily="18" charset="0"/>
                <a:ea typeface="Cambria" panose="02040503050406030204" pitchFamily="18" charset="0"/>
              </a:rPr>
              <a:t> Nr. 04/L-237,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Nr. 05/L-068 </a:t>
            </a:r>
            <a:r>
              <a:rPr lang="en-US" sz="2400" b="1" dirty="0" err="1">
                <a:latin typeface="Cambria" panose="02040503050406030204" pitchFamily="18" charset="0"/>
                <a:ea typeface="Cambria" panose="02040503050406030204" pitchFamily="18" charset="0"/>
              </a:rPr>
              <a:t>dhe</a:t>
            </a:r>
            <a:r>
              <a:rPr lang="en-US" sz="2400" b="1" dirty="0">
                <a:latin typeface="Cambria" panose="02040503050406030204" pitchFamily="18" charset="0"/>
                <a:ea typeface="Cambria" panose="02040503050406030204" pitchFamily="18" charset="0"/>
              </a:rPr>
              <a:t> </a:t>
            </a:r>
            <a:r>
              <a:rPr lang="en-US" sz="2400" b="1" dirty="0" err="1">
                <a:latin typeface="Cambria" panose="02040503050406030204" pitchFamily="18" charset="0"/>
                <a:ea typeface="Cambria" panose="02040503050406030204" pitchFamily="18" charset="0"/>
              </a:rPr>
              <a:t>Ligjin</a:t>
            </a:r>
            <a:r>
              <a:rPr lang="en-US" sz="2400" b="1" dirty="0">
                <a:latin typeface="Cambria" panose="02040503050406030204" pitchFamily="18" charset="0"/>
                <a:ea typeface="Cambria" panose="02040503050406030204" pitchFamily="18" charset="0"/>
              </a:rPr>
              <a:t> Nr. 05/L-092</a:t>
            </a:r>
            <a:r>
              <a:rPr lang="sq-AL" sz="2400" dirty="0">
                <a:latin typeface="Cambria" panose="02040503050406030204" pitchFamily="18" charset="0"/>
                <a:ea typeface="Cambria" panose="02040503050406030204" pitchFamily="18" charset="0"/>
              </a:rPr>
              <a:t>(neni 34),</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reflekton këtë ndryshim dhe procedura 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negociuar pas publikimit të njoftimit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kontratës zëvendësohet me procedurën e re të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prokurimit procedurën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konkurruese me negociata.</a:t>
            </a:r>
            <a:endParaRPr lang="sq-AL" sz="24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190500" y="218183"/>
            <a:ext cx="8763000" cy="1077218"/>
          </a:xfrm>
          <a:prstGeom prst="rect">
            <a:avLst/>
          </a:prstGeom>
        </p:spPr>
        <p:txBody>
          <a:bodyPr wrap="square">
            <a:spAutoFit/>
          </a:bodyPr>
          <a:lstStyle/>
          <a:p>
            <a:pPr algn="ctr"/>
            <a:r>
              <a:rPr lang="sq-AL" sz="3200" b="1" dirty="0">
                <a:solidFill>
                  <a:schemeClr val="accent2">
                    <a:lumMod val="50000"/>
                  </a:schemeClr>
                </a:solidFill>
              </a:rPr>
              <a:t>Procedura konkurruese me negociata</a:t>
            </a:r>
            <a:r>
              <a:rPr lang="en-US" sz="3200" b="1" dirty="0">
                <a:solidFill>
                  <a:schemeClr val="accent2">
                    <a:lumMod val="50000"/>
                  </a:schemeClr>
                </a:solidFill>
              </a:rPr>
              <a:t> </a:t>
            </a:r>
            <a:r>
              <a:rPr lang="sq-AL" sz="3200" b="1" dirty="0">
                <a:solidFill>
                  <a:schemeClr val="accent2">
                    <a:lumMod val="50000"/>
                  </a:schemeClr>
                </a:solidFill>
              </a:rPr>
              <a:t>ë</a:t>
            </a:r>
            <a:r>
              <a:rPr lang="en-US" sz="3200" b="1" dirty="0" err="1">
                <a:solidFill>
                  <a:schemeClr val="accent2">
                    <a:lumMod val="50000"/>
                  </a:schemeClr>
                </a:solidFill>
              </a:rPr>
              <a:t>sht</a:t>
            </a:r>
            <a:r>
              <a:rPr lang="sq-AL" sz="3200" b="1" dirty="0">
                <a:solidFill>
                  <a:schemeClr val="accent2">
                    <a:lumMod val="50000"/>
                  </a:schemeClr>
                </a:solidFill>
              </a:rPr>
              <a:t>ë</a:t>
            </a:r>
            <a:r>
              <a:rPr lang="sq-AL" sz="3200" dirty="0">
                <a:solidFill>
                  <a:schemeClr val="accent2">
                    <a:lumMod val="50000"/>
                  </a:schemeClr>
                </a:solidFill>
              </a:rPr>
              <a:t> </a:t>
            </a:r>
            <a:r>
              <a:rPr lang="sq-AL" sz="3200" b="1" dirty="0">
                <a:solidFill>
                  <a:schemeClr val="accent2">
                    <a:lumMod val="50000"/>
                  </a:schemeClr>
                </a:solidFill>
              </a:rPr>
              <a:t>procedure e re</a:t>
            </a:r>
            <a:r>
              <a:rPr lang="en-US" sz="3200" dirty="0">
                <a:solidFill>
                  <a:schemeClr val="accent2">
                    <a:lumMod val="50000"/>
                  </a:schemeClr>
                </a:solidFill>
              </a:rPr>
              <a:t>.</a:t>
            </a:r>
            <a:endParaRPr lang="sq-AL" sz="32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F3037DA2-F17E-419A-9123-BA2388EAB99B}"/>
              </a:ext>
            </a:extLst>
          </p:cNvPr>
          <p:cNvSpPr>
            <a:spLocks noGrp="1"/>
          </p:cNvSpPr>
          <p:nvPr>
            <p:ph type="sldNum" sz="quarter" idx="10"/>
          </p:nvPr>
        </p:nvSpPr>
        <p:spPr/>
        <p:txBody>
          <a:bodyPr/>
          <a:lstStyle/>
          <a:p>
            <a:pPr>
              <a:defRPr/>
            </a:pPr>
            <a:fld id="{D58AAF7F-1AF5-46B5-BDE5-79B0A3A8A385}" type="slidenum">
              <a:rPr lang="el-GR" altLang="en-US" smtClean="0"/>
              <a:pPr>
                <a:defRPr/>
              </a:pPr>
              <a:t>10</a:t>
            </a:fld>
            <a:endParaRPr lang="el-GR"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2400" y="1295400"/>
            <a:ext cx="8763000" cy="4093428"/>
          </a:xfrm>
          <a:prstGeom prst="rect">
            <a:avLst/>
          </a:prstGeom>
        </p:spPr>
        <p:txBody>
          <a:bodyPr wrap="square">
            <a:spAutoFit/>
          </a:bodyPr>
          <a:lstStyle/>
          <a:p>
            <a:pPr marL="520700" indent="-284163" algn="just">
              <a:buFont typeface="Wingdings" pitchFamily="2" charset="2"/>
              <a:buChar char="ü"/>
            </a:pPr>
            <a:endParaRPr lang="en-US" sz="2600" dirty="0"/>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është një proces me </a:t>
            </a:r>
            <a:r>
              <a:rPr lang="en-US" sz="2600" dirty="0">
                <a:latin typeface="Cambria" panose="02040503050406030204" pitchFamily="18" charset="0"/>
                <a:ea typeface="Cambria" panose="02040503050406030204" pitchFamily="18" charset="0"/>
              </a:rPr>
              <a:t>tri</a:t>
            </a:r>
            <a:r>
              <a:rPr lang="sq-AL" sz="2600" dirty="0">
                <a:latin typeface="Cambria" panose="02040503050406030204" pitchFamily="18" charset="0"/>
                <a:ea typeface="Cambria" panose="02040503050406030204" pitchFamily="18" charset="0"/>
              </a:rPr>
              <a:t> faza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 O</a:t>
            </a:r>
            <a:r>
              <a:rPr lang="en-US" sz="2600" dirty="0">
                <a:latin typeface="Cambria" panose="02040503050406030204" pitchFamily="18" charset="0"/>
                <a:ea typeface="Cambria" panose="02040503050406030204" pitchFamily="18" charset="0"/>
              </a:rPr>
              <a:t>E</a:t>
            </a:r>
            <a:r>
              <a:rPr lang="sq-AL" sz="2600" dirty="0">
                <a:latin typeface="Cambria" panose="02040503050406030204" pitchFamily="18" charset="0"/>
                <a:ea typeface="Cambria" panose="02040503050406030204" pitchFamily="18" charset="0"/>
              </a:rPr>
              <a:t> ftohen te paraqesin informacionet e kualifikimit në fazën e parë të përzgjedhjes ( kualifikimi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vlerësohen duke u bazuar ne kriteret e kualifikimit</a:t>
            </a: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për te caktuar se cilët janë të kualifikuar për të kryer kontratën </a:t>
            </a:r>
            <a:endParaRPr lang="en-US" sz="26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duke krijuar kështu listën e shkurtër te </a:t>
            </a:r>
            <a:r>
              <a:rPr lang="en-US" sz="2600" dirty="0">
                <a:latin typeface="Cambria" panose="02040503050406030204" pitchFamily="18" charset="0"/>
                <a:ea typeface="Cambria" panose="02040503050406030204" pitchFamily="18" charset="0"/>
              </a:rPr>
              <a:t>OE </a:t>
            </a:r>
            <a:r>
              <a:rPr lang="sq-AL" sz="2600" dirty="0">
                <a:latin typeface="Cambria" panose="02040503050406030204" pitchFamily="18" charset="0"/>
                <a:ea typeface="Cambria" panose="02040503050406030204" pitchFamily="18" charset="0"/>
              </a:rPr>
              <a:t>(minimum 5 e maksimumin e cakton vete AK-zakonisht 7-8</a:t>
            </a:r>
            <a:r>
              <a:rPr lang="en-US" sz="2600" dirty="0">
                <a:latin typeface="Cambria" panose="02040503050406030204" pitchFamily="18" charset="0"/>
                <a:ea typeface="Cambria" panose="02040503050406030204" pitchFamily="18" charset="0"/>
              </a:rPr>
              <a:t>)</a:t>
            </a:r>
          </a:p>
          <a:p>
            <a:pPr marL="236537" algn="just"/>
            <a:endParaRPr lang="sq-AL" sz="2600" dirty="0">
              <a:latin typeface="Cambria" panose="02040503050406030204" pitchFamily="18" charset="0"/>
              <a:ea typeface="Cambria" panose="02040503050406030204" pitchFamily="18" charset="0"/>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50478" y="186976"/>
            <a:ext cx="7696200" cy="1077218"/>
          </a:xfrm>
          <a:prstGeom prst="rect">
            <a:avLst/>
          </a:prstGeom>
        </p:spPr>
        <p:txBody>
          <a:bodyPr wrap="square">
            <a:spAutoFit/>
          </a:bodyPr>
          <a:lstStyle/>
          <a:p>
            <a:pPr algn="ctr"/>
            <a:r>
              <a:rPr lang="sq-AL" sz="3200" b="1" dirty="0">
                <a:solidFill>
                  <a:schemeClr val="accent2">
                    <a:lumMod val="50000"/>
                  </a:schemeClr>
                </a:solidFill>
              </a:rPr>
              <a:t>Procedura konkurruese me negociata</a:t>
            </a:r>
            <a:endParaRPr lang="en-US" sz="3200" b="1" dirty="0">
              <a:solidFill>
                <a:schemeClr val="accent2">
                  <a:lumMod val="50000"/>
                </a:schemeClr>
              </a:solidFill>
            </a:endParaRPr>
          </a:p>
          <a:p>
            <a:pPr algn="ctr"/>
            <a:r>
              <a:rPr lang="sq-AL" sz="3200" dirty="0">
                <a:solidFill>
                  <a:schemeClr val="accent2">
                    <a:lumMod val="50000"/>
                  </a:schemeClr>
                </a:solidFill>
              </a:rPr>
              <a:t>Sipas </a:t>
            </a:r>
            <a:r>
              <a:rPr lang="en-US" sz="3200" dirty="0">
                <a:solidFill>
                  <a:schemeClr val="accent2">
                    <a:lumMod val="50000"/>
                  </a:schemeClr>
                </a:solidFill>
              </a:rPr>
              <a:t>Directives 2014/24/EC</a:t>
            </a:r>
            <a:r>
              <a:rPr lang="sq-AL" sz="3200" dirty="0">
                <a:solidFill>
                  <a:schemeClr val="accent2">
                    <a:lumMod val="50000"/>
                  </a:schemeClr>
                </a:solidFill>
              </a:rPr>
              <a:t> </a:t>
            </a:r>
            <a:endParaRPr lang="sq-AL" sz="2000"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2097C0C3-85A7-4FC1-9400-4B2D6E328CCA}"/>
              </a:ext>
            </a:extLst>
          </p:cNvPr>
          <p:cNvSpPr>
            <a:spLocks noGrp="1"/>
          </p:cNvSpPr>
          <p:nvPr>
            <p:ph type="sldNum" sz="quarter" idx="10"/>
          </p:nvPr>
        </p:nvSpPr>
        <p:spPr/>
        <p:txBody>
          <a:bodyPr/>
          <a:lstStyle/>
          <a:p>
            <a:pPr>
              <a:defRPr/>
            </a:pPr>
            <a:fld id="{D58AAF7F-1AF5-46B5-BDE5-79B0A3A8A385}" type="slidenum">
              <a:rPr lang="el-GR" altLang="en-US" smtClean="0"/>
              <a:pPr>
                <a:defRPr/>
              </a:pPr>
              <a:t>11</a:t>
            </a:fld>
            <a:endParaRPr lang="el-G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66700" y="1524000"/>
            <a:ext cx="8496300" cy="4893647"/>
          </a:xfrm>
          <a:prstGeom prst="rect">
            <a:avLst/>
          </a:prstGeom>
        </p:spPr>
        <p:txBody>
          <a:bodyPr wrap="square">
            <a:spAutoFit/>
          </a:bodyPr>
          <a:lstStyle/>
          <a:p>
            <a:pPr algn="just">
              <a:buFont typeface="Wingdings" pitchFamily="2" charset="2"/>
              <a:buChar char="q"/>
            </a:pPr>
            <a:r>
              <a:rPr lang="sq-AL" sz="2600" dirty="0">
                <a:latin typeface="+mj-lt"/>
              </a:rPr>
              <a:t>   </a:t>
            </a:r>
            <a:r>
              <a:rPr lang="sq-AL" sz="2600" dirty="0">
                <a:latin typeface="+mj-lt"/>
                <a:ea typeface="Cambria" panose="02040503050406030204" pitchFamily="18" charset="0"/>
              </a:rPr>
              <a:t>Sipas </a:t>
            </a:r>
            <a:r>
              <a:rPr lang="en-US" sz="2600" dirty="0">
                <a:latin typeface="+mj-lt"/>
                <a:ea typeface="Cambria" panose="02040503050406030204" pitchFamily="18" charset="0"/>
              </a:rPr>
              <a:t>Directives 2014/24/EC:</a:t>
            </a:r>
            <a:endParaRPr lang="sq-AL"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AK hynë ne negociata vetëm me operatoret nga lista e ngushte </a:t>
            </a:r>
            <a:endParaRPr lang="en-US" sz="2600" dirty="0">
              <a:latin typeface="+mj-lt"/>
              <a:ea typeface="Cambria" panose="02040503050406030204" pitchFamily="18" charset="0"/>
            </a:endParaRPr>
          </a:p>
          <a:p>
            <a:pPr marL="579437" indent="-342900" algn="just">
              <a:buFont typeface="Wingdings" panose="05000000000000000000" pitchFamily="2" charset="2"/>
              <a:buChar char="§"/>
            </a:pPr>
            <a:r>
              <a:rPr lang="sq-AL" sz="2600" dirty="0">
                <a:latin typeface="+mj-lt"/>
                <a:ea typeface="Cambria" panose="02040503050406030204" pitchFamily="18" charset="0"/>
              </a:rPr>
              <a:t>bazuar ne Tenderët fillestare te pranuara nga po ata operatore ekonomik (te listës se ngushte)</a:t>
            </a:r>
          </a:p>
          <a:p>
            <a:pPr marL="579437" indent="-342900" algn="just">
              <a:buFont typeface="Wingdings" panose="05000000000000000000" pitchFamily="2" charset="2"/>
              <a:buChar char="§"/>
            </a:pPr>
            <a:r>
              <a:rPr lang="sq-AL" sz="2600" dirty="0">
                <a:latin typeface="+mj-lt"/>
                <a:ea typeface="Cambria" panose="02040503050406030204" pitchFamily="18" charset="0"/>
              </a:rPr>
              <a:t>negociojnë me ofertuesit tenderët fillestarë dhe të gjithë tenderët e mëvonshëm të paraqitur nga ana e tyre me përjashtim të tenderëve përfundimtare </a:t>
            </a:r>
          </a:p>
          <a:p>
            <a:pPr marL="579437" indent="-342900" algn="just">
              <a:buFont typeface="Wingdings" panose="05000000000000000000" pitchFamily="2" charset="2"/>
              <a:buChar char="§"/>
            </a:pPr>
            <a:r>
              <a:rPr lang="sq-AL" sz="2600" dirty="0">
                <a:latin typeface="+mj-lt"/>
                <a:ea typeface="Cambria" panose="02040503050406030204" pitchFamily="18" charset="0"/>
              </a:rPr>
              <a:t>kërkesat minimale dhe kriteret e dhënies nuk janë pjese e negociatave</a:t>
            </a:r>
          </a:p>
          <a:p>
            <a:pPr marL="579437" indent="-342900" algn="just">
              <a:buFont typeface="Wingdings" panose="05000000000000000000" pitchFamily="2" charset="2"/>
              <a:buChar char="§"/>
            </a:pPr>
            <a:r>
              <a:rPr lang="sq-AL" sz="2600" dirty="0">
                <a:latin typeface="+mj-lt"/>
                <a:ea typeface="Cambria" panose="02040503050406030204" pitchFamily="18" charset="0"/>
              </a:rPr>
              <a:t>si rezultat i këtyre negociatave krijohet Dokumenti final i tenderit i cili ju dërgohet te gjithë operatoreve </a:t>
            </a:r>
            <a:r>
              <a:rPr lang="en-US" sz="2600" dirty="0">
                <a:latin typeface="+mj-lt"/>
                <a:ea typeface="Cambria" panose="02040503050406030204" pitchFamily="18" charset="0"/>
              </a:rPr>
              <a:t>.</a:t>
            </a:r>
            <a:endParaRPr lang="sq-AL" sz="2600" dirty="0">
              <a:latin typeface="+mj-lt"/>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66700" y="165735"/>
            <a:ext cx="8610600" cy="1384995"/>
          </a:xfrm>
          <a:prstGeom prst="rect">
            <a:avLst/>
          </a:prstGeom>
        </p:spPr>
        <p:txBody>
          <a:bodyPr wrap="square">
            <a:spAutoFit/>
          </a:bodyPr>
          <a:lstStyle/>
          <a:p>
            <a:pPr algn="ctr"/>
            <a:r>
              <a:rPr lang="sq-AL" sz="3200" b="1" dirty="0">
                <a:solidFill>
                  <a:schemeClr val="accent2">
                    <a:lumMod val="50000"/>
                  </a:schemeClr>
                </a:solidFill>
              </a:rPr>
              <a:t>Procedura konkurruese me negociata (vazhdim</a:t>
            </a:r>
            <a:r>
              <a:rPr lang="en-US" sz="3200" b="1" dirty="0">
                <a:solidFill>
                  <a:schemeClr val="accent2">
                    <a:lumMod val="50000"/>
                  </a:schemeClr>
                </a:solidFill>
              </a:rPr>
              <a:t>)</a:t>
            </a:r>
          </a:p>
          <a:p>
            <a:pPr algn="ctr"/>
            <a:endParaRPr lang="sq-AL" sz="20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EF479089-7E0B-4666-A400-143BBE02BEA7}"/>
              </a:ext>
            </a:extLst>
          </p:cNvPr>
          <p:cNvSpPr>
            <a:spLocks noGrp="1"/>
          </p:cNvSpPr>
          <p:nvPr>
            <p:ph type="sldNum" sz="quarter" idx="10"/>
          </p:nvPr>
        </p:nvSpPr>
        <p:spPr/>
        <p:txBody>
          <a:bodyPr/>
          <a:lstStyle/>
          <a:p>
            <a:pPr>
              <a:defRPr/>
            </a:pPr>
            <a:fld id="{D58AAF7F-1AF5-46B5-BDE5-79B0A3A8A385}" type="slidenum">
              <a:rPr lang="el-GR" altLang="en-US" smtClean="0"/>
              <a:pPr>
                <a:defRPr/>
              </a:pPr>
              <a:t>12</a:t>
            </a:fld>
            <a:endParaRPr lang="el-GR"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1712416"/>
            <a:ext cx="8686800" cy="4493538"/>
          </a:xfrm>
          <a:prstGeom prst="rect">
            <a:avLst/>
          </a:prstGeom>
        </p:spPr>
        <p:txBody>
          <a:bodyPr wrap="square">
            <a:spAutoFit/>
          </a:bodyPr>
          <a:lstStyle/>
          <a:p>
            <a:pPr>
              <a:buFont typeface="Wingdings" pitchFamily="2" charset="2"/>
              <a:buChar char="q"/>
            </a:pPr>
            <a:r>
              <a:rPr lang="sq-AL" sz="2600" dirty="0">
                <a:latin typeface="+mj-lt"/>
              </a:rPr>
              <a:t>   Sipas </a:t>
            </a:r>
            <a:r>
              <a:rPr lang="en-US" sz="2600" dirty="0">
                <a:latin typeface="+mj-lt"/>
              </a:rPr>
              <a:t>Directives 2014/24/EC:</a:t>
            </a:r>
            <a:endParaRPr lang="sq-AL" sz="2600" dirty="0">
              <a:latin typeface="+mj-lt"/>
            </a:endParaRPr>
          </a:p>
          <a:p>
            <a:pPr marL="520700" indent="-284163"/>
            <a:endParaRPr lang="en-US" sz="2600" dirty="0">
              <a:latin typeface="+mj-lt"/>
            </a:endParaRPr>
          </a:p>
          <a:p>
            <a:pPr marL="579437" indent="-342900">
              <a:buFont typeface="Wingdings" panose="05000000000000000000" pitchFamily="2" charset="2"/>
              <a:buChar char="§"/>
            </a:pPr>
            <a:r>
              <a:rPr lang="sq-AL" sz="2600" dirty="0">
                <a:latin typeface="+mj-lt"/>
                <a:ea typeface="Cambria" panose="02040503050406030204" pitchFamily="18" charset="0"/>
              </a:rPr>
              <a:t>Autoritetet kontraktuese mund te shpërblejnë kontratat në bazë të tenderëve fillestare pa negociata, ku ata kanë përcaktuar këtë në njoftimin e kontratës dhe ose në ftesen për shprehjen e interesit</a:t>
            </a:r>
            <a:r>
              <a:rPr lang="en-US" sz="2600" dirty="0">
                <a:latin typeface="+mj-lt"/>
                <a:ea typeface="Cambria" panose="02040503050406030204" pitchFamily="18" charset="0"/>
              </a:rPr>
              <a:t>.</a:t>
            </a:r>
          </a:p>
          <a:p>
            <a:pPr marL="236537"/>
            <a:endParaRPr lang="en-US" sz="2600" dirty="0">
              <a:latin typeface="+mj-lt"/>
              <a:ea typeface="Cambria" panose="02040503050406030204" pitchFamily="18" charset="0"/>
            </a:endParaRPr>
          </a:p>
          <a:p>
            <a:pPr marL="579437" indent="-342900">
              <a:buFont typeface="Wingdings" panose="05000000000000000000" pitchFamily="2" charset="2"/>
              <a:buChar char="§"/>
            </a:pPr>
            <a:r>
              <a:rPr lang="sq-AL" sz="2600" dirty="0">
                <a:latin typeface="+mj-lt"/>
                <a:ea typeface="Cambria" panose="02040503050406030204" pitchFamily="18" charset="0"/>
              </a:rPr>
              <a:t>Ofertat e pranuara mund te vlerësohen bazuar ne Çmimin me te ulët dhe/ose Tenderin ekonomikisht me te favorshëm.</a:t>
            </a:r>
            <a:endParaRPr lang="en-US" sz="2600" dirty="0">
              <a:latin typeface="+mj-lt"/>
              <a:ea typeface="Cambria" panose="02040503050406030204" pitchFamily="18" charset="0"/>
            </a:endParaRPr>
          </a:p>
          <a:p>
            <a:pPr marL="520700" indent="-284163"/>
            <a:endParaRPr lang="sq-AL" sz="2600" dirty="0">
              <a:latin typeface="+mj-lt"/>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8600" y="79239"/>
            <a:ext cx="8686800" cy="1384995"/>
          </a:xfrm>
          <a:prstGeom prst="rect">
            <a:avLst/>
          </a:prstGeom>
        </p:spPr>
        <p:txBody>
          <a:bodyPr wrap="square">
            <a:spAutoFit/>
          </a:bodyPr>
          <a:lstStyle/>
          <a:p>
            <a:pPr algn="ctr"/>
            <a:r>
              <a:rPr lang="sq-AL" sz="3200" b="1" dirty="0">
                <a:solidFill>
                  <a:schemeClr val="accent2">
                    <a:lumMod val="50000"/>
                  </a:schemeClr>
                </a:solidFill>
              </a:rPr>
              <a:t>Procedura konkurruese me negociata (vazhdim)</a:t>
            </a:r>
          </a:p>
          <a:p>
            <a:pPr algn="ctr"/>
            <a:endParaRPr lang="sq-AL" sz="20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D75DD8C0-B657-45D9-BA5D-EA9511449C3E}"/>
              </a:ext>
            </a:extLst>
          </p:cNvPr>
          <p:cNvSpPr>
            <a:spLocks noGrp="1"/>
          </p:cNvSpPr>
          <p:nvPr>
            <p:ph type="sldNum" sz="quarter" idx="10"/>
          </p:nvPr>
        </p:nvSpPr>
        <p:spPr/>
        <p:txBody>
          <a:bodyPr/>
          <a:lstStyle/>
          <a:p>
            <a:pPr>
              <a:defRPr/>
            </a:pPr>
            <a:fld id="{D58AAF7F-1AF5-46B5-BDE5-79B0A3A8A385}" type="slidenum">
              <a:rPr lang="el-GR" altLang="en-US" smtClean="0"/>
              <a:pPr>
                <a:defRPr/>
              </a:pPr>
              <a:t>13</a:t>
            </a:fld>
            <a:endParaRPr lang="el-G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2250281"/>
            <a:ext cx="8686800" cy="3693319"/>
          </a:xfrm>
          <a:prstGeom prst="rect">
            <a:avLst/>
          </a:prstGeom>
        </p:spPr>
        <p:txBody>
          <a:bodyPr wrap="square">
            <a:spAutoFit/>
          </a:bodyPr>
          <a:lstStyle/>
          <a:p>
            <a:pPr marL="520700" indent="-284163"/>
            <a:endParaRPr lang="en-US" sz="2600" dirty="0"/>
          </a:p>
          <a:p>
            <a:pPr marL="693737" lvl="0" indent="-457200">
              <a:buFont typeface="Wingdings" panose="05000000000000000000" pitchFamily="2" charset="2"/>
              <a:buChar char="§"/>
            </a:pPr>
            <a:r>
              <a:rPr lang="en-US" sz="2600" dirty="0">
                <a:latin typeface="Cambria" panose="02040503050406030204" pitchFamily="18" charset="0"/>
                <a:ea typeface="Cambria" panose="02040503050406030204" pitchFamily="18" charset="0"/>
              </a:rPr>
              <a:t>A</a:t>
            </a:r>
            <a:r>
              <a:rPr lang="sq-AL" sz="2600" dirty="0">
                <a:latin typeface="Cambria" panose="02040503050406030204" pitchFamily="18" charset="0"/>
                <a:ea typeface="Cambria" panose="02040503050406030204" pitchFamily="18" charset="0"/>
              </a:rPr>
              <a:t>fati kohor minimal për pranimin e kërkesave për pjesëmarrje duhet të jetë </a:t>
            </a:r>
            <a:r>
              <a:rPr lang="sq-AL" sz="2600" b="1" dirty="0">
                <a:latin typeface="Cambria" panose="02040503050406030204" pitchFamily="18" charset="0"/>
                <a:ea typeface="Cambria" panose="02040503050406030204" pitchFamily="18" charset="0"/>
              </a:rPr>
              <a:t>30 ditë</a:t>
            </a:r>
            <a:r>
              <a:rPr lang="sq-AL" sz="2600" dirty="0">
                <a:latin typeface="Cambria" panose="02040503050406030204" pitchFamily="18" charset="0"/>
                <a:ea typeface="Cambria" panose="02040503050406030204" pitchFamily="18" charset="0"/>
              </a:rPr>
              <a:t> nga data në të cilën është dërguar njoftimi për kontratë</a:t>
            </a:r>
            <a:endParaRPr lang="en-US" sz="2600" dirty="0">
              <a:latin typeface="Cambria" panose="02040503050406030204" pitchFamily="18" charset="0"/>
              <a:ea typeface="Cambria" panose="02040503050406030204" pitchFamily="18" charset="0"/>
            </a:endParaRPr>
          </a:p>
          <a:p>
            <a:pPr marL="236537" lvl="0"/>
            <a:endParaRPr lang="sq-AL" sz="2600" dirty="0">
              <a:latin typeface="Cambria" panose="02040503050406030204" pitchFamily="18" charset="0"/>
              <a:ea typeface="Cambria" panose="02040503050406030204" pitchFamily="18" charset="0"/>
            </a:endParaRPr>
          </a:p>
          <a:p>
            <a:pPr marL="693737" indent="-457200">
              <a:buFont typeface="Wingdings" panose="05000000000000000000" pitchFamily="2" charset="2"/>
              <a:buChar char="§"/>
            </a:pPr>
            <a:r>
              <a:rPr lang="en-US" sz="2600" dirty="0">
                <a:latin typeface="Cambria" panose="02040503050406030204" pitchFamily="18" charset="0"/>
                <a:ea typeface="Cambria" panose="02040503050406030204" pitchFamily="18" charset="0"/>
              </a:rPr>
              <a:t>A</a:t>
            </a:r>
            <a:r>
              <a:rPr lang="sq-AL" sz="2600" dirty="0">
                <a:latin typeface="Cambria" panose="02040503050406030204" pitchFamily="18" charset="0"/>
                <a:ea typeface="Cambria" panose="02040503050406030204" pitchFamily="18" charset="0"/>
              </a:rPr>
              <a:t>fati kohor minimal për pranimin e tenderëve fillestare do të jetë </a:t>
            </a:r>
            <a:r>
              <a:rPr lang="sq-AL" sz="2600" b="1" dirty="0">
                <a:latin typeface="Cambria" panose="02040503050406030204" pitchFamily="18" charset="0"/>
                <a:ea typeface="Cambria" panose="02040503050406030204" pitchFamily="18" charset="0"/>
              </a:rPr>
              <a:t>30 ditë </a:t>
            </a:r>
            <a:r>
              <a:rPr lang="sq-AL" sz="2600" dirty="0">
                <a:latin typeface="Cambria" panose="02040503050406030204" pitchFamily="18" charset="0"/>
                <a:ea typeface="Cambria" panose="02040503050406030204" pitchFamily="18" charset="0"/>
              </a:rPr>
              <a:t>nga data në të cilën është dërguar ftesa.</a:t>
            </a:r>
          </a:p>
          <a:p>
            <a:pPr marL="520700" indent="-284163"/>
            <a:endParaRPr lang="sq-AL" sz="26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85800" y="457200"/>
            <a:ext cx="7696200" cy="1077218"/>
          </a:xfrm>
          <a:prstGeom prst="rect">
            <a:avLst/>
          </a:prstGeom>
        </p:spPr>
        <p:txBody>
          <a:bodyPr wrap="square">
            <a:spAutoFit/>
          </a:bodyPr>
          <a:lstStyle/>
          <a:p>
            <a:pPr algn="ctr"/>
            <a:r>
              <a:rPr lang="sq-AL" sz="3200" b="1" dirty="0">
                <a:solidFill>
                  <a:schemeClr val="accent2">
                    <a:lumMod val="50000"/>
                  </a:schemeClr>
                </a:solidFill>
              </a:rPr>
              <a:t>Procedura konkurruese me negociata </a:t>
            </a:r>
            <a:endParaRPr lang="en-US" sz="3200" b="1" dirty="0">
              <a:solidFill>
                <a:schemeClr val="accent2">
                  <a:lumMod val="50000"/>
                </a:schemeClr>
              </a:solidFill>
            </a:endParaRPr>
          </a:p>
          <a:p>
            <a:pPr algn="ctr"/>
            <a:r>
              <a:rPr lang="sq-AL" sz="3200" dirty="0">
                <a:solidFill>
                  <a:schemeClr val="accent2">
                    <a:lumMod val="50000"/>
                  </a:schemeClr>
                </a:solidFill>
              </a:rPr>
              <a:t>Sipas </a:t>
            </a:r>
            <a:r>
              <a:rPr lang="en-US" sz="3200" dirty="0">
                <a:solidFill>
                  <a:schemeClr val="accent2">
                    <a:lumMod val="50000"/>
                  </a:schemeClr>
                </a:solidFill>
              </a:rPr>
              <a:t>Directives 2014/24/EC</a:t>
            </a:r>
            <a:endParaRPr lang="sq-AL" sz="32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788B224A-A2A1-4C76-837F-BD4E29447AC2}"/>
              </a:ext>
            </a:extLst>
          </p:cNvPr>
          <p:cNvSpPr>
            <a:spLocks noGrp="1"/>
          </p:cNvSpPr>
          <p:nvPr>
            <p:ph type="sldNum" sz="quarter" idx="10"/>
          </p:nvPr>
        </p:nvSpPr>
        <p:spPr/>
        <p:txBody>
          <a:bodyPr/>
          <a:lstStyle/>
          <a:p>
            <a:pPr>
              <a:defRPr/>
            </a:pPr>
            <a:fld id="{D58AAF7F-1AF5-46B5-BDE5-79B0A3A8A385}" type="slidenum">
              <a:rPr lang="el-GR" altLang="en-US" smtClean="0"/>
              <a:pPr>
                <a:defRPr/>
              </a:pPr>
              <a:t>14</a:t>
            </a:fld>
            <a:endParaRPr lang="el-GR"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2026860"/>
            <a:ext cx="8686800" cy="4493538"/>
          </a:xfrm>
          <a:prstGeom prst="rect">
            <a:avLst/>
          </a:prstGeom>
        </p:spPr>
        <p:txBody>
          <a:bodyPr wrap="square">
            <a:spAutoFit/>
          </a:bodyPr>
          <a:lstStyle/>
          <a:p>
            <a:pPr marL="520700" lvl="0" indent="-284163" algn="just">
              <a:buFont typeface="Wingdings" pitchFamily="2" charset="2"/>
              <a:buChar char="ü"/>
            </a:pPr>
            <a:r>
              <a:rPr lang="en-US" sz="2600" dirty="0">
                <a:latin typeface="+mj-lt"/>
                <a:ea typeface="Cambria" panose="02040503050406030204" pitchFamily="18" charset="0"/>
              </a:rPr>
              <a:t>M</a:t>
            </a:r>
            <a:r>
              <a:rPr lang="sq-AL" sz="2600" dirty="0">
                <a:latin typeface="+mj-lt"/>
                <a:ea typeface="Cambria" panose="02040503050406030204" pitchFamily="18" charset="0"/>
              </a:rPr>
              <a:t>und t</a:t>
            </a:r>
            <a:r>
              <a:rPr lang="en-US" sz="2600" dirty="0">
                <a:latin typeface="+mj-lt"/>
                <a:ea typeface="Cambria" panose="02040503050406030204" pitchFamily="18" charset="0"/>
              </a:rPr>
              <a:t>ë</a:t>
            </a:r>
            <a:r>
              <a:rPr lang="sq-AL" sz="2600" dirty="0">
                <a:latin typeface="+mj-lt"/>
                <a:ea typeface="Cambria" panose="02040503050406030204" pitchFamily="18" charset="0"/>
              </a:rPr>
              <a:t> përdoret vetëm n</a:t>
            </a:r>
            <a:r>
              <a:rPr lang="en-US" sz="2600" dirty="0">
                <a:latin typeface="+mj-lt"/>
                <a:ea typeface="Cambria" panose="02040503050406030204" pitchFamily="18" charset="0"/>
              </a:rPr>
              <a:t>ë</a:t>
            </a:r>
            <a:r>
              <a:rPr lang="sq-AL" sz="2600" dirty="0">
                <a:latin typeface="+mj-lt"/>
                <a:ea typeface="Cambria" panose="02040503050406030204" pitchFamily="18" charset="0"/>
              </a:rPr>
              <a:t> rast se procedurat e hapura ose të kufizuara nuk mund te shpine në rezultate të kënaqshme të prokurimit</a:t>
            </a:r>
            <a:r>
              <a:rPr lang="en-US" sz="2600" b="1" dirty="0">
                <a:latin typeface="+mj-lt"/>
                <a:ea typeface="Cambria" panose="02040503050406030204" pitchFamily="18" charset="0"/>
              </a:rPr>
              <a:t>, </a:t>
            </a:r>
            <a:r>
              <a:rPr lang="en-US" sz="2600" dirty="0" err="1">
                <a:latin typeface="+mj-lt"/>
                <a:ea typeface="Cambria" panose="02040503050406030204" pitchFamily="18" charset="0"/>
              </a:rPr>
              <a:t>si</a:t>
            </a:r>
            <a:r>
              <a:rPr lang="en-US" sz="2600" dirty="0">
                <a:latin typeface="+mj-lt"/>
                <a:ea typeface="Cambria" panose="02040503050406030204" pitchFamily="18" charset="0"/>
              </a:rPr>
              <a:t>:</a:t>
            </a:r>
          </a:p>
          <a:p>
            <a:pPr marL="236537" lvl="0" algn="just"/>
            <a:endParaRPr lang="sq-AL" sz="2600" dirty="0">
              <a:latin typeface="+mj-lt"/>
              <a:ea typeface="Cambria" panose="02040503050406030204" pitchFamily="18" charset="0"/>
            </a:endParaRPr>
          </a:p>
          <a:p>
            <a:pPr marL="693737" indent="-457200" algn="just">
              <a:buFont typeface="Wingdings" panose="05000000000000000000" pitchFamily="2" charset="2"/>
              <a:buChar char="§"/>
            </a:pPr>
            <a:r>
              <a:rPr lang="en-US" sz="2600" dirty="0">
                <a:latin typeface="+mj-lt"/>
                <a:ea typeface="Cambria" panose="02040503050406030204" pitchFamily="18" charset="0"/>
              </a:rPr>
              <a:t>S</a:t>
            </a:r>
            <a:r>
              <a:rPr lang="sq-AL" sz="2600" dirty="0">
                <a:latin typeface="+mj-lt"/>
                <a:ea typeface="Cambria" panose="02040503050406030204" pitchFamily="18" charset="0"/>
              </a:rPr>
              <a:t>i në rastin e blerjeve komplekse të tilla si produkte të sofistikuara, shërbime intelektuale (për shembull disa shërbime të konsulencës, shërbimet arkitektonike ose shërbimet inxhinierike), dhe të komunikimit të te teknologjisë</a:t>
            </a:r>
            <a:r>
              <a:rPr lang="en-US" sz="2600" dirty="0">
                <a:latin typeface="+mj-lt"/>
                <a:ea typeface="Cambria" panose="02040503050406030204" pitchFamily="18" charset="0"/>
              </a:rPr>
              <a:t>, </a:t>
            </a:r>
            <a:r>
              <a:rPr lang="en-US" sz="2600" dirty="0" err="1">
                <a:latin typeface="+mj-lt"/>
                <a:ea typeface="Cambria" panose="02040503050406030204" pitchFamily="18" charset="0"/>
              </a:rPr>
              <a:t>dhe</a:t>
            </a:r>
            <a:endParaRPr lang="sq-AL" sz="2600" dirty="0">
              <a:latin typeface="+mj-lt"/>
              <a:ea typeface="Cambria" panose="02040503050406030204" pitchFamily="18" charset="0"/>
            </a:endParaRPr>
          </a:p>
          <a:p>
            <a:pPr marL="741363" indent="-457200" algn="just">
              <a:buFont typeface="Wingdings" panose="05000000000000000000" pitchFamily="2" charset="2"/>
              <a:buChar char="§"/>
            </a:pPr>
            <a:r>
              <a:rPr lang="en-US" sz="2600" dirty="0">
                <a:latin typeface="+mj-lt"/>
                <a:ea typeface="Cambria" panose="02040503050406030204" pitchFamily="18" charset="0"/>
              </a:rPr>
              <a:t>P</a:t>
            </a:r>
            <a:r>
              <a:rPr lang="sq-AL" sz="2600" dirty="0">
                <a:latin typeface="+mj-lt"/>
                <a:ea typeface="Cambria" panose="02040503050406030204" pitchFamily="18" charset="0"/>
              </a:rPr>
              <a:t>unët e ndërtesave jo standarde ose që përfshijnë dizajn apo zgjidhje të reja</a:t>
            </a:r>
            <a:r>
              <a:rPr lang="en-US" sz="2600" dirty="0">
                <a:latin typeface="+mj-lt"/>
                <a:ea typeface="Cambria" panose="02040503050406030204" pitchFamily="18" charset="0"/>
              </a:rPr>
              <a:t>.</a:t>
            </a:r>
            <a:endParaRPr lang="sq-AL" sz="2600" dirty="0">
              <a:latin typeface="+mj-lt"/>
              <a:ea typeface="Cambria" panose="02040503050406030204" pitchFamily="18" charset="0"/>
            </a:endParaRP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85800" y="457200"/>
            <a:ext cx="7696200" cy="1569660"/>
          </a:xfrm>
          <a:prstGeom prst="rect">
            <a:avLst/>
          </a:prstGeom>
        </p:spPr>
        <p:txBody>
          <a:bodyPr wrap="square">
            <a:spAutoFit/>
          </a:bodyPr>
          <a:lstStyle/>
          <a:p>
            <a:pPr algn="ctr"/>
            <a:r>
              <a:rPr lang="sq-AL" sz="3200" b="1" dirty="0">
                <a:solidFill>
                  <a:schemeClr val="accent2">
                    <a:lumMod val="50000"/>
                  </a:schemeClr>
                </a:solidFill>
              </a:rPr>
              <a:t>Procedura konkurruese me negociata</a:t>
            </a:r>
          </a:p>
          <a:p>
            <a:pPr algn="ctr"/>
            <a:r>
              <a:rPr lang="sq-AL" sz="3200" dirty="0">
                <a:solidFill>
                  <a:schemeClr val="accent2">
                    <a:lumMod val="50000"/>
                  </a:schemeClr>
                </a:solidFill>
              </a:rPr>
              <a:t>Sipas </a:t>
            </a:r>
            <a:r>
              <a:rPr lang="sq-AL" sz="3200" dirty="0" err="1">
                <a:solidFill>
                  <a:schemeClr val="accent2">
                    <a:lumMod val="50000"/>
                  </a:schemeClr>
                </a:solidFill>
              </a:rPr>
              <a:t>Directives</a:t>
            </a:r>
            <a:r>
              <a:rPr lang="sq-AL" sz="3200" dirty="0">
                <a:solidFill>
                  <a:schemeClr val="accent2">
                    <a:lumMod val="50000"/>
                  </a:schemeClr>
                </a:solidFill>
              </a:rPr>
              <a:t> 20</a:t>
            </a:r>
            <a:r>
              <a:rPr lang="en-US" sz="3200" dirty="0">
                <a:solidFill>
                  <a:schemeClr val="accent2">
                    <a:lumMod val="50000"/>
                  </a:schemeClr>
                </a:solidFill>
              </a:rPr>
              <a:t>14</a:t>
            </a:r>
            <a:r>
              <a:rPr lang="sq-AL" sz="3200" dirty="0">
                <a:solidFill>
                  <a:schemeClr val="accent2">
                    <a:lumMod val="50000"/>
                  </a:schemeClr>
                </a:solidFill>
              </a:rPr>
              <a:t>/</a:t>
            </a:r>
            <a:r>
              <a:rPr lang="en-US" sz="3200" dirty="0">
                <a:solidFill>
                  <a:schemeClr val="accent2">
                    <a:lumMod val="50000"/>
                  </a:schemeClr>
                </a:solidFill>
              </a:rPr>
              <a:t>24/EC:</a:t>
            </a:r>
            <a:endParaRPr lang="sq-AL" sz="3200" dirty="0">
              <a:solidFill>
                <a:schemeClr val="accent2">
                  <a:lumMod val="50000"/>
                </a:schemeClr>
              </a:solidFill>
            </a:endParaRPr>
          </a:p>
          <a:p>
            <a:pPr algn="ctr"/>
            <a:endParaRPr lang="sq-AL" sz="32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D64E526C-597A-403D-87CD-67E5608135FA}"/>
              </a:ext>
            </a:extLst>
          </p:cNvPr>
          <p:cNvSpPr>
            <a:spLocks noGrp="1"/>
          </p:cNvSpPr>
          <p:nvPr>
            <p:ph type="sldNum" sz="quarter" idx="10"/>
          </p:nvPr>
        </p:nvSpPr>
        <p:spPr/>
        <p:txBody>
          <a:bodyPr/>
          <a:lstStyle/>
          <a:p>
            <a:pPr>
              <a:defRPr/>
            </a:pPr>
            <a:fld id="{D58AAF7F-1AF5-46B5-BDE5-79B0A3A8A385}" type="slidenum">
              <a:rPr lang="el-GR" altLang="en-US" smtClean="0"/>
              <a:pPr>
                <a:defRPr/>
              </a:pPr>
              <a:t>15</a:t>
            </a:fld>
            <a:endParaRPr lang="el-G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a:solidFill>
                <a:srgbClr val="0000FF"/>
              </a:solidFill>
              <a:latin typeface="Arial" pitchFamily="34" charset="0"/>
              <a:cs typeface="Arial" pitchFamily="34" charset="0"/>
            </a:endParaRPr>
          </a:p>
          <a:p>
            <a:pPr lvl="0"/>
            <a:endParaRPr lang="en-US" sz="2400" b="1" dirty="0"/>
          </a:p>
          <a:p>
            <a:pPr lvl="0">
              <a:buFont typeface="Arial" pitchFamily="34" charset="0"/>
              <a:buChar char="•"/>
            </a:pPr>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dirty="0">
                <a:solidFill>
                  <a:schemeClr val="accent2">
                    <a:lumMod val="50000"/>
                  </a:schemeClr>
                </a:solidFill>
              </a:rPr>
              <a:t>Ligji Nr. 04/L-042 i vitit 2011, neni 34</a:t>
            </a:r>
            <a:endParaRPr lang="en-US" sz="3200" b="1" dirty="0">
              <a:solidFill>
                <a:schemeClr val="accent2">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50017022"/>
              </p:ext>
            </p:extLst>
          </p:nvPr>
        </p:nvGraphicFramePr>
        <p:xfrm>
          <a:off x="228600" y="1371600"/>
          <a:ext cx="8763000" cy="5388079"/>
        </p:xfrm>
        <a:graphic>
          <a:graphicData uri="http://schemas.openxmlformats.org/drawingml/2006/table">
            <a:tbl>
              <a:tblPr firstRow="1" bandRow="1">
                <a:tableStyleId>{5C22544A-7EE6-4342-B048-85BDC9FD1C3A}</a:tableStyleId>
              </a:tblPr>
              <a:tblGrid>
                <a:gridCol w="3160427">
                  <a:extLst>
                    <a:ext uri="{9D8B030D-6E8A-4147-A177-3AD203B41FA5}">
                      <a16:colId xmlns:a16="http://schemas.microsoft.com/office/drawing/2014/main" val="20000"/>
                    </a:ext>
                  </a:extLst>
                </a:gridCol>
                <a:gridCol w="5602573">
                  <a:extLst>
                    <a:ext uri="{9D8B030D-6E8A-4147-A177-3AD203B41FA5}">
                      <a16:colId xmlns:a16="http://schemas.microsoft.com/office/drawing/2014/main" val="20001"/>
                    </a:ext>
                  </a:extLst>
                </a:gridCol>
              </a:tblGrid>
              <a:tr h="481519">
                <a:tc>
                  <a:txBody>
                    <a:bodyPr/>
                    <a:lstStyle/>
                    <a:p>
                      <a:endParaRPr lang="sq-AL" dirty="0"/>
                    </a:p>
                  </a:txBody>
                  <a:tcPr/>
                </a:tc>
                <a:tc>
                  <a:txBody>
                    <a:bodyPr/>
                    <a:lstStyle/>
                    <a:p>
                      <a:pPr algn="ctr"/>
                      <a:r>
                        <a:rPr lang="sq-AL" sz="1800" b="1" kern="1200" noProof="0" dirty="0">
                          <a:solidFill>
                            <a:schemeClr val="lt1"/>
                          </a:solidFill>
                          <a:latin typeface="+mn-lt"/>
                          <a:ea typeface="+mn-ea"/>
                          <a:cs typeface="+mn-cs"/>
                        </a:rPr>
                        <a:t>U hoqën furnizimet dhe punët</a:t>
                      </a:r>
                      <a:endParaRPr lang="sq-AL" noProof="0" dirty="0"/>
                    </a:p>
                  </a:txBody>
                  <a:tcPr/>
                </a:tc>
                <a:extLst>
                  <a:ext uri="{0D108BD9-81ED-4DB2-BD59-A6C34878D82A}">
                    <a16:rowId xmlns:a16="http://schemas.microsoft.com/office/drawing/2014/main" val="10000"/>
                  </a:ext>
                </a:extLst>
              </a:tr>
              <a:tr h="831115">
                <a:tc>
                  <a:txBody>
                    <a:bodyPr/>
                    <a:lstStyle/>
                    <a:p>
                      <a:endParaRPr lang="sq-AL" dirty="0">
                        <a:solidFill>
                          <a:schemeClr val="tx1"/>
                        </a:solidFill>
                      </a:endParaRPr>
                    </a:p>
                  </a:txBody>
                  <a:tcPr/>
                </a:tc>
                <a:tc>
                  <a:txBody>
                    <a:bodyPr/>
                    <a:lstStyle/>
                    <a:p>
                      <a:pPr algn="ctr"/>
                      <a:r>
                        <a:rPr lang="sq-AL" sz="1800" b="1" kern="1200">
                          <a:solidFill>
                            <a:schemeClr val="dk1"/>
                          </a:solidFill>
                          <a:latin typeface="+mn-lt"/>
                          <a:ea typeface="+mn-ea"/>
                          <a:cs typeface="+mn-cs"/>
                        </a:rPr>
                        <a:t>Procedura e negociuar pas publikimit te njoftimit per </a:t>
                      </a:r>
                      <a:r>
                        <a:rPr lang="sq-AL" sz="1800" b="1" kern="1200" noProof="0">
                          <a:solidFill>
                            <a:schemeClr val="dk1"/>
                          </a:solidFill>
                          <a:latin typeface="+mn-lt"/>
                          <a:ea typeface="+mn-ea"/>
                          <a:cs typeface="+mn-cs"/>
                        </a:rPr>
                        <a:t>kontrate</a:t>
                      </a:r>
                      <a:endParaRPr lang="sq-AL" noProof="0" dirty="0"/>
                    </a:p>
                  </a:txBody>
                  <a:tcPr/>
                </a:tc>
                <a:extLst>
                  <a:ext uri="{0D108BD9-81ED-4DB2-BD59-A6C34878D82A}">
                    <a16:rowId xmlns:a16="http://schemas.microsoft.com/office/drawing/2014/main" val="10001"/>
                  </a:ext>
                </a:extLst>
              </a:tr>
              <a:tr h="48151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Cilat lloje te kontratave?</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a:solidFill>
                            <a:schemeClr val="dk1"/>
                          </a:solidFill>
                          <a:latin typeface="+mn-lt"/>
                          <a:ea typeface="+mn-ea"/>
                          <a:cs typeface="+mn-cs"/>
                        </a:rPr>
                        <a:t>Kontratat për shërbime</a:t>
                      </a:r>
                      <a:endParaRPr lang="sq-AL" dirty="0">
                        <a:solidFill>
                          <a:srgbClr val="FF0000"/>
                        </a:solidFill>
                      </a:endParaRPr>
                    </a:p>
                  </a:txBody>
                  <a:tcPr/>
                </a:tc>
                <a:extLst>
                  <a:ext uri="{0D108BD9-81ED-4DB2-BD59-A6C34878D82A}">
                    <a16:rowId xmlns:a16="http://schemas.microsoft.com/office/drawing/2014/main" val="10002"/>
                  </a:ext>
                </a:extLst>
              </a:tr>
              <a:tr h="48151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Kur mund te përdoret?</a:t>
                      </a:r>
                      <a:endParaRPr lang="sq-AL" sz="1800" dirty="0">
                        <a:solidFill>
                          <a:schemeClr val="tx1"/>
                        </a:solidFill>
                        <a:latin typeface="+mn-lt"/>
                        <a:ea typeface="Calibri"/>
                        <a:cs typeface="Times New Roman"/>
                      </a:endParaRPr>
                    </a:p>
                  </a:txBody>
                  <a:tcPr marL="68580" marR="68580" marT="0" marB="0"/>
                </a:tc>
                <a:tc>
                  <a:txBody>
                    <a:bodyPr/>
                    <a:lstStyle/>
                    <a:p>
                      <a:pPr algn="l"/>
                      <a:r>
                        <a:rPr lang="sq-AL" sz="1800" kern="1200" dirty="0">
                          <a:solidFill>
                            <a:schemeClr val="dk1"/>
                          </a:solidFill>
                          <a:latin typeface="+mn-lt"/>
                          <a:ea typeface="+mn-ea"/>
                          <a:cs typeface="+mn-cs"/>
                        </a:rPr>
                        <a:t>Ne raste te veçanta </a:t>
                      </a:r>
                      <a:endParaRPr lang="sq-AL" dirty="0">
                        <a:solidFill>
                          <a:srgbClr val="FF0000"/>
                        </a:solidFill>
                      </a:endParaRPr>
                    </a:p>
                  </a:txBody>
                  <a:tcPr/>
                </a:tc>
                <a:extLst>
                  <a:ext uri="{0D108BD9-81ED-4DB2-BD59-A6C34878D82A}">
                    <a16:rowId xmlns:a16="http://schemas.microsoft.com/office/drawing/2014/main" val="10003"/>
                  </a:ext>
                </a:extLst>
              </a:tr>
              <a:tr h="831115">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Kush i miraton?</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Autoriteti Kontraktues- Zyrtari i prokurimit mbështetur ne faktorë te </a:t>
                      </a:r>
                      <a:r>
                        <a:rPr lang="sq-AL" sz="1800" kern="1200" dirty="0">
                          <a:solidFill>
                            <a:schemeClr val="tx1"/>
                          </a:solidFill>
                          <a:latin typeface="+mn-lt"/>
                          <a:ea typeface="+mn-ea"/>
                          <a:cs typeface="+mn-cs"/>
                        </a:rPr>
                        <a:t>verifikues</a:t>
                      </a:r>
                      <a:r>
                        <a:rPr lang="sq-AL" sz="1800" b="0" kern="1200" dirty="0">
                          <a:solidFill>
                            <a:schemeClr val="tx1"/>
                          </a:solidFill>
                          <a:latin typeface="+mj-lt"/>
                          <a:ea typeface="+mn-ea"/>
                          <a:cs typeface="+mn-cs"/>
                        </a:rPr>
                        <a:t>h</a:t>
                      </a:r>
                      <a:r>
                        <a:rPr lang="sq-AL" sz="1800" b="0" dirty="0">
                          <a:solidFill>
                            <a:schemeClr val="tx1"/>
                          </a:solidFill>
                          <a:latin typeface="+mj-lt"/>
                        </a:rPr>
                        <a:t>ë</a:t>
                      </a:r>
                      <a:r>
                        <a:rPr lang="sq-AL" sz="1800" b="0" kern="1200" dirty="0">
                          <a:solidFill>
                            <a:schemeClr val="tx1"/>
                          </a:solidFill>
                          <a:latin typeface="+mj-lt"/>
                          <a:ea typeface="+mn-ea"/>
                          <a:cs typeface="+mn-cs"/>
                        </a:rPr>
                        <a:t>m</a:t>
                      </a:r>
                      <a:r>
                        <a:rPr lang="sq-AL" sz="1800" kern="1200" dirty="0">
                          <a:solidFill>
                            <a:schemeClr val="tx1"/>
                          </a:solidFill>
                          <a:latin typeface="+mn-lt"/>
                          <a:ea typeface="+mn-ea"/>
                          <a:cs typeface="+mn-cs"/>
                        </a:rPr>
                        <a:t> –</a:t>
                      </a:r>
                      <a:r>
                        <a:rPr lang="sq-AL" sz="1800" kern="1200" dirty="0">
                          <a:solidFill>
                            <a:schemeClr val="dk1"/>
                          </a:solidFill>
                          <a:latin typeface="+mn-lt"/>
                          <a:ea typeface="+mn-ea"/>
                          <a:cs typeface="+mn-cs"/>
                        </a:rPr>
                        <a:t>konstatimi formal</a:t>
                      </a:r>
                      <a:endParaRPr lang="sq-AL" dirty="0">
                        <a:solidFill>
                          <a:srgbClr val="FF0000"/>
                        </a:solidFill>
                      </a:endParaRPr>
                    </a:p>
                  </a:txBody>
                  <a:tcPr/>
                </a:tc>
                <a:extLst>
                  <a:ext uri="{0D108BD9-81ED-4DB2-BD59-A6C34878D82A}">
                    <a16:rowId xmlns:a16="http://schemas.microsoft.com/office/drawing/2014/main" val="10004"/>
                  </a:ext>
                </a:extLst>
              </a:tr>
              <a:tr h="831115">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Numri minimal i OE?</a:t>
                      </a:r>
                      <a:endParaRPr lang="sq-AL" sz="1800" dirty="0">
                        <a:solidFill>
                          <a:schemeClr val="tx1"/>
                        </a:solidFill>
                        <a:latin typeface="+mn-lt"/>
                        <a:ea typeface="Calibri"/>
                        <a:cs typeface="Times New Roman"/>
                      </a:endParaRPr>
                    </a:p>
                  </a:txBody>
                  <a:tcPr marL="68580" marR="68580" marT="0" marB="0"/>
                </a:tc>
                <a:tc>
                  <a:txBody>
                    <a:bodyPr/>
                    <a:lstStyle/>
                    <a:p>
                      <a:r>
                        <a:rPr lang="sq-AL" sz="1800" b="1" kern="1200" dirty="0">
                          <a:solidFill>
                            <a:srgbClr val="FF0000"/>
                          </a:solidFill>
                          <a:latin typeface="+mn-lt"/>
                          <a:ea typeface="+mn-ea"/>
                          <a:cs typeface="+mn-cs"/>
                        </a:rPr>
                        <a:t>2 </a:t>
                      </a:r>
                      <a:r>
                        <a:rPr lang="sq-AL" sz="1800" b="1" kern="1200" dirty="0">
                          <a:solidFill>
                            <a:schemeClr val="dk1"/>
                          </a:solidFill>
                          <a:latin typeface="+mn-lt"/>
                          <a:ea typeface="+mn-ea"/>
                          <a:cs typeface="+mn-cs"/>
                        </a:rPr>
                        <a:t>kërkesa për pjesëmarrje</a:t>
                      </a:r>
                      <a:r>
                        <a:rPr lang="sq-AL" sz="1800" kern="1200" dirty="0">
                          <a:solidFill>
                            <a:schemeClr val="dk1"/>
                          </a:solidFill>
                          <a:latin typeface="+mn-lt"/>
                          <a:ea typeface="+mn-ea"/>
                          <a:cs typeface="+mn-cs"/>
                        </a:rPr>
                        <a:t> </a:t>
                      </a:r>
                    </a:p>
                    <a:p>
                      <a:r>
                        <a:rPr lang="sq-AL" sz="1800" b="1" kern="1200" dirty="0">
                          <a:solidFill>
                            <a:srgbClr val="FF0000"/>
                          </a:solidFill>
                          <a:latin typeface="+mn-lt"/>
                          <a:ea typeface="+mn-ea"/>
                          <a:cs typeface="+mn-cs"/>
                        </a:rPr>
                        <a:t>2</a:t>
                      </a:r>
                      <a:r>
                        <a:rPr lang="sq-AL" sz="1800" b="1" kern="1200" dirty="0">
                          <a:solidFill>
                            <a:schemeClr val="dk1"/>
                          </a:solidFill>
                          <a:latin typeface="+mn-lt"/>
                          <a:ea typeface="+mn-ea"/>
                          <a:cs typeface="+mn-cs"/>
                        </a:rPr>
                        <a:t> tenderë të përgjegjshëm </a:t>
                      </a:r>
                      <a:endParaRPr lang="sq-AL" dirty="0"/>
                    </a:p>
                  </a:txBody>
                  <a:tcPr/>
                </a:tc>
                <a:extLst>
                  <a:ext uri="{0D108BD9-81ED-4DB2-BD59-A6C34878D82A}">
                    <a16:rowId xmlns:a16="http://schemas.microsoft.com/office/drawing/2014/main" val="10005"/>
                  </a:ext>
                </a:extLst>
              </a:tr>
              <a:tr h="576859">
                <a:tc>
                  <a:txBody>
                    <a:bodyPr/>
                    <a:lstStyle/>
                    <a:p>
                      <a:pPr marL="0" marR="0" algn="ctr">
                        <a:lnSpc>
                          <a:spcPct val="115000"/>
                        </a:lnSpc>
                        <a:spcBef>
                          <a:spcPts val="1200"/>
                        </a:spcBef>
                        <a:spcAft>
                          <a:spcPts val="0"/>
                        </a:spcAft>
                      </a:pPr>
                      <a:r>
                        <a:rPr lang="sq-AL" sz="1800" b="1" i="1" dirty="0">
                          <a:solidFill>
                            <a:schemeClr val="tx1"/>
                          </a:solidFill>
                          <a:latin typeface="+mn-lt"/>
                          <a:ea typeface="Calibri"/>
                          <a:cs typeface="JEOLGJ+TimesNewRoman,Bold"/>
                        </a:rPr>
                        <a:t>Revokim nëse me pak se 2?</a:t>
                      </a:r>
                      <a:endParaRPr lang="sq-AL" sz="1800" dirty="0">
                        <a:solidFill>
                          <a:schemeClr val="tx1"/>
                        </a:solidFill>
                        <a:latin typeface="+mn-lt"/>
                        <a:ea typeface="Calibri"/>
                        <a:cs typeface="Times New Roman"/>
                      </a:endParaRPr>
                    </a:p>
                  </a:txBody>
                  <a:tcPr marL="68580" marR="68580" marT="0" marB="0"/>
                </a:tc>
                <a:tc>
                  <a:txBody>
                    <a:bodyPr/>
                    <a:lstStyle/>
                    <a:p>
                      <a:r>
                        <a:rPr lang="sq-AL" sz="1800" kern="1200" dirty="0">
                          <a:solidFill>
                            <a:schemeClr val="dk1"/>
                          </a:solidFill>
                          <a:latin typeface="+mn-lt"/>
                          <a:ea typeface="+mn-ea"/>
                          <a:cs typeface="+mn-cs"/>
                        </a:rPr>
                        <a:t>Autoriteti Kontraktues</a:t>
                      </a:r>
                      <a:endParaRPr lang="sq-AL" b="1" dirty="0">
                        <a:solidFill>
                          <a:srgbClr val="FF0000"/>
                        </a:solidFill>
                      </a:endParaRPr>
                    </a:p>
                  </a:txBody>
                  <a:tcPr/>
                </a:tc>
                <a:extLst>
                  <a:ext uri="{0D108BD9-81ED-4DB2-BD59-A6C34878D82A}">
                    <a16:rowId xmlns:a16="http://schemas.microsoft.com/office/drawing/2014/main" val="10006"/>
                  </a:ext>
                </a:extLst>
              </a:tr>
              <a:tr h="819241">
                <a:tc>
                  <a:txBody>
                    <a:bodyPr/>
                    <a:lstStyle/>
                    <a:p>
                      <a:pPr marL="0" marR="0" algn="ctr">
                        <a:lnSpc>
                          <a:spcPct val="115000"/>
                        </a:lnSpc>
                        <a:spcBef>
                          <a:spcPts val="1200"/>
                        </a:spcBef>
                        <a:spcAft>
                          <a:spcPts val="0"/>
                        </a:spcAft>
                      </a:pPr>
                      <a:r>
                        <a:rPr lang="sq-AL" sz="1800" b="1" i="1" kern="1200" dirty="0">
                          <a:solidFill>
                            <a:schemeClr val="tx1"/>
                          </a:solidFill>
                          <a:latin typeface="+mn-lt"/>
                          <a:ea typeface="+mn-ea"/>
                          <a:cs typeface="+mn-cs"/>
                        </a:rPr>
                        <a:t>Shqyrtim i vendimit te AK-se?</a:t>
                      </a:r>
                      <a:endParaRPr lang="sq-AL" sz="1800" dirty="0">
                        <a:solidFill>
                          <a:schemeClr val="tx1"/>
                        </a:solidFill>
                        <a:latin typeface="+mn-lt"/>
                        <a:ea typeface="Calibri"/>
                        <a:cs typeface="Times New Roman"/>
                      </a:endParaRPr>
                    </a:p>
                  </a:txBody>
                  <a:tcPr marL="68580" marR="68580" marT="0" marB="0"/>
                </a:tc>
                <a:tc>
                  <a:txBody>
                    <a:bodyPr/>
                    <a:lstStyle/>
                    <a:p>
                      <a:r>
                        <a:rPr lang="sq-AL" noProof="0" dirty="0"/>
                        <a:t>Situatë gati e njëjte</a:t>
                      </a:r>
                    </a:p>
                  </a:txBody>
                  <a:tcPr/>
                </a:tc>
                <a:extLst>
                  <a:ext uri="{0D108BD9-81ED-4DB2-BD59-A6C34878D82A}">
                    <a16:rowId xmlns:a16="http://schemas.microsoft.com/office/drawing/2014/main" val="10007"/>
                  </a:ext>
                </a:extLst>
              </a:tr>
            </a:tbl>
          </a:graphicData>
        </a:graphic>
      </p:graphicFrame>
      <p:sp>
        <p:nvSpPr>
          <p:cNvPr id="6" name="Slide Number Placeholder 5">
            <a:extLst>
              <a:ext uri="{FF2B5EF4-FFF2-40B4-BE49-F238E27FC236}">
                <a16:creationId xmlns:a16="http://schemas.microsoft.com/office/drawing/2014/main" id="{ABBA52B3-D67B-479D-B81A-D352AF02A3F4}"/>
              </a:ext>
            </a:extLst>
          </p:cNvPr>
          <p:cNvSpPr>
            <a:spLocks noGrp="1"/>
          </p:cNvSpPr>
          <p:nvPr>
            <p:ph type="sldNum" sz="quarter" idx="10"/>
          </p:nvPr>
        </p:nvSpPr>
        <p:spPr/>
        <p:txBody>
          <a:bodyPr/>
          <a:lstStyle/>
          <a:p>
            <a:pPr>
              <a:defRPr/>
            </a:pPr>
            <a:fld id="{D58AAF7F-1AF5-46B5-BDE5-79B0A3A8A385}" type="slidenum">
              <a:rPr lang="el-GR" altLang="en-US" smtClean="0"/>
              <a:pPr>
                <a:defRPr/>
              </a:pPr>
              <a:t>16</a:t>
            </a:fld>
            <a:endParaRPr lang="el-G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a:solidFill>
                <a:srgbClr val="0000FF"/>
              </a:solidFill>
              <a:latin typeface="Arial" pitchFamily="34" charset="0"/>
              <a:cs typeface="Arial" pitchFamily="34" charset="0"/>
            </a:endParaRPr>
          </a:p>
          <a:p>
            <a:pPr lvl="0"/>
            <a:endParaRPr lang="en-US" sz="2400" b="1" dirty="0"/>
          </a:p>
          <a:p>
            <a:pPr lvl="0">
              <a:buFont typeface="Arial" pitchFamily="34" charset="0"/>
              <a:buChar char="•"/>
            </a:pPr>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a:p>
            <a:pPr lvl="0"/>
            <a:endParaRPr lang="en-US" sz="2400" dirty="0">
              <a:solidFill>
                <a:srgbClr val="FF0000"/>
              </a:solidFill>
            </a:endParaRPr>
          </a:p>
        </p:txBody>
      </p:sp>
      <p:sp>
        <p:nvSpPr>
          <p:cNvPr id="3" name="Title 1"/>
          <p:cNvSpPr txBox="1">
            <a:spLocks/>
          </p:cNvSpPr>
          <p:nvPr/>
        </p:nvSpPr>
        <p:spPr>
          <a:xfrm>
            <a:off x="459581" y="219075"/>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dirty="0">
                <a:solidFill>
                  <a:schemeClr val="accent2">
                    <a:lumMod val="50000"/>
                  </a:schemeClr>
                </a:solidFill>
              </a:rPr>
              <a:t>Ligji Nr. 0</a:t>
            </a:r>
            <a:r>
              <a:rPr lang="en-US" sz="3200" b="1" dirty="0">
                <a:solidFill>
                  <a:schemeClr val="accent2">
                    <a:lumMod val="50000"/>
                  </a:schemeClr>
                </a:solidFill>
              </a:rPr>
              <a:t>5</a:t>
            </a:r>
            <a:r>
              <a:rPr lang="sq-AL" sz="3200" b="1" dirty="0">
                <a:solidFill>
                  <a:schemeClr val="accent2">
                    <a:lumMod val="50000"/>
                  </a:schemeClr>
                </a:solidFill>
              </a:rPr>
              <a:t>/L-0</a:t>
            </a:r>
            <a:r>
              <a:rPr lang="en-US" sz="3200" b="1" dirty="0">
                <a:solidFill>
                  <a:schemeClr val="accent2">
                    <a:lumMod val="50000"/>
                  </a:schemeClr>
                </a:solidFill>
              </a:rPr>
              <a:t>68</a:t>
            </a:r>
            <a:r>
              <a:rPr lang="sq-AL" sz="3200" b="1" dirty="0">
                <a:solidFill>
                  <a:schemeClr val="accent2">
                    <a:lumMod val="50000"/>
                  </a:schemeClr>
                </a:solidFill>
              </a:rPr>
              <a:t> i vitit 201</a:t>
            </a:r>
            <a:r>
              <a:rPr lang="en-US" sz="3200" b="1" dirty="0">
                <a:solidFill>
                  <a:schemeClr val="accent2">
                    <a:lumMod val="50000"/>
                  </a:schemeClr>
                </a:solidFill>
              </a:rPr>
              <a:t>6</a:t>
            </a:r>
            <a:r>
              <a:rPr lang="sq-AL" sz="3200" b="1" dirty="0">
                <a:solidFill>
                  <a:schemeClr val="accent2">
                    <a:lumMod val="50000"/>
                  </a:schemeClr>
                </a:solidFill>
              </a:rPr>
              <a:t>, neni 34</a:t>
            </a:r>
            <a:endParaRPr lang="en-US" sz="3200" b="1" dirty="0">
              <a:solidFill>
                <a:schemeClr val="accent2">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6831742"/>
              </p:ext>
            </p:extLst>
          </p:nvPr>
        </p:nvGraphicFramePr>
        <p:xfrm>
          <a:off x="228600" y="1371600"/>
          <a:ext cx="8686800" cy="5336120"/>
        </p:xfrm>
        <a:graphic>
          <a:graphicData uri="http://schemas.openxmlformats.org/drawingml/2006/table">
            <a:tbl>
              <a:tblPr firstRow="1" bandRow="1">
                <a:tableStyleId>{5C22544A-7EE6-4342-B048-85BDC9FD1C3A}</a:tableStyleId>
              </a:tblPr>
              <a:tblGrid>
                <a:gridCol w="3132945">
                  <a:extLst>
                    <a:ext uri="{9D8B030D-6E8A-4147-A177-3AD203B41FA5}">
                      <a16:colId xmlns:a16="http://schemas.microsoft.com/office/drawing/2014/main" val="20000"/>
                    </a:ext>
                  </a:extLst>
                </a:gridCol>
                <a:gridCol w="5553855">
                  <a:extLst>
                    <a:ext uri="{9D8B030D-6E8A-4147-A177-3AD203B41FA5}">
                      <a16:colId xmlns:a16="http://schemas.microsoft.com/office/drawing/2014/main" val="20001"/>
                    </a:ext>
                  </a:extLst>
                </a:gridCol>
              </a:tblGrid>
              <a:tr h="541593">
                <a:tc>
                  <a:txBody>
                    <a:bodyPr/>
                    <a:lstStyle/>
                    <a:p>
                      <a:r>
                        <a:rPr lang="sq-AL" noProof="0" dirty="0">
                          <a:solidFill>
                            <a:schemeClr val="tx1"/>
                          </a:solidFill>
                        </a:rPr>
                        <a:t>Situatë  e ndryshuar</a:t>
                      </a:r>
                    </a:p>
                  </a:txBody>
                  <a:tcPr/>
                </a:tc>
                <a:tc>
                  <a:txBody>
                    <a:bodyPr/>
                    <a:lstStyle/>
                    <a:p>
                      <a:pPr algn="ctr"/>
                      <a:r>
                        <a:rPr lang="sq-AL" sz="1800" b="1" kern="1200" noProof="0">
                          <a:solidFill>
                            <a:schemeClr val="lt1"/>
                          </a:solidFill>
                          <a:latin typeface="+mn-lt"/>
                          <a:ea typeface="+mn-ea"/>
                          <a:cs typeface="+mn-cs"/>
                        </a:rPr>
                        <a:t>U shtuan furnizimet dhe punët</a:t>
                      </a:r>
                      <a:endParaRPr lang="sq-AL" noProof="0"/>
                    </a:p>
                  </a:txBody>
                  <a:tcPr/>
                </a:tc>
                <a:extLst>
                  <a:ext uri="{0D108BD9-81ED-4DB2-BD59-A6C34878D82A}">
                    <a16:rowId xmlns:a16="http://schemas.microsoft.com/office/drawing/2014/main" val="10000"/>
                  </a:ext>
                </a:extLst>
              </a:tr>
              <a:tr h="682556">
                <a:tc>
                  <a:txBody>
                    <a:bodyPr/>
                    <a:lstStyle/>
                    <a:p>
                      <a:endParaRPr lang="sq-AL" noProof="0" dirty="0">
                        <a:solidFill>
                          <a:schemeClr val="tx1"/>
                        </a:solidFill>
                      </a:endParaRPr>
                    </a:p>
                  </a:txBody>
                  <a:tcPr/>
                </a:tc>
                <a:tc>
                  <a:txBody>
                    <a:bodyPr/>
                    <a:lstStyle/>
                    <a:p>
                      <a:pPr algn="ctr"/>
                      <a:r>
                        <a:rPr lang="sq-AL" sz="1800" b="1" kern="1200" noProof="0">
                          <a:solidFill>
                            <a:schemeClr val="dk1"/>
                          </a:solidFill>
                          <a:latin typeface="+mn-lt"/>
                          <a:ea typeface="+mn-ea"/>
                          <a:cs typeface="+mn-cs"/>
                        </a:rPr>
                        <a:t>Procedura konkurruese</a:t>
                      </a:r>
                      <a:r>
                        <a:rPr lang="sq-AL" sz="1800" b="1" kern="1200" baseline="0" noProof="0">
                          <a:solidFill>
                            <a:schemeClr val="dk1"/>
                          </a:solidFill>
                          <a:latin typeface="+mn-lt"/>
                          <a:ea typeface="+mn-ea"/>
                          <a:cs typeface="+mn-cs"/>
                        </a:rPr>
                        <a:t> me negociata</a:t>
                      </a:r>
                      <a:endParaRPr lang="sq-AL" noProof="0"/>
                    </a:p>
                  </a:txBody>
                  <a:tcPr/>
                </a:tc>
                <a:extLst>
                  <a:ext uri="{0D108BD9-81ED-4DB2-BD59-A6C34878D82A}">
                    <a16:rowId xmlns:a16="http://schemas.microsoft.com/office/drawing/2014/main" val="10001"/>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Cilat lloje te kontratave?</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kern="1200" noProof="0" dirty="0">
                          <a:solidFill>
                            <a:schemeClr val="tx1"/>
                          </a:solidFill>
                          <a:latin typeface="+mn-lt"/>
                          <a:ea typeface="+mn-ea"/>
                          <a:cs typeface="+mn-cs"/>
                        </a:rPr>
                        <a:t>Kontratat për furnizime, shërbime dhe pune</a:t>
                      </a:r>
                      <a:endParaRPr lang="sq-AL" noProof="0" dirty="0">
                        <a:solidFill>
                          <a:schemeClr val="tx1"/>
                        </a:solidFill>
                      </a:endParaRPr>
                    </a:p>
                  </a:txBody>
                  <a:tcPr/>
                </a:tc>
                <a:extLst>
                  <a:ext uri="{0D108BD9-81ED-4DB2-BD59-A6C34878D82A}">
                    <a16:rowId xmlns:a16="http://schemas.microsoft.com/office/drawing/2014/main" val="10002"/>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Kur mund te përdoret?</a:t>
                      </a:r>
                      <a:endParaRPr lang="sq-AL" sz="1800" noProof="0" dirty="0">
                        <a:solidFill>
                          <a:schemeClr val="tx1"/>
                        </a:solidFill>
                        <a:latin typeface="+mn-lt"/>
                        <a:ea typeface="Calibri"/>
                        <a:cs typeface="Times New Roman"/>
                      </a:endParaRPr>
                    </a:p>
                  </a:txBody>
                  <a:tcPr marL="68580" marR="68580" marT="0" marB="0"/>
                </a:tc>
                <a:tc>
                  <a:txBody>
                    <a:bodyPr/>
                    <a:lstStyle/>
                    <a:p>
                      <a:pPr algn="l"/>
                      <a:r>
                        <a:rPr lang="sq-AL" sz="1800" kern="1200" noProof="0" dirty="0">
                          <a:solidFill>
                            <a:schemeClr val="tx1"/>
                          </a:solidFill>
                          <a:latin typeface="+mn-lt"/>
                          <a:ea typeface="+mn-ea"/>
                          <a:cs typeface="+mn-cs"/>
                        </a:rPr>
                        <a:t>Ne raste te veçanta </a:t>
                      </a:r>
                      <a:endParaRPr lang="sq-AL" noProof="0" dirty="0">
                        <a:solidFill>
                          <a:schemeClr val="tx1"/>
                        </a:solidFill>
                      </a:endParaRPr>
                    </a:p>
                  </a:txBody>
                  <a:tcPr/>
                </a:tc>
                <a:extLst>
                  <a:ext uri="{0D108BD9-81ED-4DB2-BD59-A6C34878D82A}">
                    <a16:rowId xmlns:a16="http://schemas.microsoft.com/office/drawing/2014/main" val="10003"/>
                  </a:ext>
                </a:extLst>
              </a:tr>
              <a:tr h="541593">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Kush i miraton?</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kern="1200" noProof="0" dirty="0">
                          <a:solidFill>
                            <a:schemeClr val="tx1"/>
                          </a:solidFill>
                          <a:latin typeface="+mn-lt"/>
                          <a:ea typeface="+mn-ea"/>
                          <a:cs typeface="+mn-cs"/>
                        </a:rPr>
                        <a:t>Nuk nevojitet aprovimi</a:t>
                      </a:r>
                      <a:endParaRPr lang="sq-AL" noProof="0" dirty="0">
                        <a:solidFill>
                          <a:schemeClr val="tx1"/>
                        </a:solidFill>
                      </a:endParaRPr>
                    </a:p>
                  </a:txBody>
                  <a:tcPr/>
                </a:tc>
                <a:extLst>
                  <a:ext uri="{0D108BD9-81ED-4DB2-BD59-A6C34878D82A}">
                    <a16:rowId xmlns:a16="http://schemas.microsoft.com/office/drawing/2014/main" val="10004"/>
                  </a:ext>
                </a:extLst>
              </a:tr>
              <a:tr h="934805">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Numri minimal i OE?</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b="1" kern="1200" noProof="0" dirty="0">
                          <a:solidFill>
                            <a:schemeClr val="tx1"/>
                          </a:solidFill>
                          <a:latin typeface="+mn-lt"/>
                          <a:ea typeface="+mn-ea"/>
                          <a:cs typeface="+mn-cs"/>
                        </a:rPr>
                        <a:t>3 kërkesa për pjesëmarrje</a:t>
                      </a:r>
                      <a:r>
                        <a:rPr lang="sq-AL" sz="1800" kern="1200" noProof="0" dirty="0">
                          <a:solidFill>
                            <a:schemeClr val="tx1"/>
                          </a:solidFill>
                          <a:latin typeface="+mn-lt"/>
                          <a:ea typeface="+mn-ea"/>
                          <a:cs typeface="+mn-cs"/>
                        </a:rPr>
                        <a:t> </a:t>
                      </a:r>
                    </a:p>
                    <a:p>
                      <a:r>
                        <a:rPr lang="en-US" sz="1800" b="1" kern="1200" noProof="0" dirty="0">
                          <a:solidFill>
                            <a:schemeClr val="tx1"/>
                          </a:solidFill>
                          <a:latin typeface="+mn-lt"/>
                          <a:ea typeface="+mn-ea"/>
                          <a:cs typeface="+mn-cs"/>
                        </a:rPr>
                        <a:t>1 </a:t>
                      </a:r>
                      <a:r>
                        <a:rPr lang="sq-AL" sz="1800" b="1" kern="1200" noProof="0" dirty="0">
                          <a:solidFill>
                            <a:schemeClr val="tx1"/>
                          </a:solidFill>
                          <a:latin typeface="+mn-lt"/>
                          <a:ea typeface="+mn-ea"/>
                          <a:cs typeface="+mn-cs"/>
                        </a:rPr>
                        <a:t>tenderë të përgjegjshëm </a:t>
                      </a:r>
                      <a:endParaRPr lang="sq-AL" noProof="0" dirty="0">
                        <a:solidFill>
                          <a:schemeClr val="tx1"/>
                        </a:solidFill>
                      </a:endParaRPr>
                    </a:p>
                  </a:txBody>
                  <a:tcPr/>
                </a:tc>
                <a:extLst>
                  <a:ext uri="{0D108BD9-81ED-4DB2-BD59-A6C34878D82A}">
                    <a16:rowId xmlns:a16="http://schemas.microsoft.com/office/drawing/2014/main" val="10005"/>
                  </a:ext>
                </a:extLst>
              </a:tr>
              <a:tr h="562138">
                <a:tc>
                  <a:txBody>
                    <a:bodyPr/>
                    <a:lstStyle/>
                    <a:p>
                      <a:pPr marL="0" marR="0" algn="ctr">
                        <a:lnSpc>
                          <a:spcPct val="115000"/>
                        </a:lnSpc>
                        <a:spcBef>
                          <a:spcPts val="1200"/>
                        </a:spcBef>
                        <a:spcAft>
                          <a:spcPts val="0"/>
                        </a:spcAft>
                      </a:pPr>
                      <a:r>
                        <a:rPr lang="sq-AL" sz="1800" b="1" i="1" noProof="0" dirty="0">
                          <a:solidFill>
                            <a:schemeClr val="tx1"/>
                          </a:solidFill>
                          <a:latin typeface="+mn-lt"/>
                          <a:ea typeface="Calibri"/>
                          <a:cs typeface="JEOLGJ+TimesNewRoman,Bold"/>
                        </a:rPr>
                        <a:t>Revokim nëse me pak se 2?</a:t>
                      </a:r>
                      <a:endParaRPr lang="sq-AL" sz="1800" noProof="0" dirty="0">
                        <a:solidFill>
                          <a:schemeClr val="tx1"/>
                        </a:solidFill>
                        <a:latin typeface="+mn-lt"/>
                        <a:ea typeface="Calibri"/>
                        <a:cs typeface="Times New Roman"/>
                      </a:endParaRPr>
                    </a:p>
                  </a:txBody>
                  <a:tcPr marL="68580" marR="68580" marT="0" marB="0"/>
                </a:tc>
                <a:tc>
                  <a:txBody>
                    <a:bodyPr/>
                    <a:lstStyle/>
                    <a:p>
                      <a:r>
                        <a:rPr lang="sq-AL" sz="1800" b="0" kern="1200" noProof="0" dirty="0">
                          <a:solidFill>
                            <a:schemeClr val="tx1"/>
                          </a:solidFill>
                          <a:latin typeface="+mn-lt"/>
                          <a:ea typeface="+mn-ea"/>
                          <a:cs typeface="+mn-cs"/>
                        </a:rPr>
                        <a:t>S’ka</a:t>
                      </a:r>
                      <a:endParaRPr lang="sq-AL" b="1" noProof="0" dirty="0">
                        <a:solidFill>
                          <a:schemeClr val="tx1"/>
                        </a:solidFill>
                      </a:endParaRPr>
                    </a:p>
                  </a:txBody>
                  <a:tcPr/>
                </a:tc>
                <a:extLst>
                  <a:ext uri="{0D108BD9-81ED-4DB2-BD59-A6C34878D82A}">
                    <a16:rowId xmlns:a16="http://schemas.microsoft.com/office/drawing/2014/main" val="10006"/>
                  </a:ext>
                </a:extLst>
              </a:tr>
              <a:tr h="921451">
                <a:tc>
                  <a:txBody>
                    <a:bodyPr/>
                    <a:lstStyle/>
                    <a:p>
                      <a:pPr marL="0" marR="0" algn="ctr">
                        <a:lnSpc>
                          <a:spcPct val="115000"/>
                        </a:lnSpc>
                        <a:spcBef>
                          <a:spcPts val="1200"/>
                        </a:spcBef>
                        <a:spcAft>
                          <a:spcPts val="0"/>
                        </a:spcAft>
                      </a:pPr>
                      <a:r>
                        <a:rPr lang="sq-AL" sz="1800" b="1" i="1" kern="1200" noProof="0" dirty="0">
                          <a:solidFill>
                            <a:schemeClr val="tx1"/>
                          </a:solidFill>
                          <a:latin typeface="+mn-lt"/>
                          <a:ea typeface="+mn-ea"/>
                          <a:cs typeface="+mn-cs"/>
                        </a:rPr>
                        <a:t>Shqyrtim i vendimit te AK-se?</a:t>
                      </a:r>
                      <a:endParaRPr lang="sq-AL" sz="1800" noProof="0" dirty="0">
                        <a:solidFill>
                          <a:schemeClr val="tx1"/>
                        </a:solidFill>
                        <a:latin typeface="+mn-lt"/>
                        <a:ea typeface="Calibri"/>
                        <a:cs typeface="Times New Roman"/>
                      </a:endParaRPr>
                    </a:p>
                  </a:txBody>
                  <a:tcPr marL="68580" marR="68580" marT="0" marB="0"/>
                </a:tc>
                <a:tc>
                  <a:txBody>
                    <a:bodyPr/>
                    <a:lstStyle/>
                    <a:p>
                      <a:r>
                        <a:rPr lang="sq-AL" noProof="0" dirty="0">
                          <a:solidFill>
                            <a:schemeClr val="tx1"/>
                          </a:solidFill>
                        </a:rPr>
                        <a:t>Nuk ka nevoje</a:t>
                      </a:r>
                    </a:p>
                  </a:txBody>
                  <a:tcPr/>
                </a:tc>
                <a:extLst>
                  <a:ext uri="{0D108BD9-81ED-4DB2-BD59-A6C34878D82A}">
                    <a16:rowId xmlns:a16="http://schemas.microsoft.com/office/drawing/2014/main" val="10007"/>
                  </a:ext>
                </a:extLst>
              </a:tr>
            </a:tbl>
          </a:graphicData>
        </a:graphic>
      </p:graphicFrame>
      <p:sp>
        <p:nvSpPr>
          <p:cNvPr id="6" name="Slide Number Placeholder 5">
            <a:extLst>
              <a:ext uri="{FF2B5EF4-FFF2-40B4-BE49-F238E27FC236}">
                <a16:creationId xmlns:a16="http://schemas.microsoft.com/office/drawing/2014/main" id="{C151575E-514E-4B18-BFB1-A7EE5BC91F52}"/>
              </a:ext>
            </a:extLst>
          </p:cNvPr>
          <p:cNvSpPr>
            <a:spLocks noGrp="1"/>
          </p:cNvSpPr>
          <p:nvPr>
            <p:ph type="sldNum" sz="quarter" idx="10"/>
          </p:nvPr>
        </p:nvSpPr>
        <p:spPr/>
        <p:txBody>
          <a:bodyPr/>
          <a:lstStyle/>
          <a:p>
            <a:pPr>
              <a:defRPr/>
            </a:pPr>
            <a:fld id="{D58AAF7F-1AF5-46B5-BDE5-79B0A3A8A385}" type="slidenum">
              <a:rPr lang="el-GR" altLang="en-US" smtClean="0"/>
              <a:pPr>
                <a:defRPr/>
              </a:pPr>
              <a:t>17</a:t>
            </a:fld>
            <a:endParaRPr lang="el-GR"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528844" cy="4724400"/>
          </a:xfrm>
        </p:spPr>
        <p:txBody>
          <a:bodyPr/>
          <a:lstStyle/>
          <a:p>
            <a:pPr>
              <a:buNone/>
            </a:pPr>
            <a:r>
              <a:rPr lang="en-US" sz="2400" dirty="0">
                <a:solidFill>
                  <a:srgbClr val="FF0000"/>
                </a:solidFill>
              </a:rPr>
              <a:t>       </a:t>
            </a:r>
            <a:r>
              <a:rPr lang="en-US" sz="2400" b="1" dirty="0">
                <a:solidFill>
                  <a:schemeClr val="accent2">
                    <a:lumMod val="50000"/>
                  </a:schemeClr>
                </a:solidFill>
              </a:rPr>
              <a:t>L</a:t>
            </a:r>
            <a:r>
              <a:rPr lang="sq-AL" sz="2400" b="1" dirty="0">
                <a:solidFill>
                  <a:schemeClr val="accent2">
                    <a:lumMod val="50000"/>
                  </a:schemeClr>
                </a:solidFill>
              </a:rPr>
              <a:t>loje </a:t>
            </a:r>
            <a:r>
              <a:rPr lang="en-US" sz="2400" b="1" dirty="0">
                <a:solidFill>
                  <a:schemeClr val="accent2">
                    <a:lumMod val="50000"/>
                  </a:schemeClr>
                </a:solidFill>
              </a:rPr>
              <a:t>e </a:t>
            </a:r>
            <a:r>
              <a:rPr lang="sq-AL" sz="2400" b="1" dirty="0">
                <a:solidFill>
                  <a:schemeClr val="accent2">
                    <a:lumMod val="50000"/>
                  </a:schemeClr>
                </a:solidFill>
              </a:rPr>
              <a:t>procedurave</a:t>
            </a:r>
            <a:r>
              <a:rPr lang="en-US" sz="2400" b="1" dirty="0">
                <a:solidFill>
                  <a:schemeClr val="accent2">
                    <a:lumMod val="50000"/>
                  </a:schemeClr>
                </a:solidFill>
              </a:rPr>
              <a:t> t</a:t>
            </a:r>
            <a:r>
              <a:rPr lang="sq-AL" sz="2400" b="1" dirty="0">
                <a:solidFill>
                  <a:schemeClr val="accent2">
                    <a:lumMod val="50000"/>
                  </a:schemeClr>
                </a:solidFill>
              </a:rPr>
              <a:t>ë</a:t>
            </a:r>
            <a:r>
              <a:rPr lang="en-US" sz="2400" b="1" dirty="0">
                <a:solidFill>
                  <a:schemeClr val="accent2">
                    <a:lumMod val="50000"/>
                  </a:schemeClr>
                </a:solidFill>
              </a:rPr>
              <a:t> </a:t>
            </a:r>
            <a:r>
              <a:rPr lang="en-US" sz="2400" b="1" dirty="0" err="1">
                <a:solidFill>
                  <a:schemeClr val="accent2">
                    <a:lumMod val="50000"/>
                  </a:schemeClr>
                </a:solidFill>
              </a:rPr>
              <a:t>prokurimit</a:t>
            </a:r>
            <a:r>
              <a:rPr lang="en-US" sz="2400" b="1" dirty="0">
                <a:solidFill>
                  <a:schemeClr val="accent2">
                    <a:lumMod val="50000"/>
                  </a:schemeClr>
                </a:solidFill>
              </a:rPr>
              <a:t> </a:t>
            </a:r>
            <a:r>
              <a:rPr lang="en-US" sz="2400" b="1" dirty="0" err="1">
                <a:solidFill>
                  <a:schemeClr val="accent2">
                    <a:lumMod val="50000"/>
                  </a:schemeClr>
                </a:solidFill>
              </a:rPr>
              <a:t>sipas</a:t>
            </a:r>
            <a:r>
              <a:rPr lang="en-US" sz="2400" b="1" dirty="0">
                <a:solidFill>
                  <a:schemeClr val="accent2">
                    <a:lumMod val="50000"/>
                  </a:schemeClr>
                </a:solidFill>
              </a:rPr>
              <a:t> LPP-s</a:t>
            </a:r>
            <a:r>
              <a:rPr lang="sq-AL" sz="2400" b="1" dirty="0">
                <a:solidFill>
                  <a:schemeClr val="accent2">
                    <a:lumMod val="50000"/>
                  </a:schemeClr>
                </a:solidFill>
              </a:rPr>
              <a:t>ë: </a:t>
            </a:r>
            <a:endParaRPr lang="en-US" sz="2400" b="1" dirty="0">
              <a:solidFill>
                <a:schemeClr val="accent2">
                  <a:lumMod val="50000"/>
                </a:schemeClr>
              </a:solidFill>
            </a:endParaRPr>
          </a:p>
          <a:p>
            <a:pPr>
              <a:buNone/>
            </a:pPr>
            <a:endParaRPr lang="en-US" sz="2400" dirty="0"/>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hapur</a:t>
            </a: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kufizuar</a:t>
            </a: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konkurruese me negociata</a:t>
            </a: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negociuar pa publikimit te njoftimit për kontrate</a:t>
            </a: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a:t>
            </a:r>
            <a:r>
              <a:rPr lang="sq-AL" sz="2800" dirty="0" err="1">
                <a:latin typeface="Cambria" panose="02040503050406030204" pitchFamily="18" charset="0"/>
                <a:ea typeface="Cambria" panose="02040503050406030204" pitchFamily="18" charset="0"/>
              </a:rPr>
              <a:t>kuotimit</a:t>
            </a:r>
            <a:r>
              <a:rPr lang="sq-AL" sz="2800" dirty="0">
                <a:latin typeface="Cambria" panose="02040503050406030204" pitchFamily="18" charset="0"/>
                <a:ea typeface="Cambria" panose="02040503050406030204" pitchFamily="18" charset="0"/>
              </a:rPr>
              <a:t> te çmimit </a:t>
            </a:r>
          </a:p>
          <a:p>
            <a:pPr>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për kontrata me vlere minimale</a:t>
            </a:r>
          </a:p>
        </p:txBody>
      </p:sp>
      <p:sp>
        <p:nvSpPr>
          <p:cNvPr id="4" name="Title 1"/>
          <p:cNvSpPr txBox="1">
            <a:spLocks/>
          </p:cNvSpPr>
          <p:nvPr/>
        </p:nvSpPr>
        <p:spPr>
          <a:xfrm>
            <a:off x="462756" y="152400"/>
            <a:ext cx="8528844" cy="1284514"/>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0" indent="0" algn="ctr">
              <a:buNone/>
            </a:pPr>
            <a:r>
              <a:rPr lang="sq-AL" sz="3600" b="1" dirty="0">
                <a:solidFill>
                  <a:schemeClr val="accent2">
                    <a:lumMod val="50000"/>
                  </a:schemeClr>
                </a:solidFill>
              </a:rPr>
              <a:t>Çka është procedura konkurruese me negociata?</a:t>
            </a:r>
          </a:p>
        </p:txBody>
      </p:sp>
      <p:sp>
        <p:nvSpPr>
          <p:cNvPr id="5" name="Slide Number Placeholder 4">
            <a:extLst>
              <a:ext uri="{FF2B5EF4-FFF2-40B4-BE49-F238E27FC236}">
                <a16:creationId xmlns:a16="http://schemas.microsoft.com/office/drawing/2014/main" id="{2B6F5831-C32F-41A9-A397-56551FD50B61}"/>
              </a:ext>
            </a:extLst>
          </p:cNvPr>
          <p:cNvSpPr>
            <a:spLocks noGrp="1"/>
          </p:cNvSpPr>
          <p:nvPr>
            <p:ph type="sldNum" sz="quarter" idx="12"/>
          </p:nvPr>
        </p:nvSpPr>
        <p:spPr/>
        <p:txBody>
          <a:bodyPr/>
          <a:lstStyle/>
          <a:p>
            <a:fld id="{872C2D91-5140-E643-83AC-7A21B4B6FCA7}" type="slidenum">
              <a:rPr lang="en-US" smtClean="0"/>
              <a:pPr/>
              <a:t>18</a:t>
            </a:fld>
            <a:endParaRPr lang="en-US"/>
          </a:p>
        </p:txBody>
      </p:sp>
    </p:spTree>
    <p:extLst>
      <p:ext uri="{BB962C8B-B14F-4D97-AF65-F5344CB8AC3E}">
        <p14:creationId xmlns:p14="http://schemas.microsoft.com/office/powerpoint/2010/main" val="3698965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81200"/>
            <a:ext cx="8839200" cy="4144963"/>
          </a:xfrm>
        </p:spPr>
        <p:txBody>
          <a:bodyPr/>
          <a:lstStyle/>
          <a:p>
            <a:pPr>
              <a:buNone/>
            </a:pPr>
            <a:endParaRPr lang="en-US" sz="2400" b="1" dirty="0">
              <a:solidFill>
                <a:srgbClr val="FF0000"/>
              </a:solidFill>
            </a:endParaRPr>
          </a:p>
          <a:p>
            <a:pPr>
              <a:buNone/>
            </a:pPr>
            <a:r>
              <a:rPr lang="en-US" sz="2400" b="1" dirty="0">
                <a:solidFill>
                  <a:srgbClr val="FF0000"/>
                </a:solidFill>
              </a:rPr>
              <a:t> </a:t>
            </a:r>
            <a:r>
              <a:rPr lang="en-US" sz="2800" b="1" dirty="0" err="1">
                <a:latin typeface="Cambria" panose="02040503050406030204" pitchFamily="18" charset="0"/>
                <a:ea typeface="Cambria" panose="02040503050406030204" pitchFamily="18" charset="0"/>
              </a:rPr>
              <a:t>Kemi</a:t>
            </a:r>
            <a:r>
              <a:rPr lang="en-US" sz="2800" b="1" dirty="0">
                <a:latin typeface="Cambria" panose="02040503050406030204" pitchFamily="18" charset="0"/>
                <a:ea typeface="Cambria" panose="02040503050406030204" pitchFamily="18" charset="0"/>
              </a:rPr>
              <a:t> tri</a:t>
            </a:r>
            <a:r>
              <a:rPr lang="sq-AL" sz="2800" b="1"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procedurat </a:t>
            </a:r>
            <a:r>
              <a:rPr lang="sq-AL" sz="2800" b="1" dirty="0">
                <a:latin typeface="Cambria" panose="02040503050406030204" pitchFamily="18" charset="0"/>
                <a:ea typeface="Cambria" panose="02040503050406030204" pitchFamily="18" charset="0"/>
              </a:rPr>
              <a:t>kryesore konkurruese </a:t>
            </a:r>
            <a:r>
              <a:rPr lang="en-US" sz="2800" b="1" dirty="0" err="1">
                <a:latin typeface="Cambria" panose="02040503050406030204" pitchFamily="18" charset="0"/>
                <a:ea typeface="Cambria" panose="02040503050406030204" pitchFamily="18" charset="0"/>
              </a:rPr>
              <a:t>ato</a:t>
            </a:r>
            <a:r>
              <a:rPr lang="en-US" sz="2800" b="1" dirty="0">
                <a:latin typeface="Cambria" panose="02040503050406030204" pitchFamily="18" charset="0"/>
                <a:ea typeface="Cambria" panose="02040503050406030204" pitchFamily="18" charset="0"/>
              </a:rPr>
              <a:t> </a:t>
            </a:r>
            <a:r>
              <a:rPr lang="sq-AL" sz="2800" dirty="0">
                <a:latin typeface="Cambria" panose="02040503050406030204" pitchFamily="18" charset="0"/>
                <a:ea typeface="Cambria" panose="02040503050406030204" pitchFamily="18" charset="0"/>
              </a:rPr>
              <a:t>janë:</a:t>
            </a:r>
            <a:endParaRPr lang="en-US" sz="2800" dirty="0">
              <a:latin typeface="Cambria" panose="02040503050406030204" pitchFamily="18" charset="0"/>
              <a:ea typeface="Cambria" panose="02040503050406030204" pitchFamily="18" charset="0"/>
            </a:endParaRPr>
          </a:p>
          <a:p>
            <a:endParaRPr lang="en-US" sz="2800" dirty="0">
              <a:latin typeface="Cambria" panose="02040503050406030204" pitchFamily="18" charset="0"/>
              <a:ea typeface="Cambria" panose="02040503050406030204" pitchFamily="18" charset="0"/>
            </a:endParaRPr>
          </a:p>
          <a:p>
            <a:pPr marL="457200" lvl="0" indent="-457200">
              <a:buFont typeface="+mj-lt"/>
              <a:buAutoNum type="arabicPeriod"/>
            </a:pPr>
            <a:r>
              <a:rPr lang="sq-AL" sz="2800" dirty="0">
                <a:latin typeface="Cambria" panose="02040503050406030204" pitchFamily="18" charset="0"/>
                <a:ea typeface="Cambria" panose="02040503050406030204" pitchFamily="18" charset="0"/>
              </a:rPr>
              <a:t>Procedura e hapur</a:t>
            </a:r>
            <a:endParaRPr lang="en-US" sz="2800" dirty="0">
              <a:latin typeface="Cambria" panose="02040503050406030204" pitchFamily="18" charset="0"/>
              <a:ea typeface="Cambria" panose="02040503050406030204" pitchFamily="18" charset="0"/>
            </a:endParaRPr>
          </a:p>
          <a:p>
            <a:pPr marL="457200" lvl="0" indent="-457200">
              <a:buFont typeface="+mj-lt"/>
              <a:buAutoNum type="arabicPeriod"/>
            </a:pPr>
            <a:r>
              <a:rPr lang="sq-AL" sz="2800" dirty="0">
                <a:latin typeface="Cambria" panose="02040503050406030204" pitchFamily="18" charset="0"/>
                <a:ea typeface="Cambria" panose="02040503050406030204" pitchFamily="18" charset="0"/>
              </a:rPr>
              <a:t>Procedura e kufizuar</a:t>
            </a:r>
            <a:endParaRPr lang="en-US" sz="2800" dirty="0">
              <a:latin typeface="Cambria" panose="02040503050406030204" pitchFamily="18" charset="0"/>
              <a:ea typeface="Cambria" panose="02040503050406030204" pitchFamily="18" charset="0"/>
            </a:endParaRPr>
          </a:p>
          <a:p>
            <a:pPr marL="457200" lvl="0" indent="-457200">
              <a:buFont typeface="+mj-lt"/>
              <a:buAutoNum type="arabicPeriod"/>
            </a:pPr>
            <a:r>
              <a:rPr lang="sq-AL" sz="2800" dirty="0">
                <a:latin typeface="Cambria" panose="02040503050406030204" pitchFamily="18" charset="0"/>
                <a:ea typeface="Cambria" panose="02040503050406030204" pitchFamily="18" charset="0"/>
              </a:rPr>
              <a:t>Procedura konkurruese me negociata</a:t>
            </a:r>
          </a:p>
          <a:p>
            <a:pPr marL="0" indent="0" algn="ctr">
              <a:buNone/>
            </a:pPr>
            <a:endParaRPr lang="sq-AL" sz="4000" b="1" i="1" dirty="0">
              <a:solidFill>
                <a:srgbClr val="FF0000"/>
              </a:solidFill>
            </a:endParaRPr>
          </a:p>
        </p:txBody>
      </p:sp>
      <p:sp>
        <p:nvSpPr>
          <p:cNvPr id="4" name="Title 1"/>
          <p:cNvSpPr txBox="1">
            <a:spLocks/>
          </p:cNvSpPr>
          <p:nvPr/>
        </p:nvSpPr>
        <p:spPr>
          <a:xfrm>
            <a:off x="462756" y="381000"/>
            <a:ext cx="8071644" cy="11430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Çka është procedura konkurruese me negociata? (2</a:t>
            </a:r>
            <a:r>
              <a:rPr lang="en-US" sz="3200" b="1" dirty="0">
                <a:solidFill>
                  <a:schemeClr val="accent2">
                    <a:lumMod val="50000"/>
                  </a:schemeClr>
                </a:solidFill>
              </a:rPr>
              <a:t>)</a:t>
            </a:r>
          </a:p>
        </p:txBody>
      </p:sp>
      <p:sp>
        <p:nvSpPr>
          <p:cNvPr id="5" name="Slide Number Placeholder 4">
            <a:extLst>
              <a:ext uri="{FF2B5EF4-FFF2-40B4-BE49-F238E27FC236}">
                <a16:creationId xmlns:a16="http://schemas.microsoft.com/office/drawing/2014/main" id="{5441768E-FCE7-4BF1-AF04-B0A8F44889AD}"/>
              </a:ext>
            </a:extLst>
          </p:cNvPr>
          <p:cNvSpPr>
            <a:spLocks noGrp="1"/>
          </p:cNvSpPr>
          <p:nvPr>
            <p:ph type="sldNum" sz="quarter" idx="12"/>
          </p:nvPr>
        </p:nvSpPr>
        <p:spPr/>
        <p:txBody>
          <a:bodyPr/>
          <a:lstStyle/>
          <a:p>
            <a:fld id="{872C2D91-5140-E643-83AC-7A21B4B6FCA7}" type="slidenum">
              <a:rPr lang="en-US" smtClean="0"/>
              <a:pPr/>
              <a:t>19</a:t>
            </a:fld>
            <a:endParaRPr lang="en-US"/>
          </a:p>
        </p:txBody>
      </p:sp>
    </p:spTree>
    <p:extLst>
      <p:ext uri="{BB962C8B-B14F-4D97-AF65-F5344CB8AC3E}">
        <p14:creationId xmlns:p14="http://schemas.microsoft.com/office/powerpoint/2010/main" val="369896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q-AL" sz="3200" b="1" dirty="0">
                <a:solidFill>
                  <a:schemeClr val="accent2">
                    <a:lumMod val="50000"/>
                  </a:schemeClr>
                </a:solidFill>
              </a:rPr>
              <a:t>Qëllimi dhe </a:t>
            </a:r>
            <a:r>
              <a:rPr lang="en-US" sz="3200" b="1" dirty="0">
                <a:solidFill>
                  <a:schemeClr val="accent2">
                    <a:lumMod val="50000"/>
                  </a:schemeClr>
                </a:solidFill>
              </a:rPr>
              <a:t>p</a:t>
            </a:r>
            <a:r>
              <a:rPr lang="sq-AL" sz="3200" b="1" dirty="0" err="1">
                <a:solidFill>
                  <a:schemeClr val="accent2">
                    <a:lumMod val="50000"/>
                  </a:schemeClr>
                </a:solidFill>
              </a:rPr>
              <a:t>ërmbledhja</a:t>
            </a:r>
            <a:r>
              <a:rPr lang="sq-AL" sz="3200" b="1" dirty="0">
                <a:solidFill>
                  <a:schemeClr val="accent2">
                    <a:lumMod val="50000"/>
                  </a:schemeClr>
                </a:solidFill>
              </a:rPr>
              <a:t> </a:t>
            </a:r>
            <a:r>
              <a:rPr lang="en-US" sz="3200" b="1" dirty="0">
                <a:solidFill>
                  <a:schemeClr val="accent2">
                    <a:lumMod val="50000"/>
                  </a:schemeClr>
                </a:solidFill>
              </a:rPr>
              <a:t>e </a:t>
            </a:r>
            <a:r>
              <a:rPr lang="sq-AL" sz="3200" b="1" dirty="0">
                <a:solidFill>
                  <a:schemeClr val="accent2">
                    <a:lumMod val="50000"/>
                  </a:schemeClr>
                </a:solidFill>
              </a:rPr>
              <a:t> trajnimit</a:t>
            </a:r>
          </a:p>
        </p:txBody>
      </p:sp>
      <p:sp>
        <p:nvSpPr>
          <p:cNvPr id="3" name="Content Placeholder 2"/>
          <p:cNvSpPr>
            <a:spLocks noGrp="1"/>
          </p:cNvSpPr>
          <p:nvPr>
            <p:ph idx="1"/>
          </p:nvPr>
        </p:nvSpPr>
        <p:spPr>
          <a:xfrm>
            <a:off x="0" y="1219200"/>
            <a:ext cx="9144000" cy="5638800"/>
          </a:xfrm>
        </p:spPr>
        <p:txBody>
          <a:bodyPr/>
          <a:lstStyle/>
          <a:p>
            <a:pPr marL="0" indent="0" algn="just">
              <a:buNone/>
            </a:pPr>
            <a:endParaRPr lang="en-US" sz="2000" dirty="0"/>
          </a:p>
          <a:p>
            <a:pPr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Procedurat e Negociuara –</a:t>
            </a:r>
            <a:r>
              <a:rPr lang="en-US" sz="2400" dirty="0">
                <a:latin typeface="Cambria" panose="02040503050406030204" pitchFamily="18" charset="0"/>
                <a:ea typeface="Cambria" panose="02040503050406030204" pitchFamily="18" charset="0"/>
              </a:rPr>
              <a:t> ç</a:t>
            </a:r>
            <a:r>
              <a:rPr lang="sq-AL" sz="2400" dirty="0">
                <a:latin typeface="Cambria" panose="02040503050406030204" pitchFamily="18" charset="0"/>
                <a:ea typeface="Cambria" panose="02040503050406030204" pitchFamily="18" charset="0"/>
              </a:rPr>
              <a:t>ka janë?</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Tipet dhe karakteristikat</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Cilën Procedure ta përdorim?!!</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Procedura konkurruese me negociata sipas Direktivës 2014/24/EC n</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BE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siaps</a:t>
            </a:r>
            <a:r>
              <a:rPr lang="en-US" sz="2400" dirty="0">
                <a:latin typeface="Cambria" panose="02040503050406030204" pitchFamily="18" charset="0"/>
                <a:ea typeface="Cambria" panose="02040503050406030204" pitchFamily="18" charset="0"/>
              </a:rPr>
              <a:t> LPP-</a:t>
            </a:r>
            <a:r>
              <a:rPr lang="en-US" sz="2400" dirty="0" err="1">
                <a:latin typeface="Cambria" panose="02040503050406030204" pitchFamily="18" charset="0"/>
                <a:ea typeface="Cambria" panose="02040503050406030204" pitchFamily="18" charset="0"/>
              </a:rPr>
              <a:t>së</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r>
              <a:rPr lang="sq-AL" sz="2400" dirty="0" err="1">
                <a:latin typeface="Cambria" panose="02040503050406030204" pitchFamily="18" charset="0"/>
                <a:ea typeface="Cambria" panose="02040503050406030204" pitchFamily="18" charset="0"/>
              </a:rPr>
              <a:t>Kosov</a:t>
            </a:r>
            <a:r>
              <a:rPr lang="en-US" sz="2400" dirty="0">
                <a:latin typeface="Cambria" panose="02040503050406030204" pitchFamily="18" charset="0"/>
                <a:ea typeface="Cambria" panose="02040503050406030204" pitchFamily="18" charset="0"/>
              </a:rPr>
              <a:t>ë</a:t>
            </a:r>
          </a:p>
          <a:p>
            <a:pPr lvl="0"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F</a:t>
            </a:r>
            <a:r>
              <a:rPr lang="sq-AL" sz="2400" dirty="0">
                <a:latin typeface="Cambria" panose="02040503050406030204" pitchFamily="18" charset="0"/>
                <a:ea typeface="Cambria" panose="02040503050406030204" pitchFamily="18" charset="0"/>
              </a:rPr>
              <a:t>azat</a:t>
            </a:r>
            <a:r>
              <a:rPr lang="en-US" sz="2400" dirty="0">
                <a:latin typeface="Cambria" panose="02040503050406030204" pitchFamily="18" charset="0"/>
                <a:ea typeface="Cambria" panose="02040503050406030204" pitchFamily="18" charset="0"/>
              </a:rPr>
              <a:t> e </a:t>
            </a:r>
            <a:r>
              <a:rPr lang="sq-AL" sz="2400" dirty="0">
                <a:latin typeface="Cambria" panose="02040503050406030204" pitchFamily="18" charset="0"/>
                <a:ea typeface="Cambria" panose="02040503050406030204" pitchFamily="18" charset="0"/>
              </a:rPr>
              <a:t>Implementim</a:t>
            </a:r>
            <a:r>
              <a:rPr lang="en-US" sz="2400" dirty="0">
                <a:latin typeface="Cambria" panose="02040503050406030204" pitchFamily="18" charset="0"/>
                <a:ea typeface="Cambria" panose="02040503050406030204" pitchFamily="18" charset="0"/>
              </a:rPr>
              <a:t>it</a:t>
            </a: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kualifikimit</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vlerësimit preliminar</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Faza e negociatave dhe dhënia e kontratës  </a:t>
            </a:r>
            <a:endParaRPr lang="en-US"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Afatet kohore</a:t>
            </a:r>
          </a:p>
          <a:p>
            <a:pPr lvl="0" algn="just">
              <a:buNone/>
            </a:pPr>
            <a:endParaRPr lang="en-US" dirty="0">
              <a:solidFill>
                <a:srgbClr val="0000FF"/>
              </a:solidFill>
            </a:endParaRPr>
          </a:p>
        </p:txBody>
      </p:sp>
      <p:sp>
        <p:nvSpPr>
          <p:cNvPr id="5" name="Slide Number Placeholder 4">
            <a:extLst>
              <a:ext uri="{FF2B5EF4-FFF2-40B4-BE49-F238E27FC236}">
                <a16:creationId xmlns:a16="http://schemas.microsoft.com/office/drawing/2014/main" id="{FBD02E89-B080-4DFB-84B7-2A16CA379822}"/>
              </a:ext>
            </a:extLst>
          </p:cNvPr>
          <p:cNvSpPr>
            <a:spLocks noGrp="1"/>
          </p:cNvSpPr>
          <p:nvPr>
            <p:ph type="sldNum" sz="quarter" idx="12"/>
          </p:nvPr>
        </p:nvSpPr>
        <p:spPr/>
        <p:txBody>
          <a:bodyPr/>
          <a:lstStyle/>
          <a:p>
            <a:fld id="{872C2D91-5140-E643-83AC-7A21B4B6FCA7}" type="slidenum">
              <a:rPr lang="en-US" smtClean="0"/>
              <a:pPr/>
              <a:t>2</a:t>
            </a:fld>
            <a:endParaRPr lang="en-US"/>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1"/>
            <a:ext cx="8839200" cy="4267200"/>
          </a:xfrm>
        </p:spPr>
        <p:txBody>
          <a:bodyPr/>
          <a:lstStyle/>
          <a:p>
            <a:pPr>
              <a:buFont typeface="Wingdings" pitchFamily="2" charset="2"/>
              <a:buChar char="q"/>
            </a:pPr>
            <a:r>
              <a:rPr lang="sq-AL" sz="2400" dirty="0"/>
              <a:t>Është </a:t>
            </a:r>
            <a:r>
              <a:rPr lang="sq-AL" sz="2400" b="1" dirty="0"/>
              <a:t>procedure </a:t>
            </a:r>
            <a:r>
              <a:rPr lang="en-US" sz="2400" b="1" dirty="0" err="1"/>
              <a:t>që</a:t>
            </a:r>
            <a:r>
              <a:rPr lang="en-US" sz="2400" b="1" dirty="0"/>
              <a:t> </a:t>
            </a:r>
            <a:r>
              <a:rPr lang="en-US" sz="2400" b="1" dirty="0" err="1"/>
              <a:t>zhvillohet</a:t>
            </a:r>
            <a:r>
              <a:rPr lang="en-US" sz="2400" b="1" dirty="0"/>
              <a:t> </a:t>
            </a:r>
            <a:r>
              <a:rPr lang="sq-AL" sz="2400" b="1" dirty="0"/>
              <a:t>me tri faza</a:t>
            </a:r>
            <a:endParaRPr lang="sq-AL" sz="2400" dirty="0"/>
          </a:p>
          <a:p>
            <a:pPr marL="693738" indent="-5207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Zgjidhen vetëm ata OE të cilët i plotësojnë kërkesat minimale, në lidhje me </a:t>
            </a:r>
            <a:r>
              <a:rPr lang="sq-AL" sz="2400" b="1" dirty="0">
                <a:latin typeface="Cambria" panose="02040503050406030204" pitchFamily="18" charset="0"/>
                <a:ea typeface="Cambria" panose="02040503050406030204" pitchFamily="18" charset="0"/>
              </a:rPr>
              <a:t>aftësinë profesionale apo teknike, përvojës dhe ekspertizës dhe kapaciteteve financiare për të kryer një projekt,</a:t>
            </a:r>
            <a:r>
              <a:rPr lang="sq-AL" sz="2400" dirty="0">
                <a:latin typeface="Cambria" panose="02040503050406030204" pitchFamily="18" charset="0"/>
                <a:ea typeface="Cambria" panose="02040503050406030204" pitchFamily="18" charset="0"/>
              </a:rPr>
              <a:t> </a:t>
            </a:r>
          </a:p>
          <a:p>
            <a:pPr marL="693738" indent="-52070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Ata, </a:t>
            </a:r>
            <a:r>
              <a:rPr lang="sq-AL" sz="2400" dirty="0">
                <a:latin typeface="Cambria" panose="02040503050406030204" pitchFamily="18" charset="0"/>
                <a:ea typeface="Cambria" panose="02040503050406030204" pitchFamily="18" charset="0"/>
              </a:rPr>
              <a:t>ftohen te dorëzojnë një tender fillestar e me pas ky propozim negociohet deri ne finalizimin e dosjes se tenderit</a:t>
            </a:r>
            <a:endParaRPr lang="en-US" sz="2400" dirty="0">
              <a:latin typeface="Cambria" panose="02040503050406030204" pitchFamily="18" charset="0"/>
              <a:ea typeface="Cambria" panose="02040503050406030204" pitchFamily="18" charset="0"/>
            </a:endParaRPr>
          </a:p>
          <a:p>
            <a:pPr marL="693738" indent="-520700"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Dosja e finalizuar si rezultat i negociatave u dërgohet te gjithë operatoreve te selektuar (pjese e listës se ngushte</a:t>
            </a:r>
            <a:r>
              <a:rPr lang="en-US" sz="2400" b="1" dirty="0">
                <a:latin typeface="Cambria" panose="02040503050406030204" pitchFamily="18" charset="0"/>
                <a:ea typeface="Cambria" panose="02040503050406030204" pitchFamily="18" charset="0"/>
              </a:rPr>
              <a:t> 3-6</a:t>
            </a:r>
            <a:r>
              <a:rPr lang="sq-AL" sz="2400" b="1" dirty="0">
                <a:latin typeface="Cambria" panose="02040503050406030204" pitchFamily="18" charset="0"/>
                <a:ea typeface="Cambria" panose="02040503050406030204" pitchFamily="18" charset="0"/>
              </a:rPr>
              <a:t>) dhe me pas kthehet ne oferta nga po ata kandidat.</a:t>
            </a:r>
            <a:endParaRPr lang="sq-AL" sz="2400" dirty="0">
              <a:latin typeface="Cambria" panose="02040503050406030204" pitchFamily="18" charset="0"/>
              <a:ea typeface="Cambria" panose="02040503050406030204" pitchFamily="18" charset="0"/>
            </a:endParaRPr>
          </a:p>
          <a:p>
            <a:pPr>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119972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P</a:t>
            </a:r>
            <a:r>
              <a:rPr lang="sq-AL" sz="3200" b="1" dirty="0" err="1">
                <a:solidFill>
                  <a:schemeClr val="accent2">
                    <a:lumMod val="50000"/>
                  </a:schemeClr>
                </a:solidFill>
              </a:rPr>
              <a:t>rocedura</a:t>
            </a:r>
            <a:r>
              <a:rPr lang="sq-AL" sz="3200" b="1" dirty="0">
                <a:solidFill>
                  <a:schemeClr val="accent2">
                    <a:lumMod val="50000"/>
                  </a:schemeClr>
                </a:solidFill>
              </a:rPr>
              <a:t> konkurruese me negociata</a:t>
            </a:r>
            <a:r>
              <a:rPr lang="en-US" sz="3200" b="1" dirty="0">
                <a:solidFill>
                  <a:schemeClr val="accent2">
                    <a:lumMod val="50000"/>
                  </a:schemeClr>
                </a:solidFill>
              </a:rPr>
              <a:t> </a:t>
            </a:r>
          </a:p>
          <a:p>
            <a:pPr algn="ctr"/>
            <a:r>
              <a:rPr lang="en-US" sz="3200" b="1" dirty="0" err="1">
                <a:solidFill>
                  <a:schemeClr val="accent2">
                    <a:lumMod val="50000"/>
                  </a:schemeClr>
                </a:solidFill>
              </a:rPr>
              <a:t>dhe</a:t>
            </a:r>
            <a:r>
              <a:rPr lang="en-US" sz="3200" b="1" dirty="0">
                <a:solidFill>
                  <a:schemeClr val="accent2">
                    <a:lumMod val="50000"/>
                  </a:schemeClr>
                </a:solidFill>
              </a:rPr>
              <a:t> </a:t>
            </a:r>
            <a:r>
              <a:rPr lang="en-US" sz="3200" b="1" dirty="0" err="1">
                <a:solidFill>
                  <a:schemeClr val="accent2">
                    <a:lumMod val="50000"/>
                  </a:schemeClr>
                </a:solidFill>
              </a:rPr>
              <a:t>fazat</a:t>
            </a:r>
            <a:r>
              <a:rPr lang="en-US" sz="3200" b="1" dirty="0">
                <a:solidFill>
                  <a:schemeClr val="accent2">
                    <a:lumMod val="50000"/>
                  </a:schemeClr>
                </a:solidFill>
              </a:rPr>
              <a:t> e </a:t>
            </a:r>
            <a:r>
              <a:rPr lang="en-US" sz="3200" b="1" dirty="0" err="1">
                <a:solidFill>
                  <a:schemeClr val="accent2">
                    <a:lumMod val="50000"/>
                  </a:schemeClr>
                </a:solidFill>
              </a:rPr>
              <a:t>zhvillimit</a:t>
            </a:r>
            <a:r>
              <a:rPr lang="en-US" sz="3200" b="1" dirty="0">
                <a:solidFill>
                  <a:schemeClr val="accent2">
                    <a:lumMod val="50000"/>
                  </a:schemeClr>
                </a:solidFill>
              </a:rPr>
              <a:t> </a:t>
            </a:r>
          </a:p>
        </p:txBody>
      </p:sp>
      <p:sp>
        <p:nvSpPr>
          <p:cNvPr id="5" name="Slide Number Placeholder 4">
            <a:extLst>
              <a:ext uri="{FF2B5EF4-FFF2-40B4-BE49-F238E27FC236}">
                <a16:creationId xmlns:a16="http://schemas.microsoft.com/office/drawing/2014/main" id="{DAC4796D-936F-4F01-B3B1-63407FABD9E3}"/>
              </a:ext>
            </a:extLst>
          </p:cNvPr>
          <p:cNvSpPr>
            <a:spLocks noGrp="1"/>
          </p:cNvSpPr>
          <p:nvPr>
            <p:ph type="sldNum" sz="quarter" idx="12"/>
          </p:nvPr>
        </p:nvSpPr>
        <p:spPr/>
        <p:txBody>
          <a:bodyPr/>
          <a:lstStyle/>
          <a:p>
            <a:fld id="{872C2D91-5140-E643-83AC-7A21B4B6FCA7}" type="slidenum">
              <a:rPr lang="en-US" smtClean="0"/>
              <a:pPr/>
              <a:t>20</a:t>
            </a:fld>
            <a:endParaRPr lang="en-US"/>
          </a:p>
        </p:txBody>
      </p:sp>
    </p:spTree>
    <p:extLst>
      <p:ext uri="{BB962C8B-B14F-4D97-AF65-F5344CB8AC3E}">
        <p14:creationId xmlns:p14="http://schemas.microsoft.com/office/powerpoint/2010/main" val="369896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51037"/>
            <a:ext cx="8763000" cy="4678363"/>
          </a:xfrm>
        </p:spPr>
        <p:txBody>
          <a:bodyPr/>
          <a:lstStyle/>
          <a:p>
            <a:pPr algn="just">
              <a:buFont typeface="Wingdings" pitchFamily="2" charset="2"/>
              <a:buChar char="q"/>
            </a:pPr>
            <a:r>
              <a:rPr lang="sq-AL" sz="2400" dirty="0"/>
              <a:t>Përdorimi i kësaj procedure rekomandohet në situata të ndryshme, ku</a:t>
            </a:r>
            <a:r>
              <a:rPr lang="en-US" sz="2400" dirty="0"/>
              <a:t>:</a:t>
            </a:r>
            <a:endParaRPr lang="sq-AL" sz="2400" dirty="0"/>
          </a:p>
          <a:p>
            <a:pPr marL="520700" lvl="0" indent="-284163" algn="just">
              <a:buFont typeface="Wingdings" pitchFamily="2" charset="2"/>
              <a:buChar char="ü"/>
            </a:pPr>
            <a:r>
              <a:rPr lang="en-US" sz="2400" dirty="0"/>
              <a:t>M</a:t>
            </a:r>
            <a:r>
              <a:rPr lang="sq-AL" sz="2400" dirty="0"/>
              <a:t>und te përdoret vetëm ne rast se procedurat e hapura ose të kufizuara nuk mund te shpine në rezultate të kënaqshme të prokurimit</a:t>
            </a:r>
            <a:r>
              <a:rPr lang="en-US" sz="2400" b="1" dirty="0"/>
              <a:t>, </a:t>
            </a:r>
            <a:r>
              <a:rPr lang="en-US" sz="2400" dirty="0" err="1"/>
              <a:t>si</a:t>
            </a:r>
            <a:r>
              <a:rPr lang="en-US" sz="2400" dirty="0"/>
              <a:t>:</a:t>
            </a:r>
            <a:endParaRPr lang="sq-AL" sz="2400" dirty="0"/>
          </a:p>
          <a:p>
            <a:pPr marL="693737" indent="-457200" algn="just">
              <a:buFont typeface="Wingdings" panose="05000000000000000000" pitchFamily="2" charset="2"/>
              <a:buChar char="§"/>
            </a:pPr>
            <a:r>
              <a:rPr lang="en-US" sz="2400" dirty="0"/>
              <a:t>S</a:t>
            </a:r>
            <a:r>
              <a:rPr lang="sq-AL" sz="2400" dirty="0"/>
              <a:t>i në rastin e blerjeve komplekse të tilla si produkte të sofistikuara, shërbime intelektuale (për shembull disa shërbime të konsulencës, shërbimet arkitektonike ose shërbimet inxhinierike), dhe të komunikimit të te teknologjisë</a:t>
            </a:r>
            <a:r>
              <a:rPr lang="en-US" sz="2400" dirty="0"/>
              <a:t>,</a:t>
            </a:r>
            <a:endParaRPr lang="sq-AL" sz="2400" dirty="0"/>
          </a:p>
          <a:p>
            <a:pPr marL="741363" indent="-457200" algn="just">
              <a:buFont typeface="Wingdings" panose="05000000000000000000" pitchFamily="2" charset="2"/>
              <a:buChar char="§"/>
            </a:pPr>
            <a:r>
              <a:rPr lang="en-US" sz="2400" dirty="0"/>
              <a:t>P</a:t>
            </a:r>
            <a:r>
              <a:rPr lang="sq-AL" sz="2400" dirty="0"/>
              <a:t>unët e ndërtesave jo standarde ose që përfshijnë dizajn apo zgjidhje të reja</a:t>
            </a:r>
            <a:endParaRPr lang="en-GB" sz="2400" dirty="0"/>
          </a:p>
        </p:txBody>
      </p:sp>
      <p:sp>
        <p:nvSpPr>
          <p:cNvPr id="4" name="Title 1"/>
          <p:cNvSpPr txBox="1">
            <a:spLocks/>
          </p:cNvSpPr>
          <p:nvPr/>
        </p:nvSpPr>
        <p:spPr>
          <a:xfrm>
            <a:off x="462756" y="476672"/>
            <a:ext cx="8071644" cy="971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err="1">
                <a:solidFill>
                  <a:schemeClr val="accent2">
                    <a:lumMod val="50000"/>
                  </a:schemeClr>
                </a:solidFill>
              </a:rPr>
              <a:t>Kur</a:t>
            </a:r>
            <a:r>
              <a:rPr lang="en-US" sz="3200" b="1" dirty="0">
                <a:solidFill>
                  <a:schemeClr val="accent2">
                    <a:lumMod val="50000"/>
                  </a:schemeClr>
                </a:solidFill>
              </a:rPr>
              <a:t> </a:t>
            </a:r>
            <a:r>
              <a:rPr lang="en-US" sz="3200" b="1" dirty="0" err="1">
                <a:solidFill>
                  <a:schemeClr val="accent2">
                    <a:lumMod val="50000"/>
                  </a:schemeClr>
                </a:solidFill>
              </a:rPr>
              <a:t>përdoret</a:t>
            </a:r>
            <a:r>
              <a:rPr lang="en-US" sz="3200" b="1" dirty="0">
                <a:solidFill>
                  <a:schemeClr val="accent2">
                    <a:lumMod val="50000"/>
                  </a:schemeClr>
                </a:solidFill>
              </a:rPr>
              <a:t> </a:t>
            </a:r>
            <a:r>
              <a:rPr lang="sq-AL" sz="3200" b="1" dirty="0">
                <a:solidFill>
                  <a:schemeClr val="accent2">
                    <a:lumMod val="50000"/>
                  </a:schemeClr>
                </a:solidFill>
              </a:rPr>
              <a:t>procedura konkurruese me negociata</a:t>
            </a:r>
            <a:r>
              <a:rPr lang="en-US" sz="3200" b="1" dirty="0">
                <a:solidFill>
                  <a:schemeClr val="accent2">
                    <a:lumMod val="50000"/>
                  </a:schemeClr>
                </a:solidFill>
              </a:rPr>
              <a:t>?</a:t>
            </a:r>
          </a:p>
        </p:txBody>
      </p:sp>
      <p:sp>
        <p:nvSpPr>
          <p:cNvPr id="5" name="Slide Number Placeholder 4">
            <a:extLst>
              <a:ext uri="{FF2B5EF4-FFF2-40B4-BE49-F238E27FC236}">
                <a16:creationId xmlns:a16="http://schemas.microsoft.com/office/drawing/2014/main" id="{108271F5-A72E-4072-A3C3-FF5C35F51112}"/>
              </a:ext>
            </a:extLst>
          </p:cNvPr>
          <p:cNvSpPr>
            <a:spLocks noGrp="1"/>
          </p:cNvSpPr>
          <p:nvPr>
            <p:ph type="sldNum" sz="quarter" idx="12"/>
          </p:nvPr>
        </p:nvSpPr>
        <p:spPr/>
        <p:txBody>
          <a:bodyPr/>
          <a:lstStyle/>
          <a:p>
            <a:fld id="{872C2D91-5140-E643-83AC-7A21B4B6FCA7}" type="slidenum">
              <a:rPr lang="en-US" smtClean="0"/>
              <a:pPr/>
              <a:t>21</a:t>
            </a:fld>
            <a:endParaRPr lang="en-US"/>
          </a:p>
        </p:txBody>
      </p:sp>
    </p:spTree>
    <p:extLst>
      <p:ext uri="{BB962C8B-B14F-4D97-AF65-F5344CB8AC3E}">
        <p14:creationId xmlns:p14="http://schemas.microsoft.com/office/powerpoint/2010/main" val="36989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00598"/>
            <a:ext cx="8763000" cy="5305002"/>
          </a:xfrm>
        </p:spPr>
        <p:txBody>
          <a:bodyPr/>
          <a:lstStyle/>
          <a:p>
            <a:pPr>
              <a:buFont typeface="Wingdings" pitchFamily="2" charset="2"/>
              <a:buChar char="q"/>
            </a:pPr>
            <a:r>
              <a:rPr lang="en-US" sz="2200" i="1" u="sng" dirty="0"/>
              <a:t> </a:t>
            </a:r>
            <a:r>
              <a:rPr lang="sq-AL" sz="2400" b="1" i="1" u="sng" dirty="0" err="1">
                <a:solidFill>
                  <a:srgbClr val="FF0000"/>
                </a:solidFill>
                <a:latin typeface="Cambria" panose="02040503050406030204" pitchFamily="18" charset="0"/>
                <a:ea typeface="Cambria" panose="02040503050406030204" pitchFamily="18" charset="0"/>
              </a:rPr>
              <a:t>Pergjejgesia</a:t>
            </a:r>
            <a:r>
              <a:rPr lang="sq-AL" sz="2400" b="1" i="1" u="sng" dirty="0">
                <a:solidFill>
                  <a:srgbClr val="FF0000"/>
                </a:solidFill>
                <a:latin typeface="Cambria" panose="02040503050406030204" pitchFamily="18" charset="0"/>
                <a:ea typeface="Cambria" panose="02040503050406030204" pitchFamily="18" charset="0"/>
              </a:rPr>
              <a:t> </a:t>
            </a:r>
            <a:endParaRPr lang="sq-AL" sz="2400" b="1" dirty="0">
              <a:solidFill>
                <a:srgbClr val="FF0000"/>
              </a:solidFill>
              <a:latin typeface="Cambria" panose="02040503050406030204" pitchFamily="18" charset="0"/>
              <a:ea typeface="Cambria" panose="02040503050406030204" pitchFamily="18" charset="0"/>
            </a:endParaRPr>
          </a:p>
          <a:p>
            <a:pPr marL="457200" lvl="0" indent="-284163" algn="just">
              <a:buFont typeface="Wingdings" pitchFamily="2" charset="2"/>
              <a:buChar char="ü"/>
            </a:pPr>
            <a:r>
              <a:rPr lang="sq-AL" sz="2400" dirty="0">
                <a:latin typeface="Cambria" panose="02040503050406030204" pitchFamily="18" charset="0"/>
                <a:ea typeface="Cambria" panose="02040503050406030204" pitchFamily="18" charset="0"/>
              </a:rPr>
              <a:t>Deklarata duhet te përmbajë te dhëna te cilat e justifikojnë me fakte te </a:t>
            </a:r>
            <a:r>
              <a:rPr lang="sq-AL" sz="2400" dirty="0" err="1">
                <a:latin typeface="Cambria" panose="02040503050406030204" pitchFamily="18" charset="0"/>
                <a:ea typeface="Cambria" panose="02040503050406030204" pitchFamily="18" charset="0"/>
              </a:rPr>
              <a:t>verifikueshme</a:t>
            </a:r>
            <a:r>
              <a:rPr lang="sq-AL" sz="2400" dirty="0">
                <a:latin typeface="Cambria" panose="02040503050406030204" pitchFamily="18" charset="0"/>
                <a:ea typeface="Cambria" panose="02040503050406030204" pitchFamily="18" charset="0"/>
              </a:rPr>
              <a:t> dhe tejet objektiv përdorimin e kësaj procedure</a:t>
            </a:r>
            <a:endParaRPr lang="en-US" sz="2400" dirty="0">
              <a:latin typeface="Cambria" panose="02040503050406030204" pitchFamily="18" charset="0"/>
              <a:ea typeface="Cambria" panose="02040503050406030204" pitchFamily="18" charset="0"/>
            </a:endParaRPr>
          </a:p>
          <a:p>
            <a:pPr marL="457200" indent="-284163" algn="just">
              <a:buFont typeface="Wingdings" pitchFamily="2" charset="2"/>
              <a:buChar char="ü"/>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snjë</a:t>
            </a:r>
            <a:r>
              <a:rPr lang="sq-AL" sz="2400" dirty="0">
                <a:latin typeface="Cambria" panose="02040503050406030204" pitchFamily="18" charset="0"/>
                <a:ea typeface="Cambria" panose="02040503050406030204" pitchFamily="18" charset="0"/>
              </a:rPr>
              <a:t> q</a:t>
            </a:r>
            <a:r>
              <a:rPr lang="en-US" sz="2400" dirty="0">
                <a:latin typeface="Cambria" panose="02040503050406030204" pitchFamily="18" charset="0"/>
                <a:ea typeface="Cambria" panose="02040503050406030204" pitchFamily="18" charset="0"/>
              </a:rPr>
              <a:t>ë</a:t>
            </a:r>
            <a:r>
              <a:rPr lang="sq-AL" sz="2400" dirty="0" err="1">
                <a:latin typeface="Cambria" panose="02040503050406030204" pitchFamily="18" charset="0"/>
                <a:ea typeface="Cambria" panose="02040503050406030204" pitchFamily="18" charset="0"/>
              </a:rPr>
              <a:t>llim</a:t>
            </a:r>
            <a:r>
              <a:rPr lang="sq-AL" sz="2400" dirty="0">
                <a:latin typeface="Cambria" panose="02040503050406030204" pitchFamily="18" charset="0"/>
                <a:ea typeface="Cambria" panose="02040503050406030204" pitchFamily="18" charset="0"/>
              </a:rPr>
              <a:t> diskriminimi dhe se te gjitha veprimet qe do te ndërmerren</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do te jene ;</a:t>
            </a:r>
            <a:endParaRPr lang="en-US" sz="2400" dirty="0">
              <a:latin typeface="Cambria" panose="02040503050406030204" pitchFamily="18" charset="0"/>
              <a:ea typeface="Cambria" panose="02040503050406030204" pitchFamily="18" charset="0"/>
            </a:endParaRPr>
          </a:p>
          <a:p>
            <a:pPr marL="690563" lvl="0" algn="just"/>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shprehura ose kryhen në mënyrë neutrale nga Autoriteti Kontraktues; </a:t>
            </a:r>
            <a:endParaRPr lang="en-US" sz="2400" dirty="0">
              <a:latin typeface="Cambria" panose="02040503050406030204" pitchFamily="18" charset="0"/>
              <a:ea typeface="Cambria" panose="02040503050406030204" pitchFamily="18" charset="0"/>
            </a:endParaRPr>
          </a:p>
          <a:p>
            <a:pPr marL="690563" lvl="0" algn="just"/>
            <a:r>
              <a:rPr lang="en-US" sz="2400" dirty="0">
                <a:latin typeface="Cambria" panose="02040503050406030204" pitchFamily="18" charset="0"/>
                <a:ea typeface="Cambria" panose="02040503050406030204" pitchFamily="18" charset="0"/>
              </a:rPr>
              <a:t>N</a:t>
            </a:r>
            <a:r>
              <a:rPr lang="sq-AL" sz="2400" dirty="0" err="1">
                <a:latin typeface="Cambria" panose="02040503050406030204" pitchFamily="18" charset="0"/>
                <a:ea typeface="Cambria" panose="02040503050406030204" pitchFamily="18" charset="0"/>
              </a:rPr>
              <a:t>uk</a:t>
            </a:r>
            <a:r>
              <a:rPr lang="sq-AL" sz="2400" dirty="0">
                <a:latin typeface="Cambria" panose="02040503050406030204" pitchFamily="18" charset="0"/>
                <a:ea typeface="Cambria" panose="02040503050406030204" pitchFamily="18" charset="0"/>
              </a:rPr>
              <a:t> favorizojnë ose dëmtojnë ndonjë kandidatë të caktuar; dhe</a:t>
            </a:r>
            <a:endParaRPr lang="en-US" sz="2400" dirty="0">
              <a:latin typeface="Cambria" panose="02040503050406030204" pitchFamily="18" charset="0"/>
              <a:ea typeface="Cambria" panose="02040503050406030204" pitchFamily="18" charset="0"/>
            </a:endParaRPr>
          </a:p>
          <a:p>
            <a:pPr marL="690563" lvl="0" algn="just"/>
            <a:r>
              <a:rPr lang="sq-AL" sz="2400" dirty="0">
                <a:latin typeface="Cambria" panose="02040503050406030204" pitchFamily="18" charset="0"/>
                <a:ea typeface="Cambria" panose="02040503050406030204" pitchFamily="18" charset="0"/>
              </a:rPr>
              <a:t>I mundësojnë kandidatëve që të ofrojnë zgjidhje që janë të barasvlershme me çfarë kërkohet nga Autoriteti Kontraktues. </a:t>
            </a:r>
            <a:endParaRPr lang="en-US" sz="2400" dirty="0">
              <a:latin typeface="Cambria" panose="02040503050406030204" pitchFamily="18" charset="0"/>
              <a:ea typeface="Cambria" panose="02040503050406030204" pitchFamily="18" charset="0"/>
            </a:endParaRPr>
          </a:p>
          <a:p>
            <a:pPr marL="630238" lvl="0" indent="-346075">
              <a:buFont typeface="Wingdings" pitchFamily="2" charset="2"/>
              <a:buChar char="ü"/>
            </a:pPr>
            <a:endParaRPr lang="en-GB" sz="2200" dirty="0"/>
          </a:p>
        </p:txBody>
      </p:sp>
      <p:sp>
        <p:nvSpPr>
          <p:cNvPr id="4" name="Title 1"/>
          <p:cNvSpPr txBox="1">
            <a:spLocks/>
          </p:cNvSpPr>
          <p:nvPr/>
        </p:nvSpPr>
        <p:spPr>
          <a:xfrm>
            <a:off x="0" y="1"/>
            <a:ext cx="9067800" cy="12192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err="1">
                <a:solidFill>
                  <a:schemeClr val="accent2">
                    <a:lumMod val="50000"/>
                  </a:schemeClr>
                </a:solidFill>
              </a:rPr>
              <a:t>Përgjegjësia</a:t>
            </a:r>
            <a:r>
              <a:rPr lang="en-US" sz="3200" b="1" dirty="0">
                <a:solidFill>
                  <a:schemeClr val="accent2">
                    <a:lumMod val="50000"/>
                  </a:schemeClr>
                </a:solidFill>
              </a:rPr>
              <a:t> me </a:t>
            </a:r>
            <a:r>
              <a:rPr lang="en-US" sz="3200" b="1" dirty="0" err="1">
                <a:solidFill>
                  <a:schemeClr val="accent2">
                    <a:lumMod val="50000"/>
                  </a:schemeClr>
                </a:solidFill>
              </a:rPr>
              <a:t>rastinë</a:t>
            </a:r>
            <a:r>
              <a:rPr lang="en-US" sz="3200" b="1" dirty="0">
                <a:solidFill>
                  <a:schemeClr val="accent2">
                    <a:lumMod val="50000"/>
                  </a:schemeClr>
                </a:solidFill>
              </a:rPr>
              <a:t> e </a:t>
            </a:r>
            <a:r>
              <a:rPr lang="en-US" sz="3200" b="1" dirty="0" err="1">
                <a:solidFill>
                  <a:schemeClr val="accent2">
                    <a:lumMod val="50000"/>
                  </a:schemeClr>
                </a:solidFill>
              </a:rPr>
              <a:t>përdorimit</a:t>
            </a:r>
            <a:r>
              <a:rPr lang="en-US" sz="3200" b="1" dirty="0">
                <a:solidFill>
                  <a:schemeClr val="accent2">
                    <a:lumMod val="50000"/>
                  </a:schemeClr>
                </a:solidFill>
              </a:rPr>
              <a:t> </a:t>
            </a:r>
            <a:r>
              <a:rPr lang="en-US" sz="3200" b="1" dirty="0" err="1">
                <a:solidFill>
                  <a:schemeClr val="accent2">
                    <a:lumMod val="50000"/>
                  </a:schemeClr>
                </a:solidFill>
              </a:rPr>
              <a:t>të</a:t>
            </a:r>
            <a:r>
              <a:rPr lang="en-US" sz="3200" b="1" dirty="0">
                <a:solidFill>
                  <a:schemeClr val="accent2">
                    <a:lumMod val="50000"/>
                  </a:schemeClr>
                </a:solidFill>
              </a:rPr>
              <a:t> </a:t>
            </a:r>
            <a:r>
              <a:rPr lang="en-US" sz="3200" b="1" dirty="0" err="1">
                <a:solidFill>
                  <a:schemeClr val="accent2">
                    <a:lumMod val="50000"/>
                  </a:schemeClr>
                </a:solidFill>
              </a:rPr>
              <a:t>kesaj</a:t>
            </a:r>
            <a:r>
              <a:rPr lang="en-US" sz="3200" b="1" dirty="0">
                <a:solidFill>
                  <a:schemeClr val="accent2">
                    <a:lumMod val="50000"/>
                  </a:schemeClr>
                </a:solidFill>
              </a:rPr>
              <a:t> </a:t>
            </a:r>
            <a:r>
              <a:rPr lang="sq-AL" sz="3200" b="1" dirty="0" err="1">
                <a:solidFill>
                  <a:schemeClr val="accent2">
                    <a:lumMod val="50000"/>
                  </a:schemeClr>
                </a:solidFill>
              </a:rPr>
              <a:t>procedur</a:t>
            </a:r>
            <a:r>
              <a:rPr lang="en-US" sz="3200" b="1" dirty="0">
                <a:solidFill>
                  <a:schemeClr val="accent2">
                    <a:lumMod val="50000"/>
                  </a:schemeClr>
                </a:solidFill>
              </a:rPr>
              <a:t>e</a:t>
            </a:r>
            <a:endParaRPr lang="sq-AL" sz="3200" b="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EA2A721A-7395-4328-BC79-EEF6764D489D}"/>
              </a:ext>
            </a:extLst>
          </p:cNvPr>
          <p:cNvSpPr>
            <a:spLocks noGrp="1"/>
          </p:cNvSpPr>
          <p:nvPr>
            <p:ph type="sldNum" sz="quarter" idx="12"/>
          </p:nvPr>
        </p:nvSpPr>
        <p:spPr/>
        <p:txBody>
          <a:bodyPr/>
          <a:lstStyle/>
          <a:p>
            <a:fld id="{872C2D91-5140-E643-83AC-7A21B4B6FCA7}" type="slidenum">
              <a:rPr lang="en-US" smtClean="0"/>
              <a:pPr/>
              <a:t>22</a:t>
            </a:fld>
            <a:endParaRPr lang="en-US"/>
          </a:p>
        </p:txBody>
      </p:sp>
    </p:spTree>
    <p:extLst>
      <p:ext uri="{BB962C8B-B14F-4D97-AF65-F5344CB8AC3E}">
        <p14:creationId xmlns:p14="http://schemas.microsoft.com/office/powerpoint/2010/main" val="36989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9144000" cy="4800600"/>
          </a:xfrm>
        </p:spPr>
        <p:txBody>
          <a:bodyPr/>
          <a:lstStyle/>
          <a:p>
            <a:pPr lvl="0" algn="just"/>
            <a:r>
              <a:rPr lang="en-US" sz="2200" u="sng" dirty="0"/>
              <a:t>F</a:t>
            </a:r>
            <a:r>
              <a:rPr lang="sq-AL" sz="2200" u="sng" dirty="0" err="1"/>
              <a:t>aza</a:t>
            </a:r>
            <a:r>
              <a:rPr lang="sq-AL" sz="2200" u="sng" dirty="0"/>
              <a:t> e pare  e njohur si</a:t>
            </a:r>
            <a:r>
              <a:rPr lang="sq-AL" sz="2200" dirty="0"/>
              <a:t> </a:t>
            </a:r>
            <a:r>
              <a:rPr lang="sq-AL" sz="2200" b="1" dirty="0"/>
              <a:t>faza e Para-kualifikimit,</a:t>
            </a:r>
            <a:r>
              <a:rPr lang="sq-AL" sz="2200" dirty="0"/>
              <a:t> ku </a:t>
            </a:r>
            <a:endParaRPr lang="en-US" sz="2200" dirty="0"/>
          </a:p>
          <a:p>
            <a:pPr marL="0" lvl="0" indent="0" algn="just">
              <a:buNone/>
            </a:pPr>
            <a:endParaRPr lang="en-US" sz="2200" dirty="0"/>
          </a:p>
          <a:p>
            <a:pPr lvl="0" algn="just">
              <a:buFont typeface="Wingdings" panose="05000000000000000000" pitchFamily="2" charset="2"/>
              <a:buChar char="§"/>
            </a:pPr>
            <a:r>
              <a:rPr lang="en-US" sz="2200" dirty="0"/>
              <a:t>T</a:t>
            </a:r>
            <a:r>
              <a:rPr lang="sq-AL" sz="2200" dirty="0"/>
              <a:t>ë gjithë </a:t>
            </a:r>
            <a:r>
              <a:rPr lang="en-US" sz="2200" dirty="0"/>
              <a:t>OE </a:t>
            </a:r>
            <a:r>
              <a:rPr lang="sq-AL" sz="2200" dirty="0"/>
              <a:t>ftohen t’i dorëzojnë kërkesat që të marrin pjesë ne procedurë; dhe </a:t>
            </a:r>
          </a:p>
          <a:p>
            <a:pPr lvl="0" algn="just">
              <a:buFont typeface="Wingdings" panose="05000000000000000000" pitchFamily="2" charset="2"/>
              <a:buChar char="§"/>
            </a:pPr>
            <a:r>
              <a:rPr lang="sq-AL" sz="2200" dirty="0"/>
              <a:t>AK zgjedh OE </a:t>
            </a:r>
            <a:r>
              <a:rPr lang="sq-AL" sz="2200" b="1" dirty="0"/>
              <a:t>të cilët i plotësojnë nivelet minimale të kritereve të përzgjedhjes të specifikuara në njoftimin e kontratës. </a:t>
            </a:r>
            <a:endParaRPr lang="en-US" sz="2200" b="1" i="1" u="sng" dirty="0"/>
          </a:p>
          <a:p>
            <a:pPr lvl="0" algn="just">
              <a:buFont typeface="Wingdings" panose="05000000000000000000" pitchFamily="2" charset="2"/>
              <a:buChar char="§"/>
            </a:pPr>
            <a:r>
              <a:rPr lang="sq-AL" sz="2200" dirty="0"/>
              <a:t>Kjo fazë përdoret për të vlerësuar aftësinë financiare, teknike dhe / ose profesionale dhe kapacitetin e OE. </a:t>
            </a:r>
            <a:endParaRPr lang="en-US" sz="2200" dirty="0"/>
          </a:p>
          <a:p>
            <a:pPr algn="just"/>
            <a:r>
              <a:rPr lang="sq-AL" sz="2200" dirty="0"/>
              <a:t>Kjo nuk ka të bëjë me mënyrën se si </a:t>
            </a:r>
            <a:r>
              <a:rPr lang="en-US" sz="2200" dirty="0"/>
              <a:t>OE</a:t>
            </a:r>
            <a:r>
              <a:rPr lang="sq-AL" sz="2200" dirty="0"/>
              <a:t> do të përmbushin kërkesën </a:t>
            </a:r>
            <a:endParaRPr lang="en-US" sz="2200" dirty="0"/>
          </a:p>
          <a:p>
            <a:pPr algn="just">
              <a:buNone/>
            </a:pPr>
            <a:r>
              <a:rPr lang="en-US" sz="2200" dirty="0"/>
              <a:t>  *  </a:t>
            </a:r>
            <a:r>
              <a:rPr lang="sq-AL" sz="2200" i="1" dirty="0"/>
              <a:t>është krejtësisht e njëjtë sikur edhe te procedurat e kufizuara</a:t>
            </a:r>
          </a:p>
          <a:p>
            <a:pPr lvl="0">
              <a:buFont typeface="Wingdings" pitchFamily="2" charset="2"/>
              <a:buChar char="Ø"/>
            </a:pPr>
            <a:endParaRPr lang="en-GB" sz="2200" dirty="0"/>
          </a:p>
          <a:p>
            <a:endParaRPr lang="en-GB" sz="2200" dirty="0"/>
          </a:p>
        </p:txBody>
      </p:sp>
      <p:sp>
        <p:nvSpPr>
          <p:cNvPr id="4" name="Title 1"/>
          <p:cNvSpPr txBox="1">
            <a:spLocks/>
          </p:cNvSpPr>
          <p:nvPr/>
        </p:nvSpPr>
        <p:spPr>
          <a:xfrm>
            <a:off x="536178" y="152400"/>
            <a:ext cx="8071644" cy="11997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Implementimi i procedurës konkurruese me negociata </a:t>
            </a:r>
          </a:p>
        </p:txBody>
      </p:sp>
      <p:sp>
        <p:nvSpPr>
          <p:cNvPr id="5" name="Slide Number Placeholder 4">
            <a:extLst>
              <a:ext uri="{FF2B5EF4-FFF2-40B4-BE49-F238E27FC236}">
                <a16:creationId xmlns:a16="http://schemas.microsoft.com/office/drawing/2014/main" id="{6AC68788-DE10-44C8-BF88-135B58E5F54A}"/>
              </a:ext>
            </a:extLst>
          </p:cNvPr>
          <p:cNvSpPr>
            <a:spLocks noGrp="1"/>
          </p:cNvSpPr>
          <p:nvPr>
            <p:ph type="sldNum" sz="quarter" idx="12"/>
          </p:nvPr>
        </p:nvSpPr>
        <p:spPr/>
        <p:txBody>
          <a:bodyPr/>
          <a:lstStyle/>
          <a:p>
            <a:fld id="{872C2D91-5140-E643-83AC-7A21B4B6FCA7}" type="slidenum">
              <a:rPr lang="en-US" smtClean="0"/>
              <a:pPr/>
              <a:t>23</a:t>
            </a:fld>
            <a:endParaRPr lang="en-US"/>
          </a:p>
        </p:txBody>
      </p:sp>
    </p:spTree>
    <p:extLst>
      <p:ext uri="{BB962C8B-B14F-4D97-AF65-F5344CB8AC3E}">
        <p14:creationId xmlns:p14="http://schemas.microsoft.com/office/powerpoint/2010/main" val="369896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86400"/>
          </a:xfrm>
        </p:spPr>
        <p:txBody>
          <a:bodyPr/>
          <a:lstStyle/>
          <a:p>
            <a:pPr lvl="0" algn="just">
              <a:buFont typeface="Wingdings" pitchFamily="2" charset="2"/>
              <a:buChar char="q"/>
            </a:pPr>
            <a:r>
              <a:rPr lang="en-US" sz="2600" i="1" u="sng" dirty="0"/>
              <a:t> </a:t>
            </a:r>
            <a:r>
              <a:rPr lang="sq-AL" sz="2600" i="1" u="sng" dirty="0"/>
              <a:t>Publikimi i njoftimit për kontrate</a:t>
            </a:r>
            <a:r>
              <a:rPr lang="sq-AL" sz="2600" dirty="0"/>
              <a:t> </a:t>
            </a:r>
            <a:endParaRPr lang="en-US" sz="2600" dirty="0"/>
          </a:p>
          <a:p>
            <a:pPr marL="0" lvl="0" indent="0" algn="just">
              <a:buNone/>
            </a:pPr>
            <a:endParaRPr lang="sq-AL" sz="2600" dirty="0"/>
          </a:p>
          <a:p>
            <a:pPr marL="693737" lvl="0" indent="-457200" algn="just">
              <a:buFont typeface="Wingdings" panose="05000000000000000000" pitchFamily="2" charset="2"/>
              <a:buChar char="§"/>
            </a:pPr>
            <a:r>
              <a:rPr lang="sq-AL" sz="2600" b="1" dirty="0">
                <a:latin typeface="Cambria" panose="02040503050406030204" pitchFamily="18" charset="0"/>
                <a:ea typeface="Cambria" panose="02040503050406030204" pitchFamily="18" charset="0"/>
              </a:rPr>
              <a:t>publikimin</a:t>
            </a:r>
            <a:r>
              <a:rPr lang="sq-AL" sz="2600" dirty="0">
                <a:latin typeface="Cambria" panose="02040503050406030204" pitchFamily="18" charset="0"/>
                <a:ea typeface="Cambria" panose="02040503050406030204" pitchFamily="18" charset="0"/>
              </a:rPr>
              <a:t> e një njoftimi të kontratës i cili  </a:t>
            </a:r>
            <a:r>
              <a:rPr lang="sq-AL" sz="2600" b="1" dirty="0">
                <a:latin typeface="Cambria" panose="02040503050406030204" pitchFamily="18" charset="0"/>
                <a:ea typeface="Cambria" panose="02040503050406030204" pitchFamily="18" charset="0"/>
              </a:rPr>
              <a:t>shënon fillimin e procesit të prokurimit </a:t>
            </a:r>
            <a:endParaRPr lang="en-US" sz="2600" b="1" dirty="0">
              <a:latin typeface="Cambria" panose="02040503050406030204" pitchFamily="18" charset="0"/>
              <a:ea typeface="Cambria" panose="02040503050406030204" pitchFamily="18" charset="0"/>
            </a:endParaRPr>
          </a:p>
          <a:p>
            <a:pPr marL="693737" lvl="0" indent="-457200" algn="just">
              <a:buFont typeface="Wingdings" panose="05000000000000000000" pitchFamily="2" charset="2"/>
              <a:buChar char="§"/>
            </a:pPr>
            <a:r>
              <a:rPr lang="sq-AL" sz="2600" b="1" dirty="0">
                <a:latin typeface="Cambria" panose="02040503050406030204" pitchFamily="18" charset="0"/>
                <a:ea typeface="Cambria" panose="02040503050406030204" pitchFamily="18" charset="0"/>
              </a:rPr>
              <a:t>ne njoftimin e kontratës, përcaktohen </a:t>
            </a:r>
            <a:r>
              <a:rPr lang="sq-AL" sz="2600" dirty="0">
                <a:latin typeface="Cambria" panose="02040503050406030204" pitchFamily="18" charset="0"/>
                <a:ea typeface="Cambria" panose="02040503050406030204" pitchFamily="18" charset="0"/>
              </a:rPr>
              <a:t>kërkesat e autoritetit kontraktues sikur edhe kushtet për operatoret ekonomik se si mund te aplikojnë për tu para-kualifikuar</a:t>
            </a:r>
          </a:p>
          <a:p>
            <a:pPr marL="693737" lvl="0" indent="-4572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do të specifikojë </a:t>
            </a:r>
            <a:r>
              <a:rPr lang="sq-AL" sz="2600" b="1" dirty="0">
                <a:latin typeface="Cambria" panose="02040503050406030204" pitchFamily="18" charset="0"/>
                <a:ea typeface="Cambria" panose="02040503050406030204" pitchFamily="18" charset="0"/>
              </a:rPr>
              <a:t>kriteret minimale të përzgjedhjes</a:t>
            </a:r>
            <a:r>
              <a:rPr lang="sq-AL" sz="2600" dirty="0">
                <a:latin typeface="Cambria" panose="02040503050406030204" pitchFamily="18" charset="0"/>
                <a:ea typeface="Cambria" panose="02040503050406030204" pitchFamily="18" charset="0"/>
              </a:rPr>
              <a:t> </a:t>
            </a:r>
            <a:endParaRPr lang="en-US" sz="2600" dirty="0">
              <a:latin typeface="Cambria" panose="02040503050406030204" pitchFamily="18" charset="0"/>
              <a:ea typeface="Cambria" panose="02040503050406030204" pitchFamily="18" charset="0"/>
            </a:endParaRPr>
          </a:p>
          <a:p>
            <a:pPr marL="693737" lvl="0" indent="-45720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Mbështetur ne njoftimin për kontrate operatoret ekonomik duhet te parashtrojnë një kërkesë për te marre pjese ne procedure </a:t>
            </a:r>
            <a:endParaRPr lang="en-US" sz="2600" dirty="0">
              <a:latin typeface="Cambria" panose="02040503050406030204" pitchFamily="18" charset="0"/>
              <a:ea typeface="Cambria" panose="02040503050406030204" pitchFamily="18" charset="0"/>
            </a:endParaRPr>
          </a:p>
          <a:p>
            <a:pPr algn="just">
              <a:buNone/>
            </a:pPr>
            <a:endParaRPr lang="en-GB" sz="2600" dirty="0"/>
          </a:p>
        </p:txBody>
      </p:sp>
      <p:sp>
        <p:nvSpPr>
          <p:cNvPr id="4" name="Title 1"/>
          <p:cNvSpPr txBox="1">
            <a:spLocks/>
          </p:cNvSpPr>
          <p:nvPr/>
        </p:nvSpPr>
        <p:spPr>
          <a:xfrm>
            <a:off x="536178" y="1524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a:solidFill>
                  <a:schemeClr val="accent2">
                    <a:lumMod val="50000"/>
                  </a:schemeClr>
                </a:solidFill>
              </a:rPr>
              <a:t>aza e Para</a:t>
            </a:r>
            <a:r>
              <a:rPr lang="en-US" sz="3200" b="1" dirty="0">
                <a:solidFill>
                  <a:schemeClr val="accent2">
                    <a:lumMod val="50000"/>
                  </a:schemeClr>
                </a:solidFill>
              </a:rPr>
              <a:t> </a:t>
            </a:r>
            <a:r>
              <a:rPr lang="sq-AL" sz="3200" b="1" dirty="0">
                <a:solidFill>
                  <a:schemeClr val="accent2">
                    <a:lumMod val="50000"/>
                  </a:schemeClr>
                </a:solidFill>
              </a:rPr>
              <a:t>-</a:t>
            </a:r>
            <a:r>
              <a:rPr lang="en-US" sz="3200" b="1" dirty="0">
                <a:solidFill>
                  <a:schemeClr val="accent2">
                    <a:lumMod val="50000"/>
                  </a:schemeClr>
                </a:solidFill>
              </a:rPr>
              <a:t> </a:t>
            </a:r>
            <a:r>
              <a:rPr lang="sq-AL" sz="3200" b="1" dirty="0">
                <a:solidFill>
                  <a:schemeClr val="accent2">
                    <a:lumMod val="50000"/>
                  </a:schemeClr>
                </a:solidFill>
              </a:rPr>
              <a:t>kualifikimit </a:t>
            </a: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0537D278-2330-4B1F-B3C1-720E3289D795}"/>
              </a:ext>
            </a:extLst>
          </p:cNvPr>
          <p:cNvSpPr>
            <a:spLocks noGrp="1"/>
          </p:cNvSpPr>
          <p:nvPr>
            <p:ph type="sldNum" sz="quarter" idx="12"/>
          </p:nvPr>
        </p:nvSpPr>
        <p:spPr/>
        <p:txBody>
          <a:bodyPr/>
          <a:lstStyle/>
          <a:p>
            <a:fld id="{872C2D91-5140-E643-83AC-7A21B4B6FCA7}" type="slidenum">
              <a:rPr lang="en-US" smtClean="0"/>
              <a:pPr/>
              <a:t>24</a:t>
            </a:fld>
            <a:endParaRPr lang="en-US"/>
          </a:p>
        </p:txBody>
      </p:sp>
    </p:spTree>
    <p:extLst>
      <p:ext uri="{BB962C8B-B14F-4D97-AF65-F5344CB8AC3E}">
        <p14:creationId xmlns:p14="http://schemas.microsoft.com/office/powerpoint/2010/main" val="3698965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15400" cy="5791200"/>
          </a:xfrm>
        </p:spPr>
        <p:txBody>
          <a:bodyPr/>
          <a:lstStyle/>
          <a:p>
            <a:pPr lvl="0" algn="just">
              <a:buFont typeface="Wingdings" pitchFamily="2" charset="2"/>
              <a:buChar char="q"/>
            </a:pPr>
            <a:r>
              <a:rPr lang="en-US" sz="2400" i="1" u="sng" dirty="0"/>
              <a:t> </a:t>
            </a:r>
            <a:r>
              <a:rPr lang="sq-AL" sz="2400" i="1" u="sng" dirty="0"/>
              <a:t>Publikimi i njoftimit për kontrate</a:t>
            </a:r>
            <a:r>
              <a:rPr lang="sq-AL" sz="2400" dirty="0"/>
              <a:t> </a:t>
            </a:r>
          </a:p>
          <a:p>
            <a:pPr marL="568325" indent="-331788" algn="just">
              <a:buFont typeface="Wingdings" pitchFamily="2" charset="2"/>
              <a:buChar char="Ø"/>
            </a:pPr>
            <a:r>
              <a:rPr lang="sq-AL" sz="2400" dirty="0">
                <a:latin typeface="Cambria" panose="02040503050406030204" pitchFamily="18" charset="0"/>
                <a:ea typeface="Cambria" panose="02040503050406030204" pitchFamily="18" charset="0"/>
              </a:rPr>
              <a:t>n</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përgjigje te saj autoriteti kontraktues duhet ti dorëzoj (brenda 3 ditësh pas pranimit te kërkesës) Dosjen e Para-kualifikimit (duke përdorur formën standarde B33).</a:t>
            </a:r>
            <a:endParaRPr lang="en-US" sz="2400" dirty="0">
              <a:latin typeface="Cambria" panose="02040503050406030204" pitchFamily="18" charset="0"/>
              <a:ea typeface="Cambria" panose="02040503050406030204" pitchFamily="18" charset="0"/>
            </a:endParaRPr>
          </a:p>
          <a:p>
            <a:pPr marL="568325" indent="-331788" algn="just">
              <a:buFont typeface="Wingdings" pitchFamily="2" charset="2"/>
              <a:buChar char="Ø"/>
            </a:pPr>
            <a:r>
              <a:rPr lang="sq-AL" sz="2400" dirty="0">
                <a:latin typeface="Cambria" panose="02040503050406030204" pitchFamily="18" charset="0"/>
                <a:ea typeface="Cambria" panose="02040503050406030204" pitchFamily="18" charset="0"/>
              </a:rPr>
              <a:t>Dokumenti i para-kualifikimit përmban: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Fushëveprimin e projektit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Pranueshmërine dhe kërkesat për pjesëmarrje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Orarin e parashikuar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Kriteret e vlerësimit dhe përzgjedhjes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Procedurën dhe mënyrën e paraqitjes së kërkesës për pjesëmarrje </a:t>
            </a:r>
            <a:endParaRPr lang="en-US" sz="2400" dirty="0">
              <a:latin typeface="Cambria" panose="02040503050406030204" pitchFamily="18" charset="0"/>
              <a:ea typeface="Cambria" panose="02040503050406030204" pitchFamily="18" charset="0"/>
            </a:endParaRPr>
          </a:p>
          <a:p>
            <a:pPr marL="693738" lvl="0" indent="-300038" algn="just"/>
            <a:r>
              <a:rPr lang="sq-AL" sz="2400" dirty="0">
                <a:latin typeface="Cambria" panose="02040503050406030204" pitchFamily="18" charset="0"/>
                <a:ea typeface="Cambria" panose="02040503050406030204" pitchFamily="18" charset="0"/>
              </a:rPr>
              <a:t>Formularin e paraqitjes së aplikacionit</a:t>
            </a:r>
            <a:endParaRPr lang="en-US" sz="2400" dirty="0">
              <a:latin typeface="Cambria" panose="02040503050406030204" pitchFamily="18" charset="0"/>
              <a:ea typeface="Cambria" panose="02040503050406030204" pitchFamily="18" charset="0"/>
            </a:endParaRPr>
          </a:p>
          <a:p>
            <a:pPr marL="568325" indent="-331788" algn="just">
              <a:buFont typeface="Wingdings" pitchFamily="2" charset="2"/>
              <a:buChar char="§"/>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57200" y="142875"/>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Para-kualifikimit </a:t>
            </a: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F220576D-068A-4E53-AEF4-20C066F15FCE}"/>
              </a:ext>
            </a:extLst>
          </p:cNvPr>
          <p:cNvSpPr>
            <a:spLocks noGrp="1"/>
          </p:cNvSpPr>
          <p:nvPr>
            <p:ph type="sldNum" sz="quarter" idx="12"/>
          </p:nvPr>
        </p:nvSpPr>
        <p:spPr/>
        <p:txBody>
          <a:bodyPr/>
          <a:lstStyle/>
          <a:p>
            <a:fld id="{872C2D91-5140-E643-83AC-7A21B4B6FCA7}" type="slidenum">
              <a:rPr lang="en-US" smtClean="0"/>
              <a:pPr/>
              <a:t>25</a:t>
            </a:fld>
            <a:endParaRPr lang="en-US"/>
          </a:p>
        </p:txBody>
      </p:sp>
    </p:spTree>
    <p:extLst>
      <p:ext uri="{BB962C8B-B14F-4D97-AF65-F5344CB8AC3E}">
        <p14:creationId xmlns:p14="http://schemas.microsoft.com/office/powerpoint/2010/main" val="369896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2" y="1219200"/>
            <a:ext cx="9144000" cy="5867398"/>
          </a:xfrm>
        </p:spPr>
        <p:txBody>
          <a:bodyPr/>
          <a:lstStyle/>
          <a:p>
            <a:pPr marL="454025" algn="just">
              <a:buFont typeface="Wingdings" pitchFamily="2" charset="2"/>
              <a:buChar char="q"/>
            </a:pPr>
            <a:r>
              <a:rPr lang="sq-AL" sz="2400" i="1" dirty="0">
                <a:latin typeface="Cambria" panose="02040503050406030204" pitchFamily="18" charset="0"/>
                <a:ea typeface="Cambria" panose="02040503050406030204" pitchFamily="18" charset="0"/>
              </a:rPr>
              <a:t>Pranimi dhe hapja e kërkesave për pjesëmarrje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për pjesëmarrje te pranuara me kohë duhet të regjistrohen në "</a:t>
            </a:r>
            <a:r>
              <a:rPr lang="sq-AL" sz="2400" b="1" i="1" u="sng" dirty="0">
                <a:latin typeface="Cambria" panose="02040503050406030204" pitchFamily="18" charset="0"/>
                <a:ea typeface="Cambria" panose="02040503050406030204" pitchFamily="18" charset="0"/>
              </a:rPr>
              <a:t>Procesverbali për dorëzimin e Kërkesave për pjesëmarrje</a:t>
            </a:r>
            <a:r>
              <a:rPr lang="sq-AL" sz="2400" b="1" u="sng"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pas skadimit të afatit kohor për dorëzimin do të refuzohen</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zarfet do mbahen </a:t>
            </a:r>
            <a:r>
              <a:rPr lang="sq-AL" sz="2400" b="1" dirty="0">
                <a:latin typeface="Cambria" panose="02040503050406030204" pitchFamily="18" charset="0"/>
                <a:ea typeface="Cambria" panose="02040503050406030204" pitchFamily="18" charset="0"/>
              </a:rPr>
              <a:t>pa hapur</a:t>
            </a:r>
            <a:r>
              <a:rPr lang="sq-AL" sz="2400" dirty="0">
                <a:latin typeface="Cambria" panose="02040503050406030204" pitchFamily="18" charset="0"/>
                <a:ea typeface="Cambria" panose="02040503050406030204" pitchFamily="18" charset="0"/>
              </a:rPr>
              <a:t> me qëllim qe t’i kthehen dërguesit menjëherë</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b="1" dirty="0">
                <a:latin typeface="Cambria" panose="02040503050406030204" pitchFamily="18" charset="0"/>
                <a:ea typeface="Cambria" panose="02040503050406030204" pitchFamily="18" charset="0"/>
              </a:rPr>
              <a:t>Nuk do të ketë takim publik për hapje. </a:t>
            </a:r>
            <a:endParaRPr lang="en-US" sz="2400" b="1"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Ne rast se pranohen me pak se </a:t>
            </a:r>
            <a:r>
              <a:rPr lang="en-US" sz="2400" b="1" dirty="0">
                <a:latin typeface="Cambria" panose="02040503050406030204" pitchFamily="18" charset="0"/>
                <a:ea typeface="Cambria" panose="02040503050406030204" pitchFamily="18" charset="0"/>
              </a:rPr>
              <a:t>3</a:t>
            </a:r>
            <a:r>
              <a:rPr lang="sq-AL" sz="2400" b="1" dirty="0">
                <a:latin typeface="Cambria" panose="02040503050406030204" pitchFamily="18" charset="0"/>
                <a:ea typeface="Cambria" panose="02040503050406030204" pitchFamily="18" charset="0"/>
              </a:rPr>
              <a:t> kërkesa për pjesëmarrje</a:t>
            </a:r>
            <a:r>
              <a:rPr lang="sq-AL" sz="2400" dirty="0">
                <a:latin typeface="Cambria" panose="02040503050406030204" pitchFamily="18" charset="0"/>
                <a:ea typeface="Cambria" panose="02040503050406030204" pitchFamily="18" charset="0"/>
              </a:rPr>
              <a:t>, AK duhet te </a:t>
            </a:r>
            <a:r>
              <a:rPr lang="sq-AL" sz="2400" b="1" dirty="0">
                <a:latin typeface="Cambria" panose="02040503050406030204" pitchFamily="18" charset="0"/>
                <a:ea typeface="Cambria" panose="02040503050406030204" pitchFamily="18" charset="0"/>
              </a:rPr>
              <a:t>anuloj procedurën</a:t>
            </a:r>
            <a:r>
              <a:rPr lang="en-US" sz="2400" b="1"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b="1" dirty="0">
              <a:latin typeface="Cambria" panose="02040503050406030204" pitchFamily="18" charset="0"/>
              <a:ea typeface="Cambria" panose="02040503050406030204" pitchFamily="18" charset="0"/>
            </a:endParaRPr>
          </a:p>
          <a:p>
            <a:pPr marL="457200" indent="-220663" algn="just">
              <a:buNone/>
            </a:pPr>
            <a:r>
              <a:rPr lang="en-US" sz="2400" b="1"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Te gjitha dispozitat lidhur me publikimin e njoftimit për kontrate te cilat përdorën për procedurat e kufizuar vlejnë dhe për procedure e negociuar pas publikimit për kontrate-faza e pare.</a:t>
            </a:r>
            <a:endParaRPr lang="en-US" sz="2400" dirty="0">
              <a:latin typeface="Cambria" panose="02040503050406030204" pitchFamily="18" charset="0"/>
              <a:ea typeface="Cambria" panose="02040503050406030204" pitchFamily="18" charset="0"/>
            </a:endParaRPr>
          </a:p>
          <a:p>
            <a:pPr marL="568325" indent="-331788">
              <a:buNone/>
            </a:pPr>
            <a:endParaRPr lang="en-US" sz="2000" dirty="0"/>
          </a:p>
        </p:txBody>
      </p:sp>
      <p:sp>
        <p:nvSpPr>
          <p:cNvPr id="4" name="Title 1"/>
          <p:cNvSpPr txBox="1">
            <a:spLocks/>
          </p:cNvSpPr>
          <p:nvPr/>
        </p:nvSpPr>
        <p:spPr>
          <a:xfrm>
            <a:off x="462756" y="152401"/>
            <a:ext cx="8071644" cy="6858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a:t>
            </a:r>
            <a:r>
              <a:rPr lang="en-US" sz="3200" b="1" dirty="0">
                <a:solidFill>
                  <a:schemeClr val="accent2">
                    <a:lumMod val="50000"/>
                  </a:schemeClr>
                </a:solidFill>
              </a:rPr>
              <a:t>p</a:t>
            </a:r>
            <a:r>
              <a:rPr lang="sq-AL" sz="3200" b="1" dirty="0">
                <a:solidFill>
                  <a:schemeClr val="accent2">
                    <a:lumMod val="50000"/>
                  </a:schemeClr>
                </a:solidFill>
              </a:rPr>
              <a:t>ara-kualifikimit </a:t>
            </a: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2CCEFB63-F6C0-4263-94BC-759A3189B577}"/>
              </a:ext>
            </a:extLst>
          </p:cNvPr>
          <p:cNvSpPr>
            <a:spLocks noGrp="1"/>
          </p:cNvSpPr>
          <p:nvPr>
            <p:ph type="sldNum" sz="quarter" idx="12"/>
          </p:nvPr>
        </p:nvSpPr>
        <p:spPr/>
        <p:txBody>
          <a:bodyPr/>
          <a:lstStyle/>
          <a:p>
            <a:fld id="{872C2D91-5140-E643-83AC-7A21B4B6FCA7}" type="slidenum">
              <a:rPr lang="en-US" smtClean="0"/>
              <a:pPr/>
              <a:t>26</a:t>
            </a:fld>
            <a:endParaRPr lang="en-US"/>
          </a:p>
        </p:txBody>
      </p:sp>
    </p:spTree>
    <p:extLst>
      <p:ext uri="{BB962C8B-B14F-4D97-AF65-F5344CB8AC3E}">
        <p14:creationId xmlns:p14="http://schemas.microsoft.com/office/powerpoint/2010/main" val="369896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763000" cy="5562600"/>
          </a:xfrm>
        </p:spPr>
        <p:txBody>
          <a:bodyPr/>
          <a:lstStyle/>
          <a:p>
            <a:pPr lvl="0" algn="just">
              <a:buFont typeface="Wingdings" pitchFamily="2" charset="2"/>
              <a:buChar char="q"/>
            </a:pPr>
            <a:r>
              <a:rPr lang="en-US" sz="2400" i="1" dirty="0"/>
              <a:t> </a:t>
            </a:r>
            <a:r>
              <a:rPr lang="sq-AL" sz="2400" u="sng" dirty="0"/>
              <a:t>Procesi</a:t>
            </a:r>
            <a:endParaRPr lang="sq-AL" sz="2400" dirty="0"/>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AK fton O</a:t>
            </a:r>
            <a:r>
              <a:rPr lang="en-US" sz="2400" dirty="0">
                <a:latin typeface="Cambria" panose="02040503050406030204" pitchFamily="18" charset="0"/>
                <a:ea typeface="Cambria" panose="02040503050406030204" pitchFamily="18" charset="0"/>
              </a:rPr>
              <a:t>E t</a:t>
            </a:r>
            <a:r>
              <a:rPr lang="sq-AL" sz="2400" dirty="0">
                <a:latin typeface="Cambria" panose="02040503050406030204" pitchFamily="18" charset="0"/>
                <a:ea typeface="Cambria" panose="02040503050406030204" pitchFamily="18" charset="0"/>
              </a:rPr>
              <a:t>e zgjedhur t’i dorëzojnë tenderët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fillestar</a:t>
            </a:r>
            <a:r>
              <a:rPr lang="sq-AL" sz="2400" dirty="0">
                <a:latin typeface="Cambria" panose="02040503050406030204" pitchFamily="18" charset="0"/>
                <a:ea typeface="Cambria" panose="02040503050406030204" pitchFamily="18" charset="0"/>
              </a:rPr>
              <a:t>ë dhe i vlerëson ato duke përdorur kriteret e dhënies të specifikuara në ftesën për tenderim</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 </a:t>
            </a: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propozimet e tyre vlerësohen  kryesisht ne aspektet e përputhshmërisë formale dhe administrative dhe si vlerësim/shqyrtim preliminar i përputhshmërisë teknike te propozimeve </a:t>
            </a:r>
            <a:endParaRPr lang="en-US" sz="24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këto propozime do te vleje vetëm si </a:t>
            </a:r>
            <a:r>
              <a:rPr lang="sq-AL" sz="2400" dirty="0" err="1">
                <a:latin typeface="Cambria" panose="02040503050406030204" pitchFamily="18" charset="0"/>
                <a:ea typeface="Cambria" panose="02040503050406030204" pitchFamily="18" charset="0"/>
              </a:rPr>
              <a:t>baz</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 zhvillimin  e negociatave për te finalizuar kushtet e kontratës.</a:t>
            </a:r>
            <a:endParaRPr lang="en-US" sz="24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Nëse numri i kandidateve te përzgjedhur është me shume se 6 AK duhet ti </a:t>
            </a:r>
            <a:r>
              <a:rPr lang="sq-AL" sz="2400" b="1" dirty="0">
                <a:latin typeface="Cambria" panose="02040503050406030204" pitchFamily="18" charset="0"/>
                <a:ea typeface="Cambria" panose="02040503050406030204" pitchFamily="18" charset="0"/>
              </a:rPr>
              <a:t>rivlerësoj aplikacionet sipas kritereve te përcaktuara n</a:t>
            </a:r>
            <a:r>
              <a:rPr lang="en-US" sz="2400" b="1" dirty="0">
                <a:latin typeface="Cambria" panose="02040503050406030204" pitchFamily="18" charset="0"/>
                <a:ea typeface="Cambria" panose="02040503050406030204" pitchFamily="18" charset="0"/>
              </a:rPr>
              <a:t>ë</a:t>
            </a:r>
            <a:r>
              <a:rPr lang="sq-AL" sz="2400" b="1" dirty="0">
                <a:latin typeface="Cambria" panose="02040503050406030204" pitchFamily="18" charset="0"/>
                <a:ea typeface="Cambria" panose="02040503050406030204" pitchFamily="18" charset="0"/>
              </a:rPr>
              <a:t> njoftimin për kontratë</a:t>
            </a:r>
            <a:r>
              <a:rPr lang="en-US" sz="2400" b="1" dirty="0">
                <a:latin typeface="Cambria" panose="02040503050406030204" pitchFamily="18" charset="0"/>
                <a:ea typeface="Cambria" panose="02040503050406030204" pitchFamily="18" charset="0"/>
              </a:rPr>
              <a:t>.</a:t>
            </a:r>
            <a:endParaRPr lang="sq-AL"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536178" y="188686"/>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3200" i="1" dirty="0">
                <a:solidFill>
                  <a:schemeClr val="accent2">
                    <a:lumMod val="50000"/>
                  </a:schemeClr>
                </a:solidFill>
              </a:rPr>
              <a:t> </a:t>
            </a:r>
            <a:r>
              <a:rPr lang="sq-AL" sz="3200" b="1" dirty="0">
                <a:solidFill>
                  <a:schemeClr val="accent2">
                    <a:lumMod val="50000"/>
                  </a:schemeClr>
                </a:solidFill>
              </a:rPr>
              <a:t>Faza e dyte </a:t>
            </a:r>
            <a:r>
              <a:rPr lang="en-US" sz="3200" b="1" dirty="0">
                <a:solidFill>
                  <a:schemeClr val="accent2">
                    <a:lumMod val="50000"/>
                  </a:schemeClr>
                </a:solidFill>
              </a:rPr>
              <a:t>- </a:t>
            </a:r>
            <a:r>
              <a:rPr lang="sq-AL" sz="3200" b="1" dirty="0">
                <a:solidFill>
                  <a:schemeClr val="accent2">
                    <a:lumMod val="50000"/>
                  </a:schemeClr>
                </a:solidFill>
              </a:rPr>
              <a:t>faza e tenderimit</a:t>
            </a:r>
          </a:p>
        </p:txBody>
      </p:sp>
      <p:sp>
        <p:nvSpPr>
          <p:cNvPr id="5" name="Slide Number Placeholder 4">
            <a:extLst>
              <a:ext uri="{FF2B5EF4-FFF2-40B4-BE49-F238E27FC236}">
                <a16:creationId xmlns:a16="http://schemas.microsoft.com/office/drawing/2014/main" id="{5AD257B0-97C2-4F01-8877-02F50214DA46}"/>
              </a:ext>
            </a:extLst>
          </p:cNvPr>
          <p:cNvSpPr>
            <a:spLocks noGrp="1"/>
          </p:cNvSpPr>
          <p:nvPr>
            <p:ph type="sldNum" sz="quarter" idx="12"/>
          </p:nvPr>
        </p:nvSpPr>
        <p:spPr/>
        <p:txBody>
          <a:bodyPr/>
          <a:lstStyle/>
          <a:p>
            <a:fld id="{872C2D91-5140-E643-83AC-7A21B4B6FCA7}" type="slidenum">
              <a:rPr lang="en-US" smtClean="0"/>
              <a:pPr/>
              <a:t>27</a:t>
            </a:fld>
            <a:endParaRPr lang="en-US"/>
          </a:p>
        </p:txBody>
      </p:sp>
    </p:spTree>
    <p:extLst>
      <p:ext uri="{BB962C8B-B14F-4D97-AF65-F5344CB8AC3E}">
        <p14:creationId xmlns:p14="http://schemas.microsoft.com/office/powerpoint/2010/main" val="369896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8915400" cy="6095998"/>
          </a:xfrm>
        </p:spPr>
        <p:txBody>
          <a:bodyPr/>
          <a:lstStyle/>
          <a:p>
            <a:pPr lvl="0" algn="just">
              <a:buFont typeface="Wingdings" panose="05000000000000000000" pitchFamily="2" charset="2"/>
              <a:buChar char="q"/>
            </a:pPr>
            <a:r>
              <a:rPr lang="sq-AL" sz="2600" dirty="0">
                <a:latin typeface="Cambria" panose="02040503050406030204" pitchFamily="18" charset="0"/>
                <a:ea typeface="Cambria" panose="02040503050406030204" pitchFamily="18" charset="0"/>
              </a:rPr>
              <a:t>Procedura e pranimit te </a:t>
            </a:r>
            <a:r>
              <a:rPr lang="en-US" sz="2600" dirty="0">
                <a:latin typeface="Cambria" panose="02040503050406030204" pitchFamily="18" charset="0"/>
                <a:ea typeface="Cambria" panose="02040503050406030204" pitchFamily="18" charset="0"/>
              </a:rPr>
              <a:t>tender</a:t>
            </a:r>
            <a:r>
              <a:rPr lang="sq-AL" sz="2600" dirty="0">
                <a:latin typeface="Cambria" panose="02040503050406030204" pitchFamily="18" charset="0"/>
                <a:ea typeface="Cambria" panose="02040503050406030204" pitchFamily="18" charset="0"/>
              </a:rPr>
              <a:t>ë</a:t>
            </a:r>
            <a:r>
              <a:rPr lang="en-US" sz="2600" dirty="0" err="1">
                <a:latin typeface="Cambria" panose="02040503050406030204" pitchFamily="18" charset="0"/>
                <a:ea typeface="Cambria" panose="02040503050406030204" pitchFamily="18" charset="0"/>
              </a:rPr>
              <a:t>ve</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fillestar</a:t>
            </a:r>
            <a:r>
              <a:rPr lang="sq-AL" sz="2600" dirty="0">
                <a:latin typeface="Cambria" panose="02040503050406030204" pitchFamily="18" charset="0"/>
                <a:ea typeface="Cambria" panose="02040503050406030204" pitchFamily="18" charset="0"/>
              </a:rPr>
              <a:t>ë (propozimeve</a:t>
            </a:r>
            <a:r>
              <a:rPr lang="en-US" sz="2600" dirty="0">
                <a:latin typeface="Cambria" panose="02040503050406030204" pitchFamily="18" charset="0"/>
                <a:ea typeface="Cambria" panose="02040503050406030204" pitchFamily="18" charset="0"/>
              </a:rPr>
              <a:t>):</a:t>
            </a:r>
            <a:endParaRPr lang="sq-AL" sz="26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en-US" sz="2600" dirty="0">
                <a:latin typeface="Cambria" panose="02040503050406030204" pitchFamily="18" charset="0"/>
                <a:ea typeface="Cambria" panose="02040503050406030204" pitchFamily="18" charset="0"/>
              </a:rPr>
              <a:t>Ë</a:t>
            </a:r>
            <a:r>
              <a:rPr lang="sq-AL" sz="2600" dirty="0">
                <a:latin typeface="Cambria" panose="02040503050406030204" pitchFamily="18" charset="0"/>
                <a:ea typeface="Cambria" panose="02040503050406030204" pitchFamily="18" charset="0"/>
              </a:rPr>
              <a:t>sh</a:t>
            </a:r>
            <a:r>
              <a:rPr lang="en-US" sz="2600" dirty="0">
                <a:latin typeface="Cambria" panose="02040503050406030204" pitchFamily="18" charset="0"/>
                <a:ea typeface="Cambria" panose="02040503050406030204" pitchFamily="18" charset="0"/>
              </a:rPr>
              <a:t>t</a:t>
            </a:r>
            <a:r>
              <a:rPr lang="sq-AL" sz="2600" dirty="0">
                <a:latin typeface="Cambria" panose="02040503050406030204" pitchFamily="18" charset="0"/>
                <a:ea typeface="Cambria" panose="02040503050406030204" pitchFamily="18" charset="0"/>
              </a:rPr>
              <a:t>ë e ngjashme me procedurën e hapur</a:t>
            </a:r>
          </a:p>
          <a:p>
            <a:pPr marL="565150" lvl="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Autoriteti kontraktues i pranon ato te dorëzuara me kohe dhe nuk i hape ato propozime te cilat janë dorëzuar me vonese</a:t>
            </a:r>
            <a:endParaRPr lang="en-US" sz="2600" dirty="0">
              <a:latin typeface="Cambria" panose="02040503050406030204" pitchFamily="18" charset="0"/>
              <a:ea typeface="Cambria" panose="02040503050406030204" pitchFamily="18" charset="0"/>
            </a:endParaRPr>
          </a:p>
          <a:p>
            <a:pPr marL="565150" lvl="0" algn="just">
              <a:buFont typeface="Wingdings" panose="05000000000000000000" pitchFamily="2" charset="2"/>
              <a:buChar char="§"/>
            </a:pPr>
            <a:r>
              <a:rPr lang="sq-AL" sz="2600" dirty="0">
                <a:latin typeface="Cambria" panose="02040503050406030204" pitchFamily="18" charset="0"/>
                <a:ea typeface="Cambria" panose="02040503050406030204" pitchFamily="18" charset="0"/>
              </a:rPr>
              <a:t>Nuk ka hapje publike te oferte-propozimeve por vetëm një hapje e brendshme</a:t>
            </a:r>
            <a:r>
              <a:rPr lang="en-US" sz="2600" dirty="0">
                <a:latin typeface="Cambria" panose="02040503050406030204" pitchFamily="18" charset="0"/>
                <a:ea typeface="Cambria" panose="02040503050406030204" pitchFamily="18" charset="0"/>
              </a:rPr>
              <a:t> </a:t>
            </a:r>
            <a:r>
              <a:rPr lang="sq-AL" sz="2600" dirty="0">
                <a:latin typeface="Cambria" panose="02040503050406030204" pitchFamily="18" charset="0"/>
                <a:ea typeface="Cambria" panose="02040503050406030204" pitchFamily="18" charset="0"/>
              </a:rPr>
              <a:t>duke përgatitur një procesverbal hapjeje</a:t>
            </a:r>
            <a:endParaRPr lang="en-US" sz="26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en-US" sz="2600" dirty="0">
                <a:latin typeface="Cambria" panose="02040503050406030204" pitchFamily="18" charset="0"/>
                <a:ea typeface="Cambria" panose="02040503050406030204" pitchFamily="18" charset="0"/>
              </a:rPr>
              <a:t>P</a:t>
            </a:r>
            <a:r>
              <a:rPr lang="sq-AL" sz="2600" dirty="0" err="1">
                <a:latin typeface="Cambria" panose="02040503050406030204" pitchFamily="18" charset="0"/>
                <a:ea typeface="Cambria" panose="02040503050406030204" pitchFamily="18" charset="0"/>
              </a:rPr>
              <a:t>rocesverbali</a:t>
            </a:r>
            <a:r>
              <a:rPr lang="sq-AL" sz="2600" dirty="0">
                <a:latin typeface="Cambria" panose="02040503050406030204" pitchFamily="18" charset="0"/>
                <a:ea typeface="Cambria" panose="02040503050406030204" pitchFamily="18" charset="0"/>
              </a:rPr>
              <a:t> i hapjes se brendshëm” dhe regjistri i propozimeve te pranuara bëhen pjese e dosjes se aktivitetit duke qene ne dispozicion edhe te palëve te interesit.</a:t>
            </a:r>
            <a:endParaRPr lang="en-US" sz="2600" dirty="0">
              <a:latin typeface="Cambria" panose="02040503050406030204" pitchFamily="18" charset="0"/>
              <a:ea typeface="Cambria" panose="02040503050406030204" pitchFamily="18" charset="0"/>
            </a:endParaRPr>
          </a:p>
          <a:p>
            <a:pPr marL="0" indent="0" algn="just">
              <a:buNone/>
            </a:pPr>
            <a:endParaRPr lang="en-US" sz="2600" dirty="0">
              <a:latin typeface="Cambria" panose="02040503050406030204" pitchFamily="18" charset="0"/>
              <a:ea typeface="Cambria" panose="02040503050406030204" pitchFamily="18" charset="0"/>
            </a:endParaRPr>
          </a:p>
          <a:p>
            <a:pPr marL="565150" lvl="0" algn="just">
              <a:buFont typeface="Wingdings" pitchFamily="2" charset="2"/>
              <a:buChar char="Ø"/>
            </a:pPr>
            <a:endParaRPr lang="en-US" sz="2600" dirty="0"/>
          </a:p>
        </p:txBody>
      </p:sp>
      <p:sp>
        <p:nvSpPr>
          <p:cNvPr id="4" name="Title 1"/>
          <p:cNvSpPr txBox="1">
            <a:spLocks/>
          </p:cNvSpPr>
          <p:nvPr/>
        </p:nvSpPr>
        <p:spPr>
          <a:xfrm>
            <a:off x="462756" y="76200"/>
            <a:ext cx="8071644" cy="6858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en-US" sz="3200" i="1" dirty="0">
                <a:solidFill>
                  <a:schemeClr val="accent2">
                    <a:lumMod val="50000"/>
                  </a:schemeClr>
                </a:solidFill>
              </a:rPr>
              <a:t> </a:t>
            </a:r>
            <a:r>
              <a:rPr lang="sq-AL" sz="3200" b="1" dirty="0">
                <a:solidFill>
                  <a:schemeClr val="accent2">
                    <a:lumMod val="50000"/>
                  </a:schemeClr>
                </a:solidFill>
              </a:rPr>
              <a:t>Faza e dyte e njohur si faza e tenderimit </a:t>
            </a:r>
          </a:p>
        </p:txBody>
      </p:sp>
      <p:sp>
        <p:nvSpPr>
          <p:cNvPr id="5" name="Slide Number Placeholder 4">
            <a:extLst>
              <a:ext uri="{FF2B5EF4-FFF2-40B4-BE49-F238E27FC236}">
                <a16:creationId xmlns:a16="http://schemas.microsoft.com/office/drawing/2014/main" id="{273E713C-43E0-419F-AD69-DD6774678B5E}"/>
              </a:ext>
            </a:extLst>
          </p:cNvPr>
          <p:cNvSpPr>
            <a:spLocks noGrp="1"/>
          </p:cNvSpPr>
          <p:nvPr>
            <p:ph type="sldNum" sz="quarter" idx="12"/>
          </p:nvPr>
        </p:nvSpPr>
        <p:spPr/>
        <p:txBody>
          <a:bodyPr/>
          <a:lstStyle/>
          <a:p>
            <a:fld id="{872C2D91-5140-E643-83AC-7A21B4B6FCA7}" type="slidenum">
              <a:rPr lang="en-US" smtClean="0"/>
              <a:pPr/>
              <a:t>28</a:t>
            </a:fld>
            <a:endParaRPr lang="en-US"/>
          </a:p>
        </p:txBody>
      </p:sp>
    </p:spTree>
    <p:extLst>
      <p:ext uri="{BB962C8B-B14F-4D97-AF65-F5344CB8AC3E}">
        <p14:creationId xmlns:p14="http://schemas.microsoft.com/office/powerpoint/2010/main" val="369896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 y="1752600"/>
            <a:ext cx="9017000" cy="4754563"/>
          </a:xfrm>
        </p:spPr>
        <p:txBody>
          <a:bodyPr/>
          <a:lstStyle/>
          <a:p>
            <a:pPr lvl="0" algn="just">
              <a:buFont typeface="Wingdings" panose="05000000000000000000" pitchFamily="2" charset="2"/>
              <a:buChar char="q"/>
            </a:pPr>
            <a:r>
              <a:rPr lang="sq-AL" sz="2400" dirty="0">
                <a:latin typeface="Cambria" panose="02040503050406030204" pitchFamily="18" charset="0"/>
                <a:ea typeface="Cambria" panose="02040503050406030204" pitchFamily="18" charset="0"/>
              </a:rPr>
              <a:t>Ftesa për negociata</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p>
          <a:p>
            <a:pPr marL="565150" lvl="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me qellim finalizimi te kërkesës se autoritetit kontraktues</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Kandidatet kanë mundësi te ndryshojnë dhe/ose kompletojnë  propozimet e tyre fillestare </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negociatave me secilin pjesëmarrës duke u mbështetur ne një trajtim te barabarte te kandidateve</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informatat e marra nga ndonjë pjesëmarrës ofroj pjesëmarrësve tjerë pa miratimin e paraprak te autorit te informatës</a:t>
            </a:r>
            <a:endParaRPr lang="en-US" sz="2400" dirty="0">
              <a:latin typeface="Cambria" panose="02040503050406030204" pitchFamily="18" charset="0"/>
              <a:ea typeface="Cambria" panose="02040503050406030204" pitchFamily="18" charset="0"/>
            </a:endParaRPr>
          </a:p>
          <a:p>
            <a:pPr marL="579437"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Kërkesat minimale dhe kriteret e dhënies nuk janë subjekt i negociatave</a:t>
            </a: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152400"/>
            <a:ext cx="8300244"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b="1" dirty="0">
              <a:solidFill>
                <a:schemeClr val="accent2">
                  <a:lumMod val="50000"/>
                </a:schemeClr>
              </a:solidFill>
            </a:endParaRPr>
          </a:p>
          <a:p>
            <a:pPr algn="ctr"/>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B194791D-D4BD-4E13-81B9-87506CA1E872}"/>
              </a:ext>
            </a:extLst>
          </p:cNvPr>
          <p:cNvSpPr>
            <a:spLocks noGrp="1"/>
          </p:cNvSpPr>
          <p:nvPr>
            <p:ph type="sldNum" sz="quarter" idx="12"/>
          </p:nvPr>
        </p:nvSpPr>
        <p:spPr/>
        <p:txBody>
          <a:bodyPr/>
          <a:lstStyle/>
          <a:p>
            <a:fld id="{872C2D91-5140-E643-83AC-7A21B4B6FCA7}" type="slidenum">
              <a:rPr lang="en-US" smtClean="0"/>
              <a:pPr/>
              <a:t>29</a:t>
            </a:fld>
            <a:endParaRPr lang="en-US"/>
          </a:p>
        </p:txBody>
      </p:sp>
    </p:spTree>
    <p:extLst>
      <p:ext uri="{BB962C8B-B14F-4D97-AF65-F5344CB8AC3E}">
        <p14:creationId xmlns:p14="http://schemas.microsoft.com/office/powerpoint/2010/main" val="369896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Qëllimi</a:t>
            </a:r>
          </a:p>
        </p:txBody>
      </p:sp>
      <p:sp>
        <p:nvSpPr>
          <p:cNvPr id="3" name="Rectangle 2"/>
          <p:cNvSpPr/>
          <p:nvPr/>
        </p:nvSpPr>
        <p:spPr>
          <a:xfrm>
            <a:off x="0" y="1536174"/>
            <a:ext cx="9144000" cy="3785652"/>
          </a:xfrm>
          <a:prstGeom prst="rect">
            <a:avLst/>
          </a:prstGeom>
        </p:spPr>
        <p:txBody>
          <a:bodyPr wrap="square">
            <a:spAutoFit/>
          </a:bodyPr>
          <a:lstStyle/>
          <a:p>
            <a:pPr marL="381000" indent="-381000" algn="just">
              <a:buFont typeface="Wingdings" panose="05000000000000000000" pitchFamily="2" charset="2"/>
              <a:buChar char="ü"/>
              <a:defRPr/>
            </a:pPr>
            <a:r>
              <a:rPr lang="en-US" sz="2400" dirty="0" err="1">
                <a:latin typeface="Cambria" panose="02040503050406030204" pitchFamily="18" charset="0"/>
                <a:ea typeface="Cambria" panose="02040503050406030204" pitchFamily="18" charset="0"/>
              </a:rPr>
              <a:t>Qëllimi</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për</a:t>
            </a:r>
            <a:r>
              <a:rPr lang="en-US" sz="2400" dirty="0">
                <a:latin typeface="Cambria" panose="02040503050406030204" pitchFamily="18" charset="0"/>
                <a:ea typeface="Cambria" panose="02040503050406030204" pitchFamily="18" charset="0"/>
              </a:rPr>
              <a:t> Pro. </a:t>
            </a:r>
            <a:r>
              <a:rPr lang="en-US" sz="2400" dirty="0" err="1">
                <a:latin typeface="Cambria" panose="02040503050406030204" pitchFamily="18" charset="0"/>
                <a:ea typeface="Cambria" panose="02040503050406030204" pitchFamily="18" charset="0"/>
              </a:rPr>
              <a:t>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negociuar</a:t>
            </a:r>
            <a:r>
              <a:rPr lang="en-US" sz="2400" dirty="0">
                <a:latin typeface="Cambria" panose="02040503050406030204" pitchFamily="18" charset="0"/>
                <a:ea typeface="Cambria" panose="02040503050406030204" pitchFamily="18" charset="0"/>
              </a:rPr>
              <a:t> </a:t>
            </a:r>
            <a:r>
              <a:rPr lang="sq-AL" sz="2400" dirty="0" err="1">
                <a:latin typeface="Cambria" panose="02040503050406030204" pitchFamily="18" charset="0"/>
                <a:ea typeface="Cambria" panose="02040503050406030204" pitchFamily="18" charset="0"/>
              </a:rPr>
              <a:t>du</a:t>
            </a:r>
            <a:r>
              <a:rPr lang="en-US" sz="2400" dirty="0" err="1">
                <a:latin typeface="Cambria" panose="02040503050406030204" pitchFamily="18" charset="0"/>
                <a:ea typeface="Cambria" panose="02040503050406030204" pitchFamily="18" charset="0"/>
              </a:rPr>
              <a:t>hët</a:t>
            </a:r>
            <a:r>
              <a:rPr lang="sq-AL" sz="2400" dirty="0">
                <a:latin typeface="Cambria" panose="02040503050406030204" pitchFamily="18" charset="0"/>
                <a:ea typeface="Cambria" panose="02040503050406030204" pitchFamily="18" charset="0"/>
              </a:rPr>
              <a:t> përfshirë:</a:t>
            </a:r>
            <a:endParaRPr lang="en-US" sz="2400" dirty="0">
              <a:latin typeface="Cambria" panose="02040503050406030204" pitchFamily="18" charset="0"/>
              <a:ea typeface="Cambria" panose="02040503050406030204" pitchFamily="18" charset="0"/>
            </a:endParaRPr>
          </a:p>
          <a:p>
            <a:pPr algn="just">
              <a:defRPr/>
            </a:pP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cs typeface="Arial" pitchFamily="34" charset="0"/>
            </a:endParaRPr>
          </a:p>
          <a:p>
            <a:pPr marL="579437"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Kur mund t</a:t>
            </a:r>
            <a:r>
              <a:rPr lang="en-US" sz="2400" dirty="0">
                <a:latin typeface="Cambria" panose="02040503050406030204" pitchFamily="18" charset="0"/>
                <a:ea typeface="Cambria" panose="02040503050406030204" pitchFamily="18" charset="0"/>
              </a:rPr>
              <a:t>e </a:t>
            </a:r>
            <a:r>
              <a:rPr lang="sq-AL" sz="2400" dirty="0">
                <a:latin typeface="Cambria" panose="02040503050406030204" pitchFamily="18" charset="0"/>
                <a:ea typeface="Cambria" panose="02040503050406030204" pitchFamily="18" charset="0"/>
              </a:rPr>
              <a:t>përdorim procedurat e negociuara</a:t>
            </a:r>
          </a:p>
          <a:p>
            <a:pPr marL="579437"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Si funksionon kjo në praktikë</a:t>
            </a:r>
          </a:p>
          <a:p>
            <a:pPr marL="579437"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Rëndësia e përzgjedhjes (kualifikimit) </a:t>
            </a:r>
            <a:r>
              <a:rPr lang="en-US" sz="2400" dirty="0">
                <a:latin typeface="Cambria" panose="02040503050406030204" pitchFamily="18" charset="0"/>
                <a:ea typeface="Cambria" panose="02040503050406030204" pitchFamily="18" charset="0"/>
              </a:rPr>
              <a:t>t</a:t>
            </a:r>
            <a:r>
              <a:rPr lang="sq-AL" sz="2400" dirty="0">
                <a:latin typeface="Cambria" panose="02040503050406030204" pitchFamily="18" charset="0"/>
                <a:ea typeface="Cambria" panose="02040503050406030204" pitchFamily="18" charset="0"/>
              </a:rPr>
              <a:t>ë OE</a:t>
            </a:r>
          </a:p>
          <a:p>
            <a:pPr marL="579437"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Rastet të cilat e arsyetojnë përdorimin e procedurave të negociuara</a:t>
            </a:r>
          </a:p>
          <a:p>
            <a:pPr marL="579437"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Teknikat për te evituar varësin nga një operator i vetëm dhe te përdorimit te procedurave te negociuara </a:t>
            </a:r>
          </a:p>
          <a:p>
            <a:pPr lvl="0"/>
            <a:endParaRPr lang="en-US" sz="2400" dirty="0">
              <a:solidFill>
                <a:srgbClr val="FF0000"/>
              </a:solidFill>
            </a:endParaRPr>
          </a:p>
        </p:txBody>
      </p:sp>
      <p:sp>
        <p:nvSpPr>
          <p:cNvPr id="5" name="Slide Number Placeholder 4">
            <a:extLst>
              <a:ext uri="{FF2B5EF4-FFF2-40B4-BE49-F238E27FC236}">
                <a16:creationId xmlns:a16="http://schemas.microsoft.com/office/drawing/2014/main" id="{548F076B-D466-4A51-8953-4291F4980C3B}"/>
              </a:ext>
            </a:extLst>
          </p:cNvPr>
          <p:cNvSpPr>
            <a:spLocks noGrp="1"/>
          </p:cNvSpPr>
          <p:nvPr>
            <p:ph type="sldNum" sz="quarter" idx="10"/>
          </p:nvPr>
        </p:nvSpPr>
        <p:spPr/>
        <p:txBody>
          <a:bodyPr/>
          <a:lstStyle/>
          <a:p>
            <a:pPr>
              <a:defRPr/>
            </a:pPr>
            <a:fld id="{D58AAF7F-1AF5-46B5-BDE5-79B0A3A8A385}" type="slidenum">
              <a:rPr lang="el-GR" altLang="en-US" smtClean="0"/>
              <a:pPr>
                <a:defRPr/>
              </a:pPr>
              <a:t>3</a:t>
            </a:fld>
            <a:endParaRPr lang="el-GR" altLang="en-US"/>
          </a:p>
        </p:txBody>
      </p:sp>
    </p:spTree>
    <p:extLst>
      <p:ext uri="{BB962C8B-B14F-4D97-AF65-F5344CB8AC3E}">
        <p14:creationId xmlns:p14="http://schemas.microsoft.com/office/powerpoint/2010/main" val="9607884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6400"/>
            <a:ext cx="8915400" cy="4876800"/>
          </a:xfrm>
        </p:spPr>
        <p:txBody>
          <a:bodyPr/>
          <a:lstStyle/>
          <a:p>
            <a:pPr algn="just">
              <a:buFont typeface="Wingdings" pitchFamily="2" charset="2"/>
              <a:buChar char="q"/>
            </a:pPr>
            <a:r>
              <a:rPr lang="en-US" sz="2400" dirty="0"/>
              <a:t> </a:t>
            </a:r>
            <a:r>
              <a:rPr lang="sq-AL" sz="2400" dirty="0"/>
              <a:t>AK mund te zgjedhe ne mes dy variantev</a:t>
            </a:r>
            <a:r>
              <a:rPr lang="en-US" sz="2400" dirty="0"/>
              <a:t>e:</a:t>
            </a:r>
          </a:p>
          <a:p>
            <a:pPr marL="565150" algn="just">
              <a:buFont typeface="Wingdings" panose="05000000000000000000" pitchFamily="2" charset="2"/>
              <a:buChar char="§"/>
            </a:pPr>
            <a:r>
              <a:rPr lang="sq-AL" sz="2200" b="1" dirty="0"/>
              <a:t>Te zhvilloj negociata me te gjithë kandidatet </a:t>
            </a:r>
            <a:r>
              <a:rPr lang="sq-AL" sz="2200" dirty="0"/>
              <a:t>gjate ter</a:t>
            </a:r>
            <a:r>
              <a:rPr lang="en-US" sz="2200" dirty="0"/>
              <a:t>ë</a:t>
            </a:r>
            <a:r>
              <a:rPr lang="sq-AL" sz="2200" dirty="0"/>
              <a:t> kohës dhe ne fund te klasifikoj tenderët bazuar ne kriteret e dhënies te përcaktuara ne dosjen e tenderit   apo </a:t>
            </a:r>
            <a:endParaRPr lang="en-US" sz="2200" dirty="0"/>
          </a:p>
          <a:p>
            <a:pPr marL="565150" algn="just">
              <a:buFont typeface="Wingdings" panose="05000000000000000000" pitchFamily="2" charset="2"/>
              <a:buChar char="§"/>
            </a:pPr>
            <a:r>
              <a:rPr lang="sq-AL" sz="2200" b="1" dirty="0"/>
              <a:t>Te zhvilloje negociata n</a:t>
            </a:r>
            <a:r>
              <a:rPr lang="en-US" sz="2200" b="1" dirty="0"/>
              <a:t>ë</a:t>
            </a:r>
            <a:r>
              <a:rPr lang="sq-AL" sz="2200" b="1" dirty="0"/>
              <a:t> faza te njëpasnjëshme</a:t>
            </a:r>
            <a:r>
              <a:rPr lang="sq-AL" sz="2200" dirty="0"/>
              <a:t> me qellim te reduktimit te numrit te pjesëmarrësve ne fazat e me tejme. Kjo mund nëse është përcaktuar kështu dhe bazuar ne kriteret e dhënies te përcaktuara paraprakisht ne njoftimin e kontratës /dosjen e tenderit. </a:t>
            </a:r>
            <a:endParaRPr lang="en-US" sz="2200" dirty="0"/>
          </a:p>
          <a:p>
            <a:pPr marL="565150" algn="just">
              <a:buFont typeface="Wingdings" panose="05000000000000000000" pitchFamily="2" charset="2"/>
              <a:buChar char="§"/>
            </a:pPr>
            <a:r>
              <a:rPr lang="sq-AL" sz="2200" dirty="0"/>
              <a:t>Me këtë rast AK do te njoftoi me kohe secilin pjesëmarrës nëse do te ftohet për negociata te mëtejme ose jo.</a:t>
            </a:r>
            <a:endParaRPr lang="en-US" sz="2200" dirty="0"/>
          </a:p>
        </p:txBody>
      </p:sp>
      <p:sp>
        <p:nvSpPr>
          <p:cNvPr id="4" name="Title 1"/>
          <p:cNvSpPr txBox="1">
            <a:spLocks/>
          </p:cNvSpPr>
          <p:nvPr/>
        </p:nvSpPr>
        <p:spPr>
          <a:xfrm>
            <a:off x="304800" y="152400"/>
            <a:ext cx="8458200"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dirty="0">
              <a:solidFill>
                <a:schemeClr val="accent2">
                  <a:lumMod val="50000"/>
                </a:schemeClr>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algn="ct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17D66DE7-0F52-4CB1-A02D-CFBDF37062AA}"/>
              </a:ext>
            </a:extLst>
          </p:cNvPr>
          <p:cNvSpPr>
            <a:spLocks noGrp="1"/>
          </p:cNvSpPr>
          <p:nvPr>
            <p:ph type="sldNum" sz="quarter" idx="12"/>
          </p:nvPr>
        </p:nvSpPr>
        <p:spPr/>
        <p:txBody>
          <a:bodyPr/>
          <a:lstStyle/>
          <a:p>
            <a:fld id="{872C2D91-5140-E643-83AC-7A21B4B6FCA7}" type="slidenum">
              <a:rPr lang="en-US" smtClean="0"/>
              <a:pPr/>
              <a:t>30</a:t>
            </a:fld>
            <a:endParaRPr lang="en-US"/>
          </a:p>
        </p:txBody>
      </p:sp>
    </p:spTree>
    <p:extLst>
      <p:ext uri="{BB962C8B-B14F-4D97-AF65-F5344CB8AC3E}">
        <p14:creationId xmlns:p14="http://schemas.microsoft.com/office/powerpoint/2010/main" val="36989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8991600" cy="4754563"/>
          </a:xfrm>
        </p:spPr>
        <p:txBody>
          <a:bodyPr/>
          <a:lstStyle/>
          <a:p>
            <a:pPr algn="just">
              <a:buFont typeface="Wingdings" pitchFamily="2" charset="2"/>
              <a:buChar char="q"/>
            </a:pPr>
            <a:r>
              <a:rPr lang="en-US" sz="2400" dirty="0"/>
              <a:t> </a:t>
            </a:r>
            <a:r>
              <a:rPr lang="sq-AL" sz="2400" dirty="0"/>
              <a:t>Është me rendësi qe AK</a:t>
            </a:r>
            <a:r>
              <a:rPr lang="en-US" sz="2400" dirty="0"/>
              <a:t>,</a:t>
            </a:r>
            <a:r>
              <a:rPr lang="sq-AL" sz="2400" dirty="0"/>
              <a:t> te</a:t>
            </a:r>
            <a:r>
              <a:rPr lang="en-US" sz="2400" dirty="0"/>
              <a:t>:</a:t>
            </a:r>
          </a:p>
          <a:p>
            <a:pPr marL="565150" algn="just">
              <a:buFont typeface="Wingdings" panose="05000000000000000000" pitchFamily="2" charset="2"/>
              <a:buChar char="§"/>
            </a:pPr>
            <a:r>
              <a:rPr lang="sq-AL" sz="2200" dirty="0"/>
              <a:t>te mbaje evidence te secilës faze te negociatave dhe te gjitha aktiviteteve duke dokumentuar metodat e përdorura, negociatat, komunikimet qofte  verbale apo me shkrim te bëra  me pjesëmarrësit. </a:t>
            </a:r>
          </a:p>
          <a:p>
            <a:pPr marL="565150" algn="just">
              <a:buFont typeface="Wingdings" panose="05000000000000000000" pitchFamily="2" charset="2"/>
              <a:buChar char="§"/>
            </a:pPr>
            <a:r>
              <a:rPr lang="sq-AL" sz="2200" dirty="0"/>
              <a:t>Pas finalizimit te procesit te negociatave </a:t>
            </a:r>
            <a:r>
              <a:rPr lang="en-US" sz="2200" dirty="0"/>
              <a:t>AK</a:t>
            </a:r>
            <a:r>
              <a:rPr lang="sq-AL" sz="2200" dirty="0"/>
              <a:t> do te ftoj </a:t>
            </a:r>
            <a:r>
              <a:rPr lang="sq-AL" sz="2200" b="1" dirty="0"/>
              <a:t>te gjithë</a:t>
            </a:r>
            <a:r>
              <a:rPr lang="sq-AL" sz="2200" dirty="0"/>
              <a:t> ata qe kanë marre pjese ne negociata te dorëzojnë tenderin përfundimtar bazuar ne një afat kohor te mjaftueshëm për përgatitjen e tyre</a:t>
            </a:r>
            <a:endParaRPr lang="en-US" sz="2200" dirty="0"/>
          </a:p>
          <a:p>
            <a:pPr marL="565150" algn="just">
              <a:buFont typeface="Wingdings" panose="05000000000000000000" pitchFamily="2" charset="2"/>
              <a:buChar char="§"/>
            </a:pPr>
            <a:r>
              <a:rPr lang="sq-AL" sz="2200" dirty="0"/>
              <a:t>Këto tenderë me pastaj do te vlerësohen bazuar ne kriteret e dhënies te specifikuar ne dosjen e tenderit.</a:t>
            </a:r>
            <a:endParaRPr lang="en-US" sz="2200" dirty="0"/>
          </a:p>
          <a:p>
            <a:pPr marL="565150" algn="just">
              <a:buFont typeface="Wingdings" panose="05000000000000000000" pitchFamily="2" charset="2"/>
              <a:buChar char="§"/>
            </a:pPr>
            <a:r>
              <a:rPr lang="sq-AL" sz="1800" dirty="0"/>
              <a:t>Procedura e vlerësimit dhe e dhënies se kontratës ne këtë faze është krejtësisht sikur edhe te procedurat e hapura.</a:t>
            </a:r>
            <a:endParaRPr lang="en-US" sz="1800" dirty="0"/>
          </a:p>
          <a:p>
            <a:pPr marL="565150" algn="just">
              <a:buFont typeface="Wingdings" pitchFamily="2" charset="2"/>
              <a:buChar char="Ø"/>
            </a:pPr>
            <a:endParaRPr lang="en-US" sz="2200" dirty="0"/>
          </a:p>
        </p:txBody>
      </p:sp>
      <p:sp>
        <p:nvSpPr>
          <p:cNvPr id="4" name="Title 1"/>
          <p:cNvSpPr txBox="1">
            <a:spLocks/>
          </p:cNvSpPr>
          <p:nvPr/>
        </p:nvSpPr>
        <p:spPr>
          <a:xfrm>
            <a:off x="0" y="152400"/>
            <a:ext cx="9144000" cy="12191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dirty="0">
              <a:solidFill>
                <a:schemeClr val="accent2">
                  <a:lumMod val="50000"/>
                </a:schemeClr>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F9D6C200-9EDA-4E02-BB4D-1D1945997B35}"/>
              </a:ext>
            </a:extLst>
          </p:cNvPr>
          <p:cNvSpPr>
            <a:spLocks noGrp="1"/>
          </p:cNvSpPr>
          <p:nvPr>
            <p:ph type="sldNum" sz="quarter" idx="12"/>
          </p:nvPr>
        </p:nvSpPr>
        <p:spPr/>
        <p:txBody>
          <a:bodyPr/>
          <a:lstStyle/>
          <a:p>
            <a:fld id="{872C2D91-5140-E643-83AC-7A21B4B6FCA7}" type="slidenum">
              <a:rPr lang="en-US" smtClean="0"/>
              <a:pPr/>
              <a:t>31</a:t>
            </a:fld>
            <a:endParaRPr lang="en-US"/>
          </a:p>
        </p:txBody>
      </p:sp>
    </p:spTree>
    <p:extLst>
      <p:ext uri="{BB962C8B-B14F-4D97-AF65-F5344CB8AC3E}">
        <p14:creationId xmlns:p14="http://schemas.microsoft.com/office/powerpoint/2010/main" val="369896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86" y="1676400"/>
            <a:ext cx="9144000" cy="4267200"/>
          </a:xfrm>
        </p:spPr>
        <p:txBody>
          <a:bodyPr/>
          <a:lstStyle/>
          <a:p>
            <a:pPr>
              <a:buFont typeface="Wingdings" pitchFamily="2" charset="2"/>
              <a:buChar char="q"/>
            </a:pPr>
            <a:r>
              <a:rPr lang="en-US" sz="2600" dirty="0"/>
              <a:t> </a:t>
            </a:r>
            <a:r>
              <a:rPr lang="sq-AL" sz="2600" b="1" dirty="0"/>
              <a:t>Shpërblimi</a:t>
            </a:r>
            <a:r>
              <a:rPr lang="en-US" sz="2600" b="1" dirty="0"/>
              <a:t>:</a:t>
            </a:r>
            <a:endParaRPr lang="en-US" sz="2600" dirty="0"/>
          </a:p>
          <a:p>
            <a:pPr lvl="0">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Autoritetet kontraktuese mund te shpërblejnë kontratat në bazë të tenderëve fillestare pa negociata, ku ata kanë përcaktuar ketë në njoftimin e kontratës</a:t>
            </a:r>
            <a:endParaRPr lang="en-US" sz="26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600" dirty="0">
                <a:latin typeface="Cambria" panose="02040503050406030204" pitchFamily="18" charset="0"/>
                <a:ea typeface="Cambria" panose="02040503050406030204" pitchFamily="18" charset="0"/>
              </a:rPr>
              <a:t>Autoritetet kontraktuese mund te shpërblejnë kontratat vetëm pas negociatave dhe pas dorëzimit te tenderit përfundimtar, ku ata kanë përcaktuar ketë në njoftimin e kontratës.</a:t>
            </a:r>
          </a:p>
          <a:p>
            <a:pPr marL="565150">
              <a:buFont typeface="Wingdings" panose="05000000000000000000" pitchFamily="2" charset="2"/>
              <a:buChar char="§"/>
            </a:pPr>
            <a:endParaRPr lang="en-US" sz="2600" dirty="0">
              <a:latin typeface="Cambria" panose="02040503050406030204" pitchFamily="18" charset="0"/>
              <a:ea typeface="Cambria" panose="02040503050406030204" pitchFamily="18" charset="0"/>
            </a:endParaRPr>
          </a:p>
          <a:p>
            <a:pPr marL="222250" indent="0">
              <a:buNone/>
            </a:pPr>
            <a:endParaRPr lang="en-US" sz="2600" dirty="0"/>
          </a:p>
        </p:txBody>
      </p:sp>
      <p:sp>
        <p:nvSpPr>
          <p:cNvPr id="4" name="Title 1"/>
          <p:cNvSpPr txBox="1">
            <a:spLocks/>
          </p:cNvSpPr>
          <p:nvPr/>
        </p:nvSpPr>
        <p:spPr>
          <a:xfrm>
            <a:off x="0" y="152400"/>
            <a:ext cx="9144000" cy="12191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3200" b="1" dirty="0">
                <a:solidFill>
                  <a:schemeClr val="accent2">
                    <a:lumMod val="50000"/>
                  </a:schemeClr>
                </a:solidFill>
              </a:rPr>
              <a:t>F</a:t>
            </a:r>
            <a:r>
              <a:rPr lang="sq-AL" sz="3200" b="1" dirty="0" err="1">
                <a:solidFill>
                  <a:schemeClr val="accent2">
                    <a:lumMod val="50000"/>
                  </a:schemeClr>
                </a:solidFill>
              </a:rPr>
              <a:t>aza</a:t>
            </a:r>
            <a:r>
              <a:rPr lang="sq-AL" sz="3200" b="1" dirty="0">
                <a:solidFill>
                  <a:schemeClr val="accent2">
                    <a:lumMod val="50000"/>
                  </a:schemeClr>
                </a:solidFill>
              </a:rPr>
              <a:t> e tret</a:t>
            </a:r>
            <a:r>
              <a:rPr lang="en-US" sz="3200" b="1" dirty="0">
                <a:solidFill>
                  <a:schemeClr val="accent2">
                    <a:lumMod val="50000"/>
                  </a:schemeClr>
                </a:solidFill>
              </a:rPr>
              <a:t>ë</a:t>
            </a:r>
            <a:r>
              <a:rPr lang="sq-AL" sz="3200" b="1" dirty="0">
                <a:solidFill>
                  <a:schemeClr val="accent2">
                    <a:lumMod val="50000"/>
                  </a:schemeClr>
                </a:solidFill>
              </a:rPr>
              <a:t> </a:t>
            </a:r>
            <a:r>
              <a:rPr lang="en-US" sz="3200" b="1" dirty="0">
                <a:solidFill>
                  <a:schemeClr val="accent2">
                    <a:lumMod val="50000"/>
                  </a:schemeClr>
                </a:solidFill>
              </a:rPr>
              <a:t>-</a:t>
            </a:r>
            <a:r>
              <a:rPr lang="sq-AL" sz="3200" b="1" dirty="0">
                <a:solidFill>
                  <a:schemeClr val="accent2">
                    <a:lumMod val="50000"/>
                  </a:schemeClr>
                </a:solidFill>
              </a:rPr>
              <a:t> </a:t>
            </a:r>
            <a:r>
              <a:rPr lang="en-US" sz="3200" b="1" dirty="0">
                <a:solidFill>
                  <a:schemeClr val="accent2">
                    <a:lumMod val="50000"/>
                  </a:schemeClr>
                </a:solidFill>
              </a:rPr>
              <a:t>N</a:t>
            </a:r>
            <a:r>
              <a:rPr lang="sq-AL" sz="3200" b="1" dirty="0" err="1">
                <a:solidFill>
                  <a:schemeClr val="accent2">
                    <a:lumMod val="50000"/>
                  </a:schemeClr>
                </a:solidFill>
              </a:rPr>
              <a:t>egociata</a:t>
            </a:r>
            <a:r>
              <a:rPr lang="en-US" sz="3200" b="1" dirty="0">
                <a:solidFill>
                  <a:schemeClr val="accent2">
                    <a:lumMod val="50000"/>
                  </a:schemeClr>
                </a:solidFill>
              </a:rPr>
              <a:t>t</a:t>
            </a:r>
            <a:r>
              <a:rPr lang="sq-AL" sz="3200" b="1" dirty="0">
                <a:solidFill>
                  <a:schemeClr val="accent2">
                    <a:lumMod val="50000"/>
                  </a:schemeClr>
                </a:solidFill>
              </a:rPr>
              <a:t> dhe </a:t>
            </a:r>
            <a:r>
              <a:rPr lang="en-US" sz="3200" b="1" dirty="0">
                <a:solidFill>
                  <a:schemeClr val="accent2">
                    <a:lumMod val="50000"/>
                  </a:schemeClr>
                </a:solidFill>
              </a:rPr>
              <a:t>D</a:t>
            </a:r>
            <a:r>
              <a:rPr lang="sq-AL" sz="3200" b="1" dirty="0" err="1">
                <a:solidFill>
                  <a:schemeClr val="accent2">
                    <a:lumMod val="50000"/>
                  </a:schemeClr>
                </a:solidFill>
              </a:rPr>
              <a:t>hëni</a:t>
            </a:r>
            <a:r>
              <a:rPr lang="en-US" sz="3200" b="1" dirty="0">
                <a:solidFill>
                  <a:schemeClr val="accent2">
                    <a:lumMod val="50000"/>
                  </a:schemeClr>
                </a:solidFill>
              </a:rPr>
              <a:t>a</a:t>
            </a:r>
            <a:r>
              <a:rPr lang="sq-AL" sz="3200" b="1" dirty="0">
                <a:solidFill>
                  <a:schemeClr val="accent2">
                    <a:lumMod val="50000"/>
                  </a:schemeClr>
                </a:solidFill>
              </a:rPr>
              <a:t> e </a:t>
            </a:r>
            <a:r>
              <a:rPr lang="en-US" sz="3200" b="1" dirty="0">
                <a:solidFill>
                  <a:schemeClr val="accent2">
                    <a:lumMod val="50000"/>
                  </a:schemeClr>
                </a:solidFill>
              </a:rPr>
              <a:t>K</a:t>
            </a:r>
            <a:r>
              <a:rPr lang="sq-AL" sz="3200" b="1" dirty="0" err="1">
                <a:solidFill>
                  <a:schemeClr val="accent2">
                    <a:lumMod val="50000"/>
                  </a:schemeClr>
                </a:solidFill>
              </a:rPr>
              <a:t>ontrat</a:t>
            </a:r>
            <a:r>
              <a:rPr lang="en-US" sz="3200" b="1" dirty="0" err="1">
                <a:solidFill>
                  <a:schemeClr val="accent2">
                    <a:lumMod val="50000"/>
                  </a:schemeClr>
                </a:solidFill>
              </a:rPr>
              <a:t>ës</a:t>
            </a:r>
            <a:endParaRPr lang="en-US" sz="3200" dirty="0">
              <a:solidFill>
                <a:schemeClr val="accent2">
                  <a:lumMod val="50000"/>
                </a:schemeClr>
              </a:solidFill>
            </a:endParaRPr>
          </a:p>
          <a:p>
            <a:pPr algn="ctr"/>
            <a:r>
              <a:rPr lang="sq-AL" sz="3200" dirty="0">
                <a:solidFill>
                  <a:schemeClr val="accent2">
                    <a:lumMod val="50000"/>
                  </a:schemeClr>
                </a:solidFill>
              </a:rPr>
              <a:t> </a:t>
            </a:r>
            <a:endParaRPr lang="en-US" sz="3200" dirty="0">
              <a:solidFill>
                <a:schemeClr val="accent2">
                  <a:lumMod val="50000"/>
                </a:schemeClr>
              </a:solidFill>
            </a:endParaRPr>
          </a:p>
          <a:p>
            <a:pPr lvl="0" algn="ct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699B7317-84EA-40DB-8F0A-16A245C98CED}"/>
              </a:ext>
            </a:extLst>
          </p:cNvPr>
          <p:cNvSpPr>
            <a:spLocks noGrp="1"/>
          </p:cNvSpPr>
          <p:nvPr>
            <p:ph type="sldNum" sz="quarter" idx="12"/>
          </p:nvPr>
        </p:nvSpPr>
        <p:spPr/>
        <p:txBody>
          <a:bodyPr/>
          <a:lstStyle/>
          <a:p>
            <a:fld id="{872C2D91-5140-E643-83AC-7A21B4B6FCA7}" type="slidenum">
              <a:rPr lang="en-US" smtClean="0"/>
              <a:pPr/>
              <a:t>32</a:t>
            </a:fld>
            <a:endParaRPr lang="en-US"/>
          </a:p>
        </p:txBody>
      </p:sp>
    </p:spTree>
    <p:extLst>
      <p:ext uri="{BB962C8B-B14F-4D97-AF65-F5344CB8AC3E}">
        <p14:creationId xmlns:p14="http://schemas.microsoft.com/office/powerpoint/2010/main" val="3698965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678363"/>
          </a:xfrm>
        </p:spPr>
        <p:txBody>
          <a:bodyPr/>
          <a:lstStyle/>
          <a:p>
            <a:pPr>
              <a:buFont typeface="Wingdings" pitchFamily="2" charset="2"/>
              <a:buChar char="q"/>
            </a:pPr>
            <a:endParaRPr lang="en-US" sz="2400" dirty="0"/>
          </a:p>
          <a:p>
            <a:pPr>
              <a:buFont typeface="Wingdings" pitchFamily="2" charset="2"/>
              <a:buChar char="q"/>
            </a:pPr>
            <a:r>
              <a:rPr lang="en-US" sz="2400" dirty="0"/>
              <a:t> </a:t>
            </a:r>
            <a:r>
              <a:rPr lang="sq-AL" sz="2400" dirty="0">
                <a:latin typeface="Cambria" panose="02040503050406030204" pitchFamily="18" charset="0"/>
                <a:ea typeface="Cambria" panose="02040503050406030204" pitchFamily="18" charset="0"/>
              </a:rPr>
              <a:t>LPP, përcakton se</a:t>
            </a:r>
            <a:r>
              <a:rPr lang="sq-AL" sz="2400" b="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a:buFont typeface="Wingdings" pitchFamily="2" charset="2"/>
              <a:buChar char="q"/>
            </a:pP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Afati kohor minimal për pranimin e kërkesave për pjesëmarrje duhet të jetë </a:t>
            </a:r>
            <a:r>
              <a:rPr lang="sq-AL" sz="2400" b="1" dirty="0">
                <a:latin typeface="Cambria" panose="02040503050406030204" pitchFamily="18" charset="0"/>
                <a:ea typeface="Cambria" panose="02040503050406030204" pitchFamily="18" charset="0"/>
              </a:rPr>
              <a:t>10 ditë</a:t>
            </a:r>
            <a:r>
              <a:rPr lang="sq-AL" sz="2400" dirty="0">
                <a:latin typeface="Cambria" panose="02040503050406030204" pitchFamily="18" charset="0"/>
                <a:ea typeface="Cambria" panose="02040503050406030204" pitchFamily="18" charset="0"/>
              </a:rPr>
              <a:t> nga data në të cilën është dërguar njoftimi për kontratë</a:t>
            </a:r>
            <a:r>
              <a:rPr lang="en-US" sz="2400" dirty="0">
                <a:latin typeface="Cambria" panose="02040503050406030204" pitchFamily="18" charset="0"/>
                <a:ea typeface="Cambria" panose="02040503050406030204" pitchFamily="18" charset="0"/>
              </a:rPr>
              <a:t>.</a:t>
            </a:r>
          </a:p>
          <a:p>
            <a:pPr lvl="0">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lvl="0">
              <a:buFont typeface="Wingdings" panose="05000000000000000000" pitchFamily="2" charset="2"/>
              <a:buChar char="§"/>
            </a:pPr>
            <a:r>
              <a:rPr lang="sq-AL" sz="2400" dirty="0">
                <a:latin typeface="Cambria" panose="02040503050406030204" pitchFamily="18" charset="0"/>
                <a:ea typeface="Cambria" panose="02040503050406030204" pitchFamily="18" charset="0"/>
              </a:rPr>
              <a:t>Afati kohore minimal për pranimin e tenderëve fillestare do të jetë </a:t>
            </a:r>
            <a:r>
              <a:rPr lang="sq-AL" sz="2400" b="1" dirty="0">
                <a:latin typeface="Cambria" panose="02040503050406030204" pitchFamily="18" charset="0"/>
                <a:ea typeface="Cambria" panose="02040503050406030204" pitchFamily="18" charset="0"/>
              </a:rPr>
              <a:t>20 ditë </a:t>
            </a:r>
            <a:r>
              <a:rPr lang="sq-AL" sz="2400" dirty="0">
                <a:latin typeface="Cambria" panose="02040503050406030204" pitchFamily="18" charset="0"/>
                <a:ea typeface="Cambria" panose="02040503050406030204" pitchFamily="18" charset="0"/>
              </a:rPr>
              <a:t>nga data në të cilën është dërguar ftesa.</a:t>
            </a: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1352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Afatet kohore</a:t>
            </a:r>
            <a:r>
              <a:rPr lang="en-US" sz="3200" b="1" dirty="0">
                <a:solidFill>
                  <a:schemeClr val="accent2">
                    <a:lumMod val="50000"/>
                  </a:schemeClr>
                </a:solidFill>
              </a:rPr>
              <a:t> - </a:t>
            </a:r>
            <a:r>
              <a:rPr lang="en-US" sz="3200" b="1" dirty="0" err="1">
                <a:solidFill>
                  <a:schemeClr val="accent2">
                    <a:lumMod val="50000"/>
                  </a:schemeClr>
                </a:solidFill>
              </a:rPr>
              <a:t>Lidhur</a:t>
            </a:r>
            <a:r>
              <a:rPr lang="en-US" sz="3200" b="1" dirty="0">
                <a:solidFill>
                  <a:schemeClr val="accent2">
                    <a:lumMod val="50000"/>
                  </a:schemeClr>
                </a:solidFill>
              </a:rPr>
              <a:t> me </a:t>
            </a:r>
            <a:r>
              <a:rPr lang="en-US" sz="3200" b="1" dirty="0" err="1">
                <a:solidFill>
                  <a:schemeClr val="accent2">
                    <a:lumMod val="50000"/>
                  </a:schemeClr>
                </a:solidFill>
              </a:rPr>
              <a:t>Proceduren</a:t>
            </a:r>
            <a:r>
              <a:rPr lang="en-US" sz="3200" b="1" dirty="0">
                <a:solidFill>
                  <a:schemeClr val="accent2">
                    <a:lumMod val="50000"/>
                  </a:schemeClr>
                </a:solidFill>
              </a:rPr>
              <a:t> </a:t>
            </a:r>
            <a:r>
              <a:rPr lang="en-US" sz="3200" b="1" dirty="0" err="1">
                <a:solidFill>
                  <a:schemeClr val="accent2">
                    <a:lumMod val="50000"/>
                  </a:schemeClr>
                </a:solidFill>
              </a:rPr>
              <a:t>Konkuruse</a:t>
            </a:r>
            <a:r>
              <a:rPr lang="en-US" sz="3200" b="1" dirty="0">
                <a:solidFill>
                  <a:schemeClr val="accent2">
                    <a:lumMod val="50000"/>
                  </a:schemeClr>
                </a:solidFill>
              </a:rPr>
              <a:t> </a:t>
            </a:r>
            <a:r>
              <a:rPr lang="sq-AL" sz="3200" b="1" dirty="0">
                <a:solidFill>
                  <a:schemeClr val="accent2">
                    <a:lumMod val="50000"/>
                  </a:schemeClr>
                </a:solidFill>
              </a:rPr>
              <a:t> </a:t>
            </a:r>
          </a:p>
          <a:p>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0B91F595-48F8-448A-80CF-401761CAFF55}"/>
              </a:ext>
            </a:extLst>
          </p:cNvPr>
          <p:cNvSpPr>
            <a:spLocks noGrp="1"/>
          </p:cNvSpPr>
          <p:nvPr>
            <p:ph type="sldNum" sz="quarter" idx="12"/>
          </p:nvPr>
        </p:nvSpPr>
        <p:spPr/>
        <p:txBody>
          <a:bodyPr/>
          <a:lstStyle/>
          <a:p>
            <a:fld id="{872C2D91-5140-E643-83AC-7A21B4B6FCA7}" type="slidenum">
              <a:rPr lang="en-US" smtClean="0"/>
              <a:pPr/>
              <a:t>33</a:t>
            </a:fld>
            <a:endParaRPr lang="en-US"/>
          </a:p>
        </p:txBody>
      </p:sp>
    </p:spTree>
    <p:extLst>
      <p:ext uri="{BB962C8B-B14F-4D97-AF65-F5344CB8AC3E}">
        <p14:creationId xmlns:p14="http://schemas.microsoft.com/office/powerpoint/2010/main" val="36989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81200"/>
            <a:ext cx="8915400" cy="4678363"/>
          </a:xfrm>
        </p:spPr>
        <p:txBody>
          <a:bodyPr/>
          <a:lstStyle/>
          <a:p>
            <a:pPr>
              <a:buFont typeface="Wingdings" pitchFamily="2" charset="2"/>
              <a:buChar char="q"/>
            </a:pPr>
            <a:r>
              <a:rPr lang="sq-AL" sz="2400" dirty="0"/>
              <a:t> </a:t>
            </a:r>
            <a:r>
              <a:rPr lang="sq-AL" sz="2400" dirty="0">
                <a:latin typeface="Cambria" panose="02040503050406030204" pitchFamily="18" charset="0"/>
                <a:ea typeface="Cambria" panose="02040503050406030204" pitchFamily="18" charset="0"/>
              </a:rPr>
              <a:t>LPP, përcakton se</a:t>
            </a:r>
            <a:r>
              <a:rPr lang="sq-AL" sz="2400" b="1" dirty="0">
                <a:latin typeface="Cambria" panose="02040503050406030204" pitchFamily="18" charset="0"/>
                <a:ea typeface="Cambria" panose="02040503050406030204" pitchFamily="18" charset="0"/>
              </a:rPr>
              <a:t>:</a:t>
            </a:r>
            <a:endParaRPr lang="en-US" sz="2400" b="1" dirty="0">
              <a:latin typeface="Cambria" panose="02040503050406030204" pitchFamily="18" charset="0"/>
              <a:ea typeface="Cambria" panose="02040503050406030204" pitchFamily="18" charset="0"/>
            </a:endParaRPr>
          </a:p>
          <a:p>
            <a:pPr>
              <a:buFont typeface="Wingdings" pitchFamily="2" charset="2"/>
              <a:buChar char="q"/>
            </a:pPr>
            <a:endParaRPr lang="sq-AL" sz="2400" dirty="0">
              <a:latin typeface="Cambria" panose="02040503050406030204" pitchFamily="18" charset="0"/>
              <a:ea typeface="Cambria" panose="02040503050406030204" pitchFamily="18" charset="0"/>
            </a:endParaRP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utoritetet</a:t>
            </a:r>
            <a:r>
              <a:rPr lang="sq-AL" sz="2400" dirty="0">
                <a:latin typeface="Cambria" panose="02040503050406030204" pitchFamily="18" charset="0"/>
                <a:ea typeface="Cambria" panose="02040503050406030204" pitchFamily="18" charset="0"/>
              </a:rPr>
              <a:t> kontraktuese do ti japin kohë të mjaftueshme tenderuesve që të modifikojnë dhe ri-</a:t>
            </a:r>
            <a:r>
              <a:rPr lang="sq-AL" sz="2400" dirty="0" err="1">
                <a:latin typeface="Cambria" panose="02040503050406030204" pitchFamily="18" charset="0"/>
                <a:ea typeface="Cambria" panose="02040503050406030204" pitchFamily="18" charset="0"/>
              </a:rPr>
              <a:t>dor</a:t>
            </a:r>
            <a:r>
              <a:rPr lang="en-US" sz="2400" dirty="0">
                <a:latin typeface="Cambria" panose="02040503050406030204" pitchFamily="18" charset="0"/>
                <a:ea typeface="Cambria" panose="02040503050406030204" pitchFamily="18" charset="0"/>
              </a:rPr>
              <a:t>e</a:t>
            </a:r>
            <a:r>
              <a:rPr lang="sq-AL" sz="2400" dirty="0" err="1">
                <a:latin typeface="Cambria" panose="02040503050406030204" pitchFamily="18" charset="0"/>
                <a:ea typeface="Cambria" panose="02040503050406030204" pitchFamily="18" charset="0"/>
              </a:rPr>
              <a:t>zojne</a:t>
            </a:r>
            <a:r>
              <a:rPr lang="sq-AL" sz="2400" dirty="0">
                <a:latin typeface="Cambria" panose="02040503050406030204" pitchFamily="18" charset="0"/>
                <a:ea typeface="Cambria" panose="02040503050406030204" pitchFamily="18" charset="0"/>
              </a:rPr>
              <a:t> tenderët e ndryshuar, dhe </a:t>
            </a:r>
          </a:p>
          <a:p>
            <a:pPr lvl="0" algn="just">
              <a:buFont typeface="Wingdings" panose="05000000000000000000" pitchFamily="2" charset="2"/>
              <a:buChar char="§"/>
            </a:pPr>
            <a:r>
              <a:rPr lang="en-US" sz="2400" dirty="0">
                <a:latin typeface="Cambria" panose="02040503050406030204" pitchFamily="18" charset="0"/>
                <a:ea typeface="Cambria" panose="02040503050406030204" pitchFamily="18" charset="0"/>
              </a:rPr>
              <a:t>A</a:t>
            </a:r>
            <a:r>
              <a:rPr lang="sq-AL" sz="2400" dirty="0" err="1">
                <a:latin typeface="Cambria" panose="02040503050406030204" pitchFamily="18" charset="0"/>
                <a:ea typeface="Cambria" panose="02040503050406030204" pitchFamily="18" charset="0"/>
              </a:rPr>
              <a:t>utoritetet</a:t>
            </a:r>
            <a:r>
              <a:rPr lang="sq-AL" sz="2400" dirty="0">
                <a:latin typeface="Cambria" panose="02040503050406030204" pitchFamily="18" charset="0"/>
                <a:ea typeface="Cambria" panose="02040503050406030204" pitchFamily="18" charset="0"/>
              </a:rPr>
              <a:t> kontraktuese do ti japin kohë të mjaftueshme dhe të arsyeshme tenderuesve që të dorëzojnë tenderët përfundimtar.</a:t>
            </a:r>
          </a:p>
          <a:p>
            <a:pPr marL="565150">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565150">
              <a:buFont typeface="Wingdings" pitchFamily="2" charset="2"/>
              <a:buChar char="Ø"/>
            </a:pPr>
            <a:endParaRPr lang="en-US" sz="2400" dirty="0">
              <a:latin typeface="Cambria" panose="02040503050406030204" pitchFamily="18" charset="0"/>
              <a:ea typeface="Cambria" panose="02040503050406030204" pitchFamily="18" charset="0"/>
            </a:endParaRPr>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dirty="0">
                <a:solidFill>
                  <a:schemeClr val="accent2">
                    <a:lumMod val="50000"/>
                  </a:schemeClr>
                </a:solidFill>
              </a:rPr>
              <a:t>Afatet kohore</a:t>
            </a:r>
            <a:r>
              <a:rPr lang="en-US" sz="3200" b="1" dirty="0">
                <a:solidFill>
                  <a:schemeClr val="accent2">
                    <a:lumMod val="50000"/>
                  </a:schemeClr>
                </a:solidFill>
              </a:rPr>
              <a:t> - </a:t>
            </a:r>
            <a:r>
              <a:rPr lang="en-US" sz="3200" b="1" dirty="0" err="1">
                <a:solidFill>
                  <a:schemeClr val="accent2">
                    <a:lumMod val="50000"/>
                  </a:schemeClr>
                </a:solidFill>
              </a:rPr>
              <a:t>Lidhur</a:t>
            </a:r>
            <a:r>
              <a:rPr lang="en-US" sz="3200" b="1" dirty="0">
                <a:solidFill>
                  <a:schemeClr val="accent2">
                    <a:lumMod val="50000"/>
                  </a:schemeClr>
                </a:solidFill>
              </a:rPr>
              <a:t> me </a:t>
            </a:r>
            <a:r>
              <a:rPr lang="en-US" sz="3200" b="1" dirty="0" err="1">
                <a:solidFill>
                  <a:schemeClr val="accent2">
                    <a:lumMod val="50000"/>
                  </a:schemeClr>
                </a:solidFill>
              </a:rPr>
              <a:t>Proceduaren</a:t>
            </a:r>
            <a:r>
              <a:rPr lang="en-US" sz="3200" b="1" dirty="0">
                <a:solidFill>
                  <a:schemeClr val="accent2">
                    <a:lumMod val="50000"/>
                  </a:schemeClr>
                </a:solidFill>
              </a:rPr>
              <a:t> </a:t>
            </a:r>
            <a:r>
              <a:rPr lang="en-US" sz="3200" b="1" dirty="0" err="1">
                <a:solidFill>
                  <a:schemeClr val="accent2">
                    <a:lumMod val="50000"/>
                  </a:schemeClr>
                </a:solidFill>
              </a:rPr>
              <a:t>Konkuruse</a:t>
            </a:r>
            <a:r>
              <a:rPr lang="en-US" sz="3200" b="1" dirty="0">
                <a:solidFill>
                  <a:schemeClr val="accent2">
                    <a:lumMod val="50000"/>
                  </a:schemeClr>
                </a:solidFill>
              </a:rPr>
              <a:t> </a:t>
            </a:r>
            <a:r>
              <a:rPr lang="sq-AL" sz="3200" b="1" dirty="0">
                <a:solidFill>
                  <a:schemeClr val="accent2">
                    <a:lumMod val="50000"/>
                  </a:schemeClr>
                </a:solidFill>
              </a:rPr>
              <a:t> </a:t>
            </a:r>
            <a:r>
              <a:rPr lang="en-US" sz="3200" b="1" dirty="0">
                <a:solidFill>
                  <a:schemeClr val="accent2">
                    <a:lumMod val="50000"/>
                  </a:schemeClr>
                </a:solidFill>
              </a:rPr>
              <a:t>me </a:t>
            </a:r>
            <a:r>
              <a:rPr lang="en-US" sz="3200" b="1" dirty="0" err="1">
                <a:solidFill>
                  <a:schemeClr val="accent2">
                    <a:lumMod val="50000"/>
                  </a:schemeClr>
                </a:solidFill>
              </a:rPr>
              <a:t>negociata</a:t>
            </a:r>
            <a:r>
              <a:rPr lang="en-US" sz="3200" b="1" dirty="0">
                <a:solidFill>
                  <a:schemeClr val="accent2">
                    <a:lumMod val="50000"/>
                  </a:schemeClr>
                </a:solidFill>
              </a:rPr>
              <a:t> </a:t>
            </a:r>
            <a:endParaRPr lang="sq-AL" sz="3200" b="1" dirty="0">
              <a:solidFill>
                <a:schemeClr val="accent2">
                  <a:lumMod val="50000"/>
                </a:schemeClr>
              </a:solidFill>
            </a:endParaRPr>
          </a:p>
          <a:p>
            <a:r>
              <a:rPr lang="sq-AL" sz="3200" b="1" dirty="0">
                <a:solidFill>
                  <a:schemeClr val="accent2">
                    <a:lumMod val="50000"/>
                  </a:schemeClr>
                </a:solidFill>
              </a:rPr>
              <a:t> </a:t>
            </a:r>
            <a:endParaRPr lang="en-US" sz="3200" b="1" dirty="0">
              <a:solidFill>
                <a:schemeClr val="accent2">
                  <a:lumMod val="50000"/>
                </a:schemeClr>
              </a:solidFill>
            </a:endParaRPr>
          </a:p>
          <a:p>
            <a:pPr lvl="0" algn="ctr"/>
            <a:endParaRPr lang="sq-AL" sz="3200" b="1" i="1" dirty="0">
              <a:solidFill>
                <a:schemeClr val="accent2">
                  <a:lumMod val="50000"/>
                </a:schemeClr>
              </a:solidFill>
            </a:endParaRPr>
          </a:p>
        </p:txBody>
      </p:sp>
      <p:sp>
        <p:nvSpPr>
          <p:cNvPr id="5" name="Slide Number Placeholder 4">
            <a:extLst>
              <a:ext uri="{FF2B5EF4-FFF2-40B4-BE49-F238E27FC236}">
                <a16:creationId xmlns:a16="http://schemas.microsoft.com/office/drawing/2014/main" id="{C805DF2A-6BA3-486F-B902-107EBF2CC69E}"/>
              </a:ext>
            </a:extLst>
          </p:cNvPr>
          <p:cNvSpPr>
            <a:spLocks noGrp="1"/>
          </p:cNvSpPr>
          <p:nvPr>
            <p:ph type="sldNum" sz="quarter" idx="12"/>
          </p:nvPr>
        </p:nvSpPr>
        <p:spPr/>
        <p:txBody>
          <a:bodyPr/>
          <a:lstStyle/>
          <a:p>
            <a:fld id="{872C2D91-5140-E643-83AC-7A21B4B6FCA7}" type="slidenum">
              <a:rPr lang="en-US" smtClean="0"/>
              <a:pPr/>
              <a:t>34</a:t>
            </a:fld>
            <a:endParaRPr lang="en-US"/>
          </a:p>
        </p:txBody>
      </p:sp>
    </p:spTree>
    <p:extLst>
      <p:ext uri="{BB962C8B-B14F-4D97-AF65-F5344CB8AC3E}">
        <p14:creationId xmlns:p14="http://schemas.microsoft.com/office/powerpoint/2010/main" val="3698965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sz="3200" b="1" dirty="0">
                <a:solidFill>
                  <a:schemeClr val="accent2">
                    <a:lumMod val="50000"/>
                  </a:schemeClr>
                </a:solidFill>
              </a:rPr>
              <a:t>Fazat e procedurës</a:t>
            </a:r>
            <a:endParaRPr lang="sq-AL" sz="3200" dirty="0"/>
          </a:p>
        </p:txBody>
      </p:sp>
      <p:sp>
        <p:nvSpPr>
          <p:cNvPr id="3" name="Content Placeholder 2"/>
          <p:cNvSpPr>
            <a:spLocks noGrp="1"/>
          </p:cNvSpPr>
          <p:nvPr>
            <p:ph idx="1"/>
          </p:nvPr>
        </p:nvSpPr>
        <p:spPr>
          <a:xfrm>
            <a:off x="0" y="1600200"/>
            <a:ext cx="8991600" cy="5257800"/>
          </a:xfrm>
        </p:spPr>
        <p:txBody>
          <a:bodyPr/>
          <a:lstStyle/>
          <a:p>
            <a:pPr algn="just"/>
            <a:r>
              <a:rPr lang="sq-AL" sz="2000" dirty="0"/>
              <a:t>Operatorët ekonomik që marrin pjesë në një Procedurë konkurruese me negociata quhen “kandidatë.”</a:t>
            </a:r>
            <a:endParaRPr lang="en-US" sz="2000" dirty="0"/>
          </a:p>
          <a:p>
            <a:pPr algn="just"/>
            <a:r>
              <a:rPr lang="sq-AL" sz="2000" dirty="0"/>
              <a:t>Kurdo që Autoriteti Kontraktues përdor këtë procedurë, ai paraprakisht duhet të bëjë një deklaratë të shkruar formale me shpjegime të qarta rreth përdorimit të kësaj procedure dhe kjo deklaratë do të përfshihet në dosjen e tenderit.</a:t>
            </a:r>
            <a:endParaRPr lang="en-US" sz="2000" dirty="0"/>
          </a:p>
          <a:p>
            <a:pPr algn="just"/>
            <a:r>
              <a:rPr lang="sq-AL" sz="2000" dirty="0"/>
              <a:t>Procedura konkurruese me Negociata mund të përdoret vetëm nëse justifikohet me faktorë të verifikueshëm në mënyrë objektive dhe pa ndonjë qëllim diskriminues. </a:t>
            </a:r>
            <a:endParaRPr lang="en-US" sz="2000" dirty="0"/>
          </a:p>
          <a:p>
            <a:pPr algn="just"/>
            <a:r>
              <a:rPr lang="sq-AL" sz="2000" dirty="0"/>
              <a:t>Përdorimi i procedurës konkurruese me negociata nuk e përjashton kërkesën për Autoritetin Kontraktues që t’i përcaktojë kërkesat e veta me sa më shumë hollësi të jetë e mundur, lidhur me standardet teknike në fuqi, dhe që gjithashtu t’i zbatojë rregullat mbi transparencën, konkurrencën</a:t>
            </a:r>
            <a:r>
              <a:rPr lang="en-US" sz="2000" dirty="0"/>
              <a:t> </a:t>
            </a:r>
            <a:r>
              <a:rPr lang="sq-AL" sz="2000" dirty="0"/>
              <a:t>dhe mos-diskriminimin. </a:t>
            </a:r>
          </a:p>
        </p:txBody>
      </p:sp>
      <p:sp>
        <p:nvSpPr>
          <p:cNvPr id="5" name="Slide Number Placeholder 4">
            <a:extLst>
              <a:ext uri="{FF2B5EF4-FFF2-40B4-BE49-F238E27FC236}">
                <a16:creationId xmlns:a16="http://schemas.microsoft.com/office/drawing/2014/main" id="{F42CEAB7-6C79-429E-82F5-88B7AEA368B2}"/>
              </a:ext>
            </a:extLst>
          </p:cNvPr>
          <p:cNvSpPr>
            <a:spLocks noGrp="1"/>
          </p:cNvSpPr>
          <p:nvPr>
            <p:ph type="sldNum" sz="quarter" idx="12"/>
          </p:nvPr>
        </p:nvSpPr>
        <p:spPr/>
        <p:txBody>
          <a:bodyPr/>
          <a:lstStyle/>
          <a:p>
            <a:fld id="{872C2D91-5140-E643-83AC-7A21B4B6FCA7}" type="slidenum">
              <a:rPr lang="en-US" smtClean="0"/>
              <a:pPr/>
              <a:t>35</a:t>
            </a:fld>
            <a:endParaRPr lang="en-US"/>
          </a:p>
        </p:txBody>
      </p:sp>
    </p:spTree>
    <p:extLst>
      <p:ext uri="{BB962C8B-B14F-4D97-AF65-F5344CB8AC3E}">
        <p14:creationId xmlns:p14="http://schemas.microsoft.com/office/powerpoint/2010/main" val="1694013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sq-AL" sz="3200" b="1" dirty="0">
                <a:solidFill>
                  <a:schemeClr val="accent2">
                    <a:lumMod val="50000"/>
                  </a:schemeClr>
                </a:solidFill>
              </a:rPr>
              <a:t>Fazat e procedurës</a:t>
            </a:r>
            <a:endParaRPr lang="sq-AL" sz="3200" dirty="0"/>
          </a:p>
        </p:txBody>
      </p:sp>
      <p:sp>
        <p:nvSpPr>
          <p:cNvPr id="3" name="Content Placeholder 2"/>
          <p:cNvSpPr>
            <a:spLocks noGrp="1"/>
          </p:cNvSpPr>
          <p:nvPr>
            <p:ph idx="1"/>
          </p:nvPr>
        </p:nvSpPr>
        <p:spPr>
          <a:xfrm>
            <a:off x="0" y="1524000"/>
            <a:ext cx="8915400" cy="5181600"/>
          </a:xfrm>
        </p:spPr>
        <p:txBody>
          <a:bodyPr/>
          <a:lstStyle/>
          <a:p>
            <a:pPr algn="just"/>
            <a:r>
              <a:rPr lang="sq-AL" sz="2600" dirty="0"/>
              <a:t>Nuk do të ketë takim publik për hapje por hapja do të bëhet në atë mënyrë që të sigurohet integriteti dhe paanësia e procedurës së hapjes, që do të thotë se do të përgatitet procesverbali i seancës së brendshme të hapjes. </a:t>
            </a:r>
            <a:endParaRPr lang="en-US" sz="2600" dirty="0"/>
          </a:p>
          <a:p>
            <a:pPr algn="just"/>
            <a:r>
              <a:rPr lang="sq-AL" sz="2600" dirty="0"/>
              <a:t>Autoriteti Kontraktues nuk ka nevojë ta dërgojë procesverbalin e seancës së brendshme të hapjes kandidatëve, por lista e zarfeve të pranuara dhe procesverbali i seancës së brendshme të hapjes do tyre jetë i hapur për t’u qasur nga palët e interesuara që kanë interes specifik material në aktivitetin e prokurimit në fjale. </a:t>
            </a:r>
          </a:p>
        </p:txBody>
      </p:sp>
      <p:sp>
        <p:nvSpPr>
          <p:cNvPr id="5" name="Slide Number Placeholder 4">
            <a:extLst>
              <a:ext uri="{FF2B5EF4-FFF2-40B4-BE49-F238E27FC236}">
                <a16:creationId xmlns:a16="http://schemas.microsoft.com/office/drawing/2014/main" id="{ABB47D3C-FE67-4A56-8A9D-3DFD9A738343}"/>
              </a:ext>
            </a:extLst>
          </p:cNvPr>
          <p:cNvSpPr>
            <a:spLocks noGrp="1"/>
          </p:cNvSpPr>
          <p:nvPr>
            <p:ph type="sldNum" sz="quarter" idx="12"/>
          </p:nvPr>
        </p:nvSpPr>
        <p:spPr/>
        <p:txBody>
          <a:bodyPr/>
          <a:lstStyle/>
          <a:p>
            <a:fld id="{872C2D91-5140-E643-83AC-7A21B4B6FCA7}" type="slidenum">
              <a:rPr lang="en-US" smtClean="0"/>
              <a:pPr/>
              <a:t>36</a:t>
            </a:fld>
            <a:endParaRPr lang="en-US"/>
          </a:p>
        </p:txBody>
      </p:sp>
    </p:spTree>
    <p:extLst>
      <p:ext uri="{BB962C8B-B14F-4D97-AF65-F5344CB8AC3E}">
        <p14:creationId xmlns:p14="http://schemas.microsoft.com/office/powerpoint/2010/main" val="2945014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sq-AL" sz="3200" b="1" dirty="0">
                <a:solidFill>
                  <a:schemeClr val="accent2">
                    <a:lumMod val="50000"/>
                  </a:schemeClr>
                </a:solidFill>
              </a:rPr>
              <a:t>Fazat e procedurës</a:t>
            </a:r>
            <a:endParaRPr lang="sq-AL" sz="3200" dirty="0"/>
          </a:p>
        </p:txBody>
      </p:sp>
      <p:sp>
        <p:nvSpPr>
          <p:cNvPr id="3" name="Content Placeholder 2"/>
          <p:cNvSpPr>
            <a:spLocks noGrp="1"/>
          </p:cNvSpPr>
          <p:nvPr>
            <p:ph idx="1"/>
          </p:nvPr>
        </p:nvSpPr>
        <p:spPr>
          <a:xfrm>
            <a:off x="0" y="1646237"/>
            <a:ext cx="8686800" cy="5211763"/>
          </a:xfrm>
        </p:spPr>
        <p:txBody>
          <a:bodyPr/>
          <a:lstStyle/>
          <a:p>
            <a:pPr algn="just"/>
            <a:r>
              <a:rPr lang="sq-AL" sz="2600" dirty="0"/>
              <a:t>Autoriteti kontraktues do t’i respektojë dhe ruaje informatat </a:t>
            </a:r>
            <a:r>
              <a:rPr lang="sq-AL" sz="2600" dirty="0" err="1"/>
              <a:t>konfidenciale</a:t>
            </a:r>
            <a:r>
              <a:rPr lang="sq-AL" sz="2600" dirty="0"/>
              <a:t> </a:t>
            </a:r>
            <a:r>
              <a:rPr lang="sq-AL" sz="2600" dirty="0" err="1"/>
              <a:t>biznesore</a:t>
            </a:r>
            <a:r>
              <a:rPr lang="sq-AL" sz="2600" dirty="0"/>
              <a:t>, nëse ka, sikurse përcaktohet me nenin 11 të LPP-së. </a:t>
            </a:r>
            <a:endParaRPr lang="en-US" sz="2600" dirty="0"/>
          </a:p>
          <a:p>
            <a:pPr marL="0" indent="0" algn="just">
              <a:buNone/>
            </a:pPr>
            <a:endParaRPr lang="en-US" sz="2600" dirty="0"/>
          </a:p>
          <a:p>
            <a:pPr algn="just"/>
            <a:r>
              <a:rPr lang="sq-AL" sz="2600" dirty="0"/>
              <a:t>AK do te përcaktoj ne njoftimin për kontrate nëse: 1. do te negocioj me ofertuesit tenderët fillestar dhe të gjithë tenderët pasues të dorëzuar nga ana e tyre për të përmirësuar përmbajtjen e saj, me përjashtim të tenderëve përfundimtar; apo 2. do te shpërblej kontratën në bazë të tenderëve fillestarë, pa negociata. </a:t>
            </a:r>
          </a:p>
        </p:txBody>
      </p:sp>
      <p:sp>
        <p:nvSpPr>
          <p:cNvPr id="5" name="Slide Number Placeholder 4">
            <a:extLst>
              <a:ext uri="{FF2B5EF4-FFF2-40B4-BE49-F238E27FC236}">
                <a16:creationId xmlns:a16="http://schemas.microsoft.com/office/drawing/2014/main" id="{465465EC-F012-4B8A-A985-E46C0C08F1CA}"/>
              </a:ext>
            </a:extLst>
          </p:cNvPr>
          <p:cNvSpPr>
            <a:spLocks noGrp="1"/>
          </p:cNvSpPr>
          <p:nvPr>
            <p:ph type="sldNum" sz="quarter" idx="12"/>
          </p:nvPr>
        </p:nvSpPr>
        <p:spPr/>
        <p:txBody>
          <a:bodyPr/>
          <a:lstStyle/>
          <a:p>
            <a:fld id="{872C2D91-5140-E643-83AC-7A21B4B6FCA7}" type="slidenum">
              <a:rPr lang="en-US" smtClean="0"/>
              <a:pPr/>
              <a:t>37</a:t>
            </a:fld>
            <a:endParaRPr lang="en-US"/>
          </a:p>
        </p:txBody>
      </p:sp>
    </p:spTree>
    <p:extLst>
      <p:ext uri="{BB962C8B-B14F-4D97-AF65-F5344CB8AC3E}">
        <p14:creationId xmlns:p14="http://schemas.microsoft.com/office/powerpoint/2010/main" val="413013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143000"/>
            <a:ext cx="8991600" cy="5262979"/>
          </a:xfrm>
          <a:prstGeom prst="rect">
            <a:avLst/>
          </a:prstGeom>
        </p:spPr>
        <p:txBody>
          <a:bodyPr wrap="square">
            <a:spAutoFit/>
          </a:bodyPr>
          <a:lstStyle/>
          <a:p>
            <a:pPr marL="381000" indent="-381000" algn="just">
              <a:defRPr/>
            </a:pPr>
            <a:endParaRPr lang="en-US" sz="2400" dirty="0">
              <a:solidFill>
                <a:srgbClr val="0000FF"/>
              </a:solidFill>
              <a:latin typeface="Arial" pitchFamily="34" charset="0"/>
              <a:cs typeface="Arial" pitchFamily="34" charset="0"/>
            </a:endParaRPr>
          </a:p>
          <a:p>
            <a:pPr marL="568325" lvl="0"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Cil</a:t>
            </a:r>
            <a:r>
              <a:rPr lang="en-US" sz="2400" dirty="0">
                <a:latin typeface="Cambria" panose="02040503050406030204" pitchFamily="18" charset="0"/>
                <a:ea typeface="Cambria" panose="02040503050406030204" pitchFamily="18" charset="0"/>
              </a:rPr>
              <a:t>at</a:t>
            </a:r>
            <a:r>
              <a:rPr lang="sq-AL" sz="2400" dirty="0">
                <a:latin typeface="Cambria" panose="02040503050406030204" pitchFamily="18" charset="0"/>
                <a:ea typeface="Cambria" panose="02040503050406030204" pitchFamily="18" charset="0"/>
              </a:rPr>
              <a:t> dëshmi mund ti kërkoni </a:t>
            </a:r>
            <a:r>
              <a:rPr lang="en-US" sz="2400" dirty="0">
                <a:latin typeface="Cambria" panose="02040503050406030204" pitchFamily="18" charset="0"/>
                <a:ea typeface="Cambria" panose="02040503050406030204" pitchFamily="18" charset="0"/>
              </a:rPr>
              <a:t>OE</a:t>
            </a:r>
            <a:r>
              <a:rPr lang="sq-AL" sz="2400" dirty="0">
                <a:latin typeface="Cambria" panose="02040503050406030204" pitchFamily="18" charset="0"/>
                <a:ea typeface="Cambria" panose="02040503050406030204" pitchFamily="18" charset="0"/>
              </a:rPr>
              <a:t> për të dëshmuar se janë përmbushur kriteret e përzgjedhjes</a:t>
            </a:r>
            <a:r>
              <a:rPr lang="en-US" sz="2400" dirty="0">
                <a:latin typeface="Cambria" panose="02040503050406030204" pitchFamily="18" charset="0"/>
                <a:ea typeface="Cambria" panose="02040503050406030204" pitchFamily="18" charset="0"/>
              </a:rPr>
              <a:t>,</a:t>
            </a:r>
          </a:p>
          <a:p>
            <a:pPr marL="111125" lvl="0" algn="just"/>
            <a:endParaRPr lang="en-US" sz="2400" dirty="0">
              <a:latin typeface="Cambria" panose="02040503050406030204" pitchFamily="18" charset="0"/>
              <a:ea typeface="Cambria" panose="02040503050406030204" pitchFamily="18" charset="0"/>
            </a:endParaRPr>
          </a:p>
          <a:p>
            <a:pPr marL="568325" lvl="0"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Kur dhe ku duhet të përcaktohen  kriteret e përzgjedhjes dhe dëshmitë e kërkuara</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111125" lvl="0" algn="just"/>
            <a:endParaRPr lang="en-US" sz="2400" dirty="0">
              <a:latin typeface="Cambria" panose="02040503050406030204" pitchFamily="18" charset="0"/>
              <a:ea typeface="Cambria" panose="02040503050406030204" pitchFamily="18" charset="0"/>
            </a:endParaRPr>
          </a:p>
          <a:p>
            <a:pPr marL="568325" lvl="0"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Hapat kryesor që ju duhet të ndiqni dhe parimet kryesore që ju duhet të respektoni në procesin e përzgjedhjes së operatorëve ekonomikë</a:t>
            </a:r>
            <a:r>
              <a:rPr lang="en-US" sz="2400" dirty="0">
                <a:latin typeface="Cambria" panose="02040503050406030204" pitchFamily="18" charset="0"/>
                <a:ea typeface="Cambria" panose="02040503050406030204" pitchFamily="18" charset="0"/>
              </a:rPr>
              <a:t>,</a:t>
            </a:r>
          </a:p>
          <a:p>
            <a:pPr marL="111125" lvl="0" algn="just"/>
            <a:endParaRPr lang="en-US" sz="2400" dirty="0">
              <a:latin typeface="Cambria" panose="02040503050406030204" pitchFamily="18" charset="0"/>
              <a:ea typeface="Cambria" panose="02040503050406030204" pitchFamily="18" charset="0"/>
            </a:endParaRPr>
          </a:p>
          <a:p>
            <a:pPr marL="568325"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Vendimi për aplikim dhe kushtet ligjore qe duhen plotësuar</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endParaRPr lang="en-US" sz="2400" dirty="0">
              <a:latin typeface="Cambria" panose="02040503050406030204" pitchFamily="18" charset="0"/>
              <a:ea typeface="Cambria" panose="02040503050406030204" pitchFamily="18" charset="0"/>
            </a:endParaRPr>
          </a:p>
          <a:p>
            <a:pPr marL="111125" algn="just"/>
            <a:endParaRPr lang="en-US" sz="2400" dirty="0">
              <a:latin typeface="Cambria" panose="02040503050406030204" pitchFamily="18" charset="0"/>
              <a:ea typeface="Cambria" panose="02040503050406030204" pitchFamily="18" charset="0"/>
            </a:endParaRPr>
          </a:p>
          <a:p>
            <a:pPr marL="568325" lvl="0" indent="-4572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Disa teknika te negocimit ne rastin </a:t>
            </a:r>
            <a:r>
              <a:rPr lang="en-US" sz="2400" dirty="0">
                <a:latin typeface="Cambria" panose="02040503050406030204" pitchFamily="18" charset="0"/>
                <a:ea typeface="Cambria" panose="02040503050406030204" pitchFamily="18" charset="0"/>
              </a:rPr>
              <a:t>e PKN.</a:t>
            </a: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r>
              <a:rPr lang="sq-AL" sz="3200" b="1" dirty="0">
                <a:solidFill>
                  <a:schemeClr val="accent2">
                    <a:lumMod val="50000"/>
                  </a:schemeClr>
                </a:solidFill>
              </a:rPr>
              <a:t>Qëllimi</a:t>
            </a:r>
            <a:r>
              <a:rPr lang="en-US" sz="3200" b="1" kern="0" dirty="0">
                <a:solidFill>
                  <a:schemeClr val="accent2">
                    <a:lumMod val="50000"/>
                  </a:schemeClr>
                </a:solidFill>
                <a:cs typeface="Arial" pitchFamily="34" charset="0"/>
              </a:rPr>
              <a:t> </a:t>
            </a:r>
            <a:r>
              <a:rPr lang="en-US" sz="2800" b="1" kern="0" dirty="0">
                <a:solidFill>
                  <a:schemeClr val="accent2">
                    <a:lumMod val="50000"/>
                  </a:schemeClr>
                </a:solidFill>
                <a:cs typeface="Arial" pitchFamily="34" charset="0"/>
              </a:rPr>
              <a:t>(2)</a:t>
            </a:r>
            <a:endParaRPr lang="en-GB" sz="3200" b="1" kern="0" dirty="0">
              <a:solidFill>
                <a:schemeClr val="accent2">
                  <a:lumMod val="50000"/>
                </a:schemeClr>
              </a:solidFill>
              <a:cs typeface="Arial" pitchFamily="34" charset="0"/>
            </a:endParaRPr>
          </a:p>
        </p:txBody>
      </p:sp>
      <p:sp>
        <p:nvSpPr>
          <p:cNvPr id="5" name="Slide Number Placeholder 4">
            <a:extLst>
              <a:ext uri="{FF2B5EF4-FFF2-40B4-BE49-F238E27FC236}">
                <a16:creationId xmlns:a16="http://schemas.microsoft.com/office/drawing/2014/main" id="{469AB000-9057-4C41-92EA-1685F3F0FBFE}"/>
              </a:ext>
            </a:extLst>
          </p:cNvPr>
          <p:cNvSpPr>
            <a:spLocks noGrp="1"/>
          </p:cNvSpPr>
          <p:nvPr>
            <p:ph type="sldNum" sz="quarter" idx="10"/>
          </p:nvPr>
        </p:nvSpPr>
        <p:spPr/>
        <p:txBody>
          <a:bodyPr/>
          <a:lstStyle/>
          <a:p>
            <a:pPr>
              <a:defRPr/>
            </a:pPr>
            <a:fld id="{D58AAF7F-1AF5-46B5-BDE5-79B0A3A8A385}" type="slidenum">
              <a:rPr lang="el-GR" altLang="en-US" smtClean="0"/>
              <a:pPr>
                <a:defRPr/>
              </a:pPr>
              <a:t>4</a:t>
            </a:fld>
            <a:endParaRPr lang="el-G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1447800"/>
            <a:ext cx="8763000" cy="4524315"/>
          </a:xfrm>
          <a:prstGeom prst="rect">
            <a:avLst/>
          </a:prstGeom>
        </p:spPr>
        <p:txBody>
          <a:bodyPr wrap="square">
            <a:spAutoFit/>
          </a:bodyPr>
          <a:lstStyle/>
          <a:p>
            <a:r>
              <a:rPr lang="sq-AL" sz="2400" dirty="0"/>
              <a:t>Sipas Direktivës 20</a:t>
            </a:r>
            <a:r>
              <a:rPr lang="en-US" sz="2400" dirty="0"/>
              <a:t>14</a:t>
            </a:r>
            <a:r>
              <a:rPr lang="sq-AL" sz="2400" dirty="0"/>
              <a:t>/</a:t>
            </a:r>
            <a:r>
              <a:rPr lang="en-US" sz="2400" dirty="0"/>
              <a:t>24/EC</a:t>
            </a:r>
            <a:r>
              <a:rPr lang="sq-AL" sz="2400" dirty="0"/>
              <a:t> (definicioni)</a:t>
            </a:r>
            <a:r>
              <a:rPr lang="en-US" sz="2400" dirty="0"/>
              <a:t>:</a:t>
            </a:r>
          </a:p>
          <a:p>
            <a:endParaRPr lang="sq-AL" sz="2400" dirty="0"/>
          </a:p>
          <a:p>
            <a:pPr algn="just"/>
            <a:r>
              <a:rPr lang="sq-AL" sz="2400" dirty="0"/>
              <a:t>“</a:t>
            </a:r>
            <a:r>
              <a:rPr lang="en-US" sz="2400" dirty="0">
                <a:latin typeface="Cambria" panose="02040503050406030204" pitchFamily="18" charset="0"/>
                <a:ea typeface="Cambria" panose="02040503050406030204" pitchFamily="18" charset="0"/>
              </a:rPr>
              <a:t>E</a:t>
            </a:r>
            <a:r>
              <a:rPr lang="sq-AL" sz="2400" dirty="0" err="1">
                <a:latin typeface="Cambria" panose="02040503050406030204" pitchFamily="18" charset="0"/>
                <a:ea typeface="Cambria" panose="02040503050406030204" pitchFamily="18" charset="0"/>
              </a:rPr>
              <a:t>shtë</a:t>
            </a:r>
            <a:r>
              <a:rPr lang="sq-AL" sz="2400" dirty="0">
                <a:latin typeface="Cambria" panose="02040503050406030204" pitchFamily="18" charset="0"/>
                <a:ea typeface="Cambria" panose="02040503050406030204" pitchFamily="18" charset="0"/>
              </a:rPr>
              <a:t> </a:t>
            </a:r>
            <a:r>
              <a:rPr lang="sq-AL" sz="2400" dirty="0" err="1">
                <a:latin typeface="Cambria" panose="02040503050406030204" pitchFamily="18" charset="0"/>
                <a:ea typeface="Cambria" panose="02040503050406030204" pitchFamily="18" charset="0"/>
              </a:rPr>
              <a:t>procedur</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përmes së cilës Autoritetet Kontraktuese konsultojnë operatorët ekonomike sipas zgjidhjes se tyre dhe negociojnë kushtet e kontratës me një ose më shumë prej tyre.“</a:t>
            </a:r>
          </a:p>
          <a:p>
            <a:pPr algn="just"/>
            <a:r>
              <a:rPr lang="sq-AL" sz="2400" dirty="0">
                <a:latin typeface="Cambria" panose="02040503050406030204" pitchFamily="18" charset="0"/>
                <a:ea typeface="Cambria" panose="02040503050406030204" pitchFamily="18" charset="0"/>
              </a:rPr>
              <a:t> dhe për këtë:</a:t>
            </a:r>
            <a:endParaRPr lang="en-US" sz="2400" dirty="0">
              <a:latin typeface="Cambria" panose="02040503050406030204" pitchFamily="18" charset="0"/>
              <a:ea typeface="Cambria" panose="02040503050406030204" pitchFamily="18" charset="0"/>
            </a:endParaRPr>
          </a:p>
          <a:p>
            <a:pPr algn="just"/>
            <a:endParaRPr lang="sq-AL" sz="2400" dirty="0">
              <a:latin typeface="Cambria" panose="02040503050406030204" pitchFamily="18" charset="0"/>
              <a:ea typeface="Cambria" panose="02040503050406030204" pitchFamily="18" charset="0"/>
            </a:endParaRPr>
          </a:p>
          <a:p>
            <a:pPr algn="just"/>
            <a:r>
              <a:rPr lang="sq-AL" sz="2400" dirty="0">
                <a:latin typeface="Cambria" panose="02040503050406030204" pitchFamily="18" charset="0"/>
                <a:ea typeface="Cambria" panose="02040503050406030204" pitchFamily="18" charset="0"/>
              </a:rPr>
              <a:t>"Autoritetet Kontraktuese do te negociojnë me ofertuesit tenderët e dorëzuar nga ana e tyre në mënyrë që të përshtatin ato me kërkesat e përcaktuara në njoftimin e kontratës, dokumentet e tenderit dhe dokumentet shtesë, nëse ka, dhe për të kërkuar tenderin të mirë. “</a:t>
            </a: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en-GB" sz="3600" b="1" kern="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09600" y="186962"/>
            <a:ext cx="7924800" cy="584775"/>
          </a:xfrm>
          <a:prstGeom prst="rect">
            <a:avLst/>
          </a:prstGeom>
        </p:spPr>
        <p:txBody>
          <a:bodyPr wrap="square">
            <a:spAutoFit/>
          </a:bodyPr>
          <a:lstStyle/>
          <a:p>
            <a:pPr marL="0" indent="0" algn="ctr">
              <a:buNone/>
            </a:pPr>
            <a:r>
              <a:rPr lang="sq-AL" sz="3200" b="1" dirty="0">
                <a:solidFill>
                  <a:schemeClr val="accent2">
                    <a:lumMod val="50000"/>
                  </a:schemeClr>
                </a:solidFill>
                <a:latin typeface="+mj-lt"/>
              </a:rPr>
              <a:t>Çka është procedura e negociuar</a:t>
            </a:r>
            <a:r>
              <a:rPr lang="en-US" sz="3200" b="1" dirty="0">
                <a:solidFill>
                  <a:schemeClr val="accent2">
                    <a:lumMod val="50000"/>
                  </a:schemeClr>
                </a:solidFill>
                <a:latin typeface="+mj-lt"/>
              </a:rPr>
              <a:t>?</a:t>
            </a:r>
            <a:endParaRPr lang="sq-AL" sz="2000" b="1" dirty="0">
              <a:solidFill>
                <a:schemeClr val="accent2">
                  <a:lumMod val="50000"/>
                </a:schemeClr>
              </a:solidFill>
              <a:latin typeface="+mj-lt"/>
            </a:endParaRPr>
          </a:p>
        </p:txBody>
      </p:sp>
      <p:sp>
        <p:nvSpPr>
          <p:cNvPr id="6" name="Slide Number Placeholder 5">
            <a:extLst>
              <a:ext uri="{FF2B5EF4-FFF2-40B4-BE49-F238E27FC236}">
                <a16:creationId xmlns:a16="http://schemas.microsoft.com/office/drawing/2014/main" id="{24007CC1-6696-4B43-86BA-C9A6C861013A}"/>
              </a:ext>
            </a:extLst>
          </p:cNvPr>
          <p:cNvSpPr>
            <a:spLocks noGrp="1"/>
          </p:cNvSpPr>
          <p:nvPr>
            <p:ph type="sldNum" sz="quarter" idx="10"/>
          </p:nvPr>
        </p:nvSpPr>
        <p:spPr/>
        <p:txBody>
          <a:bodyPr/>
          <a:lstStyle/>
          <a:p>
            <a:pPr>
              <a:defRPr/>
            </a:pPr>
            <a:fld id="{D58AAF7F-1AF5-46B5-BDE5-79B0A3A8A385}" type="slidenum">
              <a:rPr lang="el-GR" altLang="en-US" smtClean="0"/>
              <a:pPr>
                <a:defRPr/>
              </a:pPr>
              <a:t>5</a:t>
            </a:fld>
            <a:endParaRPr lang="el-G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1600200"/>
            <a:ext cx="8686800" cy="4524315"/>
          </a:xfrm>
          <a:prstGeom prst="rect">
            <a:avLst/>
          </a:prstGeom>
        </p:spPr>
        <p:txBody>
          <a:bodyPr wrap="square">
            <a:spAutoFit/>
          </a:bodyPr>
          <a:lstStyle/>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Është një procedurë specifike dhe mund të aplikohet vetëm në raste të kufizuara të përcaktuara me ligj. </a:t>
            </a: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Autoritetet Kontraktuese negociojnë kushtet e kontratës me tenderuesit</a:t>
            </a:r>
            <a:endParaRPr lang="en-US"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Ftojnë kandidatët me qëllim të dhënies së kontratës për punë,</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 furnizime ose për shërbime</a:t>
            </a:r>
            <a:r>
              <a:rPr lang="en-US" sz="2400" dirty="0">
                <a:latin typeface="Cambria" panose="02040503050406030204" pitchFamily="18" charset="0"/>
                <a:ea typeface="Cambria" panose="02040503050406030204" pitchFamily="18" charset="0"/>
              </a:rPr>
              <a:t>.</a:t>
            </a:r>
          </a:p>
          <a:p>
            <a:pPr marL="342900"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342900" lvl="0"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Diskutojnë dhe të negociojnë me kandidatët të cilët i janë përgjigjur ftesës, kushtet e kontratës të përcaktuara në ftesën përkatëse.</a:t>
            </a: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8600" y="194876"/>
            <a:ext cx="8686800" cy="1077218"/>
          </a:xfrm>
          <a:prstGeom prst="rect">
            <a:avLst/>
          </a:prstGeom>
        </p:spPr>
        <p:txBody>
          <a:bodyPr wrap="square">
            <a:spAutoFit/>
          </a:bodyPr>
          <a:lstStyle/>
          <a:p>
            <a:pPr marL="0" indent="0" algn="ctr">
              <a:buNone/>
            </a:pPr>
            <a:r>
              <a:rPr lang="sq-AL" sz="3200" b="1" dirty="0">
                <a:solidFill>
                  <a:schemeClr val="accent2">
                    <a:lumMod val="50000"/>
                  </a:schemeClr>
                </a:solidFill>
                <a:latin typeface="+mj-lt"/>
              </a:rPr>
              <a:t>Llojet, karakteristikat dhe opsionet e procedurave të negociuara</a:t>
            </a:r>
            <a:endParaRPr lang="sq-AL" sz="2000" b="1" i="1" dirty="0">
              <a:solidFill>
                <a:schemeClr val="accent2">
                  <a:lumMod val="50000"/>
                </a:schemeClr>
              </a:solidFill>
              <a:latin typeface="+mj-lt"/>
            </a:endParaRPr>
          </a:p>
        </p:txBody>
      </p:sp>
      <p:sp>
        <p:nvSpPr>
          <p:cNvPr id="6" name="Slide Number Placeholder 5">
            <a:extLst>
              <a:ext uri="{FF2B5EF4-FFF2-40B4-BE49-F238E27FC236}">
                <a16:creationId xmlns:a16="http://schemas.microsoft.com/office/drawing/2014/main" id="{2A243EB0-3790-4353-AE87-66D8114FCF65}"/>
              </a:ext>
            </a:extLst>
          </p:cNvPr>
          <p:cNvSpPr>
            <a:spLocks noGrp="1"/>
          </p:cNvSpPr>
          <p:nvPr>
            <p:ph type="sldNum" sz="quarter" idx="10"/>
          </p:nvPr>
        </p:nvSpPr>
        <p:spPr/>
        <p:txBody>
          <a:bodyPr/>
          <a:lstStyle/>
          <a:p>
            <a:pPr>
              <a:defRPr/>
            </a:pPr>
            <a:fld id="{D58AAF7F-1AF5-46B5-BDE5-79B0A3A8A385}" type="slidenum">
              <a:rPr lang="el-GR" altLang="en-US" smtClean="0"/>
              <a:pPr>
                <a:defRPr/>
              </a:pPr>
              <a:t>6</a:t>
            </a:fld>
            <a:endParaRPr lang="el-GR"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2057400"/>
            <a:ext cx="9144000" cy="3046988"/>
          </a:xfrm>
          <a:prstGeom prst="rect">
            <a:avLst/>
          </a:prstGeom>
        </p:spPr>
        <p:txBody>
          <a:bodyPr wrap="square">
            <a:spAutoFit/>
          </a:bodyPr>
          <a:lstStyle/>
          <a:p>
            <a:pPr marL="342900" indent="-342900" algn="just">
              <a:buFont typeface="Wingdings" panose="05000000000000000000" pitchFamily="2" charset="2"/>
              <a:buChar char="§"/>
            </a:pPr>
            <a:r>
              <a:rPr lang="sq-AL" sz="2400" dirty="0"/>
              <a:t>  </a:t>
            </a:r>
            <a:r>
              <a:rPr lang="sq-AL" sz="2800" dirty="0">
                <a:latin typeface="Cambria" panose="02040503050406030204" pitchFamily="18" charset="0"/>
                <a:ea typeface="Cambria" panose="02040503050406030204" pitchFamily="18" charset="0"/>
              </a:rPr>
              <a:t>Llojet </a:t>
            </a:r>
            <a:r>
              <a:rPr lang="en-US" sz="2800" dirty="0">
                <a:latin typeface="Cambria" panose="02040503050406030204" pitchFamily="18" charset="0"/>
                <a:ea typeface="Cambria" panose="02040503050406030204" pitchFamily="18" charset="0"/>
              </a:rPr>
              <a:t>e</a:t>
            </a:r>
            <a:r>
              <a:rPr lang="sq-AL" sz="2800" dirty="0">
                <a:latin typeface="Cambria" panose="02040503050406030204" pitchFamily="18" charset="0"/>
                <a:ea typeface="Cambria" panose="02040503050406030204" pitchFamily="18" charset="0"/>
              </a:rPr>
              <a:t> Procedurave te Negociuara:</a:t>
            </a:r>
          </a:p>
          <a:p>
            <a:pPr marL="457200" indent="-457200" algn="just">
              <a:buFont typeface="Wingdings" panose="05000000000000000000" pitchFamily="2" charset="2"/>
              <a:buChar char="§"/>
            </a:pPr>
            <a:endParaRPr lang="sq-AL" sz="2800" dirty="0">
              <a:latin typeface="Cambria" panose="02040503050406030204" pitchFamily="18" charset="0"/>
              <a:ea typeface="Cambria" panose="02040503050406030204" pitchFamily="18" charset="0"/>
            </a:endParaRPr>
          </a:p>
          <a:p>
            <a:pPr marL="1025525" indent="-568325" algn="just">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konkurruese me negociata</a:t>
            </a:r>
            <a:endParaRPr lang="en-US" sz="2800" dirty="0">
              <a:latin typeface="Cambria" panose="02040503050406030204" pitchFamily="18" charset="0"/>
              <a:ea typeface="Cambria" panose="02040503050406030204" pitchFamily="18" charset="0"/>
            </a:endParaRPr>
          </a:p>
          <a:p>
            <a:pPr marL="457200" algn="just"/>
            <a:r>
              <a:rPr lang="sq-AL" sz="2800" dirty="0">
                <a:latin typeface="Cambria" panose="02040503050406030204" pitchFamily="18" charset="0"/>
                <a:ea typeface="Cambria" panose="02040503050406030204" pitchFamily="18" charset="0"/>
              </a:rPr>
              <a:t> </a:t>
            </a:r>
          </a:p>
          <a:p>
            <a:pPr marL="1025525" lvl="0" indent="-568325" algn="just">
              <a:buFont typeface="Wingdings" panose="05000000000000000000" pitchFamily="2" charset="2"/>
              <a:buChar char="§"/>
            </a:pPr>
            <a:r>
              <a:rPr lang="sq-AL" sz="2800" dirty="0">
                <a:latin typeface="Cambria" panose="02040503050406030204" pitchFamily="18" charset="0"/>
                <a:ea typeface="Cambria" panose="02040503050406030204" pitchFamily="18" charset="0"/>
              </a:rPr>
              <a:t>Procedura e negociuar pa publikimin e njoftimit të kontratës</a:t>
            </a:r>
          </a:p>
          <a:p>
            <a:pPr marL="457200"/>
            <a:endParaRPr lang="sq-AL" sz="24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609600" y="304800"/>
            <a:ext cx="7924800" cy="584775"/>
          </a:xfrm>
          <a:prstGeom prst="rect">
            <a:avLst/>
          </a:prstGeom>
        </p:spPr>
        <p:txBody>
          <a:bodyPr wrap="square">
            <a:spAutoFit/>
          </a:bodyPr>
          <a:lstStyle/>
          <a:p>
            <a:pPr marL="0" indent="0" algn="ctr">
              <a:buNone/>
            </a:pPr>
            <a:r>
              <a:rPr lang="sq-AL" sz="3200" b="1" dirty="0">
                <a:solidFill>
                  <a:schemeClr val="accent2">
                    <a:lumMod val="50000"/>
                  </a:schemeClr>
                </a:solidFill>
              </a:rPr>
              <a:t>Llojet</a:t>
            </a:r>
            <a:r>
              <a:rPr lang="en-US" sz="3200" b="1" dirty="0">
                <a:solidFill>
                  <a:schemeClr val="accent2">
                    <a:lumMod val="50000"/>
                  </a:schemeClr>
                </a:solidFill>
              </a:rPr>
              <a:t> </a:t>
            </a:r>
            <a:r>
              <a:rPr lang="sq-AL" sz="3200" b="1" dirty="0">
                <a:solidFill>
                  <a:schemeClr val="accent2">
                    <a:lumMod val="50000"/>
                  </a:schemeClr>
                </a:solidFill>
              </a:rPr>
              <a:t>e procedurave të negociuara</a:t>
            </a:r>
            <a:endParaRPr lang="sq-AL" sz="20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B188E34B-D155-40CF-825B-A98B064BAB5A}"/>
              </a:ext>
            </a:extLst>
          </p:cNvPr>
          <p:cNvSpPr>
            <a:spLocks noGrp="1"/>
          </p:cNvSpPr>
          <p:nvPr>
            <p:ph type="sldNum" sz="quarter" idx="10"/>
          </p:nvPr>
        </p:nvSpPr>
        <p:spPr/>
        <p:txBody>
          <a:bodyPr/>
          <a:lstStyle/>
          <a:p>
            <a:pPr>
              <a:defRPr/>
            </a:pPr>
            <a:fld id="{D58AAF7F-1AF5-46B5-BDE5-79B0A3A8A385}" type="slidenum">
              <a:rPr lang="el-GR" altLang="en-US" smtClean="0"/>
              <a:pPr>
                <a:defRPr/>
              </a:pPr>
              <a:t>7</a:t>
            </a:fld>
            <a:endParaRPr lang="el-G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1752600"/>
            <a:ext cx="8458200" cy="4893647"/>
          </a:xfrm>
          <a:prstGeom prst="rect">
            <a:avLst/>
          </a:prstGeom>
        </p:spPr>
        <p:txBody>
          <a:bodyPr wrap="square">
            <a:spAutoFit/>
          </a:bodyPr>
          <a:lstStyle/>
          <a:p>
            <a:pPr algn="just"/>
            <a:r>
              <a:rPr lang="en-US" sz="2400" dirty="0" err="1">
                <a:latin typeface="Cambria" panose="02040503050406030204" pitchFamily="18" charset="0"/>
                <a:ea typeface="Cambria" panose="02040503050406030204" pitchFamily="18" charset="0"/>
              </a:rPr>
              <a:t>Varsisht</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perj</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rrethanave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dhe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specifikave</a:t>
            </a:r>
            <a:r>
              <a:rPr lang="en-US" sz="2400" dirty="0">
                <a:latin typeface="Cambria" panose="02040503050406030204" pitchFamily="18" charset="0"/>
                <a:ea typeface="Cambria" panose="02040503050406030204" pitchFamily="18" charset="0"/>
              </a:rPr>
              <a:t> AK </a:t>
            </a:r>
            <a:r>
              <a:rPr lang="en-US" sz="2400" dirty="0" err="1">
                <a:latin typeface="Cambria" panose="02040503050406030204" pitchFamily="18" charset="0"/>
                <a:ea typeface="Cambria" panose="02040503050406030204" pitchFamily="18" charset="0"/>
              </a:rPr>
              <a:t>mund</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te</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perdor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njeren</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nga</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proceduara</a:t>
            </a:r>
            <a:r>
              <a:rPr lang="en-US" sz="2400" dirty="0">
                <a:latin typeface="Cambria" panose="02040503050406030204" pitchFamily="18" charset="0"/>
                <a:ea typeface="Cambria" panose="02040503050406030204" pitchFamily="18" charset="0"/>
              </a:rPr>
              <a:t> e </a:t>
            </a:r>
            <a:r>
              <a:rPr lang="en-US" sz="2400" dirty="0" err="1">
                <a:latin typeface="Cambria" panose="02040503050406030204" pitchFamily="18" charset="0"/>
                <a:ea typeface="Cambria" panose="02040503050406030204" pitchFamily="18" charset="0"/>
              </a:rPr>
              <a:t>parapar</a:t>
            </a:r>
            <a:r>
              <a:rPr lang="en-US" sz="2400" dirty="0">
                <a:latin typeface="Cambria" panose="02040503050406030204" pitchFamily="18" charset="0"/>
                <a:ea typeface="Cambria" panose="02040503050406030204" pitchFamily="18" charset="0"/>
              </a:rPr>
              <a:t> me LPP.</a:t>
            </a:r>
          </a:p>
          <a:p>
            <a:pPr algn="just"/>
            <a:endParaRPr lang="sq-AL" sz="2400" dirty="0">
              <a:latin typeface="Cambria" panose="02040503050406030204" pitchFamily="18" charset="0"/>
              <a:ea typeface="Cambria" panose="02040503050406030204" pitchFamily="18" charset="0"/>
            </a:endParaRPr>
          </a:p>
          <a:p>
            <a:pPr algn="just"/>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Procedurat konkurruese</a:t>
            </a:r>
          </a:p>
          <a:p>
            <a:pPr marL="627062"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 hapura apo </a:t>
            </a:r>
          </a:p>
          <a:p>
            <a:pPr marL="627062"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 kufizuara</a:t>
            </a:r>
            <a:endParaRPr lang="en-US" sz="2400" dirty="0">
              <a:latin typeface="Cambria" panose="02040503050406030204" pitchFamily="18" charset="0"/>
              <a:ea typeface="Cambria" panose="02040503050406030204" pitchFamily="18" charset="0"/>
            </a:endParaRPr>
          </a:p>
          <a:p>
            <a:pPr marL="627062" indent="-342900" algn="just">
              <a:buFont typeface="Wingdings" panose="05000000000000000000" pitchFamily="2" charset="2"/>
              <a:buChar char="§"/>
            </a:pPr>
            <a:r>
              <a:rPr lang="sq-AL" sz="2400" dirty="0" err="1">
                <a:latin typeface="Cambria" panose="02040503050406030204" pitchFamily="18" charset="0"/>
                <a:ea typeface="Cambria" panose="02040503050406030204" pitchFamily="18" charset="0"/>
              </a:rPr>
              <a:t>kuotimin</a:t>
            </a:r>
            <a:r>
              <a:rPr lang="sq-AL" sz="2400" dirty="0">
                <a:latin typeface="Cambria" panose="02040503050406030204" pitchFamily="18" charset="0"/>
                <a:ea typeface="Cambria" panose="02040503050406030204" pitchFamily="18" charset="0"/>
              </a:rPr>
              <a:t> e çmimit</a:t>
            </a:r>
          </a:p>
          <a:p>
            <a:pPr algn="just"/>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Konkurruese me negociata </a:t>
            </a:r>
            <a:endParaRPr lang="en-US" sz="2400" dirty="0">
              <a:latin typeface="Cambria" panose="02040503050406030204" pitchFamily="18" charset="0"/>
              <a:ea typeface="Cambria" panose="02040503050406030204" pitchFamily="18" charset="0"/>
            </a:endParaRPr>
          </a:p>
          <a:p>
            <a:pPr algn="just"/>
            <a:r>
              <a:rPr lang="en-US" sz="2400" b="1" dirty="0">
                <a:latin typeface="Cambria" panose="02040503050406030204" pitchFamily="18" charset="0"/>
                <a:ea typeface="Cambria" panose="02040503050406030204" pitchFamily="18" charset="0"/>
              </a:rPr>
              <a:t>   </a:t>
            </a:r>
            <a:r>
              <a:rPr lang="sq-AL" sz="2400" b="1" dirty="0">
                <a:latin typeface="Cambria" panose="02040503050406030204" pitchFamily="18" charset="0"/>
                <a:ea typeface="Cambria" panose="02040503050406030204" pitchFamily="18" charset="0"/>
              </a:rPr>
              <a:t>Jo konkurruese </a:t>
            </a:r>
          </a:p>
          <a:p>
            <a:pPr marL="284162" algn="just"/>
            <a:r>
              <a:rPr lang="sq-AL" sz="2400" dirty="0">
                <a:latin typeface="Cambria" panose="02040503050406030204" pitchFamily="18" charset="0"/>
                <a:ea typeface="Cambria" panose="02040503050406030204" pitchFamily="18" charset="0"/>
              </a:rPr>
              <a:t>Te negociuara pa publikimin </a:t>
            </a:r>
            <a:endParaRPr lang="en-US" sz="2400" dirty="0">
              <a:latin typeface="Cambria" panose="02040503050406030204" pitchFamily="18" charset="0"/>
              <a:ea typeface="Cambria" panose="02040503050406030204" pitchFamily="18" charset="0"/>
            </a:endParaRPr>
          </a:p>
          <a:p>
            <a:pPr marL="284162" algn="just"/>
            <a:endParaRPr lang="en-US" sz="2400" dirty="0">
              <a:latin typeface="Cambria" panose="02040503050406030204" pitchFamily="18" charset="0"/>
              <a:ea typeface="Cambria" panose="02040503050406030204" pitchFamily="18" charset="0"/>
            </a:endParaRPr>
          </a:p>
          <a:p>
            <a:pPr marL="284162" algn="just"/>
            <a:endParaRPr lang="en-US" sz="2400" dirty="0">
              <a:latin typeface="Cambria" panose="02040503050406030204" pitchFamily="18" charset="0"/>
              <a:ea typeface="Cambria" panose="02040503050406030204" pitchFamily="18" charset="0"/>
            </a:endParaRPr>
          </a:p>
          <a:p>
            <a:pPr marL="284162" algn="just"/>
            <a:r>
              <a:rPr lang="sq-AL" sz="2400" dirty="0"/>
              <a:t> </a:t>
            </a:r>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459127" y="248517"/>
            <a:ext cx="7843044" cy="523220"/>
          </a:xfrm>
          <a:prstGeom prst="rect">
            <a:avLst/>
          </a:prstGeom>
        </p:spPr>
        <p:txBody>
          <a:bodyPr wrap="square">
            <a:spAutoFit/>
          </a:bodyPr>
          <a:lstStyle/>
          <a:p>
            <a:pPr algn="ctr"/>
            <a:r>
              <a:rPr lang="sq-AL" sz="2800" b="1" dirty="0">
                <a:solidFill>
                  <a:schemeClr val="accent2">
                    <a:lumMod val="50000"/>
                  </a:schemeClr>
                </a:solidFill>
              </a:rPr>
              <a:t>Cilën procedurë </a:t>
            </a:r>
            <a:r>
              <a:rPr lang="en-US" sz="2800" b="1" dirty="0">
                <a:solidFill>
                  <a:schemeClr val="accent2">
                    <a:lumMod val="50000"/>
                  </a:schemeClr>
                </a:solidFill>
              </a:rPr>
              <a:t>p</a:t>
            </a:r>
            <a:r>
              <a:rPr lang="sq-AL" sz="2800" b="1" dirty="0" err="1">
                <a:solidFill>
                  <a:schemeClr val="accent2">
                    <a:lumMod val="50000"/>
                  </a:schemeClr>
                </a:solidFill>
              </a:rPr>
              <a:t>rokurimit</a:t>
            </a:r>
            <a:r>
              <a:rPr lang="sq-AL" sz="2800" b="1" dirty="0">
                <a:solidFill>
                  <a:schemeClr val="accent2">
                    <a:lumMod val="50000"/>
                  </a:schemeClr>
                </a:solidFill>
              </a:rPr>
              <a:t> të përdorim?</a:t>
            </a:r>
            <a:endParaRPr lang="sq-AL"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8D7FD3BC-CEDD-41C6-8A90-AAF4BCD8BA7E}"/>
              </a:ext>
            </a:extLst>
          </p:cNvPr>
          <p:cNvSpPr>
            <a:spLocks noGrp="1"/>
          </p:cNvSpPr>
          <p:nvPr>
            <p:ph type="sldNum" sz="quarter" idx="10"/>
          </p:nvPr>
        </p:nvSpPr>
        <p:spPr/>
        <p:txBody>
          <a:bodyPr/>
          <a:lstStyle/>
          <a:p>
            <a:pPr>
              <a:defRPr/>
            </a:pPr>
            <a:fld id="{D58AAF7F-1AF5-46B5-BDE5-79B0A3A8A385}" type="slidenum">
              <a:rPr lang="el-GR" altLang="en-US" smtClean="0"/>
              <a:pPr>
                <a:defRPr/>
              </a:pPr>
              <a:t>8</a:t>
            </a:fld>
            <a:endParaRPr lang="el-GR"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17714" y="1536217"/>
            <a:ext cx="8305800" cy="4893647"/>
          </a:xfrm>
          <a:prstGeom prst="rect">
            <a:avLst/>
          </a:prstGeom>
        </p:spPr>
        <p:txBody>
          <a:bodyPr wrap="square">
            <a:spAutoFit/>
          </a:bodyPr>
          <a:lstStyle/>
          <a:p>
            <a:pPr marL="579437"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Autoritetet Kontraktuese mund te zgjedhin n</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mes te procedurave te hapura apo te kufizuara</a:t>
            </a:r>
            <a:r>
              <a:rPr lang="en-US" sz="2400" dirty="0">
                <a:latin typeface="Cambria" panose="02040503050406030204" pitchFamily="18" charset="0"/>
                <a:ea typeface="Cambria" panose="02040503050406030204" pitchFamily="18" charset="0"/>
              </a:rPr>
              <a:t>.</a:t>
            </a:r>
          </a:p>
          <a:p>
            <a:pPr marL="579437" indent="-342900" algn="just">
              <a:buFont typeface="Wingdings" panose="05000000000000000000" pitchFamily="2" charset="2"/>
              <a:buChar char="§"/>
            </a:pPr>
            <a:endParaRPr lang="en-US" sz="24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Te tjerat (procedura)  vetëm pas plotësimit t</a:t>
            </a:r>
            <a:r>
              <a:rPr lang="en-US" sz="2400" dirty="0">
                <a:latin typeface="Cambria" panose="02040503050406030204" pitchFamily="18" charset="0"/>
                <a:ea typeface="Cambria" panose="02040503050406030204" pitchFamily="18" charset="0"/>
              </a:rPr>
              <a:t>ë</a:t>
            </a:r>
            <a:r>
              <a:rPr lang="sq-AL" sz="2400" dirty="0">
                <a:latin typeface="Cambria" panose="02040503050406030204" pitchFamily="18" charset="0"/>
                <a:ea typeface="Cambria" panose="02040503050406030204" pitchFamily="18" charset="0"/>
              </a:rPr>
              <a:t> kushteve ligjore</a:t>
            </a:r>
            <a:endParaRPr lang="en-US" sz="24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duhet pas në  konsideratë që aspirata kryesore  e AK-se të arrihet (Vlera për Paranë). </a:t>
            </a:r>
            <a:endParaRPr lang="en-US" sz="24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marL="579437" indent="-342900" algn="just">
              <a:buFont typeface="Wingdings" panose="05000000000000000000" pitchFamily="2" charset="2"/>
              <a:buChar char="§"/>
            </a:pPr>
            <a:r>
              <a:rPr lang="sq-AL" sz="2400" dirty="0">
                <a:latin typeface="Cambria" panose="02040503050406030204" pitchFamily="18" charset="0"/>
                <a:ea typeface="Cambria" panose="02040503050406030204" pitchFamily="18" charset="0"/>
              </a:rPr>
              <a:t>Autoriteti Kontraktues është përgjegjës të </a:t>
            </a:r>
            <a:r>
              <a:rPr lang="en-US" sz="2400" dirty="0" err="1">
                <a:latin typeface="Cambria" panose="02040503050406030204" pitchFamily="18" charset="0"/>
                <a:ea typeface="Cambria" panose="02040503050406030204" pitchFamily="18" charset="0"/>
              </a:rPr>
              <a:t>ndërmarr</a:t>
            </a:r>
            <a:r>
              <a:rPr lang="en-US" sz="2400" dirty="0">
                <a:latin typeface="Cambria" panose="02040503050406030204" pitchFamily="18" charset="0"/>
                <a:ea typeface="Cambria" panose="02040503050406030204" pitchFamily="18" charset="0"/>
              </a:rPr>
              <a:t> </a:t>
            </a:r>
            <a:r>
              <a:rPr lang="en-US" sz="2400" dirty="0" err="1">
                <a:latin typeface="Cambria" panose="02040503050406030204" pitchFamily="18" charset="0"/>
                <a:ea typeface="Cambria" panose="02040503050406030204" pitchFamily="18" charset="0"/>
              </a:rPr>
              <a:t>veprime</a:t>
            </a:r>
            <a:r>
              <a:rPr lang="en-US" sz="2400" dirty="0">
                <a:latin typeface="Cambria" panose="02040503050406030204" pitchFamily="18" charset="0"/>
                <a:ea typeface="Cambria" panose="02040503050406030204" pitchFamily="18" charset="0"/>
              </a:rPr>
              <a:t> </a:t>
            </a:r>
            <a:r>
              <a:rPr lang="sq-AL" sz="2400" dirty="0">
                <a:latin typeface="Cambria" panose="02040503050406030204" pitchFamily="18" charset="0"/>
                <a:ea typeface="Cambria" panose="02040503050406030204" pitchFamily="18" charset="0"/>
              </a:rPr>
              <a:t>për të arritur vlerën më të mirë për paranë</a:t>
            </a:r>
            <a:r>
              <a:rPr lang="en-US" sz="2400" dirty="0">
                <a:latin typeface="Cambria" panose="02040503050406030204" pitchFamily="18" charset="0"/>
                <a:ea typeface="Cambria" panose="02040503050406030204" pitchFamily="18" charset="0"/>
              </a:rPr>
              <a:t>.</a:t>
            </a:r>
            <a:r>
              <a:rPr lang="sq-AL" sz="2400" dirty="0">
                <a:latin typeface="Cambria" panose="02040503050406030204" pitchFamily="18" charset="0"/>
                <a:ea typeface="Cambria" panose="02040503050406030204" pitchFamily="18" charset="0"/>
              </a:rPr>
              <a:t> </a:t>
            </a:r>
          </a:p>
          <a:p>
            <a:pPr marL="342900" indent="-342900">
              <a:buFont typeface="Wingdings" panose="05000000000000000000" pitchFamily="2" charset="2"/>
              <a:buChar char="§"/>
            </a:pPr>
            <a:endParaRPr lang="sq-AL" sz="2400" dirty="0">
              <a:latin typeface="Cambria" panose="02040503050406030204" pitchFamily="18" charset="0"/>
              <a:ea typeface="Cambria" panose="02040503050406030204" pitchFamily="18" charset="0"/>
            </a:endParaRPr>
          </a:p>
          <a:p>
            <a:pPr>
              <a:buFont typeface="Wingdings" pitchFamily="2" charset="2"/>
              <a:buChar char="ü"/>
            </a:pPr>
            <a:endParaRPr lang="sq-AL" sz="2000" dirty="0"/>
          </a:p>
        </p:txBody>
      </p:sp>
      <p:sp>
        <p:nvSpPr>
          <p:cNvPr id="3" name="Title 1"/>
          <p:cNvSpPr txBox="1">
            <a:spLocks/>
          </p:cNvSpPr>
          <p:nvPr/>
        </p:nvSpPr>
        <p:spPr>
          <a:xfrm>
            <a:off x="462756" y="476673"/>
            <a:ext cx="8071644" cy="590128"/>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defRPr/>
            </a:pPr>
            <a:endParaRPr lang="sq-AL" sz="3600" b="1" kern="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228600" y="151222"/>
            <a:ext cx="8610600" cy="1384995"/>
          </a:xfrm>
          <a:prstGeom prst="rect">
            <a:avLst/>
          </a:prstGeom>
        </p:spPr>
        <p:txBody>
          <a:bodyPr wrap="square">
            <a:spAutoFit/>
          </a:bodyPr>
          <a:lstStyle/>
          <a:p>
            <a:pPr algn="ctr"/>
            <a:r>
              <a:rPr lang="sq-AL" sz="3200" b="1" dirty="0">
                <a:solidFill>
                  <a:schemeClr val="accent2">
                    <a:lumMod val="50000"/>
                  </a:schemeClr>
                </a:solidFill>
              </a:rPr>
              <a:t>Cilën procedure </a:t>
            </a:r>
            <a:r>
              <a:rPr lang="en-US" sz="3200" b="1" dirty="0">
                <a:solidFill>
                  <a:schemeClr val="accent2">
                    <a:lumMod val="50000"/>
                  </a:schemeClr>
                </a:solidFill>
              </a:rPr>
              <a:t>p</a:t>
            </a:r>
            <a:r>
              <a:rPr lang="sq-AL" sz="3200" b="1" dirty="0" err="1">
                <a:solidFill>
                  <a:schemeClr val="accent2">
                    <a:lumMod val="50000"/>
                  </a:schemeClr>
                </a:solidFill>
              </a:rPr>
              <a:t>rokurimit</a:t>
            </a:r>
            <a:r>
              <a:rPr lang="sq-AL" sz="3200" b="1" dirty="0">
                <a:solidFill>
                  <a:schemeClr val="accent2">
                    <a:lumMod val="50000"/>
                  </a:schemeClr>
                </a:solidFill>
              </a:rPr>
              <a:t> të përdorim</a:t>
            </a:r>
            <a:r>
              <a:rPr lang="en-US" sz="3200" b="1" dirty="0">
                <a:solidFill>
                  <a:schemeClr val="accent2">
                    <a:lumMod val="50000"/>
                  </a:schemeClr>
                </a:solidFill>
              </a:rPr>
              <a:t>  s</a:t>
            </a:r>
            <a:r>
              <a:rPr lang="sq-AL" sz="3200" b="1" dirty="0" err="1">
                <a:solidFill>
                  <a:schemeClr val="accent2">
                    <a:lumMod val="50000"/>
                  </a:schemeClr>
                </a:solidFill>
              </a:rPr>
              <a:t>ipas</a:t>
            </a:r>
            <a:r>
              <a:rPr lang="sq-AL" sz="3200" b="1" dirty="0">
                <a:solidFill>
                  <a:schemeClr val="accent2">
                    <a:lumMod val="50000"/>
                  </a:schemeClr>
                </a:solidFill>
              </a:rPr>
              <a:t> LPP-së</a:t>
            </a:r>
            <a:r>
              <a:rPr lang="en-US" sz="3200" dirty="0">
                <a:solidFill>
                  <a:schemeClr val="accent2">
                    <a:lumMod val="50000"/>
                  </a:schemeClr>
                </a:solidFill>
              </a:rPr>
              <a:t>:</a:t>
            </a:r>
            <a:endParaRPr lang="sq-AL" sz="3200" dirty="0">
              <a:solidFill>
                <a:schemeClr val="accent2">
                  <a:lumMod val="50000"/>
                </a:schemeClr>
              </a:solidFill>
            </a:endParaRPr>
          </a:p>
          <a:p>
            <a:pPr algn="ctr"/>
            <a:endParaRPr lang="sq-AL" sz="2000" b="1" i="1" dirty="0">
              <a:solidFill>
                <a:schemeClr val="accent2">
                  <a:lumMod val="50000"/>
                </a:schemeClr>
              </a:solidFill>
            </a:endParaRPr>
          </a:p>
        </p:txBody>
      </p:sp>
      <p:sp>
        <p:nvSpPr>
          <p:cNvPr id="6" name="Slide Number Placeholder 5">
            <a:extLst>
              <a:ext uri="{FF2B5EF4-FFF2-40B4-BE49-F238E27FC236}">
                <a16:creationId xmlns:a16="http://schemas.microsoft.com/office/drawing/2014/main" id="{55CB7436-AF0C-401A-928F-0C718C74CB95}"/>
              </a:ext>
            </a:extLst>
          </p:cNvPr>
          <p:cNvSpPr>
            <a:spLocks noGrp="1"/>
          </p:cNvSpPr>
          <p:nvPr>
            <p:ph type="sldNum" sz="quarter" idx="10"/>
          </p:nvPr>
        </p:nvSpPr>
        <p:spPr/>
        <p:txBody>
          <a:bodyPr/>
          <a:lstStyle/>
          <a:p>
            <a:pPr>
              <a:defRPr/>
            </a:pPr>
            <a:fld id="{D58AAF7F-1AF5-46B5-BDE5-79B0A3A8A385}" type="slidenum">
              <a:rPr lang="el-GR" altLang="en-US" smtClean="0"/>
              <a:pPr>
                <a:defRPr/>
              </a:pPr>
              <a:t>9</a:t>
            </a:fld>
            <a:endParaRPr lang="el-GR" altLang="en-US"/>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22999</TotalTime>
  <Words>3035</Words>
  <Application>Microsoft Office PowerPoint</Application>
  <PresentationFormat>On-screen Show (4:3)</PresentationFormat>
  <Paragraphs>353</Paragraphs>
  <Slides>37</Slides>
  <Notes>19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ＭＳ Ｐゴシック</vt:lpstr>
      <vt:lpstr>Agency FB</vt:lpstr>
      <vt:lpstr>Arial</vt:lpstr>
      <vt:lpstr>Calibri</vt:lpstr>
      <vt:lpstr>Cambria</vt:lpstr>
      <vt:lpstr>Garamond</vt:lpstr>
      <vt:lpstr>JEOLGJ+TimesNewRoman,Bold</vt:lpstr>
      <vt:lpstr>Times New Roman</vt:lpstr>
      <vt:lpstr>Verdana</vt:lpstr>
      <vt:lpstr>Wingdings</vt:lpstr>
      <vt:lpstr>Default Design</vt:lpstr>
      <vt:lpstr>PowerPoint Presentation</vt:lpstr>
      <vt:lpstr>Qëllimi dhe përmbledhja e  trajnimit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Fazat e procedurës</vt:lpstr>
      <vt:lpstr>Fazat e procedurës</vt:lpstr>
      <vt:lpstr>Fazat e procedurës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Ilirk</cp:lastModifiedBy>
  <cp:revision>642</cp:revision>
  <cp:lastPrinted>1601-01-01T00:00:00Z</cp:lastPrinted>
  <dcterms:created xsi:type="dcterms:W3CDTF">1601-01-01T00:00:00Z</dcterms:created>
  <dcterms:modified xsi:type="dcterms:W3CDTF">2020-08-04T19:02:22Z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