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300" r:id="rId2"/>
    <p:sldId id="301" r:id="rId3"/>
    <p:sldId id="318" r:id="rId4"/>
    <p:sldId id="319" r:id="rId5"/>
    <p:sldId id="320" r:id="rId6"/>
    <p:sldId id="303" r:id="rId7"/>
    <p:sldId id="305" r:id="rId8"/>
    <p:sldId id="304" r:id="rId9"/>
    <p:sldId id="321" r:id="rId10"/>
    <p:sldId id="322" r:id="rId11"/>
    <p:sldId id="306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09" r:id="rId34"/>
    <p:sldId id="345" r:id="rId35"/>
    <p:sldId id="314" r:id="rId36"/>
    <p:sldId id="315" r:id="rId37"/>
    <p:sldId id="346" r:id="rId38"/>
    <p:sldId id="347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270" r:id="rId47"/>
    <p:sldId id="271" r:id="rId48"/>
    <p:sldId id="356" r:id="rId49"/>
    <p:sldId id="358" r:id="rId50"/>
    <p:sldId id="357" r:id="rId51"/>
    <p:sldId id="359" r:id="rId52"/>
  </p:sldIdLst>
  <p:sldSz cx="12192000" cy="6858000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outlineViewPr>
    <p:cViewPr>
      <p:scale>
        <a:sx n="33" d="100"/>
        <a:sy n="33" d="100"/>
      </p:scale>
      <p:origin x="0" y="-474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24B9A5-8CF2-4E01-808B-BC3C8F427D7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q-AL"/>
        </a:p>
      </dgm:t>
    </dgm:pt>
    <dgm:pt modelId="{D30ECC41-004B-4EC1-AF03-014A11215ED9}">
      <dgm:prSet phldrT="[Text]" custT="1"/>
      <dgm:spPr/>
      <dgm:t>
        <a:bodyPr/>
        <a:lstStyle/>
        <a:p>
          <a:r>
            <a:rPr lang="sq-AL" sz="2400" noProof="0" dirty="0"/>
            <a:t>inicimi</a:t>
          </a:r>
        </a:p>
      </dgm:t>
    </dgm:pt>
    <dgm:pt modelId="{00FE4AF2-F9D7-430D-B2F0-80C11A854178}" type="parTrans" cxnId="{9D523BCD-7A11-4D0E-AFAC-4BFFE8270F4E}">
      <dgm:prSet/>
      <dgm:spPr/>
      <dgm:t>
        <a:bodyPr/>
        <a:lstStyle/>
        <a:p>
          <a:endParaRPr lang="sq-AL" sz="2400"/>
        </a:p>
      </dgm:t>
    </dgm:pt>
    <dgm:pt modelId="{2C076DA7-5C97-4DA9-8CBF-B1780EB08303}" type="sibTrans" cxnId="{9D523BCD-7A11-4D0E-AFAC-4BFFE8270F4E}">
      <dgm:prSet/>
      <dgm:spPr/>
      <dgm:t>
        <a:bodyPr/>
        <a:lstStyle/>
        <a:p>
          <a:endParaRPr lang="sq-AL" sz="2400"/>
        </a:p>
      </dgm:t>
    </dgm:pt>
    <dgm:pt modelId="{B7606BA8-71FD-438C-ADF8-65E71F136F8F}">
      <dgm:prSet phldrT="[Text]" custT="1"/>
      <dgm:spPr/>
      <dgm:t>
        <a:bodyPr/>
        <a:lstStyle/>
        <a:p>
          <a:r>
            <a:rPr lang="sq-AL" sz="2400" noProof="0" dirty="0">
              <a:latin typeface="Times New Roman" pitchFamily="18" charset="0"/>
              <a:cs typeface="Times New Roman" pitchFamily="18" charset="0"/>
            </a:rPr>
            <a:t>Konstatimi i nevojës për mallra, pune ose shërbime</a:t>
          </a:r>
        </a:p>
      </dgm:t>
    </dgm:pt>
    <dgm:pt modelId="{EF3EFED6-290E-4536-A029-E1D55142578F}" type="parTrans" cxnId="{9A9EDCA4-871B-4C9E-A061-60C2CAF4CE97}">
      <dgm:prSet/>
      <dgm:spPr/>
      <dgm:t>
        <a:bodyPr/>
        <a:lstStyle/>
        <a:p>
          <a:endParaRPr lang="sq-AL" sz="2400"/>
        </a:p>
      </dgm:t>
    </dgm:pt>
    <dgm:pt modelId="{F71AC2BC-F7FA-4D0F-8077-8A1621A4EA20}" type="sibTrans" cxnId="{9A9EDCA4-871B-4C9E-A061-60C2CAF4CE97}">
      <dgm:prSet/>
      <dgm:spPr/>
      <dgm:t>
        <a:bodyPr/>
        <a:lstStyle/>
        <a:p>
          <a:endParaRPr lang="sq-AL" sz="2400"/>
        </a:p>
      </dgm:t>
    </dgm:pt>
    <dgm:pt modelId="{C8DE6780-048C-4979-ACEE-FF4D23937569}">
      <dgm:prSet phldrT="[Text]" custT="1"/>
      <dgm:spPr/>
      <dgm:t>
        <a:bodyPr/>
        <a:lstStyle/>
        <a:p>
          <a:r>
            <a:rPr lang="sq-AL" sz="2400" noProof="0" dirty="0">
              <a:latin typeface="Times New Roman" pitchFamily="18" charset="0"/>
              <a:cs typeface="Times New Roman" pitchFamily="18" charset="0"/>
            </a:rPr>
            <a:t>Publikimi i njoftimit paraprak (opcional)</a:t>
          </a:r>
        </a:p>
      </dgm:t>
    </dgm:pt>
    <dgm:pt modelId="{D112489F-1B3B-4A0B-8F2A-8F4B4C11AA19}" type="parTrans" cxnId="{E0C643C2-D2D1-411B-A349-F96430EEEE70}">
      <dgm:prSet/>
      <dgm:spPr/>
      <dgm:t>
        <a:bodyPr/>
        <a:lstStyle/>
        <a:p>
          <a:endParaRPr lang="sq-AL" sz="2400"/>
        </a:p>
      </dgm:t>
    </dgm:pt>
    <dgm:pt modelId="{6D65C5ED-135C-46B4-8531-196394398B7D}" type="sibTrans" cxnId="{E0C643C2-D2D1-411B-A349-F96430EEEE70}">
      <dgm:prSet/>
      <dgm:spPr/>
      <dgm:t>
        <a:bodyPr/>
        <a:lstStyle/>
        <a:p>
          <a:endParaRPr lang="sq-AL" sz="2400"/>
        </a:p>
      </dgm:t>
    </dgm:pt>
    <dgm:pt modelId="{A8BC6DD7-B5C9-4254-878F-3695F14BCC2F}">
      <dgm:prSet phldrT="[Text]" custT="1"/>
      <dgm:spPr/>
      <dgm:t>
        <a:bodyPr/>
        <a:lstStyle/>
        <a:p>
          <a:r>
            <a:rPr lang="sq-AL" sz="2400" dirty="0">
              <a:latin typeface="Times New Roman" pitchFamily="18" charset="0"/>
              <a:cs typeface="Times New Roman" pitchFamily="18" charset="0"/>
            </a:rPr>
            <a:t>Përgatitja e dokumenteve të kualifikimeve</a:t>
          </a:r>
        </a:p>
      </dgm:t>
    </dgm:pt>
    <dgm:pt modelId="{182CC701-2144-490E-ABC5-1FBDA2CA87AB}" type="parTrans" cxnId="{3E41A8ED-1D1F-4B0B-B17E-A84A17851F27}">
      <dgm:prSet/>
      <dgm:spPr/>
      <dgm:t>
        <a:bodyPr/>
        <a:lstStyle/>
        <a:p>
          <a:endParaRPr lang="sq-AL" sz="2400"/>
        </a:p>
      </dgm:t>
    </dgm:pt>
    <dgm:pt modelId="{640DDC2A-2DE0-4826-987D-E916AD51FACA}" type="sibTrans" cxnId="{3E41A8ED-1D1F-4B0B-B17E-A84A17851F27}">
      <dgm:prSet/>
      <dgm:spPr/>
      <dgm:t>
        <a:bodyPr/>
        <a:lstStyle/>
        <a:p>
          <a:endParaRPr lang="sq-AL" sz="2400"/>
        </a:p>
      </dgm:t>
    </dgm:pt>
    <dgm:pt modelId="{231D9142-975D-4B29-9BB1-89FF9575491D}">
      <dgm:prSet phldrT="[Text]" custT="1"/>
      <dgm:spPr/>
      <dgm:t>
        <a:bodyPr/>
        <a:lstStyle/>
        <a:p>
          <a:r>
            <a:rPr lang="sq-AL" sz="2400" dirty="0">
              <a:latin typeface="Times New Roman" pitchFamily="18" charset="0"/>
              <a:cs typeface="Times New Roman" pitchFamily="18" charset="0"/>
            </a:rPr>
            <a:t>Publikimi i njoftimit për kontratë- “Ftesa për Pjesëmarrje” </a:t>
          </a:r>
        </a:p>
      </dgm:t>
    </dgm:pt>
    <dgm:pt modelId="{C46B5A92-FCB3-4A0E-B3EF-6DD944371521}" type="parTrans" cxnId="{9619047B-FCB4-4B78-A03D-3D8FF4DE4979}">
      <dgm:prSet/>
      <dgm:spPr/>
      <dgm:t>
        <a:bodyPr/>
        <a:lstStyle/>
        <a:p>
          <a:endParaRPr lang="sq-AL" sz="2400"/>
        </a:p>
      </dgm:t>
    </dgm:pt>
    <dgm:pt modelId="{85BD01B2-D4E8-438A-87E9-2191902F4929}" type="sibTrans" cxnId="{9619047B-FCB4-4B78-A03D-3D8FF4DE4979}">
      <dgm:prSet/>
      <dgm:spPr/>
      <dgm:t>
        <a:bodyPr/>
        <a:lstStyle/>
        <a:p>
          <a:endParaRPr lang="sq-AL" sz="2400"/>
        </a:p>
      </dgm:t>
    </dgm:pt>
    <dgm:pt modelId="{DC7BD624-1FE8-4FC6-8132-3F869925E265}">
      <dgm:prSet phldrT="[Text]" custT="1"/>
      <dgm:spPr/>
      <dgm:t>
        <a:bodyPr/>
        <a:lstStyle/>
        <a:p>
          <a:r>
            <a:rPr lang="sq-AL" sz="2400" noProof="0" dirty="0"/>
            <a:t>fillimi</a:t>
          </a:r>
        </a:p>
      </dgm:t>
    </dgm:pt>
    <dgm:pt modelId="{411BA140-E231-409C-86C8-BDDE046A8944}" type="parTrans" cxnId="{B9036F97-F13F-428F-B711-265342A4F94D}">
      <dgm:prSet/>
      <dgm:spPr/>
      <dgm:t>
        <a:bodyPr/>
        <a:lstStyle/>
        <a:p>
          <a:endParaRPr lang="sq-AL" sz="2400"/>
        </a:p>
      </dgm:t>
    </dgm:pt>
    <dgm:pt modelId="{D54A0EFC-2EE7-4249-BF7D-79EFF1A1103C}" type="sibTrans" cxnId="{B9036F97-F13F-428F-B711-265342A4F94D}">
      <dgm:prSet/>
      <dgm:spPr/>
      <dgm:t>
        <a:bodyPr/>
        <a:lstStyle/>
        <a:p>
          <a:endParaRPr lang="sq-AL" sz="2400"/>
        </a:p>
      </dgm:t>
    </dgm:pt>
    <dgm:pt modelId="{6BCD84A5-C18D-42F4-86D6-7F6CD8010285}">
      <dgm:prSet phldrT="[Text]" custT="1"/>
      <dgm:spPr/>
      <dgm:t>
        <a:bodyPr/>
        <a:lstStyle/>
        <a:p>
          <a:r>
            <a:rPr lang="sq-AL" sz="2400" noProof="0" dirty="0"/>
            <a:t>përgatitja</a:t>
          </a:r>
        </a:p>
      </dgm:t>
    </dgm:pt>
    <dgm:pt modelId="{9E94AC6F-485B-4E58-A315-500A9942C4D8}" type="sibTrans" cxnId="{5913B54C-98CD-49C2-B3CD-D9E4B36C60FC}">
      <dgm:prSet/>
      <dgm:spPr/>
      <dgm:t>
        <a:bodyPr/>
        <a:lstStyle/>
        <a:p>
          <a:endParaRPr lang="sq-AL" sz="2400"/>
        </a:p>
      </dgm:t>
    </dgm:pt>
    <dgm:pt modelId="{BC4079E0-2C55-443E-8391-52FDEC2CCC0D}" type="parTrans" cxnId="{5913B54C-98CD-49C2-B3CD-D9E4B36C60FC}">
      <dgm:prSet/>
      <dgm:spPr/>
      <dgm:t>
        <a:bodyPr/>
        <a:lstStyle/>
        <a:p>
          <a:endParaRPr lang="sq-AL" sz="2400"/>
        </a:p>
      </dgm:t>
    </dgm:pt>
    <dgm:pt modelId="{F80A2A87-E81C-4DC4-AAB5-A8084DEF2A3E}">
      <dgm:prSet phldrT="[Text]" custT="1"/>
      <dgm:spPr/>
      <dgm:t>
        <a:bodyPr/>
        <a:lstStyle/>
        <a:p>
          <a:endParaRPr lang="sq-AL" sz="2400" dirty="0">
            <a:latin typeface="Times New Roman" pitchFamily="18" charset="0"/>
            <a:cs typeface="Times New Roman" pitchFamily="18" charset="0"/>
          </a:endParaRPr>
        </a:p>
      </dgm:t>
    </dgm:pt>
    <dgm:pt modelId="{E5DEEC9B-8326-4A58-8756-67429459ECC6}" type="sibTrans" cxnId="{CC2E4CA6-5289-42B9-A1A6-05FB38F646F6}">
      <dgm:prSet/>
      <dgm:spPr/>
      <dgm:t>
        <a:bodyPr/>
        <a:lstStyle/>
        <a:p>
          <a:endParaRPr lang="sq-AL" sz="2400"/>
        </a:p>
      </dgm:t>
    </dgm:pt>
    <dgm:pt modelId="{1DC0E41A-91BB-44D5-85D9-92491A594131}" type="parTrans" cxnId="{CC2E4CA6-5289-42B9-A1A6-05FB38F646F6}">
      <dgm:prSet/>
      <dgm:spPr/>
      <dgm:t>
        <a:bodyPr/>
        <a:lstStyle/>
        <a:p>
          <a:endParaRPr lang="sq-AL" sz="2400"/>
        </a:p>
      </dgm:t>
    </dgm:pt>
    <dgm:pt modelId="{796CD04C-622E-4F88-88BE-830E91BEAED8}">
      <dgm:prSet phldrT="[Text]" custT="1"/>
      <dgm:spPr/>
      <dgm:t>
        <a:bodyPr/>
        <a:lstStyle/>
        <a:p>
          <a:r>
            <a:rPr lang="sq-AL" sz="2400" dirty="0">
              <a:latin typeface="Times New Roman" pitchFamily="18" charset="0"/>
              <a:cs typeface="Times New Roman" pitchFamily="18" charset="0"/>
            </a:rPr>
            <a:t>Përgatitja dhe lëshimi i përgjigjeve dhe  sqarimeve </a:t>
          </a:r>
        </a:p>
      </dgm:t>
    </dgm:pt>
    <dgm:pt modelId="{2CBFC98C-FE4C-48C1-BBD9-FA6C34EE8BBE}" type="sibTrans" cxnId="{44E51C9B-C9D0-4FC6-8650-8C2C5405D6DF}">
      <dgm:prSet/>
      <dgm:spPr/>
      <dgm:t>
        <a:bodyPr/>
        <a:lstStyle/>
        <a:p>
          <a:endParaRPr lang="sq-AL" sz="2400"/>
        </a:p>
      </dgm:t>
    </dgm:pt>
    <dgm:pt modelId="{5164D9A5-1EEC-455F-8694-432CE132460C}" type="parTrans" cxnId="{44E51C9B-C9D0-4FC6-8650-8C2C5405D6DF}">
      <dgm:prSet/>
      <dgm:spPr/>
      <dgm:t>
        <a:bodyPr/>
        <a:lstStyle/>
        <a:p>
          <a:endParaRPr lang="sq-AL" sz="2400"/>
        </a:p>
      </dgm:t>
    </dgm:pt>
    <dgm:pt modelId="{B7D08BC9-4759-48A1-9470-3211AAE0DC75}" type="pres">
      <dgm:prSet presAssocID="{C824B9A5-8CF2-4E01-808B-BC3C8F427D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CCB731-1B09-4A5B-9BCF-A1218F39E5D9}" type="pres">
      <dgm:prSet presAssocID="{D30ECC41-004B-4EC1-AF03-014A11215ED9}" presName="composite" presStyleCnt="0"/>
      <dgm:spPr/>
    </dgm:pt>
    <dgm:pt modelId="{41607D07-86C1-4631-A97F-23BD97E09414}" type="pres">
      <dgm:prSet presAssocID="{D30ECC41-004B-4EC1-AF03-014A11215ED9}" presName="parentText" presStyleLbl="alignNode1" presStyleIdx="0" presStyleCnt="3" custScaleX="1240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9E873-0A5B-4E04-A95C-5B1C3C53E3C5}" type="pres">
      <dgm:prSet presAssocID="{D30ECC41-004B-4EC1-AF03-014A11215ED9}" presName="descendantText" presStyleLbl="alignAcc1" presStyleIdx="0" presStyleCnt="3" custScaleX="91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7FB13-707D-4F4A-A264-786215C80933}" type="pres">
      <dgm:prSet presAssocID="{2C076DA7-5C97-4DA9-8CBF-B1780EB08303}" presName="sp" presStyleCnt="0"/>
      <dgm:spPr/>
    </dgm:pt>
    <dgm:pt modelId="{098A4E38-10A3-4C4B-8C3C-DD7ED98E02C4}" type="pres">
      <dgm:prSet presAssocID="{6BCD84A5-C18D-42F4-86D6-7F6CD8010285}" presName="composite" presStyleCnt="0"/>
      <dgm:spPr/>
    </dgm:pt>
    <dgm:pt modelId="{9B1703C1-4196-44E8-BA2B-EB1A1738A608}" type="pres">
      <dgm:prSet presAssocID="{6BCD84A5-C18D-42F4-86D6-7F6CD8010285}" presName="parentText" presStyleLbl="alignNode1" presStyleIdx="1" presStyleCnt="3" custScaleX="1201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F7DD3-6030-48D9-A59B-7D2462E78DF3}" type="pres">
      <dgm:prSet presAssocID="{6BCD84A5-C18D-42F4-86D6-7F6CD8010285}" presName="descendantText" presStyleLbl="alignAcc1" presStyleIdx="1" presStyleCnt="3" custScaleX="913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191EF-DD8F-4AD8-BAE7-6BAD04B336EF}" type="pres">
      <dgm:prSet presAssocID="{9E94AC6F-485B-4E58-A315-500A9942C4D8}" presName="sp" presStyleCnt="0"/>
      <dgm:spPr/>
    </dgm:pt>
    <dgm:pt modelId="{53FF5BB9-5AF2-4A08-AB96-19A4263357A3}" type="pres">
      <dgm:prSet presAssocID="{DC7BD624-1FE8-4FC6-8132-3F869925E265}" presName="composite" presStyleCnt="0"/>
      <dgm:spPr/>
    </dgm:pt>
    <dgm:pt modelId="{0F860309-923D-4915-9AEC-7BD5B0EBD0B9}" type="pres">
      <dgm:prSet presAssocID="{DC7BD624-1FE8-4FC6-8132-3F869925E265}" presName="parentText" presStyleLbl="alignNode1" presStyleIdx="2" presStyleCnt="3" custScaleX="1243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AD5B5-6FBE-474F-B1B3-B3C246408ECF}" type="pres">
      <dgm:prSet presAssocID="{DC7BD624-1FE8-4FC6-8132-3F869925E265}" presName="descendantText" presStyleLbl="alignAcc1" presStyleIdx="2" presStyleCnt="3" custScaleX="91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B60F84-2641-4B2F-9097-2E583002F2FA}" type="presOf" srcId="{D30ECC41-004B-4EC1-AF03-014A11215ED9}" destId="{41607D07-86C1-4631-A97F-23BD97E09414}" srcOrd="0" destOrd="0" presId="urn:microsoft.com/office/officeart/2005/8/layout/chevron2"/>
    <dgm:cxn modelId="{9619047B-FCB4-4B78-A03D-3D8FF4DE4979}" srcId="{6BCD84A5-C18D-42F4-86D6-7F6CD8010285}" destId="{231D9142-975D-4B29-9BB1-89FF9575491D}" srcOrd="1" destOrd="0" parTransId="{C46B5A92-FCB3-4A0E-B3EF-6DD944371521}" sibTransId="{85BD01B2-D4E8-438A-87E9-2191902F4929}"/>
    <dgm:cxn modelId="{E0C643C2-D2D1-411B-A349-F96430EEEE70}" srcId="{D30ECC41-004B-4EC1-AF03-014A11215ED9}" destId="{C8DE6780-048C-4979-ACEE-FF4D23937569}" srcOrd="1" destOrd="0" parTransId="{D112489F-1B3B-4A0B-8F2A-8F4B4C11AA19}" sibTransId="{6D65C5ED-135C-46B4-8531-196394398B7D}"/>
    <dgm:cxn modelId="{3E41A8ED-1D1F-4B0B-B17E-A84A17851F27}" srcId="{6BCD84A5-C18D-42F4-86D6-7F6CD8010285}" destId="{A8BC6DD7-B5C9-4254-878F-3695F14BCC2F}" srcOrd="0" destOrd="0" parTransId="{182CC701-2144-490E-ABC5-1FBDA2CA87AB}" sibTransId="{640DDC2A-2DE0-4826-987D-E916AD51FACA}"/>
    <dgm:cxn modelId="{B9036F97-F13F-428F-B711-265342A4F94D}" srcId="{C824B9A5-8CF2-4E01-808B-BC3C8F427D71}" destId="{DC7BD624-1FE8-4FC6-8132-3F869925E265}" srcOrd="2" destOrd="0" parTransId="{411BA140-E231-409C-86C8-BDDE046A8944}" sibTransId="{D54A0EFC-2EE7-4249-BF7D-79EFF1A1103C}"/>
    <dgm:cxn modelId="{D864D908-347D-4E46-8846-F0FC9691C96B}" type="presOf" srcId="{C824B9A5-8CF2-4E01-808B-BC3C8F427D71}" destId="{B7D08BC9-4759-48A1-9470-3211AAE0DC75}" srcOrd="0" destOrd="0" presId="urn:microsoft.com/office/officeart/2005/8/layout/chevron2"/>
    <dgm:cxn modelId="{46F11A04-51D5-40D9-8D17-014D582374D1}" type="presOf" srcId="{6BCD84A5-C18D-42F4-86D6-7F6CD8010285}" destId="{9B1703C1-4196-44E8-BA2B-EB1A1738A608}" srcOrd="0" destOrd="0" presId="urn:microsoft.com/office/officeart/2005/8/layout/chevron2"/>
    <dgm:cxn modelId="{9D523BCD-7A11-4D0E-AFAC-4BFFE8270F4E}" srcId="{C824B9A5-8CF2-4E01-808B-BC3C8F427D71}" destId="{D30ECC41-004B-4EC1-AF03-014A11215ED9}" srcOrd="0" destOrd="0" parTransId="{00FE4AF2-F9D7-430D-B2F0-80C11A854178}" sibTransId="{2C076DA7-5C97-4DA9-8CBF-B1780EB08303}"/>
    <dgm:cxn modelId="{006030FB-26C5-4675-A15E-95E62C342368}" type="presOf" srcId="{796CD04C-622E-4F88-88BE-830E91BEAED8}" destId="{AA0AD5B5-6FBE-474F-B1B3-B3C246408ECF}" srcOrd="0" destOrd="1" presId="urn:microsoft.com/office/officeart/2005/8/layout/chevron2"/>
    <dgm:cxn modelId="{5913B54C-98CD-49C2-B3CD-D9E4B36C60FC}" srcId="{C824B9A5-8CF2-4E01-808B-BC3C8F427D71}" destId="{6BCD84A5-C18D-42F4-86D6-7F6CD8010285}" srcOrd="1" destOrd="0" parTransId="{BC4079E0-2C55-443E-8391-52FDEC2CCC0D}" sibTransId="{9E94AC6F-485B-4E58-A315-500A9942C4D8}"/>
    <dgm:cxn modelId="{DD4ED3E2-8753-406B-9E3E-4B729C7544C2}" type="presOf" srcId="{A8BC6DD7-B5C9-4254-878F-3695F14BCC2F}" destId="{C91F7DD3-6030-48D9-A59B-7D2462E78DF3}" srcOrd="0" destOrd="0" presId="urn:microsoft.com/office/officeart/2005/8/layout/chevron2"/>
    <dgm:cxn modelId="{9A9EDCA4-871B-4C9E-A061-60C2CAF4CE97}" srcId="{D30ECC41-004B-4EC1-AF03-014A11215ED9}" destId="{B7606BA8-71FD-438C-ADF8-65E71F136F8F}" srcOrd="0" destOrd="0" parTransId="{EF3EFED6-290E-4536-A029-E1D55142578F}" sibTransId="{F71AC2BC-F7FA-4D0F-8077-8A1621A4EA20}"/>
    <dgm:cxn modelId="{014C1118-CB07-40F3-BADB-7FA02B5D46C0}" type="presOf" srcId="{C8DE6780-048C-4979-ACEE-FF4D23937569}" destId="{D059E873-0A5B-4E04-A95C-5B1C3C53E3C5}" srcOrd="0" destOrd="1" presId="urn:microsoft.com/office/officeart/2005/8/layout/chevron2"/>
    <dgm:cxn modelId="{CC2E4CA6-5289-42B9-A1A6-05FB38F646F6}" srcId="{DC7BD624-1FE8-4FC6-8132-3F869925E265}" destId="{F80A2A87-E81C-4DC4-AAB5-A8084DEF2A3E}" srcOrd="0" destOrd="0" parTransId="{1DC0E41A-91BB-44D5-85D9-92491A594131}" sibTransId="{E5DEEC9B-8326-4A58-8756-67429459ECC6}"/>
    <dgm:cxn modelId="{4A5F0901-BF4E-441D-84D0-965D66C3279C}" type="presOf" srcId="{B7606BA8-71FD-438C-ADF8-65E71F136F8F}" destId="{D059E873-0A5B-4E04-A95C-5B1C3C53E3C5}" srcOrd="0" destOrd="0" presId="urn:microsoft.com/office/officeart/2005/8/layout/chevron2"/>
    <dgm:cxn modelId="{379AB6E4-D73D-4698-8B47-AF2A4B2D32BF}" type="presOf" srcId="{F80A2A87-E81C-4DC4-AAB5-A8084DEF2A3E}" destId="{AA0AD5B5-6FBE-474F-B1B3-B3C246408ECF}" srcOrd="0" destOrd="0" presId="urn:microsoft.com/office/officeart/2005/8/layout/chevron2"/>
    <dgm:cxn modelId="{44E51C9B-C9D0-4FC6-8650-8C2C5405D6DF}" srcId="{DC7BD624-1FE8-4FC6-8132-3F869925E265}" destId="{796CD04C-622E-4F88-88BE-830E91BEAED8}" srcOrd="1" destOrd="0" parTransId="{5164D9A5-1EEC-455F-8694-432CE132460C}" sibTransId="{2CBFC98C-FE4C-48C1-BBD9-FA6C34EE8BBE}"/>
    <dgm:cxn modelId="{A0C9025C-1EDF-47D6-913F-B6E8DB041FC5}" type="presOf" srcId="{DC7BD624-1FE8-4FC6-8132-3F869925E265}" destId="{0F860309-923D-4915-9AEC-7BD5B0EBD0B9}" srcOrd="0" destOrd="0" presId="urn:microsoft.com/office/officeart/2005/8/layout/chevron2"/>
    <dgm:cxn modelId="{B7A392C8-BB40-4ED4-BD63-F4E6590B97A3}" type="presOf" srcId="{231D9142-975D-4B29-9BB1-89FF9575491D}" destId="{C91F7DD3-6030-48D9-A59B-7D2462E78DF3}" srcOrd="0" destOrd="1" presId="urn:microsoft.com/office/officeart/2005/8/layout/chevron2"/>
    <dgm:cxn modelId="{218925B4-5064-42EF-9ABC-4C58AB4A90EF}" type="presParOf" srcId="{B7D08BC9-4759-48A1-9470-3211AAE0DC75}" destId="{0BCCB731-1B09-4A5B-9BCF-A1218F39E5D9}" srcOrd="0" destOrd="0" presId="urn:microsoft.com/office/officeart/2005/8/layout/chevron2"/>
    <dgm:cxn modelId="{1C428A37-807C-4763-B505-507A5B633724}" type="presParOf" srcId="{0BCCB731-1B09-4A5B-9BCF-A1218F39E5D9}" destId="{41607D07-86C1-4631-A97F-23BD97E09414}" srcOrd="0" destOrd="0" presId="urn:microsoft.com/office/officeart/2005/8/layout/chevron2"/>
    <dgm:cxn modelId="{07E43BAF-DB3C-468A-BEA2-780DA53683F4}" type="presParOf" srcId="{0BCCB731-1B09-4A5B-9BCF-A1218F39E5D9}" destId="{D059E873-0A5B-4E04-A95C-5B1C3C53E3C5}" srcOrd="1" destOrd="0" presId="urn:microsoft.com/office/officeart/2005/8/layout/chevron2"/>
    <dgm:cxn modelId="{33918BBE-08FC-4315-91B5-07348C86EAFA}" type="presParOf" srcId="{B7D08BC9-4759-48A1-9470-3211AAE0DC75}" destId="{D0D7FB13-707D-4F4A-A264-786215C80933}" srcOrd="1" destOrd="0" presId="urn:microsoft.com/office/officeart/2005/8/layout/chevron2"/>
    <dgm:cxn modelId="{C3ABCCC7-F64E-4746-92DD-F410E5752234}" type="presParOf" srcId="{B7D08BC9-4759-48A1-9470-3211AAE0DC75}" destId="{098A4E38-10A3-4C4B-8C3C-DD7ED98E02C4}" srcOrd="2" destOrd="0" presId="urn:microsoft.com/office/officeart/2005/8/layout/chevron2"/>
    <dgm:cxn modelId="{5B00BA0E-8DD5-49BC-8B39-6B048FD6C282}" type="presParOf" srcId="{098A4E38-10A3-4C4B-8C3C-DD7ED98E02C4}" destId="{9B1703C1-4196-44E8-BA2B-EB1A1738A608}" srcOrd="0" destOrd="0" presId="urn:microsoft.com/office/officeart/2005/8/layout/chevron2"/>
    <dgm:cxn modelId="{2C5769C0-21CB-447F-A79B-257594531B07}" type="presParOf" srcId="{098A4E38-10A3-4C4B-8C3C-DD7ED98E02C4}" destId="{C91F7DD3-6030-48D9-A59B-7D2462E78DF3}" srcOrd="1" destOrd="0" presId="urn:microsoft.com/office/officeart/2005/8/layout/chevron2"/>
    <dgm:cxn modelId="{D6F2C6E4-578D-443A-B76A-3221169D44D3}" type="presParOf" srcId="{B7D08BC9-4759-48A1-9470-3211AAE0DC75}" destId="{31E191EF-DD8F-4AD8-BAE7-6BAD04B336EF}" srcOrd="3" destOrd="0" presId="urn:microsoft.com/office/officeart/2005/8/layout/chevron2"/>
    <dgm:cxn modelId="{5F5FD03B-7B3D-4ADE-9756-1AB58097C308}" type="presParOf" srcId="{B7D08BC9-4759-48A1-9470-3211AAE0DC75}" destId="{53FF5BB9-5AF2-4A08-AB96-19A4263357A3}" srcOrd="4" destOrd="0" presId="urn:microsoft.com/office/officeart/2005/8/layout/chevron2"/>
    <dgm:cxn modelId="{775F5CB5-DB26-4760-A5B4-92EFA1B8C735}" type="presParOf" srcId="{53FF5BB9-5AF2-4A08-AB96-19A4263357A3}" destId="{0F860309-923D-4915-9AEC-7BD5B0EBD0B9}" srcOrd="0" destOrd="0" presId="urn:microsoft.com/office/officeart/2005/8/layout/chevron2"/>
    <dgm:cxn modelId="{DDA84BFF-ECCB-4EA0-ABF9-86E774B96501}" type="presParOf" srcId="{53FF5BB9-5AF2-4A08-AB96-19A4263357A3}" destId="{AA0AD5B5-6FBE-474F-B1B3-B3C246408EC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07D07-86C1-4631-A97F-23BD97E09414}">
      <dsp:nvSpPr>
        <dsp:cNvPr id="0" name=""/>
        <dsp:cNvSpPr/>
      </dsp:nvSpPr>
      <dsp:spPr>
        <a:xfrm rot="5400000">
          <a:off x="15223" y="101977"/>
          <a:ext cx="1507080" cy="1308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noProof="0" dirty="0"/>
            <a:t>inicimi</a:t>
          </a:r>
        </a:p>
      </dsp:txBody>
      <dsp:txXfrm rot="-5400000">
        <a:off x="114675" y="656615"/>
        <a:ext cx="1308177" cy="198903"/>
      </dsp:txXfrm>
    </dsp:sp>
    <dsp:sp modelId="{D059E873-0A5B-4E04-A95C-5B1C3C53E3C5}">
      <dsp:nvSpPr>
        <dsp:cNvPr id="0" name=""/>
        <dsp:cNvSpPr/>
      </dsp:nvSpPr>
      <dsp:spPr>
        <a:xfrm rot="5400000">
          <a:off x="5195364" y="-3538745"/>
          <a:ext cx="980117" cy="8062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2400" kern="1200" noProof="0" dirty="0">
              <a:latin typeface="Times New Roman" pitchFamily="18" charset="0"/>
              <a:cs typeface="Times New Roman" pitchFamily="18" charset="0"/>
            </a:rPr>
            <a:t>Konstatimi i nevojës për mallra, pune ose shërbime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2400" kern="1200" noProof="0" dirty="0">
              <a:latin typeface="Times New Roman" pitchFamily="18" charset="0"/>
              <a:cs typeface="Times New Roman" pitchFamily="18" charset="0"/>
            </a:rPr>
            <a:t>Publikimi i njoftimit paraprak (opcional)</a:t>
          </a:r>
        </a:p>
      </dsp:txBody>
      <dsp:txXfrm rot="-5400000">
        <a:off x="1654093" y="50371"/>
        <a:ext cx="8014816" cy="884427"/>
      </dsp:txXfrm>
    </dsp:sp>
    <dsp:sp modelId="{9B1703C1-4196-44E8-BA2B-EB1A1738A608}">
      <dsp:nvSpPr>
        <dsp:cNvPr id="0" name=""/>
        <dsp:cNvSpPr/>
      </dsp:nvSpPr>
      <dsp:spPr>
        <a:xfrm rot="5400000">
          <a:off x="-4936" y="1434022"/>
          <a:ext cx="1507080" cy="12678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noProof="0" dirty="0"/>
            <a:t>përgatitja</a:t>
          </a:r>
        </a:p>
      </dsp:txBody>
      <dsp:txXfrm rot="-5400000">
        <a:off x="114676" y="1948340"/>
        <a:ext cx="1267857" cy="239223"/>
      </dsp:txXfrm>
    </dsp:sp>
    <dsp:sp modelId="{C91F7DD3-6030-48D9-A59B-7D2462E78DF3}">
      <dsp:nvSpPr>
        <dsp:cNvPr id="0" name=""/>
        <dsp:cNvSpPr/>
      </dsp:nvSpPr>
      <dsp:spPr>
        <a:xfrm rot="5400000">
          <a:off x="5175461" y="-2205041"/>
          <a:ext cx="979602" cy="80185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2400" kern="1200" dirty="0">
              <a:latin typeface="Times New Roman" pitchFamily="18" charset="0"/>
              <a:cs typeface="Times New Roman" pitchFamily="18" charset="0"/>
            </a:rPr>
            <a:t>Përgatitja e dokumenteve të kualifikimeve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2400" kern="1200" dirty="0">
              <a:latin typeface="Times New Roman" pitchFamily="18" charset="0"/>
              <a:cs typeface="Times New Roman" pitchFamily="18" charset="0"/>
            </a:rPr>
            <a:t>Publikimi i njoftimit për kontratë- “Ftesa për Pjesëmarrje” </a:t>
          </a:r>
        </a:p>
      </dsp:txBody>
      <dsp:txXfrm rot="-5400000">
        <a:off x="1656009" y="1362231"/>
        <a:ext cx="7970686" cy="883962"/>
      </dsp:txXfrm>
    </dsp:sp>
    <dsp:sp modelId="{0F860309-923D-4915-9AEC-7BD5B0EBD0B9}">
      <dsp:nvSpPr>
        <dsp:cNvPr id="0" name=""/>
        <dsp:cNvSpPr/>
      </dsp:nvSpPr>
      <dsp:spPr>
        <a:xfrm rot="5400000">
          <a:off x="17112" y="2723858"/>
          <a:ext cx="1507080" cy="13119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noProof="0" dirty="0"/>
            <a:t>fillimi</a:t>
          </a:r>
        </a:p>
      </dsp:txBody>
      <dsp:txXfrm rot="-5400000">
        <a:off x="114675" y="3282272"/>
        <a:ext cx="1311954" cy="195126"/>
      </dsp:txXfrm>
    </dsp:sp>
    <dsp:sp modelId="{AA0AD5B5-6FBE-474F-B1B3-B3C246408ECF}">
      <dsp:nvSpPr>
        <dsp:cNvPr id="0" name=""/>
        <dsp:cNvSpPr/>
      </dsp:nvSpPr>
      <dsp:spPr>
        <a:xfrm rot="5400000">
          <a:off x="5197510" y="-915234"/>
          <a:ext cx="979602" cy="8062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q-AL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2400" kern="1200" dirty="0">
              <a:latin typeface="Times New Roman" pitchFamily="18" charset="0"/>
              <a:cs typeface="Times New Roman" pitchFamily="18" charset="0"/>
            </a:rPr>
            <a:t>Përgatitja dhe lëshimi i përgjigjeve dhe  sqarimeve </a:t>
          </a:r>
        </a:p>
      </dsp:txBody>
      <dsp:txXfrm rot="-5400000">
        <a:off x="1655981" y="2674115"/>
        <a:ext cx="8014841" cy="883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4CFA2-0870-4C8D-8320-8362751C927C}" type="datetimeFigureOut">
              <a:rPr lang="sq-AL" smtClean="0"/>
              <a:t>8.8.2020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532C2-6AA8-4592-A84F-FFA815E8797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309594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C9EC00-EBDF-4931-9760-6D96A8098107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6149" name="Date Placeholder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6150" name="Header Placeholder 6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6151" name="Notes Placeholder 7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q-AL" altLang="sq-AL"/>
          </a:p>
        </p:txBody>
      </p:sp>
    </p:spTree>
    <p:extLst>
      <p:ext uri="{BB962C8B-B14F-4D97-AF65-F5344CB8AC3E}">
        <p14:creationId xmlns:p14="http://schemas.microsoft.com/office/powerpoint/2010/main" val="224280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5530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CAA28E-278C-44E8-8A7A-B2DFAB9BB4B8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4F90A5-B058-4884-95E6-CCDC37F7D3D2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332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4F90A5-B058-4884-95E6-CCDC37F7D3D2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40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4F90A5-B058-4884-95E6-CCDC37F7D3D2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529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4F90A5-B058-4884-95E6-CCDC37F7D3D2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177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4F90A5-B058-4884-95E6-CCDC37F7D3D2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88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4F90A5-B058-4884-95E6-CCDC37F7D3D2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0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4F90A5-B058-4884-95E6-CCDC37F7D3D2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24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4F90A5-B058-4884-95E6-CCDC37F7D3D2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71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4F90A5-B058-4884-95E6-CCDC37F7D3D2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63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/>
          </a:p>
        </p:txBody>
      </p:sp>
      <p:sp>
        <p:nvSpPr>
          <p:cNvPr id="81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7CAD21-96DE-4E75-BD02-232BCD3A63AD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026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573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4F90A5-B058-4884-95E6-CCDC37F7D3D2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636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/>
          </a:p>
        </p:txBody>
      </p:sp>
      <p:sp>
        <p:nvSpPr>
          <p:cNvPr id="81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7CAD21-96DE-4E75-BD02-232BCD3A63AD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527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/>
          </a:p>
        </p:txBody>
      </p:sp>
      <p:sp>
        <p:nvSpPr>
          <p:cNvPr id="81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7CAD21-96DE-4E75-BD02-232BCD3A63AD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00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/>
          </a:p>
        </p:txBody>
      </p:sp>
      <p:sp>
        <p:nvSpPr>
          <p:cNvPr id="81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7CAD21-96DE-4E75-BD02-232BCD3A63AD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58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2C6D20-205F-44F6-A8C9-336AFE109E7C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846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9644EE-58D2-42ED-B906-F3E44BAF9E40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1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3277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0FD41D-9BBB-4A51-B24F-0CE54BC56978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342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q-AL" altLang="sq-AL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3277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q-AL" altLang="sq-AL">
                <a:latin typeface="Arial" panose="020B0604020202020204" pitchFamily="34" charset="0"/>
              </a:rPr>
              <a:t>4/29/2010</a:t>
            </a:r>
            <a:endParaRPr lang="en-US" altLang="sq-AL">
              <a:latin typeface="Arial" panose="020B0604020202020204" pitchFamily="34" charset="0"/>
            </a:endParaRP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sq-AL" altLang="sq-AL">
              <a:latin typeface="Arial" panose="020B0604020202020204" pitchFamily="34" charset="0"/>
            </a:endParaRPr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0FD41D-9BBB-4A51-B24F-0CE54BC56978}" type="slidenum">
              <a:rPr lang="en-US" altLang="sq-A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sq-A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76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4D49-38E6-4390-97EF-3DAE80982D2A}" type="datetime1">
              <a:rPr lang="sq-AL" smtClean="0"/>
              <a:t>8.8.2020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24514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E635-81EC-4B56-B406-EFCE0931D74B}" type="datetime1">
              <a:rPr lang="sq-AL" smtClean="0"/>
              <a:t>8.8.2020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72201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BEC6-DAA7-4F28-96AB-8F656DFB9B06}" type="datetime1">
              <a:rPr lang="sq-AL" smtClean="0"/>
              <a:t>8.8.2020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953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D650-D4A4-46E7-A153-9503FDA77335}" type="datetime1">
              <a:rPr lang="sq-AL" smtClean="0"/>
              <a:t>8.8.2020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01523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C95F-8AA8-4A7B-8FD6-9D8F7B0EC43F}" type="datetime1">
              <a:rPr lang="sq-AL" smtClean="0"/>
              <a:t>8.8.2020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00674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575-781B-4DD8-98F1-2FFCC483C3BE}" type="datetime1">
              <a:rPr lang="sq-AL" smtClean="0"/>
              <a:t>8.8.2020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80973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86C7-6181-4139-89FA-3599629D4B29}" type="datetime1">
              <a:rPr lang="sq-AL" smtClean="0"/>
              <a:t>8.8.2020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22955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B0BA-A3B6-4F7B-AE67-4C5EA594AC62}" type="datetime1">
              <a:rPr lang="sq-AL" smtClean="0"/>
              <a:t>8.8.2020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02123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33A5-C307-4020-8843-6194F27FAFAA}" type="datetime1">
              <a:rPr lang="sq-AL" smtClean="0"/>
              <a:t>8.8.2020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55599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6638-0B3C-4E4D-89B8-23233F0668DE}" type="datetime1">
              <a:rPr lang="sq-AL" smtClean="0"/>
              <a:t>8.8.2020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92468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C33B-E4AF-43D1-8CA5-48C41522BF70}" type="datetime1">
              <a:rPr lang="sq-AL" smtClean="0"/>
              <a:t>8.8.2020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13669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6BFC1-60B4-4D3A-803F-3CC2223970C1}" type="datetime1">
              <a:rPr lang="sq-AL" smtClean="0"/>
              <a:t>8.8.2020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3C522-1143-49B6-AB7C-7C4373FD91C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31833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krpp.rks-gov.net/krpp/PageFiles/File/STRforms2016/Shqip/B37%20Raporti%20i%20Vlersimit%20te%20aplikacioneve%20%20Lista%20e%20ngushte%20-%20Procedur%20e%20Kufizuar%20dhe%20konkurruese%20me%20negociata.docx" TargetMode="External"/><Relationship Id="rId2" Type="http://schemas.openxmlformats.org/officeDocument/2006/relationships/hyperlink" Target="https://krpp.rks-gov.net/krpp/PageFiles/File/STRforms2016/Shqip/B33%20Dokumenti%20Standard%20i%20Parakualifikimit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rpp.rks-gov.net/krpp/PageFiles/File/STRforms2016/Shqip/B38%20Raporti%20i%20Vlersimit%20te%20tenderve%20-%20Procedur%20e%20Kufizuar%20dhe%20konkurrese%20me%20negociata.docx" TargetMode="External"/><Relationship Id="rId4" Type="http://schemas.openxmlformats.org/officeDocument/2006/relationships/hyperlink" Target="https://krpp.rks-gov.net/krpp/PageFiles/File/STRforms2016/Shqip/B20%20Dosja%20e%20Tenderit%20-%20Furnizim%20-%20Procedur%20e%20Kufizuar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536700" y="2701636"/>
            <a:ext cx="9351695" cy="340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 eaLnBrk="1" hangingPunct="1">
              <a:defRPr/>
            </a:pPr>
            <a:r>
              <a:rPr lang="sq-AL" sz="54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Procedura e kufizuar </a:t>
            </a:r>
          </a:p>
          <a:p>
            <a:pPr algn="ctr" eaLnBrk="1" hangingPunct="1">
              <a:defRPr/>
            </a:pPr>
            <a:endParaRPr lang="en-US" sz="37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q-AL" sz="37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sq-AL" sz="37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Moduli i pestë i trajnimit /2020 </a:t>
            </a:r>
          </a:p>
          <a:p>
            <a:pPr algn="ctr" eaLnBrk="1" hangingPunct="1">
              <a:defRPr/>
            </a:pPr>
            <a:endParaRPr lang="en-US" kern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n-US" kern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n-US" kern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n-US" kern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123" name="Picture 2" descr="baneriB11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054" y="350895"/>
            <a:ext cx="9795163" cy="160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0A83FB-EC9A-4635-AE24-CF7A1ED09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1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821404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943"/>
            <a:ext cx="10515600" cy="666841"/>
          </a:xfrm>
        </p:spPr>
        <p:txBody>
          <a:bodyPr>
            <a:normAutofit/>
          </a:bodyPr>
          <a:lstStyle/>
          <a:p>
            <a:pPr algn="ctr"/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Çka është procedura e kufizuar?</a:t>
            </a: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sq-AL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1358537"/>
            <a:ext cx="11690252" cy="4087223"/>
          </a:xfrm>
        </p:spPr>
        <p:txBody>
          <a:bodyPr>
            <a:normAutofit/>
          </a:bodyPr>
          <a:lstStyle/>
          <a:p>
            <a:r>
              <a:rPr lang="sq-AL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faza e dytë është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Faza e dhënies së kontratës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 ku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vetëm Operatorët e zgjedhur Ekonomik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lejohen të tenderojnë për kontratën.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Autoriteti Kontraktues fton Operatorët e zgjedhur Ekonomik t’i dorëzojnë tenderët dhe i vlerëson tenderët duke përdorur kriteret e dhënies të specifikuara në ftesën për tenderim.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064" lvl="1" indent="0">
              <a:buNone/>
              <a:defRPr/>
            </a:pPr>
            <a:endParaRPr lang="sq-A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3CA92-644B-4A92-BDA3-B61CEACB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10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779587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/>
          <a:lstStyle/>
          <a:p>
            <a:pPr algn="ctr"/>
            <a:r>
              <a:rPr lang="sq-AL" alt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Procesi i implementimit</a:t>
            </a:r>
            <a:endParaRPr lang="sq-AL" sz="3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1385668"/>
            <a:ext cx="11718388" cy="5486399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endParaRPr lang="sq-AL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Publikimi i njoftimit për kontrate dhe i Dokumenteve te </a:t>
            </a:r>
            <a:r>
              <a:rPr lang="sq-A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Parakualifikimit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faza e parë</a:t>
            </a:r>
            <a:endParaRPr lang="sq-A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Pranimi dhe hapja e kërkesave për pjesëmarrje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Procedura për shqyrtimin e kërkesave për pjesëmarrje Vendimi i AK </a:t>
            </a:r>
            <a:r>
              <a:rPr lang="sq-A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perzgjedhje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 te Kandidateve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Pritja e ankesave</a:t>
            </a:r>
          </a:p>
          <a:p>
            <a:pPr marL="457200" indent="-457200">
              <a:buFont typeface="+mj-lt"/>
              <a:buAutoNum type="arabicPeriod"/>
            </a:pP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Ftesa për tenderim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faza e dytë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Pranimi i tenderëve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 Hapja e tenderit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 Procedura për shqyrtimin, vlerësimin dhe krahasimin e tenderëve</a:t>
            </a:r>
          </a:p>
          <a:p>
            <a:pPr marL="457200" indent="-457200">
              <a:buFont typeface="+mj-lt"/>
              <a:buAutoNum type="arabicPeriod"/>
            </a:pP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Vendimi i AK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Pritja e ankesave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Dhënia dhe nënshkrimi i kontratës </a:t>
            </a:r>
            <a:r>
              <a:rPr lang="en-US" altLang="sq-AL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sq-AL" altLang="sq-A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sq-A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11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032625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marL="457200" lvl="0" indent="-457200" algn="ctr"/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Publikimi i njoftimit për kontrate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1385668"/>
            <a:ext cx="11718388" cy="5486399"/>
          </a:xfrm>
        </p:spPr>
        <p:txBody>
          <a:bodyPr>
            <a:normAutofit/>
          </a:bodyPr>
          <a:lstStyle/>
          <a:p>
            <a:pPr lvl="0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Procedura e kufizuar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fillohet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publikimin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e një njoftimi të kontratës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Publikimi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në fillim të aktivitetit te prokurimit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shënon fillimin zyrtar të procesit të prokurimit.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uhet të shfrytëzojë formën standarde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Si hap i parë,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kërkesat 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përcaktohen ne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DT,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njoftimin e kontratës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të specifikojë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kriteret minimale të përzgjedhjes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(kërkesat për përshtatshmëri, përshtatshmërinë profesionale, gjendjen ekonomike dhe financiare, aftësitë teknike dhe / ose profesionale dhe çdo Standard për Sigurimin e Cilësisë),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të cilat operatorët e interesuar ekonomik duhet t’i përmbushin në mënyrë që të bëhen të para-kualifikuar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q-A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12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442699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marL="457200" lvl="0" indent="-457200" algn="ctr"/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Publikimi i njoftimit për kontrate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1385668"/>
            <a:ext cx="11718388" cy="5486399"/>
          </a:xfrm>
        </p:spPr>
        <p:txBody>
          <a:bodyPr>
            <a:normAutofit/>
          </a:bodyPr>
          <a:lstStyle/>
          <a:p>
            <a:pPr lvl="0"/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gjithë operatoret ekonomik te cilët përmbushin kriteret minimale te përzgjedhjes kualifikohen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dhe ftohen qe te dorëzojnë një tender, ne rast se numri I operatoreve ekonomik te cilët përmbushin kriteret minimale te përzgjedhjes është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 i vogël se 6.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Nëse numri i kandidateve te përzgjedhur është me shume se 6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AK duhet qe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rivlerësoj aplikacionet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ne mënyre qe te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identifikoj 6 aplikacionet me te mira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për procedurën e tenderimit.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Prandaj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faktorët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te cilët do te merren në konsideratë gjatë këtij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rishqyrtimi të aplikacioneve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duhet te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përcaktohen ne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DT, ne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Njoftimin për kontrate.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q-A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13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656378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algn="ctr"/>
            <a:r>
              <a:rPr lang="sq-AL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Ekstarkt</a:t>
            </a:r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nga forma standard e Njoftimit për kontrate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14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720080"/>
          </a:xfrm>
        </p:spPr>
        <p:txBody>
          <a:bodyPr>
            <a:noAutofit/>
          </a:bodyPr>
          <a:lstStyle/>
          <a:p>
            <a:pPr fontAlgn="t"/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IV.1.1) Lloji I procedurës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E hapur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E Kufizuar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Konkurruese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negociata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IV.1.2) Kufizime në numrin e operatorëve të cilët do të ftohen për tenderim  </a:t>
            </a: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(procedurë e kufizuar apo e negociuar)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Në bazë të aplikacioneve të pranuara, së paku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 dhe më së shumti 6 kandidat do të ftohen për të dorëzuar tenderët e detajuar të kësaj kontrate. Nëse më shumë se </a:t>
            </a:r>
            <a:r>
              <a:rPr lang="sq-AL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kandidat të përshtatshëm </a:t>
            </a: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i plotësojnë kriteret e mësipërme të përzgjedhjes, përparësitë dhe dobësitë relevante  të aplikacioneve të këtyre kandidatëve do të ri-ekzaminohen për të identifikuar gjashtë aplikacionet më të mira për </a:t>
            </a:r>
            <a:r>
              <a:rPr lang="sq-A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proceduren</a:t>
            </a: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 e tenderit. Të vetmit faktorë të cilët do të merren parasysh gjatë këtij ri-ekzaminimi janë: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t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538705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algn="ctr"/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Dokumentit Para-kualifikues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q-AL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15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/>
          </a:bodyPr>
          <a:lstStyle/>
          <a:p>
            <a:pPr lvl="0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Dokumenti i </a:t>
            </a:r>
            <a:r>
              <a:rPr lang="sq-AL" sz="2400" dirty="0" err="1">
                <a:latin typeface="Arial" panose="020B0604020202020204" pitchFamily="34" charset="0"/>
                <a:cs typeface="Arial" panose="020B0604020202020204" pitchFamily="34" charset="0"/>
              </a:rPr>
              <a:t>parakualifikimit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përmban: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Fushëveprimin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e projektit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Pranueshmërine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dhe kërkesat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për pjesëmarrje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Orarin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e parashikuar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Kriteret e vlerësimit dhe përzgjedhjes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dhe mënyrën e paraqitjes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së kërkesës për pjesëmarrje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Formularin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e paraqitjes së aplikacionit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62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lvl="0" algn="ctr"/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Pranimi dhe hapja e kërkesave për pjesëmarrje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16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/>
          </a:bodyPr>
          <a:lstStyle/>
          <a:p>
            <a:pPr lvl="0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Operatorët ekonomik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ofrojnë informacion për përzgjedhje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, siç kërkohet në publikim.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sq-AL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Procesverbali për dorëzimin e Kërkesave për pjesëmarrje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Kërkesat për pjesëmarrje te cilat dorëzohen pas skadimit të afatit kohor për dorëzimin e Kërkesave për pjesëmarrje, refuzohen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sistemi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elektronik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Kërkesat e pranuara me kohë për pjesëmarrje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të hapen nga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menjëhe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rë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pas skadimit të afatit për dorëzimin e kërkesave.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Nuk do të ketë takim publik për hapje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07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algn="ctr"/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Pranimi dhe hapja e kërkesave për pjesëmarrje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17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/>
          </a:bodyPr>
          <a:lstStyle/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Ne rast se pranohet vet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ë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1 kërkesë për pjesëmarrje</a:t>
            </a:r>
          </a:p>
          <a:p>
            <a:pPr>
              <a:buNone/>
            </a:pPr>
            <a:endParaRPr lang="sq-A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AK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anuloj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aktivitetin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 Prokurimit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Min 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aplikacione</a:t>
            </a:r>
            <a:endParaRPr lang="sq-A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sq-AL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q-A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Direktiva e BE-se - numri minimal 5?</a:t>
            </a:r>
            <a:endParaRPr lang="sq-AL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08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lvl="0" algn="ctr"/>
            <a:r>
              <a:rPr lang="sq-A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 për shqyrtimin e kërkesave për pjesëmarrje</a:t>
            </a:r>
            <a:r>
              <a:rPr lang="sq-A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faza e parë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18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/>
          </a:bodyPr>
          <a:lstStyle/>
          <a:p>
            <a:pPr lvl="0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Lista e ngushte e kandidatëve duhet të kryhet sipas</a:t>
            </a:r>
          </a:p>
          <a:p>
            <a:pPr lvl="0">
              <a:buFont typeface="Wingdings" pitchFamily="2" charset="2"/>
              <a:buChar char="Ø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rregullave jo-</a:t>
            </a:r>
            <a:r>
              <a:rPr lang="sq-AL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diskrimunuese</a:t>
            </a:r>
            <a:endParaRPr lang="sq-A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transparente dhe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kritereve të bëra të njohura për kandidatët.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vlerëson informacionin e përzgjedhjes kundër kritereve te përzgjedhjes për të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OE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që janë të kualifikuar për të kryer kontratën.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masë fillestare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do të verifikojë nëse kërkesat përmbushin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kushtet formale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Vetëm kërkesat që plotësojnë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kushtet në lidhje me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përgjegjësinë formale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, do të vlerësohen nga AK.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q-AL" u="sng" dirty="0"/>
          </a:p>
        </p:txBody>
      </p:sp>
    </p:spTree>
    <p:extLst>
      <p:ext uri="{BB962C8B-B14F-4D97-AF65-F5344CB8AC3E}">
        <p14:creationId xmlns:p14="http://schemas.microsoft.com/office/powerpoint/2010/main" val="2476674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lvl="0" algn="ctr"/>
            <a:r>
              <a:rPr lang="sq-A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 për shqyrtimin e kërkesave për pjesëmarrje</a:t>
            </a:r>
            <a:r>
              <a:rPr lang="sq-A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faza e pare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19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/>
          </a:bodyPr>
          <a:lstStyle/>
          <a:p>
            <a:pPr lvl="0"/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Një kandidat nuk do të diskualifikohet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, përjashtohet, apo eliminohet nga procedura e prokurimit në bazë të ndonjë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kushti ose kriteri që nuk është i cekur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Të gjithë kandidatët te cilët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janë të përshtatshëm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sq-AL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plotësojnë kërkesa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minimale të kualifikimit,  do të konsiderohen të para-kualifikuar dhe të përzgjedhur për të marrë një ftesë për tender,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përveç nëse numri i kandidatëve të tillë kalon numrin gjashtë (6).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Nëse numri i kandidatëve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është më i madh se maksimumi prej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, pikat e forta dhe dobësitë relative të aplikacioneve të këtyre kandidatëve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duhet të ri-shqyrtohen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Gjatë rishqyrtimit,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do të marrë në konsideratë për rishqyrtim vetëm faktorët e publikuar në Njoftimin e Kontratës për ri-vlerësim</a:t>
            </a:r>
            <a:endParaRPr lang="sq-AL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29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633046" y="838199"/>
            <a:ext cx="10930597" cy="5667103"/>
          </a:xfrm>
        </p:spPr>
        <p:txBody>
          <a:bodyPr rtlCol="0">
            <a:normAutofit lnSpcReduction="10000"/>
          </a:bodyPr>
          <a:lstStyle/>
          <a:p>
            <a:pPr marL="512064" lvl="1" indent="0" algn="ctr">
              <a:buNone/>
              <a:defRPr/>
            </a:pPr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Përmbledhja e trajnimit:</a:t>
            </a:r>
          </a:p>
          <a:p>
            <a:pPr marL="740664" lvl="1">
              <a:defRPr/>
            </a:pPr>
            <a:endParaRPr lang="sq-AL" sz="28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40664" lvl="1">
              <a:defRPr/>
            </a:pPr>
            <a:r>
              <a:rPr lang="sq-AL" sz="28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Historiku</a:t>
            </a:r>
          </a:p>
          <a:p>
            <a:pPr marL="740664" lvl="1">
              <a:defRPr/>
            </a:pPr>
            <a:r>
              <a:rPr lang="sq-AL" sz="28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Përdorimi i procedurës se kufizuar</a:t>
            </a:r>
          </a:p>
          <a:p>
            <a:pPr marL="740664" lvl="1">
              <a:defRPr/>
            </a:pPr>
            <a:r>
              <a:rPr lang="sq-AL" sz="28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Fazat e procedurës se kufizuar </a:t>
            </a:r>
          </a:p>
          <a:p>
            <a:pPr marL="740664" lvl="1">
              <a:defRPr/>
            </a:pPr>
            <a:r>
              <a:rPr lang="sq-AL" sz="28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Afatet kohore </a:t>
            </a:r>
          </a:p>
          <a:p>
            <a:pPr marL="740664" lvl="1">
              <a:defRPr/>
            </a:pPr>
            <a:r>
              <a:rPr lang="sq-AL" sz="28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Pragjet </a:t>
            </a:r>
          </a:p>
          <a:p>
            <a:pPr marL="740664" lvl="1">
              <a:defRPr/>
            </a:pPr>
            <a:r>
              <a:rPr lang="sq-AL" sz="28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Format standarde</a:t>
            </a:r>
          </a:p>
          <a:p>
            <a:pPr marL="740664" lvl="1">
              <a:defRPr/>
            </a:pPr>
            <a:r>
              <a:rPr lang="sq-AL" sz="28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Ngjashmëritë dhe dallimet në mes të procedurës së hapur dhe të kufizuar</a:t>
            </a:r>
          </a:p>
          <a:p>
            <a:pPr marL="740664" lvl="1">
              <a:defRPr/>
            </a:pPr>
            <a:r>
              <a:rPr lang="sq-AL" sz="28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Avantazhet dhe </a:t>
            </a:r>
            <a:r>
              <a:rPr lang="sq-AL" sz="2800" dirty="0" err="1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disavantazhet</a:t>
            </a:r>
            <a:r>
              <a:rPr lang="sq-AL" sz="28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e procedurës se kufizuar Vlerësimi i aplikacioneve </a:t>
            </a:r>
          </a:p>
          <a:p>
            <a:pPr marL="740664" lvl="1">
              <a:defRPr/>
            </a:pPr>
            <a:r>
              <a:rPr lang="sq-AL" sz="2800" dirty="0" err="1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Vleresimi</a:t>
            </a:r>
            <a:r>
              <a:rPr lang="sq-AL" sz="28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i aplikacioneve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78A24C-389C-420C-8176-30D4795A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2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538221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lvl="0" algn="ctr"/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Ftesa për tenderim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20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 lnSpcReduction="10000"/>
          </a:bodyPr>
          <a:lstStyle/>
          <a:p>
            <a:pPr lvl="0"/>
            <a:endParaRPr lang="en-US" b="1" dirty="0"/>
          </a:p>
          <a:p>
            <a:pPr lvl="0"/>
            <a:r>
              <a:rPr lang="sq-AL" sz="2600" b="1" dirty="0">
                <a:latin typeface="Arial" panose="020B0604020202020204" pitchFamily="34" charset="0"/>
                <a:cs typeface="Arial" panose="020B0604020202020204" pitchFamily="34" charset="0"/>
              </a:rPr>
              <a:t>Hapi i dyt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ë përfshin 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dorëzimin e specifikimeve te plota dhe dokumentet e tenderit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 vetëm tek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e para-kualifikuar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Kandidatët e para-kualifikuar do të 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ftohen për tenderim në të njëjtën kohë</a:t>
            </a: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Dokumentet e tenderit të fazës se dhënie kane të njëjtat pjesë 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te dokumenteve të tenderit si në rastin e procedurës së hapur.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Megjithatë, dallimet e mëposhtme duhet të theksohen: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Udhëzimet për Operatorët Ekonomik </a:t>
            </a:r>
            <a:r>
              <a:rPr lang="sq-A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përmbajnë vetëm informacion për fazën e dhënies së kontratës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, pasi që tashme faza e përzgjedhjes është përfunduar.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Dokumentet e tenderit i dërgohen </a:t>
            </a:r>
            <a:r>
              <a:rPr lang="sq-A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vetëm Operatorëve Ekonomik te </a:t>
            </a:r>
            <a:r>
              <a:rPr lang="sq-AL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parakualifikuar</a:t>
            </a:r>
            <a:r>
              <a:rPr lang="sq-A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72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Autofit/>
          </a:bodyPr>
          <a:lstStyle/>
          <a:p>
            <a:pPr lvl="0" algn="ctr"/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Pranimi i tenderëve. Hapja e tenderit. Procedura për shqyrtimin, vlerësimin dhe krahasimin e tenderëve. Dhënia dhe nënshkrimi i kontratës – faza e dytë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21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 fontScale="92500"/>
          </a:bodyPr>
          <a:lstStyle/>
          <a:p>
            <a:pPr lvl="0"/>
            <a:endParaRPr lang="en-US" b="1" dirty="0"/>
          </a:p>
          <a:p>
            <a:pPr lvl="0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  <a:r>
              <a:rPr lang="sq-AL" sz="2600" b="1" dirty="0">
                <a:latin typeface="Arial" panose="020B0604020202020204" pitchFamily="34" charset="0"/>
                <a:cs typeface="Arial" panose="020B0604020202020204" pitchFamily="34" charset="0"/>
              </a:rPr>
              <a:t>dorëzojnë </a:t>
            </a:r>
            <a:r>
              <a:rPr lang="sq-A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tenderë brenda afateve kohore të për</a:t>
            </a:r>
            <a:r>
              <a:rPr lang="sq-AL" sz="2600" b="1" dirty="0">
                <a:latin typeface="Arial" panose="020B0604020202020204" pitchFamily="34" charset="0"/>
                <a:cs typeface="Arial" panose="020B0604020202020204" pitchFamily="34" charset="0"/>
              </a:rPr>
              <a:t>caktuara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 dhe në formatin e përcaktuar nga autoriteti kontraktues.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Procedura </a:t>
            </a:r>
            <a:r>
              <a:rPr lang="sq-A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 pranimin e tenderëve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është e njëjtë si në procedurën e hapur.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Procedura </a:t>
            </a:r>
            <a:r>
              <a:rPr lang="sq-A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hapjes së tenderit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është e njëjtë si në procedurën 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hapur.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 e vlerësimit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ne thelb përfshin dy faza;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Se pari një vlerësim i përgjegjshmërisë formale të tenderëve; dhe pastaj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vlerësimi teknik i tenderit. (</a:t>
            </a:r>
            <a:r>
              <a:rPr lang="sq-AL" sz="2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njëjtë si në procedurën e hapur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</a:pP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 e dhënies së kontratës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është e njëjtë si në procedurën</a:t>
            </a: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310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lvl="0" algn="ctr"/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Afatet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Kohore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22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q-A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Afatet kohore do të </a:t>
            </a:r>
            <a:r>
              <a:rPr lang="sq-AL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kalkulohen në datën e publikimit të njoftimit për kont</a:t>
            </a:r>
            <a:r>
              <a:rPr lang="sq-A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ratë ose në </a:t>
            </a:r>
            <a:r>
              <a:rPr lang="sq-AL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datën kur të gjitha ftesat për dorëzim të tenderit</a:t>
            </a:r>
            <a:r>
              <a:rPr lang="en-US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dërgohen</a:t>
            </a:r>
            <a:endParaRPr lang="en-US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1C4FD7-D3B9-4DA0-AD84-EFAB96C40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292" y="3095652"/>
            <a:ext cx="7279255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59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lvl="0" algn="ctr"/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Afatet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Kohore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23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q-AL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Nëse</a:t>
            </a:r>
            <a:r>
              <a:rPr lang="sq-AL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Njoftim Paraprak</a:t>
            </a:r>
            <a:r>
              <a:rPr lang="sq-A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* -  qe ka për qellim një kontrate me vlere te madhe e </a:t>
            </a:r>
            <a:r>
              <a:rPr lang="sq-AL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cila ka qene lende e këtij njoftimi</a:t>
            </a:r>
            <a:endParaRPr lang="en-US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vetëm nëse data e publikimit të njoftimit indikativ ka ndodhur jo më pak se </a:t>
            </a:r>
            <a:r>
              <a:rPr lang="sq-A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40 ditë</a:t>
            </a: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 dhe jo më shumë se </a:t>
            </a:r>
            <a:r>
              <a:rPr lang="sq-A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12 muaj</a:t>
            </a: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 paraprakisht datës së publikimi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265CE6-7FE0-4E9D-BC5A-31ABC4CB1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892" y="4125965"/>
            <a:ext cx="7279255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075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lvl="0" algn="ctr"/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Afatet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Kohore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24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Afate kohore të përshpejtuara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18EEDD-EA03-4A98-93B4-77F0A05DD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372" y="2105884"/>
            <a:ext cx="7279255" cy="288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40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lvl="0" algn="ctr"/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Pragjet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25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5254DE-4D9D-4FDB-A34D-605F2CAC8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173" y="2224935"/>
            <a:ext cx="7809653" cy="24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34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/>
          <a:lstStyle/>
          <a:p>
            <a:pPr algn="ctr"/>
            <a:r>
              <a:rPr lang="sq-AL" sz="3600" b="1" dirty="0">
                <a:solidFill>
                  <a:srgbClr val="FF0000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Format standarde</a:t>
            </a: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26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63A857-40EE-4387-90DB-054CBBF4E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140" y="681036"/>
            <a:ext cx="8571719" cy="572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527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 fontScale="90000"/>
          </a:bodyPr>
          <a:lstStyle/>
          <a:p>
            <a:pPr algn="ctr"/>
            <a:r>
              <a:rPr lang="sq-AL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NGJASHMERITE DHE DALLIMET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27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Procedura e hapur – </a:t>
            </a: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një procedure </a:t>
            </a:r>
            <a:r>
              <a:rPr lang="sq-AL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 një faze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Procedura e kufizuar – </a:t>
            </a: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një procedure </a:t>
            </a:r>
            <a:r>
              <a:rPr lang="sq-AL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 dy faza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Dallimi kryesor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në procedurën e hapur me një fazë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dorëzojnë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informacion e përzgjedhjes dhe tenderët në të njëjtën kohë.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Në procedurën me dy faza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pari dorëzojnë  informacionin e përzgjedhjes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para-kualifikimi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) dhe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pastaj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fton vetëm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të përzgjedhur për të dorëzuar tenderët</a:t>
            </a:r>
            <a:r>
              <a:rPr lang="sq-AL" b="1" dirty="0"/>
              <a:t>. </a:t>
            </a:r>
            <a:endParaRPr lang="en-US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1035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Autofit/>
          </a:bodyPr>
          <a:lstStyle/>
          <a:p>
            <a:pPr algn="ctr"/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NGJASHMERITE DHE DALLIMET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28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q-AL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sq-AL" sz="2600" b="1" dirty="0">
                <a:latin typeface="Arial" panose="020B0604020202020204" pitchFamily="34" charset="0"/>
                <a:cs typeface="Arial" panose="020B0604020202020204" pitchFamily="34" charset="0"/>
              </a:rPr>
              <a:t>dallimet në mes të dy procedurave: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eriod"/>
            </a:pP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Në procedurën e hapur 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çdo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 të dorëzojë një tender.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 Në procedurën e kufizuar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është i lejuar qe të kufizoj numrin e OE 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që fton për tender dhe të hartojë një listë të ngushte te OE.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ctr"/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Kjo do të thotë se jo të gjithë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që kualifikohen duhet të ftohen në tender. </a:t>
            </a: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ctr"/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2.   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Procedura e hapur është në përgjithësi 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përshtatshme qe te  përdoret për blerjet </a:t>
            </a:r>
            <a:r>
              <a:rPr lang="sq-AL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rutinore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dhe blerjet e drejtpërdrejta 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përderisa procedura e kufizuar g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jithashtu mund të përdoret për blerjet </a:t>
            </a:r>
            <a:r>
              <a:rPr lang="sq-AL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rutinore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dhe blerjet e drejtpërdrejta 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por procedura e kufizuar është 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veçanërisht e përshtatshme për prokurimet më komplekse dhe për blerjet jo </a:t>
            </a:r>
            <a:r>
              <a:rPr lang="sq-AL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rutinore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7157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Autofit/>
          </a:bodyPr>
          <a:lstStyle/>
          <a:p>
            <a:pPr algn="ctr"/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NGJASHMERITE DHE DALLIMET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29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sq-AL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lv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Procedura e hapur është 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në përgjithësi e përshtatshme qe te përdoret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për 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prokurimet me rrezik të ulët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ku </a:t>
            </a:r>
            <a:r>
              <a:rPr lang="sq-A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aftësia e furnizuesit është më pak e rëndësishme </a:t>
            </a:r>
            <a:r>
              <a:rPr lang="sq-AL" sz="2600" b="1" dirty="0">
                <a:latin typeface="Arial" panose="020B0604020202020204" pitchFamily="34" charset="0"/>
                <a:cs typeface="Arial" panose="020B0604020202020204" pitchFamily="34" charset="0"/>
              </a:rPr>
              <a:t>ose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600" b="1" dirty="0">
                <a:latin typeface="Arial" panose="020B0604020202020204" pitchFamily="34" charset="0"/>
                <a:cs typeface="Arial" panose="020B0604020202020204" pitchFamily="34" charset="0"/>
              </a:rPr>
              <a:t>ku </a:t>
            </a:r>
            <a:r>
              <a:rPr lang="sq-A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fokusi është në çmim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ndërsa procedura e kufizuar mund të përdoret kur </a:t>
            </a:r>
            <a:r>
              <a:rPr lang="sq-AL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aftësia e furnizuesit është faktori kyç. </a:t>
            </a:r>
            <a:endParaRPr lang="en-US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Sipas procedurës së hapur, 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përzgjedhja dhe dhënia zhvillohen njëra pas tjetrës</a:t>
            </a:r>
            <a:r>
              <a:rPr lang="sq-AL" sz="2600" dirty="0">
                <a:latin typeface="Arial" panose="020B0604020202020204" pitchFamily="34" charset="0"/>
                <a:cs typeface="Arial" panose="020B0604020202020204" pitchFamily="34" charset="0"/>
              </a:rPr>
              <a:t>, si pjesë te të njëjtit proces, përderisa në procedurën e kufizuar </a:t>
            </a:r>
            <a:r>
              <a:rPr lang="sq-AL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përzgjedhja dhe shpërblimi zhvillohen në dy procese krejtësisht të ndara.</a:t>
            </a: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345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633046" y="838199"/>
            <a:ext cx="10930597" cy="5667103"/>
          </a:xfrm>
        </p:spPr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Qëllimi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/>
          </a:p>
          <a:p>
            <a:r>
              <a:rPr lang="sq-AL" dirty="0">
                <a:latin typeface="Arial" panose="020B0604020202020204" pitchFamily="34" charset="0"/>
                <a:cs typeface="Arial" panose="020B0604020202020204" pitchFamily="34" charset="0"/>
              </a:rPr>
              <a:t>një kuptim të plotë dhe global </a:t>
            </a:r>
            <a:r>
              <a:rPr lang="sq-AL" b="1" dirty="0">
                <a:latin typeface="Arial" panose="020B0604020202020204" pitchFamily="34" charset="0"/>
                <a:cs typeface="Arial" panose="020B0604020202020204" pitchFamily="34" charset="0"/>
              </a:rPr>
              <a:t>te procedurës së kufizuar të prokurimit</a:t>
            </a:r>
            <a:r>
              <a:rPr lang="sq-AL" dirty="0">
                <a:latin typeface="Arial" panose="020B0604020202020204" pitchFamily="34" charset="0"/>
                <a:cs typeface="Arial" panose="020B0604020202020204" pitchFamily="34" charset="0"/>
              </a:rPr>
              <a:t>, duke përfshirë: 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q-A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 mund te përdorim </a:t>
            </a:r>
            <a:r>
              <a:rPr lang="sq-AL" dirty="0">
                <a:latin typeface="Arial" panose="020B0604020202020204" pitchFamily="34" charset="0"/>
                <a:cs typeface="Arial" panose="020B0604020202020204" pitchFamily="34" charset="0"/>
              </a:rPr>
              <a:t>procedurën e kufizuar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q-A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funksionon </a:t>
            </a:r>
            <a:r>
              <a:rPr lang="sq-AL" dirty="0">
                <a:latin typeface="Arial" panose="020B0604020202020204" pitchFamily="34" charset="0"/>
                <a:cs typeface="Arial" panose="020B0604020202020204" pitchFamily="34" charset="0"/>
              </a:rPr>
              <a:t>kjo në praktikë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q-A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Rëndësia e përzgjedhjes </a:t>
            </a:r>
            <a:r>
              <a:rPr lang="sq-AL" dirty="0">
                <a:latin typeface="Arial" panose="020B0604020202020204" pitchFamily="34" charset="0"/>
                <a:cs typeface="Arial" panose="020B0604020202020204" pitchFamily="34" charset="0"/>
              </a:rPr>
              <a:t>(kualifikimit) 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OE</a:t>
            </a:r>
          </a:p>
          <a:p>
            <a:pPr lvl="0">
              <a:buFont typeface="Wingdings" pitchFamily="2" charset="2"/>
              <a:buChar char="ü"/>
            </a:pPr>
            <a:r>
              <a:rPr lang="sq-A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Dallimi në mes të kritereve të përzgjedhjes dhe të dhënies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q-A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Cilat kritere e përzgjedhjes  </a:t>
            </a:r>
            <a:r>
              <a:rPr lang="sq-AL" dirty="0">
                <a:latin typeface="Arial" panose="020B0604020202020204" pitchFamily="34" charset="0"/>
                <a:cs typeface="Arial" panose="020B0604020202020204" pitchFamily="34" charset="0"/>
              </a:rPr>
              <a:t>mund të aplikohen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q-AL" sz="36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78A24C-389C-420C-8176-30D4795A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3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670142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Autofit/>
          </a:bodyPr>
          <a:lstStyle/>
          <a:p>
            <a:pPr algn="ctr"/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NGJASHMERITE DHE DALLIMET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30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q-AL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ngjashmëritë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në mes të dy procedurave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Tenderët mund të vlerësohen ose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në bazë të kriterit çmimi më i ulët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ose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baze te kriterit tenderi ekonomikisht më i favorshëm.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Negocimi në çmim dhe aspekte të tjera themelore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të cilat ka të ngjarë të shtrembërojë konkurrencën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është i ndaluar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Një AK është i lirë qe të zgjedhë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midis procedurës së hapur dhe procedurës së kufizuar.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Nuk ka kushte ligjore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qe duhet te përmbushen kur këto procedura përdoren.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585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lvl="0" algn="ctr"/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AVANTAZHET dhe DISAVANTAZHET 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31</a:t>
            </a:fld>
            <a:endParaRPr lang="sq-A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4C919-A060-4E3C-95B2-28ACF144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sq-AL" sz="38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800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3800" b="1" dirty="0">
                <a:latin typeface="Arial" panose="020B0604020202020204" pitchFamily="34" charset="0"/>
                <a:cs typeface="Arial" panose="020B0604020202020204" pitchFamily="34" charset="0"/>
              </a:rPr>
              <a:t>Avantazhet e</a:t>
            </a:r>
            <a:r>
              <a:rPr lang="sq-AL" sz="3800" dirty="0">
                <a:latin typeface="Arial" panose="020B0604020202020204" pitchFamily="34" charset="0"/>
                <a:cs typeface="Arial" panose="020B0604020202020204" pitchFamily="34" charset="0"/>
              </a:rPr>
              <a:t> procedurës se kufizuar: 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10000"/>
              </a:lnSpc>
              <a:buAutoNum type="arabicPeriod"/>
            </a:pPr>
            <a:r>
              <a:rPr lang="sq-AL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Duke kufizuar numrin e </a:t>
            </a:r>
            <a:r>
              <a:rPr lang="en-US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  <a:r>
              <a:rPr lang="sq-AL" sz="3800" dirty="0">
                <a:latin typeface="Arial" panose="020B0604020202020204" pitchFamily="34" charset="0"/>
                <a:cs typeface="Arial" panose="020B0604020202020204" pitchFamily="34" charset="0"/>
              </a:rPr>
              <a:t>që marrin pjesë në fazën e tenderit, </a:t>
            </a:r>
            <a:r>
              <a:rPr lang="sq-AL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shpenzimet e </a:t>
            </a:r>
            <a:r>
              <a:rPr lang="en-US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sq-AL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 të jenë më e ulëta </a:t>
            </a:r>
            <a:r>
              <a:rPr lang="sq-AL" sz="3800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lang="sq-AL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koha e shpenzuar në vlerësim mund të jetë më e shkurtër </a:t>
            </a:r>
            <a:r>
              <a:rPr lang="sq-AL" sz="3800" dirty="0">
                <a:latin typeface="Arial" panose="020B0604020202020204" pitchFamily="34" charset="0"/>
                <a:cs typeface="Arial" panose="020B0604020202020204" pitchFamily="34" charset="0"/>
              </a:rPr>
              <a:t>se në procedurën e hapur. 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10000"/>
              </a:lnSpc>
              <a:buAutoNum type="arabicPeriod"/>
            </a:pPr>
            <a:r>
              <a:rPr lang="sq-AL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Kufizimi në numrin e ofertuesve </a:t>
            </a:r>
            <a:r>
              <a:rPr lang="sq-AL" sz="3800" dirty="0">
                <a:latin typeface="Arial" panose="020B0604020202020204" pitchFamily="34" charset="0"/>
                <a:cs typeface="Arial" panose="020B0604020202020204" pitchFamily="34" charset="0"/>
              </a:rPr>
              <a:t>mund </a:t>
            </a:r>
            <a:r>
              <a:rPr lang="sq-AL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të ndihmoj në shmangien e kostove të panevojshme që ndërlidhen me </a:t>
            </a:r>
            <a:r>
              <a:rPr lang="en-US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  <a:r>
              <a:rPr lang="sq-AL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që nuk janë të </a:t>
            </a:r>
            <a:r>
              <a:rPr lang="sq-AL" sz="3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përshtatshem</a:t>
            </a:r>
            <a:r>
              <a:rPr lang="sq-AL" sz="3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10000"/>
              </a:lnSpc>
              <a:buAutoNum type="arabicPeriod"/>
            </a:pPr>
            <a:r>
              <a:rPr lang="sq-AL" sz="3800" dirty="0">
                <a:latin typeface="Arial" panose="020B0604020202020204" pitchFamily="34" charset="0"/>
                <a:cs typeface="Arial" panose="020B0604020202020204" pitchFamily="34" charset="0"/>
              </a:rPr>
              <a:t>Kjo </a:t>
            </a:r>
            <a:r>
              <a:rPr lang="sq-AL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 të rezultojë në më shumë operatorë të interesuar ekonomik</a:t>
            </a:r>
            <a:r>
              <a:rPr lang="sq-AL" sz="3800" dirty="0">
                <a:latin typeface="Arial" panose="020B0604020202020204" pitchFamily="34" charset="0"/>
                <a:cs typeface="Arial" panose="020B0604020202020204" pitchFamily="34" charset="0"/>
              </a:rPr>
              <a:t> te cilët dorëzojnë </a:t>
            </a:r>
            <a:r>
              <a:rPr lang="sq-AL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tenderë te cilësisë më të mirë</a:t>
            </a:r>
            <a:r>
              <a:rPr lang="sq-AL" sz="3800" dirty="0">
                <a:latin typeface="Arial" panose="020B0604020202020204" pitchFamily="34" charset="0"/>
                <a:cs typeface="Arial" panose="020B0604020202020204" pitchFamily="34" charset="0"/>
              </a:rPr>
              <a:t>, duke lehtësuar </a:t>
            </a:r>
            <a:r>
              <a:rPr lang="sq-AL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konkurrencën më efektive</a:t>
            </a:r>
            <a:r>
              <a:rPr lang="sq-AL" sz="3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sq-AL" sz="3800" dirty="0">
                <a:latin typeface="Arial" panose="020B0604020202020204" pitchFamily="34" charset="0"/>
                <a:cs typeface="Arial" panose="020B0604020202020204" pitchFamily="34" charset="0"/>
              </a:rPr>
              <a:t>Numri i ofertuesve është më i vogël, prandaj i</a:t>
            </a:r>
            <a:r>
              <a:rPr lang="sq-AL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nteresi i OE qe të dorëzojnë tender shumë me konkurrues </a:t>
            </a:r>
            <a:r>
              <a:rPr lang="sq-AL" sz="3800" dirty="0">
                <a:latin typeface="Arial" panose="020B0604020202020204" pitchFamily="34" charset="0"/>
                <a:cs typeface="Arial" panose="020B0604020202020204" pitchFamily="34" charset="0"/>
              </a:rPr>
              <a:t>është shumë më i larte dhe kështu mundësia për AK qe të arrij </a:t>
            </a:r>
            <a:r>
              <a:rPr lang="sq-AL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një vlerë më të larte për paranë është shumë më e madhe.</a:t>
            </a:r>
            <a:endParaRPr lang="en-US" sz="3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904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980905"/>
          </a:xfrm>
        </p:spPr>
        <p:txBody>
          <a:bodyPr>
            <a:normAutofit/>
          </a:bodyPr>
          <a:lstStyle/>
          <a:p>
            <a:pPr lvl="0" algn="ctr"/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AVANTAZHET dhe DISAVANTAZHET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E428-E619-4B91-B231-C17CFA1D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32</a:t>
            </a:fld>
            <a:endParaRPr lang="sq-AL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AD838F-E3A4-45EF-BD8A-64012C9D1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65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Disavantazhet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procedurës se kufizuar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eriod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Ka më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shumë potencial për korrupsion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nën këtë procedurë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 shkak të ushtrimit më të madhe të gjykimit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, dhe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mundësia e marrëveshjeve të fshehta mund të jetë më i lartë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eriod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Numri i vogël i ofertuesve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tashmë të njohur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(se kush janë) ofron një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mundësi të madhe për marrëveshje-manipulim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(në mes të operatorëve ekonomik - ofertuesve)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dhe korrupsion.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eriod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Afatet ligjore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janë më të gjatë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se për procedurën e hapur, sepse kemi të bëjmë me dy procese krejtësisht të ndara të cilat kërkojnë respektimin e afateve kohore.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eriod"/>
            </a:pPr>
            <a:endParaRPr lang="en-US" sz="2400" dirty="0"/>
          </a:p>
          <a:p>
            <a:endParaRPr lang="en-US" sz="2400" b="1" dirty="0"/>
          </a:p>
          <a:p>
            <a:endParaRPr lang="en-US" sz="2400" dirty="0"/>
          </a:p>
          <a:p>
            <a:pPr lvl="0"/>
            <a:endParaRPr lang="en-US" sz="3600" b="1" dirty="0">
              <a:solidFill>
                <a:srgbClr val="FF0000"/>
              </a:solidFill>
            </a:endParaRPr>
          </a:p>
          <a:p>
            <a:pPr lvl="0" algn="ctr"/>
            <a:endParaRPr lang="en-US" sz="3600" b="1" dirty="0">
              <a:solidFill>
                <a:srgbClr val="FF0000"/>
              </a:solidFill>
            </a:endParaRPr>
          </a:p>
          <a:p>
            <a:pPr lvl="0" algn="ctr"/>
            <a:endParaRPr lang="en-US" sz="3600" b="1" dirty="0">
              <a:solidFill>
                <a:srgbClr val="FF0000"/>
              </a:solidFill>
            </a:endParaRPr>
          </a:p>
          <a:p>
            <a:pPr lvl="0" algn="ctr"/>
            <a:endParaRPr lang="en-US" sz="3600" b="1" dirty="0">
              <a:solidFill>
                <a:srgbClr val="FF0000"/>
              </a:solidFill>
            </a:endParaRPr>
          </a:p>
          <a:p>
            <a:pPr lvl="0" algn="ctr"/>
            <a:endParaRPr lang="en-US" sz="3600" b="1" dirty="0">
              <a:solidFill>
                <a:srgbClr val="FF0000"/>
              </a:solidFill>
            </a:endParaRPr>
          </a:p>
          <a:p>
            <a:pPr lvl="0" algn="ctr"/>
            <a:endParaRPr lang="en-US" sz="3600" b="1" dirty="0">
              <a:solidFill>
                <a:srgbClr val="FF0000"/>
              </a:solidFill>
            </a:endParaRPr>
          </a:p>
          <a:p>
            <a:pPr lvl="0" algn="ctr"/>
            <a:endParaRPr lang="en-US" sz="3600" b="1" dirty="0">
              <a:solidFill>
                <a:srgbClr val="FF0000"/>
              </a:solidFill>
            </a:endParaRPr>
          </a:p>
          <a:p>
            <a:pPr lvl="0" algn="ctr"/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83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560320" y="349347"/>
            <a:ext cx="7762239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sq-AL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Procedura e kufizuar-hapat ne detale</a:t>
            </a: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909753875"/>
              </p:ext>
            </p:extLst>
          </p:nvPr>
        </p:nvGraphicFramePr>
        <p:xfrm>
          <a:off x="970671" y="1828800"/>
          <a:ext cx="9833318" cy="4135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2E29BA-6C42-419A-A8FC-DF916C836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33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7811072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560320" y="349347"/>
            <a:ext cx="7762239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q-AL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Procedura e kufizuar-hapat ne detale</a:t>
            </a: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(2)</a:t>
            </a:r>
            <a:endParaRPr lang="sq-AL" sz="3200" b="1" dirty="0">
              <a:solidFill>
                <a:schemeClr val="tx2">
                  <a:satMod val="20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2E29BA-6C42-419A-A8FC-DF916C836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34</a:t>
            </a:fld>
            <a:endParaRPr lang="sq-A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1F92F1-149A-476F-9A61-6EADDCF49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497" y="969051"/>
            <a:ext cx="11053006" cy="491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675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61257" y="0"/>
            <a:ext cx="11302386" cy="125403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q-AL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Vlerësimi i kërkesave për pjesëmarrje- Faza e pare</a:t>
            </a: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sq-AL" sz="3200" b="1" dirty="0">
              <a:solidFill>
                <a:schemeClr val="tx2">
                  <a:satMod val="20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365760" y="1861960"/>
            <a:ext cx="11451102" cy="4759234"/>
          </a:xfrm>
        </p:spPr>
        <p:txBody>
          <a:bodyPr rtlCol="0">
            <a:normAutofit/>
          </a:bodyPr>
          <a:lstStyle/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Vetëm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kriteret e përzgjedhjes të </a:t>
            </a:r>
            <a:r>
              <a:rPr lang="sq-AL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listuara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më poshtë mund të përdoren nga autoriteti kontraktues për të vendosur nëse një operator ekonomik është i kualifikuar për të kryer një kontratë të veçantë apo jo: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Gjendja personale e operatorëve ekonomik,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nenit 65 të LPP-së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Përshtatshmëria profesionale,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neni 66 i LPP-së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Gjendja ekonomike dhe financiare,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neni 68 i LPP-s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ë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Aftësia teknike dhe / ose profesionale,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neni 69 i LPP-së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392113">
              <a:buNone/>
              <a:tabLst>
                <a:tab pos="509588" algn="l"/>
              </a:tabLst>
              <a:defRPr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509588" indent="-392113">
              <a:buNone/>
              <a:tabLst>
                <a:tab pos="509588" algn="l"/>
              </a:tabLst>
              <a:defRPr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509588" indent="-392113">
              <a:buNone/>
              <a:tabLst>
                <a:tab pos="509588" algn="l"/>
              </a:tabLst>
              <a:defRPr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9324F9-503A-49A3-991B-C582FB9F0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35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723906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411" y="0"/>
            <a:ext cx="10048352" cy="9797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q-AL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Vlerësimi i kërkesave për pjesëmarrje- Faza e pare</a:t>
            </a: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(2)</a:t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sq-AL" sz="3200" b="1" i="1" dirty="0">
              <a:solidFill>
                <a:schemeClr val="tx2">
                  <a:satMod val="20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267286" y="1125415"/>
            <a:ext cx="11605846" cy="5627077"/>
          </a:xfrm>
        </p:spPr>
        <p:txBody>
          <a:bodyPr rtlCol="0">
            <a:noAutofit/>
          </a:bodyPr>
          <a:lstStyle/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Një OE do të konsiderohet i kualifikuar për pjesëmarrje në aktivitet të prokurimit nëse: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Një OE </a:t>
            </a:r>
            <a:r>
              <a:rPr lang="sq-AL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vërteton të jetë i pranueshëm</a:t>
            </a:r>
            <a:r>
              <a:rPr lang="sq-AL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Një OE i tillë, </a:t>
            </a:r>
            <a:r>
              <a:rPr lang="sq-AL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në rast që AK ka përcaktuar </a:t>
            </a:r>
            <a:r>
              <a:rPr lang="sq-A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kërkesa minimale për kualifikim, përmbush kërkesat e tilla.</a:t>
            </a: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q-AL" sz="24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Kriteret e përshtatshmërisë</a:t>
            </a:r>
            <a:r>
              <a:rPr lang="sq-AL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dhe </a:t>
            </a:r>
            <a:r>
              <a:rPr lang="sq-AL" sz="24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“kërkesat minimale të kualifikimit</a:t>
            </a:r>
            <a:r>
              <a:rPr lang="sq-AL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së bashku karakterizohen si </a:t>
            </a:r>
            <a:r>
              <a:rPr lang="sq-AL" sz="24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“Kritere të Përzgjedhjes”.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Sipas LPP, kërkesat minimale të kualifikimit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q-A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mund të përcaktohet nga AK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kur ne flasim për procedurën e kufizuar </a:t>
            </a:r>
            <a:r>
              <a:rPr lang="sq-A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AK duhet të vendosë kërkesat minimale të kualifikimit!!!</a:t>
            </a:r>
            <a:endParaRPr lang="sq-AL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392113">
              <a:buNone/>
              <a:tabLst>
                <a:tab pos="509588" algn="l"/>
              </a:tabLst>
              <a:defRPr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5A331B-0D58-433D-8A98-80E4E34E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36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2839352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411" y="0"/>
            <a:ext cx="10048352" cy="9797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 konsiderohet i përgjegjshëm  një Aplikacion? 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sq-AL" sz="3200" b="1" i="1" dirty="0">
              <a:solidFill>
                <a:schemeClr val="tx2">
                  <a:satMod val="20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267286" y="1125415"/>
            <a:ext cx="11605846" cy="5627077"/>
          </a:xfrm>
        </p:spPr>
        <p:txBody>
          <a:bodyPr rtlCol="0">
            <a:noAutofit/>
          </a:bodyPr>
          <a:lstStyle/>
          <a:p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Një aplikacion  konsiderohet te jete  i përgjegjshëm nëse: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është në pajtueshmëri me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kërkesat  administrative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është ne pajtueshmëri me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kërkesat e përshtatshmërisë;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është në pajtueshmëri me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kërkesat  e përshtatshmërisë profesionale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është në pajtueshmëri me kërkesat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ekonomike/financiare; dhe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është në pajtueshmëri me kërkesat 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teknike dhe aftësitë profesionale;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/>
          </a:p>
          <a:p>
            <a:pPr marL="509588" indent="-392113">
              <a:buNone/>
              <a:tabLst>
                <a:tab pos="509588" algn="l"/>
              </a:tabLst>
              <a:defRPr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5A331B-0D58-433D-8A98-80E4E34E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37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3851674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411" y="0"/>
            <a:ext cx="10048352" cy="9797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 konsiderohet i përgjegjshëm  një Aplikacion?</a:t>
            </a: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sq-AL" sz="3200" b="1" i="1" dirty="0">
              <a:solidFill>
                <a:schemeClr val="tx2">
                  <a:satMod val="20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267286" y="1125415"/>
            <a:ext cx="11605846" cy="5627077"/>
          </a:xfrm>
        </p:spPr>
        <p:txBody>
          <a:bodyPr rtlCol="0">
            <a:noAutofit/>
          </a:bodyPr>
          <a:lstStyle/>
          <a:p>
            <a:pPr marL="457200" lvl="0" indent="-457200">
              <a:buAutoNum type="arabicPeriod"/>
            </a:pP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Ne mënyre qe një aplikacion te konsiderohet ne pajtueshmëri me kërkesat  administrative </a:t>
            </a:r>
            <a:r>
              <a:rPr lang="sq-A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Aplikuesi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  duhet te dorëzoj: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Formularin për dorëzim te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aplikacionit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Deklaratën e cila deklaron nënkontraktuesin e zgjedhur, nëse aplikohet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Dokumentet e kërkuara për grupin e OE, nëse aplikohet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Kërkesa të tjera formale/administrative, nëse ka.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/>
          </a:p>
          <a:p>
            <a:pPr marL="509588" indent="-392113">
              <a:buNone/>
              <a:tabLst>
                <a:tab pos="509588" algn="l"/>
              </a:tabLst>
              <a:defRPr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5A331B-0D58-433D-8A98-80E4E34E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38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1873585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411" y="0"/>
            <a:ext cx="10048352" cy="9797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 konsiderohet i përgjegjshëm  një Aplikacion?</a:t>
            </a: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sq-AL" sz="3200" b="1" i="1" dirty="0">
              <a:solidFill>
                <a:schemeClr val="tx2">
                  <a:satMod val="20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426720" y="1125415"/>
            <a:ext cx="11446412" cy="5627077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2.  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Ne mënyre qe një aplikacion te konsiderohet ne pajtueshmëri me kërkesat  e përshtatshmërisë </a:t>
            </a:r>
            <a:r>
              <a:rPr lang="sq-A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Aplikuesi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  duhet te dorëzoj: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Deklaratën nën Betim 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dëshmitë lidhur me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kërkesat e </a:t>
            </a:r>
            <a:r>
              <a:rPr lang="sq-A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pershtatshmerise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 (Certifikata nga ATK, nga Gjykata </a:t>
            </a:r>
            <a:r>
              <a:rPr lang="sq-A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etj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) duhet te kërkohen qe te dorëzohen vetëm nga </a:t>
            </a:r>
            <a:r>
              <a:rPr lang="sq-AL" sz="2400" dirty="0" err="1">
                <a:latin typeface="Arial" panose="020B0604020202020204" pitchFamily="34" charset="0"/>
                <a:cs typeface="Arial" panose="020B0604020202020204" pitchFamily="34" charset="0"/>
              </a:rPr>
              <a:t>aplikuesit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te cilët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AK k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a nder mend qe ti ftoj qe te tenderojnë.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/>
          </a:p>
          <a:p>
            <a:pPr marL="509588" indent="-392113">
              <a:buNone/>
              <a:tabLst>
                <a:tab pos="509588" algn="l"/>
              </a:tabLst>
              <a:defRPr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5A331B-0D58-433D-8A98-80E4E34E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39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74886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633046" y="838199"/>
            <a:ext cx="10930597" cy="5667103"/>
          </a:xfrm>
        </p:spPr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sq-AL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Qëllimi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</a:p>
          <a:p>
            <a:pPr marL="0" lvl="0" indent="0">
              <a:buNone/>
            </a:pPr>
            <a:endParaRPr lang="en-US" sz="3600" dirty="0"/>
          </a:p>
          <a:p>
            <a:pPr lvl="0">
              <a:buFont typeface="Wingdings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Cili dëshmi mund ti kërkoni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OE</a:t>
            </a:r>
            <a:r>
              <a:rPr lang="sq-AL" dirty="0">
                <a:latin typeface="Arial" panose="020B0604020202020204" pitchFamily="34" charset="0"/>
                <a:cs typeface="Arial" panose="020B0604020202020204" pitchFamily="34" charset="0"/>
              </a:rPr>
              <a:t> për të dëshmuar se janë përmbushur kriteret e përzgjedhjes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 dhe ku duhet të përcaktohen  </a:t>
            </a:r>
            <a:r>
              <a:rPr lang="sq-AL" dirty="0">
                <a:latin typeface="Arial" panose="020B0604020202020204" pitchFamily="34" charset="0"/>
                <a:cs typeface="Arial" panose="020B0604020202020204" pitchFamily="34" charset="0"/>
              </a:rPr>
              <a:t>kriteret e përzgjedhjes dhe dëshmitë e kërkuara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Hapat kryesor </a:t>
            </a:r>
            <a:r>
              <a:rPr lang="sq-AL" dirty="0">
                <a:latin typeface="Arial" panose="020B0604020202020204" pitchFamily="34" charset="0"/>
                <a:cs typeface="Arial" panose="020B0604020202020204" pitchFamily="34" charset="0"/>
              </a:rPr>
              <a:t>që ju duhet të ndiqni dhe </a:t>
            </a:r>
            <a:r>
              <a:rPr lang="sq-A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parimet kryesore </a:t>
            </a:r>
            <a:r>
              <a:rPr lang="sq-AL" dirty="0">
                <a:latin typeface="Arial" panose="020B0604020202020204" pitchFamily="34" charset="0"/>
                <a:cs typeface="Arial" panose="020B0604020202020204" pitchFamily="34" charset="0"/>
              </a:rPr>
              <a:t>që ju duhet të respektoni në procesin e përzgjedhjes së operatorëve ekonomikë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sq-AL" sz="36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78A24C-389C-420C-8176-30D4795A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4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1937384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411" y="0"/>
            <a:ext cx="10048352" cy="9797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 konsiderohet i përgjegjshëm  një Aplikacion?</a:t>
            </a: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sq-AL" sz="3200" b="1" i="1" dirty="0">
              <a:solidFill>
                <a:schemeClr val="tx2">
                  <a:satMod val="20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426720" y="1125415"/>
            <a:ext cx="11446412" cy="5627077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3.  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Ne mënyre qe një aplikacion te konsiderohet ne pajtueshmëri me kërkesat  e përshtatshmërisë profesionale </a:t>
            </a:r>
            <a:r>
              <a:rPr lang="sq-A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Aplikuesi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  duhet te dorëzoj: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Dëshminë mbi regjistrimin në regjistrin profesional, komercial dhe/apo të korporatave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Autorizimin, licencën apo anëtarësinë në organizatë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pPr algn="ctr"/>
            <a:endParaRPr lang="en-US" b="1" dirty="0"/>
          </a:p>
          <a:p>
            <a:pPr marL="509588" indent="-392113">
              <a:buNone/>
              <a:tabLst>
                <a:tab pos="509588" algn="l"/>
              </a:tabLst>
              <a:defRPr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5A331B-0D58-433D-8A98-80E4E34E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40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2995656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411" y="0"/>
            <a:ext cx="10048352" cy="9797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 konsiderohet i përgjegjshëm  një Aplikacion?</a:t>
            </a: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(5)</a:t>
            </a: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sq-AL" sz="3200" b="1" i="1" dirty="0">
              <a:solidFill>
                <a:schemeClr val="tx2">
                  <a:satMod val="20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426720" y="1125415"/>
            <a:ext cx="11446412" cy="5627077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4.  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Ne mënyre qe një aplikacion te konsiderohet ne pajtueshmëri me kërkesat  ekonomike/financiare </a:t>
            </a:r>
            <a:r>
              <a:rPr lang="sq-A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Aplikuesi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  duhet te dorëzoj: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Dëshmitë mbi kërkesat e përcaktuara nga AK p.sh.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Kopje të pasqyrave në të ardhura dhe raporteve të </a:t>
            </a:r>
            <a:r>
              <a:rPr lang="sq-AL" sz="2400" dirty="0" err="1">
                <a:latin typeface="Arial" panose="020B0604020202020204" pitchFamily="34" charset="0"/>
                <a:cs typeface="Arial" panose="020B0604020202020204" pitchFamily="34" charset="0"/>
              </a:rPr>
              <a:t>menaxhmentit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të certifikuara nga një kompani e licencuar a auditivit me reputacion apo një auditor i licencuar i pavarur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Deklaratat tatimore Vjetore te dorëzuara ne ATK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  <a:p>
            <a:pPr algn="ctr"/>
            <a:endParaRPr lang="en-US" b="1" dirty="0"/>
          </a:p>
          <a:p>
            <a:pPr marL="509588" indent="-392113">
              <a:buNone/>
              <a:tabLst>
                <a:tab pos="509588" algn="l"/>
              </a:tabLst>
              <a:defRPr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5A331B-0D58-433D-8A98-80E4E34E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41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8634261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411" y="0"/>
            <a:ext cx="10048352" cy="9797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 konsiderohet i përgjegjshëm  një Aplikacion?</a:t>
            </a: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(6)</a:t>
            </a: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sq-AL" sz="3200" b="1" i="1" dirty="0">
              <a:solidFill>
                <a:schemeClr val="tx2">
                  <a:satMod val="20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426720" y="1125415"/>
            <a:ext cx="11446412" cy="5627077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5.  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Ne mënyre qe një aplikacion te konsiderohet ne pajtueshmëri me kërkesat    teknike dhe aftësitë profesionale </a:t>
            </a:r>
            <a:r>
              <a:rPr lang="sq-A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Aplikuesi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  duhet te dorëzoj: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Dëshmitë mbi kërkesat e përcaktuara nga AK p.sh 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Një listë që liston furnizimet kryesore relevante,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CV, referencat,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pajisjet </a:t>
            </a:r>
            <a:r>
              <a:rPr lang="sq-AL" sz="2400" dirty="0" err="1">
                <a:latin typeface="Arial" panose="020B0604020202020204" pitchFamily="34" charset="0"/>
                <a:cs typeface="Arial" panose="020B0604020202020204" pitchFamily="34" charset="0"/>
              </a:rPr>
              <a:t>etj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pPr algn="ctr"/>
            <a:endParaRPr lang="en-US" b="1" dirty="0"/>
          </a:p>
          <a:p>
            <a:pPr marL="509588" indent="-392113">
              <a:buNone/>
              <a:tabLst>
                <a:tab pos="509588" algn="l"/>
              </a:tabLst>
              <a:defRPr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5A331B-0D58-433D-8A98-80E4E34E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42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1228805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411" y="0"/>
            <a:ext cx="10048352" cy="9797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Pyetje</a:t>
            </a: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sq-AL" sz="3200" b="1" i="1" dirty="0">
              <a:solidFill>
                <a:schemeClr val="tx2">
                  <a:satMod val="20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426720" y="1125415"/>
            <a:ext cx="11446412" cy="5627077"/>
          </a:xfrm>
        </p:spPr>
        <p:txBody>
          <a:bodyPr rtlCol="0">
            <a:noAutofit/>
          </a:bodyPr>
          <a:lstStyle/>
          <a:p>
            <a:endParaRPr lang="en-US" i="1" dirty="0"/>
          </a:p>
          <a:p>
            <a:endParaRPr lang="en-US" i="1" dirty="0"/>
          </a:p>
          <a:p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Si  të veprohet , me Grupin e operatorëve ekonomik, i cili në fazën e parë është kualifikuar dhe tani në fazën e dytë kërkon të tërhiqet një anëtar i grupit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pPr algn="ctr"/>
            <a:endParaRPr lang="en-US" b="1" dirty="0"/>
          </a:p>
          <a:p>
            <a:pPr marL="509588" indent="-392113">
              <a:buNone/>
              <a:tabLst>
                <a:tab pos="509588" algn="l"/>
              </a:tabLst>
              <a:defRPr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5A331B-0D58-433D-8A98-80E4E34E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43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320369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411" y="0"/>
            <a:ext cx="10048352" cy="9797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Përzgjedhja e Operatoreve Ekonomik</a:t>
            </a:r>
            <a:r>
              <a:rPr lang="sq-AL" sz="3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q-AL" sz="3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sq-AL" sz="3200" b="1" i="1" dirty="0">
              <a:solidFill>
                <a:schemeClr val="tx2">
                  <a:satMod val="20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426720" y="1125415"/>
            <a:ext cx="11446412" cy="5627077"/>
          </a:xfrm>
        </p:spPr>
        <p:txBody>
          <a:bodyPr rtlCol="0">
            <a:noAutofit/>
          </a:bodyPr>
          <a:lstStyle/>
          <a:p>
            <a:endParaRPr lang="en-US" i="1" dirty="0"/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kur vendosë strategjinë e përgjithshme për përzgjedhjen 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OE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, duhet të përcaktojë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 vetëm kriteret e përzgjedhjes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që do të zbatohen dhe provat që duhet kërkuar, por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edhe numrin 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që do të ftohen për tenderim siç tregohet më poshtë 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Nëse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ka caktuar numrin maksimal të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OE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që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do të ftojë për tenderim (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maksimum 6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kjo mund të rezul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tojë, në praktikë, në një situatë ku,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gjatë procesit të përzgjedhjes, numri aktual i operatorëve ekonomikë që plotësojnë kriteret e përzgjedhjes është më i lartë se sa numri maksimal që do të ftohen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algn="ctr"/>
            <a:endParaRPr lang="en-US" b="1" dirty="0"/>
          </a:p>
          <a:p>
            <a:pPr marL="509588" indent="-392113">
              <a:buNone/>
              <a:tabLst>
                <a:tab pos="509588" algn="l"/>
              </a:tabLst>
              <a:defRPr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5A331B-0D58-433D-8A98-80E4E34E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44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7191637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411" y="0"/>
            <a:ext cx="10048352" cy="9797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Përzgjedhja e Operatoreve Ekonomik</a:t>
            </a: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r>
              <a:rPr lang="sq-AL" sz="3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q-AL" sz="3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sq-AL" sz="3200" b="1" i="1" dirty="0">
              <a:solidFill>
                <a:schemeClr val="tx2">
                  <a:satMod val="20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426720" y="1125415"/>
            <a:ext cx="11446412" cy="5627077"/>
          </a:xfrm>
        </p:spPr>
        <p:txBody>
          <a:bodyPr rtlCol="0">
            <a:noAutofit/>
          </a:bodyPr>
          <a:lstStyle/>
          <a:p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 përzgjidhen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që do të ftohen për tenderim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nga radhët e operatorëve ekonomikë të kualifikuar,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duhet të marrë në konsideratë: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gjendjen e tyre financiare; ose 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i="1" dirty="0">
                <a:latin typeface="Arial" panose="020B0604020202020204" pitchFamily="34" charset="0"/>
                <a:cs typeface="Arial" panose="020B0604020202020204" pitchFamily="34" charset="0"/>
              </a:rPr>
              <a:t>Kapaciteti e tyre teknik. 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Kjo analizë do të rezultojë në një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renditje relative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të kualifikuar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faktorët te cilët do te merren parasysh gjate ri-vlerësimit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duhet te përcaktohen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ne Njoftimin për kontrate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algn="ctr"/>
            <a:endParaRPr lang="en-US" b="1" dirty="0"/>
          </a:p>
          <a:p>
            <a:pPr marL="509588" indent="-392113">
              <a:buNone/>
              <a:tabLst>
                <a:tab pos="509588" algn="l"/>
              </a:tabLst>
              <a:defRPr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5A331B-0D58-433D-8A98-80E4E34E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45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513214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3961"/>
          </a:xfrm>
        </p:spPr>
        <p:txBody>
          <a:bodyPr>
            <a:noAutofit/>
          </a:bodyPr>
          <a:lstStyle/>
          <a:p>
            <a:pPr algn="ctr"/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Shembulli nr.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1045029"/>
            <a:ext cx="11734465" cy="5447846"/>
          </a:xfrm>
        </p:spPr>
        <p:txBody>
          <a:bodyPr>
            <a:normAutofit/>
          </a:bodyPr>
          <a:lstStyle/>
          <a:p>
            <a:pPr algn="just"/>
            <a:r>
              <a:rPr lang="sq-AL" sz="2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Në një procedurë të kufizuar për dhënien e kontratës për furnizim me kompjuterë në një universitet, një nga kriteret e përzgjedhjes (në lidhje me kapacitetin teknik) që do të zbatohet mund të kërkojë që: "Kriteri i Kapacitetit teknik: a) përvoja: </a:t>
            </a:r>
            <a:endParaRPr lang="en-US" sz="24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Operatorët ekonomik kanë përfunduar me sukses të paktën dy kontrata për furnizim me kompjuterë të një vlere minimale prej 100.000 euro ne secilin vit gjate dy viteve te fundit ".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sq-AL" sz="2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Si një shembull, autoriteti kontraktues mund të deklarojë si në vijim: </a:t>
            </a:r>
            <a:endParaRPr lang="en-US" sz="24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sq-AL" sz="2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Kufizime në numrin e operatorëve të cilët do të ftohen për tenderim (procedurë e kufizuar) “Në bazë të aplikacioneve të pranuara, së paku 3 dhe më së shumti 6 kandidat do të ftohen për të dorëzuar tenderët e detajuar të kësaj kontrate</a:t>
            </a:r>
            <a:r>
              <a:rPr lang="en-US" sz="2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sq-AL" sz="24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89CB7-CF4F-4C12-B386-B21EAA1D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46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3630604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217" y="328263"/>
            <a:ext cx="10880188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sq-AL" sz="3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Kriteret e kapacitet financiar ose teknik si kritere shtese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6" y="1227908"/>
            <a:ext cx="11648050" cy="4961877"/>
          </a:xfrm>
        </p:spPr>
        <p:txBody>
          <a:bodyPr>
            <a:normAutofit/>
          </a:bodyPr>
          <a:lstStyle/>
          <a:p>
            <a:r>
              <a:rPr lang="sq-AL" sz="2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Nëse më shumë se 6 kandidat të përshtatshëm i plotësojnë kriteret e mësipërme të përzgjedhjes, përparësitë dhe dobësitë relevante të aplikacioneve të këtyre kandidatëve do të ri-ekzaminohen për të identifikuar gjashtë aplikacionet më të mira për procedurën e tenderit. </a:t>
            </a:r>
            <a:endParaRPr lang="en-US" sz="24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sq-AL" sz="2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Të vetmit faktorë të cilët do të merren parasysh gjatë këtij ri-ekzaminimi janë: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Numri më i madh i kontratave të përfunduara me sukses që plotësojnë kriterin e kapacitetit teknik të deklaruar në njoftimin e kontratës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AF08B-9FA1-418D-881F-961E9CC2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47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4877709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217" y="328263"/>
            <a:ext cx="10880188" cy="679904"/>
          </a:xfrm>
        </p:spPr>
        <p:txBody>
          <a:bodyPr>
            <a:normAutofit/>
          </a:bodyPr>
          <a:lstStyle/>
          <a:p>
            <a:pPr algn="ctr"/>
            <a:r>
              <a:rPr lang="sq-AL" sz="3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Shembull i mire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6" y="1227908"/>
            <a:ext cx="11648050" cy="4961877"/>
          </a:xfrm>
        </p:spPr>
        <p:txBody>
          <a:bodyPr>
            <a:noAutofit/>
          </a:bodyPr>
          <a:lstStyle/>
          <a:p>
            <a:r>
              <a:rPr lang="sq-AL" sz="2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"Kriteri i Kapacitetit teknik: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Përvoja: Operatorët ekonomik kanë përfunduar me sukses të paktën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 kontrata për furnizim me kompjuterë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me një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vlerë minimale prej 100,000 euro secila në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vitet e fundit ".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 "Nëse më shumë se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gjashtë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plotësojnë kriteret e përzgjedhjes,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ë vetmit faktorë që do të merren parasysh gjatë këtij ekzaminimi janë në vijim: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Numri më i larte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i kontratave të përfunduara me sukses që plotësojnë kriterin e kapacitetit teknik deklaruar nën a) më sipër;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Vlera më e lartë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e kontratave të përfunduara me sukses që plotësojnë kriterin e kapacitetit teknik deklaruar në nen a) më sipër.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Shënim: se pari aplikohet (i) dhe më pas aplikohet (</a:t>
            </a:r>
            <a:r>
              <a:rPr lang="sq-AL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në rast se dy ose më shumë operatorë ekonomikë kanë të njëjtin numër të kontratave të përfunduara me sukses për (i) "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AF08B-9FA1-418D-881F-961E9CC2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48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244682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217" y="328263"/>
            <a:ext cx="10880188" cy="6799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q-AL" sz="3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Demonstrim i </a:t>
            </a:r>
            <a:r>
              <a:rPr lang="sq-AL" sz="36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Plotesimit</a:t>
            </a:r>
            <a:r>
              <a:rPr lang="sq-AL" sz="3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te formave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6" y="1201320"/>
            <a:ext cx="11648050" cy="4961877"/>
          </a:xfrm>
        </p:spPr>
        <p:txBody>
          <a:bodyPr>
            <a:normAutofit/>
          </a:bodyPr>
          <a:lstStyle/>
          <a:p>
            <a:r>
              <a:rPr lang="sq-AL" b="1" u="sng" dirty="0">
                <a:hlinkClick r:id="rId2"/>
              </a:rPr>
              <a:t>Faza e pare</a:t>
            </a:r>
          </a:p>
          <a:p>
            <a:r>
              <a:rPr lang="sq-AL" u="sng" dirty="0">
                <a:hlinkClick r:id="rId2"/>
              </a:rPr>
              <a:t>B33 Dokumenti Standard i </a:t>
            </a:r>
            <a:r>
              <a:rPr lang="sq-AL" u="sng" dirty="0" err="1">
                <a:hlinkClick r:id="rId2"/>
              </a:rPr>
              <a:t>Parakualifikimit</a:t>
            </a:r>
            <a:endParaRPr lang="sq-AL" u="sng" dirty="0"/>
          </a:p>
          <a:p>
            <a:r>
              <a:rPr lang="sq-AL" u="sng" dirty="0">
                <a:hlinkClick r:id="rId3"/>
              </a:rPr>
              <a:t>B37 Raporti i </a:t>
            </a:r>
            <a:r>
              <a:rPr lang="sq-AL" u="sng" dirty="0" err="1">
                <a:hlinkClick r:id="rId3"/>
              </a:rPr>
              <a:t>Vlersimit</a:t>
            </a:r>
            <a:r>
              <a:rPr lang="sq-AL" u="sng" dirty="0">
                <a:hlinkClick r:id="rId3"/>
              </a:rPr>
              <a:t> te aplikacioneve Lista e ngushte - </a:t>
            </a:r>
            <a:r>
              <a:rPr lang="sq-AL" u="sng" dirty="0" err="1">
                <a:hlinkClick r:id="rId3"/>
              </a:rPr>
              <a:t>Procedur</a:t>
            </a:r>
            <a:r>
              <a:rPr lang="sq-AL" u="sng" dirty="0">
                <a:hlinkClick r:id="rId3"/>
              </a:rPr>
              <a:t> e Kufizuar dhe konkurruese me negociata</a:t>
            </a:r>
            <a:endParaRPr lang="sq-AL" u="sng" dirty="0"/>
          </a:p>
          <a:p>
            <a:pPr marL="0" indent="0">
              <a:buNone/>
            </a:pPr>
            <a:endParaRPr lang="sq-AL" u="sng" dirty="0"/>
          </a:p>
          <a:p>
            <a:r>
              <a:rPr lang="sq-AL" b="1" u="sng" dirty="0"/>
              <a:t>Faza e dyte</a:t>
            </a:r>
          </a:p>
          <a:p>
            <a:endParaRPr lang="sq-AL" u="sng" dirty="0"/>
          </a:p>
          <a:p>
            <a:r>
              <a:rPr lang="sq-AL" u="sng" dirty="0">
                <a:hlinkClick r:id="rId4"/>
              </a:rPr>
              <a:t>B20 Dosja e Tenderit - Furnizim - </a:t>
            </a:r>
            <a:r>
              <a:rPr lang="sq-AL" u="sng" dirty="0" err="1">
                <a:hlinkClick r:id="rId4"/>
              </a:rPr>
              <a:t>Procedur</a:t>
            </a:r>
            <a:r>
              <a:rPr lang="sq-AL" u="sng" dirty="0">
                <a:hlinkClick r:id="rId4"/>
              </a:rPr>
              <a:t> e Kufizuar</a:t>
            </a:r>
            <a:r>
              <a:rPr lang="sq-AL" u="sng" dirty="0"/>
              <a:t> </a:t>
            </a:r>
          </a:p>
          <a:p>
            <a:r>
              <a:rPr lang="sq-AL" u="sng" dirty="0">
                <a:hlinkClick r:id="rId5"/>
              </a:rPr>
              <a:t>B38 Raporti i </a:t>
            </a:r>
            <a:r>
              <a:rPr lang="sq-AL" u="sng" dirty="0" err="1">
                <a:hlinkClick r:id="rId5"/>
              </a:rPr>
              <a:t>Vlersimit</a:t>
            </a:r>
            <a:r>
              <a:rPr lang="sq-AL" u="sng" dirty="0">
                <a:hlinkClick r:id="rId5"/>
              </a:rPr>
              <a:t> te </a:t>
            </a:r>
            <a:r>
              <a:rPr lang="sq-AL" u="sng" dirty="0" err="1">
                <a:hlinkClick r:id="rId5"/>
              </a:rPr>
              <a:t>tenderve</a:t>
            </a:r>
            <a:r>
              <a:rPr lang="sq-AL" u="sng" dirty="0">
                <a:hlinkClick r:id="rId5"/>
              </a:rPr>
              <a:t> - </a:t>
            </a:r>
            <a:r>
              <a:rPr lang="sq-AL" u="sng" dirty="0" err="1">
                <a:hlinkClick r:id="rId5"/>
              </a:rPr>
              <a:t>Procedur</a:t>
            </a:r>
            <a:r>
              <a:rPr lang="sq-AL" u="sng" dirty="0">
                <a:hlinkClick r:id="rId5"/>
              </a:rPr>
              <a:t> e Kufizuar dhe </a:t>
            </a:r>
            <a:r>
              <a:rPr lang="sq-AL" u="sng" dirty="0" err="1">
                <a:hlinkClick r:id="rId5"/>
              </a:rPr>
              <a:t>konkurrese</a:t>
            </a:r>
            <a:r>
              <a:rPr lang="sq-AL" u="sng" dirty="0">
                <a:hlinkClick r:id="rId5"/>
              </a:rPr>
              <a:t> me negociata</a:t>
            </a:r>
            <a:endParaRPr lang="sq-A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AF08B-9FA1-418D-881F-961E9CC2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49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48556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633046" y="1016000"/>
            <a:ext cx="10930597" cy="548930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q-AL" sz="36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78A24C-389C-420C-8176-30D4795A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5</a:t>
            </a:fld>
            <a:endParaRPr lang="sq-AL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A980372-EBF7-4A57-9B6F-7E5D6E4B4468}"/>
              </a:ext>
            </a:extLst>
          </p:cNvPr>
          <p:cNvSpPr txBox="1">
            <a:spLocks noChangeArrowheads="1"/>
          </p:cNvSpPr>
          <p:nvPr/>
        </p:nvSpPr>
        <p:spPr>
          <a:xfrm>
            <a:off x="277446" y="457200"/>
            <a:ext cx="10930597" cy="78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sq-AL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Historiku</a:t>
            </a:r>
            <a:endParaRPr lang="en-GB" sz="3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sq-AL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EE9CC23-A349-4C75-9722-CABC67313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6973"/>
              </p:ext>
            </p:extLst>
          </p:nvPr>
        </p:nvGraphicFramePr>
        <p:xfrm>
          <a:off x="1572064" y="1590040"/>
          <a:ext cx="950233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1168">
                  <a:extLst>
                    <a:ext uri="{9D8B030D-6E8A-4147-A177-3AD203B41FA5}">
                      <a16:colId xmlns:a16="http://schemas.microsoft.com/office/drawing/2014/main" val="3587316764"/>
                    </a:ext>
                  </a:extLst>
                </a:gridCol>
                <a:gridCol w="4751168">
                  <a:extLst>
                    <a:ext uri="{9D8B030D-6E8A-4147-A177-3AD203B41FA5}">
                      <a16:colId xmlns:a16="http://schemas.microsoft.com/office/drawing/2014/main" val="3516702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q-AL" sz="2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Perdorimi I procedures me miratim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483983"/>
                  </a:ext>
                </a:extLst>
              </a:tr>
              <a:tr h="400476">
                <a:tc>
                  <a:txBody>
                    <a:bodyPr/>
                    <a:lstStyle/>
                    <a:p>
                      <a:r>
                        <a:rPr lang="sq-AL" sz="2400" b="1" noProof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LIGJI Nr. 2003/17, 2004 </a:t>
                      </a:r>
                      <a:endParaRPr lang="sq-AL" sz="24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</a:p>
                    <a:p>
                      <a:r>
                        <a:rPr lang="sq-AL" sz="2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aplikacione dhe 3 oferta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22585"/>
                  </a:ext>
                </a:extLst>
              </a:tr>
              <a:tr h="400476">
                <a:tc>
                  <a:txBody>
                    <a:bodyPr/>
                    <a:lstStyle/>
                    <a:p>
                      <a:r>
                        <a:rPr lang="sq-AL" sz="2400" b="1" noProof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Nr. 2007/20, 2007</a:t>
                      </a:r>
                      <a:endParaRPr lang="sq-AL" sz="24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400" kern="1200" noProof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Konstatimi me </a:t>
                      </a:r>
                      <a:r>
                        <a:rPr lang="sq-AL" sz="2400" kern="1200" noProof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shkrim nga ZP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2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aplikacione dhe 3 oferta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067675"/>
                  </a:ext>
                </a:extLst>
              </a:tr>
              <a:tr h="4004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2400" b="1" noProof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Ligji nr. 03/L-241,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4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24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aplikacione dhe 3 oferta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397743"/>
                  </a:ext>
                </a:extLst>
              </a:tr>
              <a:tr h="2320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2400" b="1" noProof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Ligji nr. 05/L-068, 2016</a:t>
                      </a:r>
                    </a:p>
                    <a:p>
                      <a:endParaRPr lang="sq-AL" sz="24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4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24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aplikacione dhe 1 oferta</a:t>
                      </a:r>
                    </a:p>
                    <a:p>
                      <a:endParaRPr lang="sq-AL" sz="2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75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217" y="328263"/>
            <a:ext cx="10880188" cy="679904"/>
          </a:xfrm>
        </p:spPr>
        <p:txBody>
          <a:bodyPr>
            <a:normAutofit/>
          </a:bodyPr>
          <a:lstStyle/>
          <a:p>
            <a:pPr algn="ctr"/>
            <a:endParaRPr lang="sq-AL" sz="36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6" y="1227908"/>
            <a:ext cx="11648050" cy="4961877"/>
          </a:xfrm>
        </p:spPr>
        <p:txBody>
          <a:bodyPr>
            <a:normAutofit/>
          </a:bodyPr>
          <a:lstStyle/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sq-AL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Pyetje</a:t>
            </a:r>
            <a:endParaRPr lang="sq-AL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AF08B-9FA1-418D-881F-961E9CC2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50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791242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217" y="328263"/>
            <a:ext cx="10880188" cy="679904"/>
          </a:xfrm>
        </p:spPr>
        <p:txBody>
          <a:bodyPr>
            <a:normAutofit/>
          </a:bodyPr>
          <a:lstStyle/>
          <a:p>
            <a:pPr algn="ctr"/>
            <a:endParaRPr lang="sq-AL" sz="36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6" y="1227908"/>
            <a:ext cx="11648050" cy="4961877"/>
          </a:xfrm>
        </p:spPr>
        <p:txBody>
          <a:bodyPr>
            <a:normAutofit/>
          </a:bodyPr>
          <a:lstStyle/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sq-AL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 </a:t>
            </a:r>
            <a:r>
              <a:rPr lang="sq-AL" sz="28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falemnderit</a:t>
            </a:r>
            <a:r>
              <a:rPr lang="sq-AL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  <a:endParaRPr lang="sq-AL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AF08B-9FA1-418D-881F-961E9CC2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51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12489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750423" y="91440"/>
            <a:ext cx="7622177" cy="114953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sq-AL" sz="3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Procedura</a:t>
            </a:r>
            <a:r>
              <a:rPr lang="sq-AL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e kufizuar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62708" y="1410789"/>
            <a:ext cx="11169747" cy="4945561"/>
          </a:xfrm>
        </p:spPr>
        <p:txBody>
          <a:bodyPr>
            <a:normAutofit lnSpcReduction="10000"/>
          </a:bodyPr>
          <a:lstStyle/>
          <a:p>
            <a:pPr marL="182563" indent="0">
              <a:buNone/>
            </a:pPr>
            <a:r>
              <a:rPr lang="sq-AL" altLang="sq-AL" sz="2600" b="1" dirty="0">
                <a:solidFill>
                  <a:srgbClr val="FF00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Çka është Procedura e kufizuar-definicioni? </a:t>
            </a:r>
          </a:p>
          <a:p>
            <a:pPr marL="739775" lvl="1"/>
            <a:r>
              <a:rPr lang="en-US" altLang="sq-AL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“</a:t>
            </a:r>
            <a:r>
              <a:rPr lang="sq-AL" altLang="sq-AL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Procedurat e prokurimit në të cilat secili operator ekonomik mund të kërkoj të marrë pjesë dhe ku vetëm ata operatorë ekonomik të ftuar nga autoriteti kontraktues mund të dorëzojnë një tender</a:t>
            </a:r>
            <a:r>
              <a:rPr lang="en-US" altLang="sq-AL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”</a:t>
            </a:r>
            <a:r>
              <a:rPr lang="sq-AL" altLang="sq-AL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(Neni 4, 1.53- përkufizimet )</a:t>
            </a:r>
            <a:endParaRPr lang="en-US" altLang="sq-AL" sz="2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39775" lvl="1"/>
            <a:endParaRPr lang="sq-AL" altLang="sq-AL" sz="2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82563" indent="0">
              <a:buNone/>
            </a:pPr>
            <a:r>
              <a:rPr lang="sq-AL" altLang="sq-AL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Procedurën e hapur apo te kufizuar ?!!!</a:t>
            </a:r>
          </a:p>
          <a:p>
            <a:pPr marL="739775" lvl="1"/>
            <a:r>
              <a:rPr lang="sq-AL" altLang="sq-AL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Ligji nuk parasheh ndonjë kusht</a:t>
            </a:r>
          </a:p>
          <a:p>
            <a:pPr marL="739775" lvl="1"/>
            <a:r>
              <a:rPr lang="sq-AL" altLang="sq-AL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Janë disa faktorë për tu konsideruar</a:t>
            </a:r>
          </a:p>
          <a:p>
            <a:pPr marL="739775" lvl="1"/>
            <a:r>
              <a:rPr lang="sq-AL" altLang="sq-AL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Por, nuk ka përjashtim “ekskluziv”</a:t>
            </a:r>
          </a:p>
          <a:p>
            <a:pPr marL="739775" lvl="1"/>
            <a:r>
              <a:rPr lang="sq-AL" altLang="sq-AL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Secila ka përparësitë dhe mangësitë</a:t>
            </a:r>
          </a:p>
          <a:p>
            <a:pPr marL="739775" lvl="1"/>
            <a:r>
              <a:rPr lang="sq-AL" altLang="sq-AL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“E kufizuara” me shume për kontrata te mëdha dhe komplekse</a:t>
            </a:r>
          </a:p>
          <a:p>
            <a:pPr marL="739775" lvl="1"/>
            <a:r>
              <a:rPr lang="sq-AL" altLang="sq-AL" sz="2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“e hapura” , për “te gjitha” por me shume për  kontrata te rëndomta </a:t>
            </a:r>
          </a:p>
          <a:p>
            <a:pPr marL="739775" lvl="1">
              <a:buNone/>
            </a:pPr>
            <a:endParaRPr lang="sq-AL" altLang="sq-A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27244B-A00D-4580-9CC5-55E4F0CEB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6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98261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0559"/>
            <a:ext cx="8534400" cy="111778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sq-AL" sz="3200" b="1" dirty="0">
                <a:solidFill>
                  <a:schemeClr val="tx2">
                    <a:satMod val="20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Procedura e kufizuar – dallimet, përparësitë dhe dobësitë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83326" y="1690255"/>
            <a:ext cx="5841274" cy="4544290"/>
          </a:xfrm>
        </p:spPr>
        <p:txBody>
          <a:bodyPr>
            <a:normAutofit/>
          </a:bodyPr>
          <a:lstStyle/>
          <a:p>
            <a:pPr marL="411163">
              <a:buFont typeface="Wingdings" panose="05000000000000000000" pitchFamily="2" charset="2"/>
              <a:buChar char="ü"/>
            </a:pPr>
            <a:r>
              <a:rPr lang="sq-AL" altLang="sq-AL" sz="2400" b="1" dirty="0">
                <a:solidFill>
                  <a:srgbClr val="FF00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Procedura e Hapur: </a:t>
            </a:r>
          </a:p>
          <a:p>
            <a:pPr marL="457200" lvl="1" indent="-287338"/>
            <a:r>
              <a:rPr lang="sq-AL" altLang="sq-AL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 gjithë mund te ofertojnë</a:t>
            </a:r>
          </a:p>
          <a:p>
            <a:pPr marL="457200" lvl="1" indent="-287338"/>
            <a:r>
              <a:rPr lang="sq-AL" altLang="sq-AL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Vlerësimi </a:t>
            </a:r>
            <a:r>
              <a:rPr lang="en-US" altLang="sq-AL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ne </a:t>
            </a:r>
            <a:r>
              <a:rPr lang="en-US" altLang="sq-AL" dirty="0" err="1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nje</a:t>
            </a:r>
            <a:r>
              <a:rPr lang="en-US" altLang="sq-AL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sq-AL" altLang="sq-AL" dirty="0" err="1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faz</a:t>
            </a:r>
            <a:r>
              <a:rPr lang="en-US" altLang="sq-AL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</a:t>
            </a:r>
            <a:r>
              <a:rPr lang="sq-AL" altLang="sq-AL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Afatet me te shkurtra</a:t>
            </a:r>
          </a:p>
          <a:p>
            <a:pPr marL="457200" lvl="1" indent="-287338"/>
            <a:r>
              <a:rPr lang="sq-AL" altLang="sq-AL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Numri i madhe i ofertave –kosto e larte </a:t>
            </a:r>
          </a:p>
          <a:p>
            <a:pPr marL="457200" lvl="1" indent="-287338"/>
            <a:r>
              <a:rPr lang="sq-AL" altLang="sq-AL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Vështirësi ne vlerësim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248400" y="1510145"/>
            <a:ext cx="5612674" cy="4846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sq-AL" sz="24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 e kufizuar: </a:t>
            </a:r>
          </a:p>
          <a:p>
            <a:pPr marL="577850" lvl="1" indent="-342900">
              <a:lnSpc>
                <a:spcPct val="90000"/>
              </a:lnSpc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sq-AL" sz="2400" kern="0" dirty="0">
                <a:latin typeface="Arial" panose="020B0604020202020204" pitchFamily="34" charset="0"/>
                <a:cs typeface="Arial" panose="020B0604020202020204" pitchFamily="34" charset="0"/>
              </a:rPr>
              <a:t>Te gjithë mund te aplikojnë – për kualifikim</a:t>
            </a:r>
          </a:p>
          <a:p>
            <a:pPr marL="577850" lvl="1" indent="-342900">
              <a:lnSpc>
                <a:spcPct val="90000"/>
              </a:lnSpc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sq-AL" sz="2400" kern="0" dirty="0">
                <a:latin typeface="Arial" panose="020B0604020202020204" pitchFamily="34" charset="0"/>
                <a:cs typeface="Arial" panose="020B0604020202020204" pitchFamily="34" charset="0"/>
              </a:rPr>
              <a:t>Vlerësimi ne dy faza te ndara  dy proceseve te ndarë</a:t>
            </a:r>
          </a:p>
          <a:p>
            <a:pPr marL="577850" lvl="1" indent="-342900">
              <a:lnSpc>
                <a:spcPct val="90000"/>
              </a:lnSpc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sq-AL" sz="2400" kern="0" dirty="0">
                <a:latin typeface="Arial" panose="020B0604020202020204" pitchFamily="34" charset="0"/>
                <a:cs typeface="Arial" panose="020B0604020202020204" pitchFamily="34" charset="0"/>
              </a:rPr>
              <a:t>Afatet me te gjata</a:t>
            </a: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7850" lvl="1" indent="-342900">
              <a:lnSpc>
                <a:spcPct val="90000"/>
              </a:lnSpc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sq-AL" sz="2400" kern="0" dirty="0">
                <a:latin typeface="Arial" panose="020B0604020202020204" pitchFamily="34" charset="0"/>
                <a:cs typeface="Arial" panose="020B0604020202020204" pitchFamily="34" charset="0"/>
              </a:rPr>
              <a:t>Kosto me e ulet </a:t>
            </a: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7850" lvl="1" indent="-342900">
              <a:lnSpc>
                <a:spcPct val="90000"/>
              </a:lnSpc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sq-AL" sz="2400" kern="0" dirty="0">
                <a:latin typeface="Arial" panose="020B0604020202020204" pitchFamily="34" charset="0"/>
                <a:cs typeface="Arial" panose="020B0604020202020204" pitchFamily="34" charset="0"/>
              </a:rPr>
              <a:t>Numri i vogël i OE mundësi për marrëveshje </a:t>
            </a:r>
          </a:p>
          <a:p>
            <a:pPr marL="577850" lvl="1" indent="-342900">
              <a:lnSpc>
                <a:spcPct val="90000"/>
              </a:lnSpc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sq-AL" sz="2400" kern="0" dirty="0">
                <a:latin typeface="Arial" panose="020B0604020202020204" pitchFamily="34" charset="0"/>
                <a:cs typeface="Arial" panose="020B0604020202020204" pitchFamily="34" charset="0"/>
              </a:rPr>
              <a:t>Konkurrencë më efektive</a:t>
            </a:r>
          </a:p>
          <a:p>
            <a:pPr marL="404813" lvl="1" indent="-169863">
              <a:lnSpc>
                <a:spcPct val="90000"/>
              </a:lnSpc>
              <a:spcBef>
                <a:spcPct val="50000"/>
              </a:spcBef>
              <a:buClr>
                <a:srgbClr val="FFFF66"/>
              </a:buClr>
              <a:defRPr/>
            </a:pPr>
            <a:endParaRPr lang="en-US" sz="20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04813" lvl="1" indent="-169863">
              <a:lnSpc>
                <a:spcPct val="90000"/>
              </a:lnSpc>
              <a:spcBef>
                <a:spcPct val="50000"/>
              </a:spcBef>
              <a:buClr>
                <a:srgbClr val="FFFF66"/>
              </a:buClr>
              <a:defRPr/>
            </a:pPr>
            <a:endParaRPr lang="sq-AL" sz="20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F295C3-243C-48F4-8437-B3FB8C6B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7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98954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943"/>
            <a:ext cx="10515600" cy="666841"/>
          </a:xfrm>
        </p:spPr>
        <p:txBody>
          <a:bodyPr>
            <a:normAutofit/>
          </a:bodyPr>
          <a:lstStyle/>
          <a:p>
            <a:pPr algn="ctr"/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Çka është procedura e kufizuar?</a:t>
            </a:r>
            <a:endParaRPr lang="sq-AL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1358537"/>
            <a:ext cx="11690252" cy="4087223"/>
          </a:xfrm>
        </p:spPr>
        <p:txBody>
          <a:bodyPr>
            <a:normAutofit/>
          </a:bodyPr>
          <a:lstStyle/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Procedura e Kufizuar është një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 konkurruese me dy faza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ku vetëm ata OE të cilët i plotësojnë kërkesat minimale, në lidhje me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aftësinë profesionale apo teknike, përvojës dhe ekspertizës dhe kapaciteteve financiare për të kryer një projekt,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ftohen në tender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mund te përdoret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 pune, mallra dhe shërbime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nuk ka nevoje qe te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përmbushet ndonjë kusht i veçante.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2064" lvl="1" indent="0">
              <a:buNone/>
              <a:defRPr/>
            </a:pPr>
            <a:endParaRPr lang="sq-A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3CA92-644B-4A92-BDA3-B61CEACB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8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917651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943"/>
            <a:ext cx="10515600" cy="666841"/>
          </a:xfrm>
        </p:spPr>
        <p:txBody>
          <a:bodyPr>
            <a:normAutofit/>
          </a:bodyPr>
          <a:lstStyle/>
          <a:p>
            <a:pPr algn="ctr"/>
            <a:r>
              <a:rPr lang="sq-A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Çka është procedura e kufizuar?</a:t>
            </a: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sq-AL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1358537"/>
            <a:ext cx="11690252" cy="4087223"/>
          </a:xfrm>
        </p:spPr>
        <p:txBody>
          <a:bodyPr>
            <a:normAutofit/>
          </a:bodyPr>
          <a:lstStyle/>
          <a:p>
            <a:pPr lvl="0"/>
            <a:r>
              <a:rPr lang="sq-AL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faza e pare  e njohur si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A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faza e Para-kualifikimit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ku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të gjithë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ftohen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t’i dorëzojnë kërkesat që të marrin pjesë ne procedurë; dhe </a:t>
            </a:r>
          </a:p>
          <a:p>
            <a:pPr lvl="0">
              <a:buFont typeface="Wingdings" pitchFamily="2" charset="2"/>
              <a:buChar char="Ø"/>
            </a:pP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zgjedh OE </a:t>
            </a:r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të cilët i plotësojnë nivelet minimale të kritereve të përzgjedhjes të specifikuara në njoftimin e kontratës. </a:t>
            </a:r>
            <a:endParaRPr lang="sq-AL" sz="24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Kjo fazë 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përdoret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për të vlerësuar af</a:t>
            </a:r>
            <a:r>
              <a:rPr lang="sq-A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tësinë financiare, teknike dhe / ose profesionale dhe kapacitetin e OE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q-AL" sz="2400" b="1" dirty="0">
                <a:latin typeface="Arial" panose="020B0604020202020204" pitchFamily="34" charset="0"/>
                <a:cs typeface="Arial" panose="020B0604020202020204" pitchFamily="34" charset="0"/>
              </a:rPr>
              <a:t>Kjo nuk ka të bëjë me mënyrën 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se si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OE</a:t>
            </a:r>
            <a:r>
              <a:rPr lang="sq-AL" sz="2400" dirty="0">
                <a:latin typeface="Arial" panose="020B0604020202020204" pitchFamily="34" charset="0"/>
                <a:cs typeface="Arial" panose="020B0604020202020204" pitchFamily="34" charset="0"/>
              </a:rPr>
              <a:t> do të përmbushin kërkesën (do te thotë,  nuk pyet se si ju planifikoni të përmbushni kontratën).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endParaRPr lang="en-GB" sz="2400" dirty="0"/>
          </a:p>
          <a:p>
            <a:pPr marL="512064" lvl="1" indent="0">
              <a:buNone/>
              <a:defRPr/>
            </a:pPr>
            <a:endParaRPr lang="sq-A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3CA92-644B-4A92-BDA3-B61CEACB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C522-1143-49B6-AB7C-7C4373FD91C7}" type="slidenum">
              <a:rPr lang="sq-AL" smtClean="0"/>
              <a:t>9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087302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3224</Words>
  <Application>Microsoft Office PowerPoint</Application>
  <PresentationFormat>Widescreen</PresentationFormat>
  <Paragraphs>465</Paragraphs>
  <Slides>51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Aharoni</vt:lpstr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Procedura e kufizuar</vt:lpstr>
      <vt:lpstr>Procedura e kufizuar – dallimet, përparësitë dhe dobësitë</vt:lpstr>
      <vt:lpstr>Çka është procedura e kufizuar?</vt:lpstr>
      <vt:lpstr>Çka është procedura e kufizuar? (2)</vt:lpstr>
      <vt:lpstr>Çka është procedura e kufizuar? (3)</vt:lpstr>
      <vt:lpstr>Procesi i implementimit</vt:lpstr>
      <vt:lpstr>Publikimi i njoftimit për kontrate</vt:lpstr>
      <vt:lpstr>Publikimi i njoftimit për kontrate (2)</vt:lpstr>
      <vt:lpstr>Ekstarkt nga forma standard e Njoftimit për kontrate </vt:lpstr>
      <vt:lpstr>Dokumentit Para-kualifikues  </vt:lpstr>
      <vt:lpstr>Pranimi dhe hapja e kërkesave për pjesëmarrje (2)</vt:lpstr>
      <vt:lpstr>Pranimi dhe hapja e kërkesave për pjesëmarrje</vt:lpstr>
      <vt:lpstr>Procedura për shqyrtimin e kërkesave për pjesëmarrje – faza e parë</vt:lpstr>
      <vt:lpstr>Procedura për shqyrtimin e kërkesave për pjesëmarrje – faza e pare (2)</vt:lpstr>
      <vt:lpstr>Ftesa për tenderim</vt:lpstr>
      <vt:lpstr>Pranimi i tenderëve. Hapja e tenderit. Procedura për shqyrtimin, vlerësimin dhe krahasimin e tenderëve. Dhënia dhe nënshkrimi i kontratës – faza e dytë</vt:lpstr>
      <vt:lpstr>Afatet Kohore</vt:lpstr>
      <vt:lpstr>Afatet Kohore (2)</vt:lpstr>
      <vt:lpstr>Afatet Kohore (3)</vt:lpstr>
      <vt:lpstr>Pragjet</vt:lpstr>
      <vt:lpstr>Format standarde </vt:lpstr>
      <vt:lpstr>NGJASHMERITE DHE DALLIMET   </vt:lpstr>
      <vt:lpstr>NGJASHMERITE DHE DALLIMET (2)   </vt:lpstr>
      <vt:lpstr>NGJASHMERITE DHE DALLIMET (3)   </vt:lpstr>
      <vt:lpstr>NGJASHMERITE DHE DALLIMET (3)   </vt:lpstr>
      <vt:lpstr>AVANTAZHET dhe DISAVANTAZHET </vt:lpstr>
      <vt:lpstr>AVANTAZHET dhe DISAVANTAZHET (2) </vt:lpstr>
      <vt:lpstr>Procedura e kufizuar-hapat ne detale</vt:lpstr>
      <vt:lpstr>Procedura e kufizuar-hapat ne detale (2)</vt:lpstr>
      <vt:lpstr> Vlerësimi i kërkesave për pjesëmarrje- Faza e pare </vt:lpstr>
      <vt:lpstr> Vlerësimi i kërkesave për pjesëmarrje- Faza e pare (2) </vt:lpstr>
      <vt:lpstr> Kur konsiderohet i përgjegjshëm  një Aplikacion?  </vt:lpstr>
      <vt:lpstr> Kur konsiderohet i përgjegjshëm  një Aplikacion? (2)  </vt:lpstr>
      <vt:lpstr> Kur konsiderohet i përgjegjshëm  një Aplikacion? (3)  </vt:lpstr>
      <vt:lpstr> Kur konsiderohet i përgjegjshëm  një Aplikacion? (4)  </vt:lpstr>
      <vt:lpstr> Kur konsiderohet i përgjegjshëm  një Aplikacion? (5)  </vt:lpstr>
      <vt:lpstr> Kur konsiderohet i përgjegjshëm  një Aplikacion? (6)  </vt:lpstr>
      <vt:lpstr> Pyetje?  </vt:lpstr>
      <vt:lpstr>   Përzgjedhja e Operatoreve Ekonomik   </vt:lpstr>
      <vt:lpstr>   Përzgjedhja e Operatoreve Ekonomik (2)   </vt:lpstr>
      <vt:lpstr>Shembulli nr. 1:</vt:lpstr>
      <vt:lpstr>Kriteret e kapacitet financiar ose teknik si kritere shtese</vt:lpstr>
      <vt:lpstr>Shembull i mire</vt:lpstr>
      <vt:lpstr> Demonstrim i Plotesimit te formave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 e Kufizuar</dc:title>
  <dc:creator>Ilirk</dc:creator>
  <cp:lastModifiedBy>Ilirk</cp:lastModifiedBy>
  <cp:revision>46</cp:revision>
  <dcterms:created xsi:type="dcterms:W3CDTF">2020-07-30T12:01:21Z</dcterms:created>
  <dcterms:modified xsi:type="dcterms:W3CDTF">2020-08-08T13:27:17Z</dcterms:modified>
</cp:coreProperties>
</file>