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879" r:id="rId2"/>
    <p:sldId id="652" r:id="rId3"/>
    <p:sldId id="717" r:id="rId4"/>
    <p:sldId id="750" r:id="rId5"/>
    <p:sldId id="754" r:id="rId6"/>
    <p:sldId id="822" r:id="rId7"/>
    <p:sldId id="824" r:id="rId8"/>
    <p:sldId id="825" r:id="rId9"/>
    <p:sldId id="849" r:id="rId10"/>
    <p:sldId id="880" r:id="rId11"/>
    <p:sldId id="851" r:id="rId12"/>
    <p:sldId id="852" r:id="rId13"/>
    <p:sldId id="853" r:id="rId14"/>
    <p:sldId id="854" r:id="rId15"/>
    <p:sldId id="855" r:id="rId16"/>
    <p:sldId id="856" r:id="rId17"/>
    <p:sldId id="859" r:id="rId18"/>
    <p:sldId id="860" r:id="rId19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9393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68" autoAdjust="0"/>
    <p:restoredTop sz="94291" autoAdjust="0"/>
  </p:normalViewPr>
  <p:slideViewPr>
    <p:cSldViewPr>
      <p:cViewPr varScale="1">
        <p:scale>
          <a:sx n="73" d="100"/>
          <a:sy n="73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4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Click to edit Master text styles</a:t>
            </a:r>
          </a:p>
          <a:p>
            <a:pPr lvl="1"/>
            <a:r>
              <a:rPr lang="el-GR" altLang="el-GR" noProof="0"/>
              <a:t>Second level</a:t>
            </a:r>
          </a:p>
          <a:p>
            <a:pPr lvl="2"/>
            <a:r>
              <a:rPr lang="el-GR" altLang="el-GR" noProof="0"/>
              <a:t>Third level</a:t>
            </a:r>
          </a:p>
          <a:p>
            <a:pPr lvl="3"/>
            <a:r>
              <a:rPr lang="el-GR" altLang="el-GR" noProof="0"/>
              <a:t>Fourth level</a:t>
            </a:r>
          </a:p>
          <a:p>
            <a:pPr lvl="4"/>
            <a:r>
              <a:rPr lang="el-GR" alt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1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067443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57038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AF7F-1AF5-46B5-BDE5-79B0A3A8A3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788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C2D91-5140-E643-83AC-7A21B4B6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8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/\\http\europa.eu\abc\symbols\emblem\images\flag_1.gif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028" name="Picture 27" descr="Planet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78"/>
          <a:stretch>
            <a:fillRect/>
          </a:stretch>
        </p:blipFill>
        <p:spPr bwMode="auto">
          <a:xfrm>
            <a:off x="7239000" y="6172200"/>
            <a:ext cx="1231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http://europa.eu/abc/symbols/emblem/images/flag_1.gif"/>
          <p:cNvPicPr>
            <a:picLocks noChangeAspect="1" noChangeArrowheads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162" y="6210827"/>
            <a:ext cx="818677" cy="5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15"/>
          <p:cNvSpPr>
            <a:spLocks noChangeArrowheads="1"/>
          </p:cNvSpPr>
          <p:nvPr userDrawn="1"/>
        </p:nvSpPr>
        <p:spPr bwMode="auto">
          <a:xfrm>
            <a:off x="4572000" y="6172200"/>
            <a:ext cx="232063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el-GR" sz="1200" dirty="0">
                <a:latin typeface="Agency FB" pitchFamily="34" charset="0"/>
              </a:rPr>
              <a:t>An EU funded project managed by the European Union Office in Kosovo </a:t>
            </a:r>
            <a:r>
              <a:rPr lang="en-US" altLang="el-GR" sz="1200" dirty="0">
                <a:latin typeface="Agency FB" pitchFamily="34" charset="0"/>
              </a:rPr>
              <a:t>and implemented by </a:t>
            </a:r>
          </a:p>
        </p:txBody>
      </p:sp>
      <p:pic>
        <p:nvPicPr>
          <p:cNvPr id="29" name="Picture 28" descr="baneri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5" r:id="rId3"/>
    <p:sldLayoutId id="214748371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ii_1533cb4b746fda4f" TargetMode="Externa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9530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q-AL" altLang="en-US" b="1" dirty="0">
                <a:solidFill>
                  <a:schemeClr val="bg1"/>
                </a:solidFill>
              </a:rPr>
              <a:t>Shkurt, 2016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842855" y="2492375"/>
            <a:ext cx="49263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q-AL" altLang="en-US" b="1" dirty="0">
                <a:solidFill>
                  <a:srgbClr val="FFFFFF"/>
                </a:solidFill>
              </a:rPr>
              <a:t>Prokurimi</a:t>
            </a:r>
            <a:r>
              <a:rPr lang="sq-AL" altLang="en-US" sz="3200" b="1" dirty="0">
                <a:solidFill>
                  <a:srgbClr val="FFFFFF"/>
                </a:solidFill>
              </a:rPr>
              <a:t> i SHERBIMEVE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2276954"/>
            <a:ext cx="8991600" cy="244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1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1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baneriB11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1"/>
            <a:ext cx="3810000" cy="53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nline image 1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381001"/>
            <a:ext cx="3886200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85800" y="1519450"/>
            <a:ext cx="7772400" cy="4645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PROCEDURA E NEGOCIUAR PA PUBLIKIMIN 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NJOFTIMIT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PER KONTRATE</a:t>
            </a: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US" sz="3200" b="1" dirty="0">
              <a:solidFill>
                <a:schemeClr val="accent2">
                  <a:lumMod val="50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US" sz="3200" b="1" dirty="0">
              <a:solidFill>
                <a:schemeClr val="accent2">
                  <a:lumMod val="50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Moduli 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q-AL" sz="28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shtatë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/2020</a:t>
            </a:r>
            <a:endParaRPr lang="sq-AL" sz="28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sq-AL" sz="3200" b="1" dirty="0">
              <a:solidFill>
                <a:schemeClr val="accent2">
                  <a:lumMod val="50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6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Procedurat e negociuara </a:t>
            </a:r>
            <a:r>
              <a:rPr lang="sq-AL" sz="3200" b="1" dirty="0">
                <a:solidFill>
                  <a:srgbClr val="FF0000"/>
                </a:solidFill>
              </a:rPr>
              <a:t>pa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 publikimin e njoftimit për kontrate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 marL="693738" indent="-457200" algn="just">
              <a:buFont typeface="Wingdings" panose="05000000000000000000" pitchFamily="2" charset="2"/>
              <a:buChar char="q"/>
            </a:pPr>
            <a:r>
              <a:rPr lang="sq-AL" sz="2600" u="sng" dirty="0">
                <a:latin typeface="Cambria" panose="02040503050406030204" pitchFamily="18" charset="0"/>
                <a:ea typeface="Cambria" panose="02040503050406030204" pitchFamily="18" charset="0"/>
              </a:rPr>
              <a:t>Sipas Direktivës 20</a:t>
            </a:r>
            <a:r>
              <a:rPr lang="en-US" sz="2600" u="sng" dirty="0">
                <a:latin typeface="Cambria" panose="02040503050406030204" pitchFamily="18" charset="0"/>
                <a:ea typeface="Cambria" panose="02040503050406030204" pitchFamily="18" charset="0"/>
              </a:rPr>
              <a:t>14</a:t>
            </a:r>
            <a:r>
              <a:rPr lang="sq-AL" sz="2600" u="sng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sz="2600" u="sng" dirty="0">
                <a:latin typeface="Cambria" panose="02040503050406030204" pitchFamily="18" charset="0"/>
                <a:ea typeface="Cambria" panose="02040503050406030204" pitchFamily="18" charset="0"/>
              </a:rPr>
              <a:t>24/EC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93738" indent="-457200" algn="just">
              <a:buFont typeface="Wingdings" panose="05000000000000000000" pitchFamily="2" charset="2"/>
              <a:buChar char="§"/>
            </a:pP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Autoritetet kontraktuese duhet të fillojnë me supozimin se nevojitet një proces konkurrues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693738" indent="-457200" algn="just">
              <a:buFont typeface="Wingdings" panose="05000000000000000000" pitchFamily="2" charset="2"/>
              <a:buChar char="§"/>
            </a:pP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Janë vetëm disa raste shumë të kufizuara, ku një kontratë në përputhje me dispozitat e plota të Direktivës 20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4/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24/EC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 mund të jepen pa shpallje paraprake të njoftimit të kontratës dhe pa një proces konkurrues. </a:t>
            </a:r>
          </a:p>
          <a:p>
            <a:pPr marL="693738" indent="-457200" algn="just">
              <a:buFont typeface="Wingdings" panose="05000000000000000000" pitchFamily="2" charset="2"/>
              <a:buChar char="§"/>
            </a:pP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Përjashtimet e lejuara janë të përcaktuara në nenin 3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 te 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sq-AL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irektivës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630238" lvl="0" indent="-393700" algn="just">
              <a:buFont typeface="Wingdings" pitchFamily="2" charset="2"/>
              <a:buChar char="Ø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sq-AL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4CDAF-6355-49D5-A951-7A6629D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10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906963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Për punët, mallrat dhe shërbimet publike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sq-AL" sz="2400" u="sng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indent="-3937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sq-AL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ur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është kryer tashmë një procedurë e hapur ose e kufizuar dhe janë marrë vetëm oferta të parregullta dhe të papranueshme me kusht që kushtet e kontratës nuk janë ndryshuar rrënjësisht (neni 3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)(a)).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-3937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Arsyet artistike ose teknike ose mbrojtja e të drejtave ekskluzive (neni 3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)(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)).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-3937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Emergjencë ekstreme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(neni 3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)(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)).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8915400" cy="1219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1125" indent="-111125" algn="ctr"/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Sipas Direktivës 20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14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24/EC - 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PNPPNJK mund te përdoret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-1:</a:t>
            </a:r>
          </a:p>
          <a:p>
            <a:pPr lvl="0" algn="ctr"/>
            <a:endParaRPr lang="sq-AL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04977B-F380-43F5-9EAC-45BE84413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5334000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Për mallrat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630238" indent="-393700" algn="just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Produktet e prodhuara vetëm për arsye studimi dhe zhvillimi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dhe jo kur ka prodhim në masë për të vendosur qëndrueshmëri tregtare ose për të mbuluar kostot e studimit dhe të zhvillimit</a:t>
            </a: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-393700" algn="just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Dorëzime shtesë nga një furnizues fillestar</a:t>
            </a:r>
          </a:p>
          <a:p>
            <a:pPr marL="736600" lvl="0" algn="just">
              <a:buFont typeface="Wingdings" pitchFamily="2" charset="2"/>
              <a:buChar char="§"/>
            </a:pP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nëse ndryshimi do te përbente veshtërsi teknike </a:t>
            </a:r>
          </a:p>
          <a:p>
            <a:pPr marL="736600" lvl="0" algn="just">
              <a:buFont typeface="Wingdings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me kusht që kohëzgjatja e kontratave paraprake të mos i kaloj tre vite </a:t>
            </a:r>
          </a:p>
          <a:p>
            <a:pPr marL="630238" lvl="0" indent="-519113" algn="just">
              <a:buFont typeface="Wingdings" panose="05000000000000000000" pitchFamily="2" charset="2"/>
              <a:buChar char="§"/>
            </a:pP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Blerja e mallrave me kushte veçanërisht të leverdishme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-519113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një furnizues i cili po mbyll biznesin e tij ose likuiduesit e një falimentimi me kredituesit ose procedura të ngjashme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9939" y="152400"/>
            <a:ext cx="91440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1125" indent="-111125" algn="ctr"/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Sipas Direktivës 20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14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24/EC - 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PNPPNJK mund te përdoret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-2;</a:t>
            </a:r>
          </a:p>
          <a:p>
            <a:pPr lvl="0" algn="ctr"/>
            <a:endParaRPr lang="sq-AL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4BEF76-45F0-4B10-AE54-676DF845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15400" cy="5486400"/>
          </a:xfrm>
        </p:spPr>
        <p:txBody>
          <a:bodyPr/>
          <a:lstStyle/>
          <a:p>
            <a:pPr marL="630238" indent="-393700" algn="just">
              <a:buFont typeface="Wingdings" panose="05000000000000000000" pitchFamily="2" charset="2"/>
              <a:buChar char="q"/>
            </a:pP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Për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punë ose shërbime shtesë që nuk janë të përfshira në projekt i cili ishte menduar në fillim apo në kontratën origjinale nëse;</a:t>
            </a:r>
          </a:p>
          <a:p>
            <a:pPr marL="850900" lvl="0" indent="-330200" algn="just"/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rrethanat që çojnë në kërkesat shtesë duhet të parashikohen;</a:t>
            </a:r>
          </a:p>
          <a:p>
            <a:pPr marL="850900" lvl="0" indent="-330200" algn="just"/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kërkesat shtesë duhet të jenë të nevojshme për zbatimin e kontratës;</a:t>
            </a:r>
          </a:p>
          <a:p>
            <a:pPr marL="850900" lvl="0" indent="-330200" algn="just"/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Kur kërkesat shtesë nuk mund të ndahen teknikisht apo ekonomikisht nga kontrata origjinale pa probleme madhore për autoritetin kontraktues, ato janë shumë të nevojshme për përmbushjen e saj. </a:t>
            </a:r>
          </a:p>
          <a:p>
            <a:pPr marL="850900" lvl="0" indent="-330200" algn="just"/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vlera e kontratave të shpallura fituese në këto rrethana nuk është e limituar me </a:t>
            </a:r>
            <a:r>
              <a:rPr lang="sq-AL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perqindje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të vlerës të kontratës origjinale.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-236538" algn="just">
              <a:buNone/>
            </a:pP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76200"/>
            <a:ext cx="83820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1125" indent="-111125" algn="ctr"/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Sipas Direktivës 20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14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24/EC - 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PNPPNJK mund te përdoret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-3:</a:t>
            </a:r>
          </a:p>
          <a:p>
            <a:pPr marL="111125" indent="-111125"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457200" lvl="0" indent="-457200" algn="ctr">
              <a:buFont typeface="Wingdings" panose="05000000000000000000" pitchFamily="2" charset="2"/>
              <a:buChar char="q"/>
            </a:pPr>
            <a:endParaRPr lang="sq-AL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FCDC77-0BD2-4168-95D0-D7E26DF2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15400" cy="4953000"/>
          </a:xfrm>
        </p:spPr>
        <p:txBody>
          <a:bodyPr/>
          <a:lstStyle/>
          <a:p>
            <a:pPr marL="630238" indent="-393700" algn="just">
              <a:buFont typeface="Wingdings" pitchFamily="2" charset="2"/>
              <a:buChar char="q"/>
            </a:pP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Përsëritja e punëve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ose e shërbimeve të reja që konsistojnë në përsëritjen e punëve ose shërbimeve të ngjashme të cilat janë besuar të njëjtit OE sipas kontratës origjinale, me kusht që;</a:t>
            </a:r>
          </a:p>
          <a:p>
            <a:pPr marL="738188" lvl="0" algn="just"/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shpallja e fituesit të bëhet brenda tre viteve nga shpallja fituese e kontratës origjinale</a:t>
            </a:r>
          </a:p>
          <a:p>
            <a:pPr marL="738188" lvl="0" algn="just"/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punët ose shërbimet e përsëritura ofrohen në përputhje me projektin bazë për të cilin u shpall fituese kontrata origjinale</a:t>
            </a:r>
          </a:p>
          <a:p>
            <a:pPr marL="738188" lvl="0" algn="just"/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shpallja fituese e kontratës origjinale me procedurën e hapur ose të kufizuar</a:t>
            </a:r>
          </a:p>
          <a:p>
            <a:pPr marL="738188" lvl="0" algn="just"/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kosto totale e përllogaritur e punëve ose shërbimeve të përsëritura u mor në konsideratë nga autoriteti kontraktues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59024"/>
            <a:ext cx="8686800" cy="1060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1125" indent="-111125" algn="ctr"/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Sipas Direktivës 2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014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24/EC - 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PNPPNJK mund te përdoret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- 4:</a:t>
            </a:r>
          </a:p>
          <a:p>
            <a:pPr marL="111125" indent="-111125" algn="ctr"/>
            <a:endParaRPr lang="sq-AL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ctr"/>
            <a:endParaRPr lang="sq-AL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8D40F7-E735-4E70-8306-2DB4E25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715000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Mund te përdoret;</a:t>
            </a:r>
          </a:p>
          <a:p>
            <a:pPr marL="630238" lvl="0" indent="-393700" algn="just">
              <a:buFont typeface="Wingdings" pitchFamily="2" charset="2"/>
              <a:buChar char="Ø"/>
            </a:pPr>
            <a:r>
              <a:rPr lang="sq-AL" sz="24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Çdo kontratë publike </a:t>
            </a:r>
            <a:r>
              <a:rPr lang="sq-AL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ur për arsye teknike ose artistike ekziston vetëm një operator i mundshëm ekonomik apo për shkak të ekzistimit të të drejtave ekskluzive të autorit ose industriale ekziston vetëm një operator i mundshëm ekonomik dhe ne rastet e urgjencës ekstreme. </a:t>
            </a: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4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Kontratë furnizimi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Për dërgesa shtesë nga i njëjti furnizues,  jo më shumë se 10% të vlerës së kontratës, varësisht prej rrethanave të caktuara ,nëse AK është Operator i shërbimit publik për blerjen e mallrave në tregun e mallrave, këmbim të mallrave, ose në platformë të ngjashme tregtare apo sistem.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4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Kontrata e shërbimit 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Nëse pason prej konkursit për projektim ose nëse një OE gëzon të drejta ekskluzive për të ofruar shërbime të tilla.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-39370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8534400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PNPPNJK-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</a:rPr>
              <a:t>së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sipas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LPP-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</a:rPr>
              <a:t>së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ctr"/>
            <a:endParaRPr lang="sq-AL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3D0D29-2961-4A0D-B493-D242DD68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09844" cy="5715000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sq-AL" sz="2200" dirty="0">
                <a:latin typeface="Cambria" panose="02040503050406030204" pitchFamily="18" charset="0"/>
                <a:ea typeface="Cambria" panose="02040503050406030204" pitchFamily="18" charset="0"/>
              </a:rPr>
              <a:t>Mund te përdoret;</a:t>
            </a:r>
            <a:endParaRPr lang="sq-AL" sz="22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2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Kontratë punë ose shërbime</a:t>
            </a:r>
            <a:r>
              <a:rPr lang="sq-AL" sz="2200" i="1" u="sng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sz="2200" i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200" dirty="0">
                <a:latin typeface="Cambria" panose="02040503050406030204" pitchFamily="18" charset="0"/>
                <a:ea typeface="Cambria" panose="02040503050406030204" pitchFamily="18" charset="0"/>
              </a:rPr>
              <a:t>që nuk janë përfshirë në kontratën origjinale </a:t>
            </a:r>
            <a:r>
              <a:rPr lang="sq-AL" sz="2200" u="sng" dirty="0">
                <a:latin typeface="Cambria" panose="02040503050406030204" pitchFamily="18" charset="0"/>
                <a:ea typeface="Cambria" panose="02040503050406030204" pitchFamily="18" charset="0"/>
              </a:rPr>
              <a:t>që u nënshtrohen disa kushteve të caktuara</a:t>
            </a:r>
            <a:r>
              <a:rPr lang="en-US" sz="2200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si</a:t>
            </a:r>
            <a:r>
              <a:rPr lang="en-US" sz="2200" u="sng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r>
              <a:rPr lang="sq-AL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indent="-393700" algn="just">
              <a:buFont typeface="Wingdings" pitchFamily="2" charset="2"/>
              <a:buChar char="§"/>
            </a:pPr>
            <a:r>
              <a:rPr lang="sq-AL" sz="2200" dirty="0">
                <a:latin typeface="Cambria" panose="02040503050406030204" pitchFamily="18" charset="0"/>
                <a:ea typeface="Cambria" panose="02040503050406030204" pitchFamily="18" charset="0"/>
              </a:rPr>
              <a:t>shërbimet ose punët shtesë,nuk mund të ndahen në mënyrë teknike ose ekonomike, megjithëse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200" dirty="0">
                <a:latin typeface="Cambria" panose="02040503050406030204" pitchFamily="18" charset="0"/>
                <a:ea typeface="Cambria" panose="02040503050406030204" pitchFamily="18" charset="0"/>
              </a:rPr>
              <a:t>janë tejet të nevojshme për kompletim, si dhe vlera nuk është më shumë se 10 % e vlerës se kontratës origjinale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indent="-393700" algn="just">
              <a:buFont typeface="Wingdings" pitchFamily="2" charset="2"/>
              <a:buChar char="§"/>
            </a:pPr>
            <a:r>
              <a:rPr lang="sq-AL" sz="2200" dirty="0">
                <a:latin typeface="Cambria" panose="02040503050406030204" pitchFamily="18" charset="0"/>
                <a:ea typeface="Cambria" panose="02040503050406030204" pitchFamily="18" charset="0"/>
              </a:rPr>
              <a:t>për miratimin e </a:t>
            </a:r>
            <a:r>
              <a:rPr lang="sq-AL" sz="2200" b="1" dirty="0">
                <a:latin typeface="Cambria" panose="02040503050406030204" pitchFamily="18" charset="0"/>
                <a:ea typeface="Cambria" panose="02040503050406030204" pitchFamily="18" charset="0"/>
              </a:rPr>
              <a:t>kontratave te reja </a:t>
            </a:r>
            <a:r>
              <a:rPr lang="sq-AL" sz="2200" dirty="0">
                <a:latin typeface="Cambria" panose="02040503050406030204" pitchFamily="18" charset="0"/>
                <a:ea typeface="Cambria" panose="02040503050406030204" pitchFamily="18" charset="0"/>
              </a:rPr>
              <a:t>(për pune te reja)  që përbehen nga përsëritja e punëve ose shërbimeve të ngjashme që i janë besuar OE nga një kontrate paraprake (me kusht qe janë në përputhje me projektin bazë, kjo mundësi është e zbuluar në tender, ndodh brenda 2 viteve pas lidhjes së kontratës si dhe vlera nuk është më shumë se 10% të vlerës së kontratës origjinale)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sq-A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528844" cy="7425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20700" indent="-457200"/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PNPPNJK-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</a:rPr>
              <a:t>së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sipas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LPP-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</a:rPr>
              <a:t>së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vazhdim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0" algn="ctr"/>
            <a:endParaRPr lang="sq-AL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0EA738-F4D0-4482-976D-37815B06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715000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Çështje me rendësi;</a:t>
            </a:r>
            <a:endParaRPr lang="sq-AL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Kur AK përdor procedurën e negociuar pa publikim të njoftimit për kontratë duhet ta njoftoj KRPP-ne brenda 2 ditëve nga data e marrjes se vendimit </a:t>
            </a: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Njoftimi duhet të përmbajë të dhëna në lidhje me identifikimin e prokurimit dhe arsyetimin ligjorë detal dhe faktet te cilat janë marre ne konsiderim për përdorimin e përjashtimit (konkurrencës)</a:t>
            </a: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AK mbete përgjegjës për te dëshmuar se ka luajtur një rol aktive  ne përcaktimin e kushteve te kontratës, veçanërisht çmimit te kontratës (i cili nuk duhet te jete me i larte se çmimi i tregut), afateve te liferimit sasisë, cilësisë, garancioneve etj.</a:t>
            </a: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AK duhet te jene te kujdesshme për ti evituar situatat e përdorimit te PNPPNJK-se.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9978" y="228600"/>
            <a:ext cx="8224044" cy="7425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20700" indent="-457200"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PNPPNJK-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</a:rPr>
              <a:t>së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sipas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LPP-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</a:rPr>
              <a:t>së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vazhdim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EA2443-FA66-40F7-8D62-4B0D3DE7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715000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Si krijohet varësia nga një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OE?</a:t>
            </a:r>
            <a:endParaRPr lang="sq-AL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indent="-393700" algn="just">
              <a:buFont typeface="Wingdings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sq-AL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ga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neglizhenca, jo profesionalizmi i autoriteteve kontraktuese ne implementimin e projekteve paraprake P.sh blerja e teknologjisë informative (softuerëve, harduerëve apo pajisjeve tjera teknologjike) duke mos përcaktuar qarte me kushtet e kontratës te drejtat dhe mundësitë e mirëmbajtjes,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përmirësimit etj.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Blerja e pajisjeve komplekse pa përcaktuar kostot te mirëmbajtjes dhe te përdorimit. Ne këto raste shpesh ndodhe qe kosto e përdorimit te jete shumëfish me e larte se sa kosto e përdorimit dhe/se mirëmbajtjes.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Blerja e sistemit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softwerike p.sh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faturimit  me një kosto te ulet por qe nuk është  blere edhe e drejta autoriale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9978" y="152400"/>
            <a:ext cx="8224044" cy="7425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20700" indent="-457200" algn="ctr"/>
            <a:r>
              <a:rPr lang="en-US" sz="3200" b="1">
                <a:solidFill>
                  <a:schemeClr val="accent2">
                    <a:lumMod val="50000"/>
                  </a:schemeClr>
                </a:solidFill>
              </a:rPr>
              <a:t>PNPPNJK-së </a:t>
            </a:r>
            <a:r>
              <a:rPr lang="sq-AL" sz="3200" b="1">
                <a:solidFill>
                  <a:schemeClr val="accent2">
                    <a:lumMod val="50000"/>
                  </a:schemeClr>
                </a:solidFill>
              </a:rPr>
              <a:t>sipas </a:t>
            </a:r>
            <a:r>
              <a:rPr lang="en-US" sz="3200" b="1">
                <a:solidFill>
                  <a:schemeClr val="accent2">
                    <a:lumMod val="50000"/>
                  </a:schemeClr>
                </a:solidFill>
              </a:rPr>
              <a:t>LPP-së (</a:t>
            </a:r>
            <a:r>
              <a:rPr lang="sq-AL" sz="3200" b="1">
                <a:solidFill>
                  <a:schemeClr val="accent2">
                    <a:lumMod val="50000"/>
                  </a:schemeClr>
                </a:solidFill>
              </a:rPr>
              <a:t>vazhdim</a:t>
            </a:r>
            <a:r>
              <a:rPr lang="en-US" sz="3200" b="1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0A44C9-B135-416E-B6CC-47031814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q-AL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Qëllimi dhe Përmbledhja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trajnimit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638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QËLLIMI I TRAJNIMIT</a:t>
            </a:r>
          </a:p>
          <a:p>
            <a:pPr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Procedurat e Negociuara –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ç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ka janë?</a:t>
            </a:r>
          </a:p>
          <a:p>
            <a:pPr lvl="0"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Tipet dhe karakteristikat</a:t>
            </a:r>
          </a:p>
          <a:p>
            <a:pPr lvl="0"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Cilën Procedure ta përdorim?!!</a:t>
            </a:r>
          </a:p>
          <a:p>
            <a:pPr lvl="0"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Procedura e negociuar pa publikim</a:t>
            </a:r>
          </a:p>
          <a:p>
            <a:pPr lvl="0"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Procedura konkurruese me negociata sipas Direktivës 2014/24/EC 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ë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BE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dhe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siaps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LPP-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së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në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Kosov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ë</a:t>
            </a: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–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F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azat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Implementim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it</a:t>
            </a: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3" lvl="0">
              <a:buFont typeface="Wingdings" pitchFamily="2" charset="2"/>
              <a:buChar char="ü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Faza e kualifikimit</a:t>
            </a:r>
          </a:p>
          <a:p>
            <a:pPr marL="627063" lvl="0">
              <a:buFont typeface="Wingdings" pitchFamily="2" charset="2"/>
              <a:buChar char="ü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Faza  e vlerësimit preliminar</a:t>
            </a:r>
          </a:p>
          <a:p>
            <a:pPr marL="627063" lvl="0">
              <a:buFont typeface="Wingdings" pitchFamily="2" charset="2"/>
              <a:buChar char="ü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Faza e negociatave dhe dhënia e kontratës  </a:t>
            </a:r>
          </a:p>
          <a:p>
            <a:pPr lvl="0">
              <a:buFont typeface="Wingdings" pitchFamily="2" charset="2"/>
              <a:buChar char="q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 Afatet kohore</a:t>
            </a:r>
          </a:p>
          <a:p>
            <a:pPr lvl="0">
              <a:buNone/>
            </a:pPr>
            <a:endParaRPr lang="en-US" sz="2400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19C58-7BFA-4517-90B4-7D413BCE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3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Qëllimi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891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q-AL" sz="2400" dirty="0"/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579437" lvl="0" indent="-342900" algn="just">
              <a:buFont typeface="Wingdings" panose="05000000000000000000" pitchFamily="2" charset="2"/>
              <a:buChar char="§"/>
            </a:pPr>
            <a:r>
              <a:rPr lang="sq-AL" sz="2400" dirty="0"/>
              <a:t>Kur mund t</a:t>
            </a:r>
            <a:r>
              <a:rPr lang="en-US" sz="2400" dirty="0"/>
              <a:t>e </a:t>
            </a:r>
            <a:r>
              <a:rPr lang="sq-AL" sz="2400" dirty="0"/>
              <a:t>përdorim procedurat e negociuara</a:t>
            </a:r>
            <a:endParaRPr lang="en-US" sz="2400" dirty="0"/>
          </a:p>
          <a:p>
            <a:pPr marL="236537" lvl="0" algn="just"/>
            <a:r>
              <a:rPr lang="sq-AL" sz="2400" dirty="0"/>
              <a:t> </a:t>
            </a:r>
          </a:p>
          <a:p>
            <a:pPr marL="579437" lvl="0" indent="-342900" algn="just">
              <a:buFont typeface="Wingdings" panose="05000000000000000000" pitchFamily="2" charset="2"/>
              <a:buChar char="§"/>
            </a:pPr>
            <a:r>
              <a:rPr lang="sq-AL" sz="2400" dirty="0"/>
              <a:t>Si funksionon kjo në praktikë</a:t>
            </a:r>
            <a:endParaRPr lang="en-US" sz="2400" dirty="0"/>
          </a:p>
          <a:p>
            <a:pPr marL="579437" lvl="0" indent="-342900" algn="just">
              <a:buFont typeface="Wingdings" panose="05000000000000000000" pitchFamily="2" charset="2"/>
              <a:buChar char="§"/>
            </a:pPr>
            <a:endParaRPr lang="sq-AL" sz="2400" dirty="0"/>
          </a:p>
          <a:p>
            <a:pPr marL="579437" lvl="0" indent="-342900" algn="just">
              <a:buFont typeface="Wingdings" panose="05000000000000000000" pitchFamily="2" charset="2"/>
              <a:buChar char="§"/>
            </a:pPr>
            <a:r>
              <a:rPr lang="sq-AL" sz="2400" dirty="0"/>
              <a:t>Rëndësia e përzgjedhjes (kualifikimit) </a:t>
            </a:r>
            <a:r>
              <a:rPr lang="en-US" sz="2400" dirty="0"/>
              <a:t>t</a:t>
            </a:r>
            <a:r>
              <a:rPr lang="sq-AL" sz="2400" dirty="0"/>
              <a:t>ë OE</a:t>
            </a:r>
            <a:endParaRPr lang="en-US" sz="2400" dirty="0"/>
          </a:p>
          <a:p>
            <a:pPr marL="579437" lvl="0" indent="-342900" algn="just">
              <a:buFont typeface="Wingdings" panose="05000000000000000000" pitchFamily="2" charset="2"/>
              <a:buChar char="§"/>
            </a:pPr>
            <a:endParaRPr lang="sq-AL" sz="2400" dirty="0"/>
          </a:p>
          <a:p>
            <a:pPr marL="579437" lvl="0" indent="-342900" algn="just">
              <a:buFont typeface="Wingdings" panose="05000000000000000000" pitchFamily="2" charset="2"/>
              <a:buChar char="§"/>
            </a:pPr>
            <a:r>
              <a:rPr lang="sq-AL" sz="2400" dirty="0"/>
              <a:t>Rastet të cilat e arsyetojnë përdorimin e procedurave të negociuara</a:t>
            </a:r>
            <a:r>
              <a:rPr lang="en-US" sz="2400" dirty="0"/>
              <a:t> pa </a:t>
            </a:r>
            <a:r>
              <a:rPr lang="en-US" sz="2400" dirty="0" err="1"/>
              <a:t>publikim</a:t>
            </a:r>
            <a:r>
              <a:rPr lang="en-US" sz="2400" dirty="0"/>
              <a:t> .</a:t>
            </a:r>
          </a:p>
          <a:p>
            <a:pPr marL="579437" lvl="0" indent="-342900" algn="just">
              <a:buFont typeface="Wingdings" panose="05000000000000000000" pitchFamily="2" charset="2"/>
              <a:buChar char="§"/>
            </a:pPr>
            <a:endParaRPr lang="sq-AL" sz="2400" dirty="0"/>
          </a:p>
          <a:p>
            <a:pPr marL="579437" lvl="0" indent="-342900" algn="just">
              <a:buFont typeface="Wingdings" panose="05000000000000000000" pitchFamily="2" charset="2"/>
              <a:buChar char="§"/>
            </a:pPr>
            <a:r>
              <a:rPr lang="sq-AL" sz="2400" dirty="0"/>
              <a:t>Teknikat për te evituar varësin nga një operator i vetëm dhe te përdorimit te procedurave te negociuara </a:t>
            </a:r>
            <a:r>
              <a:rPr lang="en-US" sz="2400" dirty="0"/>
              <a:t>pa </a:t>
            </a:r>
            <a:r>
              <a:rPr lang="en-US" sz="2400" dirty="0" err="1"/>
              <a:t>publikim</a:t>
            </a:r>
            <a:r>
              <a:rPr lang="en-US" sz="2400" dirty="0"/>
              <a:t> .</a:t>
            </a:r>
            <a:endParaRPr lang="sq-AL" sz="2400" dirty="0"/>
          </a:p>
          <a:p>
            <a:pPr lvl="0" algn="just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B747C-849F-4BD1-9982-AC3AF4EA50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AAF7F-1AF5-46B5-BDE5-79B0A3A8A385}" type="slidenum">
              <a:rPr lang="el-GR" altLang="en-US" smtClean="0"/>
              <a:pPr>
                <a:defRPr/>
              </a:pPr>
              <a:t>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96078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8915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 algn="just">
              <a:defRPr/>
            </a:pPr>
            <a:endParaRPr lang="en-US" sz="2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568325" lvl="0" indent="-457200" algn="just">
              <a:buFont typeface="Wingdings" panose="05000000000000000000" pitchFamily="2" charset="2"/>
              <a:buChar char="§"/>
            </a:pP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Cil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at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 dëshmi mund ti kërkoni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OE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 për të dëshmuar se janë përmbushur kriteret e përzgjedhjes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68325" lvl="0" indent="-457200" algn="just">
              <a:buFont typeface="Wingdings" panose="05000000000000000000" pitchFamily="2" charset="2"/>
              <a:buChar char="§"/>
            </a:pP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Kur dhe ku duhet të përcaktohen  kriteret e përzgjedhjes dhe dëshmitë e kërkuara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568325" lvl="0" indent="-457200" algn="just">
              <a:buFont typeface="Wingdings" panose="05000000000000000000" pitchFamily="2" charset="2"/>
              <a:buChar char="§"/>
            </a:pP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Hapat kryesor që ju duhet të ndiqni dhe parimet kryesore që ju duhet të respektoni në procesin e përzgjedhjes së operatorëve ekonomikë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568325" indent="-457200" algn="just">
              <a:buFont typeface="Wingdings" panose="05000000000000000000" pitchFamily="2" charset="2"/>
              <a:buChar char="§"/>
            </a:pP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Vendimi për aplikim dhe kushtet ligjore qe duhen plotësuar  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68325" lvl="0" indent="-457200" algn="just">
              <a:buFont typeface="Wingdings" panose="05000000000000000000" pitchFamily="2" charset="2"/>
              <a:buChar char="§"/>
            </a:pP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Disa teknika te negocimit ne rastin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e PNPPNJK</a:t>
            </a:r>
            <a:endParaRPr lang="en-US" sz="2600" dirty="0"/>
          </a:p>
          <a:p>
            <a:pPr marL="111125" lvl="0" algn="just"/>
            <a:endParaRPr lang="en-US" sz="2600" dirty="0"/>
          </a:p>
          <a:p>
            <a:pPr marL="381000" indent="-381000">
              <a:buFont typeface="Arial" pitchFamily="34" charset="0"/>
              <a:buChar char="•"/>
              <a:defRPr/>
            </a:pPr>
            <a:endParaRPr lang="en-US" sz="2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Qëllimi</a:t>
            </a:r>
            <a:r>
              <a:rPr lang="en-US" sz="3200" b="1" kern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kern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(2)</a:t>
            </a:r>
            <a:endParaRPr lang="en-GB" sz="3200" b="1" kern="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29F23-F33A-43C3-BCCE-1F79C647BD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AAF7F-1AF5-46B5-BDE5-79B0A3A8A385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1600200"/>
            <a:ext cx="8610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Sipas Direktivës 20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14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24/EC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 (definicioni)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sq-AL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sq-AL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shtë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procedur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ë</a:t>
            </a:r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, përmes së cilës Autoritetet Kontraktuese konsultojnë operatorët ekonomike sipas zgjidhjes se tyre dhe negociojnë kushtet e kontratës me një ose më shumë prej tyre.“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sq-AL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sq-AL" sz="2600" dirty="0">
                <a:latin typeface="Cambria" panose="02040503050406030204" pitchFamily="18" charset="0"/>
                <a:ea typeface="Cambria" panose="02040503050406030204" pitchFamily="18" charset="0"/>
              </a:rPr>
              <a:t> "Autoritetet Kontraktuese do te negociojnë me ofertuesit tenderët e dorëzuar nga ana e tyre në mënyrë që të përshtatin ato me kërkesat e përcaktuara në dokumentet e tenderit dhe dokumentet shtesë, nëse ka, dhe për të kërkuar tenderin të mirë. “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GB" sz="3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878" y="298133"/>
            <a:ext cx="8071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Çka është procedura e negociuar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sq-AL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B9F28-1D4D-4039-9DFC-C2897C104D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AAF7F-1AF5-46B5-BDE5-79B0A3A8A385}" type="slidenum">
              <a:rPr lang="el-GR" altLang="en-US" smtClean="0"/>
              <a:pPr>
                <a:defRPr/>
              </a:pPr>
              <a:t>5</a:t>
            </a:fld>
            <a:endParaRPr lang="el-G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3716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q-AL" sz="2400" dirty="0"/>
              <a:t> 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Është një procedurë specifike dhe mund të aplikohet vetëm në raste të kufizuara të përcaktuara me ligj.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  Autoritetet Kontraktuese negociojnë kushtet e kontratës me tenderuesit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  Ftojnë kandidatët me qëllim të dhënies së kontratës për punë,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për furnizime ose për shërbime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  Diskutojnë dhe të negociojnë me kandidatët të cilët i janë përgjigjur ftesës, kushtet e kontratës të përcaktuara në ftesën përkatëse.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6287" y="3048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Llojet, karakteristikat dhe opsionet</a:t>
            </a:r>
            <a:endParaRPr lang="sq-AL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1C746-71CA-4C27-ADC3-318FF9C67C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AAF7F-1AF5-46B5-BDE5-79B0A3A8A385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Varsisht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perej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rrethanave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dhe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specifikave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AK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mund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perdor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njeren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nga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proceduara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parapar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me LPP.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q-AL" sz="2800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sq-AL" sz="2800" b="1" dirty="0">
                <a:latin typeface="Cambria" panose="02040503050406030204" pitchFamily="18" charset="0"/>
                <a:ea typeface="Cambria" panose="02040503050406030204" pitchFamily="18" charset="0"/>
              </a:rPr>
              <a:t>Procedurat konkurruese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627062" indent="-342900" algn="just">
              <a:buFont typeface="Wingdings" panose="05000000000000000000" pitchFamily="2" charset="2"/>
              <a:buChar char="§"/>
            </a:pPr>
            <a:r>
              <a:rPr lang="sq-AL" sz="2800" dirty="0">
                <a:latin typeface="Cambria" panose="02040503050406030204" pitchFamily="18" charset="0"/>
                <a:ea typeface="Cambria" panose="02040503050406030204" pitchFamily="18" charset="0"/>
              </a:rPr>
              <a:t>  te hapura apo </a:t>
            </a:r>
          </a:p>
          <a:p>
            <a:pPr marL="627062" indent="-342900" algn="just">
              <a:buFont typeface="Wingdings" panose="05000000000000000000" pitchFamily="2" charset="2"/>
              <a:buChar char="§"/>
            </a:pPr>
            <a:r>
              <a:rPr lang="sq-AL" sz="2800" dirty="0">
                <a:latin typeface="Cambria" panose="02040503050406030204" pitchFamily="18" charset="0"/>
                <a:ea typeface="Cambria" panose="02040503050406030204" pitchFamily="18" charset="0"/>
              </a:rPr>
              <a:t>  te kufizuara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2" indent="-342900"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sq-AL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kuotimin</a:t>
            </a:r>
            <a:r>
              <a:rPr lang="sq-AL" sz="2800" dirty="0">
                <a:latin typeface="Cambria" panose="02040503050406030204" pitchFamily="18" charset="0"/>
                <a:ea typeface="Cambria" panose="02040503050406030204" pitchFamily="18" charset="0"/>
              </a:rPr>
              <a:t> e çmimit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2" indent="-342900"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sq-AL" sz="2800" dirty="0">
                <a:latin typeface="Cambria" panose="02040503050406030204" pitchFamily="18" charset="0"/>
                <a:ea typeface="Cambria" panose="02040503050406030204" pitchFamily="18" charset="0"/>
              </a:rPr>
              <a:t>Konkurruese me negociata </a:t>
            </a:r>
          </a:p>
          <a:p>
            <a:pPr algn="just"/>
            <a:r>
              <a:rPr lang="sq-AL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sq-AL" sz="2800" b="1" dirty="0">
                <a:latin typeface="Cambria" panose="02040503050406030204" pitchFamily="18" charset="0"/>
                <a:ea typeface="Cambria" panose="02040503050406030204" pitchFamily="18" charset="0"/>
              </a:rPr>
              <a:t>Jo konkurruese </a:t>
            </a:r>
            <a:endParaRPr 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2" indent="-342900" algn="just">
              <a:buFont typeface="Wingdings" panose="05000000000000000000" pitchFamily="2" charset="2"/>
              <a:buChar char="§"/>
            </a:pPr>
            <a:r>
              <a:rPr lang="sq-AL" sz="2800" dirty="0">
                <a:latin typeface="Cambria" panose="02040503050406030204" pitchFamily="18" charset="0"/>
                <a:ea typeface="Cambria" panose="02040503050406030204" pitchFamily="18" charset="0"/>
              </a:rPr>
              <a:t> Te negociuara pa publikimin  </a:t>
            </a:r>
            <a:endParaRPr lang="en-US" sz="2400" dirty="0"/>
          </a:p>
          <a:p>
            <a:pPr marL="627062" indent="-342900" algn="just">
              <a:buFont typeface="Wingdings" panose="05000000000000000000" pitchFamily="2" charset="2"/>
              <a:buChar char="§"/>
            </a:pPr>
            <a:endParaRPr lang="sq-AL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417" y="191587"/>
            <a:ext cx="89451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Cilën procedure Prokurimit te përdorim?</a:t>
            </a:r>
            <a:endParaRPr lang="sq-AL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8508F-C220-4911-B1D6-BB08F36E08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AAF7F-1AF5-46B5-BDE5-79B0A3A8A385}" type="slidenum">
              <a:rPr lang="el-GR" altLang="en-US" smtClean="0"/>
              <a:pPr>
                <a:defRPr/>
              </a:pPr>
              <a:t>7</a:t>
            </a:fld>
            <a:endParaRPr lang="el-G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1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3737" indent="-4572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Autoritetet Kontraktuese mund te zgjedhin 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ë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mes te procedurave te hapura apo te kufizuara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693737" indent="-457200" algn="just"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93737" indent="-4572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Te tjerat (procedura)  vetëm pas plotësimit 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ë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kushteve ligjore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93737" indent="-457200" algn="just">
              <a:buFont typeface="Wingdings" panose="05000000000000000000" pitchFamily="2" charset="2"/>
              <a:buChar char="§"/>
            </a:pP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93737" indent="-4572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duhet pas në  konsideratë që aspirata kryesore  e AK-se të arrihet (Vlera për Paranë).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93737" indent="-457200" algn="just">
              <a:buFont typeface="Wingdings" panose="05000000000000000000" pitchFamily="2" charset="2"/>
              <a:buChar char="§"/>
            </a:pP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93737" indent="-4572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Autoriteti Kontraktues është përgjegjës të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ndërmarr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veprime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për të arritur vlerën më të mirë për paranë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sq-AL" sz="2400" dirty="0"/>
          </a:p>
          <a:p>
            <a:pPr>
              <a:buFont typeface="Wingdings" pitchFamily="2" charset="2"/>
              <a:buChar char="ü"/>
            </a:pPr>
            <a:endParaRPr lang="sq-AL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66177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Cilën procedurë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ë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</a:t>
            </a:r>
            <a:r>
              <a:rPr lang="sq-AL" sz="32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rokurimit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’a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përdorim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sq-AL" sz="3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sq-AL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F8BF7-1BD5-420C-B8C0-E25A17A928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AAF7F-1AF5-46B5-BDE5-79B0A3A8A385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257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sq-AL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Historiku i Procedurës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sq-AL" sz="2400" u="sng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-3937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Ne aspektin e zhvillimit historik kjo procedure nuk ka pësuar ndryshime te madh </a:t>
            </a:r>
          </a:p>
          <a:p>
            <a:pPr marL="630238" lvl="0" indent="-3937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Përveç aspektit te aprovimit</a:t>
            </a:r>
          </a:p>
          <a:p>
            <a:pPr marL="630238" lvl="0" indent="-3937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sq-AL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ipas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 LPP-se 2003/17, rreg. 2007/20 përdorimi i procedurës se negociuar pa publikimin e njoftimit për kontrate vetëm me ose pas aprovimit nga Agjencia e Prokurimit Publik (APP). </a:t>
            </a:r>
          </a:p>
          <a:p>
            <a:pPr marL="630238" indent="-393700" algn="just">
              <a:buFont typeface="Wingdings" panose="05000000000000000000" pitchFamily="2" charset="2"/>
              <a:buChar char="§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Me Ligjin aktual AK, vendos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vet 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duke njoftuar KRPP- ne , ndërsa kushtet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njëjta ligjore mbi te cilat mund te autorizohet përdorimi i saj.</a:t>
            </a:r>
          </a:p>
          <a:p>
            <a:pPr marL="236538" lv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067800" cy="99060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Procedurat e negociuara </a:t>
            </a:r>
            <a:r>
              <a:rPr lang="sq-AL" sz="3200" b="1" dirty="0">
                <a:solidFill>
                  <a:srgbClr val="FF0000"/>
                </a:solidFill>
              </a:rPr>
              <a:t>pa</a:t>
            </a:r>
            <a:r>
              <a:rPr lang="sq-AL" sz="3200" b="1" dirty="0">
                <a:solidFill>
                  <a:schemeClr val="accent2">
                    <a:lumMod val="50000"/>
                  </a:schemeClr>
                </a:solidFill>
              </a:rPr>
              <a:t> publikimin e njoftimit për kontrate</a:t>
            </a:r>
            <a:endParaRPr lang="en-US" sz="32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ctr"/>
            <a:endParaRPr lang="sq-AL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2AA5BD-2CFB-4819-ACCB-F4F7681C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2D91-5140-E643-83AC-7A21B4B6FC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22962</TotalTime>
  <Words>1640</Words>
  <Application>Microsoft Office PowerPoint</Application>
  <PresentationFormat>On-screen Show (4:3)</PresentationFormat>
  <Paragraphs>162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ＭＳ Ｐゴシック</vt:lpstr>
      <vt:lpstr>Agency FB</vt:lpstr>
      <vt:lpstr>Arial</vt:lpstr>
      <vt:lpstr>Calibri</vt:lpstr>
      <vt:lpstr>Cambria</vt:lpstr>
      <vt:lpstr>Garamond</vt:lpstr>
      <vt:lpstr>Times New Roman</vt:lpstr>
      <vt:lpstr>Verdana</vt:lpstr>
      <vt:lpstr>Wingdings</vt:lpstr>
      <vt:lpstr>Default Design</vt:lpstr>
      <vt:lpstr>PowerPoint Presentation</vt:lpstr>
      <vt:lpstr>Qëllimi dhe Përmbledhja e  trajnimit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Procedurat e negociuara pa publikimin e njoftimit për kontrate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Vlora Ferizi</dc:creator>
  <cp:lastModifiedBy>Ilirk</cp:lastModifiedBy>
  <cp:revision>636</cp:revision>
  <cp:lastPrinted>1601-01-01T00:00:00Z</cp:lastPrinted>
  <dcterms:created xsi:type="dcterms:W3CDTF">1601-01-01T00:00:00Z</dcterms:created>
  <dcterms:modified xsi:type="dcterms:W3CDTF">2020-08-04T18:47:33Z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