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879" r:id="rId2"/>
    <p:sldId id="652" r:id="rId3"/>
    <p:sldId id="717" r:id="rId4"/>
    <p:sldId id="750" r:id="rId5"/>
    <p:sldId id="754" r:id="rId6"/>
    <p:sldId id="822" r:id="rId7"/>
    <p:sldId id="823" r:id="rId8"/>
    <p:sldId id="824" r:id="rId9"/>
    <p:sldId id="825" r:id="rId10"/>
    <p:sldId id="869" r:id="rId11"/>
    <p:sldId id="826" r:id="rId12"/>
    <p:sldId id="863" r:id="rId13"/>
    <p:sldId id="864" r:id="rId14"/>
    <p:sldId id="827" r:id="rId15"/>
    <p:sldId id="870" r:id="rId16"/>
    <p:sldId id="872" r:id="rId17"/>
    <p:sldId id="828" r:id="rId18"/>
    <p:sldId id="833" r:id="rId19"/>
    <p:sldId id="874" r:id="rId20"/>
    <p:sldId id="769" r:id="rId21"/>
    <p:sldId id="770" r:id="rId22"/>
    <p:sldId id="766" r:id="rId23"/>
    <p:sldId id="767" r:id="rId24"/>
    <p:sldId id="837" r:id="rId25"/>
    <p:sldId id="834" r:id="rId26"/>
    <p:sldId id="838" r:id="rId27"/>
    <p:sldId id="839" r:id="rId28"/>
    <p:sldId id="840" r:id="rId29"/>
    <p:sldId id="841" r:id="rId30"/>
    <p:sldId id="842" r:id="rId31"/>
    <p:sldId id="843" r:id="rId32"/>
    <p:sldId id="844" r:id="rId33"/>
    <p:sldId id="845" r:id="rId34"/>
    <p:sldId id="876" r:id="rId35"/>
    <p:sldId id="877" r:id="rId36"/>
    <p:sldId id="878" r:id="rId37"/>
    <p:sldId id="848" r:id="rId38"/>
    <p:sldId id="849" r:id="rId39"/>
    <p:sldId id="850" r:id="rId40"/>
    <p:sldId id="851" r:id="rId41"/>
    <p:sldId id="852" r:id="rId42"/>
    <p:sldId id="853" r:id="rId43"/>
    <p:sldId id="854" r:id="rId44"/>
    <p:sldId id="855" r:id="rId45"/>
    <p:sldId id="856" r:id="rId46"/>
    <p:sldId id="859" r:id="rId47"/>
    <p:sldId id="860" r:id="rId48"/>
  </p:sldIdLst>
  <p:sldSz cx="9144000" cy="6858000" type="screen4x3"/>
  <p:notesSz cx="6881813" cy="92964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9B9"/>
    <a:srgbClr val="FF9393"/>
    <a:srgbClr val="FFCC00"/>
    <a:srgbClr val="FF9900"/>
    <a:srgbClr val="3399FF"/>
    <a:srgbClr val="6699FF"/>
    <a:srgbClr val="59D8D5"/>
    <a:srgbClr val="E5FF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088" autoAdjust="0"/>
    <p:restoredTop sz="96433" autoAdjust="0"/>
  </p:normalViewPr>
  <p:slideViewPr>
    <p:cSldViewPr>
      <p:cViewPr varScale="1">
        <p:scale>
          <a:sx n="116" d="100"/>
          <a:sy n="116" d="100"/>
        </p:scale>
        <p:origin x="10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443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900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900" y="8829675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F76FFDB-9E7C-46B7-80CC-B87C3EC0B281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558618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900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6013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416425"/>
            <a:ext cx="5507037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noProof="0" smtClean="0"/>
              <a:t>Click to edit Master text styles</a:t>
            </a:r>
          </a:p>
          <a:p>
            <a:pPr lvl="1"/>
            <a:r>
              <a:rPr lang="el-GR" altLang="el-GR" noProof="0" smtClean="0"/>
              <a:t>Second level</a:t>
            </a:r>
          </a:p>
          <a:p>
            <a:pPr lvl="2"/>
            <a:r>
              <a:rPr lang="el-GR" altLang="el-GR" noProof="0" smtClean="0"/>
              <a:t>Third level</a:t>
            </a:r>
          </a:p>
          <a:p>
            <a:pPr lvl="3"/>
            <a:r>
              <a:rPr lang="el-GR" altLang="el-GR" noProof="0" smtClean="0"/>
              <a:t>Fourth level</a:t>
            </a:r>
          </a:p>
          <a:p>
            <a:pPr lvl="4"/>
            <a:r>
              <a:rPr lang="el-GR" altLang="el-GR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900" y="8829675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18B602E-255D-43AF-84C6-842A0E86BA24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898664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D536C4-F0F7-4393-B03B-94BD79B6F532}" type="slidenum">
              <a:rPr lang="el-GR" altLang="el-GR" smtClean="0"/>
              <a:pPr eaLnBrk="1" hangingPunct="1">
                <a:spcBef>
                  <a:spcPct val="0"/>
                </a:spcBef>
              </a:pPr>
              <a:t>1</a:t>
            </a:fld>
            <a:endParaRPr lang="el-GR" altLang="el-GR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40674436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27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28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29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30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31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32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33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34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35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36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2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1570383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Sami, your</a:t>
            </a:r>
            <a:r>
              <a:rPr lang="en-US" baseline="0" dirty="0" smtClean="0"/>
              <a:t> slides can be inserted there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37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Sami, your</a:t>
            </a:r>
            <a:r>
              <a:rPr lang="en-US" baseline="0" dirty="0" smtClean="0"/>
              <a:t> slides can be inserted there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38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Sami, your</a:t>
            </a:r>
            <a:r>
              <a:rPr lang="en-US" baseline="0" dirty="0" smtClean="0"/>
              <a:t> slides can be inserted there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39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Sami, your</a:t>
            </a:r>
            <a:r>
              <a:rPr lang="en-US" baseline="0" dirty="0" smtClean="0"/>
              <a:t> slides can be inserted there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40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Sami, your</a:t>
            </a:r>
            <a:r>
              <a:rPr lang="en-US" baseline="0" dirty="0" smtClean="0"/>
              <a:t> slides can be inserted there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41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Sami, your</a:t>
            </a:r>
            <a:r>
              <a:rPr lang="en-US" baseline="0" dirty="0" smtClean="0"/>
              <a:t> slides can be inserted there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42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Sami, your</a:t>
            </a:r>
            <a:r>
              <a:rPr lang="en-US" baseline="0" dirty="0" smtClean="0"/>
              <a:t> slides can be inserted there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43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Sami, your</a:t>
            </a:r>
            <a:r>
              <a:rPr lang="en-US" baseline="0" dirty="0" smtClean="0"/>
              <a:t> slides can be inserted there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44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Sami, your</a:t>
            </a:r>
            <a:r>
              <a:rPr lang="en-US" baseline="0" dirty="0" smtClean="0"/>
              <a:t> slides can be inserted there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45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Sami, your</a:t>
            </a:r>
            <a:r>
              <a:rPr lang="en-US" baseline="0" dirty="0" smtClean="0"/>
              <a:t> slides can be inserted there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46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Sami, your</a:t>
            </a:r>
            <a:r>
              <a:rPr lang="en-US" baseline="0" dirty="0" smtClean="0"/>
              <a:t> slides can be inserted there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20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Sami, your</a:t>
            </a:r>
            <a:r>
              <a:rPr lang="en-US" baseline="0" dirty="0" smtClean="0"/>
              <a:t> slides can be inserted there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47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Sami, your</a:t>
            </a:r>
            <a:r>
              <a:rPr lang="en-US" baseline="0" dirty="0" smtClean="0"/>
              <a:t> slides can be inserted there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21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Sami, your</a:t>
            </a:r>
            <a:r>
              <a:rPr lang="en-US" baseline="0" dirty="0" smtClean="0"/>
              <a:t> slides can be inserted there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22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Sami, your</a:t>
            </a:r>
            <a:r>
              <a:rPr lang="en-US" baseline="0" dirty="0" smtClean="0"/>
              <a:t> slides can be inserted there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23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Sami, your</a:t>
            </a:r>
            <a:r>
              <a:rPr lang="en-US" baseline="0" dirty="0" smtClean="0"/>
              <a:t> slides can be inserted there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24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25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26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94224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</p:grpSp>
      </p:grpSp>
      <p:pic>
        <p:nvPicPr>
          <p:cNvPr id="27" name="Picture 26" descr="baneri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9" y="6172200"/>
            <a:ext cx="205942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7" descr="j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6388" y="6172200"/>
            <a:ext cx="1306945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8697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8771782" y="6580262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C16A0E2-EB6F-4C38-85DC-FFD6D698FF61}" type="slidenum">
              <a:rPr lang="el-GR" sz="1200" b="1" smtClean="0"/>
              <a:pPr/>
              <a:t>‹#›</a:t>
            </a:fld>
            <a:endParaRPr lang="el-GR" sz="1200" b="1" dirty="0"/>
          </a:p>
        </p:txBody>
      </p:sp>
    </p:spTree>
    <p:extLst>
      <p:ext uri="{BB962C8B-B14F-4D97-AF65-F5344CB8AC3E}">
        <p14:creationId xmlns:p14="http://schemas.microsoft.com/office/powerpoint/2010/main" val="258511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AAF7F-1AF5-46B5-BDE5-79B0A3A8A385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67887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F80BAD-DF7D-9E4B-A0EF-0C4A072DFFC7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2C2D91-5140-E643-83AC-7A21B4B6FC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8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file:///\\http\europa.eu\abc\symbols\emblem\images\flag_1.gif" TargetMode="External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 userDrawn="1"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3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4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4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grpSp>
        <p:nvGrpSpPr>
          <p:cNvPr id="1027" name="Group 17"/>
          <p:cNvGrpSpPr>
            <a:grpSpLocks/>
          </p:cNvGrpSpPr>
          <p:nvPr userDrawn="1"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5" name="Rectangle 18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6" name="Rectangle 19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7" name="Rectangle 20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8" name="Rectangle 21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9" name="Rectangle 22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0" name="Rectangle 23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1" name="Rectangle 24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52" name="Rectangle 25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3" name="Rectangle 26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</p:grpSp>
      <p:pic>
        <p:nvPicPr>
          <p:cNvPr id="1028" name="Picture 27" descr="Planet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378"/>
          <a:stretch>
            <a:fillRect/>
          </a:stretch>
        </p:blipFill>
        <p:spPr bwMode="auto">
          <a:xfrm>
            <a:off x="7239000" y="6172200"/>
            <a:ext cx="123190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" descr="http://europa.eu/abc/symbols/emblem/images/flag_1.gif"/>
          <p:cNvPicPr>
            <a:picLocks noChangeAspect="1" noChangeArrowheads="1"/>
          </p:cNvPicPr>
          <p:nvPr userDrawn="1"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162" y="6210827"/>
            <a:ext cx="818677" cy="55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Rectangle 15"/>
          <p:cNvSpPr>
            <a:spLocks noChangeArrowheads="1"/>
          </p:cNvSpPr>
          <p:nvPr userDrawn="1"/>
        </p:nvSpPr>
        <p:spPr bwMode="auto">
          <a:xfrm>
            <a:off x="4572000" y="6172200"/>
            <a:ext cx="2320636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GB" altLang="el-GR" sz="1200" dirty="0" smtClean="0">
                <a:latin typeface="Agency FB" pitchFamily="34" charset="0"/>
              </a:rPr>
              <a:t>An EU funded project managed by the European Union Office in Kosovo </a:t>
            </a:r>
            <a:r>
              <a:rPr lang="en-US" altLang="el-GR" sz="1200" dirty="0" smtClean="0">
                <a:latin typeface="Agency FB" pitchFamily="34" charset="0"/>
              </a:rPr>
              <a:t>and implemented by </a:t>
            </a:r>
          </a:p>
        </p:txBody>
      </p:sp>
      <p:pic>
        <p:nvPicPr>
          <p:cNvPr id="29" name="Picture 28" descr="baneri"/>
          <p:cNvPicPr/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8600" y="6172200"/>
            <a:ext cx="187220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9" descr="j"/>
          <p:cNvPicPr/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09800" y="6172200"/>
            <a:ext cx="108012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2" r:id="rId2"/>
    <p:sldLayoutId id="2147483715" r:id="rId3"/>
    <p:sldLayoutId id="2147483716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cid:ii_1533cb4b746fda4f" TargetMode="Externa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953000" y="3657600"/>
            <a:ext cx="28082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q-AL" altLang="en-US" b="1" dirty="0" smtClean="0">
                <a:solidFill>
                  <a:schemeClr val="bg1"/>
                </a:solidFill>
              </a:rPr>
              <a:t>Shkurt, 2016</a:t>
            </a:r>
            <a:endParaRPr lang="sq-AL" alt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2842855" y="2492375"/>
            <a:ext cx="49263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sq-AL" altLang="en-US" b="1" dirty="0" smtClean="0">
                <a:solidFill>
                  <a:srgbClr val="FFFFFF"/>
                </a:solidFill>
              </a:rPr>
              <a:t>Prokurimi</a:t>
            </a:r>
            <a:r>
              <a:rPr lang="sq-AL" altLang="en-US" sz="3200" b="1" dirty="0" smtClean="0">
                <a:solidFill>
                  <a:srgbClr val="FFFFFF"/>
                </a:solidFill>
              </a:rPr>
              <a:t> i SHERBIMEVE</a:t>
            </a:r>
            <a:endParaRPr lang="sq-AL" altLang="en-US" sz="3200" b="1" dirty="0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2276954"/>
            <a:ext cx="8991600" cy="2953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0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q-AL" sz="9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0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q-AL" sz="9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0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q-AL" sz="9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endParaRPr lang="en-US" sz="2000" b="1" dirty="0" smtClean="0"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endParaRPr lang="en-US" sz="2000" b="1" dirty="0"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sq-AL" sz="2000" b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Modul</a:t>
            </a:r>
            <a:r>
              <a:rPr lang="en-US" sz="2000" b="1" dirty="0" err="1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q-AL" sz="2000" b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katër</a:t>
            </a:r>
            <a:r>
              <a:rPr lang="en-US" sz="2000" b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q-AL" sz="2000" b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trajnimit</a:t>
            </a:r>
            <a:r>
              <a:rPr lang="en-US" sz="2000" b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/2018 </a:t>
            </a:r>
            <a:endParaRPr lang="sq-AL" sz="20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q-AL" sz="9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baneriB112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1"/>
            <a:ext cx="3810000" cy="533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Inline image 1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1" y="381001"/>
            <a:ext cx="3886200" cy="5333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685800" y="2745736"/>
            <a:ext cx="777240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PROCEDURA KONKURRUESE ME NEGOCIATA DHE PROCEDURA E NEGOCIUAR PA PUBLIKIMIN E NJOFTIMIT PER KONTRATE</a:t>
            </a:r>
            <a:endParaRPr lang="sq-AL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46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524001"/>
            <a:ext cx="7772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endParaRPr lang="en-US" sz="2400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sq-AL" sz="2400" dirty="0" smtClean="0"/>
              <a:t>Për herë të parë në Direktivën të BE-</a:t>
            </a:r>
            <a:r>
              <a:rPr lang="en-US" sz="2400" dirty="0" smtClean="0"/>
              <a:t> </a:t>
            </a:r>
            <a:r>
              <a:rPr lang="sq-AL" sz="2400" dirty="0" smtClean="0"/>
              <a:t>së Nr.</a:t>
            </a:r>
            <a:endParaRPr lang="en-US" sz="2400" dirty="0" smtClean="0"/>
          </a:p>
          <a:p>
            <a:pPr algn="just"/>
            <a:r>
              <a:rPr lang="sq-AL" sz="2400" dirty="0" smtClean="0"/>
              <a:t> </a:t>
            </a:r>
            <a:r>
              <a:rPr lang="en-US" sz="2400" dirty="0" smtClean="0"/>
              <a:t>     </a:t>
            </a:r>
            <a:r>
              <a:rPr lang="sq-AL" sz="2400" dirty="0" smtClean="0"/>
              <a:t>2014/24/EC (neni 29), dhe </a:t>
            </a:r>
            <a:r>
              <a:rPr lang="en-US" sz="2400" dirty="0"/>
              <a:t>e</a:t>
            </a:r>
            <a:r>
              <a:rPr lang="sq-AL" sz="2400" dirty="0" smtClean="0"/>
              <a:t> zëvendëson</a:t>
            </a:r>
          </a:p>
          <a:p>
            <a:pPr algn="just"/>
            <a:r>
              <a:rPr lang="sq-AL" sz="2400" dirty="0" smtClean="0"/>
              <a:t>      procedurën e negociuar pa</a:t>
            </a:r>
            <a:r>
              <a:rPr lang="en-US" sz="2400" dirty="0" smtClean="0"/>
              <a:t>s</a:t>
            </a:r>
            <a:r>
              <a:rPr lang="sq-AL" sz="2400" dirty="0" smtClean="0"/>
              <a:t> publikim të njoftimit </a:t>
            </a:r>
          </a:p>
          <a:p>
            <a:pPr algn="just"/>
            <a:r>
              <a:rPr lang="sq-AL" sz="2400" dirty="0" smtClean="0"/>
              <a:t>      për kontratë.</a:t>
            </a:r>
            <a:endParaRPr lang="en-US" sz="2400" dirty="0" smtClean="0"/>
          </a:p>
          <a:p>
            <a:pPr algn="just"/>
            <a:endParaRPr lang="sq-AL" sz="2400" dirty="0" smtClean="0"/>
          </a:p>
          <a:p>
            <a:pPr algn="just"/>
            <a:r>
              <a:rPr lang="sq-AL" sz="2400" dirty="0" smtClean="0"/>
              <a:t>   Në plotësim/ndryshimet e bëra LPP, Ligji Nr.</a:t>
            </a:r>
            <a:r>
              <a:rPr lang="en-US" sz="2400" dirty="0" smtClean="0"/>
              <a:t>04L-42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</a:t>
            </a:r>
            <a:endParaRPr lang="en-US" sz="2400" b="1" dirty="0" smtClean="0"/>
          </a:p>
          <a:p>
            <a:pPr algn="just"/>
            <a:r>
              <a:rPr lang="en-US" sz="2400" b="1" dirty="0"/>
              <a:t> 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ndryshuar</a:t>
            </a:r>
            <a:r>
              <a:rPr lang="en-US" sz="2400" b="1" dirty="0" smtClean="0"/>
              <a:t> </a:t>
            </a:r>
            <a:r>
              <a:rPr lang="en-US" sz="2400" b="1" dirty="0" err="1"/>
              <a:t>dhe</a:t>
            </a:r>
            <a:r>
              <a:rPr lang="en-US" sz="2400" b="1" dirty="0"/>
              <a:t> </a:t>
            </a:r>
            <a:r>
              <a:rPr lang="en-US" sz="2400" b="1" dirty="0" err="1"/>
              <a:t>plotësuar</a:t>
            </a:r>
            <a:r>
              <a:rPr lang="en-US" sz="2400" b="1" dirty="0"/>
              <a:t> me </a:t>
            </a:r>
            <a:r>
              <a:rPr lang="en-US" sz="2400" b="1" dirty="0" err="1"/>
              <a:t>Lgjin</a:t>
            </a:r>
            <a:r>
              <a:rPr lang="en-US" sz="2400" b="1" dirty="0"/>
              <a:t> Nr. 04/L-237, </a:t>
            </a:r>
            <a:endParaRPr lang="en-US" sz="2400" b="1" dirty="0" smtClean="0"/>
          </a:p>
          <a:p>
            <a:pPr algn="just"/>
            <a:r>
              <a:rPr lang="en-US" sz="2400" b="1" dirty="0"/>
              <a:t> 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Ligjin</a:t>
            </a:r>
            <a:r>
              <a:rPr lang="en-US" sz="2400" b="1" dirty="0" smtClean="0"/>
              <a:t> </a:t>
            </a:r>
            <a:r>
              <a:rPr lang="en-US" sz="2400" b="1" dirty="0"/>
              <a:t>Nr. 05/L-068 </a:t>
            </a:r>
            <a:r>
              <a:rPr lang="en-US" sz="2400" b="1" dirty="0" err="1"/>
              <a:t>dhe</a:t>
            </a:r>
            <a:r>
              <a:rPr lang="en-US" sz="2400" b="1" dirty="0"/>
              <a:t> </a:t>
            </a:r>
            <a:r>
              <a:rPr lang="en-US" sz="2400" b="1" dirty="0" err="1"/>
              <a:t>Ligjin</a:t>
            </a:r>
            <a:r>
              <a:rPr lang="en-US" sz="2400" b="1" dirty="0"/>
              <a:t> Nr. </a:t>
            </a:r>
            <a:r>
              <a:rPr lang="en-US" sz="2400" b="1" dirty="0" smtClean="0"/>
              <a:t>05/L-092</a:t>
            </a:r>
            <a:r>
              <a:rPr lang="sq-AL" sz="2400" dirty="0" smtClean="0"/>
              <a:t>(neni </a:t>
            </a:r>
            <a:endParaRPr lang="en-US" sz="2400" dirty="0" smtClean="0"/>
          </a:p>
          <a:p>
            <a:pPr algn="just"/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sq-AL" sz="2400" dirty="0" smtClean="0"/>
              <a:t>34),</a:t>
            </a:r>
            <a:r>
              <a:rPr lang="en-US" sz="2400" dirty="0" smtClean="0"/>
              <a:t> </a:t>
            </a:r>
            <a:r>
              <a:rPr lang="sq-AL" sz="2400" dirty="0" smtClean="0"/>
              <a:t>reflekton këtë ndryshim dhe procedura e</a:t>
            </a:r>
            <a:endParaRPr lang="en-US" sz="2400" dirty="0"/>
          </a:p>
          <a:p>
            <a:pPr algn="just"/>
            <a:r>
              <a:rPr lang="en-US" sz="2400" dirty="0" smtClean="0"/>
              <a:t>   </a:t>
            </a:r>
            <a:r>
              <a:rPr lang="sq-AL" sz="2400" dirty="0" smtClean="0"/>
              <a:t>negociuar pas publikimit të njoftimit të</a:t>
            </a:r>
            <a:endParaRPr lang="en-US" sz="2400" dirty="0" smtClean="0"/>
          </a:p>
          <a:p>
            <a:pPr algn="just"/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sq-AL" sz="2400" dirty="0" smtClean="0"/>
              <a:t>kontratës zëvendësohet me procedurën e re të</a:t>
            </a:r>
            <a:endParaRPr lang="en-US" sz="2400" dirty="0" smtClean="0"/>
          </a:p>
          <a:p>
            <a:pPr algn="just"/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sq-AL" sz="2400" dirty="0" smtClean="0"/>
              <a:t> prokurimit procedurën</a:t>
            </a:r>
            <a:r>
              <a:rPr lang="en-US" sz="2400" dirty="0" smtClean="0"/>
              <a:t>  </a:t>
            </a:r>
            <a:r>
              <a:rPr lang="sq-AL" sz="2400" dirty="0" smtClean="0"/>
              <a:t>konkurruese me negociata.</a:t>
            </a:r>
          </a:p>
          <a:p>
            <a:pPr>
              <a:buFont typeface="Wingdings" pitchFamily="2" charset="2"/>
              <a:buChar char="ü"/>
            </a:pPr>
            <a:endParaRPr lang="sq-AL" sz="2400" dirty="0" smtClean="0"/>
          </a:p>
          <a:p>
            <a:pPr>
              <a:buFont typeface="Wingdings" pitchFamily="2" charset="2"/>
              <a:buChar char="ü"/>
            </a:pPr>
            <a:endParaRPr lang="sq-AL" sz="2400" dirty="0" smtClean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2756" y="476673"/>
            <a:ext cx="8071644" cy="59012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endParaRPr lang="sq-AL" sz="3600" b="1" kern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5400" y="457200"/>
            <a:ext cx="6096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q-AL" sz="2800" b="1" dirty="0" smtClean="0">
                <a:solidFill>
                  <a:srgbClr val="FF0000"/>
                </a:solidFill>
              </a:rPr>
              <a:t>Procedura konkurruese me negociata</a:t>
            </a:r>
            <a:r>
              <a:rPr lang="en-US" sz="2800" b="1" dirty="0" smtClean="0">
                <a:solidFill>
                  <a:srgbClr val="FF0000"/>
                </a:solidFill>
              </a:rPr>
              <a:t>-</a:t>
            </a:r>
            <a:r>
              <a:rPr lang="sq-AL" dirty="0"/>
              <a:t> </a:t>
            </a:r>
            <a:r>
              <a:rPr lang="sq-AL" sz="2800" b="1" dirty="0">
                <a:solidFill>
                  <a:srgbClr val="FF0000"/>
                </a:solidFill>
              </a:rPr>
              <a:t>procedure e </a:t>
            </a:r>
            <a:r>
              <a:rPr lang="sq-AL" sz="2800" b="1" dirty="0" smtClean="0">
                <a:solidFill>
                  <a:srgbClr val="FF0000"/>
                </a:solidFill>
              </a:rPr>
              <a:t>re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  <a:endParaRPr lang="sq-AL" sz="2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5278" y="1295400"/>
            <a:ext cx="7086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0700" indent="-284163" algn="just">
              <a:buFont typeface="Wingdings" pitchFamily="2" charset="2"/>
              <a:buChar char="ü"/>
            </a:pPr>
            <a:endParaRPr lang="en-US" sz="2400" dirty="0" smtClean="0"/>
          </a:p>
          <a:p>
            <a:pPr marL="520700" indent="-284163" algn="just">
              <a:buFont typeface="Wingdings" pitchFamily="2" charset="2"/>
              <a:buChar char="ü"/>
            </a:pPr>
            <a:r>
              <a:rPr lang="sq-AL" sz="2400" dirty="0" smtClean="0"/>
              <a:t>është një proces me </a:t>
            </a:r>
            <a:r>
              <a:rPr lang="en-US" sz="2400" dirty="0" smtClean="0"/>
              <a:t>tri</a:t>
            </a:r>
            <a:r>
              <a:rPr lang="sq-AL" sz="2400" dirty="0" smtClean="0"/>
              <a:t> faza </a:t>
            </a:r>
            <a:endParaRPr lang="en-US" sz="2400" dirty="0" smtClean="0"/>
          </a:p>
          <a:p>
            <a:pPr marL="520700" indent="-284163" algn="just">
              <a:buFont typeface="Wingdings" pitchFamily="2" charset="2"/>
              <a:buChar char="ü"/>
            </a:pPr>
            <a:r>
              <a:rPr lang="sq-AL" sz="2400" dirty="0" smtClean="0"/>
              <a:t> O</a:t>
            </a:r>
            <a:r>
              <a:rPr lang="en-US" sz="2400" dirty="0" smtClean="0"/>
              <a:t>E</a:t>
            </a:r>
            <a:r>
              <a:rPr lang="sq-AL" sz="2400" dirty="0" smtClean="0"/>
              <a:t> ftohen te paraqesin informacionet e kualifikimit në fazën e parë të përzgjedhjes ( kualifikimi ).</a:t>
            </a:r>
            <a:endParaRPr lang="en-US" sz="2400" dirty="0" smtClean="0"/>
          </a:p>
          <a:p>
            <a:pPr marL="520700" indent="-284163" algn="just">
              <a:buFont typeface="Wingdings" pitchFamily="2" charset="2"/>
              <a:buChar char="ü"/>
            </a:pPr>
            <a:r>
              <a:rPr lang="sq-AL" sz="2400" dirty="0" smtClean="0"/>
              <a:t>vlerësohen duke u bazuar ne kriteret e kualifikimit</a:t>
            </a:r>
            <a:r>
              <a:rPr lang="en-US" sz="2400" dirty="0" smtClean="0"/>
              <a:t> </a:t>
            </a:r>
            <a:r>
              <a:rPr lang="sq-AL" sz="2400" dirty="0" smtClean="0"/>
              <a:t>për te caktuar se cilët janë të kualifikuar për të kryer kontratën </a:t>
            </a:r>
            <a:endParaRPr lang="en-US" sz="2400" dirty="0" smtClean="0"/>
          </a:p>
          <a:p>
            <a:pPr marL="520700" indent="-284163" algn="just">
              <a:buFont typeface="Wingdings" pitchFamily="2" charset="2"/>
              <a:buChar char="ü"/>
            </a:pPr>
            <a:r>
              <a:rPr lang="sq-AL" sz="2400" dirty="0" smtClean="0"/>
              <a:t>duke krijuar kështu listën e shkurtër te </a:t>
            </a:r>
            <a:r>
              <a:rPr lang="en-US" sz="2400" dirty="0" smtClean="0"/>
              <a:t>OE </a:t>
            </a:r>
            <a:r>
              <a:rPr lang="sq-AL" sz="2400" dirty="0" smtClean="0"/>
              <a:t>(minimum 5 e maksimumin e cakton vete AK-zakonisht 7-8</a:t>
            </a:r>
            <a:r>
              <a:rPr lang="en-US" sz="2400" dirty="0" smtClean="0"/>
              <a:t>)</a:t>
            </a:r>
            <a:endParaRPr lang="sq-AL" sz="2400" dirty="0" smtClean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2756" y="476673"/>
            <a:ext cx="8071644" cy="59012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endParaRPr lang="sq-AL" sz="3600" b="1" kern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457200"/>
            <a:ext cx="7696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q-AL" sz="2800" b="1" dirty="0" smtClean="0">
                <a:solidFill>
                  <a:srgbClr val="FF0000"/>
                </a:solidFill>
              </a:rPr>
              <a:t>Procedura konkurruese me negociata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r>
              <a:rPr lang="sq-AL" sz="2800" dirty="0"/>
              <a:t>Sipas </a:t>
            </a:r>
            <a:r>
              <a:rPr lang="en-US" sz="2800" dirty="0"/>
              <a:t>Directives 2014/24/EC</a:t>
            </a:r>
            <a:r>
              <a:rPr lang="sq-AL" sz="2800" b="1" dirty="0" smtClean="0">
                <a:solidFill>
                  <a:srgbClr val="FF0000"/>
                </a:solidFill>
              </a:rPr>
              <a:t> </a:t>
            </a:r>
            <a:endParaRPr lang="sq-AL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533401"/>
            <a:ext cx="800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/>
              <a:t>Shembull</a:t>
            </a:r>
            <a:r>
              <a:rPr lang="en-US" sz="2800" b="1" dirty="0" smtClean="0"/>
              <a:t> 1 </a:t>
            </a:r>
            <a:endParaRPr lang="en-US" sz="28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23850" y="1219200"/>
            <a:ext cx="8569325" cy="48958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q-AL" sz="14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III.2.4</a:t>
            </a:r>
            <a:r>
              <a:rPr kumimoji="0" lang="sq-AL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) Kapaciteti teknik dhe profesional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q-AL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Kërkesa</a:t>
            </a:r>
            <a:endParaRPr kumimoji="0" lang="sq-AL" sz="1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q-AL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1. OE duhet te ketë se paku 5 punëtor te përhershëm  te cilët punojnë në fusha të ngjashme me këtë kontratë.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q-AL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2. OE duhet te ketë  kryer me sukses  dy projekte te asistencës teknike me një buxhet prej se paku një milion Euro secila, ku përqindja e punëve te kryera nga OE ishte se paku 50%.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q-AL" sz="1400" b="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Projektet duhet të kenë mbështetur reformën administrative të një vendi, përfshirë edhe strukturën organizative, Menaxhimin e Burimeve Njerëzore, përmirësimin e menaxhimit financiar. Këto projekte duhet të  ishin përfunduar se paku 36 muaj para afatit të dorëzimit.</a:t>
            </a:r>
            <a:endParaRPr kumimoji="0" lang="sq-AL" sz="1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q-AL" sz="1400" b="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Dëshmia e kërkuar: </a:t>
            </a:r>
            <a:endParaRPr kumimoji="0" lang="sq-AL" sz="1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q-AL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1.  Kopja e listës se stafit te OE e cila konfirmon se ata janë duke punuar ne fushat e ngjashme me ketë kontrate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q-AL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2. Dokumentet te cilat konfirmojnë ekzekutimin e projekteve te kërkuara ne </a:t>
            </a:r>
            <a:r>
              <a:rPr kumimoji="0" lang="sq-AL" sz="14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III.2.4</a:t>
            </a:r>
            <a:r>
              <a:rPr kumimoji="0" lang="sq-AL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) pika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sq-AL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2. 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q-AL" sz="1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q-AL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 charset="0"/>
              </a:rPr>
              <a:t>IV.1.2) Kufizimi i numrit te OE te cilët do te ftohen për te tenderuar </a:t>
            </a:r>
            <a:r>
              <a:rPr kumimoji="0" lang="sq-AL" sz="14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 charset="0"/>
              </a:rPr>
              <a:t>(</a:t>
            </a:r>
            <a:r>
              <a:rPr kumimoji="0" lang="en-US" sz="1400" b="0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 charset="0"/>
              </a:rPr>
              <a:t>ngjashem</a:t>
            </a:r>
            <a:r>
              <a:rPr kumimoji="0" lang="en-US" sz="14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 charset="0"/>
              </a:rPr>
              <a:t> </a:t>
            </a:r>
            <a:r>
              <a:rPr kumimoji="0" lang="en-US" sz="1400" b="0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 charset="0"/>
              </a:rPr>
              <a:t>si</a:t>
            </a:r>
            <a:r>
              <a:rPr kumimoji="0" lang="en-US" sz="14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 charset="0"/>
              </a:rPr>
              <a:t> </a:t>
            </a:r>
            <a:r>
              <a:rPr kumimoji="0" lang="sq-AL" sz="14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 charset="0"/>
              </a:rPr>
              <a:t>procedura e kufizuar)</a:t>
            </a:r>
            <a:endParaRPr kumimoji="0" lang="sq-AL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q-AL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 charset="0"/>
              </a:rPr>
              <a:t>Numri I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 charset="0"/>
              </a:rPr>
              <a:t>O</a:t>
            </a:r>
            <a:r>
              <a:rPr kumimoji="0" lang="sq-AL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 charset="0"/>
              </a:rPr>
              <a:t>E – se paku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 charset="0"/>
              </a:rPr>
              <a:t>1</a:t>
            </a:r>
            <a:r>
              <a:rPr kumimoji="0" lang="sq-AL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 charset="0"/>
              </a:rPr>
              <a:t> dhe maksimum 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q-AL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 charset="0"/>
              </a:rPr>
              <a:t>Faktori  cili do te merret parasysh gjate rivlerësimit  janë: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 charset="0"/>
              </a:rPr>
              <a:t>	</a:t>
            </a:r>
            <a:r>
              <a:rPr kumimoji="0" lang="sq-AL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 charset="0"/>
              </a:rPr>
              <a:t>-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 charset="0"/>
              </a:rPr>
              <a:t> </a:t>
            </a:r>
            <a:r>
              <a:rPr kumimoji="0" lang="sq-AL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 charset="0"/>
              </a:rPr>
              <a:t> Numri i projekteve relevante sipas pikës III.2.4), dhe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 charset="0"/>
              </a:rPr>
              <a:t>	</a:t>
            </a:r>
            <a:r>
              <a:rPr kumimoji="0" lang="sq-AL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 charset="0"/>
              </a:rPr>
              <a:t>-  Vlera total e punës se kryer nga OE sipas pikës </a:t>
            </a:r>
            <a:r>
              <a:rPr kumimoji="0" lang="sq-AL" sz="1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 charset="0"/>
              </a:rPr>
              <a:t>III.2.4</a:t>
            </a:r>
            <a:r>
              <a:rPr kumimoji="0" lang="sq-AL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rial" charset="0"/>
              </a:rPr>
              <a:t>) </a:t>
            </a:r>
            <a:endParaRPr kumimoji="0" lang="sq-AL" sz="1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533401"/>
            <a:ext cx="3886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/>
              <a:t>             </a:t>
            </a:r>
            <a:r>
              <a:rPr lang="sq-AL" sz="2800" b="1" dirty="0" smtClean="0"/>
              <a:t>Rast</a:t>
            </a:r>
            <a:r>
              <a:rPr lang="en-US" sz="2800" b="1" dirty="0" smtClean="0"/>
              <a:t> </a:t>
            </a:r>
            <a:r>
              <a:rPr lang="sq-AL" sz="2800" b="1" dirty="0" smtClean="0"/>
              <a:t>studimor</a:t>
            </a:r>
            <a:r>
              <a:rPr lang="sq-AL" sz="2800" dirty="0" smtClean="0"/>
              <a:t/>
            </a:r>
            <a:br>
              <a:rPr lang="sq-AL" sz="2800" dirty="0" smtClean="0"/>
            </a:br>
            <a:endParaRPr lang="en-US" sz="28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23850" y="1295400"/>
            <a:ext cx="8569325" cy="5257800"/>
          </a:xfrm>
          <a:prstGeom prst="rect">
            <a:avLst/>
          </a:prstGeom>
        </p:spPr>
        <p:txBody>
          <a:bodyPr numCol="2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q-AL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OPERATORI EKONOMIK 1.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sq-AL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4 projekte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sq-AL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Projekt 1: 100.000 EUR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sq-AL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Projekt 2: 80.000 EUR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sq-AL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Projekt 3: 20.000 EUR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sq-AL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Projekt 4: 100.000 EUR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sq-AL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q-AL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OPERATORI EKONOMIK 2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sq-AL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 projekte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sq-AL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Projekt 1: 190.000 EUR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sq-AL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Projekt 2: 120.000 EUR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 smtClean="0"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 smtClean="0"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 smtClean="0"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 smtClean="0"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q-AL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OPERATORI EKONOMIK 3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sq-AL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8 projekte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sq-AL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P1: 20.000 EUR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sq-AL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P2: 60.000 EUR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sq-AL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P3: 15.000 EUR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sq-AL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P4: 15.000 EUR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sq-AL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P5: 50.000 EUR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sq-AL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P6: 30.000 EUR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sq-AL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P7: 25.000 EUR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sq-AL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P8: 25.000 EUR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q-AL" sz="1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Cili është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q-AL" sz="1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 pari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… ? </a:t>
            </a:r>
            <a:endParaRPr kumimoji="0" lang="sq-AL" sz="16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q-AL" sz="1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 dyti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…..?</a:t>
            </a:r>
            <a:endParaRPr kumimoji="0" lang="sq-AL" sz="16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q-AL" sz="1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 treti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….?</a:t>
            </a:r>
            <a:r>
              <a:rPr kumimoji="0" lang="sq-AL" sz="1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524000"/>
            <a:ext cx="7772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sq-AL" sz="2400" dirty="0" smtClean="0"/>
              <a:t>   Sipas </a:t>
            </a:r>
            <a:r>
              <a:rPr lang="en-US" sz="2400" dirty="0" smtClean="0"/>
              <a:t>Directives 2014/24/EC:</a:t>
            </a:r>
            <a:endParaRPr lang="sq-AL" sz="2400" dirty="0" smtClean="0"/>
          </a:p>
          <a:p>
            <a:pPr marL="520700" indent="-284163">
              <a:buFont typeface="Wingdings" pitchFamily="2" charset="2"/>
              <a:buChar char="ü"/>
            </a:pPr>
            <a:r>
              <a:rPr lang="sq-AL" sz="2400" dirty="0" smtClean="0"/>
              <a:t>AK hynë ne negociata vetëm me operatoret nga lista e ngushte </a:t>
            </a:r>
            <a:endParaRPr lang="en-US" sz="2400" dirty="0" smtClean="0"/>
          </a:p>
          <a:p>
            <a:pPr marL="520700" indent="-284163">
              <a:buFont typeface="Wingdings" pitchFamily="2" charset="2"/>
              <a:buChar char="ü"/>
            </a:pPr>
            <a:r>
              <a:rPr lang="sq-AL" sz="2400" dirty="0" smtClean="0"/>
              <a:t>bazuar ne Tenderët fillestare te pranuara nga po ata operatore ekonomik (te listës se ngushte)</a:t>
            </a:r>
          </a:p>
          <a:p>
            <a:pPr marL="520700" indent="-284163">
              <a:buFont typeface="Wingdings" pitchFamily="2" charset="2"/>
              <a:buChar char="ü"/>
            </a:pPr>
            <a:r>
              <a:rPr lang="sq-AL" sz="2400" dirty="0" smtClean="0"/>
              <a:t>negociojnë me ofertuesit tenderët fillestarë dhe të gjithë tenderët e mëvonshëm të paraqitur nga ana e tyre me përjashtim të tenderëve përfundimtare </a:t>
            </a:r>
          </a:p>
          <a:p>
            <a:pPr marL="520700" indent="-284163">
              <a:buFont typeface="Wingdings" pitchFamily="2" charset="2"/>
              <a:buChar char="ü"/>
            </a:pPr>
            <a:r>
              <a:rPr lang="sq-AL" sz="2400" dirty="0" smtClean="0"/>
              <a:t>kërkesat minimale dhe kriteret e dhënies nuk janë pjese e negociatave</a:t>
            </a:r>
          </a:p>
          <a:p>
            <a:pPr marL="520700" indent="-284163">
              <a:buFont typeface="Wingdings" pitchFamily="2" charset="2"/>
              <a:buChar char="ü"/>
            </a:pPr>
            <a:r>
              <a:rPr lang="sq-AL" sz="2400" dirty="0" smtClean="0"/>
              <a:t>si rezultat i këtyre negociatave krijohet Dokumenti final i tenderit i cili ju dërgohet te gjithë operatoreve </a:t>
            </a:r>
            <a:endParaRPr lang="en-US" sz="2400" dirty="0" smtClean="0"/>
          </a:p>
          <a:p>
            <a:pPr marL="520700" indent="-284163"/>
            <a:r>
              <a:rPr lang="sq-AL" sz="2400" dirty="0" smtClean="0"/>
              <a:t>.</a:t>
            </a:r>
            <a:endParaRPr lang="en-US" sz="2400" dirty="0" smtClean="0"/>
          </a:p>
          <a:p>
            <a:pPr marL="520700" indent="-284163"/>
            <a:endParaRPr lang="sq-AL" sz="2400" dirty="0" smtClean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2756" y="476673"/>
            <a:ext cx="8071644" cy="59012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endParaRPr lang="sq-AL" sz="3600" b="1" kern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457200"/>
            <a:ext cx="76962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q-AL" sz="2800" b="1" dirty="0" smtClean="0">
                <a:solidFill>
                  <a:srgbClr val="FF0000"/>
                </a:solidFill>
              </a:rPr>
              <a:t>Procedura konkurruese me negociata (vazhdim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</a:p>
          <a:p>
            <a:pPr algn="ctr"/>
            <a:endParaRPr lang="sq-AL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712416"/>
            <a:ext cx="7772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sq-AL" sz="2400" dirty="0" smtClean="0"/>
              <a:t>   Sipas </a:t>
            </a:r>
            <a:r>
              <a:rPr lang="en-US" sz="2400" dirty="0" smtClean="0"/>
              <a:t>Directives 2014/24/EC:</a:t>
            </a:r>
            <a:endParaRPr lang="sq-AL" sz="2400" dirty="0" smtClean="0"/>
          </a:p>
          <a:p>
            <a:pPr marL="520700" indent="-284163"/>
            <a:endParaRPr lang="en-US" sz="2400" dirty="0" smtClean="0"/>
          </a:p>
          <a:p>
            <a:pPr marL="520700" indent="-284163">
              <a:buFont typeface="Wingdings" pitchFamily="2" charset="2"/>
              <a:buChar char="ü"/>
            </a:pPr>
            <a:r>
              <a:rPr lang="sq-AL" sz="2400" dirty="0" smtClean="0"/>
              <a:t>Autoritetet kontraktuese mund te shpërblejnë kontratat në bazë të tenderëve fillestare pa negociata, ku ata kanë përcaktuar këtë në njoftimin e kontratës dhe ose në ftesen për shprehjen e interesit</a:t>
            </a:r>
            <a:r>
              <a:rPr lang="en-US" sz="2400" dirty="0" smtClean="0"/>
              <a:t>.</a:t>
            </a:r>
          </a:p>
          <a:p>
            <a:pPr marL="520700" indent="-284163">
              <a:buFont typeface="Wingdings" pitchFamily="2" charset="2"/>
              <a:buChar char="ü"/>
            </a:pPr>
            <a:r>
              <a:rPr lang="sq-AL" sz="2400" dirty="0" smtClean="0"/>
              <a:t>Ofertat e pranuara mund te vlerësohen bazuar ne Çmimin me te ulët dhe/ose Tenderin ekonomikisht me te favorshëm.</a:t>
            </a:r>
            <a:endParaRPr lang="en-US" sz="2400" dirty="0" smtClean="0"/>
          </a:p>
          <a:p>
            <a:pPr marL="520700" indent="-284163"/>
            <a:endParaRPr lang="sq-AL" sz="2400" dirty="0" smtClean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2756" y="476673"/>
            <a:ext cx="8071644" cy="59012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endParaRPr lang="sq-AL" sz="3600" b="1" kern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457200"/>
            <a:ext cx="76962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q-AL" sz="2800" b="1" dirty="0" smtClean="0">
                <a:solidFill>
                  <a:srgbClr val="FF0000"/>
                </a:solidFill>
              </a:rPr>
              <a:t>Procedura konkurruese me negociata (vazhdim)</a:t>
            </a:r>
          </a:p>
          <a:p>
            <a:pPr algn="ctr"/>
            <a:endParaRPr lang="sq-AL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524000"/>
            <a:ext cx="7772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0700" indent="-284163"/>
            <a:endParaRPr lang="en-US" sz="2400" dirty="0" smtClean="0"/>
          </a:p>
          <a:p>
            <a:pPr marL="520700" lvl="0" indent="-284163">
              <a:buFont typeface="Wingdings" pitchFamily="2" charset="2"/>
              <a:buChar char="ü"/>
            </a:pPr>
            <a:r>
              <a:rPr lang="en-US" sz="2400" dirty="0" smtClean="0"/>
              <a:t>A</a:t>
            </a:r>
            <a:r>
              <a:rPr lang="sq-AL" sz="2400" dirty="0" smtClean="0"/>
              <a:t>fati kohor minimal për pranimin e kërkesave për pjesëmarrje duhet të jetë </a:t>
            </a:r>
            <a:r>
              <a:rPr lang="sq-AL" sz="2400" b="1" dirty="0" smtClean="0"/>
              <a:t>30 ditë</a:t>
            </a:r>
            <a:r>
              <a:rPr lang="sq-AL" sz="2400" dirty="0" smtClean="0"/>
              <a:t> nga data në të cilën është dërguar njoftimi për kontratë</a:t>
            </a:r>
            <a:endParaRPr lang="en-US" sz="2400" dirty="0" smtClean="0"/>
          </a:p>
          <a:p>
            <a:pPr marL="520700" lvl="0" indent="-284163">
              <a:buFont typeface="Wingdings" pitchFamily="2" charset="2"/>
              <a:buChar char="ü"/>
            </a:pPr>
            <a:endParaRPr lang="sq-AL" sz="2400" dirty="0" smtClean="0"/>
          </a:p>
          <a:p>
            <a:pPr marL="520700" indent="-284163">
              <a:buFont typeface="Wingdings" pitchFamily="2" charset="2"/>
              <a:buChar char="ü"/>
            </a:pPr>
            <a:r>
              <a:rPr lang="en-US" sz="2400" dirty="0"/>
              <a:t>A</a:t>
            </a:r>
            <a:r>
              <a:rPr lang="sq-AL" sz="2400" dirty="0" smtClean="0"/>
              <a:t>fati kohor minimal për pranimin e tenderëve fillestare do të jetë </a:t>
            </a:r>
            <a:r>
              <a:rPr lang="sq-AL" sz="2400" b="1" dirty="0" smtClean="0"/>
              <a:t>30 ditë </a:t>
            </a:r>
            <a:r>
              <a:rPr lang="sq-AL" sz="2400" dirty="0" smtClean="0"/>
              <a:t>nga data në të cilën është dërguar ftesa.</a:t>
            </a:r>
          </a:p>
          <a:p>
            <a:pPr marL="520700" indent="-284163"/>
            <a:endParaRPr lang="sq-AL" sz="2400" dirty="0" smtClean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2756" y="476673"/>
            <a:ext cx="8071644" cy="59012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endParaRPr lang="sq-AL" sz="3600" b="1" kern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457200"/>
            <a:ext cx="76962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q-AL" sz="2800" b="1" dirty="0" smtClean="0">
                <a:solidFill>
                  <a:srgbClr val="FF0000"/>
                </a:solidFill>
              </a:rPr>
              <a:t>Procedura konkurruese me negociata 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r>
              <a:rPr lang="sq-AL" dirty="0"/>
              <a:t>Sipas </a:t>
            </a:r>
            <a:r>
              <a:rPr lang="en-US" dirty="0"/>
              <a:t>Directives 2014/24/EC</a:t>
            </a:r>
            <a:endParaRPr lang="sq-AL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524000"/>
            <a:ext cx="7391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0700" lvl="0" indent="-284163" algn="just">
              <a:buFont typeface="Wingdings" pitchFamily="2" charset="2"/>
              <a:buChar char="ü"/>
            </a:pPr>
            <a:r>
              <a:rPr lang="en-US" sz="2400" dirty="0"/>
              <a:t>M</a:t>
            </a:r>
            <a:r>
              <a:rPr lang="sq-AL" sz="2400" dirty="0" smtClean="0"/>
              <a:t>und t</a:t>
            </a:r>
            <a:r>
              <a:rPr lang="en-US" sz="2400" dirty="0" smtClean="0"/>
              <a:t>ë</a:t>
            </a:r>
            <a:r>
              <a:rPr lang="sq-AL" sz="2400" dirty="0" smtClean="0"/>
              <a:t> përdoret vetëm n</a:t>
            </a:r>
            <a:r>
              <a:rPr lang="en-US" sz="2400" dirty="0" smtClean="0"/>
              <a:t>ë</a:t>
            </a:r>
            <a:r>
              <a:rPr lang="sq-AL" sz="2400" dirty="0" smtClean="0"/>
              <a:t> rast se procedurat e hapura ose të kufizuara nuk mund te shpine në rezultate të kënaqshme të prokurimit</a:t>
            </a:r>
            <a:r>
              <a:rPr lang="en-US" sz="2400" b="1" dirty="0" smtClean="0"/>
              <a:t>, </a:t>
            </a:r>
            <a:r>
              <a:rPr lang="en-US" sz="2400" dirty="0" err="1" smtClean="0"/>
              <a:t>si</a:t>
            </a:r>
            <a:r>
              <a:rPr lang="en-US" sz="2400" dirty="0" smtClean="0"/>
              <a:t>:</a:t>
            </a:r>
          </a:p>
          <a:p>
            <a:pPr marL="236537" lvl="0" algn="just"/>
            <a:endParaRPr lang="sq-AL" sz="2400" dirty="0" smtClean="0"/>
          </a:p>
          <a:p>
            <a:pPr marL="693737" indent="-457200" algn="just">
              <a:buFont typeface="+mj-lt"/>
              <a:buAutoNum type="alphaLcPeriod"/>
            </a:pPr>
            <a:r>
              <a:rPr lang="en-US" sz="2400" dirty="0" smtClean="0"/>
              <a:t>S</a:t>
            </a:r>
            <a:r>
              <a:rPr lang="sq-AL" sz="2400" dirty="0" smtClean="0"/>
              <a:t>i në rastin e blerjeve komplekse të tilla si produkte të sofistikuara, shërbime intelektuale (për shembull disa shërbime të konsulencës, shërbimet arkitektonike ose shërbimet inxhinierike), dhe të komunikimit të te teknologjisë</a:t>
            </a:r>
            <a:r>
              <a:rPr lang="en-US" sz="2400" dirty="0" smtClean="0"/>
              <a:t>, </a:t>
            </a:r>
            <a:r>
              <a:rPr lang="en-US" sz="2400" dirty="0" err="1" smtClean="0"/>
              <a:t>dhe</a:t>
            </a:r>
            <a:endParaRPr lang="sq-AL" sz="2400" dirty="0" smtClean="0"/>
          </a:p>
          <a:p>
            <a:pPr marL="741363" indent="-457200" algn="just">
              <a:buFont typeface="+mj-lt"/>
              <a:buAutoNum type="alphaLcPeriod"/>
            </a:pPr>
            <a:r>
              <a:rPr lang="en-US" sz="2400" dirty="0"/>
              <a:t>P</a:t>
            </a:r>
            <a:r>
              <a:rPr lang="sq-AL" sz="2400" dirty="0" smtClean="0"/>
              <a:t>unët e ndërtesave jo standarde ose që përfshijnë dizajn apo zgjidhje të reja</a:t>
            </a:r>
            <a:r>
              <a:rPr lang="en-US" sz="2400" dirty="0" smtClean="0"/>
              <a:t>.</a:t>
            </a:r>
            <a:endParaRPr lang="sq-AL" sz="2400" dirty="0" smtClean="0"/>
          </a:p>
          <a:p>
            <a:pPr marL="741363" indent="-457200">
              <a:buFont typeface="+mj-lt"/>
              <a:buAutoNum type="alphaLcPeriod"/>
            </a:pPr>
            <a:endParaRPr lang="sq-AL" sz="2400" dirty="0" smtClean="0"/>
          </a:p>
          <a:p>
            <a:pPr marL="520700" indent="-284163"/>
            <a:endParaRPr lang="sq-AL" sz="2400" dirty="0" smtClean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2756" y="476673"/>
            <a:ext cx="8071644" cy="59012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endParaRPr lang="sq-AL" sz="3600" b="1" kern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457200"/>
            <a:ext cx="7696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q-AL" sz="2800" b="1" dirty="0" smtClean="0">
                <a:solidFill>
                  <a:srgbClr val="FF0000"/>
                </a:solidFill>
              </a:rPr>
              <a:t>Procedura konkurruese me negociata</a:t>
            </a:r>
          </a:p>
          <a:p>
            <a:pPr algn="ctr"/>
            <a:r>
              <a:rPr lang="sq-AL" dirty="0"/>
              <a:t>Sipas </a:t>
            </a:r>
            <a:r>
              <a:rPr lang="sq-AL" dirty="0" err="1"/>
              <a:t>Directives</a:t>
            </a:r>
            <a:r>
              <a:rPr lang="sq-AL" dirty="0"/>
              <a:t> 20</a:t>
            </a:r>
            <a:r>
              <a:rPr lang="en-US" dirty="0"/>
              <a:t>14</a:t>
            </a:r>
            <a:r>
              <a:rPr lang="sq-AL" dirty="0"/>
              <a:t>/</a:t>
            </a:r>
            <a:r>
              <a:rPr lang="en-US" dirty="0"/>
              <a:t>24/EC:</a:t>
            </a:r>
            <a:endParaRPr lang="sq-AL" dirty="0"/>
          </a:p>
          <a:p>
            <a:pPr algn="ctr"/>
            <a:endParaRPr lang="sq-AL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088" y="1143000"/>
            <a:ext cx="77041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indent="-381000">
              <a:defRPr/>
            </a:pPr>
            <a:endPara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2400" b="1" dirty="0" smtClean="0"/>
          </a:p>
          <a:p>
            <a:pPr lvl="0">
              <a:buFont typeface="Arial" pitchFamily="34" charset="0"/>
              <a:buChar char="•"/>
            </a:pPr>
            <a:endParaRPr lang="en-US" sz="2400" dirty="0" smtClean="0">
              <a:solidFill>
                <a:srgbClr val="FF0000"/>
              </a:solidFill>
            </a:endParaRPr>
          </a:p>
          <a:p>
            <a:pPr lvl="0"/>
            <a:endParaRPr lang="en-US" sz="2400" dirty="0" smtClean="0">
              <a:solidFill>
                <a:srgbClr val="FF0000"/>
              </a:solidFill>
            </a:endParaRPr>
          </a:p>
          <a:p>
            <a:pPr lvl="0"/>
            <a:endParaRPr lang="en-US" sz="2400" dirty="0" smtClean="0">
              <a:solidFill>
                <a:srgbClr val="FF0000"/>
              </a:solidFill>
            </a:endParaRPr>
          </a:p>
          <a:p>
            <a:pPr lvl="0"/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2756" y="476672"/>
            <a:ext cx="8071644" cy="9239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81000" indent="-381000" algn="ctr">
              <a:defRPr/>
            </a:pPr>
            <a:r>
              <a:rPr lang="sq-AL" sz="3600" b="1" dirty="0" smtClean="0"/>
              <a:t>Ligji Nr. 04/L-042 i vitit 2011, </a:t>
            </a:r>
            <a:r>
              <a:rPr lang="sq-AL" sz="2800" b="1" dirty="0" smtClean="0"/>
              <a:t>neni 34</a:t>
            </a:r>
            <a:endParaRPr lang="en-US" sz="28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037054"/>
              </p:ext>
            </p:extLst>
          </p:nvPr>
        </p:nvGraphicFramePr>
        <p:xfrm>
          <a:off x="609600" y="1371600"/>
          <a:ext cx="7924800" cy="4515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8125"/>
                <a:gridCol w="5066675"/>
              </a:tblGrid>
              <a:tr h="370840">
                <a:tc>
                  <a:txBody>
                    <a:bodyPr/>
                    <a:lstStyle/>
                    <a:p>
                      <a:endParaRPr lang="sq-A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q-AL" sz="18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 hoqën furnizimet dhe punët</a:t>
                      </a:r>
                      <a:endParaRPr lang="sq-AL" noProof="0" dirty="0"/>
                    </a:p>
                  </a:txBody>
                  <a:tcPr/>
                </a:tc>
              </a:tr>
              <a:tr h="467360">
                <a:tc>
                  <a:txBody>
                    <a:bodyPr/>
                    <a:lstStyle/>
                    <a:p>
                      <a:endParaRPr lang="sq-A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q-AL" sz="18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Procedura e negociuar pas publikimit te njoftimit per </a:t>
                      </a:r>
                      <a:r>
                        <a:rPr lang="sq-AL" sz="1800" b="1" kern="120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kontrate</a:t>
                      </a:r>
                      <a:endParaRPr lang="sq-AL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800" b="1" i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JEOLGJ+TimesNewRoman,Bold"/>
                        </a:rPr>
                        <a:t>Cilat lloje te kontratave?</a:t>
                      </a:r>
                      <a:endParaRPr lang="sq-AL" sz="18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q-AL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Kontratat për shërbime</a:t>
                      </a:r>
                      <a:endParaRPr lang="sq-A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800" b="1" i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JEOLGJ+TimesNewRoman,Bold"/>
                        </a:rPr>
                        <a:t>Kur mund te përdoret?</a:t>
                      </a:r>
                      <a:endParaRPr lang="sq-AL" sz="18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sq-A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 raste te veçanta </a:t>
                      </a:r>
                      <a:endParaRPr lang="sq-A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800" b="1" i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JEOLGJ+TimesNewRoman,Bold"/>
                        </a:rPr>
                        <a:t>Kush i miraton?</a:t>
                      </a:r>
                      <a:endParaRPr lang="sq-AL" sz="18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q-AL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Autoriteti Kontraktues- Zyrtari i prokurimit mbështetur ne faktorë te verifikueshem –konstatimi formal</a:t>
                      </a:r>
                      <a:endParaRPr lang="sq-A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800" b="1" i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JEOLGJ+TimesNewRoman,Bold"/>
                        </a:rPr>
                        <a:t>Numri minimal i OE?</a:t>
                      </a:r>
                      <a:endParaRPr lang="sq-AL" sz="18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q-AL" sz="1800" b="1" kern="120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sq-AL" sz="18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kërkesa për pjesëmarrje</a:t>
                      </a:r>
                      <a:r>
                        <a:rPr lang="sq-AL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sq-AL" sz="1800" b="1" kern="120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sq-AL" sz="18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tenderë të përgjegjshëm </a:t>
                      </a:r>
                      <a:endParaRPr lang="sq-A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800" b="1" i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JEOLGJ+TimesNewRoman,Bold"/>
                        </a:rPr>
                        <a:t>Revokim nëse me pak se 2?</a:t>
                      </a:r>
                      <a:endParaRPr lang="sq-AL" sz="18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q-A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Autoriteti Kontraktues</a:t>
                      </a:r>
                      <a:endParaRPr lang="sq-AL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Shqyrtim i vendimit te AK-se?</a:t>
                      </a:r>
                      <a:endParaRPr lang="sq-AL" sz="18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q-AL" noProof="0" dirty="0" smtClean="0"/>
                        <a:t>Situatë gati e njëjte</a:t>
                      </a:r>
                      <a:endParaRPr lang="sq-AL" noProof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088" y="1143000"/>
            <a:ext cx="77041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indent="-381000">
              <a:defRPr/>
            </a:pPr>
            <a:endPara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2400" b="1" dirty="0" smtClean="0"/>
          </a:p>
          <a:p>
            <a:pPr lvl="0">
              <a:buFont typeface="Arial" pitchFamily="34" charset="0"/>
              <a:buChar char="•"/>
            </a:pPr>
            <a:endParaRPr lang="en-US" sz="2400" dirty="0" smtClean="0">
              <a:solidFill>
                <a:srgbClr val="FF0000"/>
              </a:solidFill>
            </a:endParaRPr>
          </a:p>
          <a:p>
            <a:pPr lvl="0"/>
            <a:endParaRPr lang="en-US" sz="2400" dirty="0" smtClean="0">
              <a:solidFill>
                <a:srgbClr val="FF0000"/>
              </a:solidFill>
            </a:endParaRPr>
          </a:p>
          <a:p>
            <a:pPr lvl="0"/>
            <a:endParaRPr lang="en-US" sz="2400" dirty="0" smtClean="0">
              <a:solidFill>
                <a:srgbClr val="FF0000"/>
              </a:solidFill>
            </a:endParaRPr>
          </a:p>
          <a:p>
            <a:pPr lvl="0"/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2756" y="476672"/>
            <a:ext cx="8071644" cy="9239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81000" indent="-381000" algn="ctr">
              <a:defRPr/>
            </a:pPr>
            <a:r>
              <a:rPr lang="sq-AL" sz="3600" b="1" dirty="0" smtClean="0">
                <a:solidFill>
                  <a:srgbClr val="FF0000"/>
                </a:solidFill>
              </a:rPr>
              <a:t>Ligji Nr. 0</a:t>
            </a:r>
            <a:r>
              <a:rPr lang="en-US" sz="3600" b="1" dirty="0" smtClean="0">
                <a:solidFill>
                  <a:srgbClr val="FF0000"/>
                </a:solidFill>
              </a:rPr>
              <a:t>5</a:t>
            </a:r>
            <a:r>
              <a:rPr lang="sq-AL" sz="3600" b="1" dirty="0" smtClean="0">
                <a:solidFill>
                  <a:srgbClr val="FF0000"/>
                </a:solidFill>
              </a:rPr>
              <a:t>/L-0</a:t>
            </a:r>
            <a:r>
              <a:rPr lang="en-US" sz="3600" b="1" dirty="0" smtClean="0">
                <a:solidFill>
                  <a:srgbClr val="FF0000"/>
                </a:solidFill>
              </a:rPr>
              <a:t>68</a:t>
            </a:r>
            <a:r>
              <a:rPr lang="sq-AL" sz="3600" b="1" dirty="0" smtClean="0">
                <a:solidFill>
                  <a:srgbClr val="FF0000"/>
                </a:solidFill>
              </a:rPr>
              <a:t> i vitit 201</a:t>
            </a:r>
            <a:r>
              <a:rPr lang="en-US" sz="3600" b="1" dirty="0" smtClean="0">
                <a:solidFill>
                  <a:srgbClr val="FF0000"/>
                </a:solidFill>
              </a:rPr>
              <a:t>6</a:t>
            </a:r>
            <a:r>
              <a:rPr lang="sq-AL" sz="3600" b="1" dirty="0" smtClean="0">
                <a:solidFill>
                  <a:srgbClr val="FF0000"/>
                </a:solidFill>
              </a:rPr>
              <a:t>, </a:t>
            </a:r>
            <a:r>
              <a:rPr lang="sq-AL" sz="2800" b="1" dirty="0" smtClean="0">
                <a:solidFill>
                  <a:srgbClr val="FF0000"/>
                </a:solidFill>
              </a:rPr>
              <a:t>neni 34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764611"/>
              </p:ext>
            </p:extLst>
          </p:nvPr>
        </p:nvGraphicFramePr>
        <p:xfrm>
          <a:off x="609600" y="1371600"/>
          <a:ext cx="7924800" cy="3799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8125"/>
                <a:gridCol w="5066675"/>
              </a:tblGrid>
              <a:tr h="370840">
                <a:tc>
                  <a:txBody>
                    <a:bodyPr/>
                    <a:lstStyle/>
                    <a:p>
                      <a:r>
                        <a:rPr lang="sq-AL" noProof="0" dirty="0" smtClean="0">
                          <a:solidFill>
                            <a:schemeClr val="tx1"/>
                          </a:solidFill>
                        </a:rPr>
                        <a:t>Situatë  e ndryshuar</a:t>
                      </a:r>
                      <a:endParaRPr lang="sq-AL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q-AL" sz="1800" b="1" kern="1200" noProof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 shtuan furnizimet dhe punët</a:t>
                      </a:r>
                      <a:endParaRPr lang="sq-AL" noProof="0"/>
                    </a:p>
                  </a:txBody>
                  <a:tcPr/>
                </a:tc>
              </a:tr>
              <a:tr h="467360">
                <a:tc>
                  <a:txBody>
                    <a:bodyPr/>
                    <a:lstStyle/>
                    <a:p>
                      <a:endParaRPr lang="sq-AL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q-AL" sz="1800" b="1" kern="120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Procedura konkurruese</a:t>
                      </a:r>
                      <a:r>
                        <a:rPr lang="sq-AL" sz="1800" b="1" kern="1200" baseline="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me negociata</a:t>
                      </a:r>
                      <a:endParaRPr lang="sq-AL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800" b="1" i="1" noProof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JEOLGJ+TimesNewRoman,Bold"/>
                        </a:rPr>
                        <a:t>Cilat lloje te kontratave?</a:t>
                      </a:r>
                      <a:endParaRPr lang="sq-AL" sz="1800" noProof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q-AL" sz="18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Kontratat për furnizime, shërbime dhe pune</a:t>
                      </a:r>
                      <a:endParaRPr lang="sq-AL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800" b="1" i="1" noProof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JEOLGJ+TimesNewRoman,Bold"/>
                        </a:rPr>
                        <a:t>Kur mund te përdoret?</a:t>
                      </a:r>
                      <a:endParaRPr lang="sq-AL" sz="1800" noProof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sq-AL" sz="18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 raste te veçanta </a:t>
                      </a:r>
                      <a:endParaRPr lang="sq-AL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800" b="1" i="1" noProof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JEOLGJ+TimesNewRoman,Bold"/>
                        </a:rPr>
                        <a:t>Kush i miraton?</a:t>
                      </a:r>
                      <a:endParaRPr lang="sq-AL" sz="1800" noProof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q-AL" sz="18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Nuk nevojitet aprovimi</a:t>
                      </a:r>
                      <a:endParaRPr lang="sq-AL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800" b="1" i="1" noProof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JEOLGJ+TimesNewRoman,Bold"/>
                        </a:rPr>
                        <a:t>Numri minimal i OE?</a:t>
                      </a:r>
                      <a:endParaRPr lang="sq-AL" sz="1800" noProof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q-AL" sz="18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kërkesa për pjesëmarrje</a:t>
                      </a:r>
                      <a:r>
                        <a:rPr lang="sq-AL" sz="18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18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sq-AL" sz="18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tenderë të përgjegjshëm </a:t>
                      </a:r>
                      <a:endParaRPr lang="sq-AL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800" b="1" i="1" noProof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JEOLGJ+TimesNewRoman,Bold"/>
                        </a:rPr>
                        <a:t>Revokim nëse me pak se 2?</a:t>
                      </a:r>
                      <a:endParaRPr lang="sq-AL" sz="1800" noProof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q-AL" sz="18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S’ka</a:t>
                      </a:r>
                      <a:endParaRPr lang="sq-AL" b="1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800" b="1" i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Shqyrtim i vendimit te AK-se?</a:t>
                      </a:r>
                      <a:endParaRPr lang="sq-AL" sz="1800" noProof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q-AL" noProof="0" dirty="0" smtClean="0">
                          <a:solidFill>
                            <a:schemeClr val="tx1"/>
                          </a:solidFill>
                        </a:rPr>
                        <a:t>Nuk ka nevoje</a:t>
                      </a:r>
                      <a:endParaRPr lang="sq-AL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sq-AL" sz="3600" b="1" dirty="0" smtClean="0">
                <a:solidFill>
                  <a:schemeClr val="tx1"/>
                </a:solidFill>
              </a:rPr>
              <a:t>Qëllimi dhe Përmbledhja </a:t>
            </a:r>
            <a:r>
              <a:rPr lang="en-US" sz="3600" b="1" dirty="0" smtClean="0">
                <a:solidFill>
                  <a:schemeClr val="tx1"/>
                </a:solidFill>
              </a:rPr>
              <a:t>e </a:t>
            </a:r>
            <a:r>
              <a:rPr lang="sq-AL" sz="3600" b="1" dirty="0" smtClean="0">
                <a:solidFill>
                  <a:schemeClr val="tx1"/>
                </a:solidFill>
              </a:rPr>
              <a:t> trajnimit</a:t>
            </a:r>
            <a:endParaRPr lang="sq-AL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000" dirty="0" smtClean="0"/>
              <a:t>QËLLIMI I TRAJNIMIT</a:t>
            </a:r>
          </a:p>
          <a:p>
            <a:pPr>
              <a:buFont typeface="Wingdings" pitchFamily="2" charset="2"/>
              <a:buChar char="q"/>
            </a:pPr>
            <a:r>
              <a:rPr lang="sq-AL" sz="2000" dirty="0" smtClean="0"/>
              <a:t>Procedurat e Negociuara –</a:t>
            </a:r>
            <a:r>
              <a:rPr lang="en-US" sz="2000" dirty="0" smtClean="0"/>
              <a:t> ç</a:t>
            </a:r>
            <a:r>
              <a:rPr lang="sq-AL" sz="2000" dirty="0" smtClean="0"/>
              <a:t>ka janë?</a:t>
            </a:r>
          </a:p>
          <a:p>
            <a:pPr lvl="0">
              <a:buFont typeface="Wingdings" pitchFamily="2" charset="2"/>
              <a:buChar char="q"/>
            </a:pPr>
            <a:r>
              <a:rPr lang="sq-AL" sz="2000" dirty="0" smtClean="0"/>
              <a:t>Tipet dhe karakteristikat</a:t>
            </a:r>
          </a:p>
          <a:p>
            <a:pPr lvl="0">
              <a:buFont typeface="Wingdings" pitchFamily="2" charset="2"/>
              <a:buChar char="q"/>
            </a:pPr>
            <a:r>
              <a:rPr lang="sq-AL" sz="2000" dirty="0" smtClean="0"/>
              <a:t>Cilën Procedure ta përdorim?!!</a:t>
            </a:r>
          </a:p>
          <a:p>
            <a:pPr lvl="0">
              <a:buFont typeface="Wingdings" pitchFamily="2" charset="2"/>
              <a:buChar char="q"/>
            </a:pPr>
            <a:r>
              <a:rPr lang="sq-AL" sz="2000" dirty="0" smtClean="0"/>
              <a:t>Procedura e negociuar pa publikim</a:t>
            </a:r>
          </a:p>
          <a:p>
            <a:pPr lvl="0">
              <a:buFont typeface="Wingdings" pitchFamily="2" charset="2"/>
              <a:buChar char="q"/>
            </a:pPr>
            <a:r>
              <a:rPr lang="sq-AL" sz="2000" dirty="0" smtClean="0"/>
              <a:t>Procedura konkurruese me negociata sipas Direktivës 2014/24/EC n</a:t>
            </a:r>
            <a:r>
              <a:rPr lang="en-US" sz="2000" dirty="0" smtClean="0"/>
              <a:t>ë</a:t>
            </a:r>
            <a:r>
              <a:rPr lang="sq-AL" sz="2000" dirty="0" smtClean="0"/>
              <a:t> BE </a:t>
            </a:r>
            <a:r>
              <a:rPr lang="en-US" sz="2000" dirty="0" err="1" smtClean="0"/>
              <a:t>dhe</a:t>
            </a:r>
            <a:r>
              <a:rPr lang="en-US" sz="2000" dirty="0" smtClean="0"/>
              <a:t> </a:t>
            </a:r>
            <a:r>
              <a:rPr lang="en-US" sz="2000" dirty="0" err="1" smtClean="0"/>
              <a:t>siaps</a:t>
            </a:r>
            <a:r>
              <a:rPr lang="en-US" sz="2000" dirty="0" smtClean="0"/>
              <a:t> LPP-</a:t>
            </a:r>
            <a:r>
              <a:rPr lang="en-US" sz="2000" dirty="0" err="1" smtClean="0"/>
              <a:t>së</a:t>
            </a:r>
            <a:r>
              <a:rPr lang="en-US" sz="2000" dirty="0" smtClean="0"/>
              <a:t> </a:t>
            </a:r>
            <a:r>
              <a:rPr lang="en-US" sz="2000" dirty="0" err="1" smtClean="0"/>
              <a:t>në</a:t>
            </a:r>
            <a:r>
              <a:rPr lang="en-US" sz="2000" dirty="0" smtClean="0"/>
              <a:t> </a:t>
            </a:r>
            <a:r>
              <a:rPr lang="sq-AL" sz="2000" dirty="0" smtClean="0"/>
              <a:t> </a:t>
            </a:r>
            <a:r>
              <a:rPr lang="sq-AL" sz="2000" dirty="0" err="1" smtClean="0"/>
              <a:t>Kosov</a:t>
            </a:r>
            <a:r>
              <a:rPr lang="en-US" sz="2000" dirty="0" smtClean="0"/>
              <a:t>ë</a:t>
            </a:r>
            <a:endParaRPr lang="sq-AL" sz="2000" dirty="0" smtClean="0"/>
          </a:p>
          <a:p>
            <a:pPr lvl="0">
              <a:buFont typeface="Wingdings" pitchFamily="2" charset="2"/>
              <a:buChar char="q"/>
            </a:pPr>
            <a:r>
              <a:rPr lang="sq-AL" sz="2000" dirty="0" smtClean="0"/>
              <a:t> –</a:t>
            </a:r>
            <a:r>
              <a:rPr lang="en-US" sz="2000" dirty="0" smtClean="0"/>
              <a:t> F</a:t>
            </a:r>
            <a:r>
              <a:rPr lang="sq-AL" sz="2000" dirty="0" smtClean="0"/>
              <a:t>azat</a:t>
            </a:r>
            <a:r>
              <a:rPr lang="en-US" sz="2000" dirty="0" smtClean="0"/>
              <a:t> e </a:t>
            </a:r>
            <a:r>
              <a:rPr lang="sq-AL" sz="2000" dirty="0" smtClean="0"/>
              <a:t>Implementim</a:t>
            </a:r>
            <a:r>
              <a:rPr lang="en-US" sz="2000" dirty="0" smtClean="0"/>
              <a:t>it</a:t>
            </a:r>
            <a:endParaRPr lang="sq-AL" sz="2000" dirty="0" smtClean="0"/>
          </a:p>
          <a:p>
            <a:pPr marL="627063" lvl="0">
              <a:buFont typeface="Wingdings" pitchFamily="2" charset="2"/>
              <a:buChar char="ü"/>
            </a:pPr>
            <a:r>
              <a:rPr lang="sq-AL" sz="2000" dirty="0" smtClean="0"/>
              <a:t>Faza e kualifikimit</a:t>
            </a:r>
          </a:p>
          <a:p>
            <a:pPr marL="627063" lvl="0">
              <a:buFont typeface="Wingdings" pitchFamily="2" charset="2"/>
              <a:buChar char="ü"/>
            </a:pPr>
            <a:r>
              <a:rPr lang="sq-AL" sz="2000" dirty="0" smtClean="0"/>
              <a:t>Faza  e vlerësimit preliminar</a:t>
            </a:r>
          </a:p>
          <a:p>
            <a:pPr marL="627063" lvl="0">
              <a:buFont typeface="Wingdings" pitchFamily="2" charset="2"/>
              <a:buChar char="ü"/>
            </a:pPr>
            <a:r>
              <a:rPr lang="sq-AL" sz="2000" dirty="0" smtClean="0"/>
              <a:t>Faza e negociatave dhe dhënia e kontratës  </a:t>
            </a:r>
          </a:p>
          <a:p>
            <a:pPr lvl="0">
              <a:buFont typeface="Wingdings" pitchFamily="2" charset="2"/>
              <a:buChar char="q"/>
            </a:pPr>
            <a:r>
              <a:rPr lang="sq-AL" sz="2000" dirty="0" smtClean="0"/>
              <a:t>  Afatet kohore</a:t>
            </a:r>
          </a:p>
          <a:p>
            <a:pPr lvl="0"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6393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  L</a:t>
            </a:r>
            <a:r>
              <a:rPr lang="sq-AL" sz="2400" dirty="0" smtClean="0">
                <a:solidFill>
                  <a:srgbClr val="FF0000"/>
                </a:solidFill>
              </a:rPr>
              <a:t>loje </a:t>
            </a:r>
            <a:r>
              <a:rPr lang="en-US" sz="2400" dirty="0" smtClean="0">
                <a:solidFill>
                  <a:srgbClr val="FF0000"/>
                </a:solidFill>
              </a:rPr>
              <a:t>e </a:t>
            </a:r>
            <a:r>
              <a:rPr lang="sq-AL" sz="2400" dirty="0" smtClean="0"/>
              <a:t>procedurave</a:t>
            </a:r>
            <a:r>
              <a:rPr lang="en-US" sz="2400" dirty="0" smtClean="0"/>
              <a:t>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prokurimit</a:t>
            </a:r>
            <a:r>
              <a:rPr lang="en-US" sz="2400" dirty="0" smtClean="0"/>
              <a:t> </a:t>
            </a:r>
            <a:r>
              <a:rPr lang="en-US" sz="2400" dirty="0" err="1" smtClean="0"/>
              <a:t>sipas</a:t>
            </a:r>
            <a:r>
              <a:rPr lang="en-US" sz="2400" dirty="0" smtClean="0"/>
              <a:t> LPP-se</a:t>
            </a:r>
            <a:r>
              <a:rPr lang="sq-AL" sz="2400" dirty="0" smtClean="0"/>
              <a:t>: </a:t>
            </a:r>
            <a:endParaRPr lang="en-US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sq-AL" sz="2400" dirty="0" smtClean="0"/>
              <a:t>Procedura e hapur</a:t>
            </a:r>
          </a:p>
          <a:p>
            <a:pPr marL="457200" lvl="0" indent="-457200">
              <a:buFont typeface="+mj-lt"/>
              <a:buAutoNum type="arabicPeriod"/>
            </a:pPr>
            <a:r>
              <a:rPr lang="sq-AL" sz="2400" dirty="0" smtClean="0"/>
              <a:t>Procedura e kufizuar</a:t>
            </a:r>
          </a:p>
          <a:p>
            <a:pPr marL="457200" lvl="0" indent="-457200">
              <a:buFont typeface="+mj-lt"/>
              <a:buAutoNum type="arabicPeriod"/>
            </a:pPr>
            <a:r>
              <a:rPr lang="sq-AL" sz="2400" dirty="0" smtClean="0"/>
              <a:t>Procedura konkurruese me negociata</a:t>
            </a:r>
          </a:p>
          <a:p>
            <a:pPr marL="457200" lvl="0" indent="-457200">
              <a:buFont typeface="+mj-lt"/>
              <a:buAutoNum type="arabicPeriod"/>
            </a:pPr>
            <a:r>
              <a:rPr lang="sq-AL" sz="2400" dirty="0" smtClean="0"/>
              <a:t>Procedura e negociuar pa publikimit te njoftimit për kontrate</a:t>
            </a:r>
          </a:p>
          <a:p>
            <a:pPr marL="457200" lvl="0" indent="-457200">
              <a:buFont typeface="+mj-lt"/>
              <a:buAutoNum type="arabicPeriod"/>
            </a:pPr>
            <a:r>
              <a:rPr lang="sq-AL" sz="2400" dirty="0" smtClean="0"/>
              <a:t>Procedura e </a:t>
            </a:r>
            <a:r>
              <a:rPr lang="sq-AL" sz="2400" dirty="0" err="1" smtClean="0"/>
              <a:t>kuotimit</a:t>
            </a:r>
            <a:r>
              <a:rPr lang="sq-AL" sz="2400" dirty="0" smtClean="0"/>
              <a:t> te çmimit </a:t>
            </a:r>
          </a:p>
          <a:p>
            <a:pPr marL="457200" lvl="0" indent="-457200">
              <a:buFont typeface="+mj-lt"/>
              <a:buAutoNum type="arabicPeriod"/>
            </a:pPr>
            <a:r>
              <a:rPr lang="sq-AL" sz="2400" dirty="0" smtClean="0"/>
              <a:t>Procedura për kontrata me vlere minimale</a:t>
            </a:r>
            <a:endParaRPr lang="sq-AL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2756" y="476672"/>
            <a:ext cx="8071644" cy="9239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None/>
            </a:pPr>
            <a:r>
              <a:rPr lang="sq-AL" sz="3600" b="1" i="1" dirty="0" smtClean="0">
                <a:solidFill>
                  <a:srgbClr val="FF0000"/>
                </a:solidFill>
              </a:rPr>
              <a:t>Çka është procedura konkurruese me negociata?</a:t>
            </a:r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/>
              <a:t>Kemi</a:t>
            </a:r>
            <a:r>
              <a:rPr lang="en-US" sz="2400" b="1" dirty="0" smtClean="0"/>
              <a:t> tri</a:t>
            </a:r>
            <a:r>
              <a:rPr lang="sq-AL" sz="2400" b="1" dirty="0" smtClean="0"/>
              <a:t> </a:t>
            </a:r>
            <a:r>
              <a:rPr lang="sq-AL" sz="2400" dirty="0" smtClean="0"/>
              <a:t>procedurat </a:t>
            </a:r>
            <a:r>
              <a:rPr lang="sq-AL" sz="2400" b="1" dirty="0" smtClean="0"/>
              <a:t>kryesore konkurruese </a:t>
            </a:r>
            <a:r>
              <a:rPr lang="en-US" sz="2400" b="1" dirty="0" err="1" smtClean="0"/>
              <a:t>ato</a:t>
            </a:r>
            <a:r>
              <a:rPr lang="en-US" sz="2400" b="1" dirty="0" smtClean="0"/>
              <a:t> </a:t>
            </a:r>
            <a:r>
              <a:rPr lang="sq-AL" sz="2400" dirty="0" smtClean="0"/>
              <a:t>janë:</a:t>
            </a:r>
            <a:endParaRPr lang="en-US" sz="2400" dirty="0" smtClean="0"/>
          </a:p>
          <a:p>
            <a:endParaRPr lang="en-US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sq-AL" sz="2400" dirty="0" smtClean="0"/>
              <a:t>Procedura e hapur</a:t>
            </a:r>
            <a:endParaRPr lang="en-US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sq-AL" sz="2400" dirty="0" smtClean="0"/>
              <a:t>Procedura e kufizuar</a:t>
            </a:r>
            <a:endParaRPr lang="en-US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sq-AL" sz="2400" dirty="0" smtClean="0"/>
              <a:t>Procedura konkurruese me negociata</a:t>
            </a:r>
          </a:p>
          <a:p>
            <a:pPr marL="0" indent="0" algn="ctr">
              <a:buNone/>
            </a:pPr>
            <a:endParaRPr lang="sq-AL" sz="4000" b="1" i="1" dirty="0" smtClean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2756" y="476672"/>
            <a:ext cx="8071644" cy="9239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sq-AL" sz="3200" b="1" i="1" dirty="0" smtClean="0">
                <a:solidFill>
                  <a:srgbClr val="FF0000"/>
                </a:solidFill>
              </a:rPr>
              <a:t>Çka është procedura konkurruese me negociata? (2</a:t>
            </a:r>
            <a:r>
              <a:rPr lang="en-US" sz="3200" b="1" i="1" dirty="0" smtClean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785" y="1905000"/>
            <a:ext cx="8077200" cy="46783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sq-AL" sz="2400" dirty="0" smtClean="0"/>
              <a:t>Është </a:t>
            </a:r>
            <a:r>
              <a:rPr lang="sq-AL" sz="2400" b="1" dirty="0" smtClean="0"/>
              <a:t>procedure </a:t>
            </a:r>
            <a:r>
              <a:rPr lang="en-US" sz="2400" b="1" dirty="0" err="1" smtClean="0"/>
              <a:t>që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zhvillohet</a:t>
            </a:r>
            <a:r>
              <a:rPr lang="en-US" sz="2400" b="1" dirty="0" smtClean="0"/>
              <a:t> </a:t>
            </a:r>
            <a:r>
              <a:rPr lang="sq-AL" sz="2400" b="1" dirty="0" smtClean="0"/>
              <a:t>me tri faza</a:t>
            </a:r>
            <a:endParaRPr lang="sq-AL" sz="2400" dirty="0" smtClean="0"/>
          </a:p>
          <a:p>
            <a:pPr marL="693738" indent="-520700" algn="just">
              <a:buFont typeface="Wingdings" pitchFamily="2" charset="2"/>
              <a:buChar char="Ø"/>
            </a:pPr>
            <a:r>
              <a:rPr lang="sq-AL" sz="2200" dirty="0" smtClean="0"/>
              <a:t>Zgjidhen vetëm ata OE të cilët i plotësojnë kërkesat minimale, në lidhje me </a:t>
            </a:r>
            <a:r>
              <a:rPr lang="sq-AL" sz="2200" b="1" dirty="0" smtClean="0"/>
              <a:t>aftësinë profesionale apo teknike, përvojës dhe ekspertizës dhe kapaciteteve financiare për të kryer një projekt,</a:t>
            </a:r>
            <a:r>
              <a:rPr lang="sq-AL" sz="2200" dirty="0" smtClean="0"/>
              <a:t> </a:t>
            </a:r>
          </a:p>
          <a:p>
            <a:pPr marL="693738" indent="-520700" algn="just">
              <a:buFont typeface="Wingdings" pitchFamily="2" charset="2"/>
              <a:buChar char="Ø"/>
            </a:pPr>
            <a:r>
              <a:rPr lang="en-US" sz="2200" dirty="0" smtClean="0"/>
              <a:t>Ata, </a:t>
            </a:r>
            <a:r>
              <a:rPr lang="sq-AL" sz="2200" dirty="0" smtClean="0"/>
              <a:t>ftohen te dorëzojnë një tender fillestar e me pas ky propozim negociohet deri ne finalizimin e dosjes se tenderit</a:t>
            </a:r>
            <a:endParaRPr lang="en-US" sz="2200" dirty="0" smtClean="0"/>
          </a:p>
          <a:p>
            <a:pPr marL="693738" indent="-520700" algn="just">
              <a:buFont typeface="Wingdings" pitchFamily="2" charset="2"/>
              <a:buChar char="Ø"/>
            </a:pPr>
            <a:r>
              <a:rPr lang="sq-AL" sz="2200" b="1" dirty="0" smtClean="0"/>
              <a:t>Dosja e finalizuar si rezultat i negociatave u dërgohet te gjithë operatoreve te selektuar (pjese e listës se ngushte</a:t>
            </a:r>
            <a:r>
              <a:rPr lang="en-US" sz="2200" b="1" dirty="0" smtClean="0"/>
              <a:t> 3-6</a:t>
            </a:r>
            <a:r>
              <a:rPr lang="sq-AL" sz="2200" b="1" dirty="0" smtClean="0"/>
              <a:t>) dhe me pas kthehet ne oferta nga po ata kandidat.</a:t>
            </a:r>
            <a:endParaRPr lang="sq-AL" sz="2200" dirty="0" smtClean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2756" y="476673"/>
            <a:ext cx="8071644" cy="66632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3200" b="1" i="1" dirty="0">
                <a:solidFill>
                  <a:srgbClr val="FF0000"/>
                </a:solidFill>
              </a:rPr>
              <a:t>P</a:t>
            </a:r>
            <a:r>
              <a:rPr lang="sq-AL" sz="3200" b="1" i="1" dirty="0" err="1" smtClean="0">
                <a:solidFill>
                  <a:srgbClr val="FF0000"/>
                </a:solidFill>
              </a:rPr>
              <a:t>rocedura</a:t>
            </a:r>
            <a:r>
              <a:rPr lang="sq-AL" sz="3200" b="1" i="1" dirty="0" smtClean="0">
                <a:solidFill>
                  <a:srgbClr val="FF0000"/>
                </a:solidFill>
              </a:rPr>
              <a:t> konkurruese me negociata</a:t>
            </a:r>
            <a:r>
              <a:rPr lang="en-US" sz="3200" b="1" i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3200" b="1" i="1" dirty="0" err="1" smtClean="0">
                <a:solidFill>
                  <a:srgbClr val="FF0000"/>
                </a:solidFill>
              </a:rPr>
              <a:t>dhe</a:t>
            </a:r>
            <a:r>
              <a:rPr lang="en-US" sz="3200" b="1" i="1" dirty="0" smtClean="0">
                <a:solidFill>
                  <a:srgbClr val="FF0000"/>
                </a:solidFill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fazat</a:t>
            </a:r>
            <a:r>
              <a:rPr lang="en-US" sz="3200" b="1" i="1" dirty="0" smtClean="0">
                <a:solidFill>
                  <a:srgbClr val="FF0000"/>
                </a:solidFill>
              </a:rPr>
              <a:t> e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zhvillimit</a:t>
            </a:r>
            <a:r>
              <a:rPr lang="en-US" sz="3200" b="1" i="1" dirty="0" smtClean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sq-AL" sz="2400" dirty="0" smtClean="0"/>
              <a:t>Përdorimi i kësaj procedure rekomandohet në situata të ndryshme, ku</a:t>
            </a:r>
            <a:r>
              <a:rPr lang="en-US" sz="2400" dirty="0" smtClean="0"/>
              <a:t>:</a:t>
            </a:r>
            <a:endParaRPr lang="sq-AL" sz="2400" dirty="0" smtClean="0"/>
          </a:p>
          <a:p>
            <a:pPr marL="520700" lvl="0" indent="-284163" algn="just">
              <a:buFont typeface="Wingdings" pitchFamily="2" charset="2"/>
              <a:buChar char="ü"/>
            </a:pPr>
            <a:r>
              <a:rPr lang="en-US" sz="2400" dirty="0"/>
              <a:t>M</a:t>
            </a:r>
            <a:r>
              <a:rPr lang="sq-AL" sz="2400" dirty="0" smtClean="0"/>
              <a:t>und te përdoret vetëm ne rast se procedurat e hapura ose të kufizuara nuk mund te shpine në rezultate të kënaqshme të prokurimit</a:t>
            </a:r>
            <a:r>
              <a:rPr lang="en-US" sz="2400" b="1" dirty="0" smtClean="0"/>
              <a:t>, </a:t>
            </a:r>
            <a:r>
              <a:rPr lang="en-US" sz="2400" dirty="0" err="1" smtClean="0"/>
              <a:t>si</a:t>
            </a:r>
            <a:r>
              <a:rPr lang="en-US" sz="2400" dirty="0" smtClean="0"/>
              <a:t>:</a:t>
            </a:r>
            <a:endParaRPr lang="sq-AL" sz="2400" dirty="0" smtClean="0"/>
          </a:p>
          <a:p>
            <a:pPr marL="693737" indent="-457200" algn="just">
              <a:buFont typeface="+mj-lt"/>
              <a:buAutoNum type="alphaLcPeriod"/>
            </a:pPr>
            <a:r>
              <a:rPr lang="en-US" sz="2400" dirty="0"/>
              <a:t>S</a:t>
            </a:r>
            <a:r>
              <a:rPr lang="sq-AL" sz="2400" dirty="0" smtClean="0"/>
              <a:t>i në rastin e blerjeve komplekse të tilla si produkte të sofistikuara, shërbime intelektuale (për shembull disa shërbime të konsulencës, shërbimet arkitektonike ose shërbimet inxhinierike), dhe të komunikimit të te teknologjisë</a:t>
            </a:r>
            <a:r>
              <a:rPr lang="en-US" sz="2400" dirty="0" smtClean="0"/>
              <a:t>,</a:t>
            </a:r>
            <a:endParaRPr lang="sq-AL" sz="2400" dirty="0" smtClean="0"/>
          </a:p>
          <a:p>
            <a:pPr marL="741363" indent="-457200" algn="just">
              <a:buFont typeface="+mj-lt"/>
              <a:buAutoNum type="alphaLcPeriod"/>
            </a:pPr>
            <a:r>
              <a:rPr lang="en-US" sz="2400" dirty="0"/>
              <a:t>P</a:t>
            </a:r>
            <a:r>
              <a:rPr lang="sq-AL" sz="2400" dirty="0" smtClean="0"/>
              <a:t>unët e ndërtesave jo standarde ose që përfshijnë dizajn apo zgjidhje të reja</a:t>
            </a:r>
            <a:endParaRPr lang="en-GB" sz="24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2756" y="476672"/>
            <a:ext cx="8071644" cy="97112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3200" b="1" i="1" dirty="0" err="1" smtClean="0"/>
              <a:t>Kur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përdoret</a:t>
            </a:r>
            <a:r>
              <a:rPr lang="en-US" sz="3200" b="1" i="1" dirty="0" smtClean="0"/>
              <a:t> </a:t>
            </a:r>
            <a:r>
              <a:rPr lang="sq-AL" sz="3200" b="1" i="1" dirty="0" smtClean="0"/>
              <a:t>procedura konkurruese me negociata </a:t>
            </a:r>
            <a:endParaRPr lang="en-US" sz="32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378" y="1752600"/>
            <a:ext cx="7772400" cy="46783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200" i="1" u="sng" dirty="0" smtClean="0"/>
              <a:t> </a:t>
            </a:r>
            <a:r>
              <a:rPr lang="sq-AL" sz="2200" i="1" u="sng" dirty="0" smtClean="0">
                <a:solidFill>
                  <a:srgbClr val="FF0000"/>
                </a:solidFill>
              </a:rPr>
              <a:t>Pergjejgesia për përdorimin e kësaj procedure</a:t>
            </a:r>
            <a:r>
              <a:rPr lang="sq-AL" sz="2200" u="sng" dirty="0" smtClean="0">
                <a:solidFill>
                  <a:srgbClr val="FF0000"/>
                </a:solidFill>
              </a:rPr>
              <a:t> </a:t>
            </a:r>
            <a:endParaRPr lang="sq-AL" sz="2200" dirty="0" smtClean="0">
              <a:solidFill>
                <a:srgbClr val="FF0000"/>
              </a:solidFill>
            </a:endParaRPr>
          </a:p>
          <a:p>
            <a:pPr marL="457200" lvl="0" indent="-284163" algn="just">
              <a:buFont typeface="Wingdings" pitchFamily="2" charset="2"/>
              <a:buChar char="ü"/>
            </a:pPr>
            <a:r>
              <a:rPr lang="sq-AL" sz="2200" dirty="0" smtClean="0"/>
              <a:t>Deklarata duhet te përmbajë te dhëna te cilat e justifikojnë me fakte te verifikueshme dhe tejet objektiv përdorimin e kësaj procedure</a:t>
            </a:r>
            <a:endParaRPr lang="en-US" sz="2200" dirty="0" smtClean="0"/>
          </a:p>
          <a:p>
            <a:pPr marL="457200" indent="-284163" algn="just">
              <a:buFont typeface="Wingdings" pitchFamily="2" charset="2"/>
              <a:buChar char="ü"/>
            </a:pPr>
            <a:r>
              <a:rPr lang="en-US" sz="2200" dirty="0"/>
              <a:t>A</a:t>
            </a:r>
            <a:r>
              <a:rPr lang="sq-AL" sz="2200" dirty="0" err="1" smtClean="0"/>
              <a:t>snjë</a:t>
            </a:r>
            <a:r>
              <a:rPr lang="sq-AL" sz="2200" dirty="0" smtClean="0"/>
              <a:t> q</a:t>
            </a:r>
            <a:r>
              <a:rPr lang="en-US" sz="2200" dirty="0" smtClean="0"/>
              <a:t>ë</a:t>
            </a:r>
            <a:r>
              <a:rPr lang="sq-AL" sz="2200" dirty="0" err="1" smtClean="0"/>
              <a:t>llim</a:t>
            </a:r>
            <a:r>
              <a:rPr lang="sq-AL" sz="2200" dirty="0" smtClean="0"/>
              <a:t> diskriminimi dhe se te gjitha veprimet qe do te ndërmerren</a:t>
            </a:r>
            <a:r>
              <a:rPr lang="en-US" sz="2200" dirty="0" smtClean="0"/>
              <a:t> </a:t>
            </a:r>
            <a:r>
              <a:rPr lang="sq-AL" sz="2200" dirty="0" smtClean="0"/>
              <a:t>do te jene ;</a:t>
            </a:r>
            <a:endParaRPr lang="en-US" sz="2200" dirty="0" smtClean="0"/>
          </a:p>
          <a:p>
            <a:pPr marL="690563" lvl="0" algn="just"/>
            <a:r>
              <a:rPr lang="en-US" sz="2200" dirty="0"/>
              <a:t>T</a:t>
            </a:r>
            <a:r>
              <a:rPr lang="sq-AL" sz="2200" dirty="0" smtClean="0"/>
              <a:t>ë shprehura ose kryhen në mënyrë neutrale nga Autoriteti Kontraktues; </a:t>
            </a:r>
            <a:endParaRPr lang="en-US" sz="2200" dirty="0" smtClean="0"/>
          </a:p>
          <a:p>
            <a:pPr marL="690563" lvl="0" algn="just"/>
            <a:r>
              <a:rPr lang="en-US" sz="2200" dirty="0"/>
              <a:t>N</a:t>
            </a:r>
            <a:r>
              <a:rPr lang="sq-AL" sz="2200" dirty="0" err="1" smtClean="0"/>
              <a:t>uk</a:t>
            </a:r>
            <a:r>
              <a:rPr lang="sq-AL" sz="2200" dirty="0" smtClean="0"/>
              <a:t> favorizojnë ose dëmtojnë ndonjë kandidatë të caktuar; dhe</a:t>
            </a:r>
            <a:endParaRPr lang="en-US" sz="2200" dirty="0" smtClean="0"/>
          </a:p>
          <a:p>
            <a:pPr marL="690563" lvl="0" algn="just"/>
            <a:r>
              <a:rPr lang="sq-AL" sz="2200" dirty="0" smtClean="0"/>
              <a:t>I mundësojnë kandidatëve që të ofrojnë zgjidhje që janë të barasvlershme me çfarë kërkohet nga Autoriteti Kontraktues. </a:t>
            </a:r>
            <a:endParaRPr lang="en-US" sz="2200" dirty="0" smtClean="0"/>
          </a:p>
          <a:p>
            <a:pPr marL="630238" lvl="0" indent="-346075">
              <a:buFont typeface="Wingdings" pitchFamily="2" charset="2"/>
              <a:buChar char="ü"/>
            </a:pPr>
            <a:endParaRPr lang="en-GB" sz="22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2756" y="476672"/>
            <a:ext cx="8071644" cy="9239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3200" b="1" i="1" dirty="0" err="1" smtClean="0"/>
              <a:t>Përgjegjësia</a:t>
            </a:r>
            <a:r>
              <a:rPr lang="en-US" sz="3200" b="1" i="1" dirty="0" smtClean="0"/>
              <a:t> me </a:t>
            </a:r>
            <a:r>
              <a:rPr lang="en-US" sz="3200" b="1" i="1" dirty="0" err="1" smtClean="0"/>
              <a:t>rastinë</a:t>
            </a:r>
            <a:r>
              <a:rPr lang="en-US" sz="3200" b="1" i="1" dirty="0" smtClean="0"/>
              <a:t> e </a:t>
            </a:r>
            <a:r>
              <a:rPr lang="en-US" sz="3200" b="1" i="1" dirty="0" err="1" smtClean="0"/>
              <a:t>përdorimit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të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kesaj</a:t>
            </a:r>
            <a:r>
              <a:rPr lang="en-US" sz="3200" b="1" i="1" dirty="0" smtClean="0"/>
              <a:t> </a:t>
            </a:r>
            <a:r>
              <a:rPr lang="sq-AL" sz="3200" b="1" i="1" dirty="0" err="1" smtClean="0"/>
              <a:t>procedur</a:t>
            </a:r>
            <a:endParaRPr lang="sq-AL" sz="32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pPr lvl="0" algn="just"/>
            <a:r>
              <a:rPr lang="sq-AL" sz="2400" u="sng" dirty="0" smtClean="0"/>
              <a:t>faza e pare  e njohur si</a:t>
            </a:r>
            <a:r>
              <a:rPr lang="sq-AL" sz="2400" dirty="0" smtClean="0"/>
              <a:t> </a:t>
            </a:r>
            <a:r>
              <a:rPr lang="sq-AL" sz="2400" b="1" dirty="0" smtClean="0"/>
              <a:t>faza e Para-kualifikimit,</a:t>
            </a:r>
            <a:r>
              <a:rPr lang="sq-AL" sz="2400" dirty="0" smtClean="0"/>
              <a:t> ku </a:t>
            </a:r>
            <a:endParaRPr lang="en-US" sz="2400" dirty="0" smtClean="0"/>
          </a:p>
          <a:p>
            <a:pPr lvl="0" algn="just">
              <a:buFont typeface="Wingdings" pitchFamily="2" charset="2"/>
              <a:buChar char="Ø"/>
            </a:pPr>
            <a:r>
              <a:rPr lang="en-US" sz="2400" dirty="0"/>
              <a:t>T</a:t>
            </a:r>
            <a:r>
              <a:rPr lang="sq-AL" sz="2400" dirty="0" smtClean="0"/>
              <a:t>ë gjithë </a:t>
            </a:r>
            <a:r>
              <a:rPr lang="en-US" sz="2400" dirty="0" smtClean="0"/>
              <a:t>OE </a:t>
            </a:r>
            <a:r>
              <a:rPr lang="sq-AL" sz="2400" dirty="0" smtClean="0"/>
              <a:t>ftohen t’i dorëzojnë kërkesat që të marrin pjesë ne procedurë; dhe </a:t>
            </a:r>
          </a:p>
          <a:p>
            <a:pPr lvl="0" algn="just">
              <a:buFont typeface="Wingdings" pitchFamily="2" charset="2"/>
              <a:buChar char="Ø"/>
            </a:pPr>
            <a:r>
              <a:rPr lang="sq-AL" sz="2400" dirty="0" smtClean="0"/>
              <a:t>AK zgjedh OE </a:t>
            </a:r>
            <a:r>
              <a:rPr lang="sq-AL" sz="2400" b="1" dirty="0" smtClean="0"/>
              <a:t>të cilët i plotësojnë nivelet minimale të kritereve të përzgjedhjes të specifikuara në njoftimin e kontratës. </a:t>
            </a:r>
            <a:endParaRPr lang="en-US" sz="2400" b="1" i="1" u="sng" dirty="0" smtClean="0"/>
          </a:p>
          <a:p>
            <a:pPr lvl="0" algn="just">
              <a:buFont typeface="Wingdings" pitchFamily="2" charset="2"/>
              <a:buChar char="Ø"/>
            </a:pPr>
            <a:r>
              <a:rPr lang="sq-AL" sz="2400" dirty="0" smtClean="0"/>
              <a:t>Kjo fazë përdoret për të vlerësuar aftësinë financiare, teknike dhe / ose profesionale dhe kapacitetin e OE. </a:t>
            </a:r>
            <a:endParaRPr lang="en-US" sz="2400" dirty="0" smtClean="0"/>
          </a:p>
          <a:p>
            <a:pPr algn="just"/>
            <a:r>
              <a:rPr lang="sq-AL" sz="2400" dirty="0" smtClean="0"/>
              <a:t>Kjo nuk ka të bëjë me mënyrën se si </a:t>
            </a:r>
            <a:r>
              <a:rPr lang="en-US" sz="2400" dirty="0" smtClean="0"/>
              <a:t>OE</a:t>
            </a:r>
            <a:r>
              <a:rPr lang="sq-AL" sz="2400" dirty="0" smtClean="0"/>
              <a:t> do të përmbushin kërkesën 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  *  </a:t>
            </a:r>
            <a:r>
              <a:rPr lang="sq-AL" sz="2400" i="1" dirty="0" smtClean="0"/>
              <a:t>është krejtësisht e njëjtë sikur edhe te procedurat e kufizuara</a:t>
            </a:r>
          </a:p>
          <a:p>
            <a:pPr lvl="0">
              <a:buFont typeface="Wingdings" pitchFamily="2" charset="2"/>
              <a:buChar char="Ø"/>
            </a:pPr>
            <a:endParaRPr lang="en-GB" sz="2400" dirty="0" smtClean="0"/>
          </a:p>
          <a:p>
            <a:endParaRPr lang="en-GB" sz="24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6178" y="476672"/>
            <a:ext cx="8071644" cy="119972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sq-AL" sz="3600" b="1" i="1" dirty="0" smtClean="0"/>
              <a:t>Implementimi i procedurës konkurruese me negociata </a:t>
            </a:r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848600" cy="4906963"/>
          </a:xfrm>
        </p:spPr>
        <p:txBody>
          <a:bodyPr/>
          <a:lstStyle/>
          <a:p>
            <a:pPr lvl="0">
              <a:buFont typeface="Wingdings" pitchFamily="2" charset="2"/>
              <a:buChar char="q"/>
            </a:pPr>
            <a:r>
              <a:rPr lang="en-US" sz="2400" i="1" u="sng" dirty="0" smtClean="0"/>
              <a:t> </a:t>
            </a:r>
            <a:r>
              <a:rPr lang="sq-AL" sz="2400" i="1" u="sng" dirty="0" smtClean="0"/>
              <a:t>Publikimi i njoftimit për kontrate</a:t>
            </a:r>
            <a:r>
              <a:rPr lang="sq-AL" sz="2400" dirty="0" smtClean="0"/>
              <a:t> </a:t>
            </a:r>
          </a:p>
          <a:p>
            <a:pPr marL="568325" lvl="0" indent="-331788">
              <a:buFont typeface="Wingdings" pitchFamily="2" charset="2"/>
              <a:buChar char="Ø"/>
            </a:pPr>
            <a:r>
              <a:rPr lang="sq-AL" sz="2400" b="1" dirty="0" smtClean="0"/>
              <a:t>publikimin</a:t>
            </a:r>
            <a:r>
              <a:rPr lang="sq-AL" sz="2400" dirty="0" smtClean="0"/>
              <a:t> e një njoftimi të kontratës i cili  </a:t>
            </a:r>
            <a:r>
              <a:rPr lang="sq-AL" sz="2400" b="1" dirty="0" smtClean="0"/>
              <a:t>shënon fillimin e procesit të prokurimit </a:t>
            </a:r>
            <a:endParaRPr lang="en-US" sz="2400" b="1" dirty="0" smtClean="0"/>
          </a:p>
          <a:p>
            <a:pPr marL="568325" lvl="0" indent="-331788">
              <a:buFont typeface="Wingdings" pitchFamily="2" charset="2"/>
              <a:buChar char="Ø"/>
            </a:pPr>
            <a:r>
              <a:rPr lang="sq-AL" sz="2400" b="1" dirty="0" smtClean="0"/>
              <a:t>ne njoftimin e kontratës, përcaktohen </a:t>
            </a:r>
            <a:r>
              <a:rPr lang="sq-AL" sz="2400" dirty="0" smtClean="0"/>
              <a:t>kërkesat e autoritetit kontraktues sikur edhe kushtet për operatoret ekonomik se si mund te aplikojnë për tu para-kualifikuar</a:t>
            </a:r>
          </a:p>
          <a:p>
            <a:pPr marL="568325" lvl="0" indent="-331788">
              <a:buFont typeface="Wingdings" pitchFamily="2" charset="2"/>
              <a:buChar char="Ø"/>
            </a:pPr>
            <a:r>
              <a:rPr lang="sq-AL" sz="2400" dirty="0" smtClean="0"/>
              <a:t>do të specifikojë </a:t>
            </a:r>
            <a:r>
              <a:rPr lang="sq-AL" sz="2400" b="1" dirty="0" smtClean="0"/>
              <a:t>kriteret minimale të përzgjedhjes</a:t>
            </a:r>
            <a:r>
              <a:rPr lang="sq-AL" sz="2400" dirty="0" smtClean="0"/>
              <a:t> </a:t>
            </a:r>
            <a:endParaRPr lang="en-US" sz="2400" dirty="0" smtClean="0"/>
          </a:p>
          <a:p>
            <a:pPr marL="568325" lvl="0" indent="-331788">
              <a:buFont typeface="Wingdings" pitchFamily="2" charset="2"/>
              <a:buChar char="Ø"/>
            </a:pPr>
            <a:r>
              <a:rPr lang="sq-AL" sz="2400" dirty="0" smtClean="0"/>
              <a:t>Mbështetur ne njoftimin për kontrate operatoret ekonomik duhet te parashtrojnë një kërkesë për te marre pjese ne procedure </a:t>
            </a:r>
            <a:endParaRPr lang="en-US" sz="2400" dirty="0" smtClean="0"/>
          </a:p>
          <a:p>
            <a:pPr>
              <a:buNone/>
            </a:pPr>
            <a:endParaRPr lang="en-GB" sz="24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2756" y="476672"/>
            <a:ext cx="8071644" cy="9239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3600" b="1" dirty="0" smtClean="0"/>
              <a:t>F</a:t>
            </a:r>
            <a:r>
              <a:rPr lang="sq-AL" sz="3600" b="1" dirty="0" smtClean="0"/>
              <a:t>aza e Para</a:t>
            </a:r>
            <a:r>
              <a:rPr lang="en-US" sz="3600" b="1" dirty="0" smtClean="0"/>
              <a:t> </a:t>
            </a:r>
            <a:r>
              <a:rPr lang="sq-AL" sz="3600" b="1" dirty="0" smtClean="0"/>
              <a:t>-</a:t>
            </a:r>
            <a:r>
              <a:rPr lang="en-US" sz="3600" b="1" dirty="0" smtClean="0"/>
              <a:t> </a:t>
            </a:r>
            <a:r>
              <a:rPr lang="sq-AL" sz="3600" b="1" dirty="0" smtClean="0"/>
              <a:t>kualifikimit </a:t>
            </a:r>
            <a:endParaRPr lang="sq-AL" sz="36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848600" cy="5059363"/>
          </a:xfrm>
        </p:spPr>
        <p:txBody>
          <a:bodyPr/>
          <a:lstStyle/>
          <a:p>
            <a:pPr lvl="0">
              <a:buFont typeface="Wingdings" pitchFamily="2" charset="2"/>
              <a:buChar char="q"/>
            </a:pPr>
            <a:r>
              <a:rPr lang="en-US" sz="2400" i="1" u="sng" dirty="0" smtClean="0"/>
              <a:t> </a:t>
            </a:r>
            <a:r>
              <a:rPr lang="sq-AL" sz="2400" i="1" u="sng" dirty="0" smtClean="0"/>
              <a:t>Publikimi i njoftimit për kontrate</a:t>
            </a:r>
            <a:r>
              <a:rPr lang="sq-AL" sz="2400" dirty="0" smtClean="0"/>
              <a:t> </a:t>
            </a:r>
          </a:p>
          <a:p>
            <a:pPr marL="568325" indent="-331788" algn="just">
              <a:buFont typeface="Wingdings" pitchFamily="2" charset="2"/>
              <a:buChar char="Ø"/>
            </a:pPr>
            <a:r>
              <a:rPr lang="sq-AL" sz="2200" dirty="0" smtClean="0"/>
              <a:t>n</a:t>
            </a:r>
            <a:r>
              <a:rPr lang="en-US" sz="2200" dirty="0" smtClean="0"/>
              <a:t>ë</a:t>
            </a:r>
            <a:r>
              <a:rPr lang="sq-AL" sz="2200" dirty="0" smtClean="0"/>
              <a:t> përgjigje te saj autoriteti kontraktues duhet ti dorëzoj (brenda 3 ditësh pas pranimit te kërkesës) Dosjen e Para-kualifikimit (duke përdorur formën standarde B33).</a:t>
            </a:r>
            <a:endParaRPr lang="en-US" sz="2200" dirty="0" smtClean="0"/>
          </a:p>
          <a:p>
            <a:pPr marL="568325" indent="-331788" algn="just">
              <a:buFont typeface="Wingdings" pitchFamily="2" charset="2"/>
              <a:buChar char="Ø"/>
            </a:pPr>
            <a:r>
              <a:rPr lang="sq-AL" sz="2200" dirty="0" smtClean="0"/>
              <a:t>Dokumenti i para-kualifikimit përmban: </a:t>
            </a:r>
            <a:endParaRPr lang="en-US" sz="2200" dirty="0" smtClean="0"/>
          </a:p>
          <a:p>
            <a:pPr marL="693738" lvl="0" indent="-300038" algn="just"/>
            <a:r>
              <a:rPr lang="sq-AL" sz="2200" dirty="0" smtClean="0"/>
              <a:t>Fushëveprimin e projektit </a:t>
            </a:r>
            <a:endParaRPr lang="en-US" sz="2200" dirty="0" smtClean="0"/>
          </a:p>
          <a:p>
            <a:pPr marL="693738" lvl="0" indent="-300038" algn="just"/>
            <a:r>
              <a:rPr lang="sq-AL" sz="2200" dirty="0" smtClean="0"/>
              <a:t>Pranueshmërine dhe kërkesat për pjesëmarrje </a:t>
            </a:r>
            <a:endParaRPr lang="en-US" sz="2200" dirty="0" smtClean="0"/>
          </a:p>
          <a:p>
            <a:pPr marL="693738" lvl="0" indent="-300038" algn="just"/>
            <a:r>
              <a:rPr lang="sq-AL" sz="2200" dirty="0" smtClean="0"/>
              <a:t>Orarin e parashikuar </a:t>
            </a:r>
            <a:endParaRPr lang="en-US" sz="2200" dirty="0" smtClean="0"/>
          </a:p>
          <a:p>
            <a:pPr marL="693738" lvl="0" indent="-300038" algn="just"/>
            <a:r>
              <a:rPr lang="sq-AL" sz="2200" dirty="0" smtClean="0"/>
              <a:t>Kriteret e vlerësimit dhe përzgjedhjes </a:t>
            </a:r>
            <a:endParaRPr lang="en-US" sz="2200" dirty="0" smtClean="0"/>
          </a:p>
          <a:p>
            <a:pPr marL="693738" lvl="0" indent="-300038" algn="just"/>
            <a:r>
              <a:rPr lang="sq-AL" sz="2200" dirty="0" smtClean="0"/>
              <a:t>Procedurën dhe mënyrën e paraqitjes së kërkesës për pjesëmarrje </a:t>
            </a:r>
            <a:endParaRPr lang="en-US" sz="2200" dirty="0" smtClean="0"/>
          </a:p>
          <a:p>
            <a:pPr marL="693738" lvl="0" indent="-300038" algn="just"/>
            <a:r>
              <a:rPr lang="sq-AL" sz="2200" dirty="0" smtClean="0"/>
              <a:t>Formularin e paraqitjes së aplikacionit</a:t>
            </a:r>
            <a:endParaRPr lang="en-US" sz="2200" dirty="0" smtClean="0"/>
          </a:p>
          <a:p>
            <a:pPr marL="568325" indent="-331788">
              <a:buFont typeface="Wingdings" pitchFamily="2" charset="2"/>
              <a:buChar char="§"/>
            </a:pPr>
            <a:endParaRPr lang="en-US" sz="24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2756" y="476672"/>
            <a:ext cx="8071644" cy="9239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3600" b="1" dirty="0"/>
              <a:t>F</a:t>
            </a:r>
            <a:r>
              <a:rPr lang="sq-AL" sz="3600" b="1" dirty="0" err="1" smtClean="0"/>
              <a:t>aza</a:t>
            </a:r>
            <a:r>
              <a:rPr lang="sq-AL" sz="3600" b="1" dirty="0" smtClean="0"/>
              <a:t> e Para-kualifikimit </a:t>
            </a:r>
            <a:endParaRPr lang="sq-AL" sz="36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0597"/>
            <a:ext cx="7848600" cy="4725566"/>
          </a:xfrm>
        </p:spPr>
        <p:txBody>
          <a:bodyPr/>
          <a:lstStyle/>
          <a:p>
            <a:pPr marL="454025" algn="just">
              <a:buFont typeface="Wingdings" pitchFamily="2" charset="2"/>
              <a:buChar char="q"/>
            </a:pPr>
            <a:r>
              <a:rPr lang="sq-AL" sz="2400" i="1" dirty="0" smtClean="0"/>
              <a:t>Pranimi dhe hapja e kërkesave për pjesëmarrje</a:t>
            </a:r>
            <a:endParaRPr lang="en-US" sz="2400" dirty="0" smtClean="0"/>
          </a:p>
          <a:p>
            <a:pPr marL="568325" indent="-331788" algn="just">
              <a:buFont typeface="Wingdings" pitchFamily="2" charset="2"/>
              <a:buChar char="Ø"/>
            </a:pPr>
            <a:r>
              <a:rPr lang="sq-AL" sz="2000" dirty="0" smtClean="0"/>
              <a:t>Kërkesat për pjesëmarrje te pranuara me kohë duhet të regjistrohen në "</a:t>
            </a:r>
            <a:r>
              <a:rPr lang="sq-AL" sz="2000" b="1" i="1" u="sng" dirty="0" smtClean="0"/>
              <a:t>Procesverbali për dorëzimin e Kërkesave për pjesëmarrje</a:t>
            </a:r>
            <a:r>
              <a:rPr lang="sq-AL" sz="2000" b="1" u="sng" dirty="0" smtClean="0"/>
              <a:t>”</a:t>
            </a:r>
            <a:r>
              <a:rPr lang="sq-AL" sz="2000" dirty="0" smtClean="0"/>
              <a:t>".</a:t>
            </a:r>
            <a:endParaRPr lang="en-US" sz="2000" dirty="0" smtClean="0"/>
          </a:p>
          <a:p>
            <a:pPr marL="568325" indent="-331788" algn="just">
              <a:buFont typeface="Wingdings" pitchFamily="2" charset="2"/>
              <a:buChar char="Ø"/>
            </a:pPr>
            <a:r>
              <a:rPr lang="sq-AL" sz="2000" dirty="0" smtClean="0"/>
              <a:t>Kërkesat pas skadimit të afatit kohor për dorëzimin do të refuzohen</a:t>
            </a:r>
            <a:r>
              <a:rPr lang="en-US" sz="2000" dirty="0" smtClean="0"/>
              <a:t>,</a:t>
            </a:r>
            <a:r>
              <a:rPr lang="sq-AL" sz="2000" dirty="0" smtClean="0"/>
              <a:t> zarfet do mbahen </a:t>
            </a:r>
            <a:r>
              <a:rPr lang="sq-AL" sz="2000" b="1" dirty="0" smtClean="0"/>
              <a:t>pa hapur</a:t>
            </a:r>
            <a:r>
              <a:rPr lang="sq-AL" sz="2000" dirty="0" smtClean="0"/>
              <a:t> me qëllim qe t’i kthehen dërguesit menjëherë</a:t>
            </a:r>
            <a:endParaRPr lang="en-US" sz="2000" dirty="0" smtClean="0"/>
          </a:p>
          <a:p>
            <a:pPr marL="568325" indent="-331788" algn="just">
              <a:buFont typeface="Wingdings" pitchFamily="2" charset="2"/>
              <a:buChar char="Ø"/>
            </a:pPr>
            <a:r>
              <a:rPr lang="sq-AL" sz="2000" b="1" dirty="0" smtClean="0"/>
              <a:t>Nuk do të ketë takim publik për hapje. </a:t>
            </a:r>
            <a:endParaRPr lang="en-US" sz="2000" b="1" dirty="0" smtClean="0"/>
          </a:p>
          <a:p>
            <a:pPr marL="568325" indent="-331788" algn="just">
              <a:buFont typeface="Wingdings" pitchFamily="2" charset="2"/>
              <a:buChar char="Ø"/>
            </a:pPr>
            <a:r>
              <a:rPr lang="sq-AL" sz="2000" dirty="0" smtClean="0"/>
              <a:t>Ne rast se pranohen me pak se </a:t>
            </a:r>
            <a:r>
              <a:rPr lang="en-US" sz="2000" b="1" dirty="0" smtClean="0"/>
              <a:t>3</a:t>
            </a:r>
            <a:r>
              <a:rPr lang="sq-AL" sz="2000" b="1" dirty="0" smtClean="0"/>
              <a:t> kërkesa për pjesëmarrje</a:t>
            </a:r>
            <a:r>
              <a:rPr lang="sq-AL" sz="2000" dirty="0" smtClean="0"/>
              <a:t>, AK duhet te </a:t>
            </a:r>
            <a:r>
              <a:rPr lang="sq-AL" sz="2000" b="1" dirty="0" smtClean="0"/>
              <a:t>anuloj procedurën</a:t>
            </a:r>
            <a:r>
              <a:rPr lang="en-US" sz="2000" b="1" dirty="0" smtClean="0"/>
              <a:t>.</a:t>
            </a:r>
            <a:r>
              <a:rPr lang="sq-AL" sz="2000" dirty="0" smtClean="0"/>
              <a:t> </a:t>
            </a:r>
            <a:endParaRPr lang="en-US" sz="2000" b="1" dirty="0" smtClean="0"/>
          </a:p>
          <a:p>
            <a:pPr marL="457200" indent="-220663" algn="just">
              <a:buNone/>
            </a:pPr>
            <a:r>
              <a:rPr lang="en-US" sz="2000" b="1" dirty="0" smtClean="0"/>
              <a:t>* </a:t>
            </a:r>
            <a:r>
              <a:rPr lang="sq-AL" sz="1800" dirty="0" smtClean="0"/>
              <a:t>Te gjitha dispozitat lidhur me publikimin e njoftimit për kontrate te cilat përdorën për procedurat e kufizuar vlejnë dhe për procedure e negociuar pas publikimit për kontrate-faza e pare.</a:t>
            </a:r>
            <a:endParaRPr lang="en-US" sz="1800" dirty="0" smtClean="0"/>
          </a:p>
          <a:p>
            <a:pPr marL="568325" indent="-331788">
              <a:buNone/>
            </a:pPr>
            <a:endParaRPr lang="en-US" sz="20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2756" y="476672"/>
            <a:ext cx="8071644" cy="9239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3600" b="1" dirty="0">
                <a:solidFill>
                  <a:srgbClr val="FF0000"/>
                </a:solidFill>
              </a:rPr>
              <a:t>F</a:t>
            </a:r>
            <a:r>
              <a:rPr lang="sq-AL" sz="3600" b="1" dirty="0" err="1" smtClean="0">
                <a:solidFill>
                  <a:srgbClr val="FF0000"/>
                </a:solidFill>
              </a:rPr>
              <a:t>aza</a:t>
            </a:r>
            <a:r>
              <a:rPr lang="sq-AL" sz="3600" b="1" dirty="0" smtClean="0">
                <a:solidFill>
                  <a:srgbClr val="FF0000"/>
                </a:solidFill>
              </a:rPr>
              <a:t> e Para-kualifikimit </a:t>
            </a:r>
            <a:endParaRPr lang="sq-AL" sz="36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924800" cy="4678363"/>
          </a:xfrm>
        </p:spPr>
        <p:txBody>
          <a:bodyPr/>
          <a:lstStyle/>
          <a:p>
            <a:pPr lvl="0" algn="just">
              <a:buFont typeface="Wingdings" pitchFamily="2" charset="2"/>
              <a:buChar char="q"/>
            </a:pPr>
            <a:r>
              <a:rPr lang="en-US" sz="2400" i="1" dirty="0" smtClean="0"/>
              <a:t> </a:t>
            </a:r>
            <a:r>
              <a:rPr lang="sq-AL" sz="2400" u="sng" dirty="0" smtClean="0"/>
              <a:t>Procesi</a:t>
            </a:r>
            <a:endParaRPr lang="sq-AL" sz="2400" dirty="0" smtClean="0"/>
          </a:p>
          <a:p>
            <a:pPr marL="565150" lvl="0" algn="just">
              <a:buFont typeface="Wingdings" pitchFamily="2" charset="2"/>
              <a:buChar char="Ø"/>
            </a:pPr>
            <a:r>
              <a:rPr lang="sq-AL" sz="2200" dirty="0" smtClean="0"/>
              <a:t>AK fton O</a:t>
            </a:r>
            <a:r>
              <a:rPr lang="en-US" sz="2200" dirty="0" smtClean="0"/>
              <a:t>E t</a:t>
            </a:r>
            <a:r>
              <a:rPr lang="sq-AL" sz="2200" dirty="0" smtClean="0"/>
              <a:t>e zgjedhur t’i dorëzojnë tenderët</a:t>
            </a:r>
            <a:r>
              <a:rPr lang="en-US" sz="2200" dirty="0" smtClean="0"/>
              <a:t> </a:t>
            </a:r>
            <a:r>
              <a:rPr lang="en-US" sz="2200" dirty="0" err="1" smtClean="0"/>
              <a:t>fillestar</a:t>
            </a:r>
            <a:r>
              <a:rPr lang="sq-AL" sz="2200" dirty="0" smtClean="0"/>
              <a:t>ë dhe i vlerëson ato duke përdorur kriteret e dhënies të specifikuara në ftesën për tenderim</a:t>
            </a:r>
            <a:r>
              <a:rPr lang="en-US" sz="2200" dirty="0" smtClean="0"/>
              <a:t>. </a:t>
            </a:r>
            <a:r>
              <a:rPr lang="sq-AL" sz="2200" dirty="0" smtClean="0"/>
              <a:t> </a:t>
            </a:r>
          </a:p>
          <a:p>
            <a:pPr marL="565150" lvl="0" algn="just">
              <a:buFont typeface="Wingdings" pitchFamily="2" charset="2"/>
              <a:buChar char="Ø"/>
            </a:pPr>
            <a:r>
              <a:rPr lang="sq-AL" sz="2200" dirty="0" smtClean="0"/>
              <a:t>propozimet e tyre vlerësohen  kryesisht ne aspektet e përputhshmërisë formale dhe administrative dhe si vlerësim/shqyrtim preliminar i përputhshmërisë teknike te propozimeve </a:t>
            </a:r>
            <a:endParaRPr lang="en-US" sz="2200" dirty="0" smtClean="0"/>
          </a:p>
          <a:p>
            <a:pPr marL="565150" lvl="0" algn="just">
              <a:buFont typeface="Wingdings" pitchFamily="2" charset="2"/>
              <a:buChar char="Ø"/>
            </a:pPr>
            <a:r>
              <a:rPr lang="sq-AL" sz="2200" dirty="0" smtClean="0"/>
              <a:t>këto propozime do te vleje vetëm si </a:t>
            </a:r>
            <a:r>
              <a:rPr lang="sq-AL" sz="2200" dirty="0" err="1" smtClean="0"/>
              <a:t>baz</a:t>
            </a:r>
            <a:r>
              <a:rPr lang="en-US" sz="2200" dirty="0" smtClean="0"/>
              <a:t>ë</a:t>
            </a:r>
            <a:r>
              <a:rPr lang="sq-AL" sz="2200" dirty="0" smtClean="0"/>
              <a:t> për zhvillimin  e negociatave për te finalizuar kushtet e kontratës.</a:t>
            </a:r>
            <a:endParaRPr lang="en-US" sz="2200" dirty="0" smtClean="0"/>
          </a:p>
          <a:p>
            <a:pPr marL="565150" lvl="0" algn="just">
              <a:buFont typeface="Wingdings" pitchFamily="2" charset="2"/>
              <a:buChar char="Ø"/>
            </a:pPr>
            <a:r>
              <a:rPr lang="sq-AL" sz="2000" dirty="0" smtClean="0"/>
              <a:t>Nëse numri i kandidateve te përzgjedhur është me shume se 6 AK duhet ti </a:t>
            </a:r>
            <a:r>
              <a:rPr lang="sq-AL" sz="2000" b="1" dirty="0" smtClean="0"/>
              <a:t>rivlerësoj aplikacionet sipas kritereve te përcaktuara n</a:t>
            </a:r>
            <a:r>
              <a:rPr lang="en-US" sz="2000" b="1" dirty="0" smtClean="0"/>
              <a:t>ë</a:t>
            </a:r>
            <a:r>
              <a:rPr lang="sq-AL" sz="2000" b="1" dirty="0" smtClean="0"/>
              <a:t> njoftimin për kontratë</a:t>
            </a:r>
            <a:r>
              <a:rPr lang="en-US" sz="2000" b="1" dirty="0" smtClean="0"/>
              <a:t>.</a:t>
            </a:r>
            <a:endParaRPr lang="sq-AL" sz="20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2756" y="476672"/>
            <a:ext cx="8071644" cy="9239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r>
              <a:rPr lang="sq-AL" sz="3600" i="1" dirty="0" smtClean="0">
                <a:solidFill>
                  <a:srgbClr val="FF0000"/>
                </a:solidFill>
              </a:rPr>
              <a:t> </a:t>
            </a:r>
            <a:r>
              <a:rPr lang="sq-AL" sz="2800" b="1" dirty="0" smtClean="0">
                <a:solidFill>
                  <a:srgbClr val="FF0000"/>
                </a:solidFill>
              </a:rPr>
              <a:t>Faza e dyte </a:t>
            </a:r>
            <a:r>
              <a:rPr lang="en-US" sz="2800" b="1" dirty="0" smtClean="0">
                <a:solidFill>
                  <a:srgbClr val="FF0000"/>
                </a:solidFill>
              </a:rPr>
              <a:t>- </a:t>
            </a:r>
            <a:r>
              <a:rPr lang="sq-AL" sz="2800" b="1" dirty="0" smtClean="0">
                <a:solidFill>
                  <a:srgbClr val="FF0000"/>
                </a:solidFill>
              </a:rPr>
              <a:t>faza e tenderimit</a:t>
            </a:r>
            <a:endParaRPr lang="sq-AL" sz="3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62756" y="476672"/>
            <a:ext cx="8071644" cy="9239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sq-AL" sz="3600" b="1" dirty="0" smtClean="0"/>
              <a:t>Qëllimi</a:t>
            </a:r>
            <a:endParaRPr lang="sq-AL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827088" y="1143000"/>
            <a:ext cx="770413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indent="-381000" algn="just">
              <a:buFont typeface="Wingdings" pitchFamily="2" charset="2"/>
              <a:buChar char="q"/>
              <a:defRPr/>
            </a:pPr>
            <a:r>
              <a:rPr lang="en-US" sz="2400" dirty="0" err="1" smtClean="0"/>
              <a:t>Qëllimi</a:t>
            </a:r>
            <a:r>
              <a:rPr lang="en-US" sz="2400" dirty="0" smtClean="0"/>
              <a:t> </a:t>
            </a:r>
            <a:r>
              <a:rPr lang="en-US" sz="2400" dirty="0" err="1" smtClean="0"/>
              <a:t>për</a:t>
            </a:r>
            <a:r>
              <a:rPr lang="en-US" sz="2400" dirty="0" smtClean="0"/>
              <a:t> Pro. </a:t>
            </a:r>
            <a:r>
              <a:rPr lang="en-US" sz="2400" dirty="0" err="1"/>
              <a:t>t</a:t>
            </a:r>
            <a:r>
              <a:rPr lang="en-US" sz="2400" dirty="0" err="1" smtClean="0"/>
              <a:t>e</a:t>
            </a:r>
            <a:r>
              <a:rPr lang="en-US" sz="2400" dirty="0" smtClean="0"/>
              <a:t> </a:t>
            </a:r>
            <a:r>
              <a:rPr lang="en-US" sz="2400" dirty="0" err="1" smtClean="0"/>
              <a:t>negociuar</a:t>
            </a:r>
            <a:r>
              <a:rPr lang="en-US" sz="2400" dirty="0" smtClean="0"/>
              <a:t> </a:t>
            </a:r>
            <a:r>
              <a:rPr lang="sq-AL" sz="2400" dirty="0" err="1" smtClean="0"/>
              <a:t>du</a:t>
            </a:r>
            <a:r>
              <a:rPr lang="en-US" sz="2400" dirty="0" err="1" smtClean="0"/>
              <a:t>h</a:t>
            </a:r>
            <a:r>
              <a:rPr lang="en-US" sz="2400" dirty="0" err="1"/>
              <a:t>ë</a:t>
            </a:r>
            <a:r>
              <a:rPr lang="en-US" sz="2400" dirty="0" err="1" smtClean="0"/>
              <a:t>t</a:t>
            </a:r>
            <a:r>
              <a:rPr lang="sq-AL" sz="2400" dirty="0" smtClean="0"/>
              <a:t> përfshirë:</a:t>
            </a:r>
            <a:endParaRPr lang="en-US" sz="2400" dirty="0"/>
          </a:p>
          <a:p>
            <a:pPr algn="just">
              <a:defRPr/>
            </a:pPr>
            <a:r>
              <a:rPr lang="sq-AL" sz="2400" dirty="0" smtClean="0"/>
              <a:t>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20700" lvl="0" indent="-284163" algn="just">
              <a:buFont typeface="Wingdings" pitchFamily="2" charset="2"/>
              <a:buChar char="ü"/>
            </a:pPr>
            <a:r>
              <a:rPr lang="sq-AL" sz="2400" dirty="0" smtClean="0"/>
              <a:t>Kur mund t</a:t>
            </a:r>
            <a:r>
              <a:rPr lang="en-US" sz="2400" dirty="0" smtClean="0"/>
              <a:t>e </a:t>
            </a:r>
            <a:r>
              <a:rPr lang="sq-AL" sz="2400" dirty="0" smtClean="0"/>
              <a:t>përdorim procedurat e negociuara</a:t>
            </a:r>
            <a:endParaRPr lang="en-US" sz="2400" dirty="0" smtClean="0"/>
          </a:p>
          <a:p>
            <a:pPr marL="236537" lvl="0" algn="just"/>
            <a:r>
              <a:rPr lang="sq-AL" sz="2400" dirty="0" smtClean="0"/>
              <a:t> </a:t>
            </a:r>
          </a:p>
          <a:p>
            <a:pPr marL="520700" lvl="0" indent="-284163" algn="just">
              <a:buFont typeface="Wingdings" pitchFamily="2" charset="2"/>
              <a:buChar char="ü"/>
            </a:pPr>
            <a:r>
              <a:rPr lang="sq-AL" sz="2400" dirty="0" smtClean="0"/>
              <a:t>Si funksionon kjo në praktikë</a:t>
            </a:r>
            <a:endParaRPr lang="en-US" sz="2400" dirty="0" smtClean="0"/>
          </a:p>
          <a:p>
            <a:pPr marL="520700" lvl="0" indent="-284163" algn="just">
              <a:buFont typeface="Wingdings" pitchFamily="2" charset="2"/>
              <a:buChar char="ü"/>
            </a:pPr>
            <a:endParaRPr lang="sq-AL" sz="2400" dirty="0" smtClean="0"/>
          </a:p>
          <a:p>
            <a:pPr marL="520700" lvl="0" indent="-284163" algn="just">
              <a:buFont typeface="Wingdings" pitchFamily="2" charset="2"/>
              <a:buChar char="ü"/>
            </a:pPr>
            <a:r>
              <a:rPr lang="sq-AL" sz="2400" dirty="0" smtClean="0"/>
              <a:t>Rëndësia e përzgjedhjes (kualifikimit) </a:t>
            </a:r>
            <a:r>
              <a:rPr lang="en-US" sz="2400" dirty="0" smtClean="0"/>
              <a:t>t</a:t>
            </a:r>
            <a:r>
              <a:rPr lang="sq-AL" sz="2400" dirty="0" smtClean="0"/>
              <a:t>ë OE</a:t>
            </a:r>
            <a:endParaRPr lang="en-US" sz="2400" dirty="0" smtClean="0"/>
          </a:p>
          <a:p>
            <a:pPr marL="520700" lvl="0" indent="-284163" algn="just">
              <a:buFont typeface="Wingdings" pitchFamily="2" charset="2"/>
              <a:buChar char="ü"/>
            </a:pPr>
            <a:endParaRPr lang="sq-AL" sz="2400" dirty="0" smtClean="0"/>
          </a:p>
          <a:p>
            <a:pPr marL="520700" lvl="0" indent="-284163" algn="just">
              <a:buFont typeface="Wingdings" pitchFamily="2" charset="2"/>
              <a:buChar char="ü"/>
            </a:pPr>
            <a:r>
              <a:rPr lang="sq-AL" sz="2400" dirty="0" smtClean="0"/>
              <a:t>Rastet të cilat e arsyetojnë përdorimin e procedurave të negociuara</a:t>
            </a:r>
            <a:endParaRPr lang="en-US" sz="2400" dirty="0" smtClean="0"/>
          </a:p>
          <a:p>
            <a:pPr marL="520700" lvl="0" indent="-284163" algn="just">
              <a:buFont typeface="Wingdings" pitchFamily="2" charset="2"/>
              <a:buChar char="ü"/>
            </a:pPr>
            <a:endParaRPr lang="sq-AL" sz="2400" dirty="0" smtClean="0"/>
          </a:p>
          <a:p>
            <a:pPr marL="520700" lvl="0" indent="-284163" algn="just">
              <a:buFont typeface="Wingdings" pitchFamily="2" charset="2"/>
              <a:buChar char="ü"/>
            </a:pPr>
            <a:r>
              <a:rPr lang="sq-AL" sz="2400" dirty="0" smtClean="0"/>
              <a:t>Teknikat për te evituar varësin nga një operator i vetëm dhe te përdorimit te procedurave te negociuara </a:t>
            </a:r>
          </a:p>
          <a:p>
            <a:pPr lvl="0"/>
            <a:endParaRPr lang="en-US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78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96200" cy="4678363"/>
          </a:xfrm>
        </p:spPr>
        <p:txBody>
          <a:bodyPr/>
          <a:lstStyle/>
          <a:p>
            <a:pPr lvl="0" algn="just">
              <a:buFont typeface="Wingdings" pitchFamily="2" charset="2"/>
              <a:buChar char="q"/>
            </a:pPr>
            <a:r>
              <a:rPr lang="sq-AL" sz="2400" dirty="0" smtClean="0"/>
              <a:t>Procedura e pranimit te </a:t>
            </a:r>
            <a:r>
              <a:rPr lang="en-US" sz="2400" dirty="0" smtClean="0"/>
              <a:t>tender</a:t>
            </a:r>
            <a:r>
              <a:rPr lang="sq-AL" sz="2400" dirty="0" smtClean="0"/>
              <a:t>ë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fillestar</a:t>
            </a:r>
            <a:r>
              <a:rPr lang="sq-AL" sz="2400" dirty="0" smtClean="0"/>
              <a:t>ë (propozimeve</a:t>
            </a:r>
            <a:r>
              <a:rPr lang="en-US" sz="2400" dirty="0" smtClean="0"/>
              <a:t>):</a:t>
            </a:r>
            <a:endParaRPr lang="sq-AL" sz="2400" dirty="0" smtClean="0"/>
          </a:p>
          <a:p>
            <a:pPr marL="565150" lvl="0" algn="just">
              <a:buFont typeface="Wingdings" pitchFamily="2" charset="2"/>
              <a:buChar char="Ø"/>
            </a:pPr>
            <a:r>
              <a:rPr lang="en-US" sz="2200" dirty="0"/>
              <a:t>Ë</a:t>
            </a:r>
            <a:r>
              <a:rPr lang="sq-AL" sz="2200" dirty="0" err="1" smtClean="0"/>
              <a:t>shë</a:t>
            </a:r>
            <a:r>
              <a:rPr lang="sq-AL" sz="2200" dirty="0" smtClean="0"/>
              <a:t> e ngjashme me procedurën e hapur</a:t>
            </a:r>
          </a:p>
          <a:p>
            <a:pPr marL="565150" lvl="0" algn="just">
              <a:buFont typeface="Wingdings" pitchFamily="2" charset="2"/>
              <a:buChar char="Ø"/>
            </a:pPr>
            <a:r>
              <a:rPr lang="sq-AL" sz="2200" dirty="0" smtClean="0"/>
              <a:t>Autoriteti kontraktues i pranon ato te dorëzuara me kohe dhe nuk i hape ato propozime te cilat janë dorëzuar me vonese</a:t>
            </a:r>
            <a:endParaRPr lang="en-US" sz="2200" dirty="0" smtClean="0"/>
          </a:p>
          <a:p>
            <a:pPr marL="565150" lvl="0" algn="just">
              <a:buFont typeface="Wingdings" pitchFamily="2" charset="2"/>
              <a:buChar char="Ø"/>
            </a:pPr>
            <a:r>
              <a:rPr lang="sq-AL" sz="2200" dirty="0" smtClean="0"/>
              <a:t>Nuk ka hapje publike te oferte-propozimeve por vetëm një hapje e brendshme</a:t>
            </a:r>
            <a:r>
              <a:rPr lang="en-US" sz="2200" dirty="0" smtClean="0"/>
              <a:t> </a:t>
            </a:r>
            <a:r>
              <a:rPr lang="sq-AL" sz="2200" dirty="0" smtClean="0"/>
              <a:t>duke përgatitur një procesverbal hapjeje</a:t>
            </a:r>
            <a:endParaRPr lang="en-US" sz="2200" dirty="0" smtClean="0"/>
          </a:p>
          <a:p>
            <a:pPr marL="568325" indent="-331788" algn="just">
              <a:buFont typeface="Wingdings" pitchFamily="2" charset="2"/>
              <a:buChar char="Ø"/>
            </a:pPr>
            <a:r>
              <a:rPr lang="en-US" sz="2200" dirty="0"/>
              <a:t>P</a:t>
            </a:r>
            <a:r>
              <a:rPr lang="sq-AL" sz="2200" dirty="0" err="1" smtClean="0"/>
              <a:t>rocesverbali</a:t>
            </a:r>
            <a:r>
              <a:rPr lang="sq-AL" sz="2200" dirty="0" smtClean="0"/>
              <a:t> i hapjes se brendshëm” dhe regjistri i propozimeve te pranuara bëhen pjese e dosjes se aktivitetit duke qene ne dispozicion edhe te palëve te interesit.</a:t>
            </a:r>
            <a:endParaRPr lang="en-US" sz="2200" dirty="0" smtClean="0"/>
          </a:p>
          <a:p>
            <a:pPr>
              <a:buNone/>
            </a:pPr>
            <a:r>
              <a:rPr lang="sq-AL" sz="2400" dirty="0" smtClean="0"/>
              <a:t> </a:t>
            </a:r>
            <a:endParaRPr lang="en-US" sz="2400" dirty="0" smtClean="0"/>
          </a:p>
          <a:p>
            <a:pPr marL="565150" lvl="0">
              <a:buFont typeface="Wingdings" pitchFamily="2" charset="2"/>
              <a:buChar char="Ø"/>
            </a:pPr>
            <a:endParaRPr lang="en-US" sz="22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2756" y="476672"/>
            <a:ext cx="8071644" cy="9239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r>
              <a:rPr lang="en-US" sz="3600" i="1" dirty="0" smtClean="0"/>
              <a:t> </a:t>
            </a:r>
            <a:r>
              <a:rPr lang="sq-AL" sz="2800" b="1" dirty="0" smtClean="0">
                <a:solidFill>
                  <a:srgbClr val="FF0000"/>
                </a:solidFill>
              </a:rPr>
              <a:t>Faza e dyte e njohur si faza e tenderimit </a:t>
            </a:r>
            <a:endParaRPr lang="sq-AL" sz="3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467600" cy="4754563"/>
          </a:xfrm>
        </p:spPr>
        <p:txBody>
          <a:bodyPr/>
          <a:lstStyle/>
          <a:p>
            <a:pPr lvl="0" algn="just">
              <a:buFont typeface="Wingdings" pitchFamily="2" charset="2"/>
              <a:buChar char="q"/>
            </a:pPr>
            <a:r>
              <a:rPr lang="sq-AL" sz="2400" dirty="0" smtClean="0"/>
              <a:t>Ftesa për negociata</a:t>
            </a:r>
            <a:r>
              <a:rPr lang="en-US" sz="2400" dirty="0" smtClean="0"/>
              <a:t>:</a:t>
            </a:r>
            <a:r>
              <a:rPr lang="sq-AL" sz="2400" dirty="0" smtClean="0"/>
              <a:t>  </a:t>
            </a:r>
            <a:endParaRPr lang="sq-AL" sz="2200" dirty="0" smtClean="0"/>
          </a:p>
          <a:p>
            <a:pPr marL="565150" lvl="0" algn="just">
              <a:buFont typeface="Wingdings" pitchFamily="2" charset="2"/>
              <a:buChar char="Ø"/>
            </a:pPr>
            <a:r>
              <a:rPr lang="sq-AL" sz="2200" dirty="0" smtClean="0"/>
              <a:t>me qellim finalizimi te kërkesës se autoritetit kontraktues</a:t>
            </a:r>
            <a:endParaRPr lang="en-US" sz="2200" dirty="0" smtClean="0"/>
          </a:p>
          <a:p>
            <a:pPr marL="568325" indent="-331788" algn="just">
              <a:buFont typeface="Wingdings" pitchFamily="2" charset="2"/>
              <a:buChar char="Ø"/>
            </a:pPr>
            <a:r>
              <a:rPr lang="sq-AL" sz="2200" dirty="0" smtClean="0"/>
              <a:t>Kandidatet kanë mundësi te ndryshojnë dhe/ose kompletojnë  propozimet e tyre fillestare </a:t>
            </a:r>
            <a:endParaRPr lang="en-US" sz="2200" dirty="0" smtClean="0"/>
          </a:p>
          <a:p>
            <a:pPr marL="568325" indent="-331788" algn="just">
              <a:buFont typeface="Wingdings" pitchFamily="2" charset="2"/>
              <a:buChar char="Ø"/>
            </a:pPr>
            <a:r>
              <a:rPr lang="sq-AL" sz="2200" dirty="0" smtClean="0"/>
              <a:t>negociatave me secilin pjesëmarrës duke u mbështetur ne një trajtim te barabarte te kandidateve</a:t>
            </a:r>
            <a:endParaRPr lang="en-US" sz="2200" dirty="0" smtClean="0"/>
          </a:p>
          <a:p>
            <a:pPr marL="568325" indent="-331788" algn="just">
              <a:buFont typeface="Wingdings" pitchFamily="2" charset="2"/>
              <a:buChar char="Ø"/>
            </a:pPr>
            <a:r>
              <a:rPr lang="sq-AL" sz="2200" dirty="0" smtClean="0"/>
              <a:t>informatat e marra nga ndonjë pjesëmarrës ofroj pjesëmarrësve tjerë pa miratimin e paraprak te autorit te informatës</a:t>
            </a:r>
            <a:endParaRPr lang="en-US" sz="2200" dirty="0" smtClean="0"/>
          </a:p>
          <a:p>
            <a:pPr marL="568325" indent="-331788" algn="just">
              <a:buFont typeface="Wingdings" pitchFamily="2" charset="2"/>
              <a:buChar char="Ø"/>
            </a:pPr>
            <a:r>
              <a:rPr lang="sq-AL" sz="2400" dirty="0" smtClean="0"/>
              <a:t>Kërkesat minimale dhe kriteret e dhënies nuk janë subjekt i negociatave</a:t>
            </a:r>
            <a:endParaRPr lang="en-US" sz="22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2756" y="476672"/>
            <a:ext cx="8071644" cy="9239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n-US" sz="2800" b="1" dirty="0" smtClean="0">
                <a:solidFill>
                  <a:srgbClr val="FF0000"/>
                </a:solidFill>
              </a:rPr>
              <a:t>F</a:t>
            </a:r>
            <a:r>
              <a:rPr lang="sq-AL" sz="2800" b="1" dirty="0" err="1" smtClean="0">
                <a:solidFill>
                  <a:srgbClr val="FF0000"/>
                </a:solidFill>
              </a:rPr>
              <a:t>aza</a:t>
            </a:r>
            <a:r>
              <a:rPr lang="sq-AL" sz="2800" b="1" dirty="0" smtClean="0">
                <a:solidFill>
                  <a:srgbClr val="FF0000"/>
                </a:solidFill>
              </a:rPr>
              <a:t> e tret</a:t>
            </a:r>
            <a:r>
              <a:rPr lang="en-US" sz="2800" b="1" dirty="0" smtClean="0">
                <a:solidFill>
                  <a:srgbClr val="FF0000"/>
                </a:solidFill>
              </a:rPr>
              <a:t>ë</a:t>
            </a:r>
            <a:r>
              <a:rPr lang="sq-AL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-</a:t>
            </a:r>
            <a:r>
              <a:rPr lang="sq-AL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N</a:t>
            </a:r>
            <a:r>
              <a:rPr lang="sq-AL" sz="2800" b="1" dirty="0" err="1" smtClean="0">
                <a:solidFill>
                  <a:srgbClr val="FF0000"/>
                </a:solidFill>
              </a:rPr>
              <a:t>egociata</a:t>
            </a:r>
            <a:r>
              <a:rPr lang="en-US" sz="2800" b="1" dirty="0" smtClean="0">
                <a:solidFill>
                  <a:srgbClr val="FF0000"/>
                </a:solidFill>
              </a:rPr>
              <a:t>t</a:t>
            </a:r>
            <a:r>
              <a:rPr lang="sq-AL" sz="2800" b="1" dirty="0" smtClean="0">
                <a:solidFill>
                  <a:srgbClr val="FF0000"/>
                </a:solidFill>
              </a:rPr>
              <a:t> dhe </a:t>
            </a:r>
            <a:r>
              <a:rPr lang="en-US" sz="2800" b="1" dirty="0">
                <a:solidFill>
                  <a:srgbClr val="FF0000"/>
                </a:solidFill>
              </a:rPr>
              <a:t>D</a:t>
            </a:r>
            <a:r>
              <a:rPr lang="sq-AL" sz="2800" b="1" dirty="0" err="1" smtClean="0">
                <a:solidFill>
                  <a:srgbClr val="FF0000"/>
                </a:solidFill>
              </a:rPr>
              <a:t>hëni</a:t>
            </a:r>
            <a:r>
              <a:rPr lang="en-US" sz="2800" b="1" dirty="0" smtClean="0">
                <a:solidFill>
                  <a:srgbClr val="FF0000"/>
                </a:solidFill>
              </a:rPr>
              <a:t>a</a:t>
            </a:r>
            <a:r>
              <a:rPr lang="sq-AL" sz="2800" b="1" dirty="0" smtClean="0">
                <a:solidFill>
                  <a:srgbClr val="FF0000"/>
                </a:solidFill>
              </a:rPr>
              <a:t> e </a:t>
            </a:r>
            <a:r>
              <a:rPr lang="en-US" sz="2800" b="1" dirty="0">
                <a:solidFill>
                  <a:srgbClr val="FF0000"/>
                </a:solidFill>
              </a:rPr>
              <a:t>K</a:t>
            </a:r>
            <a:r>
              <a:rPr lang="sq-AL" sz="2800" b="1" dirty="0" err="1" smtClean="0">
                <a:solidFill>
                  <a:srgbClr val="FF0000"/>
                </a:solidFill>
              </a:rPr>
              <a:t>ontrat</a:t>
            </a:r>
            <a:r>
              <a:rPr lang="en-US" sz="2800" b="1" dirty="0" err="1">
                <a:solidFill>
                  <a:srgbClr val="FF0000"/>
                </a:solidFill>
              </a:rPr>
              <a:t>ë</a:t>
            </a:r>
            <a:r>
              <a:rPr lang="en-US" sz="2800" b="1" dirty="0" err="1" smtClean="0">
                <a:solidFill>
                  <a:srgbClr val="FF0000"/>
                </a:solidFill>
              </a:rPr>
              <a:t>s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sq-AL" sz="3600" dirty="0" smtClean="0"/>
              <a:t> </a:t>
            </a:r>
            <a:endParaRPr lang="en-US" sz="3600" dirty="0" smtClean="0"/>
          </a:p>
          <a:p>
            <a:pPr lvl="0" algn="ctr"/>
            <a:endParaRPr lang="sq-AL" sz="36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628" y="1676400"/>
            <a:ext cx="7895771" cy="4876800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US" sz="2400" dirty="0" smtClean="0"/>
              <a:t> </a:t>
            </a:r>
            <a:r>
              <a:rPr lang="sq-AL" sz="2400" dirty="0" smtClean="0"/>
              <a:t>AK mund te zgjedhe ne mes dy variantev</a:t>
            </a:r>
            <a:r>
              <a:rPr lang="en-US" sz="2400" dirty="0" smtClean="0"/>
              <a:t>e:</a:t>
            </a:r>
          </a:p>
          <a:p>
            <a:pPr marL="565150" algn="just">
              <a:buFont typeface="Wingdings" pitchFamily="2" charset="2"/>
              <a:buChar char="Ø"/>
            </a:pPr>
            <a:r>
              <a:rPr lang="sq-AL" sz="2200" b="1" dirty="0" smtClean="0"/>
              <a:t>Te zhvilloj negociata me te gjithë kandidatet </a:t>
            </a:r>
            <a:r>
              <a:rPr lang="sq-AL" sz="2200" dirty="0" smtClean="0"/>
              <a:t>gjate ter</a:t>
            </a:r>
            <a:r>
              <a:rPr lang="en-US" sz="2200" dirty="0" smtClean="0"/>
              <a:t>ë</a:t>
            </a:r>
            <a:r>
              <a:rPr lang="sq-AL" sz="2200" dirty="0" smtClean="0"/>
              <a:t> kohës dhe ne fund te klasifikoj tenderët bazuar ne kriteret e dhënies te përcaktuara ne dosjen e tenderit   apo </a:t>
            </a:r>
            <a:endParaRPr lang="en-US" sz="2200" dirty="0" smtClean="0"/>
          </a:p>
          <a:p>
            <a:pPr marL="565150" algn="just">
              <a:buFont typeface="Wingdings" pitchFamily="2" charset="2"/>
              <a:buChar char="Ø"/>
            </a:pPr>
            <a:r>
              <a:rPr lang="sq-AL" sz="2200" b="1" dirty="0" smtClean="0"/>
              <a:t>Te zhvilloje negociata n</a:t>
            </a:r>
            <a:r>
              <a:rPr lang="en-US" sz="2200" b="1" dirty="0" smtClean="0"/>
              <a:t>ë</a:t>
            </a:r>
            <a:r>
              <a:rPr lang="sq-AL" sz="2200" b="1" dirty="0" smtClean="0"/>
              <a:t> faza te njëpasnjëshme</a:t>
            </a:r>
            <a:r>
              <a:rPr lang="sq-AL" sz="2200" dirty="0" smtClean="0"/>
              <a:t> me qellim te reduktimit te numrit te pjesëmarrësve ne fazat e me tejme. Kjo mund nëse është përcaktuar kështu dhe bazuar ne kriteret e dhënies te përcaktuara paraprakisht ne njoftimin e kontratës /dosjen e tenderit. </a:t>
            </a:r>
            <a:endParaRPr lang="en-US" sz="2200" dirty="0" smtClean="0"/>
          </a:p>
          <a:p>
            <a:pPr marL="565150" algn="just">
              <a:buFont typeface="Wingdings" pitchFamily="2" charset="2"/>
              <a:buChar char="Ø"/>
            </a:pPr>
            <a:r>
              <a:rPr lang="sq-AL" sz="2200" dirty="0" smtClean="0"/>
              <a:t>Me këtë rast AK do te njoftoi me kohe secilin pjesëmarrës nëse do te ftohet për negociata te mëtejme ose jo.</a:t>
            </a:r>
            <a:endParaRPr lang="en-US" sz="2200" dirty="0" smtClean="0"/>
          </a:p>
          <a:p>
            <a:pPr marL="568325" indent="-331788">
              <a:buFont typeface="Wingdings" pitchFamily="2" charset="2"/>
              <a:buChar char="Ø"/>
            </a:pPr>
            <a:endParaRPr lang="en-US" sz="22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2756" y="476672"/>
            <a:ext cx="7919244" cy="9239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n-US" sz="2800" b="1" dirty="0">
                <a:solidFill>
                  <a:srgbClr val="FF0000"/>
                </a:solidFill>
              </a:rPr>
              <a:t>F</a:t>
            </a:r>
            <a:r>
              <a:rPr lang="sq-AL" sz="2800" b="1" dirty="0" err="1">
                <a:solidFill>
                  <a:srgbClr val="FF0000"/>
                </a:solidFill>
              </a:rPr>
              <a:t>aza</a:t>
            </a:r>
            <a:r>
              <a:rPr lang="sq-AL" sz="2800" b="1" dirty="0">
                <a:solidFill>
                  <a:srgbClr val="FF0000"/>
                </a:solidFill>
              </a:rPr>
              <a:t> e </a:t>
            </a:r>
            <a:r>
              <a:rPr lang="sq-AL" sz="2800" b="1" dirty="0" smtClean="0">
                <a:solidFill>
                  <a:srgbClr val="FF0000"/>
                </a:solidFill>
              </a:rPr>
              <a:t>tret</a:t>
            </a:r>
            <a:r>
              <a:rPr lang="en-US" sz="2800" b="1" dirty="0" smtClean="0">
                <a:solidFill>
                  <a:srgbClr val="FF0000"/>
                </a:solidFill>
              </a:rPr>
              <a:t>ë</a:t>
            </a:r>
            <a:r>
              <a:rPr lang="sq-AL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-</a:t>
            </a:r>
            <a:r>
              <a:rPr lang="sq-AL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N</a:t>
            </a:r>
            <a:r>
              <a:rPr lang="sq-AL" sz="2800" b="1" dirty="0" err="1" smtClean="0">
                <a:solidFill>
                  <a:srgbClr val="FF0000"/>
                </a:solidFill>
              </a:rPr>
              <a:t>egociata</a:t>
            </a:r>
            <a:r>
              <a:rPr lang="en-US" sz="2800" b="1" dirty="0">
                <a:solidFill>
                  <a:srgbClr val="FF0000"/>
                </a:solidFill>
              </a:rPr>
              <a:t>t</a:t>
            </a:r>
            <a:r>
              <a:rPr lang="sq-AL" sz="2800" b="1" dirty="0">
                <a:solidFill>
                  <a:srgbClr val="FF0000"/>
                </a:solidFill>
              </a:rPr>
              <a:t> dhe </a:t>
            </a:r>
            <a:r>
              <a:rPr lang="en-US" sz="2800" b="1" dirty="0" smtClean="0">
                <a:solidFill>
                  <a:srgbClr val="FF0000"/>
                </a:solidFill>
              </a:rPr>
              <a:t>D</a:t>
            </a:r>
            <a:r>
              <a:rPr lang="sq-AL" sz="2800" b="1" dirty="0" err="1" smtClean="0">
                <a:solidFill>
                  <a:srgbClr val="FF0000"/>
                </a:solidFill>
              </a:rPr>
              <a:t>hëni</a:t>
            </a:r>
            <a:r>
              <a:rPr lang="en-US" sz="2800" b="1" dirty="0">
                <a:solidFill>
                  <a:srgbClr val="FF0000"/>
                </a:solidFill>
              </a:rPr>
              <a:t>a</a:t>
            </a:r>
            <a:r>
              <a:rPr lang="sq-AL" sz="2800" b="1" dirty="0">
                <a:solidFill>
                  <a:srgbClr val="FF0000"/>
                </a:solidFill>
              </a:rPr>
              <a:t> e </a:t>
            </a:r>
            <a:r>
              <a:rPr lang="en-US" sz="2800" b="1" dirty="0" smtClean="0">
                <a:solidFill>
                  <a:srgbClr val="FF0000"/>
                </a:solidFill>
              </a:rPr>
              <a:t>K</a:t>
            </a:r>
            <a:r>
              <a:rPr lang="sq-AL" sz="2800" b="1" dirty="0" err="1" smtClean="0">
                <a:solidFill>
                  <a:srgbClr val="FF0000"/>
                </a:solidFill>
              </a:rPr>
              <a:t>ontrat</a:t>
            </a:r>
            <a:r>
              <a:rPr lang="en-US" sz="2800" b="1" dirty="0" err="1" smtClean="0">
                <a:solidFill>
                  <a:srgbClr val="FF0000"/>
                </a:solidFill>
              </a:rPr>
              <a:t>ës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sq-AL" sz="3600" dirty="0" smtClean="0"/>
              <a:t> </a:t>
            </a:r>
            <a:endParaRPr lang="en-US" sz="3600" dirty="0" smtClean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 smtClean="0"/>
          </a:p>
          <a:p>
            <a:pPr lvl="0" algn="ctr"/>
            <a:endParaRPr lang="sq-AL" sz="36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467600" cy="47545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 </a:t>
            </a:r>
            <a:r>
              <a:rPr lang="sq-AL" sz="2400" dirty="0" smtClean="0"/>
              <a:t>Është me rendësi qe AK</a:t>
            </a:r>
            <a:r>
              <a:rPr lang="en-US" sz="2400" dirty="0" smtClean="0"/>
              <a:t>,</a:t>
            </a:r>
            <a:r>
              <a:rPr lang="sq-AL" sz="2400" dirty="0" smtClean="0"/>
              <a:t> te</a:t>
            </a:r>
            <a:r>
              <a:rPr lang="en-US" sz="2400" dirty="0" smtClean="0"/>
              <a:t>:</a:t>
            </a:r>
          </a:p>
          <a:p>
            <a:pPr marL="565150">
              <a:buFont typeface="Wingdings" pitchFamily="2" charset="2"/>
              <a:buChar char="Ø"/>
            </a:pPr>
            <a:r>
              <a:rPr lang="sq-AL" sz="2200" dirty="0" smtClean="0"/>
              <a:t>te mbaje evidence te secilës faze te negociatave dhe te gjitha aktiviteteve duke dokumentuar metodat e përdorura, negociatat, komunikimet qofte  verbale apo me shkrim te bëra  me pjesëmarrësit. </a:t>
            </a:r>
          </a:p>
          <a:p>
            <a:pPr marL="565150">
              <a:buFont typeface="Wingdings" pitchFamily="2" charset="2"/>
              <a:buChar char="Ø"/>
            </a:pPr>
            <a:r>
              <a:rPr lang="sq-AL" sz="2200" dirty="0" smtClean="0"/>
              <a:t>Pas finalizimit te procesit te negociatave </a:t>
            </a:r>
            <a:r>
              <a:rPr lang="en-US" sz="2200" dirty="0" smtClean="0"/>
              <a:t>AK</a:t>
            </a:r>
            <a:r>
              <a:rPr lang="sq-AL" sz="2200" dirty="0" smtClean="0"/>
              <a:t> do te ftoj </a:t>
            </a:r>
            <a:r>
              <a:rPr lang="sq-AL" sz="2200" b="1" dirty="0" smtClean="0"/>
              <a:t>te gjithë</a:t>
            </a:r>
            <a:r>
              <a:rPr lang="sq-AL" sz="2200" dirty="0" smtClean="0"/>
              <a:t> ata qe kanë marre pjese ne negociata te dorëzojnë tenderin përfundimtar bazuar ne një afat kohor te mjaftueshëm për përgatitjen e tyre</a:t>
            </a:r>
            <a:endParaRPr lang="en-US" sz="2200" dirty="0" smtClean="0"/>
          </a:p>
          <a:p>
            <a:pPr marL="565150">
              <a:buFont typeface="Wingdings" pitchFamily="2" charset="2"/>
              <a:buChar char="Ø"/>
            </a:pPr>
            <a:r>
              <a:rPr lang="sq-AL" sz="2200" dirty="0" smtClean="0"/>
              <a:t>Këto tenderë me pastaj do te vlerësohen bazuar ne kriteret e dhënies te specifikuar ne dosjen e tenderit.</a:t>
            </a:r>
            <a:endParaRPr lang="en-US" sz="2200" dirty="0" smtClean="0"/>
          </a:p>
          <a:p>
            <a:pPr marL="565150">
              <a:buFont typeface="Wingdings" pitchFamily="2" charset="2"/>
              <a:buChar char="Ø"/>
            </a:pPr>
            <a:r>
              <a:rPr lang="sq-AL" sz="1800" dirty="0" smtClean="0"/>
              <a:t>Procedura e vlerësimit dhe e dhënies se kontratës ne këtë faze është krejtësisht sikur edhe te procedurat e hapura.</a:t>
            </a:r>
            <a:endParaRPr lang="en-US" sz="1800" dirty="0" smtClean="0"/>
          </a:p>
          <a:p>
            <a:pPr marL="565150">
              <a:buFont typeface="Wingdings" pitchFamily="2" charset="2"/>
              <a:buChar char="Ø"/>
            </a:pPr>
            <a:endParaRPr lang="en-US" sz="22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2756" y="476672"/>
            <a:ext cx="8071644" cy="9239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n-US" sz="2800" b="1" dirty="0">
                <a:solidFill>
                  <a:srgbClr val="FF0000"/>
                </a:solidFill>
              </a:rPr>
              <a:t>F</a:t>
            </a:r>
            <a:r>
              <a:rPr lang="sq-AL" sz="2800" b="1" dirty="0" err="1">
                <a:solidFill>
                  <a:srgbClr val="FF0000"/>
                </a:solidFill>
              </a:rPr>
              <a:t>aza</a:t>
            </a:r>
            <a:r>
              <a:rPr lang="sq-AL" sz="2800" b="1" dirty="0">
                <a:solidFill>
                  <a:srgbClr val="FF0000"/>
                </a:solidFill>
              </a:rPr>
              <a:t> e </a:t>
            </a:r>
            <a:r>
              <a:rPr lang="sq-AL" sz="2800" b="1" dirty="0" smtClean="0">
                <a:solidFill>
                  <a:srgbClr val="FF0000"/>
                </a:solidFill>
              </a:rPr>
              <a:t>tret</a:t>
            </a:r>
            <a:r>
              <a:rPr lang="en-US" sz="2800" b="1" dirty="0" smtClean="0">
                <a:solidFill>
                  <a:srgbClr val="FF0000"/>
                </a:solidFill>
              </a:rPr>
              <a:t>ë</a:t>
            </a:r>
            <a:r>
              <a:rPr lang="sq-AL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-</a:t>
            </a:r>
            <a:r>
              <a:rPr lang="sq-AL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N</a:t>
            </a:r>
            <a:r>
              <a:rPr lang="sq-AL" sz="2800" b="1" dirty="0" err="1">
                <a:solidFill>
                  <a:srgbClr val="FF0000"/>
                </a:solidFill>
              </a:rPr>
              <a:t>egociata</a:t>
            </a:r>
            <a:r>
              <a:rPr lang="en-US" sz="2800" b="1" dirty="0">
                <a:solidFill>
                  <a:srgbClr val="FF0000"/>
                </a:solidFill>
              </a:rPr>
              <a:t>t</a:t>
            </a:r>
            <a:r>
              <a:rPr lang="sq-AL" sz="2800" b="1" dirty="0">
                <a:solidFill>
                  <a:srgbClr val="FF0000"/>
                </a:solidFill>
              </a:rPr>
              <a:t> dhe </a:t>
            </a:r>
            <a:r>
              <a:rPr lang="en-US" sz="2800" b="1" dirty="0">
                <a:solidFill>
                  <a:srgbClr val="FF0000"/>
                </a:solidFill>
              </a:rPr>
              <a:t>D</a:t>
            </a:r>
            <a:r>
              <a:rPr lang="sq-AL" sz="2800" b="1" dirty="0" err="1">
                <a:solidFill>
                  <a:srgbClr val="FF0000"/>
                </a:solidFill>
              </a:rPr>
              <a:t>hëni</a:t>
            </a:r>
            <a:r>
              <a:rPr lang="en-US" sz="2800" b="1" dirty="0">
                <a:solidFill>
                  <a:srgbClr val="FF0000"/>
                </a:solidFill>
              </a:rPr>
              <a:t>a</a:t>
            </a:r>
            <a:r>
              <a:rPr lang="sq-AL" sz="2800" b="1" dirty="0">
                <a:solidFill>
                  <a:srgbClr val="FF0000"/>
                </a:solidFill>
              </a:rPr>
              <a:t> e </a:t>
            </a:r>
            <a:r>
              <a:rPr lang="en-US" sz="2800" b="1" dirty="0">
                <a:solidFill>
                  <a:srgbClr val="FF0000"/>
                </a:solidFill>
              </a:rPr>
              <a:t>K</a:t>
            </a:r>
            <a:r>
              <a:rPr lang="sq-AL" sz="2800" b="1" dirty="0" err="1">
                <a:solidFill>
                  <a:srgbClr val="FF0000"/>
                </a:solidFill>
              </a:rPr>
              <a:t>ontrat</a:t>
            </a:r>
            <a:r>
              <a:rPr lang="en-US" sz="2800" b="1" dirty="0" err="1">
                <a:solidFill>
                  <a:srgbClr val="FF0000"/>
                </a:solidFill>
              </a:rPr>
              <a:t>ës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sq-AL" sz="3600" dirty="0" smtClean="0"/>
              <a:t> </a:t>
            </a:r>
            <a:endParaRPr lang="en-US" sz="3600" dirty="0" smtClean="0"/>
          </a:p>
          <a:p>
            <a:pPr lvl="0" algn="ctr"/>
            <a:endParaRPr lang="sq-AL" sz="36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467600" cy="47545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 </a:t>
            </a:r>
            <a:r>
              <a:rPr lang="sq-AL" sz="2400" b="1" dirty="0" smtClean="0"/>
              <a:t>Shpërblimi</a:t>
            </a:r>
            <a:r>
              <a:rPr lang="en-US" sz="2400" b="1" dirty="0" smtClean="0"/>
              <a:t>:</a:t>
            </a:r>
            <a:endParaRPr lang="en-US" sz="2400" dirty="0" smtClean="0"/>
          </a:p>
          <a:p>
            <a:pPr lvl="0">
              <a:buFont typeface="Wingdings" pitchFamily="2" charset="2"/>
              <a:buChar char="ü"/>
            </a:pPr>
            <a:r>
              <a:rPr lang="sq-AL" sz="2400" dirty="0" smtClean="0"/>
              <a:t>Autoritetet kontraktuese mund te shpërblejnë kontratat në bazë të tenderëve fillestare pa negociata, ku ata kanë përcaktuar ketë në njoftimin e kontratës</a:t>
            </a:r>
            <a:endParaRPr lang="en-US" sz="2400" dirty="0" smtClean="0"/>
          </a:p>
          <a:p>
            <a:pPr lvl="0">
              <a:buFont typeface="Wingdings" pitchFamily="2" charset="2"/>
              <a:buChar char="ü"/>
            </a:pPr>
            <a:r>
              <a:rPr lang="sq-AL" sz="2400" dirty="0" smtClean="0"/>
              <a:t>Autoritetet kontraktuese mund te shpërblejnë kontratat vetëm pas negociatave dhe pas dorëzimit te tenderit përfundimtar, ku ata kanë përcaktuar ketë në njoftimin e kontratës.</a:t>
            </a:r>
            <a:endParaRPr lang="sq-AL" sz="2200" dirty="0" smtClean="0"/>
          </a:p>
          <a:p>
            <a:pPr marL="565150">
              <a:buFont typeface="Wingdings" pitchFamily="2" charset="2"/>
              <a:buChar char="Ø"/>
            </a:pPr>
            <a:endParaRPr lang="en-US" sz="1800" dirty="0" smtClean="0"/>
          </a:p>
          <a:p>
            <a:pPr marL="565150">
              <a:buFont typeface="Wingdings" pitchFamily="2" charset="2"/>
              <a:buChar char="Ø"/>
            </a:pPr>
            <a:endParaRPr lang="en-US" sz="22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2756" y="476672"/>
            <a:ext cx="8071644" cy="9239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n-US" sz="2800" b="1" dirty="0">
                <a:solidFill>
                  <a:srgbClr val="FF0000"/>
                </a:solidFill>
              </a:rPr>
              <a:t>F</a:t>
            </a:r>
            <a:r>
              <a:rPr lang="sq-AL" sz="2800" b="1" dirty="0" err="1">
                <a:solidFill>
                  <a:srgbClr val="FF0000"/>
                </a:solidFill>
              </a:rPr>
              <a:t>aza</a:t>
            </a:r>
            <a:r>
              <a:rPr lang="sq-AL" sz="2800" b="1" dirty="0">
                <a:solidFill>
                  <a:srgbClr val="FF0000"/>
                </a:solidFill>
              </a:rPr>
              <a:t> e </a:t>
            </a:r>
            <a:r>
              <a:rPr lang="sq-AL" sz="2800" b="1" dirty="0" smtClean="0">
                <a:solidFill>
                  <a:srgbClr val="FF0000"/>
                </a:solidFill>
              </a:rPr>
              <a:t>tret</a:t>
            </a:r>
            <a:r>
              <a:rPr lang="en-US" sz="2800" b="1" dirty="0" smtClean="0">
                <a:solidFill>
                  <a:srgbClr val="FF0000"/>
                </a:solidFill>
              </a:rPr>
              <a:t>ë</a:t>
            </a:r>
            <a:r>
              <a:rPr lang="sq-AL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-</a:t>
            </a:r>
            <a:r>
              <a:rPr lang="sq-AL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N</a:t>
            </a:r>
            <a:r>
              <a:rPr lang="sq-AL" sz="2800" b="1" dirty="0" err="1">
                <a:solidFill>
                  <a:srgbClr val="FF0000"/>
                </a:solidFill>
              </a:rPr>
              <a:t>egociata</a:t>
            </a:r>
            <a:r>
              <a:rPr lang="en-US" sz="2800" b="1" dirty="0">
                <a:solidFill>
                  <a:srgbClr val="FF0000"/>
                </a:solidFill>
              </a:rPr>
              <a:t>t</a:t>
            </a:r>
            <a:r>
              <a:rPr lang="sq-AL" sz="2800" b="1" dirty="0">
                <a:solidFill>
                  <a:srgbClr val="FF0000"/>
                </a:solidFill>
              </a:rPr>
              <a:t> dhe </a:t>
            </a:r>
            <a:r>
              <a:rPr lang="en-US" sz="2800" b="1" dirty="0">
                <a:solidFill>
                  <a:srgbClr val="FF0000"/>
                </a:solidFill>
              </a:rPr>
              <a:t>D</a:t>
            </a:r>
            <a:r>
              <a:rPr lang="sq-AL" sz="2800" b="1" dirty="0" err="1">
                <a:solidFill>
                  <a:srgbClr val="FF0000"/>
                </a:solidFill>
              </a:rPr>
              <a:t>hëni</a:t>
            </a:r>
            <a:r>
              <a:rPr lang="en-US" sz="2800" b="1" dirty="0">
                <a:solidFill>
                  <a:srgbClr val="FF0000"/>
                </a:solidFill>
              </a:rPr>
              <a:t>a</a:t>
            </a:r>
            <a:r>
              <a:rPr lang="sq-AL" sz="2800" b="1" dirty="0">
                <a:solidFill>
                  <a:srgbClr val="FF0000"/>
                </a:solidFill>
              </a:rPr>
              <a:t> e </a:t>
            </a:r>
            <a:r>
              <a:rPr lang="en-US" sz="2800" b="1" dirty="0">
                <a:solidFill>
                  <a:srgbClr val="FF0000"/>
                </a:solidFill>
              </a:rPr>
              <a:t>K</a:t>
            </a:r>
            <a:r>
              <a:rPr lang="sq-AL" sz="2800" b="1" dirty="0" err="1">
                <a:solidFill>
                  <a:srgbClr val="FF0000"/>
                </a:solidFill>
              </a:rPr>
              <a:t>ontrat</a:t>
            </a:r>
            <a:r>
              <a:rPr lang="en-US" sz="2800" b="1" dirty="0" err="1">
                <a:solidFill>
                  <a:srgbClr val="FF0000"/>
                </a:solidFill>
              </a:rPr>
              <a:t>ës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sq-AL" sz="3600" dirty="0" smtClean="0">
                <a:solidFill>
                  <a:srgbClr val="00B050"/>
                </a:solidFill>
              </a:rPr>
              <a:t> </a:t>
            </a:r>
            <a:endParaRPr lang="en-US" sz="3600" dirty="0" smtClean="0">
              <a:solidFill>
                <a:srgbClr val="00B050"/>
              </a:solidFill>
            </a:endParaRPr>
          </a:p>
          <a:p>
            <a:pPr lvl="0" algn="ctr"/>
            <a:endParaRPr lang="sq-AL" sz="36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467600" cy="46783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 </a:t>
            </a:r>
            <a:r>
              <a:rPr lang="sq-AL" sz="2400" dirty="0" smtClean="0"/>
              <a:t>LPP, përcakton se</a:t>
            </a:r>
            <a:r>
              <a:rPr lang="sq-AL" sz="2400" b="1" dirty="0" smtClean="0"/>
              <a:t>:</a:t>
            </a:r>
            <a:endParaRPr lang="en-US" sz="2400" b="1" dirty="0" smtClean="0"/>
          </a:p>
          <a:p>
            <a:pPr>
              <a:buFont typeface="Wingdings" pitchFamily="2" charset="2"/>
              <a:buChar char="q"/>
            </a:pPr>
            <a:endParaRPr lang="sq-AL" sz="2400" dirty="0" smtClean="0"/>
          </a:p>
          <a:p>
            <a:pPr lvl="0">
              <a:buFont typeface="Wingdings" pitchFamily="2" charset="2"/>
              <a:buChar char="ü"/>
            </a:pPr>
            <a:r>
              <a:rPr lang="sq-AL" sz="2400" dirty="0" smtClean="0"/>
              <a:t>Afati kohor minimal për pranimin e kërkesave për pjesëmarrje duhet të jetë </a:t>
            </a:r>
            <a:r>
              <a:rPr lang="sq-AL" sz="2400" b="1" dirty="0" smtClean="0"/>
              <a:t>10 ditë</a:t>
            </a:r>
            <a:r>
              <a:rPr lang="sq-AL" sz="2400" dirty="0" smtClean="0"/>
              <a:t> nga data në të cilën është dërguar njoftimi për kontratë</a:t>
            </a:r>
            <a:r>
              <a:rPr lang="en-US" sz="2400" dirty="0" smtClean="0"/>
              <a:t>.</a:t>
            </a:r>
          </a:p>
          <a:p>
            <a:pPr lvl="0">
              <a:buFont typeface="Wingdings" pitchFamily="2" charset="2"/>
              <a:buChar char="ü"/>
            </a:pPr>
            <a:endParaRPr lang="sq-AL" sz="2400" dirty="0" smtClean="0"/>
          </a:p>
          <a:p>
            <a:pPr lvl="0">
              <a:buFont typeface="Wingdings" pitchFamily="2" charset="2"/>
              <a:buChar char="ü"/>
            </a:pPr>
            <a:r>
              <a:rPr lang="sq-AL" sz="2400" dirty="0" smtClean="0"/>
              <a:t>Afati kohore minimal për pranimin e tenderëve fillestare do të jetë </a:t>
            </a:r>
            <a:r>
              <a:rPr lang="sq-AL" sz="2400" b="1" dirty="0" smtClean="0"/>
              <a:t>20 ditë </a:t>
            </a:r>
            <a:r>
              <a:rPr lang="sq-AL" sz="2400" dirty="0" smtClean="0"/>
              <a:t>nga data në të cilën është dërguar ftesa.</a:t>
            </a:r>
          </a:p>
          <a:p>
            <a:pPr marL="565150">
              <a:buFont typeface="Wingdings" pitchFamily="2" charset="2"/>
              <a:buChar char="Ø"/>
            </a:pPr>
            <a:endParaRPr lang="en-US" sz="1800" dirty="0" smtClean="0"/>
          </a:p>
          <a:p>
            <a:pPr marL="565150">
              <a:buFont typeface="Wingdings" pitchFamily="2" charset="2"/>
              <a:buChar char="Ø"/>
            </a:pPr>
            <a:endParaRPr lang="en-US" sz="22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2756" y="476672"/>
            <a:ext cx="8071644" cy="9239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sq-AL" sz="2800" u="sng" dirty="0" smtClean="0">
                <a:solidFill>
                  <a:srgbClr val="FF0000"/>
                </a:solidFill>
              </a:rPr>
              <a:t>Afatet kohore</a:t>
            </a:r>
            <a:r>
              <a:rPr lang="en-US" sz="2800" u="sng" dirty="0" smtClean="0">
                <a:solidFill>
                  <a:srgbClr val="FF0000"/>
                </a:solidFill>
              </a:rPr>
              <a:t> - </a:t>
            </a:r>
            <a:r>
              <a:rPr lang="en-US" sz="2800" u="sng" dirty="0" err="1" smtClean="0">
                <a:solidFill>
                  <a:srgbClr val="FF0000"/>
                </a:solidFill>
              </a:rPr>
              <a:t>Lidhur</a:t>
            </a:r>
            <a:r>
              <a:rPr lang="en-US" sz="2800" u="sng" dirty="0" smtClean="0">
                <a:solidFill>
                  <a:srgbClr val="FF0000"/>
                </a:solidFill>
              </a:rPr>
              <a:t> me </a:t>
            </a:r>
            <a:r>
              <a:rPr lang="en-US" sz="2800" u="sng" dirty="0" err="1" smtClean="0">
                <a:solidFill>
                  <a:srgbClr val="FF0000"/>
                </a:solidFill>
              </a:rPr>
              <a:t>Proceduaren</a:t>
            </a:r>
            <a:r>
              <a:rPr lang="en-US" sz="2800" u="sng" dirty="0" smtClean="0">
                <a:solidFill>
                  <a:srgbClr val="FF0000"/>
                </a:solidFill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</a:rPr>
              <a:t>Konkuruse</a:t>
            </a:r>
            <a:r>
              <a:rPr lang="en-US" sz="2800" u="sng" dirty="0" smtClean="0">
                <a:solidFill>
                  <a:srgbClr val="FF0000"/>
                </a:solidFill>
              </a:rPr>
              <a:t> </a:t>
            </a:r>
            <a:r>
              <a:rPr lang="sq-AL" sz="2800" u="sng" dirty="0" smtClean="0">
                <a:solidFill>
                  <a:srgbClr val="FF0000"/>
                </a:solidFill>
              </a:rPr>
              <a:t> </a:t>
            </a:r>
            <a:endParaRPr lang="sq-AL" sz="2800" dirty="0" smtClean="0">
              <a:solidFill>
                <a:srgbClr val="FF0000"/>
              </a:solidFill>
            </a:endParaRPr>
          </a:p>
          <a:p>
            <a:r>
              <a:rPr lang="sq-AL" sz="3600" dirty="0" smtClean="0">
                <a:solidFill>
                  <a:srgbClr val="00B050"/>
                </a:solidFill>
              </a:rPr>
              <a:t> </a:t>
            </a:r>
            <a:endParaRPr lang="en-US" sz="3600" dirty="0" smtClean="0">
              <a:solidFill>
                <a:srgbClr val="00B050"/>
              </a:solidFill>
            </a:endParaRPr>
          </a:p>
          <a:p>
            <a:pPr lvl="0" algn="ctr"/>
            <a:endParaRPr lang="sq-AL" sz="36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467600" cy="46783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sq-AL" sz="2400" dirty="0" smtClean="0"/>
              <a:t> LPP, përcakton se</a:t>
            </a:r>
            <a:r>
              <a:rPr lang="sq-AL" sz="2400" b="1" dirty="0" smtClean="0"/>
              <a:t>:</a:t>
            </a:r>
            <a:endParaRPr lang="en-US" sz="2400" b="1" dirty="0" smtClean="0"/>
          </a:p>
          <a:p>
            <a:pPr>
              <a:buFont typeface="Wingdings" pitchFamily="2" charset="2"/>
              <a:buChar char="q"/>
            </a:pPr>
            <a:endParaRPr lang="sq-AL" sz="2400" dirty="0" smtClean="0"/>
          </a:p>
          <a:p>
            <a:pPr lvl="0" algn="just">
              <a:buFont typeface="Wingdings" pitchFamily="2" charset="2"/>
              <a:buChar char="ü"/>
            </a:pPr>
            <a:r>
              <a:rPr lang="en-US" sz="2400" dirty="0"/>
              <a:t>A</a:t>
            </a:r>
            <a:r>
              <a:rPr lang="sq-AL" sz="2400" dirty="0" err="1" smtClean="0"/>
              <a:t>utoritetet</a:t>
            </a:r>
            <a:r>
              <a:rPr lang="sq-AL" sz="2400" dirty="0" smtClean="0"/>
              <a:t> kontraktuese do ti japin kohë të mjaftueshme tenderuesve që të modifikojnë dhe ri-</a:t>
            </a:r>
            <a:r>
              <a:rPr lang="sq-AL" sz="2400" dirty="0" err="1" smtClean="0"/>
              <a:t>dor</a:t>
            </a:r>
            <a:r>
              <a:rPr lang="en-US" sz="2400" dirty="0" smtClean="0"/>
              <a:t>e</a:t>
            </a:r>
            <a:r>
              <a:rPr lang="sq-AL" sz="2400" dirty="0" err="1" smtClean="0"/>
              <a:t>zojne</a:t>
            </a:r>
            <a:r>
              <a:rPr lang="sq-AL" sz="2400" dirty="0" smtClean="0"/>
              <a:t> tenderët e ndryshuar, dhe 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2400" dirty="0"/>
              <a:t>A</a:t>
            </a:r>
            <a:r>
              <a:rPr lang="sq-AL" sz="2400" dirty="0" err="1" smtClean="0"/>
              <a:t>utoritetet</a:t>
            </a:r>
            <a:r>
              <a:rPr lang="sq-AL" sz="2400" dirty="0" smtClean="0"/>
              <a:t> kontraktuese do ti japin kohë të mjaftueshme dhe të arsyeshme tenderuesve që të dorëzojnë tenderët përfundimtar.</a:t>
            </a:r>
          </a:p>
          <a:p>
            <a:pPr marL="565150">
              <a:buFont typeface="Wingdings" pitchFamily="2" charset="2"/>
              <a:buChar char="Ø"/>
            </a:pPr>
            <a:endParaRPr lang="en-US" sz="1800" dirty="0" smtClean="0"/>
          </a:p>
          <a:p>
            <a:pPr marL="565150">
              <a:buFont typeface="Wingdings" pitchFamily="2" charset="2"/>
              <a:buChar char="Ø"/>
            </a:pPr>
            <a:endParaRPr lang="en-US" sz="22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2756" y="476672"/>
            <a:ext cx="8071644" cy="9239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sq-AL" sz="2800" b="1" u="sng" dirty="0">
                <a:solidFill>
                  <a:srgbClr val="FF0000"/>
                </a:solidFill>
              </a:rPr>
              <a:t>Afatet </a:t>
            </a:r>
            <a:r>
              <a:rPr lang="sq-AL" sz="2800" b="1" u="sng" dirty="0" smtClean="0">
                <a:solidFill>
                  <a:srgbClr val="FF0000"/>
                </a:solidFill>
              </a:rPr>
              <a:t>kohore</a:t>
            </a:r>
            <a:r>
              <a:rPr lang="en-US" sz="2800" b="1" u="sng" dirty="0" smtClean="0">
                <a:solidFill>
                  <a:srgbClr val="FF0000"/>
                </a:solidFill>
              </a:rPr>
              <a:t> - 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Lidhur</a:t>
            </a:r>
            <a:r>
              <a:rPr lang="en-US" sz="2800" b="1" u="sng" dirty="0" smtClean="0">
                <a:solidFill>
                  <a:srgbClr val="FF0000"/>
                </a:solidFill>
              </a:rPr>
              <a:t> </a:t>
            </a:r>
            <a:r>
              <a:rPr lang="en-US" sz="2800" b="1" u="sng" dirty="0">
                <a:solidFill>
                  <a:srgbClr val="FF0000"/>
                </a:solidFill>
              </a:rPr>
              <a:t>me </a:t>
            </a:r>
            <a:r>
              <a:rPr lang="en-US" sz="2800" b="1" u="sng" dirty="0" err="1">
                <a:solidFill>
                  <a:srgbClr val="FF0000"/>
                </a:solidFill>
              </a:rPr>
              <a:t>Proceduaren</a:t>
            </a:r>
            <a:r>
              <a:rPr lang="en-US" sz="2800" b="1" u="sng" dirty="0">
                <a:solidFill>
                  <a:srgbClr val="FF0000"/>
                </a:solidFill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</a:rPr>
              <a:t>Konkuruse</a:t>
            </a:r>
            <a:r>
              <a:rPr lang="en-US" sz="2800" b="1" u="sng" dirty="0">
                <a:solidFill>
                  <a:srgbClr val="FF0000"/>
                </a:solidFill>
              </a:rPr>
              <a:t> </a:t>
            </a:r>
            <a:r>
              <a:rPr lang="sq-AL" sz="2800" b="1" u="sng" dirty="0">
                <a:solidFill>
                  <a:srgbClr val="FF0000"/>
                </a:solidFill>
              </a:rPr>
              <a:t> </a:t>
            </a:r>
            <a:endParaRPr lang="sq-AL" sz="2800" b="1" dirty="0">
              <a:solidFill>
                <a:srgbClr val="FF0000"/>
              </a:solidFill>
            </a:endParaRPr>
          </a:p>
          <a:p>
            <a:r>
              <a:rPr lang="sq-AL" sz="3600" dirty="0" smtClean="0">
                <a:solidFill>
                  <a:srgbClr val="00B050"/>
                </a:solidFill>
              </a:rPr>
              <a:t> </a:t>
            </a:r>
            <a:endParaRPr lang="en-US" sz="3600" dirty="0" smtClean="0">
              <a:solidFill>
                <a:srgbClr val="00B050"/>
              </a:solidFill>
            </a:endParaRPr>
          </a:p>
          <a:p>
            <a:pPr lvl="0" algn="ctr"/>
            <a:endParaRPr lang="sq-AL" sz="36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467600" cy="4602163"/>
          </a:xfrm>
        </p:spPr>
        <p:txBody>
          <a:bodyPr/>
          <a:lstStyle/>
          <a:p>
            <a:pPr marL="457200" indent="-457200" algn="just">
              <a:buFont typeface="Wingdings" pitchFamily="2" charset="2"/>
              <a:buChar char="q"/>
            </a:pPr>
            <a:r>
              <a:rPr lang="sq-AL" sz="2400" dirty="0" smtClean="0"/>
              <a:t>Është procedura jo konkurruese ne te </a:t>
            </a:r>
            <a:r>
              <a:rPr lang="sq-AL" sz="2400" dirty="0" err="1" smtClean="0"/>
              <a:t>cilen</a:t>
            </a:r>
            <a:r>
              <a:rPr lang="en-US" sz="2400" dirty="0" smtClean="0"/>
              <a:t>:</a:t>
            </a:r>
            <a:endParaRPr lang="en-US" sz="2400" u="sng" dirty="0">
              <a:solidFill>
                <a:srgbClr val="FF0000"/>
              </a:solidFill>
            </a:endParaRPr>
          </a:p>
          <a:p>
            <a:pPr marL="457200" indent="-457200" algn="just">
              <a:buFont typeface="Wingdings" pitchFamily="2" charset="2"/>
              <a:buChar char="q"/>
            </a:pPr>
            <a:endParaRPr lang="en-US" sz="2400" dirty="0" smtClean="0"/>
          </a:p>
          <a:p>
            <a:pPr marL="630238" lvl="0" indent="-393700" algn="just">
              <a:buFont typeface="Wingdings" pitchFamily="2" charset="2"/>
              <a:buChar char="Ø"/>
            </a:pPr>
            <a:r>
              <a:rPr lang="sq-AL" sz="2400" dirty="0" smtClean="0"/>
              <a:t>Autoritetet kontraktues janë para situatave kur dhënia e kontratës është e mundur vetëm një Operatori ekonomik –</a:t>
            </a:r>
            <a:r>
              <a:rPr lang="en-US" sz="2400" dirty="0" smtClean="0"/>
              <a:t> </a:t>
            </a:r>
            <a:r>
              <a:rPr lang="sq-AL" sz="2400" dirty="0" smtClean="0"/>
              <a:t>situata normale</a:t>
            </a:r>
          </a:p>
          <a:p>
            <a:pPr marL="630238" lvl="0" indent="-393700" algn="just">
              <a:buFont typeface="Wingdings" pitchFamily="2" charset="2"/>
              <a:buChar char="Ø"/>
            </a:pPr>
            <a:r>
              <a:rPr lang="sq-AL" sz="2400" dirty="0" smtClean="0"/>
              <a:t>Me shume operatoreve ekonomik – n</a:t>
            </a:r>
            <a:r>
              <a:rPr lang="en-US" sz="2400" dirty="0" smtClean="0"/>
              <a:t>ë</a:t>
            </a:r>
            <a:r>
              <a:rPr lang="sq-AL" sz="2400" dirty="0" smtClean="0"/>
              <a:t> situata emergjente ekstreme</a:t>
            </a:r>
          </a:p>
          <a:p>
            <a:pPr marL="630238" indent="-630238" algn="just">
              <a:buNone/>
            </a:pPr>
            <a:r>
              <a:rPr lang="sq-AL" sz="2400" dirty="0" smtClean="0"/>
              <a:t>    *  N</a:t>
            </a:r>
            <a:r>
              <a:rPr lang="en-US" sz="2400" dirty="0" smtClean="0"/>
              <a:t>ë</a:t>
            </a:r>
            <a:r>
              <a:rPr lang="sq-AL" sz="2400" dirty="0" smtClean="0"/>
              <a:t> te dy situatat një sere kushtesh ligjore janë te nevojshme te plotësohen para se aplikimi i kësaj procedure te konsiderohet i pranueshëm </a:t>
            </a:r>
            <a:r>
              <a:rPr lang="sq-AL" sz="2000" dirty="0" smtClean="0"/>
              <a:t>(LPP, neni 35). </a:t>
            </a:r>
          </a:p>
          <a:p>
            <a:pPr>
              <a:buNone/>
            </a:pPr>
            <a:endParaRPr lang="en-US" sz="2400" dirty="0" smtClean="0"/>
          </a:p>
          <a:p>
            <a:pPr marL="565150">
              <a:buFont typeface="Wingdings" pitchFamily="2" charset="2"/>
              <a:buChar char="Ø"/>
            </a:pPr>
            <a:endParaRPr lang="en-US" sz="22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2756" y="476672"/>
            <a:ext cx="8071644" cy="9239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q-AL" sz="2800" b="1" i="1" dirty="0" smtClean="0"/>
              <a:t>Procedurat e negociuara </a:t>
            </a:r>
            <a:r>
              <a:rPr lang="sq-AL" sz="2800" b="1" i="1" dirty="0" smtClean="0">
                <a:solidFill>
                  <a:srgbClr val="FF0000"/>
                </a:solidFill>
              </a:rPr>
              <a:t>pa </a:t>
            </a:r>
            <a:r>
              <a:rPr lang="sq-AL" sz="2800" b="1" i="1" dirty="0" smtClean="0"/>
              <a:t>publikimin e njoftimit për kontrate </a:t>
            </a:r>
            <a:endParaRPr lang="sq-AL" sz="2800" b="1" dirty="0" smtClean="0"/>
          </a:p>
          <a:p>
            <a:pPr lvl="0" algn="ctr"/>
            <a:endParaRPr lang="sq-AL" sz="36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391400" cy="4602163"/>
          </a:xfrm>
        </p:spPr>
        <p:txBody>
          <a:bodyPr/>
          <a:lstStyle/>
          <a:p>
            <a:pPr marL="457200" indent="-457200">
              <a:buFont typeface="Wingdings" pitchFamily="2" charset="2"/>
              <a:buChar char="q"/>
            </a:pPr>
            <a:r>
              <a:rPr lang="sq-AL" sz="2400" u="sng" dirty="0" smtClean="0"/>
              <a:t>Historiku i Procedurës </a:t>
            </a:r>
            <a:r>
              <a:rPr lang="sq-AL" sz="2400" dirty="0" smtClean="0"/>
              <a:t>;</a:t>
            </a:r>
            <a:endParaRPr lang="sq-AL" sz="2400" u="sng" dirty="0" smtClean="0">
              <a:solidFill>
                <a:srgbClr val="FF0000"/>
              </a:solidFill>
            </a:endParaRPr>
          </a:p>
          <a:p>
            <a:pPr marL="630238" lvl="0" indent="-393700" algn="just">
              <a:buFont typeface="Wingdings" pitchFamily="2" charset="2"/>
              <a:buChar char="Ø"/>
            </a:pPr>
            <a:r>
              <a:rPr lang="sq-AL" sz="2200" dirty="0" smtClean="0"/>
              <a:t>Ne aspektin e zhvillimit historik kjo procedure nuk ka pësuar ndryshime te madh </a:t>
            </a:r>
          </a:p>
          <a:p>
            <a:pPr marL="630238" lvl="0" indent="-393700" algn="just">
              <a:buFont typeface="Wingdings" pitchFamily="2" charset="2"/>
              <a:buChar char="Ø"/>
            </a:pPr>
            <a:r>
              <a:rPr lang="sq-AL" sz="2200" dirty="0" smtClean="0"/>
              <a:t>Përveç aspektit te aprovimit</a:t>
            </a:r>
          </a:p>
          <a:p>
            <a:pPr marL="630238" lvl="0" indent="-393700" algn="just">
              <a:buFont typeface="Wingdings" pitchFamily="2" charset="2"/>
              <a:buChar char="Ø"/>
            </a:pPr>
            <a:r>
              <a:rPr lang="en-US" sz="2200" dirty="0"/>
              <a:t>S</a:t>
            </a:r>
            <a:r>
              <a:rPr lang="sq-AL" sz="2200" dirty="0" err="1" smtClean="0"/>
              <a:t>ipas</a:t>
            </a:r>
            <a:r>
              <a:rPr lang="sq-AL" sz="2200" dirty="0" smtClean="0"/>
              <a:t> LPP-se 2003/17, rreg. 2007/20 përdorimi i procedurës se negociuar pa publikimin e njoftimit për kontrate vetëm me ose pas aprovimit nga Agjencia e Prokurimit Publik (APP). </a:t>
            </a:r>
          </a:p>
          <a:p>
            <a:pPr marL="630238" indent="-393700" algn="just">
              <a:buFont typeface="Wingdings" pitchFamily="2" charset="2"/>
              <a:buChar char="Ø"/>
            </a:pPr>
            <a:r>
              <a:rPr lang="sq-AL" sz="2200" dirty="0" smtClean="0"/>
              <a:t>Me Ligjin aktual AK, vendos </a:t>
            </a:r>
            <a:r>
              <a:rPr lang="en-US" sz="2200" dirty="0" smtClean="0"/>
              <a:t>vet  </a:t>
            </a:r>
            <a:r>
              <a:rPr lang="sq-AL" sz="2200" dirty="0" smtClean="0"/>
              <a:t>duke njoftuar KRPP- ne , ndërsa kushtet </a:t>
            </a:r>
            <a:r>
              <a:rPr lang="en-US" sz="2200" dirty="0" smtClean="0"/>
              <a:t>e </a:t>
            </a:r>
            <a:r>
              <a:rPr lang="sq-AL" sz="2200" dirty="0" smtClean="0"/>
              <a:t>njëjta ligjore mbi te cilat mund te autorizohet përdorimi i saj.</a:t>
            </a:r>
          </a:p>
          <a:p>
            <a:pPr marL="630238" lvl="0" indent="-393700">
              <a:buFont typeface="Wingdings" pitchFamily="2" charset="2"/>
              <a:buChar char="Ø"/>
            </a:pPr>
            <a:endParaRPr lang="en-US" sz="22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2756" y="476672"/>
            <a:ext cx="8071644" cy="9239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q-AL" sz="2800" b="1" dirty="0" smtClean="0"/>
              <a:t>Procedurat e negociuara </a:t>
            </a:r>
            <a:r>
              <a:rPr lang="sq-AL" sz="2800" b="1" dirty="0" smtClean="0">
                <a:solidFill>
                  <a:srgbClr val="FF0000"/>
                </a:solidFill>
              </a:rPr>
              <a:t>pa </a:t>
            </a:r>
            <a:r>
              <a:rPr lang="sq-AL" sz="2800" b="1" dirty="0" smtClean="0"/>
              <a:t>publikimin e njoftimit për kontrate</a:t>
            </a:r>
            <a:endParaRPr lang="en-US" sz="2800" dirty="0" smtClean="0"/>
          </a:p>
          <a:p>
            <a:pPr lvl="0" algn="ctr"/>
            <a:endParaRPr lang="sq-AL" sz="36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315200" cy="4602163"/>
          </a:xfrm>
        </p:spPr>
        <p:txBody>
          <a:bodyPr/>
          <a:lstStyle/>
          <a:p>
            <a:pPr marL="457200" indent="-457200">
              <a:buFont typeface="Wingdings" pitchFamily="2" charset="2"/>
              <a:buChar char="q"/>
            </a:pPr>
            <a:r>
              <a:rPr lang="sq-AL" sz="2400" u="sng" dirty="0" smtClean="0"/>
              <a:t>Sipas Direktivës 20</a:t>
            </a:r>
            <a:r>
              <a:rPr lang="en-US" sz="2400" u="sng" dirty="0" smtClean="0"/>
              <a:t>14</a:t>
            </a:r>
            <a:r>
              <a:rPr lang="sq-AL" sz="2400" u="sng" dirty="0" smtClean="0"/>
              <a:t>/</a:t>
            </a:r>
            <a:r>
              <a:rPr lang="en-US" sz="2400" u="sng" dirty="0" smtClean="0"/>
              <a:t>24/EC</a:t>
            </a:r>
            <a:r>
              <a:rPr lang="en-US" sz="2400" dirty="0" smtClean="0"/>
              <a:t>:</a:t>
            </a:r>
            <a:endParaRPr lang="sq-AL" sz="2400" u="sng" dirty="0" smtClean="0"/>
          </a:p>
          <a:p>
            <a:pPr marL="630238" lvl="0" indent="-393700">
              <a:buFont typeface="Wingdings" pitchFamily="2" charset="2"/>
              <a:buChar char="Ø"/>
            </a:pPr>
            <a:r>
              <a:rPr lang="sq-AL" sz="2400" dirty="0" smtClean="0"/>
              <a:t>Autoritetet kontraktuese duhet të fillojnë me supozimin se nevojitet një proces konkurrues </a:t>
            </a:r>
            <a:r>
              <a:rPr lang="sq-AL" sz="2200" dirty="0" smtClean="0"/>
              <a:t> </a:t>
            </a:r>
          </a:p>
          <a:p>
            <a:pPr marL="630238" indent="-393700">
              <a:buFont typeface="Wingdings" pitchFamily="2" charset="2"/>
              <a:buChar char="Ø"/>
            </a:pPr>
            <a:r>
              <a:rPr lang="sq-AL" sz="2400" dirty="0" smtClean="0"/>
              <a:t>Janë vetëm disa raste shumë të kufizuara, ku një kontratë në përputhje me dispozitat e plota të Direktivës 20</a:t>
            </a:r>
            <a:r>
              <a:rPr lang="en-US" sz="2400" dirty="0" smtClean="0"/>
              <a:t>1</a:t>
            </a:r>
            <a:r>
              <a:rPr lang="sq-AL" sz="2400" dirty="0" smtClean="0"/>
              <a:t>4/</a:t>
            </a:r>
            <a:r>
              <a:rPr lang="en-US" sz="2400" dirty="0" smtClean="0"/>
              <a:t>24/EC</a:t>
            </a:r>
            <a:r>
              <a:rPr lang="sq-AL" sz="2400" dirty="0" smtClean="0"/>
              <a:t> mund të jepen pa shpallje paraprake të njoftimit të kontratës dhe pa një proces konkurrues. </a:t>
            </a:r>
          </a:p>
          <a:p>
            <a:pPr marL="630238" indent="-393700">
              <a:buFont typeface="Wingdings" pitchFamily="2" charset="2"/>
              <a:buChar char="Ø"/>
            </a:pPr>
            <a:r>
              <a:rPr lang="sq-AL" sz="2400" dirty="0" smtClean="0"/>
              <a:t>Përjashtimet e lejuara janë të përcaktuara në nenin 3</a:t>
            </a:r>
            <a:r>
              <a:rPr lang="en-US" sz="2400" dirty="0" smtClean="0"/>
              <a:t>2</a:t>
            </a:r>
            <a:r>
              <a:rPr lang="sq-AL" sz="2400" dirty="0" smtClean="0"/>
              <a:t> te  </a:t>
            </a:r>
            <a:r>
              <a:rPr lang="en-US" sz="2400" dirty="0" smtClean="0"/>
              <a:t>D</a:t>
            </a:r>
            <a:r>
              <a:rPr lang="sq-AL" sz="2400" dirty="0" smtClean="0"/>
              <a:t>irektivës.</a:t>
            </a:r>
          </a:p>
          <a:p>
            <a:pPr marL="630238" lvl="0" indent="-393700">
              <a:buFont typeface="Wingdings" pitchFamily="2" charset="2"/>
              <a:buChar char="Ø"/>
            </a:pPr>
            <a:endParaRPr lang="en-US" sz="22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2756" y="476672"/>
            <a:ext cx="8071644" cy="9239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q-AL" sz="2800" b="1" i="1" dirty="0" smtClean="0"/>
              <a:t>Procedurat e negociuara </a:t>
            </a:r>
            <a:r>
              <a:rPr lang="sq-AL" sz="2800" b="1" i="1" dirty="0" smtClean="0">
                <a:solidFill>
                  <a:srgbClr val="FF0000"/>
                </a:solidFill>
              </a:rPr>
              <a:t>pa </a:t>
            </a:r>
            <a:r>
              <a:rPr lang="sq-AL" sz="2800" b="1" i="1" dirty="0" smtClean="0"/>
              <a:t>publikimin e njoftimit për kontrate </a:t>
            </a:r>
            <a:endParaRPr lang="en-US" sz="2800" dirty="0" smtClean="0"/>
          </a:p>
          <a:p>
            <a:pPr lvl="0" algn="ctr"/>
            <a:endParaRPr lang="sq-AL" sz="36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088" y="1143000"/>
            <a:ext cx="770413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indent="-381000" algn="just">
              <a:defRPr/>
            </a:pPr>
            <a:endPara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568325" lvl="0" indent="-457200" algn="just">
              <a:buFont typeface="Wingdings" pitchFamily="2" charset="2"/>
              <a:buChar char="ü"/>
            </a:pPr>
            <a:r>
              <a:rPr lang="sq-AL" sz="2400" dirty="0" smtClean="0"/>
              <a:t>Cil</a:t>
            </a:r>
            <a:r>
              <a:rPr lang="en-US" sz="2400" dirty="0" smtClean="0"/>
              <a:t>at</a:t>
            </a:r>
            <a:r>
              <a:rPr lang="sq-AL" sz="2400" dirty="0" smtClean="0"/>
              <a:t> dëshmi mund ti kërkoni </a:t>
            </a:r>
            <a:r>
              <a:rPr lang="en-US" sz="2400" dirty="0" smtClean="0"/>
              <a:t>OE</a:t>
            </a:r>
            <a:r>
              <a:rPr lang="sq-AL" sz="2400" dirty="0" smtClean="0"/>
              <a:t> për të dëshmuar se janë përmbushur kriteret e përzgjedhjes </a:t>
            </a:r>
            <a:endParaRPr lang="en-US" sz="2400" dirty="0" smtClean="0"/>
          </a:p>
          <a:p>
            <a:pPr marL="568325" lvl="0" indent="-457200" algn="just">
              <a:buFont typeface="Wingdings" pitchFamily="2" charset="2"/>
              <a:buChar char="ü"/>
            </a:pPr>
            <a:r>
              <a:rPr lang="sq-AL" sz="2400" dirty="0" smtClean="0"/>
              <a:t>Kur dhe ku duhet të përcaktohen  kriteret e përzgjedhjes dhe dëshmitë e kërkuara </a:t>
            </a:r>
            <a:endParaRPr lang="en-US" sz="2400" dirty="0" smtClean="0"/>
          </a:p>
          <a:p>
            <a:pPr marL="568325" lvl="0" indent="-457200" algn="just">
              <a:buFont typeface="Wingdings" pitchFamily="2" charset="2"/>
              <a:buChar char="ü"/>
            </a:pPr>
            <a:r>
              <a:rPr lang="sq-AL" sz="2400" dirty="0" smtClean="0"/>
              <a:t>Hapat kryesor që ju duhet të ndiqni dhe parimet kryesore që ju duhet të respektoni në procesin e përzgjedhjes së operatorëve ekonomikë</a:t>
            </a:r>
            <a:endParaRPr lang="en-US" sz="2400" dirty="0" smtClean="0"/>
          </a:p>
          <a:p>
            <a:pPr marL="568325" indent="-457200" algn="just">
              <a:buFont typeface="Wingdings" pitchFamily="2" charset="2"/>
              <a:buChar char="ü"/>
            </a:pPr>
            <a:r>
              <a:rPr lang="sq-AL" sz="2400" dirty="0" smtClean="0"/>
              <a:t>Vendimi për aplikim dhe kushtet ligjore qe duhen plotësuar  </a:t>
            </a:r>
            <a:endParaRPr lang="en-US" sz="2400" dirty="0" smtClean="0"/>
          </a:p>
          <a:p>
            <a:pPr marL="568325" lvl="0" indent="-457200" algn="just">
              <a:buFont typeface="Wingdings" pitchFamily="2" charset="2"/>
              <a:buChar char="ü"/>
            </a:pPr>
            <a:r>
              <a:rPr lang="sq-AL" sz="2400" dirty="0" smtClean="0"/>
              <a:t>Disa teknika te negocimit ne rastin </a:t>
            </a:r>
            <a:r>
              <a:rPr lang="en-US" sz="2400" dirty="0" smtClean="0"/>
              <a:t>e PNPPNJK</a:t>
            </a:r>
          </a:p>
          <a:p>
            <a:pPr marL="381000" indent="-381000">
              <a:buFont typeface="Arial" pitchFamily="34" charset="0"/>
              <a:buChar char="•"/>
              <a:defRPr/>
            </a:pPr>
            <a:endParaRPr lang="en-US" sz="2400" dirty="0" smtClean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2756" y="476672"/>
            <a:ext cx="8071644" cy="9239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sq-AL" sz="3600" b="1" dirty="0" smtClean="0">
                <a:solidFill>
                  <a:srgbClr val="FF0000"/>
                </a:solidFill>
              </a:rPr>
              <a:t>Qëllimi</a:t>
            </a:r>
            <a:r>
              <a:rPr lang="en-US" sz="36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(2)</a:t>
            </a:r>
            <a:endParaRPr lang="en-GB" sz="3600" b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315200" cy="4906963"/>
          </a:xfrm>
        </p:spPr>
        <p:txBody>
          <a:bodyPr/>
          <a:lstStyle/>
          <a:p>
            <a:pPr marL="457200" indent="-457200" algn="just">
              <a:buFont typeface="Wingdings" pitchFamily="2" charset="2"/>
              <a:buChar char="q"/>
            </a:pPr>
            <a:endParaRPr lang="en-US" sz="2400" dirty="0" smtClean="0"/>
          </a:p>
          <a:p>
            <a:pPr marL="457200" indent="-457200" algn="just">
              <a:buFont typeface="Wingdings" pitchFamily="2" charset="2"/>
              <a:buChar char="q"/>
            </a:pPr>
            <a:r>
              <a:rPr lang="sq-AL" sz="2400" dirty="0" smtClean="0"/>
              <a:t>Për punët, mallrat dhe shërbimet publike</a:t>
            </a:r>
            <a:endParaRPr lang="en-US" sz="2400" dirty="0" smtClean="0"/>
          </a:p>
          <a:p>
            <a:pPr marL="457200" indent="-457200" algn="just">
              <a:buFont typeface="Wingdings" pitchFamily="2" charset="2"/>
              <a:buChar char="q"/>
            </a:pPr>
            <a:endParaRPr lang="sq-AL" sz="2400" u="sng" dirty="0" smtClean="0">
              <a:solidFill>
                <a:srgbClr val="FF0000"/>
              </a:solidFill>
            </a:endParaRPr>
          </a:p>
          <a:p>
            <a:pPr marL="630238" indent="-393700" algn="just">
              <a:buFont typeface="Wingdings" pitchFamily="2" charset="2"/>
              <a:buChar char="Ø"/>
            </a:pPr>
            <a:r>
              <a:rPr lang="en-US" sz="2200" dirty="0"/>
              <a:t>K</a:t>
            </a:r>
            <a:r>
              <a:rPr lang="sq-AL" sz="2200" dirty="0" err="1" smtClean="0"/>
              <a:t>ur</a:t>
            </a:r>
            <a:r>
              <a:rPr lang="sq-AL" sz="2200" dirty="0" smtClean="0"/>
              <a:t> është kryer tashmë një procedurë e hapur ose e kufizuar dhe janë marrë vetëm oferta të parregullta dhe të papranueshme me kusht që kushtet e kontratës nuk janë ndryshuar rrënjësisht </a:t>
            </a:r>
            <a:r>
              <a:rPr lang="sq-AL" sz="2000" dirty="0" smtClean="0"/>
              <a:t>(neni 3</a:t>
            </a:r>
            <a:r>
              <a:rPr lang="en-US" sz="2000" dirty="0" smtClean="0"/>
              <a:t>2</a:t>
            </a:r>
            <a:r>
              <a:rPr lang="sq-AL" sz="2000" dirty="0" smtClean="0"/>
              <a:t>(</a:t>
            </a:r>
            <a:r>
              <a:rPr lang="en-US" sz="2000" dirty="0" smtClean="0"/>
              <a:t>2</a:t>
            </a:r>
            <a:r>
              <a:rPr lang="sq-AL" sz="2000" dirty="0" smtClean="0"/>
              <a:t>)(a)).</a:t>
            </a:r>
            <a:endParaRPr lang="en-US" sz="2000" dirty="0" smtClean="0"/>
          </a:p>
          <a:p>
            <a:pPr marL="630238" lvl="0" indent="-393700" algn="just">
              <a:buFont typeface="Wingdings" pitchFamily="2" charset="2"/>
              <a:buChar char="Ø"/>
            </a:pPr>
            <a:r>
              <a:rPr lang="sq-AL" sz="2200" dirty="0" smtClean="0"/>
              <a:t>Arsyet artistike ose teknike ose mbrojtja e të drejtave ekskluzive </a:t>
            </a:r>
            <a:r>
              <a:rPr lang="sq-AL" sz="2400" dirty="0" smtClean="0"/>
              <a:t>(neni 3</a:t>
            </a:r>
            <a:r>
              <a:rPr lang="en-US" sz="2400" dirty="0" smtClean="0"/>
              <a:t>2</a:t>
            </a:r>
            <a:r>
              <a:rPr lang="sq-AL" sz="2400" dirty="0" smtClean="0"/>
              <a:t>(</a:t>
            </a:r>
            <a:r>
              <a:rPr lang="en-US" sz="2400" dirty="0" smtClean="0"/>
              <a:t>2</a:t>
            </a:r>
            <a:r>
              <a:rPr lang="sq-AL" sz="2400" dirty="0" smtClean="0"/>
              <a:t>)(</a:t>
            </a:r>
            <a:r>
              <a:rPr lang="en-US" sz="2400" dirty="0" smtClean="0"/>
              <a:t>b</a:t>
            </a:r>
            <a:r>
              <a:rPr lang="sq-AL" sz="2400" dirty="0" smtClean="0"/>
              <a:t>)).</a:t>
            </a:r>
            <a:r>
              <a:rPr lang="sq-AL" sz="2200" dirty="0" smtClean="0"/>
              <a:t> </a:t>
            </a:r>
            <a:endParaRPr lang="en-US" sz="2200" dirty="0" smtClean="0"/>
          </a:p>
          <a:p>
            <a:pPr marL="630238" lvl="0" indent="-393700" algn="just">
              <a:buFont typeface="Wingdings" pitchFamily="2" charset="2"/>
              <a:buChar char="Ø"/>
            </a:pPr>
            <a:r>
              <a:rPr lang="sq-AL" sz="2200" dirty="0" smtClean="0"/>
              <a:t>Emergjencë ekstreme</a:t>
            </a:r>
            <a:r>
              <a:rPr lang="en-US" sz="2200" dirty="0" smtClean="0"/>
              <a:t> </a:t>
            </a:r>
            <a:r>
              <a:rPr lang="sq-AL" sz="2000" dirty="0" smtClean="0"/>
              <a:t>(neni 3</a:t>
            </a:r>
            <a:r>
              <a:rPr lang="en-US" sz="2000" dirty="0" smtClean="0"/>
              <a:t>2</a:t>
            </a:r>
            <a:r>
              <a:rPr lang="sq-AL" sz="2000" dirty="0" smtClean="0"/>
              <a:t>(</a:t>
            </a:r>
            <a:r>
              <a:rPr lang="en-US" sz="2000" dirty="0" smtClean="0"/>
              <a:t>2</a:t>
            </a:r>
            <a:r>
              <a:rPr lang="sq-AL" sz="2000" dirty="0" smtClean="0"/>
              <a:t>)(</a:t>
            </a:r>
            <a:r>
              <a:rPr lang="en-US" sz="2000" dirty="0" smtClean="0"/>
              <a:t>b</a:t>
            </a:r>
            <a:r>
              <a:rPr lang="sq-AL" sz="2000" dirty="0" smtClean="0"/>
              <a:t>)). </a:t>
            </a:r>
            <a:endParaRPr lang="sq-AL" sz="22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4400" y="533400"/>
            <a:ext cx="7010400" cy="8382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11125" indent="-111125"/>
            <a:r>
              <a:rPr lang="sq-AL" sz="2600" b="1" dirty="0" smtClean="0">
                <a:solidFill>
                  <a:srgbClr val="FF0000"/>
                </a:solidFill>
              </a:rPr>
              <a:t>Sipas Direktivës 20</a:t>
            </a:r>
            <a:r>
              <a:rPr lang="en-US" sz="2600" b="1" dirty="0" smtClean="0">
                <a:solidFill>
                  <a:srgbClr val="FF0000"/>
                </a:solidFill>
              </a:rPr>
              <a:t>14</a:t>
            </a:r>
            <a:r>
              <a:rPr lang="sq-AL" sz="2600" b="1" dirty="0" smtClean="0">
                <a:solidFill>
                  <a:srgbClr val="FF0000"/>
                </a:solidFill>
              </a:rPr>
              <a:t>/</a:t>
            </a:r>
            <a:r>
              <a:rPr lang="en-US" sz="2600" b="1" dirty="0" smtClean="0">
                <a:solidFill>
                  <a:srgbClr val="FF0000"/>
                </a:solidFill>
              </a:rPr>
              <a:t>24/EC - </a:t>
            </a:r>
            <a:r>
              <a:rPr lang="sq-AL" sz="2600" b="1" dirty="0" smtClean="0">
                <a:solidFill>
                  <a:srgbClr val="FF0000"/>
                </a:solidFill>
              </a:rPr>
              <a:t>PNPPNJK mund te përdoret</a:t>
            </a:r>
            <a:r>
              <a:rPr lang="en-US" sz="2400" b="1" dirty="0" smtClean="0">
                <a:solidFill>
                  <a:srgbClr val="FF0000"/>
                </a:solidFill>
              </a:rPr>
              <a:t>:</a:t>
            </a:r>
          </a:p>
          <a:p>
            <a:pPr lvl="0" algn="ctr"/>
            <a:endParaRPr lang="sq-AL" sz="36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315200" cy="4495801"/>
          </a:xfrm>
        </p:spPr>
        <p:txBody>
          <a:bodyPr/>
          <a:lstStyle/>
          <a:p>
            <a:pPr marL="457200" indent="-457200">
              <a:buFont typeface="Wingdings" pitchFamily="2" charset="2"/>
              <a:buChar char="q"/>
            </a:pPr>
            <a:r>
              <a:rPr lang="sq-AL" sz="2400" b="1" dirty="0" smtClean="0"/>
              <a:t>Për mallrat </a:t>
            </a:r>
            <a:r>
              <a:rPr lang="sq-AL" sz="2400" dirty="0" smtClean="0"/>
              <a:t>;</a:t>
            </a:r>
          </a:p>
          <a:p>
            <a:pPr marL="630238" indent="-393700">
              <a:buFont typeface="Wingdings" pitchFamily="2" charset="2"/>
              <a:buChar char="Ø"/>
            </a:pPr>
            <a:r>
              <a:rPr lang="sq-AL" sz="2000" b="1" dirty="0" smtClean="0"/>
              <a:t>Produktet e prodhuara vetëm për arsye studimi dhe zhvillimi</a:t>
            </a:r>
            <a:r>
              <a:rPr lang="sq-AL" sz="2000" dirty="0" smtClean="0"/>
              <a:t> dhe jo kur ka prodhim në masë për të vendosur qëndrueshmëri tregtare ose për të mbuluar kostot e studimit dhe të zhvillimit</a:t>
            </a:r>
            <a:r>
              <a:rPr lang="sq-AL" sz="2000" b="1" dirty="0" smtClean="0"/>
              <a:t> </a:t>
            </a:r>
            <a:endParaRPr lang="sq-AL" sz="2000" dirty="0" smtClean="0"/>
          </a:p>
          <a:p>
            <a:pPr marL="630238" lvl="0" indent="-393700">
              <a:buFont typeface="Wingdings" pitchFamily="2" charset="2"/>
              <a:buChar char="Ø"/>
            </a:pPr>
            <a:r>
              <a:rPr lang="sq-AL" sz="2000" b="1" dirty="0" smtClean="0"/>
              <a:t>Dorëzime shtesë nga një furnizues fillestar</a:t>
            </a:r>
          </a:p>
          <a:p>
            <a:pPr marL="630238" lvl="0" indent="-236538">
              <a:buFont typeface="Wingdings" pitchFamily="2" charset="2"/>
              <a:buChar char="§"/>
            </a:pPr>
            <a:r>
              <a:rPr lang="sq-AL" sz="2000" b="1" dirty="0" smtClean="0"/>
              <a:t> </a:t>
            </a:r>
            <a:r>
              <a:rPr lang="sq-AL" sz="2000" dirty="0" smtClean="0"/>
              <a:t>nëse ndryshimi do te përbente veshtërsi teknike </a:t>
            </a:r>
          </a:p>
          <a:p>
            <a:pPr marL="630238" lvl="0" indent="-236538">
              <a:buFont typeface="Wingdings" pitchFamily="2" charset="2"/>
              <a:buChar char="§"/>
            </a:pPr>
            <a:r>
              <a:rPr lang="sq-AL" sz="2000" dirty="0" smtClean="0"/>
              <a:t>me kusht që kohëzgjatja e kontratave paraprake të mos i kaloj tre vite </a:t>
            </a:r>
          </a:p>
          <a:p>
            <a:pPr marL="630238" lvl="0" indent="-519113">
              <a:buFont typeface="Wingdings" pitchFamily="2" charset="2"/>
              <a:buChar char="Ø"/>
            </a:pPr>
            <a:r>
              <a:rPr lang="sq-AL" sz="2000" b="1" dirty="0" smtClean="0"/>
              <a:t>Blerja e mallrave me kushte veçanërisht të leverdishme</a:t>
            </a:r>
            <a:endParaRPr lang="en-US" sz="2000" b="1" dirty="0" smtClean="0"/>
          </a:p>
          <a:p>
            <a:pPr marL="630238" lvl="0" indent="-519113">
              <a:buFont typeface="Wingdings" pitchFamily="2" charset="2"/>
              <a:buChar char="Ø"/>
            </a:pPr>
            <a:r>
              <a:rPr lang="sq-AL" sz="2000" dirty="0" smtClean="0"/>
              <a:t>një furnizues </a:t>
            </a:r>
            <a:r>
              <a:rPr lang="sq-AL" sz="1800" dirty="0" smtClean="0"/>
              <a:t>i cili po mbyll biznesin e tij ose likuiduesit e një falimentimi me kredituesit ose procedura të ngjashme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4400" y="533400"/>
            <a:ext cx="7010400" cy="8382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11125" indent="-111125"/>
            <a:r>
              <a:rPr lang="sq-AL" sz="2600" b="1" dirty="0" smtClean="0">
                <a:solidFill>
                  <a:srgbClr val="FF0000"/>
                </a:solidFill>
              </a:rPr>
              <a:t>Sipas Direktivës 20</a:t>
            </a:r>
            <a:r>
              <a:rPr lang="en-US" sz="2600" b="1" dirty="0" smtClean="0">
                <a:solidFill>
                  <a:srgbClr val="FF0000"/>
                </a:solidFill>
              </a:rPr>
              <a:t>14</a:t>
            </a:r>
            <a:r>
              <a:rPr lang="sq-AL" sz="2600" b="1" dirty="0" smtClean="0">
                <a:solidFill>
                  <a:srgbClr val="FF0000"/>
                </a:solidFill>
              </a:rPr>
              <a:t>/</a:t>
            </a:r>
            <a:r>
              <a:rPr lang="en-US" sz="2600" b="1" dirty="0" smtClean="0">
                <a:solidFill>
                  <a:srgbClr val="FF0000"/>
                </a:solidFill>
              </a:rPr>
              <a:t>24/EC - </a:t>
            </a:r>
            <a:r>
              <a:rPr lang="sq-AL" sz="2600" b="1" dirty="0" smtClean="0">
                <a:solidFill>
                  <a:srgbClr val="FF0000"/>
                </a:solidFill>
              </a:rPr>
              <a:t>PNPPNJK mund te përdoret</a:t>
            </a:r>
            <a:r>
              <a:rPr lang="en-US" sz="2400" b="1" dirty="0" smtClean="0">
                <a:solidFill>
                  <a:srgbClr val="FF0000"/>
                </a:solidFill>
              </a:rPr>
              <a:t>;</a:t>
            </a:r>
          </a:p>
          <a:p>
            <a:pPr lvl="0" algn="ctr"/>
            <a:endParaRPr lang="sq-AL" sz="36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315200" cy="4495801"/>
          </a:xfrm>
        </p:spPr>
        <p:txBody>
          <a:bodyPr/>
          <a:lstStyle/>
          <a:p>
            <a:pPr marL="630238" indent="-393700">
              <a:buFont typeface="Wingdings" pitchFamily="2" charset="2"/>
              <a:buChar char="q"/>
            </a:pPr>
            <a:r>
              <a:rPr lang="sq-AL" sz="2000" b="1" dirty="0" smtClean="0"/>
              <a:t>Për </a:t>
            </a:r>
            <a:r>
              <a:rPr lang="sq-AL" sz="2000" dirty="0" smtClean="0"/>
              <a:t>punë ose shërbime shtesë që nuk janë të përfshira në projekt i cili ishte menduar në fillim apo në kontratën origjinale nëse;</a:t>
            </a:r>
          </a:p>
          <a:p>
            <a:pPr marL="850900" lvl="0" indent="-330200"/>
            <a:r>
              <a:rPr lang="sq-AL" sz="2000" dirty="0" smtClean="0"/>
              <a:t>rrethanat që çojnë në kërkesat shtesë duhet të parashikohen;</a:t>
            </a:r>
          </a:p>
          <a:p>
            <a:pPr marL="850900" lvl="0" indent="-330200"/>
            <a:r>
              <a:rPr lang="sq-AL" sz="2000" dirty="0" smtClean="0"/>
              <a:t>kërkesat shtesë duhet të jenë të nevojshme për zbatimin e kontratës;</a:t>
            </a:r>
          </a:p>
          <a:p>
            <a:pPr marL="850900" lvl="0" indent="-330200"/>
            <a:r>
              <a:rPr lang="sq-AL" sz="2000" dirty="0" smtClean="0"/>
              <a:t>Kur kërkesat shtesë nuk mund të ndahen teknikisht apo ekonomikisht nga kontrata origjinale pa probleme madhore për autoritetin kontraktues, ato janë shumë të nevojshme për përmbushjen e saj. </a:t>
            </a:r>
          </a:p>
          <a:p>
            <a:pPr marL="850900" lvl="0" indent="-330200"/>
            <a:r>
              <a:rPr lang="sq-AL" sz="2000" dirty="0" smtClean="0"/>
              <a:t>vlera e kontratave të shpallura fituese në këto rrethana nuk është e limituar me </a:t>
            </a:r>
            <a:r>
              <a:rPr lang="sq-AL" sz="2000" dirty="0" err="1" smtClean="0"/>
              <a:t>perqindje</a:t>
            </a:r>
            <a:r>
              <a:rPr lang="sq-AL" sz="2000" dirty="0" smtClean="0"/>
              <a:t> të vlerës të kontratës origjinale.</a:t>
            </a:r>
            <a:endParaRPr lang="en-US" sz="2000" dirty="0" smtClean="0"/>
          </a:p>
          <a:p>
            <a:pPr marL="630238" lvl="0" indent="-236538">
              <a:buNone/>
            </a:pPr>
            <a:endParaRPr lang="sq-AL" sz="1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4400" y="533400"/>
            <a:ext cx="7010400" cy="8382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11125" indent="-111125"/>
            <a:r>
              <a:rPr lang="sq-AL" sz="2600" b="1" dirty="0" smtClean="0">
                <a:solidFill>
                  <a:srgbClr val="FF0000"/>
                </a:solidFill>
              </a:rPr>
              <a:t>Sipas Direktivës 20</a:t>
            </a:r>
            <a:r>
              <a:rPr lang="en-US" sz="2600" b="1" dirty="0" smtClean="0">
                <a:solidFill>
                  <a:srgbClr val="FF0000"/>
                </a:solidFill>
              </a:rPr>
              <a:t>14</a:t>
            </a:r>
            <a:r>
              <a:rPr lang="sq-AL" sz="2600" b="1" dirty="0" smtClean="0">
                <a:solidFill>
                  <a:srgbClr val="FF0000"/>
                </a:solidFill>
              </a:rPr>
              <a:t>/</a:t>
            </a:r>
            <a:r>
              <a:rPr lang="en-US" sz="2600" b="1" dirty="0" smtClean="0">
                <a:solidFill>
                  <a:srgbClr val="FF0000"/>
                </a:solidFill>
              </a:rPr>
              <a:t>24/EC - </a:t>
            </a:r>
            <a:r>
              <a:rPr lang="sq-AL" sz="2600" b="1" dirty="0" smtClean="0">
                <a:solidFill>
                  <a:srgbClr val="FF0000"/>
                </a:solidFill>
              </a:rPr>
              <a:t>PNPPNJK mund te përdoret</a:t>
            </a:r>
            <a:r>
              <a:rPr lang="en-US" sz="2400" b="1" dirty="0" smtClean="0">
                <a:solidFill>
                  <a:srgbClr val="FF0000"/>
                </a:solidFill>
              </a:rPr>
              <a:t> – 3:</a:t>
            </a:r>
          </a:p>
          <a:p>
            <a:pPr marL="111125" indent="-111125"/>
            <a:r>
              <a:rPr lang="en-US" sz="2400" dirty="0" smtClean="0"/>
              <a:t> </a:t>
            </a:r>
          </a:p>
          <a:p>
            <a:pPr lvl="0" algn="ctr"/>
            <a:endParaRPr lang="sq-AL" sz="36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315200" cy="4495801"/>
          </a:xfrm>
        </p:spPr>
        <p:txBody>
          <a:bodyPr/>
          <a:lstStyle/>
          <a:p>
            <a:pPr marL="630238" indent="-393700">
              <a:buFont typeface="Wingdings" pitchFamily="2" charset="2"/>
              <a:buChar char="q"/>
            </a:pPr>
            <a:r>
              <a:rPr lang="sq-AL" sz="2000" b="1" smtClean="0"/>
              <a:t>Përsëritja e punëve</a:t>
            </a:r>
            <a:r>
              <a:rPr lang="sq-AL" sz="2000" smtClean="0"/>
              <a:t> ose e shërbimeve të reja që konsistojnë në përsëritjen e punëve ose shërbimeve të ngjashme të cilat janë besuar të njëjtit OE sipas kontratës origjinale, me kusht që;</a:t>
            </a:r>
          </a:p>
          <a:p>
            <a:pPr marL="738188" lvl="0"/>
            <a:r>
              <a:rPr lang="sq-AL" sz="2000" smtClean="0"/>
              <a:t>shpallja e fituesit të bëhet brenda tre viteve nga shpallja fituese e kontratës origjinale</a:t>
            </a:r>
          </a:p>
          <a:p>
            <a:pPr marL="738188" lvl="0"/>
            <a:r>
              <a:rPr lang="sq-AL" sz="2000" smtClean="0"/>
              <a:t>punët ose shërbimet e përsëritura ofrohen në përputhje me projektin bazë për të cilin u shpall fituese kontrata origjinale</a:t>
            </a:r>
          </a:p>
          <a:p>
            <a:pPr marL="738188" lvl="0"/>
            <a:r>
              <a:rPr lang="sq-AL" sz="2000" smtClean="0"/>
              <a:t>shpallja fituese e kontratës origjinale me procedurën e hapur ose të kufizuar</a:t>
            </a:r>
          </a:p>
          <a:p>
            <a:pPr marL="738188" lvl="0"/>
            <a:r>
              <a:rPr lang="sq-AL" sz="2000" smtClean="0"/>
              <a:t>kosto totale e përllogaritur e punëve ose shërbimeve të përsëritura u mor në konsideratë nga autoriteti kontraktues </a:t>
            </a:r>
            <a:endParaRPr lang="sq-AL" sz="180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4400" y="533400"/>
            <a:ext cx="7010400" cy="8382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11125" indent="-111125"/>
            <a:r>
              <a:rPr lang="sq-AL" sz="2600" b="1" dirty="0" smtClean="0">
                <a:solidFill>
                  <a:srgbClr val="FF0000"/>
                </a:solidFill>
              </a:rPr>
              <a:t>Sipas Direktivës 2</a:t>
            </a:r>
            <a:r>
              <a:rPr lang="en-US" sz="2600" b="1" dirty="0" smtClean="0">
                <a:solidFill>
                  <a:srgbClr val="FF0000"/>
                </a:solidFill>
              </a:rPr>
              <a:t>014</a:t>
            </a:r>
            <a:r>
              <a:rPr lang="sq-AL" sz="2600" b="1" dirty="0" smtClean="0">
                <a:solidFill>
                  <a:srgbClr val="FF0000"/>
                </a:solidFill>
              </a:rPr>
              <a:t>/</a:t>
            </a:r>
            <a:r>
              <a:rPr lang="en-US" sz="2600" b="1" dirty="0" smtClean="0">
                <a:solidFill>
                  <a:srgbClr val="FF0000"/>
                </a:solidFill>
              </a:rPr>
              <a:t>24/EC - </a:t>
            </a:r>
            <a:r>
              <a:rPr lang="sq-AL" sz="2600" b="1" dirty="0" smtClean="0">
                <a:solidFill>
                  <a:srgbClr val="FF0000"/>
                </a:solidFill>
              </a:rPr>
              <a:t>PNPPNJK mund te përdoret</a:t>
            </a:r>
            <a:r>
              <a:rPr lang="en-US" sz="2400" b="1" dirty="0" smtClean="0">
                <a:solidFill>
                  <a:srgbClr val="FF0000"/>
                </a:solidFill>
              </a:rPr>
              <a:t> – 4:</a:t>
            </a:r>
          </a:p>
          <a:p>
            <a:pPr marL="111125" indent="-111125"/>
            <a:endParaRPr lang="sq-AL" sz="2400" dirty="0" smtClean="0"/>
          </a:p>
          <a:p>
            <a:pPr lvl="0" algn="ctr"/>
            <a:endParaRPr lang="sq-AL" sz="36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96200" cy="4906963"/>
          </a:xfrm>
        </p:spPr>
        <p:txBody>
          <a:bodyPr/>
          <a:lstStyle/>
          <a:p>
            <a:pPr marL="457200" indent="-457200" algn="just">
              <a:buFont typeface="Wingdings" pitchFamily="2" charset="2"/>
              <a:buChar char="q"/>
            </a:pPr>
            <a:r>
              <a:rPr lang="sq-AL" sz="2400" dirty="0" smtClean="0"/>
              <a:t>Mund te përdoret;</a:t>
            </a:r>
            <a:endParaRPr lang="sq-AL" sz="2400" dirty="0" smtClean="0">
              <a:solidFill>
                <a:srgbClr val="FF0000"/>
              </a:solidFill>
            </a:endParaRPr>
          </a:p>
          <a:p>
            <a:pPr marL="630238" lvl="0" indent="-393700" algn="just">
              <a:buFont typeface="Wingdings" pitchFamily="2" charset="2"/>
              <a:buChar char="Ø"/>
            </a:pPr>
            <a:r>
              <a:rPr lang="sq-AL" sz="2000" b="1" i="1" u="sng" dirty="0" smtClean="0"/>
              <a:t>Çdo kontratë publike </a:t>
            </a:r>
            <a:r>
              <a:rPr lang="sq-AL" sz="2000" i="1" u="sng" dirty="0" smtClean="0"/>
              <a:t>k</a:t>
            </a:r>
            <a:r>
              <a:rPr lang="sq-AL" sz="2000" dirty="0" smtClean="0"/>
              <a:t>ur për arsye teknike ose artistike ekziston vetëm një operator i mundshëm ekonomik apo për shkak të ekzistimit të të drejtave ekskluzive të autorit ose industriale ekziston vetëm një operator i mundshëm ekonomik dhe ne rastet e urgjencës ekstreme. </a:t>
            </a:r>
          </a:p>
          <a:p>
            <a:pPr marL="630238" indent="-393700" algn="just">
              <a:buFont typeface="Wingdings" pitchFamily="2" charset="2"/>
              <a:buChar char="Ø"/>
            </a:pPr>
            <a:r>
              <a:rPr lang="sq-AL" sz="2000" b="1" i="1" u="sng" dirty="0" smtClean="0"/>
              <a:t>Kontratë furnizimi </a:t>
            </a:r>
            <a:r>
              <a:rPr lang="sq-AL" sz="2000" dirty="0" smtClean="0"/>
              <a:t>Për dërgesa shtesë nga i njëjti furnizues,  jo më shumë se 10% të vlerës së kontratës, varësisht prej rrethanave të caktuara ,nëse AK është Operator i shërbimit publik për blerjen e mallrave në tregun e mallrave, këmbim të mallrave, ose në platformë të ngjashme tregtare apo sistem.</a:t>
            </a:r>
            <a:endParaRPr lang="en-US" sz="2000" dirty="0" smtClean="0"/>
          </a:p>
          <a:p>
            <a:pPr marL="630238" indent="-393700" algn="just">
              <a:buFont typeface="Wingdings" pitchFamily="2" charset="2"/>
              <a:buChar char="Ø"/>
            </a:pPr>
            <a:r>
              <a:rPr lang="sq-AL" sz="2000" b="1" i="1" u="sng" dirty="0" smtClean="0"/>
              <a:t>Kontrata e shërbimit  </a:t>
            </a:r>
            <a:r>
              <a:rPr lang="sq-AL" sz="2000" dirty="0" smtClean="0"/>
              <a:t>Nëse pason prej konkursit për projektim ose nëse një OE gëzon të drejta ekskluzive për të ofruar shërbime të tilla.</a:t>
            </a:r>
            <a:endParaRPr lang="en-US" sz="2000" dirty="0" smtClean="0"/>
          </a:p>
          <a:p>
            <a:pPr marL="630238" lvl="0" indent="-393700">
              <a:buNone/>
            </a:pPr>
            <a:endParaRPr lang="en-US" sz="22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2756" y="476672"/>
            <a:ext cx="8071644" cy="9239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i="1" dirty="0" smtClean="0"/>
              <a:t>      </a:t>
            </a:r>
            <a:r>
              <a:rPr lang="en-US" sz="2800" b="1" dirty="0" smtClean="0">
                <a:solidFill>
                  <a:srgbClr val="FF0000"/>
                </a:solidFill>
              </a:rPr>
              <a:t>PNPPNJK-se - </a:t>
            </a:r>
            <a:r>
              <a:rPr lang="sq-AL" sz="2800" b="1" dirty="0" smtClean="0">
                <a:solidFill>
                  <a:srgbClr val="FF0000"/>
                </a:solidFill>
              </a:rPr>
              <a:t>sipas </a:t>
            </a:r>
            <a:r>
              <a:rPr lang="en-US" sz="2800" b="1" dirty="0" smtClean="0">
                <a:solidFill>
                  <a:srgbClr val="FF0000"/>
                </a:solidFill>
              </a:rPr>
              <a:t>LPP-</a:t>
            </a:r>
            <a:r>
              <a:rPr lang="en-US" sz="2800" b="1" dirty="0" err="1" smtClean="0">
                <a:solidFill>
                  <a:srgbClr val="FF0000"/>
                </a:solidFill>
              </a:rPr>
              <a:t>së</a:t>
            </a:r>
            <a:endParaRPr lang="en-US" sz="2800" b="1" dirty="0" smtClean="0">
              <a:solidFill>
                <a:srgbClr val="00B050"/>
              </a:solidFill>
            </a:endParaRPr>
          </a:p>
          <a:p>
            <a:pPr lvl="0" algn="ctr"/>
            <a:endParaRPr lang="sq-AL" sz="36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96200" cy="4983163"/>
          </a:xfrm>
        </p:spPr>
        <p:txBody>
          <a:bodyPr/>
          <a:lstStyle/>
          <a:p>
            <a:pPr marL="457200" indent="-457200" algn="just">
              <a:buFont typeface="Wingdings" pitchFamily="2" charset="2"/>
              <a:buChar char="q"/>
            </a:pPr>
            <a:r>
              <a:rPr lang="sq-AL" sz="2400" dirty="0" smtClean="0"/>
              <a:t>Mund te përdoret;</a:t>
            </a:r>
            <a:endParaRPr lang="sq-AL" sz="2400" dirty="0" smtClean="0">
              <a:solidFill>
                <a:srgbClr val="FF0000"/>
              </a:solidFill>
            </a:endParaRPr>
          </a:p>
          <a:p>
            <a:pPr marL="630238" indent="-393700" algn="just">
              <a:buFont typeface="Wingdings" pitchFamily="2" charset="2"/>
              <a:buChar char="Ø"/>
            </a:pPr>
            <a:r>
              <a:rPr lang="sq-AL" sz="2000" b="1" i="1" u="sng" dirty="0" smtClean="0"/>
              <a:t>Kontratë punë ose shërbime</a:t>
            </a:r>
            <a:r>
              <a:rPr lang="sq-AL" sz="2000" i="1" u="sng" dirty="0" smtClean="0"/>
              <a:t>:</a:t>
            </a:r>
            <a:r>
              <a:rPr lang="en-US" sz="2000" i="1" u="sng" dirty="0" smtClean="0"/>
              <a:t> </a:t>
            </a:r>
            <a:r>
              <a:rPr lang="sq-AL" sz="2000" dirty="0" smtClean="0"/>
              <a:t>që nuk janë përfshirë në kontratën origjinale </a:t>
            </a:r>
            <a:r>
              <a:rPr lang="sq-AL" sz="2000" u="sng" dirty="0" smtClean="0"/>
              <a:t>që u nënshtrohen disa kushteve të caktuara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si</a:t>
            </a:r>
            <a:r>
              <a:rPr lang="en-US" sz="2000" u="sng" dirty="0" smtClean="0"/>
              <a:t>;</a:t>
            </a:r>
            <a:r>
              <a:rPr lang="sq-AL" sz="2000" dirty="0" smtClean="0"/>
              <a:t> </a:t>
            </a:r>
            <a:endParaRPr lang="en-US" sz="2000" dirty="0" smtClean="0"/>
          </a:p>
          <a:p>
            <a:pPr marL="630238" indent="-393700" algn="just">
              <a:buFont typeface="Wingdings" pitchFamily="2" charset="2"/>
              <a:buChar char="§"/>
            </a:pPr>
            <a:r>
              <a:rPr lang="sq-AL" sz="2000" dirty="0" smtClean="0"/>
              <a:t>shërbimet ose punët shtesë,nuk mund të ndahen në mënyrë teknike ose ekonomike, megjithëse</a:t>
            </a:r>
            <a:r>
              <a:rPr lang="en-US" sz="2000" dirty="0" smtClean="0"/>
              <a:t> </a:t>
            </a:r>
            <a:r>
              <a:rPr lang="sq-AL" sz="2000" dirty="0" smtClean="0"/>
              <a:t>janë tejet të nevojshme për kompletim, si dhe vlera nuk është më shumë se 10 % e vlerës se kontratës origjinale</a:t>
            </a:r>
            <a:endParaRPr lang="en-US" sz="2000" dirty="0" smtClean="0"/>
          </a:p>
          <a:p>
            <a:pPr marL="630238" indent="-393700" algn="just">
              <a:buFont typeface="Wingdings" pitchFamily="2" charset="2"/>
              <a:buChar char="§"/>
            </a:pPr>
            <a:r>
              <a:rPr lang="sq-AL" sz="2000" dirty="0" smtClean="0"/>
              <a:t>për miratimin e </a:t>
            </a:r>
            <a:r>
              <a:rPr lang="sq-AL" sz="2000" b="1" dirty="0" smtClean="0"/>
              <a:t>kontratave te reja </a:t>
            </a:r>
            <a:r>
              <a:rPr lang="sq-AL" sz="2000" dirty="0" smtClean="0"/>
              <a:t>(për pune te reja)  që përbehen nga përsëritja e punëve ose shërbimeve të ngjashme që i janë besuar OE nga një kontrate paraprake (me kusht qe janë në përputhje me projektin bazë, kjo mundësi është e zbuluar në tender, ndodh brenda 2 viteve pas lidhjes së kontratës si dhe vlera nuk është më shumë se 10% të vlerës së kontratës origjinale)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2756" y="476673"/>
            <a:ext cx="8224044" cy="74252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20700" indent="-457200"/>
            <a:r>
              <a:rPr lang="en-US" sz="2800" i="1" dirty="0" smtClean="0"/>
              <a:t>      </a:t>
            </a:r>
            <a:r>
              <a:rPr lang="en-US" sz="2600" b="1" dirty="0" smtClean="0">
                <a:solidFill>
                  <a:srgbClr val="FF0000"/>
                </a:solidFill>
              </a:rPr>
              <a:t>PNPPNJK-se -</a:t>
            </a:r>
            <a:r>
              <a:rPr lang="sq-AL" sz="2600" b="1" dirty="0" smtClean="0">
                <a:solidFill>
                  <a:srgbClr val="FF0000"/>
                </a:solidFill>
              </a:rPr>
              <a:t>sipas </a:t>
            </a:r>
            <a:r>
              <a:rPr lang="en-US" sz="2600" b="1" dirty="0" smtClean="0">
                <a:solidFill>
                  <a:srgbClr val="FF0000"/>
                </a:solidFill>
              </a:rPr>
              <a:t>LPP-se (</a:t>
            </a:r>
            <a:r>
              <a:rPr lang="sq-AL" sz="2600" b="1" dirty="0" smtClean="0">
                <a:solidFill>
                  <a:srgbClr val="FF0000"/>
                </a:solidFill>
              </a:rPr>
              <a:t>vazhdim</a:t>
            </a:r>
            <a:r>
              <a:rPr lang="en-US" sz="2600" b="1" dirty="0" smtClean="0">
                <a:solidFill>
                  <a:srgbClr val="FF0000"/>
                </a:solidFill>
              </a:rPr>
              <a:t>)</a:t>
            </a:r>
          </a:p>
          <a:p>
            <a:pPr lvl="0" algn="ctr"/>
            <a:endParaRPr lang="sq-AL" sz="36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96200" cy="4983163"/>
          </a:xfrm>
        </p:spPr>
        <p:txBody>
          <a:bodyPr/>
          <a:lstStyle/>
          <a:p>
            <a:pPr marL="457200" indent="-457200">
              <a:buFont typeface="Wingdings" pitchFamily="2" charset="2"/>
              <a:buChar char="q"/>
            </a:pPr>
            <a:r>
              <a:rPr lang="sq-AL" sz="2400" dirty="0" smtClean="0"/>
              <a:t>Çështje me rendësi;</a:t>
            </a:r>
            <a:endParaRPr lang="sq-AL" sz="2400" dirty="0" smtClean="0">
              <a:solidFill>
                <a:srgbClr val="FF0000"/>
              </a:solidFill>
            </a:endParaRPr>
          </a:p>
          <a:p>
            <a:pPr marL="630238" indent="-393700">
              <a:buFont typeface="Wingdings" pitchFamily="2" charset="2"/>
              <a:buChar char="Ø"/>
            </a:pPr>
            <a:r>
              <a:rPr lang="sq-AL" sz="2000" dirty="0" smtClean="0"/>
              <a:t>Kur AK përdor procedurën e negociuar pa publikim të njoftimit për kontratë duhet ta njoftoj KRPP-ne brenda 2 ditëve nga data e marrjes se vendimit </a:t>
            </a:r>
          </a:p>
          <a:p>
            <a:pPr marL="630238" indent="-393700">
              <a:buFont typeface="Wingdings" pitchFamily="2" charset="2"/>
              <a:buChar char="Ø"/>
            </a:pPr>
            <a:r>
              <a:rPr lang="sq-AL" sz="2000" dirty="0" smtClean="0"/>
              <a:t>Njoftimi duhet të përmbajë të dhëna në lidhje me identifikimin e prokurimit dhe arsyetimin ligjorë detal dhe faktet te cilat janë marre ne konsiderim për përdorimin e përjashtimit (konkurrencës)</a:t>
            </a:r>
          </a:p>
          <a:p>
            <a:pPr marL="630238" indent="-393700">
              <a:buFont typeface="Wingdings" pitchFamily="2" charset="2"/>
              <a:buChar char="Ø"/>
            </a:pPr>
            <a:r>
              <a:rPr lang="sq-AL" sz="2000" dirty="0" smtClean="0"/>
              <a:t>AK mbete përgjegjës për te dëshmuar se ka luajtur një rol aktive  ne përcaktimin e kushteve te kontratës, veçanërisht çmimit te kontratës (i cili nuk duhet te jete me i larte se çmimi i tregut), afateve te liferimit sasisë, cilësisë, garancioneve etj.</a:t>
            </a:r>
          </a:p>
          <a:p>
            <a:pPr marL="630238" indent="-393700">
              <a:buFont typeface="Wingdings" pitchFamily="2" charset="2"/>
              <a:buChar char="Ø"/>
            </a:pPr>
            <a:r>
              <a:rPr lang="sq-AL" sz="2000" dirty="0" smtClean="0"/>
              <a:t>AK duhet te jene te kujdesshme për ti evituar situatat e përdorimit te PNPPNJK-se.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2756" y="476673"/>
            <a:ext cx="8224044" cy="74252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20700" indent="-457200"/>
            <a:r>
              <a:rPr lang="en-US" sz="2800" i="1" dirty="0" smtClean="0"/>
              <a:t>      </a:t>
            </a:r>
            <a:r>
              <a:rPr lang="en-US" sz="2600" b="1" dirty="0" smtClean="0">
                <a:solidFill>
                  <a:srgbClr val="FF0000"/>
                </a:solidFill>
              </a:rPr>
              <a:t>PNPPNJK-se -</a:t>
            </a:r>
            <a:r>
              <a:rPr lang="sq-AL" sz="2600" b="1" dirty="0" smtClean="0">
                <a:solidFill>
                  <a:srgbClr val="FF0000"/>
                </a:solidFill>
              </a:rPr>
              <a:t>sipas </a:t>
            </a:r>
            <a:r>
              <a:rPr lang="en-US" sz="2600" b="1" dirty="0" smtClean="0">
                <a:solidFill>
                  <a:srgbClr val="FF0000"/>
                </a:solidFill>
              </a:rPr>
              <a:t>LPP-se (</a:t>
            </a:r>
            <a:r>
              <a:rPr lang="sq-AL" sz="2600" b="1" dirty="0" smtClean="0">
                <a:solidFill>
                  <a:srgbClr val="FF0000"/>
                </a:solidFill>
              </a:rPr>
              <a:t>vazhdim</a:t>
            </a:r>
            <a:r>
              <a:rPr lang="en-US" sz="2600" b="1" dirty="0" smtClean="0">
                <a:solidFill>
                  <a:srgbClr val="FF0000"/>
                </a:solidFill>
              </a:rPr>
              <a:t>)</a:t>
            </a:r>
          </a:p>
          <a:p>
            <a:pPr lvl="0" algn="ctr"/>
            <a:endParaRPr lang="sq-AL" sz="36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467600" cy="4983163"/>
          </a:xfrm>
        </p:spPr>
        <p:txBody>
          <a:bodyPr/>
          <a:lstStyle/>
          <a:p>
            <a:pPr marL="457200" indent="-457200">
              <a:buFont typeface="Wingdings" pitchFamily="2" charset="2"/>
              <a:buChar char="q"/>
            </a:pPr>
            <a:r>
              <a:rPr lang="sq-AL" sz="2400" dirty="0" smtClean="0"/>
              <a:t>Si krijohet varësia nga një </a:t>
            </a:r>
            <a:r>
              <a:rPr lang="en-US" sz="2400" dirty="0" smtClean="0"/>
              <a:t>OE?</a:t>
            </a:r>
          </a:p>
          <a:p>
            <a:pPr marL="0" indent="0">
              <a:buNone/>
            </a:pPr>
            <a:endParaRPr lang="sq-AL" sz="2400" dirty="0" smtClean="0">
              <a:solidFill>
                <a:srgbClr val="FF0000"/>
              </a:solidFill>
            </a:endParaRPr>
          </a:p>
          <a:p>
            <a:pPr marL="630238" indent="-393700" algn="just">
              <a:buFont typeface="Wingdings" pitchFamily="2" charset="2"/>
              <a:buChar char="Ø"/>
            </a:pPr>
            <a:r>
              <a:rPr lang="en-US" sz="2000" dirty="0"/>
              <a:t>N</a:t>
            </a:r>
            <a:r>
              <a:rPr lang="sq-AL" sz="2000" dirty="0" err="1" smtClean="0"/>
              <a:t>ga</a:t>
            </a:r>
            <a:r>
              <a:rPr lang="sq-AL" sz="2000" dirty="0" smtClean="0"/>
              <a:t> neglizhenca, jo profesionalizmi i autoriteteve kontraktuese ne implementimin e projekteve paraprake P.sh blerja e teknologjisë informative (softuerëve, harduerëve apo pajisjeve tjera teknologjike) duke mos përcaktuar qarte me kushtet e kontratës te drejtat dhe mundësitë e mirëmbajtjes , përmirësimit etj. </a:t>
            </a:r>
            <a:endParaRPr lang="en-US" sz="2000" dirty="0" smtClean="0"/>
          </a:p>
          <a:p>
            <a:pPr marL="630238" indent="-393700" algn="just">
              <a:buFont typeface="Wingdings" pitchFamily="2" charset="2"/>
              <a:buChar char="Ø"/>
            </a:pPr>
            <a:r>
              <a:rPr lang="sq-AL" sz="2000" dirty="0" smtClean="0"/>
              <a:t>Blerja e pajisjeve komplekse pa përcaktuar kostot te mirëmbajtjes dhe te përdorimit. Ne këto raste shpesh ndodhe qe kosto e përdorimit te jete shumëfish me e larte se sa kosto e përdorimit dhe/se mirëmbajtjes. </a:t>
            </a:r>
            <a:endParaRPr lang="en-US" sz="2000" dirty="0" smtClean="0"/>
          </a:p>
          <a:p>
            <a:pPr marL="630238" indent="-393700" algn="just">
              <a:buFont typeface="Wingdings" pitchFamily="2" charset="2"/>
              <a:buChar char="Ø"/>
            </a:pPr>
            <a:r>
              <a:rPr lang="sq-AL" sz="2000" dirty="0" smtClean="0"/>
              <a:t>Blerja e sistemit </a:t>
            </a:r>
            <a:r>
              <a:rPr lang="en-US" sz="2000" dirty="0" smtClean="0"/>
              <a:t>softwerike p.sh </a:t>
            </a:r>
            <a:r>
              <a:rPr lang="sq-AL" sz="2000" dirty="0" smtClean="0"/>
              <a:t>faturimit  me një kosto te ulet por qe nuk është  blere edhe e drejta autoriale</a:t>
            </a:r>
            <a:r>
              <a:rPr lang="en-US" sz="2000" dirty="0"/>
              <a:t>.</a:t>
            </a:r>
            <a:endParaRPr lang="en-US" sz="20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2756" y="476673"/>
            <a:ext cx="8224044" cy="74252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20700" indent="-457200"/>
            <a:r>
              <a:rPr lang="en-US" sz="2800" i="1" dirty="0" smtClean="0"/>
              <a:t>      </a:t>
            </a:r>
            <a:r>
              <a:rPr lang="en-US" sz="2600" b="1" dirty="0" smtClean="0">
                <a:solidFill>
                  <a:srgbClr val="FF0000"/>
                </a:solidFill>
              </a:rPr>
              <a:t>PNPPNJK-se -</a:t>
            </a:r>
            <a:r>
              <a:rPr lang="sq-AL" sz="2600" b="1" dirty="0" smtClean="0">
                <a:solidFill>
                  <a:srgbClr val="FF0000"/>
                </a:solidFill>
              </a:rPr>
              <a:t>sipas </a:t>
            </a:r>
            <a:r>
              <a:rPr lang="en-US" sz="2600" b="1" dirty="0" smtClean="0">
                <a:solidFill>
                  <a:srgbClr val="FF0000"/>
                </a:solidFill>
              </a:rPr>
              <a:t>LPP-se</a:t>
            </a:r>
            <a:endParaRPr lang="sq-AL" sz="3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965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088" y="1143000"/>
            <a:ext cx="770413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2400" dirty="0" smtClean="0"/>
              <a:t>Sipas Direktivës 20</a:t>
            </a:r>
            <a:r>
              <a:rPr lang="en-US" sz="2400" dirty="0" smtClean="0"/>
              <a:t>14</a:t>
            </a:r>
            <a:r>
              <a:rPr lang="sq-AL" sz="2400" dirty="0" smtClean="0"/>
              <a:t>/</a:t>
            </a:r>
            <a:r>
              <a:rPr lang="en-US" sz="2400" dirty="0" smtClean="0"/>
              <a:t>24/EC</a:t>
            </a:r>
            <a:r>
              <a:rPr lang="sq-AL" sz="2400" dirty="0" smtClean="0"/>
              <a:t> (definicioni)</a:t>
            </a:r>
            <a:r>
              <a:rPr lang="en-US" sz="2400" dirty="0" smtClean="0"/>
              <a:t>:</a:t>
            </a:r>
            <a:endParaRPr lang="sq-AL" sz="2400" dirty="0" smtClean="0"/>
          </a:p>
          <a:p>
            <a:pPr algn="just"/>
            <a:r>
              <a:rPr lang="sq-AL" sz="2400" dirty="0" smtClean="0"/>
              <a:t>“</a:t>
            </a:r>
            <a:r>
              <a:rPr lang="en-US" sz="2400" dirty="0" smtClean="0"/>
              <a:t>E</a:t>
            </a:r>
            <a:r>
              <a:rPr lang="sq-AL" sz="2400" dirty="0" err="1" smtClean="0"/>
              <a:t>shtë</a:t>
            </a:r>
            <a:r>
              <a:rPr lang="sq-AL" sz="2400" dirty="0" smtClean="0"/>
              <a:t> </a:t>
            </a:r>
            <a:r>
              <a:rPr lang="sq-AL" sz="2400" dirty="0" err="1" smtClean="0"/>
              <a:t>procedur</a:t>
            </a:r>
            <a:r>
              <a:rPr lang="en-US" sz="2400" dirty="0" smtClean="0"/>
              <a:t>ë</a:t>
            </a:r>
            <a:r>
              <a:rPr lang="sq-AL" sz="2400" dirty="0" smtClean="0"/>
              <a:t>, përmes së cilës Autoritetet Kontraktuese konsultojnë operatorët ekonomike sipas zgjidhjes se tyre dhe negociojnë kushtet e kontratës me një ose më shumë prej tyre.“</a:t>
            </a:r>
          </a:p>
          <a:p>
            <a:pPr algn="just"/>
            <a:r>
              <a:rPr lang="sq-AL" sz="2400" dirty="0" smtClean="0"/>
              <a:t> dhe për këtë:</a:t>
            </a:r>
          </a:p>
          <a:p>
            <a:pPr algn="just"/>
            <a:r>
              <a:rPr lang="sq-AL" sz="2400" dirty="0" smtClean="0"/>
              <a:t>"Autoritetet Kontraktuese do te negociojnë me ofertuesit tenderët e dorëzuar nga ana e tyre në mënyrë që të përshtatin ato me kërkesat e përcaktuara në njoftimin e kontratës, dokumentet e tenderit dhe dokumentet shtesë, nëse ka, dhe për të kërkuar tenderin të mirë. “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2756" y="476673"/>
            <a:ext cx="8071644" cy="59012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endParaRPr lang="en-GB" sz="3600" b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457200"/>
            <a:ext cx="609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sq-AL" sz="2800" b="1" i="1" dirty="0" smtClean="0">
                <a:solidFill>
                  <a:srgbClr val="FF0000"/>
                </a:solidFill>
              </a:rPr>
              <a:t>Çka është procedura e negociuar</a:t>
            </a:r>
            <a:r>
              <a:rPr lang="en-US" sz="2800" b="1" i="1" dirty="0" smtClean="0">
                <a:solidFill>
                  <a:srgbClr val="FF0000"/>
                </a:solidFill>
              </a:rPr>
              <a:t>?</a:t>
            </a:r>
            <a:endParaRPr lang="sq-AL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600200"/>
            <a:ext cx="770413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sq-AL" sz="2400" dirty="0" smtClean="0"/>
              <a:t>  Është një procedurë specifike dhe mund të aplikohet vetëm në raste të kufizuara të përcaktuara me ligj. </a:t>
            </a:r>
            <a:endParaRPr lang="en-US" sz="2400" dirty="0" smtClean="0"/>
          </a:p>
          <a:p>
            <a:pPr algn="just">
              <a:buFont typeface="Wingdings" pitchFamily="2" charset="2"/>
              <a:buChar char="q"/>
            </a:pPr>
            <a:endParaRPr lang="sq-AL" sz="2400" dirty="0" smtClean="0"/>
          </a:p>
          <a:p>
            <a:pPr algn="just">
              <a:buFont typeface="Wingdings" pitchFamily="2" charset="2"/>
              <a:buChar char="q"/>
            </a:pPr>
            <a:r>
              <a:rPr lang="sq-AL" sz="2400" dirty="0" smtClean="0"/>
              <a:t>   Autoritetet Kontraktuese negociojnë kushtet e kontratës me tenderuesit</a:t>
            </a:r>
            <a:endParaRPr lang="en-US" sz="2400" dirty="0" smtClean="0"/>
          </a:p>
          <a:p>
            <a:pPr algn="just">
              <a:buFont typeface="Wingdings" pitchFamily="2" charset="2"/>
              <a:buChar char="q"/>
            </a:pPr>
            <a:endParaRPr lang="sq-AL" sz="2400" dirty="0" smtClean="0"/>
          </a:p>
          <a:p>
            <a:pPr algn="just">
              <a:buFont typeface="Wingdings" pitchFamily="2" charset="2"/>
              <a:buChar char="q"/>
            </a:pPr>
            <a:r>
              <a:rPr lang="sq-AL" sz="2400" dirty="0" smtClean="0"/>
              <a:t>   Ftojnë kandidatët me qëllim të dhënies së kontratës për punë,</a:t>
            </a:r>
            <a:r>
              <a:rPr lang="en-US" sz="2400" dirty="0" smtClean="0"/>
              <a:t> </a:t>
            </a:r>
            <a:r>
              <a:rPr lang="sq-AL" sz="2400" dirty="0" smtClean="0"/>
              <a:t>për furnizime ose për shërbime</a:t>
            </a:r>
            <a:r>
              <a:rPr lang="en-US" sz="2400" dirty="0" smtClean="0"/>
              <a:t>.</a:t>
            </a:r>
          </a:p>
          <a:p>
            <a:pPr algn="just"/>
            <a:endParaRPr lang="sq-AL" sz="2400" dirty="0" smtClean="0"/>
          </a:p>
          <a:p>
            <a:pPr lvl="0" algn="just">
              <a:buFont typeface="Wingdings" pitchFamily="2" charset="2"/>
              <a:buChar char="q"/>
            </a:pPr>
            <a:r>
              <a:rPr lang="sq-AL" sz="2400" dirty="0" smtClean="0"/>
              <a:t>   Diskutojnë dhe të negociojnë me kandidatët të cilët i janë përgjigjur ftesës, kushtet e kontratës të përcaktuara në ftesën përkatëse.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2756" y="476673"/>
            <a:ext cx="8071644" cy="59012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endParaRPr lang="sq-AL" sz="3600" b="1" kern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457200"/>
            <a:ext cx="6096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sq-AL" sz="2800" b="1" dirty="0" smtClean="0">
                <a:solidFill>
                  <a:srgbClr val="FF0000"/>
                </a:solidFill>
              </a:rPr>
              <a:t>Llojet, karakteristikat dhe opsionet e procedurave të negociuara</a:t>
            </a:r>
            <a:endParaRPr lang="sq-AL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057400"/>
            <a:ext cx="7239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sq-AL" sz="2400" dirty="0" smtClean="0"/>
              <a:t>  Llojet </a:t>
            </a:r>
            <a:r>
              <a:rPr lang="en-US" sz="2400" dirty="0" smtClean="0"/>
              <a:t>e</a:t>
            </a:r>
            <a:r>
              <a:rPr lang="sq-AL" sz="2400" dirty="0" smtClean="0"/>
              <a:t> Procedurave te Negociuara:</a:t>
            </a:r>
          </a:p>
          <a:p>
            <a:pPr algn="just"/>
            <a:endParaRPr lang="sq-AL" sz="2400" dirty="0" smtClean="0"/>
          </a:p>
          <a:p>
            <a:pPr marL="1025525" indent="-568325" algn="just">
              <a:buFont typeface="Wingdings" pitchFamily="2" charset="2"/>
              <a:buChar char="ü"/>
            </a:pPr>
            <a:r>
              <a:rPr lang="sq-AL" sz="2400" dirty="0" smtClean="0"/>
              <a:t>Procedura konkurruese me negociata</a:t>
            </a:r>
            <a:endParaRPr lang="en-US" sz="2400" dirty="0" smtClean="0"/>
          </a:p>
          <a:p>
            <a:pPr marL="457200" algn="just"/>
            <a:r>
              <a:rPr lang="sq-AL" sz="2400" dirty="0" smtClean="0"/>
              <a:t> </a:t>
            </a:r>
          </a:p>
          <a:p>
            <a:pPr marL="1025525" lvl="0" indent="-568325" algn="just">
              <a:buFont typeface="Wingdings" pitchFamily="2" charset="2"/>
              <a:buChar char="ü"/>
            </a:pPr>
            <a:r>
              <a:rPr lang="sq-AL" sz="2400" dirty="0" smtClean="0"/>
              <a:t>Procedura e negociuar pa publikimin e njoftimit të kontratës</a:t>
            </a:r>
          </a:p>
          <a:p>
            <a:pPr marL="457200"/>
            <a:endParaRPr lang="sq-AL" sz="2400" dirty="0" smtClean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2756" y="476673"/>
            <a:ext cx="8071644" cy="59012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endParaRPr lang="sq-AL" sz="3600" b="1" kern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5400" y="685800"/>
            <a:ext cx="609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sq-AL" sz="2800" b="1" dirty="0" smtClean="0">
                <a:solidFill>
                  <a:srgbClr val="FF0000"/>
                </a:solidFill>
              </a:rPr>
              <a:t>Llojet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sq-AL" sz="2800" b="1" dirty="0" smtClean="0">
                <a:solidFill>
                  <a:srgbClr val="FF0000"/>
                </a:solidFill>
              </a:rPr>
              <a:t>e procedurave të negociuara</a:t>
            </a:r>
            <a:endParaRPr lang="sq-AL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1478" y="1752600"/>
            <a:ext cx="6934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400" dirty="0" err="1" smtClean="0"/>
              <a:t>Varsisht</a:t>
            </a:r>
            <a:r>
              <a:rPr lang="en-US" sz="2400" dirty="0" smtClean="0"/>
              <a:t> </a:t>
            </a:r>
            <a:r>
              <a:rPr lang="en-US" sz="2400" dirty="0" err="1" smtClean="0"/>
              <a:t>perj</a:t>
            </a:r>
            <a:r>
              <a:rPr lang="en-US" sz="2400" dirty="0" smtClean="0"/>
              <a:t> </a:t>
            </a:r>
            <a:r>
              <a:rPr lang="en-US" sz="2400" dirty="0" err="1" smtClean="0"/>
              <a:t>rrethanave</a:t>
            </a:r>
            <a:r>
              <a:rPr lang="en-US" sz="2400" dirty="0" smtClean="0"/>
              <a:t> </a:t>
            </a:r>
            <a:r>
              <a:rPr lang="en-US" sz="2400" dirty="0" err="1" smtClean="0"/>
              <a:t>dhe</a:t>
            </a:r>
            <a:r>
              <a:rPr lang="en-US" sz="2400" dirty="0" smtClean="0"/>
              <a:t> </a:t>
            </a:r>
            <a:r>
              <a:rPr lang="en-US" sz="2400" dirty="0" err="1" smtClean="0"/>
              <a:t>specifikave</a:t>
            </a:r>
            <a:r>
              <a:rPr lang="en-US" sz="2400" dirty="0" smtClean="0"/>
              <a:t> AK </a:t>
            </a:r>
            <a:r>
              <a:rPr lang="en-US" sz="2400" dirty="0" err="1" smtClean="0"/>
              <a:t>mund</a:t>
            </a:r>
            <a:r>
              <a:rPr lang="en-US" sz="2400" dirty="0" smtClean="0"/>
              <a:t>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perdor</a:t>
            </a:r>
            <a:r>
              <a:rPr lang="en-US" sz="2400" dirty="0" smtClean="0"/>
              <a:t> </a:t>
            </a:r>
            <a:r>
              <a:rPr lang="en-US" sz="2400" dirty="0" err="1" smtClean="0"/>
              <a:t>njeren</a:t>
            </a:r>
            <a:r>
              <a:rPr lang="en-US" sz="2400" dirty="0" smtClean="0"/>
              <a:t> </a:t>
            </a:r>
            <a:r>
              <a:rPr lang="en-US" sz="2400" dirty="0" err="1" smtClean="0"/>
              <a:t>nga</a:t>
            </a:r>
            <a:r>
              <a:rPr lang="en-US" sz="2400" dirty="0" smtClean="0"/>
              <a:t> </a:t>
            </a:r>
            <a:r>
              <a:rPr lang="en-US" sz="2400" dirty="0" err="1" smtClean="0"/>
              <a:t>proceduara</a:t>
            </a:r>
            <a:r>
              <a:rPr lang="en-US" sz="2400" dirty="0" smtClean="0"/>
              <a:t> e </a:t>
            </a:r>
            <a:r>
              <a:rPr lang="en-US" sz="2400" dirty="0" err="1" smtClean="0"/>
              <a:t>parapar</a:t>
            </a:r>
            <a:r>
              <a:rPr lang="en-US" sz="2400" dirty="0" smtClean="0"/>
              <a:t> me LPP.</a:t>
            </a:r>
            <a:endParaRPr lang="sq-AL" sz="2400" dirty="0" smtClean="0"/>
          </a:p>
          <a:p>
            <a:pPr algn="just">
              <a:buFont typeface="Wingdings" pitchFamily="2" charset="2"/>
              <a:buChar char="q"/>
            </a:pPr>
            <a:r>
              <a:rPr lang="sq-AL" sz="2400" dirty="0" smtClean="0"/>
              <a:t>   Procedurat konkurruese</a:t>
            </a:r>
          </a:p>
          <a:p>
            <a:pPr marL="568325" indent="-284163" algn="just">
              <a:buFont typeface="Wingdings" pitchFamily="2" charset="2"/>
              <a:buChar char="ü"/>
            </a:pPr>
            <a:r>
              <a:rPr lang="sq-AL" sz="2400" dirty="0" smtClean="0"/>
              <a:t>  te hapura apo </a:t>
            </a:r>
          </a:p>
          <a:p>
            <a:pPr marL="568325" indent="-284163" algn="just">
              <a:buFont typeface="Wingdings" pitchFamily="2" charset="2"/>
              <a:buChar char="ü"/>
            </a:pPr>
            <a:r>
              <a:rPr lang="sq-AL" sz="2400" dirty="0" smtClean="0"/>
              <a:t>  te kufizuara</a:t>
            </a:r>
            <a:endParaRPr lang="en-US" sz="2400" dirty="0" smtClean="0"/>
          </a:p>
          <a:p>
            <a:pPr marL="568325" indent="-284163" algn="just">
              <a:buFont typeface="Wingdings" pitchFamily="2" charset="2"/>
              <a:buChar char="ü"/>
            </a:pPr>
            <a:r>
              <a:rPr lang="sq-AL" sz="2400" dirty="0" err="1"/>
              <a:t>kuotimin</a:t>
            </a:r>
            <a:r>
              <a:rPr lang="sq-AL" sz="2400" dirty="0"/>
              <a:t> e çmimit</a:t>
            </a:r>
            <a:endParaRPr lang="sq-AL" sz="2400" dirty="0" smtClean="0"/>
          </a:p>
          <a:p>
            <a:pPr marL="568325" indent="-568325" algn="just">
              <a:buFont typeface="Wingdings" pitchFamily="2" charset="2"/>
              <a:buChar char="q"/>
            </a:pPr>
            <a:r>
              <a:rPr lang="sq-AL" sz="2400" dirty="0" smtClean="0"/>
              <a:t>Konkurruese me negociata </a:t>
            </a:r>
          </a:p>
          <a:p>
            <a:pPr marL="568325" indent="-568325" algn="just">
              <a:buFont typeface="Wingdings" pitchFamily="2" charset="2"/>
              <a:buChar char="q"/>
            </a:pPr>
            <a:r>
              <a:rPr lang="sq-AL" sz="2400" dirty="0" smtClean="0"/>
              <a:t> Jo konkurruese </a:t>
            </a:r>
          </a:p>
          <a:p>
            <a:pPr marL="568325" indent="-284163" algn="just">
              <a:buFont typeface="Wingdings" pitchFamily="2" charset="2"/>
              <a:buChar char="ü"/>
            </a:pPr>
            <a:r>
              <a:rPr lang="sq-AL" sz="2400" dirty="0" smtClean="0"/>
              <a:t> Te negociuara pa publikimin  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2756" y="476673"/>
            <a:ext cx="8071644" cy="59012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endParaRPr lang="sq-AL" sz="3600" b="1" kern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5400" y="533400"/>
            <a:ext cx="6096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q-AL" sz="2800" b="1" dirty="0" smtClean="0">
                <a:solidFill>
                  <a:srgbClr val="FF0000"/>
                </a:solidFill>
              </a:rPr>
              <a:t>Cilën procedure Prokurimit te përdorim?</a:t>
            </a:r>
            <a:endParaRPr lang="sq-AL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524001"/>
            <a:ext cx="7391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0700" indent="-284163" algn="just">
              <a:buFont typeface="Wingdings" pitchFamily="2" charset="2"/>
              <a:buChar char="ü"/>
            </a:pPr>
            <a:r>
              <a:rPr lang="sq-AL" sz="2400" dirty="0" smtClean="0"/>
              <a:t>Autoritetet Kontraktuese mund te zgjedhin n</a:t>
            </a:r>
            <a:r>
              <a:rPr lang="en-US" sz="2400" dirty="0" smtClean="0"/>
              <a:t>ë</a:t>
            </a:r>
            <a:r>
              <a:rPr lang="sq-AL" sz="2400" dirty="0" smtClean="0"/>
              <a:t> mes te procedurave te hapura apo te kufizuara</a:t>
            </a:r>
            <a:r>
              <a:rPr lang="en-US" sz="2400" dirty="0" smtClean="0"/>
              <a:t>.</a:t>
            </a:r>
          </a:p>
          <a:p>
            <a:pPr marL="520700" indent="-284163" algn="just">
              <a:buFont typeface="Wingdings" pitchFamily="2" charset="2"/>
              <a:buChar char="ü"/>
            </a:pPr>
            <a:endParaRPr lang="en-US" sz="2400" dirty="0" smtClean="0"/>
          </a:p>
          <a:p>
            <a:pPr marL="520700" indent="-284163" algn="just">
              <a:buFont typeface="Wingdings" pitchFamily="2" charset="2"/>
              <a:buChar char="ü"/>
            </a:pPr>
            <a:r>
              <a:rPr lang="sq-AL" sz="2400" dirty="0" smtClean="0"/>
              <a:t>Te tjerat (procedura)  vetëm pas plotësimit t</a:t>
            </a:r>
            <a:r>
              <a:rPr lang="en-US" sz="2400" dirty="0" smtClean="0"/>
              <a:t>ë</a:t>
            </a:r>
            <a:r>
              <a:rPr lang="sq-AL" sz="2400" dirty="0" smtClean="0"/>
              <a:t> kushteve ligjore</a:t>
            </a:r>
            <a:endParaRPr lang="en-US" sz="2400" dirty="0" smtClean="0"/>
          </a:p>
          <a:p>
            <a:pPr marL="520700" indent="-284163" algn="just">
              <a:buFont typeface="Wingdings" pitchFamily="2" charset="2"/>
              <a:buChar char="ü"/>
            </a:pPr>
            <a:endParaRPr lang="sq-AL" sz="2400" dirty="0" smtClean="0"/>
          </a:p>
          <a:p>
            <a:pPr marL="520700" indent="-284163" algn="just">
              <a:buFont typeface="Wingdings" pitchFamily="2" charset="2"/>
              <a:buChar char="ü"/>
            </a:pPr>
            <a:r>
              <a:rPr lang="sq-AL" sz="2400" dirty="0" smtClean="0"/>
              <a:t>duhet pas në  konsideratë që aspirata kryesore  e AK-se të arrihet (Vlera për Paranë). </a:t>
            </a:r>
            <a:endParaRPr lang="en-US" sz="2400" dirty="0" smtClean="0"/>
          </a:p>
          <a:p>
            <a:pPr marL="520700" indent="-284163" algn="just">
              <a:buFont typeface="Wingdings" pitchFamily="2" charset="2"/>
              <a:buChar char="ü"/>
            </a:pPr>
            <a:endParaRPr lang="sq-AL" sz="2400" dirty="0" smtClean="0"/>
          </a:p>
          <a:p>
            <a:pPr marL="520700" indent="-284163" algn="just">
              <a:buFont typeface="Wingdings" pitchFamily="2" charset="2"/>
              <a:buChar char="ü"/>
            </a:pPr>
            <a:r>
              <a:rPr lang="sq-AL" sz="2400" dirty="0" smtClean="0"/>
              <a:t>Autoriteti Kontraktues është përgjegjës të </a:t>
            </a:r>
            <a:r>
              <a:rPr lang="en-US" sz="2400" dirty="0" err="1" smtClean="0"/>
              <a:t>ndërmarr</a:t>
            </a:r>
            <a:r>
              <a:rPr lang="en-US" sz="2400" dirty="0" smtClean="0"/>
              <a:t> </a:t>
            </a:r>
            <a:r>
              <a:rPr lang="en-US" sz="2400" dirty="0" err="1" smtClean="0"/>
              <a:t>veprime</a:t>
            </a:r>
            <a:r>
              <a:rPr lang="en-US" sz="2400" dirty="0" smtClean="0"/>
              <a:t> </a:t>
            </a:r>
            <a:r>
              <a:rPr lang="sq-AL" sz="2400" dirty="0" smtClean="0"/>
              <a:t>për të arritur vlerën më të mirë për paranë</a:t>
            </a:r>
            <a:r>
              <a:rPr lang="en-US" sz="2400" dirty="0" smtClean="0"/>
              <a:t>.</a:t>
            </a:r>
            <a:r>
              <a:rPr lang="sq-AL" sz="2400" dirty="0" smtClean="0"/>
              <a:t> </a:t>
            </a:r>
          </a:p>
          <a:p>
            <a:pPr>
              <a:buFont typeface="Wingdings" pitchFamily="2" charset="2"/>
              <a:buChar char="ü"/>
            </a:pPr>
            <a:endParaRPr lang="sq-AL" sz="2400" dirty="0" smtClean="0"/>
          </a:p>
          <a:p>
            <a:pPr>
              <a:buFont typeface="Wingdings" pitchFamily="2" charset="2"/>
              <a:buChar char="ü"/>
            </a:pPr>
            <a:endParaRPr lang="sq-AL" sz="2400" dirty="0" smtClean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2756" y="476673"/>
            <a:ext cx="8071644" cy="59012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endParaRPr lang="sq-AL" sz="3600" b="1" kern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5400" y="457200"/>
            <a:ext cx="60960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q-AL" sz="2800" b="1" dirty="0" smtClean="0">
                <a:solidFill>
                  <a:srgbClr val="FF0000"/>
                </a:solidFill>
              </a:rPr>
              <a:t>Cilën procedure Prokurimit te përdorim</a:t>
            </a:r>
            <a:r>
              <a:rPr lang="en-US" sz="2800" b="1" dirty="0" smtClean="0">
                <a:solidFill>
                  <a:srgbClr val="FF0000"/>
                </a:solidFill>
              </a:rPr>
              <a:t>- </a:t>
            </a:r>
            <a:r>
              <a:rPr lang="sq-AL" sz="2800" b="1" dirty="0" smtClean="0">
                <a:solidFill>
                  <a:srgbClr val="FF0000"/>
                </a:solidFill>
              </a:rPr>
              <a:t>Sipas </a:t>
            </a:r>
            <a:r>
              <a:rPr lang="sq-AL" sz="2800" b="1" dirty="0">
                <a:solidFill>
                  <a:srgbClr val="FF0000"/>
                </a:solidFill>
              </a:rPr>
              <a:t>LPP-se</a:t>
            </a:r>
            <a:r>
              <a:rPr lang="en-US" sz="2800" dirty="0"/>
              <a:t>:</a:t>
            </a:r>
            <a:endParaRPr lang="sq-AL" sz="2800" dirty="0"/>
          </a:p>
          <a:p>
            <a:pPr algn="ctr"/>
            <a:endParaRPr lang="sq-AL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66FF"/>
      </a:hlink>
      <a:folHlink>
        <a:srgbClr val="FFFF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66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22891</TotalTime>
  <Words>4280</Words>
  <Application>Microsoft Office PowerPoint</Application>
  <PresentationFormat>On-screen Show (4:3)</PresentationFormat>
  <Paragraphs>445</Paragraphs>
  <Slides>47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7" baseType="lpstr">
      <vt:lpstr>Agency FB</vt:lpstr>
      <vt:lpstr>Arial</vt:lpstr>
      <vt:lpstr>Calibri</vt:lpstr>
      <vt:lpstr>Garamond</vt:lpstr>
      <vt:lpstr>JEOLGJ+TimesNewRoman,Bold</vt:lpstr>
      <vt:lpstr>ＭＳ Ｐゴシック</vt:lpstr>
      <vt:lpstr>Times New Roman</vt:lpstr>
      <vt:lpstr>Verdana</vt:lpstr>
      <vt:lpstr>Wingdings</vt:lpstr>
      <vt:lpstr>Default Design</vt:lpstr>
      <vt:lpstr>PowerPoint Presentation</vt:lpstr>
      <vt:lpstr>Qëllimi dhe Përmbledhja e  trajnimit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Vlora Ferizi</dc:creator>
  <cp:lastModifiedBy>Sanije Kelmendi</cp:lastModifiedBy>
  <cp:revision>624</cp:revision>
  <cp:lastPrinted>1601-01-01T00:00:00Z</cp:lastPrinted>
  <dcterms:created xsi:type="dcterms:W3CDTF">1601-01-01T00:00:00Z</dcterms:created>
  <dcterms:modified xsi:type="dcterms:W3CDTF">2018-11-20T10:22:46Z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