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1" r:id="rId7"/>
    <p:sldId id="321" r:id="rId8"/>
    <p:sldId id="261" r:id="rId9"/>
    <p:sldId id="264" r:id="rId10"/>
    <p:sldId id="269" r:id="rId11"/>
    <p:sldId id="272" r:id="rId12"/>
    <p:sldId id="270" r:id="rId13"/>
    <p:sldId id="324" r:id="rId14"/>
    <p:sldId id="265" r:id="rId15"/>
    <p:sldId id="266" r:id="rId16"/>
    <p:sldId id="267" r:id="rId17"/>
    <p:sldId id="274" r:id="rId18"/>
    <p:sldId id="263" r:id="rId19"/>
    <p:sldId id="273" r:id="rId20"/>
    <p:sldId id="275" r:id="rId21"/>
    <p:sldId id="276" r:id="rId22"/>
    <p:sldId id="277" r:id="rId23"/>
    <p:sldId id="278" r:id="rId24"/>
    <p:sldId id="279" r:id="rId25"/>
    <p:sldId id="280" r:id="rId26"/>
    <p:sldId id="281" r:id="rId27"/>
    <p:sldId id="282" r:id="rId28"/>
    <p:sldId id="283" r:id="rId29"/>
    <p:sldId id="284" r:id="rId30"/>
    <p:sldId id="290" r:id="rId31"/>
    <p:sldId id="293" r:id="rId32"/>
    <p:sldId id="294" r:id="rId33"/>
    <p:sldId id="295" r:id="rId34"/>
    <p:sldId id="287" r:id="rId35"/>
    <p:sldId id="286" r:id="rId36"/>
    <p:sldId id="315" r:id="rId37"/>
    <p:sldId id="296" r:id="rId38"/>
    <p:sldId id="297" r:id="rId39"/>
    <p:sldId id="299" r:id="rId40"/>
    <p:sldId id="300" r:id="rId41"/>
    <p:sldId id="285" r:id="rId42"/>
    <p:sldId id="291" r:id="rId43"/>
    <p:sldId id="292" r:id="rId44"/>
    <p:sldId id="302" r:id="rId45"/>
    <p:sldId id="303" r:id="rId46"/>
    <p:sldId id="304" r:id="rId47"/>
    <p:sldId id="305" r:id="rId48"/>
    <p:sldId id="306" r:id="rId49"/>
    <p:sldId id="308" r:id="rId50"/>
    <p:sldId id="310" r:id="rId51"/>
    <p:sldId id="312" r:id="rId52"/>
    <p:sldId id="317" r:id="rId53"/>
    <p:sldId id="318" r:id="rId54"/>
    <p:sldId id="322" r:id="rId55"/>
    <p:sldId id="323" r:id="rId56"/>
    <p:sldId id="319"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0" autoAdjust="0"/>
  </p:normalViewPr>
  <p:slideViewPr>
    <p:cSldViewPr>
      <p:cViewPr varScale="1">
        <p:scale>
          <a:sx n="112" d="100"/>
          <a:sy n="112" d="100"/>
        </p:scale>
        <p:origin x="15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BF8968-B028-4406-A900-9D8DA8AEDB60}" type="doc">
      <dgm:prSet loTypeId="urn:microsoft.com/office/officeart/2005/8/layout/radial6" loCatId="relationship" qsTypeId="urn:microsoft.com/office/officeart/2005/8/quickstyle/simple3" qsCatId="simple" csTypeId="urn:microsoft.com/office/officeart/2005/8/colors/accent1_2" csCatId="accent1" phldr="1"/>
      <dgm:spPr/>
      <dgm:t>
        <a:bodyPr/>
        <a:lstStyle/>
        <a:p>
          <a:endParaRPr lang="en-US"/>
        </a:p>
      </dgm:t>
    </dgm:pt>
    <dgm:pt modelId="{3D790BDC-F7C8-4F8E-B94C-EB96D9B2E7CF}">
      <dgm:prSet phldrT="[Text]"/>
      <dgm:spPr/>
      <dgm:t>
        <a:bodyPr/>
        <a:lstStyle/>
        <a:p>
          <a:r>
            <a:rPr lang="en-US" b="1" u="sng" dirty="0" err="1" smtClean="0">
              <a:solidFill>
                <a:srgbClr val="FF0000"/>
              </a:solidFill>
              <a:latin typeface="Cambria" panose="02040503050406030204" pitchFamily="18" charset="0"/>
            </a:rPr>
            <a:t>Qasja</a:t>
          </a:r>
          <a:r>
            <a:rPr lang="en-US" b="1" u="sng" dirty="0" smtClean="0">
              <a:solidFill>
                <a:srgbClr val="FF0000"/>
              </a:solidFill>
              <a:latin typeface="Cambria" panose="02040503050406030204" pitchFamily="18" charset="0"/>
            </a:rPr>
            <a:t> </a:t>
          </a:r>
          <a:r>
            <a:rPr lang="en-US" b="1" u="sng" dirty="0" err="1" smtClean="0">
              <a:solidFill>
                <a:srgbClr val="FF0000"/>
              </a:solidFill>
              <a:latin typeface="Cambria" panose="02040503050406030204" pitchFamily="18" charset="0"/>
            </a:rPr>
            <a:t>në</a:t>
          </a:r>
          <a:r>
            <a:rPr lang="en-US" b="1" u="sng" dirty="0" smtClean="0">
              <a:solidFill>
                <a:srgbClr val="FF0000"/>
              </a:solidFill>
              <a:latin typeface="Cambria" panose="02040503050406030204" pitchFamily="18" charset="0"/>
            </a:rPr>
            <a:t> </a:t>
          </a:r>
          <a:r>
            <a:rPr lang="en-US" b="1" u="sng" dirty="0" err="1" smtClean="0">
              <a:solidFill>
                <a:srgbClr val="FF0000"/>
              </a:solidFill>
              <a:latin typeface="Cambria" panose="02040503050406030204" pitchFamily="18" charset="0"/>
            </a:rPr>
            <a:t>informacion</a:t>
          </a:r>
          <a:endParaRPr lang="en-US" b="1" u="sng" dirty="0">
            <a:solidFill>
              <a:srgbClr val="FF0000"/>
            </a:solidFill>
            <a:latin typeface="Cambria" panose="02040503050406030204" pitchFamily="18" charset="0"/>
          </a:endParaRPr>
        </a:p>
      </dgm:t>
    </dgm:pt>
    <dgm:pt modelId="{656385AE-0C49-4E5B-BE18-9A88D2045578}" type="parTrans" cxnId="{7E0D1F99-6A0E-4909-BC59-D66C0217BE19}">
      <dgm:prSet/>
      <dgm:spPr/>
      <dgm:t>
        <a:bodyPr/>
        <a:lstStyle/>
        <a:p>
          <a:endParaRPr lang="en-US"/>
        </a:p>
      </dgm:t>
    </dgm:pt>
    <dgm:pt modelId="{3A56BA74-E014-4C36-83C7-CD592D09740D}" type="sibTrans" cxnId="{7E0D1F99-6A0E-4909-BC59-D66C0217BE19}">
      <dgm:prSet/>
      <dgm:spPr/>
      <dgm:t>
        <a:bodyPr/>
        <a:lstStyle/>
        <a:p>
          <a:endParaRPr lang="en-US"/>
        </a:p>
      </dgm:t>
    </dgm:pt>
    <dgm:pt modelId="{437BCFB4-411C-4D6A-98FD-76EC1280087B}">
      <dgm:prSet phldrT="[Text]" custT="1"/>
      <dgm:spPr/>
      <dgm:t>
        <a:bodyPr/>
        <a:lstStyle/>
        <a:p>
          <a:r>
            <a:rPr lang="en-US" sz="1800" b="1" dirty="0" err="1" smtClean="0">
              <a:latin typeface="Cambria" panose="02040503050406030204" pitchFamily="18" charset="0"/>
            </a:rPr>
            <a:t>Transparenca</a:t>
          </a:r>
          <a:endParaRPr lang="en-US" sz="1800" b="1" dirty="0">
            <a:latin typeface="Cambria" panose="02040503050406030204" pitchFamily="18" charset="0"/>
          </a:endParaRPr>
        </a:p>
      </dgm:t>
    </dgm:pt>
    <dgm:pt modelId="{347183FD-1C73-4F5A-9AAD-9A61AE3339F6}" type="parTrans" cxnId="{C5E2E7FF-804B-460A-955D-39A090FB6DB4}">
      <dgm:prSet/>
      <dgm:spPr/>
      <dgm:t>
        <a:bodyPr/>
        <a:lstStyle/>
        <a:p>
          <a:endParaRPr lang="en-US"/>
        </a:p>
      </dgm:t>
    </dgm:pt>
    <dgm:pt modelId="{9629E19D-CE1B-4486-83D0-AFBB9C1B2B7B}" type="sibTrans" cxnId="{C5E2E7FF-804B-460A-955D-39A090FB6DB4}">
      <dgm:prSet/>
      <dgm:spPr/>
      <dgm:t>
        <a:bodyPr/>
        <a:lstStyle/>
        <a:p>
          <a:endParaRPr lang="en-US"/>
        </a:p>
      </dgm:t>
    </dgm:pt>
    <dgm:pt modelId="{7CF7439B-5A5D-4D11-8CDB-08614EF93AA3}">
      <dgm:prSet phldrT="[Text]" custT="1"/>
      <dgm:spPr/>
      <dgm:t>
        <a:bodyPr/>
        <a:lstStyle/>
        <a:p>
          <a:r>
            <a:rPr lang="en-US" sz="1800" b="1" dirty="0" err="1" smtClean="0">
              <a:latin typeface="Cambria" panose="02040503050406030204" pitchFamily="18" charset="0"/>
            </a:rPr>
            <a:t>Llogaridhënja</a:t>
          </a:r>
          <a:endParaRPr lang="en-US" sz="1800" b="1" dirty="0">
            <a:latin typeface="Cambria" panose="02040503050406030204" pitchFamily="18" charset="0"/>
          </a:endParaRPr>
        </a:p>
      </dgm:t>
    </dgm:pt>
    <dgm:pt modelId="{885D0E06-E97B-46B8-A4D6-8425DF9932F4}" type="parTrans" cxnId="{5E2A4C44-1401-47B0-AA3A-06E02BE7A55E}">
      <dgm:prSet/>
      <dgm:spPr/>
      <dgm:t>
        <a:bodyPr/>
        <a:lstStyle/>
        <a:p>
          <a:endParaRPr lang="en-US"/>
        </a:p>
      </dgm:t>
    </dgm:pt>
    <dgm:pt modelId="{151FBE6C-ECFC-451D-9EC3-339369DBBABE}" type="sibTrans" cxnId="{5E2A4C44-1401-47B0-AA3A-06E02BE7A55E}">
      <dgm:prSet/>
      <dgm:spPr/>
      <dgm:t>
        <a:bodyPr/>
        <a:lstStyle/>
        <a:p>
          <a:endParaRPr lang="en-US"/>
        </a:p>
      </dgm:t>
    </dgm:pt>
    <dgm:pt modelId="{4A9F92C3-C7F9-4602-ADA3-C842FEEB3449}">
      <dgm:prSet phldrT="[Text]" custT="1"/>
      <dgm:spPr/>
      <dgm:t>
        <a:bodyPr/>
        <a:lstStyle/>
        <a:p>
          <a:r>
            <a:rPr lang="en-US" sz="1800" b="1" dirty="0" err="1" smtClean="0">
              <a:latin typeface="Cambria" panose="02040503050406030204" pitchFamily="18" charset="0"/>
            </a:rPr>
            <a:t>Lufta</a:t>
          </a:r>
          <a:r>
            <a:rPr lang="en-US" sz="1800" b="1" dirty="0" smtClean="0">
              <a:latin typeface="Cambria" panose="02040503050406030204" pitchFamily="18" charset="0"/>
            </a:rPr>
            <a:t> </a:t>
          </a:r>
          <a:r>
            <a:rPr lang="en-US" sz="1800" b="1" dirty="0" err="1" smtClean="0">
              <a:latin typeface="Cambria" panose="02040503050406030204" pitchFamily="18" charset="0"/>
            </a:rPr>
            <a:t>kundër</a:t>
          </a:r>
          <a:r>
            <a:rPr lang="en-US" sz="1800" b="1" dirty="0" smtClean="0">
              <a:latin typeface="Cambria" panose="02040503050406030204" pitchFamily="18" charset="0"/>
            </a:rPr>
            <a:t> </a:t>
          </a:r>
          <a:r>
            <a:rPr lang="en-US" sz="1800" b="1" dirty="0" err="1" smtClean="0">
              <a:latin typeface="Cambria" panose="02040503050406030204" pitchFamily="18" charset="0"/>
            </a:rPr>
            <a:t>korrupcion</a:t>
          </a:r>
          <a:endParaRPr lang="en-US" sz="1800" b="1" dirty="0">
            <a:latin typeface="Cambria" panose="02040503050406030204" pitchFamily="18" charset="0"/>
          </a:endParaRPr>
        </a:p>
      </dgm:t>
    </dgm:pt>
    <dgm:pt modelId="{86F0F26B-B255-4DD3-BCDD-536C40098E66}" type="parTrans" cxnId="{4272D783-85CE-43A7-87C2-052347554110}">
      <dgm:prSet/>
      <dgm:spPr/>
      <dgm:t>
        <a:bodyPr/>
        <a:lstStyle/>
        <a:p>
          <a:endParaRPr lang="en-US"/>
        </a:p>
      </dgm:t>
    </dgm:pt>
    <dgm:pt modelId="{C0D71E0C-1A90-4EC5-9AB2-B768BD4FD8B0}" type="sibTrans" cxnId="{4272D783-85CE-43A7-87C2-052347554110}">
      <dgm:prSet/>
      <dgm:spPr/>
      <dgm:t>
        <a:bodyPr/>
        <a:lstStyle/>
        <a:p>
          <a:endParaRPr lang="en-US"/>
        </a:p>
      </dgm:t>
    </dgm:pt>
    <dgm:pt modelId="{E07B459A-A796-4B08-9068-DD012FF3FDB1}">
      <dgm:prSet phldrT="[Text]" custScaleX="182376"/>
      <dgm:spPr/>
      <dgm:t>
        <a:bodyPr/>
        <a:lstStyle/>
        <a:p>
          <a:endParaRPr lang="en-US"/>
        </a:p>
      </dgm:t>
    </dgm:pt>
    <dgm:pt modelId="{EBFDC1A8-D9D1-48E6-8381-4FB0EA404C3C}" type="parTrans" cxnId="{26F3B617-0E3D-4FDB-935A-58580AA78CFB}">
      <dgm:prSet/>
      <dgm:spPr/>
      <dgm:t>
        <a:bodyPr/>
        <a:lstStyle/>
        <a:p>
          <a:endParaRPr lang="en-US"/>
        </a:p>
      </dgm:t>
    </dgm:pt>
    <dgm:pt modelId="{E6BC119F-6EC6-4630-9A32-EED1D634B642}" type="sibTrans" cxnId="{26F3B617-0E3D-4FDB-935A-58580AA78CFB}">
      <dgm:prSet/>
      <dgm:spPr/>
      <dgm:t>
        <a:bodyPr/>
        <a:lstStyle/>
        <a:p>
          <a:endParaRPr lang="en-US"/>
        </a:p>
      </dgm:t>
    </dgm:pt>
    <dgm:pt modelId="{4F298D82-1D69-4410-99F8-5C6D63023504}">
      <dgm:prSet phldrT="[Text]"/>
      <dgm:spPr/>
      <dgm:t>
        <a:bodyPr/>
        <a:lstStyle/>
        <a:p>
          <a:r>
            <a:rPr lang="en-US" b="1" dirty="0" err="1" smtClean="0">
              <a:latin typeface="Cambria" panose="02040503050406030204" pitchFamily="18" charset="0"/>
            </a:rPr>
            <a:t>Profesionalizmi</a:t>
          </a:r>
          <a:endParaRPr lang="en-US" b="1" dirty="0">
            <a:latin typeface="Cambria" panose="02040503050406030204" pitchFamily="18" charset="0"/>
          </a:endParaRPr>
        </a:p>
      </dgm:t>
    </dgm:pt>
    <dgm:pt modelId="{E31BE14A-4057-4B62-904B-8A2DC024749A}" type="parTrans" cxnId="{8D409FEC-CE12-42E7-AA9B-88D636C12A1F}">
      <dgm:prSet/>
      <dgm:spPr/>
      <dgm:t>
        <a:bodyPr/>
        <a:lstStyle/>
        <a:p>
          <a:endParaRPr lang="en-US"/>
        </a:p>
      </dgm:t>
    </dgm:pt>
    <dgm:pt modelId="{4CE9D2D0-B9DD-4396-A7D1-D08633597D1F}" type="sibTrans" cxnId="{8D409FEC-CE12-42E7-AA9B-88D636C12A1F}">
      <dgm:prSet/>
      <dgm:spPr/>
      <dgm:t>
        <a:bodyPr/>
        <a:lstStyle/>
        <a:p>
          <a:endParaRPr lang="en-US"/>
        </a:p>
      </dgm:t>
    </dgm:pt>
    <dgm:pt modelId="{EDF21FCA-848C-4CAF-AE72-995668107683}" type="pres">
      <dgm:prSet presAssocID="{32BF8968-B028-4406-A900-9D8DA8AEDB60}" presName="Name0" presStyleCnt="0">
        <dgm:presLayoutVars>
          <dgm:chMax val="1"/>
          <dgm:dir/>
          <dgm:animLvl val="ctr"/>
          <dgm:resizeHandles val="exact"/>
        </dgm:presLayoutVars>
      </dgm:prSet>
      <dgm:spPr/>
      <dgm:t>
        <a:bodyPr/>
        <a:lstStyle/>
        <a:p>
          <a:endParaRPr lang="en-US"/>
        </a:p>
      </dgm:t>
    </dgm:pt>
    <dgm:pt modelId="{68960B9D-7CD2-43C8-ABD6-E5EC6AA775A7}" type="pres">
      <dgm:prSet presAssocID="{3D790BDC-F7C8-4F8E-B94C-EB96D9B2E7CF}" presName="centerShape" presStyleLbl="node0" presStyleIdx="0" presStyleCnt="1" custLinFactNeighborX="-3374" custLinFactNeighborY="-873"/>
      <dgm:spPr/>
      <dgm:t>
        <a:bodyPr/>
        <a:lstStyle/>
        <a:p>
          <a:endParaRPr lang="en-US"/>
        </a:p>
      </dgm:t>
    </dgm:pt>
    <dgm:pt modelId="{438D1BAC-EEB5-44B8-89E4-5EE0236567F6}" type="pres">
      <dgm:prSet presAssocID="{437BCFB4-411C-4D6A-98FD-76EC1280087B}" presName="node" presStyleLbl="node1" presStyleIdx="0" presStyleCnt="4" custScaleX="202133" custRadScaleRad="92718" custRadScaleInc="-22882">
        <dgm:presLayoutVars>
          <dgm:bulletEnabled val="1"/>
        </dgm:presLayoutVars>
      </dgm:prSet>
      <dgm:spPr/>
      <dgm:t>
        <a:bodyPr/>
        <a:lstStyle/>
        <a:p>
          <a:endParaRPr lang="en-US"/>
        </a:p>
      </dgm:t>
    </dgm:pt>
    <dgm:pt modelId="{A4ADA8AC-5730-4FEC-9415-F7B014F7DFD1}" type="pres">
      <dgm:prSet presAssocID="{437BCFB4-411C-4D6A-98FD-76EC1280087B}" presName="dummy" presStyleCnt="0"/>
      <dgm:spPr/>
      <dgm:t>
        <a:bodyPr/>
        <a:lstStyle/>
        <a:p>
          <a:endParaRPr lang="en-US"/>
        </a:p>
      </dgm:t>
    </dgm:pt>
    <dgm:pt modelId="{5233D957-039A-4B11-BC64-0334F6983B04}" type="pres">
      <dgm:prSet presAssocID="{9629E19D-CE1B-4486-83D0-AFBB9C1B2B7B}" presName="sibTrans" presStyleLbl="sibTrans2D1" presStyleIdx="0" presStyleCnt="4" custLinFactNeighborX="-1720" custLinFactNeighborY="-682"/>
      <dgm:spPr/>
      <dgm:t>
        <a:bodyPr/>
        <a:lstStyle/>
        <a:p>
          <a:endParaRPr lang="en-US"/>
        </a:p>
      </dgm:t>
    </dgm:pt>
    <dgm:pt modelId="{0C8123E1-2175-451C-82A6-C6397DD56A82}" type="pres">
      <dgm:prSet presAssocID="{7CF7439B-5A5D-4D11-8CDB-08614EF93AA3}" presName="node" presStyleLbl="node1" presStyleIdx="1" presStyleCnt="4" custScaleX="193575" custRadScaleRad="93083" custRadScaleInc="-14223">
        <dgm:presLayoutVars>
          <dgm:bulletEnabled val="1"/>
        </dgm:presLayoutVars>
      </dgm:prSet>
      <dgm:spPr/>
      <dgm:t>
        <a:bodyPr/>
        <a:lstStyle/>
        <a:p>
          <a:endParaRPr lang="en-US"/>
        </a:p>
      </dgm:t>
    </dgm:pt>
    <dgm:pt modelId="{01604D6A-25C9-4A63-B9E4-F82785431D0D}" type="pres">
      <dgm:prSet presAssocID="{7CF7439B-5A5D-4D11-8CDB-08614EF93AA3}" presName="dummy" presStyleCnt="0"/>
      <dgm:spPr/>
      <dgm:t>
        <a:bodyPr/>
        <a:lstStyle/>
        <a:p>
          <a:endParaRPr lang="en-US"/>
        </a:p>
      </dgm:t>
    </dgm:pt>
    <dgm:pt modelId="{DD7DA0F2-3632-48A2-98AE-96AF0A7DDC23}" type="pres">
      <dgm:prSet presAssocID="{151FBE6C-ECFC-451D-9EC3-339369DBBABE}" presName="sibTrans" presStyleLbl="sibTrans2D1" presStyleIdx="1" presStyleCnt="4"/>
      <dgm:spPr/>
      <dgm:t>
        <a:bodyPr/>
        <a:lstStyle/>
        <a:p>
          <a:endParaRPr lang="en-US"/>
        </a:p>
      </dgm:t>
    </dgm:pt>
    <dgm:pt modelId="{A231940E-AF8C-4FC3-99B6-21354E1582E5}" type="pres">
      <dgm:prSet presAssocID="{4A9F92C3-C7F9-4602-ADA3-C842FEEB3449}" presName="node" presStyleLbl="node1" presStyleIdx="2" presStyleCnt="4" custScaleX="219562" custScaleY="94238" custRadScaleRad="94589" custRadScaleInc="16823">
        <dgm:presLayoutVars>
          <dgm:bulletEnabled val="1"/>
        </dgm:presLayoutVars>
      </dgm:prSet>
      <dgm:spPr/>
      <dgm:t>
        <a:bodyPr/>
        <a:lstStyle/>
        <a:p>
          <a:endParaRPr lang="en-US"/>
        </a:p>
      </dgm:t>
    </dgm:pt>
    <dgm:pt modelId="{200AA3CA-4777-40D1-BD27-75FEB283B892}" type="pres">
      <dgm:prSet presAssocID="{4A9F92C3-C7F9-4602-ADA3-C842FEEB3449}" presName="dummy" presStyleCnt="0"/>
      <dgm:spPr/>
      <dgm:t>
        <a:bodyPr/>
        <a:lstStyle/>
        <a:p>
          <a:endParaRPr lang="en-US"/>
        </a:p>
      </dgm:t>
    </dgm:pt>
    <dgm:pt modelId="{9A72D37F-4A1A-4C0B-BA69-6D9E981634E7}" type="pres">
      <dgm:prSet presAssocID="{C0D71E0C-1A90-4EC5-9AB2-B768BD4FD8B0}" presName="sibTrans" presStyleLbl="sibTrans2D1" presStyleIdx="2" presStyleCnt="4"/>
      <dgm:spPr/>
      <dgm:t>
        <a:bodyPr/>
        <a:lstStyle/>
        <a:p>
          <a:endParaRPr lang="en-US"/>
        </a:p>
      </dgm:t>
    </dgm:pt>
    <dgm:pt modelId="{81FDF0CC-39EA-44A7-9ED5-846560F892C5}" type="pres">
      <dgm:prSet presAssocID="{4F298D82-1D69-4410-99F8-5C6D63023504}" presName="node" presStyleLbl="node1" presStyleIdx="3" presStyleCnt="4" custScaleX="182376" custScaleY="90105" custRadScaleRad="103781" custRadScaleInc="4500">
        <dgm:presLayoutVars>
          <dgm:bulletEnabled val="1"/>
        </dgm:presLayoutVars>
      </dgm:prSet>
      <dgm:spPr/>
      <dgm:t>
        <a:bodyPr/>
        <a:lstStyle/>
        <a:p>
          <a:endParaRPr lang="en-US"/>
        </a:p>
      </dgm:t>
    </dgm:pt>
    <dgm:pt modelId="{4AFD78DB-CBF0-4D2B-8C3E-7B190C32C704}" type="pres">
      <dgm:prSet presAssocID="{4F298D82-1D69-4410-99F8-5C6D63023504}" presName="dummy" presStyleCnt="0"/>
      <dgm:spPr/>
    </dgm:pt>
    <dgm:pt modelId="{D0EC56E4-5767-46B6-B1BE-11047D5D36C9}" type="pres">
      <dgm:prSet presAssocID="{4CE9D2D0-B9DD-4396-A7D1-D08633597D1F}" presName="sibTrans" presStyleLbl="sibTrans2D1" presStyleIdx="3" presStyleCnt="4" custLinFactNeighborX="-1720" custLinFactNeighborY="-682"/>
      <dgm:spPr/>
      <dgm:t>
        <a:bodyPr/>
        <a:lstStyle/>
        <a:p>
          <a:endParaRPr lang="en-US"/>
        </a:p>
      </dgm:t>
    </dgm:pt>
  </dgm:ptLst>
  <dgm:cxnLst>
    <dgm:cxn modelId="{76E6877B-F426-495A-A5E6-0F08BE2CEF43}" type="presOf" srcId="{32BF8968-B028-4406-A900-9D8DA8AEDB60}" destId="{EDF21FCA-848C-4CAF-AE72-995668107683}" srcOrd="0" destOrd="0" presId="urn:microsoft.com/office/officeart/2005/8/layout/radial6"/>
    <dgm:cxn modelId="{2FB85521-9DB9-4E2B-A0EE-67B4C0262D6E}" type="presOf" srcId="{4F298D82-1D69-4410-99F8-5C6D63023504}" destId="{81FDF0CC-39EA-44A7-9ED5-846560F892C5}" srcOrd="0" destOrd="0" presId="urn:microsoft.com/office/officeart/2005/8/layout/radial6"/>
    <dgm:cxn modelId="{0FC340A6-E591-45E0-8F0B-8F713E5B7D16}" type="presOf" srcId="{C0D71E0C-1A90-4EC5-9AB2-B768BD4FD8B0}" destId="{9A72D37F-4A1A-4C0B-BA69-6D9E981634E7}" srcOrd="0" destOrd="0" presId="urn:microsoft.com/office/officeart/2005/8/layout/radial6"/>
    <dgm:cxn modelId="{87F8A123-96A3-4945-8910-A3A2297DB88E}" type="presOf" srcId="{4A9F92C3-C7F9-4602-ADA3-C842FEEB3449}" destId="{A231940E-AF8C-4FC3-99B6-21354E1582E5}" srcOrd="0" destOrd="0" presId="urn:microsoft.com/office/officeart/2005/8/layout/radial6"/>
    <dgm:cxn modelId="{12209F2E-2A0C-43B2-AA6D-4B2C71AC1C83}" type="presOf" srcId="{151FBE6C-ECFC-451D-9EC3-339369DBBABE}" destId="{DD7DA0F2-3632-48A2-98AE-96AF0A7DDC23}" srcOrd="0" destOrd="0" presId="urn:microsoft.com/office/officeart/2005/8/layout/radial6"/>
    <dgm:cxn modelId="{153FD6E6-C41B-4065-8049-319F1EDB036A}" type="presOf" srcId="{7CF7439B-5A5D-4D11-8CDB-08614EF93AA3}" destId="{0C8123E1-2175-451C-82A6-C6397DD56A82}" srcOrd="0" destOrd="0" presId="urn:microsoft.com/office/officeart/2005/8/layout/radial6"/>
    <dgm:cxn modelId="{4272D783-85CE-43A7-87C2-052347554110}" srcId="{3D790BDC-F7C8-4F8E-B94C-EB96D9B2E7CF}" destId="{4A9F92C3-C7F9-4602-ADA3-C842FEEB3449}" srcOrd="2" destOrd="0" parTransId="{86F0F26B-B255-4DD3-BCDD-536C40098E66}" sibTransId="{C0D71E0C-1A90-4EC5-9AB2-B768BD4FD8B0}"/>
    <dgm:cxn modelId="{421527C3-6BC6-4F9B-81F2-4C55483CD998}" type="presOf" srcId="{3D790BDC-F7C8-4F8E-B94C-EB96D9B2E7CF}" destId="{68960B9D-7CD2-43C8-ABD6-E5EC6AA775A7}" srcOrd="0" destOrd="0" presId="urn:microsoft.com/office/officeart/2005/8/layout/radial6"/>
    <dgm:cxn modelId="{CEEC2E7E-0D08-4C2C-B1F2-5AEE8C24C59E}" type="presOf" srcId="{437BCFB4-411C-4D6A-98FD-76EC1280087B}" destId="{438D1BAC-EEB5-44B8-89E4-5EE0236567F6}" srcOrd="0" destOrd="0" presId="urn:microsoft.com/office/officeart/2005/8/layout/radial6"/>
    <dgm:cxn modelId="{5E2A4C44-1401-47B0-AA3A-06E02BE7A55E}" srcId="{3D790BDC-F7C8-4F8E-B94C-EB96D9B2E7CF}" destId="{7CF7439B-5A5D-4D11-8CDB-08614EF93AA3}" srcOrd="1" destOrd="0" parTransId="{885D0E06-E97B-46B8-A4D6-8425DF9932F4}" sibTransId="{151FBE6C-ECFC-451D-9EC3-339369DBBABE}"/>
    <dgm:cxn modelId="{C5E2E7FF-804B-460A-955D-39A090FB6DB4}" srcId="{3D790BDC-F7C8-4F8E-B94C-EB96D9B2E7CF}" destId="{437BCFB4-411C-4D6A-98FD-76EC1280087B}" srcOrd="0" destOrd="0" parTransId="{347183FD-1C73-4F5A-9AAD-9A61AE3339F6}" sibTransId="{9629E19D-CE1B-4486-83D0-AFBB9C1B2B7B}"/>
    <dgm:cxn modelId="{26F3B617-0E3D-4FDB-935A-58580AA78CFB}" srcId="{32BF8968-B028-4406-A900-9D8DA8AEDB60}" destId="{E07B459A-A796-4B08-9068-DD012FF3FDB1}" srcOrd="1" destOrd="0" parTransId="{EBFDC1A8-D9D1-48E6-8381-4FB0EA404C3C}" sibTransId="{E6BC119F-6EC6-4630-9A32-EED1D634B642}"/>
    <dgm:cxn modelId="{8799459F-9A85-426F-B061-5365679F4EDF}" type="presOf" srcId="{9629E19D-CE1B-4486-83D0-AFBB9C1B2B7B}" destId="{5233D957-039A-4B11-BC64-0334F6983B04}" srcOrd="0" destOrd="0" presId="urn:microsoft.com/office/officeart/2005/8/layout/radial6"/>
    <dgm:cxn modelId="{4C731E70-37BB-42F9-920B-68CB434711EB}" type="presOf" srcId="{4CE9D2D0-B9DD-4396-A7D1-D08633597D1F}" destId="{D0EC56E4-5767-46B6-B1BE-11047D5D36C9}" srcOrd="0" destOrd="0" presId="urn:microsoft.com/office/officeart/2005/8/layout/radial6"/>
    <dgm:cxn modelId="{8D409FEC-CE12-42E7-AA9B-88D636C12A1F}" srcId="{3D790BDC-F7C8-4F8E-B94C-EB96D9B2E7CF}" destId="{4F298D82-1D69-4410-99F8-5C6D63023504}" srcOrd="3" destOrd="0" parTransId="{E31BE14A-4057-4B62-904B-8A2DC024749A}" sibTransId="{4CE9D2D0-B9DD-4396-A7D1-D08633597D1F}"/>
    <dgm:cxn modelId="{7E0D1F99-6A0E-4909-BC59-D66C0217BE19}" srcId="{32BF8968-B028-4406-A900-9D8DA8AEDB60}" destId="{3D790BDC-F7C8-4F8E-B94C-EB96D9B2E7CF}" srcOrd="0" destOrd="0" parTransId="{656385AE-0C49-4E5B-BE18-9A88D2045578}" sibTransId="{3A56BA74-E014-4C36-83C7-CD592D09740D}"/>
    <dgm:cxn modelId="{C1A3CC9F-6320-4824-AA15-6FE93C820D11}" type="presParOf" srcId="{EDF21FCA-848C-4CAF-AE72-995668107683}" destId="{68960B9D-7CD2-43C8-ABD6-E5EC6AA775A7}" srcOrd="0" destOrd="0" presId="urn:microsoft.com/office/officeart/2005/8/layout/radial6"/>
    <dgm:cxn modelId="{77BD8AE9-081D-43E8-A447-728CC0ABB009}" type="presParOf" srcId="{EDF21FCA-848C-4CAF-AE72-995668107683}" destId="{438D1BAC-EEB5-44B8-89E4-5EE0236567F6}" srcOrd="1" destOrd="0" presId="urn:microsoft.com/office/officeart/2005/8/layout/radial6"/>
    <dgm:cxn modelId="{3CDC1162-7131-42F9-8A10-F8C61119FE6B}" type="presParOf" srcId="{EDF21FCA-848C-4CAF-AE72-995668107683}" destId="{A4ADA8AC-5730-4FEC-9415-F7B014F7DFD1}" srcOrd="2" destOrd="0" presId="urn:microsoft.com/office/officeart/2005/8/layout/radial6"/>
    <dgm:cxn modelId="{2E9A97CB-264F-44B5-AC75-D2C729F256CE}" type="presParOf" srcId="{EDF21FCA-848C-4CAF-AE72-995668107683}" destId="{5233D957-039A-4B11-BC64-0334F6983B04}" srcOrd="3" destOrd="0" presId="urn:microsoft.com/office/officeart/2005/8/layout/radial6"/>
    <dgm:cxn modelId="{B97E6D1D-C850-423D-9E1B-B176AF11DBFE}" type="presParOf" srcId="{EDF21FCA-848C-4CAF-AE72-995668107683}" destId="{0C8123E1-2175-451C-82A6-C6397DD56A82}" srcOrd="4" destOrd="0" presId="urn:microsoft.com/office/officeart/2005/8/layout/radial6"/>
    <dgm:cxn modelId="{F2F166BC-3894-4E48-B187-83FE0D243640}" type="presParOf" srcId="{EDF21FCA-848C-4CAF-AE72-995668107683}" destId="{01604D6A-25C9-4A63-B9E4-F82785431D0D}" srcOrd="5" destOrd="0" presId="urn:microsoft.com/office/officeart/2005/8/layout/radial6"/>
    <dgm:cxn modelId="{31AD5EA7-6826-4811-A4C6-D968D1D6BDDD}" type="presParOf" srcId="{EDF21FCA-848C-4CAF-AE72-995668107683}" destId="{DD7DA0F2-3632-48A2-98AE-96AF0A7DDC23}" srcOrd="6" destOrd="0" presId="urn:microsoft.com/office/officeart/2005/8/layout/radial6"/>
    <dgm:cxn modelId="{93B0EABB-D32E-42FE-919F-8B2C8A9A85D2}" type="presParOf" srcId="{EDF21FCA-848C-4CAF-AE72-995668107683}" destId="{A231940E-AF8C-4FC3-99B6-21354E1582E5}" srcOrd="7" destOrd="0" presId="urn:microsoft.com/office/officeart/2005/8/layout/radial6"/>
    <dgm:cxn modelId="{BED084E2-D97A-47A5-ADDD-A2EED55033D3}" type="presParOf" srcId="{EDF21FCA-848C-4CAF-AE72-995668107683}" destId="{200AA3CA-4777-40D1-BD27-75FEB283B892}" srcOrd="8" destOrd="0" presId="urn:microsoft.com/office/officeart/2005/8/layout/radial6"/>
    <dgm:cxn modelId="{C55789A8-9EB7-4F32-A0AC-281F7A220937}" type="presParOf" srcId="{EDF21FCA-848C-4CAF-AE72-995668107683}" destId="{9A72D37F-4A1A-4C0B-BA69-6D9E981634E7}" srcOrd="9" destOrd="0" presId="urn:microsoft.com/office/officeart/2005/8/layout/radial6"/>
    <dgm:cxn modelId="{90EE4327-8855-45DD-B50E-729AEB24A26F}" type="presParOf" srcId="{EDF21FCA-848C-4CAF-AE72-995668107683}" destId="{81FDF0CC-39EA-44A7-9ED5-846560F892C5}" srcOrd="10" destOrd="0" presId="urn:microsoft.com/office/officeart/2005/8/layout/radial6"/>
    <dgm:cxn modelId="{D301C840-1924-48AD-B346-FC3A551ACE83}" type="presParOf" srcId="{EDF21FCA-848C-4CAF-AE72-995668107683}" destId="{4AFD78DB-CBF0-4D2B-8C3E-7B190C32C704}" srcOrd="11" destOrd="0" presId="urn:microsoft.com/office/officeart/2005/8/layout/radial6"/>
    <dgm:cxn modelId="{D56A2273-9B4B-4D89-BAD5-19A8B75C1CB8}" type="presParOf" srcId="{EDF21FCA-848C-4CAF-AE72-995668107683}" destId="{D0EC56E4-5767-46B6-B1BE-11047D5D36C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C56E4-5767-46B6-B1BE-11047D5D36C9}">
      <dsp:nvSpPr>
        <dsp:cNvPr id="0" name=""/>
        <dsp:cNvSpPr/>
      </dsp:nvSpPr>
      <dsp:spPr>
        <a:xfrm>
          <a:off x="2209726" y="645458"/>
          <a:ext cx="3482283" cy="3482283"/>
        </a:xfrm>
        <a:prstGeom prst="blockArc">
          <a:avLst>
            <a:gd name="adj1" fmla="val 11149858"/>
            <a:gd name="adj2" fmla="val 15965626"/>
            <a:gd name="adj3" fmla="val 4641"/>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9A72D37F-4A1A-4C0B-BA69-6D9E981634E7}">
      <dsp:nvSpPr>
        <dsp:cNvPr id="0" name=""/>
        <dsp:cNvSpPr/>
      </dsp:nvSpPr>
      <dsp:spPr>
        <a:xfrm>
          <a:off x="2277533" y="441478"/>
          <a:ext cx="3482283" cy="3482283"/>
        </a:xfrm>
        <a:prstGeom prst="blockArc">
          <a:avLst>
            <a:gd name="adj1" fmla="val 5555326"/>
            <a:gd name="adj2" fmla="val 10688921"/>
            <a:gd name="adj3" fmla="val 4641"/>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DD7DA0F2-3632-48A2-98AE-96AF0A7DDC23}">
      <dsp:nvSpPr>
        <dsp:cNvPr id="0" name=""/>
        <dsp:cNvSpPr/>
      </dsp:nvSpPr>
      <dsp:spPr>
        <a:xfrm>
          <a:off x="2220321" y="439856"/>
          <a:ext cx="3482283" cy="3482283"/>
        </a:xfrm>
        <a:prstGeom prst="blockArc">
          <a:avLst>
            <a:gd name="adj1" fmla="val 21560309"/>
            <a:gd name="adj2" fmla="val 5439630"/>
            <a:gd name="adj3" fmla="val 4641"/>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5233D957-039A-4B11-BC64-0334F6983B04}">
      <dsp:nvSpPr>
        <dsp:cNvPr id="0" name=""/>
        <dsp:cNvSpPr/>
      </dsp:nvSpPr>
      <dsp:spPr>
        <a:xfrm>
          <a:off x="2178908" y="647282"/>
          <a:ext cx="3482283" cy="3482283"/>
        </a:xfrm>
        <a:prstGeom prst="blockArc">
          <a:avLst>
            <a:gd name="adj1" fmla="val 16028029"/>
            <a:gd name="adj2" fmla="val 21091173"/>
            <a:gd name="adj3" fmla="val 4641"/>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sp>
    <dsp:sp modelId="{68960B9D-7CD2-43C8-ABD6-E5EC6AA775A7}">
      <dsp:nvSpPr>
        <dsp:cNvPr id="0" name=""/>
        <dsp:cNvSpPr/>
      </dsp:nvSpPr>
      <dsp:spPr>
        <a:xfrm>
          <a:off x="3166949" y="1447791"/>
          <a:ext cx="1603325" cy="1603325"/>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u="sng" kern="1200" dirty="0" err="1" smtClean="0">
              <a:solidFill>
                <a:srgbClr val="FF0000"/>
              </a:solidFill>
              <a:latin typeface="Cambria" panose="02040503050406030204" pitchFamily="18" charset="0"/>
            </a:rPr>
            <a:t>Qasja</a:t>
          </a:r>
          <a:r>
            <a:rPr lang="en-US" sz="1500" b="1" u="sng" kern="1200" dirty="0" smtClean="0">
              <a:solidFill>
                <a:srgbClr val="FF0000"/>
              </a:solidFill>
              <a:latin typeface="Cambria" panose="02040503050406030204" pitchFamily="18" charset="0"/>
            </a:rPr>
            <a:t> </a:t>
          </a:r>
          <a:r>
            <a:rPr lang="en-US" sz="1500" b="1" u="sng" kern="1200" dirty="0" err="1" smtClean="0">
              <a:solidFill>
                <a:srgbClr val="FF0000"/>
              </a:solidFill>
              <a:latin typeface="Cambria" panose="02040503050406030204" pitchFamily="18" charset="0"/>
            </a:rPr>
            <a:t>në</a:t>
          </a:r>
          <a:r>
            <a:rPr lang="en-US" sz="1500" b="1" u="sng" kern="1200" dirty="0" smtClean="0">
              <a:solidFill>
                <a:srgbClr val="FF0000"/>
              </a:solidFill>
              <a:latin typeface="Cambria" panose="02040503050406030204" pitchFamily="18" charset="0"/>
            </a:rPr>
            <a:t> </a:t>
          </a:r>
          <a:r>
            <a:rPr lang="en-US" sz="1500" b="1" u="sng" kern="1200" dirty="0" err="1" smtClean="0">
              <a:solidFill>
                <a:srgbClr val="FF0000"/>
              </a:solidFill>
              <a:latin typeface="Cambria" panose="02040503050406030204" pitchFamily="18" charset="0"/>
            </a:rPr>
            <a:t>informacion</a:t>
          </a:r>
          <a:endParaRPr lang="en-US" sz="1500" b="1" u="sng" kern="1200" dirty="0">
            <a:solidFill>
              <a:srgbClr val="FF0000"/>
            </a:solidFill>
            <a:latin typeface="Cambria" panose="02040503050406030204" pitchFamily="18" charset="0"/>
          </a:endParaRPr>
        </a:p>
      </dsp:txBody>
      <dsp:txXfrm>
        <a:off x="3401751" y="1682593"/>
        <a:ext cx="1133721" cy="1133721"/>
      </dsp:txXfrm>
    </dsp:sp>
    <dsp:sp modelId="{438D1BAC-EEB5-44B8-89E4-5EE0236567F6}">
      <dsp:nvSpPr>
        <dsp:cNvPr id="0" name=""/>
        <dsp:cNvSpPr/>
      </dsp:nvSpPr>
      <dsp:spPr>
        <a:xfrm>
          <a:off x="2760604" y="152398"/>
          <a:ext cx="2268594" cy="1122327"/>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latin typeface="Cambria" panose="02040503050406030204" pitchFamily="18" charset="0"/>
            </a:rPr>
            <a:t>Transparenca</a:t>
          </a:r>
          <a:endParaRPr lang="en-US" sz="1800" b="1" kern="1200" dirty="0">
            <a:latin typeface="Cambria" panose="02040503050406030204" pitchFamily="18" charset="0"/>
          </a:endParaRPr>
        </a:p>
      </dsp:txBody>
      <dsp:txXfrm>
        <a:off x="3092832" y="316759"/>
        <a:ext cx="1604138" cy="793605"/>
      </dsp:txXfrm>
    </dsp:sp>
    <dsp:sp modelId="{0C8123E1-2175-451C-82A6-C6397DD56A82}">
      <dsp:nvSpPr>
        <dsp:cNvPr id="0" name=""/>
        <dsp:cNvSpPr/>
      </dsp:nvSpPr>
      <dsp:spPr>
        <a:xfrm>
          <a:off x="4575814" y="1600198"/>
          <a:ext cx="2172545" cy="1122327"/>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latin typeface="Cambria" panose="02040503050406030204" pitchFamily="18" charset="0"/>
            </a:rPr>
            <a:t>Llogaridhënja</a:t>
          </a:r>
          <a:endParaRPr lang="en-US" sz="1800" b="1" kern="1200" dirty="0">
            <a:latin typeface="Cambria" panose="02040503050406030204" pitchFamily="18" charset="0"/>
          </a:endParaRPr>
        </a:p>
      </dsp:txBody>
      <dsp:txXfrm>
        <a:off x="4893976" y="1764559"/>
        <a:ext cx="1536221" cy="793605"/>
      </dsp:txXfrm>
    </dsp:sp>
    <dsp:sp modelId="{A231940E-AF8C-4FC3-99B6-21354E1582E5}">
      <dsp:nvSpPr>
        <dsp:cNvPr id="0" name=""/>
        <dsp:cNvSpPr/>
      </dsp:nvSpPr>
      <dsp:spPr>
        <a:xfrm>
          <a:off x="2709754" y="3352792"/>
          <a:ext cx="2464205" cy="1057659"/>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latin typeface="Cambria" panose="02040503050406030204" pitchFamily="18" charset="0"/>
            </a:rPr>
            <a:t>Lufta</a:t>
          </a:r>
          <a:r>
            <a:rPr lang="en-US" sz="1800" b="1" kern="1200" dirty="0" smtClean="0">
              <a:latin typeface="Cambria" panose="02040503050406030204" pitchFamily="18" charset="0"/>
            </a:rPr>
            <a:t> </a:t>
          </a:r>
          <a:r>
            <a:rPr lang="en-US" sz="1800" b="1" kern="1200" dirty="0" err="1" smtClean="0">
              <a:latin typeface="Cambria" panose="02040503050406030204" pitchFamily="18" charset="0"/>
            </a:rPr>
            <a:t>kundër</a:t>
          </a:r>
          <a:r>
            <a:rPr lang="en-US" sz="1800" b="1" kern="1200" dirty="0" smtClean="0">
              <a:latin typeface="Cambria" panose="02040503050406030204" pitchFamily="18" charset="0"/>
            </a:rPr>
            <a:t> </a:t>
          </a:r>
          <a:r>
            <a:rPr lang="en-US" sz="1800" b="1" kern="1200" dirty="0" err="1" smtClean="0">
              <a:latin typeface="Cambria" panose="02040503050406030204" pitchFamily="18" charset="0"/>
            </a:rPr>
            <a:t>korrupcion</a:t>
          </a:r>
          <a:endParaRPr lang="en-US" sz="1800" b="1" kern="1200" dirty="0">
            <a:latin typeface="Cambria" panose="02040503050406030204" pitchFamily="18" charset="0"/>
          </a:endParaRPr>
        </a:p>
      </dsp:txBody>
      <dsp:txXfrm>
        <a:off x="3070628" y="3507683"/>
        <a:ext cx="1742457" cy="747877"/>
      </dsp:txXfrm>
    </dsp:sp>
    <dsp:sp modelId="{81FDF0CC-39EA-44A7-9ED5-846560F892C5}">
      <dsp:nvSpPr>
        <dsp:cNvPr id="0" name=""/>
        <dsp:cNvSpPr/>
      </dsp:nvSpPr>
      <dsp:spPr>
        <a:xfrm>
          <a:off x="1295396" y="1731927"/>
          <a:ext cx="2046856" cy="1011273"/>
        </a:xfrm>
        <a:prstGeom prst="ellips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err="1" smtClean="0">
              <a:latin typeface="Cambria" panose="02040503050406030204" pitchFamily="18" charset="0"/>
            </a:rPr>
            <a:t>Profesionalizmi</a:t>
          </a:r>
          <a:endParaRPr lang="en-US" sz="1500" b="1" kern="1200" dirty="0">
            <a:latin typeface="Cambria" panose="02040503050406030204" pitchFamily="18" charset="0"/>
          </a:endParaRPr>
        </a:p>
      </dsp:txBody>
      <dsp:txXfrm>
        <a:off x="1595151" y="1880025"/>
        <a:ext cx="1447346" cy="71507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88064-5EE9-4A9F-A5CB-5B1B21B9AAF1}" type="datetimeFigureOut">
              <a:rPr lang="en-US" smtClean="0"/>
              <a:pPr/>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8A0E4-D536-40AD-9DB5-8F87401BFC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88064-5EE9-4A9F-A5CB-5B1B21B9AAF1}" type="datetimeFigureOut">
              <a:rPr lang="en-US" smtClean="0"/>
              <a:pPr/>
              <a:t>11/20/2018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8A0E4-D536-40AD-9DB5-8F87401BFC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cid:ii_1533cb4b746fda4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799"/>
            <a:ext cx="7772400" cy="1585887"/>
          </a:xfrm>
        </p:spPr>
        <p:txBody>
          <a:bodyPr>
            <a:normAutofit fontScale="90000"/>
          </a:bodyPr>
          <a:lstStyle/>
          <a:p>
            <a:r>
              <a:rPr lang="fr-CH" b="1" dirty="0" smtClean="0">
                <a:latin typeface="Cambria" panose="02040503050406030204" pitchFamily="18" charset="0"/>
                <a:cs typeface="Arial" pitchFamily="34" charset="0"/>
              </a:rPr>
              <a:t/>
            </a:r>
            <a:br>
              <a:rPr lang="fr-CH" b="1" dirty="0" smtClean="0">
                <a:latin typeface="Cambria" panose="02040503050406030204" pitchFamily="18" charset="0"/>
                <a:cs typeface="Arial" pitchFamily="34" charset="0"/>
              </a:rPr>
            </a:br>
            <a:r>
              <a:rPr lang="fr-CH" b="1" dirty="0" smtClean="0">
                <a:latin typeface="Cambria" panose="02040503050406030204" pitchFamily="18" charset="0"/>
                <a:cs typeface="Arial" pitchFamily="34" charset="0"/>
              </a:rPr>
              <a:t>INTEGRITETI NË PROKURIM PUBLIK DHE MASAT KUNDËR KORRUPSIONIT</a:t>
            </a:r>
            <a:endParaRPr lang="en-US" b="1" dirty="0">
              <a:latin typeface="Cambria" panose="02040503050406030204" pitchFamily="18" charset="0"/>
              <a:cs typeface="Arial" pitchFamily="34" charset="0"/>
            </a:endParaRPr>
          </a:p>
        </p:txBody>
      </p:sp>
      <p:sp>
        <p:nvSpPr>
          <p:cNvPr id="3" name="Subtitle 2"/>
          <p:cNvSpPr>
            <a:spLocks noGrp="1"/>
          </p:cNvSpPr>
          <p:nvPr>
            <p:ph type="subTitle" idx="1"/>
          </p:nvPr>
        </p:nvSpPr>
        <p:spPr>
          <a:xfrm>
            <a:off x="1371600" y="4725144"/>
            <a:ext cx="6400800" cy="913656"/>
          </a:xfrm>
        </p:spPr>
        <p:txBody>
          <a:bodyPr>
            <a:normAutofit fontScale="85000" lnSpcReduction="20000"/>
          </a:bodyPr>
          <a:lstStyle/>
          <a:p>
            <a:r>
              <a:rPr lang="fr-CH" dirty="0" err="1" smtClean="0">
                <a:solidFill>
                  <a:schemeClr val="tx1"/>
                </a:solidFill>
                <a:latin typeface="Cambria" panose="02040503050406030204" pitchFamily="18" charset="0"/>
                <a:cs typeface="Arial" pitchFamily="34" charset="0"/>
              </a:rPr>
              <a:t>Moduli</a:t>
            </a:r>
            <a:r>
              <a:rPr lang="fr-CH" dirty="0" smtClean="0">
                <a:solidFill>
                  <a:schemeClr val="tx1"/>
                </a:solidFill>
                <a:latin typeface="Cambria" panose="02040503050406030204" pitchFamily="18" charset="0"/>
                <a:cs typeface="Arial" pitchFamily="34" charset="0"/>
              </a:rPr>
              <a:t> i </a:t>
            </a:r>
            <a:r>
              <a:rPr lang="fr-CH" dirty="0" err="1" smtClean="0">
                <a:solidFill>
                  <a:schemeClr val="tx1"/>
                </a:solidFill>
                <a:latin typeface="Cambria" panose="02040503050406030204" pitchFamily="18" charset="0"/>
                <a:cs typeface="Arial" pitchFamily="34" charset="0"/>
              </a:rPr>
              <a:t>trajnimit</a:t>
            </a:r>
            <a:r>
              <a:rPr lang="fr-CH" dirty="0" smtClean="0">
                <a:solidFill>
                  <a:schemeClr val="tx1"/>
                </a:solidFill>
                <a:latin typeface="Cambria" panose="02040503050406030204" pitchFamily="18" charset="0"/>
                <a:cs typeface="Arial" pitchFamily="34" charset="0"/>
              </a:rPr>
              <a:t> </a:t>
            </a:r>
            <a:r>
              <a:rPr lang="fr-CH" dirty="0" smtClean="0">
                <a:solidFill>
                  <a:schemeClr val="tx1"/>
                </a:solidFill>
                <a:latin typeface="Cambria" panose="02040503050406030204" pitchFamily="18" charset="0"/>
                <a:cs typeface="Arial" pitchFamily="34" charset="0"/>
              </a:rPr>
              <a:t>  </a:t>
            </a:r>
            <a:r>
              <a:rPr lang="fr-CH" dirty="0" smtClean="0">
                <a:solidFill>
                  <a:schemeClr val="tx1"/>
                </a:solidFill>
                <a:latin typeface="Cambria" panose="02040503050406030204" pitchFamily="18" charset="0"/>
                <a:cs typeface="Arial" pitchFamily="34" charset="0"/>
              </a:rPr>
              <a:t>6  </a:t>
            </a:r>
            <a:endParaRPr lang="sq-AL" dirty="0" smtClean="0">
              <a:solidFill>
                <a:schemeClr val="tx1"/>
              </a:solidFill>
              <a:latin typeface="Cambria" panose="02040503050406030204" pitchFamily="18" charset="0"/>
              <a:cs typeface="Arial" pitchFamily="34" charset="0"/>
            </a:endParaRPr>
          </a:p>
          <a:p>
            <a:r>
              <a:rPr lang="fr-CH" dirty="0" smtClean="0">
                <a:solidFill>
                  <a:schemeClr val="tx1"/>
                </a:solidFill>
                <a:latin typeface="Cambria" panose="02040503050406030204" pitchFamily="18" charset="0"/>
                <a:cs typeface="Arial" pitchFamily="34" charset="0"/>
              </a:rPr>
              <a:t> 2018</a:t>
            </a:r>
          </a:p>
          <a:p>
            <a:endParaRPr lang="fr-CH" b="1" dirty="0">
              <a:solidFill>
                <a:schemeClr val="tx1"/>
              </a:solidFill>
              <a:latin typeface="Cambria" panose="02040503050406030204" pitchFamily="18" charset="0"/>
            </a:endParaRPr>
          </a:p>
          <a:p>
            <a:endParaRPr lang="fr-CH" b="1" dirty="0" smtClean="0">
              <a:solidFill>
                <a:schemeClr val="tx1"/>
              </a:solidFill>
              <a:latin typeface="Cambria" panose="02040503050406030204" pitchFamily="18" charset="0"/>
            </a:endParaRPr>
          </a:p>
          <a:p>
            <a:endParaRPr lang="fr-CH" b="1" dirty="0">
              <a:solidFill>
                <a:schemeClr val="tx1"/>
              </a:solidFill>
              <a:latin typeface="Cambria" panose="02040503050406030204" pitchFamily="18" charset="0"/>
            </a:endParaRPr>
          </a:p>
          <a:p>
            <a:endParaRPr lang="fr-CH" b="1" dirty="0" smtClean="0">
              <a:solidFill>
                <a:schemeClr val="tx1"/>
              </a:solidFill>
              <a:latin typeface="Cambria" panose="02040503050406030204" pitchFamily="18" charset="0"/>
            </a:endParaRPr>
          </a:p>
          <a:p>
            <a:endParaRPr lang="en-US" b="1" dirty="0" smtClean="0">
              <a:solidFill>
                <a:schemeClr val="tx1"/>
              </a:solidFill>
              <a:latin typeface="Cambria" panose="02040503050406030204" pitchFamily="18" charset="0"/>
            </a:endParaRPr>
          </a:p>
          <a:p>
            <a:endParaRPr lang="en-US" dirty="0">
              <a:latin typeface="Cambria" panose="02040503050406030204" pitchFamily="18" charset="0"/>
            </a:endParaRPr>
          </a:p>
        </p:txBody>
      </p:sp>
      <p:pic>
        <p:nvPicPr>
          <p:cNvPr id="4" name="Picture 3" descr="baneriB112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81001"/>
            <a:ext cx="3810000" cy="533399"/>
          </a:xfrm>
          <a:prstGeom prst="rect">
            <a:avLst/>
          </a:prstGeom>
          <a:noFill/>
          <a:ln>
            <a:noFill/>
          </a:ln>
        </p:spPr>
      </p:pic>
      <p:pic>
        <p:nvPicPr>
          <p:cNvPr id="5" name="Picture 4" descr="Inline image 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191001" y="381001"/>
            <a:ext cx="3886200" cy="533399"/>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n-US" dirty="0" err="1" smtClean="0">
                <a:latin typeface="Cambria" panose="02040503050406030204" pitchFamily="18" charset="0"/>
              </a:rPr>
              <a:t>Transparenca</a:t>
            </a:r>
            <a:endParaRPr lang="en-US" dirty="0">
              <a:latin typeface="Cambria" panose="02040503050406030204" pitchFamily="18" charset="0"/>
            </a:endParaRPr>
          </a:p>
        </p:txBody>
      </p:sp>
      <p:sp>
        <p:nvSpPr>
          <p:cNvPr id="3" name="Content Placeholder 2"/>
          <p:cNvSpPr>
            <a:spLocks noGrp="1"/>
          </p:cNvSpPr>
          <p:nvPr>
            <p:ph idx="1"/>
          </p:nvPr>
        </p:nvSpPr>
        <p:spPr>
          <a:xfrm>
            <a:off x="683568" y="1295399"/>
            <a:ext cx="8034950" cy="4648201"/>
          </a:xfrm>
        </p:spPr>
        <p:txBody>
          <a:bodyPr>
            <a:normAutofit fontScale="25000" lnSpcReduction="20000"/>
          </a:bodyPr>
          <a:lstStyle/>
          <a:p>
            <a:pPr marL="0" indent="0" algn="just">
              <a:buNone/>
            </a:pPr>
            <a:r>
              <a:rPr lang="en-US" sz="9600" dirty="0" err="1" smtClean="0">
                <a:latin typeface="Cambria" panose="02040503050406030204" pitchFamily="18" charset="0"/>
                <a:cs typeface="Arial" pitchFamily="34" charset="0"/>
              </a:rPr>
              <a:t>Transparenca</a:t>
            </a:r>
            <a:r>
              <a:rPr lang="en-US" sz="9600" dirty="0" smtClean="0">
                <a:latin typeface="Cambria" panose="02040503050406030204" pitchFamily="18" charset="0"/>
                <a:cs typeface="Arial" pitchFamily="34" charset="0"/>
              </a:rPr>
              <a:t>  </a:t>
            </a:r>
            <a:r>
              <a:rPr lang="en-US" sz="9600" dirty="0" err="1" smtClean="0">
                <a:latin typeface="Cambria" panose="02040503050406030204" pitchFamily="18" charset="0"/>
                <a:cs typeface="Arial" pitchFamily="34" charset="0"/>
              </a:rPr>
              <a:t>shërben</a:t>
            </a:r>
            <a:r>
              <a:rPr lang="en-US" sz="9600" dirty="0" smtClean="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për</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informimin</a:t>
            </a:r>
            <a:r>
              <a:rPr lang="en-US" sz="9600" dirty="0">
                <a:latin typeface="Cambria" panose="02040503050406030204" pitchFamily="18" charset="0"/>
                <a:cs typeface="Arial" pitchFamily="34" charset="0"/>
              </a:rPr>
              <a:t> e </a:t>
            </a:r>
            <a:r>
              <a:rPr lang="fr-CH" sz="9600" dirty="0" smtClean="0">
                <a:latin typeface="Cambria" panose="02040503050406030204" pitchFamily="18" charset="0"/>
                <a:cs typeface="Arial" pitchFamily="34" charset="0"/>
              </a:rPr>
              <a:t> </a:t>
            </a:r>
            <a:r>
              <a:rPr lang="en-US" sz="9600" dirty="0" err="1" smtClean="0">
                <a:latin typeface="Cambria" panose="02040503050406030204" pitchFamily="18" charset="0"/>
                <a:cs typeface="Arial" pitchFamily="34" charset="0"/>
              </a:rPr>
              <a:t>publikut</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qasjen</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në</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legjislacion</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politika</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dhe</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në</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kryerjen</a:t>
            </a:r>
            <a:r>
              <a:rPr lang="en-US" sz="9600" dirty="0">
                <a:latin typeface="Cambria" panose="02040503050406030204" pitchFamily="18" charset="0"/>
                <a:cs typeface="Arial" pitchFamily="34" charset="0"/>
              </a:rPr>
              <a:t> e </a:t>
            </a:r>
            <a:r>
              <a:rPr lang="en-US" sz="9600" dirty="0" err="1">
                <a:latin typeface="Cambria" panose="02040503050406030204" pitchFamily="18" charset="0"/>
                <a:cs typeface="Arial" pitchFamily="34" charset="0"/>
              </a:rPr>
              <a:t>procedurave</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të</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prokurimit</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nga</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ana</a:t>
            </a:r>
            <a:r>
              <a:rPr lang="en-US" sz="9600" dirty="0">
                <a:latin typeface="Cambria" panose="02040503050406030204" pitchFamily="18" charset="0"/>
                <a:cs typeface="Arial" pitchFamily="34" charset="0"/>
              </a:rPr>
              <a:t> e </a:t>
            </a:r>
            <a:r>
              <a:rPr lang="en-US" sz="9600" dirty="0" err="1">
                <a:latin typeface="Cambria" panose="02040503050406030204" pitchFamily="18" charset="0"/>
                <a:cs typeface="Arial" pitchFamily="34" charset="0"/>
              </a:rPr>
              <a:t>institucioneve</a:t>
            </a:r>
            <a:r>
              <a:rPr lang="en-US" sz="9600" dirty="0">
                <a:latin typeface="Cambria" panose="02040503050406030204" pitchFamily="18" charset="0"/>
                <a:cs typeface="Arial" pitchFamily="34" charset="0"/>
              </a:rPr>
              <a:t> </a:t>
            </a:r>
            <a:r>
              <a:rPr lang="en-US" sz="9600" dirty="0" err="1">
                <a:latin typeface="Cambria" panose="02040503050406030204" pitchFamily="18" charset="0"/>
                <a:cs typeface="Arial" pitchFamily="34" charset="0"/>
              </a:rPr>
              <a:t>përgjegjëse</a:t>
            </a:r>
            <a:r>
              <a:rPr lang="en-US" sz="9600" dirty="0" smtClean="0">
                <a:latin typeface="Cambria" panose="02040503050406030204" pitchFamily="18" charset="0"/>
                <a:cs typeface="Arial" pitchFamily="34" charset="0"/>
              </a:rPr>
              <a:t>.</a:t>
            </a:r>
            <a:endParaRPr lang="en-US" sz="9600" dirty="0" smtClean="0">
              <a:solidFill>
                <a:srgbClr val="FF0000"/>
              </a:solidFill>
              <a:latin typeface="Cambria" panose="02040503050406030204" pitchFamily="18" charset="0"/>
              <a:cs typeface="Arial" pitchFamily="34" charset="0"/>
            </a:endParaRPr>
          </a:p>
          <a:p>
            <a:pPr marL="0" indent="0" algn="just">
              <a:buNone/>
            </a:pPr>
            <a:r>
              <a:rPr lang="en-US" sz="9600" dirty="0" err="1">
                <a:latin typeface="Cambria" panose="02040503050406030204" pitchFamily="18" charset="0"/>
                <a:cs typeface="Arial" panose="020B0604020202020204" pitchFamily="34" charset="0"/>
              </a:rPr>
              <a:t>Komunikimi</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efektiv</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dhe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qasja</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informacione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prokurimit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publik</a:t>
            </a:r>
            <a:r>
              <a:rPr lang="en-US" sz="9600" dirty="0">
                <a:latin typeface="Cambria" panose="02040503050406030204" pitchFamily="18" charset="0"/>
                <a:cs typeface="Arial" panose="020B0604020202020204" pitchFamily="34" charset="0"/>
              </a:rPr>
              <a:t> me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gjitha</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palët</a:t>
            </a:r>
            <a:r>
              <a:rPr lang="en-US" sz="9600" dirty="0">
                <a:latin typeface="Cambria" panose="02040503050406030204" pitchFamily="18" charset="0"/>
                <a:cs typeface="Arial" panose="020B0604020202020204" pitchFamily="34" charset="0"/>
              </a:rPr>
              <a:t> e </a:t>
            </a:r>
            <a:r>
              <a:rPr lang="en-US" sz="9600" dirty="0" err="1">
                <a:latin typeface="Cambria" panose="02040503050406030204" pitchFamily="18" charset="0"/>
                <a:cs typeface="Arial" panose="020B0604020202020204" pitchFamily="34" charset="0"/>
              </a:rPr>
              <a:t>përfshira</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është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një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nga</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parakushtet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themelore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për</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suksesin</a:t>
            </a:r>
            <a:r>
              <a:rPr lang="en-US" sz="9600" dirty="0">
                <a:latin typeface="Cambria" panose="02040503050406030204" pitchFamily="18" charset="0"/>
                <a:cs typeface="Arial" panose="020B0604020202020204" pitchFamily="34" charset="0"/>
              </a:rPr>
              <a:t> e </a:t>
            </a:r>
            <a:r>
              <a:rPr lang="en-US" sz="9600" dirty="0" err="1" smtClean="0">
                <a:latin typeface="Cambria" panose="02040503050406030204" pitchFamily="18" charset="0"/>
                <a:cs typeface="Arial" panose="020B0604020202020204" pitchFamily="34" charset="0"/>
              </a:rPr>
              <a:t>gjithë</a:t>
            </a:r>
            <a:r>
              <a:rPr lang="en-US" sz="9600" dirty="0" smtClean="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sistemit</a:t>
            </a:r>
            <a:r>
              <a:rPr lang="en-US" sz="9600" dirty="0">
                <a:latin typeface="Cambria" panose="02040503050406030204" pitchFamily="18" charset="0"/>
                <a:cs typeface="Arial" panose="020B0604020202020204" pitchFamily="34" charset="0"/>
              </a:rPr>
              <a:t>. </a:t>
            </a:r>
          </a:p>
          <a:p>
            <a:pPr marL="0" indent="0" algn="just">
              <a:buNone/>
            </a:pPr>
            <a:endParaRPr lang="en-US" sz="9600" dirty="0" smtClean="0">
              <a:latin typeface="Cambria" panose="02040503050406030204" pitchFamily="18" charset="0"/>
              <a:cs typeface="Arial" panose="020B0604020202020204" pitchFamily="34" charset="0"/>
            </a:endParaRPr>
          </a:p>
          <a:p>
            <a:pPr marL="0" indent="0" algn="just">
              <a:buNone/>
            </a:pPr>
            <a:r>
              <a:rPr lang="en-US" sz="9600" dirty="0" err="1" smtClean="0">
                <a:latin typeface="Cambria" panose="02040503050406030204" pitchFamily="18" charset="0"/>
                <a:cs typeface="Arial" panose="020B0604020202020204" pitchFamily="34" charset="0"/>
              </a:rPr>
              <a:t>Në</a:t>
            </a:r>
            <a:r>
              <a:rPr lang="en-US" sz="9600" dirty="0" smtClean="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funksion</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transparencës</a:t>
            </a:r>
            <a:r>
              <a:rPr lang="en-US" sz="9600" dirty="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institucionet</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duhet</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ti</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përgadisin</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raporte</a:t>
            </a:r>
            <a:r>
              <a:rPr lang="sq-AL" sz="9600" dirty="0" smtClean="0">
                <a:latin typeface="Cambria" panose="02040503050406030204" pitchFamily="18" charset="0"/>
                <a:cs typeface="Arial" panose="020B0604020202020204" pitchFamily="34" charset="0"/>
              </a:rPr>
              <a:t>t</a:t>
            </a:r>
            <a:r>
              <a:rPr lang="en-US" sz="9600" dirty="0" smtClean="0">
                <a:latin typeface="Cambria" panose="02040503050406030204" pitchFamily="18" charset="0"/>
                <a:cs typeface="Arial" panose="020B0604020202020204" pitchFamily="34" charset="0"/>
              </a:rPr>
              <a:t> ne </a:t>
            </a:r>
            <a:r>
              <a:rPr lang="en-US" sz="9600" dirty="0" err="1" smtClean="0">
                <a:latin typeface="Cambria" panose="02040503050406030204" pitchFamily="18" charset="0"/>
                <a:cs typeface="Arial" panose="020B0604020202020204" pitchFamily="34" charset="0"/>
              </a:rPr>
              <a:t>periudha</a:t>
            </a:r>
            <a:r>
              <a:rPr lang="en-US" sz="9600" dirty="0" smtClean="0">
                <a:latin typeface="Cambria" panose="02040503050406030204" pitchFamily="18" charset="0"/>
                <a:cs typeface="Arial" panose="020B0604020202020204" pitchFamily="34" charset="0"/>
              </a:rPr>
              <a:t> te </a:t>
            </a:r>
            <a:r>
              <a:rPr lang="en-US" sz="9600" dirty="0" err="1" smtClean="0">
                <a:latin typeface="Cambria" panose="02040503050406030204" pitchFamily="18" charset="0"/>
                <a:cs typeface="Arial" panose="020B0604020202020204" pitchFamily="34" charset="0"/>
              </a:rPr>
              <a:t>caktuara</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kohore</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Mbajtja</a:t>
            </a:r>
            <a:r>
              <a:rPr lang="en-US" sz="9600" dirty="0" smtClean="0">
                <a:latin typeface="Cambria" panose="02040503050406030204" pitchFamily="18" charset="0"/>
                <a:cs typeface="Arial" panose="020B0604020202020204" pitchFamily="34" charset="0"/>
              </a:rPr>
              <a:t> e </a:t>
            </a:r>
            <a:r>
              <a:rPr lang="en-US" sz="9600" dirty="0" err="1" smtClean="0">
                <a:latin typeface="Cambria" panose="02040503050406030204" pitchFamily="18" charset="0"/>
                <a:cs typeface="Arial" panose="020B0604020202020204" pitchFamily="34" charset="0"/>
              </a:rPr>
              <a:t>punëtorive</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dhe</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konferencave</a:t>
            </a:r>
            <a:r>
              <a:rPr lang="en-US" sz="9600" dirty="0" smtClean="0">
                <a:latin typeface="Cambria" panose="02040503050406030204" pitchFamily="18" charset="0"/>
                <a:cs typeface="Arial" panose="020B0604020202020204" pitchFamily="34" charset="0"/>
              </a:rPr>
              <a:t> me </a:t>
            </a:r>
            <a:r>
              <a:rPr lang="en-US" sz="9600" dirty="0" err="1" smtClean="0">
                <a:latin typeface="Cambria" panose="02040503050406030204" pitchFamily="18" charset="0"/>
                <a:cs typeface="Arial" panose="020B0604020202020204" pitchFamily="34" charset="0"/>
              </a:rPr>
              <a:t>të</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gjithë</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akteret</a:t>
            </a:r>
            <a:r>
              <a:rPr lang="en-US" sz="9600" dirty="0" smtClean="0">
                <a:latin typeface="Cambria" panose="02040503050406030204" pitchFamily="18" charset="0"/>
                <a:cs typeface="Arial" panose="020B0604020202020204" pitchFamily="34" charset="0"/>
              </a:rPr>
              <a:t> e </a:t>
            </a:r>
            <a:r>
              <a:rPr lang="en-US" sz="9600" dirty="0" err="1" smtClean="0">
                <a:latin typeface="Cambria" panose="02040503050406030204" pitchFamily="18" charset="0"/>
                <a:cs typeface="Arial" panose="020B0604020202020204" pitchFamily="34" charset="0"/>
              </a:rPr>
              <a:t>prokurimit</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publik</a:t>
            </a:r>
            <a:r>
              <a:rPr lang="en-US" sz="9600" dirty="0" smtClean="0">
                <a:latin typeface="Cambria" panose="02040503050406030204" pitchFamily="18" charset="0"/>
                <a:cs typeface="Arial" panose="020B0604020202020204" pitchFamily="34" charset="0"/>
              </a:rPr>
              <a:t> me </a:t>
            </a:r>
            <a:r>
              <a:rPr lang="en-US" sz="9600" dirty="0" err="1" smtClean="0">
                <a:latin typeface="Cambria" panose="02040503050406030204" pitchFamily="18" charset="0"/>
                <a:cs typeface="Arial" panose="020B0604020202020204" pitchFamily="34" charset="0"/>
              </a:rPr>
              <a:t>qellim</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të</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mbarëvajtjes</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apo</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sfidave</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qe</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paraqiten</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gjatë</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ushtrimit</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të</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aktiviteteve</a:t>
            </a:r>
            <a:r>
              <a:rPr lang="en-US" sz="9600" dirty="0" smtClean="0">
                <a:latin typeface="Cambria" panose="02040503050406030204" pitchFamily="18" charset="0"/>
                <a:cs typeface="Arial" panose="020B0604020202020204" pitchFamily="34" charset="0"/>
              </a:rPr>
              <a:t> te </a:t>
            </a:r>
            <a:r>
              <a:rPr lang="en-US" sz="9600" dirty="0" err="1" smtClean="0">
                <a:latin typeface="Cambria" panose="02040503050406030204" pitchFamily="18" charset="0"/>
                <a:cs typeface="Arial" panose="020B0604020202020204" pitchFamily="34" charset="0"/>
              </a:rPr>
              <a:t>prokurimit</a:t>
            </a:r>
            <a:r>
              <a:rPr lang="en-US" sz="9600" dirty="0" smtClean="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publik</a:t>
            </a:r>
            <a:r>
              <a:rPr lang="sq-AL" sz="9600" dirty="0" smtClean="0">
                <a:latin typeface="Cambria" panose="02040503050406030204" pitchFamily="18" charset="0"/>
                <a:cs typeface="Arial" panose="020B0604020202020204" pitchFamily="34" charset="0"/>
              </a:rPr>
              <a:t>.</a:t>
            </a:r>
            <a:r>
              <a:rPr lang="en-US" sz="9600" dirty="0" smtClean="0">
                <a:latin typeface="Cambria" panose="02040503050406030204" pitchFamily="18" charset="0"/>
                <a:cs typeface="Arial" panose="020B0604020202020204" pitchFamily="34" charset="0"/>
              </a:rPr>
              <a:t> </a:t>
            </a:r>
            <a:endParaRPr lang="en-US" sz="96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658074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Cambria" panose="02040503050406030204" pitchFamily="18" charset="0"/>
              </a:rPr>
              <a:t>Transparenca</a:t>
            </a:r>
            <a:r>
              <a:rPr lang="en-US" dirty="0" smtClean="0">
                <a:latin typeface="Cambria" panose="02040503050406030204" pitchFamily="18" charset="0"/>
              </a:rPr>
              <a:t> me LPP</a:t>
            </a:r>
            <a:endParaRPr lang="en-US" dirty="0">
              <a:latin typeface="Cambria" panose="02040503050406030204" pitchFamily="18"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latin typeface="Cambria" panose="02040503050406030204" pitchFamily="18" charset="0"/>
              </a:rPr>
              <a:t>LPP-ja </a:t>
            </a:r>
            <a:r>
              <a:rPr lang="en-US" dirty="0" err="1" smtClean="0">
                <a:latin typeface="Cambria" panose="02040503050406030204" pitchFamily="18" charset="0"/>
              </a:rPr>
              <a:t>ka</a:t>
            </a:r>
            <a:r>
              <a:rPr lang="en-US" dirty="0" smtClean="0">
                <a:latin typeface="Cambria" panose="02040503050406030204" pitchFamily="18" charset="0"/>
              </a:rPr>
              <a:t> </a:t>
            </a:r>
            <a:r>
              <a:rPr lang="en-US" dirty="0" err="1" smtClean="0">
                <a:latin typeface="Cambria" panose="02040503050406030204" pitchFamily="18" charset="0"/>
              </a:rPr>
              <a:t>paraparë</a:t>
            </a:r>
            <a:r>
              <a:rPr lang="en-US" dirty="0" smtClean="0">
                <a:latin typeface="Cambria" panose="02040503050406030204" pitchFamily="18" charset="0"/>
              </a:rPr>
              <a:t> </a:t>
            </a:r>
            <a:r>
              <a:rPr lang="en-US" dirty="0" err="1" smtClean="0">
                <a:latin typeface="Cambria" panose="02040503050406030204" pitchFamily="18" charset="0"/>
              </a:rPr>
              <a:t>nen</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veçantë</a:t>
            </a:r>
            <a:r>
              <a:rPr lang="en-US" dirty="0" smtClean="0">
                <a:latin typeface="Cambria" panose="02040503050406030204" pitchFamily="18" charset="0"/>
              </a:rPr>
              <a:t> </a:t>
            </a:r>
            <a:r>
              <a:rPr lang="en-US" dirty="0" err="1" smtClean="0">
                <a:latin typeface="Cambria" panose="02040503050406030204" pitchFamily="18" charset="0"/>
              </a:rPr>
              <a:t>sa</a:t>
            </a:r>
            <a:r>
              <a:rPr lang="en-US" dirty="0" smtClean="0">
                <a:latin typeface="Cambria" panose="02040503050406030204" pitchFamily="18" charset="0"/>
              </a:rPr>
              <a:t> i </a:t>
            </a:r>
            <a:r>
              <a:rPr lang="en-US" dirty="0" err="1" smtClean="0">
                <a:latin typeface="Cambria" panose="02040503050406030204" pitchFamily="18" charset="0"/>
              </a:rPr>
              <a:t>përket</a:t>
            </a:r>
            <a:r>
              <a:rPr lang="en-US" dirty="0" smtClean="0">
                <a:latin typeface="Cambria" panose="02040503050406030204" pitchFamily="18" charset="0"/>
              </a:rPr>
              <a:t> </a:t>
            </a:r>
            <a:r>
              <a:rPr lang="en-US" dirty="0" err="1" smtClean="0">
                <a:latin typeface="Cambria" panose="02040503050406030204" pitchFamily="18" charset="0"/>
              </a:rPr>
              <a:t>mjeteve</a:t>
            </a:r>
            <a:r>
              <a:rPr lang="en-US" dirty="0" smtClean="0">
                <a:latin typeface="Cambria" panose="02040503050406030204" pitchFamily="18" charset="0"/>
              </a:rPr>
              <a:t> </a:t>
            </a:r>
            <a:r>
              <a:rPr lang="en-US" dirty="0" err="1" smtClean="0">
                <a:latin typeface="Cambria" panose="02040503050406030204" pitchFamily="18" charset="0"/>
              </a:rPr>
              <a:t>për</a:t>
            </a:r>
            <a:r>
              <a:rPr lang="en-US" dirty="0" smtClean="0">
                <a:latin typeface="Cambria" panose="02040503050406030204" pitchFamily="18" charset="0"/>
              </a:rPr>
              <a:t> </a:t>
            </a:r>
            <a:r>
              <a:rPr lang="en-US" dirty="0" err="1" smtClean="0">
                <a:latin typeface="Cambria" panose="02040503050406030204" pitchFamily="18" charset="0"/>
              </a:rPr>
              <a:t>promovimin</a:t>
            </a:r>
            <a:r>
              <a:rPr lang="en-US" dirty="0" smtClean="0">
                <a:latin typeface="Cambria" panose="02040503050406030204" pitchFamily="18" charset="0"/>
              </a:rPr>
              <a:t> e </a:t>
            </a:r>
            <a:r>
              <a:rPr lang="en-US" dirty="0" err="1" smtClean="0">
                <a:latin typeface="Cambria" panose="02040503050406030204" pitchFamily="18" charset="0"/>
              </a:rPr>
              <a:t>Transparencës</a:t>
            </a:r>
            <a:r>
              <a:rPr lang="en-US" dirty="0" smtClean="0">
                <a:latin typeface="Cambria" panose="02040503050406030204" pitchFamily="18" charset="0"/>
              </a:rPr>
              <a:t> (</a:t>
            </a:r>
            <a:r>
              <a:rPr lang="en-US" dirty="0" err="1" smtClean="0">
                <a:latin typeface="Cambria" panose="02040503050406030204" pitchFamily="18" charset="0"/>
              </a:rPr>
              <a:t>neni</a:t>
            </a:r>
            <a:r>
              <a:rPr lang="en-US" dirty="0" smtClean="0">
                <a:latin typeface="Cambria" panose="02040503050406030204" pitchFamily="18" charset="0"/>
              </a:rPr>
              <a:t> 10).</a:t>
            </a:r>
          </a:p>
          <a:p>
            <a:pPr marL="0" indent="0">
              <a:buNone/>
            </a:pPr>
            <a:r>
              <a:rPr lang="en-US" dirty="0" smtClean="0">
                <a:latin typeface="Cambria" panose="02040503050406030204" pitchFamily="18" charset="0"/>
              </a:rPr>
              <a:t>Me </a:t>
            </a:r>
            <a:r>
              <a:rPr lang="en-US" dirty="0" err="1" smtClean="0">
                <a:latin typeface="Cambria" panose="02040503050406030204" pitchFamily="18" charset="0"/>
              </a:rPr>
              <a:t>këtë</a:t>
            </a:r>
            <a:r>
              <a:rPr lang="en-US" dirty="0" smtClean="0">
                <a:latin typeface="Cambria" panose="02040503050406030204" pitchFamily="18" charset="0"/>
              </a:rPr>
              <a:t> </a:t>
            </a:r>
            <a:r>
              <a:rPr lang="en-US" dirty="0" err="1" smtClean="0">
                <a:latin typeface="Cambria" panose="02040503050406030204" pitchFamily="18" charset="0"/>
              </a:rPr>
              <a:t>nen</a:t>
            </a:r>
            <a:r>
              <a:rPr lang="en-US" dirty="0" smtClean="0">
                <a:latin typeface="Cambria" panose="02040503050406030204" pitchFamily="18" charset="0"/>
              </a:rPr>
              <a:t> </a:t>
            </a:r>
            <a:r>
              <a:rPr lang="en-US" dirty="0" err="1" smtClean="0">
                <a:latin typeface="Cambria" panose="02040503050406030204" pitchFamily="18" charset="0"/>
              </a:rPr>
              <a:t>obligohen</a:t>
            </a:r>
            <a:r>
              <a:rPr lang="en-US" dirty="0" smtClean="0">
                <a:latin typeface="Cambria" panose="02040503050406030204" pitchFamily="18" charset="0"/>
              </a:rPr>
              <a:t> </a:t>
            </a:r>
            <a:r>
              <a:rPr lang="en-US" dirty="0" err="1" smtClean="0">
                <a:latin typeface="Cambria" panose="02040503050406030204" pitchFamily="18" charset="0"/>
              </a:rPr>
              <a:t>autoritetet</a:t>
            </a:r>
            <a:r>
              <a:rPr lang="en-US" dirty="0" smtClean="0">
                <a:latin typeface="Cambria" panose="02040503050406030204" pitchFamily="18" charset="0"/>
              </a:rPr>
              <a:t> </a:t>
            </a:r>
            <a:r>
              <a:rPr lang="en-US" dirty="0" err="1" smtClean="0">
                <a:latin typeface="Cambria" panose="02040503050406030204" pitchFamily="18" charset="0"/>
              </a:rPr>
              <a:t>kontraktuese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mbajnë</a:t>
            </a:r>
            <a:r>
              <a:rPr lang="en-US" dirty="0" smtClean="0">
                <a:latin typeface="Cambria" panose="02040503050406030204" pitchFamily="18" charset="0"/>
              </a:rPr>
              <a:t> </a:t>
            </a:r>
            <a:r>
              <a:rPr lang="en-US" dirty="0" err="1" smtClean="0">
                <a:latin typeface="Cambria" panose="02040503050406030204" pitchFamily="18" charset="0"/>
              </a:rPr>
              <a:t>një</a:t>
            </a:r>
            <a:r>
              <a:rPr lang="en-US" dirty="0" smtClean="0">
                <a:latin typeface="Cambria" panose="02040503050406030204" pitchFamily="18" charset="0"/>
              </a:rPr>
              <a:t> </a:t>
            </a:r>
            <a:r>
              <a:rPr lang="en-US" dirty="0" err="1" smtClean="0">
                <a:latin typeface="Cambria" panose="02040503050406030204" pitchFamily="18" charset="0"/>
              </a:rPr>
              <a:t>përmbledhje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rregulluar</a:t>
            </a:r>
            <a:r>
              <a:rPr lang="en-US" dirty="0" smtClean="0">
                <a:latin typeface="Cambria" panose="02040503050406030204" pitchFamily="18" charset="0"/>
              </a:rPr>
              <a:t> </a:t>
            </a:r>
            <a:r>
              <a:rPr lang="en-US" dirty="0" err="1" smtClean="0">
                <a:latin typeface="Cambria" panose="02040503050406030204" pitchFamily="18" charset="0"/>
              </a:rPr>
              <a:t>dhe</a:t>
            </a:r>
            <a:r>
              <a:rPr lang="en-US" dirty="0" smtClean="0">
                <a:latin typeface="Cambria" panose="02040503050406030204" pitchFamily="18" charset="0"/>
              </a:rPr>
              <a:t> </a:t>
            </a:r>
            <a:r>
              <a:rPr lang="en-US" dirty="0" err="1" smtClean="0">
                <a:latin typeface="Cambria" panose="02040503050406030204" pitchFamily="18" charset="0"/>
              </a:rPr>
              <a:t>gjithpërfshirëse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dhënave</a:t>
            </a:r>
            <a:r>
              <a:rPr lang="en-US" dirty="0" smtClean="0">
                <a:latin typeface="Cambria" panose="02040503050406030204" pitchFamily="18" charset="0"/>
              </a:rPr>
              <a:t> </a:t>
            </a:r>
            <a:r>
              <a:rPr lang="en-US" dirty="0" err="1" smtClean="0">
                <a:latin typeface="Cambria" panose="02040503050406030204" pitchFamily="18" charset="0"/>
              </a:rPr>
              <a:t>për</a:t>
            </a:r>
            <a:r>
              <a:rPr lang="en-US" dirty="0" smtClean="0">
                <a:latin typeface="Cambria" panose="02040503050406030204" pitchFamily="18" charset="0"/>
              </a:rPr>
              <a:t> </a:t>
            </a:r>
            <a:r>
              <a:rPr lang="en-US" dirty="0" err="1" smtClean="0">
                <a:latin typeface="Cambria" panose="02040503050406030204" pitchFamily="18" charset="0"/>
              </a:rPr>
              <a:t>secilin</a:t>
            </a:r>
            <a:r>
              <a:rPr lang="en-US" dirty="0" smtClean="0">
                <a:latin typeface="Cambria" panose="02040503050406030204" pitchFamily="18" charset="0"/>
              </a:rPr>
              <a:t> </a:t>
            </a:r>
            <a:r>
              <a:rPr lang="en-US" dirty="0" err="1" smtClean="0">
                <a:latin typeface="Cambria" panose="02040503050406030204" pitchFamily="18" charset="0"/>
              </a:rPr>
              <a:t>aktivitet</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prokurimit</a:t>
            </a:r>
            <a:r>
              <a:rPr lang="en-US" dirty="0" smtClean="0">
                <a:latin typeface="Cambria" panose="02040503050406030204" pitchFamily="18" charset="0"/>
              </a:rPr>
              <a:t>. E </a:t>
            </a:r>
            <a:r>
              <a:rPr lang="en-US" dirty="0" err="1" smtClean="0">
                <a:latin typeface="Cambria" panose="02040503050406030204" pitchFamily="18" charset="0"/>
              </a:rPr>
              <a:t>gjithë</a:t>
            </a:r>
            <a:r>
              <a:rPr lang="en-US" dirty="0" smtClean="0">
                <a:latin typeface="Cambria" panose="02040503050406030204" pitchFamily="18" charset="0"/>
              </a:rPr>
              <a:t> </a:t>
            </a:r>
            <a:r>
              <a:rPr lang="en-US" dirty="0" err="1" smtClean="0">
                <a:latin typeface="Cambria" panose="02040503050406030204" pitchFamily="18" charset="0"/>
              </a:rPr>
              <a:t>kjo</a:t>
            </a:r>
            <a:r>
              <a:rPr lang="en-US" dirty="0">
                <a:latin typeface="Cambria" panose="02040503050406030204" pitchFamily="18" charset="0"/>
              </a:rPr>
              <a:t> </a:t>
            </a:r>
            <a:r>
              <a:rPr lang="en-US" dirty="0" err="1" smtClean="0">
                <a:latin typeface="Cambria" panose="02040503050406030204" pitchFamily="18" charset="0"/>
              </a:rPr>
              <a:t>për</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siguruar</a:t>
            </a:r>
            <a:r>
              <a:rPr lang="en-US" dirty="0" smtClean="0">
                <a:latin typeface="Cambria" panose="02040503050406030204" pitchFamily="18" charset="0"/>
              </a:rPr>
              <a:t> </a:t>
            </a:r>
            <a:r>
              <a:rPr lang="en-US" dirty="0" err="1" smtClean="0">
                <a:latin typeface="Cambria" panose="02040503050406030204" pitchFamily="18" charset="0"/>
              </a:rPr>
              <a:t>qasje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arsyeshme</a:t>
            </a:r>
            <a:r>
              <a:rPr lang="en-US" dirty="0" smtClean="0">
                <a:latin typeface="Cambria" panose="02040503050406030204" pitchFamily="18" charset="0"/>
              </a:rPr>
              <a:t> </a:t>
            </a:r>
            <a:r>
              <a:rPr lang="en-US" dirty="0" err="1" smtClean="0">
                <a:latin typeface="Cambria" panose="02040503050406030204" pitchFamily="18" charset="0"/>
              </a:rPr>
              <a:t>palës</a:t>
            </a:r>
            <a:r>
              <a:rPr lang="en-US" dirty="0" smtClean="0">
                <a:latin typeface="Cambria" panose="02040503050406030204" pitchFamily="18" charset="0"/>
              </a:rPr>
              <a:t> </a:t>
            </a:r>
            <a:r>
              <a:rPr lang="en-US" dirty="0" err="1" smtClean="0">
                <a:latin typeface="Cambria" panose="02040503050406030204" pitchFamily="18" charset="0"/>
              </a:rPr>
              <a:t>që</a:t>
            </a:r>
            <a:r>
              <a:rPr lang="en-US" dirty="0" smtClean="0">
                <a:latin typeface="Cambria" panose="02040503050406030204" pitchFamily="18" charset="0"/>
              </a:rPr>
              <a:t> </a:t>
            </a:r>
            <a:r>
              <a:rPr lang="en-US" dirty="0" err="1" smtClean="0">
                <a:latin typeface="Cambria" panose="02040503050406030204" pitchFamily="18" charset="0"/>
              </a:rPr>
              <a:t>kërkon</a:t>
            </a:r>
            <a:r>
              <a:rPr lang="en-US" dirty="0" smtClean="0">
                <a:latin typeface="Cambria" panose="02040503050406030204" pitchFamily="18" charset="0"/>
              </a:rPr>
              <a:t> </a:t>
            </a:r>
            <a:r>
              <a:rPr lang="en-US" dirty="0" err="1" smtClean="0">
                <a:latin typeface="Cambria" panose="02040503050406030204" pitchFamily="18" charset="0"/>
              </a:rPr>
              <a:t>qasje</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dhënat</a:t>
            </a:r>
            <a:r>
              <a:rPr lang="en-US" dirty="0" smtClean="0">
                <a:latin typeface="Cambria" panose="02040503050406030204" pitchFamily="18" charset="0"/>
              </a:rPr>
              <a:t> e </a:t>
            </a:r>
            <a:r>
              <a:rPr lang="en-US" dirty="0" err="1" smtClean="0">
                <a:latin typeface="Cambria" panose="02040503050406030204" pitchFamily="18" charset="0"/>
              </a:rPr>
              <a:t>aktiviteteve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prokurimit</a:t>
            </a:r>
            <a:r>
              <a:rPr lang="en-US" dirty="0" smtClean="0">
                <a:latin typeface="Cambria" panose="02040503050406030204" pitchFamily="18" charset="0"/>
              </a:rPr>
              <a:t> </a:t>
            </a:r>
            <a:r>
              <a:rPr lang="en-US" dirty="0" err="1" smtClean="0">
                <a:latin typeface="Cambria" panose="02040503050406030204" pitchFamily="18" charset="0"/>
              </a:rPr>
              <a:t>perveç</a:t>
            </a:r>
            <a:r>
              <a:rPr lang="en-US" dirty="0" smtClean="0">
                <a:latin typeface="Cambria" panose="02040503050406030204" pitchFamily="18" charset="0"/>
              </a:rPr>
              <a:t> </a:t>
            </a:r>
            <a:r>
              <a:rPr lang="en-US" dirty="0" err="1" smtClean="0">
                <a:latin typeface="Cambria" panose="02040503050406030204" pitchFamily="18" charset="0"/>
              </a:rPr>
              <a:t>informat</a:t>
            </a:r>
            <a:r>
              <a:rPr lang="sq-AL" dirty="0" smtClean="0">
                <a:latin typeface="Cambria" panose="02040503050406030204" pitchFamily="18" charset="0"/>
              </a:rPr>
              <a:t>a</a:t>
            </a:r>
            <a:r>
              <a:rPr lang="en-US" dirty="0" err="1" smtClean="0">
                <a:latin typeface="Cambria" panose="02040503050406030204" pitchFamily="18" charset="0"/>
              </a:rPr>
              <a:t>ve</a:t>
            </a:r>
            <a:r>
              <a:rPr lang="en-US" dirty="0" smtClean="0">
                <a:latin typeface="Cambria" panose="02040503050406030204" pitchFamily="18" charset="0"/>
              </a:rPr>
              <a:t> </a:t>
            </a:r>
            <a:r>
              <a:rPr lang="en-US" dirty="0" err="1" smtClean="0">
                <a:latin typeface="Cambria" panose="02040503050406030204" pitchFamily="18" charset="0"/>
              </a:rPr>
              <a:t>sekrete</a:t>
            </a:r>
            <a:r>
              <a:rPr lang="en-US" dirty="0" smtClean="0">
                <a:latin typeface="Cambria" panose="02040503050406030204" pitchFamily="18" charset="0"/>
              </a:rPr>
              <a:t> </a:t>
            </a:r>
            <a:r>
              <a:rPr lang="en-US" dirty="0" err="1" smtClean="0">
                <a:latin typeface="Cambria" panose="02040503050406030204" pitchFamily="18" charset="0"/>
              </a:rPr>
              <a:t>afariste</a:t>
            </a:r>
            <a:r>
              <a:rPr lang="en-US" dirty="0" smtClean="0">
                <a:latin typeface="Cambria" panose="02040503050406030204" pitchFamily="18" charset="0"/>
              </a:rPr>
              <a:t>.</a:t>
            </a:r>
          </a:p>
        </p:txBody>
      </p:sp>
    </p:spTree>
    <p:extLst>
      <p:ext uri="{BB962C8B-B14F-4D97-AF65-F5344CB8AC3E}">
        <p14:creationId xmlns:p14="http://schemas.microsoft.com/office/powerpoint/2010/main" val="490863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panose="02040503050406030204" pitchFamily="18" charset="0"/>
              </a:rPr>
              <a:t>Transparenca</a:t>
            </a:r>
            <a:r>
              <a:rPr lang="en-US" dirty="0" smtClean="0">
                <a:latin typeface="Cambria" panose="02040503050406030204" pitchFamily="18" charset="0"/>
              </a:rPr>
              <a:t> (1) </a:t>
            </a:r>
            <a:endParaRPr lang="en-US" dirty="0">
              <a:latin typeface="Cambria" panose="02040503050406030204" pitchFamily="18" charset="0"/>
            </a:endParaRPr>
          </a:p>
        </p:txBody>
      </p:sp>
      <p:sp>
        <p:nvSpPr>
          <p:cNvPr id="3" name="Content Placeholder 2"/>
          <p:cNvSpPr>
            <a:spLocks noGrp="1"/>
          </p:cNvSpPr>
          <p:nvPr>
            <p:ph idx="1"/>
          </p:nvPr>
        </p:nvSpPr>
        <p:spPr>
          <a:xfrm>
            <a:off x="228600" y="1524000"/>
            <a:ext cx="8229600" cy="4525963"/>
          </a:xfrm>
        </p:spPr>
        <p:txBody>
          <a:bodyPr>
            <a:normAutofit/>
          </a:bodyPr>
          <a:lstStyle/>
          <a:p>
            <a:pPr marL="0" indent="0" algn="just">
              <a:buNone/>
            </a:pPr>
            <a:r>
              <a:rPr lang="sq-AL" dirty="0" smtClean="0">
                <a:latin typeface="Cambria" panose="02040503050406030204" pitchFamily="18" charset="0"/>
              </a:rPr>
              <a:t>KRPP ka lansuar edhe platformën e sistemit të e-prokurimit, ku</a:t>
            </a:r>
            <a:r>
              <a:rPr lang="en-US" dirty="0" smtClean="0">
                <a:latin typeface="Cambria" panose="02040503050406030204" pitchFamily="18" charset="0"/>
              </a:rPr>
              <a:t> </a:t>
            </a:r>
            <a:r>
              <a:rPr lang="en-US" dirty="0" err="1" smtClean="0">
                <a:latin typeface="Cambria" panose="02040503050406030204" pitchFamily="18" charset="0"/>
              </a:rPr>
              <a:t>synim</a:t>
            </a:r>
            <a:r>
              <a:rPr lang="en-US" dirty="0" smtClean="0">
                <a:latin typeface="Cambria" panose="02040503050406030204" pitchFamily="18" charset="0"/>
              </a:rPr>
              <a:t> </a:t>
            </a:r>
            <a:r>
              <a:rPr lang="en-US" dirty="0" err="1" smtClean="0">
                <a:latin typeface="Cambria" panose="02040503050406030204" pitchFamily="18" charset="0"/>
              </a:rPr>
              <a:t>kryesor</a:t>
            </a:r>
            <a:r>
              <a:rPr lang="en-US" dirty="0" smtClean="0">
                <a:latin typeface="Cambria" panose="02040503050406030204" pitchFamily="18" charset="0"/>
              </a:rPr>
              <a:t> </a:t>
            </a:r>
            <a:r>
              <a:rPr lang="en-US" dirty="0" err="1" smtClean="0">
                <a:latin typeface="Cambria" panose="02040503050406030204" pitchFamily="18" charset="0"/>
              </a:rPr>
              <a:t>i</a:t>
            </a:r>
            <a:r>
              <a:rPr lang="sq-AL" dirty="0" smtClean="0">
                <a:latin typeface="Cambria" panose="02040503050406030204" pitchFamily="18" charset="0"/>
              </a:rPr>
              <a:t> kësaj</a:t>
            </a:r>
            <a:r>
              <a:rPr lang="en-US" dirty="0" smtClean="0">
                <a:latin typeface="Cambria" panose="02040503050406030204" pitchFamily="18" charset="0"/>
              </a:rPr>
              <a:t> platform</a:t>
            </a:r>
            <a:r>
              <a:rPr lang="sq-AL" dirty="0" smtClean="0">
                <a:latin typeface="Cambria" panose="02040503050406030204" pitchFamily="18" charset="0"/>
              </a:rPr>
              <a:t>e</a:t>
            </a:r>
            <a:r>
              <a:rPr lang="en-US" dirty="0" smtClean="0">
                <a:latin typeface="Cambria" panose="02040503050406030204" pitchFamily="18" charset="0"/>
              </a:rPr>
              <a:t> </a:t>
            </a:r>
            <a:r>
              <a:rPr lang="en-US" dirty="0" err="1" smtClean="0">
                <a:latin typeface="Cambria" panose="02040503050406030204" pitchFamily="18" charset="0"/>
              </a:rPr>
              <a:t>është</a:t>
            </a:r>
            <a:r>
              <a:rPr lang="en-US" dirty="0" smtClean="0">
                <a:latin typeface="Cambria" panose="02040503050406030204" pitchFamily="18" charset="0"/>
              </a:rPr>
              <a:t>  </a:t>
            </a:r>
            <a:r>
              <a:rPr lang="en-US" dirty="0" err="1" smtClean="0">
                <a:latin typeface="Cambria" panose="02040503050406030204" pitchFamily="18" charset="0"/>
              </a:rPr>
              <a:t>rritja</a:t>
            </a:r>
            <a:r>
              <a:rPr lang="en-US" dirty="0" smtClean="0">
                <a:latin typeface="Cambria" panose="02040503050406030204" pitchFamily="18" charset="0"/>
              </a:rPr>
              <a:t> e </a:t>
            </a:r>
            <a:r>
              <a:rPr lang="en-US" dirty="0" err="1" smtClean="0">
                <a:latin typeface="Cambria" panose="02040503050406030204" pitchFamily="18" charset="0"/>
              </a:rPr>
              <a:t>transparencës</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sistemin</a:t>
            </a:r>
            <a:r>
              <a:rPr lang="en-US" dirty="0" smtClean="0">
                <a:latin typeface="Cambria" panose="02040503050406030204" pitchFamily="18" charset="0"/>
              </a:rPr>
              <a:t> e </a:t>
            </a:r>
            <a:r>
              <a:rPr lang="en-US" dirty="0" err="1" smtClean="0">
                <a:latin typeface="Cambria" panose="02040503050406030204" pitchFamily="18" charset="0"/>
              </a:rPr>
              <a:t>prokurimit</a:t>
            </a:r>
            <a:r>
              <a:rPr lang="en-US" dirty="0" smtClean="0">
                <a:latin typeface="Cambria" panose="02040503050406030204" pitchFamily="18" charset="0"/>
              </a:rPr>
              <a:t> </a:t>
            </a:r>
            <a:r>
              <a:rPr lang="en-US" dirty="0" err="1" smtClean="0">
                <a:latin typeface="Cambria" panose="02040503050406030204" pitchFamily="18" charset="0"/>
              </a:rPr>
              <a:t>publi</a:t>
            </a:r>
            <a:r>
              <a:rPr lang="sq-AL" dirty="0" smtClean="0">
                <a:latin typeface="Cambria" panose="02040503050406030204" pitchFamily="18" charset="0"/>
              </a:rPr>
              <a:t>k</a:t>
            </a:r>
            <a:r>
              <a:rPr lang="en-US" dirty="0" smtClean="0">
                <a:latin typeface="Cambria" panose="02040503050406030204" pitchFamily="18" charset="0"/>
              </a:rPr>
              <a:t> ne </a:t>
            </a:r>
            <a:r>
              <a:rPr lang="en-US" dirty="0" err="1" smtClean="0">
                <a:latin typeface="Cambria" panose="02040503050406030204" pitchFamily="18" charset="0"/>
              </a:rPr>
              <a:t>Kosovë</a:t>
            </a:r>
            <a:r>
              <a:rPr lang="en-US" dirty="0" smtClean="0">
                <a:latin typeface="Cambria" panose="02040503050406030204" pitchFamily="18" charset="0"/>
              </a:rPr>
              <a:t>. </a:t>
            </a:r>
          </a:p>
          <a:p>
            <a:pPr marL="0" indent="0" algn="just">
              <a:buNone/>
            </a:pPr>
            <a:r>
              <a:rPr lang="en-US" dirty="0" err="1" smtClean="0">
                <a:latin typeface="Cambria" panose="02040503050406030204" pitchFamily="18" charset="0"/>
              </a:rPr>
              <a:t>Gjithashtu</a:t>
            </a:r>
            <a:r>
              <a:rPr lang="en-US" dirty="0" smtClean="0">
                <a:latin typeface="Cambria" panose="02040503050406030204" pitchFamily="18" charset="0"/>
              </a:rPr>
              <a:t>, </a:t>
            </a:r>
            <a:r>
              <a:rPr lang="en-US" dirty="0" err="1" smtClean="0">
                <a:latin typeface="Cambria" panose="02040503050406030204" pitchFamily="18" charset="0"/>
              </a:rPr>
              <a:t>transparenca</a:t>
            </a:r>
            <a:r>
              <a:rPr lang="en-US" dirty="0" smtClean="0">
                <a:latin typeface="Cambria" panose="02040503050406030204" pitchFamily="18" charset="0"/>
              </a:rPr>
              <a:t> </a:t>
            </a:r>
            <a:r>
              <a:rPr lang="en-US" dirty="0" err="1" smtClean="0">
                <a:latin typeface="Cambria" panose="02040503050406030204" pitchFamily="18" charset="0"/>
              </a:rPr>
              <a:t>është</a:t>
            </a:r>
            <a:r>
              <a:rPr lang="en-US" dirty="0" smtClean="0">
                <a:latin typeface="Cambria" panose="02040503050406030204" pitchFamily="18" charset="0"/>
              </a:rPr>
              <a:t> </a:t>
            </a:r>
            <a:r>
              <a:rPr lang="en-US" dirty="0" err="1" smtClean="0">
                <a:latin typeface="Cambria" panose="02040503050406030204" pitchFamily="18" charset="0"/>
              </a:rPr>
              <a:t>vendosur</a:t>
            </a:r>
            <a:r>
              <a:rPr lang="en-US" dirty="0" smtClean="0">
                <a:latin typeface="Cambria" panose="02040503050406030204" pitchFamily="18" charset="0"/>
              </a:rPr>
              <a:t> </a:t>
            </a:r>
            <a:r>
              <a:rPr lang="en-US" dirty="0" err="1" smtClean="0">
                <a:latin typeface="Cambria" panose="02040503050406030204" pitchFamily="18" charset="0"/>
              </a:rPr>
              <a:t>si</a:t>
            </a:r>
            <a:r>
              <a:rPr lang="en-US" dirty="0" smtClean="0">
                <a:latin typeface="Cambria" panose="02040503050406030204" pitchFamily="18" charset="0"/>
              </a:rPr>
              <a:t> </a:t>
            </a:r>
            <a:r>
              <a:rPr lang="en-US" dirty="0" err="1" smtClean="0">
                <a:latin typeface="Cambria" panose="02040503050406030204" pitchFamily="18" charset="0"/>
              </a:rPr>
              <a:t>njëra</a:t>
            </a:r>
            <a:r>
              <a:rPr lang="en-US" dirty="0" smtClean="0">
                <a:latin typeface="Cambria" panose="02040503050406030204" pitchFamily="18" charset="0"/>
              </a:rPr>
              <a:t> </a:t>
            </a:r>
            <a:r>
              <a:rPr lang="en-US" dirty="0" err="1" smtClean="0">
                <a:latin typeface="Cambria" panose="02040503050406030204" pitchFamily="18" charset="0"/>
              </a:rPr>
              <a:t>ndër</a:t>
            </a:r>
            <a:r>
              <a:rPr lang="en-US" dirty="0" smtClean="0">
                <a:latin typeface="Cambria" panose="02040503050406030204" pitchFamily="18" charset="0"/>
              </a:rPr>
              <a:t> </a:t>
            </a:r>
            <a:r>
              <a:rPr lang="en-US" dirty="0" err="1" smtClean="0">
                <a:latin typeface="Cambria" panose="02040503050406030204" pitchFamily="18" charset="0"/>
              </a:rPr>
              <a:t>çështjet</a:t>
            </a:r>
            <a:r>
              <a:rPr lang="en-US" dirty="0" smtClean="0">
                <a:latin typeface="Cambria" panose="02040503050406030204" pitchFamily="18" charset="0"/>
              </a:rPr>
              <a:t> </a:t>
            </a:r>
            <a:r>
              <a:rPr lang="en-US" dirty="0" err="1" smtClean="0">
                <a:latin typeface="Cambria" panose="02040503050406030204" pitchFamily="18" charset="0"/>
              </a:rPr>
              <a:t>kryesore</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Strategjinë</a:t>
            </a:r>
            <a:r>
              <a:rPr lang="en-US" dirty="0" smtClean="0">
                <a:latin typeface="Cambria" panose="02040503050406030204" pitchFamily="18" charset="0"/>
              </a:rPr>
              <a:t> </a:t>
            </a:r>
            <a:r>
              <a:rPr lang="en-US" dirty="0" err="1" smtClean="0">
                <a:latin typeface="Cambria" panose="02040503050406030204" pitchFamily="18" charset="0"/>
              </a:rPr>
              <a:t>Kombëtare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Prokurimit </a:t>
            </a:r>
            <a:r>
              <a:rPr lang="en-US" dirty="0" err="1" smtClean="0">
                <a:latin typeface="Cambria" panose="02040503050406030204" pitchFamily="18" charset="0"/>
              </a:rPr>
              <a:t>Publik</a:t>
            </a:r>
            <a:r>
              <a:rPr lang="en-US" dirty="0" smtClean="0">
                <a:latin typeface="Cambria" panose="02040503050406030204" pitchFamily="18" charset="0"/>
              </a:rPr>
              <a:t> (2017-2021).</a:t>
            </a:r>
          </a:p>
          <a:p>
            <a:pPr marL="0" indent="0">
              <a:buNone/>
            </a:pPr>
            <a:endParaRPr lang="en-US" dirty="0">
              <a:latin typeface="Cambria" panose="02040503050406030204" pitchFamily="18" charset="0"/>
            </a:endParaRPr>
          </a:p>
        </p:txBody>
      </p:sp>
    </p:spTree>
    <p:extLst>
      <p:ext uri="{BB962C8B-B14F-4D97-AF65-F5344CB8AC3E}">
        <p14:creationId xmlns:p14="http://schemas.microsoft.com/office/powerpoint/2010/main" val="2333902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err="1" smtClean="0">
                <a:latin typeface="Cambria" panose="02040503050406030204" pitchFamily="18" charset="0"/>
              </a:rPr>
              <a:t>Publikimi</a:t>
            </a:r>
            <a:r>
              <a:rPr lang="en-US" dirty="0" smtClean="0">
                <a:latin typeface="Cambria" panose="02040503050406030204" pitchFamily="18" charset="0"/>
              </a:rPr>
              <a:t> i </a:t>
            </a:r>
            <a:r>
              <a:rPr lang="en-US" dirty="0" err="1" smtClean="0">
                <a:latin typeface="Cambria" panose="02040503050406030204" pitchFamily="18" charset="0"/>
              </a:rPr>
              <a:t>dokumentëve</a:t>
            </a:r>
            <a:r>
              <a:rPr lang="en-US" dirty="0" smtClean="0">
                <a:latin typeface="Cambria" panose="02040503050406030204" pitchFamily="18" charset="0"/>
              </a:rPr>
              <a:t> </a:t>
            </a:r>
            <a:r>
              <a:rPr lang="en-US" dirty="0" err="1" smtClean="0">
                <a:latin typeface="Cambria" panose="02040503050406030204" pitchFamily="18" charset="0"/>
              </a:rPr>
              <a:t>standarde</a:t>
            </a:r>
            <a:endParaRPr lang="en-US" dirty="0">
              <a:latin typeface="Cambria" panose="02040503050406030204" pitchFamily="18" charset="0"/>
            </a:endParaRPr>
          </a:p>
        </p:txBody>
      </p:sp>
      <p:sp>
        <p:nvSpPr>
          <p:cNvPr id="3" name="Content Placeholder 2"/>
          <p:cNvSpPr>
            <a:spLocks noGrp="1"/>
          </p:cNvSpPr>
          <p:nvPr>
            <p:ph idx="1"/>
          </p:nvPr>
        </p:nvSpPr>
        <p:spPr/>
        <p:txBody>
          <a:bodyPr/>
          <a:lstStyle/>
          <a:p>
            <a:r>
              <a:rPr lang="en-US" dirty="0" err="1" smtClean="0">
                <a:latin typeface="Cambria" panose="02040503050406030204" pitchFamily="18" charset="0"/>
              </a:rPr>
              <a:t>Ofertimi</a:t>
            </a:r>
            <a:r>
              <a:rPr lang="en-US" dirty="0" smtClean="0">
                <a:latin typeface="Cambria" panose="02040503050406030204" pitchFamily="18" charset="0"/>
              </a:rPr>
              <a:t> </a:t>
            </a:r>
            <a:r>
              <a:rPr lang="en-US" dirty="0" err="1" smtClean="0">
                <a:latin typeface="Cambria" panose="02040503050406030204" pitchFamily="18" charset="0"/>
              </a:rPr>
              <a:t>elektronik</a:t>
            </a:r>
            <a:endParaRPr lang="en-US" dirty="0" smtClean="0">
              <a:latin typeface="Cambria" panose="02040503050406030204" pitchFamily="18" charset="0"/>
            </a:endParaRPr>
          </a:p>
          <a:p>
            <a:r>
              <a:rPr lang="en-US" dirty="0" err="1" smtClean="0">
                <a:latin typeface="Cambria" panose="02040503050406030204" pitchFamily="18" charset="0"/>
              </a:rPr>
              <a:t>Publikimi</a:t>
            </a:r>
            <a:r>
              <a:rPr lang="en-US" dirty="0" smtClean="0">
                <a:latin typeface="Cambria" panose="02040503050406030204" pitchFamily="18" charset="0"/>
              </a:rPr>
              <a:t> i </a:t>
            </a:r>
            <a:r>
              <a:rPr lang="en-US" dirty="0" err="1" smtClean="0">
                <a:latin typeface="Cambria" panose="02040503050406030204" pitchFamily="18" charset="0"/>
              </a:rPr>
              <a:t>formularit</a:t>
            </a:r>
            <a:r>
              <a:rPr lang="en-US" dirty="0" smtClean="0">
                <a:latin typeface="Cambria" panose="02040503050406030204" pitchFamily="18" charset="0"/>
              </a:rPr>
              <a:t> B 58</a:t>
            </a:r>
          </a:p>
          <a:p>
            <a:r>
              <a:rPr lang="en-US" dirty="0" err="1" smtClean="0">
                <a:latin typeface="Cambria" panose="02040503050406030204" pitchFamily="18" charset="0"/>
              </a:rPr>
              <a:t>Publikimi</a:t>
            </a:r>
            <a:r>
              <a:rPr lang="en-US" dirty="0" smtClean="0">
                <a:latin typeface="Cambria" panose="02040503050406030204" pitchFamily="18" charset="0"/>
              </a:rPr>
              <a:t> i </a:t>
            </a:r>
            <a:r>
              <a:rPr lang="en-US" dirty="0" err="1" smtClean="0">
                <a:latin typeface="Cambria" panose="02040503050406030204" pitchFamily="18" charset="0"/>
              </a:rPr>
              <a:t>letrave</a:t>
            </a:r>
            <a:r>
              <a:rPr lang="en-US" dirty="0" smtClean="0">
                <a:latin typeface="Cambria" panose="02040503050406030204" pitchFamily="18" charset="0"/>
              </a:rPr>
              <a:t> </a:t>
            </a:r>
            <a:r>
              <a:rPr lang="en-US" dirty="0" err="1" smtClean="0">
                <a:latin typeface="Cambria" panose="02040503050406030204" pitchFamily="18" charset="0"/>
              </a:rPr>
              <a:t>standarde</a:t>
            </a:r>
            <a:r>
              <a:rPr lang="en-US" dirty="0" smtClean="0">
                <a:latin typeface="Cambria" panose="02040503050406030204" pitchFamily="18" charset="0"/>
              </a:rPr>
              <a:t> </a:t>
            </a:r>
            <a:r>
              <a:rPr lang="en-US" dirty="0" err="1" smtClean="0">
                <a:latin typeface="Cambria" panose="02040503050406030204" pitchFamily="18" charset="0"/>
              </a:rPr>
              <a:t>për</a:t>
            </a:r>
            <a:r>
              <a:rPr lang="en-US" dirty="0" smtClean="0">
                <a:latin typeface="Cambria" panose="02040503050406030204" pitchFamily="18" charset="0"/>
              </a:rPr>
              <a:t> </a:t>
            </a:r>
            <a:r>
              <a:rPr lang="en-US" dirty="0" err="1" smtClean="0">
                <a:latin typeface="Cambria" panose="02040503050406030204" pitchFamily="18" charset="0"/>
              </a:rPr>
              <a:t>tenderuesit</a:t>
            </a:r>
            <a:endParaRPr lang="en-US" dirty="0" smtClean="0">
              <a:latin typeface="Cambria" panose="02040503050406030204" pitchFamily="18" charset="0"/>
            </a:endParaRPr>
          </a:p>
          <a:p>
            <a:r>
              <a:rPr lang="en-US" dirty="0" err="1" smtClean="0">
                <a:latin typeface="Cambria" panose="02040503050406030204" pitchFamily="18" charset="0"/>
              </a:rPr>
              <a:t>Publikimi</a:t>
            </a:r>
            <a:r>
              <a:rPr lang="en-US" dirty="0" smtClean="0">
                <a:latin typeface="Cambria" panose="02040503050406030204" pitchFamily="18" charset="0"/>
              </a:rPr>
              <a:t> i </a:t>
            </a:r>
            <a:r>
              <a:rPr lang="en-US" dirty="0" err="1" smtClean="0">
                <a:latin typeface="Cambria" panose="02040503050406030204" pitchFamily="18" charset="0"/>
              </a:rPr>
              <a:t>njoftimit</a:t>
            </a:r>
            <a:r>
              <a:rPr lang="en-US" dirty="0" smtClean="0">
                <a:latin typeface="Cambria" panose="02040503050406030204" pitchFamily="18" charset="0"/>
              </a:rPr>
              <a:t> </a:t>
            </a:r>
            <a:r>
              <a:rPr lang="en-US" dirty="0" err="1" smtClean="0">
                <a:latin typeface="Cambria" panose="02040503050406030204" pitchFamily="18" charset="0"/>
              </a:rPr>
              <a:t>për</a:t>
            </a:r>
            <a:r>
              <a:rPr lang="en-US" dirty="0" smtClean="0">
                <a:latin typeface="Cambria" panose="02040503050406030204" pitchFamily="18" charset="0"/>
              </a:rPr>
              <a:t> </a:t>
            </a:r>
            <a:r>
              <a:rPr lang="en-US" dirty="0" err="1" smtClean="0">
                <a:latin typeface="Cambria" panose="02040503050406030204" pitchFamily="18" charset="0"/>
              </a:rPr>
              <a:t>dhenje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kontrates</a:t>
            </a:r>
            <a:r>
              <a:rPr lang="en-US" dirty="0" smtClean="0">
                <a:latin typeface="Cambria" panose="02040503050406030204" pitchFamily="18" charset="0"/>
              </a:rPr>
              <a:t> </a:t>
            </a:r>
          </a:p>
          <a:p>
            <a:r>
              <a:rPr lang="en-US" dirty="0" err="1" smtClean="0">
                <a:latin typeface="Cambria" panose="02040503050406030204" pitchFamily="18" charset="0"/>
              </a:rPr>
              <a:t>Publikimi</a:t>
            </a:r>
            <a:r>
              <a:rPr lang="en-US" dirty="0" smtClean="0">
                <a:latin typeface="Cambria" panose="02040503050406030204" pitchFamily="18" charset="0"/>
              </a:rPr>
              <a:t> i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gjithë</a:t>
            </a:r>
            <a:r>
              <a:rPr lang="en-US" dirty="0" smtClean="0">
                <a:latin typeface="Cambria" panose="02040503050406030204" pitchFamily="18" charset="0"/>
              </a:rPr>
              <a:t> OE </a:t>
            </a:r>
            <a:r>
              <a:rPr lang="en-US" dirty="0" err="1" smtClean="0">
                <a:latin typeface="Cambria" panose="02040503050406030204" pitchFamily="18" charset="0"/>
              </a:rPr>
              <a:t>pjesëmarrës</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tender</a:t>
            </a:r>
          </a:p>
          <a:p>
            <a:r>
              <a:rPr lang="en-US" dirty="0" err="1" smtClean="0">
                <a:latin typeface="Cambria" panose="02040503050406030204" pitchFamily="18" charset="0"/>
              </a:rPr>
              <a:t>Publikimi</a:t>
            </a:r>
            <a:r>
              <a:rPr lang="en-US" dirty="0" smtClean="0">
                <a:latin typeface="Cambria" panose="02040503050406030204" pitchFamily="18" charset="0"/>
              </a:rPr>
              <a:t> i </a:t>
            </a:r>
            <a:r>
              <a:rPr lang="en-US" dirty="0" err="1" smtClean="0">
                <a:latin typeface="Cambria" panose="02040503050406030204" pitchFamily="18" charset="0"/>
              </a:rPr>
              <a:t>kontratave</a:t>
            </a:r>
            <a:endParaRPr lang="en-US" dirty="0">
              <a:latin typeface="Cambria" panose="02040503050406030204" pitchFamily="18" charset="0"/>
            </a:endParaRPr>
          </a:p>
        </p:txBody>
      </p:sp>
    </p:spTree>
    <p:extLst>
      <p:ext uri="{BB962C8B-B14F-4D97-AF65-F5344CB8AC3E}">
        <p14:creationId xmlns:p14="http://schemas.microsoft.com/office/powerpoint/2010/main" val="128465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648072"/>
          </a:xfrm>
        </p:spPr>
        <p:txBody>
          <a:bodyPr>
            <a:normAutofit fontScale="90000"/>
          </a:bodyPr>
          <a:lstStyle/>
          <a:p>
            <a:r>
              <a:rPr lang="en-GB" dirty="0" err="1" smtClean="0">
                <a:latin typeface="Cambria" panose="02040503050406030204" pitchFamily="18" charset="0"/>
                <a:cs typeface="Arial" pitchFamily="34" charset="0"/>
              </a:rPr>
              <a:t>Llogaridhënja</a:t>
            </a:r>
            <a:r>
              <a:rPr lang="en-GB" dirty="0" smtClean="0">
                <a:latin typeface="Cambria" panose="02040503050406030204" pitchFamily="18" charset="0"/>
                <a:cs typeface="Arial" pitchFamily="34" charset="0"/>
              </a:rPr>
              <a:t/>
            </a:r>
            <a:br>
              <a:rPr lang="en-GB" dirty="0" smtClean="0">
                <a:latin typeface="Cambria" panose="02040503050406030204" pitchFamily="18" charset="0"/>
                <a:cs typeface="Arial" pitchFamily="34" charset="0"/>
              </a:rPr>
            </a:br>
            <a:endParaRPr lang="en-US" dirty="0">
              <a:latin typeface="Cambria" panose="02040503050406030204" pitchFamily="18" charset="0"/>
            </a:endParaRPr>
          </a:p>
        </p:txBody>
      </p:sp>
      <p:sp>
        <p:nvSpPr>
          <p:cNvPr id="3" name="Content Placeholder 2"/>
          <p:cNvSpPr>
            <a:spLocks noGrp="1"/>
          </p:cNvSpPr>
          <p:nvPr>
            <p:ph idx="1"/>
          </p:nvPr>
        </p:nvSpPr>
        <p:spPr>
          <a:xfrm>
            <a:off x="457200" y="1828800"/>
            <a:ext cx="8258204" cy="4912568"/>
          </a:xfrm>
        </p:spPr>
        <p:txBody>
          <a:bodyPr>
            <a:noAutofit/>
          </a:bodyPr>
          <a:lstStyle/>
          <a:p>
            <a:pPr algn="just">
              <a:buNone/>
            </a:pPr>
            <a:r>
              <a:rPr lang="en-US" sz="2300" dirty="0" smtClean="0">
                <a:solidFill>
                  <a:srgbClr val="FF0000"/>
                </a:solidFill>
                <a:latin typeface="Cambria" panose="02040503050406030204" pitchFamily="18" charset="0"/>
                <a:cs typeface="Arial" pitchFamily="34" charset="0"/>
              </a:rPr>
              <a:t> </a:t>
            </a:r>
            <a:r>
              <a:rPr lang="sq-AL" sz="2400" dirty="0" smtClean="0">
                <a:latin typeface="Cambria" panose="02040503050406030204" pitchFamily="18" charset="0"/>
                <a:cs typeface="Arial" pitchFamily="34" charset="0"/>
              </a:rPr>
              <a:t>L</a:t>
            </a:r>
            <a:r>
              <a:rPr lang="en-US" sz="2400" dirty="0" err="1" smtClean="0">
                <a:latin typeface="Cambria" panose="02040503050406030204" pitchFamily="18" charset="0"/>
                <a:cs typeface="Arial" pitchFamily="34" charset="0"/>
              </a:rPr>
              <a:t>logaridhënja</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paraqet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një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nga</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sfidat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kryesore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sistemit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prokurimit</a:t>
            </a:r>
            <a:r>
              <a:rPr lang="sq-AL" sz="2400" dirty="0" smtClean="0">
                <a:latin typeface="Cambria" panose="02040503050406030204" pitchFamily="18" charset="0"/>
                <a:cs typeface="Arial" pitchFamily="34" charset="0"/>
              </a:rPr>
              <a:t> publik</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por</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edhe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sistemit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qeverisjes</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në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përgjithësi</a:t>
            </a:r>
            <a:r>
              <a:rPr lang="en-US" sz="2400" dirty="0" smtClean="0">
                <a:latin typeface="Cambria" panose="02040503050406030204" pitchFamily="18" charset="0"/>
                <a:cs typeface="Arial" pitchFamily="34" charset="0"/>
              </a:rPr>
              <a:t>. </a:t>
            </a:r>
          </a:p>
          <a:p>
            <a:pPr>
              <a:buNone/>
            </a:pPr>
            <a:r>
              <a:rPr lang="en-US" sz="2400" dirty="0" err="1" smtClean="0">
                <a:latin typeface="Cambria" panose="02040503050406030204" pitchFamily="18" charset="0"/>
                <a:cs typeface="Arial" pitchFamily="34" charset="0"/>
              </a:rPr>
              <a:t>Elementet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thelbësore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që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sigurojnë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llogaridhënien</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janë</a:t>
            </a:r>
            <a:r>
              <a:rPr lang="en-US" sz="2400" dirty="0" smtClean="0">
                <a:latin typeface="Cambria" panose="02040503050406030204" pitchFamily="18" charset="0"/>
                <a:cs typeface="Arial" pitchFamily="34" charset="0"/>
              </a:rPr>
              <a:t>: </a:t>
            </a:r>
            <a:endParaRPr lang="sq-AL" sz="2400" dirty="0" smtClean="0">
              <a:latin typeface="Cambria" panose="02040503050406030204" pitchFamily="18" charset="0"/>
              <a:cs typeface="Arial" pitchFamily="34" charset="0"/>
            </a:endParaRPr>
          </a:p>
          <a:p>
            <a:r>
              <a:rPr lang="en-US" sz="2400" b="1" dirty="0" err="1" smtClean="0">
                <a:latin typeface="Cambria" panose="02040503050406030204" pitchFamily="18" charset="0"/>
                <a:cs typeface="Arial" pitchFamily="34" charset="0"/>
              </a:rPr>
              <a:t>Një</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organizim</a:t>
            </a:r>
            <a:r>
              <a:rPr lang="en-US" sz="2400" b="1" dirty="0" smtClean="0">
                <a:latin typeface="Cambria" panose="02040503050406030204" pitchFamily="18" charset="0"/>
                <a:cs typeface="Arial" pitchFamily="34" charset="0"/>
              </a:rPr>
              <a:t> i </a:t>
            </a:r>
            <a:r>
              <a:rPr lang="en-US" sz="2400" b="1" dirty="0" err="1" smtClean="0">
                <a:latin typeface="Cambria" panose="02040503050406030204" pitchFamily="18" charset="0"/>
                <a:cs typeface="Arial" pitchFamily="34" charset="0"/>
              </a:rPr>
              <a:t>duhur</a:t>
            </a:r>
            <a:r>
              <a:rPr lang="en-US" sz="2400" b="1" dirty="0" smtClean="0">
                <a:latin typeface="Cambria" panose="02040503050406030204" pitchFamily="18" charset="0"/>
                <a:cs typeface="Arial" pitchFamily="34" charset="0"/>
              </a:rPr>
              <a:t> i </a:t>
            </a:r>
            <a:r>
              <a:rPr lang="en-US" sz="2400" b="1" dirty="0" err="1" smtClean="0">
                <a:latin typeface="Cambria" panose="02040503050406030204" pitchFamily="18" charset="0"/>
                <a:cs typeface="Arial" pitchFamily="34" charset="0"/>
              </a:rPr>
              <a:t>administratës</a:t>
            </a:r>
            <a:r>
              <a:rPr lang="en-US" sz="2400" b="1" dirty="0" smtClean="0">
                <a:latin typeface="Cambria" panose="02040503050406030204" pitchFamily="18" charset="0"/>
                <a:cs typeface="Arial" pitchFamily="34" charset="0"/>
              </a:rPr>
              <a:t> </a:t>
            </a:r>
            <a:endParaRPr lang="sq-AL" sz="2400" b="1" dirty="0" smtClean="0">
              <a:latin typeface="Cambria" panose="02040503050406030204" pitchFamily="18" charset="0"/>
              <a:cs typeface="Arial" pitchFamily="34" charset="0"/>
            </a:endParaRPr>
          </a:p>
          <a:p>
            <a:r>
              <a:rPr lang="sq-AL" sz="2400" b="1" dirty="0" err="1">
                <a:latin typeface="Cambria" panose="02040503050406030204" pitchFamily="18" charset="0"/>
                <a:cs typeface="Arial" pitchFamily="34" charset="0"/>
              </a:rPr>
              <a:t>Q</a:t>
            </a:r>
            <a:r>
              <a:rPr lang="en-US" sz="2400" b="1" dirty="0" err="1" smtClean="0">
                <a:latin typeface="Cambria" panose="02040503050406030204" pitchFamily="18" charset="0"/>
                <a:cs typeface="Arial" pitchFamily="34" charset="0"/>
              </a:rPr>
              <a:t>asja</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në</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informacione</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publike</a:t>
            </a:r>
            <a:endParaRPr lang="sq-AL" sz="2400" b="1" dirty="0" smtClean="0">
              <a:latin typeface="Cambria" panose="02040503050406030204" pitchFamily="18" charset="0"/>
              <a:cs typeface="Arial" pitchFamily="34" charset="0"/>
            </a:endParaRPr>
          </a:p>
          <a:p>
            <a:r>
              <a:rPr lang="sq-AL" sz="2400" b="1" dirty="0" smtClean="0">
                <a:latin typeface="Cambria" panose="02040503050406030204" pitchFamily="18" charset="0"/>
                <a:cs typeface="Arial" pitchFamily="34" charset="0"/>
              </a:rPr>
              <a:t>N</a:t>
            </a:r>
            <a:r>
              <a:rPr lang="en-US" sz="2400" b="1" dirty="0" err="1" smtClean="0">
                <a:latin typeface="Cambria" panose="02040503050406030204" pitchFamily="18" charset="0"/>
                <a:cs typeface="Arial" pitchFamily="34" charset="0"/>
              </a:rPr>
              <a:t>jë</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sistem</a:t>
            </a:r>
            <a:r>
              <a:rPr lang="en-US" sz="2400" b="1" dirty="0" smtClean="0">
                <a:latin typeface="Cambria" panose="02040503050406030204" pitchFamily="18" charset="0"/>
                <a:cs typeface="Arial" pitchFamily="34" charset="0"/>
              </a:rPr>
              <a:t> i </a:t>
            </a:r>
            <a:r>
              <a:rPr lang="en-US" sz="2400" b="1" dirty="0" err="1" smtClean="0">
                <a:latin typeface="Cambria" panose="02040503050406030204" pitchFamily="18" charset="0"/>
                <a:cs typeface="Arial" pitchFamily="34" charset="0"/>
              </a:rPr>
              <a:t>kontrollit</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dhe</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balancës</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në</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mes</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të</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pushteteve</a:t>
            </a:r>
            <a:endParaRPr lang="sq-AL" sz="2400" b="1" dirty="0" smtClean="0">
              <a:latin typeface="Cambria" panose="02040503050406030204" pitchFamily="18" charset="0"/>
              <a:cs typeface="Arial" pitchFamily="34" charset="0"/>
            </a:endParaRPr>
          </a:p>
          <a:p>
            <a:r>
              <a:rPr lang="sq-AL" sz="2400" b="1" dirty="0" smtClean="0">
                <a:latin typeface="Cambria" panose="02040503050406030204" pitchFamily="18" charset="0"/>
                <a:cs typeface="Arial" pitchFamily="34" charset="0"/>
              </a:rPr>
              <a:t>N</a:t>
            </a:r>
            <a:r>
              <a:rPr lang="en-US" sz="2400" b="1" dirty="0" err="1" smtClean="0">
                <a:latin typeface="Cambria" panose="02040503050406030204" pitchFamily="18" charset="0"/>
                <a:cs typeface="Arial" pitchFamily="34" charset="0"/>
              </a:rPr>
              <a:t>jë</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sistem</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efikas</a:t>
            </a:r>
            <a:r>
              <a:rPr lang="en-US" sz="2400" b="1" dirty="0" smtClean="0">
                <a:latin typeface="Cambria" panose="02040503050406030204" pitchFamily="18" charset="0"/>
                <a:cs typeface="Arial" pitchFamily="34" charset="0"/>
              </a:rPr>
              <a:t> i </a:t>
            </a:r>
            <a:r>
              <a:rPr lang="en-US" sz="2400" b="1" dirty="0" err="1" smtClean="0">
                <a:latin typeface="Cambria" panose="02040503050406030204" pitchFamily="18" charset="0"/>
                <a:cs typeface="Arial" pitchFamily="34" charset="0"/>
              </a:rPr>
              <a:t>brendshëm</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për</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ankesat</a:t>
            </a:r>
            <a:r>
              <a:rPr lang="en-US" sz="2400" b="1" dirty="0" smtClean="0">
                <a:latin typeface="Cambria" panose="02040503050406030204" pitchFamily="18" charset="0"/>
                <a:cs typeface="Arial" pitchFamily="34" charset="0"/>
              </a:rPr>
              <a:t> administrative</a:t>
            </a:r>
            <a:endParaRPr lang="sq-AL" sz="2400" b="1" dirty="0">
              <a:latin typeface="Cambria" panose="02040503050406030204" pitchFamily="18" charset="0"/>
              <a:cs typeface="Arial" pitchFamily="34" charset="0"/>
            </a:endParaRPr>
          </a:p>
          <a:p>
            <a:r>
              <a:rPr lang="sq-AL" sz="2400" b="1" dirty="0" smtClean="0">
                <a:latin typeface="Cambria" panose="02040503050406030204" pitchFamily="18" charset="0"/>
                <a:cs typeface="Arial" pitchFamily="34" charset="0"/>
              </a:rPr>
              <a:t>M</a:t>
            </a:r>
            <a:r>
              <a:rPr lang="en-US" sz="2400" b="1" dirty="0" err="1" smtClean="0">
                <a:latin typeface="Cambria" panose="02040503050406030204" pitchFamily="18" charset="0"/>
                <a:cs typeface="Arial" pitchFamily="34" charset="0"/>
              </a:rPr>
              <a:t>bikëqyrja</a:t>
            </a:r>
            <a:r>
              <a:rPr lang="en-US" sz="2400" b="1" dirty="0" smtClean="0">
                <a:latin typeface="Cambria" panose="02040503050406030204" pitchFamily="18" charset="0"/>
                <a:cs typeface="Arial" pitchFamily="34" charset="0"/>
              </a:rPr>
              <a:t> e </a:t>
            </a:r>
            <a:r>
              <a:rPr lang="en-US" sz="2400" b="1" dirty="0" err="1" smtClean="0">
                <a:latin typeface="Cambria" panose="02040503050406030204" pitchFamily="18" charset="0"/>
                <a:cs typeface="Arial" pitchFamily="34" charset="0"/>
              </a:rPr>
              <a:t>pavarur</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dhe</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shqyrtimi</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gjyqësor</a:t>
            </a:r>
            <a:r>
              <a:rPr lang="en-US" sz="2400" b="1" dirty="0" smtClean="0">
                <a:latin typeface="Cambria" panose="02040503050406030204" pitchFamily="18" charset="0"/>
                <a:cs typeface="Arial" pitchFamily="34" charset="0"/>
              </a:rPr>
              <a:t> i </a:t>
            </a:r>
            <a:r>
              <a:rPr lang="en-US" sz="2400" b="1" dirty="0" err="1" smtClean="0">
                <a:latin typeface="Cambria" panose="02040503050406030204" pitchFamily="18" charset="0"/>
                <a:cs typeface="Arial" pitchFamily="34" charset="0"/>
              </a:rPr>
              <a:t>rasteve</a:t>
            </a:r>
            <a:r>
              <a:rPr lang="sq-AL" sz="2400" b="1" dirty="0">
                <a:latin typeface="Cambria" panose="02040503050406030204" pitchFamily="18" charset="0"/>
                <a:cs typeface="Arial" pitchFamily="34" charset="0"/>
              </a:rPr>
              <a:t> </a:t>
            </a:r>
            <a:r>
              <a:rPr lang="en-US" sz="2400" b="1" dirty="0" smtClean="0">
                <a:latin typeface="Cambria" panose="02040503050406030204" pitchFamily="18" charset="0"/>
                <a:cs typeface="Arial" pitchFamily="34" charset="0"/>
              </a:rPr>
              <a:t>administrative. </a:t>
            </a:r>
          </a:p>
          <a:p>
            <a:pPr algn="just">
              <a:buNone/>
            </a:pPr>
            <a:r>
              <a:rPr lang="en-US" sz="2400" dirty="0" smtClean="0">
                <a:latin typeface="Cambria" panose="02040503050406030204" pitchFamily="18" charset="0"/>
                <a:cs typeface="Arial" pitchFamily="34" charset="0"/>
              </a:rPr>
              <a:t> </a:t>
            </a:r>
            <a:endParaRPr lang="en-US" sz="2400" dirty="0">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latin typeface="Cambria" panose="02040503050406030204" pitchFamily="18" charset="0"/>
                <a:cs typeface="Arial" pitchFamily="34" charset="0"/>
              </a:rPr>
              <a:t>Etika</a:t>
            </a:r>
            <a:r>
              <a:rPr lang="en-GB" dirty="0" smtClean="0">
                <a:latin typeface="Cambria" panose="02040503050406030204" pitchFamily="18" charset="0"/>
                <a:cs typeface="Arial" pitchFamily="34" charset="0"/>
              </a:rPr>
              <a:t> </a:t>
            </a:r>
            <a:br>
              <a:rPr lang="en-GB" dirty="0" smtClean="0">
                <a:latin typeface="Cambria" panose="02040503050406030204" pitchFamily="18" charset="0"/>
                <a:cs typeface="Arial" pitchFamily="34" charset="0"/>
              </a:rPr>
            </a:br>
            <a:endParaRPr lang="en-US" dirty="0">
              <a:latin typeface="Cambria" panose="02040503050406030204" pitchFamily="18" charset="0"/>
            </a:endParaRPr>
          </a:p>
        </p:txBody>
      </p:sp>
      <p:sp>
        <p:nvSpPr>
          <p:cNvPr id="3" name="Content Placeholder 2"/>
          <p:cNvSpPr>
            <a:spLocks noGrp="1"/>
          </p:cNvSpPr>
          <p:nvPr>
            <p:ph idx="1"/>
          </p:nvPr>
        </p:nvSpPr>
        <p:spPr>
          <a:xfrm>
            <a:off x="457200" y="1676400"/>
            <a:ext cx="8229600" cy="4848944"/>
          </a:xfrm>
        </p:spPr>
        <p:txBody>
          <a:bodyPr>
            <a:noAutofit/>
          </a:bodyPr>
          <a:lstStyle/>
          <a:p>
            <a:pPr algn="just">
              <a:buNone/>
            </a:pPr>
            <a:r>
              <a:rPr lang="en-US" sz="2400" b="1" dirty="0" err="1" smtClean="0">
                <a:latin typeface="Cambria" panose="02040503050406030204" pitchFamily="18" charset="0"/>
              </a:rPr>
              <a:t>Etika</a:t>
            </a:r>
            <a:r>
              <a:rPr lang="en-US" sz="2400" b="1" dirty="0" smtClean="0">
                <a:latin typeface="Cambria" panose="02040503050406030204" pitchFamily="18" charset="0"/>
              </a:rPr>
              <a:t> </a:t>
            </a:r>
            <a:r>
              <a:rPr lang="en-US" sz="2400" b="1" dirty="0" err="1">
                <a:latin typeface="Cambria" panose="02040503050406030204" pitchFamily="18" charset="0"/>
              </a:rPr>
              <a:t>paraqet</a:t>
            </a:r>
            <a:r>
              <a:rPr lang="en-US" sz="2400" b="1" dirty="0">
                <a:latin typeface="Cambria" panose="02040503050406030204" pitchFamily="18" charset="0"/>
              </a:rPr>
              <a:t> </a:t>
            </a:r>
            <a:r>
              <a:rPr lang="en-US" sz="2400" b="1" dirty="0" err="1">
                <a:latin typeface="Cambria" panose="02040503050406030204" pitchFamily="18" charset="0"/>
              </a:rPr>
              <a:t>një</a:t>
            </a:r>
            <a:r>
              <a:rPr lang="en-US" sz="2400" b="1" dirty="0">
                <a:latin typeface="Cambria" panose="02040503050406030204" pitchFamily="18" charset="0"/>
              </a:rPr>
              <a:t> </a:t>
            </a:r>
            <a:r>
              <a:rPr lang="en-US" sz="2400" b="1" dirty="0" err="1">
                <a:latin typeface="Cambria" panose="02040503050406030204" pitchFamily="18" charset="0"/>
              </a:rPr>
              <a:t>degë</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a:latin typeface="Cambria" panose="02040503050406030204" pitchFamily="18" charset="0"/>
              </a:rPr>
              <a:t>filozofisë</a:t>
            </a:r>
            <a:r>
              <a:rPr lang="en-US" sz="2400" b="1" dirty="0">
                <a:latin typeface="Cambria" panose="02040503050406030204" pitchFamily="18" charset="0"/>
              </a:rPr>
              <a:t> </a:t>
            </a:r>
            <a:r>
              <a:rPr lang="en-US" sz="2400" b="1" dirty="0" err="1">
                <a:latin typeface="Cambria" panose="02040503050406030204" pitchFamily="18" charset="0"/>
              </a:rPr>
              <a:t>që</a:t>
            </a:r>
            <a:r>
              <a:rPr lang="en-US" sz="2400" b="1" dirty="0">
                <a:latin typeface="Cambria" panose="02040503050406030204" pitchFamily="18" charset="0"/>
              </a:rPr>
              <a:t> </a:t>
            </a:r>
            <a:r>
              <a:rPr lang="en-US" sz="2400" b="1" dirty="0" err="1">
                <a:latin typeface="Cambria" panose="02040503050406030204" pitchFamily="18" charset="0"/>
              </a:rPr>
              <a:t>merret</a:t>
            </a:r>
            <a:r>
              <a:rPr lang="en-US" sz="2400" b="1" dirty="0">
                <a:latin typeface="Cambria" panose="02040503050406030204" pitchFamily="18" charset="0"/>
              </a:rPr>
              <a:t> me </a:t>
            </a:r>
            <a:r>
              <a:rPr lang="en-US" sz="2400" b="1" dirty="0" err="1">
                <a:latin typeface="Cambria" panose="02040503050406030204" pitchFamily="18" charset="0"/>
              </a:rPr>
              <a:t>vlerat</a:t>
            </a:r>
            <a:r>
              <a:rPr lang="en-US" sz="2400" b="1" dirty="0">
                <a:latin typeface="Cambria" panose="02040503050406030204" pitchFamily="18" charset="0"/>
              </a:rPr>
              <a:t> </a:t>
            </a:r>
            <a:r>
              <a:rPr lang="en-US" sz="2400" b="1" dirty="0" err="1">
                <a:latin typeface="Cambria" panose="02040503050406030204" pitchFamily="18" charset="0"/>
              </a:rPr>
              <a:t>themelore</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a:latin typeface="Cambria" panose="02040503050406030204" pitchFamily="18" charset="0"/>
              </a:rPr>
              <a:t>marrëdhënieve</a:t>
            </a:r>
            <a:r>
              <a:rPr lang="en-US" sz="2400" b="1" dirty="0">
                <a:latin typeface="Cambria" panose="02040503050406030204" pitchFamily="18" charset="0"/>
              </a:rPr>
              <a:t> </a:t>
            </a:r>
            <a:r>
              <a:rPr lang="en-US" sz="2400" b="1" dirty="0" err="1">
                <a:latin typeface="Cambria" panose="02040503050406030204" pitchFamily="18" charset="0"/>
              </a:rPr>
              <a:t>ndërnjerëzore</a:t>
            </a:r>
            <a:r>
              <a:rPr lang="en-US" sz="2400" b="1" dirty="0">
                <a:latin typeface="Cambria" panose="02040503050406030204" pitchFamily="18" charset="0"/>
              </a:rPr>
              <a:t>, </a:t>
            </a:r>
            <a:r>
              <a:rPr lang="en-US" sz="2400" b="1" dirty="0" err="1">
                <a:latin typeface="Cambria" panose="02040503050406030204" pitchFamily="18" charset="0"/>
              </a:rPr>
              <a:t>që</a:t>
            </a:r>
            <a:r>
              <a:rPr lang="en-US" sz="2400" b="1" dirty="0">
                <a:latin typeface="Cambria" panose="02040503050406030204" pitchFamily="18" charset="0"/>
              </a:rPr>
              <a:t> e </a:t>
            </a:r>
            <a:r>
              <a:rPr lang="en-US" sz="2400" b="1" dirty="0" err="1">
                <a:latin typeface="Cambria" panose="02040503050406030204" pitchFamily="18" charset="0"/>
              </a:rPr>
              <a:t>studion</a:t>
            </a:r>
            <a:r>
              <a:rPr lang="en-US" sz="2400" b="1" dirty="0">
                <a:latin typeface="Cambria" panose="02040503050406030204" pitchFamily="18" charset="0"/>
              </a:rPr>
              <a:t> </a:t>
            </a:r>
            <a:r>
              <a:rPr lang="en-US" sz="2400" b="1" dirty="0" err="1">
                <a:latin typeface="Cambria" panose="02040503050406030204" pitchFamily="18" charset="0"/>
              </a:rPr>
              <a:t>cilësinë</a:t>
            </a:r>
            <a:r>
              <a:rPr lang="en-US" sz="2400" b="1" dirty="0">
                <a:latin typeface="Cambria" panose="02040503050406030204" pitchFamily="18" charset="0"/>
              </a:rPr>
              <a:t> </a:t>
            </a:r>
            <a:r>
              <a:rPr lang="en-US" sz="2400" b="1" dirty="0" err="1">
                <a:latin typeface="Cambria" panose="02040503050406030204" pitchFamily="18" charset="0"/>
              </a:rPr>
              <a:t>dhe</a:t>
            </a:r>
            <a:r>
              <a:rPr lang="en-US" sz="2400" b="1" dirty="0">
                <a:latin typeface="Cambria" panose="02040503050406030204" pitchFamily="18" charset="0"/>
              </a:rPr>
              <a:t> </a:t>
            </a:r>
            <a:r>
              <a:rPr lang="en-US" sz="2400" b="1" dirty="0" err="1">
                <a:latin typeface="Cambria" panose="02040503050406030204" pitchFamily="18" charset="0"/>
              </a:rPr>
              <a:t>bazën</a:t>
            </a:r>
            <a:r>
              <a:rPr lang="en-US" sz="2400" b="1" dirty="0">
                <a:latin typeface="Cambria" panose="02040503050406030204" pitchFamily="18" charset="0"/>
              </a:rPr>
              <a:t> e </a:t>
            </a:r>
            <a:r>
              <a:rPr lang="en-US" sz="2400" b="1" dirty="0" err="1">
                <a:latin typeface="Cambria" panose="02040503050406030204" pitchFamily="18" charset="0"/>
              </a:rPr>
              <a:t>veprave</a:t>
            </a:r>
            <a:r>
              <a:rPr lang="en-US" sz="2400" b="1" dirty="0">
                <a:latin typeface="Cambria" panose="02040503050406030204" pitchFamily="18" charset="0"/>
              </a:rPr>
              <a:t> </a:t>
            </a:r>
            <a:r>
              <a:rPr lang="en-US" sz="2400" b="1" dirty="0" err="1">
                <a:latin typeface="Cambria" panose="02040503050406030204" pitchFamily="18" charset="0"/>
              </a:rPr>
              <a:t>apo</a:t>
            </a:r>
            <a:r>
              <a:rPr lang="en-US" sz="2400" b="1" dirty="0">
                <a:latin typeface="Cambria" panose="02040503050406030204" pitchFamily="18" charset="0"/>
              </a:rPr>
              <a:t> </a:t>
            </a:r>
            <a:r>
              <a:rPr lang="en-US" sz="2400" b="1" dirty="0" err="1">
                <a:latin typeface="Cambria" panose="02040503050406030204" pitchFamily="18" charset="0"/>
              </a:rPr>
              <a:t>sjelljeve</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a:latin typeface="Cambria" panose="02040503050406030204" pitchFamily="18" charset="0"/>
              </a:rPr>
              <a:t>cilat</a:t>
            </a:r>
            <a:r>
              <a:rPr lang="en-US" sz="2400" b="1" dirty="0">
                <a:latin typeface="Cambria" panose="02040503050406030204" pitchFamily="18" charset="0"/>
              </a:rPr>
              <a:t> </a:t>
            </a:r>
            <a:r>
              <a:rPr lang="en-US" sz="2400" b="1" dirty="0" err="1">
                <a:latin typeface="Cambria" panose="02040503050406030204" pitchFamily="18" charset="0"/>
              </a:rPr>
              <a:t>nga</a:t>
            </a:r>
            <a:r>
              <a:rPr lang="en-US" sz="2400" b="1" dirty="0">
                <a:latin typeface="Cambria" panose="02040503050406030204" pitchFamily="18" charset="0"/>
              </a:rPr>
              <a:t> </a:t>
            </a:r>
            <a:r>
              <a:rPr lang="en-US" sz="2400" b="1" dirty="0" err="1">
                <a:latin typeface="Cambria" panose="02040503050406030204" pitchFamily="18" charset="0"/>
              </a:rPr>
              <a:t>këndi</a:t>
            </a:r>
            <a:r>
              <a:rPr lang="en-US" sz="2400" b="1" dirty="0">
                <a:latin typeface="Cambria" panose="02040503050406030204" pitchFamily="18" charset="0"/>
              </a:rPr>
              <a:t> i </a:t>
            </a:r>
            <a:r>
              <a:rPr lang="en-US" sz="2400" b="1" dirty="0" err="1">
                <a:latin typeface="Cambria" panose="02040503050406030204" pitchFamily="18" charset="0"/>
              </a:rPr>
              <a:t>moralit</a:t>
            </a:r>
            <a:r>
              <a:rPr lang="en-US" sz="2400" b="1" dirty="0">
                <a:latin typeface="Cambria" panose="02040503050406030204" pitchFamily="18" charset="0"/>
              </a:rPr>
              <a:t> </a:t>
            </a:r>
            <a:r>
              <a:rPr lang="en-US" sz="2400" b="1" dirty="0" err="1">
                <a:latin typeface="Cambria" panose="02040503050406030204" pitchFamily="18" charset="0"/>
              </a:rPr>
              <a:t>janë</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a:latin typeface="Cambria" panose="02040503050406030204" pitchFamily="18" charset="0"/>
              </a:rPr>
              <a:t>mira</a:t>
            </a:r>
            <a:r>
              <a:rPr lang="en-US" sz="2400" b="1" dirty="0">
                <a:latin typeface="Cambria" panose="02040503050406030204" pitchFamily="18" charset="0"/>
              </a:rPr>
              <a:t> </a:t>
            </a:r>
            <a:r>
              <a:rPr lang="en-US" sz="2400" b="1" dirty="0" err="1">
                <a:latin typeface="Cambria" panose="02040503050406030204" pitchFamily="18" charset="0"/>
              </a:rPr>
              <a:t>apo</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a:latin typeface="Cambria" panose="02040503050406030204" pitchFamily="18" charset="0"/>
              </a:rPr>
              <a:t>këqija</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a:latin typeface="Cambria" panose="02040503050406030204" pitchFamily="18" charset="0"/>
              </a:rPr>
              <a:t>qëlluara</a:t>
            </a:r>
            <a:r>
              <a:rPr lang="en-US" sz="2400" b="1" dirty="0">
                <a:latin typeface="Cambria" panose="02040503050406030204" pitchFamily="18" charset="0"/>
              </a:rPr>
              <a:t> </a:t>
            </a:r>
            <a:r>
              <a:rPr lang="en-US" sz="2400" b="1" dirty="0" err="1">
                <a:latin typeface="Cambria" panose="02040503050406030204" pitchFamily="18" charset="0"/>
              </a:rPr>
              <a:t>apo</a:t>
            </a:r>
            <a:r>
              <a:rPr lang="en-US" sz="2400" b="1" dirty="0">
                <a:latin typeface="Cambria" panose="02040503050406030204" pitchFamily="18" charset="0"/>
              </a:rPr>
              <a:t> </a:t>
            </a:r>
            <a:r>
              <a:rPr lang="en-US" sz="2400" b="1" dirty="0" err="1">
                <a:latin typeface="Cambria" panose="02040503050406030204" pitchFamily="18" charset="0"/>
              </a:rPr>
              <a:t>të</a:t>
            </a:r>
            <a:r>
              <a:rPr lang="en-US" sz="2400" b="1" dirty="0">
                <a:latin typeface="Cambria" panose="02040503050406030204" pitchFamily="18" charset="0"/>
              </a:rPr>
              <a:t> </a:t>
            </a:r>
            <a:r>
              <a:rPr lang="en-US" sz="2400" b="1" dirty="0" err="1" smtClean="0">
                <a:latin typeface="Cambria" panose="02040503050406030204" pitchFamily="18" charset="0"/>
              </a:rPr>
              <a:t>shëmtuara</a:t>
            </a:r>
            <a:r>
              <a:rPr lang="en-US" sz="2400" b="1" dirty="0" smtClean="0">
                <a:latin typeface="Cambria" panose="02040503050406030204" pitchFamily="18" charset="0"/>
              </a:rPr>
              <a:t>.</a:t>
            </a:r>
            <a:endParaRPr lang="sq-AL" sz="2400" b="1" dirty="0">
              <a:solidFill>
                <a:srgbClr val="FF0000"/>
              </a:solidFill>
              <a:latin typeface="Cambria" panose="02040503050406030204" pitchFamily="18" charset="0"/>
              <a:cs typeface="Arial" pitchFamily="34" charset="0"/>
            </a:endParaRPr>
          </a:p>
          <a:p>
            <a:pPr algn="just">
              <a:buNone/>
            </a:pPr>
            <a:r>
              <a:rPr lang="en-US" sz="2400" b="1" dirty="0" err="1" smtClean="0">
                <a:latin typeface="Cambria" panose="02040503050406030204" pitchFamily="18" charset="0"/>
                <a:cs typeface="Arial" pitchFamily="34" charset="0"/>
              </a:rPr>
              <a:t>Dispozitat</a:t>
            </a:r>
            <a:r>
              <a:rPr lang="en-US" sz="2400" b="1" dirty="0" smtClean="0">
                <a:latin typeface="Cambria" panose="02040503050406030204" pitchFamily="18" charset="0"/>
                <a:cs typeface="Arial" pitchFamily="34" charset="0"/>
              </a:rPr>
              <a:t> </a:t>
            </a:r>
            <a:r>
              <a:rPr lang="sq-AL" sz="2400" b="1" dirty="0" smtClean="0">
                <a:latin typeface="Cambria" panose="02040503050406030204" pitchFamily="18" charset="0"/>
                <a:cs typeface="Arial" pitchFamily="34" charset="0"/>
              </a:rPr>
              <a:t>e</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parapara</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për</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Etik</a:t>
            </a:r>
            <a:r>
              <a:rPr lang="sq-AL" sz="2400" b="1" dirty="0" smtClean="0">
                <a:latin typeface="Cambria" panose="02040503050406030204" pitchFamily="18" charset="0"/>
                <a:cs typeface="Arial" pitchFamily="34" charset="0"/>
              </a:rPr>
              <a:t>ë</a:t>
            </a:r>
            <a:r>
              <a:rPr lang="en-US" sz="2400" b="1" dirty="0" smtClean="0">
                <a:latin typeface="Cambria" panose="02040503050406030204" pitchFamily="18" charset="0"/>
                <a:cs typeface="Arial" pitchFamily="34" charset="0"/>
              </a:rPr>
              <a:t>n </a:t>
            </a:r>
            <a:r>
              <a:rPr lang="en-US" sz="2400" b="1" dirty="0" err="1" smtClean="0">
                <a:latin typeface="Cambria" panose="02040503050406030204" pitchFamily="18" charset="0"/>
                <a:cs typeface="Arial" pitchFamily="34" charset="0"/>
              </a:rPr>
              <a:t>nuk</a:t>
            </a:r>
            <a:r>
              <a:rPr lang="en-US" sz="2400" b="1" dirty="0" smtClean="0">
                <a:latin typeface="Cambria" panose="02040503050406030204" pitchFamily="18" charset="0"/>
                <a:cs typeface="Arial" pitchFamily="34" charset="0"/>
              </a:rPr>
              <a:t> </a:t>
            </a:r>
            <a:r>
              <a:rPr lang="en-US" sz="2400" b="1" dirty="0" err="1" smtClean="0">
                <a:latin typeface="Cambria" panose="02040503050406030204" pitchFamily="18" charset="0"/>
                <a:cs typeface="Arial" pitchFamily="34" charset="0"/>
              </a:rPr>
              <a:t>janë</a:t>
            </a:r>
            <a:r>
              <a:rPr lang="sq-AL" sz="2400" b="1" dirty="0" smtClean="0">
                <a:latin typeface="Cambria" panose="02040503050406030204" pitchFamily="18" charset="0"/>
                <a:cs typeface="Arial" pitchFamily="34" charset="0"/>
              </a:rPr>
              <a:t> thjesht një copë letër apo poster, por </a:t>
            </a:r>
            <a:r>
              <a:rPr lang="en-US" sz="2400" b="1" dirty="0" err="1" smtClean="0">
                <a:latin typeface="Cambria" panose="02040503050406030204" pitchFamily="18" charset="0"/>
                <a:cs typeface="Arial" pitchFamily="34" charset="0"/>
              </a:rPr>
              <a:t>janë</a:t>
            </a:r>
            <a:r>
              <a:rPr lang="en-US" sz="2400" b="1" dirty="0" smtClean="0">
                <a:latin typeface="Cambria" panose="02040503050406030204" pitchFamily="18" charset="0"/>
                <a:cs typeface="Arial" pitchFamily="34" charset="0"/>
              </a:rPr>
              <a:t> </a:t>
            </a:r>
            <a:r>
              <a:rPr lang="sq-AL" sz="2400" b="1" dirty="0" smtClean="0">
                <a:latin typeface="Cambria" panose="02040503050406030204" pitchFamily="18" charset="0"/>
                <a:cs typeface="Arial" pitchFamily="34" charset="0"/>
              </a:rPr>
              <a:t>në zemër të çdo politike, procedure, vendimi dhe veprimi në Prokurim Publik. Dëshmitë tregojnë se duke pasur thjesht</a:t>
            </a:r>
            <a:r>
              <a:rPr lang="en-US" sz="2400" b="1" dirty="0" smtClean="0">
                <a:latin typeface="Cambria" panose="02040503050406030204" pitchFamily="18" charset="0"/>
                <a:cs typeface="Arial" pitchFamily="34" charset="0"/>
              </a:rPr>
              <a:t>ë</a:t>
            </a:r>
            <a:r>
              <a:rPr lang="fr-CH" sz="2400" b="1" dirty="0" smtClean="0">
                <a:latin typeface="Cambria" panose="02040503050406030204" pitchFamily="18" charset="0"/>
                <a:cs typeface="Arial" pitchFamily="34" charset="0"/>
              </a:rPr>
              <a:t> </a:t>
            </a:r>
            <a:r>
              <a:rPr lang="sq-AL" sz="2400" b="1" dirty="0" smtClean="0">
                <a:latin typeface="Cambria" panose="02040503050406030204" pitchFamily="18" charset="0"/>
                <a:cs typeface="Arial" pitchFamily="34" charset="0"/>
              </a:rPr>
              <a:t>vetëm një kod të etikës nuk është e mjaftueshme për të zvogëluar sjelljen joprofesionale - por duhet qe të </a:t>
            </a:r>
            <a:r>
              <a:rPr lang="en-US" sz="2400" b="1" dirty="0" err="1" smtClean="0">
                <a:latin typeface="Cambria" panose="02040503050406030204" pitchFamily="18" charset="0"/>
                <a:cs typeface="Arial" pitchFamily="34" charset="0"/>
              </a:rPr>
              <a:t>elaborohet</a:t>
            </a:r>
            <a:r>
              <a:rPr lang="en-US" sz="2400" b="1" dirty="0" smtClean="0">
                <a:latin typeface="Cambria" panose="02040503050406030204" pitchFamily="18" charset="0"/>
                <a:cs typeface="Arial" pitchFamily="34" charset="0"/>
              </a:rPr>
              <a:t> </a:t>
            </a:r>
            <a:r>
              <a:rPr lang="sq-AL" sz="2400" b="1" dirty="0" smtClean="0">
                <a:latin typeface="Cambria" panose="02040503050406030204" pitchFamily="18" charset="0"/>
                <a:cs typeface="Arial" pitchFamily="34" charset="0"/>
              </a:rPr>
              <a:t>dhe t</a:t>
            </a:r>
            <a:r>
              <a:rPr lang="en-US" sz="2400" b="1" dirty="0" smtClean="0">
                <a:latin typeface="Cambria" panose="02040503050406030204" pitchFamily="18" charset="0"/>
                <a:cs typeface="Arial" pitchFamily="34" charset="0"/>
              </a:rPr>
              <a:t>ë</a:t>
            </a:r>
            <a:r>
              <a:rPr lang="sq-AL" sz="2400" b="1" dirty="0" smtClean="0">
                <a:latin typeface="Cambria" panose="02040503050406030204" pitchFamily="18" charset="0"/>
                <a:cs typeface="Arial" pitchFamily="34" charset="0"/>
              </a:rPr>
              <a:t> diskutohet </a:t>
            </a:r>
            <a:r>
              <a:rPr lang="en-GB" sz="2400" b="1" dirty="0" smtClean="0">
                <a:latin typeface="Cambria" panose="02040503050406030204" pitchFamily="18" charset="0"/>
                <a:cs typeface="Arial" pitchFamily="34" charset="0"/>
              </a:rPr>
              <a:t> </a:t>
            </a:r>
            <a:r>
              <a:rPr lang="sq-AL" sz="2400" b="1" dirty="0" smtClean="0">
                <a:latin typeface="Cambria" panose="02040503050406030204" pitchFamily="18" charset="0"/>
                <a:cs typeface="Arial" pitchFamily="34" charset="0"/>
              </a:rPr>
              <a:t>rreth tij si një konsideratë e përditshme </a:t>
            </a:r>
            <a:r>
              <a:rPr lang="fr-CH" sz="2400" b="1" dirty="0" smtClean="0">
                <a:latin typeface="Cambria" panose="02040503050406030204" pitchFamily="18" charset="0"/>
                <a:cs typeface="Arial" pitchFamily="34" charset="0"/>
              </a:rPr>
              <a:t>.</a:t>
            </a:r>
          </a:p>
          <a:p>
            <a:endParaRPr lang="en-US" sz="2400" dirty="0">
              <a:latin typeface="Cambria" panose="020405030504060302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ambria" panose="02040503050406030204" pitchFamily="18" charset="0"/>
                <a:cs typeface="Arial" pitchFamily="34" charset="0"/>
              </a:rPr>
              <a:t>Rezistenca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ndaj</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korrupsionit</a:t>
            </a:r>
            <a:endParaRPr lang="en-US" dirty="0">
              <a:latin typeface="Cambria" panose="02040503050406030204" pitchFamily="18" charset="0"/>
            </a:endParaRPr>
          </a:p>
        </p:txBody>
      </p:sp>
      <p:sp>
        <p:nvSpPr>
          <p:cNvPr id="3" name="Content Placeholder 2"/>
          <p:cNvSpPr>
            <a:spLocks noGrp="1"/>
          </p:cNvSpPr>
          <p:nvPr>
            <p:ph idx="1"/>
          </p:nvPr>
        </p:nvSpPr>
        <p:spPr>
          <a:xfrm>
            <a:off x="457200" y="1905000"/>
            <a:ext cx="8229600" cy="4221163"/>
          </a:xfrm>
        </p:spPr>
        <p:txBody>
          <a:bodyPr>
            <a:normAutofit fontScale="92500" lnSpcReduction="10000"/>
          </a:bodyPr>
          <a:lstStyle/>
          <a:p>
            <a:pPr marL="0" indent="0" algn="just">
              <a:buNone/>
            </a:pPr>
            <a:r>
              <a:rPr lang="en-US" dirty="0" err="1" smtClean="0">
                <a:latin typeface="Cambria" panose="02040503050406030204" pitchFamily="18" charset="0"/>
              </a:rPr>
              <a:t>Korrupsioni</a:t>
            </a:r>
            <a:r>
              <a:rPr lang="en-US" dirty="0" smtClean="0">
                <a:latin typeface="Cambria" panose="02040503050406030204" pitchFamily="18" charset="0"/>
              </a:rPr>
              <a:t> </a:t>
            </a:r>
            <a:r>
              <a:rPr lang="en-US" dirty="0" err="1" smtClean="0">
                <a:latin typeface="Cambria" panose="02040503050406030204" pitchFamily="18" charset="0"/>
              </a:rPr>
              <a:t>është</a:t>
            </a:r>
            <a:r>
              <a:rPr lang="en-US" dirty="0" smtClean="0">
                <a:latin typeface="Cambria" panose="02040503050406030204" pitchFamily="18" charset="0"/>
              </a:rPr>
              <a:t> </a:t>
            </a:r>
            <a:r>
              <a:rPr lang="en-US" dirty="0" err="1" smtClean="0">
                <a:latin typeface="Cambria" panose="02040503050406030204" pitchFamily="18" charset="0"/>
              </a:rPr>
              <a:t>dukuri</a:t>
            </a:r>
            <a:r>
              <a:rPr lang="en-US" dirty="0" smtClean="0">
                <a:latin typeface="Cambria" panose="02040503050406030204" pitchFamily="18" charset="0"/>
              </a:rPr>
              <a:t> negative </a:t>
            </a:r>
            <a:r>
              <a:rPr lang="en-US" dirty="0" err="1" smtClean="0">
                <a:latin typeface="Cambria" panose="02040503050406030204" pitchFamily="18" charset="0"/>
              </a:rPr>
              <a:t>që</a:t>
            </a:r>
            <a:r>
              <a:rPr lang="en-US" dirty="0" smtClean="0">
                <a:latin typeface="Cambria" panose="02040503050406030204" pitchFamily="18" charset="0"/>
              </a:rPr>
              <a:t> </a:t>
            </a:r>
            <a:r>
              <a:rPr lang="en-US" dirty="0" err="1" smtClean="0">
                <a:latin typeface="Cambria" panose="02040503050406030204" pitchFamily="18" charset="0"/>
              </a:rPr>
              <a:t>paraqet</a:t>
            </a:r>
            <a:r>
              <a:rPr lang="en-US" dirty="0" smtClean="0">
                <a:latin typeface="Cambria" panose="02040503050406030204" pitchFamily="18" charset="0"/>
              </a:rPr>
              <a:t> </a:t>
            </a:r>
            <a:r>
              <a:rPr lang="en-US" dirty="0" err="1" smtClean="0">
                <a:latin typeface="Cambria" panose="02040503050406030204" pitchFamily="18" charset="0"/>
              </a:rPr>
              <a:t>një</a:t>
            </a:r>
            <a:r>
              <a:rPr lang="en-US" dirty="0" smtClean="0">
                <a:latin typeface="Cambria" panose="02040503050406030204" pitchFamily="18" charset="0"/>
              </a:rPr>
              <a:t> form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krimit</a:t>
            </a:r>
            <a:r>
              <a:rPr lang="en-US" dirty="0" smtClean="0">
                <a:latin typeface="Cambria" panose="02040503050406030204" pitchFamily="18" charset="0"/>
              </a:rPr>
              <a:t> </a:t>
            </a:r>
            <a:r>
              <a:rPr lang="en-US" dirty="0" err="1" smtClean="0">
                <a:latin typeface="Cambria" panose="02040503050406030204" pitchFamily="18" charset="0"/>
              </a:rPr>
              <a:t>kundër</a:t>
            </a:r>
            <a:r>
              <a:rPr lang="en-US" dirty="0" smtClean="0">
                <a:latin typeface="Cambria" panose="02040503050406030204" pitchFamily="18" charset="0"/>
              </a:rPr>
              <a:t> </a:t>
            </a:r>
            <a:r>
              <a:rPr lang="en-US" dirty="0" err="1" smtClean="0">
                <a:latin typeface="Cambria" panose="02040503050406030204" pitchFamily="18" charset="0"/>
              </a:rPr>
              <a:t>shoqërisë</a:t>
            </a:r>
            <a:r>
              <a:rPr lang="en-US" dirty="0" smtClean="0">
                <a:latin typeface="Cambria" panose="02040503050406030204" pitchFamily="18" charset="0"/>
              </a:rPr>
              <a:t>.</a:t>
            </a:r>
          </a:p>
          <a:p>
            <a:pPr marL="0" indent="0" algn="just">
              <a:buNone/>
            </a:pPr>
            <a:r>
              <a:rPr lang="en-US" dirty="0" err="1" smtClean="0">
                <a:latin typeface="Cambria" panose="02040503050406030204" pitchFamily="18" charset="0"/>
              </a:rPr>
              <a:t>Rezistenca</a:t>
            </a:r>
            <a:r>
              <a:rPr lang="en-US" dirty="0" smtClean="0">
                <a:latin typeface="Cambria" panose="02040503050406030204" pitchFamily="18" charset="0"/>
              </a:rPr>
              <a:t> </a:t>
            </a:r>
            <a:r>
              <a:rPr lang="en-US" dirty="0" err="1" smtClean="0">
                <a:latin typeface="Cambria" panose="02040503050406030204" pitchFamily="18" charset="0"/>
              </a:rPr>
              <a:t>ndaj</a:t>
            </a:r>
            <a:r>
              <a:rPr lang="en-US" dirty="0" smtClean="0">
                <a:latin typeface="Cambria" panose="02040503050406030204" pitchFamily="18" charset="0"/>
              </a:rPr>
              <a:t> </a:t>
            </a:r>
            <a:r>
              <a:rPr lang="en-US" dirty="0" err="1" smtClean="0">
                <a:latin typeface="Cambria" panose="02040503050406030204" pitchFamily="18" charset="0"/>
              </a:rPr>
              <a:t>kësaj</a:t>
            </a:r>
            <a:r>
              <a:rPr lang="en-US" dirty="0" smtClean="0">
                <a:latin typeface="Cambria" panose="02040503050406030204" pitchFamily="18" charset="0"/>
              </a:rPr>
              <a:t> </a:t>
            </a:r>
            <a:r>
              <a:rPr lang="en-US" dirty="0" err="1" smtClean="0">
                <a:latin typeface="Cambria" panose="02040503050406030204" pitchFamily="18" charset="0"/>
              </a:rPr>
              <a:t>dukurie</a:t>
            </a:r>
            <a:r>
              <a:rPr lang="en-US" dirty="0" smtClean="0">
                <a:latin typeface="Cambria" panose="02040503050406030204" pitchFamily="18" charset="0"/>
              </a:rPr>
              <a:t> </a:t>
            </a:r>
            <a:r>
              <a:rPr lang="en-US" dirty="0" err="1" smtClean="0">
                <a:latin typeface="Cambria" panose="02040503050406030204" pitchFamily="18" charset="0"/>
              </a:rPr>
              <a:t>është</a:t>
            </a:r>
            <a:r>
              <a:rPr lang="en-US" dirty="0" smtClean="0">
                <a:latin typeface="Cambria" panose="02040503050406030204" pitchFamily="18" charset="0"/>
              </a:rPr>
              <a:t> </a:t>
            </a:r>
            <a:r>
              <a:rPr lang="en-US" dirty="0" err="1" smtClean="0">
                <a:latin typeface="Cambria" panose="02040503050406030204" pitchFamily="18" charset="0"/>
              </a:rPr>
              <a:t>njëra</a:t>
            </a:r>
            <a:r>
              <a:rPr lang="en-US" dirty="0" smtClean="0">
                <a:latin typeface="Cambria" panose="02040503050406030204" pitchFamily="18" charset="0"/>
              </a:rPr>
              <a:t> </a:t>
            </a:r>
            <a:r>
              <a:rPr lang="en-US" dirty="0" err="1" smtClean="0">
                <a:latin typeface="Cambria" panose="02040503050406030204" pitchFamily="18" charset="0"/>
              </a:rPr>
              <a:t>ndër</a:t>
            </a:r>
            <a:r>
              <a:rPr lang="en-US" dirty="0" smtClean="0">
                <a:latin typeface="Cambria" panose="02040503050406030204" pitchFamily="18" charset="0"/>
              </a:rPr>
              <a:t> </a:t>
            </a:r>
            <a:r>
              <a:rPr lang="en-US" dirty="0" err="1" smtClean="0">
                <a:latin typeface="Cambria" panose="02040503050406030204" pitchFamily="18" charset="0"/>
              </a:rPr>
              <a:t>pikat</a:t>
            </a:r>
            <a:r>
              <a:rPr lang="en-US" dirty="0" smtClean="0">
                <a:latin typeface="Cambria" panose="02040503050406030204" pitchFamily="18" charset="0"/>
              </a:rPr>
              <a:t> </a:t>
            </a:r>
            <a:r>
              <a:rPr lang="en-US" dirty="0" err="1" smtClean="0">
                <a:latin typeface="Cambria" panose="02040503050406030204" pitchFamily="18" charset="0"/>
              </a:rPr>
              <a:t>më</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rëndësishme</a:t>
            </a:r>
            <a:r>
              <a:rPr lang="en-US" dirty="0" smtClean="0">
                <a:latin typeface="Cambria" panose="02040503050406030204" pitchFamily="18" charset="0"/>
              </a:rPr>
              <a:t> </a:t>
            </a:r>
            <a:r>
              <a:rPr lang="en-US" dirty="0" err="1" smtClean="0">
                <a:latin typeface="Cambria" panose="02040503050406030204" pitchFamily="18" charset="0"/>
              </a:rPr>
              <a:t>që</a:t>
            </a:r>
            <a:r>
              <a:rPr lang="en-US" dirty="0" smtClean="0">
                <a:latin typeface="Cambria" panose="02040503050406030204" pitchFamily="18" charset="0"/>
              </a:rPr>
              <a:t> </a:t>
            </a:r>
            <a:r>
              <a:rPr lang="sq-AL" dirty="0" smtClean="0">
                <a:latin typeface="Cambria" panose="02040503050406030204" pitchFamily="18" charset="0"/>
              </a:rPr>
              <a:t>i</a:t>
            </a:r>
            <a:r>
              <a:rPr lang="en-US" dirty="0" smtClean="0">
                <a:latin typeface="Cambria" panose="02040503050406030204" pitchFamily="18" charset="0"/>
              </a:rPr>
              <a:t> </a:t>
            </a:r>
            <a:r>
              <a:rPr lang="en-US" dirty="0" err="1" smtClean="0">
                <a:latin typeface="Cambria" panose="02040503050406030204" pitchFamily="18" charset="0"/>
              </a:rPr>
              <a:t>atribohet</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qenurit</a:t>
            </a:r>
            <a:r>
              <a:rPr lang="en-US" dirty="0" smtClean="0">
                <a:latin typeface="Cambria" panose="02040503050406030204" pitchFamily="18" charset="0"/>
              </a:rPr>
              <a:t> me </a:t>
            </a:r>
            <a:r>
              <a:rPr lang="en-US" dirty="0" err="1" smtClean="0">
                <a:latin typeface="Cambria" panose="02040503050406030204" pitchFamily="18" charset="0"/>
              </a:rPr>
              <a:t>Integritet</a:t>
            </a:r>
            <a:r>
              <a:rPr lang="en-US" dirty="0" smtClean="0">
                <a:latin typeface="Cambria" panose="02040503050406030204" pitchFamily="18" charset="0"/>
              </a:rPr>
              <a:t>.</a:t>
            </a:r>
          </a:p>
          <a:p>
            <a:pPr marL="0" indent="0" algn="just">
              <a:buNone/>
            </a:pPr>
            <a:r>
              <a:rPr lang="en-US" dirty="0" err="1" smtClean="0">
                <a:latin typeface="Cambria" panose="02040503050406030204" pitchFamily="18" charset="0"/>
              </a:rPr>
              <a:t>Rezistenca</a:t>
            </a:r>
            <a:r>
              <a:rPr lang="en-US" dirty="0" smtClean="0">
                <a:latin typeface="Cambria" panose="02040503050406030204" pitchFamily="18" charset="0"/>
              </a:rPr>
              <a:t> </a:t>
            </a:r>
            <a:r>
              <a:rPr lang="en-US" dirty="0" err="1" smtClean="0">
                <a:latin typeface="Cambria" panose="02040503050406030204" pitchFamily="18" charset="0"/>
              </a:rPr>
              <a:t>ndaj</a:t>
            </a:r>
            <a:r>
              <a:rPr lang="en-US" dirty="0" smtClean="0">
                <a:latin typeface="Cambria" panose="02040503050406030204" pitchFamily="18" charset="0"/>
              </a:rPr>
              <a:t> </a:t>
            </a:r>
            <a:r>
              <a:rPr lang="en-US" dirty="0" err="1" smtClean="0">
                <a:latin typeface="Cambria" panose="02040503050406030204" pitchFamily="18" charset="0"/>
              </a:rPr>
              <a:t>korrupsionit</a:t>
            </a:r>
            <a:r>
              <a:rPr lang="en-US" dirty="0" smtClean="0">
                <a:latin typeface="Cambria" panose="02040503050406030204" pitchFamily="18" charset="0"/>
              </a:rPr>
              <a:t> </a:t>
            </a:r>
            <a:r>
              <a:rPr lang="en-US" dirty="0" err="1" smtClean="0">
                <a:latin typeface="Cambria" panose="02040503050406030204" pitchFamily="18" charset="0"/>
              </a:rPr>
              <a:t>ndikon</a:t>
            </a:r>
            <a:r>
              <a:rPr lang="en-US" dirty="0" smtClean="0">
                <a:latin typeface="Cambria" panose="02040503050406030204" pitchFamily="18" charset="0"/>
              </a:rPr>
              <a:t> </a:t>
            </a:r>
            <a:r>
              <a:rPr lang="en-US" dirty="0" err="1" smtClean="0">
                <a:latin typeface="Cambria" panose="02040503050406030204" pitchFamily="18" charset="0"/>
              </a:rPr>
              <a:t>direkt</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performancën</a:t>
            </a:r>
            <a:r>
              <a:rPr lang="en-US" dirty="0" smtClean="0">
                <a:latin typeface="Cambria" panose="02040503050406030204" pitchFamily="18" charset="0"/>
              </a:rPr>
              <a:t> </a:t>
            </a:r>
            <a:r>
              <a:rPr lang="en-US" dirty="0" err="1" smtClean="0">
                <a:latin typeface="Cambria" panose="02040503050406030204" pitchFamily="18" charset="0"/>
              </a:rPr>
              <a:t>dhe</a:t>
            </a:r>
            <a:r>
              <a:rPr lang="en-US" dirty="0" smtClean="0">
                <a:latin typeface="Cambria" panose="02040503050406030204" pitchFamily="18" charset="0"/>
              </a:rPr>
              <a:t> </a:t>
            </a:r>
            <a:r>
              <a:rPr lang="en-US" dirty="0" err="1" smtClean="0">
                <a:latin typeface="Cambria" panose="02040503050406030204" pitchFamily="18" charset="0"/>
              </a:rPr>
              <a:t>profesionalizmin</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fushën</a:t>
            </a:r>
            <a:r>
              <a:rPr lang="en-US" dirty="0" smtClean="0">
                <a:latin typeface="Cambria" panose="02040503050406030204" pitchFamily="18" charset="0"/>
              </a:rPr>
              <a:t> e </a:t>
            </a:r>
            <a:r>
              <a:rPr lang="en-US" dirty="0" err="1" smtClean="0">
                <a:latin typeface="Cambria" panose="02040503050406030204" pitchFamily="18" charset="0"/>
              </a:rPr>
              <a:t>prokurimit</a:t>
            </a:r>
            <a:r>
              <a:rPr lang="en-US" dirty="0" smtClean="0">
                <a:latin typeface="Cambria" panose="02040503050406030204" pitchFamily="18" charset="0"/>
              </a:rPr>
              <a:t>  </a:t>
            </a:r>
            <a:r>
              <a:rPr lang="en-US" dirty="0" err="1" smtClean="0">
                <a:latin typeface="Cambria" panose="02040503050406030204" pitchFamily="18" charset="0"/>
              </a:rPr>
              <a:t>përkatesishtë</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administratën</a:t>
            </a:r>
            <a:r>
              <a:rPr lang="en-US" dirty="0" smtClean="0">
                <a:latin typeface="Cambria" panose="02040503050406030204" pitchFamily="18" charset="0"/>
              </a:rPr>
              <a:t>  </a:t>
            </a:r>
            <a:r>
              <a:rPr lang="en-US" dirty="0" err="1" smtClean="0">
                <a:latin typeface="Cambria" panose="02040503050406030204" pitchFamily="18" charset="0"/>
              </a:rPr>
              <a:t>publike</a:t>
            </a:r>
            <a:r>
              <a:rPr lang="en-US" dirty="0" smtClean="0">
                <a:latin typeface="Cambria" panose="02040503050406030204" pitchFamily="18" charset="0"/>
              </a:rPr>
              <a:t>.</a:t>
            </a:r>
            <a:endParaRPr lang="en-US" dirty="0">
              <a:latin typeface="Cambria" panose="020405030504060302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latin typeface="Cambria" panose="02040503050406030204" pitchFamily="18" charset="0"/>
              </a:rPr>
              <a:t> LPP-ja</a:t>
            </a:r>
            <a:endParaRPr lang="en-US" dirty="0">
              <a:latin typeface="Cambria" panose="02040503050406030204" pitchFamily="18" charset="0"/>
            </a:endParaRPr>
          </a:p>
        </p:txBody>
      </p:sp>
      <p:sp>
        <p:nvSpPr>
          <p:cNvPr id="3" name="Content Placeholder 2"/>
          <p:cNvSpPr>
            <a:spLocks noGrp="1"/>
          </p:cNvSpPr>
          <p:nvPr>
            <p:ph idx="1"/>
          </p:nvPr>
        </p:nvSpPr>
        <p:spPr>
          <a:xfrm>
            <a:off x="457200" y="980728"/>
            <a:ext cx="8229600" cy="5400600"/>
          </a:xfrm>
        </p:spPr>
        <p:txBody>
          <a:bodyPr>
            <a:normAutofit fontScale="25000" lnSpcReduction="20000"/>
          </a:bodyPr>
          <a:lstStyle/>
          <a:p>
            <a:pPr marL="0" indent="0" algn="just">
              <a:buNone/>
            </a:pPr>
            <a:r>
              <a:rPr lang="sq-AL" sz="8000" b="1" dirty="0" smtClean="0">
                <a:latin typeface="Cambria" panose="02040503050406030204" pitchFamily="18" charset="0"/>
                <a:cs typeface="Arial" panose="020B0604020202020204" pitchFamily="34" charset="0"/>
              </a:rPr>
              <a:t>Kërkesat </a:t>
            </a:r>
            <a:r>
              <a:rPr lang="sq-AL" sz="8000" b="1" dirty="0">
                <a:latin typeface="Cambria" panose="02040503050406030204" pitchFamily="18" charset="0"/>
                <a:cs typeface="Arial" panose="020B0604020202020204" pitchFamily="34" charset="0"/>
              </a:rPr>
              <a:t>ne lidhje me Integritetin dhe Pavarësinë e Institucioneve Qendrore </a:t>
            </a:r>
            <a:r>
              <a:rPr lang="sq-AL" sz="8000" b="1" dirty="0" smtClean="0">
                <a:latin typeface="Cambria" panose="02040503050406030204" pitchFamily="18" charset="0"/>
                <a:cs typeface="Arial" panose="020B0604020202020204" pitchFamily="34" charset="0"/>
              </a:rPr>
              <a:t>t</a:t>
            </a:r>
            <a:r>
              <a:rPr lang="en-US" sz="8000" b="1" dirty="0" smtClean="0">
                <a:latin typeface="Cambria" panose="02040503050406030204" pitchFamily="18" charset="0"/>
                <a:cs typeface="Arial" panose="020B0604020202020204" pitchFamily="34" charset="0"/>
              </a:rPr>
              <a:t>ë</a:t>
            </a:r>
            <a:r>
              <a:rPr lang="sq-AL" sz="8000" b="1" dirty="0" smtClean="0">
                <a:latin typeface="Cambria" panose="02040503050406030204" pitchFamily="18" charset="0"/>
                <a:cs typeface="Arial" panose="020B0604020202020204" pitchFamily="34" charset="0"/>
              </a:rPr>
              <a:t> </a:t>
            </a:r>
            <a:r>
              <a:rPr lang="sq-AL" sz="8000" b="1" dirty="0">
                <a:latin typeface="Cambria" panose="02040503050406030204" pitchFamily="18" charset="0"/>
                <a:cs typeface="Arial" panose="020B0604020202020204" pitchFamily="34" charset="0"/>
              </a:rPr>
              <a:t>Prokurimit </a:t>
            </a:r>
            <a:r>
              <a:rPr lang="sq-AL" sz="8000" b="1" dirty="0" smtClean="0">
                <a:latin typeface="Cambria" panose="02040503050406030204" pitchFamily="18" charset="0"/>
                <a:cs typeface="Arial" panose="020B0604020202020204" pitchFamily="34" charset="0"/>
              </a:rPr>
              <a:t>janë t</a:t>
            </a:r>
            <a:r>
              <a:rPr lang="en-US" sz="8000" b="1" dirty="0" smtClean="0">
                <a:latin typeface="Cambria" panose="02040503050406030204" pitchFamily="18" charset="0"/>
                <a:cs typeface="Arial" panose="020B0604020202020204" pitchFamily="34" charset="0"/>
              </a:rPr>
              <a:t>ë</a:t>
            </a:r>
            <a:r>
              <a:rPr lang="sq-AL" sz="8000" b="1" dirty="0" smtClean="0">
                <a:latin typeface="Cambria" panose="02040503050406030204" pitchFamily="18" charset="0"/>
                <a:cs typeface="Arial" panose="020B0604020202020204" pitchFamily="34" charset="0"/>
              </a:rPr>
              <a:t> </a:t>
            </a:r>
            <a:r>
              <a:rPr lang="sq-AL" sz="8000" b="1" dirty="0">
                <a:latin typeface="Cambria" panose="02040503050406030204" pitchFamily="18" charset="0"/>
                <a:cs typeface="Arial" panose="020B0604020202020204" pitchFamily="34" charset="0"/>
              </a:rPr>
              <a:t>përcaktuara me LPP </a:t>
            </a:r>
            <a:r>
              <a:rPr lang="en-US" sz="8000" b="1" dirty="0" smtClean="0">
                <a:latin typeface="Cambria" panose="02040503050406030204" pitchFamily="18" charset="0"/>
                <a:cs typeface="Arial" panose="020B0604020202020204" pitchFamily="34" charset="0"/>
              </a:rPr>
              <a:t>N</a:t>
            </a:r>
            <a:r>
              <a:rPr lang="sq-AL" sz="8000" b="1" dirty="0" smtClean="0">
                <a:latin typeface="Cambria" panose="02040503050406030204" pitchFamily="18" charset="0"/>
                <a:cs typeface="Arial" panose="020B0604020202020204" pitchFamily="34" charset="0"/>
              </a:rPr>
              <a:t>r</a:t>
            </a:r>
            <a:r>
              <a:rPr lang="sq-AL" sz="8000" b="1" dirty="0">
                <a:latin typeface="Cambria" panose="02040503050406030204" pitchFamily="18" charset="0"/>
                <a:cs typeface="Arial" panose="020B0604020202020204" pitchFamily="34" charset="0"/>
              </a:rPr>
              <a:t>. </a:t>
            </a:r>
            <a:r>
              <a:rPr lang="sq-AL" sz="8000" b="1" dirty="0" smtClean="0">
                <a:latin typeface="Cambria" panose="02040503050406030204" pitchFamily="18" charset="0"/>
                <a:cs typeface="Arial" panose="020B0604020202020204" pitchFamily="34" charset="0"/>
              </a:rPr>
              <a:t>04/L-042</a:t>
            </a:r>
            <a:r>
              <a:rPr lang="en-US" sz="8000" b="1" dirty="0" smtClean="0">
                <a:latin typeface="Cambria" panose="02040503050406030204" pitchFamily="18" charset="0"/>
                <a:cs typeface="Arial" panose="020B0604020202020204" pitchFamily="34" charset="0"/>
              </a:rPr>
              <a:t> </a:t>
            </a:r>
            <a:r>
              <a:rPr lang="sq-AL" sz="8000" b="1" dirty="0">
                <a:latin typeface="Cambria" panose="02040503050406030204" pitchFamily="18" charset="0"/>
                <a:cs typeface="Arial" panose="020B0604020202020204" pitchFamily="34" charset="0"/>
              </a:rPr>
              <a:t>për Prokurimin Publik të Republikës se Kosovës, i ndryshuar dhe plotësuar </a:t>
            </a:r>
            <a:r>
              <a:rPr lang="sq-AL" sz="8000" b="1" dirty="0" smtClean="0">
                <a:latin typeface="Cambria" panose="02040503050406030204" pitchFamily="18" charset="0"/>
                <a:cs typeface="Arial" panose="020B0604020202020204" pitchFamily="34" charset="0"/>
              </a:rPr>
              <a:t>me </a:t>
            </a:r>
            <a:r>
              <a:rPr lang="en-US" sz="8000" b="1" dirty="0" err="1" smtClean="0">
                <a:latin typeface="Cambria" panose="02040503050406030204" pitchFamily="18" charset="0"/>
                <a:cs typeface="Arial" panose="020B0604020202020204" pitchFamily="34" charset="0"/>
              </a:rPr>
              <a:t>Ligjin</a:t>
            </a:r>
            <a:r>
              <a:rPr lang="en-US" sz="8000" b="1" dirty="0" smtClean="0">
                <a:latin typeface="Cambria" panose="02040503050406030204" pitchFamily="18" charset="0"/>
                <a:cs typeface="Arial" panose="020B0604020202020204" pitchFamily="34" charset="0"/>
              </a:rPr>
              <a:t> </a:t>
            </a:r>
            <a:r>
              <a:rPr lang="en-US" sz="8000" b="1" dirty="0" err="1">
                <a:latin typeface="Cambria" panose="02040503050406030204" pitchFamily="18" charset="0"/>
                <a:cs typeface="Arial" panose="020B0604020202020204" pitchFamily="34" charset="0"/>
              </a:rPr>
              <a:t>N</a:t>
            </a:r>
            <a:r>
              <a:rPr lang="en-US" sz="8000" b="1" dirty="0" err="1" smtClean="0">
                <a:latin typeface="Cambria" panose="02040503050406030204" pitchFamily="18" charset="0"/>
                <a:cs typeface="Arial" panose="020B0604020202020204" pitchFamily="34" charset="0"/>
              </a:rPr>
              <a:t>r</a:t>
            </a:r>
            <a:r>
              <a:rPr lang="en-US" sz="8000" b="1" dirty="0" smtClean="0">
                <a:latin typeface="Cambria" panose="02040503050406030204" pitchFamily="18" charset="0"/>
                <a:cs typeface="Arial" panose="020B0604020202020204" pitchFamily="34" charset="0"/>
              </a:rPr>
              <a:t>. 04/L-237</a:t>
            </a:r>
            <a:r>
              <a:rPr lang="en-US" sz="8000" b="1" dirty="0">
                <a:latin typeface="Cambria" panose="02040503050406030204" pitchFamily="18" charset="0"/>
                <a:cs typeface="Arial" panose="020B0604020202020204" pitchFamily="34" charset="0"/>
              </a:rPr>
              <a:t>, </a:t>
            </a:r>
            <a:r>
              <a:rPr lang="en-US" sz="8000" b="1" dirty="0" err="1">
                <a:latin typeface="Cambria" panose="02040503050406030204" pitchFamily="18" charset="0"/>
                <a:cs typeface="Arial" panose="020B0604020202020204" pitchFamily="34" charset="0"/>
              </a:rPr>
              <a:t>Ligjin</a:t>
            </a:r>
            <a:r>
              <a:rPr lang="en-US" sz="8000" b="1" dirty="0">
                <a:latin typeface="Cambria" panose="02040503050406030204" pitchFamily="18" charset="0"/>
                <a:cs typeface="Arial" panose="020B0604020202020204" pitchFamily="34" charset="0"/>
              </a:rPr>
              <a:t> </a:t>
            </a:r>
            <a:r>
              <a:rPr lang="en-US" sz="8000" b="1" dirty="0" err="1">
                <a:latin typeface="Cambria" panose="02040503050406030204" pitchFamily="18" charset="0"/>
                <a:cs typeface="Arial" panose="020B0604020202020204" pitchFamily="34" charset="0"/>
              </a:rPr>
              <a:t>Nr</a:t>
            </a:r>
            <a:r>
              <a:rPr lang="en-US" sz="8000" b="1" dirty="0">
                <a:latin typeface="Cambria" panose="02040503050406030204" pitchFamily="18" charset="0"/>
                <a:cs typeface="Arial" panose="020B0604020202020204" pitchFamily="34" charset="0"/>
              </a:rPr>
              <a:t>. 05/L-068 </a:t>
            </a:r>
            <a:r>
              <a:rPr lang="en-US" sz="8000" b="1" dirty="0" err="1">
                <a:latin typeface="Cambria" panose="02040503050406030204" pitchFamily="18" charset="0"/>
                <a:cs typeface="Arial" panose="020B0604020202020204" pitchFamily="34" charset="0"/>
              </a:rPr>
              <a:t>dhe</a:t>
            </a:r>
            <a:r>
              <a:rPr lang="en-US" sz="8000" b="1" dirty="0">
                <a:latin typeface="Cambria" panose="02040503050406030204" pitchFamily="18" charset="0"/>
                <a:cs typeface="Arial" panose="020B0604020202020204" pitchFamily="34" charset="0"/>
              </a:rPr>
              <a:t> </a:t>
            </a:r>
            <a:r>
              <a:rPr lang="en-US" sz="8000" b="1" dirty="0" err="1">
                <a:latin typeface="Cambria" panose="02040503050406030204" pitchFamily="18" charset="0"/>
                <a:cs typeface="Arial" panose="020B0604020202020204" pitchFamily="34" charset="0"/>
              </a:rPr>
              <a:t>Ligjin</a:t>
            </a:r>
            <a:r>
              <a:rPr lang="en-US" sz="8000" b="1" dirty="0">
                <a:latin typeface="Cambria" panose="02040503050406030204" pitchFamily="18" charset="0"/>
                <a:cs typeface="Arial" panose="020B0604020202020204" pitchFamily="34" charset="0"/>
              </a:rPr>
              <a:t> </a:t>
            </a:r>
            <a:r>
              <a:rPr lang="en-US" sz="8000" b="1" dirty="0" err="1">
                <a:latin typeface="Cambria" panose="02040503050406030204" pitchFamily="18" charset="0"/>
                <a:cs typeface="Arial" panose="020B0604020202020204" pitchFamily="34" charset="0"/>
              </a:rPr>
              <a:t>Nr</a:t>
            </a:r>
            <a:r>
              <a:rPr lang="en-US" sz="8000" b="1" dirty="0">
                <a:latin typeface="Cambria" panose="02040503050406030204" pitchFamily="18" charset="0"/>
                <a:cs typeface="Arial" panose="020B0604020202020204" pitchFamily="34" charset="0"/>
              </a:rPr>
              <a:t>. </a:t>
            </a:r>
            <a:r>
              <a:rPr lang="en-US" sz="8000" b="1" dirty="0" smtClean="0">
                <a:latin typeface="Cambria" panose="02040503050406030204" pitchFamily="18" charset="0"/>
                <a:cs typeface="Arial" panose="020B0604020202020204" pitchFamily="34" charset="0"/>
              </a:rPr>
              <a:t>05/L-092.</a:t>
            </a:r>
          </a:p>
          <a:p>
            <a:pPr marL="0" indent="0" algn="just">
              <a:buNone/>
            </a:pPr>
            <a:endParaRPr lang="en-US" sz="8000" b="1" dirty="0">
              <a:latin typeface="Cambria" panose="02040503050406030204" pitchFamily="18" charset="0"/>
              <a:cs typeface="Arial" panose="020B0604020202020204" pitchFamily="34" charset="0"/>
            </a:endParaRPr>
          </a:p>
          <a:p>
            <a:pPr marL="0" indent="0" algn="just">
              <a:lnSpc>
                <a:spcPct val="120000"/>
              </a:lnSpc>
              <a:buNone/>
            </a:pPr>
            <a:r>
              <a:rPr lang="sq-AL" sz="8000" b="1" dirty="0">
                <a:latin typeface="Cambria" panose="02040503050406030204" pitchFamily="18" charset="0"/>
                <a:cs typeface="Arial" panose="020B0604020202020204" pitchFamily="34" charset="0"/>
              </a:rPr>
              <a:t>Qëllimi i ligjit te PP është të siguroj mënyrën më efikase, më transparente dhe më të drejtë të shfrytëzimit të fondeve publike, të siguroj integritetin dhe përgjegjësinë e zyrtarëve publik, nëpunësve civil dhe personave të tjerë që kryejnë ose janë të përfshirë në një aktivitet të prokurimit dhe të nxisë krijimin e një kulture institucionale të profesionalizuar të pandikuar nga interesat materiale, të paanshme, etike</a:t>
            </a:r>
            <a:r>
              <a:rPr lang="sq-AL" sz="8000" dirty="0">
                <a:latin typeface="Cambria" panose="02040503050406030204" pitchFamily="18" charset="0"/>
                <a:cs typeface="Arial" panose="020B0604020202020204" pitchFamily="34" charset="0"/>
              </a:rPr>
              <a:t>, në mesin e personave zyrtarë që kryejnë ose janë të përfshirë në një aktivitet të prokurimit, duke kërkuar nga personat e tillë që të </a:t>
            </a:r>
            <a:r>
              <a:rPr lang="sq-AL" sz="8000" dirty="0" smtClean="0">
                <a:latin typeface="Cambria" panose="02040503050406030204" pitchFamily="18" charset="0"/>
                <a:cs typeface="Arial" panose="020B0604020202020204" pitchFamily="34" charset="0"/>
              </a:rPr>
              <a:t>respektojnë </a:t>
            </a:r>
            <a:r>
              <a:rPr lang="sq-AL" sz="8000" dirty="0">
                <a:latin typeface="Cambria" panose="02040503050406030204" pitchFamily="18" charset="0"/>
                <a:cs typeface="Arial" panose="020B0604020202020204" pitchFamily="34" charset="0"/>
              </a:rPr>
              <a:t>parimin e shfrytëzimit sa më efikas, me kosto ekonomike, transparent dhe të drejtë të fondeve dhe burimeve </a:t>
            </a:r>
            <a:r>
              <a:rPr lang="sq-AL" sz="8000" dirty="0" smtClean="0">
                <a:latin typeface="Cambria" panose="02040503050406030204" pitchFamily="18" charset="0"/>
                <a:cs typeface="Arial" panose="020B0604020202020204" pitchFamily="34" charset="0"/>
              </a:rPr>
              <a:t>publike, </a:t>
            </a:r>
            <a:r>
              <a:rPr lang="sq-AL" sz="8000" dirty="0">
                <a:latin typeface="Cambria" panose="02040503050406030204" pitchFamily="18" charset="0"/>
                <a:cs typeface="Arial" panose="020B0604020202020204" pitchFamily="34" charset="0"/>
              </a:rPr>
              <a:t>ndërkaq duke iu përmbajtur rreptësishtë procedurave dhe kushteve qenësore të këtij ligji</a:t>
            </a:r>
            <a:r>
              <a:rPr lang="sq-AL" sz="8000" dirty="0" smtClean="0">
                <a:latin typeface="Cambria" panose="02040503050406030204" pitchFamily="18" charset="0"/>
                <a:cs typeface="Arial" panose="020B0604020202020204" pitchFamily="34" charset="0"/>
              </a:rPr>
              <a:t>.</a:t>
            </a:r>
            <a:r>
              <a:rPr lang="sq-AL" sz="8000" dirty="0">
                <a:latin typeface="Cambria" panose="02040503050406030204" pitchFamily="18" charset="0"/>
                <a:cs typeface="Arial" panose="020B0604020202020204" pitchFamily="34" charset="0"/>
              </a:rPr>
              <a:t> </a:t>
            </a:r>
            <a:r>
              <a:rPr lang="sq-AL" sz="8000" b="1" dirty="0">
                <a:latin typeface="Cambria" panose="02040503050406030204" pitchFamily="18" charset="0"/>
                <a:cs typeface="Arial" panose="020B0604020202020204" pitchFamily="34" charset="0"/>
              </a:rPr>
              <a:t>(Neni 1, 2 dhe 3 i LPP). </a:t>
            </a:r>
            <a:endParaRPr lang="en-US" sz="8000" b="1" dirty="0" smtClean="0">
              <a:latin typeface="Cambria" panose="02040503050406030204" pitchFamily="18" charset="0"/>
              <a:cs typeface="Arial" panose="020B0604020202020204" pitchFamily="34" charset="0"/>
            </a:endParaRPr>
          </a:p>
          <a:p>
            <a:pPr marL="0" indent="0">
              <a:buNone/>
            </a:pPr>
            <a:endParaRPr lang="en-US" b="1" i="1" dirty="0" smtClean="0">
              <a:latin typeface="Cambria" panose="02040503050406030204" pitchFamily="18" charset="0"/>
            </a:endParaRPr>
          </a:p>
        </p:txBody>
      </p:sp>
    </p:spTree>
    <p:extLst>
      <p:ext uri="{BB962C8B-B14F-4D97-AF65-F5344CB8AC3E}">
        <p14:creationId xmlns:p14="http://schemas.microsoft.com/office/powerpoint/2010/main" val="2852850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latin typeface="Cambria" panose="02040503050406030204" pitchFamily="18" charset="0"/>
              </a:rPr>
              <a:t>Korniza</a:t>
            </a:r>
            <a:r>
              <a:rPr lang="en-GB" dirty="0" smtClean="0">
                <a:latin typeface="Cambria" panose="02040503050406030204" pitchFamily="18" charset="0"/>
              </a:rPr>
              <a:t> </a:t>
            </a:r>
            <a:r>
              <a:rPr lang="en-GB" dirty="0" err="1" smtClean="0">
                <a:latin typeface="Cambria" panose="02040503050406030204" pitchFamily="18" charset="0"/>
              </a:rPr>
              <a:t>Ligjore</a:t>
            </a:r>
            <a:r>
              <a:rPr lang="en-GB" dirty="0" smtClean="0">
                <a:latin typeface="Cambria" panose="02040503050406030204" pitchFamily="18" charset="0"/>
              </a:rPr>
              <a:t> </a:t>
            </a:r>
            <a:r>
              <a:rPr lang="en-GB" dirty="0" err="1" smtClean="0">
                <a:latin typeface="Cambria" panose="02040503050406030204" pitchFamily="18" charset="0"/>
              </a:rPr>
              <a:t>për</a:t>
            </a:r>
            <a:r>
              <a:rPr lang="en-GB" dirty="0" smtClean="0">
                <a:latin typeface="Cambria" panose="02040503050406030204" pitchFamily="18" charset="0"/>
              </a:rPr>
              <a:t> </a:t>
            </a:r>
            <a:r>
              <a:rPr lang="en-GB" dirty="0" err="1" smtClean="0">
                <a:latin typeface="Cambria" panose="02040503050406030204" pitchFamily="18" charset="0"/>
              </a:rPr>
              <a:t>Integritet</a:t>
            </a:r>
            <a:r>
              <a:rPr lang="en-GB" dirty="0" smtClean="0">
                <a:latin typeface="Cambria" panose="02040503050406030204" pitchFamily="18" charset="0"/>
              </a:rPr>
              <a:t> </a:t>
            </a:r>
            <a:r>
              <a:rPr lang="en-GB" dirty="0" err="1" smtClean="0">
                <a:latin typeface="Cambria" panose="02040503050406030204" pitchFamily="18" charset="0"/>
              </a:rPr>
              <a:t>në</a:t>
            </a:r>
            <a:r>
              <a:rPr lang="en-GB" dirty="0" smtClean="0">
                <a:latin typeface="Cambria" panose="02040503050406030204" pitchFamily="18" charset="0"/>
              </a:rPr>
              <a:t> </a:t>
            </a:r>
            <a:r>
              <a:rPr lang="en-GB" dirty="0" err="1" smtClean="0">
                <a:latin typeface="Cambria" panose="02040503050406030204" pitchFamily="18" charset="0"/>
              </a:rPr>
              <a:t>Prokurim</a:t>
            </a:r>
            <a:r>
              <a:rPr lang="en-GB" dirty="0" smtClean="0">
                <a:latin typeface="Cambria" panose="02040503050406030204" pitchFamily="18" charset="0"/>
              </a:rPr>
              <a:t> </a:t>
            </a:r>
            <a:r>
              <a:rPr lang="en-GB" dirty="0" err="1" smtClean="0">
                <a:latin typeface="Cambria" panose="02040503050406030204" pitchFamily="18" charset="0"/>
              </a:rPr>
              <a:t>Publik</a:t>
            </a:r>
            <a:endParaRPr lang="en-US" dirty="0">
              <a:latin typeface="Cambria" panose="02040503050406030204" pitchFamily="18" charset="0"/>
            </a:endParaRPr>
          </a:p>
        </p:txBody>
      </p:sp>
      <p:sp>
        <p:nvSpPr>
          <p:cNvPr id="3" name="Content Placeholder 2"/>
          <p:cNvSpPr>
            <a:spLocks noGrp="1"/>
          </p:cNvSpPr>
          <p:nvPr>
            <p:ph idx="1"/>
          </p:nvPr>
        </p:nvSpPr>
        <p:spPr>
          <a:xfrm>
            <a:off x="457200" y="2060848"/>
            <a:ext cx="8229600" cy="4065315"/>
          </a:xfrm>
        </p:spPr>
        <p:txBody>
          <a:bodyPr>
            <a:normAutofit/>
          </a:bodyPr>
          <a:lstStyle/>
          <a:p>
            <a:r>
              <a:rPr lang="en-US" sz="2800" dirty="0" err="1" smtClean="0">
                <a:latin typeface="Cambria" panose="02040503050406030204" pitchFamily="18" charset="0"/>
              </a:rPr>
              <a:t>Ligji</a:t>
            </a:r>
            <a:r>
              <a:rPr lang="en-US" sz="2800" dirty="0" smtClean="0">
                <a:latin typeface="Cambria" panose="02040503050406030204" pitchFamily="18" charset="0"/>
              </a:rPr>
              <a:t> i Prokurimit </a:t>
            </a:r>
            <a:r>
              <a:rPr lang="en-US" sz="2800" dirty="0" err="1" smtClean="0">
                <a:latin typeface="Cambria" panose="02040503050406030204" pitchFamily="18" charset="0"/>
              </a:rPr>
              <a:t>Publik</a:t>
            </a:r>
            <a:r>
              <a:rPr lang="en-US" sz="2800" dirty="0" smtClean="0">
                <a:latin typeface="Cambria" panose="02040503050406030204" pitchFamily="18" charset="0"/>
              </a:rPr>
              <a:t> </a:t>
            </a:r>
          </a:p>
          <a:p>
            <a:r>
              <a:rPr lang="en-US" sz="2800" dirty="0" err="1" smtClean="0">
                <a:latin typeface="Cambria" panose="02040503050406030204" pitchFamily="18" charset="0"/>
              </a:rPr>
              <a:t>Strategjia</a:t>
            </a:r>
            <a:r>
              <a:rPr lang="en-US" sz="2800" dirty="0" smtClean="0">
                <a:latin typeface="Cambria" panose="02040503050406030204" pitchFamily="18" charset="0"/>
              </a:rPr>
              <a:t> </a:t>
            </a:r>
            <a:r>
              <a:rPr lang="en-US" sz="2800" dirty="0" err="1" smtClean="0">
                <a:latin typeface="Cambria" panose="02040503050406030204" pitchFamily="18" charset="0"/>
              </a:rPr>
              <a:t>Kombetare</a:t>
            </a:r>
            <a:r>
              <a:rPr lang="en-US" sz="2800" dirty="0" smtClean="0">
                <a:latin typeface="Cambria" panose="02040503050406030204" pitchFamily="18" charset="0"/>
              </a:rPr>
              <a:t> e Prokurimit </a:t>
            </a:r>
            <a:r>
              <a:rPr lang="en-US" sz="2800" dirty="0" err="1" smtClean="0">
                <a:latin typeface="Cambria" panose="02040503050406030204" pitchFamily="18" charset="0"/>
              </a:rPr>
              <a:t>Publik</a:t>
            </a:r>
            <a:endParaRPr lang="en-US" sz="2800" dirty="0" smtClean="0">
              <a:latin typeface="Cambria" panose="02040503050406030204" pitchFamily="18" charset="0"/>
            </a:endParaRPr>
          </a:p>
          <a:p>
            <a:r>
              <a:rPr lang="en-US" sz="2800" dirty="0" err="1" smtClean="0">
                <a:latin typeface="Cambria" panose="02040503050406030204" pitchFamily="18" charset="0"/>
              </a:rPr>
              <a:t>Kodi</a:t>
            </a:r>
            <a:r>
              <a:rPr lang="en-US" sz="2800" dirty="0" smtClean="0">
                <a:latin typeface="Cambria" panose="02040503050406030204" pitchFamily="18" charset="0"/>
              </a:rPr>
              <a:t> </a:t>
            </a:r>
            <a:r>
              <a:rPr lang="en-US" sz="2800" dirty="0" err="1" smtClean="0">
                <a:latin typeface="Cambria" panose="02040503050406030204" pitchFamily="18" charset="0"/>
              </a:rPr>
              <a:t>Etik</a:t>
            </a:r>
            <a:r>
              <a:rPr lang="en-US" sz="2800" dirty="0" smtClean="0">
                <a:latin typeface="Cambria" panose="02040503050406030204" pitchFamily="18" charset="0"/>
              </a:rPr>
              <a:t> i Prokurimit </a:t>
            </a:r>
            <a:r>
              <a:rPr lang="en-US" sz="2800" dirty="0" err="1" smtClean="0">
                <a:latin typeface="Cambria" panose="02040503050406030204" pitchFamily="18" charset="0"/>
              </a:rPr>
              <a:t>Publik</a:t>
            </a:r>
            <a:r>
              <a:rPr lang="en-US" sz="2800" dirty="0" smtClean="0">
                <a:latin typeface="Cambria" panose="02040503050406030204" pitchFamily="18" charset="0"/>
              </a:rPr>
              <a:t> </a:t>
            </a:r>
          </a:p>
          <a:p>
            <a:r>
              <a:rPr lang="en-US" sz="2800" dirty="0" err="1" smtClean="0">
                <a:latin typeface="Cambria" panose="02040503050406030204" pitchFamily="18" charset="0"/>
              </a:rPr>
              <a:t>Deklarata</a:t>
            </a:r>
            <a:r>
              <a:rPr lang="en-US" sz="2800" dirty="0" smtClean="0">
                <a:latin typeface="Cambria" panose="02040503050406030204" pitchFamily="18" charset="0"/>
              </a:rPr>
              <a:t> </a:t>
            </a:r>
            <a:r>
              <a:rPr lang="en-US" sz="2800" dirty="0" err="1" smtClean="0">
                <a:latin typeface="Cambria" panose="02040503050406030204" pitchFamily="18" charset="0"/>
              </a:rPr>
              <a:t>nen</a:t>
            </a:r>
            <a:r>
              <a:rPr lang="en-US" sz="2800" dirty="0" smtClean="0">
                <a:latin typeface="Cambria" panose="02040503050406030204" pitchFamily="18" charset="0"/>
              </a:rPr>
              <a:t> </a:t>
            </a:r>
            <a:r>
              <a:rPr lang="en-US" sz="2800" dirty="0" err="1" smtClean="0">
                <a:latin typeface="Cambria" panose="02040503050406030204" pitchFamily="18" charset="0"/>
              </a:rPr>
              <a:t>betim</a:t>
            </a:r>
            <a:r>
              <a:rPr lang="en-US" sz="2800" dirty="0" smtClean="0">
                <a:latin typeface="Cambria" panose="02040503050406030204" pitchFamily="18" charset="0"/>
              </a:rPr>
              <a:t> </a:t>
            </a:r>
            <a:r>
              <a:rPr lang="en-US" sz="2800" dirty="0" err="1" smtClean="0">
                <a:latin typeface="Cambria" panose="02040503050406030204" pitchFamily="18" charset="0"/>
              </a:rPr>
              <a:t>për</a:t>
            </a:r>
            <a:r>
              <a:rPr lang="en-US" sz="2800" dirty="0" smtClean="0">
                <a:latin typeface="Cambria" panose="02040503050406030204" pitchFamily="18" charset="0"/>
              </a:rPr>
              <a:t> </a:t>
            </a:r>
            <a:r>
              <a:rPr lang="en-US" sz="2800" dirty="0" err="1" smtClean="0">
                <a:latin typeface="Cambria" panose="02040503050406030204" pitchFamily="18" charset="0"/>
              </a:rPr>
              <a:t>zyrtarët</a:t>
            </a:r>
            <a:r>
              <a:rPr lang="en-US" sz="2800" dirty="0" smtClean="0">
                <a:latin typeface="Cambria" panose="02040503050406030204" pitchFamily="18" charset="0"/>
              </a:rPr>
              <a:t> e </a:t>
            </a:r>
            <a:r>
              <a:rPr lang="en-US" sz="2800" dirty="0" err="1" smtClean="0">
                <a:latin typeface="Cambria" panose="02040503050406030204" pitchFamily="18" charset="0"/>
              </a:rPr>
              <a:t>prokurimit</a:t>
            </a:r>
            <a:endParaRPr lang="en-US" sz="2800" dirty="0" smtClean="0">
              <a:latin typeface="Cambria" panose="02040503050406030204" pitchFamily="18" charset="0"/>
            </a:endParaRPr>
          </a:p>
          <a:p>
            <a:r>
              <a:rPr lang="en-US" sz="2800" dirty="0" err="1">
                <a:latin typeface="Cambria" panose="02040503050406030204" pitchFamily="18" charset="0"/>
              </a:rPr>
              <a:t>Deklarata</a:t>
            </a:r>
            <a:r>
              <a:rPr lang="en-US" sz="2800" dirty="0">
                <a:latin typeface="Cambria" panose="02040503050406030204" pitchFamily="18" charset="0"/>
              </a:rPr>
              <a:t> </a:t>
            </a:r>
            <a:r>
              <a:rPr lang="en-US" sz="2800" dirty="0" err="1">
                <a:latin typeface="Cambria" panose="02040503050406030204" pitchFamily="18" charset="0"/>
              </a:rPr>
              <a:t>nen</a:t>
            </a:r>
            <a:r>
              <a:rPr lang="en-US" sz="2800" dirty="0">
                <a:latin typeface="Cambria" panose="02040503050406030204" pitchFamily="18" charset="0"/>
              </a:rPr>
              <a:t> </a:t>
            </a:r>
            <a:r>
              <a:rPr lang="en-US" sz="2800" dirty="0" err="1" smtClean="0">
                <a:latin typeface="Cambria" panose="02040503050406030204" pitchFamily="18" charset="0"/>
              </a:rPr>
              <a:t>betim</a:t>
            </a:r>
            <a:r>
              <a:rPr lang="en-US" sz="2800" dirty="0" smtClean="0">
                <a:latin typeface="Cambria" panose="02040503050406030204" pitchFamily="18" charset="0"/>
              </a:rPr>
              <a:t> </a:t>
            </a:r>
            <a:r>
              <a:rPr lang="en-US" sz="2800" dirty="0" err="1" smtClean="0">
                <a:latin typeface="Cambria" panose="02040503050406030204" pitchFamily="18" charset="0"/>
              </a:rPr>
              <a:t>për</a:t>
            </a:r>
            <a:r>
              <a:rPr lang="en-US" sz="2800" dirty="0" smtClean="0">
                <a:latin typeface="Cambria" panose="02040503050406030204" pitchFamily="18" charset="0"/>
              </a:rPr>
              <a:t> </a:t>
            </a:r>
            <a:r>
              <a:rPr lang="en-US" sz="2800" dirty="0" err="1">
                <a:latin typeface="Cambria" panose="02040503050406030204" pitchFamily="18" charset="0"/>
              </a:rPr>
              <a:t>a</a:t>
            </a:r>
            <a:r>
              <a:rPr lang="en-US" sz="2800" dirty="0" err="1" smtClean="0">
                <a:latin typeface="Cambria" panose="02040503050406030204" pitchFamily="18" charset="0"/>
              </a:rPr>
              <a:t>nëtarët</a:t>
            </a:r>
            <a:r>
              <a:rPr lang="en-US" sz="2800" dirty="0" smtClean="0">
                <a:latin typeface="Cambria" panose="02040503050406030204" pitchFamily="18" charset="0"/>
              </a:rPr>
              <a:t> e </a:t>
            </a:r>
            <a:r>
              <a:rPr lang="en-US" sz="2800" dirty="0" err="1" smtClean="0">
                <a:latin typeface="Cambria" panose="02040503050406030204" pitchFamily="18" charset="0"/>
              </a:rPr>
              <a:t>komisionit</a:t>
            </a:r>
            <a:r>
              <a:rPr lang="en-US" sz="2800" dirty="0" smtClean="0">
                <a:latin typeface="Cambria" panose="02040503050406030204" pitchFamily="18" charset="0"/>
              </a:rPr>
              <a:t> </a:t>
            </a:r>
            <a:r>
              <a:rPr lang="en-US" sz="2800" dirty="0" err="1" smtClean="0">
                <a:latin typeface="Cambria" panose="02040503050406030204" pitchFamily="18" charset="0"/>
              </a:rPr>
              <a:t>për</a:t>
            </a:r>
            <a:r>
              <a:rPr lang="en-US" sz="2800" dirty="0" smtClean="0">
                <a:latin typeface="Cambria" panose="02040503050406030204" pitchFamily="18" charset="0"/>
              </a:rPr>
              <a:t> </a:t>
            </a:r>
            <a:r>
              <a:rPr lang="en-US" sz="2800" dirty="0" err="1" smtClean="0">
                <a:latin typeface="Cambria" panose="02040503050406030204" pitchFamily="18" charset="0"/>
              </a:rPr>
              <a:t>vlerësimin</a:t>
            </a:r>
            <a:r>
              <a:rPr lang="en-US" sz="2800" dirty="0" smtClean="0">
                <a:latin typeface="Cambria" panose="02040503050406030204" pitchFamily="18" charset="0"/>
              </a:rPr>
              <a:t> e </a:t>
            </a:r>
            <a:r>
              <a:rPr lang="en-US" sz="2800" dirty="0" err="1" smtClean="0">
                <a:latin typeface="Cambria" panose="02040503050406030204" pitchFamily="18" charset="0"/>
              </a:rPr>
              <a:t>tenderëve</a:t>
            </a:r>
            <a:endParaRPr lang="en-US" sz="2800" dirty="0" smtClean="0">
              <a:latin typeface="Cambria" panose="02040503050406030204" pitchFamily="18" charset="0"/>
            </a:endParaRPr>
          </a:p>
          <a:p>
            <a:r>
              <a:rPr lang="en-US" sz="2800" dirty="0" err="1">
                <a:latin typeface="Cambria" panose="02040503050406030204" pitchFamily="18" charset="0"/>
              </a:rPr>
              <a:t>Deklarata</a:t>
            </a:r>
            <a:r>
              <a:rPr lang="en-US" sz="2800" dirty="0">
                <a:latin typeface="Cambria" panose="02040503050406030204" pitchFamily="18" charset="0"/>
              </a:rPr>
              <a:t> </a:t>
            </a:r>
            <a:r>
              <a:rPr lang="en-US" sz="2800" dirty="0" err="1">
                <a:latin typeface="Cambria" panose="02040503050406030204" pitchFamily="18" charset="0"/>
              </a:rPr>
              <a:t>nen</a:t>
            </a:r>
            <a:r>
              <a:rPr lang="en-US" sz="2800" dirty="0">
                <a:latin typeface="Cambria" panose="02040503050406030204" pitchFamily="18" charset="0"/>
              </a:rPr>
              <a:t> </a:t>
            </a:r>
            <a:r>
              <a:rPr lang="en-US" sz="2800" dirty="0" err="1" smtClean="0">
                <a:latin typeface="Cambria" panose="02040503050406030204" pitchFamily="18" charset="0"/>
              </a:rPr>
              <a:t>betim</a:t>
            </a:r>
            <a:r>
              <a:rPr lang="en-US" sz="2800" dirty="0" smtClean="0">
                <a:latin typeface="Cambria" panose="02040503050406030204" pitchFamily="18" charset="0"/>
              </a:rPr>
              <a:t> </a:t>
            </a:r>
            <a:r>
              <a:rPr lang="en-US" sz="2800" dirty="0" err="1" smtClean="0">
                <a:latin typeface="Cambria" panose="02040503050406030204" pitchFamily="18" charset="0"/>
              </a:rPr>
              <a:t>për</a:t>
            </a:r>
            <a:r>
              <a:rPr lang="en-US" sz="2800" dirty="0" smtClean="0">
                <a:latin typeface="Cambria" panose="02040503050406030204" pitchFamily="18" charset="0"/>
              </a:rPr>
              <a:t> </a:t>
            </a:r>
            <a:r>
              <a:rPr lang="en-US" sz="2800" dirty="0" err="1" smtClean="0">
                <a:latin typeface="Cambria" panose="02040503050406030204" pitchFamily="18" charset="0"/>
              </a:rPr>
              <a:t>punonjësit</a:t>
            </a:r>
            <a:r>
              <a:rPr lang="en-US" sz="2800" dirty="0" smtClean="0">
                <a:latin typeface="Cambria" panose="02040503050406030204" pitchFamily="18" charset="0"/>
              </a:rPr>
              <a:t> e KRPP-</a:t>
            </a:r>
            <a:r>
              <a:rPr lang="en-US" sz="2800" dirty="0" err="1" smtClean="0">
                <a:latin typeface="Cambria" panose="02040503050406030204" pitchFamily="18" charset="0"/>
              </a:rPr>
              <a:t>së</a:t>
            </a:r>
            <a:r>
              <a:rPr lang="en-US" sz="2800" dirty="0" smtClean="0">
                <a:latin typeface="Cambria" panose="02040503050406030204" pitchFamily="18" charset="0"/>
              </a:rPr>
              <a:t> OSHP-</a:t>
            </a:r>
            <a:r>
              <a:rPr lang="en-US" sz="2800" dirty="0" err="1" smtClean="0">
                <a:latin typeface="Cambria" panose="02040503050406030204" pitchFamily="18" charset="0"/>
              </a:rPr>
              <a:t>së</a:t>
            </a:r>
            <a:r>
              <a:rPr lang="en-US" sz="2800" dirty="0" smtClean="0">
                <a:latin typeface="Cambria" panose="02040503050406030204" pitchFamily="18" charset="0"/>
              </a:rPr>
              <a:t> </a:t>
            </a:r>
            <a:r>
              <a:rPr lang="en-US" sz="2800" dirty="0" err="1" smtClean="0">
                <a:latin typeface="Cambria" panose="02040503050406030204" pitchFamily="18" charset="0"/>
              </a:rPr>
              <a:t>dhe</a:t>
            </a:r>
            <a:r>
              <a:rPr lang="en-US" sz="2800" dirty="0" smtClean="0">
                <a:latin typeface="Cambria" panose="02040503050406030204" pitchFamily="18" charset="0"/>
              </a:rPr>
              <a:t> AQP-</a:t>
            </a:r>
            <a:r>
              <a:rPr lang="en-US" sz="2800" dirty="0" err="1" smtClean="0">
                <a:latin typeface="Cambria" panose="02040503050406030204" pitchFamily="18" charset="0"/>
              </a:rPr>
              <a:t>së</a:t>
            </a:r>
            <a:endParaRPr lang="en-US" sz="2800" dirty="0" smtClean="0">
              <a:latin typeface="Cambria" panose="02040503050406030204" pitchFamily="18" charset="0"/>
            </a:endParaRPr>
          </a:p>
          <a:p>
            <a:pPr marL="0" indent="0">
              <a:buNone/>
            </a:pPr>
            <a:endParaRPr lang="en-US" dirty="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panose="02040503050406030204" pitchFamily="18" charset="0"/>
              </a:rPr>
              <a:t>Vazhdim</a:t>
            </a:r>
            <a:endParaRPr lang="en-US" dirty="0">
              <a:latin typeface="Cambria" panose="02040503050406030204" pitchFamily="18" charset="0"/>
            </a:endParaRPr>
          </a:p>
        </p:txBody>
      </p:sp>
      <p:sp>
        <p:nvSpPr>
          <p:cNvPr id="3" name="Content Placeholder 2"/>
          <p:cNvSpPr>
            <a:spLocks noGrp="1"/>
          </p:cNvSpPr>
          <p:nvPr>
            <p:ph idx="1"/>
          </p:nvPr>
        </p:nvSpPr>
        <p:spPr/>
        <p:txBody>
          <a:bodyPr/>
          <a:lstStyle/>
          <a:p>
            <a:r>
              <a:rPr lang="en-US" sz="3600" dirty="0" err="1" smtClean="0">
                <a:latin typeface="Cambria" panose="02040503050406030204" pitchFamily="18" charset="0"/>
              </a:rPr>
              <a:t>Rregullorja</a:t>
            </a:r>
            <a:r>
              <a:rPr lang="en-US" sz="3600" dirty="0" smtClean="0">
                <a:latin typeface="Cambria" panose="02040503050406030204" pitchFamily="18" charset="0"/>
              </a:rPr>
              <a:t> e </a:t>
            </a:r>
            <a:r>
              <a:rPr lang="en-US" sz="3600" dirty="0" err="1" smtClean="0">
                <a:latin typeface="Cambria" panose="02040503050406030204" pitchFamily="18" charset="0"/>
              </a:rPr>
              <a:t>brendshme</a:t>
            </a:r>
            <a:r>
              <a:rPr lang="en-US" sz="3600" dirty="0" smtClean="0">
                <a:latin typeface="Cambria" panose="02040503050406030204" pitchFamily="18" charset="0"/>
              </a:rPr>
              <a:t> e </a:t>
            </a:r>
            <a:r>
              <a:rPr lang="en-US" sz="3600" dirty="0" err="1" smtClean="0">
                <a:latin typeface="Cambria" panose="02040503050406030204" pitchFamily="18" charset="0"/>
              </a:rPr>
              <a:t>punës</a:t>
            </a:r>
            <a:r>
              <a:rPr lang="en-US" sz="3600" dirty="0" smtClean="0">
                <a:latin typeface="Cambria" panose="02040503050406030204" pitchFamily="18" charset="0"/>
              </a:rPr>
              <a:t> </a:t>
            </a:r>
            <a:r>
              <a:rPr lang="en-US" sz="3600" dirty="0" err="1" smtClean="0">
                <a:latin typeface="Cambria" panose="02040503050406030204" pitchFamily="18" charset="0"/>
              </a:rPr>
              <a:t>për</a:t>
            </a:r>
            <a:r>
              <a:rPr lang="en-US" sz="3600" dirty="0" smtClean="0">
                <a:latin typeface="Cambria" panose="02040503050406030204" pitchFamily="18" charset="0"/>
              </a:rPr>
              <a:t> KRPP-</a:t>
            </a:r>
            <a:r>
              <a:rPr lang="en-US" sz="3600" dirty="0" err="1" smtClean="0">
                <a:latin typeface="Cambria" panose="02040503050406030204" pitchFamily="18" charset="0"/>
              </a:rPr>
              <a:t>në</a:t>
            </a:r>
            <a:endParaRPr lang="en-US" sz="3600" dirty="0" smtClean="0">
              <a:latin typeface="Cambria" panose="02040503050406030204" pitchFamily="18" charset="0"/>
            </a:endParaRPr>
          </a:p>
          <a:p>
            <a:r>
              <a:rPr lang="en-US" sz="3600" dirty="0" err="1">
                <a:latin typeface="Cambria" panose="02040503050406030204" pitchFamily="18" charset="0"/>
              </a:rPr>
              <a:t>Rregullorja</a:t>
            </a:r>
            <a:r>
              <a:rPr lang="en-US" sz="3600" dirty="0">
                <a:latin typeface="Cambria" panose="02040503050406030204" pitchFamily="18" charset="0"/>
              </a:rPr>
              <a:t> e </a:t>
            </a:r>
            <a:r>
              <a:rPr lang="en-US" sz="3600" dirty="0" err="1">
                <a:latin typeface="Cambria" panose="02040503050406030204" pitchFamily="18" charset="0"/>
              </a:rPr>
              <a:t>brendshme</a:t>
            </a:r>
            <a:r>
              <a:rPr lang="en-US" sz="3600" dirty="0">
                <a:latin typeface="Cambria" panose="02040503050406030204" pitchFamily="18" charset="0"/>
              </a:rPr>
              <a:t> e </a:t>
            </a:r>
            <a:r>
              <a:rPr lang="en-US" sz="3600" dirty="0" err="1">
                <a:latin typeface="Cambria" panose="02040503050406030204" pitchFamily="18" charset="0"/>
              </a:rPr>
              <a:t>punës</a:t>
            </a:r>
            <a:r>
              <a:rPr lang="en-US" sz="3600" dirty="0">
                <a:latin typeface="Cambria" panose="02040503050406030204" pitchFamily="18" charset="0"/>
              </a:rPr>
              <a:t> </a:t>
            </a:r>
            <a:r>
              <a:rPr lang="en-US" sz="3600" dirty="0" err="1">
                <a:latin typeface="Cambria" panose="02040503050406030204" pitchFamily="18" charset="0"/>
              </a:rPr>
              <a:t>për</a:t>
            </a:r>
            <a:r>
              <a:rPr lang="en-US" sz="3600" dirty="0">
                <a:latin typeface="Cambria" panose="02040503050406030204" pitchFamily="18" charset="0"/>
              </a:rPr>
              <a:t> </a:t>
            </a:r>
            <a:r>
              <a:rPr lang="en-US" sz="3600" dirty="0" smtClean="0">
                <a:latin typeface="Cambria" panose="02040503050406030204" pitchFamily="18" charset="0"/>
              </a:rPr>
              <a:t>OSHP-</a:t>
            </a:r>
            <a:r>
              <a:rPr lang="en-US" sz="3600" dirty="0" err="1" smtClean="0">
                <a:latin typeface="Cambria" panose="02040503050406030204" pitchFamily="18" charset="0"/>
              </a:rPr>
              <a:t>në</a:t>
            </a:r>
            <a:endParaRPr lang="en-US" sz="3600" dirty="0">
              <a:latin typeface="Cambria" panose="02040503050406030204" pitchFamily="18" charset="0"/>
            </a:endParaRPr>
          </a:p>
          <a:p>
            <a:r>
              <a:rPr lang="en-US" sz="3600" dirty="0" err="1">
                <a:latin typeface="Cambria" panose="02040503050406030204" pitchFamily="18" charset="0"/>
              </a:rPr>
              <a:t>Rregullorja</a:t>
            </a:r>
            <a:r>
              <a:rPr lang="en-US" sz="3600" dirty="0">
                <a:latin typeface="Cambria" panose="02040503050406030204" pitchFamily="18" charset="0"/>
              </a:rPr>
              <a:t> e </a:t>
            </a:r>
            <a:r>
              <a:rPr lang="en-US" sz="3600" dirty="0" err="1">
                <a:latin typeface="Cambria" panose="02040503050406030204" pitchFamily="18" charset="0"/>
              </a:rPr>
              <a:t>brendshme</a:t>
            </a:r>
            <a:r>
              <a:rPr lang="en-US" sz="3600" dirty="0">
                <a:latin typeface="Cambria" panose="02040503050406030204" pitchFamily="18" charset="0"/>
              </a:rPr>
              <a:t> e </a:t>
            </a:r>
            <a:r>
              <a:rPr lang="en-US" sz="3600" dirty="0" err="1">
                <a:latin typeface="Cambria" panose="02040503050406030204" pitchFamily="18" charset="0"/>
              </a:rPr>
              <a:t>punës</a:t>
            </a:r>
            <a:r>
              <a:rPr lang="en-US" sz="3600" dirty="0">
                <a:latin typeface="Cambria" panose="02040503050406030204" pitchFamily="18" charset="0"/>
              </a:rPr>
              <a:t> </a:t>
            </a:r>
            <a:r>
              <a:rPr lang="en-US" sz="3600" dirty="0" err="1">
                <a:latin typeface="Cambria" panose="02040503050406030204" pitchFamily="18" charset="0"/>
              </a:rPr>
              <a:t>për</a:t>
            </a:r>
            <a:r>
              <a:rPr lang="en-US" sz="3600" dirty="0">
                <a:latin typeface="Cambria" panose="02040503050406030204" pitchFamily="18" charset="0"/>
              </a:rPr>
              <a:t> </a:t>
            </a:r>
            <a:r>
              <a:rPr lang="en-US" sz="3600" dirty="0" smtClean="0">
                <a:latin typeface="Cambria" panose="02040503050406030204" pitchFamily="18" charset="0"/>
              </a:rPr>
              <a:t>AQP-</a:t>
            </a:r>
            <a:r>
              <a:rPr lang="en-US" sz="3600" dirty="0" err="1" smtClean="0">
                <a:latin typeface="Cambria" panose="02040503050406030204" pitchFamily="18" charset="0"/>
              </a:rPr>
              <a:t>në</a:t>
            </a:r>
            <a:endParaRPr lang="en-US" sz="3600" dirty="0">
              <a:latin typeface="Cambria" panose="02040503050406030204" pitchFamily="18" charset="0"/>
            </a:endParaRPr>
          </a:p>
          <a:p>
            <a:endParaRPr lang="en-US" dirty="0"/>
          </a:p>
        </p:txBody>
      </p:sp>
    </p:spTree>
    <p:extLst>
      <p:ext uri="{BB962C8B-B14F-4D97-AF65-F5344CB8AC3E}">
        <p14:creationId xmlns:p14="http://schemas.microsoft.com/office/powerpoint/2010/main" val="97078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err="1" smtClean="0">
                <a:latin typeface="Cambria" panose="02040503050406030204" pitchFamily="18" charset="0"/>
                <a:cs typeface="Arial" pitchFamily="34" charset="0"/>
              </a:rPr>
              <a:t>Qëllimi</a:t>
            </a:r>
            <a:endParaRPr lang="en-US" dirty="0">
              <a:latin typeface="Cambria" panose="02040503050406030204" pitchFamily="18" charset="0"/>
              <a:cs typeface="Arial" pitchFamily="34" charset="0"/>
            </a:endParaRPr>
          </a:p>
        </p:txBody>
      </p:sp>
      <p:sp>
        <p:nvSpPr>
          <p:cNvPr id="3" name="Content Placeholder 2"/>
          <p:cNvSpPr>
            <a:spLocks noGrp="1"/>
          </p:cNvSpPr>
          <p:nvPr>
            <p:ph idx="1"/>
          </p:nvPr>
        </p:nvSpPr>
        <p:spPr>
          <a:xfrm>
            <a:off x="457200" y="1844824"/>
            <a:ext cx="8229600" cy="4281339"/>
          </a:xfrm>
        </p:spPr>
        <p:txBody>
          <a:bodyPr/>
          <a:lstStyle/>
          <a:p>
            <a:pPr marL="0" indent="0">
              <a:buNone/>
            </a:pPr>
            <a:r>
              <a:rPr lang="fr-CH" dirty="0" err="1" smtClean="0">
                <a:latin typeface="Cambria" panose="02040503050406030204" pitchFamily="18" charset="0"/>
                <a:cs typeface="Arial" pitchFamily="34" charset="0"/>
              </a:rPr>
              <a:t>Qëllimi</a:t>
            </a:r>
            <a:r>
              <a:rPr lang="fr-CH" dirty="0" smtClean="0">
                <a:latin typeface="Cambria" panose="02040503050406030204" pitchFamily="18" charset="0"/>
                <a:cs typeface="Arial" pitchFamily="34" charset="0"/>
              </a:rPr>
              <a:t> </a:t>
            </a:r>
            <a:r>
              <a:rPr lang="fr-CH" dirty="0" err="1" smtClean="0">
                <a:latin typeface="Cambria" panose="02040503050406030204" pitchFamily="18" charset="0"/>
                <a:cs typeface="Arial" pitchFamily="34" charset="0"/>
              </a:rPr>
              <a:t>dhe</a:t>
            </a:r>
            <a:r>
              <a:rPr lang="fr-CH"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synimi</a:t>
            </a:r>
            <a:r>
              <a:rPr lang="en-GB" dirty="0" smtClean="0">
                <a:latin typeface="Cambria" panose="02040503050406030204" pitchFamily="18" charset="0"/>
                <a:cs typeface="Arial" pitchFamily="34" charset="0"/>
              </a:rPr>
              <a:t> i </a:t>
            </a:r>
            <a:r>
              <a:rPr lang="en-GB" dirty="0" err="1" smtClean="0">
                <a:latin typeface="Cambria" panose="02040503050406030204" pitchFamily="18" charset="0"/>
                <a:cs typeface="Arial" pitchFamily="34" charset="0"/>
              </a:rPr>
              <a:t>ketij</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trajnimi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është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që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ofroj</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njohuri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themelore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për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integritetin</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administratën</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publike</a:t>
            </a:r>
            <a:r>
              <a:rPr lang="en-GB" dirty="0" smtClean="0">
                <a:latin typeface="Cambria" panose="02040503050406030204" pitchFamily="18" charset="0"/>
                <a:cs typeface="Arial" pitchFamily="34" charset="0"/>
              </a:rPr>
              <a:t> n</a:t>
            </a:r>
            <a:r>
              <a:rPr lang="sq-AL" dirty="0" smtClean="0">
                <a:latin typeface="Cambria" panose="02040503050406030204" pitchFamily="18" charset="0"/>
                <a:cs typeface="Arial" pitchFamily="34" charset="0"/>
              </a:rPr>
              <a:t>ë veçanti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fushën</a:t>
            </a:r>
            <a:r>
              <a:rPr lang="en-GB" dirty="0" smtClean="0">
                <a:latin typeface="Cambria" panose="02040503050406030204" pitchFamily="18" charset="0"/>
                <a:cs typeface="Arial" pitchFamily="34" charset="0"/>
              </a:rPr>
              <a:t> e </a:t>
            </a:r>
            <a:r>
              <a:rPr lang="en-GB" dirty="0" err="1" smtClean="0">
                <a:latin typeface="Cambria" panose="02040503050406030204" pitchFamily="18" charset="0"/>
                <a:cs typeface="Arial" pitchFamily="34" charset="0"/>
              </a:rPr>
              <a:t>prokurimit</a:t>
            </a:r>
            <a:r>
              <a:rPr lang="en-GB" dirty="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publik</a:t>
            </a:r>
            <a:r>
              <a:rPr lang="en-GB" dirty="0" smtClean="0">
                <a:latin typeface="Cambria" panose="02040503050406030204" pitchFamily="18" charset="0"/>
                <a:cs typeface="Arial" pitchFamily="34" charset="0"/>
              </a:rPr>
              <a:t>.</a:t>
            </a:r>
          </a:p>
          <a:p>
            <a:pPr marL="0" indent="0">
              <a:buNone/>
            </a:pPr>
            <a:r>
              <a:rPr lang="en-GB" dirty="0" err="1" smtClean="0">
                <a:latin typeface="Cambria" panose="02040503050406030204" pitchFamily="18" charset="0"/>
                <a:cs typeface="Arial" pitchFamily="34" charset="0"/>
              </a:rPr>
              <a:t>Gjithashtu</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integriteti</a:t>
            </a:r>
            <a:r>
              <a:rPr lang="en-GB" dirty="0" smtClean="0">
                <a:latin typeface="Cambria" panose="02040503050406030204" pitchFamily="18" charset="0"/>
                <a:cs typeface="Arial" pitchFamily="34" charset="0"/>
              </a:rPr>
              <a:t> ka </a:t>
            </a:r>
            <a:r>
              <a:rPr lang="en-GB" dirty="0" err="1" smtClean="0">
                <a:latin typeface="Cambria" panose="02040503050406030204" pitchFamily="18" charset="0"/>
                <a:cs typeface="Arial" pitchFamily="34" charset="0"/>
              </a:rPr>
              <a:t>për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synim</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fuqizimin</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institucional</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kundër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korrupsionit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dhe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dukurive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tjera</a:t>
            </a:r>
            <a:r>
              <a:rPr lang="en-GB" dirty="0" smtClean="0">
                <a:latin typeface="Cambria" panose="02040503050406030204" pitchFamily="18" charset="0"/>
                <a:cs typeface="Arial" pitchFamily="34" charset="0"/>
              </a:rPr>
              <a:t> negative. </a:t>
            </a:r>
            <a:endParaRPr lang="en-US" dirty="0">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q-AL" dirty="0" smtClean="0">
                <a:latin typeface="Cambria" panose="02040503050406030204" pitchFamily="18" charset="0"/>
              </a:rPr>
              <a:t>Nenet e LPP-së, që i referohen Integritetit</a:t>
            </a:r>
            <a:endParaRPr lang="en-US" dirty="0">
              <a:latin typeface="Cambria" panose="02040503050406030204" pitchFamily="18" charset="0"/>
            </a:endParaRPr>
          </a:p>
        </p:txBody>
      </p:sp>
      <p:sp>
        <p:nvSpPr>
          <p:cNvPr id="3" name="Content Placeholder 2"/>
          <p:cNvSpPr>
            <a:spLocks noGrp="1"/>
          </p:cNvSpPr>
          <p:nvPr>
            <p:ph idx="1"/>
          </p:nvPr>
        </p:nvSpPr>
        <p:spPr>
          <a:xfrm>
            <a:off x="457200" y="1417638"/>
            <a:ext cx="8229600" cy="4963690"/>
          </a:xfrm>
        </p:spPr>
        <p:txBody>
          <a:bodyPr>
            <a:normAutofit fontScale="92500"/>
          </a:bodyPr>
          <a:lstStyle/>
          <a:p>
            <a:pPr algn="just"/>
            <a:r>
              <a:rPr lang="en-US" sz="2400" dirty="0" err="1" smtClean="0">
                <a:latin typeface="Cambria" panose="02040503050406030204" pitchFamily="18" charset="0"/>
              </a:rPr>
              <a:t>Neni</a:t>
            </a:r>
            <a:r>
              <a:rPr lang="en-US" sz="2400" dirty="0" smtClean="0">
                <a:latin typeface="Cambria" panose="02040503050406030204" pitchFamily="18" charset="0"/>
              </a:rPr>
              <a:t> 23, </a:t>
            </a:r>
            <a:r>
              <a:rPr lang="en-US" sz="2400" dirty="0" err="1" smtClean="0">
                <a:latin typeface="Cambria" panose="02040503050406030204" pitchFamily="18" charset="0"/>
              </a:rPr>
              <a:t>Zyrtarët</a:t>
            </a:r>
            <a:r>
              <a:rPr lang="en-US" sz="2400" dirty="0" smtClean="0">
                <a:latin typeface="Cambria" panose="02040503050406030204" pitchFamily="18" charset="0"/>
              </a:rPr>
              <a:t> e Prokurimit…?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65, </a:t>
            </a:r>
            <a:r>
              <a:rPr lang="en-US" sz="2400" dirty="0" err="1" smtClean="0">
                <a:latin typeface="Cambria" panose="02040503050406030204" pitchFamily="18" charset="0"/>
              </a:rPr>
              <a:t>Kërkesat</a:t>
            </a:r>
            <a:r>
              <a:rPr lang="en-US" sz="2400" dirty="0" smtClean="0">
                <a:latin typeface="Cambria" panose="02040503050406030204" pitchFamily="18" charset="0"/>
              </a:rPr>
              <a:t> </a:t>
            </a:r>
            <a:r>
              <a:rPr lang="en-US" sz="2400" dirty="0" err="1" smtClean="0">
                <a:latin typeface="Cambria" panose="02040503050406030204" pitchFamily="18" charset="0"/>
              </a:rPr>
              <a:t>për</a:t>
            </a:r>
            <a:r>
              <a:rPr lang="en-US" sz="2400" dirty="0" smtClean="0">
                <a:latin typeface="Cambria" panose="02040503050406030204" pitchFamily="18" charset="0"/>
              </a:rPr>
              <a:t> </a:t>
            </a:r>
            <a:r>
              <a:rPr lang="en-US" sz="2400" dirty="0" err="1" smtClean="0">
                <a:latin typeface="Cambria" panose="02040503050406030204" pitchFamily="18" charset="0"/>
              </a:rPr>
              <a:t>Përshtatshmëri</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86, </a:t>
            </a:r>
            <a:r>
              <a:rPr lang="en-US" sz="2400" dirty="0" err="1" smtClean="0">
                <a:latin typeface="Cambria" panose="02040503050406030204" pitchFamily="18" charset="0"/>
              </a:rPr>
              <a:t>Komisioni</a:t>
            </a:r>
            <a:r>
              <a:rPr lang="en-US" sz="2400" dirty="0" smtClean="0">
                <a:latin typeface="Cambria" panose="02040503050406030204" pitchFamily="18" charset="0"/>
              </a:rPr>
              <a:t> </a:t>
            </a:r>
            <a:r>
              <a:rPr lang="en-US" sz="2400" dirty="0" err="1" smtClean="0">
                <a:latin typeface="Cambria" panose="02040503050406030204" pitchFamily="18" charset="0"/>
              </a:rPr>
              <a:t>Rregullativ</a:t>
            </a:r>
            <a:r>
              <a:rPr lang="en-US" sz="2400" dirty="0" smtClean="0">
                <a:latin typeface="Cambria" panose="02040503050406030204" pitchFamily="18" charset="0"/>
              </a:rPr>
              <a:t> </a:t>
            </a:r>
            <a:r>
              <a:rPr lang="sq-AL" sz="2400" dirty="0" smtClean="0">
                <a:latin typeface="Cambria" panose="02040503050406030204" pitchFamily="18" charset="0"/>
              </a:rPr>
              <a:t>i</a:t>
            </a:r>
            <a:r>
              <a:rPr lang="en-US" sz="2400" dirty="0" smtClean="0">
                <a:latin typeface="Cambria" panose="02040503050406030204" pitchFamily="18" charset="0"/>
              </a:rPr>
              <a:t> Prokurimit </a:t>
            </a:r>
            <a:r>
              <a:rPr lang="en-US" sz="2400" dirty="0" err="1" smtClean="0">
                <a:latin typeface="Cambria" panose="02040503050406030204" pitchFamily="18" charset="0"/>
              </a:rPr>
              <a:t>Publik</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89, </a:t>
            </a:r>
            <a:r>
              <a:rPr lang="en-US" sz="2400" dirty="0" err="1" smtClean="0">
                <a:latin typeface="Cambria" panose="02040503050406030204" pitchFamily="18" charset="0"/>
              </a:rPr>
              <a:t>Emërimi</a:t>
            </a:r>
            <a:r>
              <a:rPr lang="en-US" sz="2400" dirty="0" smtClean="0">
                <a:latin typeface="Cambria" panose="02040503050406030204" pitchFamily="18" charset="0"/>
              </a:rPr>
              <a:t> i </a:t>
            </a:r>
            <a:r>
              <a:rPr lang="en-US" sz="2400" dirty="0" err="1" smtClean="0">
                <a:latin typeface="Cambria" panose="02040503050406030204" pitchFamily="18" charset="0"/>
              </a:rPr>
              <a:t>Anëtarëve</a:t>
            </a:r>
            <a:r>
              <a:rPr lang="en-US" sz="2400" dirty="0" smtClean="0">
                <a:latin typeface="Cambria" panose="02040503050406030204" pitchFamily="18" charset="0"/>
              </a:rPr>
              <a:t> </a:t>
            </a:r>
            <a:r>
              <a:rPr lang="en-US" sz="2400" dirty="0" err="1" smtClean="0">
                <a:latin typeface="Cambria" panose="02040503050406030204" pitchFamily="18" charset="0"/>
              </a:rPr>
              <a:t>të</a:t>
            </a:r>
            <a:r>
              <a:rPr lang="en-US" sz="2400" dirty="0" smtClean="0">
                <a:latin typeface="Cambria" panose="02040503050406030204" pitchFamily="18" charset="0"/>
              </a:rPr>
              <a:t> KRPP-</a:t>
            </a:r>
            <a:r>
              <a:rPr lang="en-US" sz="2400" dirty="0" err="1" smtClean="0">
                <a:latin typeface="Cambria" panose="02040503050406030204" pitchFamily="18" charset="0"/>
              </a:rPr>
              <a:t>së</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91, </a:t>
            </a:r>
            <a:r>
              <a:rPr lang="en-US" sz="2400" dirty="0" err="1" smtClean="0">
                <a:latin typeface="Cambria" panose="02040503050406030204" pitchFamily="18" charset="0"/>
              </a:rPr>
              <a:t>Masat</a:t>
            </a:r>
            <a:r>
              <a:rPr lang="en-US" sz="2400" dirty="0" smtClean="0">
                <a:latin typeface="Cambria" panose="02040503050406030204" pitchFamily="18" charset="0"/>
              </a:rPr>
              <a:t> </a:t>
            </a:r>
            <a:r>
              <a:rPr lang="en-US" sz="2400" dirty="0" err="1" smtClean="0">
                <a:latin typeface="Cambria" panose="02040503050406030204" pitchFamily="18" charset="0"/>
              </a:rPr>
              <a:t>Zbatuese</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93, </a:t>
            </a:r>
            <a:r>
              <a:rPr lang="en-US" sz="2400" dirty="0" err="1" smtClean="0">
                <a:latin typeface="Cambria" panose="02040503050406030204" pitchFamily="18" charset="0"/>
              </a:rPr>
              <a:t>Pezullimi</a:t>
            </a:r>
            <a:r>
              <a:rPr lang="en-US" sz="2400" dirty="0" smtClean="0">
                <a:latin typeface="Cambria" panose="02040503050406030204" pitchFamily="18" charset="0"/>
              </a:rPr>
              <a:t> </a:t>
            </a:r>
            <a:r>
              <a:rPr lang="en-US" sz="2400" dirty="0" err="1" smtClean="0">
                <a:latin typeface="Cambria" panose="02040503050406030204" pitchFamily="18" charset="0"/>
              </a:rPr>
              <a:t>dhe</a:t>
            </a:r>
            <a:r>
              <a:rPr lang="en-US" sz="2400" dirty="0" smtClean="0">
                <a:latin typeface="Cambria" panose="02040503050406030204" pitchFamily="18" charset="0"/>
              </a:rPr>
              <a:t> </a:t>
            </a:r>
            <a:r>
              <a:rPr lang="en-US" sz="2400" dirty="0" err="1" smtClean="0">
                <a:latin typeface="Cambria" panose="02040503050406030204" pitchFamily="18" charset="0"/>
              </a:rPr>
              <a:t>Suspendimi</a:t>
            </a:r>
            <a:r>
              <a:rPr lang="en-US" sz="2400" dirty="0" smtClean="0">
                <a:latin typeface="Cambria" panose="02040503050406030204" pitchFamily="18" charset="0"/>
              </a:rPr>
              <a:t> i </a:t>
            </a:r>
            <a:r>
              <a:rPr lang="en-US" sz="2400" dirty="0" err="1" smtClean="0">
                <a:latin typeface="Cambria" panose="02040503050406030204" pitchFamily="18" charset="0"/>
              </a:rPr>
              <a:t>Anëtarëve</a:t>
            </a:r>
            <a:r>
              <a:rPr lang="en-US" sz="2400" dirty="0" smtClean="0">
                <a:latin typeface="Cambria" panose="02040503050406030204" pitchFamily="18" charset="0"/>
              </a:rPr>
              <a:t> KRPP-</a:t>
            </a:r>
            <a:r>
              <a:rPr lang="en-US" sz="2400" dirty="0" err="1" smtClean="0">
                <a:latin typeface="Cambria" panose="02040503050406030204" pitchFamily="18" charset="0"/>
              </a:rPr>
              <a:t>së</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96, </a:t>
            </a:r>
            <a:r>
              <a:rPr lang="en-US" sz="2400" dirty="0" err="1" smtClean="0">
                <a:latin typeface="Cambria" panose="02040503050406030204" pitchFamily="18" charset="0"/>
              </a:rPr>
              <a:t>Emërimi</a:t>
            </a:r>
            <a:r>
              <a:rPr lang="en-US" sz="2400" dirty="0" smtClean="0">
                <a:latin typeface="Cambria" panose="02040503050406030204" pitchFamily="18" charset="0"/>
              </a:rPr>
              <a:t>, </a:t>
            </a:r>
            <a:r>
              <a:rPr lang="en-US" sz="2400" dirty="0" err="1" smtClean="0">
                <a:latin typeface="Cambria" panose="02040503050406030204" pitchFamily="18" charset="0"/>
              </a:rPr>
              <a:t>Largimi</a:t>
            </a:r>
            <a:r>
              <a:rPr lang="en-US" sz="2400" dirty="0" smtClean="0">
                <a:latin typeface="Cambria" panose="02040503050406030204" pitchFamily="18" charset="0"/>
              </a:rPr>
              <a:t> </a:t>
            </a:r>
            <a:r>
              <a:rPr lang="en-US" sz="2400" dirty="0" err="1" smtClean="0">
                <a:latin typeface="Cambria" panose="02040503050406030204" pitchFamily="18" charset="0"/>
              </a:rPr>
              <a:t>dhe</a:t>
            </a:r>
            <a:r>
              <a:rPr lang="en-US" sz="2400" dirty="0" smtClean="0">
                <a:latin typeface="Cambria" panose="02040503050406030204" pitchFamily="18" charset="0"/>
              </a:rPr>
              <a:t> </a:t>
            </a:r>
            <a:r>
              <a:rPr lang="en-US" sz="2400" dirty="0" err="1" smtClean="0">
                <a:latin typeface="Cambria" panose="02040503050406030204" pitchFamily="18" charset="0"/>
              </a:rPr>
              <a:t>Pezullimi</a:t>
            </a:r>
            <a:r>
              <a:rPr lang="en-US" sz="2400" dirty="0" smtClean="0">
                <a:latin typeface="Cambria" panose="02040503050406030204" pitchFamily="18" charset="0"/>
              </a:rPr>
              <a:t> i </a:t>
            </a:r>
            <a:r>
              <a:rPr lang="en-US" sz="2400" dirty="0" err="1" smtClean="0">
                <a:latin typeface="Cambria" panose="02040503050406030204" pitchFamily="18" charset="0"/>
              </a:rPr>
              <a:t>Drejtorit</a:t>
            </a:r>
            <a:r>
              <a:rPr lang="en-US" sz="2400" dirty="0" smtClean="0">
                <a:latin typeface="Cambria" panose="02040503050406030204" pitchFamily="18" charset="0"/>
              </a:rPr>
              <a:t> t</a:t>
            </a:r>
            <a:r>
              <a:rPr lang="sq-AL" sz="2400" dirty="0" smtClean="0">
                <a:latin typeface="Cambria" panose="02040503050406030204" pitchFamily="18" charset="0"/>
              </a:rPr>
              <a:t>ë</a:t>
            </a:r>
            <a:r>
              <a:rPr lang="en-US" sz="2400" dirty="0" smtClean="0">
                <a:latin typeface="Cambria" panose="02040503050406030204" pitchFamily="18" charset="0"/>
              </a:rPr>
              <a:t> AQP-</a:t>
            </a:r>
            <a:r>
              <a:rPr lang="en-US" sz="2400" dirty="0" err="1" smtClean="0">
                <a:latin typeface="Cambria" panose="02040503050406030204" pitchFamily="18" charset="0"/>
              </a:rPr>
              <a:t>së</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98, </a:t>
            </a:r>
            <a:r>
              <a:rPr lang="en-US" sz="2400" dirty="0" err="1" smtClean="0">
                <a:latin typeface="Cambria" panose="02040503050406030204" pitchFamily="18" charset="0"/>
              </a:rPr>
              <a:t>Organi</a:t>
            </a:r>
            <a:r>
              <a:rPr lang="en-US" sz="2400" dirty="0" smtClean="0">
                <a:latin typeface="Cambria" panose="02040503050406030204" pitchFamily="18" charset="0"/>
              </a:rPr>
              <a:t> </a:t>
            </a:r>
            <a:r>
              <a:rPr lang="en-US" sz="2400" dirty="0" err="1" smtClean="0">
                <a:latin typeface="Cambria" panose="02040503050406030204" pitchFamily="18" charset="0"/>
              </a:rPr>
              <a:t>Shqyrtues</a:t>
            </a:r>
            <a:r>
              <a:rPr lang="en-US" sz="2400" dirty="0" smtClean="0">
                <a:latin typeface="Cambria" panose="02040503050406030204" pitchFamily="18" charset="0"/>
              </a:rPr>
              <a:t> </a:t>
            </a:r>
            <a:r>
              <a:rPr lang="sq-AL" sz="2400" dirty="0" smtClean="0">
                <a:latin typeface="Cambria" panose="02040503050406030204" pitchFamily="18" charset="0"/>
              </a:rPr>
              <a:t>i</a:t>
            </a:r>
            <a:r>
              <a:rPr lang="en-US" sz="2400" dirty="0" smtClean="0">
                <a:latin typeface="Cambria" panose="02040503050406030204" pitchFamily="18" charset="0"/>
              </a:rPr>
              <a:t> Prokurimit…?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100, </a:t>
            </a:r>
            <a:r>
              <a:rPr lang="en-US" sz="2400" dirty="0" err="1" smtClean="0">
                <a:latin typeface="Cambria" panose="02040503050406030204" pitchFamily="18" charset="0"/>
              </a:rPr>
              <a:t>Emërimi</a:t>
            </a:r>
            <a:r>
              <a:rPr lang="en-US" sz="2400" dirty="0" smtClean="0">
                <a:latin typeface="Cambria" panose="02040503050406030204" pitchFamily="18" charset="0"/>
              </a:rPr>
              <a:t> i </a:t>
            </a:r>
            <a:r>
              <a:rPr lang="sq-AL" sz="2400" dirty="0" smtClean="0">
                <a:latin typeface="Cambria" panose="02040503050406030204" pitchFamily="18" charset="0"/>
              </a:rPr>
              <a:t>K</a:t>
            </a:r>
            <a:r>
              <a:rPr lang="en-US" sz="2400" dirty="0" err="1" smtClean="0">
                <a:latin typeface="Cambria" panose="02040503050406030204" pitchFamily="18" charset="0"/>
              </a:rPr>
              <a:t>ryetarit</a:t>
            </a:r>
            <a:r>
              <a:rPr lang="en-US" sz="2400" dirty="0" smtClean="0">
                <a:latin typeface="Cambria" panose="02040503050406030204" pitchFamily="18" charset="0"/>
              </a:rPr>
              <a:t> </a:t>
            </a:r>
            <a:r>
              <a:rPr lang="en-US" sz="2400" dirty="0" err="1" smtClean="0">
                <a:latin typeface="Cambria" panose="02040503050406030204" pitchFamily="18" charset="0"/>
              </a:rPr>
              <a:t>dhe</a:t>
            </a:r>
            <a:r>
              <a:rPr lang="en-US" sz="2400" dirty="0" smtClean="0">
                <a:latin typeface="Cambria" panose="02040503050406030204" pitchFamily="18" charset="0"/>
              </a:rPr>
              <a:t> </a:t>
            </a:r>
            <a:r>
              <a:rPr lang="en-US" sz="2400" dirty="0" err="1" smtClean="0">
                <a:latin typeface="Cambria" panose="02040503050406030204" pitchFamily="18" charset="0"/>
              </a:rPr>
              <a:t>Anëtarëve</a:t>
            </a:r>
            <a:r>
              <a:rPr lang="en-US" sz="2400" dirty="0" smtClean="0">
                <a:latin typeface="Cambria" panose="02040503050406030204" pitchFamily="18" charset="0"/>
              </a:rPr>
              <a:t> te OSHP-</a:t>
            </a:r>
            <a:r>
              <a:rPr lang="en-US" sz="2400" dirty="0" err="1" smtClean="0">
                <a:latin typeface="Cambria" panose="02040503050406030204" pitchFamily="18" charset="0"/>
              </a:rPr>
              <a:t>së</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101, </a:t>
            </a:r>
            <a:r>
              <a:rPr lang="en-US" sz="2400" dirty="0" err="1" smtClean="0">
                <a:latin typeface="Cambria" panose="02040503050406030204" pitchFamily="18" charset="0"/>
              </a:rPr>
              <a:t>Suspendimi</a:t>
            </a:r>
            <a:r>
              <a:rPr lang="en-US" sz="2400" dirty="0" smtClean="0">
                <a:latin typeface="Cambria" panose="02040503050406030204" pitchFamily="18" charset="0"/>
              </a:rPr>
              <a:t>, </a:t>
            </a:r>
            <a:r>
              <a:rPr lang="en-US" sz="2400" dirty="0" err="1" smtClean="0">
                <a:latin typeface="Cambria" panose="02040503050406030204" pitchFamily="18" charset="0"/>
              </a:rPr>
              <a:t>Largimi</a:t>
            </a:r>
            <a:r>
              <a:rPr lang="en-US" sz="2400" dirty="0" smtClean="0">
                <a:latin typeface="Cambria" panose="02040503050406030204" pitchFamily="18" charset="0"/>
              </a:rPr>
              <a:t> </a:t>
            </a:r>
            <a:r>
              <a:rPr lang="en-US" sz="2400" dirty="0" err="1" smtClean="0">
                <a:latin typeface="Cambria" panose="02040503050406030204" pitchFamily="18" charset="0"/>
              </a:rPr>
              <a:t>dhe</a:t>
            </a:r>
            <a:r>
              <a:rPr lang="en-US" sz="2400" dirty="0" smtClean="0">
                <a:latin typeface="Cambria" panose="02040503050406030204" pitchFamily="18" charset="0"/>
              </a:rPr>
              <a:t> </a:t>
            </a:r>
            <a:r>
              <a:rPr lang="en-US" sz="2400" dirty="0" err="1" smtClean="0">
                <a:latin typeface="Cambria" panose="02040503050406030204" pitchFamily="18" charset="0"/>
              </a:rPr>
              <a:t>Shkarkimi</a:t>
            </a:r>
            <a:r>
              <a:rPr lang="en-US" sz="2400" dirty="0" smtClean="0">
                <a:latin typeface="Cambria" panose="02040503050406030204" pitchFamily="18" charset="0"/>
              </a:rPr>
              <a:t> i </a:t>
            </a:r>
            <a:r>
              <a:rPr lang="en-US" sz="2400" dirty="0" err="1" smtClean="0">
                <a:latin typeface="Cambria" panose="02040503050406030204" pitchFamily="18" charset="0"/>
              </a:rPr>
              <a:t>Kryetarit</a:t>
            </a:r>
            <a:r>
              <a:rPr lang="en-US" sz="2400" dirty="0" smtClean="0">
                <a:latin typeface="Cambria" panose="02040503050406030204" pitchFamily="18" charset="0"/>
              </a:rPr>
              <a:t> </a:t>
            </a:r>
            <a:r>
              <a:rPr lang="en-US" sz="2400" dirty="0" err="1" smtClean="0">
                <a:latin typeface="Cambria" panose="02040503050406030204" pitchFamily="18" charset="0"/>
              </a:rPr>
              <a:t>dhe</a:t>
            </a:r>
            <a:r>
              <a:rPr lang="en-US" sz="2400" dirty="0" smtClean="0">
                <a:latin typeface="Cambria" panose="02040503050406030204" pitchFamily="18" charset="0"/>
              </a:rPr>
              <a:t> </a:t>
            </a:r>
            <a:r>
              <a:rPr lang="sq-AL" sz="2400" dirty="0" smtClean="0">
                <a:latin typeface="Cambria" panose="02040503050406030204" pitchFamily="18" charset="0"/>
              </a:rPr>
              <a:t>A</a:t>
            </a:r>
            <a:r>
              <a:rPr lang="en-US" sz="2400" dirty="0" err="1" smtClean="0">
                <a:latin typeface="Cambria" panose="02040503050406030204" pitchFamily="18" charset="0"/>
              </a:rPr>
              <a:t>nëtarëve</a:t>
            </a:r>
            <a:r>
              <a:rPr lang="en-US" sz="2400" dirty="0" smtClean="0">
                <a:latin typeface="Cambria" panose="02040503050406030204" pitchFamily="18" charset="0"/>
              </a:rPr>
              <a:t> </a:t>
            </a:r>
            <a:r>
              <a:rPr lang="en-US" sz="2400" dirty="0" err="1" smtClean="0">
                <a:latin typeface="Cambria" panose="02040503050406030204" pitchFamily="18" charset="0"/>
              </a:rPr>
              <a:t>të</a:t>
            </a:r>
            <a:r>
              <a:rPr lang="en-US" sz="2400" dirty="0" smtClean="0">
                <a:latin typeface="Cambria" panose="02040503050406030204" pitchFamily="18" charset="0"/>
              </a:rPr>
              <a:t> OSHP-</a:t>
            </a:r>
            <a:r>
              <a:rPr lang="en-US" sz="2400" dirty="0" err="1" smtClean="0">
                <a:latin typeface="Cambria" panose="02040503050406030204" pitchFamily="18" charset="0"/>
              </a:rPr>
              <a:t>së</a:t>
            </a:r>
            <a:r>
              <a:rPr lang="en-US" sz="2400" dirty="0" smtClean="0">
                <a:latin typeface="Cambria" panose="02040503050406030204" pitchFamily="18" charset="0"/>
              </a:rPr>
              <a:t>...?</a:t>
            </a:r>
          </a:p>
          <a:p>
            <a:pPr algn="just"/>
            <a:r>
              <a:rPr lang="en-US" sz="2400" dirty="0" err="1" smtClean="0">
                <a:latin typeface="Cambria" panose="02040503050406030204" pitchFamily="18" charset="0"/>
              </a:rPr>
              <a:t>Neni</a:t>
            </a:r>
            <a:r>
              <a:rPr lang="en-US" sz="2400" dirty="0" smtClean="0">
                <a:latin typeface="Cambria" panose="02040503050406030204" pitchFamily="18" charset="0"/>
              </a:rPr>
              <a:t> 130, </a:t>
            </a:r>
            <a:r>
              <a:rPr lang="en-US" sz="2400" dirty="0" err="1" smtClean="0">
                <a:latin typeface="Cambria" panose="02040503050406030204" pitchFamily="18" charset="0"/>
              </a:rPr>
              <a:t>Ndikimi</a:t>
            </a:r>
            <a:r>
              <a:rPr lang="en-US" sz="2400" dirty="0" smtClean="0">
                <a:latin typeface="Cambria" panose="02040503050406030204" pitchFamily="18" charset="0"/>
              </a:rPr>
              <a:t> i </a:t>
            </a:r>
            <a:r>
              <a:rPr lang="en-US" sz="2400" dirty="0" err="1" smtClean="0">
                <a:latin typeface="Cambria" panose="02040503050406030204" pitchFamily="18" charset="0"/>
              </a:rPr>
              <a:t>Paligjshëm</a:t>
            </a:r>
            <a:r>
              <a:rPr lang="en-US" sz="2400" dirty="0" smtClean="0">
                <a:latin typeface="Cambria" panose="02040503050406030204" pitchFamily="18" charset="0"/>
              </a:rPr>
              <a:t>…?</a:t>
            </a:r>
          </a:p>
          <a:p>
            <a:endParaRPr lang="en-US" sz="2400" dirty="0">
              <a:latin typeface="Cambria" panose="02040503050406030204" pitchFamily="18" charset="0"/>
            </a:endParaRPr>
          </a:p>
          <a:p>
            <a:endParaRPr lang="en-US" dirty="0">
              <a:latin typeface="Cambria" panose="02040503050406030204" pitchFamily="18" charset="0"/>
            </a:endParaRPr>
          </a:p>
        </p:txBody>
      </p:sp>
    </p:spTree>
    <p:extLst>
      <p:ext uri="{BB962C8B-B14F-4D97-AF65-F5344CB8AC3E}">
        <p14:creationId xmlns:p14="http://schemas.microsoft.com/office/powerpoint/2010/main" val="1701256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panose="02040503050406030204" pitchFamily="18" charset="0"/>
              </a:rPr>
              <a:t>Kodi</a:t>
            </a:r>
            <a:r>
              <a:rPr lang="en-US" dirty="0" smtClean="0">
                <a:latin typeface="Cambria" panose="02040503050406030204" pitchFamily="18" charset="0"/>
              </a:rPr>
              <a:t> </a:t>
            </a:r>
            <a:r>
              <a:rPr lang="en-US" dirty="0" err="1" smtClean="0">
                <a:latin typeface="Cambria" panose="02040503050406030204" pitchFamily="18" charset="0"/>
              </a:rPr>
              <a:t>Etik</a:t>
            </a:r>
            <a:r>
              <a:rPr lang="en-US" dirty="0" smtClean="0">
                <a:latin typeface="Cambria" panose="02040503050406030204" pitchFamily="18" charset="0"/>
              </a:rPr>
              <a:t> i PP-</a:t>
            </a:r>
            <a:r>
              <a:rPr lang="en-US" dirty="0" err="1" smtClean="0">
                <a:latin typeface="Cambria" panose="02040503050406030204" pitchFamily="18" charset="0"/>
              </a:rPr>
              <a:t>së</a:t>
            </a:r>
            <a:endParaRPr lang="en-US" dirty="0">
              <a:latin typeface="Cambria" panose="02040503050406030204"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sq-AL" b="1" dirty="0">
                <a:latin typeface="Cambria" panose="02040503050406030204" pitchFamily="18" charset="0"/>
                <a:cs typeface="Arial" panose="020B0604020202020204" pitchFamily="34" charset="0"/>
              </a:rPr>
              <a:t>Konform nenit 91.2 të Ligjit Nr. 04/L-042, Ligji për Prokurimin Publik në Kosovë, Komisioni Rregullativ i Prokurimit Publik ka hartuar dhe nxjerr Kodin Etik, i cili duhet të  respektohet nga të gjithë nëpunësit publik, shërbyesit civil dhe personat e tjerë të punësuar nga autoritetet kontraktuese</a:t>
            </a:r>
            <a:r>
              <a:rPr lang="sq-AL" b="1" dirty="0" smtClean="0">
                <a:latin typeface="Cambria" panose="02040503050406030204" pitchFamily="18" charset="0"/>
                <a:cs typeface="Arial" panose="020B0604020202020204" pitchFamily="34" charset="0"/>
              </a:rPr>
              <a:t>.</a:t>
            </a:r>
          </a:p>
          <a:p>
            <a:pPr marL="0" indent="0" algn="just">
              <a:buNone/>
            </a:pPr>
            <a:endParaRPr lang="en-US" b="1" dirty="0" smtClean="0">
              <a:latin typeface="Cambria" panose="02040503050406030204" pitchFamily="18" charset="0"/>
              <a:cs typeface="Arial" panose="020B0604020202020204" pitchFamily="34" charset="0"/>
            </a:endParaRPr>
          </a:p>
          <a:p>
            <a:pPr marL="0" indent="0" algn="just">
              <a:buNone/>
            </a:pPr>
            <a:r>
              <a:rPr lang="sq-AL" b="1" dirty="0">
                <a:latin typeface="Cambria" panose="02040503050406030204" pitchFamily="18" charset="0"/>
                <a:cs typeface="Arial" panose="020B0604020202020204" pitchFamily="34" charset="0"/>
              </a:rPr>
              <a:t>“Kodi </a:t>
            </a:r>
            <a:r>
              <a:rPr lang="en-GB" b="1" dirty="0" smtClean="0">
                <a:latin typeface="Cambria" panose="02040503050406030204" pitchFamily="18" charset="0"/>
                <a:cs typeface="Arial" panose="020B0604020202020204" pitchFamily="34" charset="0"/>
              </a:rPr>
              <a:t>E</a:t>
            </a:r>
            <a:r>
              <a:rPr lang="sq-AL" b="1" dirty="0" smtClean="0">
                <a:latin typeface="Cambria" panose="02040503050406030204" pitchFamily="18" charset="0"/>
                <a:cs typeface="Arial" panose="020B0604020202020204" pitchFamily="34" charset="0"/>
              </a:rPr>
              <a:t>tik </a:t>
            </a:r>
            <a:r>
              <a:rPr lang="sq-AL" b="1" dirty="0">
                <a:latin typeface="Cambria" panose="02040503050406030204" pitchFamily="18" charset="0"/>
                <a:cs typeface="Arial" panose="020B0604020202020204" pitchFamily="34" charset="0"/>
              </a:rPr>
              <a:t>i prokurimit”, i përket Pjesës D të rregullave të prokurimit publik. Përmban tre  anekse të formularëve standard, si: “Deklarata nën betim për Zyrtarët e Prokurimit”, “Deklarata nën betim për anëtarët e komisionit për vlerësimin e tenderëve” dhe “Deklarata nën betim për punonjësit e KRPP-së, AQP-së dhe OSHP-së”.</a:t>
            </a:r>
            <a:endParaRPr lang="en-US" b="1"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463170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panose="02040503050406030204" pitchFamily="18" charset="0"/>
              </a:rPr>
              <a:t>Q</a:t>
            </a:r>
            <a:r>
              <a:rPr lang="sq-AL" dirty="0" smtClean="0">
                <a:latin typeface="Cambria" panose="02040503050406030204" pitchFamily="18" charset="0"/>
              </a:rPr>
              <a:t>ë</a:t>
            </a:r>
            <a:r>
              <a:rPr lang="en-US" dirty="0" err="1" smtClean="0">
                <a:latin typeface="Cambria" panose="02040503050406030204" pitchFamily="18" charset="0"/>
              </a:rPr>
              <a:t>llimi</a:t>
            </a:r>
            <a:r>
              <a:rPr lang="en-US" dirty="0" smtClean="0">
                <a:latin typeface="Cambria" panose="02040503050406030204" pitchFamily="18" charset="0"/>
              </a:rPr>
              <a:t> i </a:t>
            </a:r>
            <a:r>
              <a:rPr lang="en-US" dirty="0" err="1" smtClean="0">
                <a:latin typeface="Cambria" panose="02040503050406030204" pitchFamily="18" charset="0"/>
              </a:rPr>
              <a:t>Kodit</a:t>
            </a:r>
            <a:r>
              <a:rPr lang="en-US" dirty="0" smtClean="0">
                <a:latin typeface="Cambria" panose="02040503050406030204" pitchFamily="18" charset="0"/>
              </a:rPr>
              <a:t> </a:t>
            </a:r>
            <a:r>
              <a:rPr lang="en-US" dirty="0" err="1">
                <a:latin typeface="Cambria" panose="02040503050406030204" pitchFamily="18" charset="0"/>
              </a:rPr>
              <a:t>E</a:t>
            </a:r>
            <a:r>
              <a:rPr lang="en-US" dirty="0" err="1" smtClean="0">
                <a:latin typeface="Cambria" panose="02040503050406030204" pitchFamily="18" charset="0"/>
              </a:rPr>
              <a:t>tik</a:t>
            </a:r>
            <a:endParaRPr lang="en-US" dirty="0">
              <a:latin typeface="Cambria" panose="02040503050406030204"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sq-AL" dirty="0">
                <a:latin typeface="Cambria" panose="02040503050406030204" pitchFamily="18" charset="0"/>
                <a:cs typeface="Arial" panose="020B0604020202020204" pitchFamily="34" charset="0"/>
              </a:rPr>
              <a:t>Qëllimi i Kodit </a:t>
            </a:r>
            <a:r>
              <a:rPr lang="sq-AL" dirty="0" smtClean="0">
                <a:latin typeface="Cambria" panose="02040503050406030204" pitchFamily="18" charset="0"/>
                <a:cs typeface="Arial" panose="020B0604020202020204" pitchFamily="34" charset="0"/>
              </a:rPr>
              <a:t>Etik është </a:t>
            </a:r>
            <a:r>
              <a:rPr lang="sq-AL" dirty="0">
                <a:latin typeface="Cambria" panose="02040503050406030204" pitchFamily="18" charset="0"/>
                <a:cs typeface="Arial" panose="020B0604020202020204" pitchFamily="34" charset="0"/>
              </a:rPr>
              <a:t>gjithashtu për të përcaktuar vlerat thelbësore dhe </a:t>
            </a:r>
            <a:r>
              <a:rPr lang="sq-AL" dirty="0" smtClean="0">
                <a:latin typeface="Cambria" panose="02040503050406030204" pitchFamily="18" charset="0"/>
                <a:cs typeface="Arial" panose="020B0604020202020204" pitchFamily="34" charset="0"/>
              </a:rPr>
              <a:t>normat</a:t>
            </a:r>
            <a:r>
              <a:rPr lang="en-US" dirty="0" smtClean="0">
                <a:latin typeface="Cambria" panose="02040503050406030204" pitchFamily="18" charset="0"/>
                <a:cs typeface="Arial" panose="020B0604020202020204" pitchFamily="34" charset="0"/>
              </a:rPr>
              <a:t> </a:t>
            </a:r>
            <a:r>
              <a:rPr lang="sq-AL" dirty="0" smtClean="0">
                <a:latin typeface="Cambria" panose="02040503050406030204" pitchFamily="18" charset="0"/>
                <a:cs typeface="Arial" panose="020B0604020202020204" pitchFamily="34" charset="0"/>
              </a:rPr>
              <a:t>e </a:t>
            </a:r>
            <a:r>
              <a:rPr lang="sq-AL" dirty="0">
                <a:latin typeface="Cambria" panose="02040503050406030204" pitchFamily="18" charset="0"/>
                <a:cs typeface="Arial" panose="020B0604020202020204" pitchFamily="34" charset="0"/>
              </a:rPr>
              <a:t>sjelljes etike, për të përcaktuar praktikat e rekomanduara, dhe për të vendosur kodin e mirësjelljes në mes të autoriteteve kontaktuese dhe </a:t>
            </a:r>
            <a:r>
              <a:rPr lang="sq-AL" dirty="0" smtClean="0">
                <a:latin typeface="Cambria" panose="02040503050406030204" pitchFamily="18" charset="0"/>
                <a:cs typeface="Arial" panose="020B0604020202020204" pitchFamily="34" charset="0"/>
              </a:rPr>
              <a:t>tenderuesve/</a:t>
            </a:r>
            <a:r>
              <a:rPr lang="sq-AL" dirty="0" err="1" smtClean="0">
                <a:latin typeface="Cambria" panose="02040503050406030204" pitchFamily="18" charset="0"/>
                <a:cs typeface="Arial" panose="020B0604020202020204" pitchFamily="34" charset="0"/>
              </a:rPr>
              <a:t>kontraktorëve</a:t>
            </a:r>
            <a:r>
              <a:rPr lang="sq-AL" dirty="0">
                <a:latin typeface="Cambria" panose="02040503050406030204" pitchFamily="18" charset="0"/>
                <a:cs typeface="Arial" panose="020B0604020202020204" pitchFamily="34" charset="0"/>
              </a:rPr>
              <a:t>. Ky Kod ka të bëjë me vetë-ndërgjegjësimin, duke siguruar që të gjithë te jene në gjendje që gjithmonë të bëjnë gjënë e duhur dhe te jene te sigurt për të sfiduar kolegët pavarësisht rangut të tyre, rolit apo </a:t>
            </a:r>
            <a:r>
              <a:rPr lang="sq-AL" dirty="0" smtClean="0">
                <a:latin typeface="Cambria" panose="02040503050406030204" pitchFamily="18" charset="0"/>
                <a:cs typeface="Arial" panose="020B0604020202020204" pitchFamily="34" charset="0"/>
              </a:rPr>
              <a:t>pozitës</a:t>
            </a:r>
            <a:r>
              <a:rPr lang="en-US" dirty="0" smtClean="0">
                <a:latin typeface="Cambria" panose="02040503050406030204" pitchFamily="18" charset="0"/>
                <a:cs typeface="Arial" panose="020B0604020202020204" pitchFamily="34" charset="0"/>
              </a:rPr>
              <a:t>.</a:t>
            </a:r>
            <a:endParaRPr lang="en-US"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213668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q-AL" b="1" dirty="0">
                <a:latin typeface="Cambria" panose="02040503050406030204" pitchFamily="18" charset="0"/>
              </a:rPr>
              <a:t>Deklarata nën betim për Zyrtarët e Prokurimit</a:t>
            </a:r>
            <a:endParaRPr lang="en-US" dirty="0">
              <a:latin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dirty="0" err="1" smtClean="0">
                <a:latin typeface="Cambria" panose="02040503050406030204" pitchFamily="18" charset="0"/>
                <a:cs typeface="Arial" panose="020B0604020202020204" pitchFamily="34" charset="0"/>
              </a:rPr>
              <a:t>Kjo</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Deklaratë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është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pjesë</a:t>
            </a:r>
            <a:r>
              <a:rPr lang="en-US" dirty="0" smtClean="0">
                <a:latin typeface="Cambria" panose="02040503050406030204" pitchFamily="18" charset="0"/>
                <a:cs typeface="Arial" panose="020B0604020202020204" pitchFamily="34" charset="0"/>
              </a:rPr>
              <a:t> e </a:t>
            </a:r>
            <a:r>
              <a:rPr lang="en-US" dirty="0" err="1" smtClean="0">
                <a:latin typeface="Cambria" panose="02040503050406030204" pitchFamily="18" charset="0"/>
                <a:cs typeface="Arial" panose="020B0604020202020204" pitchFamily="34" charset="0"/>
              </a:rPr>
              <a:t>Kodit</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Etik</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PP-</a:t>
            </a:r>
            <a:r>
              <a:rPr lang="en-US" dirty="0" err="1" smtClean="0">
                <a:latin typeface="Cambria" panose="02040503050406030204" pitchFamily="18" charset="0"/>
                <a:cs typeface="Arial" panose="020B0604020202020204" pitchFamily="34" charset="0"/>
              </a:rPr>
              <a:t>së</a:t>
            </a:r>
            <a:r>
              <a:rPr lang="en-US" dirty="0" smtClean="0">
                <a:latin typeface="Cambria" panose="02040503050406030204" pitchFamily="18" charset="0"/>
                <a:cs typeface="Arial" panose="020B0604020202020204" pitchFamily="34" charset="0"/>
              </a:rPr>
              <a:t>, e </a:t>
            </a:r>
            <a:r>
              <a:rPr lang="en-US" dirty="0" err="1" smtClean="0">
                <a:latin typeface="Cambria" panose="02040503050406030204" pitchFamily="18" charset="0"/>
                <a:cs typeface="Arial" panose="020B0604020202020204" pitchFamily="34" charset="0"/>
              </a:rPr>
              <a:t>cila</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shërben</a:t>
            </a:r>
            <a:r>
              <a:rPr lang="en-US" dirty="0" smtClean="0">
                <a:latin typeface="Cambria" panose="02040503050406030204" pitchFamily="18" charset="0"/>
                <a:cs typeface="Arial" panose="020B0604020202020204" pitchFamily="34" charset="0"/>
              </a:rPr>
              <a:t> me </a:t>
            </a:r>
            <a:r>
              <a:rPr lang="en-US" dirty="0" err="1" smtClean="0">
                <a:latin typeface="Cambria" panose="02040503050406030204" pitchFamily="18" charset="0"/>
                <a:cs typeface="Arial" panose="020B0604020202020204" pitchFamily="34" charset="0"/>
              </a:rPr>
              <a:t>qëllim</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që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personat</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cilët</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pretendojnë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shërbejnë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si</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Zyrtarë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Prokurimit, </a:t>
            </a:r>
            <a:r>
              <a:rPr lang="en-US" dirty="0" err="1" smtClean="0">
                <a:latin typeface="Cambria" panose="02040503050406030204" pitchFamily="18" charset="0"/>
                <a:cs typeface="Arial" panose="020B0604020202020204" pitchFamily="34" charset="0"/>
              </a:rPr>
              <a:t>t’i</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plotësojnë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kërkesat</a:t>
            </a:r>
            <a:r>
              <a:rPr lang="en-US" dirty="0" smtClean="0">
                <a:latin typeface="Cambria" panose="02040503050406030204" pitchFamily="18" charset="0"/>
                <a:cs typeface="Arial" panose="020B0604020202020204" pitchFamily="34" charset="0"/>
              </a:rPr>
              <a:t> e </a:t>
            </a:r>
            <a:r>
              <a:rPr lang="en-US" dirty="0" err="1" smtClean="0">
                <a:latin typeface="Cambria" panose="02040503050406030204" pitchFamily="18" charset="0"/>
                <a:cs typeface="Arial" panose="020B0604020202020204" pitchFamily="34" charset="0"/>
              </a:rPr>
              <a:t>nenit</a:t>
            </a:r>
            <a:r>
              <a:rPr lang="en-US" dirty="0" smtClean="0">
                <a:latin typeface="Cambria" panose="02040503050406030204" pitchFamily="18" charset="0"/>
                <a:cs typeface="Arial" panose="020B0604020202020204" pitchFamily="34" charset="0"/>
              </a:rPr>
              <a:t> 23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LPP-</a:t>
            </a:r>
            <a:r>
              <a:rPr lang="en-US" dirty="0" err="1" smtClean="0">
                <a:latin typeface="Cambria" panose="02040503050406030204" pitchFamily="18" charset="0"/>
                <a:cs typeface="Arial" panose="020B0604020202020204" pitchFamily="34" charset="0"/>
              </a:rPr>
              <a:t>së</a:t>
            </a:r>
            <a:r>
              <a:rPr lang="en-US" dirty="0" smtClean="0">
                <a:latin typeface="Cambria" panose="02040503050406030204" pitchFamily="18" charset="0"/>
                <a:cs typeface="Arial" panose="020B0604020202020204" pitchFamily="34" charset="0"/>
              </a:rPr>
              <a:t>.</a:t>
            </a:r>
          </a:p>
          <a:p>
            <a:pPr marL="0" indent="0" algn="just">
              <a:buNone/>
            </a:pP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gjitha</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këto</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kërkesa</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cilat</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derivojnë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nga</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ky</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nen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janë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obligative</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për</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gjithë</a:t>
            </a:r>
            <a:r>
              <a:rPr lang="en-US" dirty="0" smtClean="0">
                <a:latin typeface="Cambria" panose="02040503050406030204" pitchFamily="18" charset="0"/>
                <a:cs typeface="Arial" panose="020B0604020202020204" pitchFamily="34" charset="0"/>
              </a:rPr>
              <a:t> ZP </a:t>
            </a:r>
            <a:r>
              <a:rPr lang="en-US" dirty="0" err="1" smtClean="0">
                <a:latin typeface="Cambria" panose="02040503050406030204" pitchFamily="18" charset="0"/>
                <a:cs typeface="Arial" panose="020B0604020202020204" pitchFamily="34" charset="0"/>
              </a:rPr>
              <a:t>dhe</a:t>
            </a:r>
            <a:r>
              <a:rPr lang="en-US" dirty="0" smtClean="0">
                <a:latin typeface="Cambria" panose="02040503050406030204" pitchFamily="18" charset="0"/>
                <a:cs typeface="Arial" panose="020B0604020202020204" pitchFamily="34" charset="0"/>
              </a:rPr>
              <a:t> me </a:t>
            </a:r>
            <a:r>
              <a:rPr lang="en-US" dirty="0" err="1" smtClean="0">
                <a:latin typeface="Cambria" panose="02040503050406030204" pitchFamily="18" charset="0"/>
                <a:cs typeface="Arial" panose="020B0604020202020204" pitchFamily="34" charset="0"/>
              </a:rPr>
              <a:t>nënshkrimin</a:t>
            </a:r>
            <a:r>
              <a:rPr lang="en-US" dirty="0" smtClean="0">
                <a:latin typeface="Cambria" panose="02040503050406030204" pitchFamily="18" charset="0"/>
                <a:cs typeface="Arial" panose="020B0604020202020204" pitchFamily="34" charset="0"/>
              </a:rPr>
              <a:t> e </a:t>
            </a:r>
            <a:r>
              <a:rPr lang="en-US" dirty="0" err="1" smtClean="0">
                <a:latin typeface="Cambria" panose="02040503050406030204" pitchFamily="18" charset="0"/>
                <a:cs typeface="Arial" panose="020B0604020202020204" pitchFamily="34" charset="0"/>
              </a:rPr>
              <a:t>kësaj</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Deklarate</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janë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vetëdijshëm</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për</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përgjegjësinë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që</a:t>
            </a:r>
            <a:r>
              <a:rPr lang="en-US" dirty="0" smtClean="0">
                <a:latin typeface="Cambria" panose="02040503050406030204" pitchFamily="18" charset="0"/>
                <a:cs typeface="Arial" panose="020B0604020202020204" pitchFamily="34" charset="0"/>
              </a:rPr>
              <a:t> do </a:t>
            </a:r>
            <a:r>
              <a:rPr lang="en-US" dirty="0" err="1" smtClean="0">
                <a:latin typeface="Cambria" panose="02040503050406030204" pitchFamily="18" charset="0"/>
                <a:cs typeface="Arial" panose="020B0604020202020204" pitchFamily="34" charset="0"/>
              </a:rPr>
              <a:t>të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marrin</a:t>
            </a:r>
            <a:r>
              <a:rPr lang="en-US" dirty="0" smtClean="0">
                <a:latin typeface="Cambria" panose="02040503050406030204" pitchFamily="18" charset="0"/>
                <a:cs typeface="Arial" panose="020B0604020202020204" pitchFamily="34" charset="0"/>
              </a:rPr>
              <a:t>.</a:t>
            </a:r>
          </a:p>
          <a:p>
            <a:endParaRPr lang="en-US" dirty="0">
              <a:latin typeface="Cambria" panose="02040503050406030204" pitchFamily="18" charset="0"/>
            </a:endParaRPr>
          </a:p>
        </p:txBody>
      </p:sp>
    </p:spTree>
    <p:extLst>
      <p:ext uri="{BB962C8B-B14F-4D97-AF65-F5344CB8AC3E}">
        <p14:creationId xmlns:p14="http://schemas.microsoft.com/office/powerpoint/2010/main" val="2355213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q-AL" b="1" dirty="0">
                <a:latin typeface="Cambria" panose="02040503050406030204" pitchFamily="18" charset="0"/>
              </a:rPr>
              <a:t>Deklarata nën betim </a:t>
            </a:r>
            <a:r>
              <a:rPr lang="sq-AL" b="1" dirty="0" smtClean="0">
                <a:latin typeface="Cambria" panose="02040503050406030204" pitchFamily="18" charset="0"/>
              </a:rPr>
              <a:t>për anëtarët e komisionit të vlerësimit</a:t>
            </a:r>
            <a:endParaRPr lang="sq-AL" dirty="0">
              <a:latin typeface="Cambria" panose="02040503050406030204"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sq-AL" dirty="0" smtClean="0">
                <a:latin typeface="Cambria" panose="02040503050406030204" pitchFamily="18" charset="0"/>
                <a:cs typeface="Arial" panose="020B0604020202020204" pitchFamily="34" charset="0"/>
              </a:rPr>
              <a:t>Deklarata </a:t>
            </a:r>
            <a:r>
              <a:rPr lang="sq-AL" dirty="0">
                <a:latin typeface="Cambria" panose="02040503050406030204" pitchFamily="18" charset="0"/>
                <a:cs typeface="Arial" panose="020B0604020202020204" pitchFamily="34" charset="0"/>
              </a:rPr>
              <a:t>nën betim për anëtarët e komisionit të </a:t>
            </a:r>
            <a:r>
              <a:rPr lang="sq-AL" dirty="0" smtClean="0">
                <a:latin typeface="Cambria" panose="02040503050406030204" pitchFamily="18" charset="0"/>
                <a:cs typeface="Arial" panose="020B0604020202020204" pitchFamily="34" charset="0"/>
              </a:rPr>
              <a:t>vlerësimit, është pjesë Kodit Etik të PP-së, e cila i referohet neneve </a:t>
            </a:r>
            <a:r>
              <a:rPr lang="sq-AL" dirty="0">
                <a:latin typeface="Cambria" panose="02040503050406030204" pitchFamily="18" charset="0"/>
                <a:cs typeface="Arial" panose="020B0604020202020204" pitchFamily="34" charset="0"/>
              </a:rPr>
              <a:t>1,11 dhe 59 të Ligjit Nr. 04/L-042 për Prokurimin Publik të Republikës se Kosovës, i ndryshuar dhe plotësuar me ligjin Nr. 04/L-237, ligjin Nr. 05/L-068 dhe ligjin Nr. </a:t>
            </a:r>
            <a:r>
              <a:rPr lang="sq-AL" dirty="0" smtClean="0">
                <a:latin typeface="Cambria" panose="02040503050406030204" pitchFamily="18" charset="0"/>
                <a:cs typeface="Arial" panose="020B0604020202020204" pitchFamily="34" charset="0"/>
              </a:rPr>
              <a:t>05/L-092</a:t>
            </a:r>
          </a:p>
          <a:p>
            <a:pPr marL="0" indent="0" algn="just">
              <a:buNone/>
            </a:pPr>
            <a:r>
              <a:rPr lang="sq-AL" dirty="0" smtClean="0">
                <a:latin typeface="Cambria" panose="02040503050406030204" pitchFamily="18" charset="0"/>
                <a:cs typeface="Arial" panose="020B0604020202020204" pitchFamily="34" charset="0"/>
              </a:rPr>
              <a:t>Me nënshkrimin Deklaratës nën betim, anëtarët e komisionit vlerësues zotohen </a:t>
            </a:r>
            <a:r>
              <a:rPr lang="sq-AL" dirty="0">
                <a:latin typeface="Cambria" panose="02040503050406030204" pitchFamily="18" charset="0"/>
                <a:cs typeface="Arial" panose="020B0604020202020204" pitchFamily="34" charset="0"/>
              </a:rPr>
              <a:t>se </a:t>
            </a:r>
            <a:r>
              <a:rPr lang="sq-AL" dirty="0" smtClean="0">
                <a:latin typeface="Cambria" panose="02040503050406030204" pitchFamily="18" charset="0"/>
                <a:cs typeface="Arial" panose="020B0604020202020204" pitchFamily="34" charset="0"/>
              </a:rPr>
              <a:t>sinqerisht </a:t>
            </a:r>
            <a:r>
              <a:rPr lang="sq-AL" dirty="0">
                <a:latin typeface="Cambria" panose="02040503050406030204" pitchFamily="18" charset="0"/>
                <a:cs typeface="Arial" panose="020B0604020202020204" pitchFamily="34" charset="0"/>
              </a:rPr>
              <a:t>dhe me besnikëri do të </a:t>
            </a:r>
            <a:r>
              <a:rPr lang="sq-AL" dirty="0" smtClean="0">
                <a:latin typeface="Cambria" panose="02040503050406030204" pitchFamily="18" charset="0"/>
                <a:cs typeface="Arial" panose="020B0604020202020204" pitchFamily="34" charset="0"/>
              </a:rPr>
              <a:t>udhëheqin </a:t>
            </a:r>
            <a:r>
              <a:rPr lang="sq-AL" dirty="0">
                <a:latin typeface="Cambria" panose="02040503050406030204" pitchFamily="18" charset="0"/>
                <a:cs typeface="Arial" panose="020B0604020202020204" pitchFamily="34" charset="0"/>
              </a:rPr>
              <a:t>detyrat e vlerësimit në </a:t>
            </a:r>
            <a:r>
              <a:rPr lang="sq-AL" dirty="0" smtClean="0">
                <a:latin typeface="Cambria" panose="02040503050406030204" pitchFamily="18" charset="0"/>
                <a:cs typeface="Arial" panose="020B0604020202020204" pitchFamily="34" charset="0"/>
              </a:rPr>
              <a:t>përputhshmëri me LPP-në.</a:t>
            </a:r>
            <a:endParaRPr lang="sq-AL" dirty="0">
              <a:latin typeface="Cambria" panose="02040503050406030204" pitchFamily="18" charset="0"/>
              <a:cs typeface="Arial" panose="020B0604020202020204" pitchFamily="34" charset="0"/>
            </a:endParaRPr>
          </a:p>
          <a:p>
            <a:endParaRPr lang="sq-AL" dirty="0">
              <a:latin typeface="Cambria" panose="02040503050406030204" pitchFamily="18" charset="0"/>
            </a:endParaRPr>
          </a:p>
        </p:txBody>
      </p:sp>
    </p:spTree>
    <p:extLst>
      <p:ext uri="{BB962C8B-B14F-4D97-AF65-F5344CB8AC3E}">
        <p14:creationId xmlns:p14="http://schemas.microsoft.com/office/powerpoint/2010/main" val="206034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Autofit/>
          </a:bodyPr>
          <a:lstStyle/>
          <a:p>
            <a:r>
              <a:rPr lang="sq-AL" sz="3600" b="1" dirty="0">
                <a:latin typeface="Cambria" panose="02040503050406030204" pitchFamily="18" charset="0"/>
              </a:rPr>
              <a:t>Deklarata nën betim për </a:t>
            </a:r>
            <a:r>
              <a:rPr lang="sq-AL" sz="3600" b="1" dirty="0" smtClean="0">
                <a:latin typeface="Cambria" panose="02040503050406030204" pitchFamily="18" charset="0"/>
              </a:rPr>
              <a:t>punonjësit e </a:t>
            </a:r>
            <a:r>
              <a:rPr lang="sq-AL" sz="3200" b="1" dirty="0" smtClean="0">
                <a:latin typeface="Cambria" panose="02040503050406030204" pitchFamily="18" charset="0"/>
              </a:rPr>
              <a:t>KRPP-së, AQP-së dhe OSHP-së</a:t>
            </a:r>
            <a:endParaRPr lang="sq-AL" sz="3600" dirty="0">
              <a:latin typeface="Cambria" panose="02040503050406030204" pitchFamily="18" charset="0"/>
            </a:endParaRPr>
          </a:p>
        </p:txBody>
      </p:sp>
      <p:sp>
        <p:nvSpPr>
          <p:cNvPr id="3" name="Content Placeholder 2"/>
          <p:cNvSpPr>
            <a:spLocks noGrp="1"/>
          </p:cNvSpPr>
          <p:nvPr>
            <p:ph idx="1"/>
          </p:nvPr>
        </p:nvSpPr>
        <p:spPr>
          <a:xfrm>
            <a:off x="323528" y="1500174"/>
            <a:ext cx="8363272" cy="5169186"/>
          </a:xfrm>
        </p:spPr>
        <p:txBody>
          <a:bodyPr>
            <a:normAutofit fontScale="25000" lnSpcReduction="20000"/>
          </a:bodyPr>
          <a:lstStyle/>
          <a:p>
            <a:pPr marL="0" lvl="0" indent="0" algn="just">
              <a:lnSpc>
                <a:spcPct val="120000"/>
              </a:lnSpc>
              <a:buNone/>
            </a:pPr>
            <a:r>
              <a:rPr lang="sq-AL" sz="8000" dirty="0">
                <a:solidFill>
                  <a:prstClr val="black"/>
                </a:solidFill>
                <a:latin typeface="Cambria" panose="02040503050406030204" pitchFamily="18" charset="0"/>
                <a:cs typeface="Arial" panose="020B0604020202020204" pitchFamily="34" charset="0"/>
              </a:rPr>
              <a:t>Gjithashtu </a:t>
            </a:r>
            <a:r>
              <a:rPr lang="sq-AL" sz="8000" dirty="0" smtClean="0">
                <a:solidFill>
                  <a:prstClr val="black"/>
                </a:solidFill>
                <a:latin typeface="Cambria" panose="02040503050406030204" pitchFamily="18" charset="0"/>
                <a:cs typeface="Arial" panose="020B0604020202020204" pitchFamily="34" charset="0"/>
              </a:rPr>
              <a:t>edhe Deklarata </a:t>
            </a:r>
            <a:r>
              <a:rPr lang="sq-AL" sz="8000" dirty="0">
                <a:solidFill>
                  <a:prstClr val="black"/>
                </a:solidFill>
                <a:latin typeface="Cambria" panose="02040503050406030204" pitchFamily="18" charset="0"/>
                <a:cs typeface="Arial" panose="020B0604020202020204" pitchFamily="34" charset="0"/>
              </a:rPr>
              <a:t>nën betim </a:t>
            </a:r>
            <a:r>
              <a:rPr lang="sq-AL" sz="8000" dirty="0">
                <a:latin typeface="Cambria" panose="02040503050406030204" pitchFamily="18" charset="0"/>
                <a:cs typeface="Arial" panose="020B0604020202020204" pitchFamily="34" charset="0"/>
              </a:rPr>
              <a:t>për punonjësit e KRPP-së, AQP-së dhe OSHP-së</a:t>
            </a:r>
            <a:r>
              <a:rPr lang="sq-AL" sz="8000" dirty="0" smtClean="0">
                <a:solidFill>
                  <a:prstClr val="black"/>
                </a:solidFill>
                <a:latin typeface="Cambria" panose="02040503050406030204" pitchFamily="18" charset="0"/>
                <a:cs typeface="Arial" panose="020B0604020202020204" pitchFamily="34" charset="0"/>
              </a:rPr>
              <a:t>, </a:t>
            </a:r>
            <a:r>
              <a:rPr lang="sq-AL" sz="8000" dirty="0">
                <a:solidFill>
                  <a:prstClr val="black"/>
                </a:solidFill>
                <a:latin typeface="Cambria" panose="02040503050406030204" pitchFamily="18" charset="0"/>
                <a:cs typeface="Arial" panose="020B0604020202020204" pitchFamily="34" charset="0"/>
              </a:rPr>
              <a:t>është pjesë </a:t>
            </a:r>
            <a:r>
              <a:rPr lang="sq-AL" sz="8000" dirty="0" smtClean="0">
                <a:solidFill>
                  <a:prstClr val="black"/>
                </a:solidFill>
                <a:latin typeface="Cambria" panose="02040503050406030204" pitchFamily="18" charset="0"/>
                <a:cs typeface="Arial" panose="020B0604020202020204" pitchFamily="34" charset="0"/>
              </a:rPr>
              <a:t>e Kodit </a:t>
            </a:r>
            <a:r>
              <a:rPr lang="sq-AL" sz="8000" dirty="0">
                <a:solidFill>
                  <a:prstClr val="black"/>
                </a:solidFill>
                <a:latin typeface="Cambria" panose="02040503050406030204" pitchFamily="18" charset="0"/>
                <a:cs typeface="Arial" panose="020B0604020202020204" pitchFamily="34" charset="0"/>
              </a:rPr>
              <a:t>Etik të PP-së, e cila i referohet neneve </a:t>
            </a:r>
            <a:r>
              <a:rPr lang="sq-AL" sz="8000" dirty="0" smtClean="0">
                <a:solidFill>
                  <a:prstClr val="black"/>
                </a:solidFill>
                <a:latin typeface="Cambria" panose="02040503050406030204" pitchFamily="18" charset="0"/>
                <a:cs typeface="Arial" panose="020B0604020202020204" pitchFamily="34" charset="0"/>
              </a:rPr>
              <a:t>92, 97 </a:t>
            </a:r>
            <a:r>
              <a:rPr lang="sq-AL" sz="8000" dirty="0">
                <a:solidFill>
                  <a:prstClr val="black"/>
                </a:solidFill>
                <a:latin typeface="Cambria" panose="02040503050406030204" pitchFamily="18" charset="0"/>
                <a:cs typeface="Arial" panose="020B0604020202020204" pitchFamily="34" charset="0"/>
              </a:rPr>
              <a:t>dhe </a:t>
            </a:r>
            <a:r>
              <a:rPr lang="sq-AL" sz="8000" dirty="0" smtClean="0">
                <a:solidFill>
                  <a:prstClr val="black"/>
                </a:solidFill>
                <a:latin typeface="Cambria" panose="02040503050406030204" pitchFamily="18" charset="0"/>
                <a:cs typeface="Arial" panose="020B0604020202020204" pitchFamily="34" charset="0"/>
              </a:rPr>
              <a:t>108 </a:t>
            </a:r>
            <a:r>
              <a:rPr lang="sq-AL" sz="8000" dirty="0">
                <a:solidFill>
                  <a:prstClr val="black"/>
                </a:solidFill>
                <a:latin typeface="Cambria" panose="02040503050406030204" pitchFamily="18" charset="0"/>
                <a:cs typeface="Arial" panose="020B0604020202020204" pitchFamily="34" charset="0"/>
              </a:rPr>
              <a:t>të Ligjit Nr. 04/L-042 për Prokurimin Publik të Republikës se Kosovës, i ndryshuar dhe plotësuar me ligjin Nr. 04/L-237, ligjin Nr. 05/L-068 dhe ligjin Nr. </a:t>
            </a:r>
            <a:r>
              <a:rPr lang="sq-AL" sz="8000" dirty="0" smtClean="0">
                <a:solidFill>
                  <a:prstClr val="black"/>
                </a:solidFill>
                <a:latin typeface="Cambria" panose="02040503050406030204" pitchFamily="18" charset="0"/>
                <a:cs typeface="Arial" panose="020B0604020202020204" pitchFamily="34" charset="0"/>
              </a:rPr>
              <a:t>05/L-092.</a:t>
            </a:r>
          </a:p>
          <a:p>
            <a:pPr marL="0" lvl="0" indent="0" algn="just">
              <a:lnSpc>
                <a:spcPct val="120000"/>
              </a:lnSpc>
              <a:buNone/>
            </a:pPr>
            <a:r>
              <a:rPr lang="sq-AL" sz="8000" dirty="0" smtClean="0">
                <a:solidFill>
                  <a:prstClr val="black"/>
                </a:solidFill>
                <a:latin typeface="Cambria" panose="02040503050406030204" pitchFamily="18" charset="0"/>
                <a:cs typeface="Arial" panose="020B0604020202020204" pitchFamily="34" charset="0"/>
              </a:rPr>
              <a:t>Dispozitat kryesore të kësaj Deklarate janë:</a:t>
            </a:r>
          </a:p>
          <a:p>
            <a:pPr lvl="0" algn="just">
              <a:lnSpc>
                <a:spcPct val="120000"/>
              </a:lnSpc>
              <a:spcBef>
                <a:spcPts val="0"/>
              </a:spcBef>
              <a:buFont typeface="+mj-lt"/>
              <a:buAutoNum type="arabicPeriod"/>
              <a:tabLst>
                <a:tab pos="457200" algn="l"/>
              </a:tabLst>
            </a:pPr>
            <a:r>
              <a:rPr lang="sq-AL" sz="8000" b="1" dirty="0" smtClean="0">
                <a:latin typeface="Cambria" panose="02040503050406030204" pitchFamily="18" charset="0"/>
                <a:ea typeface="Times New Roman" panose="02020603050405020304" pitchFamily="18" charset="0"/>
                <a:cs typeface="Arial" panose="020B0604020202020204" pitchFamily="34" charset="0"/>
              </a:rPr>
              <a:t>Të mbroj </a:t>
            </a:r>
            <a:r>
              <a:rPr lang="sq-AL" sz="8000" b="1" dirty="0">
                <a:latin typeface="Cambria" panose="02040503050406030204" pitchFamily="18" charset="0"/>
                <a:ea typeface="Times New Roman" panose="02020603050405020304" pitchFamily="18" charset="0"/>
                <a:cs typeface="Arial" panose="020B0604020202020204" pitchFamily="34" charset="0"/>
              </a:rPr>
              <a:t>nga zbulimi dhe </a:t>
            </a:r>
            <a:r>
              <a:rPr lang="sq-AL" sz="8000" b="1" dirty="0" smtClean="0">
                <a:latin typeface="Cambria" panose="02040503050406030204" pitchFamily="18" charset="0"/>
                <a:ea typeface="Times New Roman" panose="02020603050405020304" pitchFamily="18" charset="0"/>
                <a:cs typeface="Arial" panose="020B0604020202020204" pitchFamily="34" charset="0"/>
              </a:rPr>
              <a:t>të </a:t>
            </a:r>
            <a:r>
              <a:rPr lang="sq-AL" sz="8000" b="1" dirty="0">
                <a:latin typeface="Cambria" panose="02040503050406030204" pitchFamily="18" charset="0"/>
                <a:ea typeface="Times New Roman" panose="02020603050405020304" pitchFamily="18" charset="0"/>
                <a:cs typeface="Arial" panose="020B0604020202020204" pitchFamily="34" charset="0"/>
              </a:rPr>
              <a:t>ruaj fshehtësinë e çdo informacioni sekret afarist dhe të përcaktuar si informacion i fshehtë nga institucioni përkatës; </a:t>
            </a:r>
            <a:endParaRPr lang="sq-AL" sz="8000" b="1" dirty="0" smtClean="0">
              <a:latin typeface="Cambria" panose="02040503050406030204" pitchFamily="18" charset="0"/>
              <a:ea typeface="Times New Roman" panose="02020603050405020304" pitchFamily="18" charset="0"/>
              <a:cs typeface="Arial" panose="020B0604020202020204" pitchFamily="34" charset="0"/>
            </a:endParaRPr>
          </a:p>
          <a:p>
            <a:pPr lvl="0" algn="just">
              <a:lnSpc>
                <a:spcPct val="120000"/>
              </a:lnSpc>
              <a:spcBef>
                <a:spcPts val="0"/>
              </a:spcBef>
              <a:buFont typeface="+mj-lt"/>
              <a:buAutoNum type="arabicPeriod"/>
              <a:tabLst>
                <a:tab pos="457200" algn="l"/>
              </a:tabLst>
            </a:pPr>
            <a:r>
              <a:rPr lang="sq-AL" sz="8000" b="1" dirty="0" smtClean="0">
                <a:latin typeface="Cambria" panose="02040503050406030204" pitchFamily="18" charset="0"/>
                <a:ea typeface="Times New Roman" panose="02020603050405020304" pitchFamily="18" charset="0"/>
                <a:cs typeface="Arial" panose="020B0604020202020204" pitchFamily="34" charset="0"/>
              </a:rPr>
              <a:t>Leximi me </a:t>
            </a:r>
            <a:r>
              <a:rPr lang="sq-AL" sz="8000" b="1" dirty="0">
                <a:latin typeface="Cambria" panose="02040503050406030204" pitchFamily="18" charset="0"/>
                <a:ea typeface="Times New Roman" panose="02020603050405020304" pitchFamily="18" charset="0"/>
                <a:cs typeface="Arial" panose="020B0604020202020204" pitchFamily="34" charset="0"/>
              </a:rPr>
              <a:t>kujdes </a:t>
            </a:r>
            <a:r>
              <a:rPr lang="sq-AL" sz="8000" b="1" dirty="0" smtClean="0">
                <a:latin typeface="Cambria" panose="02040503050406030204" pitchFamily="18" charset="0"/>
                <a:ea typeface="Times New Roman" panose="02020603050405020304" pitchFamily="18" charset="0"/>
                <a:cs typeface="Arial" panose="020B0604020202020204" pitchFamily="34" charset="0"/>
              </a:rPr>
              <a:t>i dispozitave të </a:t>
            </a:r>
            <a:r>
              <a:rPr lang="sq-AL" sz="8000" b="1" dirty="0">
                <a:latin typeface="Cambria" panose="02040503050406030204" pitchFamily="18" charset="0"/>
                <a:ea typeface="Times New Roman" panose="02020603050405020304" pitchFamily="18" charset="0"/>
                <a:cs typeface="Arial" panose="020B0604020202020204" pitchFamily="34" charset="0"/>
              </a:rPr>
              <a:t>Kodit Etik të Prokurimit të aprovuar nga KRPP-ja dhe </a:t>
            </a:r>
            <a:r>
              <a:rPr lang="sq-AL" sz="8000" b="1" dirty="0" smtClean="0">
                <a:latin typeface="Cambria" panose="02040503050406030204" pitchFamily="18" charset="0"/>
                <a:ea typeface="Times New Roman" panose="02020603050405020304" pitchFamily="18" charset="0"/>
                <a:cs typeface="Arial" panose="020B0604020202020204" pitchFamily="34" charset="0"/>
              </a:rPr>
              <a:t>deklarimi </a:t>
            </a:r>
            <a:r>
              <a:rPr lang="sq-AL" sz="8000" b="1" dirty="0">
                <a:latin typeface="Cambria" panose="02040503050406030204" pitchFamily="18" charset="0"/>
                <a:ea typeface="Times New Roman" panose="02020603050405020304" pitchFamily="18" charset="0"/>
                <a:cs typeface="Arial" panose="020B0604020202020204" pitchFamily="34" charset="0"/>
              </a:rPr>
              <a:t>se do </a:t>
            </a:r>
            <a:r>
              <a:rPr lang="sq-AL" sz="8000" b="1" dirty="0" smtClean="0">
                <a:latin typeface="Cambria" panose="02040503050406030204" pitchFamily="18" charset="0"/>
                <a:ea typeface="Times New Roman" panose="02020603050405020304" pitchFamily="18" charset="0"/>
                <a:cs typeface="Arial" panose="020B0604020202020204" pitchFamily="34" charset="0"/>
              </a:rPr>
              <a:t>t</a:t>
            </a:r>
            <a:r>
              <a:rPr lang="sq-AL" sz="8000" b="1" dirty="0">
                <a:latin typeface="Cambria" panose="02040503050406030204" pitchFamily="18" charset="0"/>
                <a:ea typeface="Times New Roman" panose="02020603050405020304" pitchFamily="18" charset="0"/>
                <a:cs typeface="Arial" panose="020B0604020202020204" pitchFamily="34" charset="0"/>
              </a:rPr>
              <a:t>ë</a:t>
            </a:r>
            <a:r>
              <a:rPr lang="sq-AL" sz="8000" b="1" dirty="0" smtClean="0">
                <a:latin typeface="Cambria" panose="02040503050406030204" pitchFamily="18" charset="0"/>
                <a:ea typeface="Times New Roman" panose="02020603050405020304" pitchFamily="18" charset="0"/>
                <a:cs typeface="Arial" panose="020B0604020202020204" pitchFamily="34" charset="0"/>
              </a:rPr>
              <a:t> respektohen </a:t>
            </a:r>
            <a:r>
              <a:rPr lang="sq-AL" sz="8000" b="1" dirty="0">
                <a:latin typeface="Cambria" panose="02040503050406030204" pitchFamily="18" charset="0"/>
                <a:ea typeface="Times New Roman" panose="02020603050405020304" pitchFamily="18" charset="0"/>
                <a:cs typeface="Arial" panose="020B0604020202020204" pitchFamily="34" charset="0"/>
              </a:rPr>
              <a:t>në përpikëri gjatë tërë kohës për të cilën do të </a:t>
            </a:r>
            <a:r>
              <a:rPr lang="sq-AL" sz="8000" b="1" dirty="0" smtClean="0">
                <a:latin typeface="Cambria" panose="02040503050406030204" pitchFamily="18" charset="0"/>
                <a:ea typeface="Times New Roman" panose="02020603050405020304" pitchFamily="18" charset="0"/>
                <a:cs typeface="Arial" panose="020B0604020202020204" pitchFamily="34" charset="0"/>
              </a:rPr>
              <a:t>jenë </a:t>
            </a:r>
            <a:r>
              <a:rPr lang="sq-AL" sz="8000" b="1" dirty="0">
                <a:latin typeface="Cambria" panose="02040503050406030204" pitchFamily="18" charset="0"/>
                <a:ea typeface="Times New Roman" panose="02020603050405020304" pitchFamily="18" charset="0"/>
                <a:cs typeface="Arial" panose="020B0604020202020204" pitchFamily="34" charset="0"/>
              </a:rPr>
              <a:t>kompetent në ushtrimin e kompetencave të </a:t>
            </a:r>
            <a:r>
              <a:rPr lang="sq-AL" sz="8000" b="1" dirty="0" smtClean="0">
                <a:latin typeface="Cambria" panose="02040503050406030204" pitchFamily="18" charset="0"/>
                <a:ea typeface="Times New Roman" panose="02020603050405020304" pitchFamily="18" charset="0"/>
                <a:cs typeface="Arial" panose="020B0604020202020204" pitchFamily="34" charset="0"/>
              </a:rPr>
              <a:t>tyre </a:t>
            </a:r>
            <a:r>
              <a:rPr lang="sq-AL" sz="8000" b="1" dirty="0">
                <a:latin typeface="Cambria" panose="02040503050406030204" pitchFamily="18" charset="0"/>
                <a:ea typeface="Times New Roman" panose="02020603050405020304" pitchFamily="18" charset="0"/>
                <a:cs typeface="Arial" panose="020B0604020202020204" pitchFamily="34" charset="0"/>
              </a:rPr>
              <a:t>që </a:t>
            </a:r>
            <a:r>
              <a:rPr lang="sq-AL" sz="8000" b="1" dirty="0" smtClean="0">
                <a:latin typeface="Cambria" panose="02040503050406030204" pitchFamily="18" charset="0"/>
                <a:ea typeface="Times New Roman" panose="02020603050405020304" pitchFamily="18" charset="0"/>
                <a:cs typeface="Arial" panose="020B0604020202020204" pitchFamily="34" charset="0"/>
              </a:rPr>
              <a:t>u </a:t>
            </a:r>
            <a:r>
              <a:rPr lang="sq-AL" sz="8000" b="1" dirty="0">
                <a:latin typeface="Cambria" panose="02040503050406030204" pitchFamily="18" charset="0"/>
                <a:ea typeface="Times New Roman" panose="02020603050405020304" pitchFamily="18" charset="0"/>
                <a:cs typeface="Arial" panose="020B0604020202020204" pitchFamily="34" charset="0"/>
              </a:rPr>
              <a:t>janë besuar nga institucioni përkatës; dhe</a:t>
            </a:r>
          </a:p>
          <a:p>
            <a:pPr lvl="0" algn="just">
              <a:lnSpc>
                <a:spcPct val="120000"/>
              </a:lnSpc>
              <a:spcBef>
                <a:spcPts val="0"/>
              </a:spcBef>
              <a:buFont typeface="+mj-lt"/>
              <a:buAutoNum type="arabicPeriod"/>
              <a:tabLst>
                <a:tab pos="457200" algn="l"/>
              </a:tabLst>
            </a:pPr>
            <a:r>
              <a:rPr lang="sq-AL" sz="8000" b="1" dirty="0" smtClean="0">
                <a:latin typeface="Cambria" panose="02040503050406030204" pitchFamily="18" charset="0"/>
                <a:ea typeface="Times New Roman" panose="02020603050405020304" pitchFamily="18" charset="0"/>
                <a:cs typeface="Arial" panose="020B0604020202020204" pitchFamily="34" charset="0"/>
              </a:rPr>
              <a:t>Pranimi </a:t>
            </a:r>
            <a:r>
              <a:rPr lang="sq-AL" sz="8000" b="1" dirty="0">
                <a:latin typeface="Cambria" panose="02040503050406030204" pitchFamily="18" charset="0"/>
                <a:ea typeface="Times New Roman" panose="02020603050405020304" pitchFamily="18" charset="0"/>
                <a:cs typeface="Arial" panose="020B0604020202020204" pitchFamily="34" charset="0"/>
              </a:rPr>
              <a:t>që personalisht mund të </a:t>
            </a:r>
            <a:r>
              <a:rPr lang="sq-AL" sz="8000" b="1" dirty="0" smtClean="0">
                <a:latin typeface="Cambria" panose="02040503050406030204" pitchFamily="18" charset="0"/>
                <a:ea typeface="Times New Roman" panose="02020603050405020304" pitchFamily="18" charset="0"/>
                <a:cs typeface="Arial" panose="020B0604020202020204" pitchFamily="34" charset="0"/>
              </a:rPr>
              <a:t>konsiderohen </a:t>
            </a:r>
            <a:r>
              <a:rPr lang="sq-AL" sz="8000" b="1" dirty="0">
                <a:latin typeface="Cambria" panose="02040503050406030204" pitchFamily="18" charset="0"/>
                <a:ea typeface="Times New Roman" panose="02020603050405020304" pitchFamily="18" charset="0"/>
                <a:cs typeface="Arial" panose="020B0604020202020204" pitchFamily="34" charset="0"/>
              </a:rPr>
              <a:t>përgjegjës nga aspekti penal dhe/ose civil për shpalosjen e informatave të tilla të bërë me qëllim ose për shkak të pakujdesisë.</a:t>
            </a:r>
            <a:endParaRPr lang="sq-AL" sz="4200" b="1" dirty="0">
              <a:latin typeface="Cambria" panose="02040503050406030204" pitchFamily="18" charset="0"/>
              <a:ea typeface="Times New Roman" panose="02020603050405020304" pitchFamily="18" charset="0"/>
              <a:cs typeface="Arial" panose="020B0604020202020204" pitchFamily="34" charset="0"/>
            </a:endParaRPr>
          </a:p>
          <a:p>
            <a:pPr lvl="0" algn="just"/>
            <a:endParaRPr lang="sq-AL" sz="3000" dirty="0">
              <a:solidFill>
                <a:prstClr val="black"/>
              </a:solidFill>
              <a:latin typeface="Cambria" panose="02040503050406030204" pitchFamily="18" charset="0"/>
            </a:endParaRPr>
          </a:p>
          <a:p>
            <a:endParaRPr lang="sq-AL" dirty="0">
              <a:latin typeface="Cambria" panose="02040503050406030204" pitchFamily="18" charset="0"/>
            </a:endParaRPr>
          </a:p>
        </p:txBody>
      </p:sp>
    </p:spTree>
    <p:extLst>
      <p:ext uri="{BB962C8B-B14F-4D97-AF65-F5344CB8AC3E}">
        <p14:creationId xmlns:p14="http://schemas.microsoft.com/office/powerpoint/2010/main" val="41357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q-AL" sz="4200" dirty="0" smtClean="0">
                <a:latin typeface="Cambria" panose="02040503050406030204" pitchFamily="18" charset="0"/>
              </a:rPr>
              <a:t>Rregullorja e brendshme e punës </a:t>
            </a:r>
            <a:r>
              <a:rPr lang="sq-AL" sz="3600" dirty="0" smtClean="0">
                <a:latin typeface="Cambria" panose="02040503050406030204" pitchFamily="18" charset="0"/>
              </a:rPr>
              <a:t>për</a:t>
            </a:r>
            <a:r>
              <a:rPr lang="sq-AL" sz="4200" dirty="0" smtClean="0">
                <a:latin typeface="Cambria" panose="02040503050406030204" pitchFamily="18" charset="0"/>
              </a:rPr>
              <a:t> </a:t>
            </a:r>
            <a:r>
              <a:rPr lang="sq-AL" sz="3600" dirty="0" smtClean="0">
                <a:latin typeface="Cambria" panose="02040503050406030204" pitchFamily="18" charset="0"/>
              </a:rPr>
              <a:t>KRPP-në</a:t>
            </a:r>
            <a:endParaRPr lang="sq-AL" sz="4200" dirty="0">
              <a:latin typeface="Cambria" panose="02040503050406030204" pitchFamily="18" charset="0"/>
            </a:endParaRPr>
          </a:p>
        </p:txBody>
      </p:sp>
      <p:sp>
        <p:nvSpPr>
          <p:cNvPr id="3" name="Content Placeholder 2"/>
          <p:cNvSpPr>
            <a:spLocks noGrp="1"/>
          </p:cNvSpPr>
          <p:nvPr>
            <p:ph idx="1"/>
          </p:nvPr>
        </p:nvSpPr>
        <p:spPr/>
        <p:txBody>
          <a:bodyPr>
            <a:normAutofit/>
          </a:bodyPr>
          <a:lstStyle/>
          <a:p>
            <a:pPr marL="0" indent="0" algn="just">
              <a:buNone/>
            </a:pPr>
            <a:r>
              <a:rPr lang="sq-AL" dirty="0" smtClean="0">
                <a:latin typeface="Cambria" panose="02040503050406030204" pitchFamily="18" charset="0"/>
                <a:cs typeface="Arial" panose="020B0604020202020204" pitchFamily="34" charset="0"/>
              </a:rPr>
              <a:t>Përveç legjislacionit të lartëpërmendur për zbërthimin e integritetit në Prokurim Publik, po ashtu, një pjesë e konsiderueshme e integritetit trajtohet përmes rregullores së brendshme të punës së KRPP-së, e cila shpjegon në përpikëri detyrat dhe përgjegjësit me profesionalizëm </a:t>
            </a:r>
            <a:r>
              <a:rPr lang="sq-AL" dirty="0">
                <a:latin typeface="Cambria" panose="02040503050406030204" pitchFamily="18" charset="0"/>
                <a:cs typeface="Arial" panose="020B0604020202020204" pitchFamily="34" charset="0"/>
              </a:rPr>
              <a:t>dhe </a:t>
            </a:r>
            <a:r>
              <a:rPr lang="sq-AL" dirty="0" smtClean="0">
                <a:latin typeface="Cambria" panose="02040503050406030204" pitchFamily="18" charset="0"/>
                <a:cs typeface="Arial" panose="020B0604020202020204" pitchFamily="34" charset="0"/>
              </a:rPr>
              <a:t>efikasitete për punonjësit e KRPP-së.</a:t>
            </a:r>
            <a:endParaRPr lang="sq-AL"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455508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q-AL" dirty="0" smtClean="0">
                <a:latin typeface="Cambria" panose="02040503050406030204" pitchFamily="18" charset="0"/>
              </a:rPr>
              <a:t>Rregullorja </a:t>
            </a:r>
            <a:r>
              <a:rPr lang="sq-AL" dirty="0">
                <a:latin typeface="Cambria" panose="02040503050406030204" pitchFamily="18" charset="0"/>
              </a:rPr>
              <a:t>e brendshme </a:t>
            </a:r>
            <a:r>
              <a:rPr lang="sq-AL" dirty="0" smtClean="0">
                <a:latin typeface="Cambria" panose="02040503050406030204" pitchFamily="18" charset="0"/>
              </a:rPr>
              <a:t>e </a:t>
            </a:r>
            <a:r>
              <a:rPr lang="sq-AL" dirty="0">
                <a:latin typeface="Cambria" panose="02040503050406030204" pitchFamily="18" charset="0"/>
              </a:rPr>
              <a:t>punës për </a:t>
            </a:r>
            <a:r>
              <a:rPr lang="sq-AL" dirty="0" smtClean="0">
                <a:latin typeface="Cambria" panose="02040503050406030204" pitchFamily="18" charset="0"/>
              </a:rPr>
              <a:t>AQP-në</a:t>
            </a:r>
            <a:endParaRPr lang="sq-AL" dirty="0">
              <a:latin typeface="Cambria" panose="02040503050406030204" pitchFamily="18" charset="0"/>
            </a:endParaRPr>
          </a:p>
        </p:txBody>
      </p:sp>
      <p:sp>
        <p:nvSpPr>
          <p:cNvPr id="3" name="Content Placeholder 2"/>
          <p:cNvSpPr>
            <a:spLocks noGrp="1"/>
          </p:cNvSpPr>
          <p:nvPr>
            <p:ph idx="1"/>
          </p:nvPr>
        </p:nvSpPr>
        <p:spPr>
          <a:xfrm>
            <a:off x="457200" y="2204864"/>
            <a:ext cx="8229600" cy="3949899"/>
          </a:xfrm>
        </p:spPr>
        <p:txBody>
          <a:bodyPr>
            <a:normAutofit/>
          </a:bodyPr>
          <a:lstStyle/>
          <a:p>
            <a:pPr marL="0" indent="0" algn="just">
              <a:buNone/>
            </a:pPr>
            <a:r>
              <a:rPr lang="sq-AL" dirty="0" smtClean="0">
                <a:latin typeface="Cambria" panose="02040503050406030204" pitchFamily="18" charset="0"/>
                <a:cs typeface="Arial" panose="020B0604020202020204" pitchFamily="34" charset="0"/>
              </a:rPr>
              <a:t>Po ashtu edhe institucioni i AQP-së, i cili është në kuadër të Ministrisë së Financave, ka rregullore të brendshme të punës ku integriteti i atribuohet punonjësve të saj. </a:t>
            </a:r>
            <a:endParaRPr lang="sq-AL"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016065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q-AL" dirty="0">
                <a:latin typeface="Cambria" panose="02040503050406030204" pitchFamily="18" charset="0"/>
              </a:rPr>
              <a:t>Rregulloret e brendshme të punës për </a:t>
            </a:r>
            <a:r>
              <a:rPr lang="sq-AL" dirty="0" smtClean="0">
                <a:latin typeface="Cambria" panose="02040503050406030204" pitchFamily="18" charset="0"/>
              </a:rPr>
              <a:t>OSHP-në</a:t>
            </a:r>
            <a:endParaRPr lang="sq-AL" dirty="0">
              <a:latin typeface="Cambria" panose="02040503050406030204" pitchFamily="18" charset="0"/>
            </a:endParaRPr>
          </a:p>
        </p:txBody>
      </p:sp>
      <p:sp>
        <p:nvSpPr>
          <p:cNvPr id="3" name="Content Placeholder 2"/>
          <p:cNvSpPr>
            <a:spLocks noGrp="1"/>
          </p:cNvSpPr>
          <p:nvPr>
            <p:ph idx="1"/>
          </p:nvPr>
        </p:nvSpPr>
        <p:spPr>
          <a:xfrm>
            <a:off x="457200" y="1988840"/>
            <a:ext cx="8229600" cy="4137323"/>
          </a:xfrm>
        </p:spPr>
        <p:txBody>
          <a:bodyPr>
            <a:normAutofit/>
          </a:bodyPr>
          <a:lstStyle/>
          <a:p>
            <a:pPr marL="0" indent="0" algn="just">
              <a:buNone/>
            </a:pPr>
            <a:r>
              <a:rPr lang="sq-AL" sz="2800" dirty="0" smtClean="0">
                <a:latin typeface="Cambria" panose="02040503050406030204" pitchFamily="18" charset="0"/>
                <a:cs typeface="Arial" panose="020B0604020202020204" pitchFamily="34" charset="0"/>
              </a:rPr>
              <a:t>Edhe institucioni </a:t>
            </a:r>
            <a:r>
              <a:rPr lang="sq-AL" sz="2800" dirty="0">
                <a:latin typeface="Cambria" panose="02040503050406030204" pitchFamily="18" charset="0"/>
                <a:cs typeface="Arial" panose="020B0604020202020204" pitchFamily="34" charset="0"/>
              </a:rPr>
              <a:t>i </a:t>
            </a:r>
            <a:r>
              <a:rPr lang="sq-AL" sz="2800" dirty="0" smtClean="0">
                <a:latin typeface="Cambria" panose="02040503050406030204" pitchFamily="18" charset="0"/>
                <a:cs typeface="Arial" panose="020B0604020202020204" pitchFamily="34" charset="0"/>
              </a:rPr>
              <a:t>OSHP-së</a:t>
            </a:r>
            <a:r>
              <a:rPr lang="sq-AL" sz="2800" dirty="0">
                <a:latin typeface="Cambria" panose="02040503050406030204" pitchFamily="18" charset="0"/>
                <a:cs typeface="Arial" panose="020B0604020202020204" pitchFamily="34" charset="0"/>
              </a:rPr>
              <a:t>, </a:t>
            </a:r>
            <a:r>
              <a:rPr lang="sq-AL" sz="2800" dirty="0" smtClean="0">
                <a:latin typeface="Cambria" panose="02040503050406030204" pitchFamily="18" charset="0"/>
                <a:cs typeface="Arial" panose="020B0604020202020204" pitchFamily="34" charset="0"/>
              </a:rPr>
              <a:t>posedon rregulloren e brendshme të punës, ku gjithashtu integriteti </a:t>
            </a:r>
            <a:r>
              <a:rPr lang="sq-AL" sz="2800" dirty="0">
                <a:latin typeface="Cambria" panose="02040503050406030204" pitchFamily="18" charset="0"/>
                <a:cs typeface="Arial" panose="020B0604020202020204" pitchFamily="34" charset="0"/>
              </a:rPr>
              <a:t>i atribuohet punonjësve të </a:t>
            </a:r>
            <a:r>
              <a:rPr lang="sq-AL" sz="2800" dirty="0" smtClean="0">
                <a:latin typeface="Cambria" panose="02040503050406030204" pitchFamily="18" charset="0"/>
                <a:cs typeface="Arial" panose="020B0604020202020204" pitchFamily="34" charset="0"/>
              </a:rPr>
              <a:t>saj, përmes strukturës organizative dhe ndarjes së përgjegjësive të tyre. </a:t>
            </a:r>
          </a:p>
          <a:p>
            <a:pPr marL="0" indent="0" algn="just">
              <a:buNone/>
            </a:pPr>
            <a:r>
              <a:rPr lang="sq-AL" sz="2800" dirty="0" smtClean="0">
                <a:latin typeface="Cambria" panose="02040503050406030204" pitchFamily="18" charset="0"/>
                <a:cs typeface="Arial" panose="020B0604020202020204" pitchFamily="34" charset="0"/>
              </a:rPr>
              <a:t>Për tri institucionet Qendrore të Prokurimit qëllimi kryesor i këtyre rregulloreve është që të ofrojnë një sërë udhëzimesh operative praktike për </a:t>
            </a:r>
            <a:r>
              <a:rPr lang="sq-AL" sz="2800" dirty="0" err="1" smtClean="0">
                <a:latin typeface="Cambria" panose="02040503050406030204" pitchFamily="18" charset="0"/>
                <a:cs typeface="Arial" panose="020B0604020202020204" pitchFamily="34" charset="0"/>
              </a:rPr>
              <a:t>menaxhmentin</a:t>
            </a:r>
            <a:r>
              <a:rPr lang="sq-AL" sz="2800" dirty="0" smtClean="0">
                <a:latin typeface="Cambria" panose="02040503050406030204" pitchFamily="18" charset="0"/>
                <a:cs typeface="Arial" panose="020B0604020202020204" pitchFamily="34" charset="0"/>
              </a:rPr>
              <a:t> dhe stafin e tyre.</a:t>
            </a:r>
            <a:endParaRPr lang="sq-AL" sz="2800" dirty="0">
              <a:latin typeface="Cambria" panose="02040503050406030204" pitchFamily="18" charset="0"/>
              <a:cs typeface="Arial" panose="020B0604020202020204" pitchFamily="34" charset="0"/>
            </a:endParaRPr>
          </a:p>
          <a:p>
            <a:endParaRPr lang="sq-AL" dirty="0"/>
          </a:p>
        </p:txBody>
      </p:sp>
    </p:spTree>
    <p:extLst>
      <p:ext uri="{BB962C8B-B14F-4D97-AF65-F5344CB8AC3E}">
        <p14:creationId xmlns:p14="http://schemas.microsoft.com/office/powerpoint/2010/main" val="3388211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sq-AL" dirty="0" smtClean="0">
                <a:latin typeface="Cambria" panose="02040503050406030204" pitchFamily="18" charset="0"/>
              </a:rPr>
              <a:t>Çfarë është Korrupsioni?</a:t>
            </a:r>
            <a:endParaRPr lang="sq-AL" dirty="0">
              <a:latin typeface="Cambria" panose="02040503050406030204" pitchFamily="18" charset="0"/>
            </a:endParaRPr>
          </a:p>
        </p:txBody>
      </p:sp>
      <p:sp>
        <p:nvSpPr>
          <p:cNvPr id="3" name="Content Placeholder 2"/>
          <p:cNvSpPr>
            <a:spLocks noGrp="1"/>
          </p:cNvSpPr>
          <p:nvPr>
            <p:ph idx="1"/>
          </p:nvPr>
        </p:nvSpPr>
        <p:spPr/>
        <p:txBody>
          <a:bodyPr>
            <a:normAutofit fontScale="85000" lnSpcReduction="10000"/>
          </a:bodyPr>
          <a:lstStyle/>
          <a:p>
            <a:pPr marL="0" lvl="0" indent="0" algn="just">
              <a:buNone/>
            </a:pPr>
            <a:r>
              <a:rPr lang="sq-AL" dirty="0">
                <a:solidFill>
                  <a:prstClr val="black"/>
                </a:solidFill>
                <a:latin typeface="Cambria" panose="02040503050406030204" pitchFamily="18" charset="0"/>
                <a:cs typeface="Arial" panose="020B0604020202020204" pitchFamily="34" charset="0"/>
              </a:rPr>
              <a:t>Sipas Ligjit korrupsioni është vepër penale që shkakton pasoja shumëdimensionale. Korrupsioni paraqet keqpërdorimin e pushtetit ose autoritetit, çdo veprim ose sjellje të personit zyrtar ose personit përgjegjës me qëllim të arritjes së një përparësie të kundërligjshme për veten ose tjetrin.</a:t>
            </a:r>
          </a:p>
          <a:p>
            <a:pPr marL="0" lvl="0" indent="0" algn="just">
              <a:buNone/>
            </a:pPr>
            <a:r>
              <a:rPr lang="sq-AL" b="1" dirty="0">
                <a:latin typeface="Cambria" panose="02040503050406030204" pitchFamily="18" charset="0"/>
                <a:cs typeface="Arial" panose="020B0604020202020204" pitchFamily="34" charset="0"/>
              </a:rPr>
              <a:t>Në përgjithësi, korrupsioni përkufizohet si “Shpërdorimi i pushtetit të besuar ose i funksionit publik për </a:t>
            </a:r>
            <a:r>
              <a:rPr lang="sq-AL" b="1" dirty="0" smtClean="0">
                <a:latin typeface="Cambria" panose="02040503050406030204" pitchFamily="18" charset="0"/>
                <a:cs typeface="Arial" panose="020B0604020202020204" pitchFamily="34" charset="0"/>
              </a:rPr>
              <a:t>përfitim</a:t>
            </a:r>
            <a:r>
              <a:rPr lang="en-GB" b="1" dirty="0" smtClean="0">
                <a:latin typeface="Cambria" panose="02040503050406030204" pitchFamily="18" charset="0"/>
                <a:cs typeface="Arial" panose="020B0604020202020204" pitchFamily="34" charset="0"/>
              </a:rPr>
              <a:t>e </a:t>
            </a:r>
            <a:r>
              <a:rPr lang="en-GB" b="1" dirty="0" err="1" smtClean="0">
                <a:latin typeface="Cambria" panose="02040503050406030204" pitchFamily="18" charset="0"/>
                <a:cs typeface="Arial" panose="020B0604020202020204" pitchFamily="34" charset="0"/>
              </a:rPr>
              <a:t>të</a:t>
            </a:r>
            <a:r>
              <a:rPr lang="en-GB" b="1" dirty="0" smtClean="0">
                <a:latin typeface="Cambria" panose="02040503050406030204" pitchFamily="18" charset="0"/>
                <a:cs typeface="Arial" panose="020B0604020202020204" pitchFamily="34" charset="0"/>
              </a:rPr>
              <a:t> </a:t>
            </a:r>
            <a:r>
              <a:rPr lang="en-GB" b="1" dirty="0" err="1" smtClean="0">
                <a:latin typeface="Cambria" panose="02040503050406030204" pitchFamily="18" charset="0"/>
                <a:cs typeface="Arial" panose="020B0604020202020204" pitchFamily="34" charset="0"/>
              </a:rPr>
              <a:t>ndryshme</a:t>
            </a:r>
            <a:r>
              <a:rPr lang="sq-AL" b="1" dirty="0" smtClean="0">
                <a:latin typeface="Cambria" panose="02040503050406030204" pitchFamily="18" charset="0"/>
                <a:cs typeface="Arial" panose="020B0604020202020204" pitchFamily="34" charset="0"/>
              </a:rPr>
              <a:t>”. </a:t>
            </a:r>
            <a:endParaRPr lang="sq-AL" b="1" dirty="0">
              <a:latin typeface="Cambria" panose="02040503050406030204" pitchFamily="18" charset="0"/>
              <a:cs typeface="Arial" panose="020B0604020202020204" pitchFamily="34" charset="0"/>
            </a:endParaRPr>
          </a:p>
          <a:p>
            <a:pPr marL="0" lvl="0" indent="0" algn="just">
              <a:buNone/>
            </a:pPr>
            <a:r>
              <a:rPr lang="en-GB" b="1" dirty="0" smtClean="0">
                <a:latin typeface="Cambria" panose="02040503050406030204" pitchFamily="18" charset="0"/>
                <a:cs typeface="Arial" panose="020B0604020202020204" pitchFamily="34" charset="0"/>
              </a:rPr>
              <a:t>KORRUPSION-it </a:t>
            </a:r>
            <a:r>
              <a:rPr lang="en-GB" b="1" dirty="0" err="1" smtClean="0">
                <a:latin typeface="Cambria" panose="02040503050406030204" pitchFamily="18" charset="0"/>
                <a:cs typeface="Arial" panose="020B0604020202020204" pitchFamily="34" charset="0"/>
              </a:rPr>
              <a:t>si</a:t>
            </a:r>
            <a:r>
              <a:rPr lang="en-GB" b="1" dirty="0" smtClean="0">
                <a:latin typeface="Cambria" panose="02040503050406030204" pitchFamily="18" charset="0"/>
                <a:cs typeface="Arial" panose="020B0604020202020204" pitchFamily="34" charset="0"/>
              </a:rPr>
              <a:t> </a:t>
            </a:r>
            <a:r>
              <a:rPr lang="en-GB" b="1" dirty="0" err="1" smtClean="0">
                <a:latin typeface="Cambria" panose="02040503050406030204" pitchFamily="18" charset="0"/>
                <a:cs typeface="Arial" panose="020B0604020202020204" pitchFamily="34" charset="0"/>
              </a:rPr>
              <a:t>nocion</a:t>
            </a:r>
            <a:r>
              <a:rPr lang="sq-AL" b="1" dirty="0" smtClean="0">
                <a:latin typeface="Cambria" panose="02040503050406030204" pitchFamily="18" charset="0"/>
                <a:cs typeface="Arial" panose="020B0604020202020204" pitchFamily="34" charset="0"/>
              </a:rPr>
              <a:t> </a:t>
            </a:r>
            <a:r>
              <a:rPr lang="sq-AL" b="1" dirty="0">
                <a:latin typeface="Cambria" panose="02040503050406030204" pitchFamily="18" charset="0"/>
                <a:cs typeface="Arial" panose="020B0604020202020204" pitchFamily="34" charset="0"/>
              </a:rPr>
              <a:t>i atribuohen edhe termat mito dhe ryshfet.</a:t>
            </a:r>
          </a:p>
          <a:p>
            <a:endParaRPr lang="sq-AL" dirty="0"/>
          </a:p>
        </p:txBody>
      </p:sp>
    </p:spTree>
    <p:extLst>
      <p:ext uri="{BB962C8B-B14F-4D97-AF65-F5344CB8AC3E}">
        <p14:creationId xmlns:p14="http://schemas.microsoft.com/office/powerpoint/2010/main" val="2110481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71570"/>
          </a:xfrm>
        </p:spPr>
        <p:txBody>
          <a:bodyPr>
            <a:normAutofit/>
          </a:bodyPr>
          <a:lstStyle/>
          <a:p>
            <a:r>
              <a:rPr lang="en-GB" dirty="0" err="1" smtClean="0">
                <a:latin typeface="Cambria" panose="02040503050406030204" pitchFamily="18" charset="0"/>
                <a:cs typeface="Arial" pitchFamily="34" charset="0"/>
              </a:rPr>
              <a:t>Çka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nënkupto</a:t>
            </a:r>
            <a:r>
              <a:rPr lang="sq-AL" dirty="0" smtClean="0">
                <a:latin typeface="Cambria" panose="02040503050406030204" pitchFamily="18" charset="0"/>
                <a:cs typeface="Arial" pitchFamily="34" charset="0"/>
              </a:rPr>
              <a:t>het me </a:t>
            </a:r>
            <a:r>
              <a:rPr lang="en-GB" dirty="0" err="1" smtClean="0">
                <a:latin typeface="Cambria" panose="02040503050406030204" pitchFamily="18" charset="0"/>
                <a:cs typeface="Arial" pitchFamily="34" charset="0"/>
              </a:rPr>
              <a:t>Integritet</a:t>
            </a:r>
            <a:r>
              <a:rPr lang="en-GB" dirty="0" smtClean="0">
                <a:latin typeface="Cambria" panose="02040503050406030204" pitchFamily="18" charset="0"/>
                <a:cs typeface="Arial" pitchFamily="34" charset="0"/>
              </a:rPr>
              <a:t> ?</a:t>
            </a:r>
            <a:endParaRPr lang="en-US" dirty="0">
              <a:latin typeface="Cambria" panose="02040503050406030204" pitchFamily="18" charset="0"/>
              <a:cs typeface="Arial" pitchFamily="34" charset="0"/>
            </a:endParaRPr>
          </a:p>
        </p:txBody>
      </p:sp>
      <p:sp>
        <p:nvSpPr>
          <p:cNvPr id="3" name="Content Placeholder 2"/>
          <p:cNvSpPr>
            <a:spLocks noGrp="1"/>
          </p:cNvSpPr>
          <p:nvPr>
            <p:ph idx="1"/>
          </p:nvPr>
        </p:nvSpPr>
        <p:spPr>
          <a:xfrm>
            <a:off x="457200" y="2428868"/>
            <a:ext cx="8229600" cy="3697295"/>
          </a:xfrm>
        </p:spPr>
        <p:txBody>
          <a:bodyPr/>
          <a:lstStyle/>
          <a:p>
            <a:pPr>
              <a:buNone/>
            </a:pPr>
            <a:r>
              <a:rPr lang="en-GB" dirty="0" smtClean="0">
                <a:latin typeface="Cambria" panose="02040503050406030204" pitchFamily="18" charset="0"/>
                <a:cs typeface="Arial" pitchFamily="34" charset="0"/>
              </a:rPr>
              <a:t>.......?</a:t>
            </a:r>
            <a:endParaRPr lang="en-US" dirty="0">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err="1" smtClean="0">
                <a:latin typeface="Cambria" panose="02040503050406030204" pitchFamily="18" charset="0"/>
              </a:rPr>
              <a:t>vazhdim</a:t>
            </a:r>
            <a:endParaRPr lang="en-US" sz="4800" dirty="0">
              <a:latin typeface="Cambria" panose="02040503050406030204" pitchFamily="18" charset="0"/>
            </a:endParaRPr>
          </a:p>
        </p:txBody>
      </p:sp>
      <p:sp>
        <p:nvSpPr>
          <p:cNvPr id="3" name="Content Placeholder 2"/>
          <p:cNvSpPr>
            <a:spLocks noGrp="1"/>
          </p:cNvSpPr>
          <p:nvPr>
            <p:ph idx="1"/>
          </p:nvPr>
        </p:nvSpPr>
        <p:spPr>
          <a:xfrm>
            <a:off x="457200" y="1844824"/>
            <a:ext cx="8229600" cy="4441696"/>
          </a:xfrm>
        </p:spPr>
        <p:txBody>
          <a:bodyPr>
            <a:noAutofit/>
          </a:bodyPr>
          <a:lstStyle/>
          <a:p>
            <a:pPr marL="0" indent="0" algn="just">
              <a:buNone/>
            </a:pPr>
            <a:r>
              <a:rPr lang="sq-AL" dirty="0">
                <a:solidFill>
                  <a:prstClr val="black"/>
                </a:solidFill>
                <a:latin typeface="Cambria" panose="02040503050406030204" pitchFamily="18" charset="0"/>
                <a:cs typeface="Arial" panose="020B0604020202020204" pitchFamily="34" charset="0"/>
              </a:rPr>
              <a:t>Për shkak të përhapjes shumë të gjerë, korrupsioni </a:t>
            </a:r>
            <a:r>
              <a:rPr lang="sq-AL" dirty="0" smtClean="0">
                <a:solidFill>
                  <a:prstClr val="black"/>
                </a:solidFill>
                <a:latin typeface="Cambria" panose="02040503050406030204" pitchFamily="18" charset="0"/>
                <a:cs typeface="Arial" panose="020B0604020202020204" pitchFamily="34" charset="0"/>
              </a:rPr>
              <a:t>tani</a:t>
            </a:r>
            <a:r>
              <a:rPr lang="en-US" dirty="0" smtClean="0">
                <a:solidFill>
                  <a:prstClr val="black"/>
                </a:solidFill>
                <a:latin typeface="Cambria" panose="02040503050406030204" pitchFamily="18" charset="0"/>
                <a:cs typeface="Arial" panose="020B0604020202020204" pitchFamily="34" charset="0"/>
              </a:rPr>
              <a:t> </a:t>
            </a:r>
            <a:r>
              <a:rPr lang="sq-AL" dirty="0" smtClean="0">
                <a:solidFill>
                  <a:prstClr val="black"/>
                </a:solidFill>
                <a:latin typeface="Cambria" panose="02040503050406030204" pitchFamily="18" charset="0"/>
                <a:cs typeface="Arial" panose="020B0604020202020204" pitchFamily="34" charset="0"/>
              </a:rPr>
              <a:t>më </a:t>
            </a:r>
            <a:r>
              <a:rPr lang="sq-AL" dirty="0">
                <a:solidFill>
                  <a:prstClr val="black"/>
                </a:solidFill>
                <a:latin typeface="Cambria" panose="02040503050406030204" pitchFamily="18" charset="0"/>
                <a:cs typeface="Arial" panose="020B0604020202020204" pitchFamily="34" charset="0"/>
              </a:rPr>
              <a:t>konsiderohet si një pjesë e pandarë e shoqërisë njerëzore, diku më shumë e diku më pak, por një gjë është e sigurt se nuk ka asnjë vend imun nga kjo </a:t>
            </a:r>
            <a:r>
              <a:rPr lang="sq-AL" dirty="0" smtClean="0">
                <a:solidFill>
                  <a:prstClr val="black"/>
                </a:solidFill>
                <a:latin typeface="Cambria" panose="02040503050406030204" pitchFamily="18" charset="0"/>
                <a:cs typeface="Arial" panose="020B0604020202020204" pitchFamily="34" charset="0"/>
              </a:rPr>
              <a:t>dukuri. </a:t>
            </a:r>
            <a:r>
              <a:rPr lang="sq-AL" b="1" dirty="0">
                <a:solidFill>
                  <a:prstClr val="black"/>
                </a:solidFill>
                <a:latin typeface="Cambria" panose="02040503050406030204" pitchFamily="18" charset="0"/>
                <a:cs typeface="Arial" panose="020B0604020202020204" pitchFamily="34" charset="0"/>
              </a:rPr>
              <a:t>Në fakt, trendi i lartë i korrupsionit i cili ka përfshirë vendet e botës, sot cilësohet si një kulturë ose trend shoqëror i kohës </a:t>
            </a:r>
            <a:r>
              <a:rPr lang="sq-AL" b="1" dirty="0" smtClean="0">
                <a:solidFill>
                  <a:prstClr val="black"/>
                </a:solidFill>
                <a:latin typeface="Cambria" panose="02040503050406030204" pitchFamily="18" charset="0"/>
                <a:cs typeface="Arial" panose="020B0604020202020204" pitchFamily="34" charset="0"/>
              </a:rPr>
              <a:t>moderne.</a:t>
            </a:r>
            <a:endParaRPr lang="en-US" b="1"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2541135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Autofit/>
          </a:bodyPr>
          <a:lstStyle/>
          <a:p>
            <a:r>
              <a:rPr lang="en-US" sz="4000" dirty="0" err="1" smtClean="0">
                <a:latin typeface="Cambria" panose="02040503050406030204" pitchFamily="18" charset="0"/>
                <a:cs typeface="Arial" panose="020B0604020202020204" pitchFamily="34" charset="0"/>
              </a:rPr>
              <a:t>Pasojat</a:t>
            </a:r>
            <a:r>
              <a:rPr lang="en-US" sz="4000" dirty="0" smtClean="0">
                <a:latin typeface="Cambria" panose="02040503050406030204" pitchFamily="18" charset="0"/>
                <a:cs typeface="Arial" panose="020B0604020202020204" pitchFamily="34" charset="0"/>
              </a:rPr>
              <a:t> e </a:t>
            </a:r>
            <a:r>
              <a:rPr lang="en-US" sz="4000" dirty="0" err="1" smtClean="0">
                <a:latin typeface="Cambria" panose="02040503050406030204" pitchFamily="18" charset="0"/>
                <a:cs typeface="Arial" panose="020B0604020202020204" pitchFamily="34" charset="0"/>
              </a:rPr>
              <a:t>Korrupsionit</a:t>
            </a:r>
            <a:endParaRPr lang="en-US" sz="4000" dirty="0">
              <a:latin typeface="Cambria" panose="02040503050406030204" pitchFamily="18" charset="0"/>
              <a:cs typeface="Arial" panose="020B0604020202020204" pitchFamily="34" charset="0"/>
            </a:endParaRPr>
          </a:p>
        </p:txBody>
      </p:sp>
      <p:sp>
        <p:nvSpPr>
          <p:cNvPr id="3" name="Content Placeholder 2"/>
          <p:cNvSpPr>
            <a:spLocks noGrp="1"/>
          </p:cNvSpPr>
          <p:nvPr>
            <p:ph idx="1"/>
          </p:nvPr>
        </p:nvSpPr>
        <p:spPr>
          <a:xfrm>
            <a:off x="457200" y="1071546"/>
            <a:ext cx="8229600" cy="5357850"/>
          </a:xfrm>
        </p:spPr>
        <p:txBody>
          <a:bodyPr>
            <a:noAutofit/>
          </a:bodyPr>
          <a:lstStyle/>
          <a:p>
            <a:pPr marL="0" indent="0" algn="just">
              <a:buNone/>
            </a:pPr>
            <a:r>
              <a:rPr lang="en-US" sz="2400" dirty="0">
                <a:latin typeface="Cambria" panose="02040503050406030204" pitchFamily="18" charset="0"/>
                <a:cs typeface="Arial" panose="020B0604020202020204" pitchFamily="34" charset="0"/>
              </a:rPr>
              <a:t>Një </a:t>
            </a:r>
            <a:r>
              <a:rPr lang="sq-AL" sz="2400" dirty="0" smtClean="0">
                <a:latin typeface="Cambria" panose="02040503050406030204" pitchFamily="18" charset="0"/>
                <a:cs typeface="Arial" panose="020B0604020202020204" pitchFamily="34" charset="0"/>
              </a:rPr>
              <a:t>numër i madh ekonomistësh kanë qartësuar se shoqëria përjeton pasoja katastrofale nga korrupsioni, ngase është pengesa kryesore për zhvillimin e një vendi. Shumë institucione ndërkombëtare siç janë institucionet e Bankës Botërore, dhe ato të BE’së, kanë vërtetuar se korrupsioni i zvogëlon të ardhurat shtetërore, duke i rritur shpenzimet publike</a:t>
            </a:r>
            <a:r>
              <a:rPr lang="en-US" sz="2400" dirty="0" smtClean="0">
                <a:latin typeface="Cambria" panose="02040503050406030204" pitchFamily="18" charset="0"/>
                <a:cs typeface="Arial" panose="020B0604020202020204" pitchFamily="34" charset="0"/>
              </a:rPr>
              <a:t>.</a:t>
            </a:r>
          </a:p>
          <a:p>
            <a:pPr marL="0" indent="0" algn="just">
              <a:buNone/>
            </a:pPr>
            <a:r>
              <a:rPr lang="sq-AL" sz="2400" b="1" dirty="0" smtClean="0">
                <a:latin typeface="Cambria" panose="02040503050406030204" pitchFamily="18" charset="0"/>
                <a:cs typeface="Arial" panose="020B0604020202020204" pitchFamily="34" charset="0"/>
              </a:rPr>
              <a:t>Korrupsioni e pamundëson, shpeshherë edhe e paralizon plotësisht veprimtarinë tregtare, duke e shkatërruar edhe sektorin privat, nëpërmjet pengimit të investitorëve të huaja. Në veçanti duhet të theksojmë se nuk është ekonomia i vetmi sektor që pëson nga korrupsioni</a:t>
            </a:r>
            <a:r>
              <a:rPr lang="en-GB" sz="2400" b="1" dirty="0" smtClean="0">
                <a:latin typeface="Cambria" panose="02040503050406030204" pitchFamily="18" charset="0"/>
                <a:cs typeface="Arial" panose="020B0604020202020204" pitchFamily="34" charset="0"/>
              </a:rPr>
              <a:t>,</a:t>
            </a:r>
            <a:r>
              <a:rPr lang="sq-AL" sz="2400" b="1" dirty="0" smtClean="0">
                <a:latin typeface="Cambria" panose="02040503050406030204" pitchFamily="18" charset="0"/>
                <a:cs typeface="Arial" panose="020B0604020202020204" pitchFamily="34" charset="0"/>
              </a:rPr>
              <a:t> </a:t>
            </a:r>
            <a:r>
              <a:rPr lang="en-GB" sz="2400" b="1" dirty="0" smtClean="0">
                <a:latin typeface="Cambria" panose="02040503050406030204" pitchFamily="18" charset="0"/>
                <a:cs typeface="Arial" panose="020B0604020202020204" pitchFamily="34" charset="0"/>
              </a:rPr>
              <a:t>k</a:t>
            </a:r>
            <a:r>
              <a:rPr lang="sq-AL" sz="2400" b="1" dirty="0" smtClean="0">
                <a:latin typeface="Cambria" panose="02040503050406030204" pitchFamily="18" charset="0"/>
                <a:cs typeface="Arial" panose="020B0604020202020204" pitchFamily="34" charset="0"/>
              </a:rPr>
              <a:t>orrupsioni godet rëndë</a:t>
            </a:r>
            <a:r>
              <a:rPr lang="en-GB" sz="2400" b="1" dirty="0" smtClean="0">
                <a:latin typeface="Cambria" panose="02040503050406030204" pitchFamily="18" charset="0"/>
                <a:cs typeface="Arial" panose="020B0604020202020204" pitchFamily="34" charset="0"/>
              </a:rPr>
              <a:t> </a:t>
            </a:r>
            <a:r>
              <a:rPr lang="en-GB" sz="2400" b="1" dirty="0" err="1" smtClean="0">
                <a:latin typeface="Cambria" panose="02040503050406030204" pitchFamily="18" charset="0"/>
                <a:cs typeface="Arial" panose="020B0604020202020204" pitchFamily="34" charset="0"/>
              </a:rPr>
              <a:t>kulturën</a:t>
            </a:r>
            <a:r>
              <a:rPr lang="en-GB" sz="2400" b="1" dirty="0" smtClean="0">
                <a:latin typeface="Cambria" panose="02040503050406030204" pitchFamily="18" charset="0"/>
                <a:cs typeface="Arial" panose="020B0604020202020204" pitchFamily="34" charset="0"/>
              </a:rPr>
              <a:t>  </a:t>
            </a:r>
            <a:r>
              <a:rPr lang="en-GB" sz="2400" b="1" dirty="0" err="1" smtClean="0">
                <a:latin typeface="Cambria" panose="02040503050406030204" pitchFamily="18" charset="0"/>
                <a:cs typeface="Arial" panose="020B0604020202020204" pitchFamily="34" charset="0"/>
              </a:rPr>
              <a:t>dhe</a:t>
            </a:r>
            <a:r>
              <a:rPr lang="sq-AL" sz="2400" b="1" dirty="0" smtClean="0">
                <a:latin typeface="Cambria" panose="02040503050406030204" pitchFamily="18" charset="0"/>
                <a:cs typeface="Arial" panose="020B0604020202020204" pitchFamily="34" charset="0"/>
              </a:rPr>
              <a:t> zhvillim</a:t>
            </a:r>
            <a:r>
              <a:rPr lang="en-GB" sz="2400" b="1" dirty="0" smtClean="0">
                <a:latin typeface="Cambria" panose="02040503050406030204" pitchFamily="18" charset="0"/>
                <a:cs typeface="Arial" panose="020B0604020202020204" pitchFamily="34" charset="0"/>
              </a:rPr>
              <a:t>in </a:t>
            </a:r>
            <a:r>
              <a:rPr lang="sq-AL" sz="2400" b="1" dirty="0" smtClean="0">
                <a:latin typeface="Cambria" panose="02040503050406030204" pitchFamily="18" charset="0"/>
                <a:cs typeface="Arial" panose="020B0604020202020204" pitchFamily="34" charset="0"/>
              </a:rPr>
              <a:t> </a:t>
            </a:r>
            <a:r>
              <a:rPr lang="en-GB" sz="2400" b="1" dirty="0" smtClean="0">
                <a:latin typeface="Cambria" panose="02040503050406030204" pitchFamily="18" charset="0"/>
                <a:cs typeface="Arial" panose="020B0604020202020204" pitchFamily="34" charset="0"/>
              </a:rPr>
              <a:t>e</a:t>
            </a:r>
            <a:r>
              <a:rPr lang="sq-AL" sz="2400" b="1" dirty="0" smtClean="0">
                <a:latin typeface="Cambria" panose="02040503050406030204" pitchFamily="18" charset="0"/>
                <a:cs typeface="Arial" panose="020B0604020202020204" pitchFamily="34" charset="0"/>
              </a:rPr>
              <a:t> shoqërisë demokratike.</a:t>
            </a:r>
            <a:endParaRPr lang="sq-AL" sz="2400" b="1"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914600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latin typeface="Cambria" panose="02040503050406030204" pitchFamily="18" charset="0"/>
              </a:rPr>
              <a:t>Ndikimet</a:t>
            </a:r>
            <a:r>
              <a:rPr lang="en-US" sz="4000" dirty="0" smtClean="0">
                <a:latin typeface="Cambria" panose="02040503050406030204" pitchFamily="18" charset="0"/>
              </a:rPr>
              <a:t> e </a:t>
            </a:r>
            <a:r>
              <a:rPr lang="en-US" sz="4000" dirty="0" err="1" smtClean="0">
                <a:latin typeface="Cambria" panose="02040503050406030204" pitchFamily="18" charset="0"/>
              </a:rPr>
              <a:t>Korrupsionit</a:t>
            </a:r>
            <a:endParaRPr lang="en-US" sz="4000" dirty="0">
              <a:latin typeface="Cambria" panose="02040503050406030204" pitchFamily="18" charset="0"/>
            </a:endParaRPr>
          </a:p>
        </p:txBody>
      </p:sp>
      <p:sp>
        <p:nvSpPr>
          <p:cNvPr id="3" name="Content Placeholder 2"/>
          <p:cNvSpPr>
            <a:spLocks noGrp="1"/>
          </p:cNvSpPr>
          <p:nvPr>
            <p:ph idx="1"/>
          </p:nvPr>
        </p:nvSpPr>
        <p:spPr/>
        <p:txBody>
          <a:bodyPr/>
          <a:lstStyle/>
          <a:p>
            <a:r>
              <a:rPr lang="en-US" dirty="0" err="1" smtClean="0">
                <a:latin typeface="Cambria" panose="02040503050406030204" pitchFamily="18" charset="0"/>
                <a:cs typeface="Arial" panose="020B0604020202020204" pitchFamily="34" charset="0"/>
              </a:rPr>
              <a:t>Ndikimi</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Financiar</a:t>
            </a:r>
            <a:endParaRPr lang="en-US" dirty="0" smtClean="0">
              <a:latin typeface="Cambria" panose="02040503050406030204" pitchFamily="18" charset="0"/>
              <a:cs typeface="Arial" panose="020B0604020202020204" pitchFamily="34" charset="0"/>
            </a:endParaRPr>
          </a:p>
          <a:p>
            <a:r>
              <a:rPr lang="en-US" dirty="0" err="1" smtClean="0">
                <a:latin typeface="Cambria" panose="02040503050406030204" pitchFamily="18" charset="0"/>
                <a:cs typeface="Arial" panose="020B0604020202020204" pitchFamily="34" charset="0"/>
              </a:rPr>
              <a:t>Rritja</a:t>
            </a:r>
            <a:r>
              <a:rPr lang="en-US" dirty="0" smtClean="0">
                <a:latin typeface="Cambria" panose="02040503050406030204" pitchFamily="18" charset="0"/>
                <a:cs typeface="Arial" panose="020B0604020202020204" pitchFamily="34" charset="0"/>
              </a:rPr>
              <a:t> e </a:t>
            </a:r>
            <a:r>
              <a:rPr lang="en-US" dirty="0" err="1" smtClean="0">
                <a:latin typeface="Cambria" panose="02040503050406030204" pitchFamily="18" charset="0"/>
                <a:cs typeface="Arial" panose="020B0604020202020204" pitchFamily="34" charset="0"/>
              </a:rPr>
              <a:t>mosbesimit</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sistemin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demokratik</a:t>
            </a:r>
            <a:endParaRPr lang="en-US" dirty="0" smtClean="0">
              <a:latin typeface="Cambria" panose="02040503050406030204" pitchFamily="18" charset="0"/>
              <a:cs typeface="Arial" panose="020B0604020202020204" pitchFamily="34" charset="0"/>
            </a:endParaRPr>
          </a:p>
          <a:p>
            <a:r>
              <a:rPr lang="en-US" dirty="0" err="1" smtClean="0">
                <a:latin typeface="Cambria" panose="02040503050406030204" pitchFamily="18" charset="0"/>
                <a:cs typeface="Arial" panose="020B0604020202020204" pitchFamily="34" charset="0"/>
              </a:rPr>
              <a:t>Zvoglon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investimet</a:t>
            </a:r>
            <a:r>
              <a:rPr lang="en-US" dirty="0" smtClean="0">
                <a:latin typeface="Cambria" panose="02040503050406030204" pitchFamily="18" charset="0"/>
                <a:cs typeface="Arial" panose="020B0604020202020204" pitchFamily="34" charset="0"/>
              </a:rPr>
              <a:t> e </a:t>
            </a:r>
            <a:r>
              <a:rPr lang="en-US" dirty="0" err="1" smtClean="0">
                <a:latin typeface="Cambria" panose="02040503050406030204" pitchFamily="18" charset="0"/>
                <a:cs typeface="Arial" panose="020B0604020202020204" pitchFamily="34" charset="0"/>
              </a:rPr>
              <a:t>huaja</a:t>
            </a:r>
            <a:endParaRPr lang="en-US" dirty="0" smtClean="0">
              <a:latin typeface="Cambria" panose="02040503050406030204" pitchFamily="18" charset="0"/>
              <a:cs typeface="Arial" panose="020B0604020202020204" pitchFamily="34" charset="0"/>
            </a:endParaRPr>
          </a:p>
          <a:p>
            <a:r>
              <a:rPr lang="en-US" dirty="0" err="1" smtClean="0">
                <a:latin typeface="Cambria" panose="02040503050406030204" pitchFamily="18" charset="0"/>
                <a:cs typeface="Arial" panose="020B0604020202020204" pitchFamily="34" charset="0"/>
              </a:rPr>
              <a:t>Dëmton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sektorin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privat</a:t>
            </a:r>
            <a:endParaRPr lang="en-US" dirty="0" smtClean="0">
              <a:latin typeface="Cambria" panose="02040503050406030204" pitchFamily="18" charset="0"/>
              <a:cs typeface="Arial" panose="020B0604020202020204" pitchFamily="34" charset="0"/>
            </a:endParaRPr>
          </a:p>
          <a:p>
            <a:r>
              <a:rPr lang="en-US" dirty="0" err="1" smtClean="0">
                <a:latin typeface="Cambria" panose="02040503050406030204" pitchFamily="18" charset="0"/>
                <a:cs typeface="Arial" panose="020B0604020202020204" pitchFamily="34" charset="0"/>
              </a:rPr>
              <a:t>Zvoglon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besimin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në</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drejtësi</a:t>
            </a:r>
            <a:endParaRPr lang="en-US" dirty="0" smtClean="0">
              <a:latin typeface="Cambria" panose="02040503050406030204" pitchFamily="18" charset="0"/>
              <a:cs typeface="Arial" panose="020B0604020202020204" pitchFamily="34" charset="0"/>
            </a:endParaRPr>
          </a:p>
          <a:p>
            <a:r>
              <a:rPr lang="en-US" dirty="0" err="1" smtClean="0">
                <a:latin typeface="Cambria" panose="02040503050406030204" pitchFamily="18" charset="0"/>
                <a:cs typeface="Arial" panose="020B0604020202020204" pitchFamily="34" charset="0"/>
              </a:rPr>
              <a:t>Rrezikon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stabilitetin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politik</a:t>
            </a:r>
            <a:r>
              <a:rPr lang="en-US" dirty="0" smtClean="0">
                <a:latin typeface="Cambria" panose="02040503050406030204" pitchFamily="18" charset="0"/>
                <a:cs typeface="Arial" panose="020B0604020202020204" pitchFamily="34" charset="0"/>
              </a:rPr>
              <a:t> duke </a:t>
            </a:r>
            <a:r>
              <a:rPr lang="en-US" dirty="0" err="1" smtClean="0">
                <a:latin typeface="Cambria" panose="02040503050406030204" pitchFamily="18" charset="0"/>
                <a:cs typeface="Arial" panose="020B0604020202020204" pitchFamily="34" charset="0"/>
              </a:rPr>
              <a:t>humbur</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besimin</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ndaj</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shtetit</a:t>
            </a:r>
            <a:r>
              <a:rPr lang="sq-AL" dirty="0" smtClean="0">
                <a:latin typeface="Cambria" panose="02040503050406030204" pitchFamily="18" charset="0"/>
                <a:cs typeface="Arial" panose="020B0604020202020204" pitchFamily="34" charset="0"/>
              </a:rPr>
              <a:t>,</a:t>
            </a:r>
            <a:r>
              <a:rPr lang="en-US" dirty="0" smtClean="0">
                <a:latin typeface="Cambria" panose="02040503050406030204" pitchFamily="18" charset="0"/>
                <a:cs typeface="Arial" panose="020B0604020202020204" pitchFamily="34" charset="0"/>
              </a:rPr>
              <a:t> </a:t>
            </a:r>
            <a:r>
              <a:rPr lang="en-US" dirty="0" err="1" smtClean="0">
                <a:latin typeface="Cambria" panose="02040503050406030204" pitchFamily="18" charset="0"/>
                <a:cs typeface="Arial" panose="020B0604020202020204" pitchFamily="34" charset="0"/>
              </a:rPr>
              <a:t>etj</a:t>
            </a:r>
            <a:r>
              <a:rPr lang="en-US" dirty="0" smtClean="0">
                <a:latin typeface="Cambria" panose="02040503050406030204" pitchFamily="18" charset="0"/>
                <a:cs typeface="Arial" panose="020B0604020202020204" pitchFamily="34" charset="0"/>
              </a:rPr>
              <a:t>...</a:t>
            </a:r>
          </a:p>
          <a:p>
            <a:pPr marL="0" indent="0">
              <a:buNone/>
            </a:pPr>
            <a:endParaRPr lang="en-US" dirty="0" smtClean="0"/>
          </a:p>
          <a:p>
            <a:endParaRPr lang="en-US" dirty="0"/>
          </a:p>
        </p:txBody>
      </p:sp>
    </p:spTree>
    <p:extLst>
      <p:ext uri="{BB962C8B-B14F-4D97-AF65-F5344CB8AC3E}">
        <p14:creationId xmlns:p14="http://schemas.microsoft.com/office/powerpoint/2010/main" val="990651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latin typeface="Cambria" panose="02040503050406030204" pitchFamily="18" charset="0"/>
              </a:rPr>
              <a:t>Lufta</a:t>
            </a:r>
            <a:r>
              <a:rPr lang="en-US" sz="4000" dirty="0" smtClean="0">
                <a:latin typeface="Cambria" panose="02040503050406030204" pitchFamily="18" charset="0"/>
              </a:rPr>
              <a:t> </a:t>
            </a:r>
            <a:r>
              <a:rPr lang="en-US" sz="4000" dirty="0" err="1">
                <a:latin typeface="Cambria" panose="02040503050406030204" pitchFamily="18" charset="0"/>
              </a:rPr>
              <a:t>K</a:t>
            </a:r>
            <a:r>
              <a:rPr lang="en-US" sz="4000" dirty="0" err="1" smtClean="0">
                <a:latin typeface="Cambria" panose="02040503050406030204" pitchFamily="18" charset="0"/>
              </a:rPr>
              <a:t>undër</a:t>
            </a:r>
            <a:r>
              <a:rPr lang="en-US" sz="4000" dirty="0" smtClean="0">
                <a:latin typeface="Cambria" panose="02040503050406030204" pitchFamily="18" charset="0"/>
              </a:rPr>
              <a:t> </a:t>
            </a:r>
            <a:r>
              <a:rPr lang="en-US" sz="4000" dirty="0" err="1" smtClean="0">
                <a:latin typeface="Cambria" panose="02040503050406030204" pitchFamily="18" charset="0"/>
              </a:rPr>
              <a:t>Korrupsionit</a:t>
            </a:r>
            <a:endParaRPr lang="en-US" sz="4000" dirty="0">
              <a:latin typeface="Cambria" panose="02040503050406030204"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n-US" sz="3000" dirty="0" err="1" smtClean="0">
                <a:latin typeface="Cambria" panose="02040503050406030204" pitchFamily="18" charset="0"/>
                <a:cs typeface="Arial" panose="020B0604020202020204" pitchFamily="34" charset="0"/>
              </a:rPr>
              <a:t>Rol</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të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rëndësishën</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luftën</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kundër</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korrupsionit</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ka</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edhe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zbatimi</a:t>
            </a:r>
            <a:r>
              <a:rPr lang="en-US" sz="3000" dirty="0" smtClean="0">
                <a:latin typeface="Cambria" panose="02040503050406030204" pitchFamily="18" charset="0"/>
                <a:cs typeface="Arial" panose="020B0604020202020204" pitchFamily="34" charset="0"/>
              </a:rPr>
              <a:t> </a:t>
            </a:r>
            <a:r>
              <a:rPr lang="sq-AL" sz="3000" dirty="0" smtClean="0">
                <a:latin typeface="Cambria" panose="02040503050406030204" pitchFamily="18" charset="0"/>
                <a:cs typeface="Arial" panose="020B0604020202020204" pitchFamily="34" charset="0"/>
              </a:rPr>
              <a:t>i</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parimeve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themelore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të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nëpunësve</a:t>
            </a:r>
            <a:r>
              <a:rPr lang="en-US" sz="3000" dirty="0" smtClean="0">
                <a:latin typeface="Cambria" panose="02040503050406030204" pitchFamily="18" charset="0"/>
                <a:cs typeface="Arial" panose="020B0604020202020204" pitchFamily="34" charset="0"/>
              </a:rPr>
              <a:t> civil </a:t>
            </a:r>
            <a:r>
              <a:rPr lang="en-US" sz="3000" dirty="0" err="1" smtClean="0">
                <a:latin typeface="Cambria" panose="02040503050406030204" pitchFamily="18" charset="0"/>
                <a:cs typeface="Arial" panose="020B0604020202020204" pitchFamily="34" charset="0"/>
              </a:rPr>
              <a:t>si</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institucione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qendrore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ashtu</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edhe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ato</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lokale</a:t>
            </a:r>
            <a:r>
              <a:rPr lang="en-US" sz="3000" dirty="0" smtClean="0">
                <a:latin typeface="Cambria" panose="02040503050406030204" pitchFamily="18" charset="0"/>
                <a:cs typeface="Arial" panose="020B0604020202020204" pitchFamily="34" charset="0"/>
              </a:rPr>
              <a:t>. </a:t>
            </a:r>
          </a:p>
          <a:p>
            <a:pPr marL="0" indent="0" algn="just">
              <a:buNone/>
            </a:pPr>
            <a:r>
              <a:rPr lang="en-US" sz="3000" b="1" dirty="0" err="1" smtClean="0">
                <a:latin typeface="Cambria" panose="02040503050406030204" pitchFamily="18" charset="0"/>
                <a:cs typeface="Arial" panose="020B0604020202020204" pitchFamily="34" charset="0"/>
              </a:rPr>
              <a:t>Etika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efikasiteti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përgjegjëshmëria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profesionalizimi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transparenca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llogaridhënia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krijojnë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bazë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mirëfillt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rritje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besimit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qytetarëve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institucione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publike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zbatim</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ligjit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Kosovë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forcim</a:t>
            </a:r>
            <a:r>
              <a:rPr lang="en-US" sz="3000" b="1" dirty="0" smtClean="0">
                <a:latin typeface="Cambria" panose="02040503050406030204" pitchFamily="18" charset="0"/>
                <a:cs typeface="Arial" panose="020B0604020202020204" pitchFamily="34" charset="0"/>
              </a:rPr>
              <a:t> </a:t>
            </a:r>
            <a:r>
              <a:rPr lang="sq-AL" sz="3000" b="1" dirty="0" smtClean="0">
                <a:latin typeface="Cambria" panose="02040503050406030204" pitchFamily="18" charset="0"/>
                <a:cs typeface="Arial" panose="020B0604020202020204" pitchFamily="34" charset="0"/>
              </a:rPr>
              <a:t>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shtetit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së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drejtës</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fuqizimi</a:t>
            </a:r>
            <a:r>
              <a:rPr lang="en-US" sz="3000" b="1" dirty="0" smtClean="0">
                <a:latin typeface="Cambria" panose="02040503050406030204" pitchFamily="18" charset="0"/>
                <a:cs typeface="Arial" panose="020B0604020202020204" pitchFamily="34" charset="0"/>
              </a:rPr>
              <a:t> </a:t>
            </a:r>
            <a:r>
              <a:rPr lang="sq-AL" sz="3000" b="1" dirty="0" smtClean="0">
                <a:latin typeface="Cambria" panose="02040503050406030204" pitchFamily="18" charset="0"/>
                <a:cs typeface="Arial" panose="020B0604020202020204" pitchFamily="34" charset="0"/>
              </a:rPr>
              <a:t>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institucioneve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drejtësisë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janë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mekanizma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parandalimin</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dhe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luftimin</a:t>
            </a:r>
            <a:r>
              <a:rPr lang="en-US" sz="3000" b="1" dirty="0" smtClean="0">
                <a:latin typeface="Cambria" panose="02040503050406030204" pitchFamily="18" charset="0"/>
                <a:cs typeface="Arial" panose="020B0604020202020204" pitchFamily="34" charset="0"/>
              </a:rPr>
              <a:t> e </a:t>
            </a:r>
            <a:r>
              <a:rPr lang="en-US" sz="3000" b="1" dirty="0" err="1" smtClean="0">
                <a:latin typeface="Cambria" panose="02040503050406030204" pitchFamily="18" charset="0"/>
                <a:cs typeface="Arial" panose="020B0604020202020204" pitchFamily="34" charset="0"/>
              </a:rPr>
              <a:t>sukseshëm</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korrupsionit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Kosovë</a:t>
            </a:r>
            <a:r>
              <a:rPr lang="en-US" sz="3000" b="1" dirty="0" smtClean="0">
                <a:latin typeface="Cambria" panose="02040503050406030204" pitchFamily="18" charset="0"/>
                <a:cs typeface="Arial" panose="020B0604020202020204" pitchFamily="34" charset="0"/>
              </a:rPr>
              <a:t>.</a:t>
            </a:r>
          </a:p>
          <a:p>
            <a:endParaRPr lang="en-US" dirty="0"/>
          </a:p>
        </p:txBody>
      </p:sp>
    </p:spTree>
    <p:extLst>
      <p:ext uri="{BB962C8B-B14F-4D97-AF65-F5344CB8AC3E}">
        <p14:creationId xmlns:p14="http://schemas.microsoft.com/office/powerpoint/2010/main" val="21829530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Cambria" panose="02040503050406030204" pitchFamily="18" charset="0"/>
              </a:rPr>
              <a:t>Veprimet</a:t>
            </a:r>
            <a:r>
              <a:rPr lang="en-US" dirty="0" smtClean="0">
                <a:latin typeface="Cambria" panose="02040503050406030204" pitchFamily="18" charset="0"/>
              </a:rPr>
              <a:t> e </a:t>
            </a:r>
            <a:r>
              <a:rPr lang="en-US" dirty="0" err="1" smtClean="0">
                <a:latin typeface="Cambria" panose="02040503050406030204" pitchFamily="18" charset="0"/>
              </a:rPr>
              <a:t>nd</a:t>
            </a:r>
            <a:r>
              <a:rPr lang="sq-AL" dirty="0" smtClean="0">
                <a:latin typeface="Cambria" panose="02040503050406030204" pitchFamily="18" charset="0"/>
              </a:rPr>
              <a:t>ë</a:t>
            </a:r>
            <a:r>
              <a:rPr lang="en-US" dirty="0" err="1" smtClean="0">
                <a:latin typeface="Cambria" panose="02040503050406030204" pitchFamily="18" charset="0"/>
              </a:rPr>
              <a:t>rmarra</a:t>
            </a:r>
            <a:r>
              <a:rPr lang="en-US" dirty="0" smtClean="0">
                <a:latin typeface="Cambria" panose="02040503050406030204" pitchFamily="18" charset="0"/>
              </a:rPr>
              <a:t> </a:t>
            </a:r>
            <a:r>
              <a:rPr lang="en-US" dirty="0" err="1" smtClean="0">
                <a:latin typeface="Cambria" panose="02040503050406030204" pitchFamily="18" charset="0"/>
              </a:rPr>
              <a:t>nga</a:t>
            </a:r>
            <a:r>
              <a:rPr lang="en-US" dirty="0" smtClean="0">
                <a:latin typeface="Cambria" panose="02040503050406030204" pitchFamily="18" charset="0"/>
              </a:rPr>
              <a:t> </a:t>
            </a:r>
            <a:r>
              <a:rPr lang="en-US" dirty="0" err="1" smtClean="0">
                <a:latin typeface="Cambria" panose="02040503050406030204" pitchFamily="18" charset="0"/>
              </a:rPr>
              <a:t>Institucionet</a:t>
            </a:r>
            <a:r>
              <a:rPr lang="en-US" dirty="0" smtClean="0">
                <a:latin typeface="Cambria" panose="02040503050406030204" pitchFamily="18" charset="0"/>
              </a:rPr>
              <a:t> </a:t>
            </a:r>
            <a:r>
              <a:rPr lang="en-US" dirty="0" err="1" smtClean="0">
                <a:latin typeface="Cambria" panose="02040503050406030204" pitchFamily="18" charset="0"/>
              </a:rPr>
              <a:t>Shtet</a:t>
            </a:r>
            <a:r>
              <a:rPr lang="sq-AL" dirty="0" smtClean="0">
                <a:latin typeface="Cambria" panose="02040503050406030204" pitchFamily="18" charset="0"/>
              </a:rPr>
              <a:t>ë</a:t>
            </a:r>
            <a:r>
              <a:rPr lang="en-US" dirty="0" err="1" smtClean="0">
                <a:latin typeface="Cambria" panose="02040503050406030204" pitchFamily="18" charset="0"/>
              </a:rPr>
              <a:t>rore</a:t>
            </a:r>
            <a:r>
              <a:rPr lang="en-US" dirty="0" smtClean="0">
                <a:latin typeface="Cambria" panose="02040503050406030204" pitchFamily="18" charset="0"/>
              </a:rPr>
              <a:t> </a:t>
            </a:r>
            <a:endParaRPr lang="en-US" dirty="0">
              <a:latin typeface="Cambria" panose="02040503050406030204" pitchFamily="18" charset="0"/>
            </a:endParaRPr>
          </a:p>
        </p:txBody>
      </p:sp>
      <p:sp>
        <p:nvSpPr>
          <p:cNvPr id="3" name="Content Placeholder 2"/>
          <p:cNvSpPr>
            <a:spLocks noGrp="1"/>
          </p:cNvSpPr>
          <p:nvPr>
            <p:ph idx="1"/>
          </p:nvPr>
        </p:nvSpPr>
        <p:spPr>
          <a:xfrm>
            <a:off x="457200" y="2057400"/>
            <a:ext cx="8229600" cy="4068763"/>
          </a:xfrm>
        </p:spPr>
        <p:txBody>
          <a:bodyPr/>
          <a:lstStyle/>
          <a:p>
            <a:r>
              <a:rPr lang="en-US" sz="2800" dirty="0" err="1" smtClean="0">
                <a:latin typeface="Cambria" panose="02040503050406030204" pitchFamily="18" charset="0"/>
                <a:cs typeface="Arial" panose="020B0604020202020204" pitchFamily="34" charset="0"/>
              </a:rPr>
              <a:t>Nxjerrja</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Ligjit</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kundër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korrupsionit</a:t>
            </a:r>
            <a:r>
              <a:rPr lang="en-US" sz="2800" dirty="0" smtClean="0">
                <a:latin typeface="Cambria" panose="02040503050406030204" pitchFamily="18" charset="0"/>
                <a:cs typeface="Arial" panose="020B0604020202020204" pitchFamily="34" charset="0"/>
              </a:rPr>
              <a:t> </a:t>
            </a:r>
          </a:p>
          <a:p>
            <a:r>
              <a:rPr lang="en-US" sz="2800" dirty="0" err="1" smtClean="0">
                <a:latin typeface="Cambria" panose="02040503050406030204" pitchFamily="18" charset="0"/>
                <a:cs typeface="Arial" panose="020B0604020202020204" pitchFamily="34" charset="0"/>
              </a:rPr>
              <a:t>Themelimi</a:t>
            </a:r>
            <a:r>
              <a:rPr lang="en-US" sz="2800" dirty="0" smtClean="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Agjencisë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Kundër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Korrupsionit</a:t>
            </a:r>
            <a:endParaRPr lang="en-US" sz="2800" dirty="0" smtClean="0">
              <a:latin typeface="Cambria" panose="02040503050406030204" pitchFamily="18" charset="0"/>
              <a:cs typeface="Arial" panose="020B0604020202020204" pitchFamily="34" charset="0"/>
            </a:endParaRPr>
          </a:p>
          <a:p>
            <a:r>
              <a:rPr lang="en-US" sz="2800" dirty="0" err="1" smtClean="0">
                <a:latin typeface="Cambria" panose="02040503050406030204" pitchFamily="18" charset="0"/>
                <a:cs typeface="Arial" panose="020B0604020202020204" pitchFamily="34" charset="0"/>
              </a:rPr>
              <a:t>Hartimi</a:t>
            </a:r>
            <a:r>
              <a:rPr lang="en-US" sz="2800" dirty="0" smtClean="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Strategjive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kundër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korrupsion</a:t>
            </a:r>
            <a:endParaRPr lang="en-US" sz="2800" dirty="0" smtClean="0">
              <a:latin typeface="Cambria" panose="02040503050406030204" pitchFamily="18" charset="0"/>
              <a:cs typeface="Arial" panose="020B0604020202020204" pitchFamily="34" charset="0"/>
            </a:endParaRPr>
          </a:p>
          <a:p>
            <a:r>
              <a:rPr lang="en-US" sz="2800" dirty="0" err="1" smtClean="0">
                <a:latin typeface="Cambria" panose="02040503050406030204" pitchFamily="18" charset="0"/>
                <a:cs typeface="Arial" panose="020B0604020202020204" pitchFamily="34" charset="0"/>
              </a:rPr>
              <a:t>Hartimi</a:t>
            </a:r>
            <a:r>
              <a:rPr lang="en-US" sz="2800" dirty="0" smtClean="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Planeve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të</a:t>
            </a:r>
            <a:r>
              <a:rPr lang="en-US" sz="2800" dirty="0" smtClean="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v</a:t>
            </a:r>
            <a:r>
              <a:rPr lang="en-US" sz="2800" dirty="0" err="1" smtClean="0">
                <a:latin typeface="Cambria" panose="02040503050406030204" pitchFamily="18" charset="0"/>
                <a:cs typeface="Arial" panose="020B0604020202020204" pitchFamily="34" charset="0"/>
              </a:rPr>
              <a:t>eprimit</a:t>
            </a:r>
            <a:endParaRPr lang="sq-AL" sz="2800" dirty="0" smtClean="0">
              <a:latin typeface="Cambria" panose="02040503050406030204" pitchFamily="18" charset="0"/>
              <a:cs typeface="Arial" panose="020B0604020202020204" pitchFamily="34" charset="0"/>
            </a:endParaRPr>
          </a:p>
          <a:p>
            <a:r>
              <a:rPr lang="sq-AL" sz="2800" dirty="0" smtClean="0">
                <a:latin typeface="Cambria" panose="02040503050406030204" pitchFamily="18" charset="0"/>
                <a:cs typeface="Arial" panose="020B0604020202020204" pitchFamily="34" charset="0"/>
              </a:rPr>
              <a:t>Nxjerrja e Ligjit për parandalimin e konfliktit të interesit</a:t>
            </a:r>
            <a:endParaRPr lang="en-US" sz="2800" dirty="0">
              <a:latin typeface="Cambria" panose="02040503050406030204" pitchFamily="18" charset="0"/>
              <a:cs typeface="Arial" panose="020B0604020202020204" pitchFamily="34" charset="0"/>
            </a:endParaRPr>
          </a:p>
          <a:p>
            <a:r>
              <a:rPr lang="en-US" sz="2800" dirty="0" smtClean="0">
                <a:latin typeface="Cambria" panose="02040503050406030204" pitchFamily="18" charset="0"/>
                <a:cs typeface="Arial" panose="020B0604020202020204" pitchFamily="34" charset="0"/>
              </a:rPr>
              <a:t>Si </a:t>
            </a:r>
            <a:r>
              <a:rPr lang="en-US" sz="2800" dirty="0" err="1" smtClean="0">
                <a:latin typeface="Cambria" panose="02040503050406030204" pitchFamily="18" charset="0"/>
                <a:cs typeface="Arial" panose="020B0604020202020204" pitchFamily="34" charset="0"/>
              </a:rPr>
              <a:t>dhe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akteve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tjera</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nënligjore</a:t>
            </a:r>
            <a:endParaRPr lang="en-US" sz="2800" dirty="0" smtClean="0">
              <a:latin typeface="Cambria" panose="02040503050406030204" pitchFamily="18" charset="0"/>
              <a:cs typeface="Arial" panose="020B0604020202020204" pitchFamily="34" charset="0"/>
            </a:endParaRPr>
          </a:p>
          <a:p>
            <a:endParaRPr lang="en-US" dirty="0" smtClean="0"/>
          </a:p>
          <a:p>
            <a:endParaRPr lang="en-US" dirty="0"/>
          </a:p>
        </p:txBody>
      </p:sp>
    </p:spTree>
    <p:extLst>
      <p:ext uri="{BB962C8B-B14F-4D97-AF65-F5344CB8AC3E}">
        <p14:creationId xmlns:p14="http://schemas.microsoft.com/office/powerpoint/2010/main" val="1953073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600" dirty="0" err="1" smtClean="0">
                <a:latin typeface="Cambria" panose="02040503050406030204" pitchFamily="18" charset="0"/>
              </a:rPr>
              <a:t>Ligji</a:t>
            </a:r>
            <a:r>
              <a:rPr lang="en-US" sz="3600" dirty="0" smtClean="0">
                <a:latin typeface="Cambria" panose="02040503050406030204" pitchFamily="18" charset="0"/>
              </a:rPr>
              <a:t> </a:t>
            </a:r>
            <a:r>
              <a:rPr lang="en-US" sz="3600" dirty="0" err="1" smtClean="0">
                <a:latin typeface="Cambria" panose="02040503050406030204" pitchFamily="18" charset="0"/>
              </a:rPr>
              <a:t>Kundër</a:t>
            </a:r>
            <a:r>
              <a:rPr lang="en-US" sz="3600" dirty="0" smtClean="0">
                <a:latin typeface="Cambria" panose="02040503050406030204" pitchFamily="18" charset="0"/>
              </a:rPr>
              <a:t> </a:t>
            </a:r>
            <a:r>
              <a:rPr lang="en-US" sz="3600" dirty="0" err="1" smtClean="0">
                <a:latin typeface="Cambria" panose="02040503050406030204" pitchFamily="18" charset="0"/>
              </a:rPr>
              <a:t>Korrupsionit</a:t>
            </a:r>
            <a:endParaRPr lang="en-US" sz="3600" dirty="0">
              <a:latin typeface="Cambria" panose="02040503050406030204" pitchFamily="18" charset="0"/>
            </a:endParaRPr>
          </a:p>
        </p:txBody>
      </p:sp>
      <p:sp>
        <p:nvSpPr>
          <p:cNvPr id="3" name="Content Placeholder 2"/>
          <p:cNvSpPr>
            <a:spLocks noGrp="1"/>
          </p:cNvSpPr>
          <p:nvPr>
            <p:ph idx="1"/>
          </p:nvPr>
        </p:nvSpPr>
        <p:spPr>
          <a:xfrm>
            <a:off x="457200" y="1268760"/>
            <a:ext cx="8229600" cy="4857403"/>
          </a:xfrm>
        </p:spPr>
        <p:txBody>
          <a:bodyPr>
            <a:normAutofit fontScale="25000" lnSpcReduction="20000"/>
          </a:bodyPr>
          <a:lstStyle/>
          <a:p>
            <a:pPr marL="0" indent="0" algn="just">
              <a:lnSpc>
                <a:spcPct val="120000"/>
              </a:lnSpc>
              <a:buNone/>
            </a:pPr>
            <a:r>
              <a:rPr lang="en-US" sz="9600" dirty="0" err="1" smtClean="0">
                <a:latin typeface="Cambria" panose="02040503050406030204" pitchFamily="18" charset="0"/>
                <a:cs typeface="Arial" panose="020B0604020202020204" pitchFamily="34" charset="0"/>
              </a:rPr>
              <a:t>Kosova</a:t>
            </a:r>
            <a:r>
              <a:rPr lang="en-US" sz="9600" dirty="0" smtClean="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posedon</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Ligjin</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kundër</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korrupsionit</a:t>
            </a:r>
            <a:r>
              <a:rPr lang="en-US" sz="9600" dirty="0">
                <a:latin typeface="Cambria" panose="02040503050406030204" pitchFamily="18" charset="0"/>
                <a:cs typeface="Arial" panose="020B0604020202020204" pitchFamily="34" charset="0"/>
              </a:rPr>
              <a:t>.</a:t>
            </a:r>
          </a:p>
          <a:p>
            <a:pPr marL="0" indent="0" algn="just">
              <a:lnSpc>
                <a:spcPct val="120000"/>
              </a:lnSpc>
              <a:buNone/>
            </a:pPr>
            <a:r>
              <a:rPr lang="en-US" sz="9600" dirty="0" err="1" smtClean="0">
                <a:latin typeface="Cambria" panose="02040503050406030204" pitchFamily="18" charset="0"/>
                <a:cs typeface="Arial" panose="020B0604020202020204" pitchFamily="34" charset="0"/>
              </a:rPr>
              <a:t>Ky</a:t>
            </a:r>
            <a:r>
              <a:rPr lang="en-US" sz="9600" dirty="0" smtClean="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ligj</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parasheh</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masat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kundër</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korrupsionit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brenda</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fushës</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së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veprimit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sq-AL" sz="9600" dirty="0" smtClean="0">
                <a:latin typeface="Cambria" panose="02040503050406030204" pitchFamily="18" charset="0"/>
                <a:cs typeface="Arial" panose="020B0604020202020204" pitchFamily="34" charset="0"/>
              </a:rPr>
              <a:t>S</a:t>
            </a:r>
            <a:r>
              <a:rPr lang="en-US" sz="9600" dirty="0" err="1" smtClean="0">
                <a:latin typeface="Cambria" panose="02040503050406030204" pitchFamily="18" charset="0"/>
                <a:cs typeface="Arial" panose="020B0604020202020204" pitchFamily="34" charset="0"/>
              </a:rPr>
              <a:t>trategjisë</a:t>
            </a:r>
            <a:r>
              <a:rPr lang="en-US" sz="9600" dirty="0" smtClean="0">
                <a:latin typeface="Cambria" panose="02040503050406030204" pitchFamily="18" charset="0"/>
                <a:cs typeface="Arial" panose="020B0604020202020204" pitchFamily="34" charset="0"/>
              </a:rPr>
              <a:t> </a:t>
            </a:r>
            <a:r>
              <a:rPr lang="sq-AL" sz="9600" dirty="0" smtClean="0">
                <a:latin typeface="Cambria" panose="02040503050406030204" pitchFamily="18" charset="0"/>
                <a:cs typeface="Arial" panose="020B0604020202020204" pitchFamily="34" charset="0"/>
              </a:rPr>
              <a:t>K</a:t>
            </a:r>
            <a:r>
              <a:rPr lang="en-US" sz="9600" dirty="0" err="1" smtClean="0">
                <a:latin typeface="Cambria" panose="02040503050406030204" pitchFamily="18" charset="0"/>
                <a:cs typeface="Arial" panose="020B0604020202020204" pitchFamily="34" charset="0"/>
              </a:rPr>
              <a:t>undër</a:t>
            </a:r>
            <a:r>
              <a:rPr lang="en-US" sz="9600" dirty="0" smtClean="0">
                <a:latin typeface="Cambria" panose="02040503050406030204" pitchFamily="18" charset="0"/>
                <a:cs typeface="Arial" panose="020B0604020202020204" pitchFamily="34" charset="0"/>
              </a:rPr>
              <a:t> </a:t>
            </a:r>
            <a:r>
              <a:rPr lang="sq-AL" sz="9600" dirty="0" smtClean="0">
                <a:latin typeface="Cambria" panose="02040503050406030204" pitchFamily="18" charset="0"/>
                <a:cs typeface="Arial" panose="020B0604020202020204" pitchFamily="34" charset="0"/>
              </a:rPr>
              <a:t>K</a:t>
            </a:r>
            <a:r>
              <a:rPr lang="en-US" sz="9600" dirty="0" err="1" smtClean="0">
                <a:latin typeface="Cambria" panose="02040503050406030204" pitchFamily="18" charset="0"/>
                <a:cs typeface="Arial" panose="020B0604020202020204" pitchFamily="34" charset="0"/>
              </a:rPr>
              <a:t>orrupsionit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veçanërisht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fushën</a:t>
            </a:r>
            <a:r>
              <a:rPr lang="en-US" sz="9600" dirty="0">
                <a:latin typeface="Cambria" panose="02040503050406030204" pitchFamily="18" charset="0"/>
                <a:cs typeface="Arial" panose="020B0604020202020204" pitchFamily="34" charset="0"/>
              </a:rPr>
              <a:t> e </a:t>
            </a:r>
            <a:r>
              <a:rPr lang="en-US" sz="9600" dirty="0" err="1">
                <a:latin typeface="Cambria" panose="02040503050406030204" pitchFamily="18" charset="0"/>
                <a:cs typeface="Arial" panose="020B0604020202020204" pitchFamily="34" charset="0"/>
              </a:rPr>
              <a:t>hetimeve</a:t>
            </a:r>
            <a:r>
              <a:rPr lang="en-US" sz="9600" dirty="0">
                <a:latin typeface="Cambria" panose="02040503050406030204" pitchFamily="18" charset="0"/>
                <a:cs typeface="Arial" panose="020B0604020202020204" pitchFamily="34" charset="0"/>
              </a:rPr>
              <a:t> administrative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korrupsionit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publik</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eliminimin</a:t>
            </a:r>
            <a:r>
              <a:rPr lang="en-US" sz="9600" dirty="0">
                <a:latin typeface="Cambria" panose="02040503050406030204" pitchFamily="18" charset="0"/>
                <a:cs typeface="Arial" panose="020B0604020202020204" pitchFamily="34" charset="0"/>
              </a:rPr>
              <a:t> e </a:t>
            </a:r>
            <a:r>
              <a:rPr lang="en-US" sz="9600" dirty="0" err="1">
                <a:latin typeface="Cambria" panose="02040503050406030204" pitchFamily="18" charset="0"/>
                <a:cs typeface="Arial" panose="020B0604020202020204" pitchFamily="34" charset="0"/>
              </a:rPr>
              <a:t>shkaqeve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korrupsionit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papajtueshmërinë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mes</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mbajtjes</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së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posteve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publike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dhe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kryerjes</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së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aktiviteteve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fitimprurëse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për</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personat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zyrtar</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kufizimet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lidhje</a:t>
            </a:r>
            <a:r>
              <a:rPr lang="en-US" sz="9600" dirty="0">
                <a:latin typeface="Cambria" panose="02040503050406030204" pitchFamily="18" charset="0"/>
                <a:cs typeface="Arial" panose="020B0604020202020204" pitchFamily="34" charset="0"/>
              </a:rPr>
              <a:t> me </a:t>
            </a:r>
            <a:r>
              <a:rPr lang="en-US" sz="9600" dirty="0" err="1">
                <a:latin typeface="Cambria" panose="02040503050406030204" pitchFamily="18" charset="0"/>
                <a:cs typeface="Arial" panose="020B0604020202020204" pitchFamily="34" charset="0"/>
              </a:rPr>
              <a:t>pranimin</a:t>
            </a:r>
            <a:r>
              <a:rPr lang="en-US" sz="9600" dirty="0">
                <a:latin typeface="Cambria" panose="02040503050406030204" pitchFamily="18" charset="0"/>
                <a:cs typeface="Arial" panose="020B0604020202020204" pitchFamily="34" charset="0"/>
              </a:rPr>
              <a:t> e </a:t>
            </a:r>
            <a:r>
              <a:rPr lang="en-US" sz="9600" dirty="0" err="1">
                <a:latin typeface="Cambria" panose="02040503050406030204" pitchFamily="18" charset="0"/>
                <a:cs typeface="Arial" panose="020B0604020202020204" pitchFamily="34" charset="0"/>
              </a:rPr>
              <a:t>dhuratave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lidhura</a:t>
            </a:r>
            <a:r>
              <a:rPr lang="en-US" sz="9600" dirty="0">
                <a:latin typeface="Cambria" panose="02040503050406030204" pitchFamily="18" charset="0"/>
                <a:cs typeface="Arial" panose="020B0604020202020204" pitchFamily="34" charset="0"/>
              </a:rPr>
              <a:t> me </a:t>
            </a:r>
            <a:r>
              <a:rPr lang="en-US" sz="9600" dirty="0" err="1">
                <a:latin typeface="Cambria" panose="02040503050406030204" pitchFamily="18" charset="0"/>
                <a:cs typeface="Arial" panose="020B0604020202020204" pitchFamily="34" charset="0"/>
              </a:rPr>
              <a:t>kryerjen</a:t>
            </a:r>
            <a:r>
              <a:rPr lang="en-US" sz="9600" dirty="0">
                <a:latin typeface="Cambria" panose="02040503050406030204" pitchFamily="18" charset="0"/>
                <a:cs typeface="Arial" panose="020B0604020202020204" pitchFamily="34" charset="0"/>
              </a:rPr>
              <a:t> e </a:t>
            </a:r>
            <a:r>
              <a:rPr lang="en-US" sz="9600" dirty="0" err="1">
                <a:latin typeface="Cambria" panose="02040503050406030204" pitchFamily="18" charset="0"/>
                <a:cs typeface="Arial" panose="020B0604020202020204" pitchFamily="34" charset="0"/>
              </a:rPr>
              <a:t>punëve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detyrë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mbikëqyrjen</a:t>
            </a:r>
            <a:r>
              <a:rPr lang="en-US" sz="9600" dirty="0">
                <a:latin typeface="Cambria" panose="02040503050406030204" pitchFamily="18" charset="0"/>
                <a:cs typeface="Arial" panose="020B0604020202020204" pitchFamily="34" charset="0"/>
              </a:rPr>
              <a:t> e </a:t>
            </a:r>
            <a:r>
              <a:rPr lang="en-US" sz="9600" dirty="0" err="1">
                <a:latin typeface="Cambria" panose="02040503050406030204" pitchFamily="18" charset="0"/>
                <a:cs typeface="Arial" panose="020B0604020202020204" pitchFamily="34" charset="0"/>
              </a:rPr>
              <a:t>pasurive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tyre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si</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dhe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personave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lidhje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afërt</a:t>
            </a:r>
            <a:r>
              <a:rPr lang="en-US" sz="9600" dirty="0">
                <a:latin typeface="Cambria" panose="02040503050406030204" pitchFamily="18" charset="0"/>
                <a:cs typeface="Arial" panose="020B0604020202020204" pitchFamily="34" charset="0"/>
              </a:rPr>
              <a:t> me ta </a:t>
            </a:r>
            <a:r>
              <a:rPr lang="en-US" sz="9600" dirty="0" err="1">
                <a:latin typeface="Cambria" panose="02040503050406030204" pitchFamily="18" charset="0"/>
                <a:cs typeface="Arial" panose="020B0604020202020204" pitchFamily="34" charset="0"/>
              </a:rPr>
              <a:t>dhe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kufizimet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lidhje</a:t>
            </a:r>
            <a:r>
              <a:rPr lang="en-US" sz="9600" dirty="0">
                <a:latin typeface="Cambria" panose="02040503050406030204" pitchFamily="18" charset="0"/>
                <a:cs typeface="Arial" panose="020B0604020202020204" pitchFamily="34" charset="0"/>
              </a:rPr>
              <a:t> me </a:t>
            </a:r>
            <a:r>
              <a:rPr lang="en-US" sz="9600" dirty="0" err="1">
                <a:latin typeface="Cambria" panose="02040503050406030204" pitchFamily="18" charset="0"/>
                <a:cs typeface="Arial" panose="020B0604020202020204" pitchFamily="34" charset="0"/>
              </a:rPr>
              <a:t>subjektet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kontraktuese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që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marrin</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pjesë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tenderët</a:t>
            </a:r>
            <a:r>
              <a:rPr lang="en-US" sz="9600" dirty="0">
                <a:latin typeface="Cambria" panose="02040503050406030204" pitchFamily="18" charset="0"/>
                <a:cs typeface="Arial" panose="020B0604020202020204" pitchFamily="34" charset="0"/>
              </a:rPr>
              <a:t> </a:t>
            </a:r>
            <a:r>
              <a:rPr lang="en-US" sz="9600" dirty="0" err="1" smtClean="0">
                <a:latin typeface="Cambria" panose="02040503050406030204" pitchFamily="18" charset="0"/>
                <a:cs typeface="Arial" panose="020B0604020202020204" pitchFamily="34" charset="0"/>
              </a:rPr>
              <a:t>publik</a:t>
            </a:r>
            <a:r>
              <a:rPr lang="en-US" sz="9600" dirty="0" smtClean="0">
                <a:latin typeface="Cambria" panose="02040503050406030204" pitchFamily="18" charset="0"/>
                <a:cs typeface="Arial" panose="020B0604020202020204" pitchFamily="34" charset="0"/>
              </a:rPr>
              <a:t> </a:t>
            </a:r>
            <a:r>
              <a:rPr lang="en-US" sz="9600" dirty="0">
                <a:latin typeface="Cambria" panose="02040503050406030204" pitchFamily="18" charset="0"/>
                <a:cs typeface="Arial" panose="020B0604020202020204" pitchFamily="34" charset="0"/>
              </a:rPr>
              <a:t>duke </a:t>
            </a:r>
            <a:r>
              <a:rPr lang="en-US" sz="9600" dirty="0" err="1">
                <a:latin typeface="Cambria" panose="02040503050406030204" pitchFamily="18" charset="0"/>
                <a:cs typeface="Arial" panose="020B0604020202020204" pitchFamily="34" charset="0"/>
              </a:rPr>
              <a:t>kryer</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biznes</a:t>
            </a:r>
            <a:r>
              <a:rPr lang="en-US" sz="9600" dirty="0">
                <a:latin typeface="Cambria" panose="02040503050406030204" pitchFamily="18" charset="0"/>
                <a:cs typeface="Arial" panose="020B0604020202020204" pitchFamily="34" charset="0"/>
              </a:rPr>
              <a:t> me </a:t>
            </a:r>
            <a:r>
              <a:rPr lang="en-US" sz="9600" dirty="0" err="1">
                <a:latin typeface="Cambria" panose="02040503050406030204" pitchFamily="18" charset="0"/>
                <a:cs typeface="Arial" panose="020B0604020202020204" pitchFamily="34" charset="0"/>
              </a:rPr>
              <a:t>firmat</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ku</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personi</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zyrtari</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ose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një</a:t>
            </a:r>
            <a:r>
              <a:rPr lang="en-US" sz="9600" dirty="0">
                <a:latin typeface="Cambria" panose="02040503050406030204" pitchFamily="18" charset="0"/>
                <a:cs typeface="Arial" panose="020B0604020202020204" pitchFamily="34" charset="0"/>
              </a:rPr>
              <a:t> person </a:t>
            </a:r>
            <a:r>
              <a:rPr lang="en-US" sz="9600" dirty="0" err="1">
                <a:latin typeface="Cambria" panose="02040503050406030204" pitchFamily="18" charset="0"/>
                <a:cs typeface="Arial" panose="020B0604020202020204" pitchFamily="34" charset="0"/>
              </a:rPr>
              <a:t>në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marrëdhënie</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afërt</a:t>
            </a:r>
            <a:r>
              <a:rPr lang="en-US" sz="9600" dirty="0">
                <a:latin typeface="Cambria" panose="02040503050406030204" pitchFamily="18" charset="0"/>
                <a:cs typeface="Arial" panose="020B0604020202020204" pitchFamily="34" charset="0"/>
              </a:rPr>
              <a:t> me </a:t>
            </a:r>
            <a:r>
              <a:rPr lang="en-US" sz="9600" dirty="0" err="1">
                <a:latin typeface="Cambria" panose="02040503050406030204" pitchFamily="18" charset="0"/>
                <a:cs typeface="Arial" panose="020B0604020202020204" pitchFamily="34" charset="0"/>
              </a:rPr>
              <a:t>të</a:t>
            </a:r>
            <a:r>
              <a:rPr lang="en-US" sz="9600" dirty="0">
                <a:latin typeface="Cambria" panose="02040503050406030204" pitchFamily="18" charset="0"/>
                <a:cs typeface="Arial" panose="020B0604020202020204" pitchFamily="34" charset="0"/>
              </a:rPr>
              <a:t> </a:t>
            </a:r>
            <a:r>
              <a:rPr lang="en-US" sz="9600" dirty="0" err="1">
                <a:latin typeface="Cambria" panose="02040503050406030204" pitchFamily="18" charset="0"/>
                <a:cs typeface="Arial" panose="020B0604020202020204" pitchFamily="34" charset="0"/>
              </a:rPr>
              <a:t>është</a:t>
            </a:r>
            <a:r>
              <a:rPr lang="en-US" sz="9600" dirty="0">
                <a:latin typeface="Cambria" panose="02040503050406030204" pitchFamily="18" charset="0"/>
                <a:cs typeface="Arial" panose="020B0604020202020204" pitchFamily="34" charset="0"/>
              </a:rPr>
              <a:t> i </a:t>
            </a:r>
            <a:r>
              <a:rPr lang="en-US" sz="9600" dirty="0" err="1">
                <a:latin typeface="Cambria" panose="02040503050406030204" pitchFamily="18" charset="0"/>
                <a:cs typeface="Arial" panose="020B0604020202020204" pitchFamily="34" charset="0"/>
              </a:rPr>
              <a:t>përfshirë</a:t>
            </a:r>
            <a:r>
              <a:rPr lang="en-US" sz="9600" dirty="0">
                <a:latin typeface="Cambria" panose="02040503050406030204" pitchFamily="18" charset="0"/>
                <a:cs typeface="Arial" panose="020B0604020202020204" pitchFamily="34" charset="0"/>
              </a:rPr>
              <a:t>.</a:t>
            </a:r>
          </a:p>
          <a:p>
            <a:pPr marL="0" indent="0" algn="just">
              <a:buNone/>
            </a:pPr>
            <a:r>
              <a:rPr lang="en-US" sz="9600" dirty="0">
                <a:latin typeface="Cambria" panose="02040503050406030204" pitchFamily="18" charset="0"/>
                <a:cs typeface="Arial" panose="020B0604020202020204" pitchFamily="34" charset="0"/>
              </a:rPr>
              <a:t/>
            </a:r>
            <a:br>
              <a:rPr lang="en-US" sz="9600" dirty="0">
                <a:latin typeface="Cambria" panose="02040503050406030204" pitchFamily="18" charset="0"/>
                <a:cs typeface="Arial" panose="020B0604020202020204" pitchFamily="34" charset="0"/>
              </a:rPr>
            </a:br>
            <a:endParaRPr lang="en-US" sz="96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083816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857256"/>
          </a:xfrm>
        </p:spPr>
        <p:txBody>
          <a:bodyPr>
            <a:normAutofit/>
          </a:bodyPr>
          <a:lstStyle/>
          <a:p>
            <a:r>
              <a:rPr lang="sq-AL" sz="4000" dirty="0" smtClean="0">
                <a:latin typeface="Cambria" panose="02040503050406030204" pitchFamily="18" charset="0"/>
              </a:rPr>
              <a:t>Agjencia Kundër Korrupsion</a:t>
            </a:r>
            <a:endParaRPr lang="sq-AL" sz="4000" dirty="0">
              <a:latin typeface="Cambria" panose="02040503050406030204" pitchFamily="18" charset="0"/>
            </a:endParaRPr>
          </a:p>
        </p:txBody>
      </p:sp>
      <p:sp>
        <p:nvSpPr>
          <p:cNvPr id="3" name="Content Placeholder 2"/>
          <p:cNvSpPr>
            <a:spLocks noGrp="1"/>
          </p:cNvSpPr>
          <p:nvPr>
            <p:ph idx="1"/>
          </p:nvPr>
        </p:nvSpPr>
        <p:spPr>
          <a:xfrm>
            <a:off x="457200" y="1428736"/>
            <a:ext cx="8229600" cy="4572033"/>
          </a:xfrm>
        </p:spPr>
        <p:txBody>
          <a:bodyPr>
            <a:normAutofit fontScale="77500" lnSpcReduction="20000"/>
          </a:bodyPr>
          <a:lstStyle/>
          <a:p>
            <a:pPr marL="457200" lvl="1" indent="0" algn="just">
              <a:buNone/>
            </a:pP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vitin</a:t>
            </a:r>
            <a:r>
              <a:rPr lang="en-US" sz="3000" dirty="0" smtClean="0">
                <a:latin typeface="Cambria" panose="02040503050406030204" pitchFamily="18" charset="0"/>
                <a:cs typeface="Arial" panose="020B0604020202020204" pitchFamily="34" charset="0"/>
              </a:rPr>
              <a:t> 2007 </a:t>
            </a:r>
            <a:r>
              <a:rPr lang="en-US" sz="3000" dirty="0" err="1" smtClean="0">
                <a:latin typeface="Cambria" panose="02040503050406030204" pitchFamily="18" charset="0"/>
                <a:cs typeface="Arial" panose="020B0604020202020204" pitchFamily="34" charset="0"/>
              </a:rPr>
              <a:t>Republika</a:t>
            </a:r>
            <a:r>
              <a:rPr lang="en-US" sz="3000" dirty="0" smtClean="0">
                <a:latin typeface="Cambria" panose="02040503050406030204" pitchFamily="18" charset="0"/>
                <a:cs typeface="Arial" panose="020B0604020202020204" pitchFamily="34" charset="0"/>
              </a:rPr>
              <a:t> e </a:t>
            </a:r>
            <a:r>
              <a:rPr lang="en-US" sz="3000" dirty="0" err="1" smtClean="0">
                <a:latin typeface="Cambria" panose="02040503050406030204" pitchFamily="18" charset="0"/>
                <a:cs typeface="Arial" panose="020B0604020202020204" pitchFamily="34" charset="0"/>
              </a:rPr>
              <a:t>Kosovës</a:t>
            </a:r>
            <a:r>
              <a:rPr lang="en-US" sz="3000" dirty="0" smtClean="0">
                <a:latin typeface="Cambria" panose="02040503050406030204" pitchFamily="18" charset="0"/>
                <a:cs typeface="Arial" panose="020B0604020202020204" pitchFamily="34" charset="0"/>
              </a:rPr>
              <a:t> ka </a:t>
            </a:r>
            <a:r>
              <a:rPr lang="en-US" sz="3000" dirty="0" err="1" smtClean="0">
                <a:latin typeface="Cambria" panose="02040503050406030204" pitchFamily="18" charset="0"/>
                <a:cs typeface="Arial" panose="020B0604020202020204" pitchFamily="34" charset="0"/>
              </a:rPr>
              <a:t>themeluar</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Agjencinë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Kundër</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Korrupsionit</a:t>
            </a:r>
            <a:r>
              <a:rPr lang="sq-AL" sz="3000" dirty="0" smtClean="0">
                <a:latin typeface="Cambria" panose="02040503050406030204" pitchFamily="18" charset="0"/>
                <a:cs typeface="Arial" panose="020B0604020202020204" pitchFamily="34" charset="0"/>
              </a:rPr>
              <a:t>,</a:t>
            </a:r>
            <a:r>
              <a:rPr lang="en-US" sz="3000" dirty="0" smtClean="0">
                <a:latin typeface="Cambria" panose="02040503050406030204" pitchFamily="18" charset="0"/>
                <a:cs typeface="Arial" panose="020B0604020202020204" pitchFamily="34" charset="0"/>
              </a:rPr>
              <a:t> organ </a:t>
            </a:r>
            <a:r>
              <a:rPr lang="en-US" sz="3000" dirty="0" err="1" smtClean="0">
                <a:latin typeface="Cambria" panose="02040503050406030204" pitchFamily="18" charset="0"/>
                <a:cs typeface="Arial" panose="020B0604020202020204" pitchFamily="34" charset="0"/>
              </a:rPr>
              <a:t>ky</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i</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pavarur</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i</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cili</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raporton</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drejtëpërdrejtë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Kuvendit</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të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Republikës</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së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Kosovës</a:t>
            </a:r>
            <a:r>
              <a:rPr lang="en-US" sz="3000" dirty="0" smtClean="0">
                <a:latin typeface="Cambria" panose="02040503050406030204" pitchFamily="18" charset="0"/>
                <a:cs typeface="Arial" panose="020B0604020202020204" pitchFamily="34" charset="0"/>
              </a:rPr>
              <a:t>;</a:t>
            </a:r>
          </a:p>
          <a:p>
            <a:pPr marL="457200" lvl="1" indent="0" algn="just">
              <a:buNone/>
            </a:pPr>
            <a:r>
              <a:rPr lang="en-US" sz="3000" dirty="0" err="1" smtClean="0">
                <a:latin typeface="Cambria" panose="02040503050406030204" pitchFamily="18" charset="0"/>
                <a:cs typeface="Arial" panose="020B0604020202020204" pitchFamily="34" charset="0"/>
              </a:rPr>
              <a:t>Ky</a:t>
            </a:r>
            <a:r>
              <a:rPr lang="en-US" sz="3000" dirty="0" smtClean="0">
                <a:latin typeface="Cambria" panose="02040503050406030204" pitchFamily="18" charset="0"/>
                <a:cs typeface="Arial" panose="020B0604020202020204" pitchFamily="34" charset="0"/>
              </a:rPr>
              <a:t> </a:t>
            </a:r>
            <a:r>
              <a:rPr lang="sq-AL" sz="3000" dirty="0" smtClean="0">
                <a:latin typeface="Cambria" panose="02040503050406030204" pitchFamily="18" charset="0"/>
                <a:cs typeface="Arial" panose="020B0604020202020204" pitchFamily="34" charset="0"/>
              </a:rPr>
              <a:t>m</a:t>
            </a:r>
            <a:r>
              <a:rPr lang="en-US" sz="3000" dirty="0" err="1" smtClean="0">
                <a:latin typeface="Cambria" panose="02040503050406030204" pitchFamily="18" charset="0"/>
                <a:cs typeface="Arial" panose="020B0604020202020204" pitchFamily="34" charset="0"/>
              </a:rPr>
              <a:t>ekanizem</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është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i</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specializuar</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hartimin</a:t>
            </a:r>
            <a:r>
              <a:rPr lang="en-US" sz="3000" dirty="0" smtClean="0">
                <a:latin typeface="Cambria" panose="02040503050406030204" pitchFamily="18" charset="0"/>
                <a:cs typeface="Arial" panose="020B0604020202020204" pitchFamily="34" charset="0"/>
              </a:rPr>
              <a:t> e </a:t>
            </a:r>
            <a:r>
              <a:rPr lang="en-US" sz="3000" dirty="0" err="1" smtClean="0">
                <a:latin typeface="Cambria" panose="02040503050406030204" pitchFamily="18" charset="0"/>
                <a:cs typeface="Arial" panose="020B0604020202020204" pitchFamily="34" charset="0"/>
              </a:rPr>
              <a:t>politikave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shtetërore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luftimin</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dhe</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parandalimin</a:t>
            </a:r>
            <a:r>
              <a:rPr lang="en-US" sz="3000" dirty="0" smtClean="0">
                <a:latin typeface="Cambria" panose="02040503050406030204" pitchFamily="18" charset="0"/>
                <a:cs typeface="Arial" panose="020B0604020202020204" pitchFamily="34" charset="0"/>
              </a:rPr>
              <a:t> e </a:t>
            </a:r>
            <a:r>
              <a:rPr lang="en-US" sz="3000" dirty="0" err="1" smtClean="0">
                <a:latin typeface="Cambria" panose="02040503050406030204" pitchFamily="18" charset="0"/>
                <a:cs typeface="Arial" panose="020B0604020202020204" pitchFamily="34" charset="0"/>
              </a:rPr>
              <a:t>korrupsionit</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tërësi</a:t>
            </a:r>
            <a:r>
              <a:rPr lang="sq-AL" sz="3000" dirty="0" smtClean="0">
                <a:latin typeface="Cambria" panose="02040503050406030204" pitchFamily="18" charset="0"/>
                <a:cs typeface="Arial" panose="020B0604020202020204" pitchFamily="34" charset="0"/>
              </a:rPr>
              <a:t>.</a:t>
            </a:r>
            <a:endParaRPr lang="en-US" sz="3000" dirty="0" smtClean="0">
              <a:latin typeface="Cambria" panose="02040503050406030204" pitchFamily="18" charset="0"/>
              <a:cs typeface="Arial" panose="020B0604020202020204" pitchFamily="34" charset="0"/>
            </a:endParaRPr>
          </a:p>
          <a:p>
            <a:pPr marL="457200" lvl="1" indent="0" algn="just">
              <a:buNone/>
            </a:pPr>
            <a:r>
              <a:rPr lang="en-US" sz="3000" dirty="0" err="1" smtClean="0">
                <a:latin typeface="Cambria" panose="02040503050406030204" pitchFamily="18" charset="0"/>
                <a:cs typeface="Arial" panose="020B0604020202020204" pitchFamily="34" charset="0"/>
              </a:rPr>
              <a:t>Në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kuad</a:t>
            </a:r>
            <a:r>
              <a:rPr lang="sq-AL" sz="3000" dirty="0" smtClean="0">
                <a:latin typeface="Cambria" panose="02040503050406030204" pitchFamily="18" charset="0"/>
                <a:cs typeface="Arial" panose="020B0604020202020204" pitchFamily="34" charset="0"/>
              </a:rPr>
              <a:t>ë</a:t>
            </a:r>
            <a:r>
              <a:rPr lang="en-US" sz="3000" dirty="0" smtClean="0">
                <a:latin typeface="Cambria" panose="02040503050406030204" pitchFamily="18" charset="0"/>
                <a:cs typeface="Arial" panose="020B0604020202020204" pitchFamily="34" charset="0"/>
              </a:rPr>
              <a:t>r </a:t>
            </a:r>
            <a:r>
              <a:rPr lang="en-US" sz="3000" dirty="0" err="1" smtClean="0">
                <a:latin typeface="Cambria" panose="02040503050406030204" pitchFamily="18" charset="0"/>
                <a:cs typeface="Arial" panose="020B0604020202020204" pitchFamily="34" charset="0"/>
              </a:rPr>
              <a:t>të</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Agjencisë</a:t>
            </a:r>
            <a:r>
              <a:rPr lang="en-US" sz="3000" dirty="0" smtClean="0">
                <a:latin typeface="Cambria" panose="02040503050406030204" pitchFamily="18" charset="0"/>
                <a:cs typeface="Arial" panose="020B0604020202020204" pitchFamily="34" charset="0"/>
              </a:rPr>
              <a:t> </a:t>
            </a:r>
            <a:r>
              <a:rPr lang="sq-AL" sz="3000" dirty="0" smtClean="0">
                <a:latin typeface="Cambria" panose="02040503050406030204" pitchFamily="18" charset="0"/>
                <a:cs typeface="Arial" panose="020B0604020202020204" pitchFamily="34" charset="0"/>
              </a:rPr>
              <a:t>K</a:t>
            </a:r>
            <a:r>
              <a:rPr lang="en-US" sz="3000" dirty="0" err="1" smtClean="0">
                <a:latin typeface="Cambria" panose="02040503050406030204" pitchFamily="18" charset="0"/>
                <a:cs typeface="Arial" panose="020B0604020202020204" pitchFamily="34" charset="0"/>
              </a:rPr>
              <a:t>undër</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Korrupsionit</a:t>
            </a:r>
            <a:r>
              <a:rPr lang="en-US" sz="3000" dirty="0" smtClean="0">
                <a:latin typeface="Cambria" panose="02040503050406030204" pitchFamily="18" charset="0"/>
                <a:cs typeface="Arial" panose="020B0604020202020204" pitchFamily="34" charset="0"/>
              </a:rPr>
              <a:t>  </a:t>
            </a:r>
            <a:r>
              <a:rPr lang="en-US" sz="3000" dirty="0" err="1" smtClean="0">
                <a:latin typeface="Cambria" panose="02040503050406030204" pitchFamily="18" charset="0"/>
                <a:cs typeface="Arial" panose="020B0604020202020204" pitchFamily="34" charset="0"/>
              </a:rPr>
              <a:t>funksionon</a:t>
            </a:r>
            <a:r>
              <a:rPr lang="en-US" sz="3000"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Departamenti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Parandalimit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sq-AL" sz="3000" b="1" dirty="0" smtClean="0">
                <a:latin typeface="Cambria" panose="02040503050406030204" pitchFamily="18" charset="0"/>
                <a:cs typeface="Arial" panose="020B0604020202020204" pitchFamily="34" charset="0"/>
              </a:rPr>
              <a:t>K</a:t>
            </a:r>
            <a:r>
              <a:rPr lang="en-US" sz="3000" b="1" dirty="0" err="1" smtClean="0">
                <a:latin typeface="Cambria" panose="02040503050406030204" pitchFamily="18" charset="0"/>
                <a:cs typeface="Arial" panose="020B0604020202020204" pitchFamily="34" charset="0"/>
              </a:rPr>
              <a:t>orrupsionit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ku</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kuadër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tij</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funksionojnë</a:t>
            </a:r>
            <a:r>
              <a:rPr lang="en-US" sz="3000" b="1" dirty="0" smtClean="0">
                <a:latin typeface="Cambria" panose="02040503050406030204" pitchFamily="18" charset="0"/>
                <a:cs typeface="Arial" panose="020B0604020202020204" pitchFamily="34" charset="0"/>
              </a:rPr>
              <a:t> 3 </a:t>
            </a:r>
            <a:r>
              <a:rPr lang="en-US" sz="3000" b="1" dirty="0" err="1" smtClean="0">
                <a:latin typeface="Cambria" panose="02040503050406030204" pitchFamily="18" charset="0"/>
                <a:cs typeface="Arial" panose="020B0604020202020204" pitchFamily="34" charset="0"/>
              </a:rPr>
              <a:t>Divizione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si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vijim</a:t>
            </a:r>
            <a:r>
              <a:rPr lang="en-US" sz="3000" b="1" dirty="0" smtClean="0">
                <a:latin typeface="Cambria" panose="02040503050406030204" pitchFamily="18" charset="0"/>
                <a:cs typeface="Arial" panose="020B0604020202020204" pitchFamily="34" charset="0"/>
              </a:rPr>
              <a:t>:</a:t>
            </a:r>
          </a:p>
          <a:p>
            <a:pPr marL="457200" lvl="1" indent="0" algn="just">
              <a:buNone/>
            </a:pPr>
            <a:r>
              <a:rPr lang="en-US" sz="3000" b="1" dirty="0" err="1" smtClean="0">
                <a:latin typeface="Cambria" panose="02040503050406030204" pitchFamily="18" charset="0"/>
                <a:cs typeface="Arial" panose="020B0604020202020204" pitchFamily="34" charset="0"/>
              </a:rPr>
              <a:t>Divizionit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mbikyqrjen</a:t>
            </a:r>
            <a:r>
              <a:rPr lang="en-US" sz="3000" b="1" dirty="0" smtClean="0">
                <a:latin typeface="Cambria" panose="02040503050406030204" pitchFamily="18" charset="0"/>
                <a:cs typeface="Arial" panose="020B0604020202020204" pitchFamily="34" charset="0"/>
              </a:rPr>
              <a:t> e </a:t>
            </a:r>
            <a:r>
              <a:rPr lang="en-US" sz="3000" b="1" dirty="0" err="1" smtClean="0">
                <a:latin typeface="Cambria" panose="02040503050406030204" pitchFamily="18" charset="0"/>
                <a:cs typeface="Arial" panose="020B0604020202020204" pitchFamily="34" charset="0"/>
              </a:rPr>
              <a:t>pasurisë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dhe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dhuratave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zyrtarët</a:t>
            </a:r>
            <a:r>
              <a:rPr lang="en-US" sz="3000" b="1" dirty="0" smtClean="0">
                <a:latin typeface="Cambria" panose="02040503050406030204" pitchFamily="18" charset="0"/>
                <a:cs typeface="Arial" panose="020B0604020202020204" pitchFamily="34" charset="0"/>
              </a:rPr>
              <a:t> e </a:t>
            </a:r>
            <a:r>
              <a:rPr lang="en-US" sz="3000" b="1" dirty="0" err="1" smtClean="0">
                <a:latin typeface="Cambria" panose="02040503050406030204" pitchFamily="18" charset="0"/>
                <a:cs typeface="Arial" panose="020B0604020202020204" pitchFamily="34" charset="0"/>
              </a:rPr>
              <a:t>lartë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publik</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Divizioni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parandalimin</a:t>
            </a:r>
            <a:r>
              <a:rPr lang="en-US" sz="3000" b="1" dirty="0" smtClean="0">
                <a:latin typeface="Cambria" panose="02040503050406030204" pitchFamily="18" charset="0"/>
                <a:cs typeface="Arial" panose="020B0604020202020204" pitchFamily="34" charset="0"/>
              </a:rPr>
              <a:t> e </a:t>
            </a:r>
            <a:r>
              <a:rPr lang="en-US" sz="3000" b="1" dirty="0" err="1" smtClean="0">
                <a:latin typeface="Cambria" panose="02040503050406030204" pitchFamily="18" charset="0"/>
                <a:cs typeface="Arial" panose="020B0604020202020204" pitchFamily="34" charset="0"/>
              </a:rPr>
              <a:t>korrupsionit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prokurimin</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publik</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dhe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Divizioni</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për</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parandalimin</a:t>
            </a:r>
            <a:r>
              <a:rPr lang="en-US" sz="3000" b="1" dirty="0" smtClean="0">
                <a:latin typeface="Cambria" panose="02040503050406030204" pitchFamily="18" charset="0"/>
                <a:cs typeface="Arial" panose="020B0604020202020204" pitchFamily="34" charset="0"/>
              </a:rPr>
              <a:t> e </a:t>
            </a:r>
            <a:r>
              <a:rPr lang="en-US" sz="3000" b="1" dirty="0" err="1" smtClean="0">
                <a:latin typeface="Cambria" panose="02040503050406030204" pitchFamily="18" charset="0"/>
                <a:cs typeface="Arial" panose="020B0604020202020204" pitchFamily="34" charset="0"/>
              </a:rPr>
              <a:t>konfliktit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interesit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ku</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trija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këto</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bashkpunojn</a:t>
            </a:r>
            <a:r>
              <a:rPr lang="sq-AL" sz="3000" b="1" dirty="0" smtClean="0">
                <a:latin typeface="Cambria" panose="02040503050406030204" pitchFamily="18" charset="0"/>
                <a:cs typeface="Arial" panose="020B0604020202020204" pitchFamily="34" charset="0"/>
              </a:rPr>
              <a: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dhe</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janë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të</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lidhura</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ngusht</a:t>
            </a:r>
            <a:r>
              <a:rPr lang="en-US" sz="3000" b="1" dirty="0" smtClean="0">
                <a:latin typeface="Cambria" panose="02040503050406030204" pitchFamily="18" charset="0"/>
                <a:cs typeface="Arial" panose="020B0604020202020204" pitchFamily="34" charset="0"/>
              </a:rPr>
              <a:t> </a:t>
            </a:r>
            <a:r>
              <a:rPr lang="en-US" sz="3000" b="1" dirty="0" err="1" smtClean="0">
                <a:latin typeface="Cambria" panose="02040503050406030204" pitchFamily="18" charset="0"/>
                <a:cs typeface="Arial" panose="020B0604020202020204" pitchFamily="34" charset="0"/>
              </a:rPr>
              <a:t>njëra</a:t>
            </a:r>
            <a:r>
              <a:rPr lang="en-US" sz="3000" b="1" dirty="0" smtClean="0">
                <a:latin typeface="Cambria" panose="02040503050406030204" pitchFamily="18" charset="0"/>
                <a:cs typeface="Arial" panose="020B0604020202020204" pitchFamily="34" charset="0"/>
              </a:rPr>
              <a:t> me </a:t>
            </a:r>
            <a:r>
              <a:rPr lang="en-US" sz="3000" b="1" dirty="0" err="1" smtClean="0">
                <a:latin typeface="Cambria" panose="02040503050406030204" pitchFamily="18" charset="0"/>
                <a:cs typeface="Arial" panose="020B0604020202020204" pitchFamily="34" charset="0"/>
              </a:rPr>
              <a:t>tjetrën</a:t>
            </a:r>
            <a:r>
              <a:rPr lang="en-US" sz="3000" b="1" dirty="0" smtClean="0">
                <a:latin typeface="Cambria" panose="02040503050406030204" pitchFamily="18" charset="0"/>
                <a:cs typeface="Arial" panose="020B0604020202020204" pitchFamily="34" charset="0"/>
              </a:rPr>
              <a:t>.</a:t>
            </a:r>
          </a:p>
          <a:p>
            <a:endParaRPr lang="sq-AL" dirty="0"/>
          </a:p>
        </p:txBody>
      </p:sp>
    </p:spTree>
    <p:extLst>
      <p:ext uri="{BB962C8B-B14F-4D97-AF65-F5344CB8AC3E}">
        <p14:creationId xmlns:p14="http://schemas.microsoft.com/office/powerpoint/2010/main" val="12839782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panose="02040503050406030204" pitchFamily="18" charset="0"/>
              </a:rPr>
              <a:t>Strategjia</a:t>
            </a:r>
            <a:r>
              <a:rPr lang="en-US" dirty="0" smtClean="0">
                <a:latin typeface="Cambria" panose="02040503050406030204" pitchFamily="18" charset="0"/>
              </a:rPr>
              <a:t> </a:t>
            </a:r>
            <a:r>
              <a:rPr lang="en-US" dirty="0" err="1" smtClean="0">
                <a:latin typeface="Cambria" panose="02040503050406030204" pitchFamily="18" charset="0"/>
              </a:rPr>
              <a:t>Kundër</a:t>
            </a:r>
            <a:r>
              <a:rPr lang="en-US" dirty="0" smtClean="0">
                <a:latin typeface="Cambria" panose="02040503050406030204" pitchFamily="18" charset="0"/>
              </a:rPr>
              <a:t> </a:t>
            </a:r>
            <a:r>
              <a:rPr lang="en-US" dirty="0" err="1" smtClean="0">
                <a:latin typeface="Cambria" panose="02040503050406030204" pitchFamily="18" charset="0"/>
              </a:rPr>
              <a:t>Korrupsionit</a:t>
            </a:r>
            <a:endParaRPr lang="en-US" dirty="0">
              <a:latin typeface="Cambria" panose="02040503050406030204" pitchFamily="18" charset="0"/>
            </a:endParaRPr>
          </a:p>
        </p:txBody>
      </p:sp>
      <p:sp>
        <p:nvSpPr>
          <p:cNvPr id="3" name="Content Placeholder 2"/>
          <p:cNvSpPr>
            <a:spLocks noGrp="1"/>
          </p:cNvSpPr>
          <p:nvPr>
            <p:ph idx="1"/>
          </p:nvPr>
        </p:nvSpPr>
        <p:spPr>
          <a:xfrm>
            <a:off x="457200" y="2057400"/>
            <a:ext cx="8229600" cy="4068763"/>
          </a:xfrm>
        </p:spPr>
        <p:txBody>
          <a:bodyPr>
            <a:normAutofit/>
          </a:bodyPr>
          <a:lstStyle/>
          <a:p>
            <a:pPr marL="0" indent="0" algn="just">
              <a:buNone/>
            </a:pPr>
            <a:r>
              <a:rPr lang="en-US" sz="2400" dirty="0" err="1" smtClean="0">
                <a:latin typeface="Cambria" panose="02040503050406030204" pitchFamily="18" charset="0"/>
                <a:cs typeface="Arial" panose="020B0604020202020204" pitchFamily="34" charset="0"/>
              </a:rPr>
              <a:t>Agjencia</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Kundër</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Korrupcionit</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është</a:t>
            </a:r>
            <a:r>
              <a:rPr lang="en-US" sz="2400" dirty="0" smtClean="0">
                <a:latin typeface="Cambria" panose="02040503050406030204" pitchFamily="18" charset="0"/>
                <a:cs typeface="Arial" panose="020B0604020202020204" pitchFamily="34" charset="0"/>
              </a:rPr>
              <a:t> e </a:t>
            </a:r>
            <a:r>
              <a:rPr lang="en-US" sz="2400" dirty="0" err="1" smtClean="0">
                <a:latin typeface="Cambria" panose="02040503050406030204" pitchFamily="18" charset="0"/>
                <a:cs typeface="Arial" panose="020B0604020202020204" pitchFamily="34" charset="0"/>
              </a:rPr>
              <a:t>obliguar</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që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në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bashkëpunim</a:t>
            </a:r>
            <a:r>
              <a:rPr lang="en-US" sz="2400" dirty="0" smtClean="0">
                <a:latin typeface="Cambria" panose="02040503050406030204" pitchFamily="18" charset="0"/>
                <a:cs typeface="Arial" panose="020B0604020202020204" pitchFamily="34" charset="0"/>
              </a:rPr>
              <a:t> me </a:t>
            </a:r>
            <a:r>
              <a:rPr lang="en-US" sz="2400" dirty="0" err="1" smtClean="0">
                <a:latin typeface="Cambria" panose="02040503050406030204" pitchFamily="18" charset="0"/>
                <a:cs typeface="Arial" panose="020B0604020202020204" pitchFamily="34" charset="0"/>
              </a:rPr>
              <a:t>institucionet</a:t>
            </a:r>
            <a:r>
              <a:rPr lang="en-US" sz="2400" dirty="0" smtClean="0">
                <a:latin typeface="Cambria" panose="02040503050406030204" pitchFamily="18" charset="0"/>
                <a:cs typeface="Arial" panose="020B0604020202020204" pitchFamily="34" charset="0"/>
              </a:rPr>
              <a:t> e </a:t>
            </a:r>
            <a:r>
              <a:rPr lang="en-US" sz="2400" dirty="0" err="1" smtClean="0">
                <a:latin typeface="Cambria" panose="02040503050406030204" pitchFamily="18" charset="0"/>
                <a:cs typeface="Arial" panose="020B0604020202020204" pitchFamily="34" charset="0"/>
              </a:rPr>
              <a:t>tjera</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publike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dhe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organizatat</a:t>
            </a:r>
            <a:r>
              <a:rPr lang="en-US" sz="2400" dirty="0" smtClean="0">
                <a:latin typeface="Cambria" panose="02040503050406030204" pitchFamily="18" charset="0"/>
                <a:cs typeface="Arial" panose="020B0604020202020204" pitchFamily="34" charset="0"/>
              </a:rPr>
              <a:t> e </a:t>
            </a:r>
            <a:r>
              <a:rPr lang="en-US" sz="2400" dirty="0" err="1" smtClean="0">
                <a:latin typeface="Cambria" panose="02040503050406030204" pitchFamily="18" charset="0"/>
                <a:cs typeface="Arial" panose="020B0604020202020204" pitchFamily="34" charset="0"/>
              </a:rPr>
              <a:t>shoqërisë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civile</a:t>
            </a:r>
            <a:r>
              <a:rPr lang="en-US" sz="2400" dirty="0" smtClean="0">
                <a:latin typeface="Cambria" panose="02040503050406030204" pitchFamily="18" charset="0"/>
                <a:cs typeface="Arial" panose="020B0604020202020204" pitchFamily="34" charset="0"/>
              </a:rPr>
              <a:t>, ta </a:t>
            </a:r>
            <a:r>
              <a:rPr lang="en-US" sz="2400" dirty="0" err="1" smtClean="0">
                <a:latin typeface="Cambria" panose="02040503050406030204" pitchFamily="18" charset="0"/>
                <a:cs typeface="Arial" panose="020B0604020202020204" pitchFamily="34" charset="0"/>
              </a:rPr>
              <a:t>përgatit</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Strategjinë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aktuale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kundër</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korrupsionit</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dhe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Planin</a:t>
            </a:r>
            <a:r>
              <a:rPr lang="en-US" sz="2400" dirty="0" smtClean="0">
                <a:latin typeface="Cambria" panose="02040503050406030204" pitchFamily="18" charset="0"/>
                <a:cs typeface="Arial" panose="020B0604020202020204" pitchFamily="34" charset="0"/>
              </a:rPr>
              <a:t> e </a:t>
            </a:r>
            <a:r>
              <a:rPr lang="en-US" sz="2400" dirty="0" err="1" smtClean="0">
                <a:latin typeface="Cambria" panose="02040503050406030204" pitchFamily="18" charset="0"/>
                <a:cs typeface="Arial" panose="020B0604020202020204" pitchFamily="34" charset="0"/>
              </a:rPr>
              <a:t>Veprimit</a:t>
            </a:r>
            <a:r>
              <a:rPr lang="en-US" sz="2400" dirty="0" smtClean="0">
                <a:latin typeface="Cambria" panose="02040503050406030204" pitchFamily="18" charset="0"/>
                <a:cs typeface="Arial" panose="020B0604020202020204" pitchFamily="34" charset="0"/>
              </a:rPr>
              <a:t>.</a:t>
            </a:r>
          </a:p>
          <a:p>
            <a:pPr marL="0" indent="0" algn="just">
              <a:buNone/>
            </a:pPr>
            <a:r>
              <a:rPr lang="en-US" sz="2400" dirty="0" err="1" smtClean="0">
                <a:latin typeface="Cambria" panose="02040503050406030204" pitchFamily="18" charset="0"/>
                <a:cs typeface="Arial" panose="020B0604020202020204" pitchFamily="34" charset="0"/>
              </a:rPr>
              <a:t>Hartimi</a:t>
            </a:r>
            <a:r>
              <a:rPr lang="en-US" sz="2400" dirty="0" smtClean="0">
                <a:latin typeface="Cambria" panose="02040503050406030204" pitchFamily="18" charset="0"/>
                <a:cs typeface="Arial" panose="020B0604020202020204" pitchFamily="34" charset="0"/>
              </a:rPr>
              <a:t> </a:t>
            </a:r>
            <a:r>
              <a:rPr lang="sq-AL" sz="2400" dirty="0">
                <a:latin typeface="Cambria" panose="02040503050406030204" pitchFamily="18" charset="0"/>
                <a:cs typeface="Arial" panose="020B0604020202020204" pitchFamily="34" charset="0"/>
              </a:rPr>
              <a:t>i</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Strategjisë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Kundër</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Korrupsionit</a:t>
            </a:r>
            <a:r>
              <a:rPr lang="en-US" sz="2400" dirty="0" smtClean="0">
                <a:latin typeface="Cambria" panose="02040503050406030204" pitchFamily="18" charset="0"/>
                <a:cs typeface="Arial" panose="020B0604020202020204" pitchFamily="34" charset="0"/>
              </a:rPr>
              <a:t> ka </a:t>
            </a:r>
            <a:r>
              <a:rPr lang="en-US" sz="2400" dirty="0" err="1" smtClean="0">
                <a:latin typeface="Cambria" panose="02040503050406030204" pitchFamily="18" charset="0"/>
                <a:cs typeface="Arial" panose="020B0604020202020204" pitchFamily="34" charset="0"/>
              </a:rPr>
              <a:t>si</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objektiv</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fundamentale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reduktimin</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progresiv</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dhe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të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qëndrueshëm</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të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korrupsionit</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forcimin</a:t>
            </a:r>
            <a:r>
              <a:rPr lang="en-US" sz="2400" dirty="0" smtClean="0">
                <a:latin typeface="Cambria" panose="02040503050406030204" pitchFamily="18" charset="0"/>
                <a:cs typeface="Arial" panose="020B0604020202020204" pitchFamily="34" charset="0"/>
              </a:rPr>
              <a:t> e </a:t>
            </a:r>
            <a:r>
              <a:rPr lang="en-US" sz="2400" dirty="0" err="1" smtClean="0">
                <a:latin typeface="Cambria" panose="02040503050406030204" pitchFamily="18" charset="0"/>
                <a:cs typeface="Arial" panose="020B0604020202020204" pitchFamily="34" charset="0"/>
              </a:rPr>
              <a:t>integritetit</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institucional</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dhe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promovimin</a:t>
            </a:r>
            <a:r>
              <a:rPr lang="en-US" sz="2400" dirty="0" smtClean="0">
                <a:latin typeface="Cambria" panose="02040503050406030204" pitchFamily="18" charset="0"/>
                <a:cs typeface="Arial" panose="020B0604020202020204" pitchFamily="34" charset="0"/>
              </a:rPr>
              <a:t> e </a:t>
            </a:r>
            <a:r>
              <a:rPr lang="en-US" sz="2400" dirty="0" err="1" smtClean="0">
                <a:latin typeface="Cambria" panose="02040503050406030204" pitchFamily="18" charset="0"/>
                <a:cs typeface="Arial" panose="020B0604020202020204" pitchFamily="34" charset="0"/>
              </a:rPr>
              <a:t>vlerave</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të</a:t>
            </a:r>
            <a:r>
              <a:rPr lang="en-US" sz="2400" dirty="0" smtClean="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mirëqeverisjes</a:t>
            </a:r>
            <a:r>
              <a:rPr lang="en-US" sz="2400" dirty="0" smtClean="0">
                <a:latin typeface="Cambria" panose="02040503050406030204" pitchFamily="18" charset="0"/>
                <a:cs typeface="Arial" panose="020B0604020202020204" pitchFamily="34" charset="0"/>
              </a:rPr>
              <a:t>.</a:t>
            </a:r>
            <a:endParaRPr lang="en-US"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472830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err="1" smtClean="0">
                <a:latin typeface="Cambria" panose="02040503050406030204" pitchFamily="18" charset="0"/>
              </a:rPr>
              <a:t>Parimet</a:t>
            </a:r>
            <a:r>
              <a:rPr lang="en-US" sz="3600" dirty="0" smtClean="0">
                <a:latin typeface="Cambria" panose="02040503050406030204" pitchFamily="18" charset="0"/>
              </a:rPr>
              <a:t> e </a:t>
            </a:r>
            <a:r>
              <a:rPr lang="en-US" sz="3600" dirty="0" err="1" smtClean="0">
                <a:latin typeface="Cambria" panose="02040503050406030204" pitchFamily="18" charset="0"/>
              </a:rPr>
              <a:t>përgjithshme</a:t>
            </a:r>
            <a:r>
              <a:rPr lang="en-US" sz="3600" dirty="0" smtClean="0">
                <a:latin typeface="Cambria" panose="02040503050406030204" pitchFamily="18" charset="0"/>
              </a:rPr>
              <a:t> </a:t>
            </a:r>
            <a:r>
              <a:rPr lang="en-US" sz="3600" dirty="0" err="1" smtClean="0">
                <a:latin typeface="Cambria" panose="02040503050406030204" pitchFamily="18" charset="0"/>
              </a:rPr>
              <a:t>mbi</a:t>
            </a:r>
            <a:r>
              <a:rPr lang="en-US" sz="3600" dirty="0" smtClean="0">
                <a:latin typeface="Cambria" panose="02040503050406030204" pitchFamily="18" charset="0"/>
              </a:rPr>
              <a:t> </a:t>
            </a:r>
            <a:r>
              <a:rPr lang="en-US" sz="3600" dirty="0" err="1" smtClean="0">
                <a:latin typeface="Cambria" panose="02040503050406030204" pitchFamily="18" charset="0"/>
              </a:rPr>
              <a:t>të</a:t>
            </a:r>
            <a:r>
              <a:rPr lang="en-US" sz="3600" dirty="0" smtClean="0">
                <a:latin typeface="Cambria" panose="02040503050406030204" pitchFamily="18" charset="0"/>
              </a:rPr>
              <a:t> </a:t>
            </a:r>
            <a:r>
              <a:rPr lang="en-US" sz="3600" dirty="0" err="1" smtClean="0">
                <a:latin typeface="Cambria" panose="02040503050406030204" pitchFamily="18" charset="0"/>
              </a:rPr>
              <a:t>cilat</a:t>
            </a:r>
            <a:r>
              <a:rPr lang="en-US" sz="3600" dirty="0" smtClean="0">
                <a:latin typeface="Cambria" panose="02040503050406030204" pitchFamily="18" charset="0"/>
              </a:rPr>
              <a:t>                        </a:t>
            </a:r>
            <a:r>
              <a:rPr lang="en-US" sz="3600" dirty="0" err="1" smtClean="0">
                <a:latin typeface="Cambria" panose="02040503050406030204" pitchFamily="18" charset="0"/>
              </a:rPr>
              <a:t>mbështetet</a:t>
            </a:r>
            <a:r>
              <a:rPr lang="en-US" sz="3600" dirty="0" smtClean="0">
                <a:latin typeface="Cambria" panose="02040503050406030204" pitchFamily="18" charset="0"/>
              </a:rPr>
              <a:t>  </a:t>
            </a:r>
            <a:r>
              <a:rPr lang="en-US" sz="3600" dirty="0" err="1" smtClean="0">
                <a:latin typeface="Cambria" panose="02040503050406030204" pitchFamily="18" charset="0"/>
              </a:rPr>
              <a:t>Strategjia</a:t>
            </a:r>
            <a:r>
              <a:rPr lang="en-US" sz="3600" dirty="0" smtClean="0">
                <a:latin typeface="Cambria" panose="02040503050406030204" pitchFamily="18" charset="0"/>
              </a:rPr>
              <a:t> </a:t>
            </a:r>
            <a:r>
              <a:rPr lang="en-US" sz="3600" dirty="0" err="1" smtClean="0">
                <a:latin typeface="Cambria" panose="02040503050406030204" pitchFamily="18" charset="0"/>
              </a:rPr>
              <a:t>Kundër</a:t>
            </a:r>
            <a:r>
              <a:rPr lang="en-US" sz="3600" dirty="0" smtClean="0">
                <a:latin typeface="Cambria" panose="02040503050406030204" pitchFamily="18" charset="0"/>
              </a:rPr>
              <a:t> </a:t>
            </a:r>
            <a:r>
              <a:rPr lang="en-US" sz="3600" dirty="0" err="1" smtClean="0">
                <a:latin typeface="Cambria" panose="02040503050406030204" pitchFamily="18" charset="0"/>
              </a:rPr>
              <a:t>Korrusion</a:t>
            </a:r>
            <a:endParaRPr lang="en-US" sz="3600" dirty="0">
              <a:latin typeface="Cambria" panose="02040503050406030204" pitchFamily="18" charset="0"/>
            </a:endParaRPr>
          </a:p>
        </p:txBody>
      </p:sp>
      <p:sp>
        <p:nvSpPr>
          <p:cNvPr id="3" name="Content Placeholder 2"/>
          <p:cNvSpPr>
            <a:spLocks noGrp="1"/>
          </p:cNvSpPr>
          <p:nvPr>
            <p:ph idx="1"/>
          </p:nvPr>
        </p:nvSpPr>
        <p:spPr>
          <a:xfrm>
            <a:off x="457200" y="2209800"/>
            <a:ext cx="8229600" cy="3916363"/>
          </a:xfrm>
        </p:spPr>
        <p:txBody>
          <a:bodyPr/>
          <a:lstStyle/>
          <a:p>
            <a:r>
              <a:rPr lang="en-US" sz="2800" dirty="0" err="1">
                <a:latin typeface="Cambria" panose="02040503050406030204" pitchFamily="18" charset="0"/>
                <a:cs typeface="Arial" panose="020B0604020202020204" pitchFamily="34" charset="0"/>
              </a:rPr>
              <a:t>Sundimi</a:t>
            </a:r>
            <a:r>
              <a:rPr lang="en-US" sz="2800" dirty="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ligjit</a:t>
            </a:r>
            <a:endParaRPr lang="en-US" sz="2800" dirty="0" smtClean="0">
              <a:latin typeface="Cambria" panose="02040503050406030204" pitchFamily="18" charset="0"/>
              <a:cs typeface="Arial" panose="020B0604020202020204" pitchFamily="34" charset="0"/>
            </a:endParaRPr>
          </a:p>
          <a:p>
            <a:r>
              <a:rPr lang="en-US" sz="2800" dirty="0" err="1">
                <a:latin typeface="Cambria" panose="02040503050406030204" pitchFamily="18" charset="0"/>
                <a:cs typeface="Arial" panose="020B0604020202020204" pitchFamily="34" charset="0"/>
              </a:rPr>
              <a:t>Vullneti</a:t>
            </a:r>
            <a:r>
              <a:rPr lang="en-US" sz="2800" dirty="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politik</a:t>
            </a:r>
            <a:endParaRPr lang="en-US" sz="2800" dirty="0" smtClean="0">
              <a:latin typeface="Cambria" panose="02040503050406030204" pitchFamily="18" charset="0"/>
              <a:cs typeface="Arial" panose="020B0604020202020204" pitchFamily="34" charset="0"/>
            </a:endParaRPr>
          </a:p>
          <a:p>
            <a:r>
              <a:rPr lang="en-US" sz="2800" dirty="0" err="1" smtClean="0">
                <a:latin typeface="Cambria" panose="02040503050406030204" pitchFamily="18" charset="0"/>
                <a:cs typeface="Arial" panose="020B0604020202020204" pitchFamily="34" charset="0"/>
              </a:rPr>
              <a:t>Neutraliteti</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politik</a:t>
            </a:r>
            <a:endParaRPr lang="en-US" sz="2800" dirty="0" smtClean="0">
              <a:latin typeface="Cambria" panose="02040503050406030204" pitchFamily="18" charset="0"/>
              <a:cs typeface="Arial" panose="020B0604020202020204" pitchFamily="34" charset="0"/>
            </a:endParaRPr>
          </a:p>
          <a:p>
            <a:r>
              <a:rPr lang="en-US" sz="2800" dirty="0" err="1" smtClean="0">
                <a:latin typeface="Cambria" panose="02040503050406030204" pitchFamily="18" charset="0"/>
                <a:cs typeface="Arial" panose="020B0604020202020204" pitchFamily="34" charset="0"/>
              </a:rPr>
              <a:t>Përgjegjësia</a:t>
            </a:r>
            <a:endParaRPr lang="en-US" sz="2800" dirty="0" smtClean="0">
              <a:latin typeface="Cambria" panose="02040503050406030204" pitchFamily="18" charset="0"/>
              <a:cs typeface="Arial" panose="020B0604020202020204" pitchFamily="34" charset="0"/>
            </a:endParaRPr>
          </a:p>
          <a:p>
            <a:r>
              <a:rPr lang="pt-BR" sz="2800" dirty="0">
                <a:latin typeface="Cambria" panose="02040503050406030204" pitchFamily="18" charset="0"/>
                <a:cs typeface="Arial" panose="020B0604020202020204" pitchFamily="34" charset="0"/>
              </a:rPr>
              <a:t>Qeverisja e Mirë, Llogaridhënia, Transparenca </a:t>
            </a:r>
            <a:endParaRPr lang="pt-BR" sz="2800" dirty="0" smtClean="0">
              <a:latin typeface="Cambria" panose="02040503050406030204" pitchFamily="18" charset="0"/>
              <a:cs typeface="Arial" panose="020B0604020202020204" pitchFamily="34" charset="0"/>
            </a:endParaRPr>
          </a:p>
          <a:p>
            <a:r>
              <a:rPr lang="en-US" sz="2800" dirty="0" err="1" smtClean="0">
                <a:latin typeface="Cambria" panose="02040503050406030204" pitchFamily="18" charset="0"/>
                <a:cs typeface="Arial" panose="020B0604020202020204" pitchFamily="34" charset="0"/>
              </a:rPr>
              <a:t>Efektiviteti</a:t>
            </a:r>
            <a:r>
              <a:rPr lang="en-US" sz="2800" dirty="0" smtClean="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dhe</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efikasiteti</a:t>
            </a:r>
            <a:endParaRPr lang="en-US" sz="2800" dirty="0">
              <a:latin typeface="Cambria" panose="02040503050406030204" pitchFamily="18" charset="0"/>
              <a:cs typeface="Arial" panose="020B0604020202020204" pitchFamily="34" charset="0"/>
            </a:endParaRPr>
          </a:p>
          <a:p>
            <a:r>
              <a:rPr lang="en-US" sz="2800" dirty="0" err="1" smtClean="0">
                <a:latin typeface="Cambria" panose="02040503050406030204" pitchFamily="18" charset="0"/>
                <a:cs typeface="Arial" panose="020B0604020202020204" pitchFamily="34" charset="0"/>
              </a:rPr>
              <a:t>Bashkëpunimi</a:t>
            </a:r>
            <a:r>
              <a:rPr lang="en-US" sz="2800" dirty="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Institucional</a:t>
            </a:r>
            <a:endParaRPr lang="en-US" sz="2800" dirty="0">
              <a:latin typeface="Cambria" panose="020405030504060302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989245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dirty="0" err="1">
                <a:latin typeface="Cambria" panose="02040503050406030204" pitchFamily="18" charset="0"/>
              </a:rPr>
              <a:t>Objektivat</a:t>
            </a:r>
            <a:r>
              <a:rPr lang="en-US" dirty="0">
                <a:latin typeface="Cambria" panose="02040503050406030204" pitchFamily="18" charset="0"/>
              </a:rPr>
              <a:t> </a:t>
            </a:r>
            <a:r>
              <a:rPr lang="en-US" dirty="0" err="1" smtClean="0">
                <a:latin typeface="Cambria" panose="02040503050406030204" pitchFamily="18" charset="0"/>
              </a:rPr>
              <a:t>Horizontale</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a:latin typeface="Cambria" panose="02040503050406030204" pitchFamily="18" charset="0"/>
              </a:rPr>
              <a:t>Strategjisë</a:t>
            </a:r>
            <a:endParaRPr lang="en-US" dirty="0">
              <a:latin typeface="Cambria" panose="02040503050406030204" pitchFamily="18" charset="0"/>
            </a:endParaRPr>
          </a:p>
        </p:txBody>
      </p:sp>
      <p:sp>
        <p:nvSpPr>
          <p:cNvPr id="3" name="Content Placeholder 2"/>
          <p:cNvSpPr>
            <a:spLocks noGrp="1"/>
          </p:cNvSpPr>
          <p:nvPr>
            <p:ph idx="1"/>
          </p:nvPr>
        </p:nvSpPr>
        <p:spPr/>
        <p:txBody>
          <a:bodyPr>
            <a:noAutofit/>
          </a:bodyPr>
          <a:lstStyle/>
          <a:p>
            <a:pPr algn="just"/>
            <a:r>
              <a:rPr lang="en-US" sz="2400" dirty="0" err="1">
                <a:latin typeface="Cambria" panose="02040503050406030204" pitchFamily="18" charset="0"/>
                <a:cs typeface="Arial" panose="020B0604020202020204" pitchFamily="34" charset="0"/>
              </a:rPr>
              <a:t>Avancimi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integritetit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të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institucioneve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publike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rritja</a:t>
            </a:r>
            <a:r>
              <a:rPr lang="en-US" sz="2400" dirty="0">
                <a:latin typeface="Cambria" panose="02040503050406030204" pitchFamily="18" charset="0"/>
                <a:cs typeface="Arial" panose="020B0604020202020204" pitchFamily="34" charset="0"/>
              </a:rPr>
              <a:t> e </a:t>
            </a:r>
            <a:r>
              <a:rPr lang="en-US" sz="2400" dirty="0" err="1">
                <a:latin typeface="Cambria" panose="02040503050406030204" pitchFamily="18" charset="0"/>
                <a:cs typeface="Arial" panose="020B0604020202020204" pitchFamily="34" charset="0"/>
              </a:rPr>
              <a:t>besimit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të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publikut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në</a:t>
            </a:r>
            <a:r>
              <a:rPr lang="en-US" sz="2400" dirty="0">
                <a:latin typeface="Cambria" panose="02040503050406030204" pitchFamily="18" charset="0"/>
                <a:cs typeface="Arial" panose="020B0604020202020204" pitchFamily="34" charset="0"/>
              </a:rPr>
              <a:t> to, </a:t>
            </a:r>
            <a:r>
              <a:rPr lang="en-US" sz="2400" dirty="0" err="1">
                <a:latin typeface="Cambria" panose="02040503050406030204" pitchFamily="18" charset="0"/>
                <a:cs typeface="Arial" panose="020B0604020202020204" pitchFamily="34" charset="0"/>
              </a:rPr>
              <a:t>forcimi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mëtejshëm</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llogaridhënies</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smtClean="0">
                <a:latin typeface="Cambria" panose="02040503050406030204" pitchFamily="18" charset="0"/>
                <a:cs typeface="Arial" panose="020B0604020202020204" pitchFamily="34" charset="0"/>
              </a:rPr>
              <a:t>transparencës</a:t>
            </a:r>
            <a:endParaRPr lang="en-US" sz="2400" dirty="0" smtClean="0">
              <a:latin typeface="Cambria" panose="02040503050406030204" pitchFamily="18" charset="0"/>
              <a:cs typeface="Arial" panose="020B0604020202020204" pitchFamily="34" charset="0"/>
            </a:endParaRPr>
          </a:p>
          <a:p>
            <a:pPr algn="just"/>
            <a:r>
              <a:rPr lang="en-US" sz="2400" dirty="0" err="1" smtClean="0">
                <a:latin typeface="Cambria" panose="02040503050406030204" pitchFamily="18" charset="0"/>
                <a:cs typeface="Arial" panose="020B0604020202020204" pitchFamily="34" charset="0"/>
              </a:rPr>
              <a:t>Promovimi</a:t>
            </a:r>
            <a:r>
              <a:rPr lang="en-US" sz="2400" dirty="0" smtClean="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kulturës</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së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praktikave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të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mira</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parimit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të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tolerancës</a:t>
            </a:r>
            <a:r>
              <a:rPr lang="en-US" sz="2400" dirty="0">
                <a:latin typeface="Cambria" panose="02040503050406030204" pitchFamily="18" charset="0"/>
                <a:cs typeface="Arial" panose="020B0604020202020204" pitchFamily="34" charset="0"/>
              </a:rPr>
              <a:t> zero </a:t>
            </a:r>
            <a:r>
              <a:rPr lang="en-US" sz="2400" dirty="0" err="1">
                <a:latin typeface="Cambria" panose="02040503050406030204" pitchFamily="18" charset="0"/>
                <a:cs typeface="Arial" panose="020B0604020202020204" pitchFamily="34" charset="0"/>
              </a:rPr>
              <a:t>për</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korrupsion</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lidhje</a:t>
            </a:r>
            <a:r>
              <a:rPr lang="en-US" sz="2400" dirty="0">
                <a:latin typeface="Cambria" panose="02040503050406030204" pitchFamily="18" charset="0"/>
                <a:cs typeface="Arial" panose="020B0604020202020204" pitchFamily="34" charset="0"/>
              </a:rPr>
              <a:t> me </a:t>
            </a:r>
            <a:r>
              <a:rPr lang="en-US" sz="2400" dirty="0" err="1" smtClean="0">
                <a:latin typeface="Cambria" panose="02040503050406030204" pitchFamily="18" charset="0"/>
                <a:cs typeface="Arial" panose="020B0604020202020204" pitchFamily="34" charset="0"/>
              </a:rPr>
              <a:t>privatizimin</a:t>
            </a:r>
            <a:endParaRPr lang="en-US" sz="2400" dirty="0" smtClean="0">
              <a:latin typeface="Cambria" panose="02040503050406030204" pitchFamily="18" charset="0"/>
              <a:cs typeface="Arial" panose="020B0604020202020204" pitchFamily="34" charset="0"/>
            </a:endParaRPr>
          </a:p>
          <a:p>
            <a:pPr algn="just"/>
            <a:r>
              <a:rPr lang="en-US" sz="2400" dirty="0" err="1" smtClean="0">
                <a:latin typeface="Cambria" panose="02040503050406030204" pitchFamily="18" charset="0"/>
                <a:cs typeface="Arial" panose="020B0604020202020204" pitchFamily="34" charset="0"/>
              </a:rPr>
              <a:t>Rritja</a:t>
            </a:r>
            <a:r>
              <a:rPr lang="en-US" sz="2400" dirty="0" smtClean="0">
                <a:latin typeface="Cambria" panose="02040503050406030204" pitchFamily="18" charset="0"/>
                <a:cs typeface="Arial" panose="020B0604020202020204" pitchFamily="34" charset="0"/>
              </a:rPr>
              <a:t> </a:t>
            </a:r>
            <a:r>
              <a:rPr lang="en-US" sz="2400" dirty="0">
                <a:latin typeface="Cambria" panose="02040503050406030204" pitchFamily="18" charset="0"/>
                <a:cs typeface="Arial" panose="020B0604020202020204" pitchFamily="34" charset="0"/>
              </a:rPr>
              <a:t>e </a:t>
            </a:r>
            <a:r>
              <a:rPr lang="en-US" sz="2400" dirty="0" err="1">
                <a:latin typeface="Cambria" panose="02040503050406030204" pitchFamily="18" charset="0"/>
                <a:cs typeface="Arial" panose="020B0604020202020204" pitchFamily="34" charset="0"/>
              </a:rPr>
              <a:t>efikasitetit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efektivitetit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të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bashkëpunimit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ndër-sektorial</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ndër-institucional</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krijimi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mekanizmave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efikas</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koordinimi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për</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zbulimin</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hetimin</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ndjekjen</a:t>
            </a:r>
            <a:r>
              <a:rPr lang="en-US" sz="2400" dirty="0">
                <a:latin typeface="Cambria" panose="02040503050406030204" pitchFamily="18" charset="0"/>
                <a:cs typeface="Arial" panose="020B0604020202020204" pitchFamily="34" charset="0"/>
              </a:rPr>
              <a:t> e </a:t>
            </a:r>
            <a:r>
              <a:rPr lang="en-US" sz="2400" dirty="0" err="1">
                <a:latin typeface="Cambria" panose="02040503050406030204" pitchFamily="18" charset="0"/>
                <a:cs typeface="Arial" panose="020B0604020202020204" pitchFamily="34" charset="0"/>
              </a:rPr>
              <a:t>korrupsionit</a:t>
            </a:r>
            <a:r>
              <a:rPr lang="en-US" sz="2400" dirty="0">
                <a:latin typeface="Cambria" panose="02040503050406030204" pitchFamily="18" charset="0"/>
                <a:cs typeface="Arial" panose="020B0604020202020204" pitchFamily="34" charset="0"/>
              </a:rPr>
              <a:t> </a:t>
            </a:r>
          </a:p>
          <a:p>
            <a:pPr algn="just"/>
            <a:r>
              <a:rPr lang="en-US" sz="2400" dirty="0" err="1" smtClean="0">
                <a:latin typeface="Cambria" panose="02040503050406030204" pitchFamily="18" charset="0"/>
                <a:cs typeface="Arial" panose="020B0604020202020204" pitchFamily="34" charset="0"/>
              </a:rPr>
              <a:t>Zbatimi</a:t>
            </a:r>
            <a:r>
              <a:rPr lang="en-US" sz="2400" dirty="0" smtClean="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mëtejmë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standardeve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ndërkombëtare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kundër</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korrupsionit</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në</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kuadrin</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legjislativ</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dhe</a:t>
            </a:r>
            <a:r>
              <a:rPr lang="en-US" sz="2400" dirty="0">
                <a:latin typeface="Cambria" panose="02040503050406030204" pitchFamily="18" charset="0"/>
                <a:cs typeface="Arial" panose="020B0604020202020204" pitchFamily="34" charset="0"/>
              </a:rPr>
              <a:t> </a:t>
            </a:r>
            <a:r>
              <a:rPr lang="en-US" sz="2400" dirty="0" err="1">
                <a:latin typeface="Cambria" panose="02040503050406030204" pitchFamily="18" charset="0"/>
                <a:cs typeface="Arial" panose="020B0604020202020204" pitchFamily="34" charset="0"/>
              </a:rPr>
              <a:t>institucional</a:t>
            </a:r>
            <a:endParaRPr lang="en-US"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85651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GB" dirty="0" smtClean="0">
                <a:latin typeface="Cambria" panose="02040503050406030204" pitchFamily="18" charset="0"/>
                <a:cs typeface="Arial" pitchFamily="34" charset="0"/>
              </a:rPr>
              <a:t>Person me </a:t>
            </a:r>
            <a:r>
              <a:rPr lang="en-GB" dirty="0" err="1">
                <a:latin typeface="Cambria" panose="02040503050406030204" pitchFamily="18" charset="0"/>
                <a:cs typeface="Arial" pitchFamily="34" charset="0"/>
              </a:rPr>
              <a:t>I</a:t>
            </a:r>
            <a:r>
              <a:rPr lang="en-GB" dirty="0" err="1" smtClean="0">
                <a:latin typeface="Cambria" panose="02040503050406030204" pitchFamily="18" charset="0"/>
                <a:cs typeface="Arial" pitchFamily="34" charset="0"/>
              </a:rPr>
              <a:t>ntegritet</a:t>
            </a:r>
            <a:endParaRPr lang="en-US" dirty="0">
              <a:latin typeface="Cambria" panose="02040503050406030204" pitchFamily="18" charset="0"/>
              <a:cs typeface="Arial" pitchFamily="34" charset="0"/>
            </a:endParaRPr>
          </a:p>
        </p:txBody>
      </p:sp>
      <p:sp>
        <p:nvSpPr>
          <p:cNvPr id="3" name="Content Placeholder 2"/>
          <p:cNvSpPr>
            <a:spLocks noGrp="1"/>
          </p:cNvSpPr>
          <p:nvPr>
            <p:ph idx="1"/>
          </p:nvPr>
        </p:nvSpPr>
        <p:spPr>
          <a:xfrm>
            <a:off x="457200" y="1357298"/>
            <a:ext cx="8229600" cy="4768865"/>
          </a:xfrm>
        </p:spPr>
        <p:txBody>
          <a:bodyPr/>
          <a:lstStyle/>
          <a:p>
            <a:pPr algn="just">
              <a:buNone/>
            </a:pPr>
            <a:r>
              <a:rPr lang="sq-AL"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Integriteti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paraqet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një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vlerë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njerëzore</a:t>
            </a:r>
            <a:r>
              <a:rPr lang="sq-AL" dirty="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universale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andaj</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qenurit</a:t>
            </a:r>
            <a:r>
              <a:rPr lang="en-GB" dirty="0" smtClean="0">
                <a:latin typeface="Cambria" panose="02040503050406030204" pitchFamily="18" charset="0"/>
                <a:cs typeface="Arial" pitchFamily="34" charset="0"/>
              </a:rPr>
              <a:t> me </a:t>
            </a:r>
            <a:r>
              <a:rPr lang="en-GB" dirty="0" err="1" smtClean="0">
                <a:latin typeface="Cambria" panose="02040503050406030204" pitchFamily="18" charset="0"/>
                <a:cs typeface="Arial" pitchFamily="34" charset="0"/>
              </a:rPr>
              <a:t>integritet</a:t>
            </a:r>
            <a:r>
              <a:rPr lang="en-GB" dirty="0" smtClean="0">
                <a:latin typeface="Cambria" panose="02040503050406030204" pitchFamily="18" charset="0"/>
                <a:cs typeface="Arial" pitchFamily="34" charset="0"/>
              </a:rPr>
              <a:t> do te </a:t>
            </a:r>
            <a:r>
              <a:rPr lang="en-GB" dirty="0" err="1" smtClean="0">
                <a:latin typeface="Cambria" panose="02040503050406030204" pitchFamily="18" charset="0"/>
                <a:cs typeface="Arial" pitchFamily="34" charset="0"/>
              </a:rPr>
              <a:t>thotë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jesh</a:t>
            </a:r>
            <a:r>
              <a:rPr lang="en-GB" dirty="0" smtClean="0">
                <a:latin typeface="Cambria" panose="02040503050406030204" pitchFamily="18" charset="0"/>
                <a:cs typeface="Arial" pitchFamily="34" charset="0"/>
              </a:rPr>
              <a:t> i </a:t>
            </a:r>
            <a:r>
              <a:rPr lang="en-GB" dirty="0" err="1" smtClean="0">
                <a:latin typeface="Cambria" panose="02040503050406030204" pitchFamily="18" charset="0"/>
                <a:cs typeface="Arial" pitchFamily="34" charset="0"/>
              </a:rPr>
              <a:t>drejtë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ndershëm</a:t>
            </a:r>
            <a:r>
              <a:rPr lang="en-GB" dirty="0" smtClean="0">
                <a:latin typeface="Cambria" panose="02040503050406030204" pitchFamily="18" charset="0"/>
                <a:cs typeface="Arial" pitchFamily="34" charset="0"/>
              </a:rPr>
              <a:t>, i </a:t>
            </a:r>
            <a:r>
              <a:rPr lang="en-GB" dirty="0" err="1" smtClean="0">
                <a:latin typeface="Cambria" panose="02040503050406030204" pitchFamily="18" charset="0"/>
                <a:cs typeface="Arial" pitchFamily="34" charset="0"/>
              </a:rPr>
              <a:t>moralshëm</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guximtar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profesionist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dhe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shumë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virtyte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tjera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pozitive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që</a:t>
            </a:r>
            <a:r>
              <a:rPr lang="en-GB" dirty="0" smtClean="0">
                <a:latin typeface="Cambria" panose="02040503050406030204" pitchFamily="18" charset="0"/>
                <a:cs typeface="Arial" pitchFamily="34" charset="0"/>
              </a:rPr>
              <a:t> e </a:t>
            </a:r>
            <a:r>
              <a:rPr lang="en-GB" dirty="0" err="1" smtClean="0">
                <a:latin typeface="Cambria" panose="02040503050406030204" pitchFamily="18" charset="0"/>
                <a:cs typeface="Arial" pitchFamily="34" charset="0"/>
              </a:rPr>
              <a:t>bëjnë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një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njëri</a:t>
            </a:r>
            <a:r>
              <a:rPr lang="en-GB" dirty="0" smtClean="0">
                <a:latin typeface="Cambria" panose="02040503050406030204" pitchFamily="18" charset="0"/>
                <a:cs typeface="Arial" pitchFamily="34" charset="0"/>
              </a:rPr>
              <a:t> me </a:t>
            </a:r>
            <a:r>
              <a:rPr lang="en-GB" dirty="0" err="1" smtClean="0">
                <a:latin typeface="Cambria" panose="02040503050406030204" pitchFamily="18" charset="0"/>
                <a:cs typeface="Arial" pitchFamily="34" charset="0"/>
              </a:rPr>
              <a:t>integritet</a:t>
            </a:r>
            <a:r>
              <a:rPr lang="en-GB" dirty="0" smtClean="0">
                <a:latin typeface="Cambria" panose="02040503050406030204" pitchFamily="18" charset="0"/>
                <a:cs typeface="Arial" pitchFamily="34" charset="0"/>
              </a:rPr>
              <a:t>.</a:t>
            </a:r>
          </a:p>
          <a:p>
            <a:pPr>
              <a:buNone/>
            </a:pP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gjitha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këto</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elemente</a:t>
            </a:r>
            <a:r>
              <a:rPr lang="en-GB" dirty="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Integritetit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funksionojnë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bashkë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mënyrë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zingjirore</a:t>
            </a:r>
            <a:r>
              <a:rPr lang="en-GB" dirty="0" smtClean="0">
                <a:latin typeface="Cambria" panose="02040503050406030204" pitchFamily="18" charset="0"/>
                <a:cs typeface="Arial" pitchFamily="34" charset="0"/>
              </a:rPr>
              <a:t>.</a:t>
            </a:r>
            <a:endParaRPr lang="en-US" dirty="0">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Cambria" panose="02040503050406030204" pitchFamily="18" charset="0"/>
              </a:rPr>
              <a:t>Prokurimi</a:t>
            </a:r>
            <a:r>
              <a:rPr lang="en-US" dirty="0" smtClean="0">
                <a:latin typeface="Cambria" panose="02040503050406030204" pitchFamily="18" charset="0"/>
              </a:rPr>
              <a:t> </a:t>
            </a:r>
            <a:r>
              <a:rPr lang="en-US" dirty="0" err="1" smtClean="0">
                <a:latin typeface="Cambria" panose="02040503050406030204" pitchFamily="18" charset="0"/>
              </a:rPr>
              <a:t>Publik</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a:latin typeface="Cambria" panose="02040503050406030204" pitchFamily="18" charset="0"/>
              </a:rPr>
              <a:t>k</a:t>
            </a:r>
            <a:r>
              <a:rPr lang="en-US" dirty="0" err="1" smtClean="0">
                <a:latin typeface="Cambria" panose="02040503050406030204" pitchFamily="18" charset="0"/>
              </a:rPr>
              <a:t>uadër</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Strategjisë</a:t>
            </a:r>
            <a:r>
              <a:rPr lang="en-US" dirty="0" smtClean="0">
                <a:latin typeface="Cambria" panose="02040503050406030204" pitchFamily="18" charset="0"/>
              </a:rPr>
              <a:t> </a:t>
            </a:r>
            <a:r>
              <a:rPr lang="en-US" dirty="0" err="1" smtClean="0">
                <a:latin typeface="Cambria" panose="02040503050406030204" pitchFamily="18" charset="0"/>
              </a:rPr>
              <a:t>Kundër</a:t>
            </a:r>
            <a:r>
              <a:rPr lang="en-US" dirty="0" smtClean="0">
                <a:latin typeface="Cambria" panose="02040503050406030204" pitchFamily="18" charset="0"/>
              </a:rPr>
              <a:t> </a:t>
            </a:r>
            <a:r>
              <a:rPr lang="en-US" dirty="0" err="1" smtClean="0">
                <a:latin typeface="Cambria" panose="02040503050406030204" pitchFamily="18" charset="0"/>
              </a:rPr>
              <a:t>Korrupsion</a:t>
            </a:r>
            <a:endParaRPr lang="en-US" dirty="0">
              <a:latin typeface="Cambria" panose="02040503050406030204" pitchFamily="18" charset="0"/>
            </a:endParaRPr>
          </a:p>
        </p:txBody>
      </p:sp>
      <p:sp>
        <p:nvSpPr>
          <p:cNvPr id="3" name="Content Placeholder 2"/>
          <p:cNvSpPr>
            <a:spLocks noGrp="1"/>
          </p:cNvSpPr>
          <p:nvPr>
            <p:ph idx="1"/>
          </p:nvPr>
        </p:nvSpPr>
        <p:spPr>
          <a:xfrm>
            <a:off x="500034" y="2000240"/>
            <a:ext cx="8229600" cy="4556831"/>
          </a:xfrm>
        </p:spPr>
        <p:txBody>
          <a:bodyPr>
            <a:normAutofit/>
          </a:bodyPr>
          <a:lstStyle/>
          <a:p>
            <a:pPr marL="0" indent="0" algn="just">
              <a:buNone/>
            </a:pPr>
            <a:r>
              <a:rPr lang="en-US" sz="2800" dirty="0" err="1" smtClean="0">
                <a:latin typeface="Cambria" panose="02040503050406030204" pitchFamily="18" charset="0"/>
                <a:cs typeface="Arial" panose="020B0604020202020204" pitchFamily="34" charset="0"/>
              </a:rPr>
              <a:t>Njëra</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ndër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objektivat</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Strategjisë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Kundër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Korrupsionit</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është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edhe</a:t>
            </a:r>
            <a:r>
              <a:rPr lang="en-US" sz="2800"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Parandalimi</a:t>
            </a:r>
            <a:r>
              <a:rPr lang="en-US" sz="2800" b="1"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dhe</a:t>
            </a:r>
            <a:r>
              <a:rPr lang="en-US" sz="2800" b="1"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luftimi</a:t>
            </a:r>
            <a:r>
              <a:rPr lang="en-US" sz="2800" b="1" dirty="0" smtClean="0">
                <a:latin typeface="Cambria" panose="02040503050406030204" pitchFamily="18" charset="0"/>
                <a:cs typeface="Arial" panose="020B0604020202020204" pitchFamily="34" charset="0"/>
              </a:rPr>
              <a:t> </a:t>
            </a:r>
            <a:r>
              <a:rPr lang="sq-AL" sz="2800" b="1" dirty="0" smtClean="0">
                <a:latin typeface="Cambria" panose="02040503050406030204" pitchFamily="18" charset="0"/>
                <a:cs typeface="Arial" panose="020B0604020202020204" pitchFamily="34" charset="0"/>
              </a:rPr>
              <a:t>i</a:t>
            </a:r>
            <a:r>
              <a:rPr lang="en-US" sz="2800" b="1"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korrupsionit</a:t>
            </a:r>
            <a:r>
              <a:rPr lang="en-US" sz="2800" b="1"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në</a:t>
            </a:r>
            <a:r>
              <a:rPr lang="en-US" sz="2800" b="1"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prokurim</a:t>
            </a:r>
            <a:r>
              <a:rPr lang="en-US" sz="2800" b="1" dirty="0" smtClean="0">
                <a:latin typeface="Cambria" panose="02040503050406030204" pitchFamily="18" charset="0"/>
                <a:cs typeface="Arial" panose="020B0604020202020204" pitchFamily="34" charset="0"/>
              </a:rPr>
              <a:t> </a:t>
            </a:r>
            <a:r>
              <a:rPr lang="en-US" sz="2800" b="1" dirty="0" err="1" smtClean="0">
                <a:latin typeface="Cambria" panose="02040503050406030204" pitchFamily="18" charset="0"/>
                <a:cs typeface="Arial" panose="020B0604020202020204" pitchFamily="34" charset="0"/>
              </a:rPr>
              <a:t>publik</a:t>
            </a:r>
            <a:r>
              <a:rPr lang="en-US" sz="2800" b="1" dirty="0" smtClean="0">
                <a:latin typeface="Cambria" panose="02040503050406030204" pitchFamily="18" charset="0"/>
                <a:cs typeface="Arial" panose="020B0604020202020204" pitchFamily="34" charset="0"/>
              </a:rPr>
              <a:t>.</a:t>
            </a:r>
          </a:p>
          <a:p>
            <a:pPr marL="0" indent="0" algn="just">
              <a:buNone/>
            </a:pPr>
            <a:r>
              <a:rPr lang="en-US" sz="2800" dirty="0" smtClean="0">
                <a:latin typeface="Cambria" panose="02040503050406030204" pitchFamily="18" charset="0"/>
                <a:cs typeface="Arial" panose="020B0604020202020204" pitchFamily="34" charset="0"/>
              </a:rPr>
              <a:t>KRPP </a:t>
            </a:r>
            <a:r>
              <a:rPr lang="en-US" sz="2800" dirty="0" err="1" smtClean="0">
                <a:latin typeface="Cambria" panose="02040503050406030204" pitchFamily="18" charset="0"/>
                <a:cs typeface="Arial" panose="020B0604020202020204" pitchFamily="34" charset="0"/>
              </a:rPr>
              <a:t>dhe</a:t>
            </a:r>
            <a:r>
              <a:rPr lang="en-US" sz="2800" dirty="0" smtClean="0">
                <a:latin typeface="Cambria" panose="02040503050406030204" pitchFamily="18" charset="0"/>
                <a:cs typeface="Arial" panose="020B0604020202020204" pitchFamily="34" charset="0"/>
              </a:rPr>
              <a:t> OSHP </a:t>
            </a:r>
            <a:r>
              <a:rPr lang="en-US" sz="2800" dirty="0" err="1" smtClean="0">
                <a:latin typeface="Cambria" panose="02040503050406030204" pitchFamily="18" charset="0"/>
                <a:cs typeface="Arial" panose="020B0604020202020204" pitchFamily="34" charset="0"/>
              </a:rPr>
              <a:t>kanë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qenë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pjesëmarrëse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si</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institucione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qendrore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të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cilat</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kanë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dhënë</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kontributin</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tyre</a:t>
            </a:r>
            <a:r>
              <a:rPr lang="en-US" sz="2800" dirty="0" smtClean="0">
                <a:latin typeface="Cambria" panose="02040503050406030204" pitchFamily="18" charset="0"/>
                <a:cs typeface="Arial" panose="020B0604020202020204" pitchFamily="34" charset="0"/>
              </a:rPr>
              <a:t> ne </a:t>
            </a:r>
            <a:r>
              <a:rPr lang="en-US" sz="2800" dirty="0" err="1" smtClean="0">
                <a:latin typeface="Cambria" panose="02040503050406030204" pitchFamily="18" charset="0"/>
                <a:cs typeface="Arial" panose="020B0604020202020204" pitchFamily="34" charset="0"/>
              </a:rPr>
              <a:t>hartimin</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kësaj</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strategjie</a:t>
            </a:r>
            <a:r>
              <a:rPr lang="en-US" sz="2800" dirty="0" smtClean="0">
                <a:latin typeface="Cambria" panose="02040503050406030204" pitchFamily="18" charset="0"/>
                <a:cs typeface="Arial" panose="020B0604020202020204" pitchFamily="34" charset="0"/>
              </a:rPr>
              <a:t> duke i </a:t>
            </a:r>
            <a:r>
              <a:rPr lang="en-US" sz="2800" dirty="0" err="1" smtClean="0">
                <a:latin typeface="Cambria" panose="02040503050406030204" pitchFamily="18" charset="0"/>
                <a:cs typeface="Arial" panose="020B0604020202020204" pitchFamily="34" charset="0"/>
              </a:rPr>
              <a:t>vendosur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edhe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aktivitete</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tyre</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sa</a:t>
            </a:r>
            <a:r>
              <a:rPr lang="en-US" sz="2800" dirty="0" smtClean="0">
                <a:latin typeface="Cambria" panose="02040503050406030204" pitchFamily="18" charset="0"/>
                <a:cs typeface="Arial" panose="020B0604020202020204" pitchFamily="34" charset="0"/>
              </a:rPr>
              <a:t> </a:t>
            </a:r>
            <a:r>
              <a:rPr lang="sq-AL" sz="2800" dirty="0" smtClean="0">
                <a:latin typeface="Cambria" panose="02040503050406030204" pitchFamily="18" charset="0"/>
                <a:cs typeface="Arial" panose="020B0604020202020204" pitchFamily="34" charset="0"/>
              </a:rPr>
              <a:t>i</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përket</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këtij</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objektivi</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për</a:t>
            </a:r>
            <a:r>
              <a:rPr lang="en-US" sz="2800" dirty="0" smtClean="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Prokurimin</a:t>
            </a:r>
            <a:r>
              <a:rPr lang="en-US" sz="2800" dirty="0" smtClean="0">
                <a:latin typeface="Cambria" panose="02040503050406030204" pitchFamily="18" charset="0"/>
                <a:cs typeface="Arial" panose="020B0604020202020204" pitchFamily="34" charset="0"/>
              </a:rPr>
              <a:t> Publik.</a:t>
            </a:r>
          </a:p>
          <a:p>
            <a:pPr marL="0" indent="0">
              <a:buNone/>
            </a:pPr>
            <a:r>
              <a:rPr lang="en-US" sz="2800" dirty="0" smtClean="0"/>
              <a:t>   </a:t>
            </a:r>
            <a:endParaRPr lang="en-US" sz="2800" dirty="0"/>
          </a:p>
        </p:txBody>
      </p:sp>
    </p:spTree>
    <p:extLst>
      <p:ext uri="{BB962C8B-B14F-4D97-AF65-F5344CB8AC3E}">
        <p14:creationId xmlns:p14="http://schemas.microsoft.com/office/powerpoint/2010/main" val="2465777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latin typeface="Cambria" panose="02040503050406030204" pitchFamily="18" charset="0"/>
              </a:rPr>
              <a:t>Masat</a:t>
            </a:r>
            <a:r>
              <a:rPr lang="en-US" sz="4000" dirty="0" smtClean="0">
                <a:latin typeface="Cambria" panose="02040503050406030204" pitchFamily="18" charset="0"/>
              </a:rPr>
              <a:t> </a:t>
            </a:r>
            <a:r>
              <a:rPr lang="en-US" sz="4000" dirty="0" err="1" smtClean="0">
                <a:latin typeface="Cambria" panose="02040503050406030204" pitchFamily="18" charset="0"/>
              </a:rPr>
              <a:t>Kundër</a:t>
            </a:r>
            <a:r>
              <a:rPr lang="en-US" sz="4000" dirty="0" smtClean="0">
                <a:latin typeface="Cambria" panose="02040503050406030204" pitchFamily="18" charset="0"/>
              </a:rPr>
              <a:t> </a:t>
            </a:r>
            <a:r>
              <a:rPr lang="en-US" sz="4000" dirty="0" err="1" smtClean="0">
                <a:latin typeface="Cambria" panose="02040503050406030204" pitchFamily="18" charset="0"/>
              </a:rPr>
              <a:t>Korrupsionit</a:t>
            </a:r>
            <a:endParaRPr lang="sq-AL" sz="4000" dirty="0">
              <a:latin typeface="Cambria" panose="02040503050406030204" pitchFamily="18" charset="0"/>
            </a:endParaRPr>
          </a:p>
        </p:txBody>
      </p:sp>
      <p:sp>
        <p:nvSpPr>
          <p:cNvPr id="3" name="Content Placeholder 2"/>
          <p:cNvSpPr>
            <a:spLocks noGrp="1"/>
          </p:cNvSpPr>
          <p:nvPr>
            <p:ph idx="1"/>
          </p:nvPr>
        </p:nvSpPr>
        <p:spPr>
          <a:xfrm>
            <a:off x="457200" y="2286000"/>
            <a:ext cx="8229600" cy="3840163"/>
          </a:xfrm>
        </p:spPr>
        <p:txBody>
          <a:bodyPr/>
          <a:lstStyle/>
          <a:p>
            <a:pPr marL="0" lvl="0" indent="0" algn="just">
              <a:buNone/>
            </a:pPr>
            <a:r>
              <a:rPr lang="sq-AL" sz="2800" dirty="0">
                <a:solidFill>
                  <a:prstClr val="black"/>
                </a:solidFill>
                <a:latin typeface="Cambria" panose="02040503050406030204" pitchFamily="18" charset="0"/>
                <a:cs typeface="Arial" panose="020B0604020202020204" pitchFamily="34" charset="0"/>
              </a:rPr>
              <a:t>Masat të cilat i </a:t>
            </a:r>
            <a:r>
              <a:rPr lang="sq-AL" sz="2800" dirty="0" smtClean="0">
                <a:solidFill>
                  <a:prstClr val="black"/>
                </a:solidFill>
                <a:latin typeface="Cambria" panose="02040503050406030204" pitchFamily="18" charset="0"/>
                <a:cs typeface="Arial" panose="020B0604020202020204" pitchFamily="34" charset="0"/>
              </a:rPr>
              <a:t>përdor </a:t>
            </a:r>
            <a:r>
              <a:rPr lang="sq-AL" sz="2800" dirty="0">
                <a:solidFill>
                  <a:prstClr val="black"/>
                </a:solidFill>
                <a:latin typeface="Cambria" panose="02040503050406030204" pitchFamily="18" charset="0"/>
                <a:cs typeface="Arial" panose="020B0604020202020204" pitchFamily="34" charset="0"/>
              </a:rPr>
              <a:t>shteti për pengimin dhe luftimin e korrupsionit </a:t>
            </a:r>
            <a:r>
              <a:rPr lang="sq-AL" sz="2800" dirty="0" smtClean="0">
                <a:solidFill>
                  <a:prstClr val="black"/>
                </a:solidFill>
                <a:latin typeface="Cambria" panose="02040503050406030204" pitchFamily="18" charset="0"/>
                <a:cs typeface="Arial" panose="020B0604020202020204" pitchFamily="34" charset="0"/>
              </a:rPr>
              <a:t>janë</a:t>
            </a:r>
            <a:r>
              <a:rPr lang="en-US" sz="2800" dirty="0" smtClean="0">
                <a:solidFill>
                  <a:prstClr val="black"/>
                </a:solidFill>
                <a:latin typeface="Cambria" panose="02040503050406030204" pitchFamily="18" charset="0"/>
                <a:cs typeface="Arial" panose="020B0604020202020204" pitchFamily="34" charset="0"/>
              </a:rPr>
              <a:t>:</a:t>
            </a:r>
            <a:endParaRPr lang="sq-AL" sz="2800" dirty="0" smtClean="0">
              <a:solidFill>
                <a:prstClr val="black"/>
              </a:solidFill>
              <a:latin typeface="Cambria" panose="02040503050406030204" pitchFamily="18" charset="0"/>
              <a:cs typeface="Arial" panose="020B0604020202020204" pitchFamily="34" charset="0"/>
            </a:endParaRPr>
          </a:p>
          <a:p>
            <a:pPr marL="0" lvl="0" indent="0" algn="just">
              <a:buNone/>
            </a:pPr>
            <a:endParaRPr lang="sq-AL" sz="2800" dirty="0">
              <a:solidFill>
                <a:prstClr val="black"/>
              </a:solidFill>
              <a:latin typeface="Cambria" panose="02040503050406030204" pitchFamily="18" charset="0"/>
              <a:cs typeface="Arial" panose="020B0604020202020204" pitchFamily="34" charset="0"/>
            </a:endParaRPr>
          </a:p>
          <a:p>
            <a:pPr lvl="1" algn="just"/>
            <a:r>
              <a:rPr lang="sq-AL" sz="2400" b="1" dirty="0">
                <a:latin typeface="Cambria" panose="02040503050406030204" pitchFamily="18" charset="0"/>
                <a:cs typeface="Arial" panose="020B0604020202020204" pitchFamily="34" charset="0"/>
              </a:rPr>
              <a:t>Masa preventive </a:t>
            </a:r>
            <a:r>
              <a:rPr lang="en-US" sz="2400" b="1" dirty="0" smtClean="0">
                <a:latin typeface="Cambria" panose="02040503050406030204" pitchFamily="18" charset="0"/>
                <a:cs typeface="Arial" panose="020B0604020202020204" pitchFamily="34" charset="0"/>
              </a:rPr>
              <a:t>(</a:t>
            </a:r>
            <a:r>
              <a:rPr lang="en-US" sz="2400" b="1" dirty="0" err="1" smtClean="0">
                <a:latin typeface="Cambria" panose="02040503050406030204" pitchFamily="18" charset="0"/>
                <a:cs typeface="Arial" panose="020B0604020202020204" pitchFamily="34" charset="0"/>
              </a:rPr>
              <a:t>parandaluese</a:t>
            </a:r>
            <a:r>
              <a:rPr lang="en-US" sz="2400" b="1" dirty="0" smtClean="0">
                <a:latin typeface="Cambria" panose="02040503050406030204" pitchFamily="18" charset="0"/>
                <a:cs typeface="Arial" panose="020B0604020202020204" pitchFamily="34" charset="0"/>
              </a:rPr>
              <a:t>) </a:t>
            </a:r>
            <a:r>
              <a:rPr lang="sq-AL" sz="2400" b="1" dirty="0" smtClean="0">
                <a:latin typeface="Cambria" panose="02040503050406030204" pitchFamily="18" charset="0"/>
                <a:cs typeface="Arial" panose="020B0604020202020204" pitchFamily="34" charset="0"/>
              </a:rPr>
              <a:t>dhe </a:t>
            </a:r>
            <a:endParaRPr lang="sq-AL" sz="2400" b="1" dirty="0">
              <a:latin typeface="Cambria" panose="02040503050406030204" pitchFamily="18" charset="0"/>
              <a:cs typeface="Arial" panose="020B0604020202020204" pitchFamily="34" charset="0"/>
            </a:endParaRPr>
          </a:p>
          <a:p>
            <a:pPr lvl="1" algn="just"/>
            <a:r>
              <a:rPr lang="sq-AL" sz="2400" b="1" dirty="0">
                <a:latin typeface="Cambria" panose="02040503050406030204" pitchFamily="18" charset="0"/>
                <a:cs typeface="Arial" panose="020B0604020202020204" pitchFamily="34" charset="0"/>
              </a:rPr>
              <a:t>Masa </a:t>
            </a:r>
            <a:r>
              <a:rPr lang="sq-AL" sz="2400" b="1" dirty="0" smtClean="0">
                <a:latin typeface="Cambria" panose="02040503050406030204" pitchFamily="18" charset="0"/>
                <a:cs typeface="Arial" panose="020B0604020202020204" pitchFamily="34" charset="0"/>
              </a:rPr>
              <a:t>represive</a:t>
            </a:r>
            <a:r>
              <a:rPr lang="en-US" sz="2400" b="1" dirty="0" smtClean="0">
                <a:latin typeface="Cambria" panose="02040503050406030204" pitchFamily="18" charset="0"/>
                <a:cs typeface="Arial" panose="020B0604020202020204" pitchFamily="34" charset="0"/>
              </a:rPr>
              <a:t> (</a:t>
            </a:r>
            <a:r>
              <a:rPr lang="en-US" sz="2400" b="1" dirty="0" err="1" smtClean="0">
                <a:latin typeface="Cambria" panose="02040503050406030204" pitchFamily="18" charset="0"/>
                <a:cs typeface="Arial" panose="020B0604020202020204" pitchFamily="34" charset="0"/>
              </a:rPr>
              <a:t>reaguese</a:t>
            </a:r>
            <a:r>
              <a:rPr lang="en-US" sz="2400" b="1" dirty="0" smtClean="0">
                <a:latin typeface="Cambria" panose="02040503050406030204" pitchFamily="18" charset="0"/>
                <a:cs typeface="Arial" panose="020B0604020202020204" pitchFamily="34" charset="0"/>
              </a:rPr>
              <a:t>)</a:t>
            </a:r>
            <a:r>
              <a:rPr lang="sq-AL" sz="2400" b="1" dirty="0" smtClean="0">
                <a:latin typeface="Cambria" panose="02040503050406030204" pitchFamily="18" charset="0"/>
                <a:cs typeface="Arial" panose="020B0604020202020204" pitchFamily="34" charset="0"/>
              </a:rPr>
              <a:t>. </a:t>
            </a:r>
            <a:endParaRPr lang="sq-AL" sz="2400" b="1" dirty="0">
              <a:latin typeface="Cambria" panose="02040503050406030204" pitchFamily="18" charset="0"/>
              <a:cs typeface="Arial" panose="020B0604020202020204" pitchFamily="34" charset="0"/>
            </a:endParaRPr>
          </a:p>
          <a:p>
            <a:pPr marL="0" indent="0">
              <a:buNone/>
            </a:pPr>
            <a:endParaRPr lang="sq-AL" dirty="0"/>
          </a:p>
        </p:txBody>
      </p:sp>
    </p:spTree>
    <p:extLst>
      <p:ext uri="{BB962C8B-B14F-4D97-AF65-F5344CB8AC3E}">
        <p14:creationId xmlns:p14="http://schemas.microsoft.com/office/powerpoint/2010/main" val="4148480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dirty="0" err="1" smtClean="0">
                <a:latin typeface="Cambria" panose="02040503050406030204" pitchFamily="18" charset="0"/>
                <a:cs typeface="Arial" panose="020B0604020202020204" pitchFamily="34" charset="0"/>
              </a:rPr>
              <a:t>Masat</a:t>
            </a:r>
            <a:r>
              <a:rPr lang="en-US" sz="4000" dirty="0" smtClean="0">
                <a:latin typeface="Cambria" panose="02040503050406030204" pitchFamily="18" charset="0"/>
                <a:cs typeface="Arial" panose="020B0604020202020204" pitchFamily="34" charset="0"/>
              </a:rPr>
              <a:t> Preventive</a:t>
            </a:r>
            <a:endParaRPr lang="en-US" sz="4000" dirty="0">
              <a:latin typeface="Cambria" panose="02040503050406030204" pitchFamily="18" charset="0"/>
              <a:cs typeface="Arial" panose="020B0604020202020204" pitchFamily="34" charset="0"/>
            </a:endParaRPr>
          </a:p>
        </p:txBody>
      </p:sp>
      <p:sp>
        <p:nvSpPr>
          <p:cNvPr id="3" name="Content Placeholder 2"/>
          <p:cNvSpPr>
            <a:spLocks noGrp="1"/>
          </p:cNvSpPr>
          <p:nvPr>
            <p:ph idx="1"/>
          </p:nvPr>
        </p:nvSpPr>
        <p:spPr>
          <a:xfrm>
            <a:off x="457200" y="2209800"/>
            <a:ext cx="8229600" cy="3916363"/>
          </a:xfrm>
        </p:spPr>
        <p:txBody>
          <a:bodyPr>
            <a:normAutofit/>
          </a:bodyPr>
          <a:lstStyle/>
          <a:p>
            <a:pPr marL="0" lvl="0" indent="0" algn="just">
              <a:buNone/>
            </a:pPr>
            <a:r>
              <a:rPr lang="sq-AL" sz="2800" dirty="0">
                <a:solidFill>
                  <a:prstClr val="black"/>
                </a:solidFill>
                <a:latin typeface="Cambria" panose="02040503050406030204" pitchFamily="18" charset="0"/>
                <a:cs typeface="Arial" panose="020B0604020202020204" pitchFamily="34" charset="0"/>
              </a:rPr>
              <a:t>Masat preventive janë tërësi e mjeteve dhe metodave të cilat i ndërmerr shteti përmes organeve të autorizuar të tij, me qëllim të parandalimit dhe pengimit të korrupsionit, duke i eliminuar rrethanat, shkaqet dhe faktorët që e shkaktojnë atë. </a:t>
            </a:r>
          </a:p>
          <a:p>
            <a:pPr marL="0" lvl="0" indent="0" algn="just">
              <a:buNone/>
            </a:pPr>
            <a:r>
              <a:rPr lang="sq-AL" sz="2800" b="1" dirty="0">
                <a:solidFill>
                  <a:prstClr val="black"/>
                </a:solidFill>
                <a:latin typeface="Cambria" panose="02040503050406030204" pitchFamily="18" charset="0"/>
                <a:cs typeface="Arial" panose="020B0604020202020204" pitchFamily="34" charset="0"/>
              </a:rPr>
              <a:t>Këto masa kanë karakter parandalues dhe kanë për qëllim goditjen e korrupsionit në burim.</a:t>
            </a:r>
            <a:endParaRPr lang="en-US" sz="2800" b="1"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653326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3600" b="1" dirty="0" smtClean="0">
                <a:solidFill>
                  <a:prstClr val="black"/>
                </a:solidFill>
                <a:latin typeface="Cambria" panose="02040503050406030204" pitchFamily="18" charset="0"/>
                <a:cs typeface="Arial" panose="020B0604020202020204" pitchFamily="34" charset="0"/>
              </a:rPr>
              <a:t>Disa nga llojet e masave preventive </a:t>
            </a:r>
            <a:endParaRPr lang="en-US" sz="3600" dirty="0">
              <a:latin typeface="Cambria" panose="02040503050406030204" pitchFamily="18" charset="0"/>
              <a:cs typeface="Arial" panose="020B0604020202020204" pitchFamily="34" charset="0"/>
            </a:endParaRPr>
          </a:p>
        </p:txBody>
      </p:sp>
      <p:sp>
        <p:nvSpPr>
          <p:cNvPr id="3" name="Content Placeholder 2"/>
          <p:cNvSpPr>
            <a:spLocks noGrp="1"/>
          </p:cNvSpPr>
          <p:nvPr>
            <p:ph idx="1"/>
          </p:nvPr>
        </p:nvSpPr>
        <p:spPr>
          <a:xfrm>
            <a:off x="571472" y="1600200"/>
            <a:ext cx="8301038" cy="4711689"/>
          </a:xfrm>
        </p:spPr>
        <p:txBody>
          <a:bodyPr>
            <a:normAutofit/>
          </a:bodyPr>
          <a:lstStyle/>
          <a:p>
            <a:pPr algn="just"/>
            <a:r>
              <a:rPr lang="en-US" sz="2800" dirty="0" smtClean="0">
                <a:solidFill>
                  <a:prstClr val="black"/>
                </a:solidFill>
                <a:latin typeface="Cambria" panose="02040503050406030204" pitchFamily="18" charset="0"/>
                <a:cs typeface="Arial" pitchFamily="34" charset="0"/>
              </a:rPr>
              <a:t>A</a:t>
            </a:r>
            <a:r>
              <a:rPr lang="sq-AL" sz="2800" dirty="0" smtClean="0">
                <a:solidFill>
                  <a:prstClr val="black"/>
                </a:solidFill>
                <a:latin typeface="Cambria" panose="02040503050406030204" pitchFamily="18" charset="0"/>
                <a:cs typeface="Arial" pitchFamily="34" charset="0"/>
              </a:rPr>
              <a:t>vancimi i pozitës </a:t>
            </a:r>
            <a:r>
              <a:rPr lang="en-US" sz="2800" dirty="0">
                <a:solidFill>
                  <a:prstClr val="black"/>
                </a:solidFill>
                <a:latin typeface="Cambria" panose="02040503050406030204" pitchFamily="18" charset="0"/>
                <a:cs typeface="Arial" pitchFamily="34" charset="0"/>
              </a:rPr>
              <a:t>S</a:t>
            </a:r>
            <a:r>
              <a:rPr lang="sq-AL" sz="2800" dirty="0" smtClean="0">
                <a:solidFill>
                  <a:prstClr val="black"/>
                </a:solidFill>
                <a:latin typeface="Cambria" panose="02040503050406030204" pitchFamily="18" charset="0"/>
                <a:cs typeface="Arial" pitchFamily="34" charset="0"/>
              </a:rPr>
              <a:t>ociale </a:t>
            </a:r>
            <a:endParaRPr lang="en-US" sz="2800" dirty="0" smtClean="0">
              <a:solidFill>
                <a:prstClr val="black"/>
              </a:solidFill>
              <a:latin typeface="Cambria" panose="02040503050406030204" pitchFamily="18" charset="0"/>
              <a:cs typeface="Arial" pitchFamily="34" charset="0"/>
            </a:endParaRPr>
          </a:p>
          <a:p>
            <a:pPr algn="just"/>
            <a:r>
              <a:rPr lang="en-US" sz="2800" dirty="0" err="1" smtClean="0">
                <a:solidFill>
                  <a:prstClr val="black"/>
                </a:solidFill>
                <a:latin typeface="Cambria" panose="02040503050406030204" pitchFamily="18" charset="0"/>
                <a:cs typeface="Arial" pitchFamily="34" charset="0"/>
              </a:rPr>
              <a:t>Ngritja</a:t>
            </a:r>
            <a:r>
              <a:rPr lang="en-US" sz="2800" dirty="0" smtClean="0">
                <a:solidFill>
                  <a:prstClr val="black"/>
                </a:solidFill>
                <a:latin typeface="Cambria" panose="02040503050406030204" pitchFamily="18" charset="0"/>
                <a:cs typeface="Arial" pitchFamily="34" charset="0"/>
              </a:rPr>
              <a:t> e </a:t>
            </a:r>
            <a:r>
              <a:rPr lang="en-US" sz="2800" dirty="0" err="1" smtClean="0">
                <a:solidFill>
                  <a:prstClr val="black"/>
                </a:solidFill>
                <a:latin typeface="Cambria" panose="02040503050406030204" pitchFamily="18" charset="0"/>
                <a:cs typeface="Arial" pitchFamily="34" charset="0"/>
              </a:rPr>
              <a:t>sistemit</a:t>
            </a:r>
            <a:r>
              <a:rPr lang="en-US" sz="2800" dirty="0" smtClean="0">
                <a:solidFill>
                  <a:prstClr val="black"/>
                </a:solidFill>
                <a:latin typeface="Cambria" panose="02040503050406030204" pitchFamily="18" charset="0"/>
                <a:cs typeface="Arial" pitchFamily="34" charset="0"/>
              </a:rPr>
              <a:t> </a:t>
            </a:r>
            <a:r>
              <a:rPr lang="en-US" sz="2800" dirty="0">
                <a:solidFill>
                  <a:prstClr val="black"/>
                </a:solidFill>
                <a:latin typeface="Cambria" panose="02040503050406030204" pitchFamily="18" charset="0"/>
                <a:cs typeface="Arial" pitchFamily="34" charset="0"/>
              </a:rPr>
              <a:t>A</a:t>
            </a:r>
            <a:r>
              <a:rPr lang="sq-AL" sz="2800" dirty="0" smtClean="0">
                <a:solidFill>
                  <a:prstClr val="black"/>
                </a:solidFill>
                <a:latin typeface="Cambria" panose="02040503050406030204" pitchFamily="18" charset="0"/>
                <a:cs typeface="Arial" pitchFamily="34" charset="0"/>
              </a:rPr>
              <a:t>rsim</a:t>
            </a:r>
            <a:r>
              <a:rPr lang="en-US" sz="2800" dirty="0" smtClean="0">
                <a:solidFill>
                  <a:prstClr val="black"/>
                </a:solidFill>
                <a:latin typeface="Cambria" panose="02040503050406030204" pitchFamily="18" charset="0"/>
                <a:cs typeface="Arial" pitchFamily="34" charset="0"/>
              </a:rPr>
              <a:t>or </a:t>
            </a:r>
          </a:p>
          <a:p>
            <a:pPr algn="just"/>
            <a:r>
              <a:rPr lang="sq-AL" sz="2800" dirty="0" smtClean="0">
                <a:solidFill>
                  <a:prstClr val="black"/>
                </a:solidFill>
                <a:latin typeface="Cambria" panose="02040503050406030204" pitchFamily="18" charset="0"/>
                <a:cs typeface="Arial" pitchFamily="34" charset="0"/>
              </a:rPr>
              <a:t>Zhvillimi </a:t>
            </a:r>
            <a:r>
              <a:rPr lang="en-US" sz="2800" dirty="0" smtClean="0">
                <a:solidFill>
                  <a:prstClr val="black"/>
                </a:solidFill>
                <a:latin typeface="Cambria" panose="02040503050406030204" pitchFamily="18" charset="0"/>
                <a:cs typeface="Arial" pitchFamily="34" charset="0"/>
              </a:rPr>
              <a:t>E</a:t>
            </a:r>
            <a:r>
              <a:rPr lang="sq-AL" sz="2800" dirty="0" smtClean="0">
                <a:solidFill>
                  <a:prstClr val="black"/>
                </a:solidFill>
                <a:latin typeface="Cambria" panose="02040503050406030204" pitchFamily="18" charset="0"/>
                <a:cs typeface="Arial" pitchFamily="34" charset="0"/>
              </a:rPr>
              <a:t>konomik</a:t>
            </a:r>
            <a:endParaRPr lang="en-US" sz="2800" dirty="0" smtClean="0">
              <a:solidFill>
                <a:prstClr val="black"/>
              </a:solidFill>
              <a:latin typeface="Cambria" panose="02040503050406030204" pitchFamily="18" charset="0"/>
              <a:cs typeface="Arial" pitchFamily="34" charset="0"/>
            </a:endParaRPr>
          </a:p>
          <a:p>
            <a:pPr algn="just"/>
            <a:r>
              <a:rPr lang="en-US" sz="2800" dirty="0" err="1" smtClean="0">
                <a:solidFill>
                  <a:prstClr val="black"/>
                </a:solidFill>
                <a:latin typeface="Cambria" panose="02040503050406030204" pitchFamily="18" charset="0"/>
                <a:cs typeface="Arial" pitchFamily="34" charset="0"/>
              </a:rPr>
              <a:t>Forcimi</a:t>
            </a:r>
            <a:r>
              <a:rPr lang="en-US" sz="2800" dirty="0" smtClean="0">
                <a:solidFill>
                  <a:prstClr val="black"/>
                </a:solidFill>
                <a:latin typeface="Cambria" panose="02040503050406030204" pitchFamily="18" charset="0"/>
                <a:cs typeface="Arial" pitchFamily="34" charset="0"/>
              </a:rPr>
              <a:t> i </a:t>
            </a:r>
            <a:r>
              <a:rPr lang="en-US" sz="2800" dirty="0" err="1" smtClean="0">
                <a:solidFill>
                  <a:prstClr val="black"/>
                </a:solidFill>
                <a:latin typeface="Cambria" panose="02040503050406030204" pitchFamily="18" charset="0"/>
                <a:cs typeface="Arial" pitchFamily="34" charset="0"/>
              </a:rPr>
              <a:t>Ligjit</a:t>
            </a:r>
            <a:endParaRPr lang="sq-AL" sz="2800" dirty="0" smtClean="0">
              <a:solidFill>
                <a:prstClr val="black"/>
              </a:solidFill>
              <a:latin typeface="Cambria" panose="02040503050406030204" pitchFamily="18" charset="0"/>
              <a:cs typeface="Arial" pitchFamily="34" charset="0"/>
            </a:endParaRPr>
          </a:p>
          <a:p>
            <a:pPr algn="just"/>
            <a:r>
              <a:rPr lang="sq-AL" sz="2800" dirty="0" smtClean="0">
                <a:solidFill>
                  <a:prstClr val="black"/>
                </a:solidFill>
                <a:latin typeface="Cambria" panose="02040503050406030204" pitchFamily="18" charset="0"/>
                <a:cs typeface="Arial" pitchFamily="34" charset="0"/>
              </a:rPr>
              <a:t>Konsolidimi i </a:t>
            </a:r>
            <a:r>
              <a:rPr lang="en-US" sz="2800" dirty="0" smtClean="0">
                <a:solidFill>
                  <a:prstClr val="black"/>
                </a:solidFill>
                <a:latin typeface="Cambria" panose="02040503050406030204" pitchFamily="18" charset="0"/>
                <a:cs typeface="Arial" pitchFamily="34" charset="0"/>
              </a:rPr>
              <a:t>O</a:t>
            </a:r>
            <a:r>
              <a:rPr lang="sq-AL" sz="2800" dirty="0" smtClean="0">
                <a:solidFill>
                  <a:prstClr val="black"/>
                </a:solidFill>
                <a:latin typeface="Cambria" panose="02040503050406030204" pitchFamily="18" charset="0"/>
                <a:cs typeface="Arial" pitchFamily="34" charset="0"/>
              </a:rPr>
              <a:t>rganeve të shteti</a:t>
            </a:r>
            <a:r>
              <a:rPr lang="en-US" sz="2800" dirty="0" smtClean="0">
                <a:solidFill>
                  <a:prstClr val="black"/>
                </a:solidFill>
                <a:latin typeface="Cambria" panose="02040503050406030204" pitchFamily="18" charset="0"/>
                <a:cs typeface="Arial" pitchFamily="34" charset="0"/>
              </a:rPr>
              <a:t>t</a:t>
            </a:r>
          </a:p>
          <a:p>
            <a:pPr lvl="0" algn="just"/>
            <a:r>
              <a:rPr lang="sq-AL" sz="2800" dirty="0">
                <a:solidFill>
                  <a:prstClr val="black"/>
                </a:solidFill>
                <a:latin typeface="Cambria" panose="02040503050406030204" pitchFamily="18" charset="0"/>
                <a:cs typeface="Arial" panose="020B0604020202020204" pitchFamily="34" charset="0"/>
              </a:rPr>
              <a:t>Inkuadrimi i mediave në informimin e drejtë të opinionit publik kundër korrupsionit. </a:t>
            </a:r>
          </a:p>
          <a:p>
            <a:pPr algn="just"/>
            <a:r>
              <a:rPr lang="sq-AL" sz="2800" dirty="0">
                <a:solidFill>
                  <a:prstClr val="black"/>
                </a:solidFill>
                <a:latin typeface="Cambria" panose="02040503050406030204" pitchFamily="18" charset="0"/>
                <a:cs typeface="Arial" panose="020B0604020202020204" pitchFamily="34" charset="0"/>
              </a:rPr>
              <a:t>Ashpërsimi i politikës ndëshkimore dhe zbatimi i sanksioneve penale ndaj të korruptuarve.</a:t>
            </a:r>
            <a:endParaRPr lang="en-US" sz="2800" dirty="0">
              <a:latin typeface="Cambria" panose="02040503050406030204" pitchFamily="18" charset="0"/>
              <a:cs typeface="Arial" pitchFamily="34" charset="0"/>
            </a:endParaRPr>
          </a:p>
        </p:txBody>
      </p:sp>
    </p:spTree>
    <p:extLst>
      <p:ext uri="{BB962C8B-B14F-4D97-AF65-F5344CB8AC3E}">
        <p14:creationId xmlns:p14="http://schemas.microsoft.com/office/powerpoint/2010/main" val="39474884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sq-AL" sz="3600" b="1" dirty="0" smtClean="0">
                <a:solidFill>
                  <a:prstClr val="black"/>
                </a:solidFill>
                <a:latin typeface="Cambria"/>
              </a:rPr>
              <a:t>Masat</a:t>
            </a:r>
            <a:r>
              <a:rPr lang="en-GB" sz="3600" b="1" dirty="0" smtClean="0">
                <a:solidFill>
                  <a:prstClr val="black"/>
                </a:solidFill>
                <a:latin typeface="Cambria"/>
              </a:rPr>
              <a:t> </a:t>
            </a:r>
            <a:r>
              <a:rPr lang="sq-AL" sz="3600" b="1" dirty="0" smtClean="0">
                <a:solidFill>
                  <a:prstClr val="black"/>
                </a:solidFill>
                <a:latin typeface="Cambria"/>
              </a:rPr>
              <a:t> represive</a:t>
            </a:r>
            <a:endParaRPr lang="en-US" sz="3600" dirty="0"/>
          </a:p>
        </p:txBody>
      </p:sp>
      <p:sp>
        <p:nvSpPr>
          <p:cNvPr id="3" name="Content Placeholder 2"/>
          <p:cNvSpPr>
            <a:spLocks noGrp="1"/>
          </p:cNvSpPr>
          <p:nvPr>
            <p:ph idx="1"/>
          </p:nvPr>
        </p:nvSpPr>
        <p:spPr>
          <a:xfrm>
            <a:off x="395536" y="2348881"/>
            <a:ext cx="8229600" cy="3600400"/>
          </a:xfrm>
        </p:spPr>
        <p:txBody>
          <a:bodyPr>
            <a:normAutofit/>
          </a:bodyPr>
          <a:lstStyle/>
          <a:p>
            <a:pPr lvl="0" algn="just">
              <a:buNone/>
            </a:pPr>
            <a:r>
              <a:rPr lang="fr-CH" dirty="0" smtClean="0">
                <a:solidFill>
                  <a:prstClr val="black"/>
                </a:solidFill>
                <a:latin typeface="Times New Roman"/>
              </a:rPr>
              <a:t> </a:t>
            </a:r>
            <a:r>
              <a:rPr lang="sq-AL" dirty="0" smtClean="0">
                <a:solidFill>
                  <a:prstClr val="black"/>
                </a:solidFill>
                <a:latin typeface="Times New Roman"/>
              </a:rPr>
              <a:t>  </a:t>
            </a:r>
            <a:r>
              <a:rPr lang="sq-AL" sz="2800" dirty="0" smtClean="0">
                <a:solidFill>
                  <a:prstClr val="black"/>
                </a:solidFill>
                <a:latin typeface="Cambria" panose="02040503050406030204" pitchFamily="18" charset="0"/>
                <a:cs typeface="Arial" panose="020B0604020202020204" pitchFamily="34" charset="0"/>
              </a:rPr>
              <a:t>Masat represive janë të shumta dhe të llojllojshme. Ato ndërlidhen me inkriminimin e</a:t>
            </a:r>
            <a:r>
              <a:rPr lang="fr-CH" sz="2800" dirty="0" smtClean="0">
                <a:solidFill>
                  <a:prstClr val="black"/>
                </a:solidFill>
                <a:latin typeface="Cambria" panose="02040503050406030204" pitchFamily="18" charset="0"/>
                <a:cs typeface="Arial" panose="020B0604020202020204" pitchFamily="34" charset="0"/>
              </a:rPr>
              <a:t> </a:t>
            </a:r>
            <a:r>
              <a:rPr lang="sq-AL" sz="2800" dirty="0" smtClean="0">
                <a:solidFill>
                  <a:prstClr val="black"/>
                </a:solidFill>
                <a:latin typeface="Cambria" panose="02040503050406030204" pitchFamily="18" charset="0"/>
                <a:cs typeface="Arial" panose="020B0604020202020204" pitchFamily="34" charset="0"/>
              </a:rPr>
              <a:t>veprave penale, zbulimin dhe ndriçimin e kryerësve të tyre, me ndjekjen penale, me caktimin e sanksioneve penale dhe ekzekutimin e tyre.</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sq-AL" sz="3200" b="1" dirty="0" smtClean="0">
                <a:solidFill>
                  <a:prstClr val="black"/>
                </a:solidFill>
                <a:latin typeface="Cambria"/>
              </a:rPr>
              <a:t>Disa nga llojet e masave represive</a:t>
            </a:r>
            <a:endParaRPr lang="en-US" sz="3200" dirty="0"/>
          </a:p>
        </p:txBody>
      </p:sp>
      <p:sp>
        <p:nvSpPr>
          <p:cNvPr id="3" name="Content Placeholder 2"/>
          <p:cNvSpPr>
            <a:spLocks noGrp="1"/>
          </p:cNvSpPr>
          <p:nvPr>
            <p:ph idx="1"/>
          </p:nvPr>
        </p:nvSpPr>
        <p:spPr>
          <a:xfrm>
            <a:off x="457200" y="2636912"/>
            <a:ext cx="8229600" cy="3489251"/>
          </a:xfrm>
        </p:spPr>
        <p:txBody>
          <a:bodyPr/>
          <a:lstStyle/>
          <a:p>
            <a:pPr lvl="0" algn="just"/>
            <a:r>
              <a:rPr lang="sq-AL" sz="2800" dirty="0" smtClean="0">
                <a:solidFill>
                  <a:prstClr val="black"/>
                </a:solidFill>
                <a:latin typeface="Cambria" panose="02040503050406030204" pitchFamily="18" charset="0"/>
                <a:cs typeface="Arial" panose="020B0604020202020204" pitchFamily="34" charset="0"/>
              </a:rPr>
              <a:t>Politika e zbulimit dhe e ndjekjes penale e kryerësve të veprave penale të korrupsionit në Prokurimin publik;</a:t>
            </a:r>
          </a:p>
          <a:p>
            <a:pPr lvl="0" algn="just"/>
            <a:r>
              <a:rPr lang="sq-AL" sz="2800" dirty="0" smtClean="0">
                <a:solidFill>
                  <a:prstClr val="black"/>
                </a:solidFill>
                <a:latin typeface="Cambria" panose="02040503050406030204" pitchFamily="18" charset="0"/>
                <a:cs typeface="Arial" panose="020B0604020202020204" pitchFamily="34" charset="0"/>
              </a:rPr>
              <a:t>Politika e caktimit dhe aplikimit të dënimeve ndaj kryerësve të veprave penale të korrupsionit në Prokurimin publik.</a:t>
            </a:r>
          </a:p>
          <a:p>
            <a:endParaRPr lang="fr-CH" dirty="0" smtClean="0"/>
          </a:p>
          <a:p>
            <a:pPr>
              <a:buNone/>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q-AL" sz="3600" b="1" dirty="0" smtClean="0">
                <a:solidFill>
                  <a:prstClr val="black"/>
                </a:solidFill>
                <a:latin typeface="Cambria"/>
              </a:rPr>
              <a:t>A mund të parandalohet korrupsioni sot?</a:t>
            </a:r>
            <a:endParaRPr lang="en-US" sz="3600" dirty="0"/>
          </a:p>
        </p:txBody>
      </p:sp>
      <p:sp>
        <p:nvSpPr>
          <p:cNvPr id="3" name="Content Placeholder 2"/>
          <p:cNvSpPr>
            <a:spLocks noGrp="1"/>
          </p:cNvSpPr>
          <p:nvPr>
            <p:ph idx="1"/>
          </p:nvPr>
        </p:nvSpPr>
        <p:spPr>
          <a:xfrm>
            <a:off x="457200" y="2209800"/>
            <a:ext cx="8229600" cy="3916363"/>
          </a:xfrm>
        </p:spPr>
        <p:txBody>
          <a:bodyPr>
            <a:normAutofit fontScale="92500" lnSpcReduction="10000"/>
          </a:bodyPr>
          <a:lstStyle/>
          <a:p>
            <a:pPr marL="0" lvl="0" indent="0" algn="just">
              <a:buNone/>
            </a:pPr>
            <a:r>
              <a:rPr lang="sq-AL" sz="2800" b="1" dirty="0" smtClean="0">
                <a:solidFill>
                  <a:prstClr val="black"/>
                </a:solidFill>
                <a:latin typeface="Cambria" panose="02040503050406030204" pitchFamily="18" charset="0"/>
                <a:cs typeface="Arial" panose="020B0604020202020204" pitchFamily="34" charset="0"/>
              </a:rPr>
              <a:t>Rrugë më të ndërlikuara të ballafaqimit me korrupsionin janë ato që synojnë parandalimin e tij. Ato lidhen me ndërtimin dhe forcimin e institucioneve, E thënë shkurt, </a:t>
            </a:r>
            <a:r>
              <a:rPr lang="en-GB" sz="2800" b="1" dirty="0" err="1" smtClean="0">
                <a:latin typeface="Cambria" panose="02040503050406030204" pitchFamily="18" charset="0"/>
                <a:cs typeface="Arial" panose="020B0604020202020204" pitchFamily="34" charset="0"/>
              </a:rPr>
              <a:t>luftimi</a:t>
            </a:r>
            <a:r>
              <a:rPr lang="en-GB" sz="2800" b="1" dirty="0" smtClean="0">
                <a:solidFill>
                  <a:srgbClr val="FF0000"/>
                </a:solidFill>
                <a:latin typeface="Cambria" panose="02040503050406030204" pitchFamily="18" charset="0"/>
                <a:cs typeface="Arial" panose="020B0604020202020204" pitchFamily="34" charset="0"/>
              </a:rPr>
              <a:t> </a:t>
            </a:r>
            <a:r>
              <a:rPr lang="en-GB" sz="2800" b="1" dirty="0" err="1" smtClean="0">
                <a:latin typeface="Cambria" panose="02040503050406030204" pitchFamily="18" charset="0"/>
                <a:cs typeface="Arial" panose="020B0604020202020204" pitchFamily="34" charset="0"/>
              </a:rPr>
              <a:t>dhe</a:t>
            </a:r>
            <a:r>
              <a:rPr lang="en-GB" sz="2800" b="1" dirty="0" smtClean="0">
                <a:latin typeface="Cambria" panose="02040503050406030204" pitchFamily="18" charset="0"/>
                <a:cs typeface="Arial" panose="020B0604020202020204" pitchFamily="34" charset="0"/>
              </a:rPr>
              <a:t> </a:t>
            </a:r>
            <a:r>
              <a:rPr lang="sq-AL" sz="2800" b="1" dirty="0" smtClean="0">
                <a:latin typeface="Cambria" panose="02040503050406030204" pitchFamily="18" charset="0"/>
                <a:cs typeface="Arial" panose="020B0604020202020204" pitchFamily="34" charset="0"/>
              </a:rPr>
              <a:t>parandalimi i korrupsionit lidhet me qeverisjen e mirë.</a:t>
            </a:r>
            <a:endParaRPr lang="en-US" sz="2800" b="1" dirty="0" smtClean="0">
              <a:latin typeface="Cambria" panose="02040503050406030204" pitchFamily="18" charset="0"/>
              <a:cs typeface="Arial" panose="020B0604020202020204" pitchFamily="34" charset="0"/>
            </a:endParaRPr>
          </a:p>
          <a:p>
            <a:pPr marL="0" indent="0" algn="just">
              <a:buNone/>
            </a:pPr>
            <a:r>
              <a:rPr lang="en-US" sz="2800" dirty="0" err="1">
                <a:latin typeface="Cambria" panose="02040503050406030204" pitchFamily="18" charset="0"/>
                <a:cs typeface="Arial" panose="020B0604020202020204" pitchFamily="34" charset="0"/>
              </a:rPr>
              <a:t>Në</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fushën</a:t>
            </a:r>
            <a:r>
              <a:rPr lang="en-US" sz="2800" dirty="0">
                <a:latin typeface="Cambria" panose="02040503050406030204" pitchFamily="18" charset="0"/>
                <a:cs typeface="Arial" panose="020B0604020202020204" pitchFamily="34" charset="0"/>
              </a:rPr>
              <a:t> e </a:t>
            </a:r>
            <a:r>
              <a:rPr lang="en-US" sz="2800" dirty="0" err="1">
                <a:latin typeface="Cambria" panose="02040503050406030204" pitchFamily="18" charset="0"/>
                <a:cs typeface="Arial" panose="020B0604020202020204" pitchFamily="34" charset="0"/>
              </a:rPr>
              <a:t>prokurimit</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publik</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nevojitet</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forcimi</a:t>
            </a:r>
            <a:r>
              <a:rPr lang="en-US" sz="2800" dirty="0">
                <a:latin typeface="Cambria" panose="02040503050406030204" pitchFamily="18" charset="0"/>
                <a:cs typeface="Arial" panose="020B0604020202020204" pitchFamily="34" charset="0"/>
              </a:rPr>
              <a:t> i </a:t>
            </a:r>
            <a:r>
              <a:rPr lang="en-US" sz="2800" dirty="0" err="1">
                <a:latin typeface="Cambria" panose="02040503050406030204" pitchFamily="18" charset="0"/>
                <a:cs typeface="Arial" panose="020B0604020202020204" pitchFamily="34" charset="0"/>
              </a:rPr>
              <a:t>sistemit</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të</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përgjegjësisë</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për</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shkelsit</a:t>
            </a:r>
            <a:r>
              <a:rPr lang="en-US" sz="2800" dirty="0">
                <a:latin typeface="Cambria" panose="02040503050406030204" pitchFamily="18" charset="0"/>
                <a:cs typeface="Arial" panose="020B0604020202020204" pitchFamily="34" charset="0"/>
              </a:rPr>
              <a:t> e </a:t>
            </a:r>
            <a:r>
              <a:rPr lang="en-US" sz="2800" dirty="0" err="1">
                <a:latin typeface="Cambria" panose="02040503050406030204" pitchFamily="18" charset="0"/>
                <a:cs typeface="Arial" panose="020B0604020202020204" pitchFamily="34" charset="0"/>
              </a:rPr>
              <a:t>rregullave</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nga</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ana</a:t>
            </a:r>
            <a:r>
              <a:rPr lang="en-US" sz="2800" dirty="0">
                <a:latin typeface="Cambria" panose="02040503050406030204" pitchFamily="18" charset="0"/>
                <a:cs typeface="Arial" panose="020B0604020202020204" pitchFamily="34" charset="0"/>
              </a:rPr>
              <a:t> e </a:t>
            </a:r>
            <a:r>
              <a:rPr lang="en-US" sz="2800" dirty="0" err="1">
                <a:latin typeface="Cambria" panose="02040503050406030204" pitchFamily="18" charset="0"/>
                <a:cs typeface="Arial" panose="020B0604020202020204" pitchFamily="34" charset="0"/>
              </a:rPr>
              <a:t>zyrtarëve</a:t>
            </a:r>
            <a:r>
              <a:rPr lang="en-US" sz="2800" dirty="0">
                <a:latin typeface="Cambria" panose="02040503050406030204" pitchFamily="18" charset="0"/>
                <a:cs typeface="Arial" panose="020B0604020202020204" pitchFamily="34" charset="0"/>
              </a:rPr>
              <a:t> te </a:t>
            </a:r>
            <a:r>
              <a:rPr lang="en-US" sz="2800" dirty="0" err="1">
                <a:latin typeface="Cambria" panose="02040503050406030204" pitchFamily="18" charset="0"/>
                <a:cs typeface="Arial" panose="020B0604020202020204" pitchFamily="34" charset="0"/>
              </a:rPr>
              <a:t>prokurimit</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dhe</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operatorëve</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ekonomik</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siç</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parashihet</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më</a:t>
            </a:r>
            <a:r>
              <a:rPr lang="en-US" sz="2800" dirty="0">
                <a:latin typeface="Cambria" panose="02040503050406030204" pitchFamily="18" charset="0"/>
                <a:cs typeface="Arial" panose="020B0604020202020204" pitchFamily="34" charset="0"/>
              </a:rPr>
              <a:t> LPP-</a:t>
            </a:r>
            <a:r>
              <a:rPr lang="en-US" sz="2800" dirty="0" err="1">
                <a:latin typeface="Cambria" panose="02040503050406030204" pitchFamily="18" charset="0"/>
                <a:cs typeface="Arial" panose="020B0604020202020204" pitchFamily="34" charset="0"/>
              </a:rPr>
              <a:t>në</a:t>
            </a:r>
            <a:r>
              <a:rPr lang="en-US" sz="2800" dirty="0">
                <a:latin typeface="Cambria" panose="02040503050406030204" pitchFamily="18" charset="0"/>
                <a:cs typeface="Arial" panose="020B0604020202020204" pitchFamily="34" charset="0"/>
              </a:rPr>
              <a:t>. </a:t>
            </a:r>
          </a:p>
          <a:p>
            <a:pPr marL="0" lvl="0" indent="0" algn="just">
              <a:buNone/>
            </a:pPr>
            <a:endParaRPr lang="sq-AL" sz="2800" dirty="0" smtClean="0">
              <a:latin typeface="Cambria" panose="02040503050406030204" pitchFamily="18" charset="0"/>
              <a:cs typeface="Arial" panose="020B0604020202020204" pitchFamily="34"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71600"/>
          </a:xfrm>
        </p:spPr>
        <p:txBody>
          <a:bodyPr>
            <a:noAutofit/>
          </a:bodyPr>
          <a:lstStyle/>
          <a:p>
            <a:r>
              <a:rPr lang="fr-CH" sz="3200" b="1" dirty="0" err="1" smtClean="0">
                <a:latin typeface="Cambria" panose="02040503050406030204" pitchFamily="18" charset="0"/>
                <a:cs typeface="Arial" panose="020B0604020202020204" pitchFamily="34" charset="0"/>
              </a:rPr>
              <a:t>Kontrollet</a:t>
            </a:r>
            <a:r>
              <a:rPr lang="fr-CH" sz="3200" b="1" dirty="0" smtClean="0">
                <a:latin typeface="Cambria" panose="02040503050406030204" pitchFamily="18" charset="0"/>
                <a:cs typeface="Arial" panose="020B0604020202020204" pitchFamily="34" charset="0"/>
              </a:rPr>
              <a:t> </a:t>
            </a:r>
            <a:r>
              <a:rPr lang="fr-CH" sz="3200" b="1" dirty="0" err="1" smtClean="0">
                <a:latin typeface="Cambria" panose="02040503050406030204" pitchFamily="18" charset="0"/>
                <a:cs typeface="Arial" panose="020B0604020202020204" pitchFamily="34" charset="0"/>
              </a:rPr>
              <a:t>gjithëpërfshirëse</a:t>
            </a:r>
            <a:r>
              <a:rPr lang="fr-CH" sz="3200" b="1" dirty="0" smtClean="0">
                <a:latin typeface="Cambria" panose="02040503050406030204" pitchFamily="18" charset="0"/>
                <a:cs typeface="Arial" panose="020B0604020202020204" pitchFamily="34" charset="0"/>
              </a:rPr>
              <a:t> </a:t>
            </a:r>
            <a:r>
              <a:rPr lang="fr-CH" sz="3200" b="1" dirty="0" err="1" smtClean="0">
                <a:latin typeface="Cambria" panose="02040503050406030204" pitchFamily="18" charset="0"/>
                <a:cs typeface="Arial" panose="020B0604020202020204" pitchFamily="34" charset="0"/>
              </a:rPr>
              <a:t>në</a:t>
            </a:r>
            <a:r>
              <a:rPr lang="fr-CH" sz="3200" b="1" dirty="0" smtClean="0">
                <a:latin typeface="Cambria" panose="02040503050406030204" pitchFamily="18" charset="0"/>
                <a:cs typeface="Arial" panose="020B0604020202020204" pitchFamily="34" charset="0"/>
              </a:rPr>
              <a:t> </a:t>
            </a:r>
            <a:r>
              <a:rPr lang="fr-CH" sz="3200" b="1" dirty="0" err="1" smtClean="0">
                <a:latin typeface="Cambria" panose="02040503050406030204" pitchFamily="18" charset="0"/>
                <a:cs typeface="Arial" panose="020B0604020202020204" pitchFamily="34" charset="0"/>
              </a:rPr>
              <a:t>Prokurim</a:t>
            </a:r>
            <a:r>
              <a:rPr lang="fr-CH" sz="3200" b="1" dirty="0" smtClean="0">
                <a:latin typeface="Cambria" panose="02040503050406030204" pitchFamily="18" charset="0"/>
                <a:cs typeface="Arial" panose="020B0604020202020204" pitchFamily="34" charset="0"/>
              </a:rPr>
              <a:t> </a:t>
            </a:r>
            <a:r>
              <a:rPr lang="fr-CH" sz="3200" b="1" dirty="0" err="1" smtClean="0">
                <a:latin typeface="Cambria" panose="02040503050406030204" pitchFamily="18" charset="0"/>
                <a:cs typeface="Arial" panose="020B0604020202020204" pitchFamily="34" charset="0"/>
              </a:rPr>
              <a:t>Publik</a:t>
            </a:r>
            <a:endParaRPr lang="en-US" sz="3200" b="1" dirty="0">
              <a:latin typeface="Cambria" panose="02040503050406030204" pitchFamily="18" charset="0"/>
              <a:cs typeface="Arial" panose="020B0604020202020204" pitchFamily="34" charset="0"/>
            </a:endParaRPr>
          </a:p>
        </p:txBody>
      </p:sp>
      <p:sp>
        <p:nvSpPr>
          <p:cNvPr id="3" name="Content Placeholder 2"/>
          <p:cNvSpPr>
            <a:spLocks noGrp="1"/>
          </p:cNvSpPr>
          <p:nvPr>
            <p:ph idx="1"/>
          </p:nvPr>
        </p:nvSpPr>
        <p:spPr>
          <a:xfrm>
            <a:off x="457200" y="1676400"/>
            <a:ext cx="8229600" cy="4724400"/>
          </a:xfrm>
        </p:spPr>
        <p:txBody>
          <a:bodyPr>
            <a:normAutofit/>
          </a:bodyPr>
          <a:lstStyle/>
          <a:p>
            <a:pPr lvl="0"/>
            <a:r>
              <a:rPr lang="sq-AL" sz="2400" dirty="0" smtClean="0">
                <a:solidFill>
                  <a:prstClr val="black"/>
                </a:solidFill>
                <a:latin typeface="Cambria" panose="02040503050406030204" pitchFamily="18" charset="0"/>
                <a:cs typeface="Arial" panose="020B0604020202020204" pitchFamily="34" charset="0"/>
              </a:rPr>
              <a:t>Para tenderimit</a:t>
            </a:r>
          </a:p>
          <a:p>
            <a:pPr lvl="0"/>
            <a:r>
              <a:rPr lang="en-US" sz="2400" dirty="0">
                <a:solidFill>
                  <a:prstClr val="black"/>
                </a:solidFill>
                <a:latin typeface="Cambria" panose="02040503050406030204" pitchFamily="18" charset="0"/>
                <a:cs typeface="Arial" panose="020B0604020202020204" pitchFamily="34" charset="0"/>
              </a:rPr>
              <a:t>G</a:t>
            </a:r>
            <a:r>
              <a:rPr lang="sq-AL" sz="2400" dirty="0" smtClean="0">
                <a:solidFill>
                  <a:prstClr val="black"/>
                </a:solidFill>
                <a:latin typeface="Cambria" panose="02040503050406030204" pitchFamily="18" charset="0"/>
                <a:cs typeface="Arial" panose="020B0604020202020204" pitchFamily="34" charset="0"/>
              </a:rPr>
              <a:t>jatë tenderimit</a:t>
            </a:r>
          </a:p>
          <a:p>
            <a:pPr lvl="0"/>
            <a:r>
              <a:rPr lang="sq-AL" sz="2400" dirty="0" smtClean="0">
                <a:solidFill>
                  <a:prstClr val="black"/>
                </a:solidFill>
                <a:latin typeface="Cambria" panose="02040503050406030204" pitchFamily="18" charset="0"/>
                <a:cs typeface="Arial" panose="020B0604020202020204" pitchFamily="34" charset="0"/>
              </a:rPr>
              <a:t>Pas Dhënies së Kontratës</a:t>
            </a:r>
          </a:p>
          <a:p>
            <a:pPr>
              <a:buNone/>
            </a:pPr>
            <a:r>
              <a:rPr lang="en-US" altLang="en-US" sz="2400" b="1" dirty="0" smtClean="0">
                <a:solidFill>
                  <a:schemeClr val="accent6"/>
                </a:solidFill>
              </a:rPr>
              <a:t>                         </a:t>
            </a:r>
            <a:r>
              <a:rPr lang="en-US" altLang="en-US" sz="2400" b="1" dirty="0" smtClean="0">
                <a:solidFill>
                  <a:srgbClr val="FF0000"/>
                </a:solidFill>
              </a:rPr>
              <a:t>I </a:t>
            </a:r>
            <a:r>
              <a:rPr lang="en-US" altLang="en-US" sz="2400" b="1" dirty="0">
                <a:solidFill>
                  <a:srgbClr val="FF0000"/>
                </a:solidFill>
              </a:rPr>
              <a:t>KEQI NUK SHEH , NUK D</a:t>
            </a:r>
            <a:r>
              <a:rPr lang="sq-AL" altLang="en-US" sz="2400" b="1" dirty="0">
                <a:solidFill>
                  <a:srgbClr val="FF0000"/>
                </a:solidFill>
              </a:rPr>
              <a:t>ËGJON </a:t>
            </a:r>
            <a:r>
              <a:rPr lang="en-US" altLang="en-US" sz="2400" b="1" dirty="0">
                <a:solidFill>
                  <a:srgbClr val="FF0000"/>
                </a:solidFill>
              </a:rPr>
              <a:t>, </a:t>
            </a:r>
            <a:r>
              <a:rPr lang="sq-AL" altLang="en-US" sz="2400" b="1" dirty="0">
                <a:solidFill>
                  <a:srgbClr val="FF0000"/>
                </a:solidFill>
              </a:rPr>
              <a:t>DHE NUK FOL!</a:t>
            </a:r>
            <a:endParaRPr lang="sq-AL" altLang="en-US" sz="2400" dirty="0">
              <a:solidFill>
                <a:srgbClr val="FF0000"/>
              </a:solidFill>
            </a:endParaRPr>
          </a:p>
          <a:p>
            <a:pPr>
              <a:buNone/>
            </a:pPr>
            <a:endParaRPr lang="en-US" sz="2400" dirty="0"/>
          </a:p>
        </p:txBody>
      </p:sp>
      <p:pic>
        <p:nvPicPr>
          <p:cNvPr id="4" name="Picture 3" descr="http://i45.photobucket.com/albums/f91/honey74129/Facebook%20Covers/See-No-evil-Hear-No-Evil-Speak-No-Evil-Lessonsontheenglishlongsword_blogspot_com_.jpg">
            <a:extLst>
              <a:ext uri="{FF2B5EF4-FFF2-40B4-BE49-F238E27FC236}">
                <a16:creationId xmlns="" xmlns:a16="http://schemas.microsoft.com/office/drawing/2014/main" id="{6DD37258-DA85-4980-B836-FCDAAA23C3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581400"/>
            <a:ext cx="541020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pt-BR" sz="3200" b="1" dirty="0" smtClean="0">
                <a:solidFill>
                  <a:prstClr val="black"/>
                </a:solidFill>
                <a:latin typeface="Cambria"/>
              </a:rPr>
              <a:t>Kontrollet në fazën e para-tenderimit</a:t>
            </a:r>
            <a:endParaRPr lang="en-US" sz="3200" dirty="0"/>
          </a:p>
        </p:txBody>
      </p:sp>
      <p:sp>
        <p:nvSpPr>
          <p:cNvPr id="3" name="Content Placeholder 2"/>
          <p:cNvSpPr>
            <a:spLocks noGrp="1"/>
          </p:cNvSpPr>
          <p:nvPr>
            <p:ph idx="1"/>
          </p:nvPr>
        </p:nvSpPr>
        <p:spPr/>
        <p:txBody>
          <a:bodyPr>
            <a:normAutofit fontScale="92500" lnSpcReduction="10000"/>
          </a:bodyPr>
          <a:lstStyle/>
          <a:p>
            <a:pPr lvl="0">
              <a:buNone/>
            </a:pPr>
            <a:r>
              <a:rPr lang="sq-AL" sz="3000" u="sng" dirty="0" smtClean="0">
                <a:solidFill>
                  <a:prstClr val="black"/>
                </a:solidFill>
                <a:latin typeface="Cambria" panose="02040503050406030204" pitchFamily="18" charset="0"/>
                <a:cs typeface="Arial" panose="020B0604020202020204" pitchFamily="34" charset="0"/>
              </a:rPr>
              <a:t>Planifikimi dhe </a:t>
            </a:r>
            <a:r>
              <a:rPr lang="sq-AL" sz="3000" u="sng" dirty="0" err="1" smtClean="0">
                <a:solidFill>
                  <a:prstClr val="black"/>
                </a:solidFill>
                <a:latin typeface="Cambria" panose="02040503050406030204" pitchFamily="18" charset="0"/>
                <a:cs typeface="Arial" panose="020B0604020202020204" pitchFamily="34" charset="0"/>
              </a:rPr>
              <a:t>buxhetimi</a:t>
            </a:r>
            <a:endParaRPr lang="sq-AL" sz="3000" u="sng" dirty="0" smtClean="0">
              <a:solidFill>
                <a:prstClr val="black"/>
              </a:solidFill>
              <a:latin typeface="Cambria" panose="02040503050406030204" pitchFamily="18" charset="0"/>
              <a:cs typeface="Arial" panose="020B0604020202020204" pitchFamily="34" charset="0"/>
            </a:endParaRPr>
          </a:p>
          <a:p>
            <a:pPr lvl="0">
              <a:buNone/>
            </a:pPr>
            <a:endParaRPr lang="sq-AL" sz="2400" dirty="0" smtClean="0">
              <a:solidFill>
                <a:prstClr val="black"/>
              </a:solidFill>
              <a:latin typeface="Cambria" panose="02040503050406030204" pitchFamily="18" charset="0"/>
              <a:cs typeface="Arial" panose="020B0604020202020204" pitchFamily="34" charset="0"/>
            </a:endParaRPr>
          </a:p>
          <a:p>
            <a:pPr lvl="0">
              <a:buNone/>
            </a:pPr>
            <a:r>
              <a:rPr lang="en-US" sz="2800" dirty="0" err="1" smtClean="0">
                <a:latin typeface="Cambria" panose="02040503050406030204" pitchFamily="18" charset="0"/>
                <a:cs typeface="Arial" panose="020B0604020202020204" pitchFamily="34" charset="0"/>
              </a:rPr>
              <a:t>Vlerësimi</a:t>
            </a:r>
            <a:r>
              <a:rPr lang="en-US" sz="2800" dirty="0" smtClean="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Nevojave</a:t>
            </a:r>
            <a:endParaRPr lang="en-US" sz="2800" dirty="0" smtClean="0">
              <a:latin typeface="Cambria" panose="02040503050406030204" pitchFamily="18" charset="0"/>
              <a:cs typeface="Arial" panose="020B0604020202020204" pitchFamily="34" charset="0"/>
            </a:endParaRPr>
          </a:p>
          <a:p>
            <a:pPr lvl="0">
              <a:buNone/>
            </a:pPr>
            <a:r>
              <a:rPr lang="en-US" sz="2800" dirty="0" err="1" smtClean="0">
                <a:latin typeface="Cambria" panose="02040503050406030204" pitchFamily="18" charset="0"/>
                <a:cs typeface="Arial" panose="020B0604020202020204" pitchFamily="34" charset="0"/>
              </a:rPr>
              <a:t>Hulumtimi</a:t>
            </a:r>
            <a:r>
              <a:rPr lang="en-US" sz="2800" dirty="0" smtClean="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Tregut</a:t>
            </a:r>
            <a:endParaRPr lang="en-US" sz="2800" dirty="0" smtClean="0">
              <a:latin typeface="Cambria" panose="02040503050406030204" pitchFamily="18" charset="0"/>
              <a:cs typeface="Arial" panose="020B0604020202020204" pitchFamily="34" charset="0"/>
            </a:endParaRPr>
          </a:p>
          <a:p>
            <a:pPr lvl="0">
              <a:buNone/>
            </a:pPr>
            <a:r>
              <a:rPr lang="en-US" sz="2800" dirty="0" err="1" smtClean="0">
                <a:latin typeface="Cambria" panose="02040503050406030204" pitchFamily="18" charset="0"/>
                <a:cs typeface="Arial" panose="020B0604020202020204" pitchFamily="34" charset="0"/>
              </a:rPr>
              <a:t>Vlerësimi</a:t>
            </a:r>
            <a:r>
              <a:rPr lang="en-US" sz="2800" dirty="0">
                <a:latin typeface="Cambria" panose="02040503050406030204" pitchFamily="18" charset="0"/>
                <a:cs typeface="Arial" panose="020B0604020202020204" pitchFamily="34" charset="0"/>
              </a:rPr>
              <a:t> </a:t>
            </a:r>
            <a:r>
              <a:rPr lang="en-US" sz="2800" dirty="0" smtClean="0">
                <a:latin typeface="Cambria" panose="02040503050406030204" pitchFamily="18" charset="0"/>
                <a:cs typeface="Arial" panose="020B0604020202020204" pitchFamily="34" charset="0"/>
              </a:rPr>
              <a:t>real i </a:t>
            </a:r>
            <a:r>
              <a:rPr lang="en-US" sz="2800" dirty="0" err="1" smtClean="0">
                <a:latin typeface="Cambria" panose="02040503050406030204" pitchFamily="18" charset="0"/>
                <a:cs typeface="Arial" panose="020B0604020202020204" pitchFamily="34" charset="0"/>
              </a:rPr>
              <a:t>Buxhetit</a:t>
            </a:r>
            <a:endParaRPr lang="en-US" sz="2800" dirty="0" smtClean="0">
              <a:latin typeface="Cambria" panose="02040503050406030204" pitchFamily="18" charset="0"/>
              <a:cs typeface="Arial" panose="020B0604020202020204" pitchFamily="34" charset="0"/>
            </a:endParaRPr>
          </a:p>
          <a:p>
            <a:pPr lvl="0">
              <a:buNone/>
            </a:pPr>
            <a:r>
              <a:rPr lang="en-US" sz="2800" dirty="0" err="1" smtClean="0">
                <a:latin typeface="Cambria" panose="02040503050406030204" pitchFamily="18" charset="0"/>
                <a:cs typeface="Arial" panose="020B0604020202020204" pitchFamily="34" charset="0"/>
              </a:rPr>
              <a:t>Plani</a:t>
            </a:r>
            <a:r>
              <a:rPr lang="en-US" sz="2800" dirty="0" smtClean="0">
                <a:latin typeface="Cambria" panose="02040503050406030204" pitchFamily="18" charset="0"/>
                <a:cs typeface="Arial" panose="020B0604020202020204" pitchFamily="34" charset="0"/>
              </a:rPr>
              <a:t> </a:t>
            </a:r>
            <a:r>
              <a:rPr lang="en-US" sz="2800" dirty="0">
                <a:latin typeface="Cambria" panose="02040503050406030204" pitchFamily="18" charset="0"/>
                <a:cs typeface="Arial" panose="020B0604020202020204" pitchFamily="34" charset="0"/>
              </a:rPr>
              <a:t>i</a:t>
            </a:r>
            <a:r>
              <a:rPr lang="en-US" sz="2800" dirty="0" smtClean="0">
                <a:latin typeface="Cambria" panose="02040503050406030204" pitchFamily="18" charset="0"/>
                <a:cs typeface="Arial" panose="020B0604020202020204" pitchFamily="34" charset="0"/>
              </a:rPr>
              <a:t> Prokurimit </a:t>
            </a:r>
          </a:p>
          <a:p>
            <a:pPr lvl="0">
              <a:buNone/>
            </a:pPr>
            <a:r>
              <a:rPr lang="en-US" sz="2800" dirty="0" err="1" smtClean="0">
                <a:latin typeface="Cambria" panose="02040503050406030204" pitchFamily="18" charset="0"/>
                <a:cs typeface="Arial" panose="020B0604020202020204" pitchFamily="34" charset="0"/>
              </a:rPr>
              <a:t>Draftimi</a:t>
            </a:r>
            <a:r>
              <a:rPr lang="en-US" sz="2800" dirty="0" smtClean="0">
                <a:latin typeface="Cambria" panose="02040503050406030204" pitchFamily="18" charset="0"/>
                <a:cs typeface="Arial" panose="020B0604020202020204" pitchFamily="34" charset="0"/>
              </a:rPr>
              <a:t> i </a:t>
            </a:r>
            <a:r>
              <a:rPr lang="en-US" sz="2800" dirty="0" err="1" smtClean="0">
                <a:latin typeface="Cambria" panose="02040503050406030204" pitchFamily="18" charset="0"/>
                <a:cs typeface="Arial" panose="020B0604020202020204" pitchFamily="34" charset="0"/>
              </a:rPr>
              <a:t>Specifikacioneve</a:t>
            </a:r>
            <a:endParaRPr lang="en-US" sz="2800" dirty="0" smtClean="0">
              <a:latin typeface="Cambria" panose="02040503050406030204" pitchFamily="18" charset="0"/>
              <a:cs typeface="Arial" panose="020B0604020202020204" pitchFamily="34" charset="0"/>
            </a:endParaRPr>
          </a:p>
          <a:p>
            <a:pPr>
              <a:buNone/>
            </a:pPr>
            <a:r>
              <a:rPr lang="en-US" sz="2800" dirty="0" err="1" smtClean="0">
                <a:latin typeface="Cambria" panose="02040503050406030204" pitchFamily="18" charset="0"/>
                <a:cs typeface="Arial" panose="020B0604020202020204" pitchFamily="34" charset="0"/>
              </a:rPr>
              <a:t>Kriteret</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Vlerësimit</a:t>
            </a:r>
            <a:r>
              <a:rPr lang="en-US" sz="2800" dirty="0" smtClean="0">
                <a:latin typeface="Cambria" panose="02040503050406030204" pitchFamily="18" charset="0"/>
                <a:cs typeface="Arial" panose="020B0604020202020204" pitchFamily="34" charset="0"/>
              </a:rPr>
              <a:t> </a:t>
            </a:r>
          </a:p>
          <a:p>
            <a:pPr>
              <a:buNone/>
            </a:pPr>
            <a:r>
              <a:rPr lang="en-US" sz="2800" dirty="0" err="1" smtClean="0">
                <a:latin typeface="Cambria" panose="02040503050406030204" pitchFamily="18" charset="0"/>
                <a:cs typeface="Arial" panose="020B0604020202020204" pitchFamily="34" charset="0"/>
              </a:rPr>
              <a:t>Përgatitja</a:t>
            </a:r>
            <a:r>
              <a:rPr lang="en-US" sz="2800" dirty="0" smtClean="0">
                <a:latin typeface="Cambria" panose="02040503050406030204" pitchFamily="18" charset="0"/>
                <a:cs typeface="Arial" panose="020B0604020202020204" pitchFamily="34" charset="0"/>
              </a:rPr>
              <a:t> </a:t>
            </a:r>
            <a:r>
              <a:rPr lang="en-US" sz="2800" dirty="0">
                <a:latin typeface="Cambria" panose="02040503050406030204" pitchFamily="18" charset="0"/>
                <a:cs typeface="Arial" panose="020B0604020202020204" pitchFamily="34" charset="0"/>
              </a:rPr>
              <a:t>e </a:t>
            </a:r>
            <a:r>
              <a:rPr lang="en-US" sz="2800" dirty="0" err="1">
                <a:latin typeface="Cambria" panose="02040503050406030204" pitchFamily="18" charset="0"/>
                <a:cs typeface="Arial" panose="020B0604020202020204" pitchFamily="34" charset="0"/>
              </a:rPr>
              <a:t>Dosjes</a:t>
            </a:r>
            <a:r>
              <a:rPr lang="en-US" sz="2800" dirty="0">
                <a:latin typeface="Cambria" panose="02040503050406030204" pitchFamily="18" charset="0"/>
                <a:cs typeface="Arial" panose="020B0604020202020204" pitchFamily="34" charset="0"/>
              </a:rPr>
              <a:t> </a:t>
            </a:r>
            <a:r>
              <a:rPr lang="en-US" sz="2800" dirty="0" err="1">
                <a:latin typeface="Cambria" panose="02040503050406030204" pitchFamily="18" charset="0"/>
                <a:cs typeface="Arial" panose="020B0604020202020204" pitchFamily="34" charset="0"/>
              </a:rPr>
              <a:t>së</a:t>
            </a:r>
            <a:r>
              <a:rPr lang="en-US" sz="2800" dirty="0">
                <a:latin typeface="Cambria" panose="02040503050406030204" pitchFamily="18" charset="0"/>
                <a:cs typeface="Arial" panose="020B0604020202020204" pitchFamily="34" charset="0"/>
              </a:rPr>
              <a:t> </a:t>
            </a:r>
            <a:r>
              <a:rPr lang="en-US" sz="2800" dirty="0" err="1" smtClean="0">
                <a:latin typeface="Cambria" panose="02040503050406030204" pitchFamily="18" charset="0"/>
                <a:cs typeface="Arial" panose="020B0604020202020204" pitchFamily="34" charset="0"/>
              </a:rPr>
              <a:t>Tenderit</a:t>
            </a:r>
            <a:endParaRPr lang="en-US" sz="2800" dirty="0" smtClean="0">
              <a:latin typeface="Cambria" panose="02040503050406030204" pitchFamily="18" charset="0"/>
              <a:cs typeface="Arial" panose="020B0604020202020204" pitchFamily="34" charset="0"/>
            </a:endParaRPr>
          </a:p>
          <a:p>
            <a:pPr>
              <a:buNone/>
            </a:pPr>
            <a:r>
              <a:rPr lang="en-US" sz="2800" dirty="0" err="1" smtClean="0">
                <a:latin typeface="Cambria" panose="02040503050406030204" pitchFamily="18" charset="0"/>
                <a:cs typeface="Arial" panose="020B0604020202020204" pitchFamily="34" charset="0"/>
              </a:rPr>
              <a:t>Kushtet</a:t>
            </a:r>
            <a:r>
              <a:rPr lang="en-US" sz="2800" dirty="0" smtClean="0">
                <a:latin typeface="Cambria" panose="02040503050406030204" pitchFamily="18" charset="0"/>
                <a:cs typeface="Arial" panose="020B0604020202020204" pitchFamily="34" charset="0"/>
              </a:rPr>
              <a:t> e </a:t>
            </a:r>
            <a:r>
              <a:rPr lang="en-US" sz="2800" dirty="0" err="1" smtClean="0">
                <a:latin typeface="Cambria" panose="02040503050406030204" pitchFamily="18" charset="0"/>
                <a:cs typeface="Arial" panose="020B0604020202020204" pitchFamily="34" charset="0"/>
              </a:rPr>
              <a:t>Kontratës</a:t>
            </a:r>
            <a:endParaRPr lang="en-US" sz="2800" dirty="0">
              <a:latin typeface="Cambria" panose="02040503050406030204" pitchFamily="18" charset="0"/>
              <a:cs typeface="Arial" panose="020B0604020202020204" pitchFamily="34" charset="0"/>
            </a:endParaRPr>
          </a:p>
          <a:p>
            <a:pPr lvl="0">
              <a:buNone/>
            </a:pPr>
            <a:endParaRPr lang="en-US" sz="2400" dirty="0">
              <a:latin typeface="Cambria" panose="02040503050406030204" pitchFamily="18" charset="0"/>
              <a:cs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pt-BR" sz="3600" b="1" dirty="0">
                <a:solidFill>
                  <a:prstClr val="black"/>
                </a:solidFill>
                <a:latin typeface="Cambria"/>
              </a:rPr>
              <a:t>Kontrollet në fazën e para-tenderimit </a:t>
            </a:r>
            <a:r>
              <a:rPr lang="pt-BR" sz="3600" b="1" dirty="0" smtClean="0">
                <a:solidFill>
                  <a:prstClr val="black"/>
                </a:solidFill>
                <a:latin typeface="Cambria"/>
              </a:rPr>
              <a:t>(Vazhdim)</a:t>
            </a:r>
            <a:endParaRPr lang="en-US" sz="3600" dirty="0"/>
          </a:p>
        </p:txBody>
      </p:sp>
      <p:sp>
        <p:nvSpPr>
          <p:cNvPr id="3" name="Content Placeholder 2"/>
          <p:cNvSpPr>
            <a:spLocks noGrp="1"/>
          </p:cNvSpPr>
          <p:nvPr>
            <p:ph idx="1"/>
          </p:nvPr>
        </p:nvSpPr>
        <p:spPr>
          <a:xfrm>
            <a:off x="457200" y="1785926"/>
            <a:ext cx="8229600" cy="4340237"/>
          </a:xfrm>
        </p:spPr>
        <p:txBody>
          <a:bodyPr>
            <a:normAutofit/>
          </a:bodyPr>
          <a:lstStyle/>
          <a:p>
            <a:pPr lvl="0" algn="just"/>
            <a:r>
              <a:rPr lang="en-US" sz="2800" dirty="0" err="1" smtClean="0">
                <a:solidFill>
                  <a:prstClr val="black"/>
                </a:solidFill>
                <a:latin typeface="Cambria" panose="02040503050406030204" pitchFamily="18" charset="0"/>
                <a:cs typeface="Arial" panose="020B0604020202020204" pitchFamily="34" charset="0"/>
              </a:rPr>
              <a:t>Dhënja</a:t>
            </a:r>
            <a:r>
              <a:rPr lang="en-US" sz="2800" dirty="0">
                <a:solidFill>
                  <a:prstClr val="black"/>
                </a:solidFill>
                <a:latin typeface="Cambria" panose="02040503050406030204" pitchFamily="18" charset="0"/>
                <a:cs typeface="Arial" panose="020B0604020202020204" pitchFamily="34" charset="0"/>
              </a:rPr>
              <a:t> </a:t>
            </a:r>
            <a:r>
              <a:rPr lang="en-US" sz="2800" dirty="0" smtClean="0">
                <a:solidFill>
                  <a:prstClr val="black"/>
                </a:solidFill>
                <a:latin typeface="Cambria" panose="02040503050406030204" pitchFamily="18" charset="0"/>
                <a:cs typeface="Arial" panose="020B0604020202020204" pitchFamily="34" charset="0"/>
              </a:rPr>
              <a:t>e </a:t>
            </a:r>
            <a:r>
              <a:rPr lang="en-US" sz="2800" dirty="0" err="1" smtClean="0">
                <a:solidFill>
                  <a:prstClr val="black"/>
                </a:solidFill>
                <a:latin typeface="Cambria" panose="02040503050406030204" pitchFamily="18" charset="0"/>
                <a:cs typeface="Arial" panose="020B0604020202020204" pitchFamily="34" charset="0"/>
              </a:rPr>
              <a:t>informacioneve</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të</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njejta</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për</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të</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gjitha</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palët</a:t>
            </a:r>
            <a:endParaRPr lang="en-US" sz="2800" dirty="0" smtClean="0">
              <a:solidFill>
                <a:prstClr val="black"/>
              </a:solidFill>
              <a:latin typeface="Cambria" panose="02040503050406030204" pitchFamily="18" charset="0"/>
              <a:cs typeface="Arial" panose="020B0604020202020204" pitchFamily="34" charset="0"/>
            </a:endParaRPr>
          </a:p>
          <a:p>
            <a:pPr algn="just"/>
            <a:r>
              <a:rPr lang="sq-AL" sz="2800" dirty="0">
                <a:solidFill>
                  <a:prstClr val="black"/>
                </a:solidFill>
                <a:latin typeface="Cambria" panose="02040503050406030204" pitchFamily="18" charset="0"/>
                <a:cs typeface="Arial" panose="020B0604020202020204" pitchFamily="34" charset="0"/>
              </a:rPr>
              <a:t>Përzgjedhja </a:t>
            </a:r>
            <a:r>
              <a:rPr lang="sq-AL" sz="2800" dirty="0" smtClean="0">
                <a:solidFill>
                  <a:prstClr val="black"/>
                </a:solidFill>
                <a:latin typeface="Cambria" panose="02040503050406030204" pitchFamily="18" charset="0"/>
                <a:cs typeface="Arial" panose="020B0604020202020204" pitchFamily="34" charset="0"/>
              </a:rPr>
              <a:t>e</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duhur</a:t>
            </a:r>
            <a:r>
              <a:rPr lang="en-US" sz="2800" dirty="0" smtClean="0">
                <a:solidFill>
                  <a:prstClr val="black"/>
                </a:solidFill>
                <a:latin typeface="Cambria" panose="02040503050406030204" pitchFamily="18" charset="0"/>
                <a:cs typeface="Arial" panose="020B0604020202020204" pitchFamily="34" charset="0"/>
              </a:rPr>
              <a:t> e</a:t>
            </a:r>
            <a:r>
              <a:rPr lang="sq-AL" sz="2800" dirty="0" smtClean="0">
                <a:solidFill>
                  <a:prstClr val="black"/>
                </a:solidFill>
                <a:latin typeface="Cambria" panose="02040503050406030204" pitchFamily="18" charset="0"/>
                <a:cs typeface="Arial" panose="020B0604020202020204" pitchFamily="34" charset="0"/>
              </a:rPr>
              <a:t> </a:t>
            </a:r>
            <a:r>
              <a:rPr lang="sq-AL" sz="2800" dirty="0">
                <a:solidFill>
                  <a:prstClr val="black"/>
                </a:solidFill>
                <a:latin typeface="Cambria" panose="02040503050406030204" pitchFamily="18" charset="0"/>
                <a:cs typeface="Arial" panose="020B0604020202020204" pitchFamily="34" charset="0"/>
              </a:rPr>
              <a:t>procedurës</a:t>
            </a:r>
            <a:r>
              <a:rPr lang="sq-AL" sz="2800" dirty="0" smtClean="0">
                <a:solidFill>
                  <a:prstClr val="black"/>
                </a:solidFill>
                <a:latin typeface="Cambria" panose="02040503050406030204" pitchFamily="18" charset="0"/>
                <a:cs typeface="Arial" panose="020B0604020202020204" pitchFamily="34" charset="0"/>
              </a:rPr>
              <a:t>.</a:t>
            </a:r>
            <a:endParaRPr lang="en-US" sz="2800" dirty="0" smtClean="0">
              <a:solidFill>
                <a:prstClr val="black"/>
              </a:solidFill>
              <a:latin typeface="Cambria" panose="02040503050406030204" pitchFamily="18" charset="0"/>
              <a:cs typeface="Arial" panose="020B0604020202020204" pitchFamily="34" charset="0"/>
            </a:endParaRPr>
          </a:p>
          <a:p>
            <a:pPr algn="just"/>
            <a:r>
              <a:rPr lang="en-US" sz="2800" dirty="0" err="1" smtClean="0">
                <a:solidFill>
                  <a:prstClr val="black"/>
                </a:solidFill>
                <a:latin typeface="Cambria" panose="02040503050406030204" pitchFamily="18" charset="0"/>
                <a:cs typeface="Arial" panose="020B0604020202020204" pitchFamily="34" charset="0"/>
              </a:rPr>
              <a:t>Procedura</a:t>
            </a:r>
            <a:r>
              <a:rPr lang="en-US" sz="2800" dirty="0" smtClean="0">
                <a:solidFill>
                  <a:prstClr val="black"/>
                </a:solidFill>
                <a:latin typeface="Cambria" panose="02040503050406030204" pitchFamily="18" charset="0"/>
                <a:cs typeface="Arial" panose="020B0604020202020204" pitchFamily="34" charset="0"/>
              </a:rPr>
              <a:t> e </a:t>
            </a:r>
            <a:r>
              <a:rPr lang="en-US" sz="2800" dirty="0" err="1" smtClean="0">
                <a:solidFill>
                  <a:prstClr val="black"/>
                </a:solidFill>
                <a:latin typeface="Cambria" panose="02040503050406030204" pitchFamily="18" charset="0"/>
                <a:cs typeface="Arial" panose="020B0604020202020204" pitchFamily="34" charset="0"/>
              </a:rPr>
              <a:t>Negociuar</a:t>
            </a:r>
            <a:r>
              <a:rPr lang="en-US" sz="2800" dirty="0" smtClean="0">
                <a:solidFill>
                  <a:prstClr val="black"/>
                </a:solidFill>
                <a:latin typeface="Cambria" panose="02040503050406030204" pitchFamily="18" charset="0"/>
                <a:cs typeface="Arial" panose="020B0604020202020204" pitchFamily="34" charset="0"/>
              </a:rPr>
              <a:t>  (</a:t>
            </a:r>
            <a:r>
              <a:rPr lang="en-US" sz="2800" dirty="0" err="1" smtClean="0">
                <a:solidFill>
                  <a:prstClr val="black"/>
                </a:solidFill>
                <a:latin typeface="Cambria" panose="02040503050406030204" pitchFamily="18" charset="0"/>
                <a:cs typeface="Arial" panose="020B0604020202020204" pitchFamily="34" charset="0"/>
              </a:rPr>
              <a:t>Rreziku</a:t>
            </a:r>
            <a:r>
              <a:rPr lang="en-US" sz="2800" dirty="0" smtClean="0">
                <a:solidFill>
                  <a:prstClr val="black"/>
                </a:solidFill>
                <a:latin typeface="Cambria" panose="02040503050406030204" pitchFamily="18" charset="0"/>
                <a:cs typeface="Arial" panose="020B0604020202020204" pitchFamily="34" charset="0"/>
              </a:rPr>
              <a:t>)</a:t>
            </a:r>
            <a:endParaRPr lang="sq-AL" sz="2800" dirty="0">
              <a:solidFill>
                <a:prstClr val="black"/>
              </a:solidFill>
              <a:latin typeface="Cambria" panose="02040503050406030204" pitchFamily="18" charset="0"/>
              <a:cs typeface="Arial" panose="020B0604020202020204" pitchFamily="34" charset="0"/>
            </a:endParaRPr>
          </a:p>
          <a:p>
            <a:pPr algn="just"/>
            <a:r>
              <a:rPr lang="sq-AL" sz="2800" dirty="0">
                <a:solidFill>
                  <a:prstClr val="black"/>
                </a:solidFill>
                <a:latin typeface="Cambria" panose="02040503050406030204" pitchFamily="18" charset="0"/>
                <a:cs typeface="Arial" panose="020B0604020202020204" pitchFamily="34" charset="0"/>
              </a:rPr>
              <a:t>Marrja e masave parandaluese ndaj konfliktit të interesit, marrëveshjeve të fshehta dhe </a:t>
            </a:r>
            <a:r>
              <a:rPr lang="sq-AL" sz="2800" dirty="0" smtClean="0">
                <a:solidFill>
                  <a:prstClr val="black"/>
                </a:solidFill>
                <a:latin typeface="Cambria" panose="02040503050406030204" pitchFamily="18" charset="0"/>
                <a:cs typeface="Arial" panose="020B0604020202020204" pitchFamily="34" charset="0"/>
              </a:rPr>
              <a:t>korrupsionit</a:t>
            </a:r>
            <a:r>
              <a:rPr lang="en-US" sz="2800" dirty="0" smtClean="0">
                <a:solidFill>
                  <a:prstClr val="black"/>
                </a:solidFill>
                <a:latin typeface="Cambria" panose="02040503050406030204" pitchFamily="18" charset="0"/>
                <a:cs typeface="Arial" panose="020B0604020202020204" pitchFamily="34" charset="0"/>
              </a:rPr>
              <a:t>.</a:t>
            </a:r>
            <a:endParaRPr lang="en-US" sz="2800" dirty="0">
              <a:solidFill>
                <a:prstClr val="black"/>
              </a:solidFill>
              <a:latin typeface="Cambria" panose="02040503050406030204" pitchFamily="18" charset="0"/>
              <a:cs typeface="Arial" panose="020B0604020202020204" pitchFamily="34" charset="0"/>
            </a:endParaRPr>
          </a:p>
          <a:p>
            <a:pPr marL="0" lvl="0" indent="0" algn="just">
              <a:buNone/>
            </a:pPr>
            <a:endParaRPr lang="sq-AL" sz="2800" dirty="0" smtClean="0">
              <a:solidFill>
                <a:prstClr val="black"/>
              </a:solidFill>
              <a:latin typeface="Cambria" panose="02040503050406030204" pitchFamily="18"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857256"/>
          </a:xfrm>
        </p:spPr>
        <p:txBody>
          <a:bodyPr>
            <a:normAutofit fontScale="90000"/>
          </a:bodyPr>
          <a:lstStyle/>
          <a:p>
            <a:r>
              <a:rPr lang="en-GB" dirty="0" err="1" smtClean="0">
                <a:latin typeface="Cambria" panose="02040503050406030204" pitchFamily="18" charset="0"/>
                <a:cs typeface="Arial" pitchFamily="34" charset="0"/>
              </a:rPr>
              <a:t>Integriteti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rrafshin</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Institucional</a:t>
            </a:r>
            <a:endParaRPr lang="en-US" dirty="0">
              <a:latin typeface="Cambria" panose="02040503050406030204" pitchFamily="18" charset="0"/>
              <a:cs typeface="Arial" pitchFamily="34" charset="0"/>
            </a:endParaRPr>
          </a:p>
        </p:txBody>
      </p:sp>
      <p:sp>
        <p:nvSpPr>
          <p:cNvPr id="3" name="Content Placeholder 2"/>
          <p:cNvSpPr>
            <a:spLocks noGrp="1"/>
          </p:cNvSpPr>
          <p:nvPr>
            <p:ph idx="1"/>
          </p:nvPr>
        </p:nvSpPr>
        <p:spPr>
          <a:xfrm>
            <a:off x="457200" y="1285860"/>
            <a:ext cx="8229600" cy="4840303"/>
          </a:xfrm>
        </p:spPr>
        <p:txBody>
          <a:bodyPr/>
          <a:lstStyle/>
          <a:p>
            <a:pPr>
              <a:buNone/>
            </a:pPr>
            <a:r>
              <a:rPr lang="en-GB" dirty="0" smtClean="0">
                <a:latin typeface="Cambria" panose="02040503050406030204" pitchFamily="18" charset="0"/>
              </a:rPr>
              <a:t>           </a:t>
            </a:r>
            <a:r>
              <a:rPr lang="en-GB" dirty="0" err="1" smtClean="0">
                <a:latin typeface="Cambria" panose="02040503050406030204" pitchFamily="18" charset="0"/>
                <a:cs typeface="Arial" pitchFamily="34" charset="0"/>
              </a:rPr>
              <a:t>Integriteti</a:t>
            </a:r>
            <a:r>
              <a:rPr lang="en-GB" dirty="0" smtClean="0">
                <a:latin typeface="Cambria" panose="02040503050406030204" pitchFamily="18" charset="0"/>
                <a:cs typeface="Arial" pitchFamily="34" charset="0"/>
              </a:rPr>
              <a:t> ka </a:t>
            </a:r>
            <a:r>
              <a:rPr lang="en-GB" dirty="0" err="1" smtClean="0">
                <a:latin typeface="Cambria" panose="02040503050406030204" pitchFamily="18" charset="0"/>
                <a:cs typeface="Arial" pitchFamily="34" charset="0"/>
              </a:rPr>
              <a:t>disa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karakteristika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si</a:t>
            </a:r>
            <a:r>
              <a:rPr lang="en-GB" dirty="0" smtClean="0">
                <a:latin typeface="Cambria" panose="02040503050406030204" pitchFamily="18" charset="0"/>
                <a:cs typeface="Arial" pitchFamily="34" charset="0"/>
              </a:rPr>
              <a:t>:</a:t>
            </a:r>
          </a:p>
          <a:p>
            <a:pPr>
              <a:buNone/>
            </a:pPr>
            <a:endParaRPr lang="en-GB" dirty="0" smtClean="0">
              <a:latin typeface="Cambria" panose="02040503050406030204" pitchFamily="18" charset="0"/>
              <a:cs typeface="Arial" pitchFamily="34" charset="0"/>
            </a:endParaRPr>
          </a:p>
          <a:p>
            <a:r>
              <a:rPr lang="en-GB" dirty="0" err="1" smtClean="0">
                <a:latin typeface="Cambria" panose="02040503050406030204" pitchFamily="18" charset="0"/>
                <a:cs typeface="Arial" pitchFamily="34" charset="0"/>
              </a:rPr>
              <a:t>Profesionalizmi</a:t>
            </a:r>
            <a:endParaRPr lang="en-GB" dirty="0" smtClean="0">
              <a:latin typeface="Cambria" panose="02040503050406030204" pitchFamily="18" charset="0"/>
              <a:cs typeface="Arial" pitchFamily="34" charset="0"/>
            </a:endParaRPr>
          </a:p>
          <a:p>
            <a:r>
              <a:rPr lang="en-GB" dirty="0" err="1" smtClean="0">
                <a:latin typeface="Cambria" panose="02040503050406030204" pitchFamily="18" charset="0"/>
                <a:cs typeface="Arial" pitchFamily="34" charset="0"/>
              </a:rPr>
              <a:t>Efikasiteti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dhe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transparenca</a:t>
            </a:r>
            <a:r>
              <a:rPr lang="en-GB" dirty="0" smtClean="0">
                <a:latin typeface="Cambria" panose="02040503050406030204" pitchFamily="18" charset="0"/>
                <a:cs typeface="Arial" pitchFamily="34" charset="0"/>
              </a:rPr>
              <a:t> </a:t>
            </a:r>
          </a:p>
          <a:p>
            <a:r>
              <a:rPr lang="en-GB" dirty="0" err="1" smtClean="0">
                <a:latin typeface="Cambria" panose="02040503050406030204" pitchFamily="18" charset="0"/>
                <a:cs typeface="Arial" pitchFamily="34" charset="0"/>
              </a:rPr>
              <a:t>Llogaridhënja</a:t>
            </a:r>
            <a:endParaRPr lang="en-GB" dirty="0" smtClean="0">
              <a:latin typeface="Cambria" panose="02040503050406030204" pitchFamily="18" charset="0"/>
              <a:cs typeface="Arial" pitchFamily="34" charset="0"/>
            </a:endParaRPr>
          </a:p>
          <a:p>
            <a:r>
              <a:rPr lang="en-GB" dirty="0" err="1" smtClean="0">
                <a:latin typeface="Cambria" panose="02040503050406030204" pitchFamily="18" charset="0"/>
                <a:cs typeface="Arial" pitchFamily="34" charset="0"/>
              </a:rPr>
              <a:t>Etika</a:t>
            </a:r>
            <a:r>
              <a:rPr lang="en-GB" dirty="0" smtClean="0">
                <a:latin typeface="Cambria" panose="02040503050406030204" pitchFamily="18" charset="0"/>
                <a:cs typeface="Arial" pitchFamily="34" charset="0"/>
              </a:rPr>
              <a:t> </a:t>
            </a:r>
          </a:p>
          <a:p>
            <a:r>
              <a:rPr lang="en-GB" dirty="0" err="1" smtClean="0">
                <a:latin typeface="Cambria" panose="02040503050406030204" pitchFamily="18" charset="0"/>
                <a:cs typeface="Arial" pitchFamily="34" charset="0"/>
              </a:rPr>
              <a:t>Rezistenca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ndaj</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korrupsionit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etj</a:t>
            </a:r>
            <a:r>
              <a:rPr lang="en-GB" dirty="0" smtClean="0">
                <a:latin typeface="Cambria" panose="02040503050406030204" pitchFamily="18" charset="0"/>
                <a:cs typeface="Arial" pitchFamily="34" charset="0"/>
              </a:rPr>
              <a:t>.</a:t>
            </a:r>
          </a:p>
          <a:p>
            <a:endParaRPr lang="en-US" dirty="0">
              <a:latin typeface="Cambria" panose="02040503050406030204"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err="1" smtClean="0">
                <a:solidFill>
                  <a:prstClr val="black"/>
                </a:solidFill>
                <a:latin typeface="Cambria"/>
              </a:rPr>
              <a:t>Kontrollet</a:t>
            </a:r>
            <a:r>
              <a:rPr lang="sq-AL" sz="3600" b="1" dirty="0" smtClean="0">
                <a:solidFill>
                  <a:prstClr val="black"/>
                </a:solidFill>
                <a:latin typeface="Cambria"/>
              </a:rPr>
              <a:t> </a:t>
            </a:r>
            <a:r>
              <a:rPr lang="en-GB" sz="3600" b="1" dirty="0" smtClean="0">
                <a:solidFill>
                  <a:prstClr val="black"/>
                </a:solidFill>
                <a:latin typeface="Cambria"/>
              </a:rPr>
              <a:t> </a:t>
            </a:r>
            <a:r>
              <a:rPr lang="sq-AL" sz="3600" b="1" dirty="0" smtClean="0">
                <a:solidFill>
                  <a:prstClr val="black"/>
                </a:solidFill>
                <a:latin typeface="Cambria"/>
              </a:rPr>
              <a:t>në </a:t>
            </a:r>
            <a:r>
              <a:rPr lang="en-GB" sz="3600" b="1" dirty="0" smtClean="0">
                <a:solidFill>
                  <a:prstClr val="black"/>
                </a:solidFill>
                <a:latin typeface="Cambria"/>
              </a:rPr>
              <a:t> </a:t>
            </a:r>
            <a:r>
              <a:rPr lang="sq-AL" sz="3600" b="1" dirty="0" smtClean="0">
                <a:solidFill>
                  <a:prstClr val="black"/>
                </a:solidFill>
                <a:latin typeface="Cambria"/>
              </a:rPr>
              <a:t>fazën </a:t>
            </a:r>
            <a:r>
              <a:rPr lang="en-GB" sz="3600" b="1" dirty="0" smtClean="0">
                <a:solidFill>
                  <a:prstClr val="black"/>
                </a:solidFill>
                <a:latin typeface="Cambria"/>
              </a:rPr>
              <a:t> </a:t>
            </a:r>
            <a:r>
              <a:rPr lang="sq-AL" sz="3600" b="1" smtClean="0">
                <a:solidFill>
                  <a:prstClr val="black"/>
                </a:solidFill>
                <a:latin typeface="Cambria"/>
              </a:rPr>
              <a:t>gjatë </a:t>
            </a:r>
            <a:r>
              <a:rPr lang="sq-AL" sz="3600" b="1" dirty="0" smtClean="0">
                <a:solidFill>
                  <a:prstClr val="black"/>
                </a:solidFill>
                <a:latin typeface="Cambria"/>
              </a:rPr>
              <a:t>tenderimit</a:t>
            </a:r>
            <a:endParaRPr lang="en-US" sz="3600" dirty="0"/>
          </a:p>
        </p:txBody>
      </p:sp>
      <p:sp>
        <p:nvSpPr>
          <p:cNvPr id="3" name="Content Placeholder 2"/>
          <p:cNvSpPr>
            <a:spLocks noGrp="1"/>
          </p:cNvSpPr>
          <p:nvPr>
            <p:ph idx="1"/>
          </p:nvPr>
        </p:nvSpPr>
        <p:spPr>
          <a:xfrm>
            <a:off x="457200" y="1905000"/>
            <a:ext cx="8229600" cy="4191000"/>
          </a:xfrm>
        </p:spPr>
        <p:txBody>
          <a:bodyPr>
            <a:normAutofit fontScale="92500" lnSpcReduction="10000"/>
          </a:bodyPr>
          <a:lstStyle/>
          <a:p>
            <a:r>
              <a:rPr lang="en-US" dirty="0" err="1" smtClean="0">
                <a:latin typeface="Cambria" panose="02040503050406030204" pitchFamily="18" charset="0"/>
              </a:rPr>
              <a:t>Njoftimi</a:t>
            </a:r>
            <a:r>
              <a:rPr lang="en-US" dirty="0" smtClean="0">
                <a:latin typeface="Cambria" panose="02040503050406030204" pitchFamily="18" charset="0"/>
              </a:rPr>
              <a:t> </a:t>
            </a:r>
            <a:r>
              <a:rPr lang="en-US" dirty="0" err="1" smtClean="0">
                <a:latin typeface="Cambria" panose="02040503050406030204" pitchFamily="18" charset="0"/>
              </a:rPr>
              <a:t>për</a:t>
            </a:r>
            <a:r>
              <a:rPr lang="en-US" dirty="0" smtClean="0">
                <a:latin typeface="Cambria" panose="02040503050406030204" pitchFamily="18" charset="0"/>
              </a:rPr>
              <a:t> </a:t>
            </a:r>
            <a:r>
              <a:rPr lang="en-US" dirty="0" err="1" smtClean="0">
                <a:latin typeface="Cambria" panose="02040503050406030204" pitchFamily="18" charset="0"/>
              </a:rPr>
              <a:t>Kontratë</a:t>
            </a:r>
            <a:endParaRPr lang="en-US" dirty="0" smtClean="0">
              <a:latin typeface="Cambria" panose="02040503050406030204" pitchFamily="18" charset="0"/>
            </a:endParaRPr>
          </a:p>
          <a:p>
            <a:r>
              <a:rPr lang="en-US" dirty="0" err="1" smtClean="0">
                <a:latin typeface="Cambria" panose="02040503050406030204" pitchFamily="18" charset="0"/>
              </a:rPr>
              <a:t>Afatet</a:t>
            </a:r>
            <a:r>
              <a:rPr lang="en-US" dirty="0" smtClean="0">
                <a:latin typeface="Cambria" panose="02040503050406030204" pitchFamily="18" charset="0"/>
              </a:rPr>
              <a:t> e </a:t>
            </a:r>
            <a:r>
              <a:rPr lang="en-US" dirty="0" err="1" smtClean="0">
                <a:latin typeface="Cambria" panose="02040503050406030204" pitchFamily="18" charset="0"/>
              </a:rPr>
              <a:t>Tenderimit</a:t>
            </a:r>
            <a:endParaRPr lang="en-US" dirty="0" smtClean="0">
              <a:latin typeface="Cambria" panose="02040503050406030204" pitchFamily="18" charset="0"/>
            </a:endParaRPr>
          </a:p>
          <a:p>
            <a:r>
              <a:rPr lang="en-US" dirty="0" err="1" smtClean="0">
                <a:latin typeface="Cambria" panose="02040503050406030204" pitchFamily="18" charset="0"/>
              </a:rPr>
              <a:t>Ofertimi</a:t>
            </a:r>
            <a:endParaRPr lang="en-US" dirty="0" smtClean="0">
              <a:latin typeface="Cambria" panose="02040503050406030204" pitchFamily="18" charset="0"/>
            </a:endParaRPr>
          </a:p>
          <a:p>
            <a:r>
              <a:rPr lang="en-US" dirty="0" err="1" smtClean="0">
                <a:latin typeface="Cambria" panose="02040503050406030204" pitchFamily="18" charset="0"/>
              </a:rPr>
              <a:t>Hapja</a:t>
            </a:r>
            <a:r>
              <a:rPr lang="en-US" dirty="0" smtClean="0">
                <a:latin typeface="Cambria" panose="02040503050406030204" pitchFamily="18" charset="0"/>
              </a:rPr>
              <a:t> e </a:t>
            </a:r>
            <a:r>
              <a:rPr lang="en-US" dirty="0" err="1" smtClean="0">
                <a:latin typeface="Cambria" panose="02040503050406030204" pitchFamily="18" charset="0"/>
              </a:rPr>
              <a:t>Ofertave</a:t>
            </a:r>
            <a:endParaRPr lang="en-US" dirty="0" smtClean="0">
              <a:latin typeface="Cambria" panose="02040503050406030204" pitchFamily="18" charset="0"/>
            </a:endParaRPr>
          </a:p>
          <a:p>
            <a:r>
              <a:rPr lang="en-US" dirty="0" err="1" smtClean="0">
                <a:latin typeface="Cambria" panose="02040503050406030204" pitchFamily="18" charset="0"/>
              </a:rPr>
              <a:t>Vlerësimi</a:t>
            </a:r>
            <a:r>
              <a:rPr lang="en-US" dirty="0" smtClean="0">
                <a:latin typeface="Cambria" panose="02040503050406030204" pitchFamily="18" charset="0"/>
              </a:rPr>
              <a:t> i </a:t>
            </a:r>
            <a:r>
              <a:rPr lang="en-US" dirty="0" err="1" smtClean="0">
                <a:latin typeface="Cambria" panose="02040503050406030204" pitchFamily="18" charset="0"/>
              </a:rPr>
              <a:t>Ofertave</a:t>
            </a:r>
            <a:r>
              <a:rPr lang="en-US" dirty="0" smtClean="0">
                <a:latin typeface="Cambria" panose="02040503050406030204" pitchFamily="18" charset="0"/>
              </a:rPr>
              <a:t> </a:t>
            </a:r>
          </a:p>
          <a:p>
            <a:r>
              <a:rPr lang="en-US" dirty="0" err="1" smtClean="0">
                <a:latin typeface="Cambria" panose="02040503050406030204" pitchFamily="18" charset="0"/>
              </a:rPr>
              <a:t>Raporti</a:t>
            </a:r>
            <a:r>
              <a:rPr lang="en-US" dirty="0" smtClean="0">
                <a:latin typeface="Cambria" panose="02040503050406030204" pitchFamily="18" charset="0"/>
              </a:rPr>
              <a:t> i </a:t>
            </a:r>
            <a:r>
              <a:rPr lang="en-US" dirty="0" err="1" smtClean="0">
                <a:latin typeface="Cambria" panose="02040503050406030204" pitchFamily="18" charset="0"/>
              </a:rPr>
              <a:t>Vlerësimit</a:t>
            </a:r>
            <a:r>
              <a:rPr lang="en-US" dirty="0" smtClean="0">
                <a:latin typeface="Cambria" panose="02040503050406030204" pitchFamily="18" charset="0"/>
              </a:rPr>
              <a:t> </a:t>
            </a:r>
            <a:r>
              <a:rPr lang="en-US" dirty="0" err="1" smtClean="0">
                <a:latin typeface="Cambria" panose="02040503050406030204" pitchFamily="18" charset="0"/>
              </a:rPr>
              <a:t>të</a:t>
            </a:r>
            <a:r>
              <a:rPr lang="en-US" dirty="0" smtClean="0">
                <a:latin typeface="Cambria" panose="02040503050406030204" pitchFamily="18" charset="0"/>
              </a:rPr>
              <a:t> </a:t>
            </a:r>
            <a:r>
              <a:rPr lang="en-US" dirty="0" err="1" smtClean="0">
                <a:latin typeface="Cambria" panose="02040503050406030204" pitchFamily="18" charset="0"/>
              </a:rPr>
              <a:t>Ofertave</a:t>
            </a:r>
            <a:endParaRPr lang="en-US" dirty="0" smtClean="0">
              <a:latin typeface="Cambria" panose="02040503050406030204" pitchFamily="18" charset="0"/>
            </a:endParaRPr>
          </a:p>
          <a:p>
            <a:r>
              <a:rPr lang="en-US" dirty="0" err="1" smtClean="0">
                <a:latin typeface="Cambria" panose="02040503050406030204" pitchFamily="18" charset="0"/>
              </a:rPr>
              <a:t>Njoftimi</a:t>
            </a:r>
            <a:r>
              <a:rPr lang="en-US" dirty="0" smtClean="0">
                <a:latin typeface="Cambria" panose="02040503050406030204" pitchFamily="18" charset="0"/>
              </a:rPr>
              <a:t> i </a:t>
            </a:r>
            <a:r>
              <a:rPr lang="en-US" dirty="0" err="1" smtClean="0">
                <a:latin typeface="Cambria" panose="02040503050406030204" pitchFamily="18" charset="0"/>
              </a:rPr>
              <a:t>Operatorëve</a:t>
            </a:r>
            <a:r>
              <a:rPr lang="en-US" dirty="0" smtClean="0">
                <a:latin typeface="Cambria" panose="02040503050406030204" pitchFamily="18" charset="0"/>
              </a:rPr>
              <a:t> </a:t>
            </a:r>
            <a:r>
              <a:rPr lang="en-US" dirty="0" err="1" smtClean="0">
                <a:latin typeface="Cambria" panose="02040503050406030204" pitchFamily="18" charset="0"/>
              </a:rPr>
              <a:t>Ekonomik</a:t>
            </a:r>
            <a:endParaRPr lang="en-US" dirty="0" smtClean="0">
              <a:latin typeface="Cambria" panose="02040503050406030204" pitchFamily="18" charset="0"/>
            </a:endParaRPr>
          </a:p>
          <a:p>
            <a:r>
              <a:rPr lang="en-US" dirty="0" err="1" smtClean="0">
                <a:latin typeface="Cambria" panose="02040503050406030204" pitchFamily="18" charset="0"/>
              </a:rPr>
              <a:t>Dhënja</a:t>
            </a:r>
            <a:r>
              <a:rPr lang="en-US" dirty="0" smtClean="0">
                <a:latin typeface="Cambria" panose="02040503050406030204" pitchFamily="18" charset="0"/>
              </a:rPr>
              <a:t> e </a:t>
            </a:r>
            <a:r>
              <a:rPr lang="en-US" dirty="0" err="1" smtClean="0">
                <a:latin typeface="Cambria" panose="02040503050406030204" pitchFamily="18" charset="0"/>
              </a:rPr>
              <a:t>Kontratës</a:t>
            </a:r>
            <a:endParaRPr lang="en-US" dirty="0" smtClean="0">
              <a:latin typeface="Cambria" panose="02040503050406030204" pitchFamily="18" charset="0"/>
            </a:endParaRPr>
          </a:p>
          <a:p>
            <a:endParaRPr lang="en-US" dirty="0" smtClean="0">
              <a:latin typeface="Cambria" panose="02040503050406030204" pitchFamily="18" charset="0"/>
            </a:endParaRP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FR" sz="3600" b="1" dirty="0" err="1" smtClean="0">
                <a:solidFill>
                  <a:prstClr val="black"/>
                </a:solidFill>
                <a:latin typeface="Cambria"/>
              </a:rPr>
              <a:t>Kontrollet</a:t>
            </a:r>
            <a:r>
              <a:rPr lang="fr-FR" sz="3600" b="1" dirty="0" smtClean="0">
                <a:solidFill>
                  <a:prstClr val="black"/>
                </a:solidFill>
                <a:latin typeface="Cambria"/>
              </a:rPr>
              <a:t> pas </a:t>
            </a:r>
            <a:r>
              <a:rPr lang="fr-FR" sz="3600" b="1" dirty="0" err="1" smtClean="0">
                <a:solidFill>
                  <a:prstClr val="black"/>
                </a:solidFill>
                <a:latin typeface="Cambria"/>
              </a:rPr>
              <a:t>dhënies</a:t>
            </a:r>
            <a:r>
              <a:rPr lang="fr-FR" sz="3600" b="1" dirty="0" smtClean="0">
                <a:solidFill>
                  <a:prstClr val="black"/>
                </a:solidFill>
                <a:latin typeface="Cambria"/>
              </a:rPr>
              <a:t> </a:t>
            </a:r>
            <a:r>
              <a:rPr lang="fr-FR" sz="3600" b="1" dirty="0" err="1" smtClean="0">
                <a:solidFill>
                  <a:prstClr val="black"/>
                </a:solidFill>
                <a:latin typeface="Cambria"/>
              </a:rPr>
              <a:t>së</a:t>
            </a:r>
            <a:r>
              <a:rPr lang="fr-FR" sz="3600" b="1" dirty="0" smtClean="0">
                <a:solidFill>
                  <a:prstClr val="black"/>
                </a:solidFill>
                <a:latin typeface="Cambria"/>
              </a:rPr>
              <a:t> </a:t>
            </a:r>
            <a:r>
              <a:rPr lang="fr-FR" sz="3600" b="1" dirty="0" err="1" smtClean="0">
                <a:solidFill>
                  <a:prstClr val="black"/>
                </a:solidFill>
                <a:latin typeface="Cambria"/>
              </a:rPr>
              <a:t>kontratës</a:t>
            </a:r>
            <a:endParaRPr lang="en-US" sz="3600" dirty="0"/>
          </a:p>
        </p:txBody>
      </p:sp>
      <p:sp>
        <p:nvSpPr>
          <p:cNvPr id="3" name="Content Placeholder 2"/>
          <p:cNvSpPr>
            <a:spLocks noGrp="1"/>
          </p:cNvSpPr>
          <p:nvPr>
            <p:ph idx="1"/>
          </p:nvPr>
        </p:nvSpPr>
        <p:spPr>
          <a:xfrm>
            <a:off x="457200" y="2132856"/>
            <a:ext cx="8229600" cy="4248472"/>
          </a:xfrm>
        </p:spPr>
        <p:txBody>
          <a:bodyPr>
            <a:normAutofit/>
          </a:bodyPr>
          <a:lstStyle/>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Respektimi</a:t>
            </a:r>
            <a:r>
              <a:rPr lang="en-US" sz="2400" dirty="0" smtClean="0">
                <a:solidFill>
                  <a:prstClr val="black"/>
                </a:solidFill>
                <a:latin typeface="Cambria" panose="02040503050406030204" pitchFamily="18" charset="0"/>
                <a:cs typeface="Arial" panose="020B0604020202020204" pitchFamily="34" charset="0"/>
              </a:rPr>
              <a:t> i </a:t>
            </a:r>
            <a:r>
              <a:rPr lang="en-US" sz="2400" dirty="0" err="1">
                <a:solidFill>
                  <a:prstClr val="black"/>
                </a:solidFill>
                <a:latin typeface="Cambria" panose="02040503050406030204" pitchFamily="18" charset="0"/>
                <a:cs typeface="Arial" panose="020B0604020202020204" pitchFamily="34" charset="0"/>
              </a:rPr>
              <a:t>a</a:t>
            </a:r>
            <a:r>
              <a:rPr lang="en-US" sz="2400" dirty="0" err="1" smtClean="0">
                <a:solidFill>
                  <a:prstClr val="black"/>
                </a:solidFill>
                <a:latin typeface="Cambria" panose="02040503050406030204" pitchFamily="18" charset="0"/>
                <a:cs typeface="Arial" panose="020B0604020202020204" pitchFamily="34" charset="0"/>
              </a:rPr>
              <a:t>fateve</a:t>
            </a:r>
            <a:r>
              <a:rPr lang="en-US" sz="2400" dirty="0" smtClean="0">
                <a:solidFill>
                  <a:prstClr val="black"/>
                </a:solidFill>
                <a:latin typeface="Cambria" panose="02040503050406030204" pitchFamily="18" charset="0"/>
                <a:cs typeface="Arial" panose="020B0604020202020204" pitchFamily="34" charset="0"/>
              </a:rPr>
              <a:t> </a:t>
            </a:r>
            <a:r>
              <a:rPr lang="en-US" sz="2400" dirty="0" err="1">
                <a:solidFill>
                  <a:prstClr val="black"/>
                </a:solidFill>
                <a:latin typeface="Cambria" panose="02040503050406030204" pitchFamily="18" charset="0"/>
                <a:cs typeface="Arial" panose="020B0604020202020204" pitchFamily="34" charset="0"/>
              </a:rPr>
              <a:t>k</a:t>
            </a:r>
            <a:r>
              <a:rPr lang="en-US" sz="2400" dirty="0" err="1" smtClean="0">
                <a:solidFill>
                  <a:prstClr val="black"/>
                </a:solidFill>
                <a:latin typeface="Cambria" panose="02040503050406030204" pitchFamily="18" charset="0"/>
                <a:cs typeface="Arial" panose="020B0604020202020204" pitchFamily="34" charset="0"/>
              </a:rPr>
              <a:t>ohore</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për</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ankesa</a:t>
            </a:r>
            <a:endParaRPr lang="en-US" sz="2400" dirty="0" smtClean="0">
              <a:solidFill>
                <a:prstClr val="black"/>
              </a:solidFill>
              <a:latin typeface="Cambria" panose="02040503050406030204" pitchFamily="18" charset="0"/>
              <a:cs typeface="Arial" panose="020B0604020202020204" pitchFamily="34" charset="0"/>
            </a:endParaRPr>
          </a:p>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Implementimi</a:t>
            </a:r>
            <a:r>
              <a:rPr lang="en-US" sz="2400" dirty="0" smtClean="0">
                <a:solidFill>
                  <a:prstClr val="black"/>
                </a:solidFill>
                <a:latin typeface="Cambria" panose="02040503050406030204" pitchFamily="18" charset="0"/>
                <a:cs typeface="Arial" panose="020B0604020202020204" pitchFamily="34" charset="0"/>
              </a:rPr>
              <a:t> i </a:t>
            </a:r>
            <a:r>
              <a:rPr lang="en-US" sz="2400" dirty="0" err="1" smtClean="0">
                <a:solidFill>
                  <a:prstClr val="black"/>
                </a:solidFill>
                <a:latin typeface="Cambria" panose="02040503050406030204" pitchFamily="18" charset="0"/>
                <a:cs typeface="Arial" panose="020B0604020202020204" pitchFamily="34" charset="0"/>
              </a:rPr>
              <a:t>Kontratës</a:t>
            </a:r>
            <a:r>
              <a:rPr lang="en-US" sz="2400" dirty="0" smtClean="0">
                <a:solidFill>
                  <a:prstClr val="black"/>
                </a:solidFill>
                <a:latin typeface="Cambria" panose="02040503050406030204" pitchFamily="18" charset="0"/>
                <a:cs typeface="Arial" panose="020B0604020202020204" pitchFamily="34" charset="0"/>
              </a:rPr>
              <a:t> </a:t>
            </a:r>
          </a:p>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Menaxheri</a:t>
            </a:r>
            <a:r>
              <a:rPr lang="en-US" sz="2400" dirty="0" smtClean="0">
                <a:solidFill>
                  <a:prstClr val="black"/>
                </a:solidFill>
                <a:latin typeface="Cambria" panose="02040503050406030204" pitchFamily="18" charset="0"/>
                <a:cs typeface="Arial" panose="020B0604020202020204" pitchFamily="34" charset="0"/>
              </a:rPr>
              <a:t> i </a:t>
            </a:r>
            <a:r>
              <a:rPr lang="en-US" sz="2400" dirty="0" err="1" smtClean="0">
                <a:solidFill>
                  <a:prstClr val="black"/>
                </a:solidFill>
                <a:latin typeface="Cambria" panose="02040503050406030204" pitchFamily="18" charset="0"/>
                <a:cs typeface="Arial" panose="020B0604020202020204" pitchFamily="34" charset="0"/>
              </a:rPr>
              <a:t>Kontratës</a:t>
            </a:r>
            <a:endParaRPr lang="en-US" sz="2400" dirty="0" smtClean="0">
              <a:solidFill>
                <a:prstClr val="black"/>
              </a:solidFill>
              <a:latin typeface="Cambria" panose="02040503050406030204" pitchFamily="18" charset="0"/>
              <a:cs typeface="Arial" panose="020B0604020202020204" pitchFamily="34" charset="0"/>
            </a:endParaRPr>
          </a:p>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Ndryshimet</a:t>
            </a:r>
            <a:r>
              <a:rPr lang="en-US" sz="2400" dirty="0" smtClean="0">
                <a:solidFill>
                  <a:prstClr val="black"/>
                </a:solidFill>
                <a:latin typeface="Cambria" panose="02040503050406030204" pitchFamily="18" charset="0"/>
                <a:cs typeface="Arial" panose="020B0604020202020204" pitchFamily="34" charset="0"/>
              </a:rPr>
              <a:t> e </a:t>
            </a:r>
            <a:r>
              <a:rPr lang="en-US" sz="2400" dirty="0" err="1" smtClean="0">
                <a:solidFill>
                  <a:prstClr val="black"/>
                </a:solidFill>
                <a:latin typeface="Cambria" panose="02040503050406030204" pitchFamily="18" charset="0"/>
                <a:cs typeface="Arial" panose="020B0604020202020204" pitchFamily="34" charset="0"/>
              </a:rPr>
              <a:t>Kontratës</a:t>
            </a:r>
            <a:endParaRPr lang="en-US" sz="2400" dirty="0" smtClean="0">
              <a:solidFill>
                <a:prstClr val="black"/>
              </a:solidFill>
              <a:latin typeface="Cambria" panose="02040503050406030204" pitchFamily="18" charset="0"/>
              <a:cs typeface="Arial" panose="020B0604020202020204" pitchFamily="34" charset="0"/>
            </a:endParaRPr>
          </a:p>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Raportet</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përfundimtare</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të</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pranimit</a:t>
            </a:r>
            <a:endParaRPr lang="en-US" sz="2400" dirty="0" smtClean="0">
              <a:solidFill>
                <a:prstClr val="black"/>
              </a:solidFill>
              <a:latin typeface="Cambria" panose="02040503050406030204" pitchFamily="18" charset="0"/>
              <a:cs typeface="Arial" panose="020B0604020202020204" pitchFamily="34" charset="0"/>
            </a:endParaRPr>
          </a:p>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Pagesat</a:t>
            </a:r>
            <a:r>
              <a:rPr lang="en-US" sz="2400" dirty="0" smtClean="0">
                <a:solidFill>
                  <a:prstClr val="black"/>
                </a:solidFill>
                <a:latin typeface="Cambria" panose="02040503050406030204" pitchFamily="18" charset="0"/>
                <a:cs typeface="Arial" panose="020B0604020202020204" pitchFamily="34" charset="0"/>
              </a:rPr>
              <a:t> </a:t>
            </a:r>
          </a:p>
          <a:p>
            <a:pPr lvl="0" algn="just">
              <a:lnSpc>
                <a:spcPct val="110000"/>
              </a:lnSpc>
            </a:pPr>
            <a:r>
              <a:rPr lang="en-US" sz="2400" dirty="0" err="1" smtClean="0">
                <a:solidFill>
                  <a:prstClr val="black"/>
                </a:solidFill>
                <a:latin typeface="Cambria" panose="02040503050406030204" pitchFamily="18" charset="0"/>
                <a:cs typeface="Arial" panose="020B0604020202020204" pitchFamily="34" charset="0"/>
              </a:rPr>
              <a:t>Monitorimi</a:t>
            </a:r>
            <a:r>
              <a:rPr lang="en-US" sz="2400" dirty="0" smtClean="0">
                <a:solidFill>
                  <a:prstClr val="black"/>
                </a:solidFill>
                <a:latin typeface="Cambria" panose="02040503050406030204" pitchFamily="18" charset="0"/>
                <a:cs typeface="Arial" panose="020B0604020202020204" pitchFamily="34" charset="0"/>
              </a:rPr>
              <a:t> i </a:t>
            </a:r>
            <a:r>
              <a:rPr lang="en-US" sz="2400" dirty="0" err="1" smtClean="0">
                <a:solidFill>
                  <a:prstClr val="black"/>
                </a:solidFill>
                <a:latin typeface="Cambria" panose="02040503050406030204" pitchFamily="18" charset="0"/>
                <a:cs typeface="Arial" panose="020B0604020202020204" pitchFamily="34" charset="0"/>
              </a:rPr>
              <a:t>Menaxhimit</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të</a:t>
            </a:r>
            <a:r>
              <a:rPr lang="en-US" sz="2400" dirty="0" smtClean="0">
                <a:solidFill>
                  <a:prstClr val="black"/>
                </a:solidFill>
                <a:latin typeface="Cambria" panose="02040503050406030204" pitchFamily="18" charset="0"/>
                <a:cs typeface="Arial" panose="020B0604020202020204" pitchFamily="34" charset="0"/>
              </a:rPr>
              <a:t> </a:t>
            </a:r>
            <a:r>
              <a:rPr lang="en-US" sz="2400" dirty="0" err="1" smtClean="0">
                <a:solidFill>
                  <a:prstClr val="black"/>
                </a:solidFill>
                <a:latin typeface="Cambria" panose="02040503050406030204" pitchFamily="18" charset="0"/>
                <a:cs typeface="Arial" panose="020B0604020202020204" pitchFamily="34" charset="0"/>
              </a:rPr>
              <a:t>Kontratave</a:t>
            </a:r>
            <a:endParaRPr lang="sq-AL" sz="2400" dirty="0" smtClean="0">
              <a:solidFill>
                <a:prstClr val="black"/>
              </a:solidFill>
              <a:latin typeface="Cambria" panose="02040503050406030204" pitchFamily="18" charset="0"/>
              <a:cs typeface="Arial" panose="020B0604020202020204" pitchFamily="34" charset="0"/>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q-AL" sz="3600" dirty="0" smtClean="0">
                <a:latin typeface="Cambria" panose="02040503050406030204" pitchFamily="18" charset="0"/>
              </a:rPr>
              <a:t>Konflikti i Interesit si fenomen </a:t>
            </a:r>
            <a:r>
              <a:rPr lang="sq-AL" sz="3600" dirty="0" err="1" smtClean="0">
                <a:latin typeface="Cambria" panose="02040503050406030204" pitchFamily="18" charset="0"/>
              </a:rPr>
              <a:t>korruptiv</a:t>
            </a:r>
            <a:endParaRPr lang="sq-AL" sz="3600" dirty="0">
              <a:latin typeface="Cambria" panose="02040503050406030204" pitchFamily="18" charset="0"/>
            </a:endParaRPr>
          </a:p>
        </p:txBody>
      </p:sp>
      <p:sp>
        <p:nvSpPr>
          <p:cNvPr id="3" name="Content Placeholder 2"/>
          <p:cNvSpPr>
            <a:spLocks noGrp="1"/>
          </p:cNvSpPr>
          <p:nvPr>
            <p:ph idx="1"/>
          </p:nvPr>
        </p:nvSpPr>
        <p:spPr>
          <a:xfrm>
            <a:off x="457200" y="1988840"/>
            <a:ext cx="8229600" cy="4137323"/>
          </a:xfrm>
        </p:spPr>
        <p:txBody>
          <a:bodyPr>
            <a:normAutofit fontScale="85000" lnSpcReduction="20000"/>
          </a:bodyPr>
          <a:lstStyle/>
          <a:p>
            <a:pPr marL="0" indent="0" algn="just">
              <a:lnSpc>
                <a:spcPct val="120000"/>
              </a:lnSpc>
              <a:buNone/>
            </a:pPr>
            <a:r>
              <a:rPr lang="sq-AL" sz="3000" dirty="0" smtClean="0">
                <a:latin typeface="Cambria" panose="02040503050406030204" pitchFamily="18" charset="0"/>
              </a:rPr>
              <a:t>Ligji për parandalimin e konfliktit të interesit Nr</a:t>
            </a:r>
            <a:r>
              <a:rPr lang="sq-AL" sz="3000" dirty="0">
                <a:latin typeface="Cambria" panose="02040503050406030204" pitchFamily="18" charset="0"/>
              </a:rPr>
              <a:t>. </a:t>
            </a:r>
            <a:r>
              <a:rPr lang="sq-AL" sz="3000" dirty="0" smtClean="0">
                <a:latin typeface="Cambria" panose="02040503050406030204" pitchFamily="18" charset="0"/>
              </a:rPr>
              <a:t>04/L-051, trajton një </a:t>
            </a:r>
            <a:r>
              <a:rPr lang="sq-AL" sz="3000" dirty="0">
                <a:latin typeface="Cambria" panose="02040503050406030204" pitchFamily="18" charset="0"/>
              </a:rPr>
              <a:t>çështje </a:t>
            </a:r>
            <a:r>
              <a:rPr lang="sq-AL" sz="3000" dirty="0" smtClean="0">
                <a:latin typeface="Cambria" panose="02040503050406030204" pitchFamily="18" charset="0"/>
              </a:rPr>
              <a:t>të </a:t>
            </a:r>
            <a:r>
              <a:rPr lang="sq-AL" sz="3000" dirty="0">
                <a:latin typeface="Cambria" panose="02040503050406030204" pitchFamily="18" charset="0"/>
              </a:rPr>
              <a:t>re në teorinë dhe praktikën juridike në Kosovë. </a:t>
            </a:r>
            <a:r>
              <a:rPr lang="sq-AL" sz="3000" dirty="0" smtClean="0">
                <a:latin typeface="Cambria" panose="02040503050406030204" pitchFamily="18" charset="0"/>
              </a:rPr>
              <a:t> </a:t>
            </a:r>
            <a:endParaRPr lang="en-US" sz="3000" dirty="0" smtClean="0">
              <a:latin typeface="Cambria" panose="02040503050406030204" pitchFamily="18" charset="0"/>
            </a:endParaRPr>
          </a:p>
          <a:p>
            <a:pPr marL="0" indent="0" algn="just">
              <a:lnSpc>
                <a:spcPct val="120000"/>
              </a:lnSpc>
              <a:buNone/>
            </a:pPr>
            <a:r>
              <a:rPr lang="sq-AL" sz="3000" dirty="0" smtClean="0">
                <a:latin typeface="Cambria" panose="02040503050406030204" pitchFamily="18" charset="0"/>
              </a:rPr>
              <a:t>Sipas këtij ligji</a:t>
            </a:r>
            <a:r>
              <a:rPr lang="sq-AL" sz="3000" dirty="0">
                <a:latin typeface="Cambria" panose="02040503050406030204" pitchFamily="18" charset="0"/>
              </a:rPr>
              <a:t>, konflikt i interesit është gjendja e mospajtimit ndërmjet detyrës publike dhe interesave private të zyrtarit të lartë, kur ai ka interesa private të drejtpërdrejtë ose të tërthorta, personale ose pasurore, të cilat ndikojnë, mund të ndikojnë ose duket sikur ndikojnë në ligjshmërinë, transparencën, objektivitetin dhe paanësinë e tij gjatë ushtrimit të funksionit publik. </a:t>
            </a:r>
            <a:endParaRPr lang="sq-AL" sz="3000" dirty="0" smtClean="0">
              <a:latin typeface="Cambria" panose="02040503050406030204" pitchFamily="18" charset="0"/>
            </a:endParaRPr>
          </a:p>
          <a:p>
            <a:pPr marL="0" indent="0">
              <a:buNone/>
            </a:pPr>
            <a:endParaRPr lang="sq-AL" dirty="0" smtClean="0"/>
          </a:p>
          <a:p>
            <a:pPr marL="0" indent="0">
              <a:buNone/>
            </a:pPr>
            <a:endParaRPr lang="sq-AL" dirty="0"/>
          </a:p>
        </p:txBody>
      </p:sp>
    </p:spTree>
    <p:extLst>
      <p:ext uri="{BB962C8B-B14F-4D97-AF65-F5344CB8AC3E}">
        <p14:creationId xmlns:p14="http://schemas.microsoft.com/office/powerpoint/2010/main" val="27915080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q-AL" sz="3600" dirty="0" smtClean="0">
                <a:latin typeface="Cambria" panose="02040503050406030204" pitchFamily="18" charset="0"/>
              </a:rPr>
              <a:t>Konflikti i Interesit me LPP</a:t>
            </a:r>
            <a:endParaRPr lang="sq-AL" sz="3600" dirty="0">
              <a:latin typeface="Cambria" panose="02040503050406030204" pitchFamily="18" charset="0"/>
            </a:endParaRPr>
          </a:p>
        </p:txBody>
      </p:sp>
      <p:sp>
        <p:nvSpPr>
          <p:cNvPr id="3" name="Content Placeholder 2"/>
          <p:cNvSpPr>
            <a:spLocks noGrp="1"/>
          </p:cNvSpPr>
          <p:nvPr>
            <p:ph idx="1"/>
          </p:nvPr>
        </p:nvSpPr>
        <p:spPr>
          <a:xfrm>
            <a:off x="457200" y="2060848"/>
            <a:ext cx="8229600" cy="4065315"/>
          </a:xfrm>
        </p:spPr>
        <p:txBody>
          <a:bodyPr>
            <a:noAutofit/>
          </a:bodyPr>
          <a:lstStyle/>
          <a:p>
            <a:pPr marL="0" indent="0" algn="just">
              <a:buNone/>
            </a:pPr>
            <a:r>
              <a:rPr lang="sq-AL" sz="2400" dirty="0" smtClean="0">
                <a:latin typeface="Cambria" panose="02040503050406030204" pitchFamily="18" charset="0"/>
              </a:rPr>
              <a:t>Konfliktin e Interesit e parasheh edhe Ligji i Prokurimit Publik</a:t>
            </a:r>
            <a:r>
              <a:rPr lang="en-US" sz="2400" dirty="0" smtClean="0">
                <a:latin typeface="Cambria" panose="02040503050406030204" pitchFamily="18" charset="0"/>
              </a:rPr>
              <a:t>.</a:t>
            </a:r>
          </a:p>
          <a:p>
            <a:pPr marL="0" indent="0" algn="just">
              <a:buNone/>
            </a:pPr>
            <a:r>
              <a:rPr lang="en-US" sz="2400" dirty="0" err="1" smtClean="0">
                <a:latin typeface="Cambria" panose="02040503050406030204" pitchFamily="18" charset="0"/>
              </a:rPr>
              <a:t>Qëllimi</a:t>
            </a:r>
            <a:r>
              <a:rPr lang="en-US" sz="2400" dirty="0" smtClean="0">
                <a:latin typeface="Cambria" panose="02040503050406030204" pitchFamily="18" charset="0"/>
              </a:rPr>
              <a:t> i </a:t>
            </a:r>
            <a:r>
              <a:rPr lang="en-US" sz="2400" dirty="0" err="1" smtClean="0">
                <a:latin typeface="Cambria" panose="02040503050406030204" pitchFamily="18" charset="0"/>
              </a:rPr>
              <a:t>definimit</a:t>
            </a:r>
            <a:r>
              <a:rPr lang="en-US" sz="2400" dirty="0" smtClean="0">
                <a:latin typeface="Cambria" panose="02040503050406030204" pitchFamily="18" charset="0"/>
              </a:rPr>
              <a:t> t</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konfliktit</a:t>
            </a:r>
            <a:r>
              <a:rPr lang="en-US" sz="2400" dirty="0" smtClean="0">
                <a:latin typeface="Cambria" panose="02040503050406030204" pitchFamily="18" charset="0"/>
              </a:rPr>
              <a:t> t</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interesit</a:t>
            </a:r>
            <a:r>
              <a:rPr lang="en-US" sz="2400" dirty="0" smtClean="0">
                <a:latin typeface="Cambria" panose="02040503050406030204" pitchFamily="18" charset="0"/>
              </a:rPr>
              <a:t> n</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fush</a:t>
            </a:r>
            <a:r>
              <a:rPr lang="sq-AL" sz="2400" dirty="0" smtClean="0">
                <a:latin typeface="Cambria" panose="02040503050406030204" pitchFamily="18" charset="0"/>
              </a:rPr>
              <a:t>ë</a:t>
            </a:r>
            <a:r>
              <a:rPr lang="en-US" sz="2400" dirty="0" smtClean="0">
                <a:latin typeface="Cambria" panose="02040503050406030204" pitchFamily="18" charset="0"/>
              </a:rPr>
              <a:t>n e </a:t>
            </a:r>
            <a:r>
              <a:rPr lang="en-US" sz="2400" dirty="0" err="1" smtClean="0">
                <a:latin typeface="Cambria" panose="02040503050406030204" pitchFamily="18" charset="0"/>
              </a:rPr>
              <a:t>prokurimit</a:t>
            </a:r>
            <a:r>
              <a:rPr lang="en-US" sz="2400" dirty="0" smtClean="0">
                <a:latin typeface="Cambria" panose="02040503050406030204" pitchFamily="18" charset="0"/>
              </a:rPr>
              <a:t> </a:t>
            </a:r>
            <a:r>
              <a:rPr lang="en-US" sz="2400" dirty="0" err="1" smtClean="0">
                <a:latin typeface="Cambria" panose="02040503050406030204" pitchFamily="18" charset="0"/>
              </a:rPr>
              <a:t>publik</a:t>
            </a:r>
            <a:r>
              <a:rPr lang="en-US" sz="2400" dirty="0" smtClean="0">
                <a:latin typeface="Cambria" panose="02040503050406030204" pitchFamily="18" charset="0"/>
              </a:rPr>
              <a:t> </a:t>
            </a:r>
            <a:r>
              <a:rPr lang="en-US" sz="2400" dirty="0" err="1" smtClean="0">
                <a:latin typeface="Cambria" panose="02040503050406030204" pitchFamily="18" charset="0"/>
              </a:rPr>
              <a:t>ësht</a:t>
            </a:r>
            <a:r>
              <a:rPr lang="sq-AL" sz="2400" dirty="0" smtClean="0">
                <a:latin typeface="Cambria" panose="02040503050406030204" pitchFamily="18" charset="0"/>
              </a:rPr>
              <a:t>ë</a:t>
            </a:r>
            <a:r>
              <a:rPr lang="en-US" sz="2400" dirty="0" smtClean="0">
                <a:latin typeface="Cambria" panose="02040503050406030204" pitchFamily="18" charset="0"/>
              </a:rPr>
              <a:t> q</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zyrtar</a:t>
            </a:r>
            <a:r>
              <a:rPr lang="sq-AL" sz="2400" dirty="0" smtClean="0">
                <a:latin typeface="Cambria" panose="02040503050406030204" pitchFamily="18" charset="0"/>
              </a:rPr>
              <a:t>ë</a:t>
            </a:r>
            <a:r>
              <a:rPr lang="en-US" sz="2400" dirty="0" smtClean="0">
                <a:latin typeface="Cambria" panose="02040503050406030204" pitchFamily="18" charset="0"/>
              </a:rPr>
              <a:t>t e </a:t>
            </a:r>
            <a:r>
              <a:rPr lang="en-US" sz="2400" dirty="0" err="1" smtClean="0">
                <a:latin typeface="Cambria" panose="02040503050406030204" pitchFamily="18" charset="0"/>
              </a:rPr>
              <a:t>prokurimit</a:t>
            </a:r>
            <a:r>
              <a:rPr lang="en-US" sz="2400" dirty="0" smtClean="0">
                <a:latin typeface="Cambria" panose="02040503050406030204" pitchFamily="18" charset="0"/>
              </a:rPr>
              <a:t> t</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veprojn</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çdo</a:t>
            </a:r>
            <a:r>
              <a:rPr lang="en-US" sz="2400" dirty="0" smtClean="0">
                <a:latin typeface="Cambria" panose="02040503050406030204" pitchFamily="18" charset="0"/>
              </a:rPr>
              <a:t> her</a:t>
            </a:r>
            <a:r>
              <a:rPr lang="sq-AL" sz="2400" dirty="0">
                <a:latin typeface="Cambria" panose="02040503050406030204" pitchFamily="18" charset="0"/>
              </a:rPr>
              <a:t>ë</a:t>
            </a:r>
            <a:r>
              <a:rPr lang="en-US" sz="2400" dirty="0" smtClean="0">
                <a:latin typeface="Cambria" panose="02040503050406030204" pitchFamily="18" charset="0"/>
              </a:rPr>
              <a:t> n</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pajtim</a:t>
            </a:r>
            <a:r>
              <a:rPr lang="en-US" sz="2400" dirty="0" smtClean="0">
                <a:latin typeface="Cambria" panose="02040503050406030204" pitchFamily="18" charset="0"/>
              </a:rPr>
              <a:t> me </a:t>
            </a:r>
            <a:r>
              <a:rPr lang="en-US" sz="2400" dirty="0" err="1" smtClean="0">
                <a:latin typeface="Cambria" panose="02040503050406030204" pitchFamily="18" charset="0"/>
              </a:rPr>
              <a:t>pergjegj</a:t>
            </a:r>
            <a:r>
              <a:rPr lang="sq-AL" sz="2400" dirty="0" smtClean="0">
                <a:latin typeface="Cambria" panose="02040503050406030204" pitchFamily="18" charset="0"/>
              </a:rPr>
              <a:t>ë</a:t>
            </a:r>
            <a:r>
              <a:rPr lang="en-US" sz="2400" dirty="0" smtClean="0">
                <a:latin typeface="Cambria" panose="02040503050406030204" pitchFamily="18" charset="0"/>
              </a:rPr>
              <a:t>sit e </a:t>
            </a:r>
            <a:r>
              <a:rPr lang="en-US" sz="2400" dirty="0" err="1" smtClean="0">
                <a:latin typeface="Cambria" panose="02040503050406030204" pitchFamily="18" charset="0"/>
              </a:rPr>
              <a:t>tyre</a:t>
            </a:r>
            <a:r>
              <a:rPr lang="en-US" sz="2400" dirty="0" smtClean="0">
                <a:latin typeface="Cambria" panose="02040503050406030204" pitchFamily="18" charset="0"/>
              </a:rPr>
              <a:t>, </a:t>
            </a:r>
            <a:r>
              <a:rPr lang="en-US" sz="2400" dirty="0" err="1" smtClean="0">
                <a:latin typeface="Cambria" panose="02040503050406030204" pitchFamily="18" charset="0"/>
              </a:rPr>
              <a:t>dhe</a:t>
            </a:r>
            <a:r>
              <a:rPr lang="en-US" sz="2400" dirty="0" smtClean="0">
                <a:latin typeface="Cambria" panose="02040503050406030204" pitchFamily="18" charset="0"/>
              </a:rPr>
              <a:t> </a:t>
            </a:r>
            <a:r>
              <a:rPr lang="en-US" sz="2400" dirty="0" err="1" smtClean="0">
                <a:latin typeface="Cambria" panose="02040503050406030204" pitchFamily="18" charset="0"/>
              </a:rPr>
              <a:t>sjellja</a:t>
            </a:r>
            <a:r>
              <a:rPr lang="en-US" sz="2400" dirty="0" smtClean="0">
                <a:latin typeface="Cambria" panose="02040503050406030204" pitchFamily="18" charset="0"/>
              </a:rPr>
              <a:t> e </a:t>
            </a:r>
            <a:r>
              <a:rPr lang="en-US" sz="2400" dirty="0" err="1" smtClean="0">
                <a:latin typeface="Cambria" panose="02040503050406030204" pitchFamily="18" charset="0"/>
              </a:rPr>
              <a:t>tyre</a:t>
            </a:r>
            <a:r>
              <a:rPr lang="en-US" sz="2400" dirty="0" smtClean="0">
                <a:latin typeface="Cambria" panose="02040503050406030204" pitchFamily="18" charset="0"/>
              </a:rPr>
              <a:t> </a:t>
            </a:r>
            <a:r>
              <a:rPr lang="en-US" sz="2400" dirty="0" err="1" smtClean="0">
                <a:latin typeface="Cambria" panose="02040503050406030204" pitchFamily="18" charset="0"/>
              </a:rPr>
              <a:t>mos</a:t>
            </a:r>
            <a:r>
              <a:rPr lang="en-US" sz="2400" dirty="0" smtClean="0">
                <a:latin typeface="Cambria" panose="02040503050406030204" pitchFamily="18" charset="0"/>
              </a:rPr>
              <a:t> t</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ket</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efekt</a:t>
            </a:r>
            <a:r>
              <a:rPr lang="en-US" sz="2400" dirty="0" smtClean="0">
                <a:latin typeface="Cambria" panose="02040503050406030204" pitchFamily="18" charset="0"/>
              </a:rPr>
              <a:t> t</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demsh</a:t>
            </a:r>
            <a:r>
              <a:rPr lang="sq-AL" sz="2400" dirty="0" smtClean="0">
                <a:latin typeface="Cambria" panose="02040503050406030204" pitchFamily="18" charset="0"/>
              </a:rPr>
              <a:t>ë</a:t>
            </a:r>
            <a:r>
              <a:rPr lang="en-US" sz="2400" dirty="0" smtClean="0">
                <a:latin typeface="Cambria" panose="02040503050406030204" pitchFamily="18" charset="0"/>
              </a:rPr>
              <a:t>m n</a:t>
            </a:r>
            <a:r>
              <a:rPr lang="sq-AL" sz="2400" dirty="0" smtClean="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institucionin</a:t>
            </a:r>
            <a:r>
              <a:rPr lang="en-US" sz="2400" dirty="0" smtClean="0">
                <a:latin typeface="Cambria" panose="02040503050406030204" pitchFamily="18" charset="0"/>
              </a:rPr>
              <a:t> p</a:t>
            </a:r>
            <a:r>
              <a:rPr lang="sq-AL" sz="2400" dirty="0" smtClean="0">
                <a:latin typeface="Cambria" panose="02040503050406030204" pitchFamily="18" charset="0"/>
              </a:rPr>
              <a:t>ë</a:t>
            </a:r>
            <a:r>
              <a:rPr lang="en-US" sz="2400" dirty="0" smtClean="0">
                <a:latin typeface="Cambria" panose="02040503050406030204" pitchFamily="18" charset="0"/>
              </a:rPr>
              <a:t>r t</a:t>
            </a:r>
            <a:r>
              <a:rPr lang="sq-AL" sz="2400" dirty="0">
                <a:latin typeface="Cambria" panose="02040503050406030204" pitchFamily="18" charset="0"/>
              </a:rPr>
              <a:t>ë</a:t>
            </a:r>
            <a:r>
              <a:rPr lang="en-US" sz="2400" dirty="0" smtClean="0">
                <a:latin typeface="Cambria" panose="02040503050406030204" pitchFamily="18" charset="0"/>
              </a:rPr>
              <a:t> </a:t>
            </a:r>
            <a:r>
              <a:rPr lang="en-US" sz="2400" dirty="0" err="1" smtClean="0">
                <a:latin typeface="Cambria" panose="02040503050406030204" pitchFamily="18" charset="0"/>
              </a:rPr>
              <a:t>cilin</a:t>
            </a:r>
            <a:r>
              <a:rPr lang="en-US" sz="2400" dirty="0" smtClean="0">
                <a:latin typeface="Cambria" panose="02040503050406030204" pitchFamily="18" charset="0"/>
              </a:rPr>
              <a:t> </a:t>
            </a:r>
            <a:r>
              <a:rPr lang="en-US" sz="2400" dirty="0" err="1" smtClean="0">
                <a:latin typeface="Cambria" panose="02040503050406030204" pitchFamily="18" charset="0"/>
              </a:rPr>
              <a:t>punojn</a:t>
            </a:r>
            <a:r>
              <a:rPr lang="sq-AL" sz="2400" dirty="0" smtClean="0">
                <a:latin typeface="Cambria" panose="02040503050406030204" pitchFamily="18" charset="0"/>
              </a:rPr>
              <a:t>ë</a:t>
            </a:r>
            <a:r>
              <a:rPr lang="en-US" sz="2400" dirty="0" smtClean="0">
                <a:latin typeface="Cambria" panose="02040503050406030204" pitchFamily="18" charset="0"/>
              </a:rPr>
              <a:t>. </a:t>
            </a:r>
          </a:p>
          <a:p>
            <a:pPr marL="0" indent="0" algn="just">
              <a:buNone/>
            </a:pPr>
            <a:r>
              <a:rPr lang="en-US" sz="2400" dirty="0" err="1" smtClean="0">
                <a:latin typeface="Cambria" panose="02040503050406030204" pitchFamily="18" charset="0"/>
              </a:rPr>
              <a:t>Kodi</a:t>
            </a:r>
            <a:r>
              <a:rPr lang="en-US" sz="2400" dirty="0" smtClean="0">
                <a:latin typeface="Cambria" panose="02040503050406030204" pitchFamily="18" charset="0"/>
              </a:rPr>
              <a:t> </a:t>
            </a:r>
            <a:r>
              <a:rPr lang="en-US" sz="2400" dirty="0" err="1" smtClean="0">
                <a:latin typeface="Cambria" panose="02040503050406030204" pitchFamily="18" charset="0"/>
              </a:rPr>
              <a:t>Etik</a:t>
            </a:r>
            <a:r>
              <a:rPr lang="en-US" sz="2400" dirty="0" smtClean="0">
                <a:latin typeface="Cambria" panose="02040503050406030204" pitchFamily="18" charset="0"/>
              </a:rPr>
              <a:t>, </a:t>
            </a:r>
            <a:r>
              <a:rPr lang="en-US" sz="2400" dirty="0" err="1" smtClean="0">
                <a:latin typeface="Cambria" panose="02040503050406030204" pitchFamily="18" charset="0"/>
              </a:rPr>
              <a:t>konfliktin</a:t>
            </a:r>
            <a:r>
              <a:rPr lang="en-US" sz="2400" dirty="0" smtClean="0">
                <a:latin typeface="Cambria" panose="02040503050406030204" pitchFamily="18" charset="0"/>
              </a:rPr>
              <a:t> e </a:t>
            </a:r>
            <a:r>
              <a:rPr lang="en-US" sz="2400" dirty="0" err="1" smtClean="0">
                <a:latin typeface="Cambria" panose="02040503050406030204" pitchFamily="18" charset="0"/>
              </a:rPr>
              <a:t>interesit</a:t>
            </a:r>
            <a:r>
              <a:rPr lang="en-US" sz="2400" dirty="0" smtClean="0">
                <a:latin typeface="Cambria" panose="02040503050406030204" pitchFamily="18" charset="0"/>
              </a:rPr>
              <a:t> </a:t>
            </a:r>
            <a:r>
              <a:rPr lang="en-US" sz="2400" dirty="0" err="1" smtClean="0">
                <a:latin typeface="Cambria" panose="02040503050406030204" pitchFamily="18" charset="0"/>
              </a:rPr>
              <a:t>në</a:t>
            </a:r>
            <a:r>
              <a:rPr lang="en-US" sz="2400" dirty="0" smtClean="0">
                <a:latin typeface="Cambria" panose="02040503050406030204" pitchFamily="18" charset="0"/>
              </a:rPr>
              <a:t> </a:t>
            </a:r>
            <a:r>
              <a:rPr lang="en-US" sz="2400" dirty="0" err="1" smtClean="0">
                <a:latin typeface="Cambria" panose="02040503050406030204" pitchFamily="18" charset="0"/>
              </a:rPr>
              <a:t>fush</a:t>
            </a:r>
            <a:r>
              <a:rPr lang="sq-AL" sz="2400" dirty="0" smtClean="0">
                <a:latin typeface="Cambria" panose="02040503050406030204" pitchFamily="18" charset="0"/>
              </a:rPr>
              <a:t>ë</a:t>
            </a:r>
            <a:r>
              <a:rPr lang="en-US" sz="2400" dirty="0" smtClean="0">
                <a:latin typeface="Cambria" panose="02040503050406030204" pitchFamily="18" charset="0"/>
              </a:rPr>
              <a:t>n e </a:t>
            </a:r>
            <a:r>
              <a:rPr lang="en-US" sz="2400" dirty="0" err="1" smtClean="0">
                <a:latin typeface="Cambria" panose="02040503050406030204" pitchFamily="18" charset="0"/>
              </a:rPr>
              <a:t>prokurimit</a:t>
            </a:r>
            <a:r>
              <a:rPr lang="en-US" sz="2400" dirty="0" smtClean="0">
                <a:latin typeface="Cambria" panose="02040503050406030204" pitchFamily="18" charset="0"/>
              </a:rPr>
              <a:t> </a:t>
            </a:r>
            <a:r>
              <a:rPr lang="en-US" sz="2400" dirty="0" err="1" smtClean="0">
                <a:latin typeface="Cambria" panose="02040503050406030204" pitchFamily="18" charset="0"/>
              </a:rPr>
              <a:t>publik</a:t>
            </a:r>
            <a:r>
              <a:rPr lang="en-US" sz="2400" dirty="0" smtClean="0">
                <a:latin typeface="Cambria" panose="02040503050406030204" pitchFamily="18" charset="0"/>
              </a:rPr>
              <a:t> e </a:t>
            </a:r>
            <a:r>
              <a:rPr lang="en-US" sz="2400" dirty="0" err="1" smtClean="0">
                <a:latin typeface="Cambria" panose="02040503050406030204" pitchFamily="18" charset="0"/>
              </a:rPr>
              <a:t>trajton</a:t>
            </a:r>
            <a:r>
              <a:rPr lang="en-US" sz="2400" dirty="0">
                <a:latin typeface="Cambria" panose="02040503050406030204" pitchFamily="18" charset="0"/>
              </a:rPr>
              <a:t> </a:t>
            </a:r>
            <a:r>
              <a:rPr lang="en-US" sz="2400" dirty="0" err="1" smtClean="0">
                <a:latin typeface="Cambria" panose="02040503050406030204" pitchFamily="18" charset="0"/>
              </a:rPr>
              <a:t>si</a:t>
            </a:r>
            <a:r>
              <a:rPr lang="en-US" sz="2400" dirty="0" smtClean="0">
                <a:latin typeface="Cambria" panose="02040503050406030204" pitchFamily="18" charset="0"/>
              </a:rPr>
              <a:t> </a:t>
            </a:r>
            <a:r>
              <a:rPr lang="en-US" sz="2400" dirty="0" err="1" smtClean="0">
                <a:latin typeface="Cambria" panose="02040503050406030204" pitchFamily="18" charset="0"/>
              </a:rPr>
              <a:t>në</a:t>
            </a:r>
            <a:r>
              <a:rPr lang="en-US" sz="2400" dirty="0" smtClean="0">
                <a:latin typeface="Cambria" panose="02040503050406030204" pitchFamily="18" charset="0"/>
              </a:rPr>
              <a:t> </a:t>
            </a:r>
            <a:r>
              <a:rPr lang="en-US" sz="2400" dirty="0" err="1" smtClean="0">
                <a:latin typeface="Cambria" panose="02040503050406030204" pitchFamily="18" charset="0"/>
              </a:rPr>
              <a:t>rrafshin</a:t>
            </a:r>
            <a:r>
              <a:rPr lang="en-US" sz="2400" dirty="0" smtClean="0">
                <a:latin typeface="Cambria" panose="02040503050406030204" pitchFamily="18" charset="0"/>
              </a:rPr>
              <a:t> </a:t>
            </a:r>
            <a:r>
              <a:rPr lang="en-US" sz="2400" dirty="0" err="1" smtClean="0">
                <a:latin typeface="Cambria" panose="02040503050406030204" pitchFamily="18" charset="0"/>
              </a:rPr>
              <a:t>institucional</a:t>
            </a:r>
            <a:r>
              <a:rPr lang="en-US" sz="2400" dirty="0" smtClean="0">
                <a:latin typeface="Cambria" panose="02040503050406030204" pitchFamily="18" charset="0"/>
              </a:rPr>
              <a:t> </a:t>
            </a:r>
            <a:r>
              <a:rPr lang="en-US" sz="2400" dirty="0" err="1" smtClean="0">
                <a:latin typeface="Cambria" panose="02040503050406030204" pitchFamily="18" charset="0"/>
              </a:rPr>
              <a:t>ashtu</a:t>
            </a:r>
            <a:r>
              <a:rPr lang="en-US" sz="2400" dirty="0" smtClean="0">
                <a:latin typeface="Cambria" panose="02040503050406030204" pitchFamily="18" charset="0"/>
              </a:rPr>
              <a:t> </a:t>
            </a:r>
            <a:r>
              <a:rPr lang="en-US" sz="2400" dirty="0" err="1" smtClean="0">
                <a:latin typeface="Cambria" panose="02040503050406030204" pitchFamily="18" charset="0"/>
              </a:rPr>
              <a:t>edhe</a:t>
            </a:r>
            <a:r>
              <a:rPr lang="en-US" sz="2400" dirty="0" smtClean="0">
                <a:latin typeface="Cambria" panose="02040503050406030204" pitchFamily="18" charset="0"/>
              </a:rPr>
              <a:t> </a:t>
            </a:r>
            <a:r>
              <a:rPr lang="en-US" sz="2400" dirty="0" err="1" smtClean="0">
                <a:latin typeface="Cambria" panose="02040503050406030204" pitchFamily="18" charset="0"/>
              </a:rPr>
              <a:t>në</a:t>
            </a:r>
            <a:r>
              <a:rPr lang="en-US" sz="2400" dirty="0" smtClean="0">
                <a:latin typeface="Cambria" panose="02040503050406030204" pitchFamily="18" charset="0"/>
              </a:rPr>
              <a:t> </a:t>
            </a:r>
            <a:r>
              <a:rPr lang="en-US" sz="2400" dirty="0" err="1" smtClean="0">
                <a:latin typeface="Cambria" panose="02040503050406030204" pitchFamily="18" charset="0"/>
              </a:rPr>
              <a:t>atë</a:t>
            </a:r>
            <a:r>
              <a:rPr lang="en-US" sz="2400" dirty="0" smtClean="0">
                <a:latin typeface="Cambria" panose="02040503050406030204" pitchFamily="18" charset="0"/>
              </a:rPr>
              <a:t> personal.  </a:t>
            </a:r>
          </a:p>
          <a:p>
            <a:pPr marL="0" indent="0" algn="just">
              <a:buNone/>
            </a:pPr>
            <a:endParaRPr lang="sq-AL" sz="2400" dirty="0">
              <a:latin typeface="Cambria" panose="02040503050406030204" pitchFamily="18" charset="0"/>
            </a:endParaRPr>
          </a:p>
        </p:txBody>
      </p:sp>
    </p:spTree>
    <p:extLst>
      <p:ext uri="{BB962C8B-B14F-4D97-AF65-F5344CB8AC3E}">
        <p14:creationId xmlns:p14="http://schemas.microsoft.com/office/powerpoint/2010/main" val="16144769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q-AL" sz="3600" dirty="0">
                <a:latin typeface="Cambria" panose="02040503050406030204" pitchFamily="18" charset="0"/>
              </a:rPr>
              <a:t>Konflikti i </a:t>
            </a:r>
            <a:r>
              <a:rPr lang="sq-AL" sz="3600" dirty="0" smtClean="0">
                <a:latin typeface="Cambria" panose="02040503050406030204" pitchFamily="18" charset="0"/>
              </a:rPr>
              <a:t>Interesit</a:t>
            </a:r>
            <a:r>
              <a:rPr lang="en-US" sz="3600" dirty="0" smtClean="0">
                <a:latin typeface="Cambria" panose="02040503050406030204" pitchFamily="18" charset="0"/>
              </a:rPr>
              <a:t> me LPP</a:t>
            </a:r>
            <a:endParaRPr lang="en-US" sz="3600" dirty="0"/>
          </a:p>
        </p:txBody>
      </p:sp>
      <p:sp>
        <p:nvSpPr>
          <p:cNvPr id="3" name="Content Placeholder 2"/>
          <p:cNvSpPr>
            <a:spLocks noGrp="1"/>
          </p:cNvSpPr>
          <p:nvPr>
            <p:ph idx="1"/>
          </p:nvPr>
        </p:nvSpPr>
        <p:spPr/>
        <p:txBody>
          <a:bodyPr>
            <a:normAutofit fontScale="40000" lnSpcReduction="20000"/>
          </a:bodyPr>
          <a:lstStyle/>
          <a:p>
            <a:pPr marL="0" indent="0">
              <a:buNone/>
            </a:pPr>
            <a:r>
              <a:rPr lang="en-US" sz="5000" b="1" dirty="0">
                <a:latin typeface="Cambria" panose="02040503050406030204" pitchFamily="18" charset="0"/>
              </a:rPr>
              <a:t>K</a:t>
            </a:r>
            <a:r>
              <a:rPr lang="sq-AL" sz="5000" b="1" dirty="0" smtClean="0">
                <a:latin typeface="Cambria" panose="02040503050406030204" pitchFamily="18" charset="0"/>
              </a:rPr>
              <a:t>onflikti</a:t>
            </a:r>
            <a:r>
              <a:rPr lang="en-US" sz="5000" b="1" dirty="0" smtClean="0">
                <a:latin typeface="Cambria" panose="02040503050406030204" pitchFamily="18" charset="0"/>
              </a:rPr>
              <a:t> i </a:t>
            </a:r>
            <a:r>
              <a:rPr lang="en-US" sz="5000" b="1" dirty="0" err="1">
                <a:latin typeface="Cambria" panose="02040503050406030204" pitchFamily="18" charset="0"/>
              </a:rPr>
              <a:t>I</a:t>
            </a:r>
            <a:r>
              <a:rPr lang="en-US" sz="5000" b="1" dirty="0" err="1" smtClean="0">
                <a:latin typeface="Cambria" panose="02040503050406030204" pitchFamily="18" charset="0"/>
              </a:rPr>
              <a:t>nteresit</a:t>
            </a:r>
            <a:r>
              <a:rPr lang="en-US" sz="5000" b="1" dirty="0" smtClean="0">
                <a:latin typeface="Cambria" panose="02040503050406030204" pitchFamily="18" charset="0"/>
              </a:rPr>
              <a:t> </a:t>
            </a:r>
            <a:r>
              <a:rPr lang="en-US" sz="5000" b="1" dirty="0" err="1" smtClean="0">
                <a:latin typeface="Cambria" panose="02040503050406030204" pitchFamily="18" charset="0"/>
              </a:rPr>
              <a:t>në</a:t>
            </a:r>
            <a:r>
              <a:rPr lang="en-US" sz="5000" b="1" dirty="0" smtClean="0">
                <a:latin typeface="Cambria" panose="02040503050406030204" pitchFamily="18" charset="0"/>
              </a:rPr>
              <a:t> </a:t>
            </a:r>
            <a:r>
              <a:rPr lang="en-US" sz="5000" b="1" dirty="0" err="1" smtClean="0">
                <a:latin typeface="Cambria" panose="02040503050406030204" pitchFamily="18" charset="0"/>
              </a:rPr>
              <a:t>rrafshin</a:t>
            </a:r>
            <a:r>
              <a:rPr lang="en-US" sz="5000" b="1" dirty="0" smtClean="0">
                <a:latin typeface="Cambria" panose="02040503050406030204" pitchFamily="18" charset="0"/>
              </a:rPr>
              <a:t> </a:t>
            </a:r>
            <a:r>
              <a:rPr lang="sq-AL" sz="5000" b="1" dirty="0" smtClean="0">
                <a:latin typeface="Cambria" panose="02040503050406030204" pitchFamily="18" charset="0"/>
              </a:rPr>
              <a:t>"institucional":</a:t>
            </a:r>
            <a:endParaRPr lang="en-US" sz="5000" b="1" dirty="0">
              <a:latin typeface="Cambria" panose="02040503050406030204" pitchFamily="18" charset="0"/>
            </a:endParaRPr>
          </a:p>
          <a:p>
            <a:pPr marL="0" indent="0">
              <a:buNone/>
            </a:pPr>
            <a:r>
              <a:rPr lang="sq-AL" sz="4200" dirty="0">
                <a:latin typeface="Cambria" panose="02040503050406030204" pitchFamily="18" charset="0"/>
              </a:rPr>
              <a:t> </a:t>
            </a:r>
            <a:endParaRPr lang="en-US" sz="4200" dirty="0">
              <a:latin typeface="Cambria" panose="02040503050406030204" pitchFamily="18" charset="0"/>
            </a:endParaRPr>
          </a:p>
          <a:p>
            <a:pPr lvl="0"/>
            <a:r>
              <a:rPr lang="sq-AL" sz="4200" dirty="0">
                <a:latin typeface="Cambria" panose="02040503050406030204" pitchFamily="18" charset="0"/>
              </a:rPr>
              <a:t>Qëllime te ndryshme te zyrës / departamentit publik dhe shtetit për shkak të keqkuptimeve apo formulimeve te pasakta / paqarta te detyrave të departamenteve</a:t>
            </a:r>
            <a:r>
              <a:rPr lang="sq-AL" sz="4200" dirty="0" smtClean="0">
                <a:latin typeface="Cambria" panose="02040503050406030204" pitchFamily="18" charset="0"/>
              </a:rPr>
              <a:t>.</a:t>
            </a:r>
            <a:endParaRPr lang="en-US" sz="4200" dirty="0" smtClean="0">
              <a:latin typeface="Cambria" panose="02040503050406030204" pitchFamily="18" charset="0"/>
            </a:endParaRPr>
          </a:p>
          <a:p>
            <a:r>
              <a:rPr lang="de-DE" sz="4200" dirty="0">
                <a:latin typeface="Cambria" panose="02040503050406030204" pitchFamily="18" charset="0"/>
              </a:rPr>
              <a:t>Mungesa e rregulloreve për të zgjidhur konfliktet e reja të interesit</a:t>
            </a:r>
            <a:r>
              <a:rPr lang="de-DE" sz="4200" dirty="0" smtClean="0">
                <a:latin typeface="Cambria" panose="02040503050406030204" pitchFamily="18" charset="0"/>
              </a:rPr>
              <a:t>.</a:t>
            </a:r>
            <a:endParaRPr lang="en-US" sz="4200" dirty="0">
              <a:latin typeface="Cambria" panose="02040503050406030204" pitchFamily="18" charset="0"/>
            </a:endParaRPr>
          </a:p>
          <a:p>
            <a:pPr lvl="0"/>
            <a:r>
              <a:rPr lang="sq-AL" sz="4200" dirty="0">
                <a:latin typeface="Cambria" panose="02040503050406030204" pitchFamily="18" charset="0"/>
              </a:rPr>
              <a:t>Planet afatshkurtra te organizatës mbizotërojnë mbi ato afatgjata.</a:t>
            </a:r>
            <a:endParaRPr lang="en-US" sz="4200" dirty="0">
              <a:latin typeface="Cambria" panose="02040503050406030204" pitchFamily="18" charset="0"/>
            </a:endParaRPr>
          </a:p>
          <a:p>
            <a:pPr lvl="0"/>
            <a:r>
              <a:rPr lang="sq-AL" sz="4200" dirty="0">
                <a:latin typeface="Cambria" panose="02040503050406030204" pitchFamily="18" charset="0"/>
              </a:rPr>
              <a:t>Korniza legjislative, monitorimi dhe sistemet e auditivit jo te përkryera</a:t>
            </a:r>
            <a:r>
              <a:rPr lang="en-US" sz="4200" dirty="0" smtClean="0">
                <a:latin typeface="Cambria" panose="02040503050406030204" pitchFamily="18" charset="0"/>
              </a:rPr>
              <a:t>.</a:t>
            </a:r>
          </a:p>
          <a:p>
            <a:pPr lvl="0"/>
            <a:endParaRPr lang="en-US" sz="4200" dirty="0">
              <a:latin typeface="Cambria" panose="02040503050406030204" pitchFamily="18" charset="0"/>
            </a:endParaRPr>
          </a:p>
          <a:p>
            <a:pPr marL="0" lvl="0" indent="0">
              <a:buNone/>
            </a:pPr>
            <a:r>
              <a:rPr lang="en-US" sz="5000" b="1" dirty="0" smtClean="0">
                <a:latin typeface="Cambria" panose="02040503050406030204" pitchFamily="18" charset="0"/>
              </a:rPr>
              <a:t>K</a:t>
            </a:r>
            <a:r>
              <a:rPr lang="sq-AL" sz="5000" b="1" dirty="0" smtClean="0">
                <a:latin typeface="Cambria" panose="02040503050406030204" pitchFamily="18" charset="0"/>
              </a:rPr>
              <a:t>onflikt</a:t>
            </a:r>
            <a:r>
              <a:rPr lang="en-US" sz="5000" b="1" dirty="0" smtClean="0">
                <a:latin typeface="Cambria" panose="02040503050406030204" pitchFamily="18" charset="0"/>
              </a:rPr>
              <a:t>i </a:t>
            </a:r>
            <a:r>
              <a:rPr lang="en-US" sz="5000" b="1" dirty="0" err="1">
                <a:latin typeface="Cambria" panose="02040503050406030204" pitchFamily="18" charset="0"/>
              </a:rPr>
              <a:t>i</a:t>
            </a:r>
            <a:r>
              <a:rPr lang="en-US" sz="5000" b="1" dirty="0" smtClean="0">
                <a:latin typeface="Cambria" panose="02040503050406030204" pitchFamily="18" charset="0"/>
              </a:rPr>
              <a:t> </a:t>
            </a:r>
            <a:r>
              <a:rPr lang="en-US" sz="5000" b="1" dirty="0" err="1" smtClean="0">
                <a:latin typeface="Cambria" panose="02040503050406030204" pitchFamily="18" charset="0"/>
              </a:rPr>
              <a:t>Interesit</a:t>
            </a:r>
            <a:r>
              <a:rPr lang="en-US" sz="5000" b="1" dirty="0" smtClean="0">
                <a:latin typeface="Cambria" panose="02040503050406030204" pitchFamily="18" charset="0"/>
              </a:rPr>
              <a:t> </a:t>
            </a:r>
            <a:r>
              <a:rPr lang="en-US" sz="5000" b="1" dirty="0" err="1" smtClean="0">
                <a:latin typeface="Cambria" panose="02040503050406030204" pitchFamily="18" charset="0"/>
              </a:rPr>
              <a:t>në</a:t>
            </a:r>
            <a:r>
              <a:rPr lang="en-US" sz="5000" b="1" dirty="0" smtClean="0">
                <a:latin typeface="Cambria" panose="02040503050406030204" pitchFamily="18" charset="0"/>
              </a:rPr>
              <a:t> </a:t>
            </a:r>
            <a:r>
              <a:rPr lang="en-US" sz="5000" b="1" dirty="0" err="1" smtClean="0">
                <a:latin typeface="Cambria" panose="02040503050406030204" pitchFamily="18" charset="0"/>
              </a:rPr>
              <a:t>rrafshin</a:t>
            </a:r>
            <a:r>
              <a:rPr lang="en-US" sz="5000" b="1" dirty="0" smtClean="0">
                <a:latin typeface="Cambria" panose="02040503050406030204" pitchFamily="18" charset="0"/>
              </a:rPr>
              <a:t> </a:t>
            </a:r>
            <a:r>
              <a:rPr lang="sq-AL" sz="5000" b="1" dirty="0" smtClean="0">
                <a:latin typeface="Cambria" panose="02040503050406030204" pitchFamily="18" charset="0"/>
              </a:rPr>
              <a:t> </a:t>
            </a:r>
            <a:r>
              <a:rPr lang="sq-AL" sz="5000" b="1" dirty="0">
                <a:latin typeface="Cambria" panose="02040503050406030204" pitchFamily="18" charset="0"/>
              </a:rPr>
              <a:t>"personal</a:t>
            </a:r>
            <a:r>
              <a:rPr lang="sq-AL" sz="5000" b="1" dirty="0" smtClean="0">
                <a:latin typeface="Cambria" panose="02040503050406030204" pitchFamily="18" charset="0"/>
              </a:rPr>
              <a:t>":</a:t>
            </a:r>
            <a:endParaRPr lang="en-US" sz="5000" b="1" dirty="0" smtClean="0">
              <a:latin typeface="Cambria" panose="02040503050406030204" pitchFamily="18" charset="0"/>
            </a:endParaRPr>
          </a:p>
          <a:p>
            <a:pPr marL="0" lvl="0" indent="0">
              <a:buNone/>
            </a:pPr>
            <a:endParaRPr lang="en-US" sz="4200" dirty="0">
              <a:latin typeface="Cambria" panose="02040503050406030204" pitchFamily="18" charset="0"/>
            </a:endParaRPr>
          </a:p>
          <a:p>
            <a:pPr lvl="0"/>
            <a:r>
              <a:rPr lang="de-DE" sz="4200" dirty="0">
                <a:latin typeface="Cambria" panose="02040503050406030204" pitchFamily="18" charset="0"/>
              </a:rPr>
              <a:t>Mungesa e transparencës me qellim.</a:t>
            </a:r>
            <a:endParaRPr lang="en-US" sz="4200" dirty="0">
              <a:latin typeface="Cambria" panose="02040503050406030204" pitchFamily="18" charset="0"/>
            </a:endParaRPr>
          </a:p>
          <a:p>
            <a:pPr lvl="0"/>
            <a:r>
              <a:rPr lang="de-DE" sz="4200" dirty="0">
                <a:latin typeface="Cambria" panose="02040503050406030204" pitchFamily="18" charset="0"/>
              </a:rPr>
              <a:t>Disa funksione zyrtare përfshijnë marrjen e vendimeve bazuar në vlerësimet subjektive (personale).</a:t>
            </a:r>
            <a:endParaRPr lang="en-US" sz="4200" dirty="0">
              <a:latin typeface="Cambria" panose="02040503050406030204" pitchFamily="18" charset="0"/>
            </a:endParaRPr>
          </a:p>
          <a:p>
            <a:pPr lvl="0"/>
            <a:r>
              <a:rPr lang="de-DE" sz="4200" dirty="0">
                <a:latin typeface="Cambria" panose="02040503050406030204" pitchFamily="18" charset="0"/>
              </a:rPr>
              <a:t>Mungesa e llogaridhenies, monitorimit dhe sistemit te auditimit</a:t>
            </a:r>
            <a:r>
              <a:rPr lang="de-DE" sz="4200" dirty="0" smtClean="0">
                <a:latin typeface="Cambria" panose="02040503050406030204" pitchFamily="18" charset="0"/>
              </a:rPr>
              <a:t>.</a:t>
            </a:r>
          </a:p>
          <a:p>
            <a:pPr lvl="0"/>
            <a:r>
              <a:rPr lang="de-DE" sz="4200" dirty="0" smtClean="0">
                <a:latin typeface="Cambria" panose="02040503050406030204" pitchFamily="18" charset="0"/>
              </a:rPr>
              <a:t>Prioriteti i punes private duke neglizhuar punen ne institucion</a:t>
            </a:r>
            <a:endParaRPr lang="en-US" sz="4200" dirty="0">
              <a:latin typeface="Cambria" panose="02040503050406030204" pitchFamily="18" charset="0"/>
            </a:endParaRPr>
          </a:p>
          <a:p>
            <a:pPr marL="0" indent="0">
              <a:buNone/>
            </a:pPr>
            <a:r>
              <a:rPr lang="en-US" sz="4200" dirty="0">
                <a:latin typeface="Cambria" panose="02040503050406030204" pitchFamily="18" charset="0"/>
              </a:rPr>
              <a:t> </a:t>
            </a:r>
          </a:p>
          <a:p>
            <a:endParaRPr lang="en-US" dirty="0">
              <a:latin typeface="Cambria" panose="02040503050406030204" pitchFamily="18" charset="0"/>
            </a:endParaRPr>
          </a:p>
        </p:txBody>
      </p:sp>
    </p:spTree>
    <p:extLst>
      <p:ext uri="{BB962C8B-B14F-4D97-AF65-F5344CB8AC3E}">
        <p14:creationId xmlns:p14="http://schemas.microsoft.com/office/powerpoint/2010/main" val="39498254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latin typeface="Cambria" panose="02040503050406030204" pitchFamily="18" charset="0"/>
              </a:rPr>
              <a:t>Shmangia</a:t>
            </a:r>
            <a:r>
              <a:rPr lang="en-US" sz="4000" dirty="0" smtClean="0">
                <a:latin typeface="Cambria" panose="02040503050406030204" pitchFamily="18" charset="0"/>
              </a:rPr>
              <a:t> e </a:t>
            </a:r>
            <a:r>
              <a:rPr lang="en-US" sz="4000" dirty="0" err="1" smtClean="0">
                <a:latin typeface="Cambria" panose="02040503050406030204" pitchFamily="18" charset="0"/>
              </a:rPr>
              <a:t>Konfliktit</a:t>
            </a:r>
            <a:r>
              <a:rPr lang="en-US" sz="4000" dirty="0" smtClean="0">
                <a:latin typeface="Cambria" panose="02040503050406030204" pitchFamily="18" charset="0"/>
              </a:rPr>
              <a:t> </a:t>
            </a:r>
            <a:r>
              <a:rPr lang="en-US" sz="4000" dirty="0" err="1" smtClean="0">
                <a:latin typeface="Cambria" panose="02040503050406030204" pitchFamily="18" charset="0"/>
              </a:rPr>
              <a:t>të</a:t>
            </a:r>
            <a:r>
              <a:rPr lang="en-US" sz="4000" dirty="0" smtClean="0">
                <a:latin typeface="Cambria" panose="02040503050406030204" pitchFamily="18" charset="0"/>
              </a:rPr>
              <a:t> </a:t>
            </a:r>
            <a:r>
              <a:rPr lang="en-US" sz="4000" dirty="0" err="1" smtClean="0">
                <a:latin typeface="Cambria" panose="02040503050406030204" pitchFamily="18" charset="0"/>
              </a:rPr>
              <a:t>Interesit</a:t>
            </a:r>
            <a:endParaRPr lang="en-US" sz="4000" dirty="0">
              <a:latin typeface="Cambria" panose="02040503050406030204" pitchFamily="18" charset="0"/>
            </a:endParaRPr>
          </a:p>
        </p:txBody>
      </p:sp>
      <p:sp>
        <p:nvSpPr>
          <p:cNvPr id="3" name="Content Placeholder 2"/>
          <p:cNvSpPr>
            <a:spLocks noGrp="1"/>
          </p:cNvSpPr>
          <p:nvPr>
            <p:ph idx="1"/>
          </p:nvPr>
        </p:nvSpPr>
        <p:spPr>
          <a:xfrm>
            <a:off x="457200" y="1981200"/>
            <a:ext cx="8229600" cy="4144963"/>
          </a:xfrm>
        </p:spPr>
        <p:txBody>
          <a:bodyPr/>
          <a:lstStyle/>
          <a:p>
            <a:pPr marL="0" indent="0">
              <a:buNone/>
            </a:pPr>
            <a:r>
              <a:rPr lang="sq-AL" dirty="0">
                <a:latin typeface="Cambria" panose="02040503050406030204" pitchFamily="18" charset="0"/>
              </a:rPr>
              <a:t>Nëse individi beson se ai ose ajo mund të kenë një konflikt interesi, atëherë individi duhet që menjëherë dhe plotësisht t’ia sqarojë këtë konflikt ndonjë zyrtari më të lartë në organizatë. Personi do të përmbahet nga pjesëmarrja në çfarëdo mënyre në çështjen me të cilën lidhet konflikti, derisa çështja e konfliktit të mos jetë e </a:t>
            </a:r>
            <a:r>
              <a:rPr lang="sq-AL" dirty="0" smtClean="0">
                <a:latin typeface="Cambria" panose="02040503050406030204" pitchFamily="18" charset="0"/>
              </a:rPr>
              <a:t>zgjidhur</a:t>
            </a:r>
            <a:r>
              <a:rPr lang="en-US" dirty="0" smtClean="0">
                <a:latin typeface="Cambria" panose="02040503050406030204" pitchFamily="18" charset="0"/>
              </a:rPr>
              <a:t>.</a:t>
            </a:r>
            <a:endParaRPr lang="en-US" dirty="0">
              <a:latin typeface="Cambria" panose="02040503050406030204" pitchFamily="18" charset="0"/>
            </a:endParaRPr>
          </a:p>
        </p:txBody>
      </p:sp>
    </p:spTree>
    <p:extLst>
      <p:ext uri="{BB962C8B-B14F-4D97-AF65-F5344CB8AC3E}">
        <p14:creationId xmlns:p14="http://schemas.microsoft.com/office/powerpoint/2010/main" val="10328738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latin typeface="Cambria" panose="02040503050406030204" pitchFamily="18" charset="0"/>
              </a:rPr>
              <a:t>Konflikti</a:t>
            </a:r>
            <a:r>
              <a:rPr lang="en-US" sz="3600" dirty="0" smtClean="0">
                <a:latin typeface="Cambria" panose="02040503050406030204" pitchFamily="18" charset="0"/>
              </a:rPr>
              <a:t> i </a:t>
            </a:r>
            <a:r>
              <a:rPr lang="en-US" sz="3600" dirty="0" err="1" smtClean="0">
                <a:latin typeface="Cambria" panose="02040503050406030204" pitchFamily="18" charset="0"/>
              </a:rPr>
              <a:t>Interesit</a:t>
            </a:r>
            <a:r>
              <a:rPr lang="en-US" sz="3600" dirty="0" smtClean="0">
                <a:latin typeface="Cambria" panose="02040503050406030204" pitchFamily="18" charset="0"/>
              </a:rPr>
              <a:t> me </a:t>
            </a:r>
            <a:r>
              <a:rPr lang="en-US" sz="3600" dirty="0" err="1" smtClean="0">
                <a:latin typeface="Cambria" panose="02040503050406030204" pitchFamily="18" charset="0"/>
              </a:rPr>
              <a:t>Kodin</a:t>
            </a:r>
            <a:r>
              <a:rPr lang="en-US" sz="3600" dirty="0" smtClean="0">
                <a:latin typeface="Cambria" panose="02040503050406030204" pitchFamily="18" charset="0"/>
              </a:rPr>
              <a:t> Penal</a:t>
            </a:r>
            <a:endParaRPr lang="sq-AL" sz="3600" dirty="0">
              <a:latin typeface="Cambria" panose="02040503050406030204" pitchFamily="18" charset="0"/>
            </a:endParaRPr>
          </a:p>
        </p:txBody>
      </p:sp>
      <p:sp>
        <p:nvSpPr>
          <p:cNvPr id="3" name="Content Placeholder 2"/>
          <p:cNvSpPr>
            <a:spLocks noGrp="1"/>
          </p:cNvSpPr>
          <p:nvPr>
            <p:ph idx="1"/>
          </p:nvPr>
        </p:nvSpPr>
        <p:spPr>
          <a:xfrm>
            <a:off x="495759" y="2348880"/>
            <a:ext cx="8229600" cy="3597145"/>
          </a:xfrm>
        </p:spPr>
        <p:txBody>
          <a:bodyPr>
            <a:normAutofit/>
          </a:bodyPr>
          <a:lstStyle/>
          <a:p>
            <a:pPr marL="0" indent="0" algn="just">
              <a:buNone/>
            </a:pPr>
            <a:r>
              <a:rPr lang="sq-AL" sz="2800" dirty="0">
                <a:latin typeface="Cambria" panose="02040503050406030204" pitchFamily="18" charset="0"/>
              </a:rPr>
              <a:t>Me miratimin e Kodit </a:t>
            </a:r>
            <a:r>
              <a:rPr lang="sq-AL" sz="2800" dirty="0" smtClean="0">
                <a:latin typeface="Cambria" panose="02040503050406030204" pitchFamily="18" charset="0"/>
              </a:rPr>
              <a:t>Penal, </a:t>
            </a:r>
            <a:r>
              <a:rPr lang="sq-AL" sz="2800" dirty="0">
                <a:latin typeface="Cambria" panose="02040503050406030204" pitchFamily="18" charset="0"/>
              </a:rPr>
              <a:t>konflikti i interesit është paraparë si vepër penale e re. Rrjedhimisht, sipas nenit 424 të Kodit nr. 04/L-082 Penal të Kosovës, kushdo i cili kryen ndonjë funksion në gjendje të konfliktit të interesit dënohet me gjobë dhe me burgim deri në 3 vjet.</a:t>
            </a:r>
          </a:p>
        </p:txBody>
      </p:sp>
    </p:spTree>
    <p:extLst>
      <p:ext uri="{BB962C8B-B14F-4D97-AF65-F5344CB8AC3E}">
        <p14:creationId xmlns:p14="http://schemas.microsoft.com/office/powerpoint/2010/main" val="1750703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GB" dirty="0" err="1">
                <a:latin typeface="Cambria" panose="02040503050406030204" pitchFamily="18" charset="0"/>
                <a:cs typeface="Arial" pitchFamily="34" charset="0"/>
              </a:rPr>
              <a:t>Domosdoshmëria</a:t>
            </a:r>
            <a:r>
              <a:rPr lang="en-GB" dirty="0">
                <a:latin typeface="Cambria" panose="02040503050406030204" pitchFamily="18" charset="0"/>
                <a:cs typeface="Arial" pitchFamily="34" charset="0"/>
              </a:rPr>
              <a:t> </a:t>
            </a:r>
            <a:r>
              <a:rPr lang="en-GB" dirty="0" err="1">
                <a:latin typeface="Cambria" panose="02040503050406030204" pitchFamily="18" charset="0"/>
                <a:cs typeface="Arial" pitchFamily="34" charset="0"/>
              </a:rPr>
              <a:t>për</a:t>
            </a:r>
            <a:r>
              <a:rPr lang="en-GB" dirty="0">
                <a:latin typeface="Cambria" panose="02040503050406030204" pitchFamily="18" charset="0"/>
                <a:cs typeface="Arial" pitchFamily="34" charset="0"/>
              </a:rPr>
              <a:t> </a:t>
            </a:r>
            <a:r>
              <a:rPr lang="en-GB" dirty="0" err="1">
                <a:latin typeface="Cambria" panose="02040503050406030204" pitchFamily="18" charset="0"/>
                <a:cs typeface="Arial" pitchFamily="34" charset="0"/>
              </a:rPr>
              <a:t>integritet</a:t>
            </a:r>
            <a:r>
              <a:rPr lang="en-GB" dirty="0">
                <a:latin typeface="Cambria" panose="02040503050406030204" pitchFamily="18" charset="0"/>
                <a:cs typeface="Arial" pitchFamily="34" charset="0"/>
              </a:rPr>
              <a:t> </a:t>
            </a:r>
            <a:r>
              <a:rPr lang="en-GB" dirty="0" err="1">
                <a:latin typeface="Cambria" panose="02040503050406030204" pitchFamily="18" charset="0"/>
                <a:cs typeface="Arial" pitchFamily="34" charset="0"/>
              </a:rPr>
              <a:t>në</a:t>
            </a:r>
            <a:r>
              <a:rPr lang="en-GB" dirty="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Institucione</a:t>
            </a:r>
            <a:endParaRPr lang="en-US" dirty="0">
              <a:latin typeface="Cambria" panose="02040503050406030204" pitchFamily="18" charset="0"/>
            </a:endParaRPr>
          </a:p>
        </p:txBody>
      </p:sp>
      <p:sp>
        <p:nvSpPr>
          <p:cNvPr id="3" name="Content Placeholder 2"/>
          <p:cNvSpPr>
            <a:spLocks noGrp="1"/>
          </p:cNvSpPr>
          <p:nvPr>
            <p:ph idx="1"/>
          </p:nvPr>
        </p:nvSpPr>
        <p:spPr>
          <a:xfrm>
            <a:off x="457200" y="2060848"/>
            <a:ext cx="8229600" cy="3744416"/>
          </a:xfrm>
        </p:spPr>
        <p:txBody>
          <a:bodyPr>
            <a:normAutofit fontScale="85000" lnSpcReduction="10000"/>
          </a:bodyPr>
          <a:lstStyle/>
          <a:p>
            <a:pPr algn="just">
              <a:buNone/>
            </a:pPr>
            <a:r>
              <a:rPr lang="sq-AL"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Është</a:t>
            </a:r>
            <a:r>
              <a:rPr lang="en-GB" dirty="0" smtClean="0">
                <a:latin typeface="Cambria" panose="02040503050406030204" pitchFamily="18" charset="0"/>
                <a:cs typeface="Arial" pitchFamily="34" charset="0"/>
              </a:rPr>
              <a:t> e </a:t>
            </a:r>
            <a:r>
              <a:rPr lang="en-GB" dirty="0" err="1" smtClean="0">
                <a:latin typeface="Cambria" panose="02040503050406030204" pitchFamily="18" charset="0"/>
                <a:cs typeface="Arial" pitchFamily="34" charset="0"/>
              </a:rPr>
              <a:t>domosdoshme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që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integriteti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konsiderohet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si</a:t>
            </a:r>
            <a:r>
              <a:rPr lang="sq-AL" dirty="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një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normë</a:t>
            </a:r>
            <a:r>
              <a:rPr lang="en-GB" dirty="0" smtClean="0">
                <a:latin typeface="Cambria" panose="02040503050406030204" pitchFamily="18" charset="0"/>
                <a:cs typeface="Arial" pitchFamily="34" charset="0"/>
              </a:rPr>
              <a:t> e </a:t>
            </a:r>
            <a:r>
              <a:rPr lang="en-GB" dirty="0" err="1" smtClean="0">
                <a:latin typeface="Cambria" panose="02040503050406030204" pitchFamily="18" charset="0"/>
                <a:cs typeface="Arial" pitchFamily="34" charset="0"/>
              </a:rPr>
              <a:t>vendosur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dhe</a:t>
            </a:r>
            <a:r>
              <a:rPr lang="en-GB" dirty="0" smtClean="0">
                <a:latin typeface="Cambria" panose="02040503050406030204" pitchFamily="18" charset="0"/>
                <a:cs typeface="Arial" pitchFamily="34" charset="0"/>
              </a:rPr>
              <a:t> e </a:t>
            </a:r>
            <a:r>
              <a:rPr lang="en-GB" dirty="0" err="1" smtClean="0">
                <a:latin typeface="Cambria" panose="02040503050406030204" pitchFamily="18" charset="0"/>
                <a:cs typeface="Arial" pitchFamily="34" charset="0"/>
              </a:rPr>
              <a:t>aplikuar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për</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sigurinë</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brenda</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institucionit</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apo</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organizatës</a:t>
            </a:r>
            <a:r>
              <a:rPr lang="en-GB" dirty="0" smtClean="0">
                <a:latin typeface="Cambria" panose="02040503050406030204" pitchFamily="18" charset="0"/>
                <a:cs typeface="Arial" pitchFamily="34" charset="0"/>
              </a:rPr>
              <a:t>. </a:t>
            </a:r>
          </a:p>
          <a:p>
            <a:pPr algn="just">
              <a:buNone/>
            </a:pPr>
            <a:r>
              <a:rPr lang="sq-AL" b="1" dirty="0" smtClean="0">
                <a:latin typeface="Cambria" panose="02040503050406030204" pitchFamily="18" charset="0"/>
                <a:cs typeface="Arial" pitchFamily="34" charset="0"/>
              </a:rPr>
              <a:t> </a:t>
            </a:r>
            <a:r>
              <a:rPr lang="en-GB" b="1" dirty="0" err="1" smtClean="0">
                <a:latin typeface="Cambria" panose="02040503050406030204" pitchFamily="18" charset="0"/>
                <a:cs typeface="Arial" pitchFamily="34" charset="0"/>
              </a:rPr>
              <a:t>Fusha</a:t>
            </a:r>
            <a:r>
              <a:rPr lang="en-GB" b="1" dirty="0" smtClean="0">
                <a:latin typeface="Cambria" panose="02040503050406030204" pitchFamily="18" charset="0"/>
                <a:cs typeface="Arial" pitchFamily="34" charset="0"/>
              </a:rPr>
              <a:t> </a:t>
            </a:r>
            <a:r>
              <a:rPr lang="en-GB" b="1" dirty="0">
                <a:latin typeface="Cambria" panose="02040503050406030204" pitchFamily="18" charset="0"/>
                <a:cs typeface="Arial" pitchFamily="34" charset="0"/>
              </a:rPr>
              <a:t>e </a:t>
            </a:r>
            <a:r>
              <a:rPr lang="en-GB" b="1" dirty="0" err="1">
                <a:latin typeface="Cambria" panose="02040503050406030204" pitchFamily="18" charset="0"/>
                <a:cs typeface="Arial" pitchFamily="34" charset="0"/>
              </a:rPr>
              <a:t>prokurimit</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publik</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llogaritet</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që</a:t>
            </a:r>
            <a:r>
              <a:rPr lang="en-GB" b="1" dirty="0">
                <a:latin typeface="Cambria" panose="02040503050406030204" pitchFamily="18" charset="0"/>
                <a:cs typeface="Arial" pitchFamily="34" charset="0"/>
              </a:rPr>
              <a:t> ka </a:t>
            </a:r>
            <a:r>
              <a:rPr lang="en-GB" b="1" dirty="0" err="1" smtClean="0">
                <a:latin typeface="Cambria" panose="02040503050406030204" pitchFamily="18" charset="0"/>
                <a:cs typeface="Arial" pitchFamily="34" charset="0"/>
              </a:rPr>
              <a:t>ndjeshmëri</a:t>
            </a:r>
            <a:r>
              <a:rPr lang="sq-AL" b="1" dirty="0">
                <a:latin typeface="Cambria" panose="02040503050406030204" pitchFamily="18" charset="0"/>
                <a:cs typeface="Arial" pitchFamily="34" charset="0"/>
              </a:rPr>
              <a:t> </a:t>
            </a:r>
            <a:r>
              <a:rPr lang="en-GB" b="1" dirty="0" err="1" smtClean="0">
                <a:latin typeface="Cambria" panose="02040503050406030204" pitchFamily="18" charset="0"/>
                <a:cs typeface="Arial" pitchFamily="34" charset="0"/>
              </a:rPr>
              <a:t>dhe</a:t>
            </a:r>
            <a:r>
              <a:rPr lang="en-GB" b="1" dirty="0" smtClean="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rrezikshmëri</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mjaftë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të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lartë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të</a:t>
            </a:r>
            <a:r>
              <a:rPr lang="en-GB" b="1" dirty="0">
                <a:latin typeface="Cambria" panose="02040503050406030204" pitchFamily="18" charset="0"/>
                <a:cs typeface="Arial" pitchFamily="34" charset="0"/>
              </a:rPr>
              <a:t> </a:t>
            </a:r>
            <a:r>
              <a:rPr lang="en-GB" b="1" dirty="0" err="1" smtClean="0">
                <a:latin typeface="Cambria" panose="02040503050406030204" pitchFamily="18" charset="0"/>
                <a:cs typeface="Arial" pitchFamily="34" charset="0"/>
              </a:rPr>
              <a:t>korrupsionit</a:t>
            </a:r>
            <a:r>
              <a:rPr lang="en-GB" b="1" dirty="0" smtClean="0">
                <a:latin typeface="Cambria" panose="02040503050406030204" pitchFamily="18" charset="0"/>
                <a:cs typeface="Arial" pitchFamily="34" charset="0"/>
              </a:rPr>
              <a:t>, </a:t>
            </a:r>
            <a:r>
              <a:rPr lang="en-GB" b="1" dirty="0" err="1" smtClean="0">
                <a:latin typeface="Cambria" panose="02040503050406030204" pitchFamily="18" charset="0"/>
                <a:cs typeface="Arial" pitchFamily="34" charset="0"/>
              </a:rPr>
              <a:t>andaj</a:t>
            </a:r>
            <a:r>
              <a:rPr lang="en-GB" b="1" dirty="0" smtClean="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instalimi</a:t>
            </a:r>
            <a:r>
              <a:rPr lang="en-GB" b="1" dirty="0">
                <a:latin typeface="Cambria" panose="02040503050406030204" pitchFamily="18" charset="0"/>
                <a:cs typeface="Arial" pitchFamily="34" charset="0"/>
              </a:rPr>
              <a:t> i </a:t>
            </a:r>
            <a:r>
              <a:rPr lang="en-GB" b="1" dirty="0" err="1">
                <a:latin typeface="Cambria" panose="02040503050406030204" pitchFamily="18" charset="0"/>
                <a:cs typeface="Arial" pitchFamily="34" charset="0"/>
              </a:rPr>
              <a:t>një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kulture</a:t>
            </a:r>
            <a:r>
              <a:rPr lang="en-GB" b="1" dirty="0">
                <a:latin typeface="Cambria" panose="02040503050406030204" pitchFamily="18" charset="0"/>
                <a:cs typeface="Arial" pitchFamily="34" charset="0"/>
              </a:rPr>
              <a:t> administrative </a:t>
            </a:r>
            <a:r>
              <a:rPr lang="en-GB" b="1" dirty="0" err="1">
                <a:latin typeface="Cambria" panose="02040503050406030204" pitchFamily="18" charset="0"/>
                <a:cs typeface="Arial" pitchFamily="34" charset="0"/>
              </a:rPr>
              <a:t>mbi</a:t>
            </a:r>
            <a:r>
              <a:rPr lang="en-GB" b="1" dirty="0">
                <a:latin typeface="Cambria" panose="02040503050406030204" pitchFamily="18" charset="0"/>
                <a:cs typeface="Arial" pitchFamily="34" charset="0"/>
              </a:rPr>
              <a:t> </a:t>
            </a:r>
            <a:r>
              <a:rPr lang="en-GB" b="1" dirty="0" err="1" smtClean="0">
                <a:latin typeface="Cambria" panose="02040503050406030204" pitchFamily="18" charset="0"/>
                <a:cs typeface="Arial" pitchFamily="34" charset="0"/>
              </a:rPr>
              <a:t>integritetin</a:t>
            </a:r>
            <a:r>
              <a:rPr lang="en-GB" b="1" dirty="0" smtClean="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që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fillon</a:t>
            </a:r>
            <a:r>
              <a:rPr lang="en-GB" b="1" dirty="0">
                <a:latin typeface="Cambria" panose="02040503050406030204" pitchFamily="18" charset="0"/>
                <a:cs typeface="Arial" pitchFamily="34" charset="0"/>
              </a:rPr>
              <a:t> me </a:t>
            </a:r>
            <a:r>
              <a:rPr lang="en-GB" b="1" dirty="0" err="1" smtClean="0">
                <a:latin typeface="Cambria" panose="02040503050406030204" pitchFamily="18" charset="0"/>
                <a:cs typeface="Arial" pitchFamily="34" charset="0"/>
              </a:rPr>
              <a:t>detyrim</a:t>
            </a:r>
            <a:r>
              <a:rPr lang="en-GB" b="1" dirty="0" smtClean="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ligjor</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të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hartimit</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të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politikave</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për</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integritet</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në</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çdo</a:t>
            </a:r>
            <a:r>
              <a:rPr lang="en-GB" b="1" dirty="0">
                <a:latin typeface="Cambria" panose="02040503050406030204" pitchFamily="18" charset="0"/>
                <a:cs typeface="Arial" pitchFamily="34" charset="0"/>
              </a:rPr>
              <a:t> </a:t>
            </a:r>
            <a:r>
              <a:rPr lang="en-GB" b="1" dirty="0" err="1">
                <a:latin typeface="Cambria" panose="02040503050406030204" pitchFamily="18" charset="0"/>
                <a:cs typeface="Arial" pitchFamily="34" charset="0"/>
              </a:rPr>
              <a:t>institucion</a:t>
            </a:r>
            <a:r>
              <a:rPr lang="en-GB" b="1" dirty="0" smtClean="0">
                <a:latin typeface="Cambria" panose="02040503050406030204" pitchFamily="18" charset="0"/>
                <a:cs typeface="Arial" pitchFamily="34" charset="0"/>
              </a:rPr>
              <a:t>.</a:t>
            </a:r>
            <a:endParaRPr lang="en-US" b="1" dirty="0">
              <a:latin typeface="Cambria" panose="02040503050406030204" pitchFamily="18" charset="0"/>
            </a:endParaRPr>
          </a:p>
          <a:p>
            <a:endParaRPr lang="en-US" dirty="0"/>
          </a:p>
        </p:txBody>
      </p:sp>
    </p:spTree>
    <p:extLst>
      <p:ext uri="{BB962C8B-B14F-4D97-AF65-F5344CB8AC3E}">
        <p14:creationId xmlns:p14="http://schemas.microsoft.com/office/powerpoint/2010/main" val="1132285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latin typeface="Cambria" panose="02040503050406030204" pitchFamily="18" charset="0"/>
              </a:rPr>
              <a:t>Rëndësia</a:t>
            </a:r>
            <a:r>
              <a:rPr lang="en-US" dirty="0" smtClean="0">
                <a:latin typeface="Cambria" panose="02040503050406030204" pitchFamily="18" charset="0"/>
              </a:rPr>
              <a:t> e </a:t>
            </a:r>
            <a:r>
              <a:rPr lang="en-US" dirty="0" err="1" smtClean="0">
                <a:latin typeface="Cambria" panose="02040503050406030204" pitchFamily="18" charset="0"/>
              </a:rPr>
              <a:t>qasjes</a:t>
            </a:r>
            <a:r>
              <a:rPr lang="en-US" dirty="0" smtClean="0">
                <a:latin typeface="Cambria" panose="02040503050406030204" pitchFamily="18" charset="0"/>
              </a:rPr>
              <a:t> </a:t>
            </a:r>
            <a:r>
              <a:rPr lang="en-US" dirty="0" err="1" smtClean="0">
                <a:latin typeface="Cambria" panose="02040503050406030204" pitchFamily="18" charset="0"/>
              </a:rPr>
              <a:t>në</a:t>
            </a:r>
            <a:r>
              <a:rPr lang="en-US" dirty="0" smtClean="0">
                <a:latin typeface="Cambria" panose="02040503050406030204" pitchFamily="18" charset="0"/>
              </a:rPr>
              <a:t> </a:t>
            </a:r>
            <a:r>
              <a:rPr lang="en-US" dirty="0" err="1" smtClean="0">
                <a:latin typeface="Cambria" panose="02040503050406030204" pitchFamily="18" charset="0"/>
              </a:rPr>
              <a:t>informacion</a:t>
            </a:r>
            <a:endParaRPr lang="en-US" dirty="0">
              <a:latin typeface="Cambria" panose="02040503050406030204" pitchFamily="18" charset="0"/>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76077662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99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71570"/>
          </a:xfrm>
        </p:spPr>
        <p:txBody>
          <a:bodyPr>
            <a:normAutofit fontScale="90000"/>
          </a:bodyPr>
          <a:lstStyle/>
          <a:p>
            <a:r>
              <a:rPr lang="en-GB" dirty="0" err="1" smtClean="0">
                <a:latin typeface="Cambria" panose="02040503050406030204" pitchFamily="18" charset="0"/>
                <a:cs typeface="Arial" pitchFamily="34" charset="0"/>
              </a:rPr>
              <a:t>Profesionalizmi</a:t>
            </a:r>
            <a:r>
              <a:rPr lang="en-GB" dirty="0" smtClean="0">
                <a:latin typeface="Cambria" panose="02040503050406030204" pitchFamily="18" charset="0"/>
                <a:cs typeface="Arial" pitchFamily="34" charset="0"/>
              </a:rPr>
              <a:t/>
            </a:r>
            <a:br>
              <a:rPr lang="en-GB" dirty="0" smtClean="0">
                <a:latin typeface="Cambria" panose="02040503050406030204" pitchFamily="18" charset="0"/>
                <a:cs typeface="Arial" pitchFamily="34" charset="0"/>
              </a:rPr>
            </a:br>
            <a:endParaRPr lang="en-US" dirty="0">
              <a:latin typeface="Cambria" panose="02040503050406030204" pitchFamily="18" charset="0"/>
              <a:cs typeface="Arial" pitchFamily="34" charset="0"/>
            </a:endParaRPr>
          </a:p>
        </p:txBody>
      </p:sp>
      <p:sp>
        <p:nvSpPr>
          <p:cNvPr id="3" name="Content Placeholder 2"/>
          <p:cNvSpPr>
            <a:spLocks noGrp="1"/>
          </p:cNvSpPr>
          <p:nvPr>
            <p:ph idx="1"/>
          </p:nvPr>
        </p:nvSpPr>
        <p:spPr>
          <a:xfrm>
            <a:off x="357158" y="1428736"/>
            <a:ext cx="8301038" cy="4448536"/>
          </a:xfrm>
        </p:spPr>
        <p:txBody>
          <a:bodyPr>
            <a:noAutofit/>
          </a:bodyPr>
          <a:lstStyle/>
          <a:p>
            <a:pPr marL="0" indent="0" algn="just">
              <a:buNone/>
            </a:pPr>
            <a:r>
              <a:rPr lang="en-US" sz="2400" dirty="0" err="1">
                <a:latin typeface="Cambria" panose="02040503050406030204" pitchFamily="18" charset="0"/>
                <a:cs typeface="Arial" pitchFamily="34" charset="0"/>
              </a:rPr>
              <a:t>Pasi</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që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fusha</a:t>
            </a:r>
            <a:r>
              <a:rPr lang="en-US" sz="2400" dirty="0">
                <a:latin typeface="Cambria" panose="02040503050406030204" pitchFamily="18" charset="0"/>
                <a:cs typeface="Arial" pitchFamily="34" charset="0"/>
              </a:rPr>
              <a:t> e Prokurimit </a:t>
            </a:r>
            <a:r>
              <a:rPr lang="en-US" sz="2400" dirty="0" err="1">
                <a:latin typeface="Cambria" panose="02040503050406030204" pitchFamily="18" charset="0"/>
                <a:cs typeface="Arial" pitchFamily="34" charset="0"/>
              </a:rPr>
              <a:t>Publik</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është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mjaftë</a:t>
            </a:r>
            <a:r>
              <a:rPr lang="en-US" sz="2400" dirty="0">
                <a:latin typeface="Cambria" panose="02040503050406030204" pitchFamily="18" charset="0"/>
                <a:cs typeface="Arial" pitchFamily="34" charset="0"/>
              </a:rPr>
              <a:t> e </a:t>
            </a:r>
            <a:r>
              <a:rPr lang="en-US" sz="2400" dirty="0" err="1">
                <a:latin typeface="Cambria" panose="02040503050406030204" pitchFamily="18" charset="0"/>
                <a:cs typeface="Arial" pitchFamily="34" charset="0"/>
              </a:rPr>
              <a:t>ndjeshme</a:t>
            </a:r>
            <a:r>
              <a:rPr lang="sq-AL" sz="2400" dirty="0">
                <a:latin typeface="Cambria" panose="02040503050406030204" pitchFamily="18" charset="0"/>
                <a:cs typeface="Arial" pitchFamily="34" charset="0"/>
              </a:rPr>
              <a:t>,</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andaj</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të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gjitha</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palët</a:t>
            </a:r>
            <a:r>
              <a:rPr lang="en-US" sz="2400" dirty="0">
                <a:latin typeface="Cambria" panose="02040503050406030204" pitchFamily="18" charset="0"/>
                <a:cs typeface="Arial" pitchFamily="34" charset="0"/>
              </a:rPr>
              <a:t> e </a:t>
            </a:r>
            <a:r>
              <a:rPr lang="en-US" sz="2400" dirty="0" err="1">
                <a:latin typeface="Cambria" panose="02040503050406030204" pitchFamily="18" charset="0"/>
                <a:cs typeface="Arial" pitchFamily="34" charset="0"/>
              </a:rPr>
              <a:t>interesuara</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janë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vetëdijesuar</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për</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rëndësinë</a:t>
            </a:r>
            <a:r>
              <a:rPr lang="en-US" sz="2400" dirty="0">
                <a:latin typeface="Cambria" panose="02040503050406030204" pitchFamily="18" charset="0"/>
                <a:cs typeface="Arial" pitchFamily="34" charset="0"/>
              </a:rPr>
              <a:t> e </a:t>
            </a:r>
            <a:r>
              <a:rPr lang="en-US" sz="2400" dirty="0" err="1">
                <a:latin typeface="Cambria" panose="02040503050406030204" pitchFamily="18" charset="0"/>
                <a:cs typeface="Arial" pitchFamily="34" charset="0"/>
              </a:rPr>
              <a:t>burimeve</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njerëzore</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për</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më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shumë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shërbime</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profesionale</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në</a:t>
            </a:r>
            <a:r>
              <a:rPr lang="en-US" sz="2400" dirty="0">
                <a:latin typeface="Cambria" panose="02040503050406030204" pitchFamily="18" charset="0"/>
                <a:cs typeface="Arial" pitchFamily="34" charset="0"/>
              </a:rPr>
              <a:t> </a:t>
            </a:r>
            <a:r>
              <a:rPr lang="en-US" sz="2400" dirty="0" err="1">
                <a:latin typeface="Cambria" panose="02040503050406030204" pitchFamily="18" charset="0"/>
                <a:cs typeface="Arial" pitchFamily="34" charset="0"/>
              </a:rPr>
              <a:t>fushën</a:t>
            </a:r>
            <a:r>
              <a:rPr lang="en-US" sz="2400" dirty="0">
                <a:latin typeface="Cambria" panose="02040503050406030204" pitchFamily="18" charset="0"/>
                <a:cs typeface="Arial" pitchFamily="34" charset="0"/>
              </a:rPr>
              <a:t> e </a:t>
            </a:r>
            <a:r>
              <a:rPr lang="en-US" sz="2400" dirty="0" err="1">
                <a:latin typeface="Cambria" panose="02040503050406030204" pitchFamily="18" charset="0"/>
                <a:cs typeface="Arial" pitchFamily="34" charset="0"/>
              </a:rPr>
              <a:t>prokurimit</a:t>
            </a:r>
            <a:r>
              <a:rPr lang="en-US" sz="2400" dirty="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publik</a:t>
            </a:r>
            <a:r>
              <a:rPr lang="en-US" sz="2400" dirty="0" smtClean="0">
                <a:latin typeface="Cambria" panose="02040503050406030204" pitchFamily="18" charset="0"/>
                <a:cs typeface="Arial" pitchFamily="34" charset="0"/>
              </a:rPr>
              <a:t>.</a:t>
            </a:r>
          </a:p>
          <a:p>
            <a:pPr marL="0" indent="0" algn="just">
              <a:buNone/>
            </a:pPr>
            <a:endParaRPr lang="en-US" sz="2400" dirty="0" smtClean="0">
              <a:latin typeface="Cambria" panose="02040503050406030204" pitchFamily="18" charset="0"/>
              <a:cs typeface="Arial" pitchFamily="34" charset="0"/>
            </a:endParaRPr>
          </a:p>
          <a:p>
            <a:pPr marL="0" indent="0" algn="just">
              <a:buNone/>
            </a:pPr>
            <a:r>
              <a:rPr lang="en-US" sz="2400" dirty="0" err="1" smtClean="0">
                <a:latin typeface="Cambria" panose="02040503050406030204" pitchFamily="18" charset="0"/>
                <a:cs typeface="Arial" pitchFamily="34" charset="0"/>
              </a:rPr>
              <a:t>Zhvillimi</a:t>
            </a:r>
            <a:r>
              <a:rPr lang="en-US" sz="2400" dirty="0" smtClean="0">
                <a:latin typeface="Cambria" panose="02040503050406030204" pitchFamily="18" charset="0"/>
                <a:cs typeface="Arial" pitchFamily="34" charset="0"/>
              </a:rPr>
              <a:t> i </a:t>
            </a:r>
            <a:r>
              <a:rPr lang="en-US" sz="2400" dirty="0" err="1" smtClean="0">
                <a:latin typeface="Cambria" panose="02040503050406030204" pitchFamily="18" charset="0"/>
                <a:cs typeface="Arial" pitchFamily="34" charset="0"/>
              </a:rPr>
              <a:t>përshtatshëm</a:t>
            </a:r>
            <a:r>
              <a:rPr lang="en-US" sz="2400" dirty="0" smtClean="0">
                <a:latin typeface="Cambria" panose="02040503050406030204" pitchFamily="18" charset="0"/>
                <a:cs typeface="Arial" pitchFamily="34" charset="0"/>
              </a:rPr>
              <a:t> i </a:t>
            </a:r>
            <a:r>
              <a:rPr lang="en-US" sz="2400" dirty="0" err="1" smtClean="0">
                <a:latin typeface="Cambria" panose="02040503050406030204" pitchFamily="18" charset="0"/>
                <a:cs typeface="Arial" pitchFamily="34" charset="0"/>
              </a:rPr>
              <a:t>burimeve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njerëzore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dhe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praktikës</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profesionale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prokurimit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janë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veprime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thelbësore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strategjike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nëse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qëllimi</a:t>
            </a:r>
            <a:r>
              <a:rPr lang="en-US" sz="2400" dirty="0" smtClean="0">
                <a:latin typeface="Cambria" panose="02040503050406030204" pitchFamily="18" charset="0"/>
                <a:cs typeface="Arial" pitchFamily="34" charset="0"/>
              </a:rPr>
              <a:t> i </a:t>
            </a:r>
            <a:r>
              <a:rPr lang="en-US" sz="2400" dirty="0" err="1" smtClean="0">
                <a:latin typeface="Cambria" panose="02040503050406030204" pitchFamily="18" charset="0"/>
                <a:cs typeface="Arial" pitchFamily="34" charset="0"/>
              </a:rPr>
              <a:t>sektorit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prokurimit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publik</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është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që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të</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përmbush</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kërkesat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dhe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nevojat</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për</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rritjen</a:t>
            </a:r>
            <a:r>
              <a:rPr lang="en-US" sz="2400" dirty="0" smtClean="0">
                <a:latin typeface="Cambria" panose="02040503050406030204" pitchFamily="18" charset="0"/>
                <a:cs typeface="Arial" pitchFamily="34" charset="0"/>
              </a:rPr>
              <a:t> e </a:t>
            </a:r>
            <a:r>
              <a:rPr lang="en-US" sz="2400" dirty="0" err="1" smtClean="0">
                <a:latin typeface="Cambria" panose="02040503050406030204" pitchFamily="18" charset="0"/>
                <a:cs typeface="Arial" pitchFamily="34" charset="0"/>
              </a:rPr>
              <a:t>saj</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dhe</a:t>
            </a:r>
            <a:r>
              <a:rPr lang="en-US" sz="2400" dirty="0" smtClean="0">
                <a:latin typeface="Cambria" panose="02040503050406030204" pitchFamily="18" charset="0"/>
                <a:cs typeface="Arial" pitchFamily="34" charset="0"/>
              </a:rPr>
              <a:t> </a:t>
            </a:r>
            <a:r>
              <a:rPr lang="en-US" sz="2400" dirty="0" err="1" smtClean="0">
                <a:latin typeface="Cambria" panose="02040503050406030204" pitchFamily="18" charset="0"/>
                <a:cs typeface="Arial" pitchFamily="34" charset="0"/>
              </a:rPr>
              <a:t>konkurrencën</a:t>
            </a:r>
            <a:r>
              <a:rPr lang="en-US" sz="2400" dirty="0" smtClean="0">
                <a:latin typeface="Cambria" panose="02040503050406030204" pitchFamily="18" charset="0"/>
                <a:cs typeface="Arial" pitchFamily="34" charset="0"/>
              </a:rPr>
              <a:t> e </a:t>
            </a:r>
            <a:r>
              <a:rPr lang="en-US" sz="2400" dirty="0" err="1" smtClean="0">
                <a:latin typeface="Cambria" panose="02040503050406030204" pitchFamily="18" charset="0"/>
                <a:cs typeface="Arial" pitchFamily="34" charset="0"/>
              </a:rPr>
              <a:t>tregut</a:t>
            </a:r>
            <a:r>
              <a:rPr lang="en-US" sz="2400" dirty="0" smtClean="0">
                <a:latin typeface="Cambria" panose="02040503050406030204" pitchFamily="18" charset="0"/>
                <a:cs typeface="Arial" pitchFamily="34" charset="0"/>
              </a:rPr>
              <a:t>.</a:t>
            </a:r>
          </a:p>
          <a:p>
            <a:pPr>
              <a:buNone/>
            </a:pPr>
            <a:r>
              <a:rPr lang="en-US" sz="2400" dirty="0" smtClean="0">
                <a:solidFill>
                  <a:srgbClr val="FF0000"/>
                </a:solidFill>
                <a:latin typeface="Cambria" panose="02040503050406030204" pitchFamily="18" charset="0"/>
                <a:cs typeface="Arial" pitchFamily="34"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latin typeface="Cambria" panose="02040503050406030204" pitchFamily="18" charset="0"/>
                <a:cs typeface="Arial" pitchFamily="34" charset="0"/>
              </a:rPr>
              <a:t>Efikasiteti</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dhe</a:t>
            </a:r>
            <a:r>
              <a:rPr lang="en-GB" dirty="0" smtClean="0">
                <a:latin typeface="Cambria" panose="02040503050406030204" pitchFamily="18" charset="0"/>
                <a:cs typeface="Arial" pitchFamily="34" charset="0"/>
              </a:rPr>
              <a:t> </a:t>
            </a:r>
            <a:r>
              <a:rPr lang="en-GB" dirty="0" err="1" smtClean="0">
                <a:latin typeface="Cambria" panose="02040503050406030204" pitchFamily="18" charset="0"/>
                <a:cs typeface="Arial" pitchFamily="34" charset="0"/>
              </a:rPr>
              <a:t>transparenca</a:t>
            </a:r>
            <a:r>
              <a:rPr lang="en-GB" dirty="0" smtClean="0">
                <a:latin typeface="Cambria" panose="02040503050406030204" pitchFamily="18" charset="0"/>
                <a:cs typeface="Arial" pitchFamily="34" charset="0"/>
              </a:rPr>
              <a:t> </a:t>
            </a:r>
            <a:br>
              <a:rPr lang="en-GB" dirty="0" smtClean="0">
                <a:latin typeface="Cambria" panose="02040503050406030204" pitchFamily="18" charset="0"/>
                <a:cs typeface="Arial" pitchFamily="34" charset="0"/>
              </a:rPr>
            </a:br>
            <a:endParaRPr lang="en-US" dirty="0">
              <a:latin typeface="Cambria" panose="02040503050406030204" pitchFamily="18" charset="0"/>
            </a:endParaRPr>
          </a:p>
        </p:txBody>
      </p:sp>
      <p:sp>
        <p:nvSpPr>
          <p:cNvPr id="3" name="Content Placeholder 2"/>
          <p:cNvSpPr>
            <a:spLocks noGrp="1"/>
          </p:cNvSpPr>
          <p:nvPr>
            <p:ph idx="1"/>
          </p:nvPr>
        </p:nvSpPr>
        <p:spPr>
          <a:xfrm>
            <a:off x="457200" y="1524000"/>
            <a:ext cx="8229600" cy="4602163"/>
          </a:xfrm>
        </p:spPr>
        <p:txBody>
          <a:bodyPr>
            <a:normAutofit lnSpcReduction="10000"/>
          </a:bodyPr>
          <a:lstStyle/>
          <a:p>
            <a:pPr marL="0" indent="0" algn="just">
              <a:buNone/>
            </a:pPr>
            <a:r>
              <a:rPr lang="en-US" sz="2800" dirty="0" err="1" smtClean="0">
                <a:latin typeface="Cambria" panose="02040503050406030204" pitchFamily="18" charset="0"/>
                <a:cs typeface="Arial" pitchFamily="34" charset="0"/>
              </a:rPr>
              <a:t>Sistemi</a:t>
            </a:r>
            <a:r>
              <a:rPr lang="en-US" sz="2800" dirty="0" smtClean="0">
                <a:latin typeface="Cambria" panose="02040503050406030204" pitchFamily="18" charset="0"/>
                <a:cs typeface="Arial" pitchFamily="34" charset="0"/>
              </a:rPr>
              <a:t>  i </a:t>
            </a:r>
            <a:r>
              <a:rPr lang="en-US" sz="2800" dirty="0" err="1" smtClean="0">
                <a:latin typeface="Cambria" panose="02040503050406030204" pitchFamily="18" charset="0"/>
                <a:cs typeface="Arial" pitchFamily="34" charset="0"/>
              </a:rPr>
              <a:t>prokurimit</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publik</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kërkon</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standarde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larta</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efikasitetit</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dhe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transparencës</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pasi</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që</a:t>
            </a:r>
            <a:r>
              <a:rPr lang="en-US" sz="2800" dirty="0" smtClean="0">
                <a:latin typeface="Cambria" panose="02040503050406030204" pitchFamily="18" charset="0"/>
                <a:cs typeface="Arial" pitchFamily="34" charset="0"/>
              </a:rPr>
              <a:t> prokurimi </a:t>
            </a:r>
            <a:r>
              <a:rPr lang="en-US" sz="2800" dirty="0" err="1" smtClean="0">
                <a:latin typeface="Cambria" panose="02040503050406030204" pitchFamily="18" charset="0"/>
                <a:cs typeface="Arial" pitchFamily="34" charset="0"/>
              </a:rPr>
              <a:t>publik</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bëhet</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interes</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përgjithshëm</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dhe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është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parakusht</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zhvillim</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qëndrueshëm</a:t>
            </a:r>
            <a:r>
              <a:rPr lang="en-US" sz="2800" dirty="0" smtClean="0">
                <a:latin typeface="Cambria" panose="02040503050406030204" pitchFamily="18" charset="0"/>
                <a:cs typeface="Arial" pitchFamily="34" charset="0"/>
              </a:rPr>
              <a:t> duke </a:t>
            </a:r>
            <a:r>
              <a:rPr lang="en-US" sz="2800" dirty="0" err="1" smtClean="0">
                <a:latin typeface="Cambria" panose="02040503050406030204" pitchFamily="18" charset="0"/>
                <a:cs typeface="Arial" pitchFamily="34" charset="0"/>
              </a:rPr>
              <a:t>marrë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parasysh</a:t>
            </a:r>
            <a:r>
              <a:rPr lang="en-US" sz="2800" dirty="0" smtClean="0">
                <a:latin typeface="Cambria" panose="02040503050406030204" pitchFamily="18" charset="0"/>
                <a:cs typeface="Arial" pitchFamily="34" charset="0"/>
              </a:rPr>
              <a:t> </a:t>
            </a:r>
            <a:r>
              <a:rPr lang="en-US" sz="2600" dirty="0" err="1" smtClean="0">
                <a:latin typeface="Cambria" panose="02040503050406030204" pitchFamily="18" charset="0"/>
                <a:cs typeface="Arial" pitchFamily="34" charset="0"/>
              </a:rPr>
              <a:t>që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përbën</a:t>
            </a:r>
            <a:r>
              <a:rPr lang="en-US" sz="2800" dirty="0" smtClean="0">
                <a:latin typeface="Cambria" panose="02040503050406030204" pitchFamily="18" charset="0"/>
                <a:cs typeface="Arial" pitchFamily="34" charset="0"/>
              </a:rPr>
              <a:t> </a:t>
            </a:r>
            <a:r>
              <a:rPr lang="sq-AL" sz="2800" dirty="0" smtClean="0">
                <a:latin typeface="Cambria" panose="02040503050406030204" pitchFamily="18" charset="0"/>
                <a:cs typeface="Arial" pitchFamily="34" charset="0"/>
              </a:rPr>
              <a:t>rreth </a:t>
            </a:r>
            <a:r>
              <a:rPr lang="en-US" sz="2800" dirty="0" smtClean="0">
                <a:latin typeface="Cambria" panose="02040503050406030204" pitchFamily="18" charset="0"/>
                <a:cs typeface="Arial" pitchFamily="34" charset="0"/>
              </a:rPr>
              <a:t>33 % </a:t>
            </a:r>
            <a:r>
              <a:rPr lang="en-US" sz="2800" dirty="0" err="1" smtClean="0">
                <a:latin typeface="Cambria" panose="02040503050406030204" pitchFamily="18" charset="0"/>
                <a:cs typeface="Arial" pitchFamily="34" charset="0"/>
              </a:rPr>
              <a:t>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shpenzimeve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publike</a:t>
            </a:r>
            <a:r>
              <a:rPr lang="en-US" sz="2800" dirty="0" smtClean="0">
                <a:latin typeface="Cambria" panose="02040503050406030204" pitchFamily="18" charset="0"/>
                <a:cs typeface="Arial" pitchFamily="34" charset="0"/>
              </a:rPr>
              <a:t>. </a:t>
            </a:r>
          </a:p>
          <a:p>
            <a:pPr marL="0" indent="0" algn="just">
              <a:buNone/>
            </a:pPr>
            <a:r>
              <a:rPr lang="en-US" sz="2800" dirty="0" err="1" smtClean="0">
                <a:latin typeface="Cambria" panose="02040503050406030204" pitchFamily="18" charset="0"/>
                <a:cs typeface="Arial" pitchFamily="34" charset="0"/>
              </a:rPr>
              <a:t>Efikasiteti</a:t>
            </a:r>
            <a:r>
              <a:rPr lang="en-US" sz="2800" dirty="0" smtClean="0">
                <a:latin typeface="Cambria" panose="02040503050406030204" pitchFamily="18" charset="0"/>
                <a:cs typeface="Arial" pitchFamily="34" charset="0"/>
              </a:rPr>
              <a:t> i </a:t>
            </a:r>
            <a:r>
              <a:rPr lang="en-US" sz="2800" dirty="0" err="1" smtClean="0">
                <a:latin typeface="Cambria" panose="02040503050406030204" pitchFamily="18" charset="0"/>
                <a:cs typeface="Arial" pitchFamily="34" charset="0"/>
              </a:rPr>
              <a:t>punës</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së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organeve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përgjegjëse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zbatimin</a:t>
            </a:r>
            <a:r>
              <a:rPr lang="en-US" sz="2800" dirty="0" smtClean="0">
                <a:latin typeface="Cambria" panose="02040503050406030204" pitchFamily="18" charset="0"/>
                <a:cs typeface="Arial" pitchFamily="34" charset="0"/>
              </a:rPr>
              <a:t> e </a:t>
            </a:r>
            <a:r>
              <a:rPr lang="en-US" sz="2800" dirty="0" err="1" smtClean="0">
                <a:latin typeface="Cambria" panose="02040503050406030204" pitchFamily="18" charset="0"/>
                <a:cs typeface="Arial" pitchFamily="34" charset="0"/>
              </a:rPr>
              <a:t>prokurimit</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publik</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përdorimin</a:t>
            </a:r>
            <a:r>
              <a:rPr lang="en-US" sz="2800" dirty="0" smtClean="0">
                <a:latin typeface="Cambria" panose="02040503050406030204" pitchFamily="18" charset="0"/>
                <a:cs typeface="Arial" pitchFamily="34" charset="0"/>
              </a:rPr>
              <a:t> e </a:t>
            </a:r>
            <a:r>
              <a:rPr lang="en-US" sz="2800" dirty="0" err="1" smtClean="0">
                <a:latin typeface="Cambria" panose="02040503050406030204" pitchFamily="18" charset="0"/>
                <a:cs typeface="Arial" pitchFamily="34" charset="0"/>
              </a:rPr>
              <a:t>fondeve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publike</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është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një</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nga</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parimet</a:t>
            </a:r>
            <a:r>
              <a:rPr lang="en-US" sz="2800" dirty="0" smtClean="0">
                <a:latin typeface="Cambria" panose="02040503050406030204" pitchFamily="18" charset="0"/>
                <a:cs typeface="Arial" pitchFamily="34" charset="0"/>
              </a:rPr>
              <a:t> e </a:t>
            </a:r>
            <a:r>
              <a:rPr lang="en-US" sz="2800" dirty="0" err="1" smtClean="0">
                <a:latin typeface="Cambria" panose="02040503050406030204" pitchFamily="18" charset="0"/>
                <a:cs typeface="Arial" pitchFamily="34" charset="0"/>
              </a:rPr>
              <a:t>Ligjit</a:t>
            </a:r>
            <a:r>
              <a:rPr lang="en-US" sz="2800" dirty="0" smtClean="0">
                <a:latin typeface="Cambria" panose="02040503050406030204" pitchFamily="18" charset="0"/>
                <a:cs typeface="Arial" pitchFamily="34" charset="0"/>
              </a:rPr>
              <a:t> </a:t>
            </a:r>
            <a:r>
              <a:rPr lang="en-US" sz="2800" dirty="0" err="1" smtClean="0">
                <a:latin typeface="Cambria" panose="02040503050406030204" pitchFamily="18" charset="0"/>
                <a:cs typeface="Arial" pitchFamily="34" charset="0"/>
              </a:rPr>
              <a:t>të</a:t>
            </a:r>
            <a:r>
              <a:rPr lang="en-US" sz="2800" dirty="0" smtClean="0">
                <a:latin typeface="Cambria" panose="02040503050406030204" pitchFamily="18" charset="0"/>
                <a:cs typeface="Arial" pitchFamily="34" charset="0"/>
              </a:rPr>
              <a:t> Prokurimit </a:t>
            </a:r>
            <a:r>
              <a:rPr lang="en-US" sz="2800" dirty="0" err="1" smtClean="0">
                <a:latin typeface="Cambria" panose="02040503050406030204" pitchFamily="18" charset="0"/>
                <a:cs typeface="Arial" pitchFamily="34" charset="0"/>
              </a:rPr>
              <a:t>Publik</a:t>
            </a:r>
            <a:r>
              <a:rPr lang="en-US" sz="2800" dirty="0" smtClean="0">
                <a:latin typeface="Cambria" panose="02040503050406030204" pitchFamily="18" charset="0"/>
                <a:cs typeface="Arial" pitchFamily="34" charset="0"/>
              </a:rPr>
              <a:t>. </a:t>
            </a:r>
          </a:p>
          <a:p>
            <a:pPr>
              <a:buNone/>
            </a:pPr>
            <a:r>
              <a:rPr lang="en-US" sz="2800" dirty="0" smtClean="0">
                <a:solidFill>
                  <a:srgbClr val="FF0000"/>
                </a:solidFill>
                <a:latin typeface="Cambria" panose="02040503050406030204" pitchFamily="18" charset="0"/>
                <a:cs typeface="Arial" pitchFamily="34" charset="0"/>
              </a:rPr>
              <a:t> </a:t>
            </a:r>
            <a:endParaRPr lang="en-US" sz="2800" dirty="0">
              <a:solidFill>
                <a:srgbClr val="FF0000"/>
              </a:solidFill>
              <a:latin typeface="Cambria" panose="02040503050406030204" pitchFamily="18"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2327</TotalTime>
  <Words>3682</Words>
  <Application>Microsoft Office PowerPoint</Application>
  <PresentationFormat>On-screen Show (4:3)</PresentationFormat>
  <Paragraphs>271</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Cambria</vt:lpstr>
      <vt:lpstr>Times New Roman</vt:lpstr>
      <vt:lpstr>Office Theme</vt:lpstr>
      <vt:lpstr> INTEGRITETI NË PROKURIM PUBLIK DHE MASAT KUNDËR KORRUPSIONIT</vt:lpstr>
      <vt:lpstr>Qëllimi</vt:lpstr>
      <vt:lpstr>Çka nënkuptohet me Integritet ?</vt:lpstr>
      <vt:lpstr>Person me Integritet</vt:lpstr>
      <vt:lpstr>Integriteti në rrafshin Institucional</vt:lpstr>
      <vt:lpstr>Domosdoshmëria për integritet në Institucione</vt:lpstr>
      <vt:lpstr>Rëndësia e qasjes në informacion</vt:lpstr>
      <vt:lpstr>Profesionalizmi </vt:lpstr>
      <vt:lpstr>Efikasiteti dhe transparenca  </vt:lpstr>
      <vt:lpstr>Transparenca</vt:lpstr>
      <vt:lpstr>Transparenca me LPP</vt:lpstr>
      <vt:lpstr>Transparenca (1) </vt:lpstr>
      <vt:lpstr>Publikimi i dokumentëve standarde</vt:lpstr>
      <vt:lpstr>Llogaridhënja </vt:lpstr>
      <vt:lpstr>Etika  </vt:lpstr>
      <vt:lpstr>Rezistenca ndaj korrupsionit</vt:lpstr>
      <vt:lpstr> LPP-ja</vt:lpstr>
      <vt:lpstr>Korniza Ligjore për Integritet në Prokurim Publik</vt:lpstr>
      <vt:lpstr>Vazhdim</vt:lpstr>
      <vt:lpstr>Nenet e LPP-së, që i referohen Integritetit</vt:lpstr>
      <vt:lpstr>Kodi Etik i PP-së</vt:lpstr>
      <vt:lpstr>Qëllimi i Kodit Etik</vt:lpstr>
      <vt:lpstr>Deklarata nën betim për Zyrtarët e Prokurimit</vt:lpstr>
      <vt:lpstr>Deklarata nën betim për anëtarët e komisionit të vlerësimit</vt:lpstr>
      <vt:lpstr>Deklarata nën betim për punonjësit e KRPP-së, AQP-së dhe OSHP-së</vt:lpstr>
      <vt:lpstr>Rregullorja e brendshme e punës për KRPP-në</vt:lpstr>
      <vt:lpstr>Rregullorja e brendshme e punës për AQP-në</vt:lpstr>
      <vt:lpstr>Rregulloret e brendshme të punës për OSHP-në</vt:lpstr>
      <vt:lpstr>Çfarë është Korrupsioni?</vt:lpstr>
      <vt:lpstr>vazhdim</vt:lpstr>
      <vt:lpstr>Pasojat e Korrupsionit</vt:lpstr>
      <vt:lpstr>Ndikimet e Korrupsionit</vt:lpstr>
      <vt:lpstr>Lufta Kundër Korrupsionit</vt:lpstr>
      <vt:lpstr>Veprimet e ndërmarra nga Institucionet Shtetërore </vt:lpstr>
      <vt:lpstr>Ligji Kundër Korrupsionit</vt:lpstr>
      <vt:lpstr>Agjencia Kundër Korrupsion</vt:lpstr>
      <vt:lpstr>Strategjia Kundër Korrupsionit</vt:lpstr>
      <vt:lpstr>Parimet e përgjithshme mbi të cilat                        mbështetet  Strategjia Kundër Korrusion</vt:lpstr>
      <vt:lpstr> Objektivat Horizontale të Strategjisë</vt:lpstr>
      <vt:lpstr>Prokurimi Publik në kuadër të Strategjisë Kundër Korrupsion</vt:lpstr>
      <vt:lpstr>Masat Kundër Korrupsionit</vt:lpstr>
      <vt:lpstr>Masat Preventive</vt:lpstr>
      <vt:lpstr>Disa nga llojet e masave preventive </vt:lpstr>
      <vt:lpstr>Masat  represive</vt:lpstr>
      <vt:lpstr>Disa nga llojet e masave represive</vt:lpstr>
      <vt:lpstr>A mund të parandalohet korrupsioni sot?</vt:lpstr>
      <vt:lpstr>Kontrollet gjithëpërfshirëse në Prokurim Publik</vt:lpstr>
      <vt:lpstr>Kontrollet në fazën e para-tenderimit</vt:lpstr>
      <vt:lpstr>Kontrollet në fazën e para-tenderimit (Vazhdim)</vt:lpstr>
      <vt:lpstr>Kontrollet  në  fazën  gjatë tenderimit</vt:lpstr>
      <vt:lpstr>Kontrollet pas dhënies së kontratës</vt:lpstr>
      <vt:lpstr>Konflikti i Interesit si fenomen korruptiv</vt:lpstr>
      <vt:lpstr>Konflikti i Interesit me LPP</vt:lpstr>
      <vt:lpstr>Konflikti i Interesit me LPP</vt:lpstr>
      <vt:lpstr>Shmangia e Konfliktit të Interesit</vt:lpstr>
      <vt:lpstr>Konflikti i Interesit me Kodin Penal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INTEGRITETI DHE MASAT KUNDER KORRUPSIONIT NË PROKURIMIN PUBLIK</dc:title>
  <dc:creator>eldin_000</dc:creator>
  <cp:lastModifiedBy>Sanije Kelmendi</cp:lastModifiedBy>
  <cp:revision>335</cp:revision>
  <cp:lastPrinted>2017-11-21T08:53:41Z</cp:lastPrinted>
  <dcterms:created xsi:type="dcterms:W3CDTF">2017-11-10T20:34:54Z</dcterms:created>
  <dcterms:modified xsi:type="dcterms:W3CDTF">2018-11-20T10:25:17Z</dcterms:modified>
</cp:coreProperties>
</file>