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654" r:id="rId2"/>
    <p:sldId id="546" r:id="rId3"/>
    <p:sldId id="547" r:id="rId4"/>
    <p:sldId id="548" r:id="rId5"/>
    <p:sldId id="641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642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643" r:id="rId39"/>
    <p:sldId id="583" r:id="rId40"/>
    <p:sldId id="584" r:id="rId41"/>
    <p:sldId id="585" r:id="rId42"/>
    <p:sldId id="586" r:id="rId43"/>
    <p:sldId id="587" r:id="rId44"/>
    <p:sldId id="588" r:id="rId45"/>
    <p:sldId id="589" r:id="rId46"/>
    <p:sldId id="590" r:id="rId47"/>
    <p:sldId id="644" r:id="rId48"/>
    <p:sldId id="596" r:id="rId49"/>
    <p:sldId id="597" r:id="rId50"/>
    <p:sldId id="598" r:id="rId51"/>
    <p:sldId id="599" r:id="rId52"/>
    <p:sldId id="600" r:id="rId53"/>
    <p:sldId id="601" r:id="rId54"/>
    <p:sldId id="602" r:id="rId55"/>
    <p:sldId id="603" r:id="rId56"/>
    <p:sldId id="645" r:id="rId57"/>
    <p:sldId id="605" r:id="rId58"/>
    <p:sldId id="606" r:id="rId59"/>
    <p:sldId id="607" r:id="rId60"/>
    <p:sldId id="608" r:id="rId61"/>
    <p:sldId id="609" r:id="rId62"/>
    <p:sldId id="610" r:id="rId63"/>
    <p:sldId id="646" r:id="rId64"/>
    <p:sldId id="614" r:id="rId65"/>
    <p:sldId id="615" r:id="rId66"/>
    <p:sldId id="616" r:id="rId67"/>
    <p:sldId id="623" r:id="rId68"/>
    <p:sldId id="647" r:id="rId69"/>
    <p:sldId id="625" r:id="rId70"/>
    <p:sldId id="626" r:id="rId71"/>
    <p:sldId id="627" r:id="rId72"/>
    <p:sldId id="649" r:id="rId73"/>
    <p:sldId id="633" r:id="rId74"/>
    <p:sldId id="634" r:id="rId75"/>
    <p:sldId id="635" r:id="rId76"/>
    <p:sldId id="636" r:id="rId77"/>
    <p:sldId id="650" r:id="rId78"/>
    <p:sldId id="638" r:id="rId79"/>
    <p:sldId id="639" r:id="rId80"/>
    <p:sldId id="640" r:id="rId81"/>
  </p:sldIdLst>
  <p:sldSz cx="9144000" cy="6858000" type="screen4x3"/>
  <p:notesSz cx="6881813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9393"/>
    <a:srgbClr val="FFCC00"/>
    <a:srgbClr val="FF9900"/>
    <a:srgbClr val="3399FF"/>
    <a:srgbClr val="6699FF"/>
    <a:srgbClr val="59D8D5"/>
    <a:srgbClr val="E5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16" autoAdjust="0"/>
    <p:restoredTop sz="97445" autoAdjust="0"/>
  </p:normalViewPr>
  <p:slideViewPr>
    <p:cSldViewPr>
      <p:cViewPr varScale="1">
        <p:scale>
          <a:sx n="114" d="100"/>
          <a:sy n="114" d="100"/>
        </p:scale>
        <p:origin x="21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7632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76FFDB-9E7C-46B7-80CC-B87C3EC0B28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5861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6425"/>
            <a:ext cx="5507037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Click to edit Master text styles</a:t>
            </a:r>
          </a:p>
          <a:p>
            <a:pPr lvl="1"/>
            <a:r>
              <a:rPr lang="el-GR" altLang="el-GR" noProof="0"/>
              <a:t>Second level</a:t>
            </a:r>
          </a:p>
          <a:p>
            <a:pPr lvl="2"/>
            <a:r>
              <a:rPr lang="el-GR" altLang="el-GR" noProof="0"/>
              <a:t>Third level</a:t>
            </a:r>
          </a:p>
          <a:p>
            <a:pPr lvl="3"/>
            <a:r>
              <a:rPr lang="el-GR" altLang="el-GR" noProof="0"/>
              <a:t>Fourth level</a:t>
            </a:r>
          </a:p>
          <a:p>
            <a:pPr lvl="4"/>
            <a:r>
              <a:rPr lang="el-GR" alt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8B602E-255D-43AF-84C6-842A0E86BA2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86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5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37078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56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99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63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055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68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44191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72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58640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77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4808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FA1501-5E0F-4359-86E5-99EAC17153A5}" type="slidenum">
              <a:rPr lang="el-GR" altLang="el-GR" smtClean="0"/>
              <a:pPr eaLnBrk="1" hangingPunct="1">
                <a:spcBef>
                  <a:spcPct val="0"/>
                </a:spcBef>
              </a:pPr>
              <a:t>10</a:t>
            </a:fld>
            <a:endParaRPr lang="el-GR" altLang="el-GR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5338" y="720725"/>
            <a:ext cx="4806950" cy="3605213"/>
          </a:xfrm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7434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7E9C37-5146-458C-BA87-1C7794647B3A}" type="slidenum">
              <a:rPr lang="el-GR" altLang="el-GR" smtClean="0"/>
              <a:pPr eaLnBrk="1" hangingPunct="1">
                <a:spcBef>
                  <a:spcPct val="0"/>
                </a:spcBef>
              </a:pPr>
              <a:t>20</a:t>
            </a:fld>
            <a:endParaRPr lang="el-GR" altLang="el-GR"/>
          </a:p>
        </p:txBody>
      </p:sp>
      <p:sp>
        <p:nvSpPr>
          <p:cNvPr id="241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5338" y="720725"/>
            <a:ext cx="4806950" cy="3605213"/>
          </a:xfrm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33277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851C20-6650-4E44-94AA-0E210D4DC88E}" type="slidenum">
              <a:rPr lang="el-GR" altLang="el-GR" sz="1100"/>
              <a:pPr eaLnBrk="1" hangingPunct="1"/>
              <a:t>22</a:t>
            </a:fld>
            <a:endParaRPr lang="el-GR" altLang="el-GR" sz="1100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524975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9696EC-B573-4D2E-A21E-4E3108B73C61}" type="slidenum">
              <a:rPr lang="el-GR" altLang="el-GR" sz="1100"/>
              <a:pPr eaLnBrk="1" hangingPunct="1"/>
              <a:t>23</a:t>
            </a:fld>
            <a:endParaRPr lang="el-GR" altLang="el-GR" sz="1100" dirty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17239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A3CF1-A0AD-41D7-9F4E-1D78E62A8CA4}" type="slidenum">
              <a:rPr lang="el-GR" altLang="el-GR" sz="1100"/>
              <a:pPr eaLnBrk="1" hangingPunct="1"/>
              <a:t>28</a:t>
            </a:fld>
            <a:endParaRPr lang="el-GR" altLang="el-GR" sz="1100" dirty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67272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29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68563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38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82057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47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6672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27" name="Picture 26" descr="baneri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" y="6172200"/>
            <a:ext cx="205942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j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6388" y="6172200"/>
            <a:ext cx="130694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69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771782" y="658026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C16A0E2-EB6F-4C38-85DC-FFD6D698FF61}" type="slidenum">
              <a:rPr lang="el-GR" sz="1200" b="1" smtClean="0"/>
              <a:pPr/>
              <a:t>‹#›</a:t>
            </a:fld>
            <a:endParaRPr lang="el-GR" sz="1200" b="1" dirty="0"/>
          </a:p>
        </p:txBody>
      </p:sp>
    </p:spTree>
    <p:extLst>
      <p:ext uri="{BB962C8B-B14F-4D97-AF65-F5344CB8AC3E}">
        <p14:creationId xmlns:p14="http://schemas.microsoft.com/office/powerpoint/2010/main" val="25851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141917" y="632890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4BD3778-56CC-4EF1-B762-0A0033F5FC0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53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1710C-DF24-4FD1-AE24-B96E29D76D81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9780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1027" name="Group 17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9" name="Rectangle 22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24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3" name="Rectangle 26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29" name="Picture 28" descr="baneri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6172200"/>
            <a:ext cx="18722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j"/>
          <p:cNvPicPr/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6172200"/>
            <a:ext cx="10801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5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altLang="en-US" sz="2400" b="1" dirty="0">
                <a:solidFill>
                  <a:srgbClr val="FFFFFF"/>
                </a:solidFill>
              </a:rPr>
              <a:t>IKIMI SOCIAL </a:t>
            </a:r>
            <a:br>
              <a:rPr lang="en-US" altLang="en-US" sz="2400" b="1" dirty="0">
                <a:solidFill>
                  <a:srgbClr val="FFFFFF"/>
                </a:solidFill>
              </a:rPr>
            </a:br>
            <a:r>
              <a:rPr lang="sq-AL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MENAXHIMI I RREZIKUT NË PROCESIN E TENDERIMIT</a:t>
            </a: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en-US" sz="2400" b="1" dirty="0"/>
          </a:p>
          <a:p>
            <a:pPr marL="0" indent="0" algn="ctr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q-AL" sz="2400" b="1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638800" y="5219522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noProof="1"/>
              <a:t> </a:t>
            </a: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75438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50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395536" y="1052736"/>
            <a:ext cx="8382000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Gjatë fazës së planifikimit të prokurimit rreziqet, që mund të ndikojnë në procesin e prokurimit, duhet të identifikohen dhe të regjistrohen në </a:t>
            </a:r>
            <a:r>
              <a:rPr lang="sq-AL" altLang="el-G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Regjistrin e Rrezikut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eaLnBrk="1" hangingPunct="1"/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Rreziqet e identifikuara gjatë kësaj faze janë pak a shumë të dukshme dhe kryesisht i referohen </a:t>
            </a:r>
            <a:r>
              <a:rPr lang="sq-AL" altLang="el-G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disponueshmërisë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së burimeve në Autoritetin Kontraktues, paqartësitë në kuadrin ligjor ose ndërlidhjet me aktivitetet e tjera të prokurimit ose rezultatet e projekteve të tjera.</a:t>
            </a:r>
          </a:p>
          <a:p>
            <a:pPr eaLnBrk="1" hangingPunct="1"/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Regjistri i Rrezikut duhet të kompletohet dhe përditësohet gjatë gjithë ciklit të jetës së procesit të prokurimit dhe pjesët përkatëse të tij mund të transferohen në Regjistrin e Rrezikut të zbatimit të kontratës pas dhënies së kontratës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eaLnBrk="1" hangingPunct="1"/>
            <a:endParaRPr lang="el-GR" altLang="el-G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609600" y="2438400"/>
            <a:ext cx="1981200" cy="1676400"/>
          </a:xfrm>
          <a:prstGeom prst="wedgeRect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endParaRPr lang="en-US" altLang="el-GR"/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838200" y="348932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l-GR"/>
          </a:p>
        </p:txBody>
      </p:sp>
      <p:sp>
        <p:nvSpPr>
          <p:cNvPr id="147466" name="Text Box 9"/>
          <p:cNvSpPr txBox="1">
            <a:spLocks noChangeArrowheads="1"/>
          </p:cNvSpPr>
          <p:nvPr/>
        </p:nvSpPr>
        <p:spPr bwMode="auto">
          <a:xfrm>
            <a:off x="1600200" y="4365104"/>
            <a:ext cx="7010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98525" indent="-441325" defTabSz="712788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12788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12788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12788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12788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588" indent="-1588" algn="just" eaLnBrk="1" hangingPunct="1">
              <a:spcBef>
                <a:spcPct val="50000"/>
              </a:spcBef>
              <a:buNone/>
            </a:pPr>
            <a:r>
              <a:rPr lang="el-GR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Një vlerësim i thellë i rreziqeve të identifikuara gjatë fazës së planifikimit të prokurimit duhet të përbëjë bazën për vendimin e Autoritetit Kontraktues që të vazhdojë me procesin ose vonojë ose edhe ta anulojë atë në rast se ka kërcënime serioze për përfundimin e suksesshëm të tij.</a:t>
            </a:r>
          </a:p>
        </p:txBody>
      </p:sp>
      <p:pic>
        <p:nvPicPr>
          <p:cNvPr id="147467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975567"/>
            <a:ext cx="79935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55111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807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Teknikat,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të cilat mund të përdoren për 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identifikimin e rreziqeve të mundshme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janë:</a:t>
            </a:r>
          </a:p>
        </p:txBody>
      </p:sp>
      <p:sp>
        <p:nvSpPr>
          <p:cNvPr id="148485" name="AutoShape 5"/>
          <p:cNvSpPr>
            <a:spLocks noChangeArrowheads="1"/>
          </p:cNvSpPr>
          <p:nvPr/>
        </p:nvSpPr>
        <p:spPr bwMode="auto">
          <a:xfrm>
            <a:off x="609600" y="2438400"/>
            <a:ext cx="1981200" cy="1676400"/>
          </a:xfrm>
          <a:prstGeom prst="wedgeRect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endParaRPr lang="en-US" altLang="el-GR"/>
          </a:p>
        </p:txBody>
      </p:sp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838200" y="348932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l-GR"/>
          </a:p>
        </p:txBody>
      </p:sp>
      <p:sp>
        <p:nvSpPr>
          <p:cNvPr id="559111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06685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Diskutim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Profesionale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sq-AL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Brainstorming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Takimet e zyrtarëve të ngarkuar me planifikimin e prokurimit dhe përgatitjen me ekspertë në fushën specifike ose me përfaqësuesit e tregut.</a:t>
            </a:r>
            <a:endParaRPr lang="sq-AL" altLang="el-G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sq-AL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Intervis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tat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 zyrtarë me përvojë të prokurimit, të cilët kanë ndërmarrë aktivitete të ngjashme në të kaluarën dhe kane hasur probleme dhe vështirësi.</a:t>
            </a:r>
            <a:endParaRPr lang="sq-AL" altLang="el-G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Lista e kontrollit: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cila bazohet në praktikën kombëtare ose ndërkombëtare, duke përfshirë informatat historike dhe përvojën e akumuluar nga procedurat e prokurimit të llojeve të ndryshme dhe </a:t>
            </a:r>
            <a:r>
              <a:rPr lang="sq-AL" altLang="el-G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kompleksitetit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59299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955627"/>
              </p:ext>
            </p:extLst>
          </p:nvPr>
        </p:nvGraphicFramePr>
        <p:xfrm>
          <a:off x="107504" y="1772816"/>
          <a:ext cx="8784976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Rreziqet Strategjike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Politike: shoqërohet me një dështim për të ofruar politikën e qeverisë.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Ekonomike: ndikon në aftësinë e organizatës për të përmbushur angazhimet e saj financiare.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Sociale: në lidhje me ofrimin e shërbimeve të organizatës.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Teknologjike: në lidhje me kapacitetin teknologjik të organizatës.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Legjislativ: i lidhur me ndryshimet aktuale ose potenciale në ligj.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Konkurruese: lidhur me koston, cilësinë ose </a:t>
                      </a:r>
                      <a:r>
                        <a:rPr lang="sq-AL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konkurrueshmërinë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një shërbimi.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Konsumatori / qytetari: i lidhur me dështimin për të përmbushur nevojat ose pritjet e klientëve apo qytetarëve.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Rreziqet Operative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Profesionale: i lidhur me praktikën e prokurimit.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Financiare: lidhur me dështimin për të siguruar një rezultat ekonomikisht më të favorshëm të prokurimit.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Ligjore: lidhen me një shkelje të legjislacionit.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Fizike: lidhur me shëndetin, sigurinë, parandalimin e aksidenteve.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Kontraktu</a:t>
                      </a:r>
                      <a:r>
                        <a:rPr lang="en-US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ese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e lidhur me dështimin e kontratave për të ofruar mallra, shërbime ose punime me koston dhe specifikimet e rëna dakord.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Teknologjike: lidhur me mbështetjen në pajisjet opera</a:t>
                      </a:r>
                      <a:r>
                        <a:rPr lang="en-US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tive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Mjedisor: në lidhje me ndotjen, zhurmën ose efikasitetin e energjisë të operacioneve në vazhdim. 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39552" y="1004757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Burimet e rrezikut në prokurimin publik mund të jenë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Strategjike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ose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</a:p>
        </p:txBody>
      </p:sp>
    </p:spTree>
    <p:extLst>
      <p:ext uri="{BB962C8B-B14F-4D97-AF65-F5344CB8AC3E}">
        <p14:creationId xmlns:p14="http://schemas.microsoft.com/office/powerpoint/2010/main" val="2764960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spect="1" noChangeArrowheads="1"/>
          </p:cNvSpPr>
          <p:nvPr/>
        </p:nvSpPr>
        <p:spPr bwMode="auto">
          <a:xfrm>
            <a:off x="3011097" y="1268760"/>
            <a:ext cx="2880000" cy="2879725"/>
          </a:xfrm>
          <a:prstGeom prst="flowChartConnector">
            <a:avLst/>
          </a:prstGeom>
          <a:solidFill>
            <a:srgbClr val="FFFF00">
              <a:alpha val="25098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AutoShape 3"/>
          <p:cNvSpPr>
            <a:spLocks noChangeAspect="1" noChangeArrowheads="1"/>
          </p:cNvSpPr>
          <p:nvPr/>
        </p:nvSpPr>
        <p:spPr bwMode="auto">
          <a:xfrm>
            <a:off x="4185456" y="2998093"/>
            <a:ext cx="2880000" cy="2879725"/>
          </a:xfrm>
          <a:prstGeom prst="flowChartConnector">
            <a:avLst/>
          </a:prstGeom>
          <a:solidFill>
            <a:srgbClr val="339966">
              <a:alpha val="25098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AutoShape 4"/>
          <p:cNvSpPr>
            <a:spLocks noChangeAspect="1" noChangeArrowheads="1"/>
          </p:cNvSpPr>
          <p:nvPr/>
        </p:nvSpPr>
        <p:spPr bwMode="auto">
          <a:xfrm>
            <a:off x="1836738" y="2996506"/>
            <a:ext cx="2880000" cy="2879725"/>
          </a:xfrm>
          <a:prstGeom prst="flowChartConnector">
            <a:avLst/>
          </a:prstGeom>
          <a:solidFill>
            <a:srgbClr val="0000FF">
              <a:alpha val="25098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498" y="2246957"/>
            <a:ext cx="1759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dirty="0"/>
              <a:t>Procesi i Prokurimit Publik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3745" y="3697704"/>
            <a:ext cx="1825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dirty="0"/>
              <a:t>Mjedisi i Brendshëm i Autoritetit Kontraktues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6097" y="4114790"/>
            <a:ext cx="1698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dirty="0"/>
              <a:t>Mjedisi i Jashtëm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06817" y="242215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dirty="0"/>
              <a:t>Rreziqet e </a:t>
            </a:r>
          </a:p>
          <a:p>
            <a:r>
              <a:rPr lang="sq-AL" dirty="0"/>
              <a:t>pakontrollueshme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893" y="2298566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dirty="0"/>
              <a:t>Rreziqet e kontrollueshme</a:t>
            </a: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2132337" y="2667898"/>
            <a:ext cx="1472254" cy="724659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</p:cNvCxnSpPr>
          <p:nvPr/>
        </p:nvCxnSpPr>
        <p:spPr>
          <a:xfrm flipH="1">
            <a:off x="5221867" y="3068481"/>
            <a:ext cx="2287789" cy="483102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07395" y="6164115"/>
            <a:ext cx="31213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q-AL" dirty="0"/>
              <a:t>Rreziqet me kontroll adekuat</a:t>
            </a: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flipH="1" flipV="1">
            <a:off x="4451097" y="3919837"/>
            <a:ext cx="216982" cy="2244278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7543" y="1017536"/>
            <a:ext cx="8424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 më tepër, burimi i rreziqeve mund të jetë i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brendshëm 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(d.m.th.. brenda kontrollit të Autoritetit Kontraktues), ose i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jashtëm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(d.m.th.. jashtë kontrollit të tij).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90160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200229"/>
            <a:ext cx="8712968" cy="445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b="1" dirty="0">
                <a:ea typeface="Verdana" panose="020B0604030504040204" pitchFamily="34" charset="0"/>
                <a:cs typeface="Verdana" panose="020B0604030504040204" pitchFamily="34" charset="0"/>
              </a:rPr>
              <a:t>Faza 1. Funksioni i Prokurimit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Bëni një analizë duke shikuar bazën ligjore për ekzistencën dhe operacionet e Autoritetit Kontraktues, duke marrë parasysh çështjet si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baza ligjore për Autoritetin Kontraktues në pajtim me ligjin?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përcaktohen qartë veprimet e saj në mënyrë të organizuar dhe të dokumentuar në përputhje me ligjet dhe rregulloret në fuqi?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mjetet e financimit të prokurimeve të deklaruara qartë dhe në përputhje me ligjin, rregulloret dhe kërkesat buxhetore?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ekzistojnë sisteme të kontrollit të brendshëm për të siguruar pajtueshmërinë me kërkesat ligjore dhe rregullat</a:t>
            </a:r>
            <a:r>
              <a:rPr lang="en-US" dirty="0" err="1">
                <a:ea typeface="Verdana" panose="020B0604030504040204" pitchFamily="34" charset="0"/>
                <a:cs typeface="Verdana" panose="020B0604030504040204" pitchFamily="34" charset="0"/>
              </a:rPr>
              <a:t>ive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prokurimet në mënyrë transparente dhe të dokumentuara mirë?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autoriteti kontraktues I monitoruar nga apo i raporton një agjencie apo organi tjetër, dhe a janë raportet e bëra në kohën e duhur? </a:t>
            </a:r>
          </a:p>
        </p:txBody>
      </p:sp>
    </p:spTree>
    <p:extLst>
      <p:ext uri="{BB962C8B-B14F-4D97-AF65-F5344CB8AC3E}">
        <p14:creationId xmlns:p14="http://schemas.microsoft.com/office/powerpoint/2010/main" val="1417973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980728"/>
            <a:ext cx="8640960" cy="58415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t-BR" b="1" dirty="0">
                <a:ea typeface="Verdana" panose="020B0604030504040204" pitchFamily="34" charset="0"/>
                <a:cs typeface="Verdana" panose="020B0604030504040204" pitchFamily="34" charset="0"/>
              </a:rPr>
              <a:t>Faza 2. Përgatitja e Prokurimit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Shqyrtoni kërkesat e një blerje të veçantë, si nga pikëpamja ligjore dhe financiare, dhe të marrë në konsideratë elemente të ndryshme për të siguruar transparencë, korrektësi dhe llogaridhënie.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Pyetjet mund të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përfshijn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ë:</a:t>
            </a: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ekzistojnë rregulla të veçanta të prokurimit, veçanërisht nëse fondet vijnë nga burime të kufizuara?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llogaritur me saktësi vlerën e kontratës autoriteti kontraktues?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përshkruhet përshkrimi i të mirave apo shërbimeve, si dhe cilësia e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performancës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, e përshtatshme për nevojat dhe kërkesat ligjore, dhe a kuptohet qartë nga pjesëmarrësit në proces?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dokumentet e tenderit gjithëpërfshirës, transparent dhe të lirë nga kufizimet apo kushtet që do të diskriminojnë në mënyrë të padrejtë ndaj furnizuesve të caktuar?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dispozita për dorëzimin e tenderëve alternativë? Nëse po, a janë specifikimet se çfarë mund të konsiderohet qartë në mënyrë që ato të konsiderohen në mënyrë të drejtë dhe ligjore?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Autoriteti Kontraktues procedura të vendosura për të monitoruar kontributin e ekspertëve të punësuar për të ndihmuar funksionimin e prokurimit?</a:t>
            </a:r>
          </a:p>
        </p:txBody>
      </p:sp>
    </p:spTree>
    <p:extLst>
      <p:ext uri="{BB962C8B-B14F-4D97-AF65-F5344CB8AC3E}">
        <p14:creationId xmlns:p14="http://schemas.microsoft.com/office/powerpoint/2010/main" val="4074007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181534"/>
            <a:ext cx="8640960" cy="310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b="1" dirty="0">
                <a:ea typeface="Verdana" panose="020B0604030504040204" pitchFamily="34" charset="0"/>
                <a:cs typeface="Verdana" panose="020B0604030504040204" pitchFamily="34" charset="0"/>
              </a:rPr>
              <a:t>Faza 3. Procedura e zgjedhur për prokurim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procedura e zgjedhur e saktë dhe e përshtatshme për të mirën apo shërbimin që po fiton? Ndonjëherë, agjencitë publike nuk i marrin në konsideratë alternativat e tilla si dhënia me qira ose blerja përmes kooperativave, gjë që mund të sjellë një kursim të konsiderueshëm të kostove. Disa pyetje që zbatohen këtu përfshijnë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vendosur autoriteti publik për një procedurë adekuate dhe të pranueshme të prokurimit?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konsideruar metodat alternative?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siguruar procedura e zgjedhur konkurrencë dhe transparencë të ndershme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6182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560796"/>
            <a:ext cx="8640960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b="1" dirty="0">
                <a:ea typeface="Verdana" panose="020B0604030504040204" pitchFamily="34" charset="0"/>
                <a:cs typeface="Verdana" panose="020B0604030504040204" pitchFamily="34" charset="0"/>
              </a:rPr>
              <a:t>Faza 4. Publikimi i Prokurimit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Mënyra e kërkimit të ofertave apo propozimeve nuk është vetëm një çështje e përmbushjes së kërkesave minimale të përcaktuara me ligj. Mënyra e reklamimit duhet të marrë parasysh natyrën e të mirës ose shërbimit që po prokurohet dhe gjasat që reklamimi do të arrijë audiencën e synuar të shitësve potencial. Në këtë analizë, mund të pyesim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shpallur autoriteti kontraktues prokurimin në pajtim me ligjin?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ishin mjetet e botimit të tilla që shumica e shitësve të ardhshëm ishin në gjendje të siguronin informacion?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ishte qasja e drejtë dhe e barabartë në dokumentet e kontratës dhe në informacionin e ofruar për shitësit potencialë të interesuar?</a:t>
            </a:r>
          </a:p>
        </p:txBody>
      </p:sp>
    </p:spTree>
    <p:extLst>
      <p:ext uri="{BB962C8B-B14F-4D97-AF65-F5344CB8AC3E}">
        <p14:creationId xmlns:p14="http://schemas.microsoft.com/office/powerpoint/2010/main" val="330426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102380"/>
            <a:ext cx="8496944" cy="473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b="1" dirty="0">
                <a:ea typeface="Verdana" panose="020B0604030504040204" pitchFamily="34" charset="0"/>
                <a:cs typeface="Verdana" panose="020B0604030504040204" pitchFamily="34" charset="0"/>
              </a:rPr>
              <a:t>Faza 5. Çmimi</a:t>
            </a:r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Konsideroni faktorë të tillë si përbërja e komisionit që përcakton shpërblimin dhe çështje të tjera që lidhen me transparencën dhe integritetin e shpërblimit dhe procesin e saj. Disa pyetje mund të përfshijnë: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ea typeface="Verdana" panose="020B0604030504040204" pitchFamily="34" charset="0"/>
                <a:cs typeface="Verdana" panose="020B0604030504040204" pitchFamily="34" charset="0"/>
              </a:rPr>
              <a:t>Some questions might include: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ishin marrë parasysh të gjitha interesat e palëve të interesit të palëve kontraktuese gjatë dhënies, siç janë shqetësimet financiare, përshtatshmëria e furnizuesit të zgjedhur për të plotësuar specifikimet, shqetësimet ligjore,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etj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përjashtuar ndonjë oferte ose propozim dhe nëse po, pse?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Çfarë lloji i procesit të shqyrtimit apo apelimit është në dispozicion?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ishte mare parasysh koha e mjaftueshme për shqyrtimin e propozimeve para dhënies?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u vlerësuan si duhet ofertat?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ishte vendimi për procesin e shpërblimit i saktë dhe i komunikuar në mënyrë adekuate?</a:t>
            </a:r>
          </a:p>
        </p:txBody>
      </p:sp>
    </p:spTree>
    <p:extLst>
      <p:ext uri="{BB962C8B-B14F-4D97-AF65-F5344CB8AC3E}">
        <p14:creationId xmlns:p14="http://schemas.microsoft.com/office/powerpoint/2010/main" val="18134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651591"/>
            <a:ext cx="849694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b="1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Faza 6. Ngjarje pas shpalljes</a:t>
            </a:r>
            <a:endParaRPr lang="en-US" b="1" dirty="0">
              <a:solidFill>
                <a:srgbClr val="333333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sq-AL" b="1" dirty="0">
              <a:solidFill>
                <a:srgbClr val="333333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Puna e një agjencie të prokurimit nuk duhet të përfundojë me dhënien e kontratës. Duhet të bëhen shqyrtime të prokurimeve menjëherë pas përfundimit për të përcaktuar nëse ka pasur ndonjë çështje që duhet adresuar, probleme që u ngritën ose përmirësime të nevojshme</a:t>
            </a:r>
            <a:r>
              <a:rPr lang="en-US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sq-AL" dirty="0">
              <a:solidFill>
                <a:srgbClr val="333333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Agjencia e prokurimit duhet të ndjekë më tutje prokurimin gjatë dhe pas dorëzimit të mallrave dhe shërbimeve për të siguruar që ajo të përmbushë kërkesat dhe pritjet e parashikuara. </a:t>
            </a:r>
            <a:r>
              <a:rPr lang="sq-AL" dirty="0" err="1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Feedback</a:t>
            </a:r>
            <a:r>
              <a:rPr lang="sq-AL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duhet të kërkohet nga agjencitë homologe, si dhe pjesëmarrësit në procesin e prokurimit. </a:t>
            </a: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1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76182" y="483636"/>
            <a:ext cx="18726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2400" b="1" dirty="0"/>
              <a:t>Historiku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508" y="1219200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Moduli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eksploron rreziqet që lidhen me tenderimin, duke bërë referencë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selektive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edhe në fazën e menaxhimit të kontratave të ciklit të prokurimit.</a:t>
            </a: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Qëllimi është të hedhin dritë mbi rreziqet e hasura në përgatitjen e dokumenteve të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ofertimit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dhe përzgjedhjen e kritereve të duhura të kualifikimit dhe vlerësimit, si dhe në planifikimin e hapave të procesit të prokurimit me qëllim te arritjes se afateve kohore optimale ose të dëshiruara. Janë shpjeguar gjithashtu rreziqet që lidhen me zgjedhjen e metodës së tenderimit dhe në përzgjedhjen e llojit të kontratës dhe klauzolat e tij kryesore. </a:t>
            </a: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Pas kësaj, lënda hulumton rrezikun në menaxhimin e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performancës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së kontratës nga ana e tenderuesit të dhënë dhe mjetet e përdorura për të zbutur rreziqet e tejkalimeve të kostos, mangësitë e cilësisë dhe ndryshimet në shtrirje dhe / ose zvarritje në afatet e dorëzimit. Ajo thekson rëndësinë e zhvillimit të një plani të menaxhimit të kontratës duke përfshirë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alokimin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 burimeve të nevojshme të personelit, financiare dhe fizike dhe procedurave përkatëse të menaxhimit të kontratave në një mënyrë që i përshtatet më mirë zbutjes së rreziqeve të identifikuara të brendshme dhe të jashtme. </a:t>
            </a:r>
          </a:p>
        </p:txBody>
      </p:sp>
    </p:spTree>
    <p:extLst>
      <p:ext uri="{BB962C8B-B14F-4D97-AF65-F5344CB8AC3E}">
        <p14:creationId xmlns:p14="http://schemas.microsoft.com/office/powerpoint/2010/main" val="2075530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6" name="Text Box 4"/>
          <p:cNvSpPr txBox="1">
            <a:spLocks noChangeArrowheads="1"/>
          </p:cNvSpPr>
          <p:nvPr/>
        </p:nvSpPr>
        <p:spPr bwMode="auto">
          <a:xfrm>
            <a:off x="2604539" y="1294124"/>
            <a:ext cx="4191000" cy="369332"/>
          </a:xfrm>
          <a:prstGeom prst="rect">
            <a:avLst/>
          </a:prstGeom>
          <a:solidFill>
            <a:srgbClr val="00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5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rrezikut</a:t>
            </a:r>
          </a:p>
        </p:txBody>
      </p: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609600" y="4593902"/>
            <a:ext cx="7772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Për të paraqitur qartë rreziqet e identifikuara dhe për të lehtësuar procesin e vendimmarrjes duhet të përdoret 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Matrica e Probabiliteti dhe Ndikimi</a:t>
            </a:r>
          </a:p>
        </p:txBody>
      </p:sp>
      <p:sp>
        <p:nvSpPr>
          <p:cNvPr id="561160" name="Text Box 8"/>
          <p:cNvSpPr txBox="1">
            <a:spLocks noChangeArrowheads="1"/>
          </p:cNvSpPr>
          <p:nvPr/>
        </p:nvSpPr>
        <p:spPr bwMode="auto">
          <a:xfrm>
            <a:off x="762000" y="2030724"/>
            <a:ext cx="3657600" cy="2160276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probabilitetit të ndodhjes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Vlerëson probabilitetin e një rreziku qe  do të ndodhë dhe kohën e parashikuar</a:t>
            </a:r>
          </a:p>
        </p:txBody>
      </p:sp>
      <p:sp>
        <p:nvSpPr>
          <p:cNvPr id="561161" name="Text Box 9"/>
          <p:cNvSpPr txBox="1">
            <a:spLocks noChangeArrowheads="1"/>
          </p:cNvSpPr>
          <p:nvPr/>
        </p:nvSpPr>
        <p:spPr bwMode="auto">
          <a:xfrm>
            <a:off x="4953000" y="2030724"/>
            <a:ext cx="3759072" cy="2160276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ndikimit në rast të ndodhjes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Vlerëson ndikimin e rrezikut, në rast të ndodhjes, në parametrat kryesorë të procesit të prokurimit (plani kohor, rezultati)</a:t>
            </a:r>
          </a:p>
        </p:txBody>
      </p:sp>
      <p:cxnSp>
        <p:nvCxnSpPr>
          <p:cNvPr id="561162" name="AutoShape 10"/>
          <p:cNvCxnSpPr>
            <a:cxnSpLocks noChangeShapeType="1"/>
            <a:stCxn id="561156" idx="2"/>
            <a:endCxn id="561160" idx="0"/>
          </p:cNvCxnSpPr>
          <p:nvPr/>
        </p:nvCxnSpPr>
        <p:spPr bwMode="auto">
          <a:xfrm rot="5400000">
            <a:off x="3461786" y="792471"/>
            <a:ext cx="367268" cy="210923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1163" name="AutoShape 11"/>
          <p:cNvCxnSpPr>
            <a:cxnSpLocks noChangeShapeType="1"/>
            <a:stCxn id="561156" idx="2"/>
            <a:endCxn id="561161" idx="0"/>
          </p:cNvCxnSpPr>
          <p:nvPr/>
        </p:nvCxnSpPr>
        <p:spPr bwMode="auto">
          <a:xfrm rot="16200000" flipH="1">
            <a:off x="5582653" y="780841"/>
            <a:ext cx="367268" cy="2132497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>
                <a:ea typeface="Verdana" panose="020B0604030504040204" pitchFamily="34" charset="0"/>
                <a:cs typeface="Verdana" panose="020B0604030504040204" pitchFamily="34" charset="0"/>
              </a:rPr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1296153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02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11071562"/>
              </p:ext>
            </p:extLst>
          </p:nvPr>
        </p:nvGraphicFramePr>
        <p:xfrm>
          <a:off x="1230139" y="2079847"/>
          <a:ext cx="6726237" cy="3581401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larte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Larte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Mesatare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Ulet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Ulet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Ulet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Ulet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Mesatare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Larte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Larte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1616" name="Text Box 73"/>
          <p:cNvSpPr txBox="1">
            <a:spLocks noChangeArrowheads="1"/>
          </p:cNvSpPr>
          <p:nvPr/>
        </p:nvSpPr>
        <p:spPr bwMode="auto">
          <a:xfrm rot="-5400000">
            <a:off x="319109" y="2547436"/>
            <a:ext cx="140775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Probabiliteti</a:t>
            </a:r>
          </a:p>
        </p:txBody>
      </p:sp>
      <p:sp>
        <p:nvSpPr>
          <p:cNvPr id="151617" name="Text Box 74"/>
          <p:cNvSpPr txBox="1">
            <a:spLocks noChangeArrowheads="1"/>
          </p:cNvSpPr>
          <p:nvPr/>
        </p:nvSpPr>
        <p:spPr bwMode="auto">
          <a:xfrm>
            <a:off x="7045549" y="5682734"/>
            <a:ext cx="955711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Ndikimi</a:t>
            </a:r>
          </a:p>
        </p:txBody>
      </p:sp>
      <p:sp>
        <p:nvSpPr>
          <p:cNvPr id="151618" name="AutoShape 75"/>
          <p:cNvSpPr>
            <a:spLocks/>
          </p:cNvSpPr>
          <p:nvPr/>
        </p:nvSpPr>
        <p:spPr bwMode="auto">
          <a:xfrm>
            <a:off x="5436096" y="1102827"/>
            <a:ext cx="3230936" cy="1126462"/>
          </a:xfrm>
          <a:prstGeom prst="borderCallout2">
            <a:avLst>
              <a:gd name="adj1" fmla="val 9093"/>
              <a:gd name="adj2" fmla="val -2500"/>
              <a:gd name="adj3" fmla="val 9093"/>
              <a:gd name="adj4" fmla="val -6718"/>
              <a:gd name="adj5" fmla="val 164059"/>
              <a:gd name="adj6" fmla="val -24147"/>
            </a:avLst>
          </a:prstGeom>
          <a:solidFill>
            <a:srgbClr val="FFCC99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None/>
            </a:pPr>
            <a:r>
              <a:rPr lang="sq-AL" altLang="el-GR" sz="1600" i="1" dirty="0"/>
              <a:t>Linja e Tolerancës së Rrezikut</a:t>
            </a:r>
          </a:p>
          <a:p>
            <a:pPr eaLnBrk="1" hangingPunct="1">
              <a:buNone/>
            </a:pPr>
            <a:r>
              <a:rPr lang="sq-AL" altLang="el-GR" sz="1600" i="1" dirty="0"/>
              <a:t>Kufizon rreziqet, të cilat Autoriteti Kontraktues është i gatshëm ta pranojë</a:t>
            </a:r>
          </a:p>
        </p:txBody>
      </p:sp>
      <p:sp>
        <p:nvSpPr>
          <p:cNvPr id="151620" name="Text Box 77"/>
          <p:cNvSpPr txBox="1">
            <a:spLocks noChangeArrowheads="1"/>
          </p:cNvSpPr>
          <p:nvPr/>
        </p:nvSpPr>
        <p:spPr bwMode="auto">
          <a:xfrm>
            <a:off x="5220072" y="2428591"/>
            <a:ext cx="2476128" cy="738664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wrap="squar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sq-AL" altLang="el-GR" sz="1400" dirty="0"/>
              <a:t>Rreziqet me probabilitet të lartë të shfaqjes dhe ndikim të lartë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  <p:sp>
        <p:nvSpPr>
          <p:cNvPr id="2" name="Rectangle 1"/>
          <p:cNvSpPr/>
          <p:nvPr/>
        </p:nvSpPr>
        <p:spPr>
          <a:xfrm>
            <a:off x="1192265" y="1665405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altLang="el-GR" b="1" dirty="0">
                <a:ea typeface="Verdana" panose="020B0604030504040204" pitchFamily="34" charset="0"/>
                <a:cs typeface="Verdana" panose="020B0604030504040204" pitchFamily="34" charset="0"/>
              </a:rPr>
              <a:t>Matrica e Probabilitetit dhe Ndikimit</a:t>
            </a:r>
          </a:p>
        </p:txBody>
      </p:sp>
    </p:spTree>
    <p:extLst>
      <p:ext uri="{BB962C8B-B14F-4D97-AF65-F5344CB8AC3E}">
        <p14:creationId xmlns:p14="http://schemas.microsoft.com/office/powerpoint/2010/main" val="3849994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395536" y="1124744"/>
            <a:ext cx="8482690" cy="377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57188" indent="-35718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984250" indent="-357188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600"/>
              </a:spcBef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Ushtrimi i identifikimit, analizës dhe vlerësimit të rrezikut çon në përpunimin e 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Planit të Menaxhimit të Rrezikut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 cili përfshin: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Rreziqet e identifikuara,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tyre dhe matrica relevante e probabilitetit dhe ndikimit,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Procedurat e monitorimit dhe shqyrtimit të rrezikut,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Veprimet e planifikuara për trajtimin e rrezikut,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Ndarja e përgjegjësive për monitorimin, shqyrtimin dhe trajtimin e rrezikut.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Pjesë e Planit të Menaxhimit të Rrezikut janë gjithashtu format dhe dokumentet që duhet të përdoren (p.sh. regjistri i rrezikut, raporti i rrezikut)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80973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476672"/>
            <a:ext cx="51042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Monitorimi dhe rishikimi i rrezikut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229600" cy="40257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271463" indent="-271463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  <a:tabLst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Fushëveprimi dhe objektivi i monitorimit dhe rishikimit të rrezikut është:</a:t>
            </a:r>
            <a:endParaRPr lang="el-GR" altLang="el-G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Të përcaktohet nëse janë identifikuar rreziqet dhe nëse veprimet e menaxhimit të rrezikut janë zbatuar siç është planifikuar;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Vlerësoni nëse veprimet e planifikuara të menaxhimit të rrezikut ishin aq efektive sa pritej;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Merr parasysh nëse disa nga rreziqet e identifikuara fillimisht nuk janë më të vlefshme;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Specifikoni nëse ka ndryshuar probabiliteti i shfaqjes dhe niveli i ndikimit të rreziqeve të identifikuara;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Konfirmoni që veprimet janë ende kuptimplote dhe se ekzekutimi i tyre u është besuar njerëzve të duhur;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Zbuloni rreziqe të reja, të cilat nuk janë identifikuar më parë. </a:t>
            </a:r>
          </a:p>
        </p:txBody>
      </p:sp>
    </p:spTree>
    <p:extLst>
      <p:ext uri="{BB962C8B-B14F-4D97-AF65-F5344CB8AC3E}">
        <p14:creationId xmlns:p14="http://schemas.microsoft.com/office/powerpoint/2010/main" val="3688163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6" name="Text Box 6"/>
          <p:cNvSpPr txBox="1">
            <a:spLocks noChangeArrowheads="1"/>
          </p:cNvSpPr>
          <p:nvPr/>
        </p:nvSpPr>
        <p:spPr bwMode="auto">
          <a:xfrm>
            <a:off x="251520" y="1196752"/>
            <a:ext cx="8712968" cy="33055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271463" indent="-271463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35000"/>
              </a:spcBef>
              <a:tabLst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Në rast të shfaqjes së rrezikut mund të veçohen rastet e mëposhtme: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Rreziku ndodh siç pritet dhe aktivitetet e lehtësimit të rrezikut janë të mjaftueshme për trajtimin e tij;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Rreziku ndodh në mënyrë të ndryshme nga sa pritej dhe prandaj veprimet për lehtësimin e rreziqeve duhet të modifikohen në mënyrë të përshtatshme;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Një rrezik i ri i paparashikuar ndodh dhe për këtë arsye Plani i Menaxhimit të Rrezikut dhe regjistri i rrezikut duhet të përditësohen për të përcaktuar dhe përshkruar veprimet e duhura për lehtësimin e tij.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44" y="476672"/>
            <a:ext cx="26459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523843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26459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268760"/>
            <a:ext cx="8280920" cy="316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Strategjitë lehtësuese mund të përfshijnë:</a:t>
            </a:r>
          </a:p>
          <a:p>
            <a:pPr>
              <a:spcBef>
                <a:spcPts val="600"/>
              </a:spcBef>
            </a:pPr>
            <a:endParaRPr lang="en-US" b="1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Pranimi i rrezikut p.sh. për nivelet e ulëta të rrezikut.</a:t>
            </a: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Transferimi i rrezikut ose ndarjes me një palë tjetër, për shembull ndaj ofertuesit (garancinë i pjesëmarrjes), ose nëpërmjet sigurimit ose madje duke i dhënë një agjent prokurimi.</a:t>
            </a: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Zvogëlimi i gjasave dhe / ose pasojave të një rreziku për shembull përmes planifikimit, zhvillimit të specifikave të qarta, përzgjedhjes së metodave të prokurimit, hartimit të kushteve të kontratës etj.</a:t>
            </a: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Zhvillimi i planeve të emergjencës.</a:t>
            </a:r>
          </a:p>
        </p:txBody>
      </p:sp>
    </p:spTree>
    <p:extLst>
      <p:ext uri="{BB962C8B-B14F-4D97-AF65-F5344CB8AC3E}">
        <p14:creationId xmlns:p14="http://schemas.microsoft.com/office/powerpoint/2010/main" val="2596716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644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 - mekanizmat  lehtësuese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Mekanizmat për lehtësimin e rrezikut 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të zhvillimit dhe implementimit përfshijnë, ndër të tjera: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tabLst>
                <a:tab pos="357188" algn="l"/>
              </a:tabLst>
            </a:pP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Mbrojtja e subjekteve të ndjeshme të prokurimit publik kundër ndërhyrjes politike përmes masave të tilla si:</a:t>
            </a:r>
          </a:p>
          <a:p>
            <a:pPr marL="539750" lvl="1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85775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Mekanizmat e ankesave përmes të cilave një subjekt i prokurimit publik mund të ankohet kundër një vendimi të largimit nga puna</a:t>
            </a:r>
          </a:p>
          <a:p>
            <a:pPr marL="539750" lvl="1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85775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Sigurimi i një sistemi informues të sigurt, të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aksesueshëm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dhe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konfidencial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, i mbrojtur në mënyrë efektive nga sistemi ligjor, për raportimin publik të rasteve të mashtrimit, korrupsionit ose praktikave ose sjelljeve të tjera të ndaluara.</a:t>
            </a:r>
          </a:p>
          <a:p>
            <a:pPr marL="539750" lvl="1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85775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Politikat e burimeve njerëzore që rekrutojnë ekspertë të prokurimeve publike bazuar në një sistem të bazuar në merita dhe kërkojnë angazhim të fortë të integritetit nga entet e prokurimit publik.</a:t>
            </a:r>
          </a:p>
        </p:txBody>
      </p:sp>
    </p:spTree>
    <p:extLst>
      <p:ext uri="{BB962C8B-B14F-4D97-AF65-F5344CB8AC3E}">
        <p14:creationId xmlns:p14="http://schemas.microsoft.com/office/powerpoint/2010/main" val="1437166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2500" y="482420"/>
            <a:ext cx="644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 - mekanizmat  lehtësuese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1124744"/>
            <a:ext cx="871296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Sigurimi i ndarjes adekuate të detyrave nga: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përgjegjësive për kërkimin, blerjen dhe marrjen e funksioneve nga përpunimi i faturave, llogaritë e pagueshme dhe funksionet e librit të përgjithshëm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funksionit të blerjes nga funksionet e kërkuara dhe pranimit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funksioneve të përpunimit të faturave dhe llogarive të pagueshme nga funksionet e librit kryesor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funksioneve të shënimeve të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disbursimit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të parave të gatshme nga funksioni i shënimeve të regjistrit të përgjithshëm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Shmangia e copëzimit të tepruar të funksioneve të prokurimit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Aplikimi i teknologjisë elektronike në sistemin e prokurimit publik për: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Parandalimin e kontaktit të drejtpërdrejtë ndërmjet enteve të prokurimit publik dhe furnizuesve potencialë,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Standardizimin e proceseve të prokurimit.</a:t>
            </a:r>
          </a:p>
        </p:txBody>
      </p:sp>
    </p:spTree>
    <p:extLst>
      <p:ext uri="{BB962C8B-B14F-4D97-AF65-F5344CB8AC3E}">
        <p14:creationId xmlns:p14="http://schemas.microsoft.com/office/powerpoint/2010/main" val="2128014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051720" y="1220983"/>
            <a:ext cx="1294656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Identifikimi I rrezikut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108376" y="1223513"/>
            <a:ext cx="20574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Raportimi dhe analiza e riskut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7231427" y="2409270"/>
            <a:ext cx="16764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Analiza dhe vlerësimi i rrezikut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204048" y="1954302"/>
            <a:ext cx="1600200" cy="1371600"/>
          </a:xfrm>
          <a:prstGeom prst="diamond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l-GR" altLang="el-GR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556176" y="2391271"/>
            <a:ext cx="10320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është rreziku i relevant</a:t>
            </a:r>
            <a:r>
              <a:rPr lang="en-US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736776" y="2409270"/>
            <a:ext cx="20574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Azhurnimi i regjistrit të rrezikut dhe konfirmimi i vlerësimit të rrezikut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07504" y="2316937"/>
            <a:ext cx="18288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Informimi i zyrtarëve përgjegjës për rrezikun e afërt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822376" y="3522663"/>
            <a:ext cx="25908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Hartimi i propozimeve për trajtimin e rrezikut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632376" y="3429000"/>
            <a:ext cx="1676400" cy="830997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Marrja e vendimeve për veprimet e trajtimit të rrezikut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679377" y="4777929"/>
            <a:ext cx="22860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Planifikimi i  trajtimit te veprimeve të riskut dhe</a:t>
            </a:r>
            <a:r>
              <a:rPr lang="en-US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ndarja e  përgjegjësive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582144" y="4777929"/>
            <a:ext cx="22860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Zbatimi i veprimeve të trajtimit të rrezikut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6516891" y="4685596"/>
            <a:ext cx="22860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Zbatimi I Monitorimit të veprimeve të trajtimit të rrezikut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754082" y="5589240"/>
            <a:ext cx="19812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Azhurnimi i regjistrit të rrezikut</a:t>
            </a:r>
          </a:p>
        </p:txBody>
      </p:sp>
      <p:cxnSp>
        <p:nvCxnSpPr>
          <p:cNvPr id="23577" name="AutoShape 25"/>
          <p:cNvCxnSpPr>
            <a:cxnSpLocks noChangeShapeType="1"/>
            <a:stCxn id="23556" idx="3"/>
            <a:endCxn id="23557" idx="0"/>
          </p:cNvCxnSpPr>
          <p:nvPr/>
        </p:nvCxnSpPr>
        <p:spPr bwMode="auto">
          <a:xfrm>
            <a:off x="6165776" y="1454346"/>
            <a:ext cx="1903851" cy="95492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9" name="AutoShape 27"/>
          <p:cNvCxnSpPr>
            <a:cxnSpLocks noChangeShapeType="1"/>
            <a:stCxn id="23557" idx="1"/>
            <a:endCxn id="23558" idx="3"/>
          </p:cNvCxnSpPr>
          <p:nvPr/>
        </p:nvCxnSpPr>
        <p:spPr bwMode="auto">
          <a:xfrm flipH="1" flipV="1">
            <a:off x="6804248" y="2640102"/>
            <a:ext cx="427179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0" name="AutoShape 28"/>
          <p:cNvCxnSpPr>
            <a:cxnSpLocks noChangeShapeType="1"/>
            <a:stCxn id="23558" idx="1"/>
            <a:endCxn id="23560" idx="3"/>
          </p:cNvCxnSpPr>
          <p:nvPr/>
        </p:nvCxnSpPr>
        <p:spPr bwMode="auto">
          <a:xfrm flipH="1">
            <a:off x="4794176" y="2640102"/>
            <a:ext cx="409872" cy="923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1" name="AutoShape 29"/>
          <p:cNvCxnSpPr>
            <a:cxnSpLocks noChangeShapeType="1"/>
            <a:stCxn id="23560" idx="1"/>
            <a:endCxn id="23561" idx="3"/>
          </p:cNvCxnSpPr>
          <p:nvPr/>
        </p:nvCxnSpPr>
        <p:spPr bwMode="auto">
          <a:xfrm flipH="1" flipV="1">
            <a:off x="1936304" y="2640103"/>
            <a:ext cx="800472" cy="923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2" name="AutoShape 30"/>
          <p:cNvCxnSpPr>
            <a:cxnSpLocks noChangeShapeType="1"/>
            <a:stCxn id="23561" idx="2"/>
            <a:endCxn id="23562" idx="1"/>
          </p:cNvCxnSpPr>
          <p:nvPr/>
        </p:nvCxnSpPr>
        <p:spPr bwMode="auto">
          <a:xfrm rot="16200000" flipH="1">
            <a:off x="1027026" y="2958146"/>
            <a:ext cx="790228" cy="80047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3" name="AutoShape 31"/>
          <p:cNvCxnSpPr>
            <a:cxnSpLocks noChangeShapeType="1"/>
          </p:cNvCxnSpPr>
          <p:nvPr/>
        </p:nvCxnSpPr>
        <p:spPr bwMode="auto">
          <a:xfrm flipV="1">
            <a:off x="4433256" y="3819098"/>
            <a:ext cx="12192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4" name="AutoShape 32"/>
          <p:cNvCxnSpPr>
            <a:cxnSpLocks noChangeShapeType="1"/>
            <a:stCxn id="23563" idx="3"/>
            <a:endCxn id="23564" idx="0"/>
          </p:cNvCxnSpPr>
          <p:nvPr/>
        </p:nvCxnSpPr>
        <p:spPr bwMode="auto">
          <a:xfrm flipH="1">
            <a:off x="1822377" y="3844499"/>
            <a:ext cx="5486399" cy="933430"/>
          </a:xfrm>
          <a:prstGeom prst="bentConnector4">
            <a:avLst>
              <a:gd name="adj1" fmla="val -4167"/>
              <a:gd name="adj2" fmla="val 7225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>
          <a:xfrm>
            <a:off x="467544" y="476672"/>
            <a:ext cx="51042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Monitorimi dhe rishikimi i rrezikut</a:t>
            </a:r>
          </a:p>
        </p:txBody>
      </p:sp>
      <p:cxnSp>
        <p:nvCxnSpPr>
          <p:cNvPr id="3" name="Straight Arrow Connector 2"/>
          <p:cNvCxnSpPr>
            <a:stCxn id="23565" idx="3"/>
            <a:endCxn id="23566" idx="1"/>
          </p:cNvCxnSpPr>
          <p:nvPr/>
        </p:nvCxnSpPr>
        <p:spPr>
          <a:xfrm>
            <a:off x="5868144" y="5008762"/>
            <a:ext cx="64874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lbow Connector 4"/>
          <p:cNvCxnSpPr>
            <a:stCxn id="23566" idx="2"/>
            <a:endCxn id="23567" idx="3"/>
          </p:cNvCxnSpPr>
          <p:nvPr/>
        </p:nvCxnSpPr>
        <p:spPr>
          <a:xfrm rot="5400000">
            <a:off x="6453514" y="4613696"/>
            <a:ext cx="488146" cy="192460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23555" idx="3"/>
            <a:endCxn id="23556" idx="1"/>
          </p:cNvCxnSpPr>
          <p:nvPr/>
        </p:nvCxnSpPr>
        <p:spPr>
          <a:xfrm>
            <a:off x="3346376" y="1451816"/>
            <a:ext cx="762000" cy="25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stCxn id="23564" idx="3"/>
            <a:endCxn id="23565" idx="1"/>
          </p:cNvCxnSpPr>
          <p:nvPr/>
        </p:nvCxnSpPr>
        <p:spPr>
          <a:xfrm flipV="1">
            <a:off x="2965377" y="5008762"/>
            <a:ext cx="616767" cy="9233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35188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209800" y="2492375"/>
            <a:ext cx="6934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</a:t>
            </a:r>
            <a:r>
              <a:rPr lang="sq-AL" altLang="en-US" sz="3200" b="1" dirty="0">
                <a:latin typeface="Arial" charset="0"/>
                <a:cs typeface="Arial" charset="0"/>
              </a:rPr>
              <a:t>Rreziqet e përfshira në planifikimin e prokurimit</a:t>
            </a:r>
            <a:endParaRPr lang="sq-AL" alt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76182" y="483636"/>
            <a:ext cx="4095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2400" b="1" dirty="0"/>
              <a:t>Objektivat e Trajnimit 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1052736"/>
            <a:ext cx="8712968" cy="55553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0000"/>
              </a:buClr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Në fund të kursit pjesëmarrësit do të jenë në gjendje të zbusin rreziqet në fazën e tenderimit dhe kontraktimit të ciklit të prokurimit përmes kuptimit më të mirë të: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përfshira në planifikimin e prokurimit dhe teknikat për tejkalimin e këtyre rreziqeve;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hasura në përcaktimin e kritereve të kualifikimit dhe vlerësimit dhe dispozitave të tjera të dokumenteve të tenderit;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që lidhen me përzgjedhjen e llojit të kontratës dhe formulimin e kushteve të veçanta të kontratës;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jashtme përfshirë ato që rrjedhin nga palët e interesuara;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mangësive në kompetencat e ekipeve të prokurimit të brendshëm dhe menaxhimit të kontratave;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divergjencave në </a:t>
            </a:r>
            <a:r>
              <a:rPr lang="sq-AL" sz="2000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alokimet</a:t>
            </a: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sq-AL" sz="2000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buxhetuara</a:t>
            </a: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të këndeve të ndërlidhura të drejtkëndëshit të kontrollit (parametrat e kontratës);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Analizave te rreziqeve në përzgjedhjen e procedurave alternative të zgjidhjes së mosmarrëveshjeve.</a:t>
            </a:r>
          </a:p>
        </p:txBody>
      </p:sp>
    </p:spTree>
    <p:extLst>
      <p:ext uri="{BB962C8B-B14F-4D97-AF65-F5344CB8AC3E}">
        <p14:creationId xmlns:p14="http://schemas.microsoft.com/office/powerpoint/2010/main" val="2173055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(1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703427"/>
              </p:ext>
            </p:extLst>
          </p:nvPr>
        </p:nvGraphicFramePr>
        <p:xfrm>
          <a:off x="323528" y="1307669"/>
          <a:ext cx="8640000" cy="47548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Nënvlerësim</a:t>
                      </a:r>
                      <a:r>
                        <a:rPr lang="sq-AL" sz="16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</a:t>
                      </a:r>
                      <a:r>
                        <a:rPr lang="sq-AL" sz="16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nevojës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Prokurimi i produktit ose shërbimit të papërshtatshëm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 e humbur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e pakënaqshme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Analizoni dhe kuptoni nevojën e saktë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Mbivlerësim</a:t>
                      </a:r>
                      <a:r>
                        <a:rPr lang="en-US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</a:t>
                      </a:r>
                      <a:r>
                        <a:rPr lang="en-US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nevojës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Shpenzime të mëdha Konkurrencë e dobët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Analizo me saktësi</a:t>
                      </a: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nevojat</a:t>
                      </a:r>
                      <a:endParaRPr lang="sq-AL" sz="16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kërkesat funksionale dhe të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6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Keqinterpretim i nevojave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Blerje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totalisht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papranueshme ose produkt ose shërbim jo i përshtatshëm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Humbje e kohës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 e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Mundësi e jo produktivitetit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konsultimin me përdoruesit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</a:t>
                      </a: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rrni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deklarate të qartë të punës dhe përcaktimit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nevojës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74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(2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65807"/>
              </p:ext>
            </p:extLst>
          </p:nvPr>
        </p:nvGraphicFramePr>
        <p:xfrm>
          <a:off x="323528" y="1449441"/>
          <a:ext cx="8640000" cy="43891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Financim i pamjaftueshëm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kryerjen e prokurimit (prokurimi i pjesshëm)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Kosto shtesë për ri-tenderim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Merrni miratimet e duhura përpara se të ndërmerrni një proces te përmirësimit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planifikimit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Afat kohor jo praktik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Përgjigje të papërshtatshme nga ofertuesit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Zvogëlimi i konkurrencës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Orari i dorëzimit nuk është përmbushur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parashikimin, planifikimin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dhe konsultimin me përdoruesit Përmirëso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komunikimin me ofertuesit e mundshëm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385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(3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841580"/>
              </p:ext>
            </p:extLst>
          </p:nvPr>
        </p:nvGraphicFramePr>
        <p:xfrm>
          <a:off x="323528" y="1340768"/>
          <a:ext cx="8640000" cy="53949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Vlerësimi i vlerës së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Vlerësimi sipërfaqësor i vlerës së kontratës pa marrë parasysh të gjitha kostot që mund të lindin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Mbi vlerësimi për të inkurajuar një pale kontraktuese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i një modeli llogaritës që çon në një vlerë që nuk mund të korrespondojë me aplikimin e një procedure konkurruese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Transparenca në vlerësimin e vlerës së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Dokumentacioni i plotë i vlerësimit të vlerës së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Konsultimi i tregut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 raste komplekse dhe të vështira, përdorimi i ekspertëve.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668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(4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74361"/>
              </p:ext>
            </p:extLst>
          </p:nvPr>
        </p:nvGraphicFramePr>
        <p:xfrm>
          <a:off x="323528" y="1340768"/>
          <a:ext cx="8640000" cy="51206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Zgjedhja e procedurës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abuziv i procedurave jo konkurruese që kërkojnë ekzistencën e përjashtimeve ligjore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Ndarja e kontratave me objekte të ngjashme në kontrata me vlerë të vogël, duke thirrur qëllime të ndryshme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abuziv i situatave ekstreme emergjente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Respektimi i dispozitave të sistemit ligjor si ndarja e kontratave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Dokumentacioni i plotë i situatave emergjente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88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(5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003041"/>
              </p:ext>
            </p:extLst>
          </p:nvPr>
        </p:nvGraphicFramePr>
        <p:xfrm>
          <a:off x="323528" y="1340768"/>
          <a:ext cx="8640000" cy="46634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Identifikimi i fondeve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Granti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joreal i buxhetit, i cili bazohet thjesht në shënimet e kostos, jo në mbulimin e nevojave ekzistuese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Dokumentacioni i plotë i vlerësimit të vlerës së kontratës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Shqyrtimi i kostos së ciklit të jetës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Përpunimi i kalendarit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Planifikimi i gabuar i procesit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Ndarja e pamjaftueshme kohore për zhvillimin e duhur të secilës fazë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Planifikimi bazë në kalendarin real dhe jo në detyrimet ligjore, të cilat përcaktojnë kufijtë më të ulët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26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67" y="476672"/>
            <a:ext cx="843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zhvillimin e specifikimeve dhe TR (1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01831"/>
              </p:ext>
            </p:extLst>
          </p:nvPr>
        </p:nvGraphicFramePr>
        <p:xfrm>
          <a:off x="251522" y="1412776"/>
          <a:ext cx="8640000" cy="5212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2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Përkufizim i ngushtë ose specifikimet tregtare (p.sh. përdorimi i markës) TR të ngushtë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Më pak alternativa ose vetëm një opsion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Produkti ose shërbimi më i përshtatshëm nuk mund të merret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Përcaktoni specifikimet në aspektin e rezultateve të kërkuara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specifikimet funksionale dhe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Përkufizimi i produktit ose shërbimit të papërshtatshëm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jo e kënaqshme Humbje e kohës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 e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Mundësi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jo produktivitetit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qe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specifikimi është në përputhje me analizën e nevojave Përmirësimi i njohurive të tregut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specifikimet funksionale dhe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151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67" y="476672"/>
            <a:ext cx="843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zhvillimin e specifikimeve dhe TR (2 nga 3</a:t>
            </a:r>
            <a:r>
              <a:rPr lang="en-US" sz="2400" b="1" dirty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46328"/>
              </p:ext>
            </p:extLst>
          </p:nvPr>
        </p:nvGraphicFramePr>
        <p:xfrm>
          <a:off x="251522" y="1439024"/>
          <a:ext cx="8640000" cy="32004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Specifikimet e njëanshme / TR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Përgjigje të papërshtatshme nga ofertuesit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Ndoshta vetëm një ofertues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Pretendimet e marrëdhënieve të padrejta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specifikimet funksionale dhe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TR të bazuara në pozicione ose funksione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një mekanizmi kontrolli për të rishikuar specifikimet / TR para lëshimit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549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67" y="476672"/>
            <a:ext cx="843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zhvillimin e specifikimeve dhe TR (3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29538"/>
              </p:ext>
            </p:extLst>
          </p:nvPr>
        </p:nvGraphicFramePr>
        <p:xfrm>
          <a:off x="251522" y="1412776"/>
          <a:ext cx="8640000" cy="45720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Deklarimi joadekuat i kërkesave / TR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Përgjigje të pamjaftueshme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Ofertat jo të përgjegjshme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Produktet e ofruara nuk plotësojnë nevojat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Vështirë për të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Duhet të ri-ofertoni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Njihuni me kërkesat Përdorni funksione dhe specifikime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Përdorni TR të bazuara në pozicione ose funksione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shprehje, Interes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ose një proces Para</a:t>
                      </a:r>
                      <a:r>
                        <a:rPr lang="en-US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kualifikimit për të sqaruar kërkesat (të jeni të kujdesshëm që të mos shkelni të drejtat e pronësisë intelektuale ose të drejtën e autorit)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737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117211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286001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q-AL" altLang="en-US" sz="3200" b="1" dirty="0">
                <a:cs typeface="Arial" charset="0"/>
              </a:rPr>
              <a:t>Rreziqet e hasura në përcaktimin e kritereve të kualifikimit dhe vlerësimit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189" y="476672"/>
            <a:ext cx="7624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përzgjedhjen e metodës së prokurimit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7309"/>
              </p:ext>
            </p:extLst>
          </p:nvPr>
        </p:nvGraphicFramePr>
        <p:xfrm>
          <a:off x="179512" y="973224"/>
          <a:ext cx="8640383" cy="57607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identifikuar burimet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Mungesa e ofertave nga ofertuesit e përshtatshëm</a:t>
                      </a:r>
                      <a:endParaRPr lang="el-GR" sz="1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proceseve të planifikimit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njohuritë e tregut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pjesëmarrjen  industriale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Përzgjedhja e metodës së papërshtatshme 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Paketimi  i papërshtatshëm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Kontratave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kërkuar ofertat përsëri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Ndryshimet e mundshme të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marrë vlerë për para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Qasja nuk përshtatet për qëllimin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zbatimit të politikave, udhëzimeve dhe praktikave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dokumentacionit të tenderit dhe identifikimi i qartë i kritereve të vlerësimit në Dokumenteve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personelit me trajnime dhe përvojë të përshtatshme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55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76182" y="483636"/>
            <a:ext cx="53447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2400" b="1" dirty="0"/>
              <a:t>Programi i lendes se trajnimit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1106155"/>
            <a:ext cx="8856984" cy="50629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0000"/>
              </a:buClr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Përmbajtja e kursit mbulon temat e mëposhtme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Planifikimi i Procesit të Tenderimit: Datat kritike dhe kontingjentet e ndërtuara;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përcaktimin e Dokumenteve të Tenderit në lidhje me përzgjedhjen e kritereve të kualifikimit dhe vlerësimit të ofertave;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përzgjedhjen e llojit të kontratës dhe vendosjen e kushteve të kontratës (pagesa, sigurimi, garancia, operimi dhe mirëmbajtja etj.) Që janë në përputhje me praktikat e pranuara komerciale;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që kanë të bëjnë me mungesat e kapaciteteve të stafit të punëdhënësit / blerësit dhe strategjitë për tejkalimin e rreziqeve të kompetencës në menaxhimin e procesit të tenderimit dhe fazës së menaxhimit të kontratës (përdorimi i konsulentëve në fazat kritike përfshirë Inxhinierin për mbikëqyrje etj.);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kapërcimin e planifikimit të hollësishëm të menaxhimit të kontratave;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menaxhimin e drejtkëndëshit të kontrollit të kontratës: parametrat ndërlidhës të kostos, kohës, fushëveprimit dhe cilësisë (Regjistri i Rrezikut të Kontratës);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përzgjedhjen e procedurave të zgjidhjes së kontesteve të kontratës.</a:t>
            </a:r>
          </a:p>
        </p:txBody>
      </p:sp>
    </p:spTree>
    <p:extLst>
      <p:ext uri="{BB962C8B-B14F-4D97-AF65-F5344CB8AC3E}">
        <p14:creationId xmlns:p14="http://schemas.microsoft.com/office/powerpoint/2010/main" val="2726914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76672"/>
            <a:ext cx="84107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dokumentacionin e prokurimit (1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79903"/>
              </p:ext>
            </p:extLst>
          </p:nvPr>
        </p:nvGraphicFramePr>
        <p:xfrm>
          <a:off x="251520" y="1036987"/>
          <a:ext cx="8640000" cy="49987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7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Termat dhe kushtet e papranueshme për ofertuesit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(Kushtet e pagesës, shpërndarja e rrezikut, kushtet ndërkombëtare tregtare)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Ngarkimi i kostove në oferta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ndryshime të kushteve të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Ndërprerja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Reagime te paketa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dokumentacionin standard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 legjislacionin, rregulloren dhe politikën e duhur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Zgjidh dokumentacionin e duhur për llojin e prokurimit (d.m.th.. Mallra, punime, shërbime konsulentë, shërbime jo konsulentë, teknologji informative)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planifikimit të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Vlerësoni dhe shpërndani rreziqet në mënyrë të përshtatshme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 legjislacionin, rregulloren dhe politikën e duhur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terma të pranueshëm komercialist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stafit me planifikim të përshtatshëm të tenderit dhe shkathtësi të prokurimit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1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76672"/>
            <a:ext cx="84107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dokumentacionin e prokurimit (2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21274"/>
              </p:ext>
            </p:extLst>
          </p:nvPr>
        </p:nvGraphicFramePr>
        <p:xfrm>
          <a:off x="251520" y="983000"/>
          <a:ext cx="8640000" cy="530796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Krijimi i klauzolave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Identifikimi i klauzolave të përgjithshme që nuk janë të lidhura në mënyrë specifike me nevojat e autoritetit kontraktues dhe objektivat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Imponimi i gjobave të tepërta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Dokumentet Standarde të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rregullohet Dokumenti Standard i Tenderit për çdo procedurë specifike të prokurimit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Plotësimi i tabelës se prokurimit, përcaktimi i formave dhe modeleve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Ato janë të plotësuara sipërfaqësisht, pa marrë parasysh specifik</a:t>
                      </a:r>
                      <a:r>
                        <a:rPr lang="en-US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prokurimit dhe duke lënë hapësirë për spekulime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Përgatitja e plotë e dokumentacionit të tenderit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6530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76672"/>
            <a:ext cx="8195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dokumentacionin e prokurimit (3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085151"/>
              </p:ext>
            </p:extLst>
          </p:nvPr>
        </p:nvGraphicFramePr>
        <p:xfrm>
          <a:off x="179512" y="980728"/>
          <a:ext cx="8640000" cy="4846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informacionit joadekuat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Ngarkimi i kostove në oferta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 në oferta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Duke pasur informacion sqarues, duke shkaktuar vonesa në mbylljen e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Kosto shtesë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Ofertat jo të përgjegjshme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Numri i ulët i ofertave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Asnjë ofertë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që stafi të ketë trajnime dhe përvojë të përshtatshme për planifikimin e tenderit dhe dokumentacionin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planifikimit dhe përgatitjes së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Shqyrtimi i dokumenteve të tenderit para se të lëshohen ato dhe të sigurohet se kriteret e vlerësimit përmbajnë faktorët kritikë në të cilët do të bazohet vlerësimi i ofertave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297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/>
            <a:r>
              <a:rPr lang="sq-AL" sz="2000" b="1" dirty="0">
                <a:solidFill>
                  <a:srgbClr val="000000"/>
                </a:solidFill>
              </a:rPr>
              <a:t>Rreziku në ftesën, sqarimin dhe mbylljen e ofertës (1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363976"/>
              </p:ext>
            </p:extLst>
          </p:nvPr>
        </p:nvGraphicFramePr>
        <p:xfrm>
          <a:off x="179509" y="1124744"/>
          <a:ext cx="8640000" cy="4023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 adresimi adekuat i kërkesave për sqarime nga ofertuesit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Pretendimet e praktikave të padrejta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Ofertat e kushtëzuara të dorëzuara nga ofertuesit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Tërheqja e ofertave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procedurave të standardizuara për t'iu përgjigjur kërkesave për sqarime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stafit me trajnim dhe eksperiencë të duhur të menaxhimit të tenderit Përgjigju në kohën e duhur për kërkesat për sqarime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Lejo kohë të mjaftueshme për ofertuesit për t'u përgjigjur </a:t>
                      </a:r>
                      <a:r>
                        <a:rPr lang="en-US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3278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ftesën, sqarimin dhe mbylljen e ofertës (</a:t>
            </a:r>
            <a:r>
              <a:rPr lang="en-US" sz="2000" b="1" dirty="0"/>
              <a:t>2</a:t>
            </a:r>
            <a:r>
              <a:rPr lang="sq-AL" sz="2000" b="1" dirty="0"/>
              <a:t>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887855"/>
              </p:ext>
            </p:extLst>
          </p:nvPr>
        </p:nvGraphicFramePr>
        <p:xfrm>
          <a:off x="179509" y="908720"/>
          <a:ext cx="8640000" cy="4023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Favorizim aktual ose i perceptuar në sigurimin e informacionit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Ankesat nga tenderuesit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Tërheqja e ofertave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 më sipër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Përgjigjuni kërkesave për sqarime me shkrim dhe jepni kopjet për të gjithë ofertuesit e mundshëm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që të gjithë ofertuesit e mundshëm të sigurohen me ndonjë ndryshim në dokumentet e tenderit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Shkelja aktuale ose e perceptuar e </a:t>
                      </a:r>
                      <a:r>
                        <a:rPr lang="sq-AL" sz="18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konfidencialitetit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Ankesat nga ofertat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Mosbesimi nga ofertuesit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Krijimi i procedurave formale të sigurisë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Stafi i trajnimit në detyrimet e tyre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Kryen </a:t>
                      </a:r>
                      <a:r>
                        <a:rPr lang="sq-AL" sz="14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auditime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të rregullta dhe rishikime të proceseve të sigurisë 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Këshilloni ofertuesit për masat e sigurisë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7492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ftesën, sqarimin dhe mbylljen e ofertës (</a:t>
            </a:r>
            <a:r>
              <a:rPr lang="en-US" sz="2000" b="1" dirty="0"/>
              <a:t>3</a:t>
            </a:r>
            <a:r>
              <a:rPr lang="sq-AL" sz="2000" b="1" dirty="0"/>
              <a:t>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9269"/>
              </p:ext>
            </p:extLst>
          </p:nvPr>
        </p:nvGraphicFramePr>
        <p:xfrm>
          <a:off x="152400" y="980728"/>
          <a:ext cx="8667109" cy="35661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3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1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6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Numri i pamjaftueshëm i përgjigjeve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Dorëzimi i vonuar i mallrave, punëve, shërbimeve konsulentë ose shërbimeve të tjera te klientit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Vlera e dobët për para për shkak të konkurrencës së kufizuar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strategjinë e duhur të reklamimit të tenderit për të rritur konkurrencën (p.sh. konsideroni ofertat e reklamave në botime të tjera / ueb faqe, botime teknike, si dhe në gazetën lokale)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Ofrimi i ofertuesve të mundshëm me njoftim paraprak të kërkesave të tenderit Përmirësimi i dokumentacionit të tenderit, specifikimeve, TR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Lejo kohë të mjaftueshme për ofertuesit që të përgjigjen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6672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ftesën, sqarimin dhe mbylljen e ofertës (4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345457"/>
              </p:ext>
            </p:extLst>
          </p:nvPr>
        </p:nvGraphicFramePr>
        <p:xfrm>
          <a:off x="179509" y="980728"/>
          <a:ext cx="8640000" cy="389607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0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Asnjë përgjigje nga furnizuesit e njohur të cilësisë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Zvogëlimi i konkurrencës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 të produkteve ose shërbimeve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Veprimet si më sipër për numrin e pamjaftueshëm të përgjigjeve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njohuritë tuaja në treg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Specifikimet e rishikimit / TR ose kushtet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reagime nga furnizuesit e njohur për mos përgjigjen e tyre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5879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96097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2438401"/>
            <a:ext cx="899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q-AL" altLang="en-US" sz="2800" b="1" dirty="0">
                <a:cs typeface="Arial" charset="0"/>
              </a:rPr>
              <a:t>Rreziqet e ndërlidhura me zgjidhjen e llojit te kontratës dhe formulimin e kushteve te specifikimit te kontratës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4" y="459254"/>
            <a:ext cx="84286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zgjedhjen e ofertuesit të suksesshëm (1 nga 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9536"/>
              </p:ext>
            </p:extLst>
          </p:nvPr>
        </p:nvGraphicFramePr>
        <p:xfrm>
          <a:off x="179511" y="925720"/>
          <a:ext cx="8640000" cy="524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48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Përzgjedhja e një furnizuesi të papërshtatshëm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përmbushur kontratën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Ofroj stafit  vlerësim të përshtatshëm të ofertave, aftësim financiar dhe teknik dhe ekspertizë komerciale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procedurat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vlerësimit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kriteret e vlerësimit dhe identifikimit te qartë te tyre në dokumentet e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Refuzo oferta të papranueshme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Kryej vlerësime teknike dhe financiare si dhe post-kualifikim para dhënies së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Mekanizmi i shqyrtimit të brendshëm për të shqyrtuar procesin e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ofertimit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dhe përzgjedhjes para dhënies së kontratës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9829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zgjedhjen e ofertuesit të suksesshëm (2 nga 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13882"/>
              </p:ext>
            </p:extLst>
          </p:nvPr>
        </p:nvGraphicFramePr>
        <p:xfrm>
          <a:off x="179511" y="925720"/>
          <a:ext cx="8640000" cy="463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42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Përzgjedhja e produktit të papërshtatshëm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plotësuar nevojën e klientit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përdoruesit të jenë të përfshirë në procesin e vlerësimit / përzgjedhjes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Përmirësoi</a:t>
                      </a:r>
                      <a:r>
                        <a:rPr lang="sq-AL" sz="14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procedurat</a:t>
                      </a:r>
                      <a:r>
                        <a:rPr lang="sq-AL" sz="14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vlerësimit teknik dhe trajno stafin sipas nevojës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Mekanizmi i shqyrtimit të brendshëm për të shqyrtuar procesin e </a:t>
                      </a:r>
                      <a:r>
                        <a:rPr lang="sq-AL" sz="14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ofertimit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dhe përzgjedhjes para dhënies së kontratës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8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Mungesa e instrumenteve efektive për </a:t>
                      </a:r>
                      <a:r>
                        <a:rPr lang="sq-AL" sz="1800" b="1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sfidimin</a:t>
                      </a:r>
                      <a:r>
                        <a:rPr lang="sq-AL" sz="18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rezultateve të tenderit</a:t>
                      </a:r>
                      <a:endParaRPr lang="sq-AL" sz="1800" b="1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nënshkrimin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Mbajtja e nënshkrimit të kontratës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Vendosja e afateve kohore për kundërshtimin e rezultateve të tenderit dhe gjatë nënshkrimit të kontratës së pezullimit do të pezullohet.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Mbaj ofertuesit, të cilët mbajnë nënshkrimin e kontratës, pa arsye të duhur, përgjegjës për sjelljen joprofesionale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2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38200" y="2492375"/>
            <a:ext cx="685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3200" b="1" dirty="0">
                <a:latin typeface="Arial" charset="0"/>
                <a:cs typeface="Arial" charset="0"/>
              </a:rPr>
              <a:t>Rreziqet në procesin e prokurimit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(1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16793"/>
              </p:ext>
            </p:extLst>
          </p:nvPr>
        </p:nvGraphicFramePr>
        <p:xfrm>
          <a:off x="179512" y="980728"/>
          <a:ext cx="8640000" cy="4846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3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Nuk përputhen me pritjet e klientit dhe ofertuesit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Vonesat e dorëzimit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Ndryshimet e kostove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Reduktim në vlerë për para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Blerja e produktit më pak të përshtatshëm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joefikas i burimeve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komunikimit, duke përfshirë edhe sigurimin që Kushtet e Kontratës të jenë pjesë e Dokumenteve të Ofertave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stafit për trajnim në planifikimin dhe menaxhimin e kontratave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Përcaktoni me kujdes kushtet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Shënoni detyrimet e secilës palë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Sqaroni të gjitha paqartësitë para nënshkrimit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5519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</a:t>
            </a:r>
            <a:r>
              <a:rPr lang="en-US" sz="2400" b="1" dirty="0"/>
              <a:t>2</a:t>
            </a:r>
            <a:r>
              <a:rPr lang="sq-AL" sz="2400" b="1" dirty="0"/>
              <a:t>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01747"/>
              </p:ext>
            </p:extLst>
          </p:nvPr>
        </p:nvGraphicFramePr>
        <p:xfrm>
          <a:off x="179512" y="980728"/>
          <a:ext cx="8784976" cy="4023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5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Bllokimi në detajet e marrëveshjes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Pushim në negociata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shkuar në propozimin e dytë më të lartë, oferta e dytë më e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 Kostoja e mundshme e veprimeve ligjore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Shikoni alternativat për të ndarë rrezikun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Dalloni mes qëllimeve thelbësore dhe jo-esenciale dhe kërkesave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9054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</a:t>
            </a:r>
            <a:r>
              <a:rPr lang="en-US" sz="2400" b="1" dirty="0"/>
              <a:t>3</a:t>
            </a:r>
            <a:r>
              <a:rPr lang="sq-AL" sz="2400" b="1" dirty="0"/>
              <a:t>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883394"/>
              </p:ext>
            </p:extLst>
          </p:nvPr>
        </p:nvGraphicFramePr>
        <p:xfrm>
          <a:off x="228599" y="980728"/>
          <a:ext cx="8735888" cy="4846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7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7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siguruar kushte të detyrueshme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Pamundësia për të finalizuar kontratën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 në kosto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joefikas i burimeve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Pushim në negociata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shkuar në propozimin e dytë më të lartë, oferta e dytë më e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Vendosni bazën para negociatave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Dalloni qëllimet thelbësore nga të tjerët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Merrni parasysh ndryshimet në kontratë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Ofroni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trajnime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adekuate</a:t>
                      </a:r>
                      <a:endParaRPr lang="el-GR" sz="1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negociatorëve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1110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(4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87319"/>
              </p:ext>
            </p:extLst>
          </p:nvPr>
        </p:nvGraphicFramePr>
        <p:xfrm>
          <a:off x="179512" y="980728"/>
          <a:ext cx="8784976" cy="46329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3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siguruar marrëveshje në lidhje me Politikën e </a:t>
                      </a:r>
                      <a:r>
                        <a:rPr lang="sq-AL" sz="18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Konfidencialitetit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të Kontratave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Pamundësia për të finalizuar kontratën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joefikas i burimeve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Kërkesa për të negociuar me furnizues të tjerë të klasifikuar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Pushim në negociata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shkuar në propozimin e dytë më të lartë, oferta e dytë më e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furnizuesit e mundshëm të jenë të vetëdijshëm për kërkesat e Politikave para se të dorëzojnë përgjigjet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përjashtimin nga kërkesat e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konfidencialitetit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615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(5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64676"/>
              </p:ext>
            </p:extLst>
          </p:nvPr>
        </p:nvGraphicFramePr>
        <p:xfrm>
          <a:off x="179512" y="980728"/>
          <a:ext cx="8784976" cy="5212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Kërkesa të padrejta ose të vështira për ofertuesin në kushtet e kontratës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Pavlefshmëria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Aksion i ligjshëm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Marrëdhëniet e dobëta me furnizuesit / klientët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Ofroni trajnime dhe mbështetje adekuate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negociatorëve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Negocioni kushtet tregtare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Kushtet duhet të jenë të drejta dhe të arsyeshme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pasqyruar kushtet e ofruara dhe të </a:t>
                      </a:r>
                      <a:r>
                        <a:rPr lang="sq-AL" sz="18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dakorduara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në kontratë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Aksion i ligjshëm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Marrëdhëniet e dobëta me furnizuesit / klientët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Kontrolloni draftin përfundimtar të kontratës me ofertuesin e suksesshëm (faqet fillestare të draftit)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Mbani shënime për të gjitha negociatat dhe marrëveshjet (përdorni procesverbalin e nënshkruar)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2786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(6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1075"/>
              </p:ext>
            </p:extLst>
          </p:nvPr>
        </p:nvGraphicFramePr>
        <p:xfrm>
          <a:off x="179512" y="980728"/>
          <a:ext cx="8784976" cy="2926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 dashje krijimin e një kontrate pa miratimin paraprak të duhur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Shpenzimet e negocimit nga kontrata dhe pagimi i dëmeve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Kryerja e punëve të tjera para ekzistimit te kontratës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kryesore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Procedura në vend për të siguruar miratimin e duhur të marrë së pari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Ofroni trajnime adekuate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negociatorëve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7984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04800" y="2492375"/>
            <a:ext cx="88325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</a:t>
            </a:r>
            <a:r>
              <a:rPr lang="sq-AL" altLang="en-US" sz="3200" b="1" dirty="0">
                <a:latin typeface="Arial" charset="0"/>
                <a:cs typeface="Arial" charset="0"/>
              </a:rPr>
              <a:t>Rreziqet në menaxhimin e kontratës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(1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572866"/>
              </p:ext>
            </p:extLst>
          </p:nvPr>
        </p:nvGraphicFramePr>
        <p:xfrm>
          <a:off x="323528" y="1052736"/>
          <a:ext cx="8640000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Variacionet në çmim dhe në këmbim valutor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Tejkalim I kostos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Bien dakord mbi çmimet dhe bazën e çmimeve (formula e rregullimit të çmimeve në rrethana të caktuara)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Pajtohuni për një formulë për llogaritjen e variacioneve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Mosgatishmëria e furnizuesit për të pranuar kontratën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rifilluar prokurimin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dëmshpërblim ligjor nëse mosveprimi shkakton humbje (dëmet e likuiduara)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Negocioni por ruaj integritetin e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Refuzimi i pabazuar i pranimit të mallrave, punëve, shërbimeve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rifilluar prokurimin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Krijimi i rregullave për pranim gjatë përmbushjes së të gjitha detyrimeve sipas kontratës.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96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(2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29467"/>
              </p:ext>
            </p:extLst>
          </p:nvPr>
        </p:nvGraphicFramePr>
        <p:xfrm>
          <a:off x="323528" y="1052736"/>
          <a:ext cx="8640000" cy="3749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i secilës palë për të përmbushur kushtet e kontratës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përmbushur nevojat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kohë joproduktive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 i ligjshëm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administrimi i mirë i kontratave dhe menaxhimi i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Mbani inspektime / takime të rregullta dhe siguroni raportet e përparimit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të gjithë stafi të njohë përgjegjësitë dhe kushtet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 mbajtjen e mirë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dhënave dhe dokumentimit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5071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(3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65827"/>
              </p:ext>
            </p:extLst>
          </p:nvPr>
        </p:nvGraphicFramePr>
        <p:xfrm>
          <a:off x="323528" y="1052736"/>
          <a:ext cx="8640000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Administrimi joadekuat i kontratës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Rritjet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i kontratës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Nuk arrihen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ërfitime të plota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Dorëzimi i produktit jo të kënaqshëm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kontratave / furnizimeve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Ruajtja e procedurave dhe praktikave të azhurnuara të agjencisë (praktikat e standardizuara, modelet e mjeteve për mbështetjen e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që të gjithë stafi të trajnohen dhe të kenë përvojë në planifikimin dhe menaxhimin e kontratave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Fillimi i punës nga furnizuesi para se të bëhet kontrata ose te lëshohet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letra e pranimit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Përgjegjësia potenciale për të paguar për punë të paautorizuar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Mundësia e veprimit ligjor për shkelje të perceptuar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Konfirmoni pranimin verbal të kontratës me këshilla me shkrim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Pranoni të gjitha kontratat me shkrim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miratimet të pranohen para se të filloni punën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2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31101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Përcaktimi I rrezikut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Përderisa shumica e njerëzve kanë një ide të mirë për mënyrën se si termat e rrezikut, pasiguria dhe mundësia janë të lidhura në jetën e tyre të përditshme, ekziston një gamë e gjerë e përkufizimeve gjate studimit te rrezikut në kuadër të inxhinierisë dhe të financave.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76674"/>
              </p:ext>
            </p:extLst>
          </p:nvPr>
        </p:nvGraphicFramePr>
        <p:xfrm>
          <a:off x="228600" y="2276872"/>
          <a:ext cx="8735888" cy="4450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3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Referenca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Përcaktimi</a:t>
                      </a:r>
                      <a:r>
                        <a:rPr lang="sq-AL" sz="1600" baseline="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PMI (2004)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është një ngjarje apo gjendje e pasigurt që nëse ndodh, ka një efekt pozitiv ose negativ në objektin e një projekti.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8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ISO 31000:2009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Efekti i pasigurisë në objektiva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endParaRPr lang="el-GR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4508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Një efekt është një devijim nga pritjet, pozitive ose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negative.</a:t>
                      </a:r>
                    </a:p>
                    <a:p>
                      <a:pPr marL="4508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Objektivat mund të kenë aspekte të ndryshme dhe mund të aplikohen në nivele të ndryshme.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Jaafari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(2001)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përcaktohet si ekspozimi ndaj humbjes / përfitimit, ose probabiliteti i shfaqjes së humbjes / fitimit shumëzuar me madhësinë e tij përkatëse.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Alessandri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et al. (2004)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përfaqëson shpërndarjen e probabilitetit të pasojave për secilën alternativë.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Holton (2004)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është ekspozimi ndaj një propozimi të së cilës është i pasigurt.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191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</a:t>
            </a:r>
            <a:r>
              <a:rPr lang="en-US" sz="2400" b="1" dirty="0"/>
              <a:t>4</a:t>
            </a:r>
            <a:r>
              <a:rPr lang="sq-AL" sz="2400" b="1" dirty="0"/>
              <a:t> nga 6)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94993"/>
              </p:ext>
            </p:extLst>
          </p:nvPr>
        </p:nvGraphicFramePr>
        <p:xfrm>
          <a:off x="323528" y="1052736"/>
          <a:ext cx="86400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paautorizuar e fushëveprimit të punës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Rritjet e paparashikuara të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të gjitha ndryshimet e kontratës të jepen me shkrim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Regjistro të gjitha diskutimet dhe negociatat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Konfirmo udhëzimet me shkrim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Humbja e pronës intelektuale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Humbja e mundësisë tregtare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Mbështetje e pajustifikuar në furnizuesin për mbështetje të produktit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klauzolat e përshtatshme janë të përfshira në kontratë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777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(5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261045"/>
              </p:ext>
            </p:extLst>
          </p:nvPr>
        </p:nvGraphicFramePr>
        <p:xfrm>
          <a:off x="323528" y="1052736"/>
          <a:ext cx="8640000" cy="52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Mosrespektimi i detyrimeve të palëve të treta (p.sh. honorarët ose sigurimi i pronës së palës së tretë)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 ligjor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Dëmtimi i reputacionit profesional të agjencisë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Kontrolloni që të gjitha detyrimet janë të mbuluara në kontratë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Pajtohuni për përgjegjësitë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standardeve dhe programeve të përshtatshme të sigurisë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Humbja ose dëmtimi i mallrave në transit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kohë joproduktive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Mosmarrëveshjet e përgjegjësisë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Përfshini udhëzimet e duhura të paketimit në specifikim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Pajtohuni për mbulimin e sigurimit për furnizuesin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Pranoni dorëzimin vetëm pas inspektimit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Keni te ditur kur titulli i mallrave transferohet tek blerësi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634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(6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163358"/>
              </p:ext>
            </p:extLst>
          </p:nvPr>
        </p:nvGraphicFramePr>
        <p:xfrm>
          <a:off x="323528" y="1052736"/>
          <a:ext cx="8640000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Personeli kryesor nuk është në dispozicion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Progresi në projekt është ndërprerë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Më pak ekspertizë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 arritja e vlerës për para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Përfshirja e kërkesave në specifikimet / TR dhe sigurimi i pajtueshmërisë në negociatat pas tenderimit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Njihe tregun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Prano rreziqe dhe menaxho vonesat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1751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13131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338486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en-US" altLang="en-US" sz="2800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sq-AL" altLang="en-US" sz="2800" b="1" dirty="0">
                <a:cs typeface="Arial" charset="0"/>
              </a:rPr>
              <a:t>Rreziqet në përzgjedhjen e procedurave të zgjidhjes së kontesteve të kontratës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4820" y="990600"/>
            <a:ext cx="8678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Gjatë zbatimit të kontratës nuk mund të përjashtohet mundësia e mosmarrëveshjeve ndërmjet Autoritetit Kontraktues dhe Kontraktuesit.</a:t>
            </a:r>
          </a:p>
        </p:txBody>
      </p:sp>
      <p:sp>
        <p:nvSpPr>
          <p:cNvPr id="387076" name="Text Box 4"/>
          <p:cNvSpPr txBox="1">
            <a:spLocks noChangeArrowheads="1"/>
          </p:cNvSpPr>
          <p:nvPr/>
        </p:nvSpPr>
        <p:spPr bwMode="auto">
          <a:xfrm>
            <a:off x="392392" y="2514600"/>
            <a:ext cx="8363272" cy="2308324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68288" indent="-268288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Në kontratën e nënshkruar ndërmjet Autoritetit Kontraktues dhe Kontraktuesit është e rëndësishme të përfshihen dispozitat: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Nga njëra anë për të kultivuar dhe mbajtur një marrëdhënie të mirë ndërmjet Autoritetit Kontraktues dhe Kontraktuesit, dhe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Nga ana tjetër për të zgjidhur çdo mosmarrëveshje që mund të lindin, së bashku me procedurat përkatëse që duhet të respektohen, si dhe </a:t>
            </a:r>
            <a:r>
              <a:rPr lang="sq-AL" altLang="el-G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eskalimin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tyre. </a:t>
            </a:r>
          </a:p>
        </p:txBody>
      </p:sp>
      <p:grpSp>
        <p:nvGrpSpPr>
          <p:cNvPr id="2" name="Group 2"/>
          <p:cNvGrpSpPr/>
          <p:nvPr/>
        </p:nvGrpSpPr>
        <p:grpSpPr>
          <a:xfrm>
            <a:off x="3709932" y="1700808"/>
            <a:ext cx="1728192" cy="685800"/>
            <a:chOff x="3203848" y="1772816"/>
            <a:chExt cx="1728192" cy="685800"/>
          </a:xfrm>
        </p:grpSpPr>
        <p:sp>
          <p:nvSpPr>
            <p:cNvPr id="64529" name="AutoShape 15"/>
            <p:cNvSpPr>
              <a:spLocks noChangeArrowheads="1"/>
            </p:cNvSpPr>
            <p:nvPr/>
          </p:nvSpPr>
          <p:spPr bwMode="auto">
            <a:xfrm>
              <a:off x="3203848" y="1772816"/>
              <a:ext cx="1728192" cy="685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4530" name="Rectangle 16"/>
            <p:cNvSpPr>
              <a:spLocks noChangeArrowheads="1"/>
            </p:cNvSpPr>
            <p:nvPr/>
          </p:nvSpPr>
          <p:spPr bwMode="auto">
            <a:xfrm>
              <a:off x="3380116" y="1792551"/>
              <a:ext cx="1295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q-AL" altLang="el-GR" sz="18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Kjo është pse</a:t>
              </a:r>
            </a:p>
          </p:txBody>
        </p:sp>
      </p:grpSp>
      <p:sp>
        <p:nvSpPr>
          <p:cNvPr id="387089" name="Text Box 17"/>
          <p:cNvSpPr txBox="1">
            <a:spLocks noChangeArrowheads="1"/>
          </p:cNvSpPr>
          <p:nvPr/>
        </p:nvSpPr>
        <p:spPr bwMode="auto">
          <a:xfrm>
            <a:off x="533400" y="4910673"/>
            <a:ext cx="3443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Metodat e zgjidhjes së mosmarrëveshjeve mund të klasifikohen në bazë të dy parametrave</a:t>
            </a:r>
          </a:p>
        </p:txBody>
      </p:sp>
      <p:sp>
        <p:nvSpPr>
          <p:cNvPr id="387090" name="Text Box 18"/>
          <p:cNvSpPr txBox="1">
            <a:spLocks noChangeArrowheads="1"/>
          </p:cNvSpPr>
          <p:nvPr/>
        </p:nvSpPr>
        <p:spPr bwMode="auto">
          <a:xfrm>
            <a:off x="4419600" y="4653136"/>
            <a:ext cx="3505200" cy="64633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Shkalla e përfshirjes së palëve në vendim</a:t>
            </a:r>
          </a:p>
        </p:txBody>
      </p:sp>
      <p:sp>
        <p:nvSpPr>
          <p:cNvPr id="387091" name="Text Box 19"/>
          <p:cNvSpPr txBox="1">
            <a:spLocks noChangeArrowheads="1"/>
          </p:cNvSpPr>
          <p:nvPr/>
        </p:nvSpPr>
        <p:spPr bwMode="auto">
          <a:xfrm>
            <a:off x="4419600" y="5661248"/>
            <a:ext cx="3505200" cy="3762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Shkalla e formalitetit</a:t>
            </a:r>
          </a:p>
        </p:txBody>
      </p:sp>
      <p:sp>
        <p:nvSpPr>
          <p:cNvPr id="387092" name="AutoShape 20"/>
          <p:cNvSpPr>
            <a:spLocks/>
          </p:cNvSpPr>
          <p:nvPr/>
        </p:nvSpPr>
        <p:spPr bwMode="auto">
          <a:xfrm>
            <a:off x="4066592" y="4770784"/>
            <a:ext cx="262880" cy="1224000"/>
          </a:xfrm>
          <a:prstGeom prst="leftBrace">
            <a:avLst>
              <a:gd name="adj1" fmla="val 1547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7032" y="480664"/>
            <a:ext cx="3366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Zgjidhja e kontesteve</a:t>
            </a:r>
          </a:p>
        </p:txBody>
      </p:sp>
    </p:spTree>
    <p:extLst>
      <p:ext uri="{BB962C8B-B14F-4D97-AF65-F5344CB8AC3E}">
        <p14:creationId xmlns:p14="http://schemas.microsoft.com/office/powerpoint/2010/main" val="21299332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7032" y="480664"/>
            <a:ext cx="80538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Metodat alternative të zgjidhjes së mosmarrëveshjeve</a:t>
            </a:r>
          </a:p>
        </p:txBody>
      </p:sp>
      <p:grpSp>
        <p:nvGrpSpPr>
          <p:cNvPr id="3" name="Group 4"/>
          <p:cNvGrpSpPr/>
          <p:nvPr/>
        </p:nvGrpSpPr>
        <p:grpSpPr>
          <a:xfrm>
            <a:off x="337495" y="1058484"/>
            <a:ext cx="8482723" cy="1744556"/>
            <a:chOff x="337495" y="1058484"/>
            <a:chExt cx="8482723" cy="1744556"/>
          </a:xfrm>
        </p:grpSpPr>
        <p:grpSp>
          <p:nvGrpSpPr>
            <p:cNvPr id="5" name="Group 2"/>
            <p:cNvGrpSpPr/>
            <p:nvPr/>
          </p:nvGrpSpPr>
          <p:grpSpPr>
            <a:xfrm>
              <a:off x="827584" y="1749209"/>
              <a:ext cx="7776864" cy="360040"/>
              <a:chOff x="827584" y="1749209"/>
              <a:chExt cx="7776864" cy="360040"/>
            </a:xfrm>
          </p:grpSpPr>
          <p:cxnSp>
            <p:nvCxnSpPr>
              <p:cNvPr id="4" name="Straight Arrow Connector 3"/>
              <p:cNvCxnSpPr/>
              <p:nvPr/>
            </p:nvCxnSpPr>
            <p:spPr>
              <a:xfrm>
                <a:off x="827584" y="1929229"/>
                <a:ext cx="7776864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flipH="1">
                <a:off x="2598981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4010338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5421695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H="1">
                <a:off x="6833052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>
                <a:off x="8244408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174911" y="2156709"/>
              <a:ext cx="113709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Pajtim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545510" y="1335483"/>
              <a:ext cx="12747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Çështje </a:t>
              </a:r>
            </a:p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gjyqësore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038893" y="2156709"/>
              <a:ext cx="11977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Arbitrazh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71392" y="1335483"/>
              <a:ext cx="17107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Ndërmjetësim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7495" y="2156709"/>
              <a:ext cx="167949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Zgjidhja miqësore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642235" y="1058484"/>
              <a:ext cx="15757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Vlerësimi neutral</a:t>
              </a:r>
            </a:p>
          </p:txBody>
        </p:sp>
      </p:grpSp>
      <p:grpSp>
        <p:nvGrpSpPr>
          <p:cNvPr id="6" name="Group 36"/>
          <p:cNvGrpSpPr/>
          <p:nvPr/>
        </p:nvGrpSpPr>
        <p:grpSpPr>
          <a:xfrm>
            <a:off x="179512" y="3048204"/>
            <a:ext cx="8844033" cy="498308"/>
            <a:chOff x="179512" y="3506756"/>
            <a:chExt cx="8844033" cy="498308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827584" y="4005064"/>
              <a:ext cx="77768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179512" y="3506756"/>
              <a:ext cx="14798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JOFORMAL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295914" y="3506756"/>
              <a:ext cx="25955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Formaliteti i procedurës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51429" y="3506756"/>
              <a:ext cx="11721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ea typeface="Verdana" panose="020B0604030504040204" pitchFamily="34" charset="0"/>
                  <a:cs typeface="Verdana" panose="020B0604030504040204" pitchFamily="34" charset="0"/>
                </a:rPr>
                <a:t>FORMAL</a:t>
              </a:r>
            </a:p>
          </p:txBody>
        </p:sp>
      </p:grpSp>
      <p:grpSp>
        <p:nvGrpSpPr>
          <p:cNvPr id="12" name="Group 37"/>
          <p:cNvGrpSpPr/>
          <p:nvPr/>
        </p:nvGrpSpPr>
        <p:grpSpPr>
          <a:xfrm>
            <a:off x="395536" y="4010812"/>
            <a:ext cx="8478127" cy="504056"/>
            <a:chOff x="395536" y="4653136"/>
            <a:chExt cx="8478127" cy="504056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827584" y="5157192"/>
              <a:ext cx="77768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8086268" y="4653136"/>
              <a:ext cx="7873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ULET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801901" y="4653136"/>
              <a:ext cx="44422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Shkalla e përfshirjes së palëve në vendim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95536" y="4653136"/>
              <a:ext cx="9541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LARTE</a:t>
              </a:r>
            </a:p>
          </p:txBody>
        </p:sp>
      </p:grpSp>
      <p:sp>
        <p:nvSpPr>
          <p:cNvPr id="39" name="Rectangle 38"/>
          <p:cNvSpPr/>
          <p:nvPr/>
        </p:nvSpPr>
        <p:spPr>
          <a:xfrm>
            <a:off x="209441" y="4964974"/>
            <a:ext cx="414000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Palët zgjidhin vetë mosmarrëveshjen</a:t>
            </a:r>
          </a:p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Palët kanë kontroll të plotë mbi procedurën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801276" y="4964975"/>
            <a:ext cx="414000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Mosmarrëveshja zgjidhet me vendim të marrë nga një palë e tretë</a:t>
            </a:r>
          </a:p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Palët caktojnë kontroll mbi procedurën ndaj një pale të tretë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1187624" y="1749209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0293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7032" y="480664"/>
            <a:ext cx="74471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000" b="1" dirty="0"/>
              <a:t>METODAT ALTERNATIVE TË ZGJIDHJES SË KONTESTEVE </a:t>
            </a:r>
          </a:p>
        </p:txBody>
      </p:sp>
      <p:sp>
        <p:nvSpPr>
          <p:cNvPr id="5" name="Rectangle 4"/>
          <p:cNvSpPr/>
          <p:nvPr/>
        </p:nvSpPr>
        <p:spPr>
          <a:xfrm>
            <a:off x="442326" y="1412776"/>
            <a:ext cx="8378146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sq-AL" sz="2000" dirty="0"/>
              <a:t>Në njërën ane, zgjidhja miqësore karakterizohet nga një klimë e bashkëpunimit, proceseve joformale dhe kontrollit të plotë të vendimit përfundimtar nga të dy palët.</a:t>
            </a:r>
          </a:p>
          <a:p>
            <a:pPr algn="just">
              <a:spcBef>
                <a:spcPts val="600"/>
              </a:spcBef>
            </a:pPr>
            <a:r>
              <a:rPr lang="sq-AL" sz="2000" dirty="0"/>
              <a:t>Në anën tjetër, arbitrazhi ose procesi gjyqësor janë procedurat standarde të kryera në klimë kundërshtare, duke përfshirë të tjerët në marrjen e vendimit përfundimtar dhe ky vendim është përfundimtar.</a:t>
            </a:r>
          </a:p>
        </p:txBody>
      </p:sp>
    </p:spTree>
    <p:extLst>
      <p:ext uri="{BB962C8B-B14F-4D97-AF65-F5344CB8AC3E}">
        <p14:creationId xmlns:p14="http://schemas.microsoft.com/office/powerpoint/2010/main" val="4093625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përzgjedhjen e procedurave të zgjidhjes së kontesteve të kontratës</a:t>
            </a:r>
            <a:endParaRPr lang="sq-AL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62847"/>
              </p:ext>
            </p:extLst>
          </p:nvPr>
        </p:nvGraphicFramePr>
        <p:xfrm>
          <a:off x="457200" y="1474440"/>
          <a:ext cx="8506328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Marrëveshja miqësore nuk është përfundimtare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Koha humbi pa zgjidhjen e çështjes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Nevojitet veprim ligjor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Ndërprerja e zbatimit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Përgatitja e plotë e negociatave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Hartimi i propozimeve për zgjidhje alternative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Vendosni dhe respektoni afate specifike kohore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6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Ndërmjetësimi, Pajtimi, Vlerësimi neutral në favor të </a:t>
                      </a:r>
                      <a:r>
                        <a:rPr lang="sq-AL" sz="1800" b="1" kern="1200" noProof="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kontrak</a:t>
                      </a:r>
                      <a:r>
                        <a:rPr lang="en-US" sz="1800" b="1" kern="1200" noProof="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tuesit</a:t>
                      </a:r>
                      <a:endParaRPr lang="sq-AL" sz="1800" b="1" kern="1200" noProof="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Ndryshimet dhe pretendimet e kontratës me kosto të lartë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Përgatitja e plotë e procesit të zgjidhjes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Zgjedhja e kujdesshme e ndërmjetësuesit / vlerësuesit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686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13131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23048" y="2667000"/>
            <a:ext cx="3744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q-AL" altLang="en-US" sz="2800" b="1" dirty="0">
                <a:cs typeface="Arial" charset="0"/>
              </a:rPr>
              <a:t>Rreziqet e jashtme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63996" y="476672"/>
            <a:ext cx="8572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altLang="el-GR" sz="2400" b="1" kern="1200" dirty="0">
                <a:latin typeface="Verdana" pitchFamily="34" charset="0"/>
                <a:ea typeface="+mn-ea"/>
                <a:cs typeface="+mn-cs"/>
              </a:rPr>
              <a:t>Rreziku i korrupsionit në procesin e prokurimit publik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277776" y="1610040"/>
            <a:ext cx="8486453" cy="363791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Rreziku i korrupsionit në procesin e prokurimit publik përkufizohet si mundësi që ngjarjet themelore në proces të lehtësojnë tendencat </a:t>
            </a:r>
            <a:r>
              <a:rPr lang="sq-AL" altLang="el-G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korruptive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të cilat do të ndikojnë negativisht në arritjen e objektivave të një prokurimi transparent dhe konkurrues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endParaRPr lang="el-GR" altLang="el-G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Faktorët kontribuues themelor që lehtëson tendencat dhe praktikat e korruptuara në prokurimet publike ndodhin gjatë gjithë fazave të ndryshme të procesit të prokurimit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l-G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Mosrespektimi i rreptë i dispozitave të kornizës ligjore, përcaktimi i rregulloreve, udhëzimeve dhe direktivave në çdo hap në procesin e prokurimit është një tregues i korrupsionit në prokurim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altLang="el-GR" sz="1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0C443B-092B-4CD6-B71C-9B90D07A7746}" type="slidenum">
              <a:rPr lang="en-US" altLang="el-GR"/>
              <a:pPr eaLnBrk="1" hangingPunct="1"/>
              <a:t>69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622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89924"/>
            <a:ext cx="33986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Pasiguria dhe Rreziku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12474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Opinionet në lidhje me ekuivalencën e pasigurisë dhe rrezikut ose varësisht nga varësia e tyre ndryshojnë. Megjithatë shumica pajtohen se rreziku dhe pasiguria janë dy koncepte të ndryshme që lidhen disi.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2420888"/>
            <a:ext cx="75608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Paqartësitë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rreziqet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2165" y="3152001"/>
            <a:ext cx="2403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q-AL" dirty="0"/>
              <a:t>Pasiguria është rrezik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15816" y="3429000"/>
            <a:ext cx="53285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dirty="0">
                <a:solidFill>
                  <a:srgbClr val="FF0000"/>
                </a:solidFill>
              </a:rPr>
              <a:t>Pasiguria dhe rreziku </a:t>
            </a:r>
            <a:r>
              <a:rPr lang="sq-AL" dirty="0" err="1">
                <a:solidFill>
                  <a:srgbClr val="FF0000"/>
                </a:solidFill>
              </a:rPr>
              <a:t>jane</a:t>
            </a:r>
            <a:r>
              <a:rPr lang="sq-AL" dirty="0">
                <a:solidFill>
                  <a:srgbClr val="FF0000"/>
                </a:solidFill>
              </a:rPr>
              <a:t> koncepte te ndryshme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5007" y="4438853"/>
            <a:ext cx="23519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q-AL" dirty="0"/>
              <a:t>Pasiguria dhe rreziku</a:t>
            </a:r>
          </a:p>
          <a:p>
            <a:pPr algn="ctr"/>
            <a:r>
              <a:rPr lang="sq-AL" dirty="0"/>
              <a:t> janë te pavarura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71231" y="4438853"/>
            <a:ext cx="241604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q-AL" dirty="0">
                <a:solidFill>
                  <a:srgbClr val="FF0000"/>
                </a:solidFill>
              </a:rPr>
              <a:t>Pasiguria dhe rreziku </a:t>
            </a:r>
          </a:p>
          <a:p>
            <a:pPr algn="ctr"/>
            <a:r>
              <a:rPr lang="sq-AL" dirty="0">
                <a:solidFill>
                  <a:srgbClr val="FF0000"/>
                </a:solidFill>
              </a:rPr>
              <a:t>janë të varura</a:t>
            </a:r>
          </a:p>
        </p:txBody>
      </p:sp>
      <p:cxnSp>
        <p:nvCxnSpPr>
          <p:cNvPr id="11" name="Straight Arrow Connector 10"/>
          <p:cNvCxnSpPr>
            <a:stCxn id="5" idx="0"/>
          </p:cNvCxnSpPr>
          <p:nvPr/>
        </p:nvCxnSpPr>
        <p:spPr>
          <a:xfrm flipH="1" flipV="1">
            <a:off x="1443776" y="2790221"/>
            <a:ext cx="1" cy="36178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580112" y="2779186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80970" y="3789112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979254" y="3789040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83958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57864" y="5929809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388953-3A30-4902-852E-9D196B2B9DAD}" type="slidenum">
              <a:rPr lang="en-US" altLang="el-GR"/>
              <a:pPr eaLnBrk="1" hangingPunct="1"/>
              <a:t>70</a:t>
            </a:fld>
            <a:endParaRPr lang="en-US" altLang="el-GR"/>
          </a:p>
        </p:txBody>
      </p:sp>
      <p:sp>
        <p:nvSpPr>
          <p:cNvPr id="8196" name="Rectangle 29"/>
          <p:cNvSpPr>
            <a:spLocks noChangeArrowheads="1"/>
          </p:cNvSpPr>
          <p:nvPr/>
        </p:nvSpPr>
        <p:spPr bwMode="auto">
          <a:xfrm>
            <a:off x="-252536" y="-315416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198" name="Rectangle 28"/>
          <p:cNvSpPr>
            <a:spLocks noChangeArrowheads="1"/>
          </p:cNvSpPr>
          <p:nvPr/>
        </p:nvSpPr>
        <p:spPr bwMode="auto">
          <a:xfrm>
            <a:off x="390402" y="1100855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Konceptimi i projektit</a:t>
            </a:r>
          </a:p>
        </p:txBody>
      </p:sp>
      <p:sp>
        <p:nvSpPr>
          <p:cNvPr id="8199" name="Rectangle 27"/>
          <p:cNvSpPr>
            <a:spLocks noChangeArrowheads="1"/>
          </p:cNvSpPr>
          <p:nvPr/>
        </p:nvSpPr>
        <p:spPr bwMode="auto">
          <a:xfrm>
            <a:off x="390402" y="1839763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Projektimi i Projektit</a:t>
            </a:r>
          </a:p>
        </p:txBody>
      </p:sp>
      <p:sp>
        <p:nvSpPr>
          <p:cNvPr id="8200" name="Rectangle 26"/>
          <p:cNvSpPr>
            <a:spLocks noChangeArrowheads="1"/>
          </p:cNvSpPr>
          <p:nvPr/>
        </p:nvSpPr>
        <p:spPr bwMode="auto">
          <a:xfrm>
            <a:off x="390402" y="2556940"/>
            <a:ext cx="2469028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Projekti  pranuar në buxhetin kombëtar</a:t>
            </a:r>
          </a:p>
        </p:txBody>
      </p:sp>
      <p:sp>
        <p:nvSpPr>
          <p:cNvPr id="8201" name="Rectangle 25"/>
          <p:cNvSpPr>
            <a:spLocks noChangeArrowheads="1"/>
          </p:cNvSpPr>
          <p:nvPr/>
        </p:nvSpPr>
        <p:spPr bwMode="auto">
          <a:xfrm>
            <a:off x="390402" y="3415378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Faza e Tenderimit</a:t>
            </a:r>
          </a:p>
        </p:txBody>
      </p:sp>
      <p:sp>
        <p:nvSpPr>
          <p:cNvPr id="8202" name="Rectangle 24"/>
          <p:cNvSpPr>
            <a:spLocks noChangeArrowheads="1"/>
          </p:cNvSpPr>
          <p:nvPr/>
        </p:nvSpPr>
        <p:spPr bwMode="auto">
          <a:xfrm>
            <a:off x="390402" y="4306415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Ekzekutimi i projektit</a:t>
            </a:r>
          </a:p>
        </p:txBody>
      </p:sp>
      <p:sp>
        <p:nvSpPr>
          <p:cNvPr id="8203" name="Rectangle 23"/>
          <p:cNvSpPr>
            <a:spLocks noChangeArrowheads="1"/>
          </p:cNvSpPr>
          <p:nvPr/>
        </p:nvSpPr>
        <p:spPr bwMode="auto">
          <a:xfrm>
            <a:off x="390402" y="5034457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Përfundimi i projektit</a:t>
            </a:r>
          </a:p>
        </p:txBody>
      </p:sp>
      <p:sp>
        <p:nvSpPr>
          <p:cNvPr id="8204" name="Rectangle 22"/>
          <p:cNvSpPr>
            <a:spLocks noChangeArrowheads="1"/>
          </p:cNvSpPr>
          <p:nvPr/>
        </p:nvSpPr>
        <p:spPr bwMode="auto">
          <a:xfrm>
            <a:off x="390402" y="5795099"/>
            <a:ext cx="2469028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REZULTATI:</a:t>
            </a:r>
          </a:p>
          <a:p>
            <a:pPr algn="ctr"/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korrupsioni</a:t>
            </a:r>
          </a:p>
        </p:txBody>
      </p:sp>
      <p:cxnSp>
        <p:nvCxnSpPr>
          <p:cNvPr id="8205" name="AutoShape 21"/>
          <p:cNvCxnSpPr>
            <a:cxnSpLocks noChangeShapeType="1"/>
          </p:cNvCxnSpPr>
          <p:nvPr/>
        </p:nvCxnSpPr>
        <p:spPr bwMode="auto">
          <a:xfrm>
            <a:off x="1530724" y="1409305"/>
            <a:ext cx="0" cy="43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20"/>
          <p:cNvCxnSpPr>
            <a:cxnSpLocks noChangeShapeType="1"/>
          </p:cNvCxnSpPr>
          <p:nvPr/>
        </p:nvCxnSpPr>
        <p:spPr bwMode="auto">
          <a:xfrm>
            <a:off x="1530724" y="2165753"/>
            <a:ext cx="0" cy="39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7" name="AutoShape 19"/>
          <p:cNvCxnSpPr>
            <a:cxnSpLocks noChangeShapeType="1"/>
          </p:cNvCxnSpPr>
          <p:nvPr/>
        </p:nvCxnSpPr>
        <p:spPr bwMode="auto">
          <a:xfrm>
            <a:off x="1530724" y="3063461"/>
            <a:ext cx="0" cy="360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8" name="AutoShape 18"/>
          <p:cNvCxnSpPr>
            <a:cxnSpLocks noChangeShapeType="1"/>
          </p:cNvCxnSpPr>
          <p:nvPr/>
        </p:nvCxnSpPr>
        <p:spPr bwMode="auto">
          <a:xfrm>
            <a:off x="1530724" y="3724232"/>
            <a:ext cx="0" cy="576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9" name="AutoShape 17"/>
          <p:cNvCxnSpPr>
            <a:cxnSpLocks noChangeShapeType="1"/>
          </p:cNvCxnSpPr>
          <p:nvPr/>
        </p:nvCxnSpPr>
        <p:spPr bwMode="auto">
          <a:xfrm>
            <a:off x="1530724" y="4632050"/>
            <a:ext cx="0" cy="39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0" name="AutoShape 16"/>
          <p:cNvCxnSpPr>
            <a:cxnSpLocks noChangeShapeType="1"/>
          </p:cNvCxnSpPr>
          <p:nvPr/>
        </p:nvCxnSpPr>
        <p:spPr bwMode="auto">
          <a:xfrm>
            <a:off x="2658516" y="1274716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AutoShape 15"/>
          <p:cNvCxnSpPr>
            <a:cxnSpLocks noChangeShapeType="1"/>
          </p:cNvCxnSpPr>
          <p:nvPr/>
        </p:nvCxnSpPr>
        <p:spPr bwMode="auto">
          <a:xfrm>
            <a:off x="1530724" y="5347811"/>
            <a:ext cx="0" cy="43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2" name="AutoShape 14"/>
          <p:cNvCxnSpPr>
            <a:cxnSpLocks noChangeShapeType="1"/>
          </p:cNvCxnSpPr>
          <p:nvPr/>
        </p:nvCxnSpPr>
        <p:spPr bwMode="auto">
          <a:xfrm>
            <a:off x="2658516" y="2002758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AutoShape 13"/>
          <p:cNvCxnSpPr>
            <a:cxnSpLocks noChangeShapeType="1"/>
          </p:cNvCxnSpPr>
          <p:nvPr/>
        </p:nvCxnSpPr>
        <p:spPr bwMode="auto">
          <a:xfrm>
            <a:off x="2658516" y="2785132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AutoShape 12"/>
          <p:cNvCxnSpPr>
            <a:cxnSpLocks noChangeShapeType="1"/>
          </p:cNvCxnSpPr>
          <p:nvPr/>
        </p:nvCxnSpPr>
        <p:spPr bwMode="auto">
          <a:xfrm>
            <a:off x="2658516" y="3676169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5" name="AutoShape 11"/>
          <p:cNvCxnSpPr>
            <a:cxnSpLocks noChangeShapeType="1"/>
          </p:cNvCxnSpPr>
          <p:nvPr/>
        </p:nvCxnSpPr>
        <p:spPr bwMode="auto">
          <a:xfrm>
            <a:off x="2658516" y="4480276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6" name="AutoShape 10"/>
          <p:cNvCxnSpPr>
            <a:cxnSpLocks noChangeShapeType="1"/>
          </p:cNvCxnSpPr>
          <p:nvPr/>
        </p:nvCxnSpPr>
        <p:spPr bwMode="auto">
          <a:xfrm>
            <a:off x="2658516" y="5219184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7" name="AutoShape 9"/>
          <p:cNvCxnSpPr>
            <a:cxnSpLocks noChangeShapeType="1"/>
          </p:cNvCxnSpPr>
          <p:nvPr/>
        </p:nvCxnSpPr>
        <p:spPr bwMode="auto">
          <a:xfrm>
            <a:off x="2658516" y="6023291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8" name="Rectangle 8"/>
          <p:cNvSpPr>
            <a:spLocks noChangeArrowheads="1"/>
          </p:cNvSpPr>
          <p:nvPr/>
        </p:nvSpPr>
        <p:spPr bwMode="auto">
          <a:xfrm>
            <a:off x="3072039" y="979168"/>
            <a:ext cx="5760000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influencon projektin për t'iu përshtatur atij ose produktit (eve)</a:t>
            </a:r>
          </a:p>
        </p:txBody>
      </p:sp>
      <p:sp>
        <p:nvSpPr>
          <p:cNvPr id="8219" name="Rectangle 7"/>
          <p:cNvSpPr>
            <a:spLocks noChangeArrowheads="1"/>
          </p:cNvSpPr>
          <p:nvPr/>
        </p:nvSpPr>
        <p:spPr bwMode="auto">
          <a:xfrm>
            <a:off x="3059508" y="1724549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mbi projekton ose projekton ne mënyrë që i përshtaten një produkti apo teknologjie të caktuar.</a:t>
            </a:r>
          </a:p>
        </p:txBody>
      </p:sp>
      <p:sp>
        <p:nvSpPr>
          <p:cNvPr id="8220" name="Rectangle 6"/>
          <p:cNvSpPr>
            <a:spLocks noChangeArrowheads="1"/>
          </p:cNvSpPr>
          <p:nvPr/>
        </p:nvSpPr>
        <p:spPr bwMode="auto">
          <a:xfrm>
            <a:off x="3059507" y="2505442"/>
            <a:ext cx="5760000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</a:t>
            </a:r>
            <a:r>
              <a:rPr lang="sq-AL" altLang="el-G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lobon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të rezervojë fonde më të larta se sa është e nevojshme.</a:t>
            </a:r>
          </a:p>
        </p:txBody>
      </p:sp>
      <p:sp>
        <p:nvSpPr>
          <p:cNvPr id="8221" name="Rectangle 5"/>
          <p:cNvSpPr>
            <a:spLocks noChangeArrowheads="1"/>
          </p:cNvSpPr>
          <p:nvPr/>
        </p:nvSpPr>
        <p:spPr bwMode="auto">
          <a:xfrm>
            <a:off x="3059508" y="3381458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manipulon shifrat / dokumentet / procesin ne mënyrë që ti përshtatet një rezultati të para-rregulluar. </a:t>
            </a:r>
          </a:p>
        </p:txBody>
      </p:sp>
      <p:sp>
        <p:nvSpPr>
          <p:cNvPr id="8222" name="Rectangle 4"/>
          <p:cNvSpPr>
            <a:spLocks noChangeArrowheads="1"/>
          </p:cNvSpPr>
          <p:nvPr/>
        </p:nvSpPr>
        <p:spPr bwMode="auto">
          <a:xfrm>
            <a:off x="3059507" y="4194959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Kontraktuesi ofron punë me cilësi të dobët, autoriteti kontraktues shikon në anën tjetër, cilësia është e mbi </a:t>
            </a:r>
            <a:r>
              <a:rPr lang="sq-AL" altLang="el-G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vleresuar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8223" name="Rectangle 3"/>
          <p:cNvSpPr>
            <a:spLocks noChangeArrowheads="1"/>
          </p:cNvSpPr>
          <p:nvPr/>
        </p:nvSpPr>
        <p:spPr bwMode="auto">
          <a:xfrm>
            <a:off x="3059508" y="4932457"/>
            <a:ext cx="5976988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Autoriteti kontraktues konfirmon projektin e përfunduar, pavarësisht mosrespektimit të specifikimeve.</a:t>
            </a:r>
          </a:p>
        </p:txBody>
      </p:sp>
      <p:sp>
        <p:nvSpPr>
          <p:cNvPr id="8224" name="Rectangle 2"/>
          <p:cNvSpPr>
            <a:spLocks noChangeArrowheads="1"/>
          </p:cNvSpPr>
          <p:nvPr/>
        </p:nvSpPr>
        <p:spPr bwMode="auto">
          <a:xfrm>
            <a:off x="3059507" y="5604512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dhe Autoriteti Kontraktues janë të lumtur, projekti i dorëzuar me kosto të lartë dhe cilësi të dobët, vlera e parave të humbura.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63996" y="476672"/>
            <a:ext cx="8572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q-AL" altLang="el-GR" sz="2400" b="1" dirty="0">
                <a:latin typeface="Verdana" pitchFamily="34" charset="0"/>
                <a:ea typeface="+mn-ea"/>
                <a:cs typeface="+mn-cs"/>
              </a:rPr>
              <a:t>Zinxhiri i korrupsionit</a:t>
            </a:r>
          </a:p>
        </p:txBody>
      </p:sp>
    </p:spTree>
    <p:extLst>
      <p:ext uri="{BB962C8B-B14F-4D97-AF65-F5344CB8AC3E}">
        <p14:creationId xmlns:p14="http://schemas.microsoft.com/office/powerpoint/2010/main" val="110163547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e korrupsionit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524745"/>
              </p:ext>
            </p:extLst>
          </p:nvPr>
        </p:nvGraphicFramePr>
        <p:xfrm>
          <a:off x="323528" y="1052736"/>
          <a:ext cx="8640000" cy="576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58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Çështjet e Ndjeshmërisë / Integritetit / Etikës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Keqpërdorimi i burimeve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Nuk është marrë produkti / shërbimi më i përshtatshëm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Sjellje jo etike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politikave, udhëzimeve dhe praktikave më të mira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Ruajtja e ambientit etik Përmirësimi i trajnimit të personelit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Vendosni kontrolle dhe rishikime të përshtatshme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komunikimit me ofertuesit e mundshëm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Mashtrimi dhe Korrupsioni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(Praktikat e Ndaluara)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Keqpërdorimi i burimeve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 arritja e vlerës për para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 ligjor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Ndërprerja e aktiviteteve të prokurimit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Ruajtja e një mjedisi etik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Ndiqni dhe mbani procedurat e kontrollit të mashtrimit dhe korrupsionit (Praktikat e  Ndaluara)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2734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590800" y="1828800"/>
            <a:ext cx="632460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</a:t>
            </a:r>
            <a:r>
              <a:rPr lang="sq-AL" altLang="en-US" sz="2800" b="1" dirty="0">
                <a:latin typeface="Arial" charset="0"/>
                <a:cs typeface="Arial" charset="0"/>
              </a:rPr>
              <a:t>Sistemi i menaxhimit të rrezikut </a:t>
            </a:r>
            <a:endParaRPr lang="sq-AL" altLang="en-US" sz="3200" b="1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48013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Sistemi i menaxhimit të rrezikut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980728"/>
            <a:ext cx="878497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Zhvillimi dhe përdorimi i një </a:t>
            </a:r>
            <a:r>
              <a:rPr lang="sq-AL" b="1" dirty="0">
                <a:ea typeface="Verdana" panose="020B0604030504040204" pitchFamily="34" charset="0"/>
                <a:cs typeface="Verdana" panose="020B0604030504040204" pitchFamily="34" charset="0"/>
              </a:rPr>
              <a:t>sistemi të menaxhimit të rrezikut (duke përfshirë një strategji) 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për vlerësimin, parandalimin dhe zbutjen e rreziqeve gjatë gjithë ciklit të prokurimit publik, i cili përfshin: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Identifikimi i një subjekti përgjegjës për zhvillimin dhe monitorimin e sistemit të menaxhimit të rrezikut, i cili përfshin zhvillimin e udhëzimeve, mjeteve dhe modeleve për menaxhimin e rrezikut për autoritetet kontraktuese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Përcaktimi dhe monitorimi periodik i kornizave të qarta të menaxhimit të rrezikut, strategjive dhe planeve të zbatimit, të përshtatura për prokurimin publik,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Adresimi i llojeve të ndryshme të rreziqeve që lidhen me prokurimin publik,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Vlerësimi i rreziqeve të lidhura me sektorin (p.sh. shpenzimet, konkurrenca, ndikimi mjedisor, rreziqet socio-ekonomike etj.), Të cilat ndikojnë në sektorë specifikë të tregut,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Përpunimi i masave specifike për të menaxhuar në mënyrë aktive rreziqet që lidhen me aktivitetet e prokurimit me vlerë të lartë (p.sh. projektet e mëdha të infrastrukturës).</a:t>
            </a:r>
          </a:p>
        </p:txBody>
      </p:sp>
    </p:spTree>
    <p:extLst>
      <p:ext uri="{BB962C8B-B14F-4D97-AF65-F5344CB8AC3E}">
        <p14:creationId xmlns:p14="http://schemas.microsoft.com/office/powerpoint/2010/main" val="13769529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46826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Mjetet e menaxhimit të rrezikut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052736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Zhvillimi dhe zbatimi i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mjeteve të menaxhimit të rrezikut 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 të identifikuar dhe adresuar rreziqet më të mëdha (që tejkalojnë tolerancën e rrezikut) në funksionin e duhur të sistemit të prokurimit publik. Kjo mund të përfshijë: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Mjetet që identifikojnë rreziqet e të gjitha llojeve, duke përfshirë: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gabimeve dhe anomalive në të gjitha aspektet e procesit të prokurimit për shkak të mungesës së ndërgjegjësimit nga ana e aktorëve të përfshirë ose për shkak të një vështirësie objektive në rastin e projekteve komplekse,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financiare, veçanërisht gjatë periudhave të pasigurisë së rëndë ekonomike dhe financiare,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mashtrimit, keqpërdorimit të fondeve publike ose korrupsionit, në rast keqpërdorimi,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reputacionit / dëmtimet potenciale të imazhit të autoritetit kontraktues.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Mjetet që identifikojnë rreziqet dhe / ose ilustrojnë rreziqet që janë identifikuar tashmë në të gjithë pozicionet, aktivitetet dhe projektet e veçanta. </a:t>
            </a:r>
          </a:p>
        </p:txBody>
      </p:sp>
    </p:spTree>
    <p:extLst>
      <p:ext uri="{BB962C8B-B14F-4D97-AF65-F5344CB8AC3E}">
        <p14:creationId xmlns:p14="http://schemas.microsoft.com/office/powerpoint/2010/main" val="295716322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73645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Menaxhimi i rrezikut në secilën fazë të prokurimit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që lidhen me secilën nga fazat e prokurimit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duhet të vlerësohen, duke përfshirë:</a:t>
            </a:r>
            <a:endParaRPr lang="en-US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Vlerësimin e  gjasave dhe ndikimit të rreziqeve të identifikuara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algn="just" eaLnBrk="0" hangingPunct="0">
              <a:spcBef>
                <a:spcPts val="600"/>
              </a:spcBef>
              <a:buClr>
                <a:schemeClr val="bg2"/>
              </a:buClr>
              <a:buSzPct val="100000"/>
              <a:tabLst>
                <a:tab pos="485775" algn="l"/>
              </a:tabLst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Përcaktimin e  nivelit të tolerancës së rrezikut dhe oreksit të riskut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Duke shqyrtuar përshtatshmërinë e kontrolleve ekzistuese dhe duke i dhënë përparësi rreziqeve të mbetura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Dokumentimin e  profilit të rrezikut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553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782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Menaxhimi i rrezikut - informoni personelin përkatës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052736"/>
            <a:ext cx="8568952" cy="56477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rëndësishme të prokurimit (që tejkalojnë tolerancën e rrezikut)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duhet të sillen në vëmendjen e personelit përkatës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 Për të arritur këtë duhet të konsideroni: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Krijimi i flamurit të kuq ose sistemeve të tjera që ofrojnë sinjale paralajmëruese ose te dhëna të incidenteve që kanë nevojë për vëmendje të veçantë për të përjashtuar ose konfirmuar mashtrimet / korrupsionin e mundshëm. Flamujt e kuq mund të përfshijnë: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Ankesat nga ofertuesit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Kontrata të shumëfishta nën pragjet e prokurimit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Modele të pazakonta të ofertës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Ngarkesa dukshëm te fryra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Ofertuesit e dyshimtë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Nuk është zgjedhur ofertuesi me i ulet 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Çmime të përsëritura për të njëjtin kontraktues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Ndryshime në kushtet e kontratës dhe vlerës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Urdhrat e shumëfishta për ndryshimin e kontratës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Punime dhe / ose shërbime të dobëta</a:t>
            </a:r>
          </a:p>
        </p:txBody>
      </p:sp>
    </p:spTree>
    <p:extLst>
      <p:ext uri="{BB962C8B-B14F-4D97-AF65-F5344CB8AC3E}">
        <p14:creationId xmlns:p14="http://schemas.microsoft.com/office/powerpoint/2010/main" val="5952138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133600"/>
            <a:ext cx="58759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</a:t>
            </a:r>
            <a:r>
              <a:rPr lang="sq-AL" altLang="en-US" sz="3200" b="1" dirty="0">
                <a:latin typeface="Arial" charset="0"/>
                <a:cs typeface="Arial" charset="0"/>
              </a:rPr>
              <a:t>Praktika ndërkombëtare</a:t>
            </a:r>
            <a:endParaRPr lang="sq-AL" altLang="en-US" sz="3200" b="1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36936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Praktika ndërkombëtare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4179"/>
              </p:ext>
            </p:extLst>
          </p:nvPr>
        </p:nvGraphicFramePr>
        <p:xfrm>
          <a:off x="251520" y="1196752"/>
          <a:ext cx="8712968" cy="4185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3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Banka Botërore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Banka Botërore përdor një mjet të quajtur Vlerësimi i Rrezikut të Prokurimit dhe Sistemi i Menaxhimit (P-RAMS). P-RAMS ndihmon në identifikimin e rreziqeve të prokurimit gjatë fazave të përgatitjes dhe zbatimit të projektit dhe i monitoron ato gjatë gjithë ciklit të projektit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P-RAMS ndihmon t'i përgjigjet këtyre pyetjeve: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Cilat janë rreziqet e prokurimit të projektit?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Cilat masa zbutëse zbatohen për rreziqet specifike?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Kush do të jetë përgjegjës për to?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Kur duhet të zbatohen ato?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 mund të monitorohen masat zbutëse?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Çfarë funksionuar</a:t>
                      </a:r>
                      <a:r>
                        <a:rPr lang="sq-AL" sz="14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 projekte të ngjashme në të kaluarën?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Banka Aziatike e Zhvillimit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 vitin 2008 ADB prezantoi një instrument të ri të vlerësimit të rrezikut të prokurimit (Udhëzime për Zbatimin e Planit të Veprimit të ADB-së për Qeverisjen e Dytë dhe </a:t>
                      </a:r>
                      <a:r>
                        <a:rPr lang="sq-AL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Anti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-Korrupsion, Banka Aziatike e Zhvillimit), e cila është e integruar me vlerësimet e rrezikut të Menaxhimit të Financave Publike (PFM) dhe korrupsionit, të gjitha në nivel vendor.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2955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36936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Praktika ndërkombëtare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02640"/>
              </p:ext>
            </p:extLst>
          </p:nvPr>
        </p:nvGraphicFramePr>
        <p:xfrm>
          <a:off x="251520" y="1196752"/>
          <a:ext cx="8712968" cy="3652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Grupi i Prokurimeve +</a:t>
                      </a:r>
                      <a:r>
                        <a:rPr lang="sq-AL" sz="1600" baseline="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Nordic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Grupi i Prokurimit +</a:t>
                      </a: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Nordic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(Danimarka, Finlanda, Irlanda, Holanda, Norvegjia, Suedia, Mbretëria e Bashkuar, Kanadaja dhe Gjermania) publikoi në vitin 2009 një "Udhëzues të Përbashkët për Forcimin dhe Përdorimin e Sistemeve të Prokurimit të Vendit", i cili përkrah një qasje ndaj vlerësimit të rrezikut kryesisht te bazuar ne OECD-DAC MAPS.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AusAID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AusAID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ka prodhuar udhëzime për vlerësimin e rreziqeve dhe përfitimeve të përdorimit të sistemeve qeveritare partnere përfshirë prokurimin dhe një mjet është zhvilluar për vlerësimin e sektorit dhe agjencisë.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USAID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 një referencë për rreziqet e prokurimit publik në Kornizën e Vlerësimit të Riskut të Menaxhimit të Financave Publike (PFMRAF)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OECD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 një referencë për rreziqet e prokurimit publik në Udhëzuesin për Zhvillimin e Kapaciteteve të Prokurimit të UNDP-së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349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65002"/>
            <a:ext cx="91698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Klasifikimi i rrezikut bazuar në informacionin në dispozicion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 rot="16200000">
            <a:off x="-469566" y="4696499"/>
            <a:ext cx="22557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q-AL" altLang="el-GR" sz="1400" b="1" dirty="0">
                <a:latin typeface="StoneSans" pitchFamily="34" charset="0"/>
                <a:ea typeface="MS PGothic" panose="020B0600070205080204" pitchFamily="34" charset="-128"/>
              </a:rPr>
              <a:t>Burimi i rrezikut i njohur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5401" y="942005"/>
            <a:ext cx="2971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q-AL" altLang="el-GR" sz="1600" b="1" dirty="0">
                <a:latin typeface="StoneSans" pitchFamily="34" charset="0"/>
                <a:ea typeface="MS PGothic" panose="020B0600070205080204" pitchFamily="34" charset="-128"/>
              </a:rPr>
              <a:t>Mundësia e rrezikut e njohur</a:t>
            </a:r>
          </a:p>
        </p:txBody>
      </p:sp>
      <p:grpSp>
        <p:nvGrpSpPr>
          <p:cNvPr id="3" name="Group 13"/>
          <p:cNvGrpSpPr/>
          <p:nvPr/>
        </p:nvGrpSpPr>
        <p:grpSpPr>
          <a:xfrm>
            <a:off x="982992" y="3745708"/>
            <a:ext cx="3600000" cy="2160000"/>
            <a:chOff x="982992" y="3555404"/>
            <a:chExt cx="3600000" cy="2160000"/>
          </a:xfrm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982992" y="3555404"/>
              <a:ext cx="3600000" cy="2160000"/>
            </a:xfrm>
            <a:prstGeom prst="rect">
              <a:avLst/>
            </a:prstGeom>
            <a:solidFill>
              <a:srgbClr val="33C705"/>
            </a:solidFill>
            <a:ln w="7938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35936" y="3635471"/>
              <a:ext cx="3294112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q-AL" b="1" i="1" dirty="0">
                  <a:ea typeface="Verdana" panose="020B0604030504040204" pitchFamily="34" charset="0"/>
                  <a:cs typeface="Verdana" panose="020B0604030504040204" pitchFamily="34" charset="0"/>
                </a:rPr>
                <a:t>Te diturat e njohura, </a:t>
              </a:r>
              <a:r>
                <a:rPr lang="sq-AL" i="1" dirty="0">
                  <a:ea typeface="Verdana" panose="020B0604030504040204" pitchFamily="34" charset="0"/>
                  <a:cs typeface="Verdana" panose="020B0604030504040204" pitchFamily="34" charset="0"/>
                </a:rPr>
                <a:t>është gjendje ku mund të identifikohet burimi i rrezikut dhe mund të llogaritet një probabilitet dhe pasojë specifike në rast të dukurisë</a:t>
              </a:r>
              <a:r>
                <a:rPr lang="en-US" dirty="0">
                  <a:ea typeface="Verdana" panose="020B0604030504040204" pitchFamily="34" charset="0"/>
                  <a:cs typeface="Verdana" panose="020B0604030504040204" pitchFamily="34" charset="0"/>
                </a:rPr>
                <a:t>.</a:t>
              </a:r>
            </a:p>
          </p:txBody>
        </p:sp>
      </p:grpSp>
      <p:grpSp>
        <p:nvGrpSpPr>
          <p:cNvPr id="6" name="Group 11"/>
          <p:cNvGrpSpPr/>
          <p:nvPr/>
        </p:nvGrpSpPr>
        <p:grpSpPr>
          <a:xfrm>
            <a:off x="4773942" y="1412776"/>
            <a:ext cx="3600000" cy="2160000"/>
            <a:chOff x="4773942" y="1222472"/>
            <a:chExt cx="3600000" cy="2160000"/>
          </a:xfrm>
        </p:grpSpPr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4773942" y="1222472"/>
              <a:ext cx="3600000" cy="2160000"/>
            </a:xfrm>
            <a:prstGeom prst="rect">
              <a:avLst/>
            </a:prstGeom>
            <a:solidFill>
              <a:srgbClr val="FF0000"/>
            </a:solidFill>
            <a:ln w="7938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16987" y="1289516"/>
              <a:ext cx="3513910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q-AL" b="1" i="1" dirty="0">
                  <a:ea typeface="Verdana" panose="020B0604030504040204" pitchFamily="34" charset="0"/>
                  <a:cs typeface="Verdana" panose="020B0604030504040204" pitchFamily="34" charset="0"/>
                </a:rPr>
                <a:t>Te paditurat e panjohura</a:t>
              </a:r>
              <a:r>
                <a:rPr lang="en-US" b="1" i="1" dirty="0"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është gjendja ku burimi i rrezikut nuk mund të identifikohet, për këtë arsye nuk është e mundur për të llogaritur probabilitetin apo pasojë e saj/tij.</a:t>
              </a:r>
            </a:p>
          </p:txBody>
        </p:sp>
      </p:grpSp>
      <p:grpSp>
        <p:nvGrpSpPr>
          <p:cNvPr id="11" name="Group 12"/>
          <p:cNvGrpSpPr/>
          <p:nvPr/>
        </p:nvGrpSpPr>
        <p:grpSpPr>
          <a:xfrm>
            <a:off x="4773942" y="3745708"/>
            <a:ext cx="3600000" cy="2160000"/>
            <a:chOff x="4773942" y="3555404"/>
            <a:chExt cx="3600000" cy="2160000"/>
          </a:xfrm>
        </p:grpSpPr>
        <p:sp>
          <p:nvSpPr>
            <p:cNvPr id="9" name="Rectangle 32"/>
            <p:cNvSpPr>
              <a:spLocks noChangeArrowheads="1"/>
            </p:cNvSpPr>
            <p:nvPr/>
          </p:nvSpPr>
          <p:spPr bwMode="auto">
            <a:xfrm>
              <a:off x="4773942" y="3555404"/>
              <a:ext cx="3600000" cy="2160000"/>
            </a:xfrm>
            <a:prstGeom prst="rect">
              <a:avLst/>
            </a:prstGeom>
            <a:solidFill>
              <a:srgbClr val="2287EC"/>
            </a:solidFill>
            <a:ln w="7938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16987" y="3635471"/>
              <a:ext cx="351391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q-AL" b="1" i="1" dirty="0">
                  <a:ea typeface="Verdana" panose="020B0604030504040204" pitchFamily="34" charset="0"/>
                  <a:cs typeface="Verdana" panose="020B0604030504040204" pitchFamily="34" charset="0"/>
                </a:rPr>
                <a:t>Te diturat e panjohura, </a:t>
              </a:r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është gjendja ku mund të identifikohet burimi i rrezikut, por probabiliteti i shfaqjes do të mbetet i panjohur.</a:t>
              </a:r>
            </a:p>
          </p:txBody>
        </p:sp>
      </p:grpSp>
      <p:grpSp>
        <p:nvGrpSpPr>
          <p:cNvPr id="12" name="Group 10"/>
          <p:cNvGrpSpPr/>
          <p:nvPr/>
        </p:nvGrpSpPr>
        <p:grpSpPr>
          <a:xfrm>
            <a:off x="982992" y="1413670"/>
            <a:ext cx="3600000" cy="2160000"/>
            <a:chOff x="982992" y="1223366"/>
            <a:chExt cx="3600000" cy="2160000"/>
          </a:xfrm>
        </p:grpSpPr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982992" y="1223366"/>
              <a:ext cx="3600000" cy="2160000"/>
            </a:xfrm>
            <a:prstGeom prst="rect">
              <a:avLst/>
            </a:prstGeom>
            <a:solidFill>
              <a:srgbClr val="FFFF00"/>
            </a:solidFill>
            <a:ln w="7938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1623" y="1289516"/>
              <a:ext cx="3582739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q-AL" b="1" i="1" dirty="0">
                  <a:ea typeface="Verdana" panose="020B0604030504040204" pitchFamily="34" charset="0"/>
                  <a:cs typeface="Verdana" panose="020B0604030504040204" pitchFamily="34" charset="0"/>
                </a:rPr>
                <a:t>Te paditurat e panjohura, </a:t>
              </a:r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është gjendja ku dikush e njeh si burimin e rrezikut dhe probabilitetin e tij të vlerësuar, por informacioni do të jetë i panjohur për shumicën e palëve të interesuara.</a:t>
              </a:r>
            </a:p>
          </p:txBody>
        </p:sp>
      </p:grpSp>
      <p:sp>
        <p:nvSpPr>
          <p:cNvPr id="19" name="Text Box 3"/>
          <p:cNvSpPr txBox="1">
            <a:spLocks noChangeArrowheads="1"/>
          </p:cNvSpPr>
          <p:nvPr/>
        </p:nvSpPr>
        <p:spPr bwMode="auto">
          <a:xfrm rot="16200000">
            <a:off x="-568595" y="2228899"/>
            <a:ext cx="24641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q-AL" altLang="el-GR" sz="1400" b="1" dirty="0">
                <a:latin typeface="StoneSans" pitchFamily="34" charset="0"/>
                <a:ea typeface="MS PGothic" panose="020B0600070205080204" pitchFamily="34" charset="-128"/>
              </a:rPr>
              <a:t>Burimi i rrezikut i panjohur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953001" y="942005"/>
            <a:ext cx="34209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q-AL" altLang="el-GR" sz="1600" b="1" dirty="0">
                <a:latin typeface="StoneSans" pitchFamily="34" charset="0"/>
                <a:ea typeface="MS PGothic" panose="020B0600070205080204" pitchFamily="34" charset="-128"/>
              </a:rPr>
              <a:t>Probabiliteti i rrezikut i panjohur</a:t>
            </a:r>
          </a:p>
        </p:txBody>
      </p:sp>
    </p:spTree>
    <p:extLst>
      <p:ext uri="{BB962C8B-B14F-4D97-AF65-F5344CB8AC3E}">
        <p14:creationId xmlns:p14="http://schemas.microsoft.com/office/powerpoint/2010/main" val="309940880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5"/>
          <p:cNvSpPr>
            <a:spLocks noChangeArrowheads="1"/>
          </p:cNvSpPr>
          <p:nvPr/>
        </p:nvSpPr>
        <p:spPr bwMode="auto">
          <a:xfrm>
            <a:off x="2590800" y="1219200"/>
            <a:ext cx="505934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eaLnBrk="1" hangingPunct="1"/>
            <a:r>
              <a:rPr lang="sq-AL" altLang="en-US" sz="2000" b="1" dirty="0"/>
              <a:t>PYETJE - DISKUTIM</a:t>
            </a:r>
          </a:p>
        </p:txBody>
      </p:sp>
    </p:spTree>
    <p:extLst>
      <p:ext uri="{BB962C8B-B14F-4D97-AF65-F5344CB8AC3E}">
        <p14:creationId xmlns:p14="http://schemas.microsoft.com/office/powerpoint/2010/main" val="60624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46794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Modeli i menaxhimit të rrezikut</a:t>
            </a:r>
          </a:p>
        </p:txBody>
      </p:sp>
      <p:sp>
        <p:nvSpPr>
          <p:cNvPr id="3" name="Rectangle 2"/>
          <p:cNvSpPr/>
          <p:nvPr/>
        </p:nvSpPr>
        <p:spPr>
          <a:xfrm rot="16200000">
            <a:off x="-378400" y="3075568"/>
            <a:ext cx="3960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1">
            <a:spAutoFit/>
          </a:bodyPr>
          <a:lstStyle/>
          <a:p>
            <a:pPr algn="ctr"/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Komunikimi dhe konsultim</a:t>
            </a:r>
            <a:r>
              <a:rPr lang="en-US" dirty="0" err="1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5418105" y="3075568"/>
            <a:ext cx="3960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1">
            <a:spAutoFit/>
          </a:bodyPr>
          <a:lstStyle/>
          <a:p>
            <a:pPr algn="ctr"/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Monitorimi dhe rishikimi</a:t>
            </a: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9518" y="2320446"/>
            <a:ext cx="3600669" cy="2472152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79852" y="1625116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Themelimi i kontekstit</a:t>
            </a:r>
          </a:p>
        </p:txBody>
      </p:sp>
      <p:sp>
        <p:nvSpPr>
          <p:cNvPr id="5" name="Rectangle 4"/>
          <p:cNvSpPr/>
          <p:nvPr/>
        </p:nvSpPr>
        <p:spPr>
          <a:xfrm>
            <a:off x="2879853" y="2488841"/>
            <a:ext cx="3240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Identifikimi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rrezikut</a:t>
            </a:r>
          </a:p>
        </p:txBody>
      </p:sp>
      <p:sp>
        <p:nvSpPr>
          <p:cNvPr id="6" name="Rectangle 5"/>
          <p:cNvSpPr/>
          <p:nvPr/>
        </p:nvSpPr>
        <p:spPr>
          <a:xfrm>
            <a:off x="2879853" y="3352566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Analizimi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rrezikut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79852" y="4216291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Vlerësimi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Rrezikut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79852" y="5080017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Trajtimi i rrezikut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493096" y="1994448"/>
            <a:ext cx="13512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499852" y="2858173"/>
            <a:ext cx="0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99852" y="3721898"/>
            <a:ext cx="0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499852" y="4585623"/>
            <a:ext cx="0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231601" y="180978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231601" y="267350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231601" y="353723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231601" y="440095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231601" y="5264683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6119854" y="180978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119854" y="267350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119854" y="353723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119854" y="440095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6119854" y="5264683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8" idx="2"/>
            <a:endCxn id="9" idx="3"/>
          </p:cNvCxnSpPr>
          <p:nvPr/>
        </p:nvCxnSpPr>
        <p:spPr>
          <a:xfrm rot="16200000" flipH="1">
            <a:off x="5915037" y="4034165"/>
            <a:ext cx="67884" cy="2898252"/>
          </a:xfrm>
          <a:prstGeom prst="bentConnector3">
            <a:avLst>
              <a:gd name="adj1" fmla="val 336751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9" idx="1"/>
            <a:endCxn id="4" idx="0"/>
          </p:cNvCxnSpPr>
          <p:nvPr/>
        </p:nvCxnSpPr>
        <p:spPr>
          <a:xfrm rot="16200000" flipH="1" flipV="1">
            <a:off x="5915037" y="142048"/>
            <a:ext cx="67883" cy="2898252"/>
          </a:xfrm>
          <a:prstGeom prst="bentConnector3">
            <a:avLst>
              <a:gd name="adj1" fmla="val -236756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8599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66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66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22601</TotalTime>
  <Words>7793</Words>
  <Application>Microsoft Office PowerPoint</Application>
  <PresentationFormat>On-screen Show (4:3)</PresentationFormat>
  <Paragraphs>868</Paragraphs>
  <Slides>80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8" baseType="lpstr">
      <vt:lpstr>Arial</vt:lpstr>
      <vt:lpstr>Calibri</vt:lpstr>
      <vt:lpstr>Cambria</vt:lpstr>
      <vt:lpstr>StoneSans</vt:lpstr>
      <vt:lpstr>Times New Roman</vt:lpstr>
      <vt:lpstr>Verdana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Rreziku i korrupsionit në procesin e prokurimit 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Vlora Ferizi</dc:creator>
  <cp:lastModifiedBy>Sanije Kelmendi</cp:lastModifiedBy>
  <cp:revision>572</cp:revision>
  <cp:lastPrinted>1601-01-01T00:00:00Z</cp:lastPrinted>
  <dcterms:created xsi:type="dcterms:W3CDTF">1601-01-01T00:00:00Z</dcterms:created>
  <dcterms:modified xsi:type="dcterms:W3CDTF">2024-04-22T09:39:10Z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