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500" r:id="rId2"/>
    <p:sldId id="329" r:id="rId3"/>
    <p:sldId id="449" r:id="rId4"/>
    <p:sldId id="515" r:id="rId5"/>
    <p:sldId id="516" r:id="rId6"/>
    <p:sldId id="503" r:id="rId7"/>
    <p:sldId id="504" r:id="rId8"/>
    <p:sldId id="505" r:id="rId9"/>
    <p:sldId id="506" r:id="rId10"/>
    <p:sldId id="507" r:id="rId11"/>
    <p:sldId id="508" r:id="rId12"/>
    <p:sldId id="509" r:id="rId13"/>
    <p:sldId id="510" r:id="rId14"/>
    <p:sldId id="517" r:id="rId15"/>
    <p:sldId id="511" r:id="rId16"/>
    <p:sldId id="512" r:id="rId17"/>
    <p:sldId id="513" r:id="rId18"/>
    <p:sldId id="514" r:id="rId19"/>
    <p:sldId id="518" r:id="rId20"/>
    <p:sldId id="451" r:id="rId21"/>
    <p:sldId id="456" r:id="rId22"/>
    <p:sldId id="453" r:id="rId23"/>
    <p:sldId id="439" r:id="rId24"/>
    <p:sldId id="455" r:id="rId25"/>
    <p:sldId id="459" r:id="rId26"/>
    <p:sldId id="460" r:id="rId27"/>
    <p:sldId id="461" r:id="rId28"/>
    <p:sldId id="462" r:id="rId29"/>
    <p:sldId id="464" r:id="rId30"/>
    <p:sldId id="465" r:id="rId31"/>
    <p:sldId id="466" r:id="rId32"/>
    <p:sldId id="467" r:id="rId33"/>
    <p:sldId id="468" r:id="rId34"/>
    <p:sldId id="469" r:id="rId35"/>
    <p:sldId id="470" r:id="rId36"/>
    <p:sldId id="471" r:id="rId37"/>
    <p:sldId id="472" r:id="rId38"/>
    <p:sldId id="473" r:id="rId39"/>
    <p:sldId id="493" r:id="rId40"/>
    <p:sldId id="475" r:id="rId41"/>
    <p:sldId id="474" r:id="rId42"/>
    <p:sldId id="476" r:id="rId43"/>
    <p:sldId id="477" r:id="rId44"/>
    <p:sldId id="478" r:id="rId45"/>
    <p:sldId id="479" r:id="rId46"/>
    <p:sldId id="480" r:id="rId47"/>
    <p:sldId id="482" r:id="rId48"/>
    <p:sldId id="484" r:id="rId49"/>
    <p:sldId id="485" r:id="rId50"/>
    <p:sldId id="486" r:id="rId51"/>
    <p:sldId id="487" r:id="rId52"/>
    <p:sldId id="488" r:id="rId53"/>
    <p:sldId id="489" r:id="rId54"/>
    <p:sldId id="494" r:id="rId55"/>
    <p:sldId id="490" r:id="rId56"/>
    <p:sldId id="491" r:id="rId57"/>
    <p:sldId id="492" r:id="rId58"/>
    <p:sldId id="495" r:id="rId59"/>
    <p:sldId id="496" r:id="rId60"/>
    <p:sldId id="458" r:id="rId61"/>
  </p:sldIdLst>
  <p:sldSz cx="9144000" cy="6858000" type="screen4x3"/>
  <p:notesSz cx="6881813" cy="92964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9B9"/>
    <a:srgbClr val="FF9393"/>
    <a:srgbClr val="FFCC00"/>
    <a:srgbClr val="FF9900"/>
    <a:srgbClr val="3399FF"/>
    <a:srgbClr val="6699FF"/>
    <a:srgbClr val="59D8D5"/>
    <a:srgbClr val="E5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63" autoAdjust="0"/>
    <p:restoredTop sz="94343" autoAdjust="0"/>
  </p:normalViewPr>
  <p:slideViewPr>
    <p:cSldViewPr>
      <p:cViewPr varScale="1">
        <p:scale>
          <a:sx n="107" d="100"/>
          <a:sy n="107" d="100"/>
        </p:scale>
        <p:origin x="178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25360"/>
    </p:cViewPr>
  </p:sorterViewPr>
  <p:notesViewPr>
    <p:cSldViewPr>
      <p:cViewPr varScale="1">
        <p:scale>
          <a:sx n="55" d="100"/>
          <a:sy n="55" d="100"/>
        </p:scale>
        <p:origin x="2874"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124931" name="Rectangle 3"/>
          <p:cNvSpPr>
            <a:spLocks noGrp="1" noChangeArrowheads="1"/>
          </p:cNvSpPr>
          <p:nvPr>
            <p:ph type="dt" sz="quarter"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124932" name="Rectangle 4"/>
          <p:cNvSpPr>
            <a:spLocks noGrp="1" noChangeArrowheads="1"/>
          </p:cNvSpPr>
          <p:nvPr>
            <p:ph type="ftr" sz="quarter" idx="2"/>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124933" name="Rectangle 5"/>
          <p:cNvSpPr>
            <a:spLocks noGrp="1" noChangeArrowheads="1"/>
          </p:cNvSpPr>
          <p:nvPr>
            <p:ph type="sldNum" sz="quarter" idx="3"/>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F76FFDB-9E7C-46B7-80CC-B87C3EC0B281}" type="slidenum">
              <a:rPr lang="el-GR" altLang="el-GR"/>
              <a:pPr>
                <a:defRPr/>
              </a:pPr>
              <a:t>‹#›</a:t>
            </a:fld>
            <a:endParaRPr lang="el-GR" altLang="el-GR"/>
          </a:p>
        </p:txBody>
      </p:sp>
    </p:spTree>
    <p:extLst>
      <p:ext uri="{BB962C8B-B14F-4D97-AF65-F5344CB8AC3E}">
        <p14:creationId xmlns:p14="http://schemas.microsoft.com/office/powerpoint/2010/main" val="1558618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5123" name="Rectangle 3"/>
          <p:cNvSpPr>
            <a:spLocks noGrp="1" noChangeArrowheads="1"/>
          </p:cNvSpPr>
          <p:nvPr>
            <p:ph type="dt"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78852"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7388" y="4416425"/>
            <a:ext cx="5507037"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a:t>Click to edit Master text styles</a:t>
            </a:r>
          </a:p>
          <a:p>
            <a:pPr lvl="1"/>
            <a:r>
              <a:rPr lang="el-GR" altLang="el-GR" noProof="0"/>
              <a:t>Second level</a:t>
            </a:r>
          </a:p>
          <a:p>
            <a:pPr lvl="2"/>
            <a:r>
              <a:rPr lang="el-GR" altLang="el-GR" noProof="0"/>
              <a:t>Third level</a:t>
            </a:r>
          </a:p>
          <a:p>
            <a:pPr lvl="3"/>
            <a:r>
              <a:rPr lang="el-GR" altLang="el-GR" noProof="0"/>
              <a:t>Fourth level</a:t>
            </a:r>
          </a:p>
          <a:p>
            <a:pPr lvl="4"/>
            <a:r>
              <a:rPr lang="el-GR" altLang="el-GR" noProof="0"/>
              <a:t>Fifth level</a:t>
            </a:r>
          </a:p>
        </p:txBody>
      </p:sp>
      <p:sp>
        <p:nvSpPr>
          <p:cNvPr id="5126" name="Rectangle 6"/>
          <p:cNvSpPr>
            <a:spLocks noGrp="1" noChangeArrowheads="1"/>
          </p:cNvSpPr>
          <p:nvPr>
            <p:ph type="ftr" sz="quarter" idx="4"/>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5127" name="Rectangle 7"/>
          <p:cNvSpPr>
            <a:spLocks noGrp="1" noChangeArrowheads="1"/>
          </p:cNvSpPr>
          <p:nvPr>
            <p:ph type="sldNum" sz="quarter" idx="5"/>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18B602E-255D-43AF-84C6-842A0E86BA24}" type="slidenum">
              <a:rPr lang="el-GR" altLang="el-GR"/>
              <a:pPr>
                <a:defRPr/>
              </a:pPr>
              <a:t>‹#›</a:t>
            </a:fld>
            <a:endParaRPr lang="el-GR" altLang="el-GR"/>
          </a:p>
        </p:txBody>
      </p:sp>
    </p:spTree>
    <p:extLst>
      <p:ext uri="{BB962C8B-B14F-4D97-AF65-F5344CB8AC3E}">
        <p14:creationId xmlns:p14="http://schemas.microsoft.com/office/powerpoint/2010/main" val="289866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*Projects</a:t>
            </a:r>
            <a:r>
              <a:rPr lang="en-US" baseline="0" dirty="0"/>
              <a:t> might look similar but in the end they result in a unique outcome….however the processes adopted to implement the project are similar.</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a:t>
            </a:fld>
            <a:endParaRPr lang="el-GR" altLang="en-US" dirty="0"/>
          </a:p>
        </p:txBody>
      </p:sp>
    </p:spTree>
    <p:extLst>
      <p:ext uri="{BB962C8B-B14F-4D97-AF65-F5344CB8AC3E}">
        <p14:creationId xmlns:p14="http://schemas.microsoft.com/office/powerpoint/2010/main" val="574931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*Projects</a:t>
            </a:r>
            <a:r>
              <a:rPr lang="en-US" baseline="0" dirty="0"/>
              <a:t> might look similar but in the end they result in a unique outcome….however the processes adopted to implement the project are similar.</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20</a:t>
            </a:fld>
            <a:endParaRPr lang="el-GR" altLang="en-US" dirty="0"/>
          </a:p>
        </p:txBody>
      </p:sp>
    </p:spTree>
    <p:extLst>
      <p:ext uri="{BB962C8B-B14F-4D97-AF65-F5344CB8AC3E}">
        <p14:creationId xmlns:p14="http://schemas.microsoft.com/office/powerpoint/2010/main" val="530997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*Projects</a:t>
            </a:r>
            <a:r>
              <a:rPr lang="en-US" baseline="0" dirty="0"/>
              <a:t> might look similar but in the end they result in a unique outcome….however the processes adopted to implement the project are similar.</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21</a:t>
            </a:fld>
            <a:endParaRPr lang="el-GR" altLang="en-US" dirty="0"/>
          </a:p>
        </p:txBody>
      </p:sp>
    </p:spTree>
    <p:extLst>
      <p:ext uri="{BB962C8B-B14F-4D97-AF65-F5344CB8AC3E}">
        <p14:creationId xmlns:p14="http://schemas.microsoft.com/office/powerpoint/2010/main" val="3629620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*Projects</a:t>
            </a:r>
            <a:r>
              <a:rPr lang="en-US" baseline="0" dirty="0"/>
              <a:t> might look similar but in the end they result in a unique outcome….however the processes adopted to implement the project are similar.</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22</a:t>
            </a:fld>
            <a:endParaRPr lang="el-GR" altLang="en-US" dirty="0"/>
          </a:p>
        </p:txBody>
      </p:sp>
    </p:spTree>
    <p:extLst>
      <p:ext uri="{BB962C8B-B14F-4D97-AF65-F5344CB8AC3E}">
        <p14:creationId xmlns:p14="http://schemas.microsoft.com/office/powerpoint/2010/main" val="2798566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grpSp>
      <p:pic>
        <p:nvPicPr>
          <p:cNvPr id="27" name="Picture 26" descr="baneri"/>
          <p:cNvPicPr/>
          <p:nvPr userDrawn="1"/>
        </p:nvPicPr>
        <p:blipFill>
          <a:blip r:embed="rId2" cstate="print"/>
          <a:srcRect/>
          <a:stretch>
            <a:fillRect/>
          </a:stretch>
        </p:blipFill>
        <p:spPr bwMode="auto">
          <a:xfrm>
            <a:off x="2889" y="6172200"/>
            <a:ext cx="2059429" cy="504056"/>
          </a:xfrm>
          <a:prstGeom prst="rect">
            <a:avLst/>
          </a:prstGeom>
          <a:noFill/>
          <a:ln w="9525">
            <a:noFill/>
            <a:miter lim="800000"/>
            <a:headEnd/>
            <a:tailEnd/>
          </a:ln>
        </p:spPr>
      </p:pic>
      <p:pic>
        <p:nvPicPr>
          <p:cNvPr id="28" name="Picture 27" descr="j"/>
          <p:cNvPicPr/>
          <p:nvPr userDrawn="1"/>
        </p:nvPicPr>
        <p:blipFill>
          <a:blip r:embed="rId3" cstate="print"/>
          <a:srcRect/>
          <a:stretch>
            <a:fillRect/>
          </a:stretch>
        </p:blipFill>
        <p:spPr bwMode="auto">
          <a:xfrm>
            <a:off x="2096388" y="6172200"/>
            <a:ext cx="1306945" cy="432048"/>
          </a:xfrm>
          <a:prstGeom prst="rect">
            <a:avLst/>
          </a:prstGeom>
          <a:noFill/>
          <a:ln w="9525">
            <a:noFill/>
            <a:miter lim="800000"/>
            <a:headEnd/>
            <a:tailEnd/>
          </a:ln>
        </p:spPr>
      </p:pic>
    </p:spTree>
    <p:extLst>
      <p:ext uri="{BB962C8B-B14F-4D97-AF65-F5344CB8AC3E}">
        <p14:creationId xmlns:p14="http://schemas.microsoft.com/office/powerpoint/2010/main" val="404869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extBox 1"/>
          <p:cNvSpPr txBox="1"/>
          <p:nvPr userDrawn="1"/>
        </p:nvSpPr>
        <p:spPr>
          <a:xfrm>
            <a:off x="8771782" y="6580262"/>
            <a:ext cx="372218" cy="276999"/>
          </a:xfrm>
          <a:prstGeom prst="rect">
            <a:avLst/>
          </a:prstGeom>
          <a:noFill/>
        </p:spPr>
        <p:txBody>
          <a:bodyPr wrap="none" rtlCol="0">
            <a:spAutoFit/>
          </a:bodyPr>
          <a:lstStyle/>
          <a:p>
            <a:fld id="{7C16A0E2-EB6F-4C38-85DC-FFD6D698FF61}" type="slidenum">
              <a:rPr lang="el-GR" sz="1200" b="1" smtClean="0"/>
              <a:pPr/>
              <a:t>‹#›</a:t>
            </a:fld>
            <a:endParaRPr lang="el-GR" sz="1200" b="1" dirty="0"/>
          </a:p>
        </p:txBody>
      </p:sp>
    </p:spTree>
    <p:extLst>
      <p:ext uri="{BB962C8B-B14F-4D97-AF65-F5344CB8AC3E}">
        <p14:creationId xmlns:p14="http://schemas.microsoft.com/office/powerpoint/2010/main" val="25851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3" name="TextBox 2"/>
          <p:cNvSpPr txBox="1"/>
          <p:nvPr userDrawn="1"/>
        </p:nvSpPr>
        <p:spPr>
          <a:xfrm>
            <a:off x="5141917" y="6328906"/>
            <a:ext cx="582211" cy="369332"/>
          </a:xfrm>
          <a:prstGeom prst="rect">
            <a:avLst/>
          </a:prstGeom>
          <a:noFill/>
        </p:spPr>
        <p:txBody>
          <a:bodyPr wrap="none" rtlCol="0">
            <a:spAutoFit/>
          </a:bodyPr>
          <a:lstStyle/>
          <a:p>
            <a:fld id="{74BD3778-56CC-4EF1-B762-0A0033F5FC09}" type="slidenum">
              <a:rPr lang="el-GR" smtClean="0"/>
              <a:pPr/>
              <a:t>‹#›</a:t>
            </a:fld>
            <a:endParaRPr lang="el-GR" dirty="0"/>
          </a:p>
        </p:txBody>
      </p:sp>
    </p:spTree>
    <p:extLst>
      <p:ext uri="{BB962C8B-B14F-4D97-AF65-F5344CB8AC3E}">
        <p14:creationId xmlns:p14="http://schemas.microsoft.com/office/powerpoint/2010/main" val="351530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19734062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userDrawn="1"/>
        </p:nvGrpSpPr>
        <p:grpSpPr bwMode="auto">
          <a:xfrm>
            <a:off x="0" y="0"/>
            <a:ext cx="9144000" cy="546100"/>
            <a:chOff x="0" y="0"/>
            <a:chExt cx="5760" cy="344"/>
          </a:xfrm>
        </p:grpSpPr>
        <p:sp>
          <p:nvSpPr>
            <p:cNvPr id="3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3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37"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8"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9"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0"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41"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42"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3"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grpSp>
      <p:grpSp>
        <p:nvGrpSpPr>
          <p:cNvPr id="1027" name="Group 17"/>
          <p:cNvGrpSpPr>
            <a:grpSpLocks/>
          </p:cNvGrpSpPr>
          <p:nvPr userDrawn="1"/>
        </p:nvGrpSpPr>
        <p:grpSpPr bwMode="auto">
          <a:xfrm>
            <a:off x="0" y="0"/>
            <a:ext cx="9144000" cy="546100"/>
            <a:chOff x="0" y="0"/>
            <a:chExt cx="5760" cy="344"/>
          </a:xfrm>
        </p:grpSpPr>
        <p:sp>
          <p:nvSpPr>
            <p:cNvPr id="45" name="Rectangle 18"/>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46" name="Rectangle 19"/>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47" name="Rectangle 20"/>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8" name="Rectangle 21"/>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9" name="Rectangle 22"/>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0" name="Rectangle 23"/>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51" name="Rectangle 24"/>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52" name="Rectangle 25"/>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3" name="Rectangle 26"/>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pic>
        <p:nvPicPr>
          <p:cNvPr id="29" name="Picture 28" descr="baneri"/>
          <p:cNvPicPr/>
          <p:nvPr userDrawn="1"/>
        </p:nvPicPr>
        <p:blipFill>
          <a:blip r:embed="rId6" cstate="print"/>
          <a:srcRect/>
          <a:stretch>
            <a:fillRect/>
          </a:stretch>
        </p:blipFill>
        <p:spPr bwMode="auto">
          <a:xfrm>
            <a:off x="228600" y="6172200"/>
            <a:ext cx="1872208" cy="504056"/>
          </a:xfrm>
          <a:prstGeom prst="rect">
            <a:avLst/>
          </a:prstGeom>
          <a:noFill/>
          <a:ln w="9525">
            <a:noFill/>
            <a:miter lim="800000"/>
            <a:headEnd/>
            <a:tailEnd/>
          </a:ln>
        </p:spPr>
      </p:pic>
      <p:pic>
        <p:nvPicPr>
          <p:cNvPr id="30" name="Picture 29" descr="j"/>
          <p:cNvPicPr/>
          <p:nvPr userDrawn="1"/>
        </p:nvPicPr>
        <p:blipFill>
          <a:blip r:embed="rId7" cstate="print"/>
          <a:srcRect/>
          <a:stretch>
            <a:fillRect/>
          </a:stretch>
        </p:blipFill>
        <p:spPr bwMode="auto">
          <a:xfrm>
            <a:off x="2209800" y="6172200"/>
            <a:ext cx="1080120" cy="4320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 id="2147483712" r:id="rId2"/>
    <p:sldLayoutId id="2147483714" r:id="rId3"/>
    <p:sldLayoutId id="2147483715" r:id="rId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krpp.rks-gov.net/krpp/PageFiles/File/STRforms2016/Shqip/B09%20Njoftimi%20per%20Rezultatet%20e%20Konkursit%20te%20Projektimit.docx" TargetMode="External"/><Relationship Id="rId2" Type="http://schemas.openxmlformats.org/officeDocument/2006/relationships/hyperlink" Target="https://krpp.rks-gov.net/krpp/PageFiles/File/STRforms2016/Shqip/B06%20Njoftim%20per%20Konkursin%20e%20Projektimit.docx" TargetMode="External"/><Relationship Id="rId1" Type="http://schemas.openxmlformats.org/officeDocument/2006/relationships/slideLayout" Target="../slideLayouts/slideLayout3.xml"/><Relationship Id="rId5" Type="http://schemas.openxmlformats.org/officeDocument/2006/relationships/hyperlink" Target="https://krpp.rks-gov.net/krpp/PageFiles/File/STRforms2016/Shqip/B25%20Dosja%20e%20Konkursit%20te%20projektimit%20-%20Procedur%20e%20Kufizuar.docx" TargetMode="External"/><Relationship Id="rId4" Type="http://schemas.openxmlformats.org/officeDocument/2006/relationships/hyperlink" Target="https://krpp.rks-gov.net/krpp/PageFiles/File/STRforms2016/Shqip/B24%20Dosja%20e%20Konkursit%20te%20projektimit%20-%20Procedur%20e%20Hapur.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3.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5029201"/>
          </a:xfrm>
        </p:spPr>
        <p:txBody>
          <a:bodyPr/>
          <a:lstStyle/>
          <a:p>
            <a:pPr marL="0" indent="0" algn="ctr">
              <a:buNone/>
            </a:pPr>
            <a:r>
              <a:rPr lang="en-US" b="1" dirty="0">
                <a:solidFill>
                  <a:schemeClr val="bg2">
                    <a:lumMod val="75000"/>
                  </a:schemeClr>
                </a:solidFill>
              </a:rPr>
              <a:t> </a:t>
            </a:r>
            <a:r>
              <a:rPr lang="en-US" sz="2400" b="1" dirty="0">
                <a:latin typeface="Cambria" panose="02040503050406030204" pitchFamily="18" charset="0"/>
                <a:ea typeface="Cambria" panose="02040503050406030204" pitchFamily="18" charset="0"/>
              </a:rPr>
              <a:t>TRAJNIMI I AVANCUAR PROFESIONAL PËR PROKURIM</a:t>
            </a:r>
          </a:p>
          <a:p>
            <a:pPr marL="0" algn="ctr">
              <a:lnSpc>
                <a:spcPct val="115000"/>
              </a:lnSpc>
              <a:spcBef>
                <a:spcPts val="1200"/>
              </a:spcBef>
              <a:spcAft>
                <a:spcPts val="0"/>
              </a:spcAft>
            </a:pPr>
            <a:r>
              <a:rPr lang="en-US" altLang="en-US" sz="2400" b="1" dirty="0">
                <a:solidFill>
                  <a:srgbClr val="FFFFFF"/>
                </a:solidFill>
              </a:rPr>
              <a:t>IKIMI SOCIAL </a:t>
            </a:r>
            <a:br>
              <a:rPr lang="en-US" altLang="en-US" sz="2400" b="1" dirty="0">
                <a:solidFill>
                  <a:srgbClr val="FFFFFF"/>
                </a:solidFill>
              </a:rPr>
            </a:br>
            <a:r>
              <a:rPr lang="en-US" altLang="en-US" sz="2400" b="1" noProof="1">
                <a:solidFill>
                  <a:srgbClr val="002060"/>
                </a:solidFill>
                <a:latin typeface="Cambria" panose="02040503050406030204" pitchFamily="18" charset="0"/>
                <a:ea typeface="Cambria" panose="02040503050406030204" pitchFamily="18" charset="0"/>
              </a:rPr>
              <a:t>KONKURSI I PROJEKTIMIT </a:t>
            </a:r>
            <a:r>
              <a:rPr lang="sq-AL" altLang="en-US" sz="2400" b="1" dirty="0">
                <a:solidFill>
                  <a:srgbClr val="002060"/>
                </a:solidFill>
              </a:rPr>
              <a:t> </a:t>
            </a:r>
            <a:endParaRPr lang="en-US" altLang="en-US" sz="2400" b="1" dirty="0">
              <a:solidFill>
                <a:srgbClr val="002060"/>
              </a:solidFill>
            </a:endParaRPr>
          </a:p>
          <a:p>
            <a:pPr marL="0" indent="0" algn="ctr">
              <a:buNone/>
            </a:pPr>
            <a:endParaRPr lang="sq-AL" altLang="en-US" sz="2400" b="1" dirty="0"/>
          </a:p>
          <a:p>
            <a:pPr marL="0" indent="0" algn="ctr">
              <a:buNone/>
            </a:pPr>
            <a:endParaRPr lang="sq-AL" sz="2400" b="1" dirty="0">
              <a:latin typeface="Cambria" panose="02040503050406030204" pitchFamily="18" charset="0"/>
              <a:ea typeface="Cambria" panose="02040503050406030204" pitchFamily="18" charset="0"/>
            </a:endParaRPr>
          </a:p>
          <a:p>
            <a:pPr marL="0" indent="0" algn="ctr">
              <a:buNone/>
            </a:pPr>
            <a:r>
              <a:rPr lang="en-US" sz="2400" b="1" dirty="0">
                <a:latin typeface="Cambria" panose="02040503050406030204" pitchFamily="18" charset="0"/>
                <a:ea typeface="Cambria" panose="02040503050406030204" pitchFamily="18" charset="0"/>
              </a:rPr>
              <a:t>Moduli </a:t>
            </a:r>
            <a:r>
              <a:rPr lang="en-US" sz="2400" b="1" dirty="0" err="1">
                <a:latin typeface="Cambria" panose="02040503050406030204" pitchFamily="18" charset="0"/>
                <a:ea typeface="Cambria" panose="02040503050406030204" pitchFamily="18" charset="0"/>
              </a:rPr>
              <a:t>i</a:t>
            </a:r>
            <a:r>
              <a:rPr lang="en-US" sz="2400" b="1" dirty="0">
                <a:latin typeface="Cambria" panose="02040503050406030204" pitchFamily="18" charset="0"/>
                <a:ea typeface="Cambria" panose="02040503050406030204" pitchFamily="18" charset="0"/>
              </a:rPr>
              <a:t> </a:t>
            </a:r>
            <a:r>
              <a:rPr lang="sq-AL" sz="2400" b="1" dirty="0">
                <a:latin typeface="Cambria" panose="02040503050406030204" pitchFamily="18" charset="0"/>
                <a:ea typeface="Cambria" panose="02040503050406030204" pitchFamily="18" charset="0"/>
              </a:rPr>
              <a:t>3</a:t>
            </a:r>
            <a:r>
              <a:rPr lang="en-US" sz="2400" b="1" dirty="0">
                <a:latin typeface="Cambria" panose="02040503050406030204" pitchFamily="18" charset="0"/>
                <a:ea typeface="Cambria" panose="02040503050406030204" pitchFamily="18" charset="0"/>
              </a:rPr>
              <a:t>-</a:t>
            </a:r>
            <a:r>
              <a:rPr lang="en-US" sz="2400" b="1" dirty="0" err="1">
                <a:latin typeface="Cambria" panose="02040503050406030204" pitchFamily="18" charset="0"/>
                <a:ea typeface="Cambria" panose="02040503050406030204" pitchFamily="18" charset="0"/>
              </a:rPr>
              <a:t>të</a:t>
            </a:r>
            <a:endParaRPr lang="en-US" sz="2400" b="1" dirty="0">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r>
              <a:rPr lang="en-US" b="1" dirty="0">
                <a:solidFill>
                  <a:schemeClr val="bg2">
                    <a:lumMod val="60000"/>
                    <a:lumOff val="40000"/>
                  </a:schemeClr>
                </a:solidFill>
                <a:latin typeface="Cambria" panose="02040503050406030204" pitchFamily="18" charset="0"/>
                <a:ea typeface="Cambria" panose="02040503050406030204" pitchFamily="18" charset="0"/>
              </a:rPr>
              <a:t>_________________________________________________________</a:t>
            </a:r>
          </a:p>
          <a:p>
            <a:pPr marL="0" indent="0" algn="ctr">
              <a:buNone/>
            </a:pPr>
            <a:r>
              <a:rPr lang="en-US" sz="2000" b="1">
                <a:solidFill>
                  <a:schemeClr val="accent1">
                    <a:lumMod val="50000"/>
                  </a:schemeClr>
                </a:solidFill>
                <a:latin typeface="Cambria" panose="02040503050406030204" pitchFamily="18" charset="0"/>
                <a:ea typeface="Cambria" panose="02040503050406030204" pitchFamily="18" charset="0"/>
              </a:rPr>
              <a:t>2023</a:t>
            </a:r>
            <a:endParaRPr lang="en-US" sz="2000" b="1" dirty="0">
              <a:solidFill>
                <a:schemeClr val="accent1">
                  <a:lumMod val="50000"/>
                </a:schemeClr>
              </a:solidFill>
              <a:latin typeface="Cambria" panose="02040503050406030204" pitchFamily="18" charset="0"/>
              <a:ea typeface="Cambria" panose="02040503050406030204" pitchFamily="18" charset="0"/>
            </a:endParaRPr>
          </a:p>
        </p:txBody>
      </p:sp>
      <p:sp>
        <p:nvSpPr>
          <p:cNvPr id="4" name="Rectangle 3">
            <a:extLst>
              <a:ext uri="{FF2B5EF4-FFF2-40B4-BE49-F238E27FC236}">
                <a16:creationId xmlns:a16="http://schemas.microsoft.com/office/drawing/2014/main" id="{ABC7F958-8BB7-444B-8DFF-9AC589BAE89D}"/>
              </a:ext>
            </a:extLst>
          </p:cNvPr>
          <p:cNvSpPr txBox="1">
            <a:spLocks noChangeArrowheads="1"/>
          </p:cNvSpPr>
          <p:nvPr/>
        </p:nvSpPr>
        <p:spPr>
          <a:xfrm>
            <a:off x="5638800" y="5219522"/>
            <a:ext cx="3429000" cy="769441"/>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ctr" eaLnBrk="1" hangingPunct="1">
              <a:buNone/>
            </a:pPr>
            <a:r>
              <a:rPr lang="en-US" altLang="en-US" sz="2000" noProof="1"/>
              <a:t> </a:t>
            </a:r>
            <a:r>
              <a:rPr lang="en-US" altLang="en-US" sz="2000" b="1" noProof="1">
                <a:latin typeface="Cambria" panose="02040503050406030204" pitchFamily="18" charset="0"/>
                <a:ea typeface="Cambria" panose="02040503050406030204" pitchFamily="18" charset="0"/>
              </a:rPr>
              <a:t>TRAJNER: </a:t>
            </a:r>
          </a:p>
          <a:p>
            <a:pPr algn="ctr" eaLnBrk="1" hangingPunct="1">
              <a:buNone/>
            </a:pPr>
            <a:r>
              <a:rPr lang="en-US" altLang="en-US" sz="2000" b="1" noProof="1">
                <a:latin typeface="Cambria" panose="02040503050406030204" pitchFamily="18" charset="0"/>
                <a:ea typeface="Cambria" panose="02040503050406030204" pitchFamily="18" charset="0"/>
              </a:rPr>
              <a:t>      </a:t>
            </a:r>
            <a:endParaRPr lang="sq-AL" altLang="en-US" sz="2000" b="1" noProof="1">
              <a:latin typeface="Cambria" panose="02040503050406030204" pitchFamily="18" charset="0"/>
              <a:ea typeface="Cambria" panose="02040503050406030204" pitchFamily="18" charset="0"/>
            </a:endParaRPr>
          </a:p>
        </p:txBody>
      </p:sp>
      <p:pic>
        <p:nvPicPr>
          <p:cNvPr id="5" name="Picture 4" descr="C:\Users\agron\OneDrive\Desktop\PRB1\lo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04800"/>
            <a:ext cx="7924799" cy="1028700"/>
          </a:xfrm>
          <a:prstGeom prst="rect">
            <a:avLst/>
          </a:prstGeom>
          <a:noFill/>
          <a:ln>
            <a:noFill/>
          </a:ln>
        </p:spPr>
      </p:pic>
    </p:spTree>
    <p:extLst>
      <p:ext uri="{BB962C8B-B14F-4D97-AF65-F5344CB8AC3E}">
        <p14:creationId xmlns:p14="http://schemas.microsoft.com/office/powerpoint/2010/main" val="100693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991600" cy="6001643"/>
          </a:xfrm>
          <a:prstGeom prst="rect">
            <a:avLst/>
          </a:prstGeom>
        </p:spPr>
        <p:txBody>
          <a:bodyPr wrap="square">
            <a:spAutoFit/>
          </a:bodyPr>
          <a:lstStyle/>
          <a:p>
            <a:r>
              <a:rPr lang="sq-AL" sz="2400" dirty="0"/>
              <a:t>Dosja e konkursit për projektim përbëhet nga (i) ftesa; (</a:t>
            </a:r>
            <a:r>
              <a:rPr lang="sq-AL" sz="2400" dirty="0" err="1"/>
              <a:t>ii</a:t>
            </a:r>
            <a:r>
              <a:rPr lang="sq-AL" sz="2400" dirty="0"/>
              <a:t>) informata për Operatorët ekonomik; dhe (</a:t>
            </a:r>
            <a:r>
              <a:rPr lang="sq-AL" sz="2400" dirty="0" err="1"/>
              <a:t>iii</a:t>
            </a:r>
            <a:r>
              <a:rPr lang="sq-AL" sz="2400" dirty="0"/>
              <a:t>) kërkesat teknike/estetike.</a:t>
            </a:r>
          </a:p>
          <a:p>
            <a:r>
              <a:rPr lang="sq-AL" sz="2400" dirty="0"/>
              <a:t> Autoriteti kontraktues do të tregojë në dosjen e konkursit për projektim se pjesëmarrësit në konkurs do t’i dorëzojnë propozimet e tyre në të njëjtën kohë në dy zarfe të mbyllura të veçanta:</a:t>
            </a:r>
            <a:endParaRPr lang="en-US" sz="2400" dirty="0"/>
          </a:p>
          <a:p>
            <a:endParaRPr lang="sq-AL" sz="2400" dirty="0"/>
          </a:p>
          <a:p>
            <a:r>
              <a:rPr lang="sq-AL" sz="2400" dirty="0"/>
              <a:t>a.	</a:t>
            </a:r>
            <a:r>
              <a:rPr lang="sq-AL" sz="2400" b="1" dirty="0"/>
              <a:t>Njëra që përmban Projektin Ideor; </a:t>
            </a:r>
          </a:p>
          <a:p>
            <a:r>
              <a:rPr lang="sq-AL" sz="2400" b="1" dirty="0"/>
              <a:t>b.	dhe tjetra që përmban Dokumentacionin e Kandidatit </a:t>
            </a:r>
          </a:p>
          <a:p>
            <a:r>
              <a:rPr lang="sq-AL" sz="2400" dirty="0"/>
              <a:t> </a:t>
            </a:r>
            <a:endParaRPr lang="en-US" sz="2400" dirty="0"/>
          </a:p>
          <a:p>
            <a:r>
              <a:rPr lang="sq-AL" sz="2400" dirty="0"/>
              <a:t>Zarfi që </a:t>
            </a:r>
            <a:r>
              <a:rPr lang="sq-AL" sz="2400" dirty="0" err="1"/>
              <a:t>përmbanë</a:t>
            </a:r>
            <a:r>
              <a:rPr lang="sq-AL" sz="2400" dirty="0"/>
              <a:t> projektin Ideor do të përmbajë: a. ekzemplarin origjinal të projektit; dhe b. numrin kopjet e projektit siç është specifikuar në Dosjen e konkursit të projektimit </a:t>
            </a:r>
            <a:r>
              <a:rPr lang="en-US" sz="2400" dirty="0"/>
              <a:t>. </a:t>
            </a:r>
          </a:p>
          <a:p>
            <a:endParaRPr lang="en-US" sz="2400" dirty="0"/>
          </a:p>
          <a:p>
            <a:endParaRPr lang="sq-AL" sz="2400" dirty="0"/>
          </a:p>
        </p:txBody>
      </p:sp>
      <p:sp>
        <p:nvSpPr>
          <p:cNvPr id="3" name="Rectangle 2"/>
          <p:cNvSpPr/>
          <p:nvPr/>
        </p:nvSpPr>
        <p:spPr>
          <a:xfrm>
            <a:off x="304800" y="152401"/>
            <a:ext cx="7543800" cy="954107"/>
          </a:xfrm>
          <a:prstGeom prst="rect">
            <a:avLst/>
          </a:prstGeom>
        </p:spPr>
        <p:txBody>
          <a:bodyPr wrap="square">
            <a:spAutoFit/>
          </a:bodyPr>
          <a:lstStyle/>
          <a:p>
            <a:r>
              <a:rPr lang="sq-AL" sz="2800" b="1" dirty="0">
                <a:latin typeface="+mj-lt"/>
              </a:rPr>
              <a:t>Dosja e konkursit të projektimit. </a:t>
            </a:r>
          </a:p>
          <a:p>
            <a:endParaRPr lang="sq-AL" sz="2800" dirty="0">
              <a:latin typeface="+mj-lt"/>
            </a:endParaRPr>
          </a:p>
        </p:txBody>
      </p:sp>
    </p:spTree>
    <p:extLst>
      <p:ext uri="{BB962C8B-B14F-4D97-AF65-F5344CB8AC3E}">
        <p14:creationId xmlns:p14="http://schemas.microsoft.com/office/powerpoint/2010/main" val="3812989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5846"/>
            <a:ext cx="9144000" cy="6647974"/>
          </a:xfrm>
          <a:prstGeom prst="rect">
            <a:avLst/>
          </a:prstGeom>
        </p:spPr>
        <p:txBody>
          <a:bodyPr wrap="square">
            <a:spAutoFit/>
          </a:bodyPr>
          <a:lstStyle/>
          <a:p>
            <a:r>
              <a:rPr lang="sq-AL" dirty="0"/>
              <a:t> </a:t>
            </a:r>
            <a:endParaRPr lang="en-US" dirty="0"/>
          </a:p>
          <a:p>
            <a:r>
              <a:rPr lang="en-US" sz="2400" dirty="0" err="1">
                <a:latin typeface="+mj-lt"/>
              </a:rPr>
              <a:t>Pjesëmarrësi</a:t>
            </a:r>
            <a:r>
              <a:rPr lang="en-US" sz="2400" dirty="0">
                <a:latin typeface="+mj-lt"/>
              </a:rPr>
              <a:t> do ta </a:t>
            </a:r>
            <a:r>
              <a:rPr lang="en-US" sz="2400" dirty="0" err="1">
                <a:latin typeface="+mj-lt"/>
              </a:rPr>
              <a:t>mbyllë</a:t>
            </a:r>
            <a:r>
              <a:rPr lang="en-US" sz="2400" dirty="0">
                <a:latin typeface="+mj-lt"/>
              </a:rPr>
              <a:t> </a:t>
            </a:r>
            <a:r>
              <a:rPr lang="en-US" sz="2400" dirty="0" err="1">
                <a:latin typeface="+mj-lt"/>
              </a:rPr>
              <a:t>projektin</a:t>
            </a:r>
            <a:r>
              <a:rPr lang="en-US" sz="2400" dirty="0">
                <a:latin typeface="+mj-lt"/>
              </a:rPr>
              <a:t> </a:t>
            </a:r>
            <a:r>
              <a:rPr lang="en-US" sz="2400" dirty="0" err="1">
                <a:latin typeface="+mj-lt"/>
              </a:rPr>
              <a:t>origjinal</a:t>
            </a:r>
            <a:r>
              <a:rPr lang="en-US" sz="2400" dirty="0">
                <a:latin typeface="+mj-lt"/>
              </a:rPr>
              <a:t> </a:t>
            </a:r>
            <a:r>
              <a:rPr lang="en-US" sz="2400" dirty="0" err="1">
                <a:latin typeface="+mj-lt"/>
              </a:rPr>
              <a:t>dhe</a:t>
            </a:r>
            <a:r>
              <a:rPr lang="en-US" sz="2400" dirty="0">
                <a:latin typeface="+mj-lt"/>
              </a:rPr>
              <a:t> </a:t>
            </a:r>
            <a:r>
              <a:rPr lang="en-US" sz="2400" dirty="0" err="1">
                <a:latin typeface="+mj-lt"/>
              </a:rPr>
              <a:t>secilën</a:t>
            </a:r>
            <a:r>
              <a:rPr lang="en-US" sz="2400" dirty="0">
                <a:latin typeface="+mj-lt"/>
              </a:rPr>
              <a:t> kopje </a:t>
            </a:r>
            <a:r>
              <a:rPr lang="en-US" sz="2400" dirty="0" err="1">
                <a:latin typeface="+mj-lt"/>
              </a:rPr>
              <a:t>në</a:t>
            </a:r>
            <a:r>
              <a:rPr lang="en-US" sz="2400" dirty="0">
                <a:latin typeface="+mj-lt"/>
              </a:rPr>
              <a:t> </a:t>
            </a:r>
            <a:r>
              <a:rPr lang="en-US" sz="2400" dirty="0" err="1">
                <a:latin typeface="+mj-lt"/>
              </a:rPr>
              <a:t>zarfe</a:t>
            </a:r>
            <a:r>
              <a:rPr lang="en-US" sz="2400" dirty="0">
                <a:latin typeface="+mj-lt"/>
              </a:rPr>
              <a:t> </a:t>
            </a:r>
            <a:r>
              <a:rPr lang="en-US" sz="2400" dirty="0" err="1">
                <a:latin typeface="+mj-lt"/>
              </a:rPr>
              <a:t>të</a:t>
            </a:r>
            <a:r>
              <a:rPr lang="en-US" sz="2400" dirty="0">
                <a:latin typeface="+mj-lt"/>
              </a:rPr>
              <a:t> </a:t>
            </a:r>
            <a:r>
              <a:rPr lang="en-US" sz="2400" dirty="0" err="1">
                <a:latin typeface="+mj-lt"/>
              </a:rPr>
              <a:t>veçanta</a:t>
            </a:r>
            <a:r>
              <a:rPr lang="en-US" sz="2400" dirty="0">
                <a:latin typeface="+mj-lt"/>
              </a:rPr>
              <a:t> </a:t>
            </a:r>
            <a:r>
              <a:rPr lang="en-US" sz="2400" dirty="0" err="1">
                <a:latin typeface="+mj-lt"/>
              </a:rPr>
              <a:t>dhe</a:t>
            </a:r>
            <a:r>
              <a:rPr lang="en-US" sz="2400" dirty="0">
                <a:latin typeface="+mj-lt"/>
              </a:rPr>
              <a:t> </a:t>
            </a:r>
            <a:r>
              <a:rPr lang="en-US" sz="2400" dirty="0" err="1">
                <a:latin typeface="+mj-lt"/>
              </a:rPr>
              <a:t>në</a:t>
            </a:r>
            <a:r>
              <a:rPr lang="en-US" sz="2400" dirty="0">
                <a:latin typeface="+mj-lt"/>
              </a:rPr>
              <a:t> </a:t>
            </a:r>
            <a:r>
              <a:rPr lang="en-US" sz="2400" dirty="0" err="1">
                <a:latin typeface="+mj-lt"/>
              </a:rPr>
              <a:t>faqen</a:t>
            </a:r>
            <a:r>
              <a:rPr lang="en-US" sz="2400" dirty="0">
                <a:latin typeface="+mj-lt"/>
              </a:rPr>
              <a:t> e </a:t>
            </a:r>
            <a:r>
              <a:rPr lang="en-US" sz="2400" dirty="0" err="1">
                <a:latin typeface="+mj-lt"/>
              </a:rPr>
              <a:t>përparmë</a:t>
            </a:r>
            <a:r>
              <a:rPr lang="en-US" sz="2400" dirty="0">
                <a:latin typeface="+mj-lt"/>
              </a:rPr>
              <a:t> </a:t>
            </a:r>
            <a:r>
              <a:rPr lang="en-US" sz="2400" dirty="0" err="1">
                <a:latin typeface="+mj-lt"/>
              </a:rPr>
              <a:t>të</a:t>
            </a:r>
            <a:r>
              <a:rPr lang="en-US" sz="2400" dirty="0">
                <a:latin typeface="+mj-lt"/>
              </a:rPr>
              <a:t> </a:t>
            </a:r>
            <a:r>
              <a:rPr lang="en-US" sz="2400" dirty="0" err="1">
                <a:latin typeface="+mj-lt"/>
              </a:rPr>
              <a:t>secilit</a:t>
            </a:r>
            <a:r>
              <a:rPr lang="en-US" sz="2400" dirty="0">
                <a:latin typeface="+mj-lt"/>
              </a:rPr>
              <a:t> zarf do </a:t>
            </a:r>
            <a:r>
              <a:rPr lang="en-US" sz="2400" dirty="0" err="1">
                <a:latin typeface="+mj-lt"/>
              </a:rPr>
              <a:t>të</a:t>
            </a:r>
            <a:r>
              <a:rPr lang="en-US" sz="2400" dirty="0">
                <a:latin typeface="+mj-lt"/>
              </a:rPr>
              <a:t>:</a:t>
            </a:r>
          </a:p>
          <a:p>
            <a:r>
              <a:rPr lang="en-US" sz="2400" dirty="0">
                <a:latin typeface="+mj-lt"/>
              </a:rPr>
              <a:t> </a:t>
            </a:r>
            <a:r>
              <a:rPr lang="en-US" sz="2400" b="1" dirty="0">
                <a:latin typeface="+mj-lt"/>
              </a:rPr>
              <a:t>a.</a:t>
            </a:r>
            <a:r>
              <a:rPr lang="en-US" sz="2400" dirty="0">
                <a:latin typeface="+mj-lt"/>
              </a:rPr>
              <a:t> </a:t>
            </a:r>
            <a:r>
              <a:rPr lang="en-US" sz="2400" dirty="0" err="1">
                <a:latin typeface="+mj-lt"/>
              </a:rPr>
              <a:t>Shënojë</a:t>
            </a:r>
            <a:r>
              <a:rPr lang="en-US" sz="2400" dirty="0">
                <a:latin typeface="+mj-lt"/>
              </a:rPr>
              <a:t> </a:t>
            </a:r>
            <a:r>
              <a:rPr lang="en-US" sz="2400" dirty="0" err="1">
                <a:latin typeface="+mj-lt"/>
              </a:rPr>
              <a:t>qartë</a:t>
            </a:r>
            <a:r>
              <a:rPr lang="en-US" sz="2400" dirty="0">
                <a:latin typeface="+mj-lt"/>
              </a:rPr>
              <a:t> </a:t>
            </a:r>
            <a:r>
              <a:rPr lang="en-US" sz="2400" dirty="0" err="1">
                <a:latin typeface="+mj-lt"/>
              </a:rPr>
              <a:t>si</a:t>
            </a:r>
            <a:r>
              <a:rPr lang="en-US" sz="2400" dirty="0">
                <a:latin typeface="+mj-lt"/>
              </a:rPr>
              <a:t> “</a:t>
            </a:r>
            <a:r>
              <a:rPr lang="en-US" sz="2400" dirty="0" err="1">
                <a:latin typeface="+mj-lt"/>
              </a:rPr>
              <a:t>Origjinali</a:t>
            </a:r>
            <a:r>
              <a:rPr lang="en-US" sz="2400" dirty="0">
                <a:latin typeface="+mj-lt"/>
              </a:rPr>
              <a:t> – </a:t>
            </a:r>
            <a:r>
              <a:rPr lang="en-US" sz="2400" dirty="0" err="1">
                <a:latin typeface="+mj-lt"/>
              </a:rPr>
              <a:t>Projekti</a:t>
            </a:r>
            <a:r>
              <a:rPr lang="en-US" sz="2400" dirty="0">
                <a:latin typeface="+mj-lt"/>
              </a:rPr>
              <a:t> </a:t>
            </a:r>
            <a:r>
              <a:rPr lang="en-US" sz="2400" dirty="0" err="1">
                <a:latin typeface="+mj-lt"/>
              </a:rPr>
              <a:t>Ideor</a:t>
            </a:r>
            <a:r>
              <a:rPr lang="en-US" sz="2400" dirty="0">
                <a:latin typeface="+mj-lt"/>
              </a:rPr>
              <a:t>” </a:t>
            </a:r>
            <a:r>
              <a:rPr lang="en-US" sz="2400" dirty="0" err="1">
                <a:latin typeface="+mj-lt"/>
              </a:rPr>
              <a:t>ose</a:t>
            </a:r>
            <a:r>
              <a:rPr lang="en-US" sz="2400" dirty="0">
                <a:latin typeface="+mj-lt"/>
              </a:rPr>
              <a:t> “Kopje – </a:t>
            </a:r>
            <a:r>
              <a:rPr lang="en-US" sz="2400" dirty="0" err="1">
                <a:latin typeface="+mj-lt"/>
              </a:rPr>
              <a:t>Projekti</a:t>
            </a:r>
            <a:r>
              <a:rPr lang="en-US" sz="2400" dirty="0">
                <a:latin typeface="+mj-lt"/>
              </a:rPr>
              <a:t> </a:t>
            </a:r>
            <a:r>
              <a:rPr lang="en-US" sz="2400" dirty="0" err="1">
                <a:latin typeface="+mj-lt"/>
              </a:rPr>
              <a:t>Ideor</a:t>
            </a:r>
            <a:r>
              <a:rPr lang="en-US" sz="2400" dirty="0">
                <a:latin typeface="+mj-lt"/>
              </a:rPr>
              <a:t>”;</a:t>
            </a:r>
          </a:p>
          <a:p>
            <a:r>
              <a:rPr lang="en-US" sz="2400" b="1" dirty="0">
                <a:latin typeface="+mj-lt"/>
              </a:rPr>
              <a:t> b</a:t>
            </a:r>
            <a:r>
              <a:rPr lang="en-US" sz="2400" dirty="0">
                <a:latin typeface="+mj-lt"/>
              </a:rPr>
              <a:t>. </a:t>
            </a:r>
            <a:r>
              <a:rPr lang="en-US" sz="2400" dirty="0" err="1">
                <a:latin typeface="+mj-lt"/>
              </a:rPr>
              <a:t>Shënoj</a:t>
            </a:r>
            <a:r>
              <a:rPr lang="en-US" sz="2400" dirty="0">
                <a:latin typeface="+mj-lt"/>
              </a:rPr>
              <a:t> </a:t>
            </a:r>
            <a:r>
              <a:rPr lang="en-US" sz="2400" dirty="0" err="1">
                <a:latin typeface="+mj-lt"/>
              </a:rPr>
              <a:t>numrin</a:t>
            </a:r>
            <a:r>
              <a:rPr lang="en-US" sz="2400" dirty="0">
                <a:latin typeface="+mj-lt"/>
              </a:rPr>
              <a:t> e </a:t>
            </a:r>
            <a:r>
              <a:rPr lang="en-US" sz="2400" dirty="0" err="1">
                <a:latin typeface="+mj-lt"/>
              </a:rPr>
              <a:t>prokurimit</a:t>
            </a:r>
            <a:r>
              <a:rPr lang="en-US" sz="2400" dirty="0">
                <a:latin typeface="+mj-lt"/>
              </a:rPr>
              <a:t> </a:t>
            </a:r>
            <a:r>
              <a:rPr lang="en-US" sz="2400" dirty="0" err="1">
                <a:latin typeface="+mj-lt"/>
              </a:rPr>
              <a:t>sikurse</a:t>
            </a:r>
            <a:r>
              <a:rPr lang="en-US" sz="2400" dirty="0">
                <a:latin typeface="+mj-lt"/>
              </a:rPr>
              <a:t> </a:t>
            </a:r>
            <a:r>
              <a:rPr lang="en-US" sz="2400" dirty="0" err="1">
                <a:latin typeface="+mj-lt"/>
              </a:rPr>
              <a:t>ceket</a:t>
            </a:r>
            <a:r>
              <a:rPr lang="en-US" sz="2400" dirty="0">
                <a:latin typeface="+mj-lt"/>
              </a:rPr>
              <a:t> </a:t>
            </a:r>
            <a:r>
              <a:rPr lang="en-US" sz="2400" dirty="0" err="1">
                <a:latin typeface="+mj-lt"/>
              </a:rPr>
              <a:t>në</a:t>
            </a:r>
            <a:r>
              <a:rPr lang="en-US" sz="2400" dirty="0">
                <a:latin typeface="+mj-lt"/>
              </a:rPr>
              <a:t> </a:t>
            </a:r>
            <a:r>
              <a:rPr lang="en-US" sz="2400" dirty="0" err="1">
                <a:latin typeface="+mj-lt"/>
              </a:rPr>
              <a:t>dosjen</a:t>
            </a:r>
            <a:r>
              <a:rPr lang="en-US" sz="2400" dirty="0">
                <a:latin typeface="+mj-lt"/>
              </a:rPr>
              <a:t> e </a:t>
            </a:r>
            <a:r>
              <a:rPr lang="en-US" sz="2400" dirty="0" err="1">
                <a:latin typeface="+mj-lt"/>
              </a:rPr>
              <a:t>konkursit</a:t>
            </a:r>
            <a:r>
              <a:rPr lang="en-US" sz="2400" dirty="0">
                <a:latin typeface="+mj-lt"/>
              </a:rPr>
              <a:t> </a:t>
            </a:r>
            <a:r>
              <a:rPr lang="en-US" sz="2400" dirty="0" err="1">
                <a:latin typeface="+mj-lt"/>
              </a:rPr>
              <a:t>të</a:t>
            </a:r>
            <a:r>
              <a:rPr lang="en-US" sz="2400" dirty="0">
                <a:latin typeface="+mj-lt"/>
              </a:rPr>
              <a:t> </a:t>
            </a:r>
            <a:r>
              <a:rPr lang="en-US" sz="2400" dirty="0" err="1">
                <a:latin typeface="+mj-lt"/>
              </a:rPr>
              <a:t>projektimit</a:t>
            </a:r>
            <a:r>
              <a:rPr lang="en-US" sz="2400" dirty="0">
                <a:latin typeface="+mj-lt"/>
              </a:rPr>
              <a:t>;</a:t>
            </a:r>
          </a:p>
          <a:p>
            <a:r>
              <a:rPr lang="en-US" sz="2400" b="1" dirty="0" err="1">
                <a:latin typeface="+mj-lt"/>
              </a:rPr>
              <a:t>dhe</a:t>
            </a:r>
            <a:r>
              <a:rPr lang="en-US" sz="2400" b="1" dirty="0">
                <a:latin typeface="+mj-lt"/>
              </a:rPr>
              <a:t> c</a:t>
            </a:r>
            <a:r>
              <a:rPr lang="en-US" sz="2400" dirty="0">
                <a:latin typeface="+mj-lt"/>
              </a:rPr>
              <a:t>. </a:t>
            </a:r>
            <a:r>
              <a:rPr lang="en-US" sz="2400" dirty="0" err="1">
                <a:latin typeface="+mj-lt"/>
              </a:rPr>
              <a:t>një</a:t>
            </a:r>
            <a:r>
              <a:rPr lang="en-US" sz="2400" dirty="0">
                <a:latin typeface="+mj-lt"/>
              </a:rPr>
              <a:t> </a:t>
            </a:r>
            <a:r>
              <a:rPr lang="en-US" sz="2400" dirty="0" err="1">
                <a:latin typeface="+mj-lt"/>
              </a:rPr>
              <a:t>numër</a:t>
            </a:r>
            <a:r>
              <a:rPr lang="en-US" sz="2400" dirty="0">
                <a:latin typeface="+mj-lt"/>
              </a:rPr>
              <a:t> </a:t>
            </a:r>
            <a:r>
              <a:rPr lang="en-US" sz="2400" dirty="0" err="1">
                <a:latin typeface="+mj-lt"/>
              </a:rPr>
              <a:t>anonim</a:t>
            </a:r>
            <a:r>
              <a:rPr lang="en-US" sz="2400" dirty="0">
                <a:latin typeface="+mj-lt"/>
              </a:rPr>
              <a:t> </a:t>
            </a:r>
            <a:r>
              <a:rPr lang="en-US" sz="2400" dirty="0" err="1">
                <a:latin typeface="+mj-lt"/>
              </a:rPr>
              <a:t>prej</a:t>
            </a:r>
            <a:r>
              <a:rPr lang="en-US" sz="2400" dirty="0">
                <a:latin typeface="+mj-lt"/>
              </a:rPr>
              <a:t> </a:t>
            </a:r>
            <a:r>
              <a:rPr lang="en-US" sz="2400" dirty="0" err="1">
                <a:latin typeface="+mj-lt"/>
              </a:rPr>
              <a:t>katër</a:t>
            </a:r>
            <a:r>
              <a:rPr lang="en-US" sz="2400" dirty="0">
                <a:latin typeface="+mj-lt"/>
              </a:rPr>
              <a:t> </a:t>
            </a:r>
            <a:r>
              <a:rPr lang="en-US" sz="2400" dirty="0" err="1">
                <a:latin typeface="+mj-lt"/>
              </a:rPr>
              <a:t>shifrave</a:t>
            </a:r>
            <a:r>
              <a:rPr lang="en-US" sz="2400" dirty="0">
                <a:latin typeface="+mj-lt"/>
              </a:rPr>
              <a:t> </a:t>
            </a:r>
            <a:r>
              <a:rPr lang="en-US" sz="2400" dirty="0" err="1">
                <a:latin typeface="+mj-lt"/>
              </a:rPr>
              <a:t>sipas</a:t>
            </a:r>
            <a:r>
              <a:rPr lang="en-US" sz="2400" dirty="0">
                <a:latin typeface="+mj-lt"/>
              </a:rPr>
              <a:t> </a:t>
            </a:r>
            <a:r>
              <a:rPr lang="en-US" sz="2400" dirty="0" err="1">
                <a:latin typeface="+mj-lt"/>
              </a:rPr>
              <a:t>zgjedhjes</a:t>
            </a:r>
            <a:r>
              <a:rPr lang="en-US" sz="2400" dirty="0">
                <a:latin typeface="+mj-lt"/>
              </a:rPr>
              <a:t> </a:t>
            </a:r>
            <a:r>
              <a:rPr lang="en-US" sz="2400" dirty="0" err="1">
                <a:latin typeface="+mj-lt"/>
              </a:rPr>
              <a:t>së</a:t>
            </a:r>
            <a:r>
              <a:rPr lang="en-US" sz="2400" dirty="0">
                <a:latin typeface="+mj-lt"/>
              </a:rPr>
              <a:t> </a:t>
            </a:r>
            <a:r>
              <a:rPr lang="en-US" sz="2400" dirty="0" err="1">
                <a:latin typeface="+mj-lt"/>
              </a:rPr>
              <a:t>pjesëmarrësit</a:t>
            </a:r>
            <a:r>
              <a:rPr lang="en-US" sz="2400" dirty="0">
                <a:latin typeface="+mj-lt"/>
              </a:rPr>
              <a:t>.</a:t>
            </a:r>
          </a:p>
          <a:p>
            <a:r>
              <a:rPr lang="en-US" sz="2400" dirty="0" err="1">
                <a:latin typeface="+mj-lt"/>
              </a:rPr>
              <a:t>Zarfet</a:t>
            </a:r>
            <a:r>
              <a:rPr lang="en-US" sz="2400" dirty="0">
                <a:latin typeface="+mj-lt"/>
              </a:rPr>
              <a:t> </a:t>
            </a:r>
            <a:r>
              <a:rPr lang="en-US" sz="2400" dirty="0" err="1">
                <a:latin typeface="+mj-lt"/>
              </a:rPr>
              <a:t>pastaj</a:t>
            </a:r>
            <a:r>
              <a:rPr lang="en-US" sz="2400" dirty="0">
                <a:latin typeface="+mj-lt"/>
              </a:rPr>
              <a:t> do </a:t>
            </a:r>
            <a:r>
              <a:rPr lang="en-US" sz="2400" dirty="0" err="1">
                <a:latin typeface="+mj-lt"/>
              </a:rPr>
              <a:t>të</a:t>
            </a:r>
            <a:r>
              <a:rPr lang="en-US" sz="2400" dirty="0">
                <a:latin typeface="+mj-lt"/>
              </a:rPr>
              <a:t> </a:t>
            </a:r>
            <a:r>
              <a:rPr lang="en-US" sz="2400" dirty="0" err="1">
                <a:latin typeface="+mj-lt"/>
              </a:rPr>
              <a:t>mbyllen</a:t>
            </a:r>
            <a:r>
              <a:rPr lang="en-US" sz="2400" dirty="0">
                <a:latin typeface="+mj-lt"/>
              </a:rPr>
              <a:t> </a:t>
            </a:r>
            <a:r>
              <a:rPr lang="en-US" sz="2400" dirty="0" err="1">
                <a:latin typeface="+mj-lt"/>
              </a:rPr>
              <a:t>në</a:t>
            </a:r>
            <a:r>
              <a:rPr lang="en-US" sz="2400" dirty="0">
                <a:latin typeface="+mj-lt"/>
              </a:rPr>
              <a:t> </a:t>
            </a:r>
            <a:r>
              <a:rPr lang="en-US" sz="2400" dirty="0" err="1">
                <a:latin typeface="+mj-lt"/>
              </a:rPr>
              <a:t>një</a:t>
            </a:r>
            <a:r>
              <a:rPr lang="en-US" sz="2400" dirty="0">
                <a:latin typeface="+mj-lt"/>
              </a:rPr>
              <a:t> zarf </a:t>
            </a:r>
            <a:r>
              <a:rPr lang="en-US" sz="2400" dirty="0" err="1">
                <a:latin typeface="+mj-lt"/>
              </a:rPr>
              <a:t>të</a:t>
            </a:r>
            <a:r>
              <a:rPr lang="en-US" sz="2400" dirty="0">
                <a:latin typeface="+mj-lt"/>
              </a:rPr>
              <a:t> </a:t>
            </a:r>
            <a:r>
              <a:rPr lang="en-US" sz="2400" dirty="0" err="1">
                <a:latin typeface="+mj-lt"/>
              </a:rPr>
              <a:t>jashtëm</a:t>
            </a:r>
            <a:r>
              <a:rPr lang="en-US" sz="2400" dirty="0">
                <a:latin typeface="+mj-lt"/>
              </a:rPr>
              <a:t>, </a:t>
            </a:r>
            <a:r>
              <a:rPr lang="en-US" sz="2400" dirty="0" err="1">
                <a:latin typeface="+mj-lt"/>
              </a:rPr>
              <a:t>të</a:t>
            </a:r>
            <a:r>
              <a:rPr lang="en-US" sz="2400" dirty="0">
                <a:latin typeface="+mj-lt"/>
              </a:rPr>
              <a:t> </a:t>
            </a:r>
            <a:r>
              <a:rPr lang="en-US" sz="2400" dirty="0" err="1">
                <a:latin typeface="+mj-lt"/>
              </a:rPr>
              <a:t>shënuar</a:t>
            </a:r>
            <a:r>
              <a:rPr lang="en-US" sz="2400" dirty="0">
                <a:latin typeface="+mj-lt"/>
              </a:rPr>
              <a:t> </a:t>
            </a:r>
            <a:r>
              <a:rPr lang="en-US" sz="2400" dirty="0" err="1">
                <a:latin typeface="+mj-lt"/>
              </a:rPr>
              <a:t>qartë</a:t>
            </a:r>
            <a:r>
              <a:rPr lang="en-US" sz="2400" dirty="0">
                <a:latin typeface="+mj-lt"/>
              </a:rPr>
              <a:t> “</a:t>
            </a:r>
            <a:r>
              <a:rPr lang="en-US" sz="2400" dirty="0" err="1">
                <a:latin typeface="+mj-lt"/>
              </a:rPr>
              <a:t>Projekti</a:t>
            </a:r>
            <a:r>
              <a:rPr lang="en-US" sz="2400" dirty="0">
                <a:latin typeface="+mj-lt"/>
              </a:rPr>
              <a:t> </a:t>
            </a:r>
            <a:r>
              <a:rPr lang="en-US" sz="2400" dirty="0" err="1">
                <a:latin typeface="+mj-lt"/>
              </a:rPr>
              <a:t>Ideor</a:t>
            </a:r>
            <a:r>
              <a:rPr lang="en-US" sz="2400" dirty="0">
                <a:latin typeface="+mj-lt"/>
              </a:rPr>
              <a:t>” </a:t>
            </a:r>
            <a:r>
              <a:rPr lang="en-US" sz="2400" dirty="0" err="1">
                <a:latin typeface="+mj-lt"/>
              </a:rPr>
              <a:t>dhe</a:t>
            </a:r>
            <a:r>
              <a:rPr lang="en-US" sz="2400" dirty="0">
                <a:latin typeface="+mj-lt"/>
              </a:rPr>
              <a:t> </a:t>
            </a:r>
            <a:r>
              <a:rPr lang="en-US" sz="2400" dirty="0" err="1">
                <a:latin typeface="+mj-lt"/>
              </a:rPr>
              <a:t>që</a:t>
            </a:r>
            <a:r>
              <a:rPr lang="en-US" sz="2400" dirty="0">
                <a:latin typeface="+mj-lt"/>
              </a:rPr>
              <a:t> </a:t>
            </a:r>
            <a:r>
              <a:rPr lang="en-US" sz="2400" dirty="0" err="1">
                <a:latin typeface="+mj-lt"/>
              </a:rPr>
              <a:t>mban</a:t>
            </a:r>
            <a:r>
              <a:rPr lang="en-US" sz="2400" dirty="0">
                <a:latin typeface="+mj-lt"/>
              </a:rPr>
              <a:t> </a:t>
            </a:r>
            <a:r>
              <a:rPr lang="en-US" sz="2400" dirty="0" err="1">
                <a:latin typeface="+mj-lt"/>
              </a:rPr>
              <a:t>vetëm</a:t>
            </a:r>
            <a:r>
              <a:rPr lang="en-US" sz="2400" dirty="0">
                <a:latin typeface="+mj-lt"/>
              </a:rPr>
              <a:t> </a:t>
            </a:r>
            <a:r>
              <a:rPr lang="en-US" sz="2400" dirty="0" err="1">
                <a:latin typeface="+mj-lt"/>
              </a:rPr>
              <a:t>numrin</a:t>
            </a:r>
            <a:r>
              <a:rPr lang="en-US" sz="2400" dirty="0">
                <a:latin typeface="+mj-lt"/>
              </a:rPr>
              <a:t> e </a:t>
            </a:r>
            <a:r>
              <a:rPr lang="en-US" sz="2400" dirty="0" err="1">
                <a:latin typeface="+mj-lt"/>
              </a:rPr>
              <a:t>prokurimit</a:t>
            </a:r>
            <a:r>
              <a:rPr lang="en-US" sz="2400" dirty="0">
                <a:latin typeface="+mj-lt"/>
              </a:rPr>
              <a:t> </a:t>
            </a:r>
            <a:r>
              <a:rPr lang="en-US" sz="2400" dirty="0" err="1">
                <a:latin typeface="+mj-lt"/>
              </a:rPr>
              <a:t>dhe</a:t>
            </a:r>
            <a:r>
              <a:rPr lang="en-US" sz="2400" dirty="0">
                <a:latin typeface="+mj-lt"/>
              </a:rPr>
              <a:t> </a:t>
            </a:r>
            <a:r>
              <a:rPr lang="en-US" sz="2400" dirty="0" err="1">
                <a:latin typeface="+mj-lt"/>
              </a:rPr>
              <a:t>një</a:t>
            </a:r>
            <a:r>
              <a:rPr lang="en-US" sz="2400" dirty="0">
                <a:latin typeface="+mj-lt"/>
              </a:rPr>
              <a:t> </a:t>
            </a:r>
            <a:r>
              <a:rPr lang="en-US" sz="2400" dirty="0" err="1">
                <a:latin typeface="+mj-lt"/>
              </a:rPr>
              <a:t>numër</a:t>
            </a:r>
            <a:r>
              <a:rPr lang="en-US" sz="2400" dirty="0">
                <a:latin typeface="+mj-lt"/>
              </a:rPr>
              <a:t> </a:t>
            </a:r>
            <a:r>
              <a:rPr lang="en-US" sz="2400" dirty="0" err="1">
                <a:latin typeface="+mj-lt"/>
              </a:rPr>
              <a:t>anonim</a:t>
            </a:r>
            <a:r>
              <a:rPr lang="en-US" sz="2400" dirty="0">
                <a:latin typeface="+mj-lt"/>
              </a:rPr>
              <a:t> </a:t>
            </a:r>
            <a:r>
              <a:rPr lang="en-US" sz="2400" dirty="0" err="1">
                <a:latin typeface="+mj-lt"/>
              </a:rPr>
              <a:t>katër-shifror</a:t>
            </a:r>
            <a:r>
              <a:rPr lang="en-US" sz="2400" dirty="0">
                <a:latin typeface="+mj-lt"/>
              </a:rPr>
              <a:t> </a:t>
            </a:r>
            <a:r>
              <a:rPr lang="en-US" sz="2400" dirty="0" err="1">
                <a:latin typeface="+mj-lt"/>
              </a:rPr>
              <a:t>sipas</a:t>
            </a:r>
            <a:r>
              <a:rPr lang="en-US" sz="2400" dirty="0">
                <a:latin typeface="+mj-lt"/>
              </a:rPr>
              <a:t> </a:t>
            </a:r>
            <a:r>
              <a:rPr lang="en-US" sz="2400" dirty="0" err="1">
                <a:latin typeface="+mj-lt"/>
              </a:rPr>
              <a:t>zgjedhjes</a:t>
            </a:r>
            <a:r>
              <a:rPr lang="en-US" sz="2400" dirty="0">
                <a:latin typeface="+mj-lt"/>
              </a:rPr>
              <a:t> </a:t>
            </a:r>
            <a:r>
              <a:rPr lang="en-US" sz="2400" dirty="0" err="1">
                <a:latin typeface="+mj-lt"/>
              </a:rPr>
              <a:t>së</a:t>
            </a:r>
            <a:r>
              <a:rPr lang="en-US" sz="2400" dirty="0">
                <a:latin typeface="+mj-lt"/>
              </a:rPr>
              <a:t> </a:t>
            </a:r>
            <a:r>
              <a:rPr lang="en-US" sz="2400" dirty="0" err="1">
                <a:latin typeface="+mj-lt"/>
              </a:rPr>
              <a:t>pjesëmarrësit</a:t>
            </a:r>
            <a:r>
              <a:rPr lang="en-US" sz="2400" dirty="0">
                <a:latin typeface="+mj-lt"/>
              </a:rPr>
              <a:t>. </a:t>
            </a:r>
          </a:p>
          <a:p>
            <a:r>
              <a:rPr lang="sq-AL" sz="2400" dirty="0">
                <a:latin typeface="+mj-lt"/>
              </a:rPr>
              <a:t>Zarfi që përmban Dokumentacionin e Kandidatit do të përmbajë:</a:t>
            </a:r>
          </a:p>
          <a:p>
            <a:r>
              <a:rPr lang="sq-AL" sz="2400" dirty="0">
                <a:latin typeface="+mj-lt"/>
              </a:rPr>
              <a:t>ekzemplarin origjinal të </a:t>
            </a:r>
            <a:r>
              <a:rPr lang="sq-AL" sz="2400" dirty="0" err="1">
                <a:latin typeface="+mj-lt"/>
              </a:rPr>
              <a:t>të</a:t>
            </a:r>
            <a:r>
              <a:rPr lang="sq-AL" sz="2400" dirty="0">
                <a:latin typeface="+mj-lt"/>
              </a:rPr>
              <a:t> gjitha kërkesave tjera, (emri, adresa, përshtatshmëria, kërkesat ekonomike/financiare dhe teknike, dhe nëse është e zbatueshme, oferta financiare), e shënuar si “Origjinal”; dhe b. numrin e kërkuar të kopjeve të dokumentacionit të kandidatit ”. </a:t>
            </a:r>
            <a:endParaRPr lang="en-US" sz="2400" dirty="0">
              <a:latin typeface="+mj-lt"/>
            </a:endParaRPr>
          </a:p>
        </p:txBody>
      </p:sp>
    </p:spTree>
    <p:extLst>
      <p:ext uri="{BB962C8B-B14F-4D97-AF65-F5344CB8AC3E}">
        <p14:creationId xmlns:p14="http://schemas.microsoft.com/office/powerpoint/2010/main" val="1505714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6278642"/>
          </a:xfrm>
          <a:prstGeom prst="rect">
            <a:avLst/>
          </a:prstGeom>
        </p:spPr>
        <p:txBody>
          <a:bodyPr wrap="square">
            <a:spAutoFit/>
          </a:bodyPr>
          <a:lstStyle/>
          <a:p>
            <a:endParaRPr lang="en-US" sz="2400" dirty="0">
              <a:latin typeface="+mj-lt"/>
            </a:endParaRPr>
          </a:p>
          <a:p>
            <a:r>
              <a:rPr lang="sq-AL" sz="2400" dirty="0">
                <a:latin typeface="+mj-lt"/>
              </a:rPr>
              <a:t>Pjesëmarrësi do ta mbyllë ekzemplarin origjinal të dokumentacionit të kandidatit dhe secilën kopje në zarfe të posaçëm dhe në faqen e përparmë të secilit zarf do të: </a:t>
            </a:r>
            <a:endParaRPr lang="en-US" sz="2400" dirty="0">
              <a:latin typeface="+mj-lt"/>
            </a:endParaRPr>
          </a:p>
          <a:p>
            <a:pPr marL="457200" indent="-457200">
              <a:buAutoNum type="alphaLcPeriod"/>
            </a:pPr>
            <a:r>
              <a:rPr lang="sq-AL" sz="2400" dirty="0">
                <a:latin typeface="+mj-lt"/>
              </a:rPr>
              <a:t>Shënojë qartë si “Origjinali – Dokumentacioni i kandidatit” ose “Kopje – Dokumentacioni i Kandidatit”;</a:t>
            </a:r>
            <a:endParaRPr lang="en-US" sz="2400" dirty="0">
              <a:latin typeface="+mj-lt"/>
            </a:endParaRPr>
          </a:p>
          <a:p>
            <a:pPr marL="457200" indent="-457200">
              <a:buAutoNum type="alphaLcPeriod"/>
            </a:pPr>
            <a:r>
              <a:rPr lang="sq-AL" sz="2400" dirty="0">
                <a:latin typeface="+mj-lt"/>
              </a:rPr>
              <a:t>Shënoj numrin e Prokurimit sikurse ceket në dosjen e konkursit të projektimit; </a:t>
            </a:r>
            <a:endParaRPr lang="en-US" sz="2400" dirty="0">
              <a:latin typeface="+mj-lt"/>
            </a:endParaRPr>
          </a:p>
          <a:p>
            <a:pPr marL="457200" indent="-457200">
              <a:buAutoNum type="alphaLcPeriod"/>
            </a:pPr>
            <a:r>
              <a:rPr lang="sq-AL" sz="2400" dirty="0">
                <a:latin typeface="+mj-lt"/>
              </a:rPr>
              <a:t> Një numër anonim prej katër shifrave sipas zgjedhjes së pjesëmarrësit; </a:t>
            </a:r>
            <a:endParaRPr lang="en-US" sz="2400" dirty="0">
              <a:latin typeface="+mj-lt"/>
            </a:endParaRPr>
          </a:p>
          <a:p>
            <a:pPr marL="457200" indent="-457200">
              <a:buAutoNum type="alphaLcPeriod"/>
            </a:pPr>
            <a:r>
              <a:rPr lang="sq-AL" sz="2400" dirty="0">
                <a:latin typeface="+mj-lt"/>
              </a:rPr>
              <a:t>Paralajmërimi “mos e hapni me projektin Ideor”. Të dy zarfet, që përmbajnë “Projektimin Ideor” dhe “Dokumentacionin e Kandidatit”, pastaj do të mbyllen në një zarf të jashtëm të shënuar me: a. Adresën e vendit për dorëzim të konkurseve për projektim; b. Numrin e Prokurimit; dhe c. Një numër anonim prej katër shifrave sipas zgjedhjes së pjesëmarrësit.</a:t>
            </a:r>
          </a:p>
          <a:p>
            <a:endParaRPr lang="sq-AL" dirty="0"/>
          </a:p>
        </p:txBody>
      </p:sp>
    </p:spTree>
    <p:extLst>
      <p:ext uri="{BB962C8B-B14F-4D97-AF65-F5344CB8AC3E}">
        <p14:creationId xmlns:p14="http://schemas.microsoft.com/office/powerpoint/2010/main" val="1731815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709"/>
            <a:ext cx="9067800" cy="7663636"/>
          </a:xfrm>
          <a:prstGeom prst="rect">
            <a:avLst/>
          </a:prstGeom>
        </p:spPr>
        <p:txBody>
          <a:bodyPr wrap="square">
            <a:spAutoFit/>
          </a:bodyPr>
          <a:lstStyle/>
          <a:p>
            <a:r>
              <a:rPr lang="sq-AL" sz="2800" b="1" dirty="0">
                <a:latin typeface="+mj-lt"/>
              </a:rPr>
              <a:t>Kriteret e dhënies për projektimin ideor </a:t>
            </a:r>
            <a:endParaRPr lang="en-US" sz="2800" b="1" dirty="0">
              <a:latin typeface="+mj-lt"/>
            </a:endParaRPr>
          </a:p>
          <a:p>
            <a:endParaRPr lang="en-US" sz="2400" b="1" dirty="0">
              <a:latin typeface="+mj-lt"/>
            </a:endParaRPr>
          </a:p>
          <a:p>
            <a:r>
              <a:rPr lang="sq-AL" sz="2000" dirty="0">
                <a:latin typeface="+mj-lt"/>
              </a:rPr>
              <a:t>Kriteret e dhënies që mund të përdoren për vlerësimin e projektimeve ideore mund të përfshijnë:</a:t>
            </a:r>
            <a:endParaRPr lang="en-US" sz="2000" dirty="0">
              <a:latin typeface="+mj-lt"/>
            </a:endParaRPr>
          </a:p>
          <a:p>
            <a:pPr marL="914400" lvl="1" indent="-457200">
              <a:buFont typeface="+mj-lt"/>
              <a:buAutoNum type="alphaLcParenR"/>
            </a:pPr>
            <a:r>
              <a:rPr lang="sq-AL" sz="2000" dirty="0">
                <a:latin typeface="+mj-lt"/>
              </a:rPr>
              <a:t> inovacionin; </a:t>
            </a:r>
            <a:endParaRPr lang="en-US" sz="2000" dirty="0">
              <a:latin typeface="+mj-lt"/>
            </a:endParaRPr>
          </a:p>
          <a:p>
            <a:pPr marL="914400" lvl="1" indent="-457200">
              <a:buFont typeface="+mj-lt"/>
              <a:buAutoNum type="alphaLcParenR"/>
            </a:pPr>
            <a:r>
              <a:rPr lang="sq-AL" sz="2000" dirty="0">
                <a:latin typeface="+mj-lt"/>
              </a:rPr>
              <a:t> përmbajtjen estetike;</a:t>
            </a:r>
            <a:endParaRPr lang="en-US" sz="2000" dirty="0">
              <a:latin typeface="+mj-lt"/>
            </a:endParaRPr>
          </a:p>
          <a:p>
            <a:pPr marL="914400" lvl="1" indent="-457200">
              <a:buFont typeface="+mj-lt"/>
              <a:buAutoNum type="alphaLcParenR"/>
            </a:pPr>
            <a:r>
              <a:rPr lang="sq-AL" sz="2000" dirty="0">
                <a:latin typeface="+mj-lt"/>
              </a:rPr>
              <a:t> përshtatjen adekuate me mjedisin përreth; </a:t>
            </a:r>
            <a:endParaRPr lang="en-US" sz="2000" dirty="0">
              <a:latin typeface="+mj-lt"/>
            </a:endParaRPr>
          </a:p>
          <a:p>
            <a:pPr marL="914400" lvl="1" indent="-457200">
              <a:buFont typeface="+mj-lt"/>
              <a:buAutoNum type="alphaLcParenR"/>
            </a:pPr>
            <a:r>
              <a:rPr lang="en-US" sz="2000" dirty="0">
                <a:latin typeface="+mj-lt"/>
              </a:rPr>
              <a:t> </a:t>
            </a:r>
            <a:r>
              <a:rPr lang="sq-AL" sz="2000" dirty="0">
                <a:latin typeface="+mj-lt"/>
              </a:rPr>
              <a:t>përdorimin efikas të hapësirës ekzistues; </a:t>
            </a:r>
            <a:endParaRPr lang="en-US" sz="2000" dirty="0">
              <a:latin typeface="+mj-lt"/>
            </a:endParaRPr>
          </a:p>
          <a:p>
            <a:pPr marL="914400" lvl="1" indent="-457200">
              <a:buFont typeface="+mj-lt"/>
              <a:buAutoNum type="alphaLcParenR"/>
            </a:pPr>
            <a:r>
              <a:rPr lang="sq-AL" sz="2000" dirty="0">
                <a:latin typeface="+mj-lt"/>
              </a:rPr>
              <a:t> tërheqjen për përdoruesit potencial. Informatat shtesë apo sqaruese </a:t>
            </a:r>
          </a:p>
          <a:p>
            <a:endParaRPr lang="en-US" sz="2000" dirty="0">
              <a:latin typeface="+mj-lt"/>
            </a:endParaRPr>
          </a:p>
          <a:p>
            <a:r>
              <a:rPr lang="sq-AL" sz="2000" dirty="0">
                <a:latin typeface="+mj-lt"/>
              </a:rPr>
              <a:t>Komunikimi dhe shkëmbimi i informatave në lidhje me konkursin e projektimit bëhet sipas dispozitave të nenit 79 të LPP-së. </a:t>
            </a:r>
            <a:endParaRPr lang="en-US" sz="2000" dirty="0">
              <a:latin typeface="+mj-lt"/>
            </a:endParaRPr>
          </a:p>
          <a:p>
            <a:endParaRPr lang="en-US" sz="2000" dirty="0">
              <a:latin typeface="+mj-lt"/>
            </a:endParaRPr>
          </a:p>
          <a:p>
            <a:r>
              <a:rPr lang="sq-AL" sz="2000" b="1" dirty="0">
                <a:latin typeface="+mj-lt"/>
              </a:rPr>
              <a:t>Pranimi i projekteve </a:t>
            </a:r>
            <a:endParaRPr lang="en-US" sz="2000" b="1" dirty="0">
              <a:latin typeface="+mj-lt"/>
            </a:endParaRPr>
          </a:p>
          <a:p>
            <a:endParaRPr lang="sq-AL" sz="2000" dirty="0">
              <a:latin typeface="+mj-lt"/>
            </a:endParaRPr>
          </a:p>
          <a:p>
            <a:r>
              <a:rPr lang="sq-AL" sz="2000" dirty="0">
                <a:latin typeface="+mj-lt"/>
              </a:rPr>
              <a:t>Propozimet duhet të dorëzohen vetëm në formën fizike. Menjëherë pas pranimit të zarfeve që përmbajnë propozimet, Autoriteti Kontraktues do t’i shënojë zarfet e jashtme me një numër serik si dhe datën dhe kohën e pranimit.</a:t>
            </a:r>
          </a:p>
          <a:p>
            <a:r>
              <a:rPr lang="sq-AL" sz="2000" dirty="0">
                <a:latin typeface="+mj-lt"/>
              </a:rPr>
              <a:t>Nëse propozimi dërgohet personalisht, Autoriteti Kontraktues personit që e sjell zarfin do t’ia jep një dëftesë për dërgesën që mban numrin serik, datën dhe kohën. </a:t>
            </a:r>
            <a:endParaRPr lang="en-US" sz="2000" dirty="0">
              <a:latin typeface="+mj-lt"/>
            </a:endParaRPr>
          </a:p>
          <a:p>
            <a:endParaRPr lang="en-US" sz="2000" dirty="0">
              <a:latin typeface="+mj-lt"/>
            </a:endParaRPr>
          </a:p>
          <a:p>
            <a:endParaRPr lang="sq-AL" sz="2000" dirty="0"/>
          </a:p>
        </p:txBody>
      </p:sp>
    </p:spTree>
    <p:extLst>
      <p:ext uri="{BB962C8B-B14F-4D97-AF65-F5344CB8AC3E}">
        <p14:creationId xmlns:p14="http://schemas.microsoft.com/office/powerpoint/2010/main" val="1398884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15400" cy="6740307"/>
          </a:xfrm>
          <a:prstGeom prst="rect">
            <a:avLst/>
          </a:prstGeom>
        </p:spPr>
        <p:txBody>
          <a:bodyPr wrap="square">
            <a:spAutoFit/>
          </a:bodyPr>
          <a:lstStyle/>
          <a:p>
            <a:endParaRPr lang="en-US" sz="2400" dirty="0">
              <a:latin typeface="+mj-lt"/>
            </a:endParaRPr>
          </a:p>
          <a:p>
            <a:r>
              <a:rPr lang="sq-AL" sz="2400" dirty="0">
                <a:latin typeface="+mj-lt"/>
              </a:rPr>
              <a:t>Informatat mbi numrin serik, datën, kohën dhe identitetin e zyrtarit pranues si dhe numrin </a:t>
            </a:r>
            <a:r>
              <a:rPr lang="sq-AL" sz="2400" dirty="0" err="1">
                <a:latin typeface="+mj-lt"/>
              </a:rPr>
              <a:t>katërshifror</a:t>
            </a:r>
            <a:r>
              <a:rPr lang="sq-AL" sz="2400" dirty="0">
                <a:latin typeface="+mj-lt"/>
              </a:rPr>
              <a:t> të zgjedhur nga pjesëmarrësi, për propozimet e pranuara me kohë, do të regjistrohen në formularin standard të aprovuar nga KRPP, “</a:t>
            </a:r>
            <a:r>
              <a:rPr lang="sq-AL" sz="2400" b="1" dirty="0">
                <a:latin typeface="+mj-lt"/>
              </a:rPr>
              <a:t>Procesverbali i dorëzimit të tenderit”</a:t>
            </a:r>
            <a:r>
              <a:rPr lang="en-US" sz="2400" b="1" dirty="0">
                <a:latin typeface="+mj-lt"/>
              </a:rPr>
              <a:t>.</a:t>
            </a:r>
          </a:p>
          <a:p>
            <a:endParaRPr lang="en-US" sz="2400" b="1" dirty="0">
              <a:latin typeface="+mj-lt"/>
            </a:endParaRPr>
          </a:p>
          <a:p>
            <a:r>
              <a:rPr lang="sq-AL" sz="2400" dirty="0">
                <a:latin typeface="+mj-lt"/>
              </a:rPr>
              <a:t>Në rast se propozimet i dorëzohen Autoritetit Kontraktues pas skadimit të afatit kohor për dorëzim, pranimi i propozimeve të tilla do të refuzohet ose zarfet e pranuara do të mbahen të pahapura me qëllim të kthimit të menjëhershëm dërguesit.</a:t>
            </a:r>
            <a:endParaRPr lang="en-US" sz="2400" dirty="0">
              <a:latin typeface="+mj-lt"/>
            </a:endParaRPr>
          </a:p>
          <a:p>
            <a:r>
              <a:rPr lang="sq-AL" sz="2400" dirty="0">
                <a:latin typeface="+mj-lt"/>
              </a:rPr>
              <a:t>Një “Procesverbal i dorëzimit të vonuar të tenderit” do të krijohet ngjashëm me “Procesverbalin e dorëzimit të tenderit”. Pasi që zarfet nuk përmbajnë identifikimin e pjesëmarrësve, Autoriteti Kontraktues do ta hap zarfin që përmban Dokumentacionin e Kandidatit me qëllim të identifikimit të emrit dhe adresës së pjesëmarrësit me qëllim të kthimit të propozimit të dërguesi.</a:t>
            </a:r>
            <a:endParaRPr lang="en-US" sz="2400" dirty="0">
              <a:latin typeface="+mj-lt"/>
            </a:endParaRPr>
          </a:p>
          <a:p>
            <a:endParaRPr lang="sq-AL" sz="2400" dirty="0">
              <a:latin typeface="+mj-lt"/>
            </a:endParaRPr>
          </a:p>
        </p:txBody>
      </p:sp>
    </p:spTree>
    <p:extLst>
      <p:ext uri="{BB962C8B-B14F-4D97-AF65-F5344CB8AC3E}">
        <p14:creationId xmlns:p14="http://schemas.microsoft.com/office/powerpoint/2010/main" val="3129833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09" y="6927"/>
            <a:ext cx="9144000" cy="5786199"/>
          </a:xfrm>
          <a:prstGeom prst="rect">
            <a:avLst/>
          </a:prstGeom>
        </p:spPr>
        <p:txBody>
          <a:bodyPr wrap="square">
            <a:spAutoFit/>
          </a:bodyPr>
          <a:lstStyle/>
          <a:p>
            <a:r>
              <a:rPr lang="sq-AL" dirty="0"/>
              <a:t> </a:t>
            </a:r>
            <a:r>
              <a:rPr lang="sq-AL" sz="2800" b="1" dirty="0">
                <a:latin typeface="+mj-lt"/>
              </a:rPr>
              <a:t>Hapja dhe vlerësimi i projekteve </a:t>
            </a:r>
          </a:p>
          <a:p>
            <a:endParaRPr lang="sq-AL" dirty="0"/>
          </a:p>
          <a:p>
            <a:r>
              <a:rPr lang="sq-AL" sz="2000" dirty="0"/>
              <a:t>Pasi që identiteti i pjesëmarrësve nuk do t’i shpaloset jurisë, zyrtari përgjegjës i prokurimit do t’i hap zarfet e pranuara me kohë dhe do t’i ndajë zarfet që përmbajnë “projektet ideore” nga ato që përmbajnë “dokumentacionin e kandidatit”. </a:t>
            </a:r>
          </a:p>
          <a:p>
            <a:endParaRPr lang="sq-AL" sz="2000" dirty="0"/>
          </a:p>
          <a:p>
            <a:r>
              <a:rPr lang="sq-AL" sz="2000" dirty="0"/>
              <a:t> Zyrtari i prokurimit do t’ia transferojë jurisë vetëm zarfet që përmbajnë “projektet ideore” sipas nenit 80 të LPP-së.</a:t>
            </a:r>
            <a:endParaRPr lang="en-US" sz="2000" dirty="0"/>
          </a:p>
          <a:p>
            <a:r>
              <a:rPr lang="sq-AL" sz="2000" dirty="0"/>
              <a:t> Zarfet që përmbajnë “Dokumentacionin e Kandidatit” do të mbahen të pahapura nga zyrtari përgjegjës i prokurimit të depozituara në një vend të sigurt. </a:t>
            </a:r>
          </a:p>
          <a:p>
            <a:r>
              <a:rPr lang="sq-AL" sz="2000" dirty="0"/>
              <a:t>Juria do ta organizojë procesin e vlerësimit në atë mënyrë që të sigurohet integriteti dhe paanësia e procedurës. </a:t>
            </a:r>
            <a:endParaRPr lang="en-US" sz="2000" dirty="0"/>
          </a:p>
          <a:p>
            <a:r>
              <a:rPr lang="sq-AL" sz="2000" dirty="0"/>
              <a:t>Juria do t’i vlerësojë projektimet vetëm në bazë të kritereve të shënuara (pikët e peshës të shënuara në Dosjen e Konkursit të Projektimit).</a:t>
            </a:r>
          </a:p>
          <a:p>
            <a:r>
              <a:rPr lang="sq-AL" sz="2000" dirty="0"/>
              <a:t>Juria do të bëjë përpjekje të arsyeshme për të arritur një vendim me konsensus. </a:t>
            </a:r>
          </a:p>
          <a:p>
            <a:endParaRPr lang="sq-AL" sz="2400" dirty="0"/>
          </a:p>
        </p:txBody>
      </p:sp>
    </p:spTree>
    <p:extLst>
      <p:ext uri="{BB962C8B-B14F-4D97-AF65-F5344CB8AC3E}">
        <p14:creationId xmlns:p14="http://schemas.microsoft.com/office/powerpoint/2010/main" val="1809640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09420"/>
          </a:xfrm>
          <a:prstGeom prst="rect">
            <a:avLst/>
          </a:prstGeom>
        </p:spPr>
        <p:txBody>
          <a:bodyPr wrap="square">
            <a:spAutoFit/>
          </a:bodyPr>
          <a:lstStyle/>
          <a:p>
            <a:endParaRPr lang="en-US" sz="2400" dirty="0"/>
          </a:p>
          <a:p>
            <a:endParaRPr lang="en-US" sz="2000" dirty="0"/>
          </a:p>
          <a:p>
            <a:endParaRPr lang="en-US" sz="2000" dirty="0"/>
          </a:p>
          <a:p>
            <a:r>
              <a:rPr lang="sq-AL" sz="2000" dirty="0"/>
              <a:t>Nëse nuk mund të arrihet një vendim me konsensus, secili anëtar i jurisë do ta vlerësojë veçmas secilin projekt ideor dhe do të jep pikë (rezultat) për projektin ideor bazuar në kriteret e shënuara në dosjen e konkursit për projektim.</a:t>
            </a:r>
            <a:endParaRPr lang="en-US" sz="2000" dirty="0"/>
          </a:p>
          <a:p>
            <a:r>
              <a:rPr lang="sq-AL" sz="2000" dirty="0"/>
              <a:t> </a:t>
            </a:r>
            <a:endParaRPr lang="en-US" sz="2000" dirty="0"/>
          </a:p>
          <a:p>
            <a:r>
              <a:rPr lang="sq-AL" sz="2000" dirty="0"/>
              <a:t>Pikët përfundimtare për secilin projekt ideor realizohen duke i mbledhur pikët nga të gjithë anëtarët e jurisë dhe duke i pjesëtuar me numrin e anëtarëve të jurisë. </a:t>
            </a:r>
            <a:endParaRPr lang="en-US" sz="2000" dirty="0"/>
          </a:p>
          <a:p>
            <a:r>
              <a:rPr lang="sq-AL" sz="2000" dirty="0"/>
              <a:t>Propozimi ideor që arrin rezultatin më të lartë në pikë radhitet i pari dhe projekti i dytë më pikë radhitet i dyti e kështu me radhë.</a:t>
            </a:r>
          </a:p>
          <a:p>
            <a:endParaRPr lang="sq-AL" sz="2000" dirty="0"/>
          </a:p>
          <a:p>
            <a:r>
              <a:rPr lang="sq-AL" sz="2000" dirty="0"/>
              <a:t>Substanca e vendimmarrjes së jurisë dhe mendimeve të anëtarëve individual të jurisë do të mbahen </a:t>
            </a:r>
            <a:r>
              <a:rPr lang="sq-AL" sz="2000" dirty="0" err="1"/>
              <a:t>konfidenciale</a:t>
            </a:r>
            <a:r>
              <a:rPr lang="sq-AL" sz="2000" dirty="0"/>
              <a:t> nga të gjithë anëtarët e jurisë. </a:t>
            </a:r>
            <a:endParaRPr lang="en-US" sz="2000" dirty="0"/>
          </a:p>
          <a:p>
            <a:r>
              <a:rPr lang="sq-AL" sz="2000" dirty="0"/>
              <a:t>Vlerësimi i jurisë dhe radhitja përfundimtare e projekteve do të regjistrohet duke përdorur formularin standard.</a:t>
            </a:r>
            <a:endParaRPr lang="en-US" sz="2000" dirty="0"/>
          </a:p>
          <a:p>
            <a:endParaRPr lang="en-US" sz="2000" dirty="0"/>
          </a:p>
          <a:p>
            <a:r>
              <a:rPr lang="sq-AL" sz="2000" dirty="0"/>
              <a:t>Lista radhitëse e projekteve e krijuar nga juria pastaj do t’i dorëzohet Zyrtarit përgjegjës të Prokurimit. </a:t>
            </a:r>
          </a:p>
        </p:txBody>
      </p:sp>
      <p:pic>
        <p:nvPicPr>
          <p:cNvPr id="3" name="Picture 2"/>
          <p:cNvPicPr>
            <a:picLocks noChangeAspect="1"/>
          </p:cNvPicPr>
          <p:nvPr/>
        </p:nvPicPr>
        <p:blipFill>
          <a:blip r:embed="rId2"/>
          <a:stretch>
            <a:fillRect/>
          </a:stretch>
        </p:blipFill>
        <p:spPr>
          <a:xfrm>
            <a:off x="2133600" y="0"/>
            <a:ext cx="4145639" cy="749873"/>
          </a:xfrm>
          <a:prstGeom prst="rect">
            <a:avLst/>
          </a:prstGeom>
        </p:spPr>
      </p:pic>
    </p:spTree>
    <p:extLst>
      <p:ext uri="{BB962C8B-B14F-4D97-AF65-F5344CB8AC3E}">
        <p14:creationId xmlns:p14="http://schemas.microsoft.com/office/powerpoint/2010/main" val="985019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685800"/>
            <a:ext cx="9144000" cy="5940088"/>
          </a:xfrm>
          <a:prstGeom prst="rect">
            <a:avLst/>
          </a:prstGeom>
        </p:spPr>
        <p:txBody>
          <a:bodyPr wrap="square">
            <a:spAutoFit/>
          </a:bodyPr>
          <a:lstStyle/>
          <a:p>
            <a:r>
              <a:rPr lang="sq-AL" sz="2000" dirty="0">
                <a:latin typeface="+mj-lt"/>
              </a:rPr>
              <a:t>Pasi që Zyrtari i Prokurimit pranon listën e radhitjes së projekteve, Zyrtari i Prokurimit, duhet që të përgatitë Formularin B58 “Njoftimin mbi vendimin e AK” dhe ta publikoj në platformë të prokurimit elektronik, pret skadimin e intervalit, gjatë të cilit ofertuesit mund të kërkojnë shqyrtimin e vendimit dhe me pas dhe krijon një komision vlerësues për vlerësimin e </a:t>
            </a:r>
            <a:r>
              <a:rPr lang="sq-AL" sz="2000" dirty="0" err="1">
                <a:latin typeface="+mj-lt"/>
              </a:rPr>
              <a:t>përshtatshmerise</a:t>
            </a:r>
            <a:r>
              <a:rPr lang="sq-AL" sz="2000" dirty="0">
                <a:latin typeface="+mj-lt"/>
              </a:rPr>
              <a:t> së Kandidatit. </a:t>
            </a:r>
            <a:endParaRPr lang="en-US" sz="2000" dirty="0">
              <a:latin typeface="+mj-lt"/>
            </a:endParaRPr>
          </a:p>
          <a:p>
            <a:endParaRPr lang="en-US" sz="2000" dirty="0">
              <a:latin typeface="+mj-lt"/>
            </a:endParaRPr>
          </a:p>
          <a:p>
            <a:r>
              <a:rPr lang="sq-AL" sz="2000" dirty="0">
                <a:latin typeface="+mj-lt"/>
              </a:rPr>
              <a:t>Në rast të një procedure që shpie në shpërblimet me para, projekti që radhitet i pari, dhe që pranohet si i përgjegjshëm, do të jetë projekti fitues. </a:t>
            </a:r>
            <a:endParaRPr lang="en-US" sz="2000" dirty="0">
              <a:latin typeface="+mj-lt"/>
            </a:endParaRPr>
          </a:p>
          <a:p>
            <a:endParaRPr lang="sq-AL" sz="2000" dirty="0">
              <a:latin typeface="+mj-lt"/>
            </a:endParaRPr>
          </a:p>
          <a:p>
            <a:r>
              <a:rPr lang="sq-AL" sz="2000" dirty="0">
                <a:latin typeface="+mj-lt"/>
              </a:rPr>
              <a:t> Në rast të një procedure që shpie ose përfshin dhënien e kontratës për shërbime p.sh. “projektimi i detajuar </a:t>
            </a:r>
            <a:r>
              <a:rPr lang="sq-AL" sz="2000" dirty="0" err="1">
                <a:latin typeface="+mj-lt"/>
              </a:rPr>
              <a:t>inxhinierik</a:t>
            </a:r>
            <a:r>
              <a:rPr lang="sq-AL" sz="2000" dirty="0">
                <a:latin typeface="+mj-lt"/>
              </a:rPr>
              <a:t>”, Komisioni Vlerësues së pari do ta vlerësojë përshtatshmërinë e kandidatit dhe pastaj ofertën financiare.</a:t>
            </a:r>
            <a:endParaRPr lang="en-US" sz="2000" dirty="0">
              <a:latin typeface="+mj-lt"/>
            </a:endParaRPr>
          </a:p>
          <a:p>
            <a:endParaRPr lang="en-US" sz="2000" dirty="0">
              <a:latin typeface="+mj-lt"/>
            </a:endParaRPr>
          </a:p>
          <a:p>
            <a:r>
              <a:rPr lang="sq-AL" sz="2000" dirty="0">
                <a:latin typeface="+mj-lt"/>
              </a:rPr>
              <a:t>Nuk ka hapje publike.</a:t>
            </a:r>
            <a:endParaRPr lang="en-US" sz="2000" dirty="0">
              <a:latin typeface="+mj-lt"/>
            </a:endParaRPr>
          </a:p>
          <a:p>
            <a:endParaRPr lang="en-US" sz="2000" dirty="0">
              <a:latin typeface="+mj-lt"/>
            </a:endParaRPr>
          </a:p>
          <a:p>
            <a:r>
              <a:rPr lang="sq-AL" sz="2000" dirty="0">
                <a:latin typeface="+mj-lt"/>
              </a:rPr>
              <a:t>Oferta financiare me çmimin më të ulët do të merr maksimumin e pikëve financiare të vendosura në dosjen e konkursit të projektimit dhe ofertat tjera anasjelltas do të marrin pikë financiare që janë proporcionale me çmimet e tyre të ofruara. </a:t>
            </a:r>
            <a:endParaRPr lang="en-US" sz="2000" dirty="0">
              <a:latin typeface="+mj-lt"/>
            </a:endParaRPr>
          </a:p>
        </p:txBody>
      </p:sp>
      <p:pic>
        <p:nvPicPr>
          <p:cNvPr id="3" name="Picture 2"/>
          <p:cNvPicPr>
            <a:picLocks noChangeAspect="1"/>
          </p:cNvPicPr>
          <p:nvPr/>
        </p:nvPicPr>
        <p:blipFill>
          <a:blip r:embed="rId2"/>
          <a:stretch>
            <a:fillRect/>
          </a:stretch>
        </p:blipFill>
        <p:spPr>
          <a:xfrm>
            <a:off x="2362200" y="27709"/>
            <a:ext cx="4145639" cy="749873"/>
          </a:xfrm>
          <a:prstGeom prst="rect">
            <a:avLst/>
          </a:prstGeom>
        </p:spPr>
      </p:pic>
    </p:spTree>
    <p:extLst>
      <p:ext uri="{BB962C8B-B14F-4D97-AF65-F5344CB8AC3E}">
        <p14:creationId xmlns:p14="http://schemas.microsoft.com/office/powerpoint/2010/main" val="1589603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0"/>
            <a:ext cx="9144000" cy="5324535"/>
          </a:xfrm>
          <a:prstGeom prst="rect">
            <a:avLst/>
          </a:prstGeom>
        </p:spPr>
        <p:txBody>
          <a:bodyPr wrap="square">
            <a:spAutoFit/>
          </a:bodyPr>
          <a:lstStyle/>
          <a:p>
            <a:r>
              <a:rPr lang="sq-AL" sz="2000" dirty="0">
                <a:latin typeface="+mj-lt"/>
              </a:rPr>
              <a:t>Pikët totale do të realizohen duke </a:t>
            </a:r>
            <a:r>
              <a:rPr lang="en-US" sz="2000" dirty="0" err="1">
                <a:latin typeface="+mj-lt"/>
              </a:rPr>
              <a:t>i</a:t>
            </a:r>
            <a:r>
              <a:rPr lang="en-US" sz="2000" dirty="0">
                <a:latin typeface="+mj-lt"/>
              </a:rPr>
              <a:t> </a:t>
            </a:r>
            <a:r>
              <a:rPr lang="en-US" sz="2000" dirty="0" err="1">
                <a:latin typeface="+mj-lt"/>
              </a:rPr>
              <a:t>bashkuar</a:t>
            </a:r>
            <a:r>
              <a:rPr lang="en-US" sz="2000" dirty="0">
                <a:latin typeface="+mj-lt"/>
              </a:rPr>
              <a:t> </a:t>
            </a:r>
            <a:r>
              <a:rPr lang="sq-AL" sz="2000" dirty="0">
                <a:latin typeface="+mj-lt"/>
              </a:rPr>
              <a:t>pikët e peshës </a:t>
            </a:r>
            <a:r>
              <a:rPr lang="en-US" sz="2000" dirty="0">
                <a:latin typeface="+mj-lt"/>
              </a:rPr>
              <a:t>s</a:t>
            </a:r>
            <a:r>
              <a:rPr lang="sq-AL" sz="2000" dirty="0">
                <a:latin typeface="+mj-lt"/>
              </a:rPr>
              <a:t>ë projektimit ideor dhe pik</a:t>
            </a:r>
            <a:r>
              <a:rPr lang="en-US" sz="2000" dirty="0">
                <a:latin typeface="+mj-lt"/>
              </a:rPr>
              <a:t>et</a:t>
            </a:r>
            <a:r>
              <a:rPr lang="sq-AL" sz="2000" dirty="0">
                <a:latin typeface="+mj-lt"/>
              </a:rPr>
              <a:t> e peshës së ofertës financiare .</a:t>
            </a:r>
            <a:endParaRPr lang="en-US" sz="2000" dirty="0">
              <a:latin typeface="+mj-lt"/>
            </a:endParaRPr>
          </a:p>
          <a:p>
            <a:r>
              <a:rPr lang="sq-AL" sz="2000" dirty="0">
                <a:latin typeface="+mj-lt"/>
              </a:rPr>
              <a:t>Metodologjia që do të përdoret do të përshkruhet në dosjen e konkursit të Projektimit. </a:t>
            </a:r>
            <a:endParaRPr lang="en-US" sz="2000" dirty="0">
              <a:latin typeface="+mj-lt"/>
            </a:endParaRPr>
          </a:p>
          <a:p>
            <a:endParaRPr lang="en-US" sz="2000" dirty="0">
              <a:latin typeface="+mj-lt"/>
            </a:endParaRPr>
          </a:p>
          <a:p>
            <a:r>
              <a:rPr lang="sq-AL" sz="2000" dirty="0">
                <a:latin typeface="+mj-lt"/>
              </a:rPr>
              <a:t>Në qoftë se lejohet një fitues i dytë dhe/ose i tretë, atëherë fituesi i dytë /ose i trete do të caktohet sipas numrit të pikëve totale të realizuara. </a:t>
            </a:r>
            <a:endParaRPr lang="en-US" sz="2000" dirty="0">
              <a:latin typeface="+mj-lt"/>
            </a:endParaRPr>
          </a:p>
          <a:p>
            <a:endParaRPr lang="sq-AL" sz="2000" dirty="0">
              <a:latin typeface="+mj-lt"/>
            </a:endParaRPr>
          </a:p>
          <a:p>
            <a:r>
              <a:rPr lang="sq-AL" sz="2000" dirty="0">
                <a:latin typeface="+mj-lt"/>
              </a:rPr>
              <a:t> Nëse kandidati, projekti i të cilit radhitet si më i miri “i pari” nga Juria, nuk është i përgjegjshëm atëherë projektimi përkatës do të refuzohet dhe i dyti do të radhitet si më i miri “i pari”.</a:t>
            </a:r>
          </a:p>
          <a:p>
            <a:r>
              <a:rPr lang="sq-AL" sz="2000" dirty="0">
                <a:latin typeface="+mj-lt"/>
              </a:rPr>
              <a:t> Pas përfundimit të procesit të hapjes dhe vlerësimit, ZP duhet të regjistroj të dhënat në platformën elektronike nga procesi i hapjes dhe vlerësimit në mënyre që të mundësoj vazhdimin e procesit në sistem.</a:t>
            </a:r>
            <a:endParaRPr lang="en-US" sz="2000" dirty="0">
              <a:latin typeface="+mj-lt"/>
            </a:endParaRPr>
          </a:p>
          <a:p>
            <a:r>
              <a:rPr lang="sq-AL" sz="2000" dirty="0">
                <a:latin typeface="+mj-lt"/>
              </a:rPr>
              <a:t> Zyrtari i Prokurimit, duhet që të përgatitë Formularin B58 “Njoftimin mbi vendimin e AK” dhe ta ngrite në platformë të prokurimit elektronik </a:t>
            </a:r>
            <a:endParaRPr lang="en-US" sz="2000" dirty="0">
              <a:latin typeface="+mj-lt"/>
            </a:endParaRPr>
          </a:p>
          <a:p>
            <a:r>
              <a:rPr lang="sq-AL" sz="2000" dirty="0">
                <a:latin typeface="+mj-lt"/>
              </a:rPr>
              <a:t> </a:t>
            </a:r>
          </a:p>
        </p:txBody>
      </p:sp>
      <p:pic>
        <p:nvPicPr>
          <p:cNvPr id="3" name="Picture 2"/>
          <p:cNvPicPr>
            <a:picLocks noChangeAspect="1"/>
          </p:cNvPicPr>
          <p:nvPr/>
        </p:nvPicPr>
        <p:blipFill>
          <a:blip r:embed="rId2"/>
          <a:stretch>
            <a:fillRect/>
          </a:stretch>
        </p:blipFill>
        <p:spPr>
          <a:xfrm>
            <a:off x="2362200" y="-8654"/>
            <a:ext cx="4145639" cy="749873"/>
          </a:xfrm>
          <a:prstGeom prst="rect">
            <a:avLst/>
          </a:prstGeom>
        </p:spPr>
      </p:pic>
    </p:spTree>
    <p:extLst>
      <p:ext uri="{BB962C8B-B14F-4D97-AF65-F5344CB8AC3E}">
        <p14:creationId xmlns:p14="http://schemas.microsoft.com/office/powerpoint/2010/main" val="4234784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82341"/>
            <a:ext cx="9144000" cy="4708981"/>
          </a:xfrm>
          <a:prstGeom prst="rect">
            <a:avLst/>
          </a:prstGeom>
        </p:spPr>
        <p:txBody>
          <a:bodyPr wrap="square">
            <a:spAutoFit/>
          </a:bodyPr>
          <a:lstStyle/>
          <a:p>
            <a:r>
              <a:rPr lang="sq-AL" sz="2400" dirty="0"/>
              <a:t>Rezultati i konkursit të projektimit do të publikohet në përputhje me nenin 42.1- 42.2 të LPP-së.</a:t>
            </a:r>
            <a:endParaRPr lang="en-US" sz="2400" dirty="0"/>
          </a:p>
          <a:p>
            <a:endParaRPr lang="en-US" sz="2400" dirty="0">
              <a:latin typeface="+mj-lt"/>
            </a:endParaRPr>
          </a:p>
          <a:p>
            <a:r>
              <a:rPr lang="sq-AL" sz="2400" dirty="0">
                <a:latin typeface="+mj-lt"/>
              </a:rPr>
              <a:t>Në qoftë se fituesi apo njëri nga fituesit e konkursit të projektimit do t’i jepet kontrata për shërbime në vijim të konkursit të projektimit, atëherë zhvillohet procedura e negociuar pa publikimin e njoftimit për kontratë sipas nenit 50 të </a:t>
            </a:r>
            <a:r>
              <a:rPr lang="en-US" sz="2400" dirty="0">
                <a:latin typeface="+mj-lt"/>
              </a:rPr>
              <a:t>RPP</a:t>
            </a:r>
            <a:r>
              <a:rPr lang="sq-AL" sz="2400" dirty="0">
                <a:latin typeface="+mj-lt"/>
              </a:rPr>
              <a:t>. </a:t>
            </a:r>
            <a:endParaRPr lang="en-US" sz="2400" dirty="0">
              <a:latin typeface="+mj-lt"/>
            </a:endParaRPr>
          </a:p>
          <a:p>
            <a:endParaRPr lang="sq-AL" sz="2400" dirty="0">
              <a:latin typeface="+mj-lt"/>
            </a:endParaRPr>
          </a:p>
          <a:p>
            <a:r>
              <a:rPr lang="sq-AL" sz="2400" dirty="0">
                <a:latin typeface="+mj-lt"/>
              </a:rPr>
              <a:t>Në rast se fituesi apo fituesit do të shpërblehen me çmime apo pagesa sikurse specifikohet në dosjen e konkursit të projektimit, autoriteti kontraktues do ta bëjë këtë me kujdesin e duhur.</a:t>
            </a:r>
          </a:p>
          <a:p>
            <a:endParaRPr lang="sq-AL" dirty="0"/>
          </a:p>
          <a:p>
            <a:endParaRPr lang="sq-AL" dirty="0"/>
          </a:p>
        </p:txBody>
      </p:sp>
      <p:sp>
        <p:nvSpPr>
          <p:cNvPr id="4" name="Rectangle 3"/>
          <p:cNvSpPr/>
          <p:nvPr/>
        </p:nvSpPr>
        <p:spPr>
          <a:xfrm>
            <a:off x="1676400" y="533400"/>
            <a:ext cx="6400800" cy="523220"/>
          </a:xfrm>
          <a:prstGeom prst="rect">
            <a:avLst/>
          </a:prstGeom>
        </p:spPr>
        <p:txBody>
          <a:bodyPr wrap="square">
            <a:spAutoFit/>
          </a:bodyPr>
          <a:lstStyle/>
          <a:p>
            <a:r>
              <a:rPr lang="sq-AL" sz="2800" b="1" dirty="0"/>
              <a:t>Rezultati i konkursit të projektimit</a:t>
            </a:r>
          </a:p>
        </p:txBody>
      </p:sp>
    </p:spTree>
    <p:extLst>
      <p:ext uri="{BB962C8B-B14F-4D97-AF65-F5344CB8AC3E}">
        <p14:creationId xmlns:p14="http://schemas.microsoft.com/office/powerpoint/2010/main" val="4009714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12357" y="990600"/>
            <a:ext cx="9144000" cy="4967514"/>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400" dirty="0">
                <a:latin typeface="+mj-lt"/>
                <a:ea typeface="Cambria" panose="02040503050406030204" pitchFamily="18" charset="0"/>
              </a:rPr>
              <a:t>Qëllimi është për t</a:t>
            </a:r>
            <a:r>
              <a:rPr lang="en-US" sz="2400" dirty="0">
                <a:latin typeface="+mj-lt"/>
                <a:ea typeface="Cambria" panose="02040503050406030204" pitchFamily="18" charset="0"/>
              </a:rPr>
              <a:t>ë</a:t>
            </a:r>
            <a:r>
              <a:rPr lang="sq-AL" sz="2400" dirty="0">
                <a:latin typeface="+mj-lt"/>
                <a:ea typeface="Cambria" panose="02040503050406030204" pitchFamily="18" charset="0"/>
              </a:rPr>
              <a:t> shpjeguar dhe kuptuar:</a:t>
            </a:r>
          </a:p>
          <a:p>
            <a:pPr marL="0" indent="0">
              <a:buNone/>
            </a:pPr>
            <a:endParaRPr lang="sq-AL" sz="2400" dirty="0">
              <a:latin typeface="+mj-lt"/>
              <a:ea typeface="Cambria" panose="02040503050406030204" pitchFamily="18" charset="0"/>
            </a:endParaRPr>
          </a:p>
          <a:p>
            <a:pPr marL="0" indent="0">
              <a:buNone/>
            </a:pPr>
            <a:endParaRPr lang="en-US" sz="2400" dirty="0">
              <a:latin typeface="+mj-lt"/>
              <a:ea typeface="Cambria" panose="02040503050406030204" pitchFamily="18" charset="0"/>
            </a:endParaRPr>
          </a:p>
          <a:p>
            <a:pPr lvl="0">
              <a:buFont typeface="Wingdings" panose="05000000000000000000" pitchFamily="2" charset="2"/>
              <a:buChar char="§"/>
            </a:pPr>
            <a:r>
              <a:rPr lang="sq-AL" sz="2400" dirty="0">
                <a:latin typeface="+mj-lt"/>
                <a:ea typeface="Cambria" panose="02040503050406030204" pitchFamily="18" charset="0"/>
              </a:rPr>
              <a:t>Çfarë është Konkursi i projektimit;</a:t>
            </a:r>
            <a:endParaRPr lang="en-US" sz="2400" dirty="0">
              <a:latin typeface="+mj-lt"/>
              <a:ea typeface="Cambria" panose="02040503050406030204" pitchFamily="18" charset="0"/>
            </a:endParaRPr>
          </a:p>
          <a:p>
            <a:pPr lvl="0">
              <a:buFont typeface="Wingdings" panose="05000000000000000000" pitchFamily="2" charset="2"/>
              <a:buChar char="§"/>
            </a:pPr>
            <a:r>
              <a:rPr lang="sq-AL" sz="2400" dirty="0">
                <a:latin typeface="+mj-lt"/>
                <a:ea typeface="Cambria" panose="02040503050406030204" pitchFamily="18" charset="0"/>
              </a:rPr>
              <a:t>Llojet e Konkurseve t</a:t>
            </a:r>
            <a:r>
              <a:rPr lang="en-US" sz="2400" dirty="0">
                <a:latin typeface="+mj-lt"/>
                <a:ea typeface="Cambria" panose="02040503050406030204" pitchFamily="18" charset="0"/>
              </a:rPr>
              <a:t>ë</a:t>
            </a:r>
            <a:r>
              <a:rPr lang="sq-AL" sz="2400" dirty="0">
                <a:latin typeface="+mj-lt"/>
                <a:ea typeface="Cambria" panose="02040503050406030204" pitchFamily="18" charset="0"/>
              </a:rPr>
              <a:t> projektimit;</a:t>
            </a:r>
            <a:endParaRPr lang="en-US" sz="2400" dirty="0">
              <a:latin typeface="+mj-lt"/>
              <a:ea typeface="Cambria" panose="02040503050406030204" pitchFamily="18" charset="0"/>
            </a:endParaRPr>
          </a:p>
          <a:p>
            <a:pPr lvl="0">
              <a:buFont typeface="Wingdings" panose="05000000000000000000" pitchFamily="2" charset="2"/>
              <a:buChar char="§"/>
            </a:pPr>
            <a:r>
              <a:rPr lang="sq-AL" sz="2400" dirty="0">
                <a:latin typeface="+mj-lt"/>
                <a:ea typeface="Cambria" panose="02040503050406030204" pitchFamily="18" charset="0"/>
              </a:rPr>
              <a:t>Dallimi n</a:t>
            </a:r>
            <a:r>
              <a:rPr lang="en-US" sz="2400" dirty="0">
                <a:latin typeface="+mj-lt"/>
                <a:ea typeface="Cambria" panose="02040503050406030204" pitchFamily="18" charset="0"/>
              </a:rPr>
              <a:t>ë</a:t>
            </a:r>
            <a:r>
              <a:rPr lang="sq-AL" sz="2400" dirty="0">
                <a:latin typeface="+mj-lt"/>
                <a:ea typeface="Cambria" panose="02040503050406030204" pitchFamily="18" charset="0"/>
              </a:rPr>
              <a:t> mes t</a:t>
            </a:r>
            <a:r>
              <a:rPr lang="en-US" sz="2400" dirty="0">
                <a:latin typeface="+mj-lt"/>
                <a:ea typeface="Cambria" panose="02040503050406030204" pitchFamily="18" charset="0"/>
              </a:rPr>
              <a:t>ë</a:t>
            </a:r>
            <a:r>
              <a:rPr lang="sq-AL" sz="2400" dirty="0">
                <a:latin typeface="+mj-lt"/>
                <a:ea typeface="Cambria" panose="02040503050406030204" pitchFamily="18" charset="0"/>
              </a:rPr>
              <a:t> dispozitave t</a:t>
            </a:r>
            <a:r>
              <a:rPr lang="en-US" sz="2400" dirty="0">
                <a:latin typeface="+mj-lt"/>
                <a:ea typeface="Cambria" panose="02040503050406030204" pitchFamily="18" charset="0"/>
              </a:rPr>
              <a:t>ë</a:t>
            </a:r>
            <a:r>
              <a:rPr lang="sq-AL" sz="2400" dirty="0">
                <a:latin typeface="+mj-lt"/>
                <a:ea typeface="Cambria" panose="02040503050406030204" pitchFamily="18" charset="0"/>
              </a:rPr>
              <a:t> LPP-s</a:t>
            </a:r>
            <a:r>
              <a:rPr lang="en-US" sz="2400" dirty="0">
                <a:latin typeface="+mj-lt"/>
                <a:ea typeface="Cambria" panose="02040503050406030204" pitchFamily="18" charset="0"/>
              </a:rPr>
              <a:t>ë</a:t>
            </a:r>
            <a:r>
              <a:rPr lang="sq-AL" sz="2400" dirty="0">
                <a:latin typeface="+mj-lt"/>
                <a:ea typeface="Cambria" panose="02040503050406030204" pitchFamily="18" charset="0"/>
              </a:rPr>
              <a:t> dhe  Direktivës s</a:t>
            </a:r>
            <a:r>
              <a:rPr lang="en-US" sz="2400" dirty="0">
                <a:latin typeface="+mj-lt"/>
                <a:ea typeface="Cambria" panose="02040503050406030204" pitchFamily="18" charset="0"/>
              </a:rPr>
              <a:t>ë</a:t>
            </a:r>
            <a:r>
              <a:rPr lang="sq-AL" sz="2400" dirty="0">
                <a:latin typeface="+mj-lt"/>
                <a:ea typeface="Cambria" panose="02040503050406030204" pitchFamily="18" charset="0"/>
              </a:rPr>
              <a:t> BE n</a:t>
            </a:r>
            <a:r>
              <a:rPr lang="en-US" sz="2400" dirty="0">
                <a:latin typeface="+mj-lt"/>
                <a:ea typeface="Cambria" panose="02040503050406030204" pitchFamily="18" charset="0"/>
              </a:rPr>
              <a:t>ë</a:t>
            </a:r>
            <a:r>
              <a:rPr lang="sq-AL" sz="2400" dirty="0">
                <a:latin typeface="+mj-lt"/>
                <a:ea typeface="Cambria" panose="02040503050406030204" pitchFamily="18" charset="0"/>
              </a:rPr>
              <a:t> lidhje me Konkursin e projektimit;</a:t>
            </a:r>
            <a:endParaRPr lang="en-US" sz="2400" dirty="0">
              <a:latin typeface="+mj-lt"/>
              <a:ea typeface="Cambria" panose="02040503050406030204" pitchFamily="18" charset="0"/>
            </a:endParaRPr>
          </a:p>
          <a:p>
            <a:pPr lvl="0">
              <a:buFont typeface="Wingdings" panose="05000000000000000000" pitchFamily="2" charset="2"/>
              <a:buChar char="§"/>
            </a:pPr>
            <a:r>
              <a:rPr lang="sq-AL" sz="2400" dirty="0">
                <a:latin typeface="+mj-lt"/>
                <a:ea typeface="Cambria" panose="02040503050406030204" pitchFamily="18" charset="0"/>
              </a:rPr>
              <a:t>Cilat janë procedu</a:t>
            </a:r>
            <a:r>
              <a:rPr lang="en-GB" sz="2400" dirty="0">
                <a:latin typeface="+mj-lt"/>
                <a:ea typeface="Cambria" panose="02040503050406030204" pitchFamily="18" charset="0"/>
              </a:rPr>
              <a:t>r</a:t>
            </a:r>
            <a:r>
              <a:rPr lang="sq-AL" sz="2400" dirty="0">
                <a:latin typeface="+mj-lt"/>
                <a:ea typeface="Cambria" panose="02040503050406030204" pitchFamily="18" charset="0"/>
              </a:rPr>
              <a:t>at e PP t</a:t>
            </a:r>
            <a:r>
              <a:rPr lang="en-US" sz="2400" dirty="0">
                <a:latin typeface="+mj-lt"/>
                <a:ea typeface="Cambria" panose="02040503050406030204" pitchFamily="18" charset="0"/>
              </a:rPr>
              <a:t>ë</a:t>
            </a:r>
            <a:r>
              <a:rPr lang="sq-AL" sz="2400" dirty="0">
                <a:latin typeface="+mj-lt"/>
                <a:ea typeface="Cambria" panose="02040503050406030204" pitchFamily="18" charset="0"/>
              </a:rPr>
              <a:t> cilat mund t</a:t>
            </a:r>
            <a:r>
              <a:rPr lang="en-US" sz="2400" dirty="0">
                <a:latin typeface="+mj-lt"/>
                <a:ea typeface="Cambria" panose="02040503050406030204" pitchFamily="18" charset="0"/>
              </a:rPr>
              <a:t>ë</a:t>
            </a:r>
            <a:r>
              <a:rPr lang="sq-AL" sz="2400" dirty="0">
                <a:latin typeface="+mj-lt"/>
                <a:ea typeface="Cambria" panose="02040503050406030204" pitchFamily="18" charset="0"/>
              </a:rPr>
              <a:t> përdoren për Konkurset e Projektimit;</a:t>
            </a:r>
          </a:p>
          <a:p>
            <a:pPr lvl="0">
              <a:buFont typeface="Wingdings" panose="05000000000000000000" pitchFamily="2" charset="2"/>
              <a:buChar char="§"/>
            </a:pPr>
            <a:endParaRPr lang="sq-AL" sz="2000" dirty="0">
              <a:latin typeface="Cambria" panose="02040503050406030204" pitchFamily="18" charset="0"/>
              <a:ea typeface="Cambria" panose="02040503050406030204" pitchFamily="18" charset="0"/>
            </a:endParaRPr>
          </a:p>
          <a:p>
            <a:pPr lvl="0">
              <a:buFont typeface="Wingdings" panose="05000000000000000000" pitchFamily="2" charset="2"/>
              <a:buChar char="§"/>
            </a:pPr>
            <a:endParaRPr lang="sq-AL" sz="2000" dirty="0">
              <a:latin typeface="Cambria" panose="02040503050406030204" pitchFamily="18" charset="0"/>
              <a:ea typeface="Cambria" panose="02040503050406030204" pitchFamily="18" charset="0"/>
            </a:endParaRPr>
          </a:p>
          <a:p>
            <a:pPr marL="0" lvl="0" indent="0">
              <a:buNone/>
            </a:pPr>
            <a:endParaRPr lang="en-US" sz="2000" dirty="0">
              <a:latin typeface="Cambria" panose="02040503050406030204" pitchFamily="18" charset="0"/>
              <a:ea typeface="Cambria" panose="02040503050406030204" pitchFamily="18" charset="0"/>
            </a:endParaRPr>
          </a:p>
        </p:txBody>
      </p:sp>
      <p:sp>
        <p:nvSpPr>
          <p:cNvPr id="3" name="Rectangle 3"/>
          <p:cNvSpPr txBox="1">
            <a:spLocks noChangeArrowheads="1"/>
          </p:cNvSpPr>
          <p:nvPr/>
        </p:nvSpPr>
        <p:spPr>
          <a:xfrm>
            <a:off x="228600" y="0"/>
            <a:ext cx="8515350" cy="523220"/>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ctr">
              <a:spcBef>
                <a:spcPts val="2400"/>
              </a:spcBef>
              <a:buNone/>
            </a:pPr>
            <a: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Objektivat e </a:t>
            </a:r>
            <a:r>
              <a:rPr lang="en-US"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Trajnimit</a:t>
            </a:r>
            <a: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 </a:t>
            </a:r>
          </a:p>
        </p:txBody>
      </p:sp>
    </p:spTree>
    <p:extLst>
      <p:ext uri="{BB962C8B-B14F-4D97-AF65-F5344CB8AC3E}">
        <p14:creationId xmlns:p14="http://schemas.microsoft.com/office/powerpoint/2010/main" val="2211553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2361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3200" b="1" i="1" dirty="0">
                <a:solidFill>
                  <a:srgbClr val="002060"/>
                </a:solidFill>
              </a:rPr>
              <a:t>Llojet e Konkursit t</a:t>
            </a:r>
            <a:r>
              <a:rPr lang="en-US" sz="3200" b="1" i="1" dirty="0">
                <a:solidFill>
                  <a:srgbClr val="002060"/>
                </a:solidFill>
              </a:rPr>
              <a:t>ë</a:t>
            </a:r>
            <a:r>
              <a:rPr lang="sq-AL" sz="3200" b="1" i="1" dirty="0">
                <a:solidFill>
                  <a:srgbClr val="002060"/>
                </a:solidFill>
              </a:rPr>
              <a:t> projektimit</a:t>
            </a:r>
            <a:endParaRPr lang="en-US" sz="3200" b="1" dirty="0">
              <a:solidFill>
                <a:srgbClr val="002060"/>
              </a:solidFill>
            </a:endParaRPr>
          </a:p>
        </p:txBody>
      </p:sp>
      <p:sp>
        <p:nvSpPr>
          <p:cNvPr id="5" name="Rectangle 4"/>
          <p:cNvSpPr/>
          <p:nvPr/>
        </p:nvSpPr>
        <p:spPr>
          <a:xfrm>
            <a:off x="14416" y="1676400"/>
            <a:ext cx="9144000" cy="2677656"/>
          </a:xfrm>
          <a:prstGeom prst="rect">
            <a:avLst/>
          </a:prstGeom>
        </p:spPr>
        <p:txBody>
          <a:bodyPr wrap="square">
            <a:spAutoFit/>
          </a:bodyPr>
          <a:lstStyle/>
          <a:p>
            <a:r>
              <a:rPr lang="sq-AL" sz="2800" dirty="0"/>
              <a:t>Bazuar në vlerën e parashikuar</a:t>
            </a:r>
            <a:endParaRPr lang="en-US" sz="2800" dirty="0"/>
          </a:p>
          <a:p>
            <a:pPr marL="342900" indent="-342900">
              <a:buFont typeface="+mj-lt"/>
              <a:buAutoNum type="alphaLcParenR"/>
            </a:pPr>
            <a:endParaRPr lang="en-US" sz="2800" b="1" i="1" dirty="0"/>
          </a:p>
          <a:p>
            <a:pPr marL="457200" indent="-457200">
              <a:buFont typeface="Wingdings" panose="05000000000000000000" pitchFamily="2" charset="2"/>
              <a:buChar char="§"/>
            </a:pPr>
            <a:r>
              <a:rPr lang="sq-AL" sz="2800" b="1" i="1" dirty="0"/>
              <a:t>konkursi i projektimit   me vlerë të madhe;</a:t>
            </a:r>
            <a:endParaRPr lang="en-US" sz="2800" dirty="0"/>
          </a:p>
          <a:p>
            <a:pPr marL="457200" indent="-457200">
              <a:buFont typeface="Wingdings" panose="05000000000000000000" pitchFamily="2" charset="2"/>
              <a:buChar char="§"/>
            </a:pPr>
            <a:r>
              <a:rPr lang="sq-AL" sz="2800" b="1" i="1" dirty="0"/>
              <a:t>konkursi i projektimit  me vlerë të mesme; </a:t>
            </a:r>
          </a:p>
          <a:p>
            <a:r>
              <a:rPr lang="sq-AL" sz="2800" b="1" i="1" dirty="0"/>
              <a:t>     dhe</a:t>
            </a:r>
            <a:endParaRPr lang="en-US" sz="2800" dirty="0"/>
          </a:p>
          <a:p>
            <a:pPr marL="457200" indent="-457200">
              <a:buFont typeface="Wingdings" panose="05000000000000000000" pitchFamily="2" charset="2"/>
              <a:buChar char="§"/>
            </a:pPr>
            <a:r>
              <a:rPr lang="sq-AL" sz="2800" b="1" i="1" dirty="0"/>
              <a:t>konkursi i projektimit  me vlerë të vogël. </a:t>
            </a:r>
            <a:endParaRPr lang="en-US" sz="2800" dirty="0"/>
          </a:p>
        </p:txBody>
      </p:sp>
    </p:spTree>
    <p:extLst>
      <p:ext uri="{BB962C8B-B14F-4D97-AF65-F5344CB8AC3E}">
        <p14:creationId xmlns:p14="http://schemas.microsoft.com/office/powerpoint/2010/main" val="216528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2361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3200" b="1" i="1" dirty="0"/>
              <a:t>PRAGJET</a:t>
            </a:r>
            <a:endParaRPr lang="en-US" sz="3200" b="1" dirty="0"/>
          </a:p>
        </p:txBody>
      </p:sp>
      <p:graphicFrame>
        <p:nvGraphicFramePr>
          <p:cNvPr id="4" name="Table 3"/>
          <p:cNvGraphicFramePr>
            <a:graphicFrameLocks noGrp="1"/>
          </p:cNvGraphicFramePr>
          <p:nvPr>
            <p:extLst>
              <p:ext uri="{D42A27DB-BD31-4B8C-83A1-F6EECF244321}">
                <p14:modId xmlns:p14="http://schemas.microsoft.com/office/powerpoint/2010/main" val="2286339271"/>
              </p:ext>
            </p:extLst>
          </p:nvPr>
        </p:nvGraphicFramePr>
        <p:xfrm>
          <a:off x="685800" y="1447800"/>
          <a:ext cx="7772400" cy="3541024"/>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396974950"/>
                    </a:ext>
                  </a:extLst>
                </a:gridCol>
                <a:gridCol w="2590800">
                  <a:extLst>
                    <a:ext uri="{9D8B030D-6E8A-4147-A177-3AD203B41FA5}">
                      <a16:colId xmlns:a16="http://schemas.microsoft.com/office/drawing/2014/main" val="1575560060"/>
                    </a:ext>
                  </a:extLst>
                </a:gridCol>
                <a:gridCol w="2590800">
                  <a:extLst>
                    <a:ext uri="{9D8B030D-6E8A-4147-A177-3AD203B41FA5}">
                      <a16:colId xmlns:a16="http://schemas.microsoft.com/office/drawing/2014/main" val="2107413738"/>
                    </a:ext>
                  </a:extLst>
                </a:gridCol>
              </a:tblGrid>
              <a:tr h="611552">
                <a:tc>
                  <a:txBody>
                    <a:bodyPr/>
                    <a:lstStyle/>
                    <a:p>
                      <a:endParaRPr lang="en-US" dirty="0"/>
                    </a:p>
                  </a:txBody>
                  <a:tcPr/>
                </a:tc>
                <a:tc>
                  <a:txBody>
                    <a:bodyPr/>
                    <a:lstStyle/>
                    <a:p>
                      <a:pPr marL="0" marR="0" algn="ctr">
                        <a:lnSpc>
                          <a:spcPts val="1200"/>
                        </a:lnSpc>
                        <a:spcBef>
                          <a:spcPts val="0"/>
                        </a:spcBef>
                        <a:spcAft>
                          <a:spcPts val="0"/>
                        </a:spcAft>
                      </a:pPr>
                      <a:endParaRPr lang="en-US"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ts val="1200"/>
                        </a:lnSpc>
                        <a:spcBef>
                          <a:spcPts val="0"/>
                        </a:spcBef>
                        <a:spcAft>
                          <a:spcPts val="0"/>
                        </a:spcAft>
                      </a:pPr>
                      <a:r>
                        <a:rPr lang="sq-AL"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Dhënia e kontratës për shërbime (Lloji 1)</a:t>
                      </a:r>
                      <a:endParaRPr lang="en-US" sz="1800" dirty="0">
                        <a:effectLst/>
                        <a:latin typeface="JEOLDF+TimesNewRoman"/>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200"/>
                        </a:lnSpc>
                        <a:spcBef>
                          <a:spcPts val="0"/>
                        </a:spcBef>
                        <a:spcAft>
                          <a:spcPts val="0"/>
                        </a:spcAft>
                      </a:pPr>
                      <a:endParaRPr lang="en-US"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r>
                        <a:rPr lang="sq-AL"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Shpërblime dhe pagesa për pjesëmarrësit (Lloji 2)</a:t>
                      </a:r>
                      <a:endParaRPr lang="en-US" sz="1800" dirty="0">
                        <a:effectLst/>
                        <a:latin typeface="JEOLDF+TimesNew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8516179"/>
                  </a:ext>
                </a:extLst>
              </a:tr>
              <a:tr h="789656">
                <a:tc>
                  <a:txBody>
                    <a:bodyPr/>
                    <a:lstStyle/>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r>
                        <a:rPr lang="sq-AL"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VLERË TË MADHE</a:t>
                      </a:r>
                      <a:endParaRPr lang="en-US" sz="2000" dirty="0">
                        <a:effectLst/>
                        <a:latin typeface="JEOLDF+TimesNewRoman"/>
                        <a:ea typeface="Calibri" panose="020F0502020204030204" pitchFamily="34" charset="0"/>
                        <a:cs typeface="Times New Roman" panose="02020603050405020304" pitchFamily="18" charset="0"/>
                      </a:endParaRPr>
                    </a:p>
                    <a:p>
                      <a:pPr marL="0" marR="0">
                        <a:lnSpc>
                          <a:spcPts val="1200"/>
                        </a:lnSpc>
                        <a:spcBef>
                          <a:spcPts val="0"/>
                        </a:spcBef>
                        <a:spcAft>
                          <a:spcPts val="0"/>
                        </a:spcAft>
                      </a:pPr>
                      <a:r>
                        <a:rPr lang="sq-AL" sz="2000" b="1"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endParaRPr lang="en-US" sz="2000" dirty="0">
                        <a:effectLst/>
                        <a:latin typeface="JEOLDF+TimesNewRoman"/>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ts val="1200"/>
                        </a:lnSpc>
                        <a:spcBef>
                          <a:spcPts val="0"/>
                        </a:spcBef>
                        <a:spcAft>
                          <a:spcPts val="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ts val="1200"/>
                        </a:lnSpc>
                        <a:spcBef>
                          <a:spcPts val="0"/>
                        </a:spcBef>
                        <a:spcAft>
                          <a:spcPts val="0"/>
                        </a:spcAft>
                      </a:pPr>
                      <a:r>
                        <a:rPr lang="sq-AL"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125,000 €</a:t>
                      </a:r>
                      <a:endParaRPr lang="en-US" sz="2000" b="1" dirty="0">
                        <a:effectLst/>
                        <a:latin typeface="JEOLDF+TimesNewRoman"/>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ts val="1200"/>
                        </a:lnSpc>
                        <a:spcBef>
                          <a:spcPts val="0"/>
                        </a:spcBef>
                        <a:spcAft>
                          <a:spcPts val="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ts val="1200"/>
                        </a:lnSpc>
                        <a:spcBef>
                          <a:spcPts val="0"/>
                        </a:spcBef>
                        <a:spcAft>
                          <a:spcPts val="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ts val="1200"/>
                        </a:lnSpc>
                        <a:spcBef>
                          <a:spcPts val="0"/>
                        </a:spcBef>
                        <a:spcAft>
                          <a:spcPts val="0"/>
                        </a:spcAft>
                      </a:pPr>
                      <a:r>
                        <a:rPr lang="sq-AL"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100,000 €</a:t>
                      </a:r>
                      <a:endParaRPr lang="en-US" sz="2000" b="1" dirty="0">
                        <a:effectLst/>
                        <a:latin typeface="JEOLDF+TimesNew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9494718"/>
                  </a:ext>
                </a:extLst>
              </a:tr>
              <a:tr h="1519771">
                <a:tc>
                  <a:txBody>
                    <a:bodyPr/>
                    <a:lstStyle/>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r>
                        <a:rPr lang="sq-AL"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VLERË TË MESME</a:t>
                      </a:r>
                      <a:endParaRPr lang="en-US" sz="2000" dirty="0">
                        <a:effectLst/>
                        <a:latin typeface="JEOLDF+TimesNewRoman"/>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600"/>
                        </a:spcBef>
                        <a:spcAft>
                          <a:spcPts val="60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ct val="115000"/>
                        </a:lnSpc>
                        <a:spcBef>
                          <a:spcPts val="600"/>
                        </a:spcBef>
                        <a:spcAft>
                          <a:spcPts val="600"/>
                        </a:spcAft>
                      </a:pPr>
                      <a:r>
                        <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&lt; 125,000 €</a:t>
                      </a:r>
                      <a:endParaRPr lang="en-US" sz="2000" b="1"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ctr">
                        <a:lnSpc>
                          <a:spcPct val="115000"/>
                        </a:lnSpc>
                        <a:spcBef>
                          <a:spcPts val="1200"/>
                        </a:spcBef>
                        <a:spcAft>
                          <a:spcPts val="0"/>
                        </a:spcAft>
                      </a:pPr>
                      <a:r>
                        <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10,000 €</a:t>
                      </a:r>
                      <a:endParaRPr lang="en-US" sz="20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600"/>
                        </a:spcBef>
                        <a:spcAft>
                          <a:spcPts val="60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ct val="115000"/>
                        </a:lnSpc>
                        <a:spcBef>
                          <a:spcPts val="600"/>
                        </a:spcBef>
                        <a:spcAft>
                          <a:spcPts val="600"/>
                        </a:spcAft>
                      </a:pPr>
                      <a:r>
                        <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&lt; 100,000 €</a:t>
                      </a:r>
                      <a:endParaRPr lang="en-US" sz="2000" b="1"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ctr">
                        <a:lnSpc>
                          <a:spcPts val="1200"/>
                        </a:lnSpc>
                        <a:spcBef>
                          <a:spcPts val="0"/>
                        </a:spcBef>
                        <a:spcAft>
                          <a:spcPts val="0"/>
                        </a:spcAft>
                      </a:pPr>
                      <a:r>
                        <a:rPr lang="sq-AL"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10,000 €</a:t>
                      </a:r>
                      <a:endParaRPr lang="en-US" sz="2000" b="1" dirty="0">
                        <a:effectLst/>
                        <a:latin typeface="JEOLDF+TimesNew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3173611"/>
                  </a:ext>
                </a:extLst>
              </a:tr>
              <a:tr h="620045">
                <a:tc>
                  <a:txBody>
                    <a:bodyPr/>
                    <a:lstStyle/>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r>
                        <a:rPr lang="sq-AL"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VLERË TË VOGËL</a:t>
                      </a:r>
                      <a:endParaRPr lang="en-US" sz="2000" dirty="0">
                        <a:effectLst/>
                        <a:latin typeface="JEOLDF+TimesNewRoman"/>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lnSpc>
                          <a:spcPts val="1200"/>
                        </a:lnSpc>
                        <a:spcBef>
                          <a:spcPts val="0"/>
                        </a:spcBef>
                        <a:spcAft>
                          <a:spcPts val="0"/>
                        </a:spcAft>
                      </a:pPr>
                      <a:endParaRPr lang="en-US" sz="2000" kern="1200" dirty="0">
                        <a:solidFill>
                          <a:schemeClr val="dk1"/>
                        </a:solidFill>
                        <a:effectLst/>
                        <a:latin typeface="+mn-lt"/>
                        <a:ea typeface="+mn-ea"/>
                        <a:cs typeface="+mn-cs"/>
                      </a:endParaRPr>
                    </a:p>
                    <a:p>
                      <a:pPr marL="0" marR="0" algn="ctr">
                        <a:lnSpc>
                          <a:spcPts val="1200"/>
                        </a:lnSpc>
                        <a:spcBef>
                          <a:spcPts val="0"/>
                        </a:spcBef>
                        <a:spcAft>
                          <a:spcPts val="0"/>
                        </a:spcAft>
                      </a:pPr>
                      <a:r>
                        <a:rPr lang="sq-AL" sz="2000" kern="1200" dirty="0">
                          <a:solidFill>
                            <a:schemeClr val="dk1"/>
                          </a:solidFill>
                          <a:effectLst/>
                          <a:latin typeface="+mn-lt"/>
                          <a:ea typeface="+mn-ea"/>
                          <a:cs typeface="+mn-cs"/>
                        </a:rPr>
                        <a:t>‹ 10,000 €</a:t>
                      </a:r>
                      <a:endParaRPr lang="en-US" sz="2000" dirty="0">
                        <a:effectLst/>
                        <a:latin typeface="JEOLDF+TimesNewRoman"/>
                        <a:ea typeface="Calibri" panose="020F0502020204030204" pitchFamily="34" charset="0"/>
                        <a:cs typeface="Times New Roman" panose="02020603050405020304" pitchFamily="18" charset="0"/>
                      </a:endParaRPr>
                    </a:p>
                  </a:txBody>
                  <a:tcPr marL="68580" marR="68580" marT="0" marB="0"/>
                </a:tc>
                <a:tc hMerge="1">
                  <a:txBody>
                    <a:bodyPr/>
                    <a:lstStyle/>
                    <a:p>
                      <a:endParaRPr lang="en-US" dirty="0"/>
                    </a:p>
                  </a:txBody>
                  <a:tcPr/>
                </a:tc>
                <a:extLst>
                  <a:ext uri="{0D108BD9-81ED-4DB2-BD59-A6C34878D82A}">
                    <a16:rowId xmlns:a16="http://schemas.microsoft.com/office/drawing/2014/main" val="1035682907"/>
                  </a:ext>
                </a:extLst>
              </a:tr>
            </a:tbl>
          </a:graphicData>
        </a:graphic>
      </p:graphicFrame>
    </p:spTree>
    <p:extLst>
      <p:ext uri="{BB962C8B-B14F-4D97-AF65-F5344CB8AC3E}">
        <p14:creationId xmlns:p14="http://schemas.microsoft.com/office/powerpoint/2010/main" val="466661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8457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3200" b="1" i="1" dirty="0">
                <a:solidFill>
                  <a:srgbClr val="002060"/>
                </a:solidFill>
              </a:rPr>
              <a:t>Numri identifikues </a:t>
            </a:r>
            <a:r>
              <a:rPr lang="en-US" sz="3200" b="1" i="1" dirty="0" err="1">
                <a:solidFill>
                  <a:srgbClr val="002060"/>
                </a:solidFill>
              </a:rPr>
              <a:t>i</a:t>
            </a:r>
            <a:r>
              <a:rPr lang="sq-AL" sz="3200" b="1" i="1" dirty="0">
                <a:solidFill>
                  <a:srgbClr val="002060"/>
                </a:solidFill>
              </a:rPr>
              <a:t> prokurimit</a:t>
            </a:r>
            <a:endParaRPr lang="sq-AL" sz="3200" b="1" dirty="0">
              <a:solidFill>
                <a:srgbClr val="00206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28336471"/>
              </p:ext>
            </p:extLst>
          </p:nvPr>
        </p:nvGraphicFramePr>
        <p:xfrm>
          <a:off x="1295400" y="1397000"/>
          <a:ext cx="6096000" cy="741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183417999"/>
                    </a:ext>
                  </a:extLst>
                </a:gridCol>
                <a:gridCol w="3048000">
                  <a:extLst>
                    <a:ext uri="{9D8B030D-6E8A-4147-A177-3AD203B41FA5}">
                      <a16:colId xmlns:a16="http://schemas.microsoft.com/office/drawing/2014/main" val="1907771206"/>
                    </a:ext>
                  </a:extLst>
                </a:gridCol>
              </a:tblGrid>
              <a:tr h="370840">
                <a:tc gridSpan="2">
                  <a:txBody>
                    <a:bodyPr/>
                    <a:lstStyle/>
                    <a:p>
                      <a:pPr marL="0" marR="0" algn="ctr">
                        <a:lnSpc>
                          <a:spcPct val="115000"/>
                        </a:lnSpc>
                        <a:spcBef>
                          <a:spcPts val="1200"/>
                        </a:spcBef>
                        <a:spcAft>
                          <a:spcPts val="0"/>
                        </a:spcAft>
                      </a:pPr>
                      <a:r>
                        <a:rPr lang="sq-AL" sz="1800" b="1" i="1" dirty="0">
                          <a:solidFill>
                            <a:srgbClr val="000000"/>
                          </a:solidFill>
                          <a:effectLst/>
                          <a:latin typeface="Garamond" panose="02020404030301010803" pitchFamily="18" charset="0"/>
                          <a:ea typeface="Times New Roman" panose="02020603050405020304" pitchFamily="18" charset="0"/>
                          <a:cs typeface="Arial" panose="020B0604020202020204" pitchFamily="34" charset="0"/>
                        </a:rPr>
                        <a:t>Kodi i Procedurës</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182727133"/>
                  </a:ext>
                </a:extLst>
              </a:tr>
              <a:tr h="370840">
                <a:tc>
                  <a:txBody>
                    <a:bodyPr/>
                    <a:lstStyle/>
                    <a:p>
                      <a:pPr marL="0" marR="0" algn="ctr">
                        <a:lnSpc>
                          <a:spcPct val="115000"/>
                        </a:lnSpc>
                        <a:spcBef>
                          <a:spcPts val="1200"/>
                        </a:spcBef>
                        <a:spcAft>
                          <a:spcPts val="0"/>
                        </a:spcAft>
                      </a:pPr>
                      <a:r>
                        <a:rPr lang="en-US"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3</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en-US" sz="1800" dirty="0">
                          <a:effectLst/>
                          <a:latin typeface="Garamond" panose="02020404030301010803" pitchFamily="18" charset="0"/>
                          <a:ea typeface="Calibri" panose="020F0502020204030204" pitchFamily="34" charset="0"/>
                          <a:cs typeface="Times New Roman" panose="02020603050405020304" pitchFamily="18" charset="0"/>
                        </a:rPr>
                        <a:t> </a:t>
                      </a:r>
                      <a:r>
                        <a:rPr lang="sq-AL" sz="1800" i="1" noProof="0" dirty="0">
                          <a:effectLst/>
                          <a:latin typeface="Garamond" panose="02020404030301010803" pitchFamily="18" charset="0"/>
                          <a:ea typeface="Calibri" panose="020F0502020204030204" pitchFamily="34" charset="0"/>
                          <a:cs typeface="Times New Roman" panose="02020603050405020304" pitchFamily="18" charset="0"/>
                        </a:rPr>
                        <a:t>Konkurs </a:t>
                      </a:r>
                      <a:r>
                        <a:rPr lang="en-US" sz="1800" i="1" noProof="0" dirty="0">
                          <a:effectLst/>
                          <a:latin typeface="Garamond" panose="02020404030301010803" pitchFamily="18" charset="0"/>
                          <a:ea typeface="Calibri" panose="020F0502020204030204" pitchFamily="34" charset="0"/>
                          <a:cs typeface="Times New Roman" panose="02020603050405020304" pitchFamily="18" charset="0"/>
                        </a:rPr>
                        <a:t>i</a:t>
                      </a:r>
                      <a:r>
                        <a:rPr lang="sq-AL" sz="1800" i="1" noProof="0" dirty="0">
                          <a:effectLst/>
                          <a:latin typeface="Garamond" panose="02020404030301010803" pitchFamily="18" charset="0"/>
                          <a:ea typeface="Calibri" panose="020F0502020204030204" pitchFamily="34" charset="0"/>
                          <a:cs typeface="Times New Roman" panose="02020603050405020304" pitchFamily="18" charset="0"/>
                        </a:rPr>
                        <a:t> projektimit</a:t>
                      </a:r>
                    </a:p>
                  </a:txBody>
                  <a:tcPr marL="0" marR="0" marT="0" marB="0" anchor="ctr"/>
                </a:tc>
                <a:extLst>
                  <a:ext uri="{0D108BD9-81ED-4DB2-BD59-A6C34878D82A}">
                    <a16:rowId xmlns:a16="http://schemas.microsoft.com/office/drawing/2014/main" val="32290176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95269610"/>
              </p:ext>
            </p:extLst>
          </p:nvPr>
        </p:nvGraphicFramePr>
        <p:xfrm>
          <a:off x="1295400" y="4953000"/>
          <a:ext cx="6096000" cy="686308"/>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95972227"/>
                    </a:ext>
                  </a:extLst>
                </a:gridCol>
                <a:gridCol w="3048000">
                  <a:extLst>
                    <a:ext uri="{9D8B030D-6E8A-4147-A177-3AD203B41FA5}">
                      <a16:colId xmlns:a16="http://schemas.microsoft.com/office/drawing/2014/main" val="4173071290"/>
                    </a:ext>
                  </a:extLst>
                </a:gridCol>
              </a:tblGrid>
              <a:tr h="195072">
                <a:tc gridSpan="2">
                  <a:txBody>
                    <a:bodyPr/>
                    <a:lstStyle/>
                    <a:p>
                      <a:pPr marL="0" marR="0" algn="ctr">
                        <a:lnSpc>
                          <a:spcPct val="115000"/>
                        </a:lnSpc>
                        <a:spcBef>
                          <a:spcPts val="1200"/>
                        </a:spcBef>
                        <a:spcAft>
                          <a:spcPts val="0"/>
                        </a:spcAft>
                      </a:pPr>
                      <a:r>
                        <a:rPr lang="sq-AL" sz="1800" b="1" i="1" kern="1200" dirty="0">
                          <a:solidFill>
                            <a:schemeClr val="tx1">
                              <a:lumMod val="65000"/>
                              <a:lumOff val="35000"/>
                            </a:schemeClr>
                          </a:solidFill>
                          <a:effectLst/>
                          <a:latin typeface="Garamond" panose="02020404030301010803" pitchFamily="18" charset="0"/>
                          <a:ea typeface="+mn-ea"/>
                          <a:cs typeface="+mn-cs"/>
                        </a:rPr>
                        <a:t>Kodi për llojin e prokurimit </a:t>
                      </a:r>
                      <a:endParaRPr lang="en-US" sz="1800" dirty="0">
                        <a:solidFill>
                          <a:schemeClr val="tx1">
                            <a:lumMod val="65000"/>
                            <a:lumOff val="35000"/>
                          </a:schemeClr>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489507475"/>
                  </a:ext>
                </a:extLst>
              </a:tr>
              <a:tr h="370840">
                <a:tc>
                  <a:txBody>
                    <a:bodyPr/>
                    <a:lstStyle/>
                    <a:p>
                      <a:pPr marL="0" marR="0" algn="ctr">
                        <a:lnSpc>
                          <a:spcPct val="115000"/>
                        </a:lnSpc>
                        <a:spcBef>
                          <a:spcPts val="1200"/>
                        </a:spcBef>
                        <a:spcAft>
                          <a:spcPts val="0"/>
                        </a:spcAft>
                      </a:pPr>
                      <a:r>
                        <a:rPr lang="en-US"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4</a:t>
                      </a:r>
                    </a:p>
                  </a:txBody>
                  <a:tcPr marL="68580" marR="68580" marT="0" marB="0"/>
                </a:tc>
                <a:tc>
                  <a:txBody>
                    <a:bodyPr/>
                    <a:lstStyle/>
                    <a:p>
                      <a:r>
                        <a:rPr lang="sq-AL" sz="1800" i="1" noProof="0" dirty="0">
                          <a:effectLst/>
                          <a:latin typeface="Garamond" panose="02020404030301010803" pitchFamily="18" charset="0"/>
                          <a:ea typeface="Calibri" panose="020F0502020204030204" pitchFamily="34" charset="0"/>
                          <a:cs typeface="Times New Roman" panose="02020603050405020304" pitchFamily="18" charset="0"/>
                        </a:rPr>
                        <a:t>Konkurs </a:t>
                      </a:r>
                      <a:r>
                        <a:rPr lang="en-US" sz="1800" i="1" noProof="0" dirty="0">
                          <a:effectLst/>
                          <a:latin typeface="Garamond" panose="02020404030301010803" pitchFamily="18" charset="0"/>
                          <a:ea typeface="Calibri" panose="020F0502020204030204" pitchFamily="34" charset="0"/>
                          <a:cs typeface="Times New Roman" panose="02020603050405020304" pitchFamily="18" charset="0"/>
                        </a:rPr>
                        <a:t>i</a:t>
                      </a:r>
                      <a:r>
                        <a:rPr lang="sq-AL" sz="1800" i="1" noProof="0" dirty="0">
                          <a:effectLst/>
                          <a:latin typeface="Garamond" panose="02020404030301010803" pitchFamily="18" charset="0"/>
                          <a:ea typeface="Calibri" panose="020F0502020204030204" pitchFamily="34" charset="0"/>
                          <a:cs typeface="Times New Roman" panose="02020603050405020304" pitchFamily="18" charset="0"/>
                        </a:rPr>
                        <a:t> projektimit</a:t>
                      </a:r>
                      <a:endParaRPr lang="en-US" dirty="0"/>
                    </a:p>
                  </a:txBody>
                  <a:tcPr marL="0" marR="0" marT="0" marB="0" anchor="ctr"/>
                </a:tc>
                <a:extLst>
                  <a:ext uri="{0D108BD9-81ED-4DB2-BD59-A6C34878D82A}">
                    <a16:rowId xmlns:a16="http://schemas.microsoft.com/office/drawing/2014/main" val="83563376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449244672"/>
              </p:ext>
            </p:extLst>
          </p:nvPr>
        </p:nvGraphicFramePr>
        <p:xfrm>
          <a:off x="1295400" y="2667000"/>
          <a:ext cx="6096000" cy="14782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444938225"/>
                    </a:ext>
                  </a:extLst>
                </a:gridCol>
                <a:gridCol w="3048000">
                  <a:extLst>
                    <a:ext uri="{9D8B030D-6E8A-4147-A177-3AD203B41FA5}">
                      <a16:colId xmlns:a16="http://schemas.microsoft.com/office/drawing/2014/main" val="1125265131"/>
                    </a:ext>
                  </a:extLst>
                </a:gridCol>
              </a:tblGrid>
              <a:tr h="0">
                <a:tc gridSpan="2">
                  <a:txBody>
                    <a:bodyPr/>
                    <a:lstStyle/>
                    <a:p>
                      <a:pPr algn="ctr"/>
                      <a:r>
                        <a:rPr lang="sq-AL" sz="1800" b="1" i="1" kern="1200" dirty="0">
                          <a:solidFill>
                            <a:schemeClr val="tx1">
                              <a:lumMod val="65000"/>
                              <a:lumOff val="35000"/>
                            </a:schemeClr>
                          </a:solidFill>
                          <a:effectLst/>
                          <a:latin typeface="Garamond" panose="02020404030301010803" pitchFamily="18" charset="0"/>
                          <a:ea typeface="+mn-ea"/>
                          <a:cs typeface="+mn-cs"/>
                        </a:rPr>
                        <a:t>Kodet sipas vlerave të parashikuara </a:t>
                      </a:r>
                      <a:endParaRPr lang="en-US" sz="1800" dirty="0">
                        <a:solidFill>
                          <a:schemeClr val="tx1">
                            <a:lumMod val="65000"/>
                            <a:lumOff val="35000"/>
                          </a:schemeClr>
                        </a:solidFill>
                        <a:latin typeface="Garamond" panose="02020404030301010803" pitchFamily="18" charset="0"/>
                      </a:endParaRPr>
                    </a:p>
                  </a:txBody>
                  <a:tcPr/>
                </a:tc>
                <a:tc hMerge="1">
                  <a:txBody>
                    <a:bodyPr/>
                    <a:lstStyle/>
                    <a:p>
                      <a:endParaRPr lang="en-US" dirty="0"/>
                    </a:p>
                  </a:txBody>
                  <a:tcPr/>
                </a:tc>
                <a:extLst>
                  <a:ext uri="{0D108BD9-81ED-4DB2-BD59-A6C34878D82A}">
                    <a16:rowId xmlns:a16="http://schemas.microsoft.com/office/drawing/2014/main" val="3289693821"/>
                  </a:ext>
                </a:extLst>
              </a:tr>
              <a:tr h="370840">
                <a:tc>
                  <a:txBody>
                    <a:bodyPr/>
                    <a:lstStyle/>
                    <a:p>
                      <a:pPr algn="ctr"/>
                      <a:r>
                        <a:rPr lang="en-US" sz="1800" b="1" i="1" dirty="0">
                          <a:latin typeface="Garamond" panose="02020404030301010803" pitchFamily="18" charset="0"/>
                        </a:rPr>
                        <a:t>1</a:t>
                      </a:r>
                    </a:p>
                  </a:txBody>
                  <a:tcPr/>
                </a:tc>
                <a:tc>
                  <a:txBody>
                    <a:bodyPr/>
                    <a:lstStyle/>
                    <a:p>
                      <a:pPr marL="0" marR="71755" algn="just">
                        <a:lnSpc>
                          <a:spcPct val="115000"/>
                        </a:lnSpc>
                        <a:spcBef>
                          <a:spcPts val="1200"/>
                        </a:spcBef>
                        <a:spcAft>
                          <a:spcPts val="0"/>
                        </a:spcAft>
                      </a:pPr>
                      <a:r>
                        <a:rPr lang="sq-AL" sz="1800" b="1" i="1" dirty="0">
                          <a:solidFill>
                            <a:srgbClr val="000000"/>
                          </a:solidFill>
                          <a:effectLst/>
                          <a:latin typeface="Garamond" panose="02020404030301010803" pitchFamily="18" charset="0"/>
                          <a:ea typeface="Times New Roman" panose="02020603050405020304" pitchFamily="18" charset="0"/>
                          <a:cs typeface="Arial" panose="020B0604020202020204" pitchFamily="34" charset="0"/>
                        </a:rPr>
                        <a:t>Vlerë të madhe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1948746"/>
                  </a:ext>
                </a:extLst>
              </a:tr>
              <a:tr h="370840">
                <a:tc>
                  <a:txBody>
                    <a:bodyPr/>
                    <a:lstStyle/>
                    <a:p>
                      <a:pPr algn="ctr"/>
                      <a:r>
                        <a:rPr lang="en-US" sz="1800" b="1" i="1" dirty="0">
                          <a:latin typeface="Garamond" panose="02020404030301010803" pitchFamily="18" charset="0"/>
                        </a:rPr>
                        <a:t>2</a:t>
                      </a:r>
                    </a:p>
                  </a:txBody>
                  <a:tcPr/>
                </a:tc>
                <a:tc>
                  <a:txBody>
                    <a:bodyPr/>
                    <a:lstStyle/>
                    <a:p>
                      <a:pPr marL="0" marR="71755" algn="just">
                        <a:lnSpc>
                          <a:spcPct val="115000"/>
                        </a:lnSpc>
                        <a:spcBef>
                          <a:spcPts val="1200"/>
                        </a:spcBef>
                        <a:spcAft>
                          <a:spcPts val="0"/>
                        </a:spcAft>
                      </a:pPr>
                      <a:r>
                        <a:rPr lang="sq-AL" sz="1800" b="1" i="1" dirty="0">
                          <a:solidFill>
                            <a:srgbClr val="000000"/>
                          </a:solidFill>
                          <a:effectLst/>
                          <a:latin typeface="Garamond" panose="02020404030301010803" pitchFamily="18" charset="0"/>
                          <a:ea typeface="Times New Roman" panose="02020603050405020304" pitchFamily="18" charset="0"/>
                          <a:cs typeface="Arial" panose="020B0604020202020204" pitchFamily="34" charset="0"/>
                        </a:rPr>
                        <a:t>Vlerë të mesme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8344356"/>
                  </a:ext>
                </a:extLst>
              </a:tr>
              <a:tr h="370840">
                <a:tc>
                  <a:txBody>
                    <a:bodyPr/>
                    <a:lstStyle/>
                    <a:p>
                      <a:pPr algn="ctr"/>
                      <a:r>
                        <a:rPr lang="en-US" sz="1800" b="1" i="1" dirty="0">
                          <a:latin typeface="Garamond" panose="02020404030301010803" pitchFamily="18" charset="0"/>
                        </a:rPr>
                        <a:t>3</a:t>
                      </a:r>
                    </a:p>
                  </a:txBody>
                  <a:tcPr/>
                </a:tc>
                <a:tc>
                  <a:txBody>
                    <a:bodyPr/>
                    <a:lstStyle/>
                    <a:p>
                      <a:pPr marL="0" marR="71755" algn="just">
                        <a:lnSpc>
                          <a:spcPct val="115000"/>
                        </a:lnSpc>
                        <a:spcBef>
                          <a:spcPts val="1200"/>
                        </a:spcBef>
                        <a:spcAft>
                          <a:spcPts val="0"/>
                        </a:spcAft>
                      </a:pPr>
                      <a:r>
                        <a:rPr lang="sq-AL" sz="1800" b="1" i="1" dirty="0">
                          <a:solidFill>
                            <a:srgbClr val="000000"/>
                          </a:solidFill>
                          <a:effectLst/>
                          <a:latin typeface="Garamond" panose="02020404030301010803" pitchFamily="18" charset="0"/>
                          <a:ea typeface="Times New Roman" panose="02020603050405020304" pitchFamily="18" charset="0"/>
                          <a:cs typeface="Arial" panose="020B0604020202020204" pitchFamily="34" charset="0"/>
                        </a:rPr>
                        <a:t>Vlerë të vogël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0817897"/>
                  </a:ext>
                </a:extLst>
              </a:tr>
            </a:tbl>
          </a:graphicData>
        </a:graphic>
      </p:graphicFrame>
    </p:spTree>
    <p:extLst>
      <p:ext uri="{BB962C8B-B14F-4D97-AF65-F5344CB8AC3E}">
        <p14:creationId xmlns:p14="http://schemas.microsoft.com/office/powerpoint/2010/main" val="371915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0" y="-228600"/>
            <a:ext cx="91440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eaLnBrk="1" hangingPunct="1"/>
            <a:r>
              <a:rPr lang="sq-AL" sz="3200" b="1" i="1" dirty="0">
                <a:solidFill>
                  <a:srgbClr val="002060"/>
                </a:solidFill>
                <a:latin typeface="+mn-lt"/>
              </a:rPr>
              <a:t>Llojet e procedurave</a:t>
            </a:r>
            <a:endParaRPr lang="en-US" altLang="en-US" sz="3200" b="1" dirty="0">
              <a:solidFill>
                <a:srgbClr val="002060"/>
              </a:solidFill>
              <a:latin typeface="+mn-lt"/>
            </a:endParaRPr>
          </a:p>
          <a:p>
            <a:pPr eaLnBrk="1" hangingPunct="1"/>
            <a:r>
              <a:rPr lang="en-US" altLang="en-US" sz="2000" b="1" dirty="0"/>
              <a:t>                     </a:t>
            </a:r>
            <a:endParaRPr lang="sq-AL" altLang="en-US" sz="3200" b="1" dirty="0"/>
          </a:p>
        </p:txBody>
      </p:sp>
      <p:sp>
        <p:nvSpPr>
          <p:cNvPr id="2" name="Rectangle 1"/>
          <p:cNvSpPr/>
          <p:nvPr/>
        </p:nvSpPr>
        <p:spPr>
          <a:xfrm>
            <a:off x="0" y="1295400"/>
            <a:ext cx="9144000" cy="1520416"/>
          </a:xfrm>
          <a:prstGeom prst="rect">
            <a:avLst/>
          </a:prstGeom>
        </p:spPr>
        <p:txBody>
          <a:bodyPr wrap="square">
            <a:spAutoFit/>
          </a:bodyPr>
          <a:lstStyle/>
          <a:p>
            <a:pPr marL="0" marR="0" algn="just">
              <a:lnSpc>
                <a:spcPct val="115000"/>
              </a:lnSpc>
              <a:spcBef>
                <a:spcPts val="1200"/>
              </a:spcBef>
              <a:spcAft>
                <a:spcPts val="0"/>
              </a:spcAft>
            </a:pPr>
            <a:r>
              <a:rPr lang="sq-AL" dirty="0">
                <a:solidFill>
                  <a:srgbClr val="000000"/>
                </a:solidFill>
                <a:latin typeface="+mn-lt"/>
                <a:ea typeface="Calibri" panose="020F0502020204030204" pitchFamily="34" charset="0"/>
                <a:cs typeface="Arial" panose="020B0604020202020204" pitchFamily="34" charset="0"/>
              </a:rPr>
              <a:t>Pa marr</a:t>
            </a:r>
            <a:r>
              <a:rPr lang="en-US" dirty="0">
                <a:solidFill>
                  <a:srgbClr val="000000"/>
                </a:solidFill>
                <a:latin typeface="+mn-lt"/>
                <a:ea typeface="Calibri" panose="020F0502020204030204" pitchFamily="34" charset="0"/>
                <a:cs typeface="Arial" panose="020B0604020202020204" pitchFamily="34" charset="0"/>
              </a:rPr>
              <a:t>ë</a:t>
            </a:r>
            <a:r>
              <a:rPr lang="sq-AL" dirty="0">
                <a:solidFill>
                  <a:srgbClr val="000000"/>
                </a:solidFill>
                <a:latin typeface="+mn-lt"/>
                <a:ea typeface="Calibri" panose="020F0502020204030204" pitchFamily="34" charset="0"/>
                <a:cs typeface="Arial" panose="020B0604020202020204" pitchFamily="34" charset="0"/>
              </a:rPr>
              <a:t> parasysh, vlerën e parashikuar, procedura e konkursit t</a:t>
            </a:r>
            <a:r>
              <a:rPr lang="en-US" dirty="0">
                <a:solidFill>
                  <a:srgbClr val="000000"/>
                </a:solidFill>
                <a:latin typeface="+mn-lt"/>
                <a:ea typeface="Calibri" panose="020F0502020204030204" pitchFamily="34" charset="0"/>
                <a:cs typeface="Arial" panose="020B0604020202020204" pitchFamily="34" charset="0"/>
              </a:rPr>
              <a:t>ë</a:t>
            </a:r>
            <a:r>
              <a:rPr lang="sq-AL" dirty="0">
                <a:solidFill>
                  <a:srgbClr val="000000"/>
                </a:solidFill>
                <a:latin typeface="+mn-lt"/>
                <a:ea typeface="Calibri" panose="020F0502020204030204" pitchFamily="34" charset="0"/>
                <a:cs typeface="Arial" panose="020B0604020202020204" pitchFamily="34" charset="0"/>
              </a:rPr>
              <a:t> projektimit, kryhet në </a:t>
            </a:r>
            <a:r>
              <a:rPr lang="sq-AL" b="1" u="sng" dirty="0">
                <a:solidFill>
                  <a:srgbClr val="000000"/>
                </a:solidFill>
                <a:latin typeface="+mn-lt"/>
                <a:ea typeface="Calibri" panose="020F0502020204030204" pitchFamily="34" charset="0"/>
                <a:cs typeface="Arial" panose="020B0604020202020204" pitchFamily="34" charset="0"/>
              </a:rPr>
              <a:t>mënyrën e njëjtë dhe duke përdorë afatet e njëjta kohore</a:t>
            </a:r>
            <a:r>
              <a:rPr lang="sq-AL" dirty="0">
                <a:solidFill>
                  <a:srgbClr val="000000"/>
                </a:solidFill>
                <a:latin typeface="+mn-lt"/>
                <a:ea typeface="Calibri" panose="020F0502020204030204" pitchFamily="34" charset="0"/>
                <a:cs typeface="Arial" panose="020B0604020202020204" pitchFamily="34" charset="0"/>
              </a:rPr>
              <a:t> që janë të zbatueshme për </a:t>
            </a:r>
            <a:r>
              <a:rPr lang="sq-AL" b="1" i="1" u="sng" dirty="0">
                <a:solidFill>
                  <a:srgbClr val="FF0000"/>
                </a:solidFill>
                <a:latin typeface="+mn-lt"/>
                <a:ea typeface="Calibri" panose="020F0502020204030204" pitchFamily="34" charset="0"/>
                <a:cs typeface="Arial" panose="020B0604020202020204" pitchFamily="34" charset="0"/>
              </a:rPr>
              <a:t>kontratat me vlerë të madhe</a:t>
            </a:r>
            <a:r>
              <a:rPr lang="sq-AL" dirty="0">
                <a:solidFill>
                  <a:srgbClr val="000000"/>
                </a:solidFill>
                <a:latin typeface="+mn-lt"/>
                <a:ea typeface="Calibri" panose="020F0502020204030204" pitchFamily="34" charset="0"/>
                <a:cs typeface="Arial" panose="020B0604020202020204" pitchFamily="34" charset="0"/>
              </a:rPr>
              <a:t>  </a:t>
            </a:r>
            <a:r>
              <a:rPr lang="sq-AL" b="1" dirty="0">
                <a:solidFill>
                  <a:srgbClr val="000000"/>
                </a:solidFill>
                <a:latin typeface="+mn-lt"/>
                <a:ea typeface="Calibri" panose="020F0502020204030204" pitchFamily="34" charset="0"/>
                <a:cs typeface="Arial" panose="020B0604020202020204" pitchFamily="34" charset="0"/>
              </a:rPr>
              <a:t>nëpërmjet procedurave </a:t>
            </a:r>
            <a:r>
              <a:rPr lang="sq-AL" b="1" i="1" u="sng" dirty="0">
                <a:solidFill>
                  <a:srgbClr val="FF0000"/>
                </a:solidFill>
                <a:latin typeface="+mn-lt"/>
                <a:ea typeface="Calibri" panose="020F0502020204030204" pitchFamily="34" charset="0"/>
                <a:cs typeface="Arial" panose="020B0604020202020204" pitchFamily="34" charset="0"/>
              </a:rPr>
              <a:t>të hapura ose të kufizuara.</a:t>
            </a:r>
            <a:endParaRPr lang="en-US" b="1" i="1" u="sng" dirty="0">
              <a:solidFill>
                <a:srgbClr val="FF0000"/>
              </a:solidFill>
              <a:latin typeface="+mn-lt"/>
              <a:ea typeface="Calibri" panose="020F0502020204030204" pitchFamily="34" charset="0"/>
              <a:cs typeface="Arial" panose="020B0604020202020204" pitchFamily="34" charset="0"/>
            </a:endParaRPr>
          </a:p>
          <a:p>
            <a:pPr marL="0" marR="0" algn="just">
              <a:lnSpc>
                <a:spcPct val="115000"/>
              </a:lnSpc>
              <a:spcBef>
                <a:spcPts val="1200"/>
              </a:spcBef>
              <a:spcAft>
                <a:spcPts val="0"/>
              </a:spcAft>
            </a:pPr>
            <a:endParaRPr lang="en-US" dirty="0">
              <a:effectLst/>
              <a:latin typeface="+mn-lt"/>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475907114"/>
              </p:ext>
            </p:extLst>
          </p:nvPr>
        </p:nvGraphicFramePr>
        <p:xfrm>
          <a:off x="0" y="3217958"/>
          <a:ext cx="9144000" cy="2092452"/>
        </p:xfrm>
        <a:graphic>
          <a:graphicData uri="http://schemas.openxmlformats.org/drawingml/2006/table">
            <a:tbl>
              <a:tblPr firstRow="1" firstCol="1" bandRow="1">
                <a:tableStyleId>{5C22544A-7EE6-4342-B048-85BDC9FD1C3A}</a:tableStyleId>
              </a:tblPr>
              <a:tblGrid>
                <a:gridCol w="2574526">
                  <a:extLst>
                    <a:ext uri="{9D8B030D-6E8A-4147-A177-3AD203B41FA5}">
                      <a16:colId xmlns:a16="http://schemas.microsoft.com/office/drawing/2014/main" val="1034646098"/>
                    </a:ext>
                  </a:extLst>
                </a:gridCol>
                <a:gridCol w="2938740">
                  <a:extLst>
                    <a:ext uri="{9D8B030D-6E8A-4147-A177-3AD203B41FA5}">
                      <a16:colId xmlns:a16="http://schemas.microsoft.com/office/drawing/2014/main" val="2593387158"/>
                    </a:ext>
                  </a:extLst>
                </a:gridCol>
                <a:gridCol w="3630734">
                  <a:extLst>
                    <a:ext uri="{9D8B030D-6E8A-4147-A177-3AD203B41FA5}">
                      <a16:colId xmlns:a16="http://schemas.microsoft.com/office/drawing/2014/main" val="302072236"/>
                    </a:ext>
                  </a:extLst>
                </a:gridCol>
              </a:tblGrid>
              <a:tr h="0">
                <a:tc rowSpan="2">
                  <a:txBody>
                    <a:bodyPr/>
                    <a:lstStyle/>
                    <a:p>
                      <a:pPr marL="0" marR="0" algn="just">
                        <a:lnSpc>
                          <a:spcPct val="115000"/>
                        </a:lnSpc>
                        <a:spcBef>
                          <a:spcPts val="1200"/>
                        </a:spcBef>
                        <a:spcAft>
                          <a:spcPts val="0"/>
                        </a:spcAft>
                      </a:pPr>
                      <a:r>
                        <a:rPr lang="sq-AL" sz="1800" dirty="0">
                          <a:effectLst/>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lnSpc>
                          <a:spcPct val="115000"/>
                        </a:lnSpc>
                        <a:spcBef>
                          <a:spcPts val="1200"/>
                        </a:spcBef>
                        <a:spcAft>
                          <a:spcPts val="0"/>
                        </a:spcAft>
                      </a:pPr>
                      <a:r>
                        <a:rPr lang="sq-AL" sz="1200">
                          <a:effectLst/>
                        </a:rPr>
                        <a:t>Procedurat </a:t>
                      </a:r>
                      <a:endParaRPr lang="en-US" sz="12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552734145"/>
                  </a:ext>
                </a:extLst>
              </a:tr>
              <a:tr h="0">
                <a:tc vMerge="1">
                  <a:txBody>
                    <a:bodyPr/>
                    <a:lstStyle/>
                    <a:p>
                      <a:endParaRPr lang="en-US"/>
                    </a:p>
                  </a:txBody>
                  <a:tcPr/>
                </a:tc>
                <a:tc>
                  <a:txBody>
                    <a:bodyPr/>
                    <a:lstStyle/>
                    <a:p>
                      <a:pPr marL="0" marR="0" algn="ctr">
                        <a:lnSpc>
                          <a:spcPct val="115000"/>
                        </a:lnSpc>
                        <a:spcBef>
                          <a:spcPts val="1200"/>
                        </a:spcBef>
                        <a:spcAft>
                          <a:spcPts val="0"/>
                        </a:spcAft>
                      </a:pPr>
                      <a:r>
                        <a:rPr lang="sq-AL" sz="1800" dirty="0">
                          <a:effectLst/>
                        </a:rPr>
                        <a:t>E hapur</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800" dirty="0">
                          <a:effectLst/>
                        </a:rPr>
                        <a:t>E kufizuar </a:t>
                      </a:r>
                      <a:endParaRPr lang="en-US" sz="1800" dirty="0">
                        <a:effectLst/>
                      </a:endParaRPr>
                    </a:p>
                    <a:p>
                      <a:pPr marL="0" marR="0" algn="ctr">
                        <a:lnSpc>
                          <a:spcPct val="115000"/>
                        </a:lnSpc>
                        <a:spcBef>
                          <a:spcPts val="1200"/>
                        </a:spcBef>
                        <a:spcAft>
                          <a:spcPts val="0"/>
                        </a:spcAft>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5215481"/>
                  </a:ext>
                </a:extLst>
              </a:tr>
              <a:tr h="0">
                <a:tc>
                  <a:txBody>
                    <a:bodyPr/>
                    <a:lstStyle/>
                    <a:p>
                      <a:pPr marL="0" marR="0" algn="just">
                        <a:lnSpc>
                          <a:spcPct val="115000"/>
                        </a:lnSpc>
                        <a:spcBef>
                          <a:spcPts val="1200"/>
                        </a:spcBef>
                        <a:spcAft>
                          <a:spcPts val="0"/>
                        </a:spcAft>
                      </a:pPr>
                      <a:r>
                        <a:rPr lang="sq-AL" sz="1800" dirty="0">
                          <a:effectLst/>
                        </a:rPr>
                        <a:t>Me vlerë të madhe</a:t>
                      </a:r>
                      <a:endParaRPr lang="en-US" sz="1800" dirty="0">
                        <a:effectLst/>
                      </a:endParaRPr>
                    </a:p>
                    <a:p>
                      <a:pPr marL="0" marR="0" algn="just">
                        <a:lnSpc>
                          <a:spcPct val="115000"/>
                        </a:lnSpc>
                        <a:spcBef>
                          <a:spcPts val="1200"/>
                        </a:spcBef>
                        <a:spcAft>
                          <a:spcPts val="0"/>
                        </a:spcAft>
                      </a:pPr>
                      <a:r>
                        <a:rPr lang="sq-AL" sz="1800" dirty="0">
                          <a:effectLst/>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800" dirty="0">
                          <a:effectLst/>
                        </a:rPr>
                        <a:t>40 ditë</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800" dirty="0">
                          <a:effectLst/>
                        </a:rPr>
                        <a:t>20 ditë pranimi i kërkesave</a:t>
                      </a:r>
                      <a:endParaRPr lang="en-US" sz="1800" dirty="0">
                        <a:effectLst/>
                      </a:endParaRPr>
                    </a:p>
                    <a:p>
                      <a:pPr marL="0" marR="0" algn="ctr">
                        <a:lnSpc>
                          <a:spcPct val="115000"/>
                        </a:lnSpc>
                        <a:spcBef>
                          <a:spcPts val="1200"/>
                        </a:spcBef>
                        <a:spcAft>
                          <a:spcPts val="0"/>
                        </a:spcAft>
                      </a:pPr>
                      <a:r>
                        <a:rPr lang="sq-AL" sz="1800" dirty="0">
                          <a:effectLst/>
                        </a:rPr>
                        <a:t>40 ditë pranimi i tenderëve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1592344"/>
                  </a:ext>
                </a:extLst>
              </a:tr>
              <a:tr h="0">
                <a:tc>
                  <a:txBody>
                    <a:bodyPr/>
                    <a:lstStyle/>
                    <a:p>
                      <a:pPr marL="0" marR="0" algn="just">
                        <a:lnSpc>
                          <a:spcPct val="115000"/>
                        </a:lnSpc>
                        <a:spcBef>
                          <a:spcPts val="1200"/>
                        </a:spcBef>
                        <a:spcAft>
                          <a:spcPts val="0"/>
                        </a:spcAft>
                      </a:pPr>
                      <a:r>
                        <a:rPr lang="sq-AL" sz="1800" dirty="0">
                          <a:effectLst/>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endParaRPr lang="en-US" sz="1800" dirty="0">
                        <a:effectLst/>
                      </a:endParaRPr>
                    </a:p>
                  </a:txBody>
                  <a:tcPr marL="68580" marR="68580" marT="0" marB="0"/>
                </a:tc>
                <a:extLst>
                  <a:ext uri="{0D108BD9-81ED-4DB2-BD59-A6C34878D82A}">
                    <a16:rowId xmlns:a16="http://schemas.microsoft.com/office/drawing/2014/main" val="1513771873"/>
                  </a:ext>
                </a:extLst>
              </a:tr>
            </a:tbl>
          </a:graphicData>
        </a:graphic>
      </p:graphicFrame>
    </p:spTree>
    <p:extLst>
      <p:ext uri="{BB962C8B-B14F-4D97-AF65-F5344CB8AC3E}">
        <p14:creationId xmlns:p14="http://schemas.microsoft.com/office/powerpoint/2010/main" val="606244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55187" y="1524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eaLnBrk="1" hangingPunct="1"/>
            <a:r>
              <a:rPr lang="sq-AL" altLang="en-US" sz="2800" b="1" i="1" dirty="0">
                <a:solidFill>
                  <a:srgbClr val="002060"/>
                </a:solidFill>
                <a:latin typeface="Cambria" panose="02040503050406030204" pitchFamily="18" charset="0"/>
                <a:ea typeface="Cambria" panose="02040503050406030204" pitchFamily="18" charset="0"/>
                <a:cs typeface="Verdana" panose="020B0604030504040204" pitchFamily="34" charset="0"/>
              </a:rPr>
              <a:t>Njoftimi indikativ</a:t>
            </a:r>
            <a:endParaRPr lang="sq-AL" altLang="en-US" sz="2800" b="1" i="1" dirty="0">
              <a:solidFill>
                <a:srgbClr val="002060"/>
              </a:solidFill>
              <a:latin typeface="Cambria" panose="02040503050406030204" pitchFamily="18" charset="0"/>
              <a:ea typeface="Cambria" panose="02040503050406030204" pitchFamily="18" charset="0"/>
            </a:endParaRPr>
          </a:p>
        </p:txBody>
      </p:sp>
      <p:sp>
        <p:nvSpPr>
          <p:cNvPr id="2" name="Rectangle 1"/>
          <p:cNvSpPr/>
          <p:nvPr/>
        </p:nvSpPr>
        <p:spPr>
          <a:xfrm>
            <a:off x="20595" y="1447800"/>
            <a:ext cx="9144000" cy="3139321"/>
          </a:xfrm>
          <a:prstGeom prst="rect">
            <a:avLst/>
          </a:prstGeom>
        </p:spPr>
        <p:txBody>
          <a:bodyPr wrap="square">
            <a:spAutoFit/>
          </a:bodyPr>
          <a:lstStyle/>
          <a:p>
            <a:pPr marL="342900" indent="-342900">
              <a:buFont typeface="Wingdings" panose="05000000000000000000" pitchFamily="2" charset="2"/>
              <a:buChar char="§"/>
            </a:pPr>
            <a:r>
              <a:rPr lang="sq-AL" sz="2000" b="1" u="sng" dirty="0">
                <a:latin typeface="Cambria" panose="02040503050406030204" pitchFamily="18" charset="0"/>
                <a:ea typeface="Cambria" panose="02040503050406030204" pitchFamily="18" charset="0"/>
              </a:rPr>
              <a:t>Konkurset e projektimit</a:t>
            </a:r>
            <a:r>
              <a:rPr lang="sq-AL" sz="2000" dirty="0">
                <a:latin typeface="Cambria" panose="02040503050406030204" pitchFamily="18" charset="0"/>
                <a:ea typeface="Cambria" panose="02040503050406030204" pitchFamily="18" charset="0"/>
              </a:rPr>
              <a:t> të parashikuara duhet të përfshihen në planin e prokurimit.</a:t>
            </a:r>
            <a:endParaRPr lang="en-US" sz="2000" dirty="0">
              <a:latin typeface="Cambria" panose="02040503050406030204" pitchFamily="18" charset="0"/>
              <a:ea typeface="Cambria" panose="02040503050406030204" pitchFamily="18" charset="0"/>
            </a:endParaRPr>
          </a:p>
          <a:p>
            <a:endParaRPr lang="en-US" sz="20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
            </a:pPr>
            <a:r>
              <a:rPr lang="sq-AL" sz="2000" dirty="0">
                <a:latin typeface="Cambria" panose="02040503050406030204" pitchFamily="18" charset="0"/>
                <a:ea typeface="Cambria" panose="02040503050406030204" pitchFamily="18" charset="0"/>
              </a:rPr>
              <a:t>Njoftimi Paraprak </a:t>
            </a:r>
            <a:r>
              <a:rPr lang="sq-AL" sz="2000" i="1" u="sng" dirty="0">
                <a:latin typeface="Cambria" panose="02040503050406030204" pitchFamily="18" charset="0"/>
                <a:ea typeface="Cambria" panose="02040503050406030204" pitchFamily="18" charset="0"/>
              </a:rPr>
              <a:t>nuk është</a:t>
            </a:r>
            <a:r>
              <a:rPr lang="sq-AL" sz="2000" dirty="0">
                <a:latin typeface="Cambria" panose="02040503050406030204" pitchFamily="18" charset="0"/>
                <a:ea typeface="Cambria" panose="02040503050406030204" pitchFamily="18" charset="0"/>
              </a:rPr>
              <a:t> </a:t>
            </a:r>
            <a:r>
              <a:rPr lang="sq-AL" sz="2000" dirty="0" err="1">
                <a:latin typeface="Cambria" panose="02040503050406030204" pitchFamily="18" charset="0"/>
                <a:ea typeface="Cambria" panose="02040503050406030204" pitchFamily="18" charset="0"/>
              </a:rPr>
              <a:t>obligativ</a:t>
            </a:r>
            <a:r>
              <a:rPr lang="sq-AL" sz="2000" dirty="0">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
            </a:pPr>
            <a:r>
              <a:rPr lang="sq-AL" sz="2000" dirty="0">
                <a:latin typeface="Cambria" panose="02040503050406030204" pitchFamily="18" charset="0"/>
                <a:ea typeface="Cambria" panose="02040503050406030204" pitchFamily="18" charset="0"/>
              </a:rPr>
              <a:t>Megjithatë, kur parashikohet që një konkurs i projektimit </a:t>
            </a:r>
            <a:r>
              <a:rPr lang="sq-AL" sz="2000" b="1" dirty="0">
                <a:latin typeface="Cambria" panose="02040503050406030204" pitchFamily="18" charset="0"/>
                <a:ea typeface="Cambria" panose="02040503050406030204" pitchFamily="18" charset="0"/>
              </a:rPr>
              <a:t>të pasohet me një kontratë për shërbime,</a:t>
            </a:r>
            <a:r>
              <a:rPr lang="sq-AL" sz="2000" dirty="0">
                <a:latin typeface="Cambria" panose="02040503050406030204" pitchFamily="18" charset="0"/>
                <a:ea typeface="Cambria" panose="02040503050406030204" pitchFamily="18" charset="0"/>
              </a:rPr>
              <a:t> lloji 2, njoftimi Paraprak është i obligueshëm për kontratën për shërbime, nëse vlera e parashikuar është e barabarte apo m</a:t>
            </a:r>
            <a:r>
              <a:rPr lang="en-US" sz="2000" dirty="0">
                <a:latin typeface="Cambria" panose="02040503050406030204" pitchFamily="18" charset="0"/>
                <a:ea typeface="Cambria" panose="02040503050406030204" pitchFamily="18" charset="0"/>
              </a:rPr>
              <a:t>ë</a:t>
            </a:r>
            <a:r>
              <a:rPr lang="sq-AL" sz="2000" dirty="0">
                <a:latin typeface="Cambria" panose="02040503050406030204" pitchFamily="18" charset="0"/>
                <a:ea typeface="Cambria" panose="02040503050406030204" pitchFamily="18" charset="0"/>
              </a:rPr>
              <a:t> shum</a:t>
            </a:r>
            <a:r>
              <a:rPr lang="en-US" sz="2000" dirty="0">
                <a:latin typeface="Cambria" panose="02040503050406030204" pitchFamily="18" charset="0"/>
                <a:ea typeface="Cambria" panose="02040503050406030204" pitchFamily="18" charset="0"/>
              </a:rPr>
              <a:t>ë</a:t>
            </a:r>
            <a:r>
              <a:rPr lang="sq-AL" sz="2000" dirty="0">
                <a:latin typeface="Cambria" panose="02040503050406030204" pitchFamily="18" charset="0"/>
                <a:ea typeface="Cambria" panose="02040503050406030204" pitchFamily="18" charset="0"/>
              </a:rPr>
              <a:t> </a:t>
            </a:r>
            <a:r>
              <a:rPr lang="sq-AL" sz="2000" b="1" dirty="0">
                <a:latin typeface="Cambria" panose="02040503050406030204" pitchFamily="18" charset="0"/>
                <a:ea typeface="Cambria" panose="02040503050406030204" pitchFamily="18" charset="0"/>
              </a:rPr>
              <a:t>se  500,000 Euro.</a:t>
            </a:r>
            <a:endParaRPr lang="en-US" sz="2000" b="1"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2770429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3200" b="1" i="1" dirty="0">
                <a:solidFill>
                  <a:srgbClr val="002060"/>
                </a:solidFill>
                <a:latin typeface="+mj-lt"/>
              </a:rPr>
              <a:t>Format standarde</a:t>
            </a:r>
            <a:endParaRPr lang="en-US" sz="3200" b="1" i="1" dirty="0">
              <a:solidFill>
                <a:srgbClr val="002060"/>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927725852"/>
              </p:ext>
            </p:extLst>
          </p:nvPr>
        </p:nvGraphicFramePr>
        <p:xfrm>
          <a:off x="0" y="1905001"/>
          <a:ext cx="9144000" cy="3902728"/>
        </p:xfrm>
        <a:graphic>
          <a:graphicData uri="http://schemas.openxmlformats.org/drawingml/2006/table">
            <a:tbl>
              <a:tblPr firstRow="1" firstCol="1" bandRow="1">
                <a:tableStyleId>{5C22544A-7EE6-4342-B048-85BDC9FD1C3A}</a:tableStyleId>
              </a:tblPr>
              <a:tblGrid>
                <a:gridCol w="735724">
                  <a:extLst>
                    <a:ext uri="{9D8B030D-6E8A-4147-A177-3AD203B41FA5}">
                      <a16:colId xmlns:a16="http://schemas.microsoft.com/office/drawing/2014/main" val="2563355475"/>
                    </a:ext>
                  </a:extLst>
                </a:gridCol>
                <a:gridCol w="1093076">
                  <a:extLst>
                    <a:ext uri="{9D8B030D-6E8A-4147-A177-3AD203B41FA5}">
                      <a16:colId xmlns:a16="http://schemas.microsoft.com/office/drawing/2014/main" val="2035994683"/>
                    </a:ext>
                  </a:extLst>
                </a:gridCol>
                <a:gridCol w="7315200">
                  <a:extLst>
                    <a:ext uri="{9D8B030D-6E8A-4147-A177-3AD203B41FA5}">
                      <a16:colId xmlns:a16="http://schemas.microsoft.com/office/drawing/2014/main" val="1889773826"/>
                    </a:ext>
                  </a:extLst>
                </a:gridCol>
              </a:tblGrid>
              <a:tr h="298939">
                <a:tc>
                  <a:txBody>
                    <a:bodyPr/>
                    <a:lstStyle/>
                    <a:p>
                      <a:pPr marL="0" marR="0" algn="ctr">
                        <a:lnSpc>
                          <a:spcPct val="115000"/>
                        </a:lnSpc>
                        <a:spcBef>
                          <a:spcPts val="0"/>
                        </a:spcBef>
                        <a:spcAft>
                          <a:spcPts val="0"/>
                        </a:spcAft>
                      </a:pPr>
                      <a:r>
                        <a:rPr lang="sq-AL" sz="1800" dirty="0">
                          <a:effectLst/>
                        </a:rPr>
                        <a:t>Nr.</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a:effectLst/>
                        </a:rPr>
                        <a:t> </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a:effectLst/>
                        </a:rPr>
                        <a:t>Forma standarde</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7937883"/>
                  </a:ext>
                </a:extLst>
              </a:tr>
              <a:tr h="896815">
                <a:tc>
                  <a:txBody>
                    <a:bodyPr/>
                    <a:lstStyle/>
                    <a:p>
                      <a:pPr marL="0" marR="0">
                        <a:lnSpc>
                          <a:spcPct val="115000"/>
                        </a:lnSpc>
                        <a:spcBef>
                          <a:spcPts val="0"/>
                        </a:spcBef>
                        <a:spcAft>
                          <a:spcPts val="0"/>
                        </a:spcAft>
                      </a:pPr>
                      <a:r>
                        <a:rPr lang="sq-AL" sz="1800" dirty="0">
                          <a:effectLst/>
                        </a:rPr>
                        <a:t>1.</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dirty="0">
                          <a:effectLst/>
                        </a:rPr>
                        <a:t>B06</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sq-AL" sz="1800" kern="1200" dirty="0">
                          <a:solidFill>
                            <a:schemeClr val="dk1"/>
                          </a:solidFill>
                          <a:effectLst/>
                          <a:latin typeface="+mn-lt"/>
                          <a:ea typeface="+mn-ea"/>
                          <a:cs typeface="+mn-cs"/>
                          <a:hlinkClick r:id="rId2"/>
                        </a:rPr>
                        <a:t>Njoftim për Konkursin e Projektimit</a:t>
                      </a:r>
                      <a:endParaRPr lang="en-US" sz="18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4257956579"/>
                  </a:ext>
                </a:extLst>
              </a:tr>
              <a:tr h="896815">
                <a:tc>
                  <a:txBody>
                    <a:bodyPr/>
                    <a:lstStyle/>
                    <a:p>
                      <a:pPr marL="0" marR="0">
                        <a:lnSpc>
                          <a:spcPct val="115000"/>
                        </a:lnSpc>
                        <a:spcBef>
                          <a:spcPts val="0"/>
                        </a:spcBef>
                        <a:spcAft>
                          <a:spcPts val="0"/>
                        </a:spcAft>
                      </a:pPr>
                      <a:r>
                        <a:rPr lang="sq-AL" sz="1800">
                          <a:effectLst/>
                        </a:rPr>
                        <a:t>2.</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dirty="0">
                          <a:effectLst/>
                        </a:rPr>
                        <a:t>B09</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sq-AL" sz="1800" kern="1200" dirty="0">
                          <a:solidFill>
                            <a:schemeClr val="dk1"/>
                          </a:solidFill>
                          <a:effectLst/>
                          <a:latin typeface="+mn-lt"/>
                          <a:ea typeface="+mn-ea"/>
                          <a:cs typeface="+mn-cs"/>
                          <a:hlinkClick r:id="rId3"/>
                        </a:rPr>
                        <a:t>Njoftimi për Rezultatet e Konkursit t</a:t>
                      </a:r>
                      <a:r>
                        <a:rPr lang="en-US" sz="1800" kern="1200" dirty="0">
                          <a:solidFill>
                            <a:schemeClr val="dk1"/>
                          </a:solidFill>
                          <a:effectLst/>
                          <a:latin typeface="+mn-lt"/>
                          <a:ea typeface="+mn-ea"/>
                          <a:cs typeface="+mn-cs"/>
                          <a:hlinkClick r:id="rId3"/>
                        </a:rPr>
                        <a:t>ë</a:t>
                      </a:r>
                      <a:r>
                        <a:rPr lang="sq-AL" sz="1800" kern="1200" dirty="0">
                          <a:solidFill>
                            <a:schemeClr val="dk1"/>
                          </a:solidFill>
                          <a:effectLst/>
                          <a:latin typeface="+mn-lt"/>
                          <a:ea typeface="+mn-ea"/>
                          <a:cs typeface="+mn-cs"/>
                          <a:hlinkClick r:id="rId3"/>
                        </a:rPr>
                        <a:t> Projektimit</a:t>
                      </a:r>
                      <a:endParaRPr lang="en-US" sz="18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311173281"/>
                  </a:ext>
                </a:extLst>
              </a:tr>
              <a:tr h="896815">
                <a:tc>
                  <a:txBody>
                    <a:bodyPr/>
                    <a:lstStyle/>
                    <a:p>
                      <a:pPr marL="0" marR="0">
                        <a:lnSpc>
                          <a:spcPct val="115000"/>
                        </a:lnSpc>
                        <a:spcBef>
                          <a:spcPts val="0"/>
                        </a:spcBef>
                        <a:spcAft>
                          <a:spcPts val="0"/>
                        </a:spcAft>
                      </a:pPr>
                      <a:r>
                        <a:rPr lang="sq-AL" sz="1800">
                          <a:effectLst/>
                        </a:rPr>
                        <a:t>3.</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a:effectLst/>
                        </a:rPr>
                        <a:t>B24</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sq-AL" sz="1800" kern="1200" dirty="0">
                          <a:solidFill>
                            <a:schemeClr val="dk1"/>
                          </a:solidFill>
                          <a:effectLst/>
                          <a:latin typeface="+mn-lt"/>
                          <a:ea typeface="+mn-ea"/>
                          <a:cs typeface="+mn-cs"/>
                          <a:hlinkClick r:id="rId4"/>
                        </a:rPr>
                        <a:t>Dosja e Konkursit t</a:t>
                      </a:r>
                      <a:r>
                        <a:rPr lang="en-US" sz="1800" kern="1200" dirty="0">
                          <a:solidFill>
                            <a:schemeClr val="dk1"/>
                          </a:solidFill>
                          <a:effectLst/>
                          <a:latin typeface="+mn-lt"/>
                          <a:ea typeface="+mn-ea"/>
                          <a:cs typeface="+mn-cs"/>
                          <a:hlinkClick r:id="rId4"/>
                        </a:rPr>
                        <a:t>ë</a:t>
                      </a:r>
                      <a:r>
                        <a:rPr lang="sq-AL" sz="1800" kern="1200" dirty="0">
                          <a:solidFill>
                            <a:schemeClr val="dk1"/>
                          </a:solidFill>
                          <a:effectLst/>
                          <a:latin typeface="+mn-lt"/>
                          <a:ea typeface="+mn-ea"/>
                          <a:cs typeface="+mn-cs"/>
                          <a:hlinkClick r:id="rId4"/>
                        </a:rPr>
                        <a:t> projektimit – Procedur</a:t>
                      </a:r>
                      <a:r>
                        <a:rPr lang="en-US" sz="1800" kern="1200" dirty="0">
                          <a:solidFill>
                            <a:schemeClr val="dk1"/>
                          </a:solidFill>
                          <a:effectLst/>
                          <a:latin typeface="+mn-lt"/>
                          <a:ea typeface="+mn-ea"/>
                          <a:cs typeface="+mn-cs"/>
                          <a:hlinkClick r:id="rId4"/>
                        </a:rPr>
                        <a:t>ë</a:t>
                      </a:r>
                      <a:r>
                        <a:rPr lang="sq-AL" sz="1800" kern="1200" dirty="0">
                          <a:solidFill>
                            <a:schemeClr val="dk1"/>
                          </a:solidFill>
                          <a:effectLst/>
                          <a:latin typeface="+mn-lt"/>
                          <a:ea typeface="+mn-ea"/>
                          <a:cs typeface="+mn-cs"/>
                          <a:hlinkClick r:id="rId4"/>
                        </a:rPr>
                        <a:t> e Hapur </a:t>
                      </a:r>
                      <a:endParaRPr lang="en-US" sz="18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526987974"/>
                  </a:ext>
                </a:extLst>
              </a:tr>
              <a:tr h="896815">
                <a:tc>
                  <a:txBody>
                    <a:bodyPr/>
                    <a:lstStyle/>
                    <a:p>
                      <a:pPr marL="0" marR="0">
                        <a:lnSpc>
                          <a:spcPct val="115000"/>
                        </a:lnSpc>
                        <a:spcBef>
                          <a:spcPts val="0"/>
                        </a:spcBef>
                        <a:spcAft>
                          <a:spcPts val="0"/>
                        </a:spcAft>
                      </a:pPr>
                      <a:r>
                        <a:rPr lang="sq-AL" sz="1800">
                          <a:effectLst/>
                        </a:rPr>
                        <a:t>4.</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a:effectLst/>
                        </a:rPr>
                        <a:t>B25</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sq-AL" sz="1800" kern="1200" dirty="0">
                          <a:solidFill>
                            <a:schemeClr val="dk1"/>
                          </a:solidFill>
                          <a:effectLst/>
                          <a:latin typeface="+mn-lt"/>
                          <a:ea typeface="+mn-ea"/>
                          <a:cs typeface="+mn-cs"/>
                          <a:hlinkClick r:id="rId5"/>
                        </a:rPr>
                        <a:t>Dosja e Konkursit t</a:t>
                      </a:r>
                      <a:r>
                        <a:rPr lang="en-US" sz="1800" kern="1200" dirty="0">
                          <a:solidFill>
                            <a:schemeClr val="dk1"/>
                          </a:solidFill>
                          <a:effectLst/>
                          <a:latin typeface="+mn-lt"/>
                          <a:ea typeface="+mn-ea"/>
                          <a:cs typeface="+mn-cs"/>
                          <a:hlinkClick r:id="rId5"/>
                        </a:rPr>
                        <a:t>ë</a:t>
                      </a:r>
                      <a:r>
                        <a:rPr lang="sq-AL" sz="1800" kern="1200" dirty="0">
                          <a:solidFill>
                            <a:schemeClr val="dk1"/>
                          </a:solidFill>
                          <a:effectLst/>
                          <a:latin typeface="+mn-lt"/>
                          <a:ea typeface="+mn-ea"/>
                          <a:cs typeface="+mn-cs"/>
                          <a:hlinkClick r:id="rId5"/>
                        </a:rPr>
                        <a:t> projektimit – Procedur</a:t>
                      </a:r>
                      <a:r>
                        <a:rPr lang="en-US" sz="1800" kern="1200" dirty="0">
                          <a:solidFill>
                            <a:schemeClr val="dk1"/>
                          </a:solidFill>
                          <a:effectLst/>
                          <a:latin typeface="+mn-lt"/>
                          <a:ea typeface="+mn-ea"/>
                          <a:cs typeface="+mn-cs"/>
                          <a:hlinkClick r:id="rId5"/>
                        </a:rPr>
                        <a:t>ë</a:t>
                      </a:r>
                      <a:r>
                        <a:rPr lang="sq-AL" sz="1800" kern="1200" dirty="0">
                          <a:solidFill>
                            <a:schemeClr val="dk1"/>
                          </a:solidFill>
                          <a:effectLst/>
                          <a:latin typeface="+mn-lt"/>
                          <a:ea typeface="+mn-ea"/>
                          <a:cs typeface="+mn-cs"/>
                          <a:hlinkClick r:id="rId5"/>
                        </a:rPr>
                        <a:t> e Kufizuar</a:t>
                      </a:r>
                      <a:endParaRPr lang="en-US" sz="18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839326047"/>
                  </a:ext>
                </a:extLst>
              </a:tr>
            </a:tbl>
          </a:graphicData>
        </a:graphic>
      </p:graphicFrame>
    </p:spTree>
    <p:extLst>
      <p:ext uri="{BB962C8B-B14F-4D97-AF65-F5344CB8AC3E}">
        <p14:creationId xmlns:p14="http://schemas.microsoft.com/office/powerpoint/2010/main" val="4006965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dhe Direktivës s</a:t>
            </a:r>
            <a:r>
              <a:rPr lang="en-US" sz="2800" b="1" i="1" dirty="0">
                <a:solidFill>
                  <a:srgbClr val="002060"/>
                </a:solidFill>
                <a:latin typeface="+mn-lt"/>
              </a:rPr>
              <a:t>ë</a:t>
            </a:r>
            <a:r>
              <a:rPr lang="sq-AL" sz="2800" b="1" i="1" dirty="0">
                <a:solidFill>
                  <a:srgbClr val="002060"/>
                </a:solidFill>
                <a:latin typeface="+mn-lt"/>
              </a:rPr>
              <a:t> BE</a:t>
            </a:r>
          </a:p>
        </p:txBody>
      </p:sp>
      <p:graphicFrame>
        <p:nvGraphicFramePr>
          <p:cNvPr id="2" name="Table 1"/>
          <p:cNvGraphicFramePr>
            <a:graphicFrameLocks noGrp="1"/>
          </p:cNvGraphicFramePr>
          <p:nvPr>
            <p:extLst>
              <p:ext uri="{D42A27DB-BD31-4B8C-83A1-F6EECF244321}">
                <p14:modId xmlns:p14="http://schemas.microsoft.com/office/powerpoint/2010/main" val="3869273591"/>
              </p:ext>
            </p:extLst>
          </p:nvPr>
        </p:nvGraphicFramePr>
        <p:xfrm>
          <a:off x="533400" y="1397377"/>
          <a:ext cx="8077200" cy="4338977"/>
        </p:xfrm>
        <a:graphic>
          <a:graphicData uri="http://schemas.openxmlformats.org/drawingml/2006/table">
            <a:tbl>
              <a:tblPr firstRow="1" firstCol="1" bandRow="1">
                <a:tableStyleId>{5C22544A-7EE6-4342-B048-85BDC9FD1C3A}</a:tableStyleId>
              </a:tblPr>
              <a:tblGrid>
                <a:gridCol w="2824860">
                  <a:extLst>
                    <a:ext uri="{9D8B030D-6E8A-4147-A177-3AD203B41FA5}">
                      <a16:colId xmlns:a16="http://schemas.microsoft.com/office/drawing/2014/main" val="4194990756"/>
                    </a:ext>
                  </a:extLst>
                </a:gridCol>
                <a:gridCol w="3079703">
                  <a:extLst>
                    <a:ext uri="{9D8B030D-6E8A-4147-A177-3AD203B41FA5}">
                      <a16:colId xmlns:a16="http://schemas.microsoft.com/office/drawing/2014/main" val="4214981651"/>
                    </a:ext>
                  </a:extLst>
                </a:gridCol>
                <a:gridCol w="2172637">
                  <a:extLst>
                    <a:ext uri="{9D8B030D-6E8A-4147-A177-3AD203B41FA5}">
                      <a16:colId xmlns:a16="http://schemas.microsoft.com/office/drawing/2014/main" val="2930820215"/>
                    </a:ext>
                  </a:extLst>
                </a:gridCol>
              </a:tblGrid>
              <a:tr h="431423">
                <a:tc>
                  <a:txBody>
                    <a:bodyPr/>
                    <a:lstStyle/>
                    <a:p>
                      <a:pPr marL="0" marR="0" algn="ctr">
                        <a:lnSpc>
                          <a:spcPct val="115000"/>
                        </a:lnSpc>
                        <a:spcBef>
                          <a:spcPts val="1200"/>
                        </a:spcBef>
                        <a:spcAft>
                          <a:spcPts val="0"/>
                        </a:spcAft>
                      </a:pPr>
                      <a:r>
                        <a:rPr lang="sq-AL" sz="1600" dirty="0">
                          <a:solidFill>
                            <a:schemeClr val="tx1"/>
                          </a:solidFill>
                          <a:effectLst/>
                        </a:rPr>
                        <a:t>Direktiva BE-s</a:t>
                      </a:r>
                      <a:r>
                        <a:rPr lang="en-US" sz="1600" dirty="0">
                          <a:solidFill>
                            <a:schemeClr val="tx1"/>
                          </a:solidFill>
                          <a:effectLst/>
                        </a:rPr>
                        <a:t>ë</a:t>
                      </a:r>
                      <a:r>
                        <a:rPr lang="sq-AL" sz="1600" dirty="0">
                          <a:solidFill>
                            <a:schemeClr val="tx1"/>
                          </a:solidFill>
                          <a:effectLst/>
                        </a:rPr>
                        <a:t> 2014/24</a:t>
                      </a:r>
                      <a:endParaRPr lang="en-US" sz="16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600" dirty="0">
                          <a:solidFill>
                            <a:schemeClr val="tx1"/>
                          </a:solidFill>
                          <a:effectLst/>
                        </a:rPr>
                        <a:t>LPP</a:t>
                      </a:r>
                      <a:endParaRPr lang="en-US" sz="16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600" dirty="0">
                          <a:solidFill>
                            <a:schemeClr val="tx1"/>
                          </a:solidFill>
                          <a:effectLst/>
                        </a:rPr>
                        <a:t>Krahasimi </a:t>
                      </a:r>
                      <a:endParaRPr lang="en-US" sz="16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8998169"/>
                  </a:ext>
                </a:extLst>
              </a:tr>
              <a:tr h="3907554">
                <a:tc>
                  <a:txBody>
                    <a:bodyPr/>
                    <a:lstStyle/>
                    <a:p>
                      <a:pPr marL="0" marR="0" algn="l">
                        <a:lnSpc>
                          <a:spcPct val="115000"/>
                        </a:lnSpc>
                        <a:spcBef>
                          <a:spcPts val="1200"/>
                        </a:spcBef>
                        <a:spcAft>
                          <a:spcPts val="0"/>
                        </a:spcAft>
                      </a:pPr>
                      <a:r>
                        <a:rPr lang="sq-AL" sz="1400" b="0" dirty="0">
                          <a:solidFill>
                            <a:schemeClr val="tx1"/>
                          </a:solidFill>
                          <a:effectLst/>
                        </a:rPr>
                        <a:t>(21) "</a:t>
                      </a:r>
                      <a:r>
                        <a:rPr lang="sq-AL" sz="1400" b="1" dirty="0">
                          <a:solidFill>
                            <a:schemeClr val="tx1"/>
                          </a:solidFill>
                          <a:effectLst/>
                        </a:rPr>
                        <a:t>konkurset e projektimit</a:t>
                      </a:r>
                      <a:r>
                        <a:rPr lang="sq-AL" sz="1400" b="0" dirty="0">
                          <a:solidFill>
                            <a:schemeClr val="tx1"/>
                          </a:solidFill>
                          <a:effectLst/>
                        </a:rPr>
                        <a:t>" do të thotë ato procedura që mundësojnë që autoriteti kontraktues të përvetësojë, kryesisht në fushat e planifikimit të qytetit dhe vendit, arkitekturës dhe inxhinierisë ose përpunimit të </a:t>
                      </a:r>
                      <a:r>
                        <a:rPr lang="sq-AL" sz="1400" b="0" dirty="0" err="1">
                          <a:solidFill>
                            <a:schemeClr val="tx1"/>
                          </a:solidFill>
                          <a:effectLst/>
                        </a:rPr>
                        <a:t>të</a:t>
                      </a:r>
                      <a:r>
                        <a:rPr lang="sq-AL" sz="1400" b="0" dirty="0">
                          <a:solidFill>
                            <a:schemeClr val="tx1"/>
                          </a:solidFill>
                          <a:effectLst/>
                        </a:rPr>
                        <a:t> dhënave, </a:t>
                      </a:r>
                      <a:r>
                        <a:rPr lang="sq-AL" sz="1400" b="1" dirty="0">
                          <a:solidFill>
                            <a:srgbClr val="FF0000"/>
                          </a:solidFill>
                          <a:effectLst/>
                        </a:rPr>
                        <a:t>një plan apo dizajn të zgjedhur nga një juri pasi të vihet në konkurrencë me ose pa dhënien e çmimeve;</a:t>
                      </a:r>
                      <a:endParaRPr lang="en-US" sz="1400" b="1" dirty="0">
                        <a:solidFill>
                          <a:srgbClr val="FF0000"/>
                        </a:solidFill>
                        <a:effectLst/>
                      </a:endParaRPr>
                    </a:p>
                    <a:p>
                      <a:pPr marL="0" marR="0" algn="l">
                        <a:lnSpc>
                          <a:spcPct val="115000"/>
                        </a:lnSpc>
                        <a:spcBef>
                          <a:spcPts val="1200"/>
                        </a:spcBef>
                        <a:spcAft>
                          <a:spcPts val="0"/>
                        </a:spcAft>
                      </a:pPr>
                      <a:r>
                        <a:rPr lang="sq-AL" sz="1400" b="1" dirty="0">
                          <a:solidFill>
                            <a:srgbClr val="FF0000"/>
                          </a:solidFill>
                          <a:effectLst/>
                        </a:rPr>
                        <a:t> </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6350" algn="l">
                        <a:lnSpc>
                          <a:spcPct val="115000"/>
                        </a:lnSpc>
                        <a:spcBef>
                          <a:spcPts val="40"/>
                        </a:spcBef>
                        <a:spcAft>
                          <a:spcPts val="0"/>
                        </a:spcAft>
                      </a:pPr>
                      <a:r>
                        <a:rPr lang="sq-AL" sz="1400" dirty="0">
                          <a:effectLst/>
                        </a:rPr>
                        <a:t>4.1.4 </a:t>
                      </a:r>
                      <a:r>
                        <a:rPr lang="sq-AL" sz="1400" b="1" dirty="0">
                          <a:effectLst/>
                        </a:rPr>
                        <a:t>K</a:t>
                      </a:r>
                      <a:r>
                        <a:rPr lang="sq-AL" sz="1400" b="1" spc="5" dirty="0">
                          <a:effectLst/>
                        </a:rPr>
                        <a:t>o</a:t>
                      </a:r>
                      <a:r>
                        <a:rPr lang="sq-AL" sz="1400" b="1" dirty="0">
                          <a:effectLst/>
                        </a:rPr>
                        <a:t>nku</a:t>
                      </a:r>
                      <a:r>
                        <a:rPr lang="sq-AL" sz="1400" b="1" spc="10" dirty="0">
                          <a:effectLst/>
                        </a:rPr>
                        <a:t>r</a:t>
                      </a:r>
                      <a:r>
                        <a:rPr lang="sq-AL" sz="1400" b="1" dirty="0">
                          <a:effectLst/>
                        </a:rPr>
                        <a:t>s</a:t>
                      </a:r>
                      <a:r>
                        <a:rPr lang="sq-AL" sz="1400" b="1" spc="10" dirty="0">
                          <a:effectLst/>
                        </a:rPr>
                        <a:t> </a:t>
                      </a:r>
                      <a:r>
                        <a:rPr lang="sq-AL" sz="1400" b="1" spc="15" dirty="0">
                          <a:effectLst/>
                        </a:rPr>
                        <a:t>p</a:t>
                      </a:r>
                      <a:r>
                        <a:rPr lang="sq-AL" sz="1400" b="1" spc="-5" dirty="0">
                          <a:effectLst/>
                        </a:rPr>
                        <a:t>r</a:t>
                      </a:r>
                      <a:r>
                        <a:rPr lang="sq-AL" sz="1400" b="1" dirty="0">
                          <a:effectLst/>
                        </a:rPr>
                        <a:t>oje</a:t>
                      </a:r>
                      <a:r>
                        <a:rPr lang="sq-AL" sz="1400" b="1" spc="-5" dirty="0">
                          <a:effectLst/>
                        </a:rPr>
                        <a:t>k</a:t>
                      </a:r>
                      <a:r>
                        <a:rPr lang="sq-AL" sz="1400" b="1" spc="5" dirty="0">
                          <a:effectLst/>
                        </a:rPr>
                        <a:t>t</a:t>
                      </a:r>
                      <a:r>
                        <a:rPr lang="sq-AL" sz="1400" b="1" dirty="0">
                          <a:effectLst/>
                        </a:rPr>
                        <a:t>i</a:t>
                      </a:r>
                      <a:r>
                        <a:rPr lang="sq-AL" sz="1400" b="1" spc="15" dirty="0">
                          <a:effectLst/>
                        </a:rPr>
                        <a:t>m</a:t>
                      </a:r>
                      <a:r>
                        <a:rPr lang="sq-AL" sz="1400" b="1" dirty="0">
                          <a:effectLst/>
                        </a:rPr>
                        <a:t>i</a:t>
                      </a:r>
                      <a:r>
                        <a:rPr lang="sq-AL" sz="1400" b="1" spc="40" dirty="0">
                          <a:effectLst/>
                        </a:rPr>
                        <a:t> </a:t>
                      </a:r>
                      <a:r>
                        <a:rPr lang="sq-AL" sz="1400" dirty="0">
                          <a:effectLst/>
                        </a:rPr>
                        <a:t>-</a:t>
                      </a:r>
                      <a:r>
                        <a:rPr lang="sq-AL" sz="1400" spc="20" dirty="0">
                          <a:effectLst/>
                        </a:rPr>
                        <a:t> </a:t>
                      </a:r>
                      <a:r>
                        <a:rPr lang="sq-AL" sz="1400" dirty="0">
                          <a:effectLst/>
                        </a:rPr>
                        <a:t>n</a:t>
                      </a:r>
                      <a:r>
                        <a:rPr lang="sq-AL" sz="1400" spc="5" dirty="0">
                          <a:effectLst/>
                        </a:rPr>
                        <a:t>j</a:t>
                      </a:r>
                      <a:r>
                        <a:rPr lang="sq-AL" sz="1400" dirty="0">
                          <a:effectLst/>
                        </a:rPr>
                        <a:t>ë</a:t>
                      </a:r>
                      <a:r>
                        <a:rPr lang="sq-AL" sz="1400" spc="25" dirty="0">
                          <a:effectLst/>
                        </a:rPr>
                        <a:t> </a:t>
                      </a:r>
                      <a:r>
                        <a:rPr lang="sq-AL" sz="1400" dirty="0">
                          <a:effectLst/>
                        </a:rPr>
                        <a:t>pro</a:t>
                      </a:r>
                      <a:r>
                        <a:rPr lang="sq-AL" sz="1400" spc="5" dirty="0">
                          <a:effectLst/>
                        </a:rPr>
                        <a:t>c</a:t>
                      </a:r>
                      <a:r>
                        <a:rPr lang="sq-AL" sz="1400" dirty="0">
                          <a:effectLst/>
                        </a:rPr>
                        <a:t>e</a:t>
                      </a:r>
                      <a:r>
                        <a:rPr lang="sq-AL" sz="1400" spc="-5" dirty="0">
                          <a:effectLst/>
                        </a:rPr>
                        <a:t>d</a:t>
                      </a:r>
                      <a:r>
                        <a:rPr lang="sq-AL" sz="1400" dirty="0">
                          <a:effectLst/>
                        </a:rPr>
                        <a:t>u</a:t>
                      </a:r>
                      <a:r>
                        <a:rPr lang="sq-AL" sz="1400" spc="15" dirty="0">
                          <a:effectLst/>
                        </a:rPr>
                        <a:t>r</a:t>
                      </a:r>
                      <a:r>
                        <a:rPr lang="sq-AL" sz="1400" dirty="0">
                          <a:effectLst/>
                        </a:rPr>
                        <a:t>ë</a:t>
                      </a:r>
                      <a:r>
                        <a:rPr lang="sq-AL" sz="1400" spc="5" dirty="0">
                          <a:effectLst/>
                        </a:rPr>
                        <a:t> </a:t>
                      </a:r>
                      <a:r>
                        <a:rPr lang="sq-AL" sz="1400" dirty="0">
                          <a:effectLst/>
                        </a:rPr>
                        <a:t>pro</a:t>
                      </a:r>
                      <a:r>
                        <a:rPr lang="sq-AL" sz="1400" spc="20" dirty="0">
                          <a:effectLst/>
                        </a:rPr>
                        <a:t>k</a:t>
                      </a:r>
                      <a:r>
                        <a:rPr lang="sq-AL" sz="1400" dirty="0">
                          <a:effectLst/>
                        </a:rPr>
                        <a:t>ur</a:t>
                      </a:r>
                      <a:r>
                        <a:rPr lang="sq-AL" sz="1400" spc="10" dirty="0">
                          <a:effectLst/>
                        </a:rPr>
                        <a:t>i</a:t>
                      </a:r>
                      <a:r>
                        <a:rPr lang="sq-AL" sz="1400" spc="20" dirty="0">
                          <a:effectLst/>
                        </a:rPr>
                        <a:t>m</a:t>
                      </a:r>
                      <a:r>
                        <a:rPr lang="sq-AL" sz="1400" dirty="0">
                          <a:effectLst/>
                        </a:rPr>
                        <a:t>i që</a:t>
                      </a:r>
                      <a:r>
                        <a:rPr lang="sq-AL" sz="1400" spc="5" dirty="0">
                          <a:effectLst/>
                        </a:rPr>
                        <a:t> </a:t>
                      </a:r>
                      <a:r>
                        <a:rPr lang="sq-AL" sz="1400" spc="15" dirty="0">
                          <a:effectLst/>
                        </a:rPr>
                        <a:t>k</a:t>
                      </a:r>
                      <a:r>
                        <a:rPr lang="sq-AL" sz="1400" dirty="0">
                          <a:effectLst/>
                        </a:rPr>
                        <a:t>a</a:t>
                      </a:r>
                      <a:r>
                        <a:rPr lang="sq-AL" sz="1400" spc="15" dirty="0">
                          <a:effectLst/>
                        </a:rPr>
                        <a:t> </a:t>
                      </a:r>
                      <a:r>
                        <a:rPr lang="sq-AL" sz="1400" dirty="0">
                          <a:effectLst/>
                        </a:rPr>
                        <a:t>p</a:t>
                      </a:r>
                      <a:r>
                        <a:rPr lang="sq-AL" sz="1400" spc="-5" dirty="0">
                          <a:effectLst/>
                        </a:rPr>
                        <a:t>ë</a:t>
                      </a:r>
                      <a:r>
                        <a:rPr lang="sq-AL" sz="1400" dirty="0">
                          <a:effectLst/>
                        </a:rPr>
                        <a:t>r</a:t>
                      </a:r>
                      <a:r>
                        <a:rPr lang="sq-AL" sz="1400" spc="20" dirty="0">
                          <a:effectLst/>
                        </a:rPr>
                        <a:t> </a:t>
                      </a:r>
                      <a:r>
                        <a:rPr lang="sq-AL" sz="1400" spc="10" dirty="0">
                          <a:effectLst/>
                        </a:rPr>
                        <a:t>q</a:t>
                      </a:r>
                      <a:r>
                        <a:rPr lang="sq-AL" sz="1400" dirty="0">
                          <a:effectLst/>
                        </a:rPr>
                        <a:t>ë</a:t>
                      </a:r>
                      <a:r>
                        <a:rPr lang="sq-AL" sz="1400" spc="5" dirty="0">
                          <a:effectLst/>
                        </a:rPr>
                        <a:t>l</a:t>
                      </a:r>
                      <a:r>
                        <a:rPr lang="sq-AL" sz="1400" spc="-5" dirty="0">
                          <a:effectLst/>
                        </a:rPr>
                        <a:t>li</a:t>
                      </a:r>
                      <a:r>
                        <a:rPr lang="sq-AL" sz="1400" dirty="0">
                          <a:effectLst/>
                        </a:rPr>
                        <a:t>m</a:t>
                      </a:r>
                      <a:r>
                        <a:rPr lang="sq-AL" sz="1400" spc="35" dirty="0">
                          <a:effectLst/>
                        </a:rPr>
                        <a:t> </a:t>
                      </a:r>
                      <a:r>
                        <a:rPr lang="sq-AL" sz="1400" dirty="0">
                          <a:effectLst/>
                        </a:rPr>
                        <a:t>t</a:t>
                      </a:r>
                      <a:r>
                        <a:rPr lang="sq-AL" sz="1400" spc="-5" dirty="0">
                          <a:effectLst/>
                        </a:rPr>
                        <a:t>’</a:t>
                      </a:r>
                      <a:r>
                        <a:rPr lang="sq-AL" sz="1400" dirty="0">
                          <a:effectLst/>
                        </a:rPr>
                        <a:t>i</a:t>
                      </a:r>
                      <a:r>
                        <a:rPr lang="sq-AL" sz="1400" spc="35" dirty="0">
                          <a:effectLst/>
                        </a:rPr>
                        <a:t> </a:t>
                      </a:r>
                      <a:r>
                        <a:rPr lang="sq-AL" sz="1400" spc="20" dirty="0">
                          <a:effectLst/>
                        </a:rPr>
                        <a:t>m</a:t>
                      </a:r>
                      <a:r>
                        <a:rPr lang="sq-AL" sz="1400" dirty="0">
                          <a:effectLst/>
                        </a:rPr>
                        <a:t>u</a:t>
                      </a:r>
                      <a:r>
                        <a:rPr lang="sq-AL" sz="1400" spc="-5" dirty="0">
                          <a:effectLst/>
                        </a:rPr>
                        <a:t>n</a:t>
                      </a:r>
                      <a:r>
                        <a:rPr lang="sq-AL" sz="1400" dirty="0">
                          <a:effectLst/>
                        </a:rPr>
                        <a:t>d</a:t>
                      </a:r>
                      <a:r>
                        <a:rPr lang="sq-AL" sz="1400" spc="-5" dirty="0">
                          <a:effectLst/>
                        </a:rPr>
                        <a:t>ë</a:t>
                      </a:r>
                      <a:r>
                        <a:rPr lang="sq-AL" sz="1400" spc="5" dirty="0">
                          <a:effectLst/>
                        </a:rPr>
                        <a:t>s</a:t>
                      </a:r>
                      <a:r>
                        <a:rPr lang="sq-AL" sz="1400" spc="-15" dirty="0">
                          <a:effectLst/>
                        </a:rPr>
                        <a:t>o</a:t>
                      </a:r>
                      <a:r>
                        <a:rPr lang="sq-AL" sz="1400" dirty="0">
                          <a:effectLst/>
                        </a:rPr>
                        <a:t>j a</a:t>
                      </a:r>
                      <a:r>
                        <a:rPr lang="sq-AL" sz="1400" spc="-5" dirty="0">
                          <a:effectLst/>
                        </a:rPr>
                        <a:t>u</a:t>
                      </a:r>
                      <a:r>
                        <a:rPr lang="sq-AL" sz="1400" dirty="0">
                          <a:effectLst/>
                        </a:rPr>
                        <a:t>tor</a:t>
                      </a:r>
                      <a:r>
                        <a:rPr lang="sq-AL" sz="1400" spc="10" dirty="0">
                          <a:effectLst/>
                        </a:rPr>
                        <a:t>i</a:t>
                      </a:r>
                      <a:r>
                        <a:rPr lang="sq-AL" sz="1400" dirty="0">
                          <a:effectLst/>
                        </a:rPr>
                        <a:t>te</a:t>
                      </a:r>
                      <a:r>
                        <a:rPr lang="sq-AL" sz="1400" spc="5" dirty="0">
                          <a:effectLst/>
                        </a:rPr>
                        <a:t>t</a:t>
                      </a:r>
                      <a:r>
                        <a:rPr lang="sq-AL" sz="1400" spc="-5" dirty="0">
                          <a:effectLst/>
                        </a:rPr>
                        <a:t>i</a:t>
                      </a:r>
                      <a:r>
                        <a:rPr lang="sq-AL" sz="1400" dirty="0">
                          <a:effectLst/>
                        </a:rPr>
                        <a:t>t</a:t>
                      </a:r>
                      <a:r>
                        <a:rPr lang="sq-AL" sz="1400" spc="15" dirty="0">
                          <a:effectLst/>
                        </a:rPr>
                        <a:t> k</a:t>
                      </a:r>
                      <a:r>
                        <a:rPr lang="sq-AL" sz="1400" dirty="0">
                          <a:effectLst/>
                        </a:rPr>
                        <a:t>o</a:t>
                      </a:r>
                      <a:r>
                        <a:rPr lang="sq-AL" sz="1400" spc="-5" dirty="0">
                          <a:effectLst/>
                        </a:rPr>
                        <a:t>n</a:t>
                      </a:r>
                      <a:r>
                        <a:rPr lang="sq-AL" sz="1400" dirty="0">
                          <a:effectLst/>
                        </a:rPr>
                        <a:t>tra</a:t>
                      </a:r>
                      <a:r>
                        <a:rPr lang="sq-AL" sz="1400" spc="15" dirty="0">
                          <a:effectLst/>
                        </a:rPr>
                        <a:t>k</a:t>
                      </a:r>
                      <a:r>
                        <a:rPr lang="sq-AL" sz="1400" dirty="0">
                          <a:effectLst/>
                        </a:rPr>
                        <a:t>tu</a:t>
                      </a:r>
                      <a:r>
                        <a:rPr lang="sq-AL" sz="1400" spc="-5" dirty="0">
                          <a:effectLst/>
                        </a:rPr>
                        <a:t>e</a:t>
                      </a:r>
                      <a:r>
                        <a:rPr lang="sq-AL" sz="1400" dirty="0">
                          <a:effectLst/>
                        </a:rPr>
                        <a:t>s</a:t>
                      </a:r>
                      <a:r>
                        <a:rPr lang="sq-AL" sz="1400" spc="15" dirty="0">
                          <a:effectLst/>
                        </a:rPr>
                        <a:t> </a:t>
                      </a:r>
                      <a:r>
                        <a:rPr lang="sq-AL" sz="1400" dirty="0">
                          <a:effectLst/>
                        </a:rPr>
                        <a:t>të</a:t>
                      </a:r>
                      <a:r>
                        <a:rPr lang="sq-AL" sz="1400" spc="5" dirty="0">
                          <a:effectLst/>
                        </a:rPr>
                        <a:t> </a:t>
                      </a:r>
                      <a:r>
                        <a:rPr lang="sq-AL" sz="1400" spc="10" dirty="0">
                          <a:effectLst/>
                        </a:rPr>
                        <a:t>f</a:t>
                      </a:r>
                      <a:r>
                        <a:rPr lang="sq-AL" sz="1400" spc="-5" dirty="0">
                          <a:effectLst/>
                        </a:rPr>
                        <a:t>i</a:t>
                      </a:r>
                      <a:r>
                        <a:rPr lang="sq-AL" sz="1400" spc="10" dirty="0">
                          <a:effectLst/>
                        </a:rPr>
                        <a:t>t</a:t>
                      </a:r>
                      <a:r>
                        <a:rPr lang="sq-AL" sz="1400" dirty="0">
                          <a:effectLst/>
                        </a:rPr>
                        <a:t>oj</a:t>
                      </a:r>
                      <a:r>
                        <a:rPr lang="sq-AL" sz="1400" spc="15" dirty="0">
                          <a:effectLst/>
                        </a:rPr>
                        <a:t> </a:t>
                      </a:r>
                      <a:r>
                        <a:rPr lang="sq-AL" sz="1400" b="1" dirty="0">
                          <a:solidFill>
                            <a:srgbClr val="FF0000"/>
                          </a:solidFill>
                          <a:effectLst/>
                        </a:rPr>
                        <a:t>n</a:t>
                      </a:r>
                      <a:r>
                        <a:rPr lang="sq-AL" sz="1400" b="1" spc="5" dirty="0">
                          <a:solidFill>
                            <a:srgbClr val="FF0000"/>
                          </a:solidFill>
                          <a:effectLst/>
                        </a:rPr>
                        <a:t>j</a:t>
                      </a:r>
                      <a:r>
                        <a:rPr lang="sq-AL" sz="1400" b="1" dirty="0">
                          <a:solidFill>
                            <a:srgbClr val="FF0000"/>
                          </a:solidFill>
                          <a:effectLst/>
                        </a:rPr>
                        <a:t>ë</a:t>
                      </a:r>
                      <a:r>
                        <a:rPr lang="sq-AL" sz="1400" b="1" spc="10" dirty="0">
                          <a:solidFill>
                            <a:srgbClr val="FF0000"/>
                          </a:solidFill>
                          <a:effectLst/>
                        </a:rPr>
                        <a:t> </a:t>
                      </a:r>
                      <a:r>
                        <a:rPr lang="sq-AL" sz="1400" b="1" dirty="0">
                          <a:solidFill>
                            <a:srgbClr val="FF0000"/>
                          </a:solidFill>
                          <a:effectLst/>
                        </a:rPr>
                        <a:t>p</a:t>
                      </a:r>
                      <a:r>
                        <a:rPr lang="sq-AL" sz="1400" b="1" spc="5" dirty="0">
                          <a:solidFill>
                            <a:srgbClr val="FF0000"/>
                          </a:solidFill>
                          <a:effectLst/>
                        </a:rPr>
                        <a:t>l</a:t>
                      </a:r>
                      <a:r>
                        <a:rPr lang="sq-AL" sz="1400" b="1" dirty="0">
                          <a:solidFill>
                            <a:srgbClr val="FF0000"/>
                          </a:solidFill>
                          <a:effectLst/>
                        </a:rPr>
                        <a:t>an</a:t>
                      </a:r>
                      <a:r>
                        <a:rPr lang="sq-AL" sz="1400" b="1" spc="20" dirty="0">
                          <a:solidFill>
                            <a:srgbClr val="FF0000"/>
                          </a:solidFill>
                          <a:effectLst/>
                        </a:rPr>
                        <a:t> </a:t>
                      </a:r>
                      <a:r>
                        <a:rPr lang="sq-AL" sz="1400" b="1" dirty="0">
                          <a:solidFill>
                            <a:srgbClr val="FF0000"/>
                          </a:solidFill>
                          <a:effectLst/>
                        </a:rPr>
                        <a:t>o</a:t>
                      </a:r>
                      <a:r>
                        <a:rPr lang="sq-AL" sz="1400" b="1" spc="5" dirty="0">
                          <a:solidFill>
                            <a:srgbClr val="FF0000"/>
                          </a:solidFill>
                          <a:effectLst/>
                        </a:rPr>
                        <a:t>s</a:t>
                      </a:r>
                      <a:r>
                        <a:rPr lang="sq-AL" sz="1400" b="1" dirty="0">
                          <a:solidFill>
                            <a:srgbClr val="FF0000"/>
                          </a:solidFill>
                          <a:effectLst/>
                        </a:rPr>
                        <a:t>e</a:t>
                      </a:r>
                      <a:r>
                        <a:rPr lang="sq-AL" sz="1400" b="1" spc="10" dirty="0">
                          <a:solidFill>
                            <a:srgbClr val="FF0000"/>
                          </a:solidFill>
                          <a:effectLst/>
                        </a:rPr>
                        <a:t> </a:t>
                      </a:r>
                      <a:r>
                        <a:rPr lang="sq-AL" sz="1400" b="1" dirty="0">
                          <a:solidFill>
                            <a:srgbClr val="FF0000"/>
                          </a:solidFill>
                          <a:effectLst/>
                        </a:rPr>
                        <a:t>n</a:t>
                      </a:r>
                      <a:r>
                        <a:rPr lang="sq-AL" sz="1400" b="1" spc="5" dirty="0">
                          <a:solidFill>
                            <a:srgbClr val="FF0000"/>
                          </a:solidFill>
                          <a:effectLst/>
                        </a:rPr>
                        <a:t>j</a:t>
                      </a:r>
                      <a:r>
                        <a:rPr lang="sq-AL" sz="1400" b="1" dirty="0">
                          <a:solidFill>
                            <a:srgbClr val="FF0000"/>
                          </a:solidFill>
                          <a:effectLst/>
                        </a:rPr>
                        <a:t>ë</a:t>
                      </a:r>
                      <a:r>
                        <a:rPr lang="sq-AL" sz="1400" b="1" spc="20" dirty="0">
                          <a:solidFill>
                            <a:srgbClr val="FF0000"/>
                          </a:solidFill>
                          <a:effectLst/>
                        </a:rPr>
                        <a:t> </a:t>
                      </a:r>
                      <a:r>
                        <a:rPr lang="sq-AL" sz="1400" b="1" dirty="0">
                          <a:solidFill>
                            <a:srgbClr val="FF0000"/>
                          </a:solidFill>
                          <a:effectLst/>
                        </a:rPr>
                        <a:t>pro</a:t>
                      </a:r>
                      <a:r>
                        <a:rPr lang="sq-AL" sz="1400" b="1" spc="5" dirty="0">
                          <a:solidFill>
                            <a:srgbClr val="FF0000"/>
                          </a:solidFill>
                          <a:effectLst/>
                        </a:rPr>
                        <a:t>j</a:t>
                      </a:r>
                      <a:r>
                        <a:rPr lang="sq-AL" sz="1400" b="1" dirty="0">
                          <a:solidFill>
                            <a:srgbClr val="FF0000"/>
                          </a:solidFill>
                          <a:effectLst/>
                        </a:rPr>
                        <a:t>e</a:t>
                      </a:r>
                      <a:r>
                        <a:rPr lang="sq-AL" sz="1400" b="1" spc="15" dirty="0">
                          <a:solidFill>
                            <a:srgbClr val="FF0000"/>
                          </a:solidFill>
                          <a:effectLst/>
                        </a:rPr>
                        <a:t>k</a:t>
                      </a:r>
                      <a:r>
                        <a:rPr lang="sq-AL" sz="1400" b="1" dirty="0">
                          <a:solidFill>
                            <a:srgbClr val="FF0000"/>
                          </a:solidFill>
                          <a:effectLst/>
                        </a:rPr>
                        <a:t>t të</a:t>
                      </a:r>
                      <a:r>
                        <a:rPr lang="sq-AL" sz="1400" b="1" spc="15" dirty="0">
                          <a:solidFill>
                            <a:srgbClr val="FF0000"/>
                          </a:solidFill>
                          <a:effectLst/>
                        </a:rPr>
                        <a:t> </a:t>
                      </a:r>
                      <a:r>
                        <a:rPr lang="sq-AL" sz="1400" b="1" spc="-5" dirty="0">
                          <a:solidFill>
                            <a:srgbClr val="FF0000"/>
                          </a:solidFill>
                          <a:effectLst/>
                        </a:rPr>
                        <a:t>z</a:t>
                      </a:r>
                      <a:r>
                        <a:rPr lang="sq-AL" sz="1400" b="1" dirty="0">
                          <a:solidFill>
                            <a:srgbClr val="FF0000"/>
                          </a:solidFill>
                          <a:effectLst/>
                        </a:rPr>
                        <a:t>g</a:t>
                      </a:r>
                      <a:r>
                        <a:rPr lang="sq-AL" sz="1400" b="1" spc="5" dirty="0">
                          <a:solidFill>
                            <a:srgbClr val="FF0000"/>
                          </a:solidFill>
                          <a:effectLst/>
                        </a:rPr>
                        <a:t>j</a:t>
                      </a:r>
                      <a:r>
                        <a:rPr lang="sq-AL" sz="1400" b="1" dirty="0">
                          <a:solidFill>
                            <a:srgbClr val="FF0000"/>
                          </a:solidFill>
                          <a:effectLst/>
                        </a:rPr>
                        <a:t>e</a:t>
                      </a:r>
                      <a:r>
                        <a:rPr lang="sq-AL" sz="1400" b="1" spc="5" dirty="0">
                          <a:solidFill>
                            <a:srgbClr val="FF0000"/>
                          </a:solidFill>
                          <a:effectLst/>
                        </a:rPr>
                        <a:t>d</a:t>
                      </a:r>
                      <a:r>
                        <a:rPr lang="sq-AL" sz="1400" b="1" dirty="0">
                          <a:solidFill>
                            <a:srgbClr val="FF0000"/>
                          </a:solidFill>
                          <a:effectLst/>
                        </a:rPr>
                        <a:t>h</a:t>
                      </a:r>
                      <a:r>
                        <a:rPr lang="sq-AL" sz="1400" b="1" spc="-5" dirty="0">
                          <a:solidFill>
                            <a:srgbClr val="FF0000"/>
                          </a:solidFill>
                          <a:effectLst/>
                        </a:rPr>
                        <a:t>u</a:t>
                      </a:r>
                      <a:r>
                        <a:rPr lang="sq-AL" sz="1400" b="1" dirty="0">
                          <a:solidFill>
                            <a:srgbClr val="FF0000"/>
                          </a:solidFill>
                          <a:effectLst/>
                        </a:rPr>
                        <a:t>r</a:t>
                      </a:r>
                      <a:r>
                        <a:rPr lang="sq-AL" sz="1400" b="1" spc="15" dirty="0">
                          <a:solidFill>
                            <a:srgbClr val="FF0000"/>
                          </a:solidFill>
                          <a:effectLst/>
                        </a:rPr>
                        <a:t> </a:t>
                      </a:r>
                      <a:r>
                        <a:rPr lang="sq-AL" sz="1400" b="1" spc="10" dirty="0">
                          <a:solidFill>
                            <a:srgbClr val="FF0000"/>
                          </a:solidFill>
                          <a:effectLst/>
                        </a:rPr>
                        <a:t>n</a:t>
                      </a:r>
                      <a:r>
                        <a:rPr lang="sq-AL" sz="1400" b="1" dirty="0">
                          <a:solidFill>
                            <a:srgbClr val="FF0000"/>
                          </a:solidFill>
                          <a:effectLst/>
                        </a:rPr>
                        <a:t>ga</a:t>
                      </a:r>
                      <a:r>
                        <a:rPr lang="sq-AL" sz="1400" b="1" spc="20" dirty="0">
                          <a:solidFill>
                            <a:srgbClr val="FF0000"/>
                          </a:solidFill>
                          <a:effectLst/>
                        </a:rPr>
                        <a:t> </a:t>
                      </a:r>
                      <a:r>
                        <a:rPr lang="sq-AL" sz="1400" b="1" dirty="0">
                          <a:solidFill>
                            <a:srgbClr val="FF0000"/>
                          </a:solidFill>
                          <a:effectLst/>
                        </a:rPr>
                        <a:t>n</a:t>
                      </a:r>
                      <a:r>
                        <a:rPr lang="sq-AL" sz="1400" b="1" spc="5" dirty="0">
                          <a:solidFill>
                            <a:srgbClr val="FF0000"/>
                          </a:solidFill>
                          <a:effectLst/>
                        </a:rPr>
                        <a:t>j</a:t>
                      </a:r>
                      <a:r>
                        <a:rPr lang="sq-AL" sz="1400" b="1" dirty="0">
                          <a:solidFill>
                            <a:srgbClr val="FF0000"/>
                          </a:solidFill>
                          <a:effectLst/>
                        </a:rPr>
                        <a:t>ë</a:t>
                      </a:r>
                      <a:r>
                        <a:rPr lang="sq-AL" sz="1400" b="1" spc="10" dirty="0">
                          <a:solidFill>
                            <a:srgbClr val="FF0000"/>
                          </a:solidFill>
                          <a:effectLst/>
                        </a:rPr>
                        <a:t> </a:t>
                      </a:r>
                      <a:r>
                        <a:rPr lang="sq-AL" sz="1400" b="1" spc="5" dirty="0">
                          <a:solidFill>
                            <a:srgbClr val="FF0000"/>
                          </a:solidFill>
                          <a:effectLst/>
                        </a:rPr>
                        <a:t>j</a:t>
                      </a:r>
                      <a:r>
                        <a:rPr lang="sq-AL" sz="1400" b="1" dirty="0">
                          <a:solidFill>
                            <a:srgbClr val="FF0000"/>
                          </a:solidFill>
                          <a:effectLst/>
                        </a:rPr>
                        <a:t>uri</a:t>
                      </a:r>
                      <a:r>
                        <a:rPr lang="sq-AL" sz="1400" dirty="0">
                          <a:effectLst/>
                        </a:rPr>
                        <a:t>,</a:t>
                      </a:r>
                      <a:r>
                        <a:rPr lang="sq-AL" sz="1400" spc="20" dirty="0">
                          <a:effectLst/>
                        </a:rPr>
                        <a:t> </a:t>
                      </a:r>
                      <a:r>
                        <a:rPr lang="sq-AL" sz="1400" b="1" dirty="0">
                          <a:solidFill>
                            <a:srgbClr val="FF0000"/>
                          </a:solidFill>
                          <a:effectLst/>
                        </a:rPr>
                        <a:t>p</a:t>
                      </a:r>
                      <a:r>
                        <a:rPr lang="sq-AL" sz="1400" b="1" spc="-5" dirty="0">
                          <a:solidFill>
                            <a:srgbClr val="FF0000"/>
                          </a:solidFill>
                          <a:effectLst/>
                        </a:rPr>
                        <a:t>a</a:t>
                      </a:r>
                      <a:r>
                        <a:rPr lang="sq-AL" sz="1400" b="1" spc="5" dirty="0">
                          <a:solidFill>
                            <a:srgbClr val="FF0000"/>
                          </a:solidFill>
                          <a:effectLst/>
                        </a:rPr>
                        <a:t>s</a:t>
                      </a:r>
                      <a:r>
                        <a:rPr lang="sq-AL" sz="1400" b="1" dirty="0">
                          <a:solidFill>
                            <a:srgbClr val="FF0000"/>
                          </a:solidFill>
                          <a:effectLst/>
                        </a:rPr>
                        <a:t>i</a:t>
                      </a:r>
                      <a:r>
                        <a:rPr lang="sq-AL" sz="1400" b="1" spc="5" dirty="0">
                          <a:solidFill>
                            <a:srgbClr val="FF0000"/>
                          </a:solidFill>
                          <a:effectLst/>
                        </a:rPr>
                        <a:t> </a:t>
                      </a:r>
                      <a:r>
                        <a:rPr lang="sq-AL" sz="1400" b="1" spc="10" dirty="0">
                          <a:solidFill>
                            <a:srgbClr val="FF0000"/>
                          </a:solidFill>
                          <a:effectLst/>
                        </a:rPr>
                        <a:t>q</a:t>
                      </a:r>
                      <a:r>
                        <a:rPr lang="sq-AL" sz="1400" b="1" dirty="0">
                          <a:solidFill>
                            <a:srgbClr val="FF0000"/>
                          </a:solidFill>
                          <a:effectLst/>
                        </a:rPr>
                        <a:t>ë ë</a:t>
                      </a:r>
                      <a:r>
                        <a:rPr lang="sq-AL" sz="1400" b="1" spc="5" dirty="0">
                          <a:solidFill>
                            <a:srgbClr val="FF0000"/>
                          </a:solidFill>
                          <a:effectLst/>
                        </a:rPr>
                        <a:t>s</a:t>
                      </a:r>
                      <a:r>
                        <a:rPr lang="sq-AL" sz="1400" b="1" dirty="0">
                          <a:solidFill>
                            <a:srgbClr val="FF0000"/>
                          </a:solidFill>
                          <a:effectLst/>
                        </a:rPr>
                        <a:t>htë </a:t>
                      </a:r>
                      <a:r>
                        <a:rPr lang="sq-AL" sz="1400" b="1" spc="10" dirty="0">
                          <a:solidFill>
                            <a:srgbClr val="FF0000"/>
                          </a:solidFill>
                          <a:effectLst/>
                        </a:rPr>
                        <a:t> </a:t>
                      </a:r>
                      <a:r>
                        <a:rPr lang="sq-AL" sz="1400" b="1" spc="-5" dirty="0">
                          <a:solidFill>
                            <a:srgbClr val="FF0000"/>
                          </a:solidFill>
                          <a:effectLst/>
                        </a:rPr>
                        <a:t>v</a:t>
                      </a:r>
                      <a:r>
                        <a:rPr lang="sq-AL" sz="1400" b="1" spc="10" dirty="0">
                          <a:solidFill>
                            <a:srgbClr val="FF0000"/>
                          </a:solidFill>
                          <a:effectLst/>
                        </a:rPr>
                        <a:t>ë</a:t>
                      </a:r>
                      <a:r>
                        <a:rPr lang="sq-AL" sz="1400" b="1" dirty="0">
                          <a:solidFill>
                            <a:srgbClr val="FF0000"/>
                          </a:solidFill>
                          <a:effectLst/>
                        </a:rPr>
                        <a:t>në</a:t>
                      </a:r>
                      <a:r>
                        <a:rPr lang="sq-AL" sz="1400" b="1" spc="275" dirty="0">
                          <a:solidFill>
                            <a:srgbClr val="FF0000"/>
                          </a:solidFill>
                          <a:effectLst/>
                        </a:rPr>
                        <a:t> </a:t>
                      </a:r>
                      <a:r>
                        <a:rPr lang="sq-AL" sz="1400" b="1" spc="10" dirty="0">
                          <a:solidFill>
                            <a:srgbClr val="FF0000"/>
                          </a:solidFill>
                          <a:effectLst/>
                        </a:rPr>
                        <a:t>n</a:t>
                      </a:r>
                      <a:r>
                        <a:rPr lang="sq-AL" sz="1400" b="1" dirty="0">
                          <a:solidFill>
                            <a:srgbClr val="FF0000"/>
                          </a:solidFill>
                          <a:effectLst/>
                        </a:rPr>
                        <a:t>ë</a:t>
                      </a:r>
                      <a:r>
                        <a:rPr lang="sq-AL" sz="1400" b="1" spc="275" dirty="0">
                          <a:solidFill>
                            <a:srgbClr val="FF0000"/>
                          </a:solidFill>
                          <a:effectLst/>
                        </a:rPr>
                        <a:t> </a:t>
                      </a:r>
                      <a:r>
                        <a:rPr lang="sq-AL" sz="1400" b="1" spc="15" dirty="0">
                          <a:solidFill>
                            <a:srgbClr val="FF0000"/>
                          </a:solidFill>
                          <a:effectLst/>
                        </a:rPr>
                        <a:t>k</a:t>
                      </a:r>
                      <a:r>
                        <a:rPr lang="sq-AL" sz="1400" b="1" dirty="0">
                          <a:solidFill>
                            <a:srgbClr val="FF0000"/>
                          </a:solidFill>
                          <a:effectLst/>
                        </a:rPr>
                        <a:t>o</a:t>
                      </a:r>
                      <a:r>
                        <a:rPr lang="sq-AL" sz="1400" b="1" spc="-5" dirty="0">
                          <a:solidFill>
                            <a:srgbClr val="FF0000"/>
                          </a:solidFill>
                          <a:effectLst/>
                        </a:rPr>
                        <a:t>n</a:t>
                      </a:r>
                      <a:r>
                        <a:rPr lang="sq-AL" sz="1400" b="1" spc="15" dirty="0">
                          <a:solidFill>
                            <a:srgbClr val="FF0000"/>
                          </a:solidFill>
                          <a:effectLst/>
                        </a:rPr>
                        <a:t>k</a:t>
                      </a:r>
                      <a:r>
                        <a:rPr lang="sq-AL" sz="1400" b="1" dirty="0">
                          <a:solidFill>
                            <a:srgbClr val="FF0000"/>
                          </a:solidFill>
                          <a:effectLst/>
                        </a:rPr>
                        <a:t>ur</a:t>
                      </a:r>
                      <a:r>
                        <a:rPr lang="sq-AL" sz="1400" b="1" spc="5" dirty="0">
                          <a:solidFill>
                            <a:srgbClr val="FF0000"/>
                          </a:solidFill>
                          <a:effectLst/>
                        </a:rPr>
                        <a:t>r</a:t>
                      </a:r>
                      <a:r>
                        <a:rPr lang="sq-AL" sz="1400" b="1" spc="-15" dirty="0">
                          <a:solidFill>
                            <a:srgbClr val="FF0000"/>
                          </a:solidFill>
                          <a:effectLst/>
                        </a:rPr>
                        <a:t>i</a:t>
                      </a:r>
                      <a:r>
                        <a:rPr lang="sq-AL" sz="1400" b="1" dirty="0">
                          <a:solidFill>
                            <a:srgbClr val="FF0000"/>
                          </a:solidFill>
                          <a:effectLst/>
                        </a:rPr>
                        <a:t>m </a:t>
                      </a:r>
                      <a:r>
                        <a:rPr lang="sq-AL" sz="1400" b="1" spc="10" dirty="0">
                          <a:solidFill>
                            <a:srgbClr val="FF0000"/>
                          </a:solidFill>
                          <a:effectLst/>
                        </a:rPr>
                        <a:t> </a:t>
                      </a:r>
                      <a:r>
                        <a:rPr lang="sq-AL" sz="1400" b="1" spc="20" dirty="0">
                          <a:solidFill>
                            <a:srgbClr val="FF0000"/>
                          </a:solidFill>
                          <a:effectLst/>
                        </a:rPr>
                        <a:t>m</a:t>
                      </a:r>
                      <a:r>
                        <a:rPr lang="sq-AL" sz="1400" b="1" dirty="0">
                          <a:solidFill>
                            <a:srgbClr val="FF0000"/>
                          </a:solidFill>
                          <a:effectLst/>
                        </a:rPr>
                        <a:t>e</a:t>
                      </a:r>
                      <a:r>
                        <a:rPr lang="sq-AL" sz="1400" b="1" spc="270" dirty="0">
                          <a:solidFill>
                            <a:srgbClr val="FF0000"/>
                          </a:solidFill>
                          <a:effectLst/>
                        </a:rPr>
                        <a:t> </a:t>
                      </a:r>
                      <a:r>
                        <a:rPr lang="sq-AL" sz="1400" b="1" dirty="0">
                          <a:solidFill>
                            <a:srgbClr val="FF0000"/>
                          </a:solidFill>
                          <a:effectLst/>
                        </a:rPr>
                        <a:t>o</a:t>
                      </a:r>
                      <a:r>
                        <a:rPr lang="sq-AL" sz="1400" b="1" spc="5" dirty="0">
                          <a:solidFill>
                            <a:srgbClr val="FF0000"/>
                          </a:solidFill>
                          <a:effectLst/>
                        </a:rPr>
                        <a:t>s</a:t>
                      </a:r>
                      <a:r>
                        <a:rPr lang="sq-AL" sz="1400" b="1" dirty="0">
                          <a:solidFill>
                            <a:srgbClr val="FF0000"/>
                          </a:solidFill>
                          <a:effectLst/>
                        </a:rPr>
                        <a:t>e</a:t>
                      </a:r>
                      <a:r>
                        <a:rPr lang="sq-AL" sz="1400" b="1" spc="275" dirty="0">
                          <a:solidFill>
                            <a:srgbClr val="FF0000"/>
                          </a:solidFill>
                          <a:effectLst/>
                        </a:rPr>
                        <a:t> </a:t>
                      </a:r>
                      <a:r>
                        <a:rPr lang="sq-AL" sz="1400" b="1" dirty="0">
                          <a:solidFill>
                            <a:srgbClr val="FF0000"/>
                          </a:solidFill>
                          <a:effectLst/>
                        </a:rPr>
                        <a:t>pa</a:t>
                      </a:r>
                      <a:r>
                        <a:rPr lang="sq-AL" sz="1400" b="1" spc="265" dirty="0">
                          <a:solidFill>
                            <a:srgbClr val="FF0000"/>
                          </a:solidFill>
                          <a:effectLst/>
                        </a:rPr>
                        <a:t> </a:t>
                      </a:r>
                      <a:r>
                        <a:rPr lang="sq-AL" sz="1400" b="1" spc="5" dirty="0">
                          <a:solidFill>
                            <a:srgbClr val="FF0000"/>
                          </a:solidFill>
                          <a:effectLst/>
                        </a:rPr>
                        <a:t>s</a:t>
                      </a:r>
                      <a:r>
                        <a:rPr lang="sq-AL" sz="1400" b="1" dirty="0">
                          <a:solidFill>
                            <a:srgbClr val="FF0000"/>
                          </a:solidFill>
                          <a:effectLst/>
                        </a:rPr>
                        <a:t>h</a:t>
                      </a:r>
                      <a:r>
                        <a:rPr lang="sq-AL" sz="1400" b="1" spc="5" dirty="0">
                          <a:solidFill>
                            <a:srgbClr val="FF0000"/>
                          </a:solidFill>
                          <a:effectLst/>
                        </a:rPr>
                        <a:t>p</a:t>
                      </a:r>
                      <a:r>
                        <a:rPr lang="sq-AL" sz="1400" b="1" dirty="0">
                          <a:solidFill>
                            <a:srgbClr val="FF0000"/>
                          </a:solidFill>
                          <a:effectLst/>
                        </a:rPr>
                        <a:t>ërb</a:t>
                      </a:r>
                      <a:r>
                        <a:rPr lang="sq-AL" sz="1400" b="1" spc="5" dirty="0">
                          <a:solidFill>
                            <a:srgbClr val="FF0000"/>
                          </a:solidFill>
                          <a:effectLst/>
                        </a:rPr>
                        <a:t>l</a:t>
                      </a:r>
                      <a:r>
                        <a:rPr lang="sq-AL" sz="1400" b="1" spc="-5" dirty="0">
                          <a:solidFill>
                            <a:srgbClr val="FF0000"/>
                          </a:solidFill>
                          <a:effectLst/>
                        </a:rPr>
                        <a:t>i</a:t>
                      </a:r>
                      <a:r>
                        <a:rPr lang="sq-AL" sz="1400" b="1" spc="20" dirty="0">
                          <a:solidFill>
                            <a:srgbClr val="FF0000"/>
                          </a:solidFill>
                          <a:effectLst/>
                        </a:rPr>
                        <a:t>m</a:t>
                      </a:r>
                      <a:r>
                        <a:rPr lang="sq-AL" sz="1400" b="1" dirty="0">
                          <a:solidFill>
                            <a:srgbClr val="FF0000"/>
                          </a:solidFill>
                          <a:effectLst/>
                        </a:rPr>
                        <a:t>,  </a:t>
                      </a:r>
                      <a:r>
                        <a:rPr lang="sq-AL" sz="1400" spc="-5" dirty="0">
                          <a:effectLst/>
                        </a:rPr>
                        <a:t>v</a:t>
                      </a:r>
                      <a:r>
                        <a:rPr lang="sq-AL" sz="1400" dirty="0">
                          <a:effectLst/>
                        </a:rPr>
                        <a:t>e</a:t>
                      </a:r>
                      <a:r>
                        <a:rPr lang="sq-AL" sz="1400" spc="5" dirty="0">
                          <a:effectLst/>
                        </a:rPr>
                        <a:t>ç</a:t>
                      </a:r>
                      <a:r>
                        <a:rPr lang="sq-AL" sz="1400" dirty="0">
                          <a:effectLst/>
                        </a:rPr>
                        <a:t>a</a:t>
                      </a:r>
                      <a:r>
                        <a:rPr lang="sq-AL" sz="1400" spc="-5" dirty="0">
                          <a:effectLst/>
                        </a:rPr>
                        <a:t>n</a:t>
                      </a:r>
                      <a:r>
                        <a:rPr lang="sq-AL" sz="1400" dirty="0">
                          <a:effectLst/>
                        </a:rPr>
                        <a:t>ëris</a:t>
                      </a:r>
                      <a:r>
                        <a:rPr lang="sq-AL" sz="1400" spc="45" dirty="0">
                          <a:effectLst/>
                        </a:rPr>
                        <a:t>h</a:t>
                      </a:r>
                      <a:r>
                        <a:rPr lang="sq-AL" sz="1400" dirty="0">
                          <a:effectLst/>
                        </a:rPr>
                        <a:t>t  në  </a:t>
                      </a:r>
                      <a:r>
                        <a:rPr lang="sq-AL" sz="1400" spc="5" dirty="0">
                          <a:effectLst/>
                        </a:rPr>
                        <a:t>s</a:t>
                      </a:r>
                      <a:r>
                        <a:rPr lang="sq-AL" sz="1400" spc="10" dirty="0">
                          <a:effectLst/>
                        </a:rPr>
                        <a:t>f</a:t>
                      </a:r>
                      <a:r>
                        <a:rPr lang="sq-AL" sz="1400" dirty="0">
                          <a:effectLst/>
                        </a:rPr>
                        <a:t>erat  e</a:t>
                      </a:r>
                      <a:r>
                        <a:rPr lang="sq-AL" sz="1400" spc="275" dirty="0">
                          <a:effectLst/>
                        </a:rPr>
                        <a:t> </a:t>
                      </a:r>
                      <a:r>
                        <a:rPr lang="sq-AL" sz="1400" spc="10" dirty="0">
                          <a:effectLst/>
                        </a:rPr>
                        <a:t>p</a:t>
                      </a:r>
                      <a:r>
                        <a:rPr lang="sq-AL" sz="1400" spc="5" dirty="0">
                          <a:effectLst/>
                        </a:rPr>
                        <a:t>l</a:t>
                      </a:r>
                      <a:r>
                        <a:rPr lang="sq-AL" sz="1400" dirty="0">
                          <a:effectLst/>
                        </a:rPr>
                        <a:t>a</a:t>
                      </a:r>
                      <a:r>
                        <a:rPr lang="sq-AL" sz="1400" spc="-5" dirty="0">
                          <a:effectLst/>
                        </a:rPr>
                        <a:t>ni</a:t>
                      </a:r>
                      <a:r>
                        <a:rPr lang="sq-AL" sz="1400" spc="10" dirty="0">
                          <a:effectLst/>
                        </a:rPr>
                        <a:t>f</a:t>
                      </a:r>
                      <a:r>
                        <a:rPr lang="sq-AL" sz="1400" spc="-5" dirty="0">
                          <a:effectLst/>
                        </a:rPr>
                        <a:t>i</a:t>
                      </a:r>
                      <a:r>
                        <a:rPr lang="sq-AL" sz="1400" spc="15" dirty="0">
                          <a:effectLst/>
                        </a:rPr>
                        <a:t>k</a:t>
                      </a:r>
                      <a:r>
                        <a:rPr lang="sq-AL" sz="1400" spc="-15" dirty="0">
                          <a:effectLst/>
                        </a:rPr>
                        <a:t>i</a:t>
                      </a:r>
                      <a:r>
                        <a:rPr lang="sq-AL" sz="1400" spc="20" dirty="0">
                          <a:effectLst/>
                        </a:rPr>
                        <a:t>m</a:t>
                      </a:r>
                      <a:r>
                        <a:rPr lang="sq-AL" sz="1400" spc="-5" dirty="0">
                          <a:effectLst/>
                        </a:rPr>
                        <a:t>i</a:t>
                      </a:r>
                      <a:r>
                        <a:rPr lang="sq-AL" sz="1400" dirty="0">
                          <a:effectLst/>
                        </a:rPr>
                        <a:t>t h</a:t>
                      </a:r>
                      <a:r>
                        <a:rPr lang="sq-AL" sz="1400" spc="-5" dirty="0">
                          <a:effectLst/>
                        </a:rPr>
                        <a:t>a</a:t>
                      </a:r>
                      <a:r>
                        <a:rPr lang="sq-AL" sz="1400" dirty="0">
                          <a:effectLst/>
                        </a:rPr>
                        <a:t>p</a:t>
                      </a:r>
                      <a:r>
                        <a:rPr lang="sq-AL" sz="1400" spc="-5" dirty="0">
                          <a:effectLst/>
                        </a:rPr>
                        <a:t>ë</a:t>
                      </a:r>
                      <a:r>
                        <a:rPr lang="sq-AL" sz="1400" spc="15" dirty="0">
                          <a:effectLst/>
                        </a:rPr>
                        <a:t>s</a:t>
                      </a:r>
                      <a:r>
                        <a:rPr lang="sq-AL" sz="1400" spc="-5" dirty="0">
                          <a:effectLst/>
                        </a:rPr>
                        <a:t>i</a:t>
                      </a:r>
                      <a:r>
                        <a:rPr lang="sq-AL" sz="1400" dirty="0">
                          <a:effectLst/>
                        </a:rPr>
                        <a:t>n</a:t>
                      </a:r>
                      <a:r>
                        <a:rPr lang="sq-AL" sz="1400" spc="-5" dirty="0">
                          <a:effectLst/>
                        </a:rPr>
                        <a:t>o</a:t>
                      </a:r>
                      <a:r>
                        <a:rPr lang="sq-AL" sz="1400" spc="5" dirty="0">
                          <a:effectLst/>
                        </a:rPr>
                        <a:t>r</a:t>
                      </a:r>
                      <a:r>
                        <a:rPr lang="sq-AL" sz="1400" dirty="0">
                          <a:effectLst/>
                        </a:rPr>
                        <a:t>,</a:t>
                      </a:r>
                      <a:r>
                        <a:rPr lang="sq-AL" sz="1400" spc="210" dirty="0">
                          <a:effectLst/>
                        </a:rPr>
                        <a:t> </a:t>
                      </a:r>
                      <a:r>
                        <a:rPr lang="sq-AL" sz="1400" spc="10" dirty="0">
                          <a:effectLst/>
                        </a:rPr>
                        <a:t>p</a:t>
                      </a:r>
                      <a:r>
                        <a:rPr lang="sq-AL" sz="1400" spc="-5" dirty="0">
                          <a:effectLst/>
                        </a:rPr>
                        <a:t>l</a:t>
                      </a:r>
                      <a:r>
                        <a:rPr lang="sq-AL" sz="1400" spc="10" dirty="0">
                          <a:effectLst/>
                        </a:rPr>
                        <a:t>a</a:t>
                      </a:r>
                      <a:r>
                        <a:rPr lang="sq-AL" sz="1400" dirty="0">
                          <a:effectLst/>
                        </a:rPr>
                        <a:t>n</a:t>
                      </a:r>
                      <a:r>
                        <a:rPr lang="sq-AL" sz="1400" spc="-5" dirty="0">
                          <a:effectLst/>
                        </a:rPr>
                        <a:t>i</a:t>
                      </a:r>
                      <a:r>
                        <a:rPr lang="sq-AL" sz="1400" spc="10" dirty="0">
                          <a:effectLst/>
                        </a:rPr>
                        <a:t>f</a:t>
                      </a:r>
                      <a:r>
                        <a:rPr lang="sq-AL" sz="1400" spc="-5" dirty="0">
                          <a:effectLst/>
                        </a:rPr>
                        <a:t>i</a:t>
                      </a:r>
                      <a:r>
                        <a:rPr lang="sq-AL" sz="1400" spc="15" dirty="0">
                          <a:effectLst/>
                        </a:rPr>
                        <a:t>k</a:t>
                      </a:r>
                      <a:r>
                        <a:rPr lang="sq-AL" sz="1400" spc="-15" dirty="0">
                          <a:effectLst/>
                        </a:rPr>
                        <a:t>i</a:t>
                      </a:r>
                      <a:r>
                        <a:rPr lang="sq-AL" sz="1400" spc="20" dirty="0">
                          <a:effectLst/>
                        </a:rPr>
                        <a:t>m</a:t>
                      </a:r>
                      <a:r>
                        <a:rPr lang="sq-AL" sz="1400" spc="-5" dirty="0">
                          <a:effectLst/>
                        </a:rPr>
                        <a:t>i</a:t>
                      </a:r>
                      <a:r>
                        <a:rPr lang="sq-AL" sz="1400" dirty="0">
                          <a:effectLst/>
                        </a:rPr>
                        <a:t>t</a:t>
                      </a:r>
                      <a:r>
                        <a:rPr lang="sq-AL" sz="1400" spc="205" dirty="0">
                          <a:effectLst/>
                        </a:rPr>
                        <a:t> </a:t>
                      </a:r>
                      <a:r>
                        <a:rPr lang="sq-AL" sz="1400" dirty="0">
                          <a:effectLst/>
                        </a:rPr>
                        <a:t>urban</a:t>
                      </a:r>
                      <a:r>
                        <a:rPr lang="sq-AL" sz="1400" spc="-10" dirty="0">
                          <a:effectLst/>
                        </a:rPr>
                        <a:t>i</a:t>
                      </a:r>
                      <a:r>
                        <a:rPr lang="sq-AL" sz="1400" spc="5" dirty="0">
                          <a:effectLst/>
                        </a:rPr>
                        <a:t>s</a:t>
                      </a:r>
                      <a:r>
                        <a:rPr lang="sq-AL" sz="1400" spc="10" dirty="0">
                          <a:effectLst/>
                        </a:rPr>
                        <a:t>t</a:t>
                      </a:r>
                      <a:r>
                        <a:rPr lang="sq-AL" sz="1400" spc="-5" dirty="0">
                          <a:effectLst/>
                        </a:rPr>
                        <a:t>i</a:t>
                      </a:r>
                      <a:r>
                        <a:rPr lang="sq-AL" sz="1400" spc="15" dirty="0">
                          <a:effectLst/>
                        </a:rPr>
                        <a:t>k</a:t>
                      </a:r>
                      <a:r>
                        <a:rPr lang="sq-AL" sz="1400" dirty="0">
                          <a:effectLst/>
                        </a:rPr>
                        <a:t>,</a:t>
                      </a:r>
                      <a:r>
                        <a:rPr lang="sq-AL" sz="1400" spc="185" dirty="0">
                          <a:effectLst/>
                        </a:rPr>
                        <a:t> </a:t>
                      </a:r>
                      <a:r>
                        <a:rPr lang="sq-AL" sz="1400" dirty="0">
                          <a:effectLst/>
                        </a:rPr>
                        <a:t>a</a:t>
                      </a:r>
                      <a:r>
                        <a:rPr lang="sq-AL" sz="1400" spc="-10" dirty="0">
                          <a:effectLst/>
                        </a:rPr>
                        <a:t>r</a:t>
                      </a:r>
                      <a:r>
                        <a:rPr lang="sq-AL" sz="1400" spc="15" dirty="0">
                          <a:effectLst/>
                        </a:rPr>
                        <a:t>k</a:t>
                      </a:r>
                      <a:r>
                        <a:rPr lang="sq-AL" sz="1400" spc="-5" dirty="0">
                          <a:effectLst/>
                        </a:rPr>
                        <a:t>i</a:t>
                      </a:r>
                      <a:r>
                        <a:rPr lang="sq-AL" sz="1400" dirty="0">
                          <a:effectLst/>
                        </a:rPr>
                        <a:t>te</a:t>
                      </a:r>
                      <a:r>
                        <a:rPr lang="sq-AL" sz="1400" spc="15" dirty="0">
                          <a:effectLst/>
                        </a:rPr>
                        <a:t>k</a:t>
                      </a:r>
                      <a:r>
                        <a:rPr lang="sq-AL" sz="1400" dirty="0">
                          <a:effectLst/>
                        </a:rPr>
                        <a:t>turë</a:t>
                      </a:r>
                      <a:r>
                        <a:rPr lang="sq-AL" sz="1400" spc="5" dirty="0">
                          <a:effectLst/>
                        </a:rPr>
                        <a:t>s</a:t>
                      </a:r>
                      <a:r>
                        <a:rPr lang="sq-AL" sz="1400" dirty="0">
                          <a:effectLst/>
                        </a:rPr>
                        <a:t>,</a:t>
                      </a:r>
                      <a:r>
                        <a:rPr lang="sq-AL" sz="1400" spc="205" dirty="0">
                          <a:effectLst/>
                        </a:rPr>
                        <a:t> </a:t>
                      </a:r>
                      <a:r>
                        <a:rPr lang="sq-AL" sz="1400" spc="-5" dirty="0" err="1">
                          <a:effectLst/>
                        </a:rPr>
                        <a:t>i</a:t>
                      </a:r>
                      <a:r>
                        <a:rPr lang="sq-AL" sz="1400" dirty="0" err="1">
                          <a:effectLst/>
                        </a:rPr>
                        <a:t>n</a:t>
                      </a:r>
                      <a:r>
                        <a:rPr lang="sq-AL" sz="1400" spc="-5" dirty="0" err="1">
                          <a:effectLst/>
                        </a:rPr>
                        <a:t>g</a:t>
                      </a:r>
                      <a:r>
                        <a:rPr lang="sq-AL" sz="1400" spc="5" dirty="0" err="1">
                          <a:effectLst/>
                        </a:rPr>
                        <a:t>j</a:t>
                      </a:r>
                      <a:r>
                        <a:rPr lang="sq-AL" sz="1400" spc="-5" dirty="0" err="1">
                          <a:effectLst/>
                        </a:rPr>
                        <a:t>i</a:t>
                      </a:r>
                      <a:r>
                        <a:rPr lang="sq-AL" sz="1400" dirty="0" err="1">
                          <a:effectLst/>
                        </a:rPr>
                        <a:t>n</a:t>
                      </a:r>
                      <a:r>
                        <a:rPr lang="sq-AL" sz="1400" spc="5" dirty="0" err="1">
                          <a:effectLst/>
                        </a:rPr>
                        <a:t>i</a:t>
                      </a:r>
                      <a:r>
                        <a:rPr lang="sq-AL" sz="1400" dirty="0" err="1">
                          <a:effectLst/>
                        </a:rPr>
                        <a:t>eri</a:t>
                      </a:r>
                      <a:r>
                        <a:rPr lang="sq-AL" sz="1400" spc="-5" dirty="0" err="1">
                          <a:effectLst/>
                        </a:rPr>
                        <a:t>n</a:t>
                      </a:r>
                      <a:r>
                        <a:rPr lang="sq-AL" sz="1400" spc="10" dirty="0" err="1">
                          <a:effectLst/>
                        </a:rPr>
                        <a:t>g</a:t>
                      </a:r>
                      <a:r>
                        <a:rPr lang="sq-AL" sz="1400" dirty="0" err="1">
                          <a:effectLst/>
                        </a:rPr>
                        <a:t>ut</a:t>
                      </a:r>
                      <a:r>
                        <a:rPr lang="sq-AL" sz="1400" dirty="0">
                          <a:effectLst/>
                        </a:rPr>
                        <a:t>,</a:t>
                      </a:r>
                      <a:r>
                        <a:rPr lang="sq-AL" sz="1400" spc="210" dirty="0">
                          <a:effectLst/>
                        </a:rPr>
                        <a:t> </a:t>
                      </a:r>
                      <a:r>
                        <a:rPr lang="sq-AL" sz="1400" dirty="0">
                          <a:effectLst/>
                        </a:rPr>
                        <a:t>p</a:t>
                      </a:r>
                      <a:r>
                        <a:rPr lang="sq-AL" sz="1400" spc="-5" dirty="0">
                          <a:effectLst/>
                        </a:rPr>
                        <a:t>ë</a:t>
                      </a:r>
                      <a:r>
                        <a:rPr lang="sq-AL" sz="1400" spc="15" dirty="0">
                          <a:effectLst/>
                        </a:rPr>
                        <a:t>r</a:t>
                      </a:r>
                      <a:r>
                        <a:rPr lang="sq-AL" sz="1400" dirty="0">
                          <a:effectLst/>
                        </a:rPr>
                        <a:t>p</a:t>
                      </a:r>
                      <a:r>
                        <a:rPr lang="sq-AL" sz="1400" spc="-5" dirty="0">
                          <a:effectLst/>
                        </a:rPr>
                        <a:t>u</a:t>
                      </a:r>
                      <a:r>
                        <a:rPr lang="sq-AL" sz="1400" spc="10" dirty="0">
                          <a:effectLst/>
                        </a:rPr>
                        <a:t>n</a:t>
                      </a:r>
                      <a:r>
                        <a:rPr lang="sq-AL" sz="1400" spc="-5" dirty="0">
                          <a:effectLst/>
                        </a:rPr>
                        <a:t>i</a:t>
                      </a:r>
                      <a:r>
                        <a:rPr lang="sq-AL" sz="1400" spc="20" dirty="0">
                          <a:effectLst/>
                        </a:rPr>
                        <a:t>m</a:t>
                      </a:r>
                      <a:r>
                        <a:rPr lang="sq-AL" sz="1400" spc="-5" dirty="0">
                          <a:effectLst/>
                        </a:rPr>
                        <a:t>i</a:t>
                      </a:r>
                      <a:r>
                        <a:rPr lang="sq-AL" sz="1400" dirty="0">
                          <a:effectLst/>
                        </a:rPr>
                        <a:t>t</a:t>
                      </a:r>
                      <a:r>
                        <a:rPr lang="sq-AL" sz="1400" spc="205" dirty="0">
                          <a:effectLst/>
                        </a:rPr>
                        <a:t> </a:t>
                      </a:r>
                      <a:r>
                        <a:rPr lang="sq-AL" sz="1400" dirty="0">
                          <a:effectLst/>
                        </a:rPr>
                        <a:t>të</a:t>
                      </a:r>
                      <a:r>
                        <a:rPr lang="sq-AL" sz="1400" spc="205" dirty="0">
                          <a:effectLst/>
                        </a:rPr>
                        <a:t> </a:t>
                      </a:r>
                      <a:r>
                        <a:rPr lang="sq-AL" sz="1400" dirty="0" err="1">
                          <a:effectLst/>
                        </a:rPr>
                        <a:t>të</a:t>
                      </a:r>
                      <a:r>
                        <a:rPr lang="sq-AL" sz="1400" spc="205" dirty="0">
                          <a:effectLst/>
                        </a:rPr>
                        <a:t> </a:t>
                      </a:r>
                      <a:r>
                        <a:rPr lang="sq-AL" sz="1400" spc="10" dirty="0">
                          <a:effectLst/>
                        </a:rPr>
                        <a:t>d</a:t>
                      </a:r>
                      <a:r>
                        <a:rPr lang="sq-AL" sz="1400" dirty="0">
                          <a:effectLst/>
                        </a:rPr>
                        <a:t>h</a:t>
                      </a:r>
                      <a:r>
                        <a:rPr lang="sq-AL" sz="1400" spc="-5" dirty="0">
                          <a:effectLst/>
                        </a:rPr>
                        <a:t>ë</a:t>
                      </a:r>
                      <a:r>
                        <a:rPr lang="sq-AL" sz="1400" dirty="0">
                          <a:effectLst/>
                        </a:rPr>
                        <a:t>n</a:t>
                      </a:r>
                      <a:r>
                        <a:rPr lang="sq-AL" sz="1400" spc="5" dirty="0">
                          <a:effectLst/>
                        </a:rPr>
                        <a:t>a</a:t>
                      </a:r>
                      <a:r>
                        <a:rPr lang="sq-AL" sz="1400" spc="-5" dirty="0">
                          <a:effectLst/>
                        </a:rPr>
                        <a:t>v</a:t>
                      </a:r>
                      <a:r>
                        <a:rPr lang="sq-AL" sz="1400" spc="10" dirty="0">
                          <a:effectLst/>
                        </a:rPr>
                        <a:t>e</a:t>
                      </a:r>
                      <a:r>
                        <a:rPr lang="sq-AL" sz="1400" dirty="0">
                          <a:effectLst/>
                        </a:rPr>
                        <a:t>, d</a:t>
                      </a:r>
                      <a:r>
                        <a:rPr lang="sq-AL" sz="1400" spc="-5" dirty="0">
                          <a:effectLst/>
                        </a:rPr>
                        <a:t>h</a:t>
                      </a:r>
                      <a:r>
                        <a:rPr lang="sq-AL" sz="1400" dirty="0">
                          <a:effectLst/>
                        </a:rPr>
                        <a:t>e</a:t>
                      </a:r>
                      <a:r>
                        <a:rPr lang="sq-AL" sz="1400" spc="10" dirty="0">
                          <a:effectLst/>
                        </a:rPr>
                        <a:t> </a:t>
                      </a:r>
                      <a:r>
                        <a:rPr lang="sq-AL" sz="1400" dirty="0">
                          <a:effectLst/>
                        </a:rPr>
                        <a:t>pro</a:t>
                      </a:r>
                      <a:r>
                        <a:rPr lang="sq-AL" sz="1400" spc="5" dirty="0">
                          <a:effectLst/>
                        </a:rPr>
                        <a:t>j</a:t>
                      </a:r>
                      <a:r>
                        <a:rPr lang="sq-AL" sz="1400" dirty="0">
                          <a:effectLst/>
                        </a:rPr>
                        <a:t>e</a:t>
                      </a:r>
                      <a:r>
                        <a:rPr lang="sq-AL" sz="1400" spc="15" dirty="0">
                          <a:effectLst/>
                        </a:rPr>
                        <a:t>k</a:t>
                      </a:r>
                      <a:r>
                        <a:rPr lang="sq-AL" sz="1400" dirty="0">
                          <a:effectLst/>
                        </a:rPr>
                        <a:t>tet</a:t>
                      </a:r>
                      <a:r>
                        <a:rPr lang="sq-AL" sz="1400" spc="-20" dirty="0">
                          <a:effectLst/>
                        </a:rPr>
                        <a:t> </a:t>
                      </a:r>
                      <a:r>
                        <a:rPr lang="sq-AL" sz="1400" dirty="0">
                          <a:effectLst/>
                        </a:rPr>
                        <a:t>e</a:t>
                      </a:r>
                      <a:r>
                        <a:rPr lang="sq-AL" sz="1400" spc="-10" dirty="0">
                          <a:effectLst/>
                        </a:rPr>
                        <a:t> </a:t>
                      </a:r>
                      <a:r>
                        <a:rPr lang="sq-AL" sz="1400" spc="5" dirty="0">
                          <a:effectLst/>
                        </a:rPr>
                        <a:t>v</a:t>
                      </a:r>
                      <a:r>
                        <a:rPr lang="sq-AL" sz="1400" dirty="0">
                          <a:effectLst/>
                        </a:rPr>
                        <a:t>e</a:t>
                      </a:r>
                      <a:r>
                        <a:rPr lang="sq-AL" sz="1400" spc="-5" dirty="0">
                          <a:effectLst/>
                        </a:rPr>
                        <a:t>p</a:t>
                      </a:r>
                      <a:r>
                        <a:rPr lang="sq-AL" sz="1400" spc="5" dirty="0">
                          <a:effectLst/>
                        </a:rPr>
                        <a:t>r</a:t>
                      </a:r>
                      <a:r>
                        <a:rPr lang="sq-AL" sz="1400" spc="10" dirty="0">
                          <a:effectLst/>
                        </a:rPr>
                        <a:t>a</a:t>
                      </a:r>
                      <a:r>
                        <a:rPr lang="sq-AL" sz="1400" spc="-5" dirty="0">
                          <a:effectLst/>
                        </a:rPr>
                        <a:t>v</a:t>
                      </a:r>
                      <a:r>
                        <a:rPr lang="sq-AL" sz="1400" dirty="0">
                          <a:effectLst/>
                        </a:rPr>
                        <a:t>e</a:t>
                      </a:r>
                      <a:r>
                        <a:rPr lang="sq-AL" sz="1400" spc="-5" dirty="0">
                          <a:effectLst/>
                        </a:rPr>
                        <a:t> </a:t>
                      </a:r>
                      <a:r>
                        <a:rPr lang="sq-AL" sz="1400" spc="5" dirty="0">
                          <a:effectLst/>
                        </a:rPr>
                        <a:t>t</a:t>
                      </a:r>
                      <a:r>
                        <a:rPr lang="sq-AL" sz="1400" dirty="0">
                          <a:effectLst/>
                        </a:rPr>
                        <a:t>ë</a:t>
                      </a:r>
                      <a:r>
                        <a:rPr lang="sq-AL" sz="1400" spc="5" dirty="0">
                          <a:effectLst/>
                        </a:rPr>
                        <a:t> </a:t>
                      </a:r>
                      <a:r>
                        <a:rPr lang="sq-AL" sz="1400" dirty="0">
                          <a:effectLst/>
                        </a:rPr>
                        <a:t>art</a:t>
                      </a:r>
                      <a:r>
                        <a:rPr lang="sq-AL" sz="1400" spc="-5" dirty="0">
                          <a:effectLst/>
                        </a:rPr>
                        <a:t>i</a:t>
                      </a:r>
                      <a:r>
                        <a:rPr lang="sq-AL" sz="1400" dirty="0">
                          <a:effectLst/>
                        </a:rPr>
                        <a:t>t.</a:t>
                      </a:r>
                      <a:br>
                        <a:rPr lang="sq-AL" sz="1400" dirty="0">
                          <a:effectLst/>
                        </a:rPr>
                      </a:br>
                      <a:endParaRPr lang="en-US" sz="1400" dirty="0">
                        <a:effectLst/>
                      </a:endParaRPr>
                    </a:p>
                    <a:p>
                      <a:pPr marL="0" marR="0">
                        <a:lnSpc>
                          <a:spcPct val="115000"/>
                        </a:lnSpc>
                        <a:spcBef>
                          <a:spcPts val="1200"/>
                        </a:spcBef>
                        <a:spcAft>
                          <a:spcPts val="0"/>
                        </a:spcAft>
                      </a:pPr>
                      <a:r>
                        <a:rPr lang="sq-AL" sz="1400" dirty="0">
                          <a:effectLst/>
                        </a:rPr>
                        <a:t> </a:t>
                      </a:r>
                      <a:endParaRPr lang="en-US" sz="14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6350" algn="just">
                        <a:lnSpc>
                          <a:spcPct val="115000"/>
                        </a:lnSpc>
                        <a:spcBef>
                          <a:spcPts val="40"/>
                        </a:spcBef>
                        <a:spcAft>
                          <a:spcPts val="0"/>
                        </a:spcAft>
                      </a:pPr>
                      <a:r>
                        <a:rPr lang="sq-AL" sz="1400" dirty="0">
                          <a:effectLst/>
                        </a:rPr>
                        <a:t> </a:t>
                      </a:r>
                      <a:endParaRPr lang="en-US" sz="1400" dirty="0">
                        <a:effectLst/>
                      </a:endParaRPr>
                    </a:p>
                    <a:p>
                      <a:pPr marL="0" marR="6350" algn="just">
                        <a:lnSpc>
                          <a:spcPct val="115000"/>
                        </a:lnSpc>
                        <a:spcBef>
                          <a:spcPts val="40"/>
                        </a:spcBef>
                        <a:spcAft>
                          <a:spcPts val="0"/>
                        </a:spcAft>
                      </a:pPr>
                      <a:r>
                        <a:rPr lang="sq-AL" sz="1400" b="1" dirty="0">
                          <a:solidFill>
                            <a:srgbClr val="FF0000"/>
                          </a:solidFill>
                          <a:effectLst/>
                        </a:rPr>
                        <a:t>Përkufizimi përputhet </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3711713"/>
                  </a:ext>
                </a:extLst>
              </a:tr>
            </a:tbl>
          </a:graphicData>
        </a:graphic>
      </p:graphicFrame>
    </p:spTree>
    <p:extLst>
      <p:ext uri="{BB962C8B-B14F-4D97-AF65-F5344CB8AC3E}">
        <p14:creationId xmlns:p14="http://schemas.microsoft.com/office/powerpoint/2010/main" val="796687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762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dhe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(2)</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545212838"/>
              </p:ext>
            </p:extLst>
          </p:nvPr>
        </p:nvGraphicFramePr>
        <p:xfrm>
          <a:off x="381000" y="990600"/>
          <a:ext cx="8305801" cy="5026152"/>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66864">
                  <a:extLst>
                    <a:ext uri="{9D8B030D-6E8A-4147-A177-3AD203B41FA5}">
                      <a16:colId xmlns:a16="http://schemas.microsoft.com/office/drawing/2014/main" val="1857976204"/>
                    </a:ext>
                  </a:extLst>
                </a:gridCol>
                <a:gridCol w="2234127">
                  <a:extLst>
                    <a:ext uri="{9D8B030D-6E8A-4147-A177-3AD203B41FA5}">
                      <a16:colId xmlns:a16="http://schemas.microsoft.com/office/drawing/2014/main" val="1493487111"/>
                    </a:ext>
                  </a:extLst>
                </a:gridCol>
              </a:tblGrid>
              <a:tr h="4555966">
                <a:tc>
                  <a:txBody>
                    <a:bodyPr/>
                    <a:lstStyle/>
                    <a:p>
                      <a:pPr marL="0" marR="0">
                        <a:lnSpc>
                          <a:spcPct val="115000"/>
                        </a:lnSpc>
                        <a:spcBef>
                          <a:spcPts val="1200"/>
                        </a:spcBef>
                        <a:spcAft>
                          <a:spcPts val="0"/>
                        </a:spcAft>
                      </a:pPr>
                      <a:r>
                        <a:rPr lang="sq-AL" sz="1400" b="1" dirty="0">
                          <a:solidFill>
                            <a:schemeClr val="tx1"/>
                          </a:solidFill>
                          <a:effectLst/>
                        </a:rPr>
                        <a:t>Neni 32</a:t>
                      </a:r>
                      <a:endParaRPr lang="en-US" sz="1400" b="1" dirty="0">
                        <a:solidFill>
                          <a:schemeClr val="tx1"/>
                        </a:solidFill>
                        <a:effectLst/>
                      </a:endParaRPr>
                    </a:p>
                    <a:p>
                      <a:pPr marL="0" marR="0" lvl="0" indent="0" algn="l" defTabSz="914400" rtl="0" eaLnBrk="1" fontAlgn="auto" latinLnBrk="0" hangingPunct="1">
                        <a:lnSpc>
                          <a:spcPct val="115000"/>
                        </a:lnSpc>
                        <a:spcBef>
                          <a:spcPts val="1200"/>
                        </a:spcBef>
                        <a:spcAft>
                          <a:spcPts val="0"/>
                        </a:spcAft>
                        <a:buClrTx/>
                        <a:buSzTx/>
                        <a:buFontTx/>
                        <a:buNone/>
                        <a:tabLst/>
                        <a:defRPr/>
                      </a:pPr>
                      <a:r>
                        <a:rPr lang="sq-AL" sz="1400" b="0" dirty="0">
                          <a:solidFill>
                            <a:schemeClr val="tx1"/>
                          </a:solidFill>
                          <a:effectLst/>
                        </a:rPr>
                        <a:t> </a:t>
                      </a:r>
                      <a:r>
                        <a:rPr lang="sq-AL" sz="1400" b="1" dirty="0">
                          <a:solidFill>
                            <a:schemeClr val="tx1"/>
                          </a:solidFill>
                          <a:effectLst/>
                        </a:rPr>
                        <a:t>Përdorimi i procedurës së negociuar pa publikim paraprak</a:t>
                      </a:r>
                      <a:endParaRPr lang="en-US" sz="1400" b="1" dirty="0">
                        <a:solidFill>
                          <a:schemeClr val="tx1"/>
                        </a:solidFill>
                        <a:effectLst/>
                      </a:endParaRPr>
                    </a:p>
                    <a:p>
                      <a:pPr marL="0" marR="0">
                        <a:lnSpc>
                          <a:spcPct val="115000"/>
                        </a:lnSpc>
                        <a:spcBef>
                          <a:spcPts val="1200"/>
                        </a:spcBef>
                        <a:spcAft>
                          <a:spcPts val="0"/>
                        </a:spcAft>
                      </a:pPr>
                      <a:endParaRPr lang="en-US" sz="1400" b="0" dirty="0">
                        <a:solidFill>
                          <a:schemeClr val="tx1"/>
                        </a:solidFill>
                        <a:effectLst/>
                      </a:endParaRPr>
                    </a:p>
                    <a:p>
                      <a:pPr marL="0" marR="0" algn="l">
                        <a:lnSpc>
                          <a:spcPct val="115000"/>
                        </a:lnSpc>
                        <a:spcBef>
                          <a:spcPts val="1200"/>
                        </a:spcBef>
                        <a:spcAft>
                          <a:spcPts val="0"/>
                        </a:spcAft>
                      </a:pPr>
                      <a:r>
                        <a:rPr lang="sq-AL" sz="1400" b="0" dirty="0">
                          <a:solidFill>
                            <a:schemeClr val="tx1"/>
                          </a:solidFill>
                          <a:effectLst/>
                        </a:rPr>
                        <a:t>(4) Procedura e negociuar pa publikim paraprak mund të përdoret për  kontrata t</a:t>
                      </a:r>
                      <a:r>
                        <a:rPr lang="en-US" sz="1400" b="0" dirty="0">
                          <a:solidFill>
                            <a:schemeClr val="tx1"/>
                          </a:solidFill>
                          <a:effectLst/>
                        </a:rPr>
                        <a:t>ë</a:t>
                      </a:r>
                      <a:r>
                        <a:rPr lang="sq-AL" sz="1400" b="0" dirty="0">
                          <a:solidFill>
                            <a:schemeClr val="tx1"/>
                          </a:solidFill>
                          <a:effectLst/>
                        </a:rPr>
                        <a:t> shërbimit, kur kontrata në </a:t>
                      </a:r>
                      <a:r>
                        <a:rPr lang="sq-AL" sz="1400" b="1" dirty="0">
                          <a:solidFill>
                            <a:srgbClr val="FF0000"/>
                          </a:solidFill>
                          <a:effectLst/>
                        </a:rPr>
                        <a:t>fjalë pason pas një konkursi të projektimit</a:t>
                      </a:r>
                      <a:r>
                        <a:rPr lang="sq-AL" sz="1400" b="0" dirty="0">
                          <a:solidFill>
                            <a:schemeClr val="tx1"/>
                          </a:solidFill>
                          <a:effectLst/>
                        </a:rPr>
                        <a:t> të organizuar në përputhje me këtë Direktivë dhe do t'i jepet, sipas rregullave të parashikuara në konkursin e projektimit, fituesit ose njërit prej fituesve t</a:t>
                      </a:r>
                      <a:r>
                        <a:rPr lang="en-US" sz="1400" b="0" dirty="0">
                          <a:solidFill>
                            <a:schemeClr val="tx1"/>
                          </a:solidFill>
                          <a:effectLst/>
                        </a:rPr>
                        <a:t>ë</a:t>
                      </a:r>
                      <a:r>
                        <a:rPr lang="sq-AL" sz="1400" b="0" dirty="0">
                          <a:solidFill>
                            <a:schemeClr val="tx1"/>
                          </a:solidFill>
                          <a:effectLst/>
                        </a:rPr>
                        <a:t> konkursit të projektimit; në rastin e fundit, të gjithë fituesit duhet të ftohen të marrin pjesë në negociata.</a:t>
                      </a:r>
                      <a:endParaRPr lang="en-US" sz="1400" b="0" dirty="0">
                        <a:solidFill>
                          <a:schemeClr val="tx1"/>
                        </a:solidFill>
                        <a:effectLst/>
                      </a:endParaRPr>
                    </a:p>
                    <a:p>
                      <a:pPr marL="0" marR="0" algn="l">
                        <a:lnSpc>
                          <a:spcPct val="115000"/>
                        </a:lnSpc>
                        <a:spcBef>
                          <a:spcPts val="1200"/>
                        </a:spcBef>
                        <a:spcAft>
                          <a:spcPts val="0"/>
                        </a:spcAft>
                      </a:pPr>
                      <a:r>
                        <a:rPr lang="sq-AL" sz="1400" b="0" dirty="0">
                          <a:solidFill>
                            <a:schemeClr val="tx1"/>
                          </a:solidFill>
                          <a:effectLst/>
                        </a:rPr>
                        <a:t> </a:t>
                      </a:r>
                      <a:endParaRPr lang="en-US" sz="14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pPr marL="0" marR="23495" algn="l">
                        <a:lnSpc>
                          <a:spcPct val="115000"/>
                        </a:lnSpc>
                        <a:spcBef>
                          <a:spcPts val="1200"/>
                        </a:spcBef>
                        <a:spcAft>
                          <a:spcPts val="0"/>
                        </a:spcAft>
                      </a:pPr>
                      <a:r>
                        <a:rPr lang="sq-AL" sz="1400" b="1" dirty="0">
                          <a:solidFill>
                            <a:schemeClr val="tx1"/>
                          </a:solidFill>
                          <a:effectLst/>
                        </a:rPr>
                        <a:t>Neni</a:t>
                      </a:r>
                      <a:r>
                        <a:rPr lang="sq-AL" sz="1400" b="1" spc="-20" dirty="0">
                          <a:solidFill>
                            <a:schemeClr val="tx1"/>
                          </a:solidFill>
                          <a:effectLst/>
                        </a:rPr>
                        <a:t> </a:t>
                      </a:r>
                      <a:r>
                        <a:rPr lang="sq-AL" sz="1400" b="1" dirty="0">
                          <a:solidFill>
                            <a:schemeClr val="tx1"/>
                          </a:solidFill>
                          <a:effectLst/>
                        </a:rPr>
                        <a:t>35</a:t>
                      </a:r>
                      <a:endParaRPr lang="en-US" sz="1400" b="1" dirty="0">
                        <a:solidFill>
                          <a:schemeClr val="tx1"/>
                        </a:solidFill>
                        <a:effectLst/>
                      </a:endParaRPr>
                    </a:p>
                    <a:p>
                      <a:pPr marL="0" marR="0" algn="l">
                        <a:lnSpc>
                          <a:spcPct val="115000"/>
                        </a:lnSpc>
                        <a:spcBef>
                          <a:spcPts val="1200"/>
                        </a:spcBef>
                        <a:spcAft>
                          <a:spcPts val="0"/>
                        </a:spcAft>
                      </a:pPr>
                      <a:r>
                        <a:rPr lang="sq-AL" sz="1400" b="1" spc="-5" dirty="0">
                          <a:solidFill>
                            <a:schemeClr val="tx1"/>
                          </a:solidFill>
                          <a:effectLst/>
                        </a:rPr>
                        <a:t>Pr</a:t>
                      </a:r>
                      <a:r>
                        <a:rPr lang="sq-AL" sz="1400" b="1" dirty="0">
                          <a:solidFill>
                            <a:schemeClr val="tx1"/>
                          </a:solidFill>
                          <a:effectLst/>
                        </a:rPr>
                        <a:t>o</a:t>
                      </a:r>
                      <a:r>
                        <a:rPr lang="sq-AL" sz="1400" b="1" spc="10" dirty="0">
                          <a:solidFill>
                            <a:schemeClr val="tx1"/>
                          </a:solidFill>
                          <a:effectLst/>
                        </a:rPr>
                        <a:t>c</a:t>
                      </a:r>
                      <a:r>
                        <a:rPr lang="sq-AL" sz="1400" b="1" dirty="0">
                          <a:solidFill>
                            <a:schemeClr val="tx1"/>
                          </a:solidFill>
                          <a:effectLst/>
                        </a:rPr>
                        <a:t>ed</a:t>
                      </a:r>
                      <a:r>
                        <a:rPr lang="sq-AL" sz="1400" b="1" spc="5" dirty="0">
                          <a:solidFill>
                            <a:schemeClr val="tx1"/>
                          </a:solidFill>
                          <a:effectLst/>
                        </a:rPr>
                        <a:t>u</a:t>
                      </a:r>
                      <a:r>
                        <a:rPr lang="sq-AL" sz="1400" b="1" spc="-5" dirty="0">
                          <a:solidFill>
                            <a:schemeClr val="tx1"/>
                          </a:solidFill>
                          <a:effectLst/>
                        </a:rPr>
                        <a:t>r</a:t>
                      </a:r>
                      <a:r>
                        <a:rPr lang="sq-AL" sz="1400" b="1" dirty="0">
                          <a:solidFill>
                            <a:schemeClr val="tx1"/>
                          </a:solidFill>
                          <a:effectLst/>
                        </a:rPr>
                        <a:t>at</a:t>
                      </a:r>
                      <a:r>
                        <a:rPr lang="sq-AL" sz="1400" b="1" spc="-5" dirty="0">
                          <a:solidFill>
                            <a:schemeClr val="tx1"/>
                          </a:solidFill>
                          <a:effectLst/>
                        </a:rPr>
                        <a:t> </a:t>
                      </a:r>
                      <a:r>
                        <a:rPr lang="sq-AL" sz="1400" b="1" dirty="0">
                          <a:solidFill>
                            <a:schemeClr val="tx1"/>
                          </a:solidFill>
                          <a:effectLst/>
                        </a:rPr>
                        <a:t>e</a:t>
                      </a:r>
                      <a:r>
                        <a:rPr lang="sq-AL" sz="1400" b="1" spc="5" dirty="0">
                          <a:solidFill>
                            <a:schemeClr val="tx1"/>
                          </a:solidFill>
                          <a:effectLst/>
                        </a:rPr>
                        <a:t> </a:t>
                      </a:r>
                      <a:r>
                        <a:rPr lang="sq-AL" sz="1400" b="1" dirty="0">
                          <a:solidFill>
                            <a:schemeClr val="tx1"/>
                          </a:solidFill>
                          <a:effectLst/>
                        </a:rPr>
                        <a:t>ne</a:t>
                      </a:r>
                      <a:r>
                        <a:rPr lang="sq-AL" sz="1400" b="1" spc="5" dirty="0">
                          <a:solidFill>
                            <a:schemeClr val="tx1"/>
                          </a:solidFill>
                          <a:effectLst/>
                        </a:rPr>
                        <a:t>g</a:t>
                      </a:r>
                      <a:r>
                        <a:rPr lang="sq-AL" sz="1400" b="1" dirty="0">
                          <a:solidFill>
                            <a:schemeClr val="tx1"/>
                          </a:solidFill>
                          <a:effectLst/>
                        </a:rPr>
                        <a:t>ociu</a:t>
                      </a:r>
                      <a:r>
                        <a:rPr lang="sq-AL" sz="1400" b="1" spc="10" dirty="0">
                          <a:solidFill>
                            <a:schemeClr val="tx1"/>
                          </a:solidFill>
                          <a:effectLst/>
                        </a:rPr>
                        <a:t>a</a:t>
                      </a:r>
                      <a:r>
                        <a:rPr lang="sq-AL" sz="1400" b="1" spc="-5" dirty="0">
                          <a:solidFill>
                            <a:schemeClr val="tx1"/>
                          </a:solidFill>
                          <a:effectLst/>
                        </a:rPr>
                        <a:t>r</a:t>
                      </a:r>
                      <a:r>
                        <a:rPr lang="sq-AL" sz="1400" b="1" dirty="0">
                          <a:solidFill>
                            <a:schemeClr val="tx1"/>
                          </a:solidFill>
                          <a:effectLst/>
                        </a:rPr>
                        <a:t>a</a:t>
                      </a:r>
                      <a:r>
                        <a:rPr lang="sq-AL" sz="1400" b="1" spc="10" dirty="0">
                          <a:solidFill>
                            <a:schemeClr val="tx1"/>
                          </a:solidFill>
                          <a:effectLst/>
                        </a:rPr>
                        <a:t> </a:t>
                      </a:r>
                      <a:r>
                        <a:rPr lang="sq-AL" sz="1400" b="1" dirty="0">
                          <a:solidFill>
                            <a:schemeClr val="tx1"/>
                          </a:solidFill>
                          <a:effectLst/>
                        </a:rPr>
                        <a:t>pa</a:t>
                      </a:r>
                      <a:r>
                        <a:rPr lang="sq-AL" sz="1400" b="1" spc="-10" dirty="0">
                          <a:solidFill>
                            <a:schemeClr val="tx1"/>
                          </a:solidFill>
                          <a:effectLst/>
                        </a:rPr>
                        <a:t> </a:t>
                      </a:r>
                      <a:r>
                        <a:rPr lang="sq-AL" sz="1400" b="1" dirty="0">
                          <a:solidFill>
                            <a:schemeClr val="tx1"/>
                          </a:solidFill>
                          <a:effectLst/>
                        </a:rPr>
                        <a:t>p</a:t>
                      </a:r>
                      <a:r>
                        <a:rPr lang="sq-AL" sz="1400" b="1" spc="5" dirty="0">
                          <a:solidFill>
                            <a:schemeClr val="tx1"/>
                          </a:solidFill>
                          <a:effectLst/>
                        </a:rPr>
                        <a:t>u</a:t>
                      </a:r>
                      <a:r>
                        <a:rPr lang="sq-AL" sz="1400" b="1" dirty="0">
                          <a:solidFill>
                            <a:schemeClr val="tx1"/>
                          </a:solidFill>
                          <a:effectLst/>
                        </a:rPr>
                        <a:t>bli</a:t>
                      </a:r>
                      <a:r>
                        <a:rPr lang="sq-AL" sz="1400" b="1" spc="-5" dirty="0">
                          <a:solidFill>
                            <a:schemeClr val="tx1"/>
                          </a:solidFill>
                          <a:effectLst/>
                        </a:rPr>
                        <a:t>k</a:t>
                      </a:r>
                      <a:r>
                        <a:rPr lang="sq-AL" sz="1400" b="1" dirty="0">
                          <a:solidFill>
                            <a:schemeClr val="tx1"/>
                          </a:solidFill>
                          <a:effectLst/>
                        </a:rPr>
                        <a:t>imin</a:t>
                      </a:r>
                      <a:r>
                        <a:rPr lang="sq-AL" sz="1400" b="1" spc="10" dirty="0">
                          <a:solidFill>
                            <a:schemeClr val="tx1"/>
                          </a:solidFill>
                          <a:effectLst/>
                        </a:rPr>
                        <a:t> </a:t>
                      </a:r>
                      <a:r>
                        <a:rPr lang="sq-AL" sz="1400" b="1" dirty="0">
                          <a:solidFill>
                            <a:schemeClr val="tx1"/>
                          </a:solidFill>
                          <a:effectLst/>
                        </a:rPr>
                        <a:t>e</a:t>
                      </a:r>
                      <a:r>
                        <a:rPr lang="sq-AL" sz="1400" b="1" spc="-5" dirty="0">
                          <a:solidFill>
                            <a:schemeClr val="tx1"/>
                          </a:solidFill>
                          <a:effectLst/>
                        </a:rPr>
                        <a:t> </a:t>
                      </a:r>
                      <a:r>
                        <a:rPr lang="sq-AL" sz="1400" b="1" dirty="0">
                          <a:solidFill>
                            <a:schemeClr val="tx1"/>
                          </a:solidFill>
                          <a:effectLst/>
                        </a:rPr>
                        <a:t>njo</a:t>
                      </a:r>
                      <a:r>
                        <a:rPr lang="sq-AL" sz="1400" b="1" spc="5" dirty="0">
                          <a:solidFill>
                            <a:schemeClr val="tx1"/>
                          </a:solidFill>
                          <a:effectLst/>
                        </a:rPr>
                        <a:t>ft</a:t>
                      </a:r>
                      <a:r>
                        <a:rPr lang="sq-AL" sz="1400" b="1" dirty="0">
                          <a:solidFill>
                            <a:schemeClr val="tx1"/>
                          </a:solidFill>
                          <a:effectLst/>
                        </a:rPr>
                        <a:t>imit</a:t>
                      </a:r>
                      <a:r>
                        <a:rPr lang="sq-AL" sz="1400" b="1" spc="-10" dirty="0">
                          <a:solidFill>
                            <a:schemeClr val="tx1"/>
                          </a:solidFill>
                          <a:effectLst/>
                        </a:rPr>
                        <a:t> </a:t>
                      </a:r>
                      <a:r>
                        <a:rPr lang="sq-AL" sz="1400" b="1" dirty="0">
                          <a:solidFill>
                            <a:schemeClr val="tx1"/>
                          </a:solidFill>
                          <a:effectLst/>
                        </a:rPr>
                        <a:t>të</a:t>
                      </a:r>
                      <a:r>
                        <a:rPr lang="sq-AL" sz="1400" b="1" spc="-10" dirty="0">
                          <a:solidFill>
                            <a:schemeClr val="tx1"/>
                          </a:solidFill>
                          <a:effectLst/>
                        </a:rPr>
                        <a:t> </a:t>
                      </a:r>
                      <a:r>
                        <a:rPr lang="sq-AL" sz="1400" b="1" spc="-5" dirty="0">
                          <a:solidFill>
                            <a:schemeClr val="tx1"/>
                          </a:solidFill>
                          <a:effectLst/>
                        </a:rPr>
                        <a:t>k</a:t>
                      </a:r>
                      <a:r>
                        <a:rPr lang="sq-AL" sz="1400" b="1" dirty="0">
                          <a:solidFill>
                            <a:schemeClr val="tx1"/>
                          </a:solidFill>
                          <a:effectLst/>
                        </a:rPr>
                        <a:t>on</a:t>
                      </a:r>
                      <a:r>
                        <a:rPr lang="sq-AL" sz="1400" b="1" spc="5" dirty="0">
                          <a:solidFill>
                            <a:schemeClr val="tx1"/>
                          </a:solidFill>
                          <a:effectLst/>
                        </a:rPr>
                        <a:t>t</a:t>
                      </a:r>
                      <a:r>
                        <a:rPr lang="sq-AL" sz="1400" b="1" spc="-5" dirty="0">
                          <a:solidFill>
                            <a:schemeClr val="tx1"/>
                          </a:solidFill>
                          <a:effectLst/>
                        </a:rPr>
                        <a:t>r</a:t>
                      </a:r>
                      <a:r>
                        <a:rPr lang="sq-AL" sz="1400" b="1" dirty="0">
                          <a:solidFill>
                            <a:schemeClr val="tx1"/>
                          </a:solidFill>
                          <a:effectLst/>
                        </a:rPr>
                        <a:t>at</a:t>
                      </a:r>
                      <a:r>
                        <a:rPr lang="sq-AL" sz="1400" b="1" spc="10" dirty="0">
                          <a:solidFill>
                            <a:schemeClr val="tx1"/>
                          </a:solidFill>
                          <a:effectLst/>
                        </a:rPr>
                        <a:t>ë</a:t>
                      </a:r>
                      <a:r>
                        <a:rPr lang="sq-AL" sz="1400" b="1" dirty="0">
                          <a:solidFill>
                            <a:schemeClr val="tx1"/>
                          </a:solidFill>
                          <a:effectLst/>
                        </a:rPr>
                        <a:t>s</a:t>
                      </a:r>
                      <a:endParaRPr lang="en-US" sz="1400" b="1" dirty="0">
                        <a:solidFill>
                          <a:schemeClr val="tx1"/>
                        </a:solidFill>
                        <a:effectLst/>
                      </a:endParaRPr>
                    </a:p>
                    <a:p>
                      <a:pPr marL="342900" marR="0" algn="l">
                        <a:lnSpc>
                          <a:spcPct val="115000"/>
                        </a:lnSpc>
                        <a:spcBef>
                          <a:spcPts val="1200"/>
                        </a:spcBef>
                        <a:spcAft>
                          <a:spcPts val="0"/>
                        </a:spcAft>
                      </a:pPr>
                      <a:r>
                        <a:rPr lang="sq-AL" sz="1400" b="0" dirty="0">
                          <a:solidFill>
                            <a:schemeClr val="tx1"/>
                          </a:solidFill>
                          <a:effectLst/>
                        </a:rPr>
                        <a:t> </a:t>
                      </a:r>
                      <a:endParaRPr lang="en-US" sz="1400" b="0" dirty="0">
                        <a:solidFill>
                          <a:schemeClr val="tx1"/>
                        </a:solidFill>
                        <a:effectLst/>
                      </a:endParaRPr>
                    </a:p>
                    <a:p>
                      <a:pPr marL="742950" marR="0" lvl="1" indent="-285750" algn="l">
                        <a:lnSpc>
                          <a:spcPct val="115000"/>
                        </a:lnSpc>
                        <a:spcBef>
                          <a:spcPts val="0"/>
                        </a:spcBef>
                        <a:spcAft>
                          <a:spcPts val="0"/>
                        </a:spcAft>
                        <a:buFont typeface="+mj-lt"/>
                        <a:buAutoNum type="arabicPeriod" startAt="3"/>
                      </a:pPr>
                      <a:r>
                        <a:rPr lang="sq-AL" sz="1400" b="0" dirty="0">
                          <a:solidFill>
                            <a:schemeClr val="tx1"/>
                          </a:solidFill>
                          <a:effectLst/>
                        </a:rPr>
                        <a:t>n</a:t>
                      </a:r>
                      <a:r>
                        <a:rPr lang="sq-AL" sz="1400" b="0" spc="5" dirty="0">
                          <a:solidFill>
                            <a:schemeClr val="tx1"/>
                          </a:solidFill>
                          <a:effectLst/>
                        </a:rPr>
                        <a:t>j</a:t>
                      </a:r>
                      <a:r>
                        <a:rPr lang="sq-AL" sz="1400" b="0" dirty="0">
                          <a:solidFill>
                            <a:schemeClr val="tx1"/>
                          </a:solidFill>
                          <a:effectLst/>
                        </a:rPr>
                        <a:t>ë</a:t>
                      </a:r>
                      <a:r>
                        <a:rPr lang="sq-AL" sz="1400" b="0" spc="-5" dirty="0">
                          <a:solidFill>
                            <a:schemeClr val="tx1"/>
                          </a:solidFill>
                          <a:effectLst/>
                        </a:rPr>
                        <a:t> </a:t>
                      </a:r>
                      <a:r>
                        <a:rPr lang="sq-AL" sz="1400" b="0" spc="15" dirty="0">
                          <a:solidFill>
                            <a:schemeClr val="tx1"/>
                          </a:solidFill>
                          <a:effectLst/>
                        </a:rPr>
                        <a:t>k</a:t>
                      </a:r>
                      <a:r>
                        <a:rPr lang="sq-AL" sz="1400" b="0" dirty="0">
                          <a:solidFill>
                            <a:schemeClr val="tx1"/>
                          </a:solidFill>
                          <a:effectLst/>
                        </a:rPr>
                        <a:t>o</a:t>
                      </a:r>
                      <a:r>
                        <a:rPr lang="sq-AL" sz="1400" b="0" spc="-5" dirty="0">
                          <a:solidFill>
                            <a:schemeClr val="tx1"/>
                          </a:solidFill>
                          <a:effectLst/>
                        </a:rPr>
                        <a:t>n</a:t>
                      </a:r>
                      <a:r>
                        <a:rPr lang="sq-AL" sz="1400" b="0" dirty="0">
                          <a:solidFill>
                            <a:schemeClr val="tx1"/>
                          </a:solidFill>
                          <a:effectLst/>
                        </a:rPr>
                        <a:t>trate</a:t>
                      </a:r>
                      <a:r>
                        <a:rPr lang="sq-AL" sz="1400" b="0" spc="-10" dirty="0">
                          <a:solidFill>
                            <a:schemeClr val="tx1"/>
                          </a:solidFill>
                          <a:effectLst/>
                        </a:rPr>
                        <a:t> </a:t>
                      </a:r>
                      <a:r>
                        <a:rPr lang="sq-AL" sz="1400" b="0" dirty="0">
                          <a:solidFill>
                            <a:schemeClr val="tx1"/>
                          </a:solidFill>
                          <a:effectLst/>
                        </a:rPr>
                        <a:t>të</a:t>
                      </a:r>
                      <a:r>
                        <a:rPr lang="sq-AL" sz="1400" b="0" spc="-15" dirty="0">
                          <a:solidFill>
                            <a:schemeClr val="tx1"/>
                          </a:solidFill>
                          <a:effectLst/>
                        </a:rPr>
                        <a:t> </a:t>
                      </a:r>
                      <a:r>
                        <a:rPr lang="sq-AL" sz="1400" b="0" spc="5" dirty="0">
                          <a:solidFill>
                            <a:schemeClr val="tx1"/>
                          </a:solidFill>
                          <a:effectLst/>
                        </a:rPr>
                        <a:t>s</a:t>
                      </a:r>
                      <a:r>
                        <a:rPr lang="sq-AL" sz="1400" b="0" spc="10" dirty="0">
                          <a:solidFill>
                            <a:schemeClr val="tx1"/>
                          </a:solidFill>
                          <a:effectLst/>
                        </a:rPr>
                        <a:t>h</a:t>
                      </a:r>
                      <a:r>
                        <a:rPr lang="sq-AL" sz="1400" b="0" dirty="0">
                          <a:solidFill>
                            <a:schemeClr val="tx1"/>
                          </a:solidFill>
                          <a:effectLst/>
                        </a:rPr>
                        <a:t>ërb</a:t>
                      </a:r>
                      <a:r>
                        <a:rPr lang="sq-AL" sz="1400" b="0" spc="-5" dirty="0">
                          <a:solidFill>
                            <a:schemeClr val="tx1"/>
                          </a:solidFill>
                          <a:effectLst/>
                        </a:rPr>
                        <a:t>i</a:t>
                      </a:r>
                      <a:r>
                        <a:rPr lang="sq-AL" sz="1400" b="0" spc="20" dirty="0">
                          <a:solidFill>
                            <a:schemeClr val="tx1"/>
                          </a:solidFill>
                          <a:effectLst/>
                        </a:rPr>
                        <a:t>m</a:t>
                      </a:r>
                      <a:r>
                        <a:rPr lang="sq-AL" sz="1400" b="0" dirty="0">
                          <a:solidFill>
                            <a:schemeClr val="tx1"/>
                          </a:solidFill>
                          <a:effectLst/>
                        </a:rPr>
                        <a:t>e</a:t>
                      </a:r>
                      <a:r>
                        <a:rPr lang="sq-AL" sz="1400" b="0" spc="-10" dirty="0">
                          <a:solidFill>
                            <a:schemeClr val="tx1"/>
                          </a:solidFill>
                          <a:effectLst/>
                        </a:rPr>
                        <a:t>v</a:t>
                      </a:r>
                      <a:r>
                        <a:rPr lang="sq-AL" sz="1400" b="0" spc="10" dirty="0">
                          <a:solidFill>
                            <a:schemeClr val="tx1"/>
                          </a:solidFill>
                          <a:effectLst/>
                        </a:rPr>
                        <a:t>e</a:t>
                      </a:r>
                      <a:r>
                        <a:rPr lang="sq-AL" sz="1400" b="0" dirty="0">
                          <a:solidFill>
                            <a:schemeClr val="tx1"/>
                          </a:solidFill>
                          <a:effectLst/>
                        </a:rPr>
                        <a:t>:</a:t>
                      </a:r>
                      <a:endParaRPr lang="en-US" sz="1400" b="0" dirty="0">
                        <a:solidFill>
                          <a:schemeClr val="tx1"/>
                        </a:solidFill>
                        <a:effectLst/>
                      </a:endParaRPr>
                    </a:p>
                    <a:p>
                      <a:pPr marL="751205" marR="0" algn="l">
                        <a:lnSpc>
                          <a:spcPct val="115000"/>
                        </a:lnSpc>
                        <a:spcBef>
                          <a:spcPts val="1200"/>
                        </a:spcBef>
                        <a:spcAft>
                          <a:spcPts val="0"/>
                        </a:spcAft>
                      </a:pPr>
                      <a:r>
                        <a:rPr lang="sq-AL" sz="1400" b="0" dirty="0">
                          <a:solidFill>
                            <a:schemeClr val="tx1"/>
                          </a:solidFill>
                          <a:effectLst/>
                        </a:rPr>
                        <a:t> </a:t>
                      </a:r>
                      <a:endParaRPr lang="en-US" sz="1400" b="0" dirty="0">
                        <a:solidFill>
                          <a:schemeClr val="tx1"/>
                        </a:solidFill>
                        <a:effectLst/>
                      </a:endParaRPr>
                    </a:p>
                    <a:p>
                      <a:pPr marL="742950" marR="6350" lvl="1" indent="-285750" algn="l">
                        <a:lnSpc>
                          <a:spcPct val="115000"/>
                        </a:lnSpc>
                        <a:spcBef>
                          <a:spcPts val="0"/>
                        </a:spcBef>
                        <a:spcAft>
                          <a:spcPts val="0"/>
                        </a:spcAft>
                        <a:buFont typeface="+mj-lt"/>
                        <a:buAutoNum type="romanLcParenBoth"/>
                        <a:tabLst>
                          <a:tab pos="457200" algn="l"/>
                        </a:tabLst>
                      </a:pPr>
                      <a:r>
                        <a:rPr lang="sq-AL" sz="1400" b="1" dirty="0">
                          <a:solidFill>
                            <a:srgbClr val="FF0000"/>
                          </a:solidFill>
                          <a:effectLst/>
                        </a:rPr>
                        <a:t>që</a:t>
                      </a:r>
                      <a:r>
                        <a:rPr lang="sq-AL" sz="1400" b="1" spc="235" dirty="0">
                          <a:solidFill>
                            <a:srgbClr val="FF0000"/>
                          </a:solidFill>
                          <a:effectLst/>
                        </a:rPr>
                        <a:t> </a:t>
                      </a:r>
                      <a:r>
                        <a:rPr lang="sq-AL" sz="1400" b="1" dirty="0">
                          <a:solidFill>
                            <a:srgbClr val="FF0000"/>
                          </a:solidFill>
                          <a:effectLst/>
                        </a:rPr>
                        <a:t>p</a:t>
                      </a:r>
                      <a:r>
                        <a:rPr lang="sq-AL" sz="1400" b="1" spc="-5" dirty="0">
                          <a:solidFill>
                            <a:srgbClr val="FF0000"/>
                          </a:solidFill>
                          <a:effectLst/>
                        </a:rPr>
                        <a:t>a</a:t>
                      </a:r>
                      <a:r>
                        <a:rPr lang="sq-AL" sz="1400" b="1" spc="5" dirty="0">
                          <a:solidFill>
                            <a:srgbClr val="FF0000"/>
                          </a:solidFill>
                          <a:effectLst/>
                        </a:rPr>
                        <a:t>so</a:t>
                      </a:r>
                      <a:r>
                        <a:rPr lang="sq-AL" sz="1400" b="1" dirty="0">
                          <a:solidFill>
                            <a:srgbClr val="FF0000"/>
                          </a:solidFill>
                          <a:effectLst/>
                        </a:rPr>
                        <a:t>n</a:t>
                      </a:r>
                      <a:r>
                        <a:rPr lang="sq-AL" sz="1400" b="1" spc="240" dirty="0">
                          <a:solidFill>
                            <a:srgbClr val="FF0000"/>
                          </a:solidFill>
                          <a:effectLst/>
                        </a:rPr>
                        <a:t> </a:t>
                      </a:r>
                      <a:r>
                        <a:rPr lang="sq-AL" sz="1400" b="1" spc="10" dirty="0">
                          <a:solidFill>
                            <a:srgbClr val="FF0000"/>
                          </a:solidFill>
                          <a:effectLst/>
                        </a:rPr>
                        <a:t>n</a:t>
                      </a:r>
                      <a:r>
                        <a:rPr lang="sq-AL" sz="1400" b="1" dirty="0">
                          <a:solidFill>
                            <a:srgbClr val="FF0000"/>
                          </a:solidFill>
                          <a:effectLst/>
                        </a:rPr>
                        <a:t>ga</a:t>
                      </a:r>
                      <a:r>
                        <a:rPr lang="sq-AL" sz="1400" b="1" spc="240" dirty="0">
                          <a:solidFill>
                            <a:srgbClr val="FF0000"/>
                          </a:solidFill>
                          <a:effectLst/>
                        </a:rPr>
                        <a:t> </a:t>
                      </a:r>
                      <a:r>
                        <a:rPr lang="sq-AL" sz="1400" b="1" dirty="0">
                          <a:solidFill>
                            <a:srgbClr val="FF0000"/>
                          </a:solidFill>
                          <a:effectLst/>
                        </a:rPr>
                        <a:t>n</a:t>
                      </a:r>
                      <a:r>
                        <a:rPr lang="sq-AL" sz="1400" b="1" spc="5" dirty="0">
                          <a:solidFill>
                            <a:srgbClr val="FF0000"/>
                          </a:solidFill>
                          <a:effectLst/>
                        </a:rPr>
                        <a:t>j</a:t>
                      </a:r>
                      <a:r>
                        <a:rPr lang="sq-AL" sz="1400" b="1" dirty="0">
                          <a:solidFill>
                            <a:srgbClr val="FF0000"/>
                          </a:solidFill>
                          <a:effectLst/>
                        </a:rPr>
                        <a:t>ë</a:t>
                      </a:r>
                      <a:r>
                        <a:rPr lang="sq-AL" sz="1400" b="1" spc="240" dirty="0">
                          <a:solidFill>
                            <a:srgbClr val="FF0000"/>
                          </a:solidFill>
                          <a:effectLst/>
                        </a:rPr>
                        <a:t> </a:t>
                      </a:r>
                      <a:r>
                        <a:rPr lang="sq-AL" sz="1400" b="1" spc="15" dirty="0">
                          <a:solidFill>
                            <a:srgbClr val="FF0000"/>
                          </a:solidFill>
                          <a:effectLst/>
                        </a:rPr>
                        <a:t>k</a:t>
                      </a:r>
                      <a:r>
                        <a:rPr lang="sq-AL" sz="1400" b="1" dirty="0">
                          <a:solidFill>
                            <a:srgbClr val="FF0000"/>
                          </a:solidFill>
                          <a:effectLst/>
                        </a:rPr>
                        <a:t>o</a:t>
                      </a:r>
                      <a:r>
                        <a:rPr lang="sq-AL" sz="1400" b="1" spc="-5" dirty="0">
                          <a:solidFill>
                            <a:srgbClr val="FF0000"/>
                          </a:solidFill>
                          <a:effectLst/>
                        </a:rPr>
                        <a:t>n</a:t>
                      </a:r>
                      <a:r>
                        <a:rPr lang="sq-AL" sz="1400" b="1" spc="15" dirty="0">
                          <a:solidFill>
                            <a:srgbClr val="FF0000"/>
                          </a:solidFill>
                          <a:effectLst/>
                        </a:rPr>
                        <a:t>k</a:t>
                      </a:r>
                      <a:r>
                        <a:rPr lang="sq-AL" sz="1400" b="1" dirty="0">
                          <a:solidFill>
                            <a:srgbClr val="FF0000"/>
                          </a:solidFill>
                          <a:effectLst/>
                        </a:rPr>
                        <a:t>urs</a:t>
                      </a:r>
                      <a:r>
                        <a:rPr lang="sq-AL" sz="1400" b="1" spc="250" dirty="0">
                          <a:solidFill>
                            <a:srgbClr val="FF0000"/>
                          </a:solidFill>
                          <a:effectLst/>
                        </a:rPr>
                        <a:t> </a:t>
                      </a:r>
                      <a:r>
                        <a:rPr lang="sq-AL" sz="1400" b="1" dirty="0">
                          <a:solidFill>
                            <a:srgbClr val="FF0000"/>
                          </a:solidFill>
                          <a:effectLst/>
                        </a:rPr>
                        <a:t>pro</a:t>
                      </a:r>
                      <a:r>
                        <a:rPr lang="sq-AL" sz="1400" b="1" spc="5" dirty="0">
                          <a:solidFill>
                            <a:srgbClr val="FF0000"/>
                          </a:solidFill>
                          <a:effectLst/>
                        </a:rPr>
                        <a:t>j</a:t>
                      </a:r>
                      <a:r>
                        <a:rPr lang="sq-AL" sz="1400" b="1" spc="-15" dirty="0">
                          <a:solidFill>
                            <a:srgbClr val="FF0000"/>
                          </a:solidFill>
                          <a:effectLst/>
                        </a:rPr>
                        <a:t>e</a:t>
                      </a:r>
                      <a:r>
                        <a:rPr lang="sq-AL" sz="1400" b="1" spc="15" dirty="0">
                          <a:solidFill>
                            <a:srgbClr val="FF0000"/>
                          </a:solidFill>
                          <a:effectLst/>
                        </a:rPr>
                        <a:t>k</a:t>
                      </a:r>
                      <a:r>
                        <a:rPr lang="sq-AL" sz="1400" b="1" dirty="0">
                          <a:solidFill>
                            <a:srgbClr val="FF0000"/>
                          </a:solidFill>
                          <a:effectLst/>
                        </a:rPr>
                        <a:t>t</a:t>
                      </a:r>
                      <a:r>
                        <a:rPr lang="sq-AL" sz="1400" b="1" spc="-20" dirty="0">
                          <a:solidFill>
                            <a:srgbClr val="FF0000"/>
                          </a:solidFill>
                          <a:effectLst/>
                        </a:rPr>
                        <a:t>i</a:t>
                      </a:r>
                      <a:r>
                        <a:rPr lang="sq-AL" sz="1400" b="1" spc="20" dirty="0">
                          <a:solidFill>
                            <a:srgbClr val="FF0000"/>
                          </a:solidFill>
                          <a:effectLst/>
                        </a:rPr>
                        <a:t>m</a:t>
                      </a:r>
                      <a:r>
                        <a:rPr lang="sq-AL" sz="1400" b="1" dirty="0">
                          <a:solidFill>
                            <a:srgbClr val="FF0000"/>
                          </a:solidFill>
                          <a:effectLst/>
                        </a:rPr>
                        <a:t>i</a:t>
                      </a:r>
                      <a:r>
                        <a:rPr lang="sq-AL" sz="1400" b="1" spc="235" dirty="0">
                          <a:solidFill>
                            <a:srgbClr val="FF0000"/>
                          </a:solidFill>
                          <a:effectLst/>
                        </a:rPr>
                        <a:t> </a:t>
                      </a:r>
                      <a:r>
                        <a:rPr lang="sq-AL" sz="1400" b="0" dirty="0">
                          <a:solidFill>
                            <a:schemeClr val="tx1"/>
                          </a:solidFill>
                          <a:effectLst/>
                        </a:rPr>
                        <a:t>i</a:t>
                      </a:r>
                      <a:r>
                        <a:rPr lang="sq-AL" sz="1400" b="0" spc="245" dirty="0">
                          <a:solidFill>
                            <a:schemeClr val="tx1"/>
                          </a:solidFill>
                          <a:effectLst/>
                        </a:rPr>
                        <a:t> </a:t>
                      </a:r>
                      <a:r>
                        <a:rPr lang="sq-AL" sz="1400" b="0" dirty="0">
                          <a:solidFill>
                            <a:schemeClr val="tx1"/>
                          </a:solidFill>
                          <a:effectLst/>
                        </a:rPr>
                        <a:t>u</a:t>
                      </a:r>
                      <a:r>
                        <a:rPr lang="sq-AL" sz="1400" b="0" spc="5" dirty="0">
                          <a:solidFill>
                            <a:schemeClr val="tx1"/>
                          </a:solidFill>
                          <a:effectLst/>
                        </a:rPr>
                        <a:t>s</a:t>
                      </a:r>
                      <a:r>
                        <a:rPr lang="sq-AL" sz="1400" b="0" dirty="0">
                          <a:solidFill>
                            <a:schemeClr val="tx1"/>
                          </a:solidFill>
                          <a:effectLst/>
                        </a:rPr>
                        <a:t>htruar</a:t>
                      </a:r>
                      <a:r>
                        <a:rPr lang="sq-AL" sz="1400" b="0" spc="245" dirty="0">
                          <a:solidFill>
                            <a:schemeClr val="tx1"/>
                          </a:solidFill>
                          <a:effectLst/>
                        </a:rPr>
                        <a:t> </a:t>
                      </a:r>
                      <a:r>
                        <a:rPr lang="sq-AL" sz="1400" b="0" dirty="0">
                          <a:solidFill>
                            <a:schemeClr val="tx1"/>
                          </a:solidFill>
                          <a:effectLst/>
                        </a:rPr>
                        <a:t>p</a:t>
                      </a:r>
                      <a:r>
                        <a:rPr lang="sq-AL" sz="1400" b="0" spc="-5" dirty="0">
                          <a:solidFill>
                            <a:schemeClr val="tx1"/>
                          </a:solidFill>
                          <a:effectLst/>
                        </a:rPr>
                        <a:t>ë</a:t>
                      </a:r>
                      <a:r>
                        <a:rPr lang="sq-AL" sz="1400" b="0" spc="5" dirty="0">
                          <a:solidFill>
                            <a:schemeClr val="tx1"/>
                          </a:solidFill>
                          <a:effectLst/>
                        </a:rPr>
                        <a:t>r</a:t>
                      </a:r>
                      <a:r>
                        <a:rPr lang="sq-AL" sz="1400" b="0" spc="20" dirty="0">
                          <a:solidFill>
                            <a:schemeClr val="tx1"/>
                          </a:solidFill>
                          <a:effectLst/>
                        </a:rPr>
                        <a:t>m</a:t>
                      </a:r>
                      <a:r>
                        <a:rPr lang="sq-AL" sz="1400" b="0" dirty="0">
                          <a:solidFill>
                            <a:schemeClr val="tx1"/>
                          </a:solidFill>
                          <a:effectLst/>
                        </a:rPr>
                        <a:t>es</a:t>
                      </a:r>
                      <a:r>
                        <a:rPr lang="sq-AL" sz="1400" b="0" spc="245" dirty="0">
                          <a:solidFill>
                            <a:schemeClr val="tx1"/>
                          </a:solidFill>
                          <a:effectLst/>
                        </a:rPr>
                        <a:t> </a:t>
                      </a:r>
                      <a:r>
                        <a:rPr lang="sq-AL" sz="1400" b="0" dirty="0">
                          <a:solidFill>
                            <a:schemeClr val="tx1"/>
                          </a:solidFill>
                          <a:effectLst/>
                        </a:rPr>
                        <a:t>pro</a:t>
                      </a:r>
                      <a:r>
                        <a:rPr lang="sq-AL" sz="1400" b="0" spc="5" dirty="0">
                          <a:solidFill>
                            <a:schemeClr val="tx1"/>
                          </a:solidFill>
                          <a:effectLst/>
                        </a:rPr>
                        <a:t>c</a:t>
                      </a:r>
                      <a:r>
                        <a:rPr lang="sq-AL" sz="1400" b="0" dirty="0">
                          <a:solidFill>
                            <a:schemeClr val="tx1"/>
                          </a:solidFill>
                          <a:effectLst/>
                        </a:rPr>
                        <a:t>e</a:t>
                      </a:r>
                      <a:r>
                        <a:rPr lang="sq-AL" sz="1400" b="0" spc="-5" dirty="0">
                          <a:solidFill>
                            <a:schemeClr val="tx1"/>
                          </a:solidFill>
                          <a:effectLst/>
                        </a:rPr>
                        <a:t>d</a:t>
                      </a:r>
                      <a:r>
                        <a:rPr lang="sq-AL" sz="1400" b="0" dirty="0">
                          <a:solidFill>
                            <a:schemeClr val="tx1"/>
                          </a:solidFill>
                          <a:effectLst/>
                        </a:rPr>
                        <a:t>ura</a:t>
                      </a:r>
                      <a:r>
                        <a:rPr lang="sq-AL" sz="1400" b="0" spc="-5" dirty="0">
                          <a:solidFill>
                            <a:schemeClr val="tx1"/>
                          </a:solidFill>
                          <a:effectLst/>
                        </a:rPr>
                        <a:t>v</a:t>
                      </a:r>
                      <a:r>
                        <a:rPr lang="sq-AL" sz="1400" b="0" dirty="0">
                          <a:solidFill>
                            <a:schemeClr val="tx1"/>
                          </a:solidFill>
                          <a:effectLst/>
                        </a:rPr>
                        <a:t>e</a:t>
                      </a:r>
                      <a:r>
                        <a:rPr lang="sq-AL" sz="1400" b="0" spc="235" dirty="0">
                          <a:solidFill>
                            <a:schemeClr val="tx1"/>
                          </a:solidFill>
                          <a:effectLst/>
                        </a:rPr>
                        <a:t> </a:t>
                      </a:r>
                      <a:r>
                        <a:rPr lang="sq-AL" sz="1400" b="0" dirty="0">
                          <a:solidFill>
                            <a:schemeClr val="tx1"/>
                          </a:solidFill>
                          <a:effectLst/>
                        </a:rPr>
                        <a:t>të h</a:t>
                      </a:r>
                      <a:r>
                        <a:rPr lang="sq-AL" sz="1400" b="0" spc="-5" dirty="0">
                          <a:solidFill>
                            <a:schemeClr val="tx1"/>
                          </a:solidFill>
                          <a:effectLst/>
                        </a:rPr>
                        <a:t>a</a:t>
                      </a:r>
                      <a:r>
                        <a:rPr lang="sq-AL" sz="1400" b="0" dirty="0">
                          <a:solidFill>
                            <a:schemeClr val="tx1"/>
                          </a:solidFill>
                          <a:effectLst/>
                        </a:rPr>
                        <a:t>p</a:t>
                      </a:r>
                      <a:r>
                        <a:rPr lang="sq-AL" sz="1400" b="0" spc="-5" dirty="0">
                          <a:solidFill>
                            <a:schemeClr val="tx1"/>
                          </a:solidFill>
                          <a:effectLst/>
                        </a:rPr>
                        <a:t>u</a:t>
                      </a:r>
                      <a:r>
                        <a:rPr lang="sq-AL" sz="1400" b="0" spc="15" dirty="0">
                          <a:solidFill>
                            <a:schemeClr val="tx1"/>
                          </a:solidFill>
                          <a:effectLst/>
                        </a:rPr>
                        <a:t>r</a:t>
                      </a:r>
                      <a:r>
                        <a:rPr lang="sq-AL" sz="1400" b="0" dirty="0">
                          <a:solidFill>
                            <a:schemeClr val="tx1"/>
                          </a:solidFill>
                          <a:effectLst/>
                        </a:rPr>
                        <a:t>a</a:t>
                      </a:r>
                      <a:r>
                        <a:rPr lang="sq-AL" sz="1400" b="0" spc="15" dirty="0">
                          <a:solidFill>
                            <a:schemeClr val="tx1"/>
                          </a:solidFill>
                          <a:effectLst/>
                        </a:rPr>
                        <a:t> </a:t>
                      </a:r>
                      <a:r>
                        <a:rPr lang="sq-AL" sz="1400" b="0" dirty="0">
                          <a:solidFill>
                            <a:schemeClr val="tx1"/>
                          </a:solidFill>
                          <a:effectLst/>
                        </a:rPr>
                        <a:t>o</a:t>
                      </a:r>
                      <a:r>
                        <a:rPr lang="sq-AL" sz="1400" b="0" spc="5" dirty="0">
                          <a:solidFill>
                            <a:schemeClr val="tx1"/>
                          </a:solidFill>
                          <a:effectLst/>
                        </a:rPr>
                        <a:t>s</a:t>
                      </a:r>
                      <a:r>
                        <a:rPr lang="sq-AL" sz="1400" b="0" dirty="0">
                          <a:solidFill>
                            <a:schemeClr val="tx1"/>
                          </a:solidFill>
                          <a:effectLst/>
                        </a:rPr>
                        <a:t>e</a:t>
                      </a:r>
                      <a:r>
                        <a:rPr lang="sq-AL" sz="1400" b="0" spc="10" dirty="0">
                          <a:solidFill>
                            <a:schemeClr val="tx1"/>
                          </a:solidFill>
                          <a:effectLst/>
                        </a:rPr>
                        <a:t> </a:t>
                      </a:r>
                      <a:r>
                        <a:rPr lang="sq-AL" sz="1400" b="0" dirty="0">
                          <a:solidFill>
                            <a:schemeClr val="tx1"/>
                          </a:solidFill>
                          <a:effectLst/>
                        </a:rPr>
                        <a:t>të</a:t>
                      </a:r>
                      <a:r>
                        <a:rPr lang="sq-AL" sz="1400" b="0" spc="20" dirty="0">
                          <a:solidFill>
                            <a:schemeClr val="tx1"/>
                          </a:solidFill>
                          <a:effectLst/>
                        </a:rPr>
                        <a:t> </a:t>
                      </a:r>
                      <a:r>
                        <a:rPr lang="sq-AL" sz="1400" b="0" spc="15" dirty="0">
                          <a:solidFill>
                            <a:schemeClr val="tx1"/>
                          </a:solidFill>
                          <a:effectLst/>
                        </a:rPr>
                        <a:t>k</a:t>
                      </a:r>
                      <a:r>
                        <a:rPr lang="sq-AL" sz="1400" b="0" dirty="0">
                          <a:solidFill>
                            <a:schemeClr val="tx1"/>
                          </a:solidFill>
                          <a:effectLst/>
                        </a:rPr>
                        <a:t>u</a:t>
                      </a:r>
                      <a:r>
                        <a:rPr lang="sq-AL" sz="1400" b="0" spc="10" dirty="0">
                          <a:solidFill>
                            <a:schemeClr val="tx1"/>
                          </a:solidFill>
                          <a:effectLst/>
                        </a:rPr>
                        <a:t>f</a:t>
                      </a:r>
                      <a:r>
                        <a:rPr lang="sq-AL" sz="1400" b="0" spc="-5" dirty="0">
                          <a:solidFill>
                            <a:schemeClr val="tx1"/>
                          </a:solidFill>
                          <a:effectLst/>
                        </a:rPr>
                        <a:t>i</a:t>
                      </a:r>
                      <a:r>
                        <a:rPr lang="sq-AL" sz="1400" b="0" spc="-20" dirty="0">
                          <a:solidFill>
                            <a:schemeClr val="tx1"/>
                          </a:solidFill>
                          <a:effectLst/>
                        </a:rPr>
                        <a:t>z</a:t>
                      </a:r>
                      <a:r>
                        <a:rPr lang="sq-AL" sz="1400" b="0" spc="10" dirty="0">
                          <a:solidFill>
                            <a:schemeClr val="tx1"/>
                          </a:solidFill>
                          <a:effectLst/>
                        </a:rPr>
                        <a:t>u</a:t>
                      </a:r>
                      <a:r>
                        <a:rPr lang="sq-AL" sz="1400" b="0" dirty="0">
                          <a:solidFill>
                            <a:schemeClr val="tx1"/>
                          </a:solidFill>
                          <a:effectLst/>
                        </a:rPr>
                        <a:t>ara,</a:t>
                      </a:r>
                      <a:r>
                        <a:rPr lang="sq-AL" sz="1400" b="0" spc="20" dirty="0">
                          <a:solidFill>
                            <a:schemeClr val="tx1"/>
                          </a:solidFill>
                          <a:effectLst/>
                        </a:rPr>
                        <a:t> </a:t>
                      </a:r>
                      <a:r>
                        <a:rPr lang="sq-AL" sz="1400" b="0" dirty="0">
                          <a:solidFill>
                            <a:schemeClr val="tx1"/>
                          </a:solidFill>
                          <a:effectLst/>
                        </a:rPr>
                        <a:t>d</a:t>
                      </a:r>
                      <a:r>
                        <a:rPr lang="sq-AL" sz="1400" b="0" spc="-5" dirty="0">
                          <a:solidFill>
                            <a:schemeClr val="tx1"/>
                          </a:solidFill>
                          <a:effectLst/>
                        </a:rPr>
                        <a:t>h</a:t>
                      </a:r>
                      <a:r>
                        <a:rPr lang="sq-AL" sz="1400" b="0" dirty="0">
                          <a:solidFill>
                            <a:schemeClr val="tx1"/>
                          </a:solidFill>
                          <a:effectLst/>
                        </a:rPr>
                        <a:t>e</a:t>
                      </a:r>
                      <a:r>
                        <a:rPr lang="sq-AL" sz="1400" b="0" spc="10" dirty="0">
                          <a:solidFill>
                            <a:schemeClr val="tx1"/>
                          </a:solidFill>
                          <a:effectLst/>
                        </a:rPr>
                        <a:t> q</a:t>
                      </a:r>
                      <a:r>
                        <a:rPr lang="sq-AL" sz="1400" b="0" dirty="0">
                          <a:solidFill>
                            <a:schemeClr val="tx1"/>
                          </a:solidFill>
                          <a:effectLst/>
                        </a:rPr>
                        <a:t>ë</a:t>
                      </a:r>
                      <a:r>
                        <a:rPr lang="sq-AL" sz="1400" b="0" spc="10" dirty="0">
                          <a:solidFill>
                            <a:schemeClr val="tx1"/>
                          </a:solidFill>
                          <a:effectLst/>
                        </a:rPr>
                        <a:t> </a:t>
                      </a:r>
                      <a:r>
                        <a:rPr lang="sq-AL" sz="1400" b="0" spc="15" dirty="0">
                          <a:solidFill>
                            <a:schemeClr val="tx1"/>
                          </a:solidFill>
                          <a:effectLst/>
                        </a:rPr>
                        <a:t>k</a:t>
                      </a:r>
                      <a:r>
                        <a:rPr lang="sq-AL" sz="1400" b="0" dirty="0">
                          <a:solidFill>
                            <a:schemeClr val="tx1"/>
                          </a:solidFill>
                          <a:effectLst/>
                        </a:rPr>
                        <a:t>ë</a:t>
                      </a:r>
                      <a:r>
                        <a:rPr lang="sq-AL" sz="1400" b="0" spc="-10" dirty="0">
                          <a:solidFill>
                            <a:schemeClr val="tx1"/>
                          </a:solidFill>
                          <a:effectLst/>
                        </a:rPr>
                        <a:t>r</a:t>
                      </a:r>
                      <a:r>
                        <a:rPr lang="sq-AL" sz="1400" b="0" spc="15" dirty="0">
                          <a:solidFill>
                            <a:schemeClr val="tx1"/>
                          </a:solidFill>
                          <a:effectLst/>
                        </a:rPr>
                        <a:t>k</a:t>
                      </a:r>
                      <a:r>
                        <a:rPr lang="sq-AL" sz="1400" b="0" dirty="0">
                          <a:solidFill>
                            <a:schemeClr val="tx1"/>
                          </a:solidFill>
                          <a:effectLst/>
                        </a:rPr>
                        <a:t>o</a:t>
                      </a:r>
                      <a:r>
                        <a:rPr lang="sq-AL" sz="1400" b="0" spc="-5" dirty="0">
                          <a:solidFill>
                            <a:schemeClr val="tx1"/>
                          </a:solidFill>
                          <a:effectLst/>
                        </a:rPr>
                        <a:t>h</a:t>
                      </a:r>
                      <a:r>
                        <a:rPr lang="sq-AL" sz="1400" b="0" dirty="0">
                          <a:solidFill>
                            <a:schemeClr val="tx1"/>
                          </a:solidFill>
                          <a:effectLst/>
                        </a:rPr>
                        <a:t>et,</a:t>
                      </a:r>
                      <a:r>
                        <a:rPr lang="sq-AL" sz="1400" b="0" spc="15" dirty="0">
                          <a:solidFill>
                            <a:schemeClr val="tx1"/>
                          </a:solidFill>
                          <a:effectLst/>
                        </a:rPr>
                        <a:t> </a:t>
                      </a:r>
                      <a:r>
                        <a:rPr lang="sq-AL" sz="1400" b="0" spc="5" dirty="0">
                          <a:solidFill>
                            <a:schemeClr val="tx1"/>
                          </a:solidFill>
                          <a:effectLst/>
                        </a:rPr>
                        <a:t>s</a:t>
                      </a:r>
                      <a:r>
                        <a:rPr lang="sq-AL" sz="1400" b="0" spc="-5" dirty="0">
                          <a:solidFill>
                            <a:schemeClr val="tx1"/>
                          </a:solidFill>
                          <a:effectLst/>
                        </a:rPr>
                        <a:t>i</a:t>
                      </a:r>
                      <a:r>
                        <a:rPr lang="sq-AL" sz="1400" b="0" spc="10" dirty="0">
                          <a:solidFill>
                            <a:schemeClr val="tx1"/>
                          </a:solidFill>
                          <a:effectLst/>
                        </a:rPr>
                        <a:t>p</a:t>
                      </a:r>
                      <a:r>
                        <a:rPr lang="sq-AL" sz="1400" b="0" dirty="0">
                          <a:solidFill>
                            <a:schemeClr val="tx1"/>
                          </a:solidFill>
                          <a:effectLst/>
                        </a:rPr>
                        <a:t>as</a:t>
                      </a:r>
                      <a:r>
                        <a:rPr lang="sq-AL" sz="1400" b="0" spc="15" dirty="0">
                          <a:solidFill>
                            <a:schemeClr val="tx1"/>
                          </a:solidFill>
                          <a:effectLst/>
                        </a:rPr>
                        <a:t> </a:t>
                      </a:r>
                      <a:r>
                        <a:rPr lang="sq-AL" sz="1400" b="0" spc="5" dirty="0">
                          <a:solidFill>
                            <a:schemeClr val="tx1"/>
                          </a:solidFill>
                          <a:effectLst/>
                        </a:rPr>
                        <a:t>rr</a:t>
                      </a:r>
                      <a:r>
                        <a:rPr lang="sq-AL" sz="1400" b="0" dirty="0">
                          <a:solidFill>
                            <a:schemeClr val="tx1"/>
                          </a:solidFill>
                          <a:effectLst/>
                        </a:rPr>
                        <a:t>e</a:t>
                      </a:r>
                      <a:r>
                        <a:rPr lang="sq-AL" sz="1400" b="0" spc="-5" dirty="0">
                          <a:solidFill>
                            <a:schemeClr val="tx1"/>
                          </a:solidFill>
                          <a:effectLst/>
                        </a:rPr>
                        <a:t>g</a:t>
                      </a:r>
                      <a:r>
                        <a:rPr lang="sq-AL" sz="1400" b="0" dirty="0">
                          <a:solidFill>
                            <a:schemeClr val="tx1"/>
                          </a:solidFill>
                          <a:effectLst/>
                        </a:rPr>
                        <a:t>u</a:t>
                      </a:r>
                      <a:r>
                        <a:rPr lang="sq-AL" sz="1400" b="0" spc="5" dirty="0">
                          <a:solidFill>
                            <a:schemeClr val="tx1"/>
                          </a:solidFill>
                          <a:effectLst/>
                        </a:rPr>
                        <a:t>l</a:t>
                      </a:r>
                      <a:r>
                        <a:rPr lang="sq-AL" sz="1400" b="0" spc="-5" dirty="0">
                          <a:solidFill>
                            <a:schemeClr val="tx1"/>
                          </a:solidFill>
                          <a:effectLst/>
                        </a:rPr>
                        <a:t>l</a:t>
                      </a:r>
                      <a:r>
                        <a:rPr lang="sq-AL" sz="1400" b="0" spc="10" dirty="0">
                          <a:solidFill>
                            <a:schemeClr val="tx1"/>
                          </a:solidFill>
                          <a:effectLst/>
                        </a:rPr>
                        <a:t>a</a:t>
                      </a:r>
                      <a:r>
                        <a:rPr lang="sq-AL" sz="1400" b="0" spc="-5" dirty="0">
                          <a:solidFill>
                            <a:schemeClr val="tx1"/>
                          </a:solidFill>
                          <a:effectLst/>
                        </a:rPr>
                        <a:t>v</a:t>
                      </a:r>
                      <a:r>
                        <a:rPr lang="sq-AL" sz="1400" b="0" dirty="0">
                          <a:solidFill>
                            <a:schemeClr val="tx1"/>
                          </a:solidFill>
                          <a:effectLst/>
                        </a:rPr>
                        <a:t>e</a:t>
                      </a:r>
                      <a:r>
                        <a:rPr lang="sq-AL" sz="1400" b="0" spc="25" dirty="0">
                          <a:solidFill>
                            <a:schemeClr val="tx1"/>
                          </a:solidFill>
                          <a:effectLst/>
                        </a:rPr>
                        <a:t> </a:t>
                      </a:r>
                      <a:r>
                        <a:rPr lang="sq-AL" sz="1400" b="0" dirty="0">
                          <a:solidFill>
                            <a:schemeClr val="tx1"/>
                          </a:solidFill>
                          <a:effectLst/>
                        </a:rPr>
                        <a:t>në </a:t>
                      </a:r>
                      <a:r>
                        <a:rPr lang="sq-AL" sz="1400" b="0" spc="10" dirty="0">
                          <a:solidFill>
                            <a:schemeClr val="tx1"/>
                          </a:solidFill>
                          <a:effectLst/>
                        </a:rPr>
                        <a:t>f</a:t>
                      </a:r>
                      <a:r>
                        <a:rPr lang="sq-AL" sz="1400" b="0" dirty="0">
                          <a:solidFill>
                            <a:schemeClr val="tx1"/>
                          </a:solidFill>
                          <a:effectLst/>
                        </a:rPr>
                        <a:t>u</a:t>
                      </a:r>
                      <a:r>
                        <a:rPr lang="sq-AL" sz="1400" b="0" spc="-5" dirty="0">
                          <a:solidFill>
                            <a:schemeClr val="tx1"/>
                          </a:solidFill>
                          <a:effectLst/>
                        </a:rPr>
                        <a:t>q</a:t>
                      </a:r>
                      <a:r>
                        <a:rPr lang="sq-AL" sz="1400" b="0" spc="5" dirty="0">
                          <a:solidFill>
                            <a:schemeClr val="tx1"/>
                          </a:solidFill>
                          <a:effectLst/>
                        </a:rPr>
                        <a:t>i</a:t>
                      </a:r>
                      <a:r>
                        <a:rPr lang="sq-AL" sz="1400" b="0" dirty="0">
                          <a:solidFill>
                            <a:schemeClr val="tx1"/>
                          </a:solidFill>
                          <a:effectLst/>
                        </a:rPr>
                        <a:t>,</a:t>
                      </a:r>
                      <a:r>
                        <a:rPr lang="sq-AL" sz="1400" b="0" spc="15" dirty="0">
                          <a:solidFill>
                            <a:schemeClr val="tx1"/>
                          </a:solidFill>
                          <a:effectLst/>
                        </a:rPr>
                        <a:t> </a:t>
                      </a:r>
                      <a:r>
                        <a:rPr lang="sq-AL" sz="1400" b="0" dirty="0">
                          <a:solidFill>
                            <a:schemeClr val="tx1"/>
                          </a:solidFill>
                          <a:effectLst/>
                        </a:rPr>
                        <a:t>t</a:t>
                      </a:r>
                      <a:r>
                        <a:rPr lang="sq-AL" sz="1400" b="0" spc="5" dirty="0">
                          <a:solidFill>
                            <a:schemeClr val="tx1"/>
                          </a:solidFill>
                          <a:effectLst/>
                        </a:rPr>
                        <a:t>’</a:t>
                      </a:r>
                      <a:r>
                        <a:rPr lang="sq-AL" sz="1400" b="0" dirty="0">
                          <a:solidFill>
                            <a:schemeClr val="tx1"/>
                          </a:solidFill>
                          <a:effectLst/>
                        </a:rPr>
                        <a:t>i</a:t>
                      </a:r>
                      <a:r>
                        <a:rPr lang="sq-AL" sz="1400" b="0" spc="10" dirty="0">
                          <a:solidFill>
                            <a:schemeClr val="tx1"/>
                          </a:solidFill>
                          <a:effectLst/>
                        </a:rPr>
                        <a:t> e</a:t>
                      </a:r>
                      <a:r>
                        <a:rPr lang="sq-AL" sz="1400" b="0" dirty="0">
                          <a:solidFill>
                            <a:schemeClr val="tx1"/>
                          </a:solidFill>
                          <a:effectLst/>
                        </a:rPr>
                        <a:t>p</a:t>
                      </a:r>
                      <a:r>
                        <a:rPr lang="sq-AL" sz="1400" b="0" spc="-5" dirty="0">
                          <a:solidFill>
                            <a:schemeClr val="tx1"/>
                          </a:solidFill>
                          <a:effectLst/>
                        </a:rPr>
                        <a:t>e</a:t>
                      </a:r>
                      <a:r>
                        <a:rPr lang="sq-AL" sz="1400" b="0" dirty="0">
                          <a:solidFill>
                            <a:schemeClr val="tx1"/>
                          </a:solidFill>
                          <a:effectLst/>
                        </a:rPr>
                        <a:t>t </a:t>
                      </a:r>
                      <a:r>
                        <a:rPr lang="sq-AL" sz="1400" b="0" spc="15" dirty="0">
                          <a:solidFill>
                            <a:schemeClr val="tx1"/>
                          </a:solidFill>
                          <a:effectLst/>
                        </a:rPr>
                        <a:t>k</a:t>
                      </a:r>
                      <a:r>
                        <a:rPr lang="sq-AL" sz="1400" b="0" dirty="0">
                          <a:solidFill>
                            <a:schemeClr val="tx1"/>
                          </a:solidFill>
                          <a:effectLst/>
                        </a:rPr>
                        <a:t>a</a:t>
                      </a:r>
                      <a:r>
                        <a:rPr lang="sq-AL" sz="1400" b="0" spc="-5" dirty="0">
                          <a:solidFill>
                            <a:schemeClr val="tx1"/>
                          </a:solidFill>
                          <a:effectLst/>
                        </a:rPr>
                        <a:t>n</a:t>
                      </a:r>
                      <a:r>
                        <a:rPr lang="sq-AL" sz="1400" b="0" dirty="0">
                          <a:solidFill>
                            <a:schemeClr val="tx1"/>
                          </a:solidFill>
                          <a:effectLst/>
                        </a:rPr>
                        <a:t>d</a:t>
                      </a:r>
                      <a:r>
                        <a:rPr lang="sq-AL" sz="1400" b="0" spc="-5" dirty="0">
                          <a:solidFill>
                            <a:schemeClr val="tx1"/>
                          </a:solidFill>
                          <a:effectLst/>
                        </a:rPr>
                        <a:t>i</a:t>
                      </a:r>
                      <a:r>
                        <a:rPr lang="sq-AL" sz="1400" b="0" dirty="0">
                          <a:solidFill>
                            <a:schemeClr val="tx1"/>
                          </a:solidFill>
                          <a:effectLst/>
                        </a:rPr>
                        <a:t>d</a:t>
                      </a:r>
                      <a:r>
                        <a:rPr lang="sq-AL" sz="1400" b="0" spc="-5" dirty="0">
                          <a:solidFill>
                            <a:schemeClr val="tx1"/>
                          </a:solidFill>
                          <a:effectLst/>
                        </a:rPr>
                        <a:t>a</a:t>
                      </a:r>
                      <a:r>
                        <a:rPr lang="sq-AL" sz="1400" b="0" spc="10" dirty="0">
                          <a:solidFill>
                            <a:schemeClr val="tx1"/>
                          </a:solidFill>
                          <a:effectLst/>
                        </a:rPr>
                        <a:t>t</a:t>
                      </a:r>
                      <a:r>
                        <a:rPr lang="sq-AL" sz="1400" b="0" spc="-5" dirty="0">
                          <a:solidFill>
                            <a:schemeClr val="tx1"/>
                          </a:solidFill>
                          <a:effectLst/>
                        </a:rPr>
                        <a:t>i</a:t>
                      </a:r>
                      <a:r>
                        <a:rPr lang="sq-AL" sz="1400" b="0" dirty="0">
                          <a:solidFill>
                            <a:schemeClr val="tx1"/>
                          </a:solidFill>
                          <a:effectLst/>
                        </a:rPr>
                        <a:t>t të</a:t>
                      </a:r>
                      <a:r>
                        <a:rPr lang="sq-AL" sz="1400" b="0" spc="-5" dirty="0">
                          <a:solidFill>
                            <a:schemeClr val="tx1"/>
                          </a:solidFill>
                          <a:effectLst/>
                        </a:rPr>
                        <a:t> </a:t>
                      </a:r>
                      <a:r>
                        <a:rPr lang="sq-AL" sz="1400" b="0" spc="5" dirty="0">
                          <a:solidFill>
                            <a:schemeClr val="tx1"/>
                          </a:solidFill>
                          <a:effectLst/>
                        </a:rPr>
                        <a:t>s</a:t>
                      </a:r>
                      <a:r>
                        <a:rPr lang="sq-AL" sz="1400" b="0" dirty="0">
                          <a:solidFill>
                            <a:schemeClr val="tx1"/>
                          </a:solidFill>
                          <a:effectLst/>
                        </a:rPr>
                        <a:t>u</a:t>
                      </a:r>
                      <a:r>
                        <a:rPr lang="sq-AL" sz="1400" b="0" spc="15" dirty="0">
                          <a:solidFill>
                            <a:schemeClr val="tx1"/>
                          </a:solidFill>
                          <a:effectLst/>
                        </a:rPr>
                        <a:t>k</a:t>
                      </a:r>
                      <a:r>
                        <a:rPr lang="sq-AL" sz="1400" b="0" spc="5" dirty="0">
                          <a:solidFill>
                            <a:schemeClr val="tx1"/>
                          </a:solidFill>
                          <a:effectLst/>
                        </a:rPr>
                        <a:t>s</a:t>
                      </a:r>
                      <a:r>
                        <a:rPr lang="sq-AL" sz="1400" b="0" dirty="0">
                          <a:solidFill>
                            <a:schemeClr val="tx1"/>
                          </a:solidFill>
                          <a:effectLst/>
                        </a:rPr>
                        <a:t>e</a:t>
                      </a:r>
                      <a:r>
                        <a:rPr lang="sq-AL" sz="1400" b="0" spc="5" dirty="0">
                          <a:solidFill>
                            <a:schemeClr val="tx1"/>
                          </a:solidFill>
                          <a:effectLst/>
                        </a:rPr>
                        <a:t>ss</a:t>
                      </a:r>
                      <a:r>
                        <a:rPr lang="sq-AL" sz="1400" b="0" dirty="0">
                          <a:solidFill>
                            <a:schemeClr val="tx1"/>
                          </a:solidFill>
                          <a:effectLst/>
                        </a:rPr>
                        <a:t>h</a:t>
                      </a:r>
                      <a:r>
                        <a:rPr lang="sq-AL" sz="1400" b="0" spc="-15" dirty="0">
                          <a:solidFill>
                            <a:schemeClr val="tx1"/>
                          </a:solidFill>
                          <a:effectLst/>
                        </a:rPr>
                        <a:t>ë</a:t>
                      </a:r>
                      <a:r>
                        <a:rPr lang="sq-AL" sz="1400" b="0" spc="20" dirty="0">
                          <a:solidFill>
                            <a:schemeClr val="tx1"/>
                          </a:solidFill>
                          <a:effectLst/>
                        </a:rPr>
                        <a:t>m</a:t>
                      </a:r>
                      <a:r>
                        <a:rPr lang="sq-AL" sz="1400" b="0" dirty="0">
                          <a:solidFill>
                            <a:schemeClr val="tx1"/>
                          </a:solidFill>
                          <a:effectLst/>
                        </a:rPr>
                        <a:t>.</a:t>
                      </a:r>
                      <a:endParaRPr lang="en-US" sz="1400" b="0" dirty="0">
                        <a:solidFill>
                          <a:schemeClr val="tx1"/>
                        </a:solidFill>
                        <a:effectLst/>
                      </a:endParaRPr>
                    </a:p>
                    <a:p>
                      <a:pPr marL="0" marR="0" algn="l">
                        <a:lnSpc>
                          <a:spcPct val="115000"/>
                        </a:lnSpc>
                        <a:spcBef>
                          <a:spcPts val="1200"/>
                        </a:spcBef>
                        <a:spcAft>
                          <a:spcPts val="0"/>
                        </a:spcAft>
                      </a:pPr>
                      <a:r>
                        <a:rPr lang="sq-AL" sz="1400" b="0" dirty="0">
                          <a:solidFill>
                            <a:schemeClr val="tx1"/>
                          </a:solidFill>
                          <a:effectLst/>
                        </a:rPr>
                        <a:t> </a:t>
                      </a:r>
                      <a:endParaRPr lang="en-US" sz="14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pPr marL="0" marR="23495" algn="l">
                        <a:lnSpc>
                          <a:spcPct val="115000"/>
                        </a:lnSpc>
                        <a:spcBef>
                          <a:spcPts val="1200"/>
                        </a:spcBef>
                        <a:spcAft>
                          <a:spcPts val="0"/>
                        </a:spcAft>
                      </a:pPr>
                      <a:r>
                        <a:rPr lang="sq-AL" sz="1400" b="1" dirty="0">
                          <a:solidFill>
                            <a:srgbClr val="FF0000"/>
                          </a:solidFill>
                          <a:effectLst/>
                        </a:rPr>
                        <a:t>Kushti i njëjt</a:t>
                      </a:r>
                      <a:r>
                        <a:rPr lang="en-US" sz="1400" b="1" dirty="0">
                          <a:solidFill>
                            <a:srgbClr val="FF0000"/>
                          </a:solidFill>
                          <a:effectLst/>
                        </a:rPr>
                        <a:t>ë</a:t>
                      </a:r>
                      <a:r>
                        <a:rPr lang="sq-AL" sz="1400" b="1" dirty="0">
                          <a:solidFill>
                            <a:srgbClr val="FF0000"/>
                          </a:solidFill>
                          <a:effectLst/>
                        </a:rPr>
                        <a:t> i përcaktuar për procedurën e negociuar do t</a:t>
                      </a:r>
                      <a:r>
                        <a:rPr lang="en-US" sz="1400" b="1" dirty="0">
                          <a:solidFill>
                            <a:srgbClr val="FF0000"/>
                          </a:solidFill>
                          <a:effectLst/>
                        </a:rPr>
                        <a:t>ë</a:t>
                      </a:r>
                      <a:r>
                        <a:rPr lang="sq-AL" sz="1400" b="1" dirty="0">
                          <a:solidFill>
                            <a:srgbClr val="FF0000"/>
                          </a:solidFill>
                          <a:effectLst/>
                        </a:rPr>
                        <a:t> thotë se AK, nëse ka përcaktuar, n</a:t>
                      </a:r>
                      <a:r>
                        <a:rPr lang="en-US" sz="1400" b="1" dirty="0">
                          <a:solidFill>
                            <a:srgbClr val="FF0000"/>
                          </a:solidFill>
                          <a:effectLst/>
                        </a:rPr>
                        <a:t>ë</a:t>
                      </a:r>
                      <a:r>
                        <a:rPr lang="sq-AL" sz="1400" b="1" dirty="0">
                          <a:solidFill>
                            <a:srgbClr val="FF0000"/>
                          </a:solidFill>
                          <a:effectLst/>
                        </a:rPr>
                        <a:t> Njoftimin për Konkurs t</a:t>
                      </a:r>
                      <a:r>
                        <a:rPr lang="en-US" sz="1400" b="1" dirty="0">
                          <a:solidFill>
                            <a:srgbClr val="FF0000"/>
                          </a:solidFill>
                          <a:effectLst/>
                        </a:rPr>
                        <a:t>ë</a:t>
                      </a:r>
                      <a:r>
                        <a:rPr lang="sq-AL" sz="1400" b="1" dirty="0">
                          <a:solidFill>
                            <a:srgbClr val="FF0000"/>
                          </a:solidFill>
                          <a:effectLst/>
                        </a:rPr>
                        <a:t> Projektimit, se nj</a:t>
                      </a:r>
                      <a:r>
                        <a:rPr lang="en-US" sz="1400" b="1" dirty="0">
                          <a:solidFill>
                            <a:srgbClr val="FF0000"/>
                          </a:solidFill>
                          <a:effectLst/>
                        </a:rPr>
                        <a:t>ë</a:t>
                      </a:r>
                      <a:r>
                        <a:rPr lang="sq-AL" sz="1400" b="1" dirty="0">
                          <a:solidFill>
                            <a:srgbClr val="FF0000"/>
                          </a:solidFill>
                          <a:effectLst/>
                        </a:rPr>
                        <a:t> kontratë për shërbime do e pason pas Konkursit (d.m.th nga fituesi do t</a:t>
                      </a:r>
                      <a:r>
                        <a:rPr lang="en-US" sz="1400" b="1" dirty="0">
                          <a:solidFill>
                            <a:srgbClr val="FF0000"/>
                          </a:solidFill>
                          <a:effectLst/>
                        </a:rPr>
                        <a:t>ë</a:t>
                      </a:r>
                      <a:r>
                        <a:rPr lang="sq-AL" sz="1400" b="1" dirty="0">
                          <a:solidFill>
                            <a:srgbClr val="FF0000"/>
                          </a:solidFill>
                          <a:effectLst/>
                        </a:rPr>
                        <a:t> kërkohet q</a:t>
                      </a:r>
                      <a:r>
                        <a:rPr lang="en-US" sz="1400" b="1" dirty="0">
                          <a:solidFill>
                            <a:srgbClr val="FF0000"/>
                          </a:solidFill>
                          <a:effectLst/>
                        </a:rPr>
                        <a:t>ë</a:t>
                      </a:r>
                      <a:r>
                        <a:rPr lang="sq-AL" sz="1400" b="1" dirty="0">
                          <a:solidFill>
                            <a:srgbClr val="FF0000"/>
                          </a:solidFill>
                          <a:effectLst/>
                        </a:rPr>
                        <a:t> t</a:t>
                      </a:r>
                      <a:r>
                        <a:rPr lang="en-US" sz="1400" b="1" dirty="0">
                          <a:solidFill>
                            <a:srgbClr val="FF0000"/>
                          </a:solidFill>
                          <a:effectLst/>
                        </a:rPr>
                        <a:t>ë</a:t>
                      </a:r>
                      <a:r>
                        <a:rPr lang="sq-AL" sz="1400" b="1" dirty="0">
                          <a:solidFill>
                            <a:srgbClr val="FF0000"/>
                          </a:solidFill>
                          <a:effectLst/>
                        </a:rPr>
                        <a:t> dorëzoj Projektin e detajuar) n</a:t>
                      </a:r>
                      <a:r>
                        <a:rPr lang="en-US" sz="1400" b="1" dirty="0">
                          <a:solidFill>
                            <a:srgbClr val="FF0000"/>
                          </a:solidFill>
                          <a:effectLst/>
                        </a:rPr>
                        <a:t>ë</a:t>
                      </a:r>
                      <a:r>
                        <a:rPr lang="sq-AL" sz="1400" b="1" dirty="0">
                          <a:solidFill>
                            <a:srgbClr val="FF0000"/>
                          </a:solidFill>
                          <a:effectLst/>
                        </a:rPr>
                        <a:t> k</a:t>
                      </a:r>
                      <a:r>
                        <a:rPr lang="en-US" sz="1400" b="1" dirty="0">
                          <a:solidFill>
                            <a:srgbClr val="FF0000"/>
                          </a:solidFill>
                          <a:effectLst/>
                        </a:rPr>
                        <a:t>ë</a:t>
                      </a:r>
                      <a:r>
                        <a:rPr lang="sq-AL" sz="1400" b="1" dirty="0">
                          <a:solidFill>
                            <a:srgbClr val="FF0000"/>
                          </a:solidFill>
                          <a:effectLst/>
                        </a:rPr>
                        <a:t>të rast mund t</a:t>
                      </a:r>
                      <a:r>
                        <a:rPr lang="en-US" sz="1400" b="1" dirty="0">
                          <a:solidFill>
                            <a:srgbClr val="FF0000"/>
                          </a:solidFill>
                          <a:effectLst/>
                        </a:rPr>
                        <a:t>ë</a:t>
                      </a:r>
                      <a:r>
                        <a:rPr lang="sq-AL" sz="1400" b="1" dirty="0">
                          <a:solidFill>
                            <a:srgbClr val="FF0000"/>
                          </a:solidFill>
                          <a:effectLst/>
                        </a:rPr>
                        <a:t> përdoret neni 35 i LPP-s</a:t>
                      </a:r>
                      <a:r>
                        <a:rPr lang="en-US" sz="1400" b="1" dirty="0">
                          <a:solidFill>
                            <a:srgbClr val="FF0000"/>
                          </a:solidFill>
                          <a:effectLst/>
                        </a:rPr>
                        <a:t>ë</a:t>
                      </a:r>
                      <a:r>
                        <a:rPr lang="sq-AL" sz="1400" b="1" dirty="0">
                          <a:solidFill>
                            <a:srgbClr val="FF0000"/>
                          </a:solidFill>
                          <a:effectLst/>
                        </a:rPr>
                        <a:t> .</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2598765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762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(3)</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155905169"/>
              </p:ext>
            </p:extLst>
          </p:nvPr>
        </p:nvGraphicFramePr>
        <p:xfrm>
          <a:off x="381000" y="1143000"/>
          <a:ext cx="8305801" cy="4821936"/>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66864">
                  <a:extLst>
                    <a:ext uri="{9D8B030D-6E8A-4147-A177-3AD203B41FA5}">
                      <a16:colId xmlns:a16="http://schemas.microsoft.com/office/drawing/2014/main" val="1857976204"/>
                    </a:ext>
                  </a:extLst>
                </a:gridCol>
                <a:gridCol w="2234127">
                  <a:extLst>
                    <a:ext uri="{9D8B030D-6E8A-4147-A177-3AD203B41FA5}">
                      <a16:colId xmlns:a16="http://schemas.microsoft.com/office/drawing/2014/main" val="1493487111"/>
                    </a:ext>
                  </a:extLst>
                </a:gridCol>
              </a:tblGrid>
              <a:tr h="4555966">
                <a:tc>
                  <a:txBody>
                    <a:bodyPr/>
                    <a:lstStyle/>
                    <a:p>
                      <a:pPr algn="l"/>
                      <a:r>
                        <a:rPr lang="sq-AL" sz="1600" b="1" kern="1200" dirty="0">
                          <a:solidFill>
                            <a:schemeClr val="tx1"/>
                          </a:solidFill>
                          <a:effectLst/>
                          <a:latin typeface="+mn-lt"/>
                          <a:ea typeface="+mn-ea"/>
                          <a:cs typeface="+mn-cs"/>
                        </a:rPr>
                        <a:t>Neni 78</a:t>
                      </a:r>
                      <a:endParaRPr lang="en-US" sz="1600" b="1" kern="1200" dirty="0">
                        <a:solidFill>
                          <a:schemeClr val="tx1"/>
                        </a:solidFill>
                        <a:effectLst/>
                        <a:latin typeface="+mn-lt"/>
                        <a:ea typeface="+mn-ea"/>
                        <a:cs typeface="+mn-cs"/>
                      </a:endParaRPr>
                    </a:p>
                    <a:p>
                      <a:pPr algn="l"/>
                      <a:r>
                        <a:rPr lang="sq-AL" sz="1600" b="1" kern="1200" dirty="0">
                          <a:solidFill>
                            <a:schemeClr val="tx1"/>
                          </a:solidFill>
                          <a:effectLst/>
                          <a:latin typeface="+mn-lt"/>
                          <a:ea typeface="+mn-ea"/>
                          <a:cs typeface="+mn-cs"/>
                        </a:rPr>
                        <a:t>Fushëveprimi </a:t>
                      </a:r>
                      <a:endParaRPr lang="en-US" sz="1600" b="1" kern="1200" dirty="0">
                        <a:solidFill>
                          <a:schemeClr val="tx1"/>
                        </a:solidFill>
                        <a:effectLst/>
                        <a:latin typeface="+mn-lt"/>
                        <a:ea typeface="+mn-ea"/>
                        <a:cs typeface="+mn-cs"/>
                      </a:endParaRPr>
                    </a:p>
                    <a:p>
                      <a:pPr marL="0" marR="0" algn="l">
                        <a:lnSpc>
                          <a:spcPct val="115000"/>
                        </a:lnSpc>
                        <a:spcBef>
                          <a:spcPts val="1200"/>
                        </a:spcBef>
                        <a:spcAft>
                          <a:spcPts val="0"/>
                        </a:spcAft>
                      </a:pPr>
                      <a:r>
                        <a:rPr lang="sq-AL" sz="1600" b="0" dirty="0">
                          <a:solidFill>
                            <a:schemeClr val="tx1"/>
                          </a:solidFill>
                          <a:effectLst/>
                        </a:rPr>
                        <a:t> </a:t>
                      </a:r>
                      <a:r>
                        <a:rPr lang="en-US" sz="1600" b="0" dirty="0">
                          <a:solidFill>
                            <a:schemeClr val="tx1"/>
                          </a:solidFill>
                          <a:effectLst/>
                        </a:rPr>
                        <a:t>(</a:t>
                      </a:r>
                      <a:r>
                        <a:rPr lang="sq-AL" sz="1600" b="0" kern="1200" dirty="0">
                          <a:solidFill>
                            <a:schemeClr val="tx1"/>
                          </a:solidFill>
                          <a:effectLst/>
                          <a:latin typeface="+mn-lt"/>
                          <a:ea typeface="+mn-ea"/>
                          <a:cs typeface="+mn-cs"/>
                        </a:rPr>
                        <a:t>b) </a:t>
                      </a:r>
                      <a:r>
                        <a:rPr lang="sq-AL" sz="1600" b="1" kern="1200" dirty="0">
                          <a:solidFill>
                            <a:srgbClr val="FF0000"/>
                          </a:solidFill>
                          <a:effectLst/>
                          <a:latin typeface="+mn-lt"/>
                          <a:ea typeface="+mn-ea"/>
                          <a:cs typeface="+mn-cs"/>
                        </a:rPr>
                        <a:t>135 000 EUR </a:t>
                      </a:r>
                      <a:r>
                        <a:rPr lang="sq-AL" sz="1600" b="0" kern="1200" dirty="0">
                          <a:solidFill>
                            <a:schemeClr val="tx1"/>
                          </a:solidFill>
                          <a:effectLst/>
                          <a:latin typeface="+mn-lt"/>
                          <a:ea typeface="+mn-ea"/>
                          <a:cs typeface="+mn-cs"/>
                        </a:rPr>
                        <a:t>◄ për kontratat për furnizime dhe shërbime të dhëna nga autoritetet e qeverisë </a:t>
                      </a:r>
                      <a:endParaRPr lang="en-US" sz="1600" b="0" kern="1200" dirty="0">
                        <a:solidFill>
                          <a:schemeClr val="tx1"/>
                        </a:solidFill>
                        <a:effectLst/>
                        <a:latin typeface="+mn-lt"/>
                        <a:ea typeface="+mn-ea"/>
                        <a:cs typeface="+mn-cs"/>
                      </a:endParaRPr>
                    </a:p>
                    <a:p>
                      <a:pPr marL="0" marR="0" algn="l">
                        <a:lnSpc>
                          <a:spcPct val="115000"/>
                        </a:lnSpc>
                        <a:spcBef>
                          <a:spcPts val="1200"/>
                        </a:spcBef>
                        <a:spcAft>
                          <a:spcPts val="0"/>
                        </a:spcAft>
                      </a:pPr>
                      <a:endParaRPr lang="en-US" sz="1600" b="0" kern="1200" dirty="0">
                        <a:solidFill>
                          <a:schemeClr val="tx1"/>
                        </a:solidFill>
                        <a:effectLst/>
                        <a:latin typeface="+mn-lt"/>
                        <a:ea typeface="+mn-ea"/>
                        <a:cs typeface="+mn-cs"/>
                      </a:endParaRPr>
                    </a:p>
                    <a:p>
                      <a:pPr marL="0" marR="0" algn="l">
                        <a:lnSpc>
                          <a:spcPct val="115000"/>
                        </a:lnSpc>
                        <a:spcBef>
                          <a:spcPts val="1200"/>
                        </a:spcBef>
                        <a:spcAft>
                          <a:spcPts val="0"/>
                        </a:spcAft>
                      </a:pPr>
                      <a:r>
                        <a:rPr lang="sq-AL" sz="1600" b="0" kern="1200" dirty="0">
                          <a:solidFill>
                            <a:schemeClr val="tx1"/>
                          </a:solidFill>
                          <a:effectLst/>
                          <a:latin typeface="+mn-lt"/>
                          <a:ea typeface="+mn-ea"/>
                          <a:cs typeface="+mn-cs"/>
                        </a:rPr>
                        <a:t>c) </a:t>
                      </a:r>
                      <a:r>
                        <a:rPr lang="sq-AL" sz="1600" b="1" kern="1200" dirty="0">
                          <a:solidFill>
                            <a:srgbClr val="FF0000"/>
                          </a:solidFill>
                          <a:effectLst/>
                          <a:latin typeface="+mn-lt"/>
                          <a:ea typeface="+mn-ea"/>
                          <a:cs typeface="+mn-cs"/>
                        </a:rPr>
                        <a:t>209 000 EUR </a:t>
                      </a:r>
                      <a:r>
                        <a:rPr lang="sq-AL" sz="1600" b="0" kern="1200" dirty="0">
                          <a:solidFill>
                            <a:schemeClr val="tx1"/>
                          </a:solidFill>
                          <a:effectLst/>
                          <a:latin typeface="+mn-lt"/>
                          <a:ea typeface="+mn-ea"/>
                          <a:cs typeface="+mn-cs"/>
                        </a:rPr>
                        <a:t>◄ për kontratat për  furnizime dhe shërbime shpërblehen nga autoritetet kontraktuese nën-qendrore</a:t>
                      </a:r>
                      <a:endParaRPr lang="en-US" sz="16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pPr algn="l"/>
                      <a:r>
                        <a:rPr lang="sq-AL" sz="1600" b="1" kern="1200" dirty="0">
                          <a:solidFill>
                            <a:schemeClr val="tx1"/>
                          </a:solidFill>
                          <a:effectLst/>
                          <a:latin typeface="+mn-lt"/>
                          <a:ea typeface="+mn-ea"/>
                          <a:cs typeface="+mn-cs"/>
                        </a:rPr>
                        <a:t>Neni 20</a:t>
                      </a:r>
                      <a:endParaRPr lang="en-US" sz="1600" b="1" kern="1200" dirty="0">
                        <a:solidFill>
                          <a:schemeClr val="tx1"/>
                        </a:solidFill>
                        <a:effectLst/>
                        <a:latin typeface="+mn-lt"/>
                        <a:ea typeface="+mn-ea"/>
                        <a:cs typeface="+mn-cs"/>
                      </a:endParaRPr>
                    </a:p>
                    <a:p>
                      <a:pPr algn="l"/>
                      <a:r>
                        <a:rPr lang="sq-AL" sz="1600" b="1" kern="1200" dirty="0">
                          <a:solidFill>
                            <a:schemeClr val="tx1"/>
                          </a:solidFill>
                          <a:effectLst/>
                          <a:latin typeface="+mn-lt"/>
                          <a:ea typeface="+mn-ea"/>
                          <a:cs typeface="+mn-cs"/>
                        </a:rPr>
                        <a:t>Klasifikimi i Konkursit të Projektimit sipas Vlerës</a:t>
                      </a:r>
                      <a:endParaRPr lang="en-US" sz="1600" b="1" kern="1200" dirty="0">
                        <a:solidFill>
                          <a:schemeClr val="tx1"/>
                        </a:solidFill>
                        <a:effectLst/>
                        <a:latin typeface="+mn-lt"/>
                        <a:ea typeface="+mn-ea"/>
                        <a:cs typeface="+mn-cs"/>
                      </a:endParaRPr>
                    </a:p>
                    <a:p>
                      <a:pPr lvl="1" algn="l"/>
                      <a:endParaRPr lang="en-US" sz="1600" b="0" kern="1200" dirty="0">
                        <a:solidFill>
                          <a:schemeClr val="tx1"/>
                        </a:solidFill>
                        <a:effectLst/>
                        <a:latin typeface="+mn-lt"/>
                        <a:ea typeface="+mn-ea"/>
                        <a:cs typeface="+mn-cs"/>
                      </a:endParaRPr>
                    </a:p>
                    <a:p>
                      <a:pPr lvl="1" algn="l"/>
                      <a:r>
                        <a:rPr lang="en-US" sz="1600" b="0" kern="1200" dirty="0">
                          <a:solidFill>
                            <a:schemeClr val="tx1"/>
                          </a:solidFill>
                          <a:effectLst/>
                          <a:latin typeface="+mn-lt"/>
                          <a:ea typeface="+mn-ea"/>
                          <a:cs typeface="+mn-cs"/>
                        </a:rPr>
                        <a:t>1.1.</a:t>
                      </a:r>
                      <a:r>
                        <a:rPr lang="en-US" sz="1600" b="0" kern="1200" baseline="0" dirty="0">
                          <a:solidFill>
                            <a:schemeClr val="tx1"/>
                          </a:solidFill>
                          <a:effectLst/>
                          <a:latin typeface="+mn-lt"/>
                          <a:ea typeface="+mn-ea"/>
                          <a:cs typeface="+mn-cs"/>
                        </a:rPr>
                        <a:t> </a:t>
                      </a:r>
                      <a:r>
                        <a:rPr lang="sq-AL" sz="1600" b="0" kern="1200" dirty="0">
                          <a:solidFill>
                            <a:schemeClr val="tx1"/>
                          </a:solidFill>
                          <a:effectLst/>
                          <a:latin typeface="+mn-lt"/>
                          <a:ea typeface="+mn-ea"/>
                          <a:cs typeface="+mn-cs"/>
                        </a:rPr>
                        <a:t>konkursi i projektimit që organizohet si pjesë e procedurës që shpie drejt ose që përfshinë shpalljen e kontratës fituese për shërbime</a:t>
                      </a:r>
                      <a:r>
                        <a:rPr lang="en-US" sz="1600" b="0" kern="1200" dirty="0">
                          <a:solidFill>
                            <a:schemeClr val="tx1"/>
                          </a:solidFill>
                          <a:effectLst/>
                          <a:latin typeface="+mn-lt"/>
                          <a:ea typeface="+mn-ea"/>
                          <a:cs typeface="+mn-cs"/>
                        </a:rPr>
                        <a:t>…</a:t>
                      </a:r>
                      <a:r>
                        <a:rPr lang="sq-AL" sz="1600" b="0" kern="1200" dirty="0">
                          <a:solidFill>
                            <a:srgbClr val="FF0000"/>
                          </a:solidFill>
                          <a:effectLst/>
                          <a:latin typeface="+mn-lt"/>
                          <a:ea typeface="+mn-ea"/>
                          <a:cs typeface="+mn-cs"/>
                        </a:rPr>
                        <a:t>(125.000) Euro; ose</a:t>
                      </a:r>
                      <a:endParaRPr lang="en-US" sz="1600" b="0" kern="1200" dirty="0">
                        <a:solidFill>
                          <a:srgbClr val="FF0000"/>
                        </a:solidFill>
                        <a:effectLst/>
                        <a:latin typeface="+mn-lt"/>
                        <a:ea typeface="+mn-ea"/>
                        <a:cs typeface="+mn-cs"/>
                      </a:endParaRPr>
                    </a:p>
                    <a:p>
                      <a:pPr algn="l"/>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pPr lvl="1" algn="l"/>
                      <a:r>
                        <a:rPr lang="en-US" sz="1600" b="0" kern="1200" dirty="0">
                          <a:solidFill>
                            <a:schemeClr val="tx1"/>
                          </a:solidFill>
                          <a:effectLst/>
                          <a:latin typeface="+mn-lt"/>
                          <a:ea typeface="+mn-ea"/>
                          <a:cs typeface="+mn-cs"/>
                        </a:rPr>
                        <a:t>1.2 </a:t>
                      </a:r>
                      <a:r>
                        <a:rPr lang="sq-AL" sz="1600" b="0" kern="1200" dirty="0">
                          <a:solidFill>
                            <a:schemeClr val="tx1"/>
                          </a:solidFill>
                          <a:effectLst/>
                          <a:latin typeface="+mn-lt"/>
                          <a:ea typeface="+mn-ea"/>
                          <a:cs typeface="+mn-cs"/>
                        </a:rPr>
                        <a:t>konkursi i projektimit në të cilin shuma e përgjithshme e çmimeve të konkursit dhe e pagesave për pjesëmarrësit </a:t>
                      </a:r>
                      <a:r>
                        <a:rPr lang="en-US" sz="1600" b="0" kern="1200" dirty="0">
                          <a:solidFill>
                            <a:schemeClr val="tx1"/>
                          </a:solidFill>
                          <a:effectLst/>
                          <a:latin typeface="+mn-lt"/>
                          <a:ea typeface="+mn-ea"/>
                          <a:cs typeface="+mn-cs"/>
                        </a:rPr>
                        <a:t>… </a:t>
                      </a:r>
                      <a:r>
                        <a:rPr lang="sq-AL" sz="1600" b="1" kern="1200" dirty="0">
                          <a:solidFill>
                            <a:srgbClr val="FF0000"/>
                          </a:solidFill>
                          <a:effectLst/>
                          <a:latin typeface="+mn-lt"/>
                          <a:ea typeface="+mn-ea"/>
                          <a:cs typeface="+mn-cs"/>
                        </a:rPr>
                        <a:t>(100.000) Euro.</a:t>
                      </a:r>
                      <a:endParaRPr lang="en-US" sz="1600" b="1" kern="1200" dirty="0">
                        <a:solidFill>
                          <a:srgbClr val="FF0000"/>
                        </a:solidFill>
                        <a:effectLst/>
                        <a:latin typeface="+mn-lt"/>
                        <a:ea typeface="+mn-ea"/>
                        <a:cs typeface="+mn-cs"/>
                      </a:endParaRPr>
                    </a:p>
                    <a:p>
                      <a:pPr marL="0" marR="0" algn="l">
                        <a:lnSpc>
                          <a:spcPct val="115000"/>
                        </a:lnSpc>
                        <a:spcBef>
                          <a:spcPts val="1200"/>
                        </a:spcBef>
                        <a:spcAft>
                          <a:spcPts val="0"/>
                        </a:spcAft>
                      </a:pPr>
                      <a:r>
                        <a:rPr lang="sq-AL" sz="1600" b="0" dirty="0">
                          <a:solidFill>
                            <a:schemeClr val="tx1"/>
                          </a:solidFill>
                          <a:effectLst/>
                        </a:rPr>
                        <a:t> </a:t>
                      </a:r>
                      <a:endParaRPr lang="en-US" sz="16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pPr marL="0" marR="23495" algn="l">
                        <a:lnSpc>
                          <a:spcPct val="115000"/>
                        </a:lnSpc>
                        <a:spcBef>
                          <a:spcPts val="1200"/>
                        </a:spcBef>
                        <a:spcAft>
                          <a:spcPts val="0"/>
                        </a:spcAft>
                      </a:pPr>
                      <a:r>
                        <a:rPr lang="sq-AL" sz="1400" b="1" kern="1200" dirty="0">
                          <a:solidFill>
                            <a:srgbClr val="FF0000"/>
                          </a:solidFill>
                          <a:effectLst/>
                          <a:latin typeface="+mn-lt"/>
                          <a:ea typeface="+mn-ea"/>
                          <a:cs typeface="+mn-cs"/>
                        </a:rPr>
                        <a:t>Me Direktive pragu është 135</a:t>
                      </a:r>
                      <a:r>
                        <a:rPr lang="en-US" sz="1400" b="1" kern="1200" dirty="0">
                          <a:solidFill>
                            <a:srgbClr val="FF0000"/>
                          </a:solidFill>
                          <a:effectLst/>
                          <a:latin typeface="+mn-lt"/>
                          <a:ea typeface="+mn-ea"/>
                          <a:cs typeface="+mn-cs"/>
                        </a:rPr>
                        <a:t>,</a:t>
                      </a:r>
                      <a:r>
                        <a:rPr lang="sq-AL" sz="1400" b="1" kern="1200" dirty="0">
                          <a:solidFill>
                            <a:srgbClr val="FF0000"/>
                          </a:solidFill>
                          <a:effectLst/>
                          <a:latin typeface="+mn-lt"/>
                          <a:ea typeface="+mn-ea"/>
                          <a:cs typeface="+mn-cs"/>
                        </a:rPr>
                        <a:t>000, respektivisht 209</a:t>
                      </a:r>
                      <a:r>
                        <a:rPr lang="en-US" sz="1400" b="1" kern="1200" dirty="0">
                          <a:solidFill>
                            <a:srgbClr val="FF0000"/>
                          </a:solidFill>
                          <a:effectLst/>
                          <a:latin typeface="+mn-lt"/>
                          <a:ea typeface="+mn-ea"/>
                          <a:cs typeface="+mn-cs"/>
                        </a:rPr>
                        <a:t>,</a:t>
                      </a:r>
                      <a:r>
                        <a:rPr lang="sq-AL" sz="1400" b="1" kern="1200" dirty="0">
                          <a:solidFill>
                            <a:srgbClr val="FF0000"/>
                          </a:solidFill>
                          <a:effectLst/>
                          <a:latin typeface="+mn-lt"/>
                          <a:ea typeface="+mn-ea"/>
                          <a:cs typeface="+mn-cs"/>
                        </a:rPr>
                        <a:t>000 Euro, d.m.th rregullat e konkursit vlejnë për konkurset mbi ketë vlerë, me LPP pragu është 100 000 Euro, respektivisht 125 000 q</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është një prag n</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n pragun e Direktivës dhe se kjo do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thotë se LPP është n</a:t>
                      </a:r>
                      <a:r>
                        <a:rPr lang="en-US" sz="1400" b="1" kern="1200" dirty="0">
                          <a:solidFill>
                            <a:srgbClr val="FF0000"/>
                          </a:solidFill>
                          <a:effectLst/>
                          <a:latin typeface="+mn-lt"/>
                          <a:ea typeface="+mn-ea"/>
                          <a:cs typeface="+mn-cs"/>
                        </a:rPr>
                        <a:t>ë </a:t>
                      </a:r>
                      <a:r>
                        <a:rPr lang="sq-AL" sz="1400" b="1" kern="1200" dirty="0">
                          <a:solidFill>
                            <a:srgbClr val="FF0000"/>
                          </a:solidFill>
                          <a:effectLst/>
                          <a:latin typeface="+mn-lt"/>
                          <a:ea typeface="+mn-ea"/>
                          <a:cs typeface="+mn-cs"/>
                        </a:rPr>
                        <a:t>përputhje me Direktivën</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438253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1524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(4)</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185129567"/>
              </p:ext>
            </p:extLst>
          </p:nvPr>
        </p:nvGraphicFramePr>
        <p:xfrm>
          <a:off x="381000" y="1162367"/>
          <a:ext cx="8305801" cy="4878324"/>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400" b="1" kern="1200" dirty="0">
                          <a:solidFill>
                            <a:schemeClr val="tx1"/>
                          </a:solidFill>
                          <a:effectLst/>
                          <a:latin typeface="+mn-lt"/>
                          <a:ea typeface="+mn-ea"/>
                          <a:cs typeface="+mn-cs"/>
                        </a:rPr>
                        <a:t>Neni 79 </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Njoftimet </a:t>
                      </a:r>
                      <a:endParaRPr lang="en-US" sz="1400" b="1"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1. Autoritetet kontraktuese që synojnë të udhëheqin një konkurs të projektimit duhet të bëjnë të njohur qëllimin e tyre me anë të </a:t>
                      </a:r>
                      <a:r>
                        <a:rPr lang="sq-AL" sz="1400" b="1" kern="1200" dirty="0">
                          <a:solidFill>
                            <a:srgbClr val="FF0000"/>
                          </a:solidFill>
                          <a:effectLst/>
                          <a:latin typeface="+mn-lt"/>
                          <a:ea typeface="+mn-ea"/>
                          <a:cs typeface="+mn-cs"/>
                        </a:rPr>
                        <a:t>një njoftimi të konkursit. </a:t>
                      </a:r>
                      <a:endParaRPr lang="en-US" sz="1400" b="1" kern="1200" dirty="0">
                        <a:solidFill>
                          <a:srgbClr val="FF0000"/>
                        </a:solidFill>
                        <a:effectLst/>
                        <a:latin typeface="+mn-lt"/>
                        <a:ea typeface="+mn-ea"/>
                        <a:cs typeface="+mn-cs"/>
                      </a:endParaRPr>
                    </a:p>
                    <a:p>
                      <a:r>
                        <a:rPr lang="sq-AL" sz="1400" b="0" kern="1200" dirty="0">
                          <a:solidFill>
                            <a:schemeClr val="tx1"/>
                          </a:solidFill>
                          <a:effectLst/>
                          <a:latin typeface="+mn-lt"/>
                          <a:ea typeface="+mn-ea"/>
                          <a:cs typeface="+mn-cs"/>
                        </a:rPr>
                        <a:t>Kur ata synojnë të japin një kontratë të mëvonshme të shërbimit, në përputhje me nenin 32 (4), kjo do të përcaktohet në njoftimin e konkursit</a:t>
                      </a:r>
                      <a:endParaRPr lang="en-US" sz="1400" b="0"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1" kern="1200" dirty="0">
                          <a:solidFill>
                            <a:srgbClr val="FF0000"/>
                          </a:solidFill>
                          <a:effectLst/>
                          <a:latin typeface="+mn-lt"/>
                          <a:ea typeface="+mn-ea"/>
                          <a:cs typeface="+mn-cs"/>
                        </a:rPr>
                        <a:t>Komisioni do të krijojë format standarde me anë të akteve zbatuese</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r>
                        <a:rPr lang="sq-AL" sz="1400" b="1" kern="1200" dirty="0">
                          <a:solidFill>
                            <a:schemeClr val="tx1"/>
                          </a:solidFill>
                          <a:effectLst/>
                          <a:latin typeface="+mn-lt"/>
                          <a:ea typeface="+mn-ea"/>
                          <a:cs typeface="+mn-cs"/>
                        </a:rPr>
                        <a:t>Neni 75</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Njoftimi mbi Konkursin e Projektimit</a:t>
                      </a:r>
                      <a:endParaRPr lang="en-US" sz="1400" b="1"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 </a:t>
                      </a:r>
                      <a:endParaRPr lang="en-US" sz="1400" b="0"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Kur autoriteti kontraktues planifikon të mbajë një konkurs për projektim, autoriteti kontraktues do të përgatisë </a:t>
                      </a:r>
                      <a:r>
                        <a:rPr lang="sq-AL" sz="1400" b="1" kern="1200" dirty="0">
                          <a:solidFill>
                            <a:srgbClr val="FF0000"/>
                          </a:solidFill>
                          <a:effectLst/>
                          <a:latin typeface="+mn-lt"/>
                          <a:ea typeface="+mn-ea"/>
                          <a:cs typeface="+mn-cs"/>
                        </a:rPr>
                        <a:t>njoftimin mbi konkursin e projektimit </a:t>
                      </a:r>
                      <a:r>
                        <a:rPr lang="sq-AL" sz="1400" b="0" kern="1200" dirty="0">
                          <a:solidFill>
                            <a:schemeClr val="tx1"/>
                          </a:solidFill>
                          <a:effectLst/>
                          <a:latin typeface="+mn-lt"/>
                          <a:ea typeface="+mn-ea"/>
                          <a:cs typeface="+mn-cs"/>
                        </a:rPr>
                        <a:t>në gjuhët e cekura në nenin 13 të këtij ligji. Autoriteti kontraktues menjëherë do të ia dorëzojë KRPP-së versionet në të gjitha gjuhët e njoftimit në fjalë.</a:t>
                      </a:r>
                      <a:endParaRPr lang="en-US" sz="1400" b="0"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1" kern="1200" dirty="0">
                          <a:solidFill>
                            <a:srgbClr val="FF0000"/>
                          </a:solidFill>
                          <a:effectLst/>
                          <a:latin typeface="+mn-lt"/>
                          <a:ea typeface="+mn-ea"/>
                          <a:cs typeface="+mn-cs"/>
                        </a:rPr>
                        <a:t>Të gjitha njoftimet lidhur me konkursin e projektimit do të përpilohen dhe publikohen në pajtim me formularin e aplikueshëm standard që miratohet nga KRPP</a:t>
                      </a:r>
                      <a:endParaRPr lang="en-US" sz="1400" b="1" kern="1200" dirty="0">
                        <a:solidFill>
                          <a:srgbClr val="FF0000"/>
                        </a:solidFill>
                        <a:effectLst/>
                        <a:latin typeface="+mn-lt"/>
                        <a:ea typeface="+mn-ea"/>
                        <a:cs typeface="+mn-cs"/>
                      </a:endParaRPr>
                    </a:p>
                    <a:p>
                      <a:pPr marL="0" marR="0">
                        <a:lnSpc>
                          <a:spcPct val="115000"/>
                        </a:lnSpc>
                        <a:spcBef>
                          <a:spcPts val="1200"/>
                        </a:spcBef>
                        <a:spcAft>
                          <a:spcPts val="0"/>
                        </a:spcAft>
                      </a:pPr>
                      <a:r>
                        <a:rPr lang="sq-AL" sz="1400" b="1" kern="1200" dirty="0">
                          <a:solidFill>
                            <a:srgbClr val="FF0000"/>
                          </a:solidFill>
                          <a:effectLst/>
                          <a:latin typeface="+mn-lt"/>
                          <a:ea typeface="+mn-ea"/>
                          <a:cs typeface="+mn-cs"/>
                        </a:rPr>
                        <a:t> </a:t>
                      </a:r>
                      <a:endParaRPr lang="en-US" sz="1400" b="1" kern="1200" dirty="0">
                        <a:solidFill>
                          <a:srgbClr val="FF0000"/>
                        </a:solidFill>
                        <a:effectLst/>
                        <a:latin typeface="+mn-lt"/>
                        <a:ea typeface="+mn-ea"/>
                        <a:cs typeface="+mn-cs"/>
                      </a:endParaRPr>
                    </a:p>
                  </a:txBody>
                  <a:tcPr marL="61965" marR="61965" marT="0" marB="0"/>
                </a:tc>
                <a:tc>
                  <a:txBody>
                    <a:bodyPr/>
                    <a:lstStyle/>
                    <a:p>
                      <a:r>
                        <a:rPr lang="sq-AL" sz="1400" b="1" kern="1200" dirty="0">
                          <a:solidFill>
                            <a:srgbClr val="FF0000"/>
                          </a:solidFill>
                          <a:effectLst/>
                          <a:latin typeface="+mn-lt"/>
                          <a:ea typeface="+mn-ea"/>
                          <a:cs typeface="+mn-cs"/>
                        </a:rPr>
                        <a:t>Kushti i njëjt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i përcaktuar për publikim </a:t>
                      </a:r>
                      <a:endParaRPr lang="en-US" sz="1400" b="1" kern="1200" dirty="0">
                        <a:solidFill>
                          <a:srgbClr val="FF0000"/>
                        </a:solidFill>
                        <a:effectLst/>
                        <a:latin typeface="+mn-lt"/>
                        <a:ea typeface="+mn-ea"/>
                        <a:cs typeface="+mn-cs"/>
                      </a:endParaRPr>
                    </a:p>
                    <a:p>
                      <a:r>
                        <a:rPr lang="sq-AL" sz="1400" b="1" kern="1200" dirty="0">
                          <a:solidFill>
                            <a:srgbClr val="FF0000"/>
                          </a:solidFill>
                          <a:effectLst/>
                          <a:latin typeface="+mn-lt"/>
                          <a:ea typeface="+mn-ea"/>
                          <a:cs typeface="+mn-cs"/>
                        </a:rPr>
                        <a:t> </a:t>
                      </a:r>
                      <a:endParaRPr lang="en-US" sz="1400" b="1" kern="1200" dirty="0">
                        <a:solidFill>
                          <a:srgbClr val="FF0000"/>
                        </a:solidFill>
                        <a:effectLst/>
                        <a:latin typeface="+mn-lt"/>
                        <a:ea typeface="+mn-ea"/>
                        <a:cs typeface="+mn-cs"/>
                      </a:endParaRPr>
                    </a:p>
                    <a:p>
                      <a:r>
                        <a:rPr lang="sq-AL" sz="1400" b="1" kern="1200" dirty="0">
                          <a:solidFill>
                            <a:srgbClr val="FF0000"/>
                          </a:solidFill>
                          <a:effectLst/>
                          <a:latin typeface="+mn-lt"/>
                          <a:ea typeface="+mn-ea"/>
                          <a:cs typeface="+mn-cs"/>
                        </a:rPr>
                        <a:t>Sipas Direktivës Komisioni duhet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krijo</a:t>
                      </a:r>
                      <a:r>
                        <a:rPr lang="en-US" sz="1400" b="1" kern="1200" dirty="0" err="1">
                          <a:solidFill>
                            <a:srgbClr val="FF0000"/>
                          </a:solidFill>
                          <a:effectLst/>
                          <a:latin typeface="+mn-lt"/>
                          <a:ea typeface="+mn-ea"/>
                          <a:cs typeface="+mn-cs"/>
                        </a:rPr>
                        <a:t>jë</a:t>
                      </a:r>
                      <a:r>
                        <a:rPr lang="sq-AL" sz="1400" b="1" kern="1200" dirty="0">
                          <a:solidFill>
                            <a:srgbClr val="FF0000"/>
                          </a:solidFill>
                          <a:effectLst/>
                          <a:latin typeface="+mn-lt"/>
                          <a:ea typeface="+mn-ea"/>
                          <a:cs typeface="+mn-cs"/>
                        </a:rPr>
                        <a:t> format ndërsa sipas LPP-s</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KRPP duhet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krijo</a:t>
                      </a:r>
                      <a:r>
                        <a:rPr lang="en-US" sz="1400" b="1" kern="1200" dirty="0" err="1">
                          <a:solidFill>
                            <a:srgbClr val="FF0000"/>
                          </a:solidFill>
                          <a:effectLst/>
                          <a:latin typeface="+mn-lt"/>
                          <a:ea typeface="+mn-ea"/>
                          <a:cs typeface="+mn-cs"/>
                        </a:rPr>
                        <a:t>jë</a:t>
                      </a:r>
                      <a:r>
                        <a:rPr lang="sq-AL" sz="1400" b="1" kern="1200" dirty="0">
                          <a:solidFill>
                            <a:srgbClr val="FF0000"/>
                          </a:solidFill>
                          <a:effectLst/>
                          <a:latin typeface="+mn-lt"/>
                          <a:ea typeface="+mn-ea"/>
                          <a:cs typeface="+mn-cs"/>
                        </a:rPr>
                        <a:t> format</a:t>
                      </a:r>
                      <a:endParaRPr lang="en-US" sz="1400" b="1" kern="1200" dirty="0">
                        <a:solidFill>
                          <a:srgbClr val="FF0000"/>
                        </a:solidFill>
                        <a:effectLst/>
                        <a:latin typeface="+mn-lt"/>
                        <a:ea typeface="+mn-ea"/>
                        <a:cs typeface="+mn-cs"/>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95064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2361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3200" b="1" i="1" dirty="0">
                <a:solidFill>
                  <a:srgbClr val="002060"/>
                </a:solidFill>
              </a:rPr>
              <a:t>Çfarë është Konkursi i projektimit</a:t>
            </a:r>
            <a:endParaRPr lang="en-US" sz="3200" b="1" dirty="0">
              <a:solidFill>
                <a:srgbClr val="002060"/>
              </a:solidFill>
            </a:endParaRPr>
          </a:p>
        </p:txBody>
      </p:sp>
      <p:sp>
        <p:nvSpPr>
          <p:cNvPr id="3" name="Rectangle 2"/>
          <p:cNvSpPr/>
          <p:nvPr/>
        </p:nvSpPr>
        <p:spPr>
          <a:xfrm>
            <a:off x="0" y="1196752"/>
            <a:ext cx="8995772" cy="3046988"/>
          </a:xfrm>
          <a:prstGeom prst="rect">
            <a:avLst/>
          </a:prstGeom>
        </p:spPr>
        <p:txBody>
          <a:bodyPr wrap="square">
            <a:spAutoFit/>
          </a:bodyPr>
          <a:lstStyle/>
          <a:p>
            <a:pPr marL="457200" indent="-457200">
              <a:buFont typeface="Wingdings" panose="05000000000000000000" pitchFamily="2" charset="2"/>
              <a:buChar char="q"/>
            </a:pPr>
            <a:r>
              <a:rPr lang="sq-AL" sz="2400" dirty="0">
                <a:latin typeface="+mj-lt"/>
                <a:ea typeface="Cambria" panose="02040503050406030204" pitchFamily="18" charset="0"/>
              </a:rPr>
              <a:t>Neni 4.1.16 i LPP përcakton </a:t>
            </a:r>
            <a:endParaRPr lang="en-US" sz="2400" dirty="0">
              <a:latin typeface="+mj-lt"/>
              <a:ea typeface="Cambria" panose="02040503050406030204" pitchFamily="18" charset="0"/>
            </a:endParaRPr>
          </a:p>
          <a:p>
            <a:endParaRPr lang="en-US" sz="2400" b="1" i="1" dirty="0">
              <a:latin typeface="+mj-lt"/>
              <a:ea typeface="Cambria" panose="02040503050406030204" pitchFamily="18" charset="0"/>
            </a:endParaRPr>
          </a:p>
          <a:p>
            <a:r>
              <a:rPr lang="en-US" sz="2400" b="1" i="1" dirty="0">
                <a:latin typeface="+mj-lt"/>
                <a:ea typeface="Cambria" panose="02040503050406030204" pitchFamily="18" charset="0"/>
              </a:rPr>
              <a:t>“</a:t>
            </a:r>
            <a:r>
              <a:rPr lang="sq-AL" sz="2400" b="1" i="1" dirty="0">
                <a:latin typeface="+mj-lt"/>
                <a:ea typeface="Cambria" panose="02040503050406030204" pitchFamily="18" charset="0"/>
              </a:rPr>
              <a:t>Konkursi i projektimit </a:t>
            </a:r>
            <a:r>
              <a:rPr lang="sq-AL" sz="2400" dirty="0">
                <a:latin typeface="+mj-lt"/>
                <a:ea typeface="Cambria" panose="02040503050406030204" pitchFamily="18" charset="0"/>
              </a:rPr>
              <a:t>është një procedurë prokurimi që ka për qëllim t’i mundësoj autoritetit kontraktues të fitoj një plan ose një projekt të zgjedhur nga një juri, pasi që është  vënë në konkurrim  me ose pa shpërblim,  veçanërisht  në  sferat  e planifikimit hapësinor, planifikimit urbanistik, arkitekturës, </a:t>
            </a:r>
            <a:r>
              <a:rPr lang="sq-AL" sz="2400" dirty="0" err="1">
                <a:latin typeface="+mj-lt"/>
                <a:ea typeface="Cambria" panose="02040503050406030204" pitchFamily="18" charset="0"/>
              </a:rPr>
              <a:t>ingjinieringut</a:t>
            </a:r>
            <a:r>
              <a:rPr lang="sq-AL" sz="2400" dirty="0">
                <a:latin typeface="+mj-lt"/>
                <a:ea typeface="Cambria" panose="02040503050406030204" pitchFamily="18" charset="0"/>
              </a:rPr>
              <a:t>, përpunimit të </a:t>
            </a:r>
            <a:r>
              <a:rPr lang="sq-AL" sz="2400" dirty="0" err="1">
                <a:latin typeface="+mj-lt"/>
                <a:ea typeface="Cambria" panose="02040503050406030204" pitchFamily="18" charset="0"/>
              </a:rPr>
              <a:t>të</a:t>
            </a:r>
            <a:r>
              <a:rPr lang="sq-AL" sz="2400" dirty="0">
                <a:latin typeface="+mj-lt"/>
                <a:ea typeface="Cambria" panose="02040503050406030204" pitchFamily="18" charset="0"/>
              </a:rPr>
              <a:t> dhënave, dhe projektet e veprave të artit</a:t>
            </a:r>
            <a:r>
              <a:rPr lang="en-US" sz="2400" dirty="0">
                <a:latin typeface="+mj-lt"/>
                <a:ea typeface="Cambria" panose="02040503050406030204" pitchFamily="18" charset="0"/>
              </a:rPr>
              <a:t>”</a:t>
            </a:r>
            <a:r>
              <a:rPr lang="sq-AL" sz="2400" dirty="0">
                <a:latin typeface="+mj-lt"/>
                <a:ea typeface="Cambria" panose="02040503050406030204" pitchFamily="18" charset="0"/>
              </a:rPr>
              <a:t>.</a:t>
            </a:r>
            <a:endParaRPr lang="en-US" sz="2400" dirty="0">
              <a:latin typeface="+mj-lt"/>
              <a:ea typeface="Cambria" panose="02040503050406030204" pitchFamily="18" charset="0"/>
            </a:endParaRPr>
          </a:p>
        </p:txBody>
      </p:sp>
    </p:spTree>
    <p:extLst>
      <p:ext uri="{BB962C8B-B14F-4D97-AF65-F5344CB8AC3E}">
        <p14:creationId xmlns:p14="http://schemas.microsoft.com/office/powerpoint/2010/main" val="9033129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(5)</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538776330"/>
              </p:ext>
            </p:extLst>
          </p:nvPr>
        </p:nvGraphicFramePr>
        <p:xfrm>
          <a:off x="609599" y="1219200"/>
          <a:ext cx="8305801" cy="4555966"/>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400" b="1" kern="1200" dirty="0">
                          <a:solidFill>
                            <a:schemeClr val="tx1"/>
                          </a:solidFill>
                          <a:effectLst/>
                          <a:latin typeface="+mn-lt"/>
                          <a:ea typeface="+mn-ea"/>
                          <a:cs typeface="+mn-cs"/>
                        </a:rPr>
                        <a:t>Neni 80</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Rregulla për organizimin e konkurseve të projektimit dhe zgjedhjen e pjesëmarrësve</a:t>
                      </a:r>
                      <a:endParaRPr lang="en-US" sz="1400" b="1"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1" kern="1200" dirty="0">
                          <a:solidFill>
                            <a:srgbClr val="FF0000"/>
                          </a:solidFill>
                          <a:effectLst/>
                          <a:latin typeface="+mn-lt"/>
                          <a:ea typeface="+mn-ea"/>
                          <a:cs typeface="+mn-cs"/>
                        </a:rPr>
                        <a:t>Kur konkurset e projektimit janë të kufizuara në një numër të kufizuar pjesëmarrësish</a:t>
                      </a:r>
                      <a:endParaRPr lang="en-US" sz="1400" b="1" kern="1200" dirty="0">
                        <a:solidFill>
                          <a:srgbClr val="FF0000"/>
                        </a:solidFill>
                        <a:effectLst/>
                        <a:latin typeface="+mn-lt"/>
                        <a:ea typeface="+mn-ea"/>
                        <a:cs typeface="+mn-cs"/>
                      </a:endParaRPr>
                    </a:p>
                  </a:txBody>
                  <a:tcPr marL="61965" marR="61965" marT="0" marB="0"/>
                </a:tc>
                <a:tc>
                  <a:txBody>
                    <a:bodyPr/>
                    <a:lstStyle/>
                    <a:p>
                      <a:r>
                        <a:rPr lang="sq-AL" sz="1400" b="1" kern="1200" dirty="0">
                          <a:solidFill>
                            <a:schemeClr val="tx1"/>
                          </a:solidFill>
                          <a:effectLst/>
                          <a:latin typeface="+mn-lt"/>
                          <a:ea typeface="+mn-ea"/>
                          <a:cs typeface="+mn-cs"/>
                        </a:rPr>
                        <a:t>Neni 73</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Dispozitat e Përgjithshme</a:t>
                      </a:r>
                      <a:endParaRPr lang="en-US" sz="1400" b="1" kern="1200" dirty="0">
                        <a:solidFill>
                          <a:schemeClr val="tx1"/>
                        </a:solidFill>
                        <a:effectLst/>
                        <a:latin typeface="+mn-lt"/>
                        <a:ea typeface="+mn-ea"/>
                        <a:cs typeface="+mn-cs"/>
                      </a:endParaRPr>
                    </a:p>
                    <a:p>
                      <a:pPr marL="0" marR="0" lvl="0" indent="0" algn="l" defTabSz="914400" rtl="0" eaLnBrk="1" fontAlgn="auto" latinLnBrk="0" hangingPunct="1">
                        <a:lnSpc>
                          <a:spcPct val="115000"/>
                        </a:lnSpc>
                        <a:spcBef>
                          <a:spcPts val="1200"/>
                        </a:spcBef>
                        <a:spcAft>
                          <a:spcPts val="0"/>
                        </a:spcAft>
                        <a:buClrTx/>
                        <a:buSzTx/>
                        <a:buFontTx/>
                        <a:buNone/>
                        <a:tabLst/>
                        <a:defRPr/>
                      </a:pPr>
                      <a:r>
                        <a:rPr lang="sq-AL" sz="1400" b="0" kern="1200" dirty="0">
                          <a:solidFill>
                            <a:schemeClr val="tx1"/>
                          </a:solidFill>
                          <a:effectLst/>
                          <a:latin typeface="+mn-lt"/>
                          <a:ea typeface="+mn-ea"/>
                          <a:cs typeface="+mn-cs"/>
                        </a:rPr>
                        <a:t> Konkursi i projektimit do të ushtrohet në të njëjtën mënyrë, dhe me të njëjtat afate kohore siç ushtrohen aktivitetet e prokurimit për kontratat me vlerë të madhe </a:t>
                      </a:r>
                      <a:r>
                        <a:rPr lang="sq-AL" sz="1400" b="1" kern="1200" dirty="0">
                          <a:solidFill>
                            <a:srgbClr val="FF0000"/>
                          </a:solidFill>
                          <a:effectLst/>
                          <a:latin typeface="+mn-lt"/>
                          <a:ea typeface="+mn-ea"/>
                          <a:cs typeface="+mn-cs"/>
                        </a:rPr>
                        <a:t>që zbatojnë procedurat e hapura ose të kufizuara.</a:t>
                      </a:r>
                      <a:endParaRPr lang="en-US" sz="1400" b="1" kern="1200" dirty="0">
                        <a:solidFill>
                          <a:srgbClr val="FF0000"/>
                        </a:solidFill>
                        <a:effectLst/>
                        <a:latin typeface="+mn-lt"/>
                        <a:ea typeface="+mn-ea"/>
                        <a:cs typeface="+mn-cs"/>
                      </a:endParaRPr>
                    </a:p>
                    <a:p>
                      <a:pPr marL="0" marR="0">
                        <a:lnSpc>
                          <a:spcPct val="115000"/>
                        </a:lnSpc>
                        <a:spcBef>
                          <a:spcPts val="1200"/>
                        </a:spcBef>
                        <a:spcAft>
                          <a:spcPts val="0"/>
                        </a:spcAft>
                      </a:pPr>
                      <a:endParaRPr lang="en-US" sz="1400" b="0" kern="1200" dirty="0">
                        <a:solidFill>
                          <a:schemeClr val="tx1"/>
                        </a:solidFill>
                        <a:effectLst/>
                        <a:latin typeface="+mn-lt"/>
                        <a:ea typeface="+mn-ea"/>
                        <a:cs typeface="+mn-cs"/>
                      </a:endParaRPr>
                    </a:p>
                  </a:txBody>
                  <a:tcPr marL="61965" marR="61965" marT="0" marB="0"/>
                </a:tc>
                <a:tc>
                  <a:txBody>
                    <a:bodyPr/>
                    <a:lstStyle/>
                    <a:p>
                      <a:r>
                        <a:rPr lang="sq-AL" sz="1400" b="1" kern="1200" dirty="0">
                          <a:solidFill>
                            <a:srgbClr val="FF0000"/>
                          </a:solidFill>
                          <a:effectLst/>
                          <a:latin typeface="+mn-lt"/>
                          <a:ea typeface="+mn-ea"/>
                          <a:cs typeface="+mn-cs"/>
                        </a:rPr>
                        <a:t>Mundësia e njëjt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e përcaktuar për shfrytëzim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procedurës s</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kufizuar, procedura me 2 faza (kualifikim dhe tenderim)</a:t>
                      </a:r>
                      <a:endParaRPr lang="en-US" sz="1400" b="1" kern="1200" dirty="0">
                        <a:solidFill>
                          <a:srgbClr val="FF0000"/>
                        </a:solidFill>
                        <a:effectLst/>
                        <a:latin typeface="+mn-lt"/>
                        <a:ea typeface="+mn-ea"/>
                        <a:cs typeface="+mn-cs"/>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3272523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(6)</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507410863"/>
              </p:ext>
            </p:extLst>
          </p:nvPr>
        </p:nvGraphicFramePr>
        <p:xfrm>
          <a:off x="381000" y="1295400"/>
          <a:ext cx="8305801" cy="4555966"/>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400" b="1" kern="1200" dirty="0">
                          <a:solidFill>
                            <a:schemeClr val="tx1"/>
                          </a:solidFill>
                          <a:effectLst/>
                          <a:latin typeface="+mn-lt"/>
                          <a:ea typeface="+mn-ea"/>
                          <a:cs typeface="+mn-cs"/>
                        </a:rPr>
                        <a:t>Neni 81 </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Përbërja e jurisë </a:t>
                      </a:r>
                      <a:endParaRPr lang="en-US" sz="1400" b="1"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Juria do të përbëhet ekskluzivisht nga </a:t>
                      </a:r>
                      <a:r>
                        <a:rPr lang="sq-AL" sz="1400" b="1" kern="1200" dirty="0">
                          <a:solidFill>
                            <a:srgbClr val="FF0000"/>
                          </a:solidFill>
                          <a:effectLst/>
                          <a:latin typeface="+mn-lt"/>
                          <a:ea typeface="+mn-ea"/>
                          <a:cs typeface="+mn-cs"/>
                        </a:rPr>
                        <a:t>persona fizikë </a:t>
                      </a:r>
                      <a:r>
                        <a:rPr lang="sq-AL" sz="1400" b="0" kern="1200" dirty="0">
                          <a:solidFill>
                            <a:schemeClr val="tx1"/>
                          </a:solidFill>
                          <a:effectLst/>
                          <a:latin typeface="+mn-lt"/>
                          <a:ea typeface="+mn-ea"/>
                          <a:cs typeface="+mn-cs"/>
                        </a:rPr>
                        <a:t>që janë të pavarur nga pjesëmarrësit në konkurs. Kur kërkohet një kualifikim i veçantë profesional nga pjesëmarrësit në një konkurs, të </a:t>
                      </a:r>
                      <a:r>
                        <a:rPr lang="sq-AL" sz="1400" b="1" kern="1200" dirty="0">
                          <a:solidFill>
                            <a:srgbClr val="FF0000"/>
                          </a:solidFill>
                          <a:effectLst/>
                          <a:latin typeface="+mn-lt"/>
                          <a:ea typeface="+mn-ea"/>
                          <a:cs typeface="+mn-cs"/>
                        </a:rPr>
                        <a:t>paktën një e treta e anëtarëve të jurisë do të kenë atë kualifikim ose një kualifikim ekuivalent.</a:t>
                      </a:r>
                      <a:endParaRPr lang="en-US" sz="1400" b="1" kern="1200" dirty="0">
                        <a:solidFill>
                          <a:srgbClr val="FF0000"/>
                        </a:solidFill>
                        <a:effectLst/>
                        <a:latin typeface="+mn-lt"/>
                        <a:ea typeface="+mn-ea"/>
                        <a:cs typeface="+mn-cs"/>
                      </a:endParaRPr>
                    </a:p>
                  </a:txBody>
                  <a:tcPr marL="61965" marR="61965" marT="0" marB="0"/>
                </a:tc>
                <a:tc>
                  <a:txBody>
                    <a:bodyPr/>
                    <a:lstStyle/>
                    <a:p>
                      <a:r>
                        <a:rPr lang="sq-AL" sz="1400" b="1" kern="1200" dirty="0">
                          <a:solidFill>
                            <a:schemeClr val="tx1"/>
                          </a:solidFill>
                          <a:effectLst/>
                          <a:latin typeface="+mn-lt"/>
                          <a:ea typeface="+mn-ea"/>
                          <a:cs typeface="+mn-cs"/>
                        </a:rPr>
                        <a:t>Neni 80</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Përbërja dhe Vendimet e Jurisë</a:t>
                      </a:r>
                      <a:endParaRPr lang="en-US" sz="1400" b="1"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 </a:t>
                      </a:r>
                      <a:endParaRPr lang="en-US" sz="1400" b="0" kern="1200" dirty="0">
                        <a:solidFill>
                          <a:schemeClr val="tx1"/>
                        </a:solidFill>
                        <a:effectLst/>
                        <a:latin typeface="+mn-lt"/>
                        <a:ea typeface="+mn-ea"/>
                        <a:cs typeface="+mn-cs"/>
                      </a:endParaRPr>
                    </a:p>
                    <a:p>
                      <a:pPr lvl="0"/>
                      <a:r>
                        <a:rPr lang="sq-AL" sz="1400" b="0" kern="1200" dirty="0">
                          <a:solidFill>
                            <a:schemeClr val="tx1"/>
                          </a:solidFill>
                          <a:effectLst/>
                          <a:latin typeface="+mn-lt"/>
                          <a:ea typeface="+mn-ea"/>
                          <a:cs typeface="+mn-cs"/>
                        </a:rPr>
                        <a:t>Juria duhet të përbëhet nga një numër tek, por në asnjë rast më pak se tre (3) </a:t>
                      </a:r>
                      <a:r>
                        <a:rPr lang="sq-AL" sz="1400" b="1" kern="1200" dirty="0">
                          <a:solidFill>
                            <a:srgbClr val="FF0000"/>
                          </a:solidFill>
                          <a:effectLst/>
                          <a:latin typeface="+mn-lt"/>
                          <a:ea typeface="+mn-ea"/>
                          <a:cs typeface="+mn-cs"/>
                        </a:rPr>
                        <a:t>persona fizikë</a:t>
                      </a:r>
                      <a:r>
                        <a:rPr lang="sq-AL" sz="1400" b="0" kern="1200" dirty="0">
                          <a:solidFill>
                            <a:schemeClr val="tx1"/>
                          </a:solidFill>
                          <a:effectLst/>
                          <a:latin typeface="+mn-lt"/>
                          <a:ea typeface="+mn-ea"/>
                          <a:cs typeface="+mn-cs"/>
                        </a:rPr>
                        <a:t>. Këta persona do të caktohen nga autoriteti kontraktues dhe ata nuk mund të jenë të anëtarësuar në ose të ndërlidhur me ndonjërin nga pjesëmarrësit në konkurs. Nëse nga pjesëmarrësit kërkohet që të posedojnë ndonjë kualifikim të posaçëm profesional</a:t>
                      </a:r>
                      <a:r>
                        <a:rPr lang="sq-AL" sz="1400" b="1" kern="1200" dirty="0">
                          <a:solidFill>
                            <a:srgbClr val="FF0000"/>
                          </a:solidFill>
                          <a:effectLst/>
                          <a:latin typeface="+mn-lt"/>
                          <a:ea typeface="+mn-ea"/>
                          <a:cs typeface="+mn-cs"/>
                        </a:rPr>
                        <a:t>, së paku dy të tretat (2/3) e anëtarëve të jurisë duhet që po ashtu të posedojnë atë kualifikim ose barasvlerën e tij.</a:t>
                      </a:r>
                      <a:endParaRPr lang="en-US" sz="1400" b="1" kern="1200" dirty="0">
                        <a:solidFill>
                          <a:srgbClr val="FF0000"/>
                        </a:solidFill>
                        <a:effectLst/>
                        <a:latin typeface="+mn-lt"/>
                        <a:ea typeface="+mn-ea"/>
                        <a:cs typeface="+mn-cs"/>
                      </a:endParaRPr>
                    </a:p>
                    <a:p>
                      <a:pPr marL="0" marR="0">
                        <a:lnSpc>
                          <a:spcPct val="115000"/>
                        </a:lnSpc>
                        <a:spcBef>
                          <a:spcPts val="1200"/>
                        </a:spcBef>
                        <a:spcAft>
                          <a:spcPts val="0"/>
                        </a:spcAft>
                      </a:pPr>
                      <a:endParaRPr lang="en-US" sz="1400" b="0" kern="1200" dirty="0">
                        <a:solidFill>
                          <a:schemeClr val="tx1"/>
                        </a:solidFill>
                        <a:effectLst/>
                        <a:latin typeface="+mn-lt"/>
                        <a:ea typeface="+mn-ea"/>
                        <a:cs typeface="+mn-cs"/>
                      </a:endParaRPr>
                    </a:p>
                  </a:txBody>
                  <a:tcPr marL="61965" marR="61965" marT="0" marB="0"/>
                </a:tc>
                <a:tc>
                  <a:txBody>
                    <a:bodyPr/>
                    <a:lstStyle/>
                    <a:p>
                      <a:r>
                        <a:rPr lang="sq-AL" sz="1400" b="1" kern="1200" dirty="0">
                          <a:solidFill>
                            <a:srgbClr val="FF0000"/>
                          </a:solidFill>
                          <a:effectLst/>
                          <a:latin typeface="+mn-lt"/>
                          <a:ea typeface="+mn-ea"/>
                          <a:cs typeface="+mn-cs"/>
                        </a:rPr>
                        <a:t>Dallimi sepse sipas Direktivës “të paktën një e treta e anëtarëve të jurisë do të kenë atë kualifikim” ndërsa sipas LPP-se “të paktën dy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tretat e anëtarëve të jurisë do të kenë atë kualifikim”</a:t>
                      </a:r>
                      <a:endParaRPr lang="en-US" sz="1400" b="1" kern="1200" dirty="0">
                        <a:solidFill>
                          <a:srgbClr val="FF0000"/>
                        </a:solidFill>
                        <a:effectLst/>
                        <a:latin typeface="+mn-lt"/>
                        <a:ea typeface="+mn-ea"/>
                        <a:cs typeface="+mn-cs"/>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4119958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(7)</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894952779"/>
              </p:ext>
            </p:extLst>
          </p:nvPr>
        </p:nvGraphicFramePr>
        <p:xfrm>
          <a:off x="381000" y="1219200"/>
          <a:ext cx="8305800" cy="4555966"/>
        </p:xfrm>
        <a:graphic>
          <a:graphicData uri="http://schemas.openxmlformats.org/drawingml/2006/table">
            <a:tbl>
              <a:tblPr firstRow="1" firstCol="1" bandRow="1">
                <a:tableStyleId>{5C22544A-7EE6-4342-B048-85BDC9FD1C3A}</a:tableStyleId>
              </a:tblPr>
              <a:tblGrid>
                <a:gridCol w="2904809">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600" b="1" kern="1200" dirty="0">
                          <a:solidFill>
                            <a:schemeClr val="tx1"/>
                          </a:solidFill>
                          <a:effectLst/>
                          <a:latin typeface="+mn-lt"/>
                          <a:ea typeface="+mn-ea"/>
                          <a:cs typeface="+mn-cs"/>
                        </a:rPr>
                        <a:t>Neni 82</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Vendimet e jurisë</a:t>
                      </a:r>
                      <a:endParaRPr lang="en-US" sz="1600" b="1" kern="1200" dirty="0">
                        <a:solidFill>
                          <a:schemeClr val="tx1"/>
                        </a:solidFill>
                        <a:effectLst/>
                        <a:latin typeface="+mn-lt"/>
                        <a:ea typeface="+mn-ea"/>
                        <a:cs typeface="+mn-cs"/>
                      </a:endParaRPr>
                    </a:p>
                    <a:p>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1. Juria do të jetë autonome në vendimet ose opinionet e saj.</a:t>
                      </a:r>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2. Juria do të shqyrtojë planet dhe projektet e paraqitura nga kandidatët në mënyrë </a:t>
                      </a:r>
                      <a:r>
                        <a:rPr lang="sq-AL" sz="1600" b="1" kern="1200" dirty="0">
                          <a:solidFill>
                            <a:srgbClr val="FF0000"/>
                          </a:solidFill>
                          <a:effectLst/>
                          <a:latin typeface="+mn-lt"/>
                          <a:ea typeface="+mn-ea"/>
                          <a:cs typeface="+mn-cs"/>
                        </a:rPr>
                        <a:t>anonime dhe vetëm në bazë të kritereve të përcaktuara në njoftimin e konkursit.</a:t>
                      </a:r>
                      <a:endParaRPr lang="en-US" sz="1600" b="1" kern="1200" dirty="0">
                        <a:solidFill>
                          <a:srgbClr val="FF0000"/>
                        </a:solidFill>
                        <a:effectLst/>
                        <a:latin typeface="+mn-lt"/>
                        <a:ea typeface="+mn-ea"/>
                        <a:cs typeface="+mn-cs"/>
                      </a:endParaRPr>
                    </a:p>
                    <a:p>
                      <a:r>
                        <a:rPr lang="sq-AL" sz="1600" b="0" kern="1200" dirty="0">
                          <a:solidFill>
                            <a:schemeClr val="tx1"/>
                          </a:solidFill>
                          <a:effectLst/>
                          <a:latin typeface="+mn-lt"/>
                          <a:ea typeface="+mn-ea"/>
                          <a:cs typeface="+mn-cs"/>
                        </a:rPr>
                        <a:t>3. Juria do të regjistrojë renditjen e saj të projekteve në një raport</a:t>
                      </a:r>
                      <a:r>
                        <a:rPr lang="en-US" sz="1600" b="0" kern="1200" dirty="0">
                          <a:solidFill>
                            <a:schemeClr val="tx1"/>
                          </a:solidFill>
                          <a:effectLst/>
                          <a:latin typeface="+mn-lt"/>
                          <a:ea typeface="+mn-ea"/>
                          <a:cs typeface="+mn-cs"/>
                        </a:rPr>
                        <a:t>…</a:t>
                      </a:r>
                    </a:p>
                  </a:txBody>
                  <a:tcPr marL="61965" marR="61965" marT="0" marB="0"/>
                </a:tc>
                <a:tc>
                  <a:txBody>
                    <a:bodyPr/>
                    <a:lstStyle/>
                    <a:p>
                      <a:r>
                        <a:rPr lang="sq-AL" sz="1600" b="1" kern="1200" dirty="0">
                          <a:solidFill>
                            <a:schemeClr val="tx1"/>
                          </a:solidFill>
                          <a:effectLst/>
                          <a:latin typeface="+mn-lt"/>
                          <a:ea typeface="+mn-ea"/>
                          <a:cs typeface="+mn-cs"/>
                        </a:rPr>
                        <a:t>Neni 80</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Përbërja dhe Vendimet e Jurisë</a:t>
                      </a:r>
                      <a:endParaRPr lang="en-US" sz="1600" b="1"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pPr lvl="0"/>
                      <a:r>
                        <a:rPr lang="sq-AL" sz="1600" b="0" kern="1200" dirty="0">
                          <a:solidFill>
                            <a:schemeClr val="tx1"/>
                          </a:solidFill>
                          <a:effectLst/>
                          <a:latin typeface="+mn-lt"/>
                          <a:ea typeface="+mn-ea"/>
                          <a:cs typeface="+mn-cs"/>
                        </a:rPr>
                        <a:t>Juria do të vendosë mbi konkursin </a:t>
                      </a:r>
                      <a:r>
                        <a:rPr lang="sq-AL" sz="1600" b="1" kern="1200" dirty="0">
                          <a:solidFill>
                            <a:srgbClr val="FF0000"/>
                          </a:solidFill>
                          <a:effectLst/>
                          <a:latin typeface="+mn-lt"/>
                          <a:ea typeface="+mn-ea"/>
                          <a:cs typeface="+mn-cs"/>
                        </a:rPr>
                        <a:t>vetëm në bazë të kritereve të përshkruara </a:t>
                      </a:r>
                      <a:r>
                        <a:rPr lang="sq-AL" sz="1600" b="0" kern="1200" dirty="0">
                          <a:solidFill>
                            <a:schemeClr val="tx1"/>
                          </a:solidFill>
                          <a:effectLst/>
                          <a:latin typeface="+mn-lt"/>
                          <a:ea typeface="+mn-ea"/>
                          <a:cs typeface="+mn-cs"/>
                        </a:rPr>
                        <a:t>në njoftimin për konkursin e projektimit. Identiteti i pjesëmarrësve nuk do të zbulohet para anëtarëve të jurisë.</a:t>
                      </a:r>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pPr marL="0" marR="0">
                        <a:lnSpc>
                          <a:spcPct val="115000"/>
                        </a:lnSpc>
                        <a:spcBef>
                          <a:spcPts val="1200"/>
                        </a:spcBef>
                        <a:spcAft>
                          <a:spcPts val="0"/>
                        </a:spcAft>
                      </a:pPr>
                      <a:endParaRPr lang="en-US" sz="1600" b="0" kern="1200" dirty="0">
                        <a:solidFill>
                          <a:schemeClr val="tx1"/>
                        </a:solidFill>
                        <a:effectLst/>
                        <a:latin typeface="+mn-lt"/>
                        <a:ea typeface="+mn-ea"/>
                        <a:cs typeface="+mn-cs"/>
                      </a:endParaRPr>
                    </a:p>
                  </a:txBody>
                  <a:tcPr marL="61965" marR="61965" marT="0" marB="0"/>
                </a:tc>
                <a:tc>
                  <a:txBody>
                    <a:bodyPr/>
                    <a:lstStyle/>
                    <a:p>
                      <a:pPr marL="0" marR="23495" algn="ctr">
                        <a:lnSpc>
                          <a:spcPct val="115000"/>
                        </a:lnSpc>
                        <a:spcBef>
                          <a:spcPts val="1200"/>
                        </a:spcBef>
                        <a:spcAft>
                          <a:spcPts val="0"/>
                        </a:spcAft>
                      </a:pPr>
                      <a:r>
                        <a:rPr lang="sq-AL" sz="1600" b="1" dirty="0">
                          <a:solidFill>
                            <a:srgbClr val="FF0000"/>
                          </a:solidFill>
                          <a:effectLst/>
                          <a:latin typeface="+mn-lt"/>
                          <a:ea typeface="Times New Roman" panose="02020603050405020304" pitchFamily="18" charset="0"/>
                          <a:cs typeface="Arial" panose="020B0604020202020204" pitchFamily="34" charset="0"/>
                        </a:rPr>
                        <a:t>Dispozitat përputhe</a:t>
                      </a:r>
                      <a:r>
                        <a:rPr lang="en-US" sz="1600" b="1" dirty="0">
                          <a:solidFill>
                            <a:srgbClr val="FF0000"/>
                          </a:solidFill>
                          <a:effectLst/>
                          <a:latin typeface="+mn-lt"/>
                          <a:ea typeface="Times New Roman" panose="02020603050405020304" pitchFamily="18" charset="0"/>
                          <a:cs typeface="Arial" panose="020B0604020202020204" pitchFamily="34" charset="0"/>
                        </a:rPr>
                        <a:t>n</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p>
                      <a:pPr marL="0" marR="23495" algn="ctr">
                        <a:lnSpc>
                          <a:spcPct val="115000"/>
                        </a:lnSpc>
                        <a:spcBef>
                          <a:spcPts val="1200"/>
                        </a:spcBef>
                        <a:spcAft>
                          <a:spcPts val="0"/>
                        </a:spcAft>
                      </a:pPr>
                      <a:r>
                        <a:rPr lang="sq-AL" sz="1600" b="1" dirty="0">
                          <a:solidFill>
                            <a:srgbClr val="FF0000"/>
                          </a:solidFill>
                          <a:effectLst/>
                          <a:latin typeface="+mn-lt"/>
                          <a:ea typeface="Times New Roman" panose="02020603050405020304" pitchFamily="18" charset="0"/>
                          <a:cs typeface="Arial" panose="020B0604020202020204" pitchFamily="34" charset="0"/>
                        </a:rPr>
                        <a:t> </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p>
                      <a:pPr marL="342900" marR="23495" lvl="0" indent="-342900">
                        <a:lnSpc>
                          <a:spcPct val="115000"/>
                        </a:lnSpc>
                        <a:spcBef>
                          <a:spcPts val="0"/>
                        </a:spcBef>
                        <a:spcAft>
                          <a:spcPts val="0"/>
                        </a:spcAft>
                        <a:buFont typeface="Symbol" panose="05050102010706020507" pitchFamily="18" charset="2"/>
                        <a:buChar char=""/>
                      </a:pPr>
                      <a:r>
                        <a:rPr lang="sq-AL" sz="1600" b="1" dirty="0">
                          <a:solidFill>
                            <a:srgbClr val="FF0000"/>
                          </a:solidFill>
                          <a:effectLst/>
                          <a:latin typeface="+mn-lt"/>
                          <a:ea typeface="Times New Roman" panose="02020603050405020304" pitchFamily="18" charset="0"/>
                          <a:cs typeface="Arial" panose="020B0604020202020204" pitchFamily="34" charset="0"/>
                        </a:rPr>
                        <a:t>Vlerësimi anonim</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p>
                      <a:pPr marL="342900" marR="23495" lvl="0" indent="-342900">
                        <a:lnSpc>
                          <a:spcPct val="115000"/>
                        </a:lnSpc>
                        <a:spcBef>
                          <a:spcPts val="0"/>
                        </a:spcBef>
                        <a:spcAft>
                          <a:spcPts val="0"/>
                        </a:spcAft>
                        <a:buFont typeface="Symbol" panose="05050102010706020507" pitchFamily="18" charset="2"/>
                        <a:buChar char=""/>
                      </a:pPr>
                      <a:r>
                        <a:rPr lang="sq-AL" sz="1600" b="1" dirty="0">
                          <a:solidFill>
                            <a:srgbClr val="FF0000"/>
                          </a:solidFill>
                          <a:effectLst/>
                          <a:latin typeface="+mn-lt"/>
                          <a:ea typeface="Times New Roman" panose="02020603050405020304" pitchFamily="18" charset="0"/>
                          <a:cs typeface="Arial" panose="020B0604020202020204" pitchFamily="34" charset="0"/>
                        </a:rPr>
                        <a:t>Vlerësimi vetëm n</a:t>
                      </a:r>
                      <a:r>
                        <a:rPr lang="en-US" sz="1600" b="1" dirty="0">
                          <a:solidFill>
                            <a:srgbClr val="FF0000"/>
                          </a:solidFill>
                          <a:effectLst/>
                          <a:latin typeface="+mn-lt"/>
                          <a:ea typeface="Times New Roman" panose="02020603050405020304" pitchFamily="18" charset="0"/>
                          <a:cs typeface="Arial" panose="020B0604020202020204" pitchFamily="34" charset="0"/>
                        </a:rPr>
                        <a:t>ë</a:t>
                      </a:r>
                      <a:r>
                        <a:rPr lang="sq-AL" sz="1600" b="1" dirty="0">
                          <a:solidFill>
                            <a:srgbClr val="FF0000"/>
                          </a:solidFill>
                          <a:effectLst/>
                          <a:latin typeface="+mn-lt"/>
                          <a:ea typeface="Times New Roman" panose="02020603050405020304" pitchFamily="18" charset="0"/>
                          <a:cs typeface="Arial" panose="020B0604020202020204" pitchFamily="34" charset="0"/>
                        </a:rPr>
                        <a:t> baz</a:t>
                      </a:r>
                      <a:r>
                        <a:rPr lang="en-US" sz="1600" b="1" dirty="0">
                          <a:solidFill>
                            <a:srgbClr val="FF0000"/>
                          </a:solidFill>
                          <a:effectLst/>
                          <a:latin typeface="+mn-lt"/>
                          <a:ea typeface="Times New Roman" panose="02020603050405020304" pitchFamily="18" charset="0"/>
                          <a:cs typeface="Arial" panose="020B0604020202020204" pitchFamily="34" charset="0"/>
                        </a:rPr>
                        <a:t>ë</a:t>
                      </a:r>
                      <a:r>
                        <a:rPr lang="sq-AL" sz="1600" b="1" dirty="0">
                          <a:solidFill>
                            <a:srgbClr val="FF0000"/>
                          </a:solidFill>
                          <a:effectLst/>
                          <a:latin typeface="+mn-lt"/>
                          <a:ea typeface="Times New Roman" panose="02020603050405020304" pitchFamily="18" charset="0"/>
                          <a:cs typeface="Arial" panose="020B0604020202020204" pitchFamily="34" charset="0"/>
                        </a:rPr>
                        <a:t> t</a:t>
                      </a:r>
                      <a:r>
                        <a:rPr lang="en-US" sz="1600" b="1" dirty="0">
                          <a:solidFill>
                            <a:srgbClr val="FF0000"/>
                          </a:solidFill>
                          <a:effectLst/>
                          <a:latin typeface="+mn-lt"/>
                          <a:ea typeface="Times New Roman" panose="02020603050405020304" pitchFamily="18" charset="0"/>
                          <a:cs typeface="Arial" panose="020B0604020202020204" pitchFamily="34" charset="0"/>
                        </a:rPr>
                        <a:t>ë</a:t>
                      </a:r>
                      <a:r>
                        <a:rPr lang="sq-AL" sz="1600" b="1" dirty="0">
                          <a:solidFill>
                            <a:srgbClr val="FF0000"/>
                          </a:solidFill>
                          <a:effectLst/>
                          <a:latin typeface="+mn-lt"/>
                          <a:ea typeface="Times New Roman" panose="02020603050405020304" pitchFamily="18" charset="0"/>
                          <a:cs typeface="Arial" panose="020B0604020202020204" pitchFamily="34" charset="0"/>
                        </a:rPr>
                        <a:t> kritereve</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p>
                      <a:pPr marL="342900" marR="23495" lvl="0" indent="-342900">
                        <a:lnSpc>
                          <a:spcPct val="115000"/>
                        </a:lnSpc>
                        <a:spcBef>
                          <a:spcPts val="0"/>
                        </a:spcBef>
                        <a:spcAft>
                          <a:spcPts val="0"/>
                        </a:spcAft>
                        <a:buFont typeface="Symbol" panose="05050102010706020507" pitchFamily="18" charset="2"/>
                        <a:buChar char=""/>
                      </a:pPr>
                      <a:r>
                        <a:rPr lang="sq-AL" sz="1600" b="1" dirty="0">
                          <a:solidFill>
                            <a:srgbClr val="FF0000"/>
                          </a:solidFill>
                          <a:effectLst/>
                          <a:latin typeface="+mn-lt"/>
                          <a:ea typeface="Times New Roman" panose="02020603050405020304" pitchFamily="18" charset="0"/>
                          <a:cs typeface="Arial" panose="020B0604020202020204" pitchFamily="34" charset="0"/>
                        </a:rPr>
                        <a:t>Renditja e projekteve është e përcaktuar me RUOPP</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638513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(8)</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410812211"/>
              </p:ext>
            </p:extLst>
          </p:nvPr>
        </p:nvGraphicFramePr>
        <p:xfrm>
          <a:off x="381000" y="1295400"/>
          <a:ext cx="8305800" cy="4555966"/>
        </p:xfrm>
        <a:graphic>
          <a:graphicData uri="http://schemas.openxmlformats.org/drawingml/2006/table">
            <a:tbl>
              <a:tblPr firstRow="1" firstCol="1" bandRow="1">
                <a:tableStyleId>{5C22544A-7EE6-4342-B048-85BDC9FD1C3A}</a:tableStyleId>
              </a:tblPr>
              <a:tblGrid>
                <a:gridCol w="2904809">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600" b="1" kern="1200" dirty="0">
                          <a:solidFill>
                            <a:schemeClr val="tx1"/>
                          </a:solidFill>
                          <a:effectLst/>
                          <a:latin typeface="+mn-lt"/>
                          <a:ea typeface="+mn-ea"/>
                          <a:cs typeface="+mn-cs"/>
                        </a:rPr>
                        <a:t>Neni 51</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Forma dhe mënyra e publikimit të njoftimeve</a:t>
                      </a:r>
                      <a:endParaRPr lang="en-US" sz="1600" b="1" kern="1200" dirty="0">
                        <a:solidFill>
                          <a:schemeClr val="tx1"/>
                        </a:solidFill>
                        <a:effectLst/>
                        <a:latin typeface="+mn-lt"/>
                        <a:ea typeface="+mn-ea"/>
                        <a:cs typeface="+mn-cs"/>
                      </a:endParaRPr>
                    </a:p>
                    <a:p>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2. Njoftimet e përmendura në nenet 48, 49 dhe 50 do të hartohen, transmetohen me mjete elektronike </a:t>
                      </a:r>
                      <a:r>
                        <a:rPr lang="sq-AL" sz="1600" b="1" kern="1200" dirty="0">
                          <a:solidFill>
                            <a:srgbClr val="FF0000"/>
                          </a:solidFill>
                          <a:effectLst/>
                          <a:latin typeface="+mn-lt"/>
                          <a:ea typeface="+mn-ea"/>
                          <a:cs typeface="+mn-cs"/>
                        </a:rPr>
                        <a:t>Zyrës së Publikimeve të Bashkimit Evropian </a:t>
                      </a:r>
                      <a:endParaRPr lang="en-US" sz="1600" b="1" kern="1200" dirty="0">
                        <a:solidFill>
                          <a:srgbClr val="FF0000"/>
                        </a:solidFill>
                        <a:effectLst/>
                        <a:latin typeface="+mn-lt"/>
                        <a:ea typeface="+mn-ea"/>
                        <a:cs typeface="+mn-cs"/>
                      </a:endParaRPr>
                    </a:p>
                  </a:txBody>
                  <a:tcPr marL="61965" marR="61965" marT="0" marB="0"/>
                </a:tc>
                <a:tc>
                  <a:txBody>
                    <a:bodyPr/>
                    <a:lstStyle/>
                    <a:p>
                      <a:r>
                        <a:rPr lang="sq-AL" sz="1600" b="1" kern="1200" dirty="0">
                          <a:solidFill>
                            <a:schemeClr val="tx1"/>
                          </a:solidFill>
                          <a:effectLst/>
                          <a:latin typeface="+mn-lt"/>
                          <a:ea typeface="+mn-ea"/>
                          <a:cs typeface="+mn-cs"/>
                        </a:rPr>
                        <a:t>Neni 77</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Publikimi i Njoftimeve për Konkursin e Projektimit</a:t>
                      </a:r>
                      <a:endParaRPr lang="en-US" sz="1600" b="1"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pPr lvl="0"/>
                      <a:r>
                        <a:rPr lang="sq-AL" sz="1600" b="0" kern="1200" dirty="0">
                          <a:solidFill>
                            <a:schemeClr val="tx1"/>
                          </a:solidFill>
                          <a:effectLst/>
                          <a:latin typeface="+mn-lt"/>
                          <a:ea typeface="+mn-ea"/>
                          <a:cs typeface="+mn-cs"/>
                        </a:rPr>
                        <a:t>Rregullat që drejtojnë publikimin e një njoftimi për konkursin e projektimit janë të njëjta me rregullat e parashtruara në nenin </a:t>
                      </a:r>
                      <a:r>
                        <a:rPr lang="sq-AL" sz="1600" b="1" kern="1200" dirty="0">
                          <a:solidFill>
                            <a:srgbClr val="FF0000"/>
                          </a:solidFill>
                          <a:effectLst/>
                          <a:latin typeface="+mn-lt"/>
                          <a:ea typeface="+mn-ea"/>
                          <a:cs typeface="+mn-cs"/>
                        </a:rPr>
                        <a:t>42 të këtij ligji që e  drejtojnë publikimin e njoftimeve</a:t>
                      </a:r>
                      <a:r>
                        <a:rPr lang="sq-AL" sz="1600" b="0" kern="1200" dirty="0">
                          <a:solidFill>
                            <a:schemeClr val="tx1"/>
                          </a:solidFill>
                          <a:effectLst/>
                          <a:latin typeface="+mn-lt"/>
                          <a:ea typeface="+mn-ea"/>
                          <a:cs typeface="+mn-cs"/>
                        </a:rPr>
                        <a:t> të kontratës për kontratat që e kanë vlerën e njëjtë me konkursin përkatës të projektimit.</a:t>
                      </a:r>
                      <a:endParaRPr lang="en-US" sz="1600" b="0" kern="1200" dirty="0">
                        <a:solidFill>
                          <a:schemeClr val="tx1"/>
                        </a:solidFill>
                        <a:effectLst/>
                        <a:latin typeface="+mn-lt"/>
                        <a:ea typeface="+mn-ea"/>
                        <a:cs typeface="+mn-cs"/>
                      </a:endParaRPr>
                    </a:p>
                    <a:p>
                      <a:endParaRPr lang="en-US" sz="1600" b="0" kern="1200" dirty="0">
                        <a:solidFill>
                          <a:schemeClr val="tx1"/>
                        </a:solidFill>
                        <a:effectLst/>
                        <a:latin typeface="+mn-lt"/>
                        <a:ea typeface="+mn-ea"/>
                        <a:cs typeface="+mn-cs"/>
                      </a:endParaRPr>
                    </a:p>
                  </a:txBody>
                  <a:tcPr marL="61965" marR="61965" marT="0" marB="0"/>
                </a:tc>
                <a:tc>
                  <a:txBody>
                    <a:bodyPr/>
                    <a:lstStyle/>
                    <a:p>
                      <a:pPr marL="0" marR="23495" algn="ctr">
                        <a:lnSpc>
                          <a:spcPct val="115000"/>
                        </a:lnSpc>
                        <a:spcBef>
                          <a:spcPts val="1200"/>
                        </a:spcBef>
                        <a:spcAft>
                          <a:spcPts val="0"/>
                        </a:spcAft>
                      </a:pPr>
                      <a:r>
                        <a:rPr lang="sq-AL" sz="1600" b="1" kern="1200" dirty="0">
                          <a:solidFill>
                            <a:srgbClr val="FF0000"/>
                          </a:solidFill>
                          <a:effectLst/>
                          <a:latin typeface="+mn-lt"/>
                          <a:ea typeface="+mn-ea"/>
                          <a:cs typeface="+mn-cs"/>
                        </a:rPr>
                        <a:t>Sipas Direktivës,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gjitha Njoftimet për publikim dorëzohen n</a:t>
                      </a:r>
                      <a:r>
                        <a:rPr lang="en-US" sz="1600" b="1" kern="1200" dirty="0">
                          <a:solidFill>
                            <a:srgbClr val="FF0000"/>
                          </a:solidFill>
                          <a:effectLst/>
                          <a:latin typeface="+mn-lt"/>
                          <a:ea typeface="+mn-ea"/>
                          <a:cs typeface="+mn-cs"/>
                        </a:rPr>
                        <a:t>ë </a:t>
                      </a:r>
                      <a:r>
                        <a:rPr lang="sq-AL" sz="1600" b="1" kern="1200" dirty="0">
                          <a:solidFill>
                            <a:srgbClr val="FF0000"/>
                          </a:solidFill>
                          <a:effectLst/>
                          <a:latin typeface="+mn-lt"/>
                          <a:ea typeface="+mn-ea"/>
                          <a:cs typeface="+mn-cs"/>
                        </a:rPr>
                        <a:t>Zyrën e Publikimeve të Bashkimit Evropian. Meqenëse Kosova nuk është shtet anëtar kjo dispozit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është e rregulluar me nenin 77 ku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gjitha njoftimet dorëzohen n</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platformën elektronike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KRPP-s</a:t>
                      </a:r>
                      <a:r>
                        <a:rPr lang="en-US" sz="1600" b="1" kern="1200" dirty="0">
                          <a:solidFill>
                            <a:srgbClr val="FF0000"/>
                          </a:solidFill>
                          <a:effectLst/>
                          <a:latin typeface="+mn-lt"/>
                          <a:ea typeface="+mn-ea"/>
                          <a:cs typeface="+mn-cs"/>
                        </a:rPr>
                        <a:t>ë </a:t>
                      </a:r>
                    </a:p>
                  </a:txBody>
                  <a:tcPr marL="68580" marR="68580"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125411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(9)</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876386446"/>
              </p:ext>
            </p:extLst>
          </p:nvPr>
        </p:nvGraphicFramePr>
        <p:xfrm>
          <a:off x="457200" y="1295400"/>
          <a:ext cx="8305800" cy="4555966"/>
        </p:xfrm>
        <a:graphic>
          <a:graphicData uri="http://schemas.openxmlformats.org/drawingml/2006/table">
            <a:tbl>
              <a:tblPr firstRow="1" firstCol="1" bandRow="1">
                <a:tableStyleId>{5C22544A-7EE6-4342-B048-85BDC9FD1C3A}</a:tableStyleId>
              </a:tblPr>
              <a:tblGrid>
                <a:gridCol w="2904809">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600" b="1" kern="1200" dirty="0">
                          <a:solidFill>
                            <a:schemeClr val="tx1"/>
                          </a:solidFill>
                          <a:effectLst/>
                          <a:latin typeface="+mn-lt"/>
                          <a:ea typeface="+mn-ea"/>
                          <a:cs typeface="+mn-cs"/>
                        </a:rPr>
                        <a:t>Neni 52</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Publikimi në nivel kombëtar</a:t>
                      </a:r>
                      <a:endParaRPr lang="en-US" sz="1600" b="1" kern="1200" dirty="0">
                        <a:solidFill>
                          <a:schemeClr val="tx1"/>
                        </a:solidFill>
                        <a:effectLst/>
                        <a:latin typeface="+mn-lt"/>
                        <a:ea typeface="+mn-ea"/>
                        <a:cs typeface="+mn-cs"/>
                      </a:endParaRPr>
                    </a:p>
                    <a:p>
                      <a:endParaRPr lang="en-US" sz="1600" b="1"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1. Njoftimet e përmendura në nenet 48, 49 dhe 50 dhe informacionet e përfshira në të nuk do të publikohen në nivelin kombëtar para publikimit në përputhje me nenin 51. </a:t>
                      </a:r>
                      <a:r>
                        <a:rPr lang="sq-AL" sz="1600" b="1" kern="1200" dirty="0">
                          <a:solidFill>
                            <a:srgbClr val="FF0000"/>
                          </a:solidFill>
                          <a:effectLst/>
                          <a:latin typeface="+mn-lt"/>
                          <a:ea typeface="+mn-ea"/>
                          <a:cs typeface="+mn-cs"/>
                        </a:rPr>
                        <a:t>Sidoqoftë, publikimi mund të bëhet në çdo rast në nivelin kombëtar</a:t>
                      </a:r>
                      <a:r>
                        <a:rPr lang="sq-AL" sz="1600" b="0" kern="1200" dirty="0">
                          <a:solidFill>
                            <a:schemeClr val="tx1"/>
                          </a:solidFill>
                          <a:effectLst/>
                          <a:latin typeface="+mn-lt"/>
                          <a:ea typeface="+mn-ea"/>
                          <a:cs typeface="+mn-cs"/>
                        </a:rPr>
                        <a:t>, kur autoritetet kontraktuese nuk njoftohen për publikim brenda 48 orëve pas konfirmimit të marrjes së njoftimit në përputhje me nenin 51.</a:t>
                      </a:r>
                      <a:endParaRPr lang="en-US" sz="1600" b="0" kern="1200" dirty="0">
                        <a:solidFill>
                          <a:schemeClr val="tx1"/>
                        </a:solidFill>
                        <a:effectLst/>
                        <a:latin typeface="+mn-lt"/>
                        <a:ea typeface="+mn-ea"/>
                        <a:cs typeface="+mn-cs"/>
                      </a:endParaRPr>
                    </a:p>
                  </a:txBody>
                  <a:tcPr marL="61965" marR="61965" marT="0" marB="0"/>
                </a:tc>
                <a:tc>
                  <a:txBody>
                    <a:bodyPr/>
                    <a:lstStyle/>
                    <a:p>
                      <a:pPr algn="ctr"/>
                      <a:r>
                        <a:rPr lang="en-US" sz="1600" b="1" kern="1200" dirty="0">
                          <a:solidFill>
                            <a:schemeClr val="tx1"/>
                          </a:solidFill>
                          <a:effectLst/>
                          <a:latin typeface="+mn-lt"/>
                          <a:ea typeface="+mn-ea"/>
                          <a:cs typeface="+mn-cs"/>
                        </a:rPr>
                        <a:t>n/a</a:t>
                      </a:r>
                    </a:p>
                    <a:p>
                      <a:endParaRPr lang="en-US" sz="1600" b="1" kern="1200" dirty="0">
                        <a:solidFill>
                          <a:schemeClr val="tx1"/>
                        </a:solidFill>
                        <a:effectLst/>
                        <a:latin typeface="+mn-lt"/>
                        <a:ea typeface="+mn-ea"/>
                        <a:cs typeface="+mn-cs"/>
                      </a:endParaRPr>
                    </a:p>
                  </a:txBody>
                  <a:tcPr marL="61965" marR="61965" marT="0" marB="0"/>
                </a:tc>
                <a:tc>
                  <a:txBody>
                    <a:bodyPr/>
                    <a:lstStyle/>
                    <a:p>
                      <a:pPr marL="0" marR="23495" algn="ctr">
                        <a:lnSpc>
                          <a:spcPct val="115000"/>
                        </a:lnSpc>
                        <a:spcBef>
                          <a:spcPts val="1200"/>
                        </a:spcBef>
                        <a:spcAft>
                          <a:spcPts val="0"/>
                        </a:spcAft>
                      </a:pPr>
                      <a:r>
                        <a:rPr lang="sq-AL" sz="1600" b="1" kern="1200" dirty="0">
                          <a:solidFill>
                            <a:srgbClr val="FF0000"/>
                          </a:solidFill>
                          <a:effectLst/>
                          <a:latin typeface="+mn-lt"/>
                          <a:ea typeface="+mn-ea"/>
                          <a:cs typeface="+mn-cs"/>
                        </a:rPr>
                        <a:t>Kjo Dispozite nuk është e rregulluar me LPP pasi q</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Kosova nuk është shtet anëtar d.m.th. Shtetet anëtare janë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obliguara q</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dorëzojnë Njoftimet n</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Zyrën për publikim n</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BE por mund ti publikojnë ato edhe n</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nivel kombëtar.</a:t>
                      </a:r>
                      <a:endParaRPr lang="en-US" sz="1600" b="1" kern="1200" dirty="0">
                        <a:solidFill>
                          <a:srgbClr val="FF0000"/>
                        </a:solidFill>
                        <a:effectLst/>
                        <a:latin typeface="+mn-lt"/>
                        <a:ea typeface="+mn-ea"/>
                        <a:cs typeface="+mn-cs"/>
                      </a:endParaRPr>
                    </a:p>
                  </a:txBody>
                  <a:tcPr marL="68580" marR="68580"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4532452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26773" y="22654"/>
            <a:ext cx="91440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lvl="0"/>
            <a:r>
              <a:rPr lang="sq-AL" sz="3200" b="1" i="1" dirty="0">
                <a:solidFill>
                  <a:srgbClr val="002060"/>
                </a:solidFill>
              </a:rPr>
              <a:t>Hapat e procedurave t</a:t>
            </a:r>
            <a:r>
              <a:rPr lang="en-US" sz="3200" b="1" i="1" dirty="0">
                <a:solidFill>
                  <a:srgbClr val="002060"/>
                </a:solidFill>
              </a:rPr>
              <a:t>ë</a:t>
            </a:r>
            <a:r>
              <a:rPr lang="sq-AL" sz="3200" b="1" i="1" dirty="0">
                <a:solidFill>
                  <a:srgbClr val="002060"/>
                </a:solidFill>
              </a:rPr>
              <a:t> prokurimit</a:t>
            </a:r>
          </a:p>
          <a:p>
            <a:pPr lvl="0"/>
            <a:r>
              <a:rPr lang="sq-AL" sz="3200" b="1" i="1" dirty="0">
                <a:solidFill>
                  <a:srgbClr val="002060"/>
                </a:solidFill>
              </a:rPr>
              <a:t> </a:t>
            </a:r>
            <a:endParaRPr lang="en-US" sz="3200" b="1" i="1" dirty="0">
              <a:solidFill>
                <a:srgbClr val="002060"/>
              </a:solidFill>
            </a:endParaRPr>
          </a:p>
        </p:txBody>
      </p:sp>
      <p:sp>
        <p:nvSpPr>
          <p:cNvPr id="2" name="Rectangle 1"/>
          <p:cNvSpPr/>
          <p:nvPr/>
        </p:nvSpPr>
        <p:spPr>
          <a:xfrm>
            <a:off x="0" y="1795476"/>
            <a:ext cx="9144000" cy="3797963"/>
          </a:xfrm>
          <a:prstGeom prst="rect">
            <a:avLst/>
          </a:prstGeom>
        </p:spPr>
        <p:txBody>
          <a:bodyPr wrap="square">
            <a:spAutoFit/>
          </a:bodyPr>
          <a:lstStyle/>
          <a:p>
            <a:pPr marL="0" marR="0">
              <a:lnSpc>
                <a:spcPct val="115000"/>
              </a:lnSpc>
              <a:spcBef>
                <a:spcPts val="1200"/>
              </a:spcBef>
              <a:spcAft>
                <a:spcPts val="0"/>
              </a:spcAft>
            </a:pPr>
            <a:r>
              <a:rPr lang="sq-AL" sz="2400" dirty="0">
                <a:latin typeface="+mn-lt"/>
                <a:ea typeface="Calibri" panose="020F0502020204030204" pitchFamily="34" charset="0"/>
                <a:cs typeface="Times New Roman" panose="02020603050405020304" pitchFamily="18" charset="0"/>
              </a:rPr>
              <a:t>Konkursi për projektim </a:t>
            </a:r>
            <a:r>
              <a:rPr lang="sq-AL" sz="2400" b="1" i="1" u="sng" dirty="0">
                <a:latin typeface="+mn-lt"/>
                <a:ea typeface="Calibri" panose="020F0502020204030204" pitchFamily="34" charset="0"/>
                <a:cs typeface="Times New Roman" panose="02020603050405020304" pitchFamily="18" charset="0"/>
              </a:rPr>
              <a:t>mund </a:t>
            </a:r>
            <a:r>
              <a:rPr lang="sq-AL" sz="2400" dirty="0">
                <a:latin typeface="+mn-lt"/>
                <a:ea typeface="Calibri" panose="020F0502020204030204" pitchFamily="34" charset="0"/>
                <a:cs typeface="Times New Roman" panose="02020603050405020304" pitchFamily="18" charset="0"/>
              </a:rPr>
              <a:t> të organizohet si pjesë e një procedure që:</a:t>
            </a:r>
            <a:endParaRPr lang="en-US" sz="2400" dirty="0">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2400" b="1" dirty="0">
                <a:latin typeface="+mn-lt"/>
                <a:ea typeface="Calibri" panose="020F0502020204030204" pitchFamily="34" charset="0"/>
                <a:cs typeface="Times New Roman" panose="02020603050405020304" pitchFamily="18" charset="0"/>
              </a:rPr>
              <a:t>1.  shpie në ose përfshin dhënien e kontratës për shërbime</a:t>
            </a:r>
            <a:r>
              <a:rPr lang="sq-AL" sz="2400" dirty="0">
                <a:latin typeface="+mn-lt"/>
                <a:ea typeface="Calibri" panose="020F0502020204030204" pitchFamily="34" charset="0"/>
                <a:cs typeface="Times New Roman" panose="02020603050405020304" pitchFamily="18" charset="0"/>
              </a:rPr>
              <a:t> (fituesit të konkursit i jepet kontrata për fazën pasuese të projektimit); ose</a:t>
            </a:r>
            <a:endParaRPr lang="en-US" sz="2400" dirty="0">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2400" b="1" dirty="0">
                <a:latin typeface="+mn-lt"/>
                <a:ea typeface="Calibri" panose="020F0502020204030204" pitchFamily="34" charset="0"/>
                <a:cs typeface="Times New Roman" panose="02020603050405020304" pitchFamily="18" charset="0"/>
              </a:rPr>
              <a:t>2.  shpie në shpërblime në të holla</a:t>
            </a:r>
            <a:r>
              <a:rPr lang="sq-AL" sz="2400" dirty="0">
                <a:latin typeface="+mn-lt"/>
                <a:ea typeface="Calibri" panose="020F0502020204030204" pitchFamily="34" charset="0"/>
                <a:cs typeface="Times New Roman" panose="02020603050405020304" pitchFamily="18" charset="0"/>
              </a:rPr>
              <a:t> (fituesve u paguhen çmime dhe projekti më i mirë përdoret si bazë për </a:t>
            </a:r>
            <a:r>
              <a:rPr lang="sq-AL" sz="2400" dirty="0" err="1">
                <a:latin typeface="+mn-lt"/>
                <a:ea typeface="Calibri" panose="020F0502020204030204" pitchFamily="34" charset="0"/>
                <a:cs typeface="Times New Roman" panose="02020603050405020304" pitchFamily="18" charset="0"/>
              </a:rPr>
              <a:t>specifikacionet</a:t>
            </a:r>
            <a:r>
              <a:rPr lang="sq-AL" sz="2400" dirty="0">
                <a:latin typeface="+mn-lt"/>
                <a:ea typeface="Calibri" panose="020F0502020204030204" pitchFamily="34" charset="0"/>
                <a:cs typeface="Times New Roman" panose="02020603050405020304" pitchFamily="18" charset="0"/>
              </a:rPr>
              <a:t> teknike në aktivitetin pasues të prokurimit).</a:t>
            </a:r>
            <a:endParaRPr lang="en-US" sz="24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4277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0" y="504825"/>
            <a:ext cx="9144000"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r>
              <a:rPr lang="sq-AL" sz="2000" b="1" i="1" u="sng" dirty="0">
                <a:solidFill>
                  <a:srgbClr val="002060"/>
                </a:solidFill>
              </a:rPr>
              <a:t>Publikimi i njoftimit për konkurs t</a:t>
            </a:r>
            <a:r>
              <a:rPr lang="en-US" sz="2000" b="1" i="1" u="sng" dirty="0">
                <a:solidFill>
                  <a:srgbClr val="002060"/>
                </a:solidFill>
              </a:rPr>
              <a:t>ë</a:t>
            </a:r>
            <a:r>
              <a:rPr lang="sq-AL" sz="2000" b="1" i="1" u="sng" dirty="0">
                <a:solidFill>
                  <a:srgbClr val="002060"/>
                </a:solidFill>
              </a:rPr>
              <a:t> projektimit – përmes platformës elektronike</a:t>
            </a:r>
            <a:endParaRPr lang="en-US" sz="2000" dirty="0">
              <a:solidFill>
                <a:srgbClr val="002060"/>
              </a:solidFill>
            </a:endParaRPr>
          </a:p>
          <a:p>
            <a:pPr lvl="0"/>
            <a:r>
              <a:rPr lang="sq-AL" sz="2800" b="1" i="1" dirty="0">
                <a:solidFill>
                  <a:srgbClr val="002060"/>
                </a:solidFill>
              </a:rPr>
              <a:t> </a:t>
            </a:r>
            <a:endParaRPr lang="en-US" sz="2800" b="1" i="1" dirty="0">
              <a:solidFill>
                <a:srgbClr val="002060"/>
              </a:solidFill>
            </a:endParaRPr>
          </a:p>
        </p:txBody>
      </p:sp>
      <p:sp>
        <p:nvSpPr>
          <p:cNvPr id="2" name="Rectangle 1"/>
          <p:cNvSpPr/>
          <p:nvPr/>
        </p:nvSpPr>
        <p:spPr>
          <a:xfrm>
            <a:off x="0" y="2209800"/>
            <a:ext cx="9144000" cy="2862322"/>
          </a:xfrm>
          <a:prstGeom prst="rect">
            <a:avLst/>
          </a:prstGeom>
        </p:spPr>
        <p:txBody>
          <a:bodyPr wrap="square">
            <a:spAutoFit/>
          </a:bodyPr>
          <a:lstStyle/>
          <a:p>
            <a:r>
              <a:rPr lang="sq-AL" b="1" i="1" dirty="0"/>
              <a:t> </a:t>
            </a:r>
            <a:endParaRPr lang="en-US" dirty="0"/>
          </a:p>
          <a:p>
            <a:pPr marL="285750" lvl="0" indent="-285750">
              <a:buFont typeface="Arial" panose="020B0604020202020204" pitchFamily="34" charset="0"/>
              <a:buChar char="•"/>
            </a:pPr>
            <a:r>
              <a:rPr lang="sq-AL" dirty="0"/>
              <a:t>Procedura fillohet me </a:t>
            </a:r>
            <a:r>
              <a:rPr lang="sq-AL" b="1" dirty="0"/>
              <a:t>publikimin</a:t>
            </a:r>
            <a:r>
              <a:rPr lang="sq-AL" dirty="0"/>
              <a:t> e një njoftimi për </a:t>
            </a:r>
            <a:r>
              <a:rPr lang="sq-AL" b="1" dirty="0"/>
              <a:t>Konkurs t</a:t>
            </a:r>
            <a:r>
              <a:rPr lang="en-US" b="1" dirty="0"/>
              <a:t>ë</a:t>
            </a:r>
            <a:r>
              <a:rPr lang="sq-AL" b="1" dirty="0"/>
              <a:t> projektimit </a:t>
            </a:r>
            <a:r>
              <a:rPr lang="en-US" dirty="0"/>
              <a:t>- </a:t>
            </a:r>
            <a:r>
              <a:rPr lang="sq-AL" dirty="0"/>
              <a:t>Formulari B06</a:t>
            </a:r>
            <a:endParaRPr lang="en-US" dirty="0"/>
          </a:p>
          <a:p>
            <a:pPr marL="285750" lvl="0" indent="-285750">
              <a:buFont typeface="Arial" panose="020B0604020202020204" pitchFamily="34" charset="0"/>
              <a:buChar char="•"/>
            </a:pPr>
            <a:r>
              <a:rPr lang="sq-AL" dirty="0"/>
              <a:t>Procedura </a:t>
            </a:r>
            <a:r>
              <a:rPr lang="en-US" dirty="0"/>
              <a:t>- </a:t>
            </a:r>
            <a:r>
              <a:rPr lang="sq-AL" b="1" i="1" dirty="0"/>
              <a:t>kontratat me vlerë të madhe – 40 dit</a:t>
            </a:r>
            <a:r>
              <a:rPr lang="en-US" b="1" i="1" dirty="0"/>
              <a:t>ë</a:t>
            </a:r>
            <a:endParaRPr lang="en-US" dirty="0"/>
          </a:p>
          <a:p>
            <a:pPr marL="285750" lvl="0" indent="-285750">
              <a:buFont typeface="Arial" panose="020B0604020202020204" pitchFamily="34" charset="0"/>
              <a:buChar char="•"/>
            </a:pPr>
            <a:r>
              <a:rPr lang="sq-AL" dirty="0"/>
              <a:t>Në Njoftimin për Konkurs t</a:t>
            </a:r>
            <a:r>
              <a:rPr lang="en-US" dirty="0"/>
              <a:t>ë</a:t>
            </a:r>
            <a:r>
              <a:rPr lang="sq-AL" dirty="0"/>
              <a:t> projektimit, </a:t>
            </a:r>
            <a:r>
              <a:rPr lang="en-US" dirty="0"/>
              <a:t>AK</a:t>
            </a:r>
            <a:r>
              <a:rPr lang="sq-AL" dirty="0"/>
              <a:t> do të specifikojë </a:t>
            </a:r>
            <a:r>
              <a:rPr lang="sq-AL" b="1" dirty="0"/>
              <a:t>kriteret minimale të përzgjedhjes</a:t>
            </a:r>
            <a:r>
              <a:rPr lang="sq-AL" dirty="0"/>
              <a:t> </a:t>
            </a:r>
            <a:endParaRPr lang="en-US" dirty="0"/>
          </a:p>
          <a:p>
            <a:pPr marL="285750" lvl="0" indent="-285750">
              <a:buFont typeface="Arial" panose="020B0604020202020204" pitchFamily="34" charset="0"/>
              <a:buChar char="•"/>
            </a:pPr>
            <a:r>
              <a:rPr lang="en-US" dirty="0" err="1"/>
              <a:t>Në</a:t>
            </a:r>
            <a:r>
              <a:rPr lang="en-US" dirty="0"/>
              <a:t> </a:t>
            </a:r>
            <a:r>
              <a:rPr lang="sq-AL" dirty="0"/>
              <a:t>njoftim, </a:t>
            </a:r>
            <a:r>
              <a:rPr lang="en-US" dirty="0"/>
              <a:t>AK </a:t>
            </a:r>
            <a:r>
              <a:rPr lang="sq-AL" dirty="0"/>
              <a:t>do të specifikojë</a:t>
            </a:r>
            <a:endParaRPr lang="en-US" dirty="0"/>
          </a:p>
          <a:p>
            <a:pPr marL="285750" lvl="0" indent="-285750">
              <a:buFont typeface="Wingdings" panose="05000000000000000000" pitchFamily="2" charset="2"/>
              <a:buChar char="ü"/>
            </a:pPr>
            <a:r>
              <a:rPr lang="sq-AL" b="1" dirty="0">
                <a:solidFill>
                  <a:srgbClr val="FF0000"/>
                </a:solidFill>
              </a:rPr>
              <a:t>kriteret t</a:t>
            </a:r>
            <a:r>
              <a:rPr lang="en-US" b="1" dirty="0">
                <a:solidFill>
                  <a:srgbClr val="FF0000"/>
                </a:solidFill>
              </a:rPr>
              <a:t>ë</a:t>
            </a:r>
            <a:r>
              <a:rPr lang="sq-AL" b="1" dirty="0">
                <a:solidFill>
                  <a:srgbClr val="FF0000"/>
                </a:solidFill>
              </a:rPr>
              <a:t> cilat do t</a:t>
            </a:r>
            <a:r>
              <a:rPr lang="en-US" b="1" dirty="0">
                <a:solidFill>
                  <a:srgbClr val="FF0000"/>
                </a:solidFill>
              </a:rPr>
              <a:t>ë</a:t>
            </a:r>
            <a:r>
              <a:rPr lang="sq-AL" b="1" dirty="0">
                <a:solidFill>
                  <a:srgbClr val="FF0000"/>
                </a:solidFill>
              </a:rPr>
              <a:t> aplikohen për vlerësim t</a:t>
            </a:r>
            <a:r>
              <a:rPr lang="en-US" b="1" dirty="0">
                <a:solidFill>
                  <a:srgbClr val="FF0000"/>
                </a:solidFill>
              </a:rPr>
              <a:t>ë</a:t>
            </a:r>
            <a:r>
              <a:rPr lang="sq-AL" b="1" dirty="0">
                <a:solidFill>
                  <a:srgbClr val="FF0000"/>
                </a:solidFill>
              </a:rPr>
              <a:t> projekteve, </a:t>
            </a:r>
            <a:endParaRPr lang="en-US" dirty="0">
              <a:solidFill>
                <a:srgbClr val="FF0000"/>
              </a:solidFill>
            </a:endParaRPr>
          </a:p>
          <a:p>
            <a:pPr marL="285750" lvl="0" indent="-285750">
              <a:buFont typeface="Wingdings" panose="05000000000000000000" pitchFamily="2" charset="2"/>
              <a:buChar char="ü"/>
            </a:pPr>
            <a:r>
              <a:rPr lang="sq-AL" b="1" dirty="0">
                <a:solidFill>
                  <a:srgbClr val="FF0000"/>
                </a:solidFill>
              </a:rPr>
              <a:t>numrin dhe vlerën e shpërblimeve</a:t>
            </a:r>
            <a:r>
              <a:rPr lang="sq-AL" dirty="0">
                <a:solidFill>
                  <a:srgbClr val="FF0000"/>
                </a:solidFill>
              </a:rPr>
              <a:t> që do t’u jepen pjesëmarrësve si dhe </a:t>
            </a:r>
            <a:endParaRPr lang="en-US" dirty="0">
              <a:solidFill>
                <a:srgbClr val="FF0000"/>
              </a:solidFill>
            </a:endParaRPr>
          </a:p>
          <a:p>
            <a:pPr marL="285750" lvl="0" indent="-285750">
              <a:buFont typeface="Wingdings" panose="05000000000000000000" pitchFamily="2" charset="2"/>
              <a:buChar char="ü"/>
            </a:pPr>
            <a:r>
              <a:rPr lang="sq-AL" b="1" dirty="0">
                <a:solidFill>
                  <a:srgbClr val="FF0000"/>
                </a:solidFill>
              </a:rPr>
              <a:t>nëse një kontratë pas konkursit do t’i jepet fituesit. </a:t>
            </a:r>
            <a:endParaRPr lang="en-US" dirty="0">
              <a:solidFill>
                <a:srgbClr val="FF0000"/>
              </a:solidFill>
            </a:endParaRPr>
          </a:p>
        </p:txBody>
      </p:sp>
    </p:spTree>
    <p:extLst>
      <p:ext uri="{BB962C8B-B14F-4D97-AF65-F5344CB8AC3E}">
        <p14:creationId xmlns:p14="http://schemas.microsoft.com/office/powerpoint/2010/main" val="1629337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381000"/>
            <a:ext cx="820891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sq-AL" sz="2000" b="1" i="1" u="sng" dirty="0">
                <a:solidFill>
                  <a:srgbClr val="002060"/>
                </a:solidFill>
              </a:rPr>
              <a:t>Publikimi i njoftimit për konkurs t</a:t>
            </a:r>
            <a:r>
              <a:rPr lang="en-US" sz="2000" b="1" i="1" u="sng" dirty="0">
                <a:solidFill>
                  <a:srgbClr val="002060"/>
                </a:solidFill>
              </a:rPr>
              <a:t>ë</a:t>
            </a:r>
            <a:r>
              <a:rPr lang="sq-AL" sz="2000" b="1" i="1" u="sng" dirty="0">
                <a:solidFill>
                  <a:srgbClr val="002060"/>
                </a:solidFill>
              </a:rPr>
              <a:t> projektimit – përmes platformës elektronike</a:t>
            </a:r>
            <a:r>
              <a:rPr lang="en-US" sz="2000" b="1" i="1" u="sng" dirty="0">
                <a:solidFill>
                  <a:srgbClr val="002060"/>
                </a:solidFill>
              </a:rPr>
              <a:t> (2)</a:t>
            </a:r>
            <a:endParaRPr lang="en-US" sz="2000" dirty="0">
              <a:solidFill>
                <a:srgbClr val="00206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656595521"/>
              </p:ext>
            </p:extLst>
          </p:nvPr>
        </p:nvGraphicFramePr>
        <p:xfrm>
          <a:off x="467544" y="1066800"/>
          <a:ext cx="8371656" cy="5108448"/>
        </p:xfrm>
        <a:graphic>
          <a:graphicData uri="http://schemas.openxmlformats.org/drawingml/2006/table">
            <a:tbl>
              <a:tblPr firstRow="1" firstCol="1" lastRow="1" lastCol="1" bandRow="1" bandCol="1"/>
              <a:tblGrid>
                <a:gridCol w="7418618">
                  <a:extLst>
                    <a:ext uri="{9D8B030D-6E8A-4147-A177-3AD203B41FA5}">
                      <a16:colId xmlns:a16="http://schemas.microsoft.com/office/drawing/2014/main" val="797467873"/>
                    </a:ext>
                  </a:extLst>
                </a:gridCol>
                <a:gridCol w="953038">
                  <a:extLst>
                    <a:ext uri="{9D8B030D-6E8A-4147-A177-3AD203B41FA5}">
                      <a16:colId xmlns:a16="http://schemas.microsoft.com/office/drawing/2014/main" val="2488333207"/>
                    </a:ext>
                  </a:extLst>
                </a:gridCol>
              </a:tblGrid>
              <a:tr h="377952">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Nën-kriteret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Pesha në %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8998560"/>
                  </a:ext>
                </a:extLst>
              </a:tr>
              <a:tr h="1133855">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hapësinor (30 %), përfshinë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	</a:t>
                      </a:r>
                      <a:r>
                        <a:rPr lang="sq-AL" sz="1200" dirty="0">
                          <a:effectLst/>
                          <a:latin typeface="Garamond" panose="02020404030301010803" pitchFamily="18" charset="0"/>
                          <a:ea typeface="Calibri" panose="020F0502020204030204" pitchFamily="34" charset="0"/>
                          <a:cs typeface="Times New Roman" panose="02020603050405020304" pitchFamily="18" charset="0"/>
                        </a:rPr>
                        <a:t>Konceptin hapësinor të zgjidhjes urbane;</a:t>
                      </a:r>
                      <a:r>
                        <a:rPr lang="sq-AL" sz="1200" b="1" dirty="0">
                          <a:effectLst/>
                          <a:latin typeface="Garamond" panose="02020404030301010803" pitchFamily="18" charset="0"/>
                          <a:ea typeface="Calibri" panose="020F0502020204030204" pitchFamily="34" charset="0"/>
                          <a:cs typeface="Times New Roman" panose="02020603050405020304" pitchFamily="18" charset="0"/>
                        </a:rPr>
                        <a: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Vlerat e ndërtesës dhe rrethinës;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Kualiteti i hapësirës;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a:t>
                      </a:r>
                      <a:r>
                        <a:rPr lang="sq-AL" sz="1200" dirty="0" err="1">
                          <a:effectLst/>
                          <a:latin typeface="Garamond" panose="02020404030301010803" pitchFamily="18" charset="0"/>
                          <a:ea typeface="Calibri" panose="020F0502020204030204" pitchFamily="34" charset="0"/>
                          <a:cs typeface="Times New Roman" panose="02020603050405020304" pitchFamily="18" charset="0"/>
                        </a:rPr>
                        <a:t>Racionaliteti</a:t>
                      </a:r>
                      <a:r>
                        <a:rPr lang="sq-AL" sz="1200" dirty="0">
                          <a:effectLst/>
                          <a:latin typeface="Garamond" panose="02020404030301010803" pitchFamily="18" charset="0"/>
                          <a:ea typeface="Calibri" panose="020F0502020204030204" pitchFamily="34" charset="0"/>
                          <a:cs typeface="Times New Roman" panose="02020603050405020304" pitchFamily="18" charset="0"/>
                        </a:rPr>
                        <a:t> </a:t>
                      </a:r>
                      <a:r>
                        <a:rPr lang="sq-AL" sz="1200" dirty="0" err="1">
                          <a:effectLst/>
                          <a:latin typeface="Garamond" panose="02020404030301010803" pitchFamily="18" charset="0"/>
                          <a:ea typeface="Calibri" panose="020F0502020204030204" pitchFamily="34" charset="0"/>
                          <a:cs typeface="Times New Roman" panose="02020603050405020304" pitchFamily="18" charset="0"/>
                        </a:rPr>
                        <a:t>inxhinierik</a:t>
                      </a:r>
                      <a:r>
                        <a:rPr lang="sq-AL" sz="1200" dirty="0">
                          <a:effectLst/>
                          <a:latin typeface="Garamond" panose="02020404030301010803" pitchFamily="18" charset="0"/>
                          <a:ea typeface="Calibri" panose="020F0502020204030204" pitchFamily="34" charset="0"/>
                          <a:cs typeface="Times New Roman" panose="02020603050405020304" pitchFamily="18" charset="0"/>
                        </a:rPr>
                        <a: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Paraqitja grafike  teknike e projektit</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30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2181432"/>
                  </a:ext>
                </a:extLst>
              </a:tr>
              <a:tr h="944880">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programor ( 30% ), përfshinë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Funksionaliteti i zgjidhjes;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Shfrytëzimi racional i hapësirës;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Respektimi dhe përmbushja e detyrës projektuese dhe programit hapësinor</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30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9525280"/>
                  </a:ext>
                </a:extLst>
              </a:tr>
              <a:tr h="566928">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ekonomik ( 20% ), përfshinë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Aspekti ekonomik i zgjidhjes së projektuar;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Mirëmbajtja dhe shpenzimet e saj, bazuar në </a:t>
                      </a:r>
                      <a:r>
                        <a:rPr lang="sq-AL" sz="1200" dirty="0" err="1">
                          <a:effectLst/>
                          <a:latin typeface="Garamond" panose="02020404030301010803" pitchFamily="18" charset="0"/>
                          <a:ea typeface="Calibri" panose="020F0502020204030204" pitchFamily="34" charset="0"/>
                          <a:cs typeface="Times New Roman" panose="02020603050405020304" pitchFamily="18" charset="0"/>
                        </a:rPr>
                        <a:t>destinimin</a:t>
                      </a:r>
                      <a:r>
                        <a:rPr lang="sq-AL" sz="1200" dirty="0">
                          <a:effectLst/>
                          <a:latin typeface="Garamond" panose="02020404030301010803" pitchFamily="18" charset="0"/>
                          <a:ea typeface="Calibri" panose="020F0502020204030204" pitchFamily="34" charset="0"/>
                          <a:cs typeface="Times New Roman" panose="02020603050405020304" pitchFamily="18" charset="0"/>
                        </a:rPr>
                        <a:t> e objektit</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20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4656549"/>
                  </a:ext>
                </a:extLst>
              </a:tr>
              <a:tr h="566928">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i komunikacionit ( </a:t>
                      </a:r>
                      <a:r>
                        <a:rPr lang="en-GB"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10</a:t>
                      </a: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	Lëvizja pa pengesa e këmbësorëve dhe automjeteve;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	Parkimi</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Garamond" panose="02020404030301010803" pitchFamily="18" charset="0"/>
                          <a:ea typeface="Calibri" panose="020F0502020204030204" pitchFamily="34" charset="0"/>
                          <a:cs typeface="Times New Roman" panose="02020603050405020304" pitchFamily="18" charset="0"/>
                        </a:rPr>
                        <a:t>10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378714"/>
                  </a:ext>
                </a:extLst>
              </a:tr>
              <a:tr h="944880">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estetik dhe ekologjik – arkitekturë e qëndrueshme (10%)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Origjinaliteti i zgjidhjes;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Inovacioni dhe vlera estetike;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	Fleksibiliteti i hapësirës;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a:t>
                      </a:r>
                      <a:r>
                        <a:rPr lang="sq-AL" sz="1200" dirty="0" err="1">
                          <a:effectLst/>
                          <a:latin typeface="Garamond" panose="02020404030301010803" pitchFamily="18" charset="0"/>
                          <a:ea typeface="Calibri" panose="020F0502020204030204" pitchFamily="34" charset="0"/>
                          <a:cs typeface="Times New Roman" panose="02020603050405020304" pitchFamily="18" charset="0"/>
                        </a:rPr>
                        <a:t>Efiçienca</a:t>
                      </a:r>
                      <a:r>
                        <a:rPr lang="sq-AL" sz="1200" dirty="0">
                          <a:effectLst/>
                          <a:latin typeface="Garamond" panose="02020404030301010803" pitchFamily="18" charset="0"/>
                          <a:ea typeface="Calibri" panose="020F0502020204030204" pitchFamily="34" charset="0"/>
                          <a:cs typeface="Times New Roman" panose="02020603050405020304" pitchFamily="18" charset="0"/>
                        </a:rPr>
                        <a:t> energjetike</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10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2592141"/>
                  </a:ext>
                </a:extLst>
              </a:tr>
              <a:tr h="188976">
                <a:tc>
                  <a:txBody>
                    <a:bodyPr/>
                    <a:lstStyle/>
                    <a:p>
                      <a:pPr marL="0" marR="0" hangingPunct="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100%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8796155"/>
                  </a:ext>
                </a:extLst>
              </a:tr>
            </a:tbl>
          </a:graphicData>
        </a:graphic>
      </p:graphicFrame>
    </p:spTree>
    <p:extLst>
      <p:ext uri="{BB962C8B-B14F-4D97-AF65-F5344CB8AC3E}">
        <p14:creationId xmlns:p14="http://schemas.microsoft.com/office/powerpoint/2010/main" val="19441341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533400" y="152400"/>
            <a:ext cx="82089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lvl="0"/>
            <a:r>
              <a:rPr lang="sq-AL" sz="2000" b="1" i="1" u="sng" dirty="0">
                <a:solidFill>
                  <a:srgbClr val="002060"/>
                </a:solidFill>
              </a:rPr>
              <a:t>Publikimi i njoftimit për konkurs t</a:t>
            </a:r>
            <a:r>
              <a:rPr lang="en-US" sz="2000" b="1" i="1" u="sng" dirty="0">
                <a:solidFill>
                  <a:srgbClr val="002060"/>
                </a:solidFill>
              </a:rPr>
              <a:t>ë</a:t>
            </a:r>
            <a:r>
              <a:rPr lang="sq-AL" sz="2000" b="1" i="1" u="sng" dirty="0">
                <a:solidFill>
                  <a:srgbClr val="002060"/>
                </a:solidFill>
              </a:rPr>
              <a:t> projektimit – përmes platformës elektronike</a:t>
            </a:r>
            <a:r>
              <a:rPr lang="en-US" sz="2000" b="1" i="1" u="sng" dirty="0">
                <a:solidFill>
                  <a:srgbClr val="002060"/>
                </a:solidFill>
              </a:rPr>
              <a:t> (3)</a:t>
            </a:r>
            <a:r>
              <a:rPr lang="sq-AL" sz="2000" b="1" i="1" dirty="0">
                <a:solidFill>
                  <a:srgbClr val="002060"/>
                </a:solidFill>
              </a:rPr>
              <a:t> </a:t>
            </a:r>
            <a:endParaRPr lang="en-US" sz="2000" b="1" i="1" dirty="0">
              <a:solidFill>
                <a:srgbClr val="002060"/>
              </a:solidFill>
            </a:endParaRPr>
          </a:p>
          <a:p>
            <a:pPr lvl="0"/>
            <a:endParaRPr lang="en-US" sz="2000" b="1" i="1" dirty="0">
              <a:solidFill>
                <a:srgbClr val="00206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500940195"/>
              </p:ext>
            </p:extLst>
          </p:nvPr>
        </p:nvGraphicFramePr>
        <p:xfrm>
          <a:off x="609600" y="2133600"/>
          <a:ext cx="7010400" cy="4359362"/>
        </p:xfrm>
        <a:graphic>
          <a:graphicData uri="http://schemas.openxmlformats.org/presentationml/2006/ole">
            <mc:AlternateContent xmlns:mc="http://schemas.openxmlformats.org/markup-compatibility/2006">
              <mc:Choice xmlns:v="urn:schemas-microsoft-com:vml" Requires="v">
                <p:oleObj spid="_x0000_s15417" name="Document" r:id="rId3" imgW="5260759" imgH="3558899" progId="Word.Document.12">
                  <p:embed/>
                </p:oleObj>
              </mc:Choice>
              <mc:Fallback>
                <p:oleObj name="Document" r:id="rId3" imgW="5260759" imgH="3558899" progId="Word.Document.12">
                  <p:embed/>
                  <p:pic>
                    <p:nvPicPr>
                      <p:cNvPr id="0" name=""/>
                      <p:cNvPicPr/>
                      <p:nvPr/>
                    </p:nvPicPr>
                    <p:blipFill>
                      <a:blip r:embed="rId4"/>
                      <a:stretch>
                        <a:fillRect/>
                      </a:stretch>
                    </p:blipFill>
                    <p:spPr>
                      <a:xfrm>
                        <a:off x="609600" y="2133600"/>
                        <a:ext cx="7010400" cy="4359362"/>
                      </a:xfrm>
                      <a:prstGeom prst="rect">
                        <a:avLst/>
                      </a:prstGeom>
                    </p:spPr>
                  </p:pic>
                </p:oleObj>
              </mc:Fallback>
            </mc:AlternateContent>
          </a:graphicData>
        </a:graphic>
      </p:graphicFrame>
    </p:spTree>
    <p:extLst>
      <p:ext uri="{BB962C8B-B14F-4D97-AF65-F5344CB8AC3E}">
        <p14:creationId xmlns:p14="http://schemas.microsoft.com/office/powerpoint/2010/main" val="14656886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lvl="0"/>
            <a:r>
              <a:rPr lang="sq-AL" sz="2000" b="1" i="1" u="sng" dirty="0">
                <a:solidFill>
                  <a:srgbClr val="002060"/>
                </a:solidFill>
              </a:rPr>
              <a:t>Publikimi i njoftimit për konkurs t</a:t>
            </a:r>
            <a:r>
              <a:rPr lang="en-US" sz="2000" b="1" i="1" u="sng" dirty="0">
                <a:solidFill>
                  <a:srgbClr val="002060"/>
                </a:solidFill>
              </a:rPr>
              <a:t>ë</a:t>
            </a:r>
            <a:r>
              <a:rPr lang="sq-AL" sz="2000" b="1" i="1" u="sng" dirty="0">
                <a:solidFill>
                  <a:srgbClr val="002060"/>
                </a:solidFill>
              </a:rPr>
              <a:t> projektimit – përmes platformës elektronike</a:t>
            </a:r>
            <a:r>
              <a:rPr lang="en-US" sz="2000" b="1" i="1" u="sng" dirty="0">
                <a:solidFill>
                  <a:srgbClr val="002060"/>
                </a:solidFill>
              </a:rPr>
              <a:t> (3)</a:t>
            </a:r>
          </a:p>
          <a:p>
            <a:pPr lvl="0"/>
            <a:endParaRPr lang="en-US" sz="2000" b="1" i="1" u="sng" dirty="0">
              <a:solidFill>
                <a:srgbClr val="002060"/>
              </a:solidFill>
            </a:endParaRPr>
          </a:p>
          <a:p>
            <a:pPr lvl="0"/>
            <a:r>
              <a:rPr lang="sq-AL" sz="2000" b="1" i="1" dirty="0"/>
              <a:t> </a:t>
            </a:r>
            <a:endParaRPr lang="en-US" sz="2000" b="1" i="1" dirty="0"/>
          </a:p>
        </p:txBody>
      </p:sp>
      <p:graphicFrame>
        <p:nvGraphicFramePr>
          <p:cNvPr id="2" name="Object 1"/>
          <p:cNvGraphicFramePr>
            <a:graphicFrameLocks noChangeAspect="1"/>
          </p:cNvGraphicFramePr>
          <p:nvPr>
            <p:extLst>
              <p:ext uri="{D42A27DB-BD31-4B8C-83A1-F6EECF244321}">
                <p14:modId xmlns:p14="http://schemas.microsoft.com/office/powerpoint/2010/main" val="517181397"/>
              </p:ext>
            </p:extLst>
          </p:nvPr>
        </p:nvGraphicFramePr>
        <p:xfrm>
          <a:off x="990600" y="1981200"/>
          <a:ext cx="7115175" cy="4543425"/>
        </p:xfrm>
        <a:graphic>
          <a:graphicData uri="http://schemas.openxmlformats.org/presentationml/2006/ole">
            <mc:AlternateContent xmlns:mc="http://schemas.openxmlformats.org/markup-compatibility/2006">
              <mc:Choice xmlns:v="urn:schemas-microsoft-com:vml" Requires="v">
                <p:oleObj spid="_x0000_s32813" name="Document" r:id="rId3" imgW="5260759" imgH="3361901" progId="Word.Document.12">
                  <p:embed/>
                </p:oleObj>
              </mc:Choice>
              <mc:Fallback>
                <p:oleObj name="Document" r:id="rId3" imgW="5260759" imgH="3361901" progId="Word.Document.12">
                  <p:embed/>
                  <p:pic>
                    <p:nvPicPr>
                      <p:cNvPr id="0" name=""/>
                      <p:cNvPicPr/>
                      <p:nvPr/>
                    </p:nvPicPr>
                    <p:blipFill>
                      <a:blip r:embed="rId4"/>
                      <a:stretch>
                        <a:fillRect/>
                      </a:stretch>
                    </p:blipFill>
                    <p:spPr>
                      <a:xfrm>
                        <a:off x="990600" y="1981200"/>
                        <a:ext cx="7115175" cy="4543425"/>
                      </a:xfrm>
                      <a:prstGeom prst="rect">
                        <a:avLst/>
                      </a:prstGeom>
                    </p:spPr>
                  </p:pic>
                </p:oleObj>
              </mc:Fallback>
            </mc:AlternateContent>
          </a:graphicData>
        </a:graphic>
      </p:graphicFrame>
    </p:spTree>
    <p:extLst>
      <p:ext uri="{BB962C8B-B14F-4D97-AF65-F5344CB8AC3E}">
        <p14:creationId xmlns:p14="http://schemas.microsoft.com/office/powerpoint/2010/main" val="39817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20496"/>
            <a:ext cx="9144000" cy="4893647"/>
          </a:xfrm>
          <a:prstGeom prst="rect">
            <a:avLst/>
          </a:prstGeom>
        </p:spPr>
        <p:txBody>
          <a:bodyPr wrap="square">
            <a:spAutoFit/>
          </a:bodyPr>
          <a:lstStyle/>
          <a:p>
            <a:r>
              <a:rPr lang="sq-AL" sz="2400" dirty="0">
                <a:latin typeface="+mj-lt"/>
              </a:rPr>
              <a:t>Konkursi për projektim është një procedure në bazë të së cilës ftohen Operatorët ekonomik që ta dorëzojnë projektimin ideor të tyre të një projekti fizik. </a:t>
            </a:r>
          </a:p>
          <a:p>
            <a:r>
              <a:rPr lang="sq-AL" sz="2400" dirty="0">
                <a:latin typeface="+mj-lt"/>
              </a:rPr>
              <a:t>Projektimi ideor që formon komponentin kryesor të Konkursit për Projektim pritet t’i nxjerr në pah aspektet estetike të projektit përveç karakteristikave teknike.</a:t>
            </a:r>
          </a:p>
          <a:p>
            <a:endParaRPr lang="sq-AL" sz="2400" dirty="0">
              <a:latin typeface="+mj-lt"/>
            </a:endParaRPr>
          </a:p>
          <a:p>
            <a:r>
              <a:rPr lang="sq-AL" sz="2400" dirty="0">
                <a:latin typeface="+mj-lt"/>
              </a:rPr>
              <a:t>Projektimi ideor është një projektim preliminar që do të pasohet me një projektim të detajuar.  Projekti fitues </a:t>
            </a:r>
            <a:r>
              <a:rPr lang="sq-AL" sz="2400" dirty="0" err="1">
                <a:latin typeface="+mj-lt"/>
              </a:rPr>
              <a:t>zgjedhet</a:t>
            </a:r>
            <a:r>
              <a:rPr lang="sq-AL" sz="2400" dirty="0">
                <a:latin typeface="+mj-lt"/>
              </a:rPr>
              <a:t> nga një juri e pavarur. </a:t>
            </a:r>
          </a:p>
          <a:p>
            <a:endParaRPr lang="sq-AL" sz="2400" dirty="0">
              <a:latin typeface="+mj-lt"/>
            </a:endParaRPr>
          </a:p>
          <a:p>
            <a:r>
              <a:rPr lang="sq-AL" sz="2400" dirty="0">
                <a:latin typeface="+mj-lt"/>
              </a:rPr>
              <a:t>Konkursi për projektim mund të organizohet si pjesë e një procedure që:</a:t>
            </a:r>
          </a:p>
        </p:txBody>
      </p:sp>
      <p:sp>
        <p:nvSpPr>
          <p:cNvPr id="3" name="Rectangle 2"/>
          <p:cNvSpPr/>
          <p:nvPr/>
        </p:nvSpPr>
        <p:spPr>
          <a:xfrm>
            <a:off x="762000" y="152400"/>
            <a:ext cx="6629400" cy="523220"/>
          </a:xfrm>
          <a:prstGeom prst="rect">
            <a:avLst/>
          </a:prstGeom>
        </p:spPr>
        <p:txBody>
          <a:bodyPr wrap="square">
            <a:spAutoFit/>
          </a:bodyPr>
          <a:lstStyle/>
          <a:p>
            <a:r>
              <a:rPr lang="sq-AL" sz="2800" b="1" dirty="0"/>
              <a:t>Konkurs për Projektim </a:t>
            </a:r>
          </a:p>
        </p:txBody>
      </p:sp>
    </p:spTree>
    <p:extLst>
      <p:ext uri="{BB962C8B-B14F-4D97-AF65-F5344CB8AC3E}">
        <p14:creationId xmlns:p14="http://schemas.microsoft.com/office/powerpoint/2010/main" val="23782016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dirty="0">
                <a:solidFill>
                  <a:srgbClr val="002060"/>
                </a:solidFill>
                <a:latin typeface="+mj-lt"/>
              </a:rPr>
              <a:t>Përgatitja e Dosjes s</a:t>
            </a:r>
            <a:r>
              <a:rPr lang="en-US" sz="2400" b="1" i="1" dirty="0">
                <a:solidFill>
                  <a:srgbClr val="002060"/>
                </a:solidFill>
                <a:latin typeface="+mj-lt"/>
              </a:rPr>
              <a:t>ë</a:t>
            </a:r>
            <a:r>
              <a:rPr lang="sq-AL" sz="2400" b="1" i="1" dirty="0">
                <a:solidFill>
                  <a:srgbClr val="002060"/>
                </a:solidFill>
                <a:latin typeface="+mj-lt"/>
              </a:rPr>
              <a:t> Tenderit - përmes platformës elektronike</a:t>
            </a:r>
            <a:r>
              <a:rPr lang="en-US" sz="2400" b="1" i="1" dirty="0">
                <a:solidFill>
                  <a:srgbClr val="002060"/>
                </a:solidFill>
                <a:latin typeface="+mj-lt"/>
              </a:rPr>
              <a:t> (2)</a:t>
            </a:r>
            <a:endParaRPr lang="en-US"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2171" y="1295400"/>
            <a:ext cx="7990656" cy="5366084"/>
          </a:xfrm>
          <a:prstGeom prst="rect">
            <a:avLst/>
          </a:prstGeom>
        </p:spPr>
        <p:txBody>
          <a:bodyPr wrap="square">
            <a:spAutoFit/>
          </a:bodyPr>
          <a:lstStyle/>
          <a:p>
            <a:r>
              <a:rPr lang="sq-AL" b="1" dirty="0"/>
              <a:t>Lloji 1: </a:t>
            </a:r>
          </a:p>
          <a:p>
            <a:endParaRPr lang="en-US" b="1" dirty="0"/>
          </a:p>
          <a:p>
            <a:r>
              <a:rPr lang="sq-AL" b="1" dirty="0"/>
              <a:t>Pjesa B</a:t>
            </a:r>
            <a:r>
              <a:rPr lang="sq-AL" dirty="0"/>
              <a:t>, </a:t>
            </a:r>
            <a:r>
              <a:rPr lang="sq-AL" b="1" dirty="0"/>
              <a:t>Formulari për dorëzimin e ofertës</a:t>
            </a:r>
            <a:r>
              <a:rPr lang="en-US" b="1" dirty="0"/>
              <a:t> </a:t>
            </a:r>
            <a:r>
              <a:rPr lang="sq-AL" dirty="0"/>
              <a:t>përbëhet nga: </a:t>
            </a:r>
            <a:endParaRPr lang="en-US" dirty="0"/>
          </a:p>
          <a:p>
            <a:pPr marL="285750" lvl="0" indent="-285750">
              <a:buFont typeface="Wingdings" panose="05000000000000000000" pitchFamily="2" charset="2"/>
              <a:buChar char="Ø"/>
            </a:pPr>
            <a:r>
              <a:rPr lang="sq-AL" dirty="0"/>
              <a:t>Formulari i tenderit </a:t>
            </a:r>
            <a:endParaRPr lang="en-US" dirty="0"/>
          </a:p>
          <a:p>
            <a:pPr marL="285750" lvl="0" indent="-285750">
              <a:buFont typeface="Wingdings" panose="05000000000000000000" pitchFamily="2" charset="2"/>
              <a:buChar char="Ø"/>
            </a:pPr>
            <a:r>
              <a:rPr lang="sq-AL" dirty="0"/>
              <a:t>Lista e çmimeve </a:t>
            </a:r>
            <a:endParaRPr lang="en-US" dirty="0"/>
          </a:p>
          <a:p>
            <a:pPr marL="285750" indent="-285750">
              <a:buFont typeface="Wingdings" panose="05000000000000000000" pitchFamily="2" charset="2"/>
              <a:buChar char="Ø"/>
            </a:pPr>
            <a:endParaRPr lang="en-US" dirty="0"/>
          </a:p>
          <a:p>
            <a:r>
              <a:rPr lang="sq-AL" b="1" dirty="0">
                <a:solidFill>
                  <a:srgbClr val="FF0000"/>
                </a:solidFill>
              </a:rPr>
              <a:t>OE duhet të plotësoj formularin (dy pjesët), sepse në qoftë se forma nuk është plotësuar kjo do të thotë se nuk ka asnjë ofertë.</a:t>
            </a:r>
            <a:endParaRPr lang="en-US" b="1" dirty="0">
              <a:solidFill>
                <a:srgbClr val="FF0000"/>
              </a:solidFill>
            </a:endParaRPr>
          </a:p>
          <a:p>
            <a:r>
              <a:rPr lang="en-US" dirty="0"/>
              <a:t>_____________________________________________________________</a:t>
            </a:r>
          </a:p>
          <a:p>
            <a:r>
              <a:rPr lang="sq-AL" b="1" dirty="0"/>
              <a:t>Lloji </a:t>
            </a:r>
            <a:r>
              <a:rPr lang="en-US" b="1" dirty="0"/>
              <a:t>2</a:t>
            </a:r>
            <a:r>
              <a:rPr lang="sq-AL" b="1" dirty="0"/>
              <a:t>: </a:t>
            </a:r>
          </a:p>
          <a:p>
            <a:endParaRPr lang="en-US" b="1" dirty="0"/>
          </a:p>
          <a:p>
            <a:r>
              <a:rPr lang="sq-AL" b="1" dirty="0"/>
              <a:t>Pjesa B</a:t>
            </a:r>
            <a:r>
              <a:rPr lang="sq-AL" dirty="0"/>
              <a:t>, </a:t>
            </a:r>
            <a:r>
              <a:rPr lang="sq-AL" b="1" dirty="0"/>
              <a:t>Formulari për dorëzimin e ofertës</a:t>
            </a:r>
            <a:r>
              <a:rPr lang="en-US" b="1" dirty="0"/>
              <a:t> </a:t>
            </a:r>
            <a:r>
              <a:rPr lang="sq-AL" dirty="0"/>
              <a:t>përbëhet nga: </a:t>
            </a:r>
            <a:endParaRPr lang="en-US" dirty="0"/>
          </a:p>
          <a:p>
            <a:pPr marL="285750" lvl="0" indent="-285750">
              <a:buFont typeface="Wingdings" panose="05000000000000000000" pitchFamily="2" charset="2"/>
              <a:buChar char="Ø"/>
            </a:pPr>
            <a:r>
              <a:rPr lang="sq-AL" dirty="0"/>
              <a:t>Formulari i tenderit </a:t>
            </a:r>
          </a:p>
          <a:p>
            <a:endParaRPr lang="sq-AL" dirty="0"/>
          </a:p>
          <a:p>
            <a:r>
              <a:rPr lang="sq-AL" b="1" dirty="0">
                <a:solidFill>
                  <a:srgbClr val="FF0000"/>
                </a:solidFill>
              </a:rPr>
              <a:t>OE duhet të plotësoj formularin (një pjesë). Lista e çmimeve nuk vendoset për arsye se nga OE nuk pritet ndonjë ofert</a:t>
            </a:r>
            <a:r>
              <a:rPr lang="en-US" b="1" dirty="0">
                <a:solidFill>
                  <a:srgbClr val="FF0000"/>
                </a:solidFill>
              </a:rPr>
              <a:t>ë</a:t>
            </a:r>
            <a:r>
              <a:rPr lang="sq-AL" b="1" dirty="0">
                <a:solidFill>
                  <a:srgbClr val="FF0000"/>
                </a:solidFill>
              </a:rPr>
              <a:t> financiare pasi q</a:t>
            </a:r>
            <a:r>
              <a:rPr lang="en-US" b="1" dirty="0">
                <a:solidFill>
                  <a:srgbClr val="FF0000"/>
                </a:solidFill>
              </a:rPr>
              <a:t>ë</a:t>
            </a:r>
            <a:r>
              <a:rPr lang="sq-AL" b="1" dirty="0">
                <a:solidFill>
                  <a:srgbClr val="FF0000"/>
                </a:solidFill>
              </a:rPr>
              <a:t> </a:t>
            </a:r>
            <a:r>
              <a:rPr lang="en-US" b="1" dirty="0">
                <a:solidFill>
                  <a:srgbClr val="FF0000"/>
                </a:solidFill>
              </a:rPr>
              <a:t>O</a:t>
            </a:r>
            <a:r>
              <a:rPr lang="sq-AL" b="1" dirty="0">
                <a:solidFill>
                  <a:srgbClr val="FF0000"/>
                </a:solidFill>
              </a:rPr>
              <a:t>E do t</a:t>
            </a:r>
            <a:r>
              <a:rPr lang="en-US" b="1" dirty="0">
                <a:solidFill>
                  <a:srgbClr val="FF0000"/>
                </a:solidFill>
              </a:rPr>
              <a:t>ë</a:t>
            </a:r>
            <a:r>
              <a:rPr lang="sq-AL" b="1" dirty="0">
                <a:solidFill>
                  <a:srgbClr val="FF0000"/>
                </a:solidFill>
              </a:rPr>
              <a:t> shpërblehe</a:t>
            </a:r>
            <a:r>
              <a:rPr lang="en-US" b="1" dirty="0">
                <a:solidFill>
                  <a:srgbClr val="FF0000"/>
                </a:solidFill>
              </a:rPr>
              <a:t>n </a:t>
            </a:r>
            <a:r>
              <a:rPr lang="sq-AL" b="1" dirty="0">
                <a:solidFill>
                  <a:srgbClr val="FF0000"/>
                </a:solidFill>
              </a:rPr>
              <a:t>me shpërblime t</a:t>
            </a:r>
            <a:r>
              <a:rPr lang="en-US" b="1" dirty="0">
                <a:solidFill>
                  <a:srgbClr val="FF0000"/>
                </a:solidFill>
              </a:rPr>
              <a:t>ë</a:t>
            </a:r>
            <a:r>
              <a:rPr lang="sq-AL" b="1" dirty="0">
                <a:solidFill>
                  <a:srgbClr val="FF0000"/>
                </a:solidFill>
              </a:rPr>
              <a:t> përcaktuara nga AK. </a:t>
            </a:r>
            <a:endParaRPr lang="en-US" b="1" dirty="0">
              <a:solidFill>
                <a:srgbClr val="FF0000"/>
              </a:solidFill>
            </a:endParaRPr>
          </a:p>
          <a:p>
            <a:r>
              <a:rPr lang="sq-AL" sz="1600" b="1" dirty="0">
                <a:solidFill>
                  <a:srgbClr val="FF0000"/>
                </a:solidFill>
              </a:rPr>
              <a:t>.</a:t>
            </a:r>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9082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0" y="0"/>
            <a:ext cx="867645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2400" b="1" i="1" dirty="0">
                <a:solidFill>
                  <a:srgbClr val="002060"/>
                </a:solidFill>
                <a:latin typeface="+mj-lt"/>
              </a:rPr>
              <a:t>Përgatitja e Dosjes s</a:t>
            </a:r>
            <a:r>
              <a:rPr lang="en-US" sz="2400" b="1" i="1" dirty="0">
                <a:solidFill>
                  <a:srgbClr val="002060"/>
                </a:solidFill>
                <a:latin typeface="+mj-lt"/>
              </a:rPr>
              <a:t>ë</a:t>
            </a:r>
            <a:r>
              <a:rPr lang="sq-AL" sz="2400" b="1" i="1" dirty="0">
                <a:solidFill>
                  <a:srgbClr val="002060"/>
                </a:solidFill>
                <a:latin typeface="+mj-lt"/>
              </a:rPr>
              <a:t> Tenderit - përmes platformës elektronike</a:t>
            </a:r>
            <a:endParaRPr lang="en-US"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228600" y="1600200"/>
            <a:ext cx="7990656" cy="4766433"/>
          </a:xfrm>
          <a:prstGeom prst="rect">
            <a:avLst/>
          </a:prstGeom>
        </p:spPr>
        <p:txBody>
          <a:bodyPr wrap="square">
            <a:spAutoFit/>
          </a:bodyPr>
          <a:lstStyle/>
          <a:p>
            <a:pPr marL="0" marR="0" algn="just">
              <a:lnSpc>
                <a:spcPct val="115000"/>
              </a:lnSpc>
              <a:spcBef>
                <a:spcPts val="0"/>
              </a:spcBef>
              <a:spcAft>
                <a:spcPts val="0"/>
              </a:spcAft>
            </a:pPr>
            <a:r>
              <a:rPr lang="sq-AL" sz="2000" dirty="0">
                <a:latin typeface="Arial" panose="020B0604020202020204" pitchFamily="34" charset="0"/>
                <a:ea typeface="Calibri" panose="020F0502020204030204" pitchFamily="34" charset="0"/>
                <a:cs typeface="Arial" panose="020B0604020202020204" pitchFamily="34" charset="0"/>
              </a:rPr>
              <a:t>Dosja e tenderit për Konkurse t</a:t>
            </a:r>
            <a:r>
              <a:rPr lang="en-US" sz="2000" dirty="0">
                <a:latin typeface="Arial" panose="020B0604020202020204" pitchFamily="34" charset="0"/>
                <a:ea typeface="Calibri" panose="020F0502020204030204" pitchFamily="34" charset="0"/>
                <a:cs typeface="Arial" panose="020B0604020202020204" pitchFamily="34" charset="0"/>
              </a:rPr>
              <a:t>ë</a:t>
            </a:r>
            <a:r>
              <a:rPr lang="sq-AL" sz="2000" dirty="0">
                <a:latin typeface="Arial" panose="020B0604020202020204" pitchFamily="34" charset="0"/>
                <a:ea typeface="Calibri" panose="020F0502020204030204" pitchFamily="34" charset="0"/>
                <a:cs typeface="Arial" panose="020B0604020202020204" pitchFamily="34" charset="0"/>
              </a:rPr>
              <a:t> Projektimit përbëhet nga 2 pjesë </a:t>
            </a:r>
            <a:endParaRPr lang="en-US" sz="2000"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sz="2000" dirty="0">
                <a:latin typeface="Arial" panose="020B0604020202020204" pitchFamily="34" charset="0"/>
                <a:ea typeface="Calibri" panose="020F0502020204030204" pitchFamily="34" charset="0"/>
                <a:cs typeface="Arial" panose="020B0604020202020204" pitchFamily="34" charset="0"/>
              </a:rPr>
              <a:t> </a:t>
            </a:r>
            <a:endParaRPr lang="en-US" sz="2000" dirty="0">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Wingdings" panose="05000000000000000000" pitchFamily="2" charset="2"/>
              <a:buChar char=""/>
            </a:pPr>
            <a:r>
              <a:rPr lang="sq-AL" sz="2000" b="1" dirty="0">
                <a:latin typeface="Arial" panose="020B0604020202020204" pitchFamily="34" charset="0"/>
                <a:ea typeface="Calibri" panose="020F0502020204030204" pitchFamily="34" charset="0"/>
                <a:cs typeface="Arial" panose="020B0604020202020204" pitchFamily="34" charset="0"/>
              </a:rPr>
              <a:t>PJESA A</a:t>
            </a:r>
            <a:r>
              <a:rPr lang="sq-AL" sz="2000" dirty="0">
                <a:latin typeface="Arial" panose="020B0604020202020204" pitchFamily="34" charset="0"/>
                <a:ea typeface="Calibri" panose="020F0502020204030204" pitchFamily="34" charset="0"/>
                <a:cs typeface="Arial" panose="020B0604020202020204" pitchFamily="34" charset="0"/>
              </a:rPr>
              <a:t> - Procedurat e tenderimit - përmban udhëzime për përgatitjen e tenderit </a:t>
            </a:r>
            <a:endParaRPr lang="en-US" sz="2000" dirty="0">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Wingdings" panose="05000000000000000000" pitchFamily="2" charset="2"/>
              <a:buChar char=""/>
            </a:pPr>
            <a:r>
              <a:rPr lang="sq-AL" sz="2000" b="1" dirty="0">
                <a:latin typeface="Arial" panose="020B0604020202020204" pitchFamily="34" charset="0"/>
                <a:ea typeface="Calibri" panose="020F0502020204030204" pitchFamily="34" charset="0"/>
                <a:cs typeface="Arial" panose="020B0604020202020204" pitchFamily="34" charset="0"/>
              </a:rPr>
              <a:t>PJESA B</a:t>
            </a:r>
            <a:r>
              <a:rPr lang="sq-AL" sz="2000" dirty="0">
                <a:latin typeface="Arial" panose="020B0604020202020204" pitchFamily="34" charset="0"/>
                <a:ea typeface="Calibri" panose="020F0502020204030204" pitchFamily="34" charset="0"/>
                <a:cs typeface="Arial" panose="020B0604020202020204" pitchFamily="34" charset="0"/>
              </a:rPr>
              <a:t> - Formulari i dorëzimit t</a:t>
            </a:r>
            <a:r>
              <a:rPr lang="en-US" sz="2000" dirty="0">
                <a:latin typeface="Arial" panose="020B0604020202020204" pitchFamily="34" charset="0"/>
                <a:ea typeface="Calibri" panose="020F0502020204030204" pitchFamily="34" charset="0"/>
                <a:cs typeface="Arial" panose="020B0604020202020204" pitchFamily="34" charset="0"/>
              </a:rPr>
              <a:t>ë</a:t>
            </a:r>
            <a:r>
              <a:rPr lang="sq-AL" sz="2000" dirty="0">
                <a:latin typeface="Arial" panose="020B0604020202020204" pitchFamily="34" charset="0"/>
                <a:ea typeface="Calibri" panose="020F0502020204030204" pitchFamily="34" charset="0"/>
                <a:cs typeface="Arial" panose="020B0604020202020204" pitchFamily="34" charset="0"/>
              </a:rPr>
              <a:t> tenderit</a:t>
            </a:r>
            <a:endParaRPr lang="en-US" sz="2000" dirty="0">
              <a:latin typeface="Arial" panose="020B0604020202020204" pitchFamily="34" charset="0"/>
              <a:ea typeface="Calibri" panose="020F050202020403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r>
              <a:rPr lang="sq-AL" sz="2000" b="1" dirty="0">
                <a:latin typeface="Arial" panose="020B0604020202020204" pitchFamily="34" charset="0"/>
                <a:cs typeface="Arial" panose="020B0604020202020204" pitchFamily="34" charset="0"/>
              </a:rPr>
              <a:t>Pjesa A,</a:t>
            </a:r>
            <a:r>
              <a:rPr lang="sq-AL" sz="2000" dirty="0">
                <a:latin typeface="Arial" panose="020B0604020202020204" pitchFamily="34" charset="0"/>
                <a:cs typeface="Arial" panose="020B0604020202020204" pitchFamily="34" charset="0"/>
              </a:rPr>
              <a:t> </a:t>
            </a:r>
            <a:r>
              <a:rPr lang="sq-AL" sz="2000" b="1" dirty="0">
                <a:latin typeface="Arial" panose="020B0604020202020204" pitchFamily="34" charset="0"/>
                <a:cs typeface="Arial" panose="020B0604020202020204" pitchFamily="34" charset="0"/>
              </a:rPr>
              <a:t>procedurat e tenderimit</a:t>
            </a:r>
            <a:r>
              <a:rPr lang="sq-AL" sz="2000" dirty="0">
                <a:latin typeface="Arial" panose="020B0604020202020204" pitchFamily="34" charset="0"/>
                <a:cs typeface="Arial" panose="020B0604020202020204" pitchFamily="34" charset="0"/>
              </a:rPr>
              <a:t>, përbëhet nga dy pjesë: </a:t>
            </a:r>
            <a:endParaRPr lang="en-US" sz="2000" dirty="0">
              <a:latin typeface="Arial" panose="020B0604020202020204" pitchFamily="34" charset="0"/>
              <a:cs typeface="Arial" panose="020B0604020202020204" pitchFamily="34" charset="0"/>
            </a:endParaRPr>
          </a:p>
          <a:p>
            <a:r>
              <a:rPr lang="sq-AL"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sq-AL" sz="2000" dirty="0">
                <a:latin typeface="Arial" panose="020B0604020202020204" pitchFamily="34" charset="0"/>
                <a:cs typeface="Arial" panose="020B0604020202020204" pitchFamily="34" charset="0"/>
              </a:rPr>
              <a:t>Udhëzimet për ofertuesit </a:t>
            </a:r>
            <a:endParaRPr lang="en-US" sz="2000" dirty="0">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sq-AL" sz="2000" dirty="0">
                <a:latin typeface="Arial" panose="020B0604020202020204" pitchFamily="34" charset="0"/>
                <a:cs typeface="Arial" panose="020B0604020202020204" pitchFamily="34" charset="0"/>
              </a:rPr>
              <a:t>Flet</a:t>
            </a:r>
            <a:r>
              <a:rPr lang="en-US" sz="2000" dirty="0">
                <a:latin typeface="Arial" panose="020B0604020202020204" pitchFamily="34" charset="0"/>
                <a:cs typeface="Arial" panose="020B0604020202020204" pitchFamily="34" charset="0"/>
              </a:rPr>
              <a:t>a</a:t>
            </a:r>
            <a:r>
              <a:rPr lang="sq-AL" sz="2000" dirty="0">
                <a:latin typeface="Arial" panose="020B0604020202020204" pitchFamily="34" charset="0"/>
                <a:cs typeface="Arial" panose="020B0604020202020204" pitchFamily="34" charset="0"/>
              </a:rPr>
              <a:t> e të dhënave t</a:t>
            </a:r>
            <a:r>
              <a:rPr lang="en-US" sz="2000" dirty="0">
                <a:latin typeface="Arial" panose="020B0604020202020204" pitchFamily="34" charset="0"/>
                <a:cs typeface="Arial" panose="020B0604020202020204" pitchFamily="34" charset="0"/>
              </a:rPr>
              <a:t>ë</a:t>
            </a:r>
            <a:r>
              <a:rPr lang="sq-AL" sz="2000" dirty="0">
                <a:latin typeface="Arial" panose="020B0604020202020204" pitchFamily="34" charset="0"/>
                <a:cs typeface="Arial" panose="020B0604020202020204" pitchFamily="34" charset="0"/>
              </a:rPr>
              <a:t> tenderit dhe anekset </a:t>
            </a:r>
            <a:endParaRPr lang="en-US" sz="2000" dirty="0">
              <a:latin typeface="Arial" panose="020B0604020202020204" pitchFamily="34" charset="0"/>
              <a:cs typeface="Arial" panose="020B0604020202020204" pitchFamily="34" charset="0"/>
            </a:endParaRPr>
          </a:p>
          <a:p>
            <a:pPr marL="342900" marR="0" lvl="0" indent="-342900" algn="just">
              <a:lnSpc>
                <a:spcPct val="115000"/>
              </a:lnSpc>
              <a:spcBef>
                <a:spcPts val="0"/>
              </a:spcBef>
              <a:spcAft>
                <a:spcPts val="0"/>
              </a:spcAft>
              <a:buFont typeface="Wingdings" panose="05000000000000000000" pitchFamily="2" charset="2"/>
              <a:buChar char=""/>
            </a:pPr>
            <a:endParaRPr lang="en-US" sz="20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Bef>
                <a:spcPts val="0"/>
              </a:spcBef>
              <a:spcAft>
                <a:spcPts val="0"/>
              </a:spcAft>
            </a:pPr>
            <a:r>
              <a:rPr lang="sq-AL" sz="2000" b="1" dirty="0">
                <a:solidFill>
                  <a:srgbClr val="FF0000"/>
                </a:solidFill>
                <a:latin typeface="Arial" panose="020B0604020202020204" pitchFamily="34" charset="0"/>
                <a:cs typeface="Arial" panose="020B0604020202020204" pitchFamily="34" charset="0"/>
              </a:rPr>
              <a:t>Zyrtari i prokurimit duhet të plotësojë fletën e të dhënave t</a:t>
            </a:r>
            <a:r>
              <a:rPr lang="en-US" sz="2000" b="1" dirty="0">
                <a:solidFill>
                  <a:srgbClr val="FF0000"/>
                </a:solidFill>
                <a:latin typeface="Arial" panose="020B0604020202020204" pitchFamily="34" charset="0"/>
                <a:cs typeface="Arial" panose="020B0604020202020204" pitchFamily="34" charset="0"/>
              </a:rPr>
              <a:t>ë</a:t>
            </a:r>
            <a:r>
              <a:rPr lang="sq-AL" sz="2000" b="1" dirty="0">
                <a:solidFill>
                  <a:srgbClr val="FF0000"/>
                </a:solidFill>
                <a:latin typeface="Arial" panose="020B0604020202020204" pitchFamily="34" charset="0"/>
                <a:cs typeface="Arial" panose="020B0604020202020204" pitchFamily="34" charset="0"/>
              </a:rPr>
              <a:t> tenderit</a:t>
            </a:r>
            <a:endParaRPr lang="sq-AL" sz="2000" dirty="0">
              <a:solidFill>
                <a:srgbClr val="FF0000"/>
              </a:solidFill>
              <a:latin typeface="Arial" panose="020B0604020202020204" pitchFamily="34" charset="0"/>
              <a:cs typeface="Arial" panose="020B0604020202020204" pitchFamily="34" charset="0"/>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7702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137887864"/>
              </p:ext>
            </p:extLst>
          </p:nvPr>
        </p:nvGraphicFramePr>
        <p:xfrm>
          <a:off x="525586" y="1997404"/>
          <a:ext cx="8153400" cy="3058160"/>
        </p:xfrm>
        <a:graphic>
          <a:graphicData uri="http://schemas.openxmlformats.org/drawingml/2006/table">
            <a:tbl>
              <a:tblPr firstRow="1" bandRow="1">
                <a:tableStyleId>{5C22544A-7EE6-4342-B048-85BDC9FD1C3A}</a:tableStyleId>
              </a:tblPr>
              <a:tblGrid>
                <a:gridCol w="2522414">
                  <a:extLst>
                    <a:ext uri="{9D8B030D-6E8A-4147-A177-3AD203B41FA5}">
                      <a16:colId xmlns:a16="http://schemas.microsoft.com/office/drawing/2014/main" val="59282904"/>
                    </a:ext>
                  </a:extLst>
                </a:gridCol>
                <a:gridCol w="5630986">
                  <a:extLst>
                    <a:ext uri="{9D8B030D-6E8A-4147-A177-3AD203B41FA5}">
                      <a16:colId xmlns:a16="http://schemas.microsoft.com/office/drawing/2014/main" val="1716116631"/>
                    </a:ext>
                  </a:extLst>
                </a:gridCol>
              </a:tblGrid>
              <a:tr h="1320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q-AL" sz="1800" b="0" kern="1200" dirty="0">
                          <a:solidFill>
                            <a:schemeClr val="dk1"/>
                          </a:solidFill>
                          <a:effectLst/>
                          <a:latin typeface="+mn-lt"/>
                          <a:ea typeface="+mn-ea"/>
                          <a:cs typeface="+mn-cs"/>
                        </a:rPr>
                        <a:t>Vendimi i Jurisë </a:t>
                      </a:r>
                      <a:endParaRPr lang="en-US" sz="1800" b="0" kern="1200" dirty="0">
                        <a:solidFill>
                          <a:schemeClr val="dk1"/>
                        </a:solidFill>
                        <a:effectLst/>
                        <a:latin typeface="+mn-lt"/>
                        <a:ea typeface="+mn-ea"/>
                        <a:cs typeface="+mn-cs"/>
                      </a:endParaRPr>
                    </a:p>
                    <a:p>
                      <a:endParaRPr lang="en-US" sz="1800" b="0" kern="1200" dirty="0">
                        <a:solidFill>
                          <a:schemeClr val="dk1"/>
                        </a:solidFill>
                        <a:effectLst/>
                        <a:latin typeface="+mn-lt"/>
                        <a:ea typeface="+mn-ea"/>
                        <a:cs typeface="+mn-cs"/>
                      </a:endParaRPr>
                    </a:p>
                  </a:txBody>
                  <a:tcPr/>
                </a:tc>
                <a:tc>
                  <a:txBody>
                    <a:bodyPr/>
                    <a:lstStyle/>
                    <a:p>
                      <a:r>
                        <a:rPr lang="sq-AL" sz="1800" b="0" i="1" kern="1200" dirty="0">
                          <a:solidFill>
                            <a:schemeClr val="dk1"/>
                          </a:solidFill>
                          <a:effectLst/>
                          <a:latin typeface="+mn-lt"/>
                          <a:ea typeface="+mn-ea"/>
                          <a:cs typeface="+mn-cs"/>
                        </a:rPr>
                        <a:t>Nëse vendimi i jurisë </a:t>
                      </a:r>
                      <a:r>
                        <a:rPr lang="sq-AL" sz="1800" b="1" i="1" kern="1200" dirty="0">
                          <a:solidFill>
                            <a:srgbClr val="FF0000"/>
                          </a:solidFill>
                          <a:effectLst/>
                          <a:latin typeface="+mn-lt"/>
                          <a:ea typeface="+mn-ea"/>
                          <a:cs typeface="+mn-cs"/>
                        </a:rPr>
                        <a:t>nuk është i detyrueshëm</a:t>
                      </a:r>
                      <a:r>
                        <a:rPr lang="sq-AL" sz="1800" b="0" i="1" kern="1200" dirty="0">
                          <a:solidFill>
                            <a:schemeClr val="dk1"/>
                          </a:solidFill>
                          <a:effectLst/>
                          <a:latin typeface="+mn-lt"/>
                          <a:ea typeface="+mn-ea"/>
                          <a:cs typeface="+mn-cs"/>
                        </a:rPr>
                        <a:t> në Autoritetin Kontraktues shëno</a:t>
                      </a:r>
                      <a:endParaRPr lang="en-US" sz="1800" b="0" i="1" kern="1200" dirty="0">
                        <a:solidFill>
                          <a:schemeClr val="dk1"/>
                        </a:solidFill>
                        <a:effectLst/>
                        <a:latin typeface="+mn-lt"/>
                        <a:ea typeface="+mn-ea"/>
                        <a:cs typeface="+mn-cs"/>
                      </a:endParaRPr>
                    </a:p>
                    <a:p>
                      <a:endParaRPr lang="en-US" sz="1800" b="0" i="1" kern="1200" dirty="0">
                        <a:solidFill>
                          <a:schemeClr val="dk1"/>
                        </a:solidFill>
                        <a:effectLst/>
                        <a:latin typeface="+mn-lt"/>
                        <a:ea typeface="+mn-ea"/>
                        <a:cs typeface="+mn-cs"/>
                      </a:endParaRPr>
                    </a:p>
                    <a:p>
                      <a:r>
                        <a:rPr lang="sq-AL" sz="1800" b="0" i="1" kern="1200" dirty="0">
                          <a:solidFill>
                            <a:schemeClr val="dk1"/>
                          </a:solidFill>
                          <a:effectLst/>
                          <a:latin typeface="+mn-lt"/>
                          <a:ea typeface="+mn-ea"/>
                          <a:cs typeface="+mn-cs"/>
                        </a:rPr>
                        <a:t>Vendimi i Jurisë nuk është i detyrueshëm për Autoritetin Kontraktues </a:t>
                      </a:r>
                      <a:endParaRPr lang="en-US" sz="1800" b="0" i="1" kern="1200" dirty="0">
                        <a:solidFill>
                          <a:schemeClr val="dk1"/>
                        </a:solidFill>
                        <a:effectLst/>
                        <a:latin typeface="+mn-lt"/>
                        <a:ea typeface="+mn-ea"/>
                        <a:cs typeface="+mn-cs"/>
                      </a:endParaRPr>
                    </a:p>
                    <a:p>
                      <a:endParaRPr lang="en-US" sz="1800" b="0" kern="1200" dirty="0">
                        <a:solidFill>
                          <a:schemeClr val="dk1"/>
                        </a:solidFill>
                        <a:effectLst/>
                        <a:latin typeface="+mn-lt"/>
                        <a:ea typeface="+mn-ea"/>
                        <a:cs typeface="+mn-cs"/>
                      </a:endParaRPr>
                    </a:p>
                  </a:txBody>
                  <a:tcPr/>
                </a:tc>
                <a:extLst>
                  <a:ext uri="{0D108BD9-81ED-4DB2-BD59-A6C34878D82A}">
                    <a16:rowId xmlns:a16="http://schemas.microsoft.com/office/drawing/2014/main" val="2258690071"/>
                  </a:ext>
                </a:extLst>
              </a:tr>
              <a:tr h="1320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q-AL" sz="1800" b="0" kern="1200" dirty="0">
                          <a:solidFill>
                            <a:schemeClr val="dk1"/>
                          </a:solidFill>
                          <a:effectLst/>
                          <a:latin typeface="+mn-lt"/>
                          <a:ea typeface="+mn-ea"/>
                          <a:cs typeface="+mn-cs"/>
                        </a:rPr>
                        <a:t>Vulosja dhe Shënimi i Tenderëve</a:t>
                      </a:r>
                      <a:endParaRPr lang="en-US" sz="1800" b="0" kern="1200" dirty="0">
                        <a:solidFill>
                          <a:schemeClr val="dk1"/>
                        </a:solidFill>
                        <a:effectLst/>
                        <a:latin typeface="+mn-lt"/>
                        <a:ea typeface="+mn-ea"/>
                        <a:cs typeface="+mn-cs"/>
                      </a:endParaRPr>
                    </a:p>
                    <a:p>
                      <a:endParaRPr lang="en-US" b="0" dirty="0"/>
                    </a:p>
                  </a:txBody>
                  <a:tcPr/>
                </a:tc>
                <a:tc>
                  <a:txBody>
                    <a:bodyPr/>
                    <a:lstStyle/>
                    <a:p>
                      <a:r>
                        <a:rPr lang="sq-AL" sz="1800" b="0" kern="1200" dirty="0">
                          <a:solidFill>
                            <a:schemeClr val="dk1"/>
                          </a:solidFill>
                          <a:effectLst/>
                          <a:latin typeface="+mn-lt"/>
                          <a:ea typeface="+mn-ea"/>
                          <a:cs typeface="+mn-cs"/>
                        </a:rPr>
                        <a:t>Pjesëmarrësit duhet të dorëzojnë një origjinal dhe </a:t>
                      </a:r>
                      <a:r>
                        <a:rPr lang="sq-AL" sz="1800" b="1" kern="1200" dirty="0">
                          <a:solidFill>
                            <a:srgbClr val="FF0000"/>
                          </a:solidFill>
                          <a:effectLst/>
                          <a:latin typeface="+mn-lt"/>
                          <a:ea typeface="+mn-ea"/>
                          <a:cs typeface="+mn-cs"/>
                        </a:rPr>
                        <a:t>shëno numrin </a:t>
                      </a:r>
                      <a:r>
                        <a:rPr lang="sq-AL" sz="1800" b="0" kern="1200" dirty="0">
                          <a:solidFill>
                            <a:schemeClr val="dk1"/>
                          </a:solidFill>
                          <a:effectLst/>
                          <a:latin typeface="+mn-lt"/>
                          <a:ea typeface="+mn-ea"/>
                          <a:cs typeface="+mn-cs"/>
                        </a:rPr>
                        <a:t>kopje të “Koncept Projektit” dhe po ashtu “Dokumentacionit të Kandidatit” </a:t>
                      </a:r>
                      <a:endParaRPr lang="en-US" b="0" dirty="0"/>
                    </a:p>
                  </a:txBody>
                  <a:tcPr/>
                </a:tc>
                <a:extLst>
                  <a:ext uri="{0D108BD9-81ED-4DB2-BD59-A6C34878D82A}">
                    <a16:rowId xmlns:a16="http://schemas.microsoft.com/office/drawing/2014/main" val="1081665042"/>
                  </a:ext>
                </a:extLst>
              </a:tr>
            </a:tbl>
          </a:graphicData>
        </a:graphic>
      </p:graphicFrame>
      <p:sp>
        <p:nvSpPr>
          <p:cNvPr id="4" name="AutoShape 2"/>
          <p:cNvSpPr>
            <a:spLocks noChangeArrowheads="1"/>
          </p:cNvSpPr>
          <p:nvPr/>
        </p:nvSpPr>
        <p:spPr bwMode="auto">
          <a:xfrm>
            <a:off x="7696200" y="4648200"/>
            <a:ext cx="1120775" cy="1716088"/>
          </a:xfrm>
          <a:prstGeom prst="wedgeRoundRectCallout">
            <a:avLst>
              <a:gd name="adj1" fmla="val -145699"/>
              <a:gd name="adj2" fmla="val -48852"/>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Duhet t</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përcaktohet numri i kopjeve sepse ofertat dorëzohen vetëm n</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kopje FIZIKE</a:t>
            </a:r>
            <a:r>
              <a:rPr kumimoji="0" lang="sq-AL" altLang="en-US" sz="1000" b="1" i="0" u="none" strike="noStrike" cap="none" normalizeH="0" baseline="0" dirty="0">
                <a:ln>
                  <a:noFill/>
                </a:ln>
                <a:solidFill>
                  <a:srgbClr val="FF0000"/>
                </a:solidFill>
                <a:effectLst/>
                <a:latin typeface="Comic Sans MS" panose="030F0702030302020204" pitchFamily="66"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AutoShape 57"/>
          <p:cNvSpPr>
            <a:spLocks noChangeArrowheads="1"/>
          </p:cNvSpPr>
          <p:nvPr/>
        </p:nvSpPr>
        <p:spPr bwMode="auto">
          <a:xfrm>
            <a:off x="7848600" y="672869"/>
            <a:ext cx="1122363" cy="1373188"/>
          </a:xfrm>
          <a:prstGeom prst="wedgeRoundRectCallout">
            <a:avLst>
              <a:gd name="adj1" fmla="val -76895"/>
              <a:gd name="adj2" fmla="val 63914"/>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Duhet t</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përcaktohet se a është vendimi Jurisë i detyrueshëm</a:t>
            </a:r>
            <a:r>
              <a:rPr kumimoji="0" lang="sq-AL" altLang="en-US" sz="1000" b="1" i="0" u="none" strike="noStrike" cap="none" normalizeH="0" baseline="0" dirty="0">
                <a:ln>
                  <a:noFill/>
                </a:ln>
                <a:solidFill>
                  <a:srgbClr val="FF0000"/>
                </a:solidFill>
                <a:effectLst/>
                <a:latin typeface="Comic Sans MS" panose="030F0702030302020204" pitchFamily="66"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867124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76200" y="152401"/>
            <a:ext cx="85748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r>
              <a:rPr lang="en-US" sz="2400" b="1" i="1" dirty="0">
                <a:solidFill>
                  <a:srgbClr val="002060"/>
                </a:solidFill>
                <a:latin typeface="+mj-lt"/>
              </a:rPr>
              <a:t> (2)</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618483767"/>
              </p:ext>
            </p:extLst>
          </p:nvPr>
        </p:nvGraphicFramePr>
        <p:xfrm>
          <a:off x="76200" y="1400724"/>
          <a:ext cx="8077200" cy="4466675"/>
        </p:xfrm>
        <a:graphic>
          <a:graphicData uri="http://schemas.openxmlformats.org/drawingml/2006/table">
            <a:tbl>
              <a:tblPr firstRow="1" bandRow="1">
                <a:tableStyleId>{5C22544A-7EE6-4342-B048-85BDC9FD1C3A}</a:tableStyleId>
              </a:tblPr>
              <a:tblGrid>
                <a:gridCol w="2639791">
                  <a:extLst>
                    <a:ext uri="{9D8B030D-6E8A-4147-A177-3AD203B41FA5}">
                      <a16:colId xmlns:a16="http://schemas.microsoft.com/office/drawing/2014/main" val="59282904"/>
                    </a:ext>
                  </a:extLst>
                </a:gridCol>
                <a:gridCol w="5437409">
                  <a:extLst>
                    <a:ext uri="{9D8B030D-6E8A-4147-A177-3AD203B41FA5}">
                      <a16:colId xmlns:a16="http://schemas.microsoft.com/office/drawing/2014/main" val="1716116631"/>
                    </a:ext>
                  </a:extLst>
                </a:gridCol>
              </a:tblGrid>
              <a:tr h="4466675">
                <a:tc>
                  <a:txBody>
                    <a:bodyPr/>
                    <a:lstStyle/>
                    <a:p>
                      <a:r>
                        <a:rPr lang="sq-AL" sz="1800" b="1" kern="1200" dirty="0">
                          <a:solidFill>
                            <a:schemeClr val="tx1"/>
                          </a:solidFill>
                          <a:effectLst/>
                          <a:latin typeface="+mn-lt"/>
                          <a:ea typeface="+mn-ea"/>
                          <a:cs typeface="+mn-cs"/>
                        </a:rPr>
                        <a:t>Vlerësimi i Koncept Projekteve </a:t>
                      </a:r>
                      <a:endParaRPr lang="en-US" sz="1800" b="0" kern="1200" dirty="0">
                        <a:solidFill>
                          <a:schemeClr val="tx1"/>
                        </a:solidFill>
                        <a:effectLst/>
                        <a:latin typeface="+mn-lt"/>
                        <a:ea typeface="+mn-ea"/>
                        <a:cs typeface="+mn-cs"/>
                      </a:endParaRPr>
                    </a:p>
                  </a:txBody>
                  <a:tcPr/>
                </a:tc>
                <a:tc>
                  <a:txBody>
                    <a:bodyPr/>
                    <a:lstStyle/>
                    <a:p>
                      <a:pPr marL="0" marR="0">
                        <a:lnSpc>
                          <a:spcPct val="115000"/>
                        </a:lnSpc>
                        <a:spcBef>
                          <a:spcPts val="1200"/>
                        </a:spcBef>
                        <a:spcAft>
                          <a:spcPts val="0"/>
                        </a:spcAft>
                      </a:pPr>
                      <a:r>
                        <a:rPr lang="sq-AL" sz="1400" dirty="0">
                          <a:solidFill>
                            <a:schemeClr val="tx1"/>
                          </a:solidFill>
                          <a:effectLst/>
                          <a:latin typeface="+mn-lt"/>
                          <a:ea typeface="Calibri" panose="020F0502020204030204" pitchFamily="34" charset="0"/>
                          <a:cs typeface="Arial" panose="020B0604020202020204" pitchFamily="34" charset="0"/>
                        </a:rPr>
                        <a:t>Kriteret, nën-kriteret, dhe sistemi i pikëve i cili do të përdorët për vlerësimin e Koncept Projekteve janë: </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[shëno ato që janë relevante]</a:t>
                      </a:r>
                      <a:r>
                        <a:rPr lang="sq-AL" sz="1400" i="1" dirty="0">
                          <a:solidFill>
                            <a:schemeClr val="tx1"/>
                          </a:solidFill>
                          <a:effectLst/>
                          <a:latin typeface="+mn-lt"/>
                          <a:ea typeface="Calibri" panose="020F0502020204030204" pitchFamily="34" charset="0"/>
                          <a:cs typeface="Arial" panose="020B0604020202020204" pitchFamily="34" charset="0"/>
                        </a:rPr>
                        <a:t>                                          </a:t>
                      </a:r>
                      <a:r>
                        <a:rPr lang="sq-AL" sz="1400" b="1" dirty="0">
                          <a:solidFill>
                            <a:schemeClr val="tx1"/>
                          </a:solidFill>
                          <a:effectLst/>
                          <a:latin typeface="+mn-lt"/>
                          <a:ea typeface="Calibri" panose="020F0502020204030204" pitchFamily="34" charset="0"/>
                          <a:cs typeface="Arial" panose="020B0604020202020204" pitchFamily="34" charset="0"/>
                        </a:rPr>
                        <a:t>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inovacioni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përmbajtja estetike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përshtatja adekuate me mjedisin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përdorimi i </a:t>
                      </a:r>
                      <a:r>
                        <a:rPr lang="sq-AL" sz="1400" i="1" dirty="0" err="1">
                          <a:solidFill>
                            <a:schemeClr val="tx1"/>
                          </a:solidFill>
                          <a:effectLst/>
                          <a:highlight>
                            <a:srgbClr val="D3D3D3"/>
                          </a:highlight>
                          <a:latin typeface="+mn-lt"/>
                          <a:ea typeface="Calibri" panose="020F0502020204030204" pitchFamily="34" charset="0"/>
                          <a:cs typeface="Arial" panose="020B0604020202020204" pitchFamily="34" charset="0"/>
                        </a:rPr>
                        <a:t>hapsirës</a:t>
                      </a: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 në mënyrë efikase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tërheqja e përdoruesve potencial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1400" b="1" dirty="0">
                          <a:solidFill>
                            <a:schemeClr val="tx1"/>
                          </a:solidFill>
                          <a:effectLst/>
                          <a:latin typeface="+mn-lt"/>
                          <a:ea typeface="Calibri" panose="020F0502020204030204" pitchFamily="34" charset="0"/>
                          <a:cs typeface="Arial" panose="020B0604020202020204" pitchFamily="34" charset="0"/>
                        </a:rPr>
                        <a:t>Pikët Totale për kritere:                                                 100</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1400" b="1" dirty="0">
                          <a:solidFill>
                            <a:srgbClr val="FF0000"/>
                          </a:solidFill>
                          <a:effectLst/>
                          <a:latin typeface="+mn-lt"/>
                          <a:ea typeface="Calibri" panose="020F0502020204030204" pitchFamily="34" charset="0"/>
                          <a:cs typeface="Times New Roman" panose="02020603050405020304" pitchFamily="18" charset="0"/>
                        </a:rPr>
                        <a:t>Pragu i projektit konceptual  q</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kërkohet për t</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kaluar n</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fazën e dyt</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është minimum 60 pik</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8690071"/>
                  </a:ext>
                </a:extLst>
              </a:tr>
            </a:tbl>
          </a:graphicData>
        </a:graphic>
      </p:graphicFrame>
      <p:sp>
        <p:nvSpPr>
          <p:cNvPr id="6" name="AutoShape 2"/>
          <p:cNvSpPr>
            <a:spLocks noChangeArrowheads="1"/>
          </p:cNvSpPr>
          <p:nvPr/>
        </p:nvSpPr>
        <p:spPr bwMode="auto">
          <a:xfrm>
            <a:off x="304800" y="2418550"/>
            <a:ext cx="1349375" cy="4090988"/>
          </a:xfrm>
          <a:prstGeom prst="wedgeRoundRectCallout">
            <a:avLst>
              <a:gd name="adj1" fmla="val 106370"/>
              <a:gd name="adj2" fmla="val 9616"/>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Kriteret e dhënies që mund të përdoren për vlerësimin e projektimeve ideore mund të përfshijnë: </a:t>
            </a:r>
          </a:p>
          <a:p>
            <a:pPr marL="0" marR="0" lvl="0" indent="0" algn="l" defTabSz="914400" rtl="0" eaLnBrk="0" fontAlgn="base" latinLnBrk="0" hangingPunct="0">
              <a:lnSpc>
                <a:spcPct val="100000"/>
              </a:lnSpc>
              <a:spcBef>
                <a:spcPct val="0"/>
              </a:spcBef>
              <a:spcAft>
                <a:spcPts val="125"/>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(i) inovacionin; </a:t>
            </a:r>
          </a:p>
          <a:p>
            <a:pPr marL="0" marR="0" lvl="0" indent="0" algn="l" defTabSz="914400" rtl="0" eaLnBrk="0" fontAlgn="base" latinLnBrk="0" hangingPunct="0">
              <a:lnSpc>
                <a:spcPct val="100000"/>
              </a:lnSpc>
              <a:spcBef>
                <a:spcPct val="0"/>
              </a:spcBef>
              <a:spcAft>
                <a:spcPts val="125"/>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a:t>
            </a:r>
            <a:r>
              <a:rPr kumimoji="0" lang="sq-AL" altLang="en-US" sz="1000" b="1" i="1" u="none" strike="noStrike" cap="none" normalizeH="0" baseline="0" dirty="0" err="1">
                <a:ln>
                  <a:noFill/>
                </a:ln>
                <a:solidFill>
                  <a:srgbClr val="FF0000"/>
                </a:solidFill>
                <a:effectLst/>
                <a:latin typeface="Comic Sans MS" panose="030F0702030302020204" pitchFamily="66" charset="0"/>
              </a:rPr>
              <a:t>ii</a:t>
            </a:r>
            <a:r>
              <a:rPr kumimoji="0" lang="sq-AL" altLang="en-US" sz="1000" b="1" i="1" u="none" strike="noStrike" cap="none" normalizeH="0" baseline="0" dirty="0">
                <a:ln>
                  <a:noFill/>
                </a:ln>
                <a:solidFill>
                  <a:srgbClr val="FF0000"/>
                </a:solidFill>
                <a:effectLst/>
                <a:latin typeface="Comic Sans MS" panose="030F0702030302020204" pitchFamily="66" charset="0"/>
              </a:rPr>
              <a:t>) përmbajtjen estetike; </a:t>
            </a:r>
          </a:p>
          <a:p>
            <a:pPr marL="0" marR="0" lvl="0" indent="0" algn="l" defTabSz="914400" rtl="0" eaLnBrk="0" fontAlgn="base" latinLnBrk="0" hangingPunct="0">
              <a:lnSpc>
                <a:spcPct val="100000"/>
              </a:lnSpc>
              <a:spcBef>
                <a:spcPct val="0"/>
              </a:spcBef>
              <a:spcAft>
                <a:spcPts val="125"/>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a:t>
            </a:r>
            <a:r>
              <a:rPr kumimoji="0" lang="sq-AL" altLang="en-US" sz="1000" b="1" i="1" u="none" strike="noStrike" cap="none" normalizeH="0" baseline="0" dirty="0" err="1">
                <a:ln>
                  <a:noFill/>
                </a:ln>
                <a:solidFill>
                  <a:srgbClr val="FF0000"/>
                </a:solidFill>
                <a:effectLst/>
                <a:latin typeface="Comic Sans MS" panose="030F0702030302020204" pitchFamily="66" charset="0"/>
              </a:rPr>
              <a:t>iii</a:t>
            </a:r>
            <a:r>
              <a:rPr kumimoji="0" lang="sq-AL" altLang="en-US" sz="1000" b="1" i="1" u="none" strike="noStrike" cap="none" normalizeH="0" baseline="0" dirty="0">
                <a:ln>
                  <a:noFill/>
                </a:ln>
                <a:solidFill>
                  <a:srgbClr val="FF0000"/>
                </a:solidFill>
                <a:effectLst/>
                <a:latin typeface="Comic Sans MS" panose="030F0702030302020204" pitchFamily="66" charset="0"/>
              </a:rPr>
              <a:t>) përshtatjen adekuate me mjedisin përreth; </a:t>
            </a:r>
          </a:p>
          <a:p>
            <a:pPr marL="0" marR="0" lvl="0" indent="0" algn="l" defTabSz="914400" rtl="0" eaLnBrk="0" fontAlgn="base" latinLnBrk="0" hangingPunct="0">
              <a:lnSpc>
                <a:spcPct val="100000"/>
              </a:lnSpc>
              <a:spcBef>
                <a:spcPct val="0"/>
              </a:spcBef>
              <a:spcAft>
                <a:spcPts val="125"/>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a:t>
            </a:r>
            <a:r>
              <a:rPr kumimoji="0" lang="sq-AL" altLang="en-US" sz="1000" b="1" i="1" u="none" strike="noStrike" cap="none" normalizeH="0" baseline="0" dirty="0" err="1">
                <a:ln>
                  <a:noFill/>
                </a:ln>
                <a:solidFill>
                  <a:srgbClr val="FF0000"/>
                </a:solidFill>
                <a:effectLst/>
                <a:latin typeface="Comic Sans MS" panose="030F0702030302020204" pitchFamily="66" charset="0"/>
              </a:rPr>
              <a:t>iv</a:t>
            </a:r>
            <a:r>
              <a:rPr kumimoji="0" lang="sq-AL" altLang="en-US" sz="1000" b="1" i="1" u="none" strike="noStrike" cap="none" normalizeH="0" baseline="0" dirty="0">
                <a:ln>
                  <a:noFill/>
                </a:ln>
                <a:solidFill>
                  <a:srgbClr val="FF0000"/>
                </a:solidFill>
                <a:effectLst/>
                <a:latin typeface="Comic Sans MS" panose="030F0702030302020204" pitchFamily="66" charset="0"/>
              </a:rPr>
              <a:t>) përdorimin efikas të hapësirës ekzistues; dhe </a:t>
            </a:r>
          </a:p>
          <a:p>
            <a:pPr marL="0" marR="0" lvl="0" indent="0" algn="l" defTabSz="914400" rtl="0" eaLnBrk="0" fontAlgn="base" latinLnBrk="0" hangingPunct="0">
              <a:lnSpc>
                <a:spcPct val="100000"/>
              </a:lnSpc>
              <a:spcBef>
                <a:spcPct val="0"/>
              </a:spcBef>
              <a:spcAft>
                <a:spcPts val="80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(v) tërheqjen për përdoruesit</a:t>
            </a:r>
            <a:r>
              <a:rPr kumimoji="0" lang="sq-AL" altLang="en-US" sz="1100" b="1" i="1" u="none" strike="noStrike" cap="none" normalizeH="0" baseline="0" dirty="0">
                <a:ln>
                  <a:noFill/>
                </a:ln>
                <a:solidFill>
                  <a:srgbClr val="FF0000"/>
                </a:solidFill>
                <a:effectLst/>
                <a:latin typeface="Calibri" panose="020F0502020204030204" pitchFamily="34" charset="0"/>
              </a:rPr>
              <a:t> potencial</a:t>
            </a:r>
            <a:endParaRPr kumimoji="0" lang="sq-AL" altLang="en-US" sz="1100" b="1" i="1" u="none" strike="noStrike" cap="none" normalizeH="0" baseline="0" dirty="0">
              <a:ln>
                <a:noFill/>
              </a:ln>
              <a:solidFill>
                <a:srgbClr val="FF0000"/>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AutoShape 3"/>
          <p:cNvSpPr>
            <a:spLocks noChangeArrowheads="1"/>
          </p:cNvSpPr>
          <p:nvPr/>
        </p:nvSpPr>
        <p:spPr bwMode="auto">
          <a:xfrm>
            <a:off x="8021637" y="1400724"/>
            <a:ext cx="1122363" cy="1019175"/>
          </a:xfrm>
          <a:prstGeom prst="wedgeRoundRectCallout">
            <a:avLst>
              <a:gd name="adj1" fmla="val -50210"/>
              <a:gd name="adj2" fmla="val 329908"/>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Duhet t</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përcaktohet një prag</a:t>
            </a:r>
            <a:r>
              <a:rPr kumimoji="0" lang="en-US" altLang="en-US" sz="1000" b="1" i="1" u="none" strike="noStrike" cap="none" normalizeH="0" baseline="0" dirty="0">
                <a:ln>
                  <a:noFill/>
                </a:ln>
                <a:solidFill>
                  <a:srgbClr val="FF0000"/>
                </a:solidFill>
                <a:effectLst/>
                <a:latin typeface="Comic Sans MS" panose="030F0702030302020204" pitchFamily="66" charset="0"/>
              </a:rPr>
              <a:t> per </a:t>
            </a:r>
            <a:r>
              <a:rPr kumimoji="0" lang="en-US" altLang="en-US" sz="1000" b="1" i="1" u="none" strike="noStrike" cap="none" normalizeH="0" baseline="0" dirty="0" err="1">
                <a:ln>
                  <a:noFill/>
                </a:ln>
                <a:solidFill>
                  <a:srgbClr val="FF0000"/>
                </a:solidFill>
                <a:effectLst/>
                <a:latin typeface="Comic Sans MS" panose="030F0702030302020204" pitchFamily="66" charset="0"/>
              </a:rPr>
              <a:t>Llojin</a:t>
            </a:r>
            <a:r>
              <a:rPr kumimoji="0" lang="en-US" altLang="en-US" sz="1000" b="1" i="1" u="none" strike="noStrike" cap="none" normalizeH="0" baseline="0" dirty="0">
                <a:ln>
                  <a:noFill/>
                </a:ln>
                <a:solidFill>
                  <a:srgbClr val="FF0000"/>
                </a:solidFill>
                <a:effectLst/>
                <a:latin typeface="Comic Sans MS" panose="030F0702030302020204" pitchFamily="66" charset="0"/>
              </a:rPr>
              <a:t> 1</a:t>
            </a:r>
            <a:r>
              <a:rPr kumimoji="0" lang="sq-AL" altLang="en-US" sz="1000" b="1" i="1" u="none" strike="noStrike" cap="none" normalizeH="0" baseline="0" dirty="0">
                <a:ln>
                  <a:noFill/>
                </a:ln>
                <a:solidFill>
                  <a:srgbClr val="FF0000"/>
                </a:solidFill>
                <a:effectLst/>
                <a:latin typeface="Comic Sans MS" panose="030F0702030302020204" pitchFamily="66" charset="0"/>
              </a:rPr>
              <a:t> p.sh.</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586593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r>
              <a:rPr lang="en-US" sz="2400" b="1" i="1" dirty="0">
                <a:solidFill>
                  <a:srgbClr val="002060"/>
                </a:solidFill>
                <a:latin typeface="+mj-lt"/>
              </a:rPr>
              <a:t> (3)</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50398223"/>
              </p:ext>
            </p:extLst>
          </p:nvPr>
        </p:nvGraphicFramePr>
        <p:xfrm>
          <a:off x="455607" y="1400725"/>
          <a:ext cx="8153400" cy="4353658"/>
        </p:xfrm>
        <a:graphic>
          <a:graphicData uri="http://schemas.openxmlformats.org/drawingml/2006/table">
            <a:tbl>
              <a:tblPr firstRow="1" bandRow="1">
                <a:tableStyleId>{5C22544A-7EE6-4342-B048-85BDC9FD1C3A}</a:tableStyleId>
              </a:tblPr>
              <a:tblGrid>
                <a:gridCol w="2522414">
                  <a:extLst>
                    <a:ext uri="{9D8B030D-6E8A-4147-A177-3AD203B41FA5}">
                      <a16:colId xmlns:a16="http://schemas.microsoft.com/office/drawing/2014/main" val="59282904"/>
                    </a:ext>
                  </a:extLst>
                </a:gridCol>
                <a:gridCol w="5630986">
                  <a:extLst>
                    <a:ext uri="{9D8B030D-6E8A-4147-A177-3AD203B41FA5}">
                      <a16:colId xmlns:a16="http://schemas.microsoft.com/office/drawing/2014/main" val="1716116631"/>
                    </a:ext>
                  </a:extLst>
                </a:gridCol>
              </a:tblGrid>
              <a:tr h="4353658">
                <a:tc>
                  <a:txBody>
                    <a:bodyPr/>
                    <a:lstStyle/>
                    <a:p>
                      <a:pPr marL="0" marR="0">
                        <a:lnSpc>
                          <a:spcPct val="115000"/>
                        </a:lnSpc>
                        <a:spcBef>
                          <a:spcPts val="1200"/>
                        </a:spcBef>
                        <a:spcAft>
                          <a:spcPts val="0"/>
                        </a:spcAft>
                      </a:pPr>
                      <a:r>
                        <a:rPr lang="sq-AL"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D</a:t>
                      </a:r>
                      <a:r>
                        <a:rPr lang="sq-AL" sz="18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hënia e projekteve </a:t>
                      </a:r>
                      <a:endParaRPr lang="en-US" sz="18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l" defTabSz="914400" rtl="0" eaLnBrk="1" fontAlgn="auto" latinLnBrk="0" hangingPunct="1">
                        <a:lnSpc>
                          <a:spcPct val="115000"/>
                        </a:lnSpc>
                        <a:spcBef>
                          <a:spcPts val="1200"/>
                        </a:spcBef>
                        <a:spcAft>
                          <a:spcPts val="0"/>
                        </a:spcAft>
                        <a:buClrTx/>
                        <a:buSzTx/>
                        <a:buFontTx/>
                        <a:buNone/>
                        <a:tabLst/>
                        <a:defRPr/>
                      </a:pPr>
                      <a:r>
                        <a:rPr lang="sq-AL" sz="1800" b="1" kern="1200" dirty="0">
                          <a:solidFill>
                            <a:srgbClr val="FF0000"/>
                          </a:solidFill>
                          <a:effectLst/>
                          <a:latin typeface="+mn-lt"/>
                          <a:ea typeface="+mn-ea"/>
                          <a:cs typeface="+mn-cs"/>
                        </a:rPr>
                        <a:t>Konkursi i projektimit është organizuar si pjesë e procedurës që rezulton në dhënien e kontratës për shërbime për fazën e mëtutjeshme të projektimit</a:t>
                      </a:r>
                      <a:endParaRPr lang="en-US" sz="1800" b="1" kern="1200" dirty="0">
                        <a:solidFill>
                          <a:srgbClr val="FF0000"/>
                        </a:solidFill>
                        <a:effectLst/>
                        <a:latin typeface="+mn-lt"/>
                        <a:ea typeface="+mn-ea"/>
                        <a:cs typeface="+mn-cs"/>
                      </a:endParaRPr>
                    </a:p>
                    <a:p>
                      <a:pPr marL="0" marR="0">
                        <a:lnSpc>
                          <a:spcPct val="115000"/>
                        </a:lnSpc>
                        <a:spcBef>
                          <a:spcPts val="1200"/>
                        </a:spcBef>
                        <a:spcAft>
                          <a:spcPts val="0"/>
                        </a:spcAft>
                      </a:pPr>
                      <a:endParaRPr lang="en-US" sz="1800" b="1" kern="1200" noProof="0" dirty="0">
                        <a:solidFill>
                          <a:schemeClr val="lt1"/>
                        </a:solidFill>
                        <a:effectLst/>
                        <a:latin typeface="+mn-lt"/>
                        <a:ea typeface="+mn-ea"/>
                        <a:cs typeface="+mn-cs"/>
                      </a:endParaRPr>
                    </a:p>
                    <a:p>
                      <a:pPr marL="0" marR="0">
                        <a:lnSpc>
                          <a:spcPct val="115000"/>
                        </a:lnSpc>
                        <a:spcBef>
                          <a:spcPts val="1200"/>
                        </a:spcBef>
                        <a:spcAft>
                          <a:spcPts val="0"/>
                        </a:spcAft>
                      </a:pPr>
                      <a:r>
                        <a:rPr lang="en-US" sz="1800" b="1" kern="1200" noProof="0" dirty="0">
                          <a:solidFill>
                            <a:schemeClr val="lt1"/>
                          </a:solidFill>
                          <a:effectLst/>
                          <a:latin typeface="+mn-lt"/>
                          <a:ea typeface="+mn-ea"/>
                          <a:cs typeface="+mn-cs"/>
                        </a:rPr>
                        <a:t>OSE</a:t>
                      </a:r>
                    </a:p>
                    <a:p>
                      <a:pPr marL="0" marR="0">
                        <a:lnSpc>
                          <a:spcPct val="115000"/>
                        </a:lnSpc>
                        <a:spcBef>
                          <a:spcPts val="1200"/>
                        </a:spcBef>
                        <a:spcAft>
                          <a:spcPts val="0"/>
                        </a:spcAft>
                      </a:pPr>
                      <a:endParaRPr lang="en-US" sz="1800" b="1" kern="1200" noProof="0" dirty="0">
                        <a:solidFill>
                          <a:schemeClr val="lt1"/>
                        </a:solidFill>
                        <a:effectLst/>
                        <a:latin typeface="+mn-lt"/>
                        <a:ea typeface="+mn-ea"/>
                        <a:cs typeface="+mn-cs"/>
                      </a:endParaRPr>
                    </a:p>
                    <a:p>
                      <a:pPr marL="0" marR="0" lvl="0" indent="0" algn="l" defTabSz="914400" rtl="0" eaLnBrk="1" fontAlgn="auto" latinLnBrk="0" hangingPunct="1">
                        <a:lnSpc>
                          <a:spcPct val="115000"/>
                        </a:lnSpc>
                        <a:spcBef>
                          <a:spcPts val="1200"/>
                        </a:spcBef>
                        <a:spcAft>
                          <a:spcPts val="0"/>
                        </a:spcAft>
                        <a:buClrTx/>
                        <a:buSzTx/>
                        <a:buFontTx/>
                        <a:buNone/>
                        <a:tabLst/>
                        <a:defRPr/>
                      </a:pPr>
                      <a:r>
                        <a:rPr lang="sq-AL" sz="1800" b="1" kern="1200" dirty="0">
                          <a:solidFill>
                            <a:srgbClr val="FF0000"/>
                          </a:solidFill>
                          <a:effectLst/>
                          <a:latin typeface="+mn-lt"/>
                          <a:ea typeface="+mn-ea"/>
                          <a:cs typeface="+mn-cs"/>
                        </a:rPr>
                        <a:t>Konkursi i projektimit është organizuar si pjesë e procedurës që rezulton vetëm në shpërblim në para. </a:t>
                      </a:r>
                      <a:endParaRPr lang="en-US" sz="1800" b="1" kern="1200" dirty="0">
                        <a:solidFill>
                          <a:srgbClr val="FF0000"/>
                        </a:solidFill>
                        <a:effectLst/>
                        <a:latin typeface="+mn-lt"/>
                        <a:ea typeface="+mn-ea"/>
                        <a:cs typeface="+mn-cs"/>
                      </a:endParaRPr>
                    </a:p>
                    <a:p>
                      <a:pPr marL="0" marR="0">
                        <a:lnSpc>
                          <a:spcPct val="115000"/>
                        </a:lnSpc>
                        <a:spcBef>
                          <a:spcPts val="1200"/>
                        </a:spcBef>
                        <a:spcAft>
                          <a:spcPts val="0"/>
                        </a:spcAft>
                      </a:pPr>
                      <a:endParaRPr lang="sq-AL" sz="1400" noProof="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8690071"/>
                  </a:ext>
                </a:extLst>
              </a:tr>
            </a:tbl>
          </a:graphicData>
        </a:graphic>
      </p:graphicFrame>
    </p:spTree>
    <p:extLst>
      <p:ext uri="{BB962C8B-B14F-4D97-AF65-F5344CB8AC3E}">
        <p14:creationId xmlns:p14="http://schemas.microsoft.com/office/powerpoint/2010/main" val="8736174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r>
              <a:rPr lang="en-US" sz="2400" b="1" i="1" dirty="0">
                <a:solidFill>
                  <a:srgbClr val="002060"/>
                </a:solidFill>
                <a:latin typeface="+mj-lt"/>
              </a:rPr>
              <a:t> (4)</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21163281"/>
              </p:ext>
            </p:extLst>
          </p:nvPr>
        </p:nvGraphicFramePr>
        <p:xfrm>
          <a:off x="633292" y="1295400"/>
          <a:ext cx="8153400" cy="4625340"/>
        </p:xfrm>
        <a:graphic>
          <a:graphicData uri="http://schemas.openxmlformats.org/drawingml/2006/table">
            <a:tbl>
              <a:tblPr firstRow="1" bandRow="1">
                <a:tableStyleId>{5C22544A-7EE6-4342-B048-85BDC9FD1C3A}</a:tableStyleId>
              </a:tblPr>
              <a:tblGrid>
                <a:gridCol w="2522414">
                  <a:extLst>
                    <a:ext uri="{9D8B030D-6E8A-4147-A177-3AD203B41FA5}">
                      <a16:colId xmlns:a16="http://schemas.microsoft.com/office/drawing/2014/main" val="59282904"/>
                    </a:ext>
                  </a:extLst>
                </a:gridCol>
                <a:gridCol w="5630986">
                  <a:extLst>
                    <a:ext uri="{9D8B030D-6E8A-4147-A177-3AD203B41FA5}">
                      <a16:colId xmlns:a16="http://schemas.microsoft.com/office/drawing/2014/main" val="1716116631"/>
                    </a:ext>
                  </a:extLst>
                </a:gridCol>
              </a:tblGrid>
              <a:tr h="4353658">
                <a:tc>
                  <a:txBody>
                    <a:bodyPr/>
                    <a:lstStyle/>
                    <a:p>
                      <a:pPr marL="0" marR="0">
                        <a:lnSpc>
                          <a:spcPct val="115000"/>
                        </a:lnSpc>
                        <a:spcBef>
                          <a:spcPts val="1200"/>
                        </a:spcBef>
                        <a:spcAft>
                          <a:spcPts val="0"/>
                        </a:spcAft>
                      </a:pPr>
                      <a:r>
                        <a:rPr lang="sq-AL" sz="1800" b="1" kern="1200" dirty="0">
                          <a:solidFill>
                            <a:schemeClr val="tx1"/>
                          </a:solidFill>
                          <a:effectLst/>
                          <a:latin typeface="+mn-lt"/>
                          <a:ea typeface="+mn-ea"/>
                          <a:cs typeface="+mn-cs"/>
                        </a:rPr>
                        <a:t>Shpërblimi i projekteve </a:t>
                      </a:r>
                      <a:endParaRPr lang="en-US" sz="18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sq-AL" sz="1800" b="1" kern="1200" dirty="0">
                          <a:solidFill>
                            <a:srgbClr val="FF0000"/>
                          </a:solidFill>
                          <a:effectLst/>
                          <a:latin typeface="+mn-lt"/>
                          <a:ea typeface="+mn-ea"/>
                          <a:cs typeface="+mn-cs"/>
                        </a:rPr>
                        <a:t>Formula për përcaktimin e notave financiare është si në vijim: </a:t>
                      </a:r>
                      <a:endParaRPr lang="en-US" sz="1800" b="1" kern="1200" dirty="0">
                        <a:solidFill>
                          <a:srgbClr val="FF0000"/>
                        </a:solidFill>
                        <a:effectLst/>
                        <a:latin typeface="+mn-lt"/>
                        <a:ea typeface="+mn-ea"/>
                        <a:cs typeface="+mn-cs"/>
                      </a:endParaRPr>
                    </a:p>
                    <a:p>
                      <a:r>
                        <a:rPr lang="sq-AL" sz="1800" b="1" kern="1200" dirty="0" err="1">
                          <a:solidFill>
                            <a:srgbClr val="FF0000"/>
                          </a:solidFill>
                          <a:effectLst/>
                          <a:latin typeface="+mn-lt"/>
                          <a:ea typeface="+mn-ea"/>
                          <a:cs typeface="+mn-cs"/>
                        </a:rPr>
                        <a:t>Nf</a:t>
                      </a:r>
                      <a:r>
                        <a:rPr lang="sq-AL" sz="1800" b="1" kern="1200" dirty="0">
                          <a:solidFill>
                            <a:srgbClr val="FF0000"/>
                          </a:solidFill>
                          <a:effectLst/>
                          <a:latin typeface="+mn-lt"/>
                          <a:ea typeface="+mn-ea"/>
                          <a:cs typeface="+mn-cs"/>
                        </a:rPr>
                        <a:t> = 100 x </a:t>
                      </a:r>
                      <a:r>
                        <a:rPr lang="sq-AL" sz="1800" b="1" kern="1200" dirty="0" err="1">
                          <a:solidFill>
                            <a:srgbClr val="FF0000"/>
                          </a:solidFill>
                          <a:effectLst/>
                          <a:latin typeface="+mn-lt"/>
                          <a:ea typeface="+mn-ea"/>
                          <a:cs typeface="+mn-cs"/>
                        </a:rPr>
                        <a:t>Fm</a:t>
                      </a:r>
                      <a:r>
                        <a:rPr lang="sq-AL" sz="1800" b="1" kern="1200" dirty="0">
                          <a:solidFill>
                            <a:srgbClr val="FF0000"/>
                          </a:solidFill>
                          <a:effectLst/>
                          <a:latin typeface="+mn-lt"/>
                          <a:ea typeface="+mn-ea"/>
                          <a:cs typeface="+mn-cs"/>
                        </a:rPr>
                        <a:t>/F, në të cilën </a:t>
                      </a:r>
                      <a:r>
                        <a:rPr lang="sq-AL" sz="1800" b="1" kern="1200" dirty="0" err="1">
                          <a:solidFill>
                            <a:srgbClr val="FF0000"/>
                          </a:solidFill>
                          <a:effectLst/>
                          <a:latin typeface="+mn-lt"/>
                          <a:ea typeface="+mn-ea"/>
                          <a:cs typeface="+mn-cs"/>
                        </a:rPr>
                        <a:t>Nf</a:t>
                      </a:r>
                      <a:r>
                        <a:rPr lang="sq-AL" sz="1800" b="1" kern="1200" dirty="0">
                          <a:solidFill>
                            <a:srgbClr val="FF0000"/>
                          </a:solidFill>
                          <a:effectLst/>
                          <a:latin typeface="+mn-lt"/>
                          <a:ea typeface="+mn-ea"/>
                          <a:cs typeface="+mn-cs"/>
                        </a:rPr>
                        <a:t> është Nota financiare, </a:t>
                      </a:r>
                      <a:r>
                        <a:rPr lang="sq-AL" sz="1800" b="1" kern="1200" dirty="0" err="1">
                          <a:solidFill>
                            <a:srgbClr val="FF0000"/>
                          </a:solidFill>
                          <a:effectLst/>
                          <a:latin typeface="+mn-lt"/>
                          <a:ea typeface="+mn-ea"/>
                          <a:cs typeface="+mn-cs"/>
                        </a:rPr>
                        <a:t>Fm</a:t>
                      </a:r>
                      <a:r>
                        <a:rPr lang="sq-AL" sz="1800" b="1" kern="1200" dirty="0">
                          <a:solidFill>
                            <a:srgbClr val="FF0000"/>
                          </a:solidFill>
                          <a:effectLst/>
                          <a:latin typeface="+mn-lt"/>
                          <a:ea typeface="+mn-ea"/>
                          <a:cs typeface="+mn-cs"/>
                        </a:rPr>
                        <a:t> është çmimi më i ulët dhe F çmimi i propozimit nën konsideratë. </a:t>
                      </a:r>
                      <a:endParaRPr lang="en-US" sz="1800" b="1" kern="1200" dirty="0">
                        <a:solidFill>
                          <a:srgbClr val="FF0000"/>
                        </a:solidFill>
                        <a:effectLst/>
                        <a:latin typeface="+mn-lt"/>
                        <a:ea typeface="+mn-ea"/>
                        <a:cs typeface="+mn-cs"/>
                      </a:endParaRPr>
                    </a:p>
                    <a:p>
                      <a:pPr hangingPunct="0"/>
                      <a:r>
                        <a:rPr lang="sq-AL" sz="1800" b="1" i="1" kern="1200" dirty="0">
                          <a:solidFill>
                            <a:srgbClr val="FF0000"/>
                          </a:solidFill>
                          <a:effectLst/>
                          <a:latin typeface="+mn-lt"/>
                          <a:ea typeface="+mn-ea"/>
                          <a:cs typeface="+mn-cs"/>
                        </a:rPr>
                        <a:t>Duhet t</a:t>
                      </a:r>
                      <a:r>
                        <a:rPr lang="en-US" sz="1800" b="1" i="1" kern="1200" dirty="0">
                          <a:solidFill>
                            <a:srgbClr val="FF0000"/>
                          </a:solidFill>
                          <a:effectLst/>
                          <a:latin typeface="+mn-lt"/>
                          <a:ea typeface="+mn-ea"/>
                          <a:cs typeface="+mn-cs"/>
                        </a:rPr>
                        <a:t>ë</a:t>
                      </a:r>
                      <a:r>
                        <a:rPr lang="sq-AL" sz="1800" b="1" i="1" kern="1200" dirty="0">
                          <a:solidFill>
                            <a:srgbClr val="FF0000"/>
                          </a:solidFill>
                          <a:effectLst/>
                          <a:latin typeface="+mn-lt"/>
                          <a:ea typeface="+mn-ea"/>
                          <a:cs typeface="+mn-cs"/>
                        </a:rPr>
                        <a:t> përcaktohen pesh</a:t>
                      </a:r>
                      <a:r>
                        <a:rPr lang="en-US" sz="1800" b="1" i="1" kern="1200" dirty="0">
                          <a:solidFill>
                            <a:srgbClr val="FF0000"/>
                          </a:solidFill>
                          <a:effectLst/>
                          <a:latin typeface="+mn-lt"/>
                          <a:ea typeface="+mn-ea"/>
                          <a:cs typeface="+mn-cs"/>
                        </a:rPr>
                        <a:t>a</a:t>
                      </a:r>
                      <a:r>
                        <a:rPr lang="sq-AL" sz="1800" b="1" i="1" kern="1200" dirty="0">
                          <a:solidFill>
                            <a:srgbClr val="FF0000"/>
                          </a:solidFill>
                          <a:effectLst/>
                          <a:latin typeface="+mn-lt"/>
                          <a:ea typeface="+mn-ea"/>
                          <a:cs typeface="+mn-cs"/>
                        </a:rPr>
                        <a:t>t p.sh.</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Pesh</a:t>
                      </a:r>
                      <a:r>
                        <a:rPr lang="en-US" sz="1800" b="1" kern="1200" dirty="0">
                          <a:solidFill>
                            <a:srgbClr val="FF0000"/>
                          </a:solidFill>
                          <a:effectLst/>
                          <a:latin typeface="+mn-lt"/>
                          <a:ea typeface="+mn-ea"/>
                          <a:cs typeface="+mn-cs"/>
                        </a:rPr>
                        <a:t>a</a:t>
                      </a:r>
                      <a:r>
                        <a:rPr lang="sq-AL" sz="1800" b="1" kern="1200" dirty="0">
                          <a:solidFill>
                            <a:srgbClr val="FF0000"/>
                          </a:solidFill>
                          <a:effectLst/>
                          <a:latin typeface="+mn-lt"/>
                          <a:ea typeface="+mn-ea"/>
                          <a:cs typeface="+mn-cs"/>
                        </a:rPr>
                        <a:t>t  që janë përcaktuar për Propozimet Teknike dhe Financiare janë: </a:t>
                      </a:r>
                      <a:endParaRPr lang="en-US" sz="1800" b="1" kern="1200" dirty="0">
                        <a:solidFill>
                          <a:srgbClr val="FF0000"/>
                        </a:solidFill>
                        <a:effectLst/>
                        <a:latin typeface="+mn-lt"/>
                        <a:ea typeface="+mn-ea"/>
                        <a:cs typeface="+mn-cs"/>
                      </a:endParaRPr>
                    </a:p>
                    <a:p>
                      <a:r>
                        <a:rPr lang="sq-AL" sz="1800" b="1" i="1" kern="1200" dirty="0">
                          <a:solidFill>
                            <a:srgbClr val="FF0000"/>
                          </a:solidFill>
                          <a:effectLst/>
                          <a:latin typeface="+mn-lt"/>
                          <a:ea typeface="+mn-ea"/>
                          <a:cs typeface="+mn-cs"/>
                        </a:rPr>
                        <a:t>T = 70</a:t>
                      </a:r>
                      <a:endParaRPr lang="en-US" sz="1800" b="1" kern="1200" dirty="0">
                        <a:solidFill>
                          <a:srgbClr val="FF0000"/>
                        </a:solidFill>
                        <a:effectLst/>
                        <a:latin typeface="+mn-lt"/>
                        <a:ea typeface="+mn-ea"/>
                        <a:cs typeface="+mn-cs"/>
                      </a:endParaRPr>
                    </a:p>
                    <a:p>
                      <a:r>
                        <a:rPr lang="sq-AL" sz="1800" b="1" i="1" kern="1200" dirty="0">
                          <a:solidFill>
                            <a:srgbClr val="FF0000"/>
                          </a:solidFill>
                          <a:effectLst/>
                          <a:latin typeface="+mn-lt"/>
                          <a:ea typeface="+mn-ea"/>
                          <a:cs typeface="+mn-cs"/>
                        </a:rPr>
                        <a:t>P = 30</a:t>
                      </a:r>
                      <a:endParaRPr lang="en-US" sz="1800" b="1" i="1" kern="1200" dirty="0">
                        <a:solidFill>
                          <a:srgbClr val="FF0000"/>
                        </a:solidFill>
                        <a:effectLst/>
                        <a:latin typeface="+mn-lt"/>
                        <a:ea typeface="+mn-ea"/>
                        <a:cs typeface="+mn-cs"/>
                      </a:endParaRPr>
                    </a:p>
                    <a:p>
                      <a:endParaRPr lang="en-US" sz="1800" b="1" i="1" kern="1200" noProof="0" dirty="0">
                        <a:solidFill>
                          <a:schemeClr val="lt1"/>
                        </a:solidFill>
                        <a:effectLst/>
                        <a:latin typeface="+mn-lt"/>
                        <a:ea typeface="+mn-ea"/>
                        <a:cs typeface="+mn-cs"/>
                      </a:endParaRPr>
                    </a:p>
                    <a:p>
                      <a:r>
                        <a:rPr lang="en-US" sz="1800" b="1" kern="1200" noProof="0" dirty="0">
                          <a:solidFill>
                            <a:schemeClr val="lt1"/>
                          </a:solidFill>
                          <a:effectLst/>
                          <a:latin typeface="+mn-lt"/>
                          <a:ea typeface="+mn-ea"/>
                          <a:cs typeface="+mn-cs"/>
                        </a:rPr>
                        <a:t>OSE</a:t>
                      </a:r>
                    </a:p>
                    <a:p>
                      <a:pPr marL="0" marR="0">
                        <a:lnSpc>
                          <a:spcPct val="115000"/>
                        </a:lnSpc>
                        <a:spcBef>
                          <a:spcPts val="1200"/>
                        </a:spcBef>
                        <a:spcAft>
                          <a:spcPts val="0"/>
                        </a:spcAft>
                      </a:pPr>
                      <a:endParaRPr lang="en-US" sz="1800" b="1" kern="1200" noProof="0" dirty="0">
                        <a:solidFill>
                          <a:schemeClr val="lt1"/>
                        </a:solidFill>
                        <a:effectLst/>
                        <a:latin typeface="+mn-lt"/>
                        <a:ea typeface="+mn-ea"/>
                        <a:cs typeface="+mn-cs"/>
                      </a:endParaRPr>
                    </a:p>
                    <a:p>
                      <a:pPr marL="0" marR="0" lvl="0" indent="0" algn="l" defTabSz="914400" rtl="0" eaLnBrk="1" fontAlgn="auto" latinLnBrk="0" hangingPunct="1">
                        <a:lnSpc>
                          <a:spcPct val="115000"/>
                        </a:lnSpc>
                        <a:spcBef>
                          <a:spcPts val="1200"/>
                        </a:spcBef>
                        <a:spcAft>
                          <a:spcPts val="0"/>
                        </a:spcAft>
                        <a:buClrTx/>
                        <a:buSzTx/>
                        <a:buFontTx/>
                        <a:buNone/>
                        <a:tabLst/>
                        <a:defRPr/>
                      </a:pPr>
                      <a:r>
                        <a:rPr lang="sq-AL" sz="1800" b="1" kern="1200" dirty="0">
                          <a:solidFill>
                            <a:srgbClr val="FF0000"/>
                          </a:solidFill>
                          <a:effectLst/>
                          <a:latin typeface="+mn-lt"/>
                          <a:ea typeface="+mn-ea"/>
                          <a:cs typeface="+mn-cs"/>
                        </a:rPr>
                        <a:t>Nuk Aplikohet </a:t>
                      </a:r>
                      <a:endParaRPr lang="en-US" sz="1800" b="1" kern="1200" dirty="0">
                        <a:solidFill>
                          <a:srgbClr val="FF0000"/>
                        </a:solidFill>
                        <a:effectLst/>
                        <a:latin typeface="+mn-lt"/>
                        <a:ea typeface="+mn-ea"/>
                        <a:cs typeface="+mn-cs"/>
                      </a:endParaRPr>
                    </a:p>
                    <a:p>
                      <a:pPr marL="0" marR="0">
                        <a:lnSpc>
                          <a:spcPct val="115000"/>
                        </a:lnSpc>
                        <a:spcBef>
                          <a:spcPts val="1200"/>
                        </a:spcBef>
                        <a:spcAft>
                          <a:spcPts val="0"/>
                        </a:spcAft>
                      </a:pPr>
                      <a:endParaRPr lang="sq-AL" sz="1400" noProof="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8690071"/>
                  </a:ext>
                </a:extLst>
              </a:tr>
            </a:tbl>
          </a:graphicData>
        </a:graphic>
      </p:graphicFrame>
      <p:sp>
        <p:nvSpPr>
          <p:cNvPr id="4" name="AutoShape 2"/>
          <p:cNvSpPr>
            <a:spLocks noChangeArrowheads="1"/>
          </p:cNvSpPr>
          <p:nvPr/>
        </p:nvSpPr>
        <p:spPr bwMode="auto">
          <a:xfrm>
            <a:off x="7924800" y="3478281"/>
            <a:ext cx="1122363" cy="1017588"/>
          </a:xfrm>
          <a:prstGeom prst="wedgeRoundRectCallout">
            <a:avLst>
              <a:gd name="adj1" fmla="val -225842"/>
              <a:gd name="adj2" fmla="val -31306"/>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Duhet t</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përcaktohen pesh</a:t>
            </a:r>
            <a:r>
              <a:rPr kumimoji="0" lang="en-US" altLang="en-US" sz="1000" b="1" i="1" u="none" strike="noStrike" cap="none" normalizeH="0" baseline="0" dirty="0">
                <a:ln>
                  <a:noFill/>
                </a:ln>
                <a:solidFill>
                  <a:srgbClr val="FF0000"/>
                </a:solidFill>
                <a:effectLst/>
                <a:latin typeface="Comic Sans MS" panose="030F0702030302020204" pitchFamily="66" charset="0"/>
              </a:rPr>
              <a:t>a</a:t>
            </a:r>
            <a:r>
              <a:rPr kumimoji="0" lang="sq-AL" altLang="en-US" sz="1000" b="1" i="1" u="none" strike="noStrike" cap="none" normalizeH="0" baseline="0" dirty="0">
                <a:ln>
                  <a:noFill/>
                </a:ln>
                <a:solidFill>
                  <a:srgbClr val="FF0000"/>
                </a:solidFill>
                <a:effectLst/>
                <a:latin typeface="Comic Sans MS" panose="030F0702030302020204" pitchFamily="66" charset="0"/>
              </a:rPr>
              <a:t>t p.sh.</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459703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r>
              <a:rPr lang="en-US" sz="2400" b="1" i="1" dirty="0">
                <a:solidFill>
                  <a:srgbClr val="002060"/>
                </a:solidFill>
                <a:latin typeface="+mj-lt"/>
              </a:rPr>
              <a:t> (5)</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865991365"/>
              </p:ext>
            </p:extLst>
          </p:nvPr>
        </p:nvGraphicFramePr>
        <p:xfrm>
          <a:off x="76200" y="1295400"/>
          <a:ext cx="8153400" cy="4353658"/>
        </p:xfrm>
        <a:graphic>
          <a:graphicData uri="http://schemas.openxmlformats.org/drawingml/2006/table">
            <a:tbl>
              <a:tblPr firstRow="1" bandRow="1">
                <a:tableStyleId>{5C22544A-7EE6-4342-B048-85BDC9FD1C3A}</a:tableStyleId>
              </a:tblPr>
              <a:tblGrid>
                <a:gridCol w="1583632">
                  <a:extLst>
                    <a:ext uri="{9D8B030D-6E8A-4147-A177-3AD203B41FA5}">
                      <a16:colId xmlns:a16="http://schemas.microsoft.com/office/drawing/2014/main" val="59282904"/>
                    </a:ext>
                  </a:extLst>
                </a:gridCol>
                <a:gridCol w="6569768">
                  <a:extLst>
                    <a:ext uri="{9D8B030D-6E8A-4147-A177-3AD203B41FA5}">
                      <a16:colId xmlns:a16="http://schemas.microsoft.com/office/drawing/2014/main" val="1716116631"/>
                    </a:ext>
                  </a:extLst>
                </a:gridCol>
              </a:tblGrid>
              <a:tr h="4353658">
                <a:tc>
                  <a:txBody>
                    <a:bodyPr/>
                    <a:lstStyle/>
                    <a:p>
                      <a:pPr marL="0" marR="0">
                        <a:lnSpc>
                          <a:spcPct val="115000"/>
                        </a:lnSpc>
                        <a:spcBef>
                          <a:spcPts val="1200"/>
                        </a:spcBef>
                        <a:spcAft>
                          <a:spcPts val="0"/>
                        </a:spcAft>
                      </a:pPr>
                      <a:r>
                        <a:rPr lang="en-US" sz="1800" b="1" kern="1200" dirty="0">
                          <a:solidFill>
                            <a:schemeClr val="tx1"/>
                          </a:solidFill>
                          <a:effectLst/>
                          <a:latin typeface="+mn-lt"/>
                          <a:ea typeface="+mn-ea"/>
                          <a:cs typeface="+mn-cs"/>
                        </a:rPr>
                        <a:t>28.4</a:t>
                      </a:r>
                      <a:endParaRPr lang="en-US" sz="18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endParaRPr lang="en-US" sz="1800" b="1" kern="1200" dirty="0">
                        <a:solidFill>
                          <a:schemeClr val="lt1"/>
                        </a:solidFill>
                        <a:effectLst/>
                        <a:latin typeface="+mn-lt"/>
                        <a:ea typeface="+mn-ea"/>
                        <a:cs typeface="+mn-cs"/>
                      </a:endParaRPr>
                    </a:p>
                    <a:p>
                      <a:pPr hangingPunct="0"/>
                      <a:r>
                        <a:rPr lang="sq-AL" sz="1800" b="1" i="1" kern="1200" dirty="0">
                          <a:solidFill>
                            <a:srgbClr val="FF0000"/>
                          </a:solidFill>
                          <a:effectLst/>
                          <a:latin typeface="+mn-lt"/>
                          <a:ea typeface="+mn-ea"/>
                          <a:cs typeface="+mn-cs"/>
                        </a:rPr>
                        <a:t>Duhet t</a:t>
                      </a:r>
                      <a:r>
                        <a:rPr lang="en-US" sz="1800" b="1" i="1" kern="1200" dirty="0">
                          <a:solidFill>
                            <a:srgbClr val="FF0000"/>
                          </a:solidFill>
                          <a:effectLst/>
                          <a:latin typeface="+mn-lt"/>
                          <a:ea typeface="+mn-ea"/>
                          <a:cs typeface="+mn-cs"/>
                        </a:rPr>
                        <a:t>ë</a:t>
                      </a:r>
                      <a:r>
                        <a:rPr lang="sq-AL" sz="1800" b="1" i="1" kern="1200" dirty="0">
                          <a:solidFill>
                            <a:srgbClr val="FF0000"/>
                          </a:solidFill>
                          <a:effectLst/>
                          <a:latin typeface="+mn-lt"/>
                          <a:ea typeface="+mn-ea"/>
                          <a:cs typeface="+mn-cs"/>
                        </a:rPr>
                        <a:t> përcaktohen çmimet p.sh.</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Numri dhe vlera e shpërblimeve për të dhënë janë: Çmimi 1  – dhënia e kontratës për projektimin e radhës</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Çmimi  2 – 5000 Euro</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Çmimi  3 – 3000 Euro</a:t>
                      </a:r>
                      <a:endParaRPr lang="en-US" sz="1800" b="1" kern="1200" dirty="0">
                        <a:solidFill>
                          <a:srgbClr val="FF0000"/>
                        </a:solidFill>
                        <a:effectLst/>
                        <a:latin typeface="+mn-lt"/>
                        <a:ea typeface="+mn-ea"/>
                        <a:cs typeface="+mn-cs"/>
                      </a:endParaRPr>
                    </a:p>
                    <a:p>
                      <a:endParaRPr lang="en-US" sz="1800" b="1" i="1" kern="1200" noProof="0" dirty="0">
                        <a:solidFill>
                          <a:srgbClr val="FF0000"/>
                        </a:solidFill>
                        <a:effectLst/>
                        <a:latin typeface="+mn-lt"/>
                        <a:ea typeface="+mn-ea"/>
                        <a:cs typeface="+mn-cs"/>
                      </a:endParaRPr>
                    </a:p>
                    <a:p>
                      <a:r>
                        <a:rPr lang="en-US" sz="1800" b="1" kern="1200" noProof="0" dirty="0">
                          <a:solidFill>
                            <a:schemeClr val="lt1"/>
                          </a:solidFill>
                          <a:effectLst/>
                          <a:latin typeface="+mn-lt"/>
                          <a:ea typeface="+mn-ea"/>
                          <a:cs typeface="+mn-cs"/>
                        </a:rPr>
                        <a:t>OSE</a:t>
                      </a:r>
                    </a:p>
                    <a:p>
                      <a:endParaRPr lang="en-US" sz="1800" b="1" kern="1200" dirty="0">
                        <a:solidFill>
                          <a:schemeClr val="lt1"/>
                        </a:solidFill>
                        <a:effectLst/>
                        <a:latin typeface="+mn-lt"/>
                        <a:ea typeface="+mn-ea"/>
                        <a:cs typeface="+mn-cs"/>
                      </a:endParaRPr>
                    </a:p>
                    <a:p>
                      <a:pPr hangingPunct="0"/>
                      <a:r>
                        <a:rPr lang="sq-AL" sz="1800" b="1" i="1" kern="1200" dirty="0">
                          <a:solidFill>
                            <a:srgbClr val="FF0000"/>
                          </a:solidFill>
                          <a:effectLst/>
                          <a:latin typeface="+mn-lt"/>
                          <a:ea typeface="+mn-ea"/>
                          <a:cs typeface="+mn-cs"/>
                        </a:rPr>
                        <a:t>Duhet t</a:t>
                      </a:r>
                      <a:r>
                        <a:rPr lang="en-US" sz="1800" b="1" i="1" kern="1200" dirty="0">
                          <a:solidFill>
                            <a:srgbClr val="FF0000"/>
                          </a:solidFill>
                          <a:effectLst/>
                          <a:latin typeface="+mn-lt"/>
                          <a:ea typeface="+mn-ea"/>
                          <a:cs typeface="+mn-cs"/>
                        </a:rPr>
                        <a:t>ë</a:t>
                      </a:r>
                      <a:r>
                        <a:rPr lang="sq-AL" sz="1800" b="1" i="1" kern="1200" dirty="0">
                          <a:solidFill>
                            <a:srgbClr val="FF0000"/>
                          </a:solidFill>
                          <a:effectLst/>
                          <a:latin typeface="+mn-lt"/>
                          <a:ea typeface="+mn-ea"/>
                          <a:cs typeface="+mn-cs"/>
                        </a:rPr>
                        <a:t> përcaktohen çmimet p.sh.</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Numri dhe vlera e shpërblimeve për të dhënë janë: Çmimi 1  – 5000 Euro</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Çmimi  2 – 3000 Euro</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Çmimi  3 – 1000 Euro</a:t>
                      </a:r>
                      <a:endParaRPr lang="en-US" sz="1800" b="1" kern="1200" dirty="0">
                        <a:solidFill>
                          <a:srgbClr val="FF0000"/>
                        </a:solidFill>
                        <a:effectLst/>
                        <a:latin typeface="+mn-lt"/>
                        <a:ea typeface="+mn-ea"/>
                        <a:cs typeface="+mn-cs"/>
                      </a:endParaRPr>
                    </a:p>
                    <a:p>
                      <a:pPr marL="0" marR="0">
                        <a:lnSpc>
                          <a:spcPct val="115000"/>
                        </a:lnSpc>
                        <a:spcBef>
                          <a:spcPts val="1200"/>
                        </a:spcBef>
                        <a:spcAft>
                          <a:spcPts val="0"/>
                        </a:spcAft>
                      </a:pPr>
                      <a:endParaRPr lang="sq-AL" sz="1400" noProof="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8690071"/>
                  </a:ext>
                </a:extLst>
              </a:tr>
            </a:tbl>
          </a:graphicData>
        </a:graphic>
      </p:graphicFrame>
      <p:sp>
        <p:nvSpPr>
          <p:cNvPr id="5" name="AutoShape 2"/>
          <p:cNvSpPr>
            <a:spLocks noChangeArrowheads="1"/>
          </p:cNvSpPr>
          <p:nvPr/>
        </p:nvSpPr>
        <p:spPr bwMode="auto">
          <a:xfrm>
            <a:off x="8007221" y="2493482"/>
            <a:ext cx="1441579" cy="1606918"/>
          </a:xfrm>
          <a:prstGeom prst="wedgeRoundRectCallout">
            <a:avLst>
              <a:gd name="adj1" fmla="val -84420"/>
              <a:gd name="adj2" fmla="val 55657"/>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400" b="1" i="1" u="none" strike="noStrike" cap="none" normalizeH="0" baseline="0" dirty="0">
                <a:ln>
                  <a:noFill/>
                </a:ln>
                <a:solidFill>
                  <a:srgbClr val="FF0000"/>
                </a:solidFill>
                <a:effectLst/>
                <a:latin typeface="Comic Sans MS" panose="030F0702030302020204" pitchFamily="66" charset="0"/>
              </a:rPr>
              <a:t>Duhet t</a:t>
            </a:r>
            <a:r>
              <a:rPr kumimoji="0" lang="en-US" altLang="en-US" sz="1400" b="1" i="1" u="none" strike="noStrike" cap="none" normalizeH="0" baseline="0" dirty="0">
                <a:ln>
                  <a:noFill/>
                </a:ln>
                <a:solidFill>
                  <a:srgbClr val="FF0000"/>
                </a:solidFill>
                <a:effectLst/>
                <a:latin typeface="Comic Sans MS" panose="030F0702030302020204" pitchFamily="66" charset="0"/>
              </a:rPr>
              <a:t>ë</a:t>
            </a:r>
            <a:r>
              <a:rPr kumimoji="0" lang="sq-AL" altLang="en-US" sz="1400" b="1" i="1" u="none" strike="noStrike" cap="none" normalizeH="0" baseline="0" dirty="0">
                <a:ln>
                  <a:noFill/>
                </a:ln>
                <a:solidFill>
                  <a:srgbClr val="FF0000"/>
                </a:solidFill>
                <a:effectLst/>
                <a:latin typeface="Comic Sans MS" panose="030F0702030302020204" pitchFamily="66" charset="0"/>
              </a:rPr>
              <a:t> përcaktohen çmimet p.sh.</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312227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dirty="0">
                <a:solidFill>
                  <a:srgbClr val="002060"/>
                </a:solidFill>
                <a:latin typeface="+mj-lt"/>
              </a:rPr>
              <a:t>Dorëzimi i propozimeve</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0" y="1295400"/>
            <a:ext cx="9144000" cy="4708981"/>
          </a:xfrm>
          <a:prstGeom prst="rect">
            <a:avLst/>
          </a:prstGeom>
        </p:spPr>
        <p:txBody>
          <a:bodyPr wrap="square">
            <a:spAutoFit/>
          </a:bodyPr>
          <a:lstStyle/>
          <a:p>
            <a:pPr marL="342900" indent="-342900">
              <a:buFont typeface="Wingdings" panose="05000000000000000000" pitchFamily="2" charset="2"/>
              <a:buChar char="q"/>
            </a:pPr>
            <a:r>
              <a:rPr lang="sq-AL" sz="2000" dirty="0"/>
              <a:t>Propozimet duhet t</a:t>
            </a:r>
            <a:r>
              <a:rPr lang="en-US" sz="2000" dirty="0"/>
              <a:t>ë</a:t>
            </a:r>
            <a:r>
              <a:rPr lang="sq-AL" sz="2000" dirty="0"/>
              <a:t> dorëzohen n</a:t>
            </a:r>
            <a:r>
              <a:rPr lang="en-US" sz="2000" b="1" dirty="0"/>
              <a:t>ë</a:t>
            </a:r>
            <a:r>
              <a:rPr lang="sq-AL" sz="2000" b="1" dirty="0"/>
              <a:t> </a:t>
            </a:r>
            <a:r>
              <a:rPr lang="en-US" sz="2000" b="1" dirty="0"/>
              <a:t>:</a:t>
            </a:r>
            <a:r>
              <a:rPr lang="sq-AL" sz="2000" b="1" dirty="0"/>
              <a:t> </a:t>
            </a:r>
            <a:endParaRPr lang="en-US" sz="2000" dirty="0"/>
          </a:p>
          <a:p>
            <a:endParaRPr lang="en-US" sz="2000" dirty="0"/>
          </a:p>
          <a:p>
            <a:pPr marL="342900" indent="-342900">
              <a:buFont typeface="Wingdings" panose="05000000000000000000" pitchFamily="2" charset="2"/>
              <a:buChar char="q"/>
            </a:pPr>
            <a:r>
              <a:rPr lang="sq-AL" sz="2000" b="1" dirty="0"/>
              <a:t>në </a:t>
            </a:r>
            <a:r>
              <a:rPr lang="en-US" sz="2000" b="1" dirty="0"/>
              <a:t>2</a:t>
            </a:r>
            <a:r>
              <a:rPr lang="sq-AL" sz="2000" b="1" dirty="0"/>
              <a:t> zarfe të mbyllura të veçanta: </a:t>
            </a:r>
            <a:endParaRPr lang="en-US" sz="2000" b="1" dirty="0"/>
          </a:p>
          <a:p>
            <a:pPr marL="342900" indent="-342900">
              <a:buFont typeface="Wingdings" panose="05000000000000000000" pitchFamily="2" charset="2"/>
              <a:buChar char="q"/>
            </a:pPr>
            <a:endParaRPr lang="en-US" sz="2000" dirty="0"/>
          </a:p>
          <a:p>
            <a:pPr marL="342900" lvl="0" indent="-342900">
              <a:buFont typeface="+mj-lt"/>
              <a:buAutoNum type="arabicPeriod"/>
            </a:pPr>
            <a:r>
              <a:rPr lang="sq-AL" sz="2000" b="1" dirty="0"/>
              <a:t>Njëra që përmban Projektin Ideor; dhe </a:t>
            </a:r>
            <a:endParaRPr lang="en-US" sz="2000" dirty="0"/>
          </a:p>
          <a:p>
            <a:pPr marL="342900" lvl="0" indent="-342900">
              <a:buFont typeface="+mj-lt"/>
              <a:buAutoNum type="arabicPeriod"/>
            </a:pPr>
            <a:r>
              <a:rPr lang="sq-AL" sz="2000" b="1" dirty="0"/>
              <a:t>Tjetra që përmban Dokumentacionin e Kandidatit </a:t>
            </a:r>
            <a:endParaRPr lang="en-US" sz="2000" dirty="0"/>
          </a:p>
          <a:p>
            <a:r>
              <a:rPr lang="sq-AL" sz="2000" dirty="0"/>
              <a:t> </a:t>
            </a:r>
            <a:endParaRPr lang="en-US" sz="2000" dirty="0"/>
          </a:p>
          <a:p>
            <a:r>
              <a:rPr lang="sq-AL" sz="2000" b="1" dirty="0"/>
              <a:t>Zarfi që përmban projektin Ideor </a:t>
            </a:r>
            <a:r>
              <a:rPr lang="sq-AL" sz="2000" dirty="0"/>
              <a:t>do të përmbajë </a:t>
            </a:r>
            <a:r>
              <a:rPr lang="sq-AL" sz="2000" b="1" dirty="0"/>
              <a:t>ekzemplarin e projektit; </a:t>
            </a:r>
            <a:endParaRPr lang="en-US" sz="2000" dirty="0"/>
          </a:p>
          <a:p>
            <a:r>
              <a:rPr lang="sq-AL" sz="2000" dirty="0"/>
              <a:t> </a:t>
            </a:r>
            <a:endParaRPr lang="en-US" sz="2000" dirty="0"/>
          </a:p>
          <a:p>
            <a:r>
              <a:rPr lang="sq-AL" sz="2000" b="1" dirty="0"/>
              <a:t>Zarfi që përmban Dokumentacionin e Kandidatit </a:t>
            </a:r>
            <a:r>
              <a:rPr lang="sq-AL" sz="2000" dirty="0"/>
              <a:t>do të përmbajë: </a:t>
            </a:r>
            <a:r>
              <a:rPr lang="sq-AL" sz="2000" b="1" dirty="0"/>
              <a:t>ekzemplarin origjinal të </a:t>
            </a:r>
            <a:r>
              <a:rPr lang="sq-AL" sz="2000" b="1" dirty="0" err="1"/>
              <a:t>të</a:t>
            </a:r>
            <a:r>
              <a:rPr lang="sq-AL" sz="2000" b="1" dirty="0"/>
              <a:t> gjitha kërkesave tjera, </a:t>
            </a:r>
            <a:r>
              <a:rPr lang="sq-AL" sz="2000" dirty="0"/>
              <a:t>(emri, adresa, përshtatshmëria, kërkesat ekonomike/financiare dhe teknike, </a:t>
            </a:r>
            <a:r>
              <a:rPr lang="sq-AL" sz="2000" i="1" dirty="0"/>
              <a:t>dhe </a:t>
            </a:r>
            <a:r>
              <a:rPr lang="sq-AL" sz="2000" dirty="0"/>
              <a:t>oferta financiare)</a:t>
            </a:r>
            <a:endParaRPr lang="en-US" sz="2000" dirty="0"/>
          </a:p>
          <a:p>
            <a:pPr algn="ctr"/>
            <a:r>
              <a:rPr lang="sq-AL" sz="2000" b="1" u="sng" dirty="0">
                <a:solidFill>
                  <a:srgbClr val="FF0000"/>
                </a:solidFill>
              </a:rPr>
              <a:t>Një numër anonim prej katër shifrave sipas zgjedhjes së pjesëmarrësit</a:t>
            </a:r>
            <a:r>
              <a:rPr lang="sq-AL" sz="2000" b="1" u="sng" dirty="0"/>
              <a:t>.</a:t>
            </a:r>
            <a:endParaRPr lang="en-US" sz="2000" dirty="0"/>
          </a:p>
          <a:p>
            <a:endParaRPr lang="en-US" sz="2000" dirty="0"/>
          </a:p>
        </p:txBody>
      </p:sp>
    </p:spTree>
    <p:extLst>
      <p:ext uri="{BB962C8B-B14F-4D97-AF65-F5344CB8AC3E}">
        <p14:creationId xmlns:p14="http://schemas.microsoft.com/office/powerpoint/2010/main" val="32921113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533400" y="152400"/>
            <a:ext cx="820891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3200" b="1" i="1" dirty="0">
                <a:solidFill>
                  <a:srgbClr val="002060"/>
                </a:solidFill>
                <a:latin typeface="+mj-lt"/>
              </a:rPr>
              <a:t>Lista e çmimeve (lloji 1)</a:t>
            </a:r>
            <a:endParaRPr lang="sq-AL" sz="3200" dirty="0">
              <a:solidFill>
                <a:srgbClr val="002060"/>
              </a:solidFill>
              <a:latin typeface="+mj-lt"/>
            </a:endParaRPr>
          </a:p>
          <a:p>
            <a:pPr algn="ctr" eaLnBrk="1" hangingPunct="1"/>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3" name="Rectangle 2"/>
          <p:cNvSpPr/>
          <p:nvPr/>
        </p:nvSpPr>
        <p:spPr>
          <a:xfrm>
            <a:off x="0" y="1219200"/>
            <a:ext cx="9144000" cy="923330"/>
          </a:xfrm>
          <a:prstGeom prst="rect">
            <a:avLst/>
          </a:prstGeom>
        </p:spPr>
        <p:txBody>
          <a:bodyPr wrap="square">
            <a:spAutoFit/>
          </a:bodyPr>
          <a:lstStyle/>
          <a:p>
            <a:endParaRPr lang="en-US"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Pas kompletimit t</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Dosjes s</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tenderit, </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DT duhet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ngarkohet n</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platform</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N</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platform</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duhet t</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ngarkohet edhe Lista e çmimeve  - </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vlen vetëm për llojin 1</a:t>
            </a:r>
            <a:endParaRPr lang="sq-AL" dirty="0">
              <a:solidFill>
                <a:srgbClr val="FF0000"/>
              </a:solidFill>
              <a:latin typeface="Arial" panose="020B0604020202020204" pitchFamily="34" charset="0"/>
              <a:cs typeface="Arial" panose="020B0604020202020204" pitchFamily="34" charset="0"/>
            </a:endParaRPr>
          </a:p>
        </p:txBody>
      </p:sp>
      <p:pic>
        <p:nvPicPr>
          <p:cNvPr id="5" name="Picture 4"/>
          <p:cNvPicPr/>
          <p:nvPr/>
        </p:nvPicPr>
        <p:blipFill>
          <a:blip r:embed="rId2"/>
          <a:stretch>
            <a:fillRect/>
          </a:stretch>
        </p:blipFill>
        <p:spPr>
          <a:xfrm>
            <a:off x="838200" y="2590800"/>
            <a:ext cx="7200260" cy="3420070"/>
          </a:xfrm>
          <a:prstGeom prst="rect">
            <a:avLst/>
          </a:prstGeom>
        </p:spPr>
      </p:pic>
    </p:spTree>
    <p:extLst>
      <p:ext uri="{BB962C8B-B14F-4D97-AF65-F5344CB8AC3E}">
        <p14:creationId xmlns:p14="http://schemas.microsoft.com/office/powerpoint/2010/main" val="13270975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533400"/>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Pranimi dhe hapja e Propozimeve – n</a:t>
            </a:r>
            <a:r>
              <a:rPr lang="en-US" b="1" i="1" u="sng" dirty="0">
                <a:solidFill>
                  <a:srgbClr val="002060"/>
                </a:solidFill>
              </a:rPr>
              <a:t>ë</a:t>
            </a:r>
            <a:r>
              <a:rPr lang="sq-AL" b="1" i="1" u="sng" dirty="0">
                <a:solidFill>
                  <a:srgbClr val="002060"/>
                </a:solidFill>
              </a:rPr>
              <a:t> mënyrë tradicionale</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0" y="1524000"/>
            <a:ext cx="9144000" cy="4773614"/>
          </a:xfrm>
          <a:prstGeom prst="rect">
            <a:avLst/>
          </a:prstGeom>
        </p:spPr>
        <p:txBody>
          <a:bodyPr wrap="square">
            <a:spAutoFit/>
          </a:bodyPr>
          <a:lstStyle/>
          <a:p>
            <a:pPr marL="285750" marR="71755" indent="-285750" algn="just">
              <a:lnSpc>
                <a:spcPct val="115000"/>
              </a:lnSpc>
              <a:spcBef>
                <a:spcPts val="0"/>
              </a:spcBef>
              <a:spcAft>
                <a:spcPts val="0"/>
              </a:spcAft>
              <a:buFont typeface="Wingdings" panose="05000000000000000000" pitchFamily="2" charset="2"/>
              <a:buChar char="§"/>
            </a:pPr>
            <a:r>
              <a:rPr lang="sq-AL" b="1" dirty="0"/>
              <a:t>Regjistri i propozimeve t</a:t>
            </a:r>
            <a:r>
              <a:rPr lang="en-US" b="1" dirty="0"/>
              <a:t>ë</a:t>
            </a:r>
            <a:r>
              <a:rPr lang="sq-AL" b="1" dirty="0"/>
              <a:t> dorëzuara</a:t>
            </a:r>
            <a:r>
              <a:rPr lang="en-US" b="1" dirty="0"/>
              <a:t>-</a:t>
            </a:r>
            <a:r>
              <a:rPr lang="sq-AL" b="1" dirty="0"/>
              <a:t> B14</a:t>
            </a:r>
            <a:endParaRPr lang="en-US" b="1" dirty="0"/>
          </a:p>
          <a:p>
            <a:pPr marL="285750" marR="71755" indent="-285750" algn="just">
              <a:lnSpc>
                <a:spcPct val="115000"/>
              </a:lnSpc>
              <a:spcBef>
                <a:spcPts val="0"/>
              </a:spcBef>
              <a:spcAft>
                <a:spcPts val="0"/>
              </a:spcAft>
              <a:buFont typeface="Wingdings" panose="05000000000000000000" pitchFamily="2" charset="2"/>
              <a:buChar char="§"/>
            </a:pPr>
            <a:endParaRPr lang="en-US" b="1" dirty="0"/>
          </a:p>
          <a:p>
            <a:pPr marL="285750" marR="71755" indent="-285750" algn="just">
              <a:lnSpc>
                <a:spcPct val="115000"/>
              </a:lnSpc>
              <a:spcBef>
                <a:spcPts val="0"/>
              </a:spcBef>
              <a:spcAft>
                <a:spcPts val="0"/>
              </a:spcAft>
              <a:buFont typeface="Wingdings" panose="05000000000000000000" pitchFamily="2" charset="2"/>
              <a:buChar char="§"/>
            </a:pPr>
            <a:r>
              <a:rPr lang="sq-AL" b="1" dirty="0"/>
              <a:t>Nuk ka hapje publike të ofertës. </a:t>
            </a:r>
            <a:endParaRPr lang="en-US" b="1" dirty="0"/>
          </a:p>
          <a:p>
            <a:pPr marL="285750" marR="71755" indent="-285750" algn="just">
              <a:lnSpc>
                <a:spcPct val="115000"/>
              </a:lnSpc>
              <a:spcBef>
                <a:spcPts val="0"/>
              </a:spcBef>
              <a:spcAft>
                <a:spcPts val="0"/>
              </a:spcAft>
              <a:buFont typeface="Wingdings" panose="05000000000000000000" pitchFamily="2" charset="2"/>
              <a:buChar char="§"/>
            </a:pPr>
            <a:endParaRPr lang="en-US" b="1" dirty="0"/>
          </a:p>
          <a:p>
            <a:pPr marL="285750" indent="-285750">
              <a:buFont typeface="Wingdings" panose="05000000000000000000" pitchFamily="2" charset="2"/>
              <a:buChar char="§"/>
            </a:pPr>
            <a:r>
              <a:rPr lang="sq-AL" dirty="0"/>
              <a:t>zyrtari përgjegjës i prokurimit do t’i hap zarfet e pranuara me kohë dhe do t’i ndajë zarfet që përmbajnë </a:t>
            </a:r>
            <a:r>
              <a:rPr lang="sq-AL" b="1" i="1" dirty="0"/>
              <a:t>“projektet ideore</a:t>
            </a:r>
            <a:r>
              <a:rPr lang="sq-AL" i="1" dirty="0"/>
              <a:t>” nga ato që përmbajnë “</a:t>
            </a:r>
            <a:r>
              <a:rPr lang="sq-AL" b="1" i="1" dirty="0"/>
              <a:t>dokumentacionin e kandidatit</a:t>
            </a:r>
            <a:r>
              <a:rPr lang="sq-AL" i="1" dirty="0"/>
              <a:t>”. </a:t>
            </a: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sq-AL" dirty="0"/>
              <a:t>Zyrtari i prokurimit do t’ia transferojë jurisë </a:t>
            </a:r>
            <a:r>
              <a:rPr lang="sq-AL" i="1" dirty="0"/>
              <a:t>vetëm </a:t>
            </a:r>
            <a:r>
              <a:rPr lang="sq-AL" dirty="0"/>
              <a:t>zarfet që përmbajnë “</a:t>
            </a:r>
            <a:r>
              <a:rPr lang="sq-AL" b="1" dirty="0"/>
              <a:t>projektet ideore”. </a:t>
            </a:r>
            <a:endParaRPr lang="en-US" b="1"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sq-AL" dirty="0"/>
              <a:t>Zarfet që përmbajnë </a:t>
            </a:r>
            <a:r>
              <a:rPr lang="sq-AL" b="1" dirty="0"/>
              <a:t>“Dokumentacionin e Kandidatit” </a:t>
            </a:r>
            <a:r>
              <a:rPr lang="sq-AL" dirty="0"/>
              <a:t>do të mbahen të pahapura nga zyrtari përgjegjës i prokurimit të depozituara në një vend të sigurt. </a:t>
            </a:r>
            <a:endParaRPr lang="en-US" dirty="0"/>
          </a:p>
          <a:p>
            <a:pPr marL="285750" indent="-285750">
              <a:buFont typeface="Wingdings" panose="05000000000000000000" pitchFamily="2" charset="2"/>
              <a:buChar char="q"/>
            </a:pPr>
            <a:endParaRPr lang="en-US" dirty="0"/>
          </a:p>
          <a:p>
            <a:pPr marL="0" marR="71755" algn="just">
              <a:lnSpc>
                <a:spcPct val="115000"/>
              </a:lnSpc>
              <a:spcBef>
                <a:spcPts val="0"/>
              </a:spcBef>
              <a:spcAft>
                <a:spcPts val="0"/>
              </a:spcAft>
            </a:pPr>
            <a:endParaRPr lang="en-US" dirty="0">
              <a:latin typeface="Garamond" panose="02020404030301010803" pitchFamily="18" charset="0"/>
              <a:ea typeface="Calibri" panose="020F0502020204030204" pitchFamily="34" charset="0"/>
              <a:cs typeface="Arial" panose="020B0604020202020204" pitchFamily="34" charset="0"/>
            </a:endParaRPr>
          </a:p>
          <a:p>
            <a:pPr marL="0" marR="71755" algn="just">
              <a:lnSpc>
                <a:spcPct val="115000"/>
              </a:lnSpc>
              <a:spcBef>
                <a:spcPts val="0"/>
              </a:spcBef>
              <a:spcAft>
                <a:spcPts val="0"/>
              </a:spcAft>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3858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90600"/>
            <a:ext cx="9220200" cy="6001643"/>
          </a:xfrm>
          <a:prstGeom prst="rect">
            <a:avLst/>
          </a:prstGeom>
        </p:spPr>
        <p:txBody>
          <a:bodyPr wrap="square">
            <a:spAutoFit/>
          </a:bodyPr>
          <a:lstStyle/>
          <a:p>
            <a:r>
              <a:rPr lang="sq-AL" sz="2400" dirty="0">
                <a:latin typeface="+mj-lt"/>
              </a:rPr>
              <a:t> </a:t>
            </a:r>
            <a:r>
              <a:rPr lang="sq-AL" sz="2400" b="1" dirty="0">
                <a:latin typeface="+mj-lt"/>
              </a:rPr>
              <a:t>a.</a:t>
            </a:r>
            <a:r>
              <a:rPr lang="en-US" sz="2400" dirty="0">
                <a:latin typeface="+mj-lt"/>
              </a:rPr>
              <a:t> </a:t>
            </a:r>
            <a:r>
              <a:rPr lang="sq-AL" sz="2400" dirty="0">
                <a:latin typeface="+mj-lt"/>
              </a:rPr>
              <a:t>shpie në ose përfshin dhënien e kontratës për shërbime (fituesit të konkursit i jepet kontrata për fazën pasuese të projektimit); </a:t>
            </a:r>
          </a:p>
          <a:p>
            <a:r>
              <a:rPr lang="sq-AL" sz="2400" dirty="0">
                <a:latin typeface="+mj-lt"/>
              </a:rPr>
              <a:t>ose </a:t>
            </a:r>
            <a:r>
              <a:rPr lang="sq-AL" sz="2400" b="1" dirty="0">
                <a:latin typeface="+mj-lt"/>
              </a:rPr>
              <a:t>b</a:t>
            </a:r>
            <a:r>
              <a:rPr lang="sq-AL" sz="2400" dirty="0">
                <a:latin typeface="+mj-lt"/>
              </a:rPr>
              <a:t>. </a:t>
            </a:r>
            <a:r>
              <a:rPr lang="en-US" sz="2400" dirty="0">
                <a:latin typeface="+mj-lt"/>
              </a:rPr>
              <a:t> </a:t>
            </a:r>
            <a:r>
              <a:rPr lang="sq-AL" sz="2400" dirty="0">
                <a:latin typeface="+mj-lt"/>
              </a:rPr>
              <a:t>shpie në shpërblime në të holla (fituesve u paguhen çmime dhe projekti më i mirë përdoret si bazë për </a:t>
            </a:r>
            <a:r>
              <a:rPr lang="sq-AL" sz="2400" dirty="0" err="1">
                <a:latin typeface="+mj-lt"/>
              </a:rPr>
              <a:t>specifikacionet</a:t>
            </a:r>
            <a:r>
              <a:rPr lang="sq-AL" sz="2400" dirty="0">
                <a:latin typeface="+mj-lt"/>
              </a:rPr>
              <a:t> teknike në aktivitetin pasues të prokurimit).</a:t>
            </a:r>
            <a:endParaRPr lang="en-US" sz="2400" dirty="0">
              <a:latin typeface="+mj-lt"/>
            </a:endParaRPr>
          </a:p>
          <a:p>
            <a:endParaRPr lang="en-US" sz="2400" dirty="0">
              <a:latin typeface="+mj-lt"/>
            </a:endParaRPr>
          </a:p>
          <a:p>
            <a:r>
              <a:rPr lang="sq-AL" sz="2400" dirty="0">
                <a:latin typeface="+mj-lt"/>
              </a:rPr>
              <a:t>Në rast të një procedure që shpie në ose përfshin dhënien e kontratës për shërbime “projektimi i detajuar”, Autoriteti Kontraktues do të kërkojë nga Operatorët ekonomik që t’i dorëzojnë propozimet e tyre, “ofertën financiare”, për projektimin e detajuar </a:t>
            </a:r>
            <a:r>
              <a:rPr lang="sq-AL" sz="2400" dirty="0" err="1">
                <a:latin typeface="+mj-lt"/>
              </a:rPr>
              <a:t>inxhinierik</a:t>
            </a:r>
            <a:r>
              <a:rPr lang="sq-AL" sz="2400" dirty="0">
                <a:latin typeface="+mj-lt"/>
              </a:rPr>
              <a:t> e cila do të jetë e mbyllur në zarf që përmban “Dokumentacionin e Kandidatit”. </a:t>
            </a:r>
            <a:endParaRPr lang="en-US" sz="2400" dirty="0">
              <a:latin typeface="+mj-lt"/>
            </a:endParaRPr>
          </a:p>
          <a:p>
            <a:r>
              <a:rPr lang="sq-AL" sz="2400" dirty="0"/>
              <a:t>Në këtë rast, autoriteti kontraktues në projektimin teknik do të specifikojë pikët e peshës së projektimit ideor dhe pikët e peshës së ofertës financiare. </a:t>
            </a:r>
            <a:endParaRPr lang="en-US" sz="2400" dirty="0">
              <a:latin typeface="+mj-lt"/>
            </a:endParaRPr>
          </a:p>
          <a:p>
            <a:endParaRPr lang="sq-AL" sz="2400" dirty="0">
              <a:latin typeface="+mj-lt"/>
            </a:endParaRPr>
          </a:p>
        </p:txBody>
      </p:sp>
      <p:sp>
        <p:nvSpPr>
          <p:cNvPr id="3" name="Rectangle 2"/>
          <p:cNvSpPr/>
          <p:nvPr/>
        </p:nvSpPr>
        <p:spPr>
          <a:xfrm>
            <a:off x="609600" y="228600"/>
            <a:ext cx="7772400" cy="523220"/>
          </a:xfrm>
          <a:prstGeom prst="rect">
            <a:avLst/>
          </a:prstGeom>
        </p:spPr>
        <p:txBody>
          <a:bodyPr wrap="square">
            <a:spAutoFit/>
          </a:bodyPr>
          <a:lstStyle/>
          <a:p>
            <a:pPr lvl="0" algn="ctr"/>
            <a:r>
              <a:rPr lang="sq-AL" sz="2800" b="1" i="1" dirty="0">
                <a:solidFill>
                  <a:srgbClr val="002060"/>
                </a:solidFill>
              </a:rPr>
              <a:t>Llojet e Konkursit t</a:t>
            </a:r>
            <a:r>
              <a:rPr lang="en-US" sz="2800" b="1" i="1" dirty="0">
                <a:solidFill>
                  <a:srgbClr val="002060"/>
                </a:solidFill>
              </a:rPr>
              <a:t>ë</a:t>
            </a:r>
            <a:r>
              <a:rPr lang="sq-AL" sz="2800" b="1" i="1" dirty="0">
                <a:solidFill>
                  <a:srgbClr val="002060"/>
                </a:solidFill>
              </a:rPr>
              <a:t> projektimit</a:t>
            </a:r>
            <a:r>
              <a:rPr lang="en-US" sz="2800" b="1" i="1" dirty="0">
                <a:solidFill>
                  <a:srgbClr val="002060"/>
                </a:solidFill>
              </a:rPr>
              <a:t> (2)</a:t>
            </a:r>
            <a:endParaRPr lang="en-US" sz="2800" b="1" dirty="0">
              <a:solidFill>
                <a:srgbClr val="002060"/>
              </a:solidFill>
            </a:endParaRPr>
          </a:p>
        </p:txBody>
      </p:sp>
    </p:spTree>
    <p:extLst>
      <p:ext uri="{BB962C8B-B14F-4D97-AF65-F5344CB8AC3E}">
        <p14:creationId xmlns:p14="http://schemas.microsoft.com/office/powerpoint/2010/main" val="32561738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n</a:t>
            </a:r>
            <a:r>
              <a:rPr lang="en-US" b="1" i="1" u="sng" dirty="0">
                <a:solidFill>
                  <a:srgbClr val="002060"/>
                </a:solidFill>
              </a:rPr>
              <a:t>ë</a:t>
            </a:r>
            <a:r>
              <a:rPr lang="sq-AL" b="1" i="1" u="sng" dirty="0">
                <a:solidFill>
                  <a:srgbClr val="002060"/>
                </a:solidFill>
              </a:rPr>
              <a:t> mënyrë tradicionale</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0" y="1625004"/>
            <a:ext cx="9144000" cy="4884414"/>
          </a:xfrm>
          <a:prstGeom prst="rect">
            <a:avLst/>
          </a:prstGeom>
        </p:spPr>
        <p:txBody>
          <a:bodyPr wrap="square">
            <a:spAutoFit/>
          </a:bodyPr>
          <a:lstStyle/>
          <a:p>
            <a:pPr marL="285750" indent="-285750">
              <a:buFont typeface="Wingdings" panose="05000000000000000000" pitchFamily="2" charset="2"/>
              <a:buChar char="q"/>
            </a:pPr>
            <a:r>
              <a:rPr lang="sq-AL" dirty="0"/>
              <a:t>Juria do ta organizojë procesin e vlerësimit në atë mënyrë që të sigurohet integriteti dhe paanësia e procedurës.</a:t>
            </a:r>
            <a:endParaRPr lang="en-US" dirty="0"/>
          </a:p>
          <a:p>
            <a:r>
              <a:rPr lang="sq-AL" dirty="0"/>
              <a:t> </a:t>
            </a:r>
            <a:endParaRPr lang="en-US" dirty="0"/>
          </a:p>
          <a:p>
            <a:pPr marL="285750" indent="-285750">
              <a:buFont typeface="Wingdings" panose="05000000000000000000" pitchFamily="2" charset="2"/>
              <a:buChar char="q"/>
            </a:pPr>
            <a:r>
              <a:rPr lang="sq-AL" dirty="0"/>
              <a:t>Juria do t’i vlerësojë projektet vetëm në bazë të kritereve të shënuara (</a:t>
            </a:r>
            <a:r>
              <a:rPr lang="sq-AL" b="1" dirty="0"/>
              <a:t>pikët e peshës të shënuara në Dosjen e Konkursit të Projektimit</a:t>
            </a:r>
            <a:r>
              <a:rPr lang="sq-AL" dirty="0"/>
              <a:t>).</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Juria do të bëjë përpjekje të arsyeshme për të arritur një </a:t>
            </a:r>
            <a:r>
              <a:rPr lang="sq-AL" b="1" dirty="0"/>
              <a:t>vendim me konsensus.</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Nëse nuk mund të arrihet një vendim me konsensus, secili anëtar i jurisë </a:t>
            </a:r>
            <a:r>
              <a:rPr lang="sq-AL" b="1" dirty="0"/>
              <a:t>do ta vlerësojë veçmas secilin projekt ideor dhe do të jep pikë (rezultat) për projektin ideor</a:t>
            </a:r>
            <a:r>
              <a:rPr lang="sq-AL" dirty="0"/>
              <a:t> </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Pikët përfundimtare për secilin projekt ideor realizohen duke i </a:t>
            </a:r>
            <a:r>
              <a:rPr lang="sq-AL" b="1" dirty="0"/>
              <a:t>mbledhur pikët nga të gjithë anëtarët e jurisë dhe duke i pjesëtuar me numrin e anëtarëve të jurisë.</a:t>
            </a:r>
            <a:endParaRPr lang="en-US" dirty="0"/>
          </a:p>
          <a:p>
            <a:pPr marL="285750" indent="-285750">
              <a:buFont typeface="Wingdings" panose="05000000000000000000" pitchFamily="2" charset="2"/>
              <a:buChar char="q"/>
            </a:pPr>
            <a:endParaRPr lang="en-US" dirty="0"/>
          </a:p>
          <a:p>
            <a:pPr marL="0" marR="71755" algn="just">
              <a:lnSpc>
                <a:spcPct val="115000"/>
              </a:lnSpc>
              <a:spcBef>
                <a:spcPts val="0"/>
              </a:spcBef>
              <a:spcAft>
                <a:spcPts val="0"/>
              </a:spcAft>
            </a:pPr>
            <a:endParaRPr lang="en-US" dirty="0">
              <a:latin typeface="Garamond" panose="02020404030301010803" pitchFamily="18" charset="0"/>
              <a:ea typeface="Calibri" panose="020F0502020204030204" pitchFamily="34" charset="0"/>
              <a:cs typeface="Arial" panose="020B0604020202020204" pitchFamily="34" charset="0"/>
            </a:endParaRPr>
          </a:p>
          <a:p>
            <a:pPr marL="0" marR="71755" algn="just">
              <a:lnSpc>
                <a:spcPct val="115000"/>
              </a:lnSpc>
              <a:spcBef>
                <a:spcPts val="0"/>
              </a:spcBef>
              <a:spcAft>
                <a:spcPts val="0"/>
              </a:spcAft>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21154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609600"/>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n</a:t>
            </a:r>
            <a:r>
              <a:rPr lang="en-US" b="1" i="1" u="sng" dirty="0">
                <a:solidFill>
                  <a:srgbClr val="002060"/>
                </a:solidFill>
              </a:rPr>
              <a:t>ë</a:t>
            </a:r>
            <a:r>
              <a:rPr lang="sq-AL" b="1" i="1" u="sng" dirty="0">
                <a:solidFill>
                  <a:srgbClr val="002060"/>
                </a:solidFill>
              </a:rPr>
              <a:t> mënyrë tradicionale</a:t>
            </a:r>
            <a:r>
              <a:rPr lang="en-US" b="1" i="1" u="sng" dirty="0">
                <a:solidFill>
                  <a:srgbClr val="002060"/>
                </a:solidFill>
              </a:rPr>
              <a:t> (2)</a:t>
            </a:r>
            <a:endParaRPr lang="en-US" altLang="en-US" sz="2400" b="1" dirty="0">
              <a:solidFill>
                <a:srgbClr val="002060"/>
              </a:solidFill>
              <a:ea typeface="Verdana" panose="020B0604030504040204" pitchFamily="34" charset="0"/>
              <a:cs typeface="Verdana" panose="020B060403050404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143000"/>
            <a:ext cx="6553200" cy="1676400"/>
          </a:xfrm>
          <a:prstGeom prst="rect">
            <a:avLst/>
          </a:prstGeom>
          <a:noFill/>
          <a:ln>
            <a:noFill/>
          </a:ln>
        </p:spPr>
      </p:pic>
      <p:sp>
        <p:nvSpPr>
          <p:cNvPr id="3" name="Rectangle 2"/>
          <p:cNvSpPr/>
          <p:nvPr/>
        </p:nvSpPr>
        <p:spPr>
          <a:xfrm>
            <a:off x="625436" y="3048000"/>
            <a:ext cx="7604164" cy="2640723"/>
          </a:xfrm>
          <a:prstGeom prst="rect">
            <a:avLst/>
          </a:prstGeom>
        </p:spPr>
        <p:txBody>
          <a:bodyPr wrap="square">
            <a:spAutoFit/>
          </a:bodyPr>
          <a:lstStyle/>
          <a:p>
            <a:pPr marL="0" marR="0" algn="just">
              <a:lnSpc>
                <a:spcPct val="115000"/>
              </a:lnSpc>
              <a:spcBef>
                <a:spcPts val="0"/>
              </a:spcBef>
              <a:spcAft>
                <a:spcPts val="0"/>
              </a:spcAft>
            </a:pP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Propozimi ideor që arrin rezultatin më të lartë </a:t>
            </a: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në pikë </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radhitet i pari </a:t>
            </a: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dhe projekti i dytë më pikë radhitet i dyti e kështu me radhë</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Vlerësimi i jurisë dhe radhitja përfundimtare e projekteve do të regjistrohet.</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Lista radhitëse e projekteve e krijuar nga </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juria pastaj do t’i dorëzohet Zyrtarit përgjegjës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Prokurimit. </a:t>
            </a: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87758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152400" y="609600"/>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ne mënyrë tradicionale</a:t>
            </a:r>
            <a:r>
              <a:rPr lang="en-US" b="1" i="1" u="sng" dirty="0">
                <a:solidFill>
                  <a:srgbClr val="002060"/>
                </a:solidFill>
              </a:rPr>
              <a:t> (3)</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3" name="Rectangle 2"/>
          <p:cNvSpPr/>
          <p:nvPr/>
        </p:nvSpPr>
        <p:spPr>
          <a:xfrm>
            <a:off x="685800" y="1295400"/>
            <a:ext cx="7604164" cy="1020921"/>
          </a:xfrm>
          <a:prstGeom prst="rect">
            <a:avLst/>
          </a:prstGeom>
        </p:spPr>
        <p:txBody>
          <a:bodyPr wrap="square">
            <a:spAutoFit/>
          </a:bodyPr>
          <a:lstStyle/>
          <a:p>
            <a:pPr marL="285750" marR="0" indent="-285750" algn="just">
              <a:lnSpc>
                <a:spcPct val="115000"/>
              </a:lnSpc>
              <a:spcBef>
                <a:spcPts val="0"/>
              </a:spcBef>
              <a:spcAft>
                <a:spcPts val="0"/>
              </a:spcAft>
              <a:buFont typeface="Wingdings" panose="05000000000000000000" pitchFamily="2" charset="2"/>
              <a:buChar char="q"/>
            </a:pPr>
            <a:r>
              <a:rPr lang="sq-AL" dirty="0"/>
              <a:t>Zyrtari i Prokurimit, duhet q</a:t>
            </a:r>
            <a:r>
              <a:rPr lang="en-US" dirty="0"/>
              <a:t>ë</a:t>
            </a:r>
            <a:r>
              <a:rPr lang="sq-AL" dirty="0"/>
              <a:t> t</a:t>
            </a:r>
            <a:r>
              <a:rPr lang="en-US" dirty="0"/>
              <a:t>ë</a:t>
            </a:r>
            <a:r>
              <a:rPr lang="sq-AL" dirty="0"/>
              <a:t> përgatitë Formularin B58 “</a:t>
            </a:r>
            <a:r>
              <a:rPr lang="sq-AL" b="1" i="1" dirty="0"/>
              <a:t>Njoftimin mbi vendimin e AK</a:t>
            </a:r>
            <a:r>
              <a:rPr lang="sq-AL" dirty="0"/>
              <a:t>” dhe ta ngrit</a:t>
            </a:r>
            <a:r>
              <a:rPr lang="en-US" dirty="0"/>
              <a:t>ë</a:t>
            </a:r>
            <a:r>
              <a:rPr lang="sq-AL" dirty="0"/>
              <a:t> n</a:t>
            </a:r>
            <a:r>
              <a:rPr lang="en-US" dirty="0"/>
              <a:t>ë</a:t>
            </a:r>
            <a:r>
              <a:rPr lang="sq-AL" dirty="0"/>
              <a:t> platform</a:t>
            </a:r>
            <a:r>
              <a:rPr lang="en-US" dirty="0"/>
              <a:t>ë</a:t>
            </a:r>
            <a:r>
              <a:rPr lang="sq-AL" dirty="0"/>
              <a:t> t</a:t>
            </a:r>
            <a:r>
              <a:rPr lang="en-US" dirty="0"/>
              <a:t>ë</a:t>
            </a:r>
            <a:r>
              <a:rPr lang="sq-AL" dirty="0"/>
              <a:t> prokurimit elektronik</a:t>
            </a:r>
            <a:endParaRPr lang="en-US" dirty="0"/>
          </a:p>
        </p:txBody>
      </p:sp>
      <p:pic>
        <p:nvPicPr>
          <p:cNvPr id="5" name="Picture 4"/>
          <p:cNvPicPr/>
          <p:nvPr/>
        </p:nvPicPr>
        <p:blipFill>
          <a:blip r:embed="rId2"/>
          <a:stretch>
            <a:fillRect/>
          </a:stretch>
        </p:blipFill>
        <p:spPr>
          <a:xfrm>
            <a:off x="868382" y="2544921"/>
            <a:ext cx="7239000" cy="2966720"/>
          </a:xfrm>
          <a:prstGeom prst="rect">
            <a:avLst/>
          </a:prstGeom>
        </p:spPr>
      </p:pic>
      <p:sp>
        <p:nvSpPr>
          <p:cNvPr id="6" name="Rectangle 5"/>
          <p:cNvSpPr/>
          <p:nvPr/>
        </p:nvSpPr>
        <p:spPr>
          <a:xfrm>
            <a:off x="770558" y="5334000"/>
            <a:ext cx="7604164" cy="729430"/>
          </a:xfrm>
          <a:prstGeom prst="rect">
            <a:avLst/>
          </a:prstGeom>
        </p:spPr>
        <p:txBody>
          <a:bodyPr wrap="square">
            <a:spAutoFit/>
          </a:bodyPr>
          <a:lstStyle/>
          <a:p>
            <a:pPr marL="285750" marR="0" indent="-285750" algn="just">
              <a:lnSpc>
                <a:spcPct val="115000"/>
              </a:lnSpc>
              <a:spcBef>
                <a:spcPts val="0"/>
              </a:spcBef>
              <a:spcAft>
                <a:spcPts val="0"/>
              </a:spcAft>
              <a:buFont typeface="Wingdings" panose="05000000000000000000" pitchFamily="2" charset="2"/>
              <a:buChar char="q"/>
            </a:pP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r>
              <a:rPr lang="sq-AL" dirty="0"/>
              <a:t>pres skadimin e intervalit</a:t>
            </a:r>
            <a:r>
              <a:rPr lang="en-US" dirty="0"/>
              <a:t> </a:t>
            </a:r>
            <a:r>
              <a:rPr lang="en-US" dirty="0" err="1"/>
              <a:t>ankimor</a:t>
            </a: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12982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609600"/>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err="1">
                <a:solidFill>
                  <a:srgbClr val="002060"/>
                </a:solidFill>
              </a:rPr>
              <a:t>Lloji</a:t>
            </a:r>
            <a:r>
              <a:rPr lang="en-US" b="1" i="1" u="sng" dirty="0">
                <a:solidFill>
                  <a:srgbClr val="002060"/>
                </a:solidFill>
              </a:rPr>
              <a:t> 1</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3" name="Rectangle 2"/>
          <p:cNvSpPr/>
          <p:nvPr/>
        </p:nvSpPr>
        <p:spPr>
          <a:xfrm>
            <a:off x="0" y="1219200"/>
            <a:ext cx="9144000" cy="4801314"/>
          </a:xfrm>
          <a:prstGeom prst="rect">
            <a:avLst/>
          </a:prstGeom>
        </p:spPr>
        <p:txBody>
          <a:bodyPr wrap="square">
            <a:spAutoFit/>
          </a:bodyPr>
          <a:lstStyle/>
          <a:p>
            <a:pPr marL="285750" indent="-285750">
              <a:buFont typeface="Wingdings" panose="05000000000000000000" pitchFamily="2" charset="2"/>
              <a:buChar char="q"/>
            </a:pPr>
            <a:r>
              <a:rPr lang="en-US" dirty="0" err="1"/>
              <a:t>Më</a:t>
            </a:r>
            <a:r>
              <a:rPr lang="en-US" dirty="0"/>
              <a:t> pas, </a:t>
            </a:r>
            <a:r>
              <a:rPr lang="sq-AL" dirty="0"/>
              <a:t>Komisioni Vlerësues së pari do ta vlerësojë përshtatshmërinë e kandidatit dhe pastaj ofertën financiare. </a:t>
            </a:r>
            <a:endParaRPr lang="en-US" dirty="0"/>
          </a:p>
          <a:p>
            <a:r>
              <a:rPr lang="sq-AL" dirty="0"/>
              <a:t> </a:t>
            </a:r>
            <a:endParaRPr lang="en-US" dirty="0"/>
          </a:p>
          <a:p>
            <a:pPr marL="285750" indent="-285750">
              <a:buFont typeface="Wingdings" panose="05000000000000000000" pitchFamily="2" charset="2"/>
              <a:buChar char="q"/>
            </a:pPr>
            <a:r>
              <a:rPr lang="sq-AL" b="1" dirty="0"/>
              <a:t>Nuk ka hapje publike. </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Nëse kandidati, projekti i të cilit radhitet si më i miri “i pari” nga Juria, nuk është i përgjegjshëm atëherë projekti përkatës do të refuzohet dhe i dyti do të </a:t>
            </a:r>
            <a:r>
              <a:rPr lang="sq-AL" b="1" dirty="0"/>
              <a:t>radhitet si më i miri “i pari”</a:t>
            </a:r>
            <a:r>
              <a:rPr lang="sq-AL" dirty="0"/>
              <a:t>. </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Propozimit me çmimin më të ulët do ti epet  rezultati financiar 100 pik</a:t>
            </a:r>
            <a:r>
              <a:rPr lang="en-US" dirty="0"/>
              <a:t>ë</a:t>
            </a:r>
            <a:r>
              <a:rPr lang="sq-AL" dirty="0"/>
              <a:t> si dhe propozimet tjera marrin rezultate financiare që janë reciprokisht proporcionale me çmimet e tyre të ofruara. Rezultati i peshuar i propozimit financiar duhet të specifikohet në D</a:t>
            </a:r>
            <a:r>
              <a:rPr lang="en-US" dirty="0"/>
              <a:t>T</a:t>
            </a:r>
          </a:p>
          <a:p>
            <a:endParaRPr lang="en-US" dirty="0"/>
          </a:p>
          <a:p>
            <a:pPr marL="285750" indent="-285750">
              <a:buFont typeface="Wingdings" panose="05000000000000000000" pitchFamily="2" charset="2"/>
              <a:buChar char="q"/>
            </a:pPr>
            <a:r>
              <a:rPr lang="sq-AL" dirty="0"/>
              <a:t>Pikët totale do të realizohen duke mbledhur pikët e peshës të projektimit ideor dhe pik</a:t>
            </a:r>
            <a:r>
              <a:rPr lang="en-US" dirty="0"/>
              <a:t>ë</a:t>
            </a:r>
            <a:r>
              <a:rPr lang="sq-AL" dirty="0"/>
              <a:t>t e peshës së ofertës financiare </a:t>
            </a:r>
            <a:endParaRPr lang="en-US" dirty="0"/>
          </a:p>
          <a:p>
            <a:pPr marL="285750" indent="-285750">
              <a:buFont typeface="Wingdings" panose="05000000000000000000" pitchFamily="2" charset="2"/>
              <a:buChar char="q"/>
            </a:pP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938553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a:solidFill>
                  <a:srgbClr val="002060"/>
                </a:solidFill>
              </a:rPr>
              <a:t>LLOJI 1 (2)</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3" name="Rectangle 2"/>
          <p:cNvSpPr/>
          <p:nvPr/>
        </p:nvSpPr>
        <p:spPr>
          <a:xfrm>
            <a:off x="685800" y="1524000"/>
            <a:ext cx="7604164" cy="2585323"/>
          </a:xfrm>
          <a:prstGeom prst="rect">
            <a:avLst/>
          </a:prstGeom>
        </p:spPr>
        <p:txBody>
          <a:bodyPr wrap="square">
            <a:spAutoFit/>
          </a:bodyPr>
          <a:lstStyle/>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Propozimit me çmimin më të ulët do ti epet  rezultati financiar 100 pik</a:t>
            </a:r>
            <a:r>
              <a:rPr lang="en-US" dirty="0"/>
              <a:t>ë</a:t>
            </a:r>
            <a:r>
              <a:rPr lang="sq-AL" dirty="0"/>
              <a:t> si dhe propozimet tjera marrin rezultate financiare që janë reciprokisht proporcionale me çmimet e tyre të ofruara. Rezultati i peshuar i propozimit financiar duhet të specifikohet në D</a:t>
            </a:r>
            <a:r>
              <a:rPr lang="en-US" dirty="0"/>
              <a:t>T</a:t>
            </a:r>
          </a:p>
          <a:p>
            <a:endParaRPr lang="en-US" dirty="0"/>
          </a:p>
          <a:p>
            <a:pPr marL="285750" indent="-285750">
              <a:buFont typeface="Wingdings" panose="05000000000000000000" pitchFamily="2" charset="2"/>
              <a:buChar char="q"/>
            </a:pPr>
            <a:r>
              <a:rPr lang="sq-AL" dirty="0"/>
              <a:t>Pikët totale do të realizohen duke mbledhur pikët e peshës të projektimit ideor dhe pik</a:t>
            </a:r>
            <a:r>
              <a:rPr lang="en-US" dirty="0"/>
              <a:t>ë</a:t>
            </a:r>
            <a:r>
              <a:rPr lang="sq-AL" dirty="0"/>
              <a:t>t e peshës së ofertës financiare </a:t>
            </a:r>
            <a:endParaRPr lang="en-US" dirty="0"/>
          </a:p>
          <a:p>
            <a:pPr marL="285750" indent="-285750">
              <a:buFont typeface="Wingdings" panose="05000000000000000000" pitchFamily="2" charset="2"/>
              <a:buChar char="q"/>
            </a:pP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418849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err="1">
                <a:solidFill>
                  <a:srgbClr val="002060"/>
                </a:solidFill>
              </a:rPr>
              <a:t>Lloji</a:t>
            </a:r>
            <a:r>
              <a:rPr lang="en-US" b="1" i="1" u="sng" dirty="0">
                <a:solidFill>
                  <a:srgbClr val="002060"/>
                </a:solidFill>
              </a:rPr>
              <a:t> 1 (3)</a:t>
            </a:r>
            <a:endParaRPr lang="en-US" sz="2400" b="1" i="1" u="sng" dirty="0">
              <a:solidFill>
                <a:srgbClr val="002060"/>
              </a:solidFill>
              <a:ea typeface="Verdana" panose="020B0604030504040204" pitchFamily="34" charset="0"/>
              <a:cs typeface="Verdana" panose="020B0604030504040204" pitchFamily="34" charset="0"/>
            </a:endParaRPr>
          </a:p>
          <a:p>
            <a:pPr algn="ctr" eaLnBrk="1" hangingPunct="1"/>
            <a:endParaRPr lang="en-US" sz="2400" b="1" i="1" u="sng" dirty="0">
              <a:solidFill>
                <a:srgbClr val="FF0000"/>
              </a:solidFill>
              <a:ea typeface="Verdana" panose="020B0604030504040204" pitchFamily="34" charset="0"/>
              <a:cs typeface="Verdana" panose="020B0604030504040204" pitchFamily="34" charset="0"/>
            </a:endParaRPr>
          </a:p>
          <a:p>
            <a:pPr eaLnBrk="1" hangingPunct="1"/>
            <a:r>
              <a:rPr lang="sq-AL" sz="2400" b="1" i="1" u="sng" dirty="0">
                <a:ea typeface="Verdana" panose="020B0604030504040204" pitchFamily="34" charset="0"/>
                <a:cs typeface="Verdana" panose="020B0604030504040204" pitchFamily="34" charset="0"/>
              </a:rPr>
              <a:t>shembull</a:t>
            </a:r>
            <a:endParaRPr lang="sq-AL" b="1" i="1" u="sng" dirty="0"/>
          </a:p>
        </p:txBody>
      </p:sp>
      <p:graphicFrame>
        <p:nvGraphicFramePr>
          <p:cNvPr id="5" name="Table 4"/>
          <p:cNvGraphicFramePr>
            <a:graphicFrameLocks noGrp="1"/>
          </p:cNvGraphicFramePr>
          <p:nvPr>
            <p:extLst>
              <p:ext uri="{D42A27DB-BD31-4B8C-83A1-F6EECF244321}">
                <p14:modId xmlns:p14="http://schemas.microsoft.com/office/powerpoint/2010/main" val="1519587367"/>
              </p:ext>
            </p:extLst>
          </p:nvPr>
        </p:nvGraphicFramePr>
        <p:xfrm>
          <a:off x="914399" y="2133601"/>
          <a:ext cx="7315201" cy="2740053"/>
        </p:xfrm>
        <a:graphic>
          <a:graphicData uri="http://schemas.openxmlformats.org/drawingml/2006/table">
            <a:tbl>
              <a:tblPr firstRow="1" firstCol="1" bandRow="1"/>
              <a:tblGrid>
                <a:gridCol w="833604">
                  <a:extLst>
                    <a:ext uri="{9D8B030D-6E8A-4147-A177-3AD203B41FA5}">
                      <a16:colId xmlns:a16="http://schemas.microsoft.com/office/drawing/2014/main" val="3933350949"/>
                    </a:ext>
                  </a:extLst>
                </a:gridCol>
                <a:gridCol w="774060">
                  <a:extLst>
                    <a:ext uri="{9D8B030D-6E8A-4147-A177-3AD203B41FA5}">
                      <a16:colId xmlns:a16="http://schemas.microsoft.com/office/drawing/2014/main" val="758506275"/>
                    </a:ext>
                  </a:extLst>
                </a:gridCol>
                <a:gridCol w="1548122">
                  <a:extLst>
                    <a:ext uri="{9D8B030D-6E8A-4147-A177-3AD203B41FA5}">
                      <a16:colId xmlns:a16="http://schemas.microsoft.com/office/drawing/2014/main" val="3768971939"/>
                    </a:ext>
                  </a:extLst>
                </a:gridCol>
                <a:gridCol w="666882">
                  <a:extLst>
                    <a:ext uri="{9D8B030D-6E8A-4147-A177-3AD203B41FA5}">
                      <a16:colId xmlns:a16="http://schemas.microsoft.com/office/drawing/2014/main" val="1983094689"/>
                    </a:ext>
                  </a:extLst>
                </a:gridCol>
                <a:gridCol w="1536212">
                  <a:extLst>
                    <a:ext uri="{9D8B030D-6E8A-4147-A177-3AD203B41FA5}">
                      <a16:colId xmlns:a16="http://schemas.microsoft.com/office/drawing/2014/main" val="748668286"/>
                    </a:ext>
                  </a:extLst>
                </a:gridCol>
                <a:gridCol w="1250404">
                  <a:extLst>
                    <a:ext uri="{9D8B030D-6E8A-4147-A177-3AD203B41FA5}">
                      <a16:colId xmlns:a16="http://schemas.microsoft.com/office/drawing/2014/main" val="1588245493"/>
                    </a:ext>
                  </a:extLst>
                </a:gridCol>
                <a:gridCol w="705917">
                  <a:extLst>
                    <a:ext uri="{9D8B030D-6E8A-4147-A177-3AD203B41FA5}">
                      <a16:colId xmlns:a16="http://schemas.microsoft.com/office/drawing/2014/main" val="2741393761"/>
                    </a:ext>
                  </a:extLst>
                </a:gridCol>
              </a:tblGrid>
              <a:tr h="990599">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Propozimi</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Pik</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t totale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 TP</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Pik</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t totale t</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 projektit</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just">
                        <a:lnSpc>
                          <a:spcPct val="115000"/>
                        </a:lnSpc>
                        <a:spcBef>
                          <a:spcPts val="1200"/>
                        </a:spcBef>
                        <a:spcAft>
                          <a:spcPts val="0"/>
                        </a:spcAft>
                      </a:pPr>
                      <a:r>
                        <a:rPr lang="sq-AL" sz="1800" i="1" dirty="0" err="1">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Nt</a:t>
                      </a:r>
                      <a:r>
                        <a:rPr lang="sq-AL" sz="1800"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 =100xT/</a:t>
                      </a:r>
                      <a:r>
                        <a:rPr lang="sq-AL" sz="1800" i="1" dirty="0" err="1">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Tm</a:t>
                      </a:r>
                      <a:r>
                        <a:rPr lang="sq-AL" sz="1800"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 </a:t>
                      </a:r>
                      <a:r>
                        <a:rPr lang="sq-AL" sz="1800" b="1"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x 70%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Çmimi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Pik</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t totale FP</a:t>
                      </a:r>
                      <a:r>
                        <a:rPr lang="sq-AL" sz="1800"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just">
                        <a:lnSpc>
                          <a:spcPct val="115000"/>
                        </a:lnSpc>
                        <a:spcBef>
                          <a:spcPts val="1200"/>
                        </a:spcBef>
                        <a:spcAft>
                          <a:spcPts val="0"/>
                        </a:spcAft>
                      </a:pPr>
                      <a:r>
                        <a:rPr lang="sq-AL" sz="1800"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Nf =100xFm/F x </a:t>
                      </a:r>
                      <a:r>
                        <a:rPr lang="sq-AL" sz="1800" b="1"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30%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Pik</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t totale TP+FP</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Renditja</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105169"/>
                  </a:ext>
                </a:extLst>
              </a:tr>
              <a:tr h="441927">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A</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65</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65</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5000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30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95</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en-GB"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1</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173779"/>
                  </a:ext>
                </a:extLst>
              </a:tr>
              <a:tr h="441927">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B</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70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70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7000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21.42</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91.42</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en-GB"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2</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6116572"/>
                  </a:ext>
                </a:extLst>
              </a:tr>
              <a:tr h="441927">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C</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60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60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6000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25</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85</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3</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7902175"/>
                  </a:ext>
                </a:extLst>
              </a:tr>
            </a:tbl>
          </a:graphicData>
        </a:graphic>
      </p:graphicFrame>
    </p:spTree>
    <p:extLst>
      <p:ext uri="{BB962C8B-B14F-4D97-AF65-F5344CB8AC3E}">
        <p14:creationId xmlns:p14="http://schemas.microsoft.com/office/powerpoint/2010/main" val="37121840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err="1">
                <a:solidFill>
                  <a:srgbClr val="002060"/>
                </a:solidFill>
              </a:rPr>
              <a:t>Lloji</a:t>
            </a:r>
            <a:r>
              <a:rPr lang="en-US" b="1" i="1" u="sng" dirty="0">
                <a:solidFill>
                  <a:srgbClr val="002060"/>
                </a:solidFill>
              </a:rPr>
              <a:t> 1 (4)</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381000" y="1752600"/>
            <a:ext cx="8229600" cy="4233467"/>
          </a:xfrm>
          <a:prstGeom prst="rect">
            <a:avLst/>
          </a:prstGeom>
        </p:spPr>
        <p:txBody>
          <a:bodyPr wrap="square">
            <a:spAutoFit/>
          </a:bodyPr>
          <a:lstStyle/>
          <a:p>
            <a:pPr marL="285750" marR="0" indent="-285750" algn="just">
              <a:lnSpc>
                <a:spcPct val="115000"/>
              </a:lnSpc>
              <a:spcBef>
                <a:spcPts val="0"/>
              </a:spcBef>
              <a:spcAft>
                <a:spcPts val="0"/>
              </a:spcAft>
              <a:buFont typeface="Wingdings" panose="05000000000000000000" pitchFamily="2" charset="2"/>
              <a:buChar char="q"/>
            </a:pP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Pas përfundimit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procesit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hapjes dhe vlerësimit, ZP duhet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regjistroj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dhënat n</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platformën elektronike nga procesi i hapjes dhe vlerësimit n</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mënyr</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q</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mundësoj vazhdimin e procesit n</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sistem</a:t>
            </a: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r>
              <a:rPr lang="sq-AL" dirty="0">
                <a:latin typeface="Arial" panose="020B0604020202020204" pitchFamily="34" charset="0"/>
                <a:ea typeface="Calibri" panose="020F0502020204030204" pitchFamily="34" charset="0"/>
                <a:cs typeface="Arial" panose="020B0604020202020204" pitchFamily="34" charset="0"/>
              </a:rPr>
              <a:t>Zyrtari i Prokurimit, duhet q</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përgatitë Formularin B58 “</a:t>
            </a:r>
            <a:r>
              <a:rPr lang="sq-AL" b="1" i="1" dirty="0">
                <a:latin typeface="Arial" panose="020B0604020202020204" pitchFamily="34" charset="0"/>
                <a:ea typeface="Calibri" panose="020F0502020204030204" pitchFamily="34" charset="0"/>
                <a:cs typeface="Arial" panose="020B0604020202020204" pitchFamily="34" charset="0"/>
              </a:rPr>
              <a:t>Njoftimin mbi vendimin e AK</a:t>
            </a:r>
            <a:r>
              <a:rPr lang="sq-AL" dirty="0">
                <a:latin typeface="Arial" panose="020B0604020202020204" pitchFamily="34" charset="0"/>
                <a:ea typeface="Calibri" panose="020F0502020204030204" pitchFamily="34" charset="0"/>
                <a:cs typeface="Arial" panose="020B0604020202020204" pitchFamily="34" charset="0"/>
              </a:rPr>
              <a:t>” dhe ta ngrit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n</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platform</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prokurimit elektronik  </a:t>
            </a: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r>
              <a:rPr lang="en-US" dirty="0">
                <a:latin typeface="Arial" panose="020B0604020202020204" pitchFamily="34" charset="0"/>
                <a:ea typeface="Calibri" panose="020F0502020204030204" pitchFamily="34" charset="0"/>
                <a:cs typeface="Arial" panose="020B0604020202020204" pitchFamily="34" charset="0"/>
              </a:rPr>
              <a:t>P</a:t>
            </a:r>
            <a:r>
              <a:rPr lang="sq-AL" dirty="0">
                <a:latin typeface="Arial" panose="020B0604020202020204" pitchFamily="34" charset="0"/>
                <a:ea typeface="Calibri" panose="020F0502020204030204" pitchFamily="34" charset="0"/>
                <a:cs typeface="Arial" panose="020B0604020202020204" pitchFamily="34" charset="0"/>
              </a:rPr>
              <a:t>res skadimin e intervalit</a:t>
            </a:r>
            <a:r>
              <a:rPr lang="sq-AL" i="1" dirty="0">
                <a:latin typeface="Arial" panose="020B0604020202020204" pitchFamily="34" charset="0"/>
                <a:ea typeface="Calibri" panose="020F0502020204030204" pitchFamily="34" charset="0"/>
                <a:cs typeface="Arial" panose="020B0604020202020204" pitchFamily="34" charset="0"/>
              </a:rPr>
              <a:t>, gjatë të cilit ofertuesit mund të kërkojnë shqyrtimin e vendimit</a:t>
            </a:r>
            <a:endParaRPr lang="en-US" i="1" dirty="0">
              <a:latin typeface="Arial" panose="020B0604020202020204" pitchFamily="34" charset="0"/>
              <a:ea typeface="Calibri" panose="020F0502020204030204" pitchFamily="34" charset="0"/>
              <a:cs typeface="Arial" panose="020B0604020202020204" pitchFamily="34" charset="0"/>
            </a:endParaRPr>
          </a:p>
          <a:p>
            <a:pPr marR="0" algn="just">
              <a:lnSpc>
                <a:spcPct val="115000"/>
              </a:lnSpc>
              <a:spcBef>
                <a:spcPts val="0"/>
              </a:spcBef>
              <a:spcAft>
                <a:spcPts val="0"/>
              </a:spcAft>
            </a:pP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r>
              <a:rPr lang="sq-AL" dirty="0">
                <a:latin typeface="Arial" panose="020B0604020202020204" pitchFamily="34" charset="0"/>
                <a:ea typeface="Calibri" panose="020F0502020204030204" pitchFamily="34" charset="0"/>
                <a:cs typeface="Arial" panose="020B0604020202020204" pitchFamily="34" charset="0"/>
              </a:rPr>
              <a:t>Pas skadimit 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periudhës s</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ankesave ZP duhet 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përgatisë </a:t>
            </a:r>
            <a:r>
              <a:rPr lang="sq-AL" b="1" dirty="0">
                <a:latin typeface="Arial" panose="020B0604020202020204" pitchFamily="34" charset="0"/>
                <a:ea typeface="Calibri" panose="020F0502020204030204" pitchFamily="34" charset="0"/>
                <a:cs typeface="Arial" panose="020B0604020202020204" pitchFamily="34" charset="0"/>
              </a:rPr>
              <a:t>Njoftimin mbi rezultatin e Konkursit t</a:t>
            </a:r>
            <a:r>
              <a:rPr lang="en-US" b="1" dirty="0">
                <a:latin typeface="Arial" panose="020B0604020202020204" pitchFamily="34" charset="0"/>
                <a:ea typeface="Calibri" panose="020F0502020204030204" pitchFamily="34" charset="0"/>
                <a:cs typeface="Arial" panose="020B0604020202020204" pitchFamily="34" charset="0"/>
              </a:rPr>
              <a:t>ë</a:t>
            </a:r>
            <a:r>
              <a:rPr lang="sq-AL" b="1" dirty="0">
                <a:latin typeface="Arial" panose="020B0604020202020204" pitchFamily="34" charset="0"/>
                <a:ea typeface="Calibri" panose="020F0502020204030204" pitchFamily="34" charset="0"/>
                <a:cs typeface="Arial" panose="020B0604020202020204" pitchFamily="34" charset="0"/>
              </a:rPr>
              <a:t> projektimit, duke përdorur formularin B09</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latin typeface="Garamond" panose="02020404030301010803" pitchFamily="18" charset="0"/>
                <a:ea typeface="Calibri" panose="020F0502020204030204" pitchFamily="34" charset="0"/>
                <a:cs typeface="Times New Roman" panose="02020603050405020304" pitchFamily="18" charset="0"/>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41591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err="1">
                <a:solidFill>
                  <a:srgbClr val="002060"/>
                </a:solidFill>
              </a:rPr>
              <a:t>Lloji</a:t>
            </a:r>
            <a:r>
              <a:rPr lang="en-US" b="1" i="1" u="sng" dirty="0">
                <a:solidFill>
                  <a:srgbClr val="002060"/>
                </a:solidFill>
              </a:rPr>
              <a:t> 1 (5)</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0" y="1752600"/>
            <a:ext cx="9144000" cy="3457870"/>
          </a:xfrm>
          <a:prstGeom prst="rect">
            <a:avLst/>
          </a:prstGeom>
        </p:spPr>
        <p:txBody>
          <a:bodyPr wrap="square">
            <a:spAutoFit/>
          </a:bodyPr>
          <a:lstStyle/>
          <a:p>
            <a:r>
              <a:rPr lang="sq-AL" dirty="0"/>
              <a:t>M</a:t>
            </a:r>
            <a:r>
              <a:rPr lang="en-US" dirty="0"/>
              <a:t>ë</a:t>
            </a:r>
            <a:r>
              <a:rPr lang="sq-AL" dirty="0"/>
              <a:t> pas, ZP </a:t>
            </a:r>
            <a:endParaRPr lang="en-US" dirty="0"/>
          </a:p>
          <a:p>
            <a:endParaRPr lang="en-US" dirty="0"/>
          </a:p>
          <a:p>
            <a:pPr marL="285750" lvl="0" indent="-285750">
              <a:buFont typeface="Wingdings" panose="05000000000000000000" pitchFamily="2" charset="2"/>
              <a:buChar char="q"/>
            </a:pPr>
            <a:r>
              <a:rPr lang="sq-AL" dirty="0"/>
              <a:t>duhet t</a:t>
            </a:r>
            <a:r>
              <a:rPr lang="en-US" dirty="0"/>
              <a:t>ë</a:t>
            </a:r>
            <a:r>
              <a:rPr lang="sq-AL" dirty="0"/>
              <a:t> udhëheq,  përmes platformës elektronike, procedurën e negociuar pa publikimin t</a:t>
            </a:r>
            <a:r>
              <a:rPr lang="en-US" dirty="0"/>
              <a:t>ë</a:t>
            </a:r>
            <a:r>
              <a:rPr lang="sq-AL" dirty="0"/>
              <a:t> njoftimit për kontratë, </a:t>
            </a:r>
            <a:r>
              <a:rPr lang="sq-AL" b="1" dirty="0"/>
              <a:t>për projektin e detajuar</a:t>
            </a:r>
            <a:r>
              <a:rPr lang="sq-AL" dirty="0"/>
              <a:t>, me </a:t>
            </a:r>
            <a:r>
              <a:rPr lang="sq-AL" b="1" dirty="0"/>
              <a:t>kandidatin e renditur n</a:t>
            </a:r>
            <a:r>
              <a:rPr lang="en-US" b="1" dirty="0"/>
              <a:t>ë</a:t>
            </a:r>
            <a:r>
              <a:rPr lang="sq-AL" b="1" dirty="0"/>
              <a:t> vendin e par</a:t>
            </a:r>
            <a:r>
              <a:rPr lang="en-US" b="1" dirty="0"/>
              <a:t>ë</a:t>
            </a:r>
            <a:r>
              <a:rPr lang="sq-AL" dirty="0"/>
              <a:t> n</a:t>
            </a:r>
            <a:r>
              <a:rPr lang="en-US" dirty="0"/>
              <a:t>ë</a:t>
            </a:r>
            <a:r>
              <a:rPr lang="sq-AL" dirty="0"/>
              <a:t> përputhje me nenin 35.2.3 (i) (</a:t>
            </a:r>
            <a:r>
              <a:rPr lang="sq-AL" b="1" dirty="0"/>
              <a:t>t</a:t>
            </a:r>
            <a:r>
              <a:rPr lang="en-US" b="1" dirty="0"/>
              <a:t>ë</a:t>
            </a:r>
            <a:r>
              <a:rPr lang="sq-AL" b="1" dirty="0"/>
              <a:t> negocioje, t</a:t>
            </a:r>
            <a:r>
              <a:rPr lang="en-US" b="1" dirty="0"/>
              <a:t>ë</a:t>
            </a:r>
            <a:r>
              <a:rPr lang="sq-AL" b="1" dirty="0"/>
              <a:t> publikoj Njoftimin për dhënie t</a:t>
            </a:r>
            <a:r>
              <a:rPr lang="en-US" b="1" dirty="0"/>
              <a:t>ë</a:t>
            </a:r>
            <a:r>
              <a:rPr lang="sq-AL" b="1" dirty="0"/>
              <a:t> kontratës dhe Njoftimin për nënshkrim t</a:t>
            </a:r>
            <a:r>
              <a:rPr lang="en-US" b="1" dirty="0"/>
              <a:t>ë</a:t>
            </a:r>
            <a:r>
              <a:rPr lang="sq-AL" b="1" dirty="0"/>
              <a:t> kontratës</a:t>
            </a:r>
            <a:r>
              <a:rPr lang="sq-AL" dirty="0"/>
              <a:t>) </a:t>
            </a:r>
            <a:endParaRPr lang="en-US" dirty="0"/>
          </a:p>
          <a:p>
            <a:pPr lvl="0"/>
            <a:endParaRPr lang="en-US" dirty="0"/>
          </a:p>
          <a:p>
            <a:pPr marL="285750" lvl="0" indent="-285750">
              <a:buFont typeface="Wingdings" panose="05000000000000000000" pitchFamily="2" charset="2"/>
              <a:buChar char="q"/>
            </a:pPr>
            <a:r>
              <a:rPr lang="sq-AL" dirty="0"/>
              <a:t>duhet t</a:t>
            </a:r>
            <a:r>
              <a:rPr lang="en-US" dirty="0"/>
              <a:t>ë </a:t>
            </a:r>
            <a:r>
              <a:rPr lang="sq-AL" dirty="0"/>
              <a:t>nënshkruaj marrëveshje për shpërblim me 2 kandidat</a:t>
            </a:r>
            <a:r>
              <a:rPr lang="en-US" dirty="0"/>
              <a:t>ë</a:t>
            </a:r>
            <a:r>
              <a:rPr lang="sq-AL" dirty="0"/>
              <a:t>t t</a:t>
            </a:r>
            <a:r>
              <a:rPr lang="en-US" dirty="0"/>
              <a:t>ë</a:t>
            </a:r>
            <a:r>
              <a:rPr lang="sq-AL" dirty="0"/>
              <a:t> cilët kan</a:t>
            </a:r>
            <a:r>
              <a:rPr lang="en-US" dirty="0"/>
              <a:t>ë</a:t>
            </a:r>
            <a:r>
              <a:rPr lang="sq-AL" dirty="0"/>
              <a:t> fituat vendin e 2 dhe t</a:t>
            </a:r>
            <a:r>
              <a:rPr lang="en-US" dirty="0"/>
              <a:t>ë</a:t>
            </a:r>
            <a:r>
              <a:rPr lang="sq-AL" dirty="0"/>
              <a:t> 3, dhe t</a:t>
            </a:r>
            <a:r>
              <a:rPr lang="en-US" dirty="0"/>
              <a:t>ë</a:t>
            </a:r>
            <a:r>
              <a:rPr lang="sq-AL" dirty="0"/>
              <a:t> procedoj me pagesa </a:t>
            </a:r>
            <a:r>
              <a:rPr lang="sq-AL" b="1" dirty="0"/>
              <a:t>(shih Aneksin 2 shembull i një marrëveshjeje)</a:t>
            </a:r>
            <a:endParaRPr lang="en-US" dirty="0"/>
          </a:p>
          <a:p>
            <a:pPr marL="0" marR="0" algn="just">
              <a:lnSpc>
                <a:spcPct val="115000"/>
              </a:lnSpc>
              <a:spcBef>
                <a:spcPts val="0"/>
              </a:spcBef>
              <a:spcAft>
                <a:spcPts val="0"/>
              </a:spcAft>
            </a:pPr>
            <a:r>
              <a:rPr lang="sq-AL" dirty="0">
                <a:latin typeface="Garamond" panose="02020404030301010803" pitchFamily="18" charset="0"/>
                <a:ea typeface="Calibri" panose="020F0502020204030204" pitchFamily="34" charset="0"/>
                <a:cs typeface="Times New Roman" panose="02020603050405020304" pitchFamily="18" charset="0"/>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33407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u="sng" dirty="0">
                <a:solidFill>
                  <a:srgbClr val="002060"/>
                </a:solidFill>
              </a:rPr>
              <a:t>Vlerësimi i  Propozimeve – </a:t>
            </a:r>
            <a:r>
              <a:rPr lang="en-US" sz="2400" b="1" i="1" u="sng" dirty="0">
                <a:solidFill>
                  <a:srgbClr val="002060"/>
                </a:solidFill>
              </a:rPr>
              <a:t>LLOJI 2</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381000" y="1752600"/>
            <a:ext cx="8229600" cy="3416320"/>
          </a:xfrm>
          <a:prstGeom prst="rect">
            <a:avLst/>
          </a:prstGeom>
        </p:spPr>
        <p:txBody>
          <a:bodyPr wrap="square">
            <a:spAutoFit/>
          </a:bodyPr>
          <a:lstStyle/>
          <a:p>
            <a:pPr marL="285750" indent="-285750">
              <a:buFont typeface="Wingdings" panose="05000000000000000000" pitchFamily="2" charset="2"/>
              <a:buChar char="q"/>
            </a:pPr>
            <a:r>
              <a:rPr lang="en-US" dirty="0" err="1"/>
              <a:t>Më</a:t>
            </a:r>
            <a:r>
              <a:rPr lang="en-US" dirty="0"/>
              <a:t> pas, </a:t>
            </a:r>
            <a:r>
              <a:rPr lang="sq-AL" dirty="0"/>
              <a:t>Komisioni Vlerësues së pari do ta vlerësojë përshtatshmërinë e kandidatit</a:t>
            </a:r>
            <a:endParaRPr lang="en-US" dirty="0"/>
          </a:p>
          <a:p>
            <a:r>
              <a:rPr lang="sq-AL" dirty="0"/>
              <a:t> </a:t>
            </a:r>
            <a:endParaRPr lang="en-US" dirty="0"/>
          </a:p>
          <a:p>
            <a:pPr marL="285750" indent="-285750">
              <a:buFont typeface="Wingdings" panose="05000000000000000000" pitchFamily="2" charset="2"/>
              <a:buChar char="q"/>
            </a:pPr>
            <a:r>
              <a:rPr lang="sq-AL" b="1" dirty="0"/>
              <a:t>Nuk ka hapje publike</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Nëse kandidati, projekti i të cilit radhitet si më i miri “i pari” nga Juria, nuk është i përgjegjshëm atëherë projekti përkatës do të refuzohet dhe i dyti do të </a:t>
            </a:r>
            <a:r>
              <a:rPr lang="sq-AL" b="1" dirty="0"/>
              <a:t>radhitet si më i miri “i pari”</a:t>
            </a:r>
            <a:r>
              <a:rPr lang="sq-AL" dirty="0"/>
              <a:t>. </a:t>
            </a:r>
            <a:endParaRPr lang="en-US" dirty="0"/>
          </a:p>
          <a:p>
            <a:endParaRPr lang="en-US" dirty="0"/>
          </a:p>
          <a:p>
            <a:pPr marL="285750" indent="-285750">
              <a:buFont typeface="Wingdings" panose="05000000000000000000" pitchFamily="2" charset="2"/>
              <a:buChar char="q"/>
            </a:pPr>
            <a:r>
              <a:rPr lang="sq-AL" dirty="0"/>
              <a:t>Pas përfundimit t</a:t>
            </a:r>
            <a:r>
              <a:rPr lang="en-US" dirty="0"/>
              <a:t>ë</a:t>
            </a:r>
            <a:r>
              <a:rPr lang="sq-AL" dirty="0"/>
              <a:t> procesit t</a:t>
            </a:r>
            <a:r>
              <a:rPr lang="en-US" dirty="0"/>
              <a:t>ë</a:t>
            </a:r>
            <a:r>
              <a:rPr lang="sq-AL" dirty="0"/>
              <a:t> hapjes dhe vlerësimit, </a:t>
            </a:r>
            <a:r>
              <a:rPr lang="sq-AL" b="1" dirty="0">
                <a:solidFill>
                  <a:srgbClr val="FF0000"/>
                </a:solidFill>
              </a:rPr>
              <a:t>ZP duhet t</a:t>
            </a:r>
            <a:r>
              <a:rPr lang="en-US" b="1" dirty="0">
                <a:solidFill>
                  <a:srgbClr val="FF0000"/>
                </a:solidFill>
              </a:rPr>
              <a:t>ë</a:t>
            </a:r>
            <a:r>
              <a:rPr lang="sq-AL" b="1" dirty="0">
                <a:solidFill>
                  <a:srgbClr val="FF0000"/>
                </a:solidFill>
              </a:rPr>
              <a:t> regjistroj t</a:t>
            </a:r>
            <a:r>
              <a:rPr lang="en-US" b="1" dirty="0">
                <a:solidFill>
                  <a:srgbClr val="FF0000"/>
                </a:solidFill>
              </a:rPr>
              <a:t>ë</a:t>
            </a:r>
            <a:r>
              <a:rPr lang="sq-AL" b="1" dirty="0">
                <a:solidFill>
                  <a:srgbClr val="FF0000"/>
                </a:solidFill>
              </a:rPr>
              <a:t> dhënat n</a:t>
            </a:r>
            <a:r>
              <a:rPr lang="en-US" b="1" dirty="0">
                <a:solidFill>
                  <a:srgbClr val="FF0000"/>
                </a:solidFill>
              </a:rPr>
              <a:t>ë</a:t>
            </a:r>
            <a:r>
              <a:rPr lang="sq-AL" b="1" dirty="0">
                <a:solidFill>
                  <a:srgbClr val="FF0000"/>
                </a:solidFill>
              </a:rPr>
              <a:t> platformën elektronike nga procesi i hapjes dhe vlerësimit </a:t>
            </a:r>
            <a:r>
              <a:rPr lang="sq-AL" dirty="0"/>
              <a:t>n</a:t>
            </a:r>
            <a:r>
              <a:rPr lang="en-US" dirty="0"/>
              <a:t>ë</a:t>
            </a:r>
            <a:r>
              <a:rPr lang="sq-AL" dirty="0"/>
              <a:t> mënyr</a:t>
            </a:r>
            <a:r>
              <a:rPr lang="en-US" dirty="0"/>
              <a:t>ë</a:t>
            </a:r>
            <a:r>
              <a:rPr lang="sq-AL" dirty="0"/>
              <a:t> q</a:t>
            </a:r>
            <a:r>
              <a:rPr lang="en-US" dirty="0"/>
              <a:t>ë</a:t>
            </a:r>
            <a:r>
              <a:rPr lang="sq-AL" dirty="0"/>
              <a:t> t</a:t>
            </a:r>
            <a:r>
              <a:rPr lang="en-US" dirty="0"/>
              <a:t>ë</a:t>
            </a:r>
            <a:r>
              <a:rPr lang="sq-AL" dirty="0"/>
              <a:t> mundësoj vazhdimin e procesit n</a:t>
            </a:r>
            <a:r>
              <a:rPr lang="en-US" dirty="0"/>
              <a:t>ë</a:t>
            </a:r>
            <a:r>
              <a:rPr lang="sq-AL" dirty="0"/>
              <a:t> sistem.</a:t>
            </a:r>
            <a:endParaRPr lang="en-US" dirty="0"/>
          </a:p>
        </p:txBody>
      </p:sp>
    </p:spTree>
    <p:extLst>
      <p:ext uri="{BB962C8B-B14F-4D97-AF65-F5344CB8AC3E}">
        <p14:creationId xmlns:p14="http://schemas.microsoft.com/office/powerpoint/2010/main" val="41222789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u="sng" dirty="0">
                <a:solidFill>
                  <a:srgbClr val="002060"/>
                </a:solidFill>
              </a:rPr>
              <a:t>Vlerësimi i  Propozimeve – </a:t>
            </a:r>
            <a:r>
              <a:rPr lang="en-US" sz="2400" b="1" i="1" u="sng" dirty="0">
                <a:solidFill>
                  <a:srgbClr val="002060"/>
                </a:solidFill>
              </a:rPr>
              <a:t>LLOJI 2 (2)</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381000" y="1752600"/>
            <a:ext cx="8229600" cy="3970318"/>
          </a:xfrm>
          <a:prstGeom prst="rect">
            <a:avLst/>
          </a:prstGeom>
        </p:spPr>
        <p:txBody>
          <a:bodyPr wrap="square">
            <a:spAutoFit/>
          </a:bodyPr>
          <a:lstStyle/>
          <a:p>
            <a:pPr marL="285750" indent="-285750">
              <a:buFont typeface="Wingdings" panose="05000000000000000000" pitchFamily="2" charset="2"/>
              <a:buChar char="q"/>
            </a:pPr>
            <a:r>
              <a:rPr lang="sq-AL" dirty="0"/>
              <a:t>Zyrtari i Prokurimit, duhet q</a:t>
            </a:r>
            <a:r>
              <a:rPr lang="en-US" dirty="0"/>
              <a:t>ë</a:t>
            </a:r>
            <a:r>
              <a:rPr lang="sq-AL" dirty="0"/>
              <a:t> t</a:t>
            </a:r>
            <a:r>
              <a:rPr lang="en-US" dirty="0"/>
              <a:t>ë</a:t>
            </a:r>
            <a:r>
              <a:rPr lang="sq-AL" dirty="0"/>
              <a:t> përgatitë Formularin B58 “</a:t>
            </a:r>
            <a:r>
              <a:rPr lang="sq-AL" b="1" i="1" dirty="0"/>
              <a:t>Njoftimin mbi vendimin e AK</a:t>
            </a:r>
            <a:r>
              <a:rPr lang="sq-AL" dirty="0"/>
              <a:t>” dhe ta ngrit</a:t>
            </a:r>
            <a:r>
              <a:rPr lang="en-US" dirty="0"/>
              <a:t>ë</a:t>
            </a:r>
            <a:r>
              <a:rPr lang="sq-AL" dirty="0"/>
              <a:t> n</a:t>
            </a:r>
            <a:r>
              <a:rPr lang="en-US" dirty="0"/>
              <a:t>ë</a:t>
            </a:r>
            <a:r>
              <a:rPr lang="sq-AL" dirty="0"/>
              <a:t> platform</a:t>
            </a:r>
            <a:r>
              <a:rPr lang="en-US" dirty="0"/>
              <a:t>ë</a:t>
            </a:r>
            <a:r>
              <a:rPr lang="sq-AL" dirty="0"/>
              <a:t> t</a:t>
            </a:r>
            <a:r>
              <a:rPr lang="en-US" dirty="0"/>
              <a:t>ë</a:t>
            </a:r>
            <a:r>
              <a:rPr lang="sq-AL" dirty="0"/>
              <a:t> prokurimit elektronik –</a:t>
            </a:r>
            <a:endParaRPr lang="en-US" dirty="0"/>
          </a:p>
          <a:p>
            <a:pPr marL="285750" indent="-285750">
              <a:buFont typeface="Wingdings" panose="05000000000000000000" pitchFamily="2" charset="2"/>
              <a:buChar char="q"/>
            </a:pPr>
            <a:r>
              <a:rPr lang="sq-AL" dirty="0"/>
              <a:t> pres skadimin e intervalit</a:t>
            </a:r>
            <a:r>
              <a:rPr lang="sq-AL" i="1" dirty="0"/>
              <a:t>, gjatë të cilit ofertuesit mund të kërkojnë shqyrtimin e vendimit.</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Pas skadimit t</a:t>
            </a:r>
            <a:r>
              <a:rPr lang="en-US" dirty="0"/>
              <a:t>ë</a:t>
            </a:r>
            <a:r>
              <a:rPr lang="sq-AL" dirty="0"/>
              <a:t> periudhës s</a:t>
            </a:r>
            <a:r>
              <a:rPr lang="en-US" dirty="0"/>
              <a:t>ë</a:t>
            </a:r>
            <a:r>
              <a:rPr lang="sq-AL" dirty="0"/>
              <a:t> ankesave ZP duhet t</a:t>
            </a:r>
            <a:r>
              <a:rPr lang="en-US" dirty="0"/>
              <a:t>ë</a:t>
            </a:r>
            <a:r>
              <a:rPr lang="sq-AL" dirty="0"/>
              <a:t> përgatisë </a:t>
            </a:r>
            <a:r>
              <a:rPr lang="sq-AL" b="1" dirty="0"/>
              <a:t>Njoftimin mbi rezultatin e Konkursit t</a:t>
            </a:r>
            <a:r>
              <a:rPr lang="en-US" b="1" dirty="0"/>
              <a:t>ë</a:t>
            </a:r>
            <a:r>
              <a:rPr lang="sq-AL" b="1" dirty="0"/>
              <a:t> projektimit</a:t>
            </a:r>
            <a:endParaRPr lang="en-US" b="1" dirty="0"/>
          </a:p>
          <a:p>
            <a:r>
              <a:rPr lang="sq-AL" dirty="0"/>
              <a:t> </a:t>
            </a:r>
            <a:endParaRPr lang="en-US" dirty="0"/>
          </a:p>
          <a:p>
            <a:r>
              <a:rPr lang="sq-AL" dirty="0"/>
              <a:t>M</a:t>
            </a:r>
            <a:r>
              <a:rPr lang="en-US" dirty="0"/>
              <a:t>ë</a:t>
            </a:r>
            <a:r>
              <a:rPr lang="sq-AL" dirty="0"/>
              <a:t> pas, ZP </a:t>
            </a:r>
            <a:endParaRPr lang="en-US" dirty="0"/>
          </a:p>
          <a:p>
            <a:pPr marL="285750" lvl="0" indent="-285750">
              <a:buFont typeface="Wingdings" panose="05000000000000000000" pitchFamily="2" charset="2"/>
              <a:buChar char="q"/>
            </a:pPr>
            <a:r>
              <a:rPr lang="sq-AL" b="1" dirty="0">
                <a:solidFill>
                  <a:srgbClr val="FF0000"/>
                </a:solidFill>
              </a:rPr>
              <a:t>duhet t</a:t>
            </a:r>
            <a:r>
              <a:rPr lang="en-US" b="1" dirty="0">
                <a:solidFill>
                  <a:srgbClr val="FF0000"/>
                </a:solidFill>
              </a:rPr>
              <a:t>ë</a:t>
            </a:r>
            <a:r>
              <a:rPr lang="sq-AL" b="1" dirty="0">
                <a:solidFill>
                  <a:srgbClr val="FF0000"/>
                </a:solidFill>
              </a:rPr>
              <a:t> nënshkruaj marrëveshje për shpërblim me 3 kandidat</a:t>
            </a:r>
            <a:r>
              <a:rPr lang="en-US" b="1" dirty="0">
                <a:solidFill>
                  <a:srgbClr val="FF0000"/>
                </a:solidFill>
              </a:rPr>
              <a:t>ë</a:t>
            </a:r>
            <a:r>
              <a:rPr lang="sq-AL" b="1" dirty="0">
                <a:solidFill>
                  <a:srgbClr val="FF0000"/>
                </a:solidFill>
              </a:rPr>
              <a:t>t </a:t>
            </a:r>
            <a:r>
              <a:rPr lang="sq-AL" dirty="0"/>
              <a:t>t</a:t>
            </a:r>
            <a:r>
              <a:rPr lang="en-US" dirty="0"/>
              <a:t>ë</a:t>
            </a:r>
            <a:r>
              <a:rPr lang="sq-AL" dirty="0"/>
              <a:t> cilët kan</a:t>
            </a:r>
            <a:r>
              <a:rPr lang="en-US" dirty="0"/>
              <a:t>ë</a:t>
            </a:r>
            <a:r>
              <a:rPr lang="sq-AL" dirty="0"/>
              <a:t> fituat vendin e 1, 2 dhe te 3, dhe t</a:t>
            </a:r>
            <a:r>
              <a:rPr lang="en-US" dirty="0"/>
              <a:t>ë</a:t>
            </a:r>
            <a:r>
              <a:rPr lang="sq-AL" dirty="0"/>
              <a:t> procedoj me pagesa </a:t>
            </a:r>
            <a:r>
              <a:rPr lang="sq-AL" b="1" dirty="0"/>
              <a:t>(shih Aneksin 2 shembull i një marrëveshjeje)</a:t>
            </a:r>
            <a:endParaRPr lang="en-US" dirty="0"/>
          </a:p>
          <a:p>
            <a:r>
              <a:rPr lang="sq-AL" dirty="0"/>
              <a:t> </a:t>
            </a:r>
            <a:endParaRPr lang="en-US" dirty="0"/>
          </a:p>
          <a:p>
            <a:r>
              <a:rPr lang="sq-AL" dirty="0"/>
              <a:t> </a:t>
            </a:r>
            <a:endParaRPr lang="en-US" dirty="0"/>
          </a:p>
        </p:txBody>
      </p:sp>
    </p:spTree>
    <p:extLst>
      <p:ext uri="{BB962C8B-B14F-4D97-AF65-F5344CB8AC3E}">
        <p14:creationId xmlns:p14="http://schemas.microsoft.com/office/powerpoint/2010/main" val="332988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3000"/>
            <a:ext cx="9144000" cy="5262979"/>
          </a:xfrm>
          <a:prstGeom prst="rect">
            <a:avLst/>
          </a:prstGeom>
        </p:spPr>
        <p:txBody>
          <a:bodyPr wrap="square">
            <a:spAutoFit/>
          </a:bodyPr>
          <a:lstStyle/>
          <a:p>
            <a:r>
              <a:rPr lang="sq-AL" sz="2400" dirty="0">
                <a:latin typeface="+mj-lt"/>
              </a:rPr>
              <a:t>Konkursi për projektim mund të përdoret për çfarëdo projekti në të cilin autoriteti kontraktues mbështetet në kandidatët që ata të furnizojnë zgjidhjet për ndonjë kërkesë të veçantë që mund të paraqitet në një plan, projektim, skicë skematike, model apo forma tjera </a:t>
            </a:r>
            <a:r>
              <a:rPr lang="sq-AL" sz="2400" dirty="0" err="1">
                <a:latin typeface="+mj-lt"/>
              </a:rPr>
              <a:t>vizuele</a:t>
            </a:r>
            <a:r>
              <a:rPr lang="sq-AL" sz="2400" dirty="0">
                <a:latin typeface="+mj-lt"/>
              </a:rPr>
              <a:t> </a:t>
            </a:r>
          </a:p>
          <a:p>
            <a:r>
              <a:rPr lang="sq-AL" sz="2400" dirty="0">
                <a:latin typeface="+mj-lt"/>
              </a:rPr>
              <a:t>Konkursi i projektimit është i kufizuar në marrjen e planit ose projektimit për një projekt, qoftë me ose pa tekst mbështetës apo shpjegim, për të cilën autoriteti kontraktues ka vetëm disa kushte bazike. </a:t>
            </a:r>
          </a:p>
          <a:p>
            <a:r>
              <a:rPr lang="sq-AL" sz="2400" dirty="0">
                <a:latin typeface="+mj-lt"/>
              </a:rPr>
              <a:t>Procedura nuk mund të përdoret për furnizimin e shërbimeve (përveç planit ose vet projektimit). Aty ku kërkohen punimet apo shërbimet me qëllim që të zbatohet plani apo projektimi, atëherë kontrata për ekzekutimin e shërbimeve apo punimeve duhet të jepet veçmas. </a:t>
            </a:r>
          </a:p>
        </p:txBody>
      </p:sp>
      <p:sp>
        <p:nvSpPr>
          <p:cNvPr id="4" name="Rectangle 3"/>
          <p:cNvSpPr/>
          <p:nvPr/>
        </p:nvSpPr>
        <p:spPr>
          <a:xfrm>
            <a:off x="304800" y="304800"/>
            <a:ext cx="7162800" cy="523220"/>
          </a:xfrm>
          <a:prstGeom prst="rect">
            <a:avLst/>
          </a:prstGeom>
        </p:spPr>
        <p:txBody>
          <a:bodyPr wrap="square">
            <a:spAutoFit/>
          </a:bodyPr>
          <a:lstStyle/>
          <a:p>
            <a:r>
              <a:rPr lang="sq-AL" sz="2800" b="1" dirty="0"/>
              <a:t>Përdorimi i konkursit për projektim </a:t>
            </a:r>
          </a:p>
        </p:txBody>
      </p:sp>
    </p:spTree>
    <p:extLst>
      <p:ext uri="{BB962C8B-B14F-4D97-AF65-F5344CB8AC3E}">
        <p14:creationId xmlns:p14="http://schemas.microsoft.com/office/powerpoint/2010/main" val="28609637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eaLnBrk="1" hangingPunct="1"/>
            <a:endParaRPr lang="en-US" altLang="en-US" sz="2000" b="1" dirty="0"/>
          </a:p>
          <a:p>
            <a:pPr eaLnBrk="1" hangingPunct="1"/>
            <a:endParaRPr lang="en-US" altLang="en-US" sz="2000" b="1" dirty="0"/>
          </a:p>
          <a:p>
            <a:pPr eaLnBrk="1" hangingPunct="1"/>
            <a:endParaRPr lang="en-US" altLang="en-US" sz="2000" b="1" dirty="0"/>
          </a:p>
          <a:p>
            <a:pPr lvl="0" eaLnBrk="1" hangingPunct="1"/>
            <a:r>
              <a:rPr lang="sq-AL" altLang="en-US" sz="3200" b="1" dirty="0">
                <a:solidFill>
                  <a:srgbClr val="002060"/>
                </a:solidFill>
                <a:latin typeface="Arial" charset="0"/>
              </a:rPr>
              <a:t>PYETJE</a:t>
            </a:r>
            <a:r>
              <a:rPr lang="en-US" altLang="en-US" sz="3200" b="1" dirty="0">
                <a:solidFill>
                  <a:srgbClr val="002060"/>
                </a:solidFill>
                <a:latin typeface="Arial" charset="0"/>
              </a:rPr>
              <a:t> </a:t>
            </a:r>
            <a:endParaRPr lang="sq-AL" altLang="en-US" sz="3200" b="1" dirty="0">
              <a:solidFill>
                <a:srgbClr val="002060"/>
              </a:solidFill>
              <a:latin typeface="Arial" charset="0"/>
            </a:endParaRPr>
          </a:p>
          <a:p>
            <a:pPr eaLnBrk="1" hangingPunct="1"/>
            <a:endParaRPr lang="en-US" altLang="en-US" sz="2000" b="1" dirty="0"/>
          </a:p>
          <a:p>
            <a:pPr algn="ctr" eaLnBrk="1" hangingPunct="1"/>
            <a:endParaRPr lang="en-US" altLang="en-US" sz="2800" b="1" dirty="0"/>
          </a:p>
          <a:p>
            <a:pPr algn="ctr" eaLnBrk="1" hangingPunct="1"/>
            <a:endParaRPr lang="en-US" altLang="en-US" sz="2800" b="1" dirty="0"/>
          </a:p>
          <a:p>
            <a:pPr algn="ctr" eaLnBrk="1" hangingPunct="1"/>
            <a:r>
              <a:rPr lang="sq-AL" altLang="en-US" sz="2800" b="1" dirty="0"/>
              <a:t>Ju </a:t>
            </a:r>
            <a:r>
              <a:rPr lang="sq-AL" altLang="en-US" sz="2800" b="1" dirty="0" err="1"/>
              <a:t>falemnderit</a:t>
            </a:r>
            <a:r>
              <a:rPr lang="sq-AL" altLang="en-US" sz="2800" b="1" dirty="0"/>
              <a:t>!</a:t>
            </a:r>
          </a:p>
        </p:txBody>
      </p:sp>
    </p:spTree>
    <p:extLst>
      <p:ext uri="{BB962C8B-B14F-4D97-AF65-F5344CB8AC3E}">
        <p14:creationId xmlns:p14="http://schemas.microsoft.com/office/powerpoint/2010/main" val="49027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179364"/>
            <a:ext cx="9144000" cy="5324535"/>
          </a:xfrm>
          <a:prstGeom prst="rect">
            <a:avLst/>
          </a:prstGeom>
        </p:spPr>
        <p:txBody>
          <a:bodyPr wrap="square">
            <a:spAutoFit/>
          </a:bodyPr>
          <a:lstStyle/>
          <a:p>
            <a:r>
              <a:rPr lang="sq-AL" sz="2000" dirty="0">
                <a:latin typeface="+mj-lt"/>
              </a:rPr>
              <a:t>Konkursi për projektim nuk do të përdorët për projekte veçanërisht komplekse kur mjetet teknike për t’i përmbushur kërkesat e autoritetit teknik nuk mund të definohen thjeshtë ose objektivisht ose nuk mund të paraqiten në një plan apo projektim. </a:t>
            </a:r>
            <a:endParaRPr lang="en-US" sz="2000" dirty="0">
              <a:latin typeface="+mj-lt"/>
            </a:endParaRPr>
          </a:p>
          <a:p>
            <a:r>
              <a:rPr lang="sq-AL" sz="2000" dirty="0">
                <a:latin typeface="+mj-lt"/>
              </a:rPr>
              <a:t>Për shembull, një autoritet kontraktues mund të përdor procedurën e konkursit për projektim për të ftuar kandidatët që të dorëzojnë një plan ideor, projektim, </a:t>
            </a:r>
            <a:r>
              <a:rPr lang="sq-AL" sz="2000" dirty="0" err="1">
                <a:latin typeface="+mj-lt"/>
              </a:rPr>
              <a:t>etj</a:t>
            </a:r>
            <a:r>
              <a:rPr lang="sq-AL" sz="2000" dirty="0">
                <a:latin typeface="+mj-lt"/>
              </a:rPr>
              <a:t>, të:</a:t>
            </a:r>
          </a:p>
          <a:p>
            <a:r>
              <a:rPr lang="sq-AL" sz="2000" dirty="0">
                <a:latin typeface="+mj-lt"/>
              </a:rPr>
              <a:t> • Një qyteti apo zone, nga pikëpamja e planifikimit të vet apo zhvillimit të vet ekonomik/turistik; </a:t>
            </a:r>
          </a:p>
          <a:p>
            <a:r>
              <a:rPr lang="sq-AL" sz="2000" dirty="0">
                <a:latin typeface="+mj-lt"/>
              </a:rPr>
              <a:t>• Ndërtesave dhe strukturave, kur cilësitë arkitekturore ose estetike, si dhe cilësitë funksionale, janë të rëndësisë primare; </a:t>
            </a:r>
          </a:p>
          <a:p>
            <a:r>
              <a:rPr lang="sq-AL" sz="2000" dirty="0">
                <a:latin typeface="+mj-lt"/>
              </a:rPr>
              <a:t>• Infrastrukturës së rrjetit të shërbimeve komunale, sikurse rrjeti i transportit, lidhjet rrugore dhe hekurudhore, portet dhe aeroportet, ose projektet </a:t>
            </a:r>
            <a:r>
              <a:rPr lang="sq-AL" sz="2000" dirty="0" err="1">
                <a:latin typeface="+mj-lt"/>
              </a:rPr>
              <a:t>inxhinierike</a:t>
            </a:r>
            <a:r>
              <a:rPr lang="sq-AL" sz="2000" dirty="0">
                <a:latin typeface="+mj-lt"/>
              </a:rPr>
              <a:t> të ujit; </a:t>
            </a:r>
          </a:p>
          <a:p>
            <a:r>
              <a:rPr lang="sq-AL" sz="2000" dirty="0">
                <a:latin typeface="+mj-lt"/>
              </a:rPr>
              <a:t>• Makinerive apo aparateve, e destinuar për ndonjë qëllim specifik, ose me cilësitë estetike; • Sistemet kompjuterike, si ato për përpunimin dhe ruajtjen e të dhënave, qasjen në informata publike dhe shërbime </a:t>
            </a:r>
            <a:r>
              <a:rPr lang="sq-AL" sz="2000" dirty="0" err="1">
                <a:latin typeface="+mj-lt"/>
              </a:rPr>
              <a:t>online</a:t>
            </a:r>
            <a:r>
              <a:rPr lang="sq-AL" sz="2000" dirty="0">
                <a:latin typeface="+mj-lt"/>
              </a:rPr>
              <a:t> për publikun; </a:t>
            </a:r>
          </a:p>
        </p:txBody>
      </p:sp>
      <p:pic>
        <p:nvPicPr>
          <p:cNvPr id="3" name="Picture 2"/>
          <p:cNvPicPr>
            <a:picLocks noChangeAspect="1"/>
          </p:cNvPicPr>
          <p:nvPr/>
        </p:nvPicPr>
        <p:blipFill>
          <a:blip r:embed="rId2"/>
          <a:stretch>
            <a:fillRect/>
          </a:stretch>
        </p:blipFill>
        <p:spPr>
          <a:xfrm>
            <a:off x="1505433" y="457200"/>
            <a:ext cx="6437934" cy="749873"/>
          </a:xfrm>
          <a:prstGeom prst="rect">
            <a:avLst/>
          </a:prstGeom>
        </p:spPr>
      </p:pic>
    </p:spTree>
    <p:extLst>
      <p:ext uri="{BB962C8B-B14F-4D97-AF65-F5344CB8AC3E}">
        <p14:creationId xmlns:p14="http://schemas.microsoft.com/office/powerpoint/2010/main" val="96868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982" y="381000"/>
            <a:ext cx="9067800" cy="6247864"/>
          </a:xfrm>
          <a:prstGeom prst="rect">
            <a:avLst/>
          </a:prstGeom>
        </p:spPr>
        <p:txBody>
          <a:bodyPr wrap="square">
            <a:spAutoFit/>
          </a:bodyPr>
          <a:lstStyle/>
          <a:p>
            <a:r>
              <a:rPr lang="sq-AL" sz="2000" dirty="0">
                <a:latin typeface="+mj-lt"/>
              </a:rPr>
              <a:t>Rrjetet shoqërore dhe të komunikimit, si sistemet apo organizatat për komunitetin apo ndërveprimin dhe ndërlidhjen profesionale;</a:t>
            </a:r>
          </a:p>
          <a:p>
            <a:r>
              <a:rPr lang="sq-AL" sz="2000" dirty="0">
                <a:latin typeface="+mj-lt"/>
              </a:rPr>
              <a:t> • Veprat e artit të çfarëdo përshkrimi, zhanri apo mjeti; ose</a:t>
            </a:r>
          </a:p>
          <a:p>
            <a:r>
              <a:rPr lang="sq-AL" sz="2000" dirty="0">
                <a:latin typeface="+mj-lt"/>
              </a:rPr>
              <a:t> • Ndonjë projekt tjetër për të cilin kontributi intelektual apo kreativiteti është element kyç. </a:t>
            </a:r>
            <a:endParaRPr lang="en-US" sz="2000" dirty="0">
              <a:latin typeface="+mj-lt"/>
            </a:endParaRPr>
          </a:p>
          <a:p>
            <a:r>
              <a:rPr lang="en-US" sz="2000" b="1" dirty="0"/>
              <a:t>                  </a:t>
            </a:r>
          </a:p>
          <a:p>
            <a:r>
              <a:rPr lang="en-US" sz="2000" b="1" dirty="0"/>
              <a:t> </a:t>
            </a:r>
            <a:r>
              <a:rPr lang="sq-AL" sz="2000" b="1" dirty="0"/>
              <a:t>Fazat e procedurës </a:t>
            </a:r>
            <a:endParaRPr lang="en-US" sz="2000" b="1" dirty="0"/>
          </a:p>
          <a:p>
            <a:endParaRPr lang="sq-AL" sz="2000" dirty="0">
              <a:latin typeface="+mj-lt"/>
            </a:endParaRPr>
          </a:p>
          <a:p>
            <a:r>
              <a:rPr lang="sq-AL" sz="2000" dirty="0">
                <a:latin typeface="+mj-lt"/>
              </a:rPr>
              <a:t>Konkursi për projektim do të kryhet sipas neneve 73-80 të LPP-së  Procedura kryhet në mënyrën e njëjtë dhe duke përdorë afatet e njëjta kohore që janë të zbatueshme për kontratat me vlerë të madhe të kryer nëpërmjet procedurave të hapura ose të kufizuara. Konkursi i projektimit iniciohet. me publikimin e njoftimit për konkursin e projektimit. </a:t>
            </a:r>
          </a:p>
          <a:p>
            <a:endParaRPr lang="sq-AL" sz="2000" dirty="0">
              <a:latin typeface="+mj-lt"/>
            </a:endParaRPr>
          </a:p>
          <a:p>
            <a:r>
              <a:rPr lang="sq-AL" sz="2000" b="1" dirty="0">
                <a:latin typeface="+mj-lt"/>
              </a:rPr>
              <a:t>Publikimi i njoftimit për konkursin e projektimit </a:t>
            </a:r>
            <a:endParaRPr lang="en-US" sz="2000" b="1" dirty="0">
              <a:latin typeface="+mj-lt"/>
            </a:endParaRPr>
          </a:p>
          <a:p>
            <a:endParaRPr lang="sq-AL" sz="2000" dirty="0">
              <a:latin typeface="+mj-lt"/>
            </a:endParaRPr>
          </a:p>
          <a:p>
            <a:r>
              <a:rPr lang="sq-AL" sz="2000" dirty="0">
                <a:latin typeface="+mj-lt"/>
              </a:rPr>
              <a:t>Konkursi i projektimit fillohet me publikimin e njoftimit të konkursit për projektim të përgatitur sipas nenit 75 të LPP-së. </a:t>
            </a:r>
            <a:endParaRPr lang="en-US" sz="2000" dirty="0">
              <a:latin typeface="+mj-lt"/>
            </a:endParaRPr>
          </a:p>
          <a:p>
            <a:endParaRPr lang="en-US" sz="2000" dirty="0">
              <a:latin typeface="+mj-lt"/>
            </a:endParaRPr>
          </a:p>
          <a:p>
            <a:endParaRPr lang="sq-AL" sz="2000" dirty="0">
              <a:latin typeface="+mj-lt"/>
            </a:endParaRPr>
          </a:p>
        </p:txBody>
      </p:sp>
    </p:spTree>
    <p:extLst>
      <p:ext uri="{BB962C8B-B14F-4D97-AF65-F5344CB8AC3E}">
        <p14:creationId xmlns:p14="http://schemas.microsoft.com/office/powerpoint/2010/main" val="3325554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90600"/>
            <a:ext cx="9144000" cy="5632311"/>
          </a:xfrm>
          <a:prstGeom prst="rect">
            <a:avLst/>
          </a:prstGeom>
        </p:spPr>
        <p:txBody>
          <a:bodyPr wrap="square">
            <a:spAutoFit/>
          </a:bodyPr>
          <a:lstStyle/>
          <a:p>
            <a:endParaRPr lang="en-US" sz="2400" dirty="0">
              <a:latin typeface="+mj-lt"/>
            </a:endParaRPr>
          </a:p>
          <a:p>
            <a:r>
              <a:rPr lang="sq-AL" sz="2400" dirty="0">
                <a:latin typeface="+mj-lt"/>
              </a:rPr>
              <a:t>Njoftimi i projektimit duhet të përmbajë:</a:t>
            </a:r>
          </a:p>
          <a:p>
            <a:r>
              <a:rPr lang="sq-AL" sz="2400" dirty="0">
                <a:latin typeface="+mj-lt"/>
              </a:rPr>
              <a:t> • Nëse zbatohet procedura e hapur apo e kufizuar, dhe të gjitha informatat që kërkohen me procedurën e hapur apo të kufizuar; </a:t>
            </a:r>
          </a:p>
          <a:p>
            <a:r>
              <a:rPr lang="sq-AL" sz="2400" dirty="0">
                <a:latin typeface="+mj-lt"/>
              </a:rPr>
              <a:t>• Nëse kandidatët duhet të posedojnë ndonjë kualifikim specifik profesional apo të barasvlershëm; </a:t>
            </a:r>
            <a:endParaRPr lang="en-US" sz="2400" dirty="0">
              <a:latin typeface="+mj-lt"/>
            </a:endParaRPr>
          </a:p>
          <a:p>
            <a:r>
              <a:rPr lang="sq-AL" sz="2400" dirty="0">
                <a:latin typeface="+mj-lt"/>
              </a:rPr>
              <a:t> • Numrin dhe vlerën e shpërblimeve që do t’u jepen pjesëmarrësve; </a:t>
            </a:r>
          </a:p>
          <a:p>
            <a:r>
              <a:rPr lang="sq-AL" sz="2400" dirty="0">
                <a:latin typeface="+mj-lt"/>
              </a:rPr>
              <a:t>• Nëse një kontratë pas konkursit do t’i jepet fituesit. </a:t>
            </a:r>
          </a:p>
          <a:p>
            <a:r>
              <a:rPr lang="sq-AL" sz="2400" dirty="0">
                <a:latin typeface="+mj-lt"/>
              </a:rPr>
              <a:t> Për publikimin e njoftimit për konkursin e projektimit, në mënyrë të ngjashme do të vlejnë nenet 45.5-45.8 të </a:t>
            </a:r>
            <a:r>
              <a:rPr lang="en-US" sz="2400" dirty="0">
                <a:latin typeface="+mj-lt"/>
              </a:rPr>
              <a:t>RPP.</a:t>
            </a:r>
            <a:r>
              <a:rPr lang="sq-AL" sz="2400" dirty="0">
                <a:latin typeface="+mj-lt"/>
              </a:rPr>
              <a:t> </a:t>
            </a:r>
          </a:p>
          <a:p>
            <a:r>
              <a:rPr lang="sq-AL" sz="2400" dirty="0">
                <a:latin typeface="+mj-lt"/>
              </a:rPr>
              <a:t> Nenet 45.7-45.8 të </a:t>
            </a:r>
            <a:r>
              <a:rPr lang="en-US" sz="2400" dirty="0">
                <a:latin typeface="+mj-lt"/>
              </a:rPr>
              <a:t>RPP</a:t>
            </a:r>
            <a:r>
              <a:rPr lang="sq-AL" sz="2400" dirty="0">
                <a:latin typeface="+mj-lt"/>
              </a:rPr>
              <a:t> vlejnë në mënyrë të ngjashme për </a:t>
            </a:r>
            <a:r>
              <a:rPr lang="sq-AL" sz="2400" dirty="0" err="1">
                <a:latin typeface="+mj-lt"/>
              </a:rPr>
              <a:t>specifikacionin</a:t>
            </a:r>
            <a:r>
              <a:rPr lang="sq-AL" sz="2400" dirty="0">
                <a:latin typeface="+mj-lt"/>
              </a:rPr>
              <a:t> në njoftimin për konkursin e projektimit të afatit kohor për të kërkuar dosjen e konkursit për projektim. </a:t>
            </a:r>
            <a:endParaRPr lang="en-US" sz="2400" dirty="0">
              <a:latin typeface="+mj-lt"/>
            </a:endParaRPr>
          </a:p>
          <a:p>
            <a:endParaRPr lang="sq-AL" sz="2400" dirty="0">
              <a:latin typeface="+mj-lt"/>
            </a:endParaRPr>
          </a:p>
        </p:txBody>
      </p:sp>
      <p:sp>
        <p:nvSpPr>
          <p:cNvPr id="3" name="Rectangle 2"/>
          <p:cNvSpPr/>
          <p:nvPr/>
        </p:nvSpPr>
        <p:spPr>
          <a:xfrm>
            <a:off x="0" y="381000"/>
            <a:ext cx="9144000" cy="523220"/>
          </a:xfrm>
          <a:prstGeom prst="rect">
            <a:avLst/>
          </a:prstGeom>
        </p:spPr>
        <p:txBody>
          <a:bodyPr wrap="square">
            <a:spAutoFit/>
          </a:bodyPr>
          <a:lstStyle/>
          <a:p>
            <a:r>
              <a:rPr lang="sq-AL" sz="2800" b="1" dirty="0"/>
              <a:t>Kriteret në vlerësimin e projekteve</a:t>
            </a:r>
            <a:endParaRPr lang="sq-AL" sz="2800" dirty="0"/>
          </a:p>
        </p:txBody>
      </p:sp>
    </p:spTree>
    <p:extLst>
      <p:ext uri="{BB962C8B-B14F-4D97-AF65-F5344CB8AC3E}">
        <p14:creationId xmlns:p14="http://schemas.microsoft.com/office/powerpoint/2010/main" val="3821711666"/>
      </p:ext>
    </p:extLst>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23872</TotalTime>
  <Words>6798</Words>
  <Application>Microsoft Office PowerPoint</Application>
  <PresentationFormat>On-screen Show (4:3)</PresentationFormat>
  <Paragraphs>653</Paragraphs>
  <Slides>60</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72" baseType="lpstr">
      <vt:lpstr>Arial</vt:lpstr>
      <vt:lpstr>Calibri</vt:lpstr>
      <vt:lpstr>Cambria</vt:lpstr>
      <vt:lpstr>Comic Sans MS</vt:lpstr>
      <vt:lpstr>Garamond</vt:lpstr>
      <vt:lpstr>JEOLDF+TimesNewRoman</vt:lpstr>
      <vt:lpstr>Symbol</vt:lpstr>
      <vt:lpstr>Times New Roman</vt:lpstr>
      <vt:lpstr>Verdana</vt:lpstr>
      <vt:lpstr>Wingdings</vt:lpstr>
      <vt:lpstr>Default Design</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Vlora Ferizi</dc:creator>
  <cp:lastModifiedBy>Sanije Kelmendi</cp:lastModifiedBy>
  <cp:revision>704</cp:revision>
  <cp:lastPrinted>1601-01-01T00:00:00Z</cp:lastPrinted>
  <dcterms:created xsi:type="dcterms:W3CDTF">1601-01-01T00:00:00Z</dcterms:created>
  <dcterms:modified xsi:type="dcterms:W3CDTF">2024-04-22T09:39:27Z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