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99" r:id="rId13"/>
    <p:sldId id="269" r:id="rId14"/>
    <p:sldId id="270" r:id="rId15"/>
    <p:sldId id="271" r:id="rId16"/>
    <p:sldId id="272" r:id="rId17"/>
    <p:sldId id="300" r:id="rId18"/>
    <p:sldId id="273" r:id="rId19"/>
    <p:sldId id="274" r:id="rId20"/>
    <p:sldId id="275" r:id="rId21"/>
    <p:sldId id="276" r:id="rId22"/>
    <p:sldId id="278" r:id="rId23"/>
    <p:sldId id="301" r:id="rId24"/>
    <p:sldId id="302" r:id="rId25"/>
    <p:sldId id="281" r:id="rId26"/>
    <p:sldId id="303" r:id="rId27"/>
    <p:sldId id="304" r:id="rId28"/>
    <p:sldId id="305" r:id="rId29"/>
    <p:sldId id="306" r:id="rId30"/>
    <p:sldId id="307" r:id="rId31"/>
    <p:sldId id="308" r:id="rId32"/>
    <p:sldId id="285" r:id="rId33"/>
    <p:sldId id="286" r:id="rId34"/>
    <p:sldId id="288"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q-A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q-AL"/>
          </a:p>
        </p:txBody>
      </p:sp>
      <p:sp>
        <p:nvSpPr>
          <p:cNvPr id="4" name="Date Placeholder 3"/>
          <p:cNvSpPr>
            <a:spLocks noGrp="1"/>
          </p:cNvSpPr>
          <p:nvPr>
            <p:ph type="dt" sz="half" idx="10"/>
          </p:nvPr>
        </p:nvSpPr>
        <p:spPr/>
        <p:txBody>
          <a:bodyPr/>
          <a:lstStyle/>
          <a:p>
            <a:fld id="{EB6F61C8-73FF-4770-A47A-D95411A3B06F}"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32446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EB6F61C8-73FF-4770-A47A-D95411A3B06F}"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3540189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EB6F61C8-73FF-4770-A47A-D95411A3B06F}"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51935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EB6F61C8-73FF-4770-A47A-D95411A3B06F}"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098009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q-A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6F61C8-73FF-4770-A47A-D95411A3B06F}"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14193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4"/>
          <p:cNvSpPr>
            <a:spLocks noGrp="1"/>
          </p:cNvSpPr>
          <p:nvPr>
            <p:ph type="dt" sz="half" idx="10"/>
          </p:nvPr>
        </p:nvSpPr>
        <p:spPr/>
        <p:txBody>
          <a:bodyPr/>
          <a:lstStyle/>
          <a:p>
            <a:fld id="{EB6F61C8-73FF-4770-A47A-D95411A3B06F}"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89870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6"/>
          <p:cNvSpPr>
            <a:spLocks noGrp="1"/>
          </p:cNvSpPr>
          <p:nvPr>
            <p:ph type="dt" sz="half" idx="10"/>
          </p:nvPr>
        </p:nvSpPr>
        <p:spPr/>
        <p:txBody>
          <a:bodyPr/>
          <a:lstStyle/>
          <a:p>
            <a:fld id="{EB6F61C8-73FF-4770-A47A-D95411A3B06F}" type="datetimeFigureOut">
              <a:rPr lang="sq-AL" smtClean="0"/>
              <a:t>22.4.2024</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7119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2"/>
          <p:cNvSpPr>
            <a:spLocks noGrp="1"/>
          </p:cNvSpPr>
          <p:nvPr>
            <p:ph type="dt" sz="half" idx="10"/>
          </p:nvPr>
        </p:nvSpPr>
        <p:spPr/>
        <p:txBody>
          <a:bodyPr/>
          <a:lstStyle/>
          <a:p>
            <a:fld id="{EB6F61C8-73FF-4770-A47A-D95411A3B06F}" type="datetimeFigureOut">
              <a:rPr lang="sq-AL" smtClean="0"/>
              <a:t>22.4.2024</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25024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F61C8-73FF-4770-A47A-D95411A3B06F}" type="datetimeFigureOut">
              <a:rPr lang="sq-AL" smtClean="0"/>
              <a:t>22.4.2024</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175467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6F61C8-73FF-4770-A47A-D95411A3B06F}"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7156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q-A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q-A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6F61C8-73FF-4770-A47A-D95411A3B06F}"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9C9EF6B2-D2B4-4947-AB0F-5E0DAB201E2F}" type="slidenum">
              <a:rPr lang="sq-AL" smtClean="0"/>
              <a:t>‹#›</a:t>
            </a:fld>
            <a:endParaRPr lang="sq-AL"/>
          </a:p>
        </p:txBody>
      </p:sp>
    </p:spTree>
    <p:extLst>
      <p:ext uri="{BB962C8B-B14F-4D97-AF65-F5344CB8AC3E}">
        <p14:creationId xmlns:p14="http://schemas.microsoft.com/office/powerpoint/2010/main" val="35674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q-A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F61C8-73FF-4770-A47A-D95411A3B06F}" type="datetimeFigureOut">
              <a:rPr lang="sq-AL" smtClean="0"/>
              <a:t>22.4.2024</a:t>
            </a:fld>
            <a:endParaRPr lang="sq-A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9EF6B2-D2B4-4947-AB0F-5E0DAB201E2F}" type="slidenum">
              <a:rPr lang="sq-AL" smtClean="0"/>
              <a:t>‹#›</a:t>
            </a:fld>
            <a:endParaRPr lang="sq-AL"/>
          </a:p>
        </p:txBody>
      </p:sp>
    </p:spTree>
    <p:extLst>
      <p:ext uri="{BB962C8B-B14F-4D97-AF65-F5344CB8AC3E}">
        <p14:creationId xmlns:p14="http://schemas.microsoft.com/office/powerpoint/2010/main" val="2729636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1"/>
            <a:ext cx="12192000" cy="4713513"/>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cs typeface="Times New Roman" panose="02020603050405020304" pitchFamily="18" charset="0"/>
            </a:endParaRPr>
          </a:p>
          <a:p>
            <a:pPr marL="0" indent="0" algn="ctr">
              <a:lnSpc>
                <a:spcPct val="115000"/>
              </a:lnSpc>
              <a:spcBef>
                <a:spcPts val="1200"/>
              </a:spcBef>
              <a:buNone/>
            </a:pPr>
            <a:r>
              <a:rPr lang="sq-AL" b="1" dirty="0">
                <a:solidFill>
                  <a:srgbClr val="002060"/>
                </a:solidFill>
              </a:rPr>
              <a:t>VLERËSIMI I TENDERËVE DUKE PËRDORUR KRITERET E PESHIMIT </a:t>
            </a:r>
            <a:r>
              <a:rPr lang="en-US" altLang="en-US" b="1" dirty="0">
                <a:solidFill>
                  <a:srgbClr val="002060"/>
                </a:solidFill>
              </a:rPr>
              <a:t>/ TEMF</a:t>
            </a:r>
            <a:endParaRPr lang="en-US" b="1" dirty="0">
              <a:solidFill>
                <a:srgbClr val="002060"/>
              </a:solidFill>
              <a:latin typeface="Garamond" panose="02020404030301010803" pitchFamily="18" charset="0"/>
              <a:ea typeface="Calibri" panose="020F0502020204030204" pitchFamily="34" charset="0"/>
              <a:cs typeface="Times New Roman" panose="02020603050405020304" pitchFamily="18" charset="0"/>
            </a:endParaRPr>
          </a:p>
          <a:p>
            <a:pPr marL="0" indent="0" algn="ctr">
              <a:buNone/>
            </a:pPr>
            <a:r>
              <a:rPr lang="en-US" altLang="en-US" b="1" dirty="0">
                <a:solidFill>
                  <a:srgbClr val="FFFFFF"/>
                </a:solidFill>
              </a:rPr>
              <a:t>IKIMI SOCIAL </a:t>
            </a:r>
            <a:br>
              <a:rPr lang="en-US" altLang="en-US" b="1" dirty="0">
                <a:solidFill>
                  <a:srgbClr val="FFFFFF"/>
                </a:solidFill>
              </a:rPr>
            </a:b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6</a:t>
            </a:r>
            <a:r>
              <a:rPr lang="en-US" sz="2400" b="1" dirty="0">
                <a:latin typeface="Cambria" panose="02040503050406030204" pitchFamily="18" charset="0"/>
                <a:ea typeface="Cambria" panose="02040503050406030204" pitchFamily="18" charset="0"/>
              </a:rPr>
              <a:t>-</a:t>
            </a:r>
            <a:r>
              <a:rPr lang="en-US" sz="2400" b="1" dirty="0" err="1">
                <a:latin typeface="Cambria" panose="02040503050406030204" pitchFamily="18" charset="0"/>
                <a:ea typeface="Cambria" panose="02040503050406030204" pitchFamily="18" charset="0"/>
              </a:rPr>
              <a:t>të</a:t>
            </a:r>
            <a:endParaRPr lang="en-US" sz="2400" b="1" dirty="0">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b="1" dirty="0">
                <a:solidFill>
                  <a:srgbClr val="002060"/>
                </a:solidFill>
                <a:latin typeface="Arial" panose="020B0604020202020204" pitchFamily="34" charset="0"/>
                <a:ea typeface="Cambria" panose="02040503050406030204" pitchFamily="18" charset="0"/>
                <a:cs typeface="Arial" panose="020B0604020202020204" pitchFamily="34" charset="0"/>
              </a:rPr>
              <a:t>2023</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7162800" y="5219523"/>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1" y="445412"/>
            <a:ext cx="8305800" cy="1028700"/>
          </a:xfrm>
          <a:prstGeom prst="rect">
            <a:avLst/>
          </a:prstGeom>
          <a:noFill/>
          <a:ln>
            <a:noFill/>
          </a:ln>
        </p:spPr>
      </p:pic>
    </p:spTree>
    <p:extLst>
      <p:ext uri="{BB962C8B-B14F-4D97-AF65-F5344CB8AC3E}">
        <p14:creationId xmlns:p14="http://schemas.microsoft.com/office/powerpoint/2010/main" val="3416528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58090"/>
          </a:xfrm>
        </p:spPr>
        <p:txBody>
          <a:bodyPr>
            <a:noAutofit/>
          </a:bodyPr>
          <a:lstStyle/>
          <a:p>
            <a:br>
              <a:rPr lang="en-US" sz="2800" b="1" dirty="0">
                <a:solidFill>
                  <a:srgbClr val="002060"/>
                </a:solidFill>
                <a:latin typeface="Arial" panose="020B0604020202020204" pitchFamily="34" charset="0"/>
                <a:cs typeface="Arial" panose="020B0604020202020204" pitchFamily="34" charset="0"/>
              </a:rPr>
            </a:br>
            <a:r>
              <a:rPr lang="en-US" sz="2800" b="1" dirty="0">
                <a:solidFill>
                  <a:srgbClr val="002060"/>
                </a:solidFill>
                <a:latin typeface="Arial" panose="020B0604020202020204" pitchFamily="34" charset="0"/>
                <a:cs typeface="Arial" panose="020B0604020202020204" pitchFamily="34" charset="0"/>
              </a:rPr>
              <a:t>K</a:t>
            </a:r>
            <a:r>
              <a:rPr lang="sq-AL" sz="2800" b="1" dirty="0" err="1">
                <a:solidFill>
                  <a:srgbClr val="002060"/>
                </a:solidFill>
                <a:latin typeface="Arial" panose="020B0604020202020204" pitchFamily="34" charset="0"/>
                <a:cs typeface="Arial" panose="020B0604020202020204" pitchFamily="34" charset="0"/>
              </a:rPr>
              <a:t>riteret</a:t>
            </a:r>
            <a:r>
              <a:rPr lang="sq-AL" sz="2800" b="1" dirty="0">
                <a:solidFill>
                  <a:srgbClr val="002060"/>
                </a:solidFill>
                <a:latin typeface="Arial" panose="020B0604020202020204" pitchFamily="34" charset="0"/>
                <a:cs typeface="Arial" panose="020B0604020202020204" pitchFamily="34" charset="0"/>
              </a:rPr>
              <a:t> që nuk ndërlidhen me koston mund t'i referohen aspektit të mëposhtëm të kontratës: </a:t>
            </a:r>
            <a:br>
              <a:rPr lang="sq-AL" sz="2800" b="1" dirty="0"/>
            </a:br>
            <a:endParaRPr lang="sq-AL" sz="2800" b="1" dirty="0"/>
          </a:p>
        </p:txBody>
      </p:sp>
      <p:sp>
        <p:nvSpPr>
          <p:cNvPr id="3" name="Content Placeholder 2"/>
          <p:cNvSpPr>
            <a:spLocks noGrp="1"/>
          </p:cNvSpPr>
          <p:nvPr>
            <p:ph idx="1"/>
          </p:nvPr>
        </p:nvSpPr>
        <p:spPr>
          <a:xfrm>
            <a:off x="91440" y="1227909"/>
            <a:ext cx="11821886" cy="5525588"/>
          </a:xfrm>
        </p:spPr>
        <p:txBody>
          <a:bodyPr>
            <a:normAutofit/>
          </a:bodyPr>
          <a:lstStyle/>
          <a:p>
            <a:pPr marL="514350" lvl="0" indent="-514350" fontAlgn="base">
              <a:buFont typeface="+mj-lt"/>
              <a:buAutoNum type="alphaLcParenR"/>
            </a:pPr>
            <a:endParaRPr lang="en-US" sz="2000" dirty="0">
              <a:latin typeface="Arial" panose="020B0604020202020204" pitchFamily="34" charset="0"/>
              <a:cs typeface="Arial" panose="020B0604020202020204" pitchFamily="34" charset="0"/>
            </a:endParaRPr>
          </a:p>
          <a:p>
            <a:pPr marL="514350" lvl="0" indent="-514350" fontAlgn="base">
              <a:buFont typeface="+mj-lt"/>
              <a:buAutoNum type="alphaLcParenR"/>
            </a:pPr>
            <a:r>
              <a:rPr lang="en-US" sz="2000" dirty="0">
                <a:latin typeface="Arial" panose="020B0604020202020204" pitchFamily="34" charset="0"/>
                <a:cs typeface="Arial" panose="020B0604020202020204" pitchFamily="34" charset="0"/>
              </a:rPr>
              <a:t>C</a:t>
            </a:r>
            <a:r>
              <a:rPr lang="sq-AL" sz="2000" dirty="0" err="1">
                <a:latin typeface="Arial" panose="020B0604020202020204" pitchFamily="34" charset="0"/>
                <a:cs typeface="Arial" panose="020B0604020202020204" pitchFamily="34" charset="0"/>
              </a:rPr>
              <a:t>ilësinë</a:t>
            </a:r>
            <a:r>
              <a:rPr lang="sq-AL" sz="2000" dirty="0">
                <a:latin typeface="Arial" panose="020B0604020202020204" pitchFamily="34" charset="0"/>
                <a:cs typeface="Arial" panose="020B0604020202020204" pitchFamily="34" charset="0"/>
              </a:rPr>
              <a:t>, e cila përfshin meritat teknike, karakteristikat estetike dhe funksionale;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Posedimi i një etikete të cilësisë ekologjike, kombëtare ose ndërkombëtare</a:t>
            </a:r>
            <a:r>
              <a:rPr lang="en-US" sz="2000" dirty="0">
                <a:latin typeface="Arial" panose="020B0604020202020204" pitchFamily="34" charset="0"/>
                <a:cs typeface="Arial" panose="020B0604020202020204" pitchFamily="34" charset="0"/>
              </a:rPr>
              <a:t>, </a:t>
            </a:r>
            <a:endParaRPr lang="sq-AL" sz="2000" dirty="0">
              <a:latin typeface="Arial" panose="020B0604020202020204" pitchFamily="34" charset="0"/>
              <a:cs typeface="Arial" panose="020B0604020202020204" pitchFamily="34" charset="0"/>
            </a:endParaRPr>
          </a:p>
          <a:p>
            <a:pPr marL="514350" indent="-514350">
              <a:buFont typeface="+mj-lt"/>
              <a:buAutoNum type="alphaLcParenR"/>
            </a:pPr>
            <a:r>
              <a:rPr lang="sq-AL" sz="2000" dirty="0">
                <a:latin typeface="Arial" panose="020B0604020202020204" pitchFamily="34" charset="0"/>
                <a:cs typeface="Arial" panose="020B0604020202020204" pitchFamily="34" charset="0"/>
              </a:rPr>
              <a:t> në lidhje me mallrat ose shërbimet e mbuluara nga kontrata;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përmirësimi i kushteve të shëndetit dhe sigurisë së punëtorëve; </a:t>
            </a:r>
          </a:p>
          <a:p>
            <a:pPr marL="514350" lvl="0" indent="-514350" fontAlgn="base">
              <a:buFont typeface="+mj-lt"/>
              <a:buAutoNum type="alphaLcParenR"/>
            </a:pPr>
            <a:r>
              <a:rPr lang="sq-AL" sz="2000" dirty="0" err="1">
                <a:latin typeface="Arial" panose="020B0604020202020204" pitchFamily="34" charset="0"/>
                <a:cs typeface="Arial" panose="020B0604020202020204" pitchFamily="34" charset="0"/>
              </a:rPr>
              <a:t>aksesueshmëria</a:t>
            </a:r>
            <a:r>
              <a:rPr lang="sq-AL" sz="2000" dirty="0">
                <a:latin typeface="Arial" panose="020B0604020202020204" pitchFamily="34" charset="0"/>
                <a:cs typeface="Arial" panose="020B0604020202020204" pitchFamily="34" charset="0"/>
              </a:rPr>
              <a:t> për personat me aftësi të kufizuara;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reduktimi i konsumit të energjisë;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karakteristika </a:t>
            </a:r>
            <a:r>
              <a:rPr lang="sq-AL" sz="2000" dirty="0" err="1">
                <a:latin typeface="Arial" panose="020B0604020202020204" pitchFamily="34" charset="0"/>
                <a:cs typeface="Arial" panose="020B0604020202020204" pitchFamily="34" charset="0"/>
              </a:rPr>
              <a:t>inovative</a:t>
            </a:r>
            <a:r>
              <a:rPr lang="sq-AL" sz="2000" dirty="0">
                <a:latin typeface="Arial" panose="020B0604020202020204" pitchFamily="34" charset="0"/>
                <a:cs typeface="Arial" panose="020B0604020202020204" pitchFamily="34" charset="0"/>
              </a:rPr>
              <a:t>;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shërbimi pas shitjes dhe asistenca teknike; </a:t>
            </a:r>
          </a:p>
          <a:p>
            <a:pPr marL="514350" lvl="0" indent="-514350" fontAlgn="base">
              <a:buFont typeface="+mj-lt"/>
              <a:buAutoNum type="alphaLcParenR"/>
            </a:pPr>
            <a:r>
              <a:rPr lang="sq-AL" sz="2000" dirty="0">
                <a:latin typeface="Arial" panose="020B0604020202020204" pitchFamily="34" charset="0"/>
                <a:cs typeface="Arial" panose="020B0604020202020204" pitchFamily="34" charset="0"/>
              </a:rPr>
              <a:t>kushtet e dorëzimit si koha e dorëzimit ose ekzekutimit; </a:t>
            </a:r>
          </a:p>
          <a:p>
            <a:pPr marL="514350" indent="-514350">
              <a:buFont typeface="+mj-lt"/>
              <a:buAutoNum type="alphaLcParenR"/>
            </a:pPr>
            <a:r>
              <a:rPr lang="sq-AL" sz="2000" dirty="0">
                <a:latin typeface="Arial" panose="020B0604020202020204" pitchFamily="34" charset="0"/>
                <a:cs typeface="Arial" panose="020B0604020202020204" pitchFamily="34" charset="0"/>
              </a:rPr>
              <a:t>kushte që synojnë favorizimin e barazisë gjinore në ekzekutimin e kontratës</a:t>
            </a:r>
            <a:r>
              <a:rPr lang="en-US" sz="2000" dirty="0">
                <a:latin typeface="Arial" panose="020B0604020202020204" pitchFamily="34" charset="0"/>
                <a:cs typeface="Arial" panose="020B0604020202020204" pitchFamily="34" charset="0"/>
              </a:rPr>
              <a:t>.</a:t>
            </a:r>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467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
            <a:ext cx="12192000" cy="613953"/>
          </a:xfrm>
        </p:spPr>
        <p:txBody>
          <a:bodyPr>
            <a:normAutofit fontScale="90000"/>
          </a:bodyPr>
          <a:lstStyle/>
          <a:p>
            <a:br>
              <a:rPr lang="en-US" sz="3100" b="1" dirty="0">
                <a:solidFill>
                  <a:srgbClr val="002060"/>
                </a:solidFill>
                <a:latin typeface="Arial" panose="020B0604020202020204" pitchFamily="34" charset="0"/>
                <a:cs typeface="Arial" panose="020B0604020202020204" pitchFamily="34" charset="0"/>
              </a:rPr>
            </a:br>
            <a:r>
              <a:rPr lang="sq-AL" sz="3100" b="1" dirty="0">
                <a:solidFill>
                  <a:srgbClr val="002060"/>
                </a:solidFill>
                <a:latin typeface="Arial" panose="020B0604020202020204" pitchFamily="34" charset="0"/>
                <a:cs typeface="Arial" panose="020B0604020202020204" pitchFamily="34" charset="0"/>
              </a:rPr>
              <a:t>Shembuj të kritereve të ndërlidhura me koston: </a:t>
            </a:r>
            <a:br>
              <a:rPr lang="sq-AL" dirty="0"/>
            </a:br>
            <a:endParaRPr lang="sq-AL" dirty="0"/>
          </a:p>
        </p:txBody>
      </p:sp>
      <p:sp>
        <p:nvSpPr>
          <p:cNvPr id="3" name="Content Placeholder 2"/>
          <p:cNvSpPr>
            <a:spLocks noGrp="1"/>
          </p:cNvSpPr>
          <p:nvPr>
            <p:ph idx="1"/>
          </p:nvPr>
        </p:nvSpPr>
        <p:spPr>
          <a:xfrm>
            <a:off x="0" y="796833"/>
            <a:ext cx="12192000" cy="6061167"/>
          </a:xfrm>
        </p:spPr>
        <p:txBody>
          <a:bodyPr>
            <a:normAutofit/>
          </a:bodyPr>
          <a:lstStyle/>
          <a:p>
            <a:pPr marL="457200" indent="-457200">
              <a:buFont typeface="+mj-lt"/>
              <a:buAutoNum type="alphaLcParenR"/>
            </a:pPr>
            <a:r>
              <a:rPr lang="sq-AL" sz="2000" dirty="0">
                <a:latin typeface="Arial" panose="020B0604020202020204" pitchFamily="34" charset="0"/>
                <a:cs typeface="Arial" panose="020B0604020202020204" pitchFamily="34" charset="0"/>
              </a:rPr>
              <a:t> Çmimi - fillestar i blerjes që deklarohet në çdo ofertë individuale.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Kostot e përdorimit, energjia dhe/ose shpenzimet e karburantit për makineritë dhe pajisjet, ngrohja, ndriçimi, klima etj. për objektet.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Kostot e funksionimit - kostot që lidhen me përdorimin e objektit të prokurimit që mund të përfshijnë kostot për materialin shpenzues (toner, reagensë etj.) pjesët rezerve dhe pjesët konsumuese, kostot e mirëmbajtjes,  licencat, etj.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Trajnimet dhe garancitë e pas shitjes.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Kostot për shërbimet pas shitjes - kostot që lidhen me mbështetjen teknike që kërkohet në lidhje me objektin e kontratës </a:t>
            </a:r>
            <a:r>
              <a:rPr lang="en-US" sz="2000" dirty="0">
                <a:latin typeface="Arial" panose="020B0604020202020204" pitchFamily="34" charset="0"/>
                <a:cs typeface="Arial" panose="020B0604020202020204" pitchFamily="34" charset="0"/>
              </a:rPr>
              <a:t>.</a:t>
            </a:r>
          </a:p>
          <a:p>
            <a:pPr marL="0" indent="0">
              <a:buNone/>
            </a:pPr>
            <a:r>
              <a:rPr lang="sq-AL" sz="2000" dirty="0">
                <a:latin typeface="Arial" panose="020B0604020202020204" pitchFamily="34" charset="0"/>
                <a:cs typeface="Arial" panose="020B0604020202020204" pitchFamily="34" charset="0"/>
              </a:rPr>
              <a:t>AK-të mund të identifikojnë kritere të ndryshme dhe shtesë të vlerësimit teknik, me kusht që </a:t>
            </a:r>
            <a:r>
              <a:rPr lang="sq-AL" sz="2000" b="1" dirty="0">
                <a:latin typeface="Arial" panose="020B0604020202020204" pitchFamily="34" charset="0"/>
                <a:cs typeface="Arial" panose="020B0604020202020204" pitchFamily="34" charset="0"/>
              </a:rPr>
              <a:t>ato të lidhen me objektin e kontratës </a:t>
            </a:r>
            <a:r>
              <a:rPr lang="sq-AL" sz="2000" dirty="0">
                <a:latin typeface="Arial" panose="020B0604020202020204" pitchFamily="34" charset="0"/>
                <a:cs typeface="Arial" panose="020B0604020202020204" pitchFamily="34" charset="0"/>
              </a:rPr>
              <a:t>dhe të lejojnë </a:t>
            </a:r>
            <a:r>
              <a:rPr lang="sq-AL" sz="2000" b="1" dirty="0">
                <a:latin typeface="Arial" panose="020B0604020202020204" pitchFamily="34" charset="0"/>
                <a:cs typeface="Arial" panose="020B0604020202020204" pitchFamily="34" charset="0"/>
              </a:rPr>
              <a:t>një konkurrencë efektive </a:t>
            </a:r>
            <a:r>
              <a:rPr lang="sq-AL" sz="2000" dirty="0">
                <a:latin typeface="Arial" panose="020B0604020202020204" pitchFamily="34" charset="0"/>
                <a:cs typeface="Arial" panose="020B0604020202020204" pitchFamily="34" charset="0"/>
              </a:rPr>
              <a:t>midis konkurrentëve që operojnë në treg. </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AK-të mund të identifikojnë kritere të ndryshme dhe shtesë të vlerësimit teknik, me kusht që </a:t>
            </a:r>
            <a:r>
              <a:rPr lang="sq-AL" sz="2000" b="1" dirty="0">
                <a:latin typeface="Arial" panose="020B0604020202020204" pitchFamily="34" charset="0"/>
                <a:cs typeface="Arial" panose="020B0604020202020204" pitchFamily="34" charset="0"/>
              </a:rPr>
              <a:t>ato të lidhen me objektin e kontratës </a:t>
            </a:r>
            <a:r>
              <a:rPr lang="sq-AL" sz="2000" dirty="0">
                <a:latin typeface="Arial" panose="020B0604020202020204" pitchFamily="34" charset="0"/>
                <a:cs typeface="Arial" panose="020B0604020202020204" pitchFamily="34" charset="0"/>
              </a:rPr>
              <a:t>dhe të lejojnë </a:t>
            </a:r>
            <a:r>
              <a:rPr lang="sq-AL" sz="2000" b="1" dirty="0">
                <a:latin typeface="Arial" panose="020B0604020202020204" pitchFamily="34" charset="0"/>
                <a:cs typeface="Arial" panose="020B0604020202020204" pitchFamily="34" charset="0"/>
              </a:rPr>
              <a:t>një konkurrencë efektive </a:t>
            </a:r>
            <a:r>
              <a:rPr lang="sq-AL" sz="2000" dirty="0">
                <a:latin typeface="Arial" panose="020B0604020202020204" pitchFamily="34" charset="0"/>
                <a:cs typeface="Arial" panose="020B0604020202020204" pitchFamily="34" charset="0"/>
              </a:rPr>
              <a:t>midis konkurrentëve që operojnë në treg. </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Prandaj, AK-të nuk duhet të individualizojnë kriteret e vlerësimit në lidhje me elementët e ofertës për </a:t>
            </a:r>
            <a:r>
              <a:rPr lang="sq-AL" sz="2000" b="1" dirty="0">
                <a:latin typeface="Arial" panose="020B0604020202020204" pitchFamily="34" charset="0"/>
                <a:cs typeface="Arial" panose="020B0604020202020204" pitchFamily="34" charset="0"/>
              </a:rPr>
              <a:t>të cilat është e sigurt ose shumë e mundshme </a:t>
            </a:r>
            <a:r>
              <a:rPr lang="sq-AL" sz="2000" dirty="0">
                <a:latin typeface="Arial" panose="020B0604020202020204" pitchFamily="34" charset="0"/>
                <a:cs typeface="Arial" panose="020B0604020202020204" pitchFamily="34" charset="0"/>
              </a:rPr>
              <a:t>që të gjitha ofertat e paraqitura në procedurën përkatëse të </a:t>
            </a:r>
            <a:r>
              <a:rPr lang="sq-AL" sz="2000" b="1" dirty="0">
                <a:latin typeface="Arial" panose="020B0604020202020204" pitchFamily="34" charset="0"/>
                <a:cs typeface="Arial" panose="020B0604020202020204" pitchFamily="34" charset="0"/>
              </a:rPr>
              <a:t>arrijnë nivelin maksimal të cilësisë ose, përndryshe, të mos arrijnë minimumin</a:t>
            </a:r>
            <a:r>
              <a:rPr lang="en-US" sz="2000" b="1" dirty="0">
                <a:latin typeface="Arial" panose="020B0604020202020204" pitchFamily="34" charset="0"/>
                <a:cs typeface="Arial" panose="020B0604020202020204" pitchFamily="34" charset="0"/>
              </a:rPr>
              <a:t>.</a:t>
            </a:r>
            <a:endParaRPr lang="sq-AL" sz="2000" dirty="0">
              <a:latin typeface="Arial" panose="020B0604020202020204" pitchFamily="34" charset="0"/>
              <a:cs typeface="Arial" panose="020B0604020202020204" pitchFamily="34" charset="0"/>
            </a:endParaRPr>
          </a:p>
          <a:p>
            <a:pPr marL="0" indent="0">
              <a:buNone/>
            </a:pPr>
            <a:endParaRPr lang="sq-AL" sz="2200" dirty="0">
              <a:latin typeface="Arial" panose="020B0604020202020204" pitchFamily="34" charset="0"/>
              <a:cs typeface="Arial" panose="020B0604020202020204" pitchFamily="34" charset="0"/>
            </a:endParaRPr>
          </a:p>
          <a:p>
            <a:pPr marL="0" indent="0">
              <a:buNone/>
            </a:pPr>
            <a:endParaRPr lang="sq-AL" dirty="0"/>
          </a:p>
          <a:p>
            <a:endParaRPr lang="sq-AL" sz="2000" dirty="0"/>
          </a:p>
        </p:txBody>
      </p:sp>
    </p:spTree>
    <p:extLst>
      <p:ext uri="{BB962C8B-B14F-4D97-AF65-F5344CB8AC3E}">
        <p14:creationId xmlns:p14="http://schemas.microsoft.com/office/powerpoint/2010/main" val="1342404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732155"/>
          </a:xfrm>
        </p:spPr>
        <p:txBody>
          <a:bodyPr>
            <a:normAutofit fontScale="90000"/>
          </a:bodyPr>
          <a:lstStyle/>
          <a:p>
            <a:br>
              <a:rPr lang="en-US" sz="2800" b="1" dirty="0">
                <a:solidFill>
                  <a:srgbClr val="002060"/>
                </a:solidFill>
                <a:latin typeface="Arial" panose="020B0604020202020204" pitchFamily="34" charset="0"/>
                <a:cs typeface="Arial" panose="020B0604020202020204" pitchFamily="34" charset="0"/>
              </a:rPr>
            </a:br>
            <a:r>
              <a:rPr lang="sq-AL" sz="2800" b="1" dirty="0">
                <a:solidFill>
                  <a:srgbClr val="002060"/>
                </a:solidFill>
                <a:latin typeface="Arial" panose="020B0604020202020204" pitchFamily="34" charset="0"/>
                <a:cs typeface="Arial" panose="020B0604020202020204" pitchFamily="34" charset="0"/>
              </a:rPr>
              <a:t>Shembuj të kritereve të ndërlidhura me koston: </a:t>
            </a:r>
            <a:br>
              <a:rPr lang="sq-AL" sz="2800" dirty="0"/>
            </a:br>
            <a:endParaRPr lang="sq-AL" sz="2800" dirty="0"/>
          </a:p>
        </p:txBody>
      </p:sp>
      <p:sp>
        <p:nvSpPr>
          <p:cNvPr id="3" name="Content Placeholder 2"/>
          <p:cNvSpPr>
            <a:spLocks noGrp="1"/>
          </p:cNvSpPr>
          <p:nvPr>
            <p:ph idx="1"/>
          </p:nvPr>
        </p:nvSpPr>
        <p:spPr>
          <a:xfrm>
            <a:off x="0" y="1097280"/>
            <a:ext cx="12192000" cy="4950824"/>
          </a:xfrm>
        </p:spPr>
        <p:txBody>
          <a:bodyPr>
            <a:normAutofit/>
          </a:bodyPr>
          <a:lstStyle/>
          <a:p>
            <a:endParaRPr lang="en-US" sz="2000" dirty="0">
              <a:latin typeface="Arial" panose="020B0604020202020204" pitchFamily="34" charset="0"/>
              <a:cs typeface="Arial" panose="020B0604020202020204" pitchFamily="34" charset="0"/>
            </a:endParaRPr>
          </a:p>
          <a:p>
            <a:r>
              <a:rPr lang="sq-AL" sz="2200" dirty="0">
                <a:latin typeface="Arial" panose="020B0604020202020204" pitchFamily="34" charset="0"/>
                <a:cs typeface="Arial" panose="020B0604020202020204" pitchFamily="34" charset="0"/>
              </a:rPr>
              <a:t>Kryerja e një </a:t>
            </a:r>
            <a:r>
              <a:rPr lang="sq-AL" sz="2200" b="1" dirty="0">
                <a:latin typeface="Arial" panose="020B0604020202020204" pitchFamily="34" charset="0"/>
                <a:cs typeface="Arial" panose="020B0604020202020204" pitchFamily="34" charset="0"/>
              </a:rPr>
              <a:t>studimi të </a:t>
            </a:r>
            <a:r>
              <a:rPr lang="sq-AL" sz="2200" dirty="0">
                <a:latin typeface="Arial" panose="020B0604020202020204" pitchFamily="34" charset="0"/>
                <a:cs typeface="Arial" panose="020B0604020202020204" pitchFamily="34" charset="0"/>
              </a:rPr>
              <a:t>duhur të tregut në fazën e projektimit të procedurës do të mbështesë </a:t>
            </a:r>
            <a:r>
              <a:rPr lang="sq-AL" sz="2200" dirty="0" err="1">
                <a:latin typeface="Arial" panose="020B0604020202020204" pitchFamily="34" charset="0"/>
                <a:cs typeface="Arial" panose="020B0604020202020204" pitchFamily="34" charset="0"/>
              </a:rPr>
              <a:t>AKtë</a:t>
            </a:r>
            <a:r>
              <a:rPr lang="sq-AL" sz="2200" dirty="0">
                <a:latin typeface="Arial" panose="020B0604020202020204" pitchFamily="34" charset="0"/>
                <a:cs typeface="Arial" panose="020B0604020202020204" pitchFamily="34" charset="0"/>
              </a:rPr>
              <a:t> në individualizimin dhe përpunimin e saktë të kritereve të vlerësimit. </a:t>
            </a:r>
            <a:endParaRPr lang="en-US" sz="2200" dirty="0">
              <a:latin typeface="Arial" panose="020B0604020202020204" pitchFamily="34" charset="0"/>
              <a:cs typeface="Arial" panose="020B0604020202020204" pitchFamily="34" charset="0"/>
            </a:endParaRPr>
          </a:p>
          <a:p>
            <a:r>
              <a:rPr lang="sq-AL" sz="2200" dirty="0">
                <a:latin typeface="Arial" panose="020B0604020202020204" pitchFamily="34" charset="0"/>
                <a:cs typeface="Arial" panose="020B0604020202020204" pitchFamily="34" charset="0"/>
              </a:rPr>
              <a:t>Në fakt, sa më shumë që kriteret pasqyrojnë karakteristikat e blerjeve të ofruara në tregun përkatës, aq më shumë kriteret e individualizuara do të garantojnë vlerën më të mirë për paranë. </a:t>
            </a:r>
          </a:p>
          <a:p>
            <a:pPr marL="0" indent="0">
              <a:buNone/>
            </a:pPr>
            <a:r>
              <a:rPr lang="en-US" sz="2200" b="1" dirty="0">
                <a:latin typeface="Arial" panose="020B0604020202020204" pitchFamily="34" charset="0"/>
                <a:cs typeface="Arial" panose="020B0604020202020204" pitchFamily="34" charset="0"/>
              </a:rPr>
              <a:t>                                                        </a:t>
            </a:r>
          </a:p>
          <a:p>
            <a:pPr marL="0" indent="0">
              <a:buNone/>
            </a:pPr>
            <a:r>
              <a:rPr lang="en-US" sz="2200" b="1" dirty="0">
                <a:latin typeface="Arial" panose="020B0604020202020204" pitchFamily="34" charset="0"/>
                <a:cs typeface="Arial" panose="020B0604020202020204" pitchFamily="34" charset="0"/>
              </a:rPr>
              <a:t>                                                        </a:t>
            </a:r>
            <a:r>
              <a:rPr lang="sq-AL" sz="2200" b="1" dirty="0">
                <a:latin typeface="Arial" panose="020B0604020202020204" pitchFamily="34" charset="0"/>
                <a:cs typeface="Arial" panose="020B0604020202020204" pitchFamily="34" charset="0"/>
              </a:rPr>
              <a:t>Nën kriteret</a:t>
            </a:r>
            <a:r>
              <a:rPr lang="sq-AL" sz="2200" dirty="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pPr marL="0" indent="0">
              <a:buNone/>
            </a:pPr>
            <a:r>
              <a:rPr lang="sq-AL" sz="2200" dirty="0">
                <a:latin typeface="Arial" panose="020B0604020202020204" pitchFamily="34" charset="0"/>
                <a:cs typeface="Arial" panose="020B0604020202020204" pitchFamily="34" charset="0"/>
              </a:rPr>
              <a:t>Çdo kriter vlerësimi mund të nën-ndahet në </a:t>
            </a:r>
            <a:r>
              <a:rPr lang="sq-AL" sz="2200" b="1" dirty="0">
                <a:latin typeface="Arial" panose="020B0604020202020204" pitchFamily="34" charset="0"/>
                <a:cs typeface="Arial" panose="020B0604020202020204" pitchFamily="34" charset="0"/>
              </a:rPr>
              <a:t>nën-kritere</a:t>
            </a:r>
            <a:r>
              <a:rPr lang="sq-AL" sz="2200" dirty="0">
                <a:latin typeface="Arial" panose="020B0604020202020204" pitchFamily="34" charset="0"/>
                <a:cs typeface="Arial" panose="020B0604020202020204" pitchFamily="34" charset="0"/>
              </a:rPr>
              <a:t>, kur është e nevojshme. </a:t>
            </a:r>
          </a:p>
          <a:p>
            <a:pPr marL="0" indent="0">
              <a:buNone/>
            </a:pPr>
            <a:r>
              <a:rPr lang="sq-AL" sz="2200" dirty="0">
                <a:latin typeface="Arial" panose="020B0604020202020204" pitchFamily="34" charset="0"/>
                <a:cs typeface="Arial" panose="020B0604020202020204" pitchFamily="34" charset="0"/>
              </a:rPr>
              <a:t>Secili nën-kriter paraqet </a:t>
            </a:r>
            <a:r>
              <a:rPr lang="sq-AL" sz="2200" b="1" dirty="0">
                <a:latin typeface="Arial" panose="020B0604020202020204" pitchFamily="34" charset="0"/>
                <a:cs typeface="Arial" panose="020B0604020202020204" pitchFamily="34" charset="0"/>
              </a:rPr>
              <a:t>ndarjen </a:t>
            </a:r>
            <a:r>
              <a:rPr lang="sq-AL" sz="2200" dirty="0">
                <a:latin typeface="Arial" panose="020B0604020202020204" pitchFamily="34" charset="0"/>
                <a:cs typeface="Arial" panose="020B0604020202020204" pitchFamily="34" charset="0"/>
              </a:rPr>
              <a:t>e kriterit përkatës. </a:t>
            </a:r>
            <a:endParaRPr lang="en-US" sz="22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51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r>
              <a:rPr lang="sq-AL" sz="2800" b="1" dirty="0">
                <a:latin typeface="Arial" panose="020B0604020202020204" pitchFamily="34" charset="0"/>
                <a:cs typeface="Arial" panose="020B0604020202020204" pitchFamily="34" charset="0"/>
              </a:rPr>
              <a:t>PËRCAKTIMI I PIKËS MAKSIMALE QË DO TI CAKTOHET SECILIT  KRITER TË VLERËSIMIT, duke specifikuar metodën e </a:t>
            </a:r>
            <a:r>
              <a:rPr lang="sq-AL" sz="2800" b="1" dirty="0" err="1">
                <a:latin typeface="Arial" panose="020B0604020202020204" pitchFamily="34" charset="0"/>
                <a:cs typeface="Arial" panose="020B0604020202020204" pitchFamily="34" charset="0"/>
              </a:rPr>
              <a:t>atribuimit</a:t>
            </a:r>
            <a:r>
              <a:rPr lang="sq-AL" sz="2800" b="1" dirty="0">
                <a:latin typeface="Arial" panose="020B0604020202020204" pitchFamily="34" charset="0"/>
                <a:cs typeface="Arial" panose="020B0604020202020204" pitchFamily="34" charset="0"/>
              </a:rPr>
              <a:t> (shpërndarjes) </a:t>
            </a:r>
          </a:p>
        </p:txBody>
      </p:sp>
      <p:sp>
        <p:nvSpPr>
          <p:cNvPr id="3" name="Content Placeholder 2"/>
          <p:cNvSpPr>
            <a:spLocks noGrp="1"/>
          </p:cNvSpPr>
          <p:nvPr>
            <p:ph idx="1"/>
          </p:nvPr>
        </p:nvSpPr>
        <p:spPr>
          <a:xfrm>
            <a:off x="104503" y="1825624"/>
            <a:ext cx="11249297" cy="5032375"/>
          </a:xfrm>
        </p:spPr>
        <p:txBody>
          <a:bodyPr>
            <a:noAutofit/>
          </a:bodyPr>
          <a:lstStyle/>
          <a:p>
            <a:r>
              <a:rPr lang="sq-AL" sz="2000" dirty="0">
                <a:latin typeface="Arial" panose="020B0604020202020204" pitchFamily="34" charset="0"/>
                <a:cs typeface="Arial" panose="020B0604020202020204" pitchFamily="34" charset="0"/>
              </a:rPr>
              <a:t>Rëndësia e secilit element të ofertës që i nënshtrohet vlerësimit matet duke i caktuar </a:t>
            </a:r>
            <a:r>
              <a:rPr lang="sq-AL" sz="2000" b="1" dirty="0">
                <a:latin typeface="Arial" panose="020B0604020202020204" pitchFamily="34" charset="0"/>
                <a:cs typeface="Arial" panose="020B0604020202020204" pitchFamily="34" charset="0"/>
              </a:rPr>
              <a:t>një peshë </a:t>
            </a:r>
            <a:r>
              <a:rPr lang="sq-AL" sz="2000" dirty="0">
                <a:latin typeface="Arial" panose="020B0604020202020204" pitchFamily="34" charset="0"/>
                <a:cs typeface="Arial" panose="020B0604020202020204" pitchFamily="34" charset="0"/>
              </a:rPr>
              <a:t>të gjitha kritereve të vlerësimit të identifikuara. </a:t>
            </a:r>
          </a:p>
          <a:p>
            <a:r>
              <a:rPr lang="sq-AL" sz="2000" dirty="0">
                <a:latin typeface="Arial" panose="020B0604020202020204" pitchFamily="34" charset="0"/>
                <a:cs typeface="Arial" panose="020B0604020202020204" pitchFamily="34" charset="0"/>
              </a:rPr>
              <a:t>Peshimi relativ i secilit kriter duhet të tregohet </a:t>
            </a:r>
            <a:r>
              <a:rPr lang="sq-AL" sz="2000" b="1" dirty="0">
                <a:latin typeface="Arial" panose="020B0604020202020204" pitchFamily="34" charset="0"/>
                <a:cs typeface="Arial" panose="020B0604020202020204" pitchFamily="34" charset="0"/>
              </a:rPr>
              <a:t>në përqindje ose në numër në dosjen e tenderit.</a:t>
            </a:r>
            <a:r>
              <a:rPr lang="sq-AL" sz="2000" dirty="0">
                <a:latin typeface="Arial" panose="020B0604020202020204" pitchFamily="34" charset="0"/>
                <a:cs typeface="Arial" panose="020B0604020202020204" pitchFamily="34" charset="0"/>
              </a:rPr>
              <a:t> </a:t>
            </a:r>
          </a:p>
          <a:p>
            <a:r>
              <a:rPr lang="sq-AL" sz="2000" dirty="0">
                <a:latin typeface="Arial" panose="020B0604020202020204" pitchFamily="34" charset="0"/>
                <a:cs typeface="Arial" panose="020B0604020202020204" pitchFamily="34" charset="0"/>
              </a:rPr>
              <a:t>Në rast të më shumë kritereve të vlerësimit, ose më shumë nën-kritereve brenda një kriteri, secili kriter do të ketë një peshë relative brenda pikës maksimale të parashikuar për komponentin teknik. </a:t>
            </a:r>
          </a:p>
          <a:p>
            <a:r>
              <a:rPr lang="sq-AL" sz="2000" dirty="0">
                <a:latin typeface="Arial" panose="020B0604020202020204" pitchFamily="34" charset="0"/>
                <a:cs typeface="Arial" panose="020B0604020202020204" pitchFamily="34" charset="0"/>
              </a:rPr>
              <a:t>Nuk është </a:t>
            </a:r>
            <a:r>
              <a:rPr lang="sq-AL" sz="2000" b="1" dirty="0">
                <a:latin typeface="Arial" panose="020B0604020202020204" pitchFamily="34" charset="0"/>
                <a:cs typeface="Arial" panose="020B0604020202020204" pitchFamily="34" charset="0"/>
              </a:rPr>
              <a:t>e mundur </a:t>
            </a:r>
            <a:r>
              <a:rPr lang="sq-AL" sz="2000" dirty="0">
                <a:latin typeface="Arial" panose="020B0604020202020204" pitchFamily="34" charset="0"/>
                <a:cs typeface="Arial" panose="020B0604020202020204" pitchFamily="34" charset="0"/>
              </a:rPr>
              <a:t>të përcaktohet një metodë e paracaktuar përgjithësisht për caktimin e peshës së duhur për kriteret e ndryshme pasi kjo do të varet nga vlerësimi dhe gjykimi i AK-së përkatës. </a:t>
            </a:r>
          </a:p>
          <a:p>
            <a:r>
              <a:rPr lang="sq-AL" sz="2000" dirty="0">
                <a:latin typeface="Arial" panose="020B0604020202020204" pitchFamily="34" charset="0"/>
                <a:cs typeface="Arial" panose="020B0604020202020204" pitchFamily="34" charset="0"/>
              </a:rPr>
              <a:t>Për më tepër, jo </a:t>
            </a:r>
            <a:r>
              <a:rPr lang="sq-AL" sz="2000" dirty="0" err="1">
                <a:latin typeface="Arial" panose="020B0604020202020204" pitchFamily="34" charset="0"/>
                <a:cs typeface="Arial" panose="020B0604020202020204" pitchFamily="34" charset="0"/>
              </a:rPr>
              <a:t>domosdoshmërisht</a:t>
            </a:r>
            <a:r>
              <a:rPr lang="sq-AL" sz="2000" dirty="0">
                <a:latin typeface="Arial" panose="020B0604020202020204" pitchFamily="34" charset="0"/>
                <a:cs typeface="Arial" panose="020B0604020202020204" pitchFamily="34" charset="0"/>
              </a:rPr>
              <a:t>, edhe përballë së njëjtës kontratë, secili AK shpreh të njëjtën rëndësi për të njëjtat aspekte teknike (në varësi edhe të përdorimit që AK i bën furnizimit të prokuruar)</a:t>
            </a:r>
            <a:r>
              <a:rPr lang="en-US" sz="2000" dirty="0">
                <a:latin typeface="Arial" panose="020B0604020202020204" pitchFamily="34" charset="0"/>
                <a:cs typeface="Arial" panose="020B0604020202020204" pitchFamily="34" charset="0"/>
              </a:rPr>
              <a:t>.</a:t>
            </a:r>
          </a:p>
          <a:p>
            <a:r>
              <a:rPr lang="sq-AL" sz="2000" dirty="0"/>
              <a:t>Në çdo rast, pikët maksimale të referuara në kriteret e vetme të vlerësimit nuk do të përcaktohen në </a:t>
            </a:r>
            <a:r>
              <a:rPr lang="sq-AL" sz="2000" b="1" dirty="0"/>
              <a:t>mënyrë jo-proporcionale ose të paarsyeshme </a:t>
            </a:r>
            <a:r>
              <a:rPr lang="sq-AL" sz="2000" dirty="0"/>
              <a:t>në krahasim me atë të referuar në kriteret e tjera, duke pasur kujdes, në këtë mënyrë, të ruhet ekuilibri i përgjithshëm i ofertës. </a:t>
            </a:r>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8447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65126"/>
            <a:ext cx="12057017" cy="601526"/>
          </a:xfrm>
        </p:spPr>
        <p:txBody>
          <a:bodyPr>
            <a:normAutofit/>
          </a:bodyPr>
          <a:lstStyle/>
          <a:p>
            <a:r>
              <a:rPr lang="sq-AL" sz="2800" b="1" dirty="0">
                <a:solidFill>
                  <a:srgbClr val="002060"/>
                </a:solidFill>
                <a:latin typeface="Arial" panose="020B0604020202020204" pitchFamily="34" charset="0"/>
                <a:cs typeface="Arial" panose="020B0604020202020204" pitchFamily="34" charset="0"/>
              </a:rPr>
              <a:t>Llojet e kritereve të shpërblimit </a:t>
            </a:r>
            <a:endParaRPr lang="sq-AL" sz="28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084218"/>
            <a:ext cx="11353800" cy="5656216"/>
          </a:xfrm>
        </p:spPr>
        <p:txBody>
          <a:bodyPr>
            <a:noAutofit/>
          </a:bodyPr>
          <a:lstStyle/>
          <a:p>
            <a:pPr marL="0" indent="0">
              <a:buNone/>
            </a:pPr>
            <a:r>
              <a:rPr lang="sq-AL" sz="2000" dirty="0">
                <a:latin typeface="Arial" panose="020B0604020202020204" pitchFamily="34" charset="0"/>
                <a:cs typeface="Arial" panose="020B0604020202020204" pitchFamily="34" charset="0"/>
              </a:rPr>
              <a:t>Ekziston një gamë e gjerë kriteresh të mundshme që mund të përdoren për të nxjerrë tenderin 'më të mirë', por ato gjithmonë duhet të përshtaten me prokurimin dhe qëllimet e tij. Kur formulohen kriteret e dhënies, është e nevojshme të merren parasysh aspektet e mëposhtme: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Kriteret e dhënies duhet të jenë të lidhura drejtpërdrejt me objektin e prokurimit.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Duhet të sigurohet një aplikim jo-diskriminues pa mundësinë e një vendimi të mëvonshëm arbitrar.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Kriteret e cilësisë duhet të mendohen mirë dhe duhet të jenë efektive.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Një mundësi e renditjes së shkallëzuar është e nevojshme në mënyrë që një renditje reale cilësore e tenderëve të jetë e mundur.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Kriteret për përzgjedhjen e operatorëve ekonomikë nuk mund të përzihen me kriteret e dhënies.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Kriteret kushtojnë para për tenderuesit - sa më shumë kritere dhe sa më komplekse të jenë, aq më të larta janë kostot e transaksionit. </a:t>
            </a:r>
          </a:p>
          <a:p>
            <a:pPr marL="457200" lvl="0" indent="-457200" fontAlgn="base">
              <a:buFont typeface="+mj-lt"/>
              <a:buAutoNum type="alphaLcPeriod"/>
            </a:pPr>
            <a:r>
              <a:rPr lang="sq-AL" sz="2000" dirty="0">
                <a:latin typeface="Arial" panose="020B0604020202020204" pitchFamily="34" charset="0"/>
                <a:cs typeface="Arial" panose="020B0604020202020204" pitchFamily="34" charset="0"/>
              </a:rPr>
              <a:t>Duhet të merren parasysh dëshmitë që ofertuesit mund të ofrojnë sipas secilit kriter  dhe se si do të vlerësohet kjo dëshmi nga AK. </a:t>
            </a:r>
          </a:p>
        </p:txBody>
      </p:sp>
    </p:spTree>
    <p:extLst>
      <p:ext uri="{BB962C8B-B14F-4D97-AF65-F5344CB8AC3E}">
        <p14:creationId xmlns:p14="http://schemas.microsoft.com/office/powerpoint/2010/main" val="267281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365125"/>
            <a:ext cx="11262360" cy="457835"/>
          </a:xfrm>
        </p:spPr>
        <p:txBody>
          <a:bodyPr>
            <a:noAutofit/>
          </a:bodyPr>
          <a:lstStyle/>
          <a:p>
            <a:r>
              <a:rPr lang="sq-AL" sz="2800" b="1" dirty="0">
                <a:solidFill>
                  <a:srgbClr val="002060"/>
                </a:solidFill>
                <a:latin typeface="Arial" panose="020B0604020202020204" pitchFamily="34" charset="0"/>
                <a:cs typeface="Arial" panose="020B0604020202020204" pitchFamily="34" charset="0"/>
              </a:rPr>
              <a:t>Kriteret e shpërblimit</a:t>
            </a:r>
          </a:p>
        </p:txBody>
      </p:sp>
      <p:sp>
        <p:nvSpPr>
          <p:cNvPr id="3" name="Content Placeholder 2"/>
          <p:cNvSpPr>
            <a:spLocks noGrp="1"/>
          </p:cNvSpPr>
          <p:nvPr>
            <p:ph idx="1"/>
          </p:nvPr>
        </p:nvSpPr>
        <p:spPr>
          <a:xfrm>
            <a:off x="0" y="914400"/>
            <a:ext cx="12192000" cy="5943599"/>
          </a:xfrm>
        </p:spPr>
        <p:txBody>
          <a:bodyPr>
            <a:normAutofit fontScale="62500" lnSpcReduction="20000"/>
          </a:bodyPr>
          <a:lstStyle/>
          <a:p>
            <a:pPr marL="0" indent="0">
              <a:buNone/>
            </a:pPr>
            <a:r>
              <a:rPr lang="sq-AL" sz="2900" dirty="0">
                <a:latin typeface="Arial" panose="020B0604020202020204" pitchFamily="34" charset="0"/>
                <a:cs typeface="Arial" panose="020B0604020202020204" pitchFamily="34" charset="0"/>
              </a:rPr>
              <a:t>AK mund të marrë parasysh kritere të ndryshme për të përcaktuar vlerën më të mirë për paranë. Kriteret e shpërblimit mund të ndahen në katër kategori të gjera: </a:t>
            </a:r>
          </a:p>
          <a:p>
            <a:pPr lvl="0" fontAlgn="base"/>
            <a:r>
              <a:rPr lang="sq-AL" sz="2900" b="1" dirty="0">
                <a:latin typeface="Arial" panose="020B0604020202020204" pitchFamily="34" charset="0"/>
                <a:cs typeface="Arial" panose="020B0604020202020204" pitchFamily="34" charset="0"/>
              </a:rPr>
              <a:t>Kriteret Financiare </a:t>
            </a:r>
            <a:endParaRPr lang="sq-AL" sz="2900" dirty="0">
              <a:latin typeface="Arial" panose="020B0604020202020204" pitchFamily="34" charset="0"/>
              <a:cs typeface="Arial" panose="020B0604020202020204" pitchFamily="34" charset="0"/>
            </a:endParaRPr>
          </a:p>
          <a:p>
            <a:pPr lvl="0" fontAlgn="base"/>
            <a:r>
              <a:rPr lang="sq-AL" sz="2900" b="1" dirty="0">
                <a:latin typeface="Arial" panose="020B0604020202020204" pitchFamily="34" charset="0"/>
                <a:cs typeface="Arial" panose="020B0604020202020204" pitchFamily="34" charset="0"/>
              </a:rPr>
              <a:t>Kriteret Cilësore </a:t>
            </a:r>
            <a:endParaRPr lang="sq-AL" sz="2900" dirty="0">
              <a:latin typeface="Arial" panose="020B0604020202020204" pitchFamily="34" charset="0"/>
              <a:cs typeface="Arial" panose="020B0604020202020204" pitchFamily="34" charset="0"/>
            </a:endParaRPr>
          </a:p>
          <a:p>
            <a:pPr lvl="0" fontAlgn="base"/>
            <a:r>
              <a:rPr lang="sq-AL" sz="2900" b="1" dirty="0">
                <a:latin typeface="Arial" panose="020B0604020202020204" pitchFamily="34" charset="0"/>
                <a:cs typeface="Arial" panose="020B0604020202020204" pitchFamily="34" charset="0"/>
              </a:rPr>
              <a:t>Kriteret Kontraktuake </a:t>
            </a:r>
            <a:endParaRPr lang="sq-AL" sz="2900" dirty="0">
              <a:latin typeface="Arial" panose="020B0604020202020204" pitchFamily="34" charset="0"/>
              <a:cs typeface="Arial" panose="020B0604020202020204" pitchFamily="34" charset="0"/>
            </a:endParaRPr>
          </a:p>
          <a:p>
            <a:pPr lvl="0" fontAlgn="base"/>
            <a:r>
              <a:rPr lang="sq-AL" sz="2900" b="1" dirty="0">
                <a:latin typeface="Arial" panose="020B0604020202020204" pitchFamily="34" charset="0"/>
                <a:cs typeface="Arial" panose="020B0604020202020204" pitchFamily="34" charset="0"/>
              </a:rPr>
              <a:t>Kriteret e Qëndrueshme </a:t>
            </a:r>
            <a:endParaRPr lang="en-US" sz="2900" dirty="0">
              <a:latin typeface="Arial" panose="020B0604020202020204" pitchFamily="34" charset="0"/>
              <a:cs typeface="Arial" panose="020B0604020202020204" pitchFamily="34" charset="0"/>
            </a:endParaRPr>
          </a:p>
          <a:p>
            <a:pPr lvl="0" fontAlgn="base"/>
            <a:endParaRPr lang="en-US" sz="2900" b="1" dirty="0">
              <a:latin typeface="Arial" panose="020B0604020202020204" pitchFamily="34" charset="0"/>
              <a:cs typeface="Arial" panose="020B0604020202020204" pitchFamily="34" charset="0"/>
            </a:endParaRPr>
          </a:p>
          <a:p>
            <a:pPr marL="0" lvl="0" indent="0" fontAlgn="base">
              <a:buNone/>
            </a:pPr>
            <a:r>
              <a:rPr lang="sq-AL" sz="2900" b="1" dirty="0">
                <a:latin typeface="Arial" panose="020B0604020202020204" pitchFamily="34" charset="0"/>
                <a:cs typeface="Arial" panose="020B0604020202020204" pitchFamily="34" charset="0"/>
              </a:rPr>
              <a:t>1) Kriteret që ndërlidhen me kosto (financiare) </a:t>
            </a:r>
            <a:endParaRPr lang="sq-AL" sz="2900" dirty="0">
              <a:latin typeface="Arial" panose="020B0604020202020204" pitchFamily="34" charset="0"/>
              <a:cs typeface="Arial" panose="020B0604020202020204" pitchFamily="34" charset="0"/>
            </a:endParaRPr>
          </a:p>
          <a:p>
            <a:pPr marL="0" indent="0">
              <a:buNone/>
            </a:pPr>
            <a:r>
              <a:rPr lang="sq-AL" sz="2900" dirty="0">
                <a:latin typeface="Arial" panose="020B0604020202020204" pitchFamily="34" charset="0"/>
                <a:cs typeface="Arial" panose="020B0604020202020204" pitchFamily="34" charset="0"/>
              </a:rPr>
              <a:t>Kriteret e lidhura me koston (kriteri ekonomik) lejojnë AK-të që të përcaktojnë koston financiare të blerjes së objektit të prokurimit, si dhe koston e përdorimit dhe funksionimit të tij. Ato i referohen shpenzimeve të financimit të kontratës. </a:t>
            </a:r>
          </a:p>
          <a:p>
            <a:pPr marL="0" indent="0">
              <a:buNone/>
            </a:pPr>
            <a:r>
              <a:rPr lang="sq-AL" sz="2900" dirty="0">
                <a:latin typeface="Arial" panose="020B0604020202020204" pitchFamily="34" charset="0"/>
                <a:cs typeface="Arial" panose="020B0604020202020204" pitchFamily="34" charset="0"/>
              </a:rPr>
              <a:t>Gjatë përgatitjes së dosjes së tenderit, AK mund të marrë parasysh: </a:t>
            </a:r>
          </a:p>
          <a:p>
            <a:pPr lvl="0" fontAlgn="base"/>
            <a:r>
              <a:rPr lang="sq-AL" sz="2900" b="1" dirty="0">
                <a:latin typeface="Arial" panose="020B0604020202020204" pitchFamily="34" charset="0"/>
                <a:cs typeface="Arial" panose="020B0604020202020204" pitchFamily="34" charset="0"/>
              </a:rPr>
              <a:t>Kostot e blerjes</a:t>
            </a:r>
            <a:r>
              <a:rPr lang="sq-AL" sz="2900" dirty="0">
                <a:latin typeface="Arial" panose="020B0604020202020204" pitchFamily="34" charset="0"/>
                <a:cs typeface="Arial" panose="020B0604020202020204" pitchFamily="34" charset="0"/>
              </a:rPr>
              <a:t>: përveç çmimit të një artikulli/shërbimi - dërgimi në vendin e përcaktuar, instalimi, lidhja, testimi, udhëzimi, dorëzimi i dokumenteve të garancisë, marrja (ose lënia) e paketimit etj. </a:t>
            </a:r>
            <a:endParaRPr lang="en-US" sz="2900" dirty="0">
              <a:latin typeface="Arial" panose="020B0604020202020204" pitchFamily="34" charset="0"/>
              <a:cs typeface="Arial" panose="020B0604020202020204" pitchFamily="34" charset="0"/>
            </a:endParaRPr>
          </a:p>
          <a:p>
            <a:pPr marL="0" lvl="0" indent="0" fontAlgn="base">
              <a:buNone/>
            </a:pPr>
            <a:endParaRPr lang="en-US" sz="2900" dirty="0">
              <a:latin typeface="Arial" panose="020B0604020202020204" pitchFamily="34" charset="0"/>
              <a:cs typeface="Arial" panose="020B0604020202020204" pitchFamily="34" charset="0"/>
            </a:endParaRPr>
          </a:p>
          <a:p>
            <a:pPr marL="0" lvl="0" indent="0" fontAlgn="base">
              <a:buNone/>
            </a:pPr>
            <a:r>
              <a:rPr lang="en-US" sz="2900" b="1" dirty="0">
                <a:latin typeface="Arial" panose="020B0604020202020204" pitchFamily="34" charset="0"/>
                <a:cs typeface="Arial" panose="020B0604020202020204" pitchFamily="34" charset="0"/>
              </a:rPr>
              <a:t>2) </a:t>
            </a:r>
            <a:r>
              <a:rPr lang="sq-AL" sz="2900" b="1" dirty="0">
                <a:latin typeface="Arial" panose="020B0604020202020204" pitchFamily="34" charset="0"/>
                <a:cs typeface="Arial" panose="020B0604020202020204" pitchFamily="34" charset="0"/>
              </a:rPr>
              <a:t>Kostot e përdorimit</a:t>
            </a:r>
            <a:r>
              <a:rPr lang="sq-AL" sz="2900" dirty="0">
                <a:latin typeface="Arial" panose="020B0604020202020204" pitchFamily="34" charset="0"/>
                <a:cs typeface="Arial" panose="020B0604020202020204" pitchFamily="34" charset="0"/>
              </a:rPr>
              <a:t>: Kostoja e përdorimit duhet të kuptohet si shpenzimi për përdorimin e përditshëm të pajisjes, si p.sh. </a:t>
            </a:r>
          </a:p>
          <a:p>
            <a:pPr lvl="1" fontAlgn="base"/>
            <a:r>
              <a:rPr lang="sq-AL" sz="2900" dirty="0">
                <a:latin typeface="Arial" panose="020B0604020202020204" pitchFamily="34" charset="0"/>
                <a:cs typeface="Arial" panose="020B0604020202020204" pitchFamily="34" charset="0"/>
              </a:rPr>
              <a:t>energjia – për pajisjet me energji elektrike, si dhe lënda djegëse për automjetet dhe për energjinë e nevojshme për ndërtesa (ndriçimi, ngrohja dhe ftohja e objekteve) </a:t>
            </a:r>
          </a:p>
          <a:p>
            <a:pPr lvl="1" fontAlgn="base"/>
            <a:r>
              <a:rPr lang="sq-AL" sz="2900" dirty="0">
                <a:latin typeface="Arial" panose="020B0604020202020204" pitchFamily="34" charset="0"/>
                <a:cs typeface="Arial" panose="020B0604020202020204" pitchFamily="34" charset="0"/>
              </a:rPr>
              <a:t>kostot e materialeve </a:t>
            </a:r>
            <a:r>
              <a:rPr lang="sq-AL" sz="2900" dirty="0" err="1">
                <a:latin typeface="Arial" panose="020B0604020202020204" pitchFamily="34" charset="0"/>
                <a:cs typeface="Arial" panose="020B0604020202020204" pitchFamily="34" charset="0"/>
              </a:rPr>
              <a:t>harxhuese</a:t>
            </a:r>
            <a:r>
              <a:rPr lang="sq-AL" sz="2900" dirty="0">
                <a:latin typeface="Arial" panose="020B0604020202020204" pitchFamily="34" charset="0"/>
                <a:cs typeface="Arial" panose="020B0604020202020204" pitchFamily="34" charset="0"/>
              </a:rPr>
              <a:t> – bojëra, tonerë, </a:t>
            </a:r>
            <a:r>
              <a:rPr lang="sq-AL" sz="2900" dirty="0" err="1">
                <a:latin typeface="Arial" panose="020B0604020202020204" pitchFamily="34" charset="0"/>
                <a:cs typeface="Arial" panose="020B0604020202020204" pitchFamily="34" charset="0"/>
              </a:rPr>
              <a:t>reagentë</a:t>
            </a:r>
            <a:r>
              <a:rPr lang="sq-AL" sz="2900" dirty="0">
                <a:latin typeface="Arial" panose="020B0604020202020204" pitchFamily="34" charset="0"/>
                <a:cs typeface="Arial" panose="020B0604020202020204" pitchFamily="34" charset="0"/>
              </a:rPr>
              <a:t>, etj. </a:t>
            </a:r>
          </a:p>
          <a:p>
            <a:pPr lvl="1" fontAlgn="base"/>
            <a:r>
              <a:rPr lang="sq-AL" sz="2900" dirty="0">
                <a:latin typeface="Arial" panose="020B0604020202020204" pitchFamily="34" charset="0"/>
                <a:cs typeface="Arial" panose="020B0604020202020204" pitchFamily="34" charset="0"/>
              </a:rPr>
              <a:t>trajnimi </a:t>
            </a:r>
          </a:p>
          <a:p>
            <a:pPr lvl="1" fontAlgn="base"/>
            <a:r>
              <a:rPr lang="sq-AL" sz="2900" dirty="0">
                <a:latin typeface="Arial" panose="020B0604020202020204" pitchFamily="34" charset="0"/>
                <a:cs typeface="Arial" panose="020B0604020202020204" pitchFamily="34" charset="0"/>
              </a:rPr>
              <a:t>periudha garantuese </a:t>
            </a:r>
          </a:p>
          <a:p>
            <a:endParaRPr lang="sq-AL" dirty="0"/>
          </a:p>
        </p:txBody>
      </p:sp>
    </p:spTree>
    <p:extLst>
      <p:ext uri="{BB962C8B-B14F-4D97-AF65-F5344CB8AC3E}">
        <p14:creationId xmlns:p14="http://schemas.microsoft.com/office/powerpoint/2010/main" val="397651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365125"/>
            <a:ext cx="11262360" cy="549275"/>
          </a:xfrm>
        </p:spPr>
        <p:txBody>
          <a:bodyPr>
            <a:normAutofit/>
          </a:bodyPr>
          <a:lstStyle/>
          <a:p>
            <a:r>
              <a:rPr lang="sq-AL" sz="2800" b="1" dirty="0">
                <a:solidFill>
                  <a:srgbClr val="002060"/>
                </a:solidFill>
                <a:latin typeface="Arial" panose="020B0604020202020204" pitchFamily="34" charset="0"/>
                <a:cs typeface="Arial" panose="020B0604020202020204" pitchFamily="34" charset="0"/>
              </a:rPr>
              <a:t>Kriteret e shpërblimit</a:t>
            </a:r>
            <a:endParaRPr lang="sq-AL" sz="2800" dirty="0"/>
          </a:p>
        </p:txBody>
      </p:sp>
      <p:sp>
        <p:nvSpPr>
          <p:cNvPr id="3" name="Content Placeholder 2"/>
          <p:cNvSpPr>
            <a:spLocks noGrp="1"/>
          </p:cNvSpPr>
          <p:nvPr>
            <p:ph idx="1"/>
          </p:nvPr>
        </p:nvSpPr>
        <p:spPr>
          <a:xfrm>
            <a:off x="0" y="1058090"/>
            <a:ext cx="12192000" cy="5799909"/>
          </a:xfrm>
        </p:spPr>
        <p:txBody>
          <a:bodyPr>
            <a:normAutofit/>
          </a:bodyPr>
          <a:lstStyle/>
          <a:p>
            <a:pPr lvl="0" fontAlgn="base"/>
            <a:r>
              <a:rPr lang="en-US" b="1" dirty="0"/>
              <a:t>3</a:t>
            </a:r>
            <a:r>
              <a:rPr lang="en-US" sz="2000" b="1"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Kostot e mirëmbajtjes</a:t>
            </a:r>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lvl="0" indent="0" fontAlgn="base">
              <a:buNone/>
            </a:pPr>
            <a:endParaRPr lang="en-US" sz="2000" dirty="0">
              <a:latin typeface="Arial" panose="020B0604020202020204" pitchFamily="34" charset="0"/>
              <a:cs typeface="Arial" panose="020B0604020202020204" pitchFamily="34" charset="0"/>
            </a:endParaRPr>
          </a:p>
          <a:p>
            <a:pPr marL="0" lvl="0" indent="0" fontAlgn="base">
              <a:buNone/>
            </a:pPr>
            <a:r>
              <a:rPr lang="sq-AL" sz="2000" dirty="0">
                <a:latin typeface="Arial" panose="020B0604020202020204" pitchFamily="34" charset="0"/>
                <a:cs typeface="Arial" panose="020B0604020202020204" pitchFamily="34" charset="0"/>
              </a:rPr>
              <a:t>Kostot e mirëmbajtjes janë kostot e bëra për të mbajtur objektin e kontratës në gjendjen e duhur teknike dhe estetike. Këto mund të përfshijnë: </a:t>
            </a:r>
          </a:p>
          <a:p>
            <a:pPr lvl="1" fontAlgn="base"/>
            <a:r>
              <a:rPr lang="sq-AL" sz="2000" dirty="0">
                <a:latin typeface="Arial" panose="020B0604020202020204" pitchFamily="34" charset="0"/>
                <a:cs typeface="Arial" panose="020B0604020202020204" pitchFamily="34" charset="0"/>
              </a:rPr>
              <a:t>pjesë që shpenzohen– pjesë lëvizëse të pajisjeve të kopjimit dhe printimit, automjeteve (jastëkët e frenave, </a:t>
            </a:r>
            <a:r>
              <a:rPr lang="sq-AL" sz="2000" dirty="0" err="1">
                <a:latin typeface="Arial" panose="020B0604020202020204" pitchFamily="34" charset="0"/>
                <a:cs typeface="Arial" panose="020B0604020202020204" pitchFamily="34" charset="0"/>
              </a:rPr>
              <a:t>filterat</a:t>
            </a:r>
            <a:r>
              <a:rPr lang="sq-AL" sz="2000" dirty="0">
                <a:latin typeface="Arial" panose="020B0604020202020204" pitchFamily="34" charset="0"/>
                <a:cs typeface="Arial" panose="020B0604020202020204" pitchFamily="34" charset="0"/>
              </a:rPr>
              <a:t>, etj.) </a:t>
            </a:r>
          </a:p>
          <a:p>
            <a:pPr lvl="1" fontAlgn="base"/>
            <a:r>
              <a:rPr lang="sq-AL" sz="2000" dirty="0">
                <a:latin typeface="Arial" panose="020B0604020202020204" pitchFamily="34" charset="0"/>
                <a:cs typeface="Arial" panose="020B0604020202020204" pitchFamily="34" charset="0"/>
              </a:rPr>
              <a:t>materialet që i nënshtrohen zëvendësimit periodik. </a:t>
            </a:r>
          </a:p>
          <a:p>
            <a:pPr lvl="1" fontAlgn="base"/>
            <a:r>
              <a:rPr lang="sq-AL" sz="2000" dirty="0">
                <a:latin typeface="Arial" panose="020B0604020202020204" pitchFamily="34" charset="0"/>
                <a:cs typeface="Arial" panose="020B0604020202020204" pitchFamily="34" charset="0"/>
              </a:rPr>
              <a:t>kostot e inspektimeve periodike të detyrueshme (p.sh. automjete, vinça, kaldaja, etj.) </a:t>
            </a:r>
          </a:p>
          <a:p>
            <a:pPr lvl="1" fontAlgn="base"/>
            <a:r>
              <a:rPr lang="sq-AL" sz="2000" dirty="0">
                <a:latin typeface="Arial" panose="020B0604020202020204" pitchFamily="34" charset="0"/>
                <a:cs typeface="Arial" panose="020B0604020202020204" pitchFamily="34" charset="0"/>
              </a:rPr>
              <a:t>kostot e shërbimeve të mirëmbajtjes. </a:t>
            </a:r>
            <a:endParaRPr lang="en-US" sz="2000" dirty="0">
              <a:latin typeface="Arial" panose="020B0604020202020204" pitchFamily="34" charset="0"/>
              <a:cs typeface="Arial" panose="020B0604020202020204" pitchFamily="34" charset="0"/>
            </a:endParaRPr>
          </a:p>
          <a:p>
            <a:pPr marL="457200" lvl="1" indent="0" fontAlgn="base">
              <a:buNone/>
            </a:pPr>
            <a:endParaRPr lang="sq-AL" sz="2000" dirty="0">
              <a:latin typeface="Arial" panose="020B0604020202020204" pitchFamily="34" charset="0"/>
              <a:cs typeface="Arial" panose="020B0604020202020204" pitchFamily="34" charset="0"/>
            </a:endParaRPr>
          </a:p>
          <a:p>
            <a:pPr lvl="0" fontAlgn="base"/>
            <a:r>
              <a:rPr lang="en-US" sz="2000" b="1" dirty="0">
                <a:latin typeface="Arial" panose="020B0604020202020204" pitchFamily="34" charset="0"/>
                <a:cs typeface="Arial" panose="020B0604020202020204" pitchFamily="34" charset="0"/>
              </a:rPr>
              <a:t>4. </a:t>
            </a:r>
            <a:r>
              <a:rPr lang="sq-AL" sz="2000" b="1" dirty="0">
                <a:latin typeface="Arial" panose="020B0604020202020204" pitchFamily="34" charset="0"/>
                <a:cs typeface="Arial" panose="020B0604020202020204" pitchFamily="34" charset="0"/>
              </a:rPr>
              <a:t>Kostot e asgjësimit</a:t>
            </a:r>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lvl="0" fontAlgn="base"/>
            <a:endParaRPr lang="en-US" sz="2000" dirty="0">
              <a:latin typeface="Arial" panose="020B0604020202020204" pitchFamily="34" charset="0"/>
              <a:cs typeface="Arial" panose="020B0604020202020204" pitchFamily="34" charset="0"/>
            </a:endParaRPr>
          </a:p>
          <a:p>
            <a:pPr marL="0" lvl="0" indent="0" fontAlgn="base">
              <a:buNone/>
            </a:pPr>
            <a:r>
              <a:rPr lang="sq-AL" sz="2000" dirty="0">
                <a:latin typeface="Arial" panose="020B0604020202020204" pitchFamily="34" charset="0"/>
                <a:cs typeface="Arial" panose="020B0604020202020204" pitchFamily="34" charset="0"/>
              </a:rPr>
              <a:t>Ato duhet të përfshihen nëse ekzistojnë. Në këtë rast, çmontimi mund të përfshijë kosto specifike dhe të konsiderueshme. Për rrjedhojë, kur AK vendos të përdorë objektin e kontratës deri në asgjësimin e tij, duhet të marrë parasysh këto kosto. Kur është planifikuar të shitet artikulli pas një periudhe të shkurtër përdorimi, humbja e vlerës duhet të merret parasysh. </a:t>
            </a:r>
          </a:p>
          <a:p>
            <a:endParaRPr lang="sq-AL" sz="2000" dirty="0">
              <a:latin typeface="Arial" panose="020B0604020202020204" pitchFamily="34" charset="0"/>
              <a:cs typeface="Arial" panose="020B0604020202020204" pitchFamily="34" charset="0"/>
            </a:endParaRPr>
          </a:p>
          <a:p>
            <a:endParaRPr lang="sq-AL" sz="2400" dirty="0"/>
          </a:p>
        </p:txBody>
      </p:sp>
    </p:spTree>
    <p:extLst>
      <p:ext uri="{BB962C8B-B14F-4D97-AF65-F5344CB8AC3E}">
        <p14:creationId xmlns:p14="http://schemas.microsoft.com/office/powerpoint/2010/main" val="316927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pPr marL="0" indent="0"/>
            <a:r>
              <a:rPr lang="sq-AL" sz="2800" b="1" dirty="0">
                <a:latin typeface="Arial" panose="020B0604020202020204" pitchFamily="34" charset="0"/>
                <a:cs typeface="Arial" panose="020B0604020202020204" pitchFamily="34" charset="0"/>
              </a:rPr>
              <a:t>Kriteret cilësore </a:t>
            </a:r>
            <a:endParaRPr lang="sq-AL"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399494"/>
            <a:ext cx="12192000" cy="5458506"/>
          </a:xfrm>
        </p:spPr>
        <p:txBody>
          <a:bodyPr>
            <a:normAutofit lnSpcReduction="10000"/>
          </a:bodyPr>
          <a:lstStyle/>
          <a:p>
            <a:r>
              <a:rPr lang="sq-AL" sz="2000" dirty="0">
                <a:latin typeface="Arial" panose="020B0604020202020204" pitchFamily="34" charset="0"/>
                <a:cs typeface="Arial" panose="020B0604020202020204" pitchFamily="34" charset="0"/>
              </a:rPr>
              <a:t>Kriteret cilësore kanë të bëjnë me kërkesat dhe specifikimet kryesore të </a:t>
            </a:r>
            <a:r>
              <a:rPr lang="sq-AL" sz="2000" dirty="0" err="1">
                <a:latin typeface="Arial" panose="020B0604020202020204" pitchFamily="34" charset="0"/>
                <a:cs typeface="Arial" panose="020B0604020202020204" pitchFamily="34" charset="0"/>
              </a:rPr>
              <a:t>performancës</a:t>
            </a:r>
            <a:r>
              <a:rPr lang="sq-AL" sz="2000" dirty="0">
                <a:latin typeface="Arial" panose="020B0604020202020204" pitchFamily="34" charset="0"/>
                <a:cs typeface="Arial" panose="020B0604020202020204" pitchFamily="34" charset="0"/>
              </a:rPr>
              <a:t> si cilësia e objektit të prokuruar, meritat teknike, karakteristikat estetike dhe funksionale, kushtet e dorëzimit, kushtet e pagesës, shërbimi pas shitjes etj. </a:t>
            </a:r>
            <a:endParaRPr lang="en-US" sz="2000" dirty="0">
              <a:latin typeface="Arial" panose="020B0604020202020204" pitchFamily="34" charset="0"/>
              <a:cs typeface="Arial" panose="020B0604020202020204" pitchFamily="34" charset="0"/>
            </a:endParaRPr>
          </a:p>
          <a:p>
            <a:pPr marL="0" indent="0">
              <a:buNone/>
            </a:pPr>
            <a:endParaRPr lang="sq-AL" sz="2000" dirty="0">
              <a:latin typeface="Arial" panose="020B0604020202020204" pitchFamily="34" charset="0"/>
              <a:cs typeface="Arial" panose="020B0604020202020204" pitchFamily="34" charset="0"/>
            </a:endParaRPr>
          </a:p>
          <a:p>
            <a:r>
              <a:rPr lang="sq-AL" sz="2000" dirty="0">
                <a:latin typeface="Arial" panose="020B0604020202020204" pitchFamily="34" charset="0"/>
                <a:cs typeface="Arial" panose="020B0604020202020204" pitchFamily="34" charset="0"/>
              </a:rPr>
              <a:t>Cilësia e subjektit të tenderit përcaktohet kryesisht nga kushtet – kërkesat të cilat duhet të plotësohen siç përshkruhet në lëndën e tenderit. Megjithatë, AK mund të kërkojë një cilësi më të lartë se minimumi.  </a:t>
            </a: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r>
              <a:rPr lang="sq-AL" sz="2000" b="1" i="1" dirty="0">
                <a:latin typeface="Arial" panose="020B0604020202020204" pitchFamily="34" charset="0"/>
                <a:cs typeface="Arial" panose="020B0604020202020204" pitchFamily="34" charset="0"/>
              </a:rPr>
              <a:t>Për shembull për Furnizimet</a:t>
            </a:r>
            <a:r>
              <a:rPr lang="sq-AL" sz="2000" dirty="0">
                <a:latin typeface="Arial" panose="020B0604020202020204" pitchFamily="34" charset="0"/>
                <a:cs typeface="Arial" panose="020B0604020202020204" pitchFamily="34" charset="0"/>
              </a:rPr>
              <a:t>, cilësia e produkteve mund të kuptohet në mënyra të ndryshme: </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marL="914400" lvl="1" indent="-457200">
              <a:buFont typeface="+mj-lt"/>
              <a:buAutoNum type="alphaLcParenR"/>
            </a:pPr>
            <a:r>
              <a:rPr lang="sq-AL" sz="2000" dirty="0">
                <a:latin typeface="Arial" panose="020B0604020202020204" pitchFamily="34" charset="0"/>
                <a:cs typeface="Arial" panose="020B0604020202020204" pitchFamily="34" charset="0"/>
              </a:rPr>
              <a:t>parametrat teknike </a:t>
            </a:r>
            <a:r>
              <a:rPr lang="en-US" sz="2000" dirty="0">
                <a:latin typeface="Arial" panose="020B0604020202020204" pitchFamily="34" charset="0"/>
                <a:cs typeface="Arial" panose="020B0604020202020204" pitchFamily="34" charset="0"/>
              </a:rPr>
              <a:t>.</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funksionet e produktit </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punimi cilësor i produktit </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materialet e përdorura për prodhim </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qëndrueshmëria e pajisjes </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teknologjitë, makineritë, pajisjet e përdorura në prodhim </a:t>
            </a:r>
          </a:p>
          <a:p>
            <a:pPr marL="914400" lvl="1" indent="-457200" fontAlgn="base">
              <a:buFont typeface="+mj-lt"/>
              <a:buAutoNum type="alphaLcParenR"/>
            </a:pPr>
            <a:r>
              <a:rPr lang="sq-AL" sz="2000" dirty="0">
                <a:latin typeface="Arial" panose="020B0604020202020204" pitchFamily="34" charset="0"/>
                <a:cs typeface="Arial" panose="020B0604020202020204" pitchFamily="34" charset="0"/>
              </a:rPr>
              <a:t>vlerat estetike dhe/ose dizajni i produktit. </a:t>
            </a:r>
          </a:p>
          <a:p>
            <a:pPr marL="0" indent="0">
              <a:buNone/>
            </a:pPr>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915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666841"/>
          </a:xfrm>
        </p:spPr>
        <p:txBody>
          <a:bodyPr>
            <a:normAutofit/>
          </a:bodyPr>
          <a:lstStyle/>
          <a:p>
            <a:r>
              <a:rPr lang="sq-AL" sz="2800" b="1" dirty="0">
                <a:latin typeface="Arial" panose="020B0604020202020204" pitchFamily="34" charset="0"/>
                <a:cs typeface="Arial" panose="020B0604020202020204" pitchFamily="34" charset="0"/>
              </a:rPr>
              <a:t>Kriteret cilësore </a:t>
            </a:r>
            <a:endParaRPr lang="sq-AL" sz="2800" b="1" dirty="0"/>
          </a:p>
        </p:txBody>
      </p:sp>
      <p:sp>
        <p:nvSpPr>
          <p:cNvPr id="3" name="Content Placeholder 2"/>
          <p:cNvSpPr>
            <a:spLocks noGrp="1"/>
          </p:cNvSpPr>
          <p:nvPr>
            <p:ph idx="1"/>
          </p:nvPr>
        </p:nvSpPr>
        <p:spPr>
          <a:xfrm>
            <a:off x="0" y="1031966"/>
            <a:ext cx="12192000" cy="5826033"/>
          </a:xfrm>
        </p:spPr>
        <p:txBody>
          <a:bodyPr>
            <a:noAutofit/>
          </a:bodyPr>
          <a:lstStyle/>
          <a:p>
            <a:pPr marL="0" indent="0">
              <a:buNone/>
            </a:pPr>
            <a:r>
              <a:rPr lang="sq-AL" sz="2000" dirty="0">
                <a:latin typeface="Arial" panose="020B0604020202020204" pitchFamily="34" charset="0"/>
                <a:cs typeface="Arial" panose="020B0604020202020204" pitchFamily="34" charset="0"/>
              </a:rPr>
              <a:t>Mënyra më e përshtatshme për të aplikuar kriteret e cilësisë për mallrat duket se është përmes parametrave teknikë dhe cilësorë. Parametrat bazë teknikë dhe cilësor duhet të specifikohen në formën e kushteve minimale. </a:t>
            </a:r>
          </a:p>
          <a:p>
            <a:pPr marL="0" indent="0">
              <a:buNone/>
            </a:pPr>
            <a:r>
              <a:rPr lang="sq-AL" sz="2000" b="1" dirty="0">
                <a:latin typeface="Arial" panose="020B0604020202020204" pitchFamily="34" charset="0"/>
                <a:cs typeface="Arial" panose="020B0604020202020204" pitchFamily="34" charset="0"/>
              </a:rPr>
              <a:t>Këshilla për përcaktimin e kritereve të cilësisë për furnizimet</a:t>
            </a:r>
            <a:r>
              <a:rPr lang="sq-AL" sz="2000" dirty="0">
                <a:latin typeface="Arial" panose="020B0604020202020204" pitchFamily="34" charset="0"/>
                <a:cs typeface="Arial" panose="020B0604020202020204" pitchFamily="34" charset="0"/>
              </a:rPr>
              <a:t>: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Listoni parametrat dhe funksionet që do të vlerësohen. </a:t>
            </a:r>
          </a:p>
          <a:p>
            <a:pPr marL="457200" indent="-457200">
              <a:buFont typeface="+mj-lt"/>
              <a:buAutoNum type="alphaLcParenR"/>
            </a:pPr>
            <a:r>
              <a:rPr lang="sq-AL" sz="2000" dirty="0">
                <a:latin typeface="Arial" panose="020B0604020202020204" pitchFamily="34" charset="0"/>
                <a:cs typeface="Arial" panose="020B0604020202020204" pitchFamily="34" charset="0"/>
              </a:rPr>
              <a:t>Për të shmangur çdo dyshim, është mirë të tregohet qartë nëse kriteri i parametrit të specifikuar është në rritje (sa më shumë, aq më mirë), apo në rënie (sa më pak, aq më mirë).</a:t>
            </a:r>
            <a:endParaRPr lang="en-US" sz="2000" dirty="0">
              <a:latin typeface="Arial" panose="020B0604020202020204" pitchFamily="34" charset="0"/>
              <a:cs typeface="Arial" panose="020B0604020202020204" pitchFamily="34" charset="0"/>
            </a:endParaRPr>
          </a:p>
          <a:p>
            <a:pPr marL="457200" indent="-457200">
              <a:buFont typeface="+mj-lt"/>
              <a:buAutoNum type="alphaLcParenR"/>
            </a:pPr>
            <a:r>
              <a:rPr lang="sq-AL" sz="2000" dirty="0">
                <a:latin typeface="Arial" panose="020B0604020202020204" pitchFamily="34" charset="0"/>
                <a:cs typeface="Arial" panose="020B0604020202020204" pitchFamily="34" charset="0"/>
              </a:rPr>
              <a:t>Specifikoni, në rastin e parametrave të vazhdueshëm, diapazonin e kornizës brenda së cilës do të vlerësohet parametri: pragu i poshtëm (minimumi) është shuma e përcaktuar si kusht, ndërsa ai i sipërm (</a:t>
            </a:r>
            <a:r>
              <a:rPr lang="sq-AL" sz="2000" dirty="0" err="1">
                <a:latin typeface="Arial" panose="020B0604020202020204" pitchFamily="34" charset="0"/>
                <a:cs typeface="Arial" panose="020B0604020202020204" pitchFamily="34" charset="0"/>
              </a:rPr>
              <a:t>optimumi</a:t>
            </a:r>
            <a:r>
              <a:rPr lang="sq-AL" sz="2000" dirty="0">
                <a:latin typeface="Arial" panose="020B0604020202020204" pitchFamily="34" charset="0"/>
                <a:cs typeface="Arial" panose="020B0604020202020204" pitchFamily="34" charset="0"/>
              </a:rPr>
              <a:t>) është vlera optimale, pas se cilës gjë AK bëhet indiferent dhe nuk rezulton në rritje të numrit të pikëve kur tejkalohen parametrat. </a:t>
            </a:r>
            <a:endParaRPr lang="en-US" sz="2000" dirty="0">
              <a:latin typeface="Arial" panose="020B0604020202020204" pitchFamily="34" charset="0"/>
              <a:cs typeface="Arial" panose="020B0604020202020204" pitchFamily="34" charset="0"/>
            </a:endParaRPr>
          </a:p>
          <a:p>
            <a:pPr marL="457200" indent="-457200">
              <a:buFont typeface="+mj-lt"/>
              <a:buAutoNum type="alphaLcParenR"/>
            </a:pPr>
            <a:r>
              <a:rPr lang="sq-AL" sz="2000" dirty="0">
                <a:latin typeface="Arial" panose="020B0604020202020204" pitchFamily="34" charset="0"/>
                <a:cs typeface="Arial" panose="020B0604020202020204" pitchFamily="34" charset="0"/>
              </a:rPr>
              <a:t>Përdorni një vlerësim me dy vlera në rastin e parametrave ose funksioneve të vlerësuara "po-jo": në rastin kur funksioni ofrohet - ofertës i jepet një numër i caktuar pikësh dhe, nëse jo, oferta merr zero pikë. </a:t>
            </a:r>
          </a:p>
          <a:p>
            <a:pPr marL="457200" lvl="0" indent="-457200" fontAlgn="base">
              <a:buFont typeface="+mj-lt"/>
              <a:buAutoNum type="alphaLcParenR"/>
            </a:pPr>
            <a:r>
              <a:rPr lang="sq-AL" sz="2000" dirty="0"/>
              <a:t>Specifikoni peshën e parametrit: duke supozuar se një numër i caktuar pikësh mund të merret brenda një kriteri të caktuar, është e nevojshme të ndahet grupi i pikave të mundshme ndërmjet secilit parametër të vlerësuar. </a:t>
            </a:r>
          </a:p>
          <a:p>
            <a:pPr marL="457200" lvl="0" indent="-457200" fontAlgn="base">
              <a:buFont typeface="+mj-lt"/>
              <a:buAutoNum type="alphaLcParenR"/>
            </a:pPr>
            <a:r>
              <a:rPr lang="sq-AL" sz="2000" dirty="0"/>
              <a:t>Përcaktoni metodën e pikëzimit duke supozuar se tenderimi i parametrit në nivelin minimal rezulton në dhënien e 0 pikëve, ndërsa në nivelin optimal numrin maksimal të pikëve që mund të merren për këtë parametër.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56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1353800" cy="875846"/>
          </a:xfrm>
        </p:spPr>
        <p:txBody>
          <a:bodyPr>
            <a:noAutofit/>
          </a:bodyPr>
          <a:lstStyle/>
          <a:p>
            <a:r>
              <a:rPr lang="sq-AL" sz="2800" b="1" dirty="0">
                <a:latin typeface="Arial" panose="020B0604020202020204" pitchFamily="34" charset="0"/>
                <a:cs typeface="Arial" panose="020B0604020202020204" pitchFamily="34" charset="0"/>
              </a:rPr>
              <a:t>Shembull i prokurimit për Furnizime - Blerja dhe instalimi i aparaturës radiologjike XRY </a:t>
            </a:r>
            <a:br>
              <a:rPr lang="en-US" sz="2800" b="1" dirty="0">
                <a:latin typeface="Arial" panose="020B0604020202020204" pitchFamily="34" charset="0"/>
                <a:cs typeface="Arial" panose="020B0604020202020204" pitchFamily="34" charset="0"/>
              </a:rPr>
            </a:br>
            <a:endParaRPr lang="sq-AL"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240972"/>
            <a:ext cx="12192000" cy="5617028"/>
          </a:xfrm>
        </p:spPr>
        <p:txBody>
          <a:bodyPr>
            <a:normAutofit/>
          </a:bodyPr>
          <a:lstStyle/>
          <a:p>
            <a:pPr marL="0" indent="0">
              <a:buNone/>
            </a:pPr>
            <a:r>
              <a:rPr lang="sq-AL" dirty="0"/>
              <a:t>Kriteri: </a:t>
            </a:r>
            <a:r>
              <a:rPr lang="sq-AL" b="1" dirty="0"/>
              <a:t>Tenderi Ekonomikisht më i favorshëm</a:t>
            </a:r>
            <a:r>
              <a:rPr lang="sq-AL" dirty="0"/>
              <a:t>  </a:t>
            </a:r>
            <a:endParaRPr lang="en-US" dirty="0"/>
          </a:p>
          <a:p>
            <a:pPr marL="0" indent="0">
              <a:buNone/>
            </a:pPr>
            <a:endParaRPr lang="sq-AL" dirty="0"/>
          </a:p>
          <a:p>
            <a:pPr lvl="1" fontAlgn="base"/>
            <a:r>
              <a:rPr lang="sq-AL" dirty="0"/>
              <a:t>Çmimi më i ulët (përfshirë edhe instalimin):  </a:t>
            </a:r>
            <a:r>
              <a:rPr lang="sq-AL" b="1" dirty="0"/>
              <a:t>60 pikë</a:t>
            </a:r>
            <a:r>
              <a:rPr lang="sq-AL" dirty="0"/>
              <a:t> </a:t>
            </a:r>
          </a:p>
          <a:p>
            <a:pPr lvl="1" fontAlgn="base"/>
            <a:r>
              <a:rPr lang="sq-AL" dirty="0"/>
              <a:t>Çmimi i materialit shpenzues për periudhën 5 vitet e ardhshme: </a:t>
            </a:r>
            <a:r>
              <a:rPr lang="sq-AL" b="1" dirty="0"/>
              <a:t>25 pikë</a:t>
            </a:r>
            <a:r>
              <a:rPr lang="sq-AL" dirty="0"/>
              <a:t> </a:t>
            </a:r>
          </a:p>
          <a:p>
            <a:pPr lvl="1" fontAlgn="base"/>
            <a:r>
              <a:rPr lang="sq-AL" dirty="0"/>
              <a:t>Periudha më e gjatë garantuese duke përfshirë mirëmbajtja dhe </a:t>
            </a:r>
            <a:r>
              <a:rPr lang="sq-AL" dirty="0" err="1"/>
              <a:t>servisimi</a:t>
            </a:r>
            <a:r>
              <a:rPr lang="sq-AL" dirty="0"/>
              <a:t> (2 vite </a:t>
            </a:r>
            <a:r>
              <a:rPr lang="sq-AL" dirty="0" err="1"/>
              <a:t>granacioni</a:t>
            </a:r>
            <a:r>
              <a:rPr lang="sq-AL" dirty="0"/>
              <a:t> minimal, për çdo vit shtesë 5 pikë deri maksimum 5 vite):  </a:t>
            </a:r>
            <a:r>
              <a:rPr lang="sq-AL" b="1" dirty="0"/>
              <a:t>15 pikë.</a:t>
            </a:r>
            <a:r>
              <a:rPr lang="sq-AL" dirty="0"/>
              <a:t> </a:t>
            </a:r>
          </a:p>
          <a:p>
            <a:pPr lvl="1"/>
            <a:endParaRPr lang="en-US" b="1" dirty="0"/>
          </a:p>
          <a:p>
            <a:pPr marL="457200" lvl="1" indent="0">
              <a:buNone/>
            </a:pPr>
            <a:r>
              <a:rPr lang="sq-AL" b="1" dirty="0"/>
              <a:t>Totali: 100 pikë </a:t>
            </a:r>
            <a:r>
              <a:rPr lang="sq-AL" dirty="0"/>
              <a:t> </a:t>
            </a:r>
          </a:p>
          <a:p>
            <a:endParaRPr lang="sq-AL" dirty="0"/>
          </a:p>
        </p:txBody>
      </p:sp>
    </p:spTree>
    <p:extLst>
      <p:ext uri="{BB962C8B-B14F-4D97-AF65-F5344CB8AC3E}">
        <p14:creationId xmlns:p14="http://schemas.microsoft.com/office/powerpoint/2010/main" val="2462866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000183" y="483637"/>
            <a:ext cx="39196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sz="2400" b="1" dirty="0"/>
              <a:t>Objektivat e trajnimit</a:t>
            </a:r>
            <a:endParaRPr lang="sq-AL" altLang="en-US" sz="2400" b="1" dirty="0"/>
          </a:p>
        </p:txBody>
      </p:sp>
      <p:sp>
        <p:nvSpPr>
          <p:cNvPr id="4" name="TextBox 3"/>
          <p:cNvSpPr txBox="1"/>
          <p:nvPr/>
        </p:nvSpPr>
        <p:spPr>
          <a:xfrm>
            <a:off x="0" y="1124744"/>
            <a:ext cx="12096206" cy="4062651"/>
          </a:xfrm>
          <a:prstGeom prst="rect">
            <a:avLst/>
          </a:prstGeom>
          <a:noFill/>
        </p:spPr>
        <p:txBody>
          <a:bodyPr wrap="square" rtlCol="0">
            <a:spAutoFit/>
          </a:bodyPr>
          <a:lstStyle/>
          <a:p>
            <a:r>
              <a:rPr lang="sq-AL" sz="2000" dirty="0"/>
              <a:t>Objektivi i përgjithshëm i modulit aktual të trajnimit është të kuptuarit në thellësi te mekanikës dhe procedurave t</a:t>
            </a:r>
            <a:r>
              <a:rPr lang="en-US" sz="2000" dirty="0"/>
              <a:t>ë</a:t>
            </a:r>
            <a:r>
              <a:rPr lang="sq-AL" sz="2000" dirty="0"/>
              <a:t> dhënies së kontratës, në rastin e përdorimit t</a:t>
            </a:r>
            <a:r>
              <a:rPr lang="en-US" sz="2000" dirty="0"/>
              <a:t>ë</a:t>
            </a:r>
            <a:r>
              <a:rPr lang="sq-AL" sz="2000" dirty="0"/>
              <a:t> kriterit t</a:t>
            </a:r>
            <a:r>
              <a:rPr lang="en-US" sz="2000" dirty="0"/>
              <a:t>ë</a:t>
            </a:r>
            <a:r>
              <a:rPr lang="sq-AL" sz="2000" dirty="0"/>
              <a:t> </a:t>
            </a:r>
            <a:r>
              <a:rPr lang="sq-AL" sz="2000" dirty="0" err="1"/>
              <a:t>poentimit</a:t>
            </a:r>
            <a:r>
              <a:rPr lang="sq-AL" sz="2000" dirty="0"/>
              <a:t>, në mënyrë që të bëhen të aftë për të përgatitur dhe për të kontrolluar dokumentet e tenderit dhe në mënyrë efektive të marrin pjesë në procedurat e vlerësimit të tenderit, duke iu ofruar udhëzime punonjësve të tjerë, kur është e nevojshme.</a:t>
            </a:r>
            <a:endParaRPr lang="en-US" sz="2000" dirty="0"/>
          </a:p>
          <a:p>
            <a:r>
              <a:rPr lang="sq-AL" sz="2000" dirty="0"/>
              <a:t> </a:t>
            </a:r>
            <a:endParaRPr lang="en-US" sz="2000" dirty="0"/>
          </a:p>
          <a:p>
            <a:r>
              <a:rPr lang="sq-AL" sz="2000" dirty="0"/>
              <a:t>Më konkretisht objektivat janë shqyrtimi, shpjegimi dhe të kuptuarit:</a:t>
            </a:r>
            <a:endParaRPr lang="en-US" sz="2000" dirty="0"/>
          </a:p>
          <a:p>
            <a:pPr marL="457200" indent="-457200">
              <a:buFont typeface="+mj-lt"/>
              <a:buAutoNum type="arabicPeriod"/>
            </a:pPr>
            <a:r>
              <a:rPr lang="sq-AL" sz="2000" dirty="0"/>
              <a:t>Se kur përdoren Kriteret e </a:t>
            </a:r>
            <a:r>
              <a:rPr lang="sq-AL" sz="2000" dirty="0" err="1"/>
              <a:t>poentimit</a:t>
            </a:r>
            <a:r>
              <a:rPr lang="sq-AL" sz="2000" dirty="0"/>
              <a:t>  (dallimi midis tenderit me çmimin më të ulët dhe tenderit ekonomikisht më te favorshëm)</a:t>
            </a:r>
            <a:r>
              <a:rPr lang="en-US" sz="2000" dirty="0"/>
              <a:t>.</a:t>
            </a:r>
          </a:p>
          <a:p>
            <a:pPr marL="457200" indent="-457200">
              <a:buFont typeface="+mj-lt"/>
              <a:buAutoNum type="arabicPeriod"/>
            </a:pPr>
            <a:r>
              <a:rPr lang="sq-AL" sz="2000" dirty="0"/>
              <a:t>Parimet e vendosjes se kritereve te dhënies dhe peshat e tyre</a:t>
            </a:r>
            <a:r>
              <a:rPr lang="en-US" sz="2000" dirty="0"/>
              <a:t>.</a:t>
            </a:r>
          </a:p>
          <a:p>
            <a:pPr marL="457200" indent="-457200">
              <a:buFont typeface="+mj-lt"/>
              <a:buAutoNum type="arabicPeriod"/>
            </a:pPr>
            <a:r>
              <a:rPr lang="sq-AL" sz="2000" dirty="0"/>
              <a:t>Metodologjia e vlerësimit</a:t>
            </a:r>
            <a:r>
              <a:rPr lang="en-US" sz="2000" dirty="0"/>
              <a:t>.</a:t>
            </a:r>
          </a:p>
          <a:p>
            <a:pPr marL="457200" indent="-457200">
              <a:buFont typeface="+mj-lt"/>
              <a:buAutoNum type="arabicPeriod"/>
            </a:pPr>
            <a:r>
              <a:rPr lang="sq-AL" sz="2000" dirty="0"/>
              <a:t>Praktikat më të mira në përdorimin e kritereve t</a:t>
            </a:r>
            <a:r>
              <a:rPr lang="en-US" sz="2000" dirty="0"/>
              <a:t>ë</a:t>
            </a:r>
            <a:r>
              <a:rPr lang="sq-AL" sz="2000" dirty="0"/>
              <a:t>  dhënies për të vlerësuar ofertat.</a:t>
            </a:r>
            <a:endParaRPr lang="en-US" sz="2000" dirty="0"/>
          </a:p>
          <a:p>
            <a:pPr marL="457200" indent="-457200">
              <a:buFont typeface="+mj-lt"/>
              <a:buAutoNum type="arabicPeriod"/>
            </a:pPr>
            <a:r>
              <a:rPr lang="sq-AL" dirty="0"/>
              <a:t>Strategjia e përgjithshme në lidhje me kriteret që duhet të zbatohen</a:t>
            </a:r>
            <a:r>
              <a:rPr lang="en-US" dirty="0"/>
              <a:t>.</a:t>
            </a:r>
            <a:endParaRPr lang="sq-AL" sz="2000" dirty="0">
              <a:effectLst/>
            </a:endParaRPr>
          </a:p>
          <a:p>
            <a:pPr marL="457200" indent="-457200">
              <a:buFont typeface="+mj-lt"/>
              <a:buAutoNum type="arabicPeriod"/>
            </a:pPr>
            <a:endParaRPr lang="en-US" sz="2000" dirty="0"/>
          </a:p>
        </p:txBody>
      </p:sp>
    </p:spTree>
    <p:extLst>
      <p:ext uri="{BB962C8B-B14F-4D97-AF65-F5344CB8AC3E}">
        <p14:creationId xmlns:p14="http://schemas.microsoft.com/office/powerpoint/2010/main" val="4262851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537476420"/>
              </p:ext>
            </p:extLst>
          </p:nvPr>
        </p:nvGraphicFramePr>
        <p:xfrm>
          <a:off x="195944" y="1162594"/>
          <a:ext cx="11625942" cy="5421085"/>
        </p:xfrm>
        <a:graphic>
          <a:graphicData uri="http://schemas.openxmlformats.org/presentationml/2006/ole">
            <mc:AlternateContent xmlns:mc="http://schemas.openxmlformats.org/markup-compatibility/2006">
              <mc:Choice xmlns:v="urn:schemas-microsoft-com:vml" Requires="v">
                <p:oleObj spid="_x0000_s1043" name="Document" r:id="rId3" imgW="6364415" imgH="3232365" progId="Word.Document.12">
                  <p:embed/>
                </p:oleObj>
              </mc:Choice>
              <mc:Fallback>
                <p:oleObj name="Document" r:id="rId3" imgW="6364415" imgH="3232365" progId="Word.Document.12">
                  <p:embed/>
                  <p:pic>
                    <p:nvPicPr>
                      <p:cNvPr id="0" name=""/>
                      <p:cNvPicPr/>
                      <p:nvPr/>
                    </p:nvPicPr>
                    <p:blipFill>
                      <a:blip r:embed="rId4"/>
                      <a:stretch>
                        <a:fillRect/>
                      </a:stretch>
                    </p:blipFill>
                    <p:spPr>
                      <a:xfrm>
                        <a:off x="195944" y="1162594"/>
                        <a:ext cx="11625942" cy="5421085"/>
                      </a:xfrm>
                      <a:prstGeom prst="rect">
                        <a:avLst/>
                      </a:prstGeom>
                    </p:spPr>
                  </p:pic>
                </p:oleObj>
              </mc:Fallback>
            </mc:AlternateContent>
          </a:graphicData>
        </a:graphic>
      </p:graphicFrame>
      <p:sp>
        <p:nvSpPr>
          <p:cNvPr id="3" name="Rectangle 2"/>
          <p:cNvSpPr/>
          <p:nvPr/>
        </p:nvSpPr>
        <p:spPr>
          <a:xfrm>
            <a:off x="352697" y="274320"/>
            <a:ext cx="9222377" cy="523220"/>
          </a:xfrm>
          <a:prstGeom prst="rect">
            <a:avLst/>
          </a:prstGeom>
        </p:spPr>
        <p:txBody>
          <a:bodyPr wrap="square">
            <a:spAutoFit/>
          </a:bodyPr>
          <a:lstStyle/>
          <a:p>
            <a:r>
              <a:rPr lang="sq-AL" sz="2800" b="1" dirty="0">
                <a:latin typeface="Arial" panose="020B0604020202020204" pitchFamily="34" charset="0"/>
                <a:cs typeface="Arial" panose="020B0604020202020204" pitchFamily="34" charset="0"/>
              </a:rPr>
              <a:t>Tenderi Ekonomikisht më i favorshëm</a:t>
            </a:r>
            <a:r>
              <a:rPr lang="sq-AL"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323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3691"/>
            <a:ext cx="12070080" cy="822960"/>
          </a:xfrm>
        </p:spPr>
        <p:txBody>
          <a:bodyPr>
            <a:normAutofit fontScale="90000"/>
          </a:bodyPr>
          <a:lstStyle/>
          <a:p>
            <a:br>
              <a:rPr lang="en-US" sz="2800" dirty="0"/>
            </a:br>
            <a:br>
              <a:rPr lang="en-US" sz="2800" dirty="0"/>
            </a:br>
            <a:r>
              <a:rPr lang="sq-AL" sz="3100" b="1" dirty="0">
                <a:latin typeface="Arial" panose="020B0604020202020204" pitchFamily="34" charset="0"/>
                <a:cs typeface="Arial" panose="020B0604020202020204" pitchFamily="34" charset="0"/>
              </a:rPr>
              <a:t>Vlerësimi :  </a:t>
            </a:r>
            <a:br>
              <a:rPr lang="sq-AL" sz="3100" b="1" dirty="0">
                <a:latin typeface="Arial" panose="020B0604020202020204" pitchFamily="34" charset="0"/>
                <a:cs typeface="Arial" panose="020B0604020202020204" pitchFamily="34" charset="0"/>
              </a:rPr>
            </a:br>
            <a:endParaRPr lang="sq-AL" sz="31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0" y="1293223"/>
            <a:ext cx="12192000" cy="3964577"/>
          </a:xfrm>
        </p:spPr>
        <p:txBody>
          <a:bodyPr>
            <a:normAutofit/>
          </a:bodyPr>
          <a:lstStyle/>
          <a:p>
            <a:pPr lvl="0" algn="l" fontAlgn="base"/>
            <a:r>
              <a:rPr lang="sq-AL" sz="2000" dirty="0">
                <a:latin typeface="Arial" panose="020B0604020202020204" pitchFamily="34" charset="0"/>
                <a:cs typeface="Arial" panose="020B0604020202020204" pitchFamily="34" charset="0"/>
              </a:rPr>
              <a:t>Pikët për tenderin me çmimin me te ulet llogariten:  </a:t>
            </a:r>
            <a:endParaRPr lang="en-US" sz="2000" dirty="0">
              <a:latin typeface="Arial" panose="020B0604020202020204" pitchFamily="34" charset="0"/>
              <a:cs typeface="Arial" panose="020B0604020202020204" pitchFamily="34" charset="0"/>
            </a:endParaRPr>
          </a:p>
          <a:p>
            <a:pPr lvl="0" algn="l" fontAlgn="base"/>
            <a:endParaRPr lang="en-US" sz="2000" dirty="0">
              <a:latin typeface="Arial" panose="020B0604020202020204" pitchFamily="34" charset="0"/>
              <a:cs typeface="Arial" panose="020B0604020202020204" pitchFamily="34" charset="0"/>
            </a:endParaRPr>
          </a:p>
          <a:p>
            <a:pPr marL="800100" lvl="1" indent="-342900" algn="l" fontAlgn="base">
              <a:buFont typeface="Wingdings" panose="05000000000000000000" pitchFamily="2" charset="2"/>
              <a:buChar char="§"/>
            </a:pPr>
            <a:r>
              <a:rPr lang="sq-AL" dirty="0">
                <a:latin typeface="Arial" panose="020B0604020202020204" pitchFamily="34" charset="0"/>
                <a:cs typeface="Arial" panose="020B0604020202020204" pitchFamily="34" charset="0"/>
              </a:rPr>
              <a:t>Çmimi më i ulët x 100/Çmimin e tenderit. </a:t>
            </a:r>
          </a:p>
          <a:p>
            <a:pPr marL="800100" lvl="1" indent="-342900" algn="l" fontAlgn="base">
              <a:buFont typeface="Wingdings" panose="05000000000000000000" pitchFamily="2" charset="2"/>
              <a:buChar char="§"/>
            </a:pPr>
            <a:r>
              <a:rPr lang="sq-AL" dirty="0">
                <a:latin typeface="Arial" panose="020B0604020202020204" pitchFamily="34" charset="0"/>
                <a:cs typeface="Arial" panose="020B0604020202020204" pitchFamily="34" charset="0"/>
              </a:rPr>
              <a:t>Pikët për koston e shpenzimeve llogariten sikur edhe çmimi me i ulet.  </a:t>
            </a:r>
          </a:p>
          <a:p>
            <a:pPr marL="800100" lvl="1" indent="-342900" algn="l" fontAlgn="base">
              <a:buFont typeface="Wingdings" panose="05000000000000000000" pitchFamily="2" charset="2"/>
              <a:buChar char="§"/>
            </a:pPr>
            <a:r>
              <a:rPr lang="sq-AL" dirty="0">
                <a:latin typeface="Arial" panose="020B0604020202020204" pitchFamily="34" charset="0"/>
                <a:cs typeface="Arial" panose="020B0604020202020204" pitchFamily="34" charset="0"/>
              </a:rPr>
              <a:t>Piket për periudhën  garantuese mbi dy vite - për çdo vite shtese nga 5 pike, maksimum 15 pike për garancinë 5 </a:t>
            </a:r>
            <a:r>
              <a:rPr lang="sq-AL" dirty="0" err="1">
                <a:latin typeface="Arial" panose="020B0604020202020204" pitchFamily="34" charset="0"/>
                <a:cs typeface="Arial" panose="020B0604020202020204" pitchFamily="34" charset="0"/>
              </a:rPr>
              <a:t>vitë</a:t>
            </a:r>
            <a:r>
              <a:rPr lang="sq-AL" dirty="0">
                <a:latin typeface="Arial" panose="020B0604020202020204" pitchFamily="34" charset="0"/>
                <a:cs typeface="Arial" panose="020B0604020202020204" pitchFamily="34" charset="0"/>
              </a:rPr>
              <a:t>. </a:t>
            </a:r>
          </a:p>
          <a:p>
            <a:pPr algn="l"/>
            <a:r>
              <a:rPr lang="sq-AL" sz="2000" b="1" dirty="0">
                <a:latin typeface="Arial" panose="020B0604020202020204" pitchFamily="34" charset="0"/>
                <a:cs typeface="Arial" panose="020B0604020202020204" pitchFamily="34" charset="0"/>
              </a:rPr>
              <a:t> </a:t>
            </a:r>
            <a:endParaRPr lang="sq-AL" sz="2000" dirty="0">
              <a:latin typeface="Arial" panose="020B0604020202020204" pitchFamily="34" charset="0"/>
              <a:cs typeface="Arial" panose="020B0604020202020204" pitchFamily="34" charset="0"/>
            </a:endParaRPr>
          </a:p>
          <a:p>
            <a:pPr algn="l"/>
            <a:r>
              <a:rPr lang="sq-AL" b="1" dirty="0"/>
              <a:t>Oferta  C me çmimin prej 212,420.00 €, bazuar në kriteret e vlerësimit, shpërblehet me kontratë pasi  është renditë në vendin e parë me gjithsej 90.84 pikë. </a:t>
            </a:r>
            <a:endParaRPr lang="sq-AL" dirty="0"/>
          </a:p>
        </p:txBody>
      </p:sp>
    </p:spTree>
    <p:extLst>
      <p:ext uri="{BB962C8B-B14F-4D97-AF65-F5344CB8AC3E}">
        <p14:creationId xmlns:p14="http://schemas.microsoft.com/office/powerpoint/2010/main" val="3358135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503" y="1280161"/>
            <a:ext cx="12087497" cy="3977640"/>
          </a:xfrm>
        </p:spPr>
        <p:txBody>
          <a:bodyPr>
            <a:normAutofit/>
          </a:bodyPr>
          <a:lstStyle/>
          <a:p>
            <a:pPr algn="l"/>
            <a:r>
              <a:rPr lang="sq-AL" dirty="0"/>
              <a:t> </a:t>
            </a:r>
          </a:p>
          <a:p>
            <a:pPr algn="l"/>
            <a:r>
              <a:rPr lang="sq-AL" dirty="0"/>
              <a:t>Kriteri: </a:t>
            </a:r>
            <a:r>
              <a:rPr lang="sq-AL" b="1" dirty="0"/>
              <a:t>Tenderi Ekonomikisht me i favorshëm </a:t>
            </a:r>
          </a:p>
          <a:p>
            <a:pPr algn="l"/>
            <a:r>
              <a:rPr lang="sq-AL" dirty="0"/>
              <a:t> </a:t>
            </a:r>
          </a:p>
          <a:p>
            <a:pPr marL="457200" lvl="0" indent="-457200" algn="l" fontAlgn="base">
              <a:buFont typeface="+mj-lt"/>
              <a:buAutoNum type="arabicPeriod"/>
            </a:pPr>
            <a:r>
              <a:rPr lang="sq-AL" dirty="0"/>
              <a:t>Çmimi:  </a:t>
            </a:r>
            <a:r>
              <a:rPr lang="sq-AL" b="1" dirty="0"/>
              <a:t>60 %</a:t>
            </a:r>
            <a:r>
              <a:rPr lang="sq-AL" dirty="0"/>
              <a:t>  </a:t>
            </a:r>
          </a:p>
          <a:p>
            <a:pPr marL="457200" lvl="0" indent="-457200" algn="l" fontAlgn="base">
              <a:buFont typeface="+mj-lt"/>
              <a:buAutoNum type="arabicPeriod"/>
            </a:pPr>
            <a:r>
              <a:rPr lang="sq-AL" dirty="0"/>
              <a:t>Shpenzime  mesatare  të karburantit në 100 km ne ciklin e përzier urban dhe nder - urban: </a:t>
            </a:r>
            <a:r>
              <a:rPr lang="sq-AL" b="1" dirty="0"/>
              <a:t>20 %</a:t>
            </a:r>
            <a:r>
              <a:rPr lang="sq-AL" dirty="0"/>
              <a:t> </a:t>
            </a:r>
          </a:p>
          <a:p>
            <a:pPr marL="457200" lvl="0" indent="-457200" algn="l" fontAlgn="base">
              <a:buFont typeface="+mj-lt"/>
              <a:buAutoNum type="arabicPeriod"/>
            </a:pPr>
            <a:r>
              <a:rPr lang="sq-AL" dirty="0"/>
              <a:t>Shërbimet pas shitjes- </a:t>
            </a:r>
            <a:r>
              <a:rPr lang="sq-AL" dirty="0" err="1"/>
              <a:t>servisimi</a:t>
            </a:r>
            <a:r>
              <a:rPr lang="sq-AL" dirty="0"/>
              <a:t> i rregullta sipas manualit te përdorimit te automjetit: </a:t>
            </a:r>
            <a:r>
              <a:rPr lang="sq-AL" b="1" dirty="0"/>
              <a:t>20 </a:t>
            </a:r>
            <a:endParaRPr lang="sq-AL" dirty="0"/>
          </a:p>
        </p:txBody>
      </p:sp>
      <p:sp>
        <p:nvSpPr>
          <p:cNvPr id="2" name="Rectangle 1"/>
          <p:cNvSpPr/>
          <p:nvPr/>
        </p:nvSpPr>
        <p:spPr>
          <a:xfrm>
            <a:off x="862149" y="339634"/>
            <a:ext cx="7378027" cy="523220"/>
          </a:xfrm>
          <a:prstGeom prst="rect">
            <a:avLst/>
          </a:prstGeom>
        </p:spPr>
        <p:txBody>
          <a:bodyPr wrap="square">
            <a:spAutoFit/>
          </a:bodyPr>
          <a:lstStyle/>
          <a:p>
            <a:r>
              <a:rPr lang="sq-AL" sz="2800" b="1" i="1" dirty="0">
                <a:latin typeface="Arial" panose="020B0604020202020204" pitchFamily="34" charset="0"/>
                <a:cs typeface="Arial" panose="020B0604020202020204" pitchFamily="34" charset="0"/>
              </a:rPr>
              <a:t>Shembull për Furnizim me automjete </a:t>
            </a:r>
            <a:endParaRPr lang="sq-A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3386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50139324"/>
              </p:ext>
            </p:extLst>
          </p:nvPr>
        </p:nvGraphicFramePr>
        <p:xfrm>
          <a:off x="770709" y="1854926"/>
          <a:ext cx="10149841" cy="3656383"/>
        </p:xfrm>
        <a:graphic>
          <a:graphicData uri="http://schemas.openxmlformats.org/drawingml/2006/table">
            <a:tbl>
              <a:tblPr firstRow="1" firstCol="1" bandRow="1"/>
              <a:tblGrid>
                <a:gridCol w="4615336">
                  <a:extLst>
                    <a:ext uri="{9D8B030D-6E8A-4147-A177-3AD203B41FA5}">
                      <a16:colId xmlns:a16="http://schemas.microsoft.com/office/drawing/2014/main" val="2555248318"/>
                    </a:ext>
                  </a:extLst>
                </a:gridCol>
                <a:gridCol w="1842441">
                  <a:extLst>
                    <a:ext uri="{9D8B030D-6E8A-4147-A177-3AD203B41FA5}">
                      <a16:colId xmlns:a16="http://schemas.microsoft.com/office/drawing/2014/main" val="2498071168"/>
                    </a:ext>
                  </a:extLst>
                </a:gridCol>
                <a:gridCol w="1846545">
                  <a:extLst>
                    <a:ext uri="{9D8B030D-6E8A-4147-A177-3AD203B41FA5}">
                      <a16:colId xmlns:a16="http://schemas.microsoft.com/office/drawing/2014/main" val="3651910897"/>
                    </a:ext>
                  </a:extLst>
                </a:gridCol>
                <a:gridCol w="1845519">
                  <a:extLst>
                    <a:ext uri="{9D8B030D-6E8A-4147-A177-3AD203B41FA5}">
                      <a16:colId xmlns:a16="http://schemas.microsoft.com/office/drawing/2014/main" val="956300598"/>
                    </a:ext>
                  </a:extLst>
                </a:gridCol>
              </a:tblGrid>
              <a:tr h="597466">
                <a:tc>
                  <a:txBody>
                    <a:bodyPr/>
                    <a:lstStyle/>
                    <a:p>
                      <a:pPr marL="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indent="0" algn="l">
                        <a:lnSpc>
                          <a:spcPct val="107000"/>
                        </a:lnSpc>
                        <a:spcBef>
                          <a:spcPts val="0"/>
                        </a:spcBef>
                        <a:spcAft>
                          <a:spcPts val="800"/>
                        </a:spcAft>
                      </a:pPr>
                      <a:r>
                        <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7945" marR="33655" marT="698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indent="0" algn="ctr">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Ofertat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80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7945" marR="33655" marT="6985"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3656880"/>
                  </a:ext>
                </a:extLst>
              </a:tr>
              <a:tr h="601170">
                <a:tc>
                  <a:txBody>
                    <a:bodyPr/>
                    <a:lstStyle/>
                    <a:p>
                      <a:pPr marL="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Nenë kriteret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33655"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36195"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3302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337177772"/>
                  </a:ext>
                </a:extLst>
              </a:tr>
              <a:tr h="577715">
                <a:tc>
                  <a:txBody>
                    <a:bodyPr/>
                    <a:lstStyle/>
                    <a:p>
                      <a:pPr marL="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Çmimi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450,000.00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470,000.00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420,000.00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264360"/>
                  </a:ext>
                </a:extLst>
              </a:tr>
              <a:tr h="774484">
                <a:tc>
                  <a:txBody>
                    <a:bodyPr/>
                    <a:lstStyle/>
                    <a:p>
                      <a:pPr marL="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Shpenzimi i karburantit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635" marR="0" indent="0" algn="just">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6.00 L/100 KM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just">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5.20 L/100 KM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just">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6.50 L/100 KM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175589"/>
                  </a:ext>
                </a:extLst>
              </a:tr>
              <a:tr h="1105548">
                <a:tc>
                  <a:txBody>
                    <a:bodyPr/>
                    <a:lstStyle/>
                    <a:p>
                      <a:pPr marL="0" marR="3810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Shërbimet pas shitjes - </a:t>
                      </a:r>
                      <a:r>
                        <a:rPr lang="sq-AL"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servisimi</a:t>
                      </a: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 rregullt sipas manualit të përdorimit te automjetit në muaj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36 muaj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muaj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muaj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3365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0399890"/>
                  </a:ext>
                </a:extLst>
              </a:tr>
            </a:tbl>
          </a:graphicData>
        </a:graphic>
      </p:graphicFrame>
      <p:sp>
        <p:nvSpPr>
          <p:cNvPr id="3" name="Rectangle 2"/>
          <p:cNvSpPr/>
          <p:nvPr/>
        </p:nvSpPr>
        <p:spPr>
          <a:xfrm>
            <a:off x="2168434" y="483326"/>
            <a:ext cx="7667896" cy="523220"/>
          </a:xfrm>
          <a:prstGeom prst="rect">
            <a:avLst/>
          </a:prstGeom>
        </p:spPr>
        <p:txBody>
          <a:bodyPr wrap="square">
            <a:spAutoFit/>
          </a:bodyPr>
          <a:lstStyle/>
          <a:p>
            <a:r>
              <a:rPr lang="sq-AL" sz="2800" b="1" dirty="0">
                <a:latin typeface="Arial" panose="020B0604020202020204" pitchFamily="34" charset="0"/>
                <a:cs typeface="Arial" panose="020B0604020202020204" pitchFamily="34" charset="0"/>
              </a:rPr>
              <a:t>Tenderi Ekonomikisht me i favorshëm </a:t>
            </a:r>
          </a:p>
        </p:txBody>
      </p:sp>
    </p:spTree>
    <p:extLst>
      <p:ext uri="{BB962C8B-B14F-4D97-AF65-F5344CB8AC3E}">
        <p14:creationId xmlns:p14="http://schemas.microsoft.com/office/powerpoint/2010/main" val="3467934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84654247"/>
              </p:ext>
            </p:extLst>
          </p:nvPr>
        </p:nvGraphicFramePr>
        <p:xfrm>
          <a:off x="391890" y="1391418"/>
          <a:ext cx="10659288" cy="4510879"/>
        </p:xfrm>
        <a:graphic>
          <a:graphicData uri="http://schemas.openxmlformats.org/drawingml/2006/table">
            <a:tbl>
              <a:tblPr firstRow="1" firstCol="1" bandRow="1"/>
              <a:tblGrid>
                <a:gridCol w="904622">
                  <a:extLst>
                    <a:ext uri="{9D8B030D-6E8A-4147-A177-3AD203B41FA5}">
                      <a16:colId xmlns:a16="http://schemas.microsoft.com/office/drawing/2014/main" val="1376289444"/>
                    </a:ext>
                  </a:extLst>
                </a:gridCol>
                <a:gridCol w="904622">
                  <a:extLst>
                    <a:ext uri="{9D8B030D-6E8A-4147-A177-3AD203B41FA5}">
                      <a16:colId xmlns:a16="http://schemas.microsoft.com/office/drawing/2014/main" val="2798397821"/>
                    </a:ext>
                  </a:extLst>
                </a:gridCol>
                <a:gridCol w="740229">
                  <a:extLst>
                    <a:ext uri="{9D8B030D-6E8A-4147-A177-3AD203B41FA5}">
                      <a16:colId xmlns:a16="http://schemas.microsoft.com/office/drawing/2014/main" val="2318537337"/>
                    </a:ext>
                  </a:extLst>
                </a:gridCol>
                <a:gridCol w="1178916">
                  <a:extLst>
                    <a:ext uri="{9D8B030D-6E8A-4147-A177-3AD203B41FA5}">
                      <a16:colId xmlns:a16="http://schemas.microsoft.com/office/drawing/2014/main" val="187372750"/>
                    </a:ext>
                  </a:extLst>
                </a:gridCol>
                <a:gridCol w="1178916">
                  <a:extLst>
                    <a:ext uri="{9D8B030D-6E8A-4147-A177-3AD203B41FA5}">
                      <a16:colId xmlns:a16="http://schemas.microsoft.com/office/drawing/2014/main" val="699974706"/>
                    </a:ext>
                  </a:extLst>
                </a:gridCol>
                <a:gridCol w="741136">
                  <a:extLst>
                    <a:ext uri="{9D8B030D-6E8A-4147-A177-3AD203B41FA5}">
                      <a16:colId xmlns:a16="http://schemas.microsoft.com/office/drawing/2014/main" val="1122823644"/>
                    </a:ext>
                  </a:extLst>
                </a:gridCol>
                <a:gridCol w="703899">
                  <a:extLst>
                    <a:ext uri="{9D8B030D-6E8A-4147-A177-3AD203B41FA5}">
                      <a16:colId xmlns:a16="http://schemas.microsoft.com/office/drawing/2014/main" val="605053311"/>
                    </a:ext>
                  </a:extLst>
                </a:gridCol>
                <a:gridCol w="742045">
                  <a:extLst>
                    <a:ext uri="{9D8B030D-6E8A-4147-A177-3AD203B41FA5}">
                      <a16:colId xmlns:a16="http://schemas.microsoft.com/office/drawing/2014/main" val="1051023026"/>
                    </a:ext>
                  </a:extLst>
                </a:gridCol>
                <a:gridCol w="742045">
                  <a:extLst>
                    <a:ext uri="{9D8B030D-6E8A-4147-A177-3AD203B41FA5}">
                      <a16:colId xmlns:a16="http://schemas.microsoft.com/office/drawing/2014/main" val="3339118842"/>
                    </a:ext>
                  </a:extLst>
                </a:gridCol>
                <a:gridCol w="1004530">
                  <a:extLst>
                    <a:ext uri="{9D8B030D-6E8A-4147-A177-3AD203B41FA5}">
                      <a16:colId xmlns:a16="http://schemas.microsoft.com/office/drawing/2014/main" val="1189716928"/>
                    </a:ext>
                  </a:extLst>
                </a:gridCol>
                <a:gridCol w="813798">
                  <a:extLst>
                    <a:ext uri="{9D8B030D-6E8A-4147-A177-3AD203B41FA5}">
                      <a16:colId xmlns:a16="http://schemas.microsoft.com/office/drawing/2014/main" val="1337899080"/>
                    </a:ext>
                  </a:extLst>
                </a:gridCol>
                <a:gridCol w="1004530">
                  <a:extLst>
                    <a:ext uri="{9D8B030D-6E8A-4147-A177-3AD203B41FA5}">
                      <a16:colId xmlns:a16="http://schemas.microsoft.com/office/drawing/2014/main" val="4157549230"/>
                    </a:ext>
                  </a:extLst>
                </a:gridCol>
              </a:tblGrid>
              <a:tr h="944318">
                <a:tc rowSpan="2">
                  <a:txBody>
                    <a:bodyPr/>
                    <a:lstStyle/>
                    <a:p>
                      <a:pPr marL="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Oferta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gridSpan="3">
                  <a:txBody>
                    <a:bodyPr/>
                    <a:lstStyle/>
                    <a:p>
                      <a:pPr marL="0" marR="4191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Çmimi 60 %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sq-AL"/>
                    </a:p>
                  </a:txBody>
                  <a:tcPr/>
                </a:tc>
                <a:tc hMerge="1">
                  <a:txBody>
                    <a:bodyPr/>
                    <a:lstStyle/>
                    <a:p>
                      <a:endParaRPr lang="sq-AL"/>
                    </a:p>
                  </a:txBody>
                  <a:tcPr/>
                </a:tc>
                <a:tc gridSpan="3">
                  <a:txBody>
                    <a:bodyPr/>
                    <a:lstStyle/>
                    <a:p>
                      <a:pPr marL="0" marR="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Shpenzimet e karburantit 20%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sq-AL"/>
                    </a:p>
                  </a:txBody>
                  <a:tcPr/>
                </a:tc>
                <a:tc hMerge="1">
                  <a:txBody>
                    <a:bodyPr/>
                    <a:lstStyle/>
                    <a:p>
                      <a:endParaRPr lang="sq-AL"/>
                    </a:p>
                  </a:txBody>
                  <a:tcPr/>
                </a:tc>
                <a:tc gridSpan="3">
                  <a:txBody>
                    <a:bodyPr/>
                    <a:lstStyle/>
                    <a:p>
                      <a:pPr marL="2540" marR="762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Shërbimet pas shitjes 20 %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sq-AL"/>
                    </a:p>
                  </a:txBody>
                  <a:tcPr/>
                </a:tc>
                <a:tc hMerge="1">
                  <a:txBody>
                    <a:bodyPr/>
                    <a:lstStyle/>
                    <a:p>
                      <a:endParaRPr lang="sq-AL"/>
                    </a:p>
                  </a:txBody>
                  <a:tcPr/>
                </a:tc>
                <a:tc rowSpan="2">
                  <a:txBody>
                    <a:bodyPr/>
                    <a:lstStyle/>
                    <a:p>
                      <a:pPr marL="2095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Totali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43180" indent="0" algn="ctr">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Pikëve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1270"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Renditja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4C6E7"/>
                    </a:solidFill>
                  </a:tcPr>
                </a:tc>
                <a:extLst>
                  <a:ext uri="{0D108BD9-81ED-4DB2-BD59-A6C34878D82A}">
                    <a16:rowId xmlns:a16="http://schemas.microsoft.com/office/drawing/2014/main" val="4149223324"/>
                  </a:ext>
                </a:extLst>
              </a:tr>
              <a:tr h="700870">
                <a:tc vMerge="1">
                  <a:txBody>
                    <a:bodyPr/>
                    <a:lstStyle/>
                    <a:p>
                      <a:endParaRPr lang="sq-AL"/>
                    </a:p>
                  </a:txBody>
                  <a:tcPr/>
                </a:tc>
                <a:tc>
                  <a:txBody>
                    <a:bodyPr/>
                    <a:lstStyle/>
                    <a:p>
                      <a:pPr marL="2286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Çmimi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indent="0" algn="just">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Pesha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2540"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Piket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just">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Shpenzimi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just">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Pesha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2540"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Piket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just">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Muaj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just">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Pesha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2540"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Piket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vMerge="1">
                  <a:txBody>
                    <a:bodyPr/>
                    <a:lstStyle/>
                    <a:p>
                      <a:endParaRPr lang="sq-AL"/>
                    </a:p>
                  </a:txBody>
                  <a:tcPr/>
                </a:tc>
                <a:tc>
                  <a:txBody>
                    <a:bodyPr/>
                    <a:lstStyle/>
                    <a:p>
                      <a:pPr marL="0" marR="508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1729035"/>
                  </a:ext>
                </a:extLst>
              </a:tr>
              <a:tr h="949230">
                <a:tc>
                  <a:txBody>
                    <a:bodyPr/>
                    <a:lstStyle/>
                    <a:p>
                      <a:pPr marL="0" marR="43180" indent="0" algn="ctr">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450,000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marR="0" indent="0" algn="l">
                        <a:lnSpc>
                          <a:spcPct val="107000"/>
                        </a:lnSpc>
                        <a:spcBef>
                          <a:spcPts val="0"/>
                        </a:spcBef>
                        <a:spcAft>
                          <a:spcPts val="0"/>
                        </a:spcAft>
                      </a:pPr>
                      <a:r>
                        <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93.34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56.01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86.67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17.34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191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36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064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93.35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435866"/>
                  </a:ext>
                </a:extLst>
              </a:tr>
              <a:tr h="945956">
                <a:tc>
                  <a:txBody>
                    <a:bodyPr/>
                    <a:lstStyle/>
                    <a:p>
                      <a:pPr marL="0" marR="42545" indent="0" algn="ctr">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470,000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89.37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53.63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064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191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66.67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13.34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86.97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8854606"/>
                  </a:ext>
                </a:extLst>
              </a:tr>
              <a:tr h="970505">
                <a:tc>
                  <a:txBody>
                    <a:bodyPr/>
                    <a:lstStyle/>
                    <a:p>
                      <a:pPr marL="0" marR="43180" indent="0" algn="ctr">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420,000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1275"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6.50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80.00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16.00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1910" indent="0" algn="ctr">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marR="0" indent="0" algn="l">
                        <a:lnSpc>
                          <a:spcPct val="107000"/>
                        </a:lnSpc>
                        <a:spcBef>
                          <a:spcPts val="0"/>
                        </a:spcBef>
                        <a:spcAft>
                          <a:spcPts val="0"/>
                        </a:spcAft>
                      </a:pPr>
                      <a:r>
                        <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66.67 </a:t>
                      </a: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13.34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marR="0" indent="0" algn="l">
                        <a:lnSpc>
                          <a:spcPct val="107000"/>
                        </a:lnSpc>
                        <a:spcBef>
                          <a:spcPts val="0"/>
                        </a:spcBef>
                        <a:spcAft>
                          <a:spcPts val="0"/>
                        </a:spcAft>
                      </a:pPr>
                      <a:r>
                        <a:rPr lang="sq-AL"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89.34 </a:t>
                      </a:r>
                      <a:endParaRPr lang="sq-AL"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 indent="0"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endPar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45" marR="27305" marT="12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267483"/>
                  </a:ext>
                </a:extLst>
              </a:tr>
            </a:tbl>
          </a:graphicData>
        </a:graphic>
      </p:graphicFrame>
      <p:sp>
        <p:nvSpPr>
          <p:cNvPr id="3" name="Rectangle 2"/>
          <p:cNvSpPr/>
          <p:nvPr/>
        </p:nvSpPr>
        <p:spPr>
          <a:xfrm>
            <a:off x="222069" y="418010"/>
            <a:ext cx="10829109" cy="973408"/>
          </a:xfrm>
          <a:prstGeom prst="rect">
            <a:avLst/>
          </a:prstGeom>
        </p:spPr>
        <p:txBody>
          <a:bodyPr wrap="square">
            <a:spAutoFit/>
          </a:bodyPr>
          <a:lstStyle/>
          <a:p>
            <a:pPr marR="87630">
              <a:lnSpc>
                <a:spcPct val="106000"/>
              </a:lnSpc>
              <a:spcAft>
                <a:spcPts val="805"/>
              </a:spcAft>
            </a:pPr>
            <a:r>
              <a:rPr lang="sq-AL" sz="2800" b="1" dirty="0">
                <a:solidFill>
                  <a:srgbClr val="000000"/>
                </a:solidFill>
                <a:latin typeface="Arial" panose="020B0604020202020204" pitchFamily="34" charset="0"/>
                <a:ea typeface="Times New Roman" panose="02020603050405020304" pitchFamily="18" charset="0"/>
                <a:cs typeface="Arial" panose="020B0604020202020204" pitchFamily="34" charset="0"/>
              </a:rPr>
              <a:t>Përzgjedhja e Operatorit Ekonomik fitues sipas llogaritjes se pikëve: </a:t>
            </a:r>
            <a:endParaRPr lang="sq-AL" sz="28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169817" y="6097655"/>
            <a:ext cx="11534502" cy="679545"/>
          </a:xfrm>
          <a:prstGeom prst="rect">
            <a:avLst/>
          </a:prstGeom>
        </p:spPr>
        <p:txBody>
          <a:bodyPr wrap="square">
            <a:spAutoFit/>
          </a:bodyPr>
          <a:lstStyle/>
          <a:p>
            <a:pPr marR="87630">
              <a:lnSpc>
                <a:spcPct val="106000"/>
              </a:lnSpc>
              <a:spcAft>
                <a:spcPts val="815"/>
              </a:spcAft>
            </a:pPr>
            <a:r>
              <a:rPr lang="sq-AL"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Oferta  A me çmimin prej 450,000.00 € , bazuar ne kriteret e vlerësimit, shpërblehet me kontrate pasi  është rendite ne vendin e parë me </a:t>
            </a:r>
            <a:r>
              <a:rPr lang="sq-AL"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gjithësej</a:t>
            </a:r>
            <a:r>
              <a:rPr lang="sq-AL"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93.35 pikë.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857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86340"/>
            <a:ext cx="9144000" cy="562746"/>
          </a:xfrm>
        </p:spPr>
        <p:txBody>
          <a:bodyPr>
            <a:normAutofit/>
          </a:bodyPr>
          <a:lstStyle/>
          <a:p>
            <a:r>
              <a:rPr lang="sq-AL" sz="2800" b="1" i="1" dirty="0">
                <a:latin typeface="Arial" panose="020B0604020202020204" pitchFamily="34" charset="0"/>
                <a:cs typeface="Arial" panose="020B0604020202020204" pitchFamily="34" charset="0"/>
              </a:rPr>
              <a:t>Shembull për Furnizim me Kamionçinë </a:t>
            </a:r>
            <a:endParaRPr lang="sq-AL"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0" y="849086"/>
            <a:ext cx="12192000" cy="5525588"/>
          </a:xfrm>
        </p:spPr>
        <p:txBody>
          <a:bodyPr>
            <a:normAutofit fontScale="25000" lnSpcReduction="20000"/>
          </a:bodyPr>
          <a:lstStyle/>
          <a:p>
            <a:pPr algn="l"/>
            <a:r>
              <a:rPr lang="sq-AL" dirty="0"/>
              <a:t> </a:t>
            </a:r>
          </a:p>
          <a:p>
            <a:pPr algn="l"/>
            <a:r>
              <a:rPr lang="sq-AL" sz="8000" dirty="0">
                <a:latin typeface="Arial" panose="020B0604020202020204" pitchFamily="34" charset="0"/>
                <a:cs typeface="Arial" panose="020B0604020202020204" pitchFamily="34" charset="0"/>
              </a:rPr>
              <a:t>Shembulli i mëposhtëm ilustron përdorimin e tenderit ekonomikisht më të favorshëm bazuar në raportin më të mirë </a:t>
            </a:r>
            <a:r>
              <a:rPr lang="sq-AL" sz="8000" b="1" dirty="0">
                <a:latin typeface="Arial" panose="020B0604020202020204" pitchFamily="34" charset="0"/>
                <a:cs typeface="Arial" panose="020B0604020202020204" pitchFamily="34" charset="0"/>
              </a:rPr>
              <a:t>çmim/cilësi</a:t>
            </a:r>
            <a:r>
              <a:rPr lang="sq-AL" sz="8000" dirty="0">
                <a:latin typeface="Arial" panose="020B0604020202020204" pitchFamily="34" charset="0"/>
                <a:cs typeface="Arial" panose="020B0604020202020204" pitchFamily="34" charset="0"/>
              </a:rPr>
              <a:t> në prokurimin e një automjeti. Kërkesat në dokumentin e tenderit janë: </a:t>
            </a:r>
            <a:endParaRPr lang="en-US" sz="8000" dirty="0">
              <a:latin typeface="Arial" panose="020B0604020202020204" pitchFamily="34" charset="0"/>
              <a:cs typeface="Arial" panose="020B0604020202020204" pitchFamily="34" charset="0"/>
            </a:endParaRPr>
          </a:p>
          <a:p>
            <a:pPr algn="l"/>
            <a:endParaRPr lang="sq-AL" sz="8000" dirty="0">
              <a:latin typeface="Arial" panose="020B0604020202020204" pitchFamily="34" charset="0"/>
              <a:cs typeface="Arial" panose="020B0604020202020204" pitchFamily="34" charset="0"/>
            </a:endParaRPr>
          </a:p>
          <a:p>
            <a:pPr algn="l"/>
            <a:r>
              <a:rPr lang="sq-AL" sz="8000" b="1" dirty="0">
                <a:latin typeface="Arial" panose="020B0604020202020204" pitchFamily="34" charset="0"/>
                <a:cs typeface="Arial" panose="020B0604020202020204" pitchFamily="34" charset="0"/>
              </a:rPr>
              <a:t>Kërkesat minimale të Specifikimit teknik </a:t>
            </a:r>
            <a:endParaRPr lang="sq-AL" sz="8000" dirty="0">
              <a:latin typeface="Arial" panose="020B0604020202020204" pitchFamily="34" charset="0"/>
              <a:cs typeface="Arial" panose="020B0604020202020204" pitchFamily="34" charset="0"/>
            </a:endParaRPr>
          </a:p>
          <a:p>
            <a:pPr lvl="1" algn="l"/>
            <a:r>
              <a:rPr lang="en-US" sz="8000" dirty="0">
                <a:latin typeface="Arial" panose="020B0604020202020204" pitchFamily="34" charset="0"/>
                <a:cs typeface="Arial" panose="020B0604020202020204" pitchFamily="34" charset="0"/>
              </a:rPr>
              <a:t>- </a:t>
            </a:r>
            <a:r>
              <a:rPr lang="sq-AL" sz="8000" dirty="0">
                <a:latin typeface="Arial" panose="020B0604020202020204" pitchFamily="34" charset="0"/>
                <a:cs typeface="Arial" panose="020B0604020202020204" pitchFamily="34" charset="0"/>
              </a:rPr>
              <a:t>kamionçinë (me një kabinë)</a:t>
            </a:r>
            <a:r>
              <a:rPr lang="en-US" sz="8000" dirty="0">
                <a:latin typeface="Arial" panose="020B0604020202020204" pitchFamily="34" charset="0"/>
                <a:cs typeface="Arial" panose="020B0604020202020204" pitchFamily="34" charset="0"/>
              </a:rPr>
              <a:t>.</a:t>
            </a:r>
            <a:endParaRPr lang="sq-AL" sz="8000" dirty="0">
              <a:latin typeface="Arial" panose="020B0604020202020204" pitchFamily="34" charset="0"/>
              <a:cs typeface="Arial" panose="020B0604020202020204" pitchFamily="34" charset="0"/>
            </a:endParaRPr>
          </a:p>
          <a:p>
            <a:pPr lvl="1" algn="l" fontAlgn="base"/>
            <a:r>
              <a:rPr lang="en-US" sz="8000" dirty="0">
                <a:latin typeface="Arial" panose="020B0604020202020204" pitchFamily="34" charset="0"/>
                <a:cs typeface="Arial" panose="020B0604020202020204" pitchFamily="34" charset="0"/>
              </a:rPr>
              <a:t>- </a:t>
            </a:r>
            <a:r>
              <a:rPr lang="sq-AL" sz="8000" dirty="0">
                <a:latin typeface="Arial" panose="020B0604020202020204" pitchFamily="34" charset="0"/>
                <a:cs typeface="Arial" panose="020B0604020202020204" pitchFamily="34" charset="0"/>
              </a:rPr>
              <a:t>Minimumi 1000 kg kapacitet mbajtës</a:t>
            </a:r>
            <a:r>
              <a:rPr lang="en-US" sz="8000" dirty="0">
                <a:latin typeface="Arial" panose="020B0604020202020204" pitchFamily="34" charset="0"/>
                <a:cs typeface="Arial" panose="020B0604020202020204" pitchFamily="34" charset="0"/>
              </a:rPr>
              <a:t>.</a:t>
            </a:r>
            <a:r>
              <a:rPr lang="sq-AL" sz="8000" dirty="0">
                <a:latin typeface="Arial" panose="020B0604020202020204" pitchFamily="34" charset="0"/>
                <a:cs typeface="Arial" panose="020B0604020202020204" pitchFamily="34" charset="0"/>
              </a:rPr>
              <a:t> </a:t>
            </a:r>
          </a:p>
          <a:p>
            <a:pPr lvl="1" algn="l" fontAlgn="base"/>
            <a:r>
              <a:rPr lang="en-US" sz="8000" dirty="0">
                <a:latin typeface="Arial" panose="020B0604020202020204" pitchFamily="34" charset="0"/>
                <a:cs typeface="Arial" panose="020B0604020202020204" pitchFamily="34" charset="0"/>
              </a:rPr>
              <a:t>- </a:t>
            </a:r>
            <a:r>
              <a:rPr lang="sq-AL" sz="8000" dirty="0">
                <a:latin typeface="Arial" panose="020B0604020202020204" pitchFamily="34" charset="0"/>
                <a:cs typeface="Arial" panose="020B0604020202020204" pitchFamily="34" charset="0"/>
              </a:rPr>
              <a:t>motor benzine me minimum 150 kuaj fuqi (H) në RPM të dorëzohet brenda minimumit 4 dhe maksimum 8 javësh nga nënshkrimi i kontratës. </a:t>
            </a:r>
            <a:endParaRPr lang="en-US" sz="8000" dirty="0">
              <a:latin typeface="Arial" panose="020B0604020202020204" pitchFamily="34" charset="0"/>
              <a:cs typeface="Arial" panose="020B0604020202020204" pitchFamily="34" charset="0"/>
            </a:endParaRPr>
          </a:p>
          <a:p>
            <a:pPr marL="1371600" lvl="0" indent="-1371600" algn="l" fontAlgn="base">
              <a:buFont typeface="+mj-lt"/>
              <a:buAutoNum type="arabicPeriod"/>
            </a:pPr>
            <a:endParaRPr lang="en-US" sz="8000" dirty="0">
              <a:latin typeface="Arial" panose="020B0604020202020204" pitchFamily="34" charset="0"/>
              <a:cs typeface="Arial" panose="020B0604020202020204" pitchFamily="34" charset="0"/>
            </a:endParaRPr>
          </a:p>
          <a:p>
            <a:pPr lvl="0" algn="l" fontAlgn="base"/>
            <a:r>
              <a:rPr lang="sq-AL" sz="8000" b="1" dirty="0">
                <a:latin typeface="Arial" panose="020B0604020202020204" pitchFamily="34" charset="0"/>
                <a:cs typeface="Arial" panose="020B0604020202020204" pitchFamily="34" charset="0"/>
              </a:rPr>
              <a:t>Kriteret e dhënies së kontratës: raporti më i mirë çmim/cilësi  - 80/20 </a:t>
            </a:r>
            <a:endParaRPr lang="en-US" sz="8000" b="1" dirty="0">
              <a:latin typeface="Arial" panose="020B0604020202020204" pitchFamily="34" charset="0"/>
              <a:cs typeface="Arial" panose="020B0604020202020204" pitchFamily="34" charset="0"/>
            </a:endParaRPr>
          </a:p>
          <a:p>
            <a:pPr lvl="0" algn="l" fontAlgn="base"/>
            <a:endParaRPr lang="en-US" sz="8000" b="1" dirty="0">
              <a:latin typeface="Arial" panose="020B0604020202020204" pitchFamily="34" charset="0"/>
              <a:cs typeface="Arial" panose="020B0604020202020204" pitchFamily="34" charset="0"/>
            </a:endParaRPr>
          </a:p>
          <a:p>
            <a:pPr lvl="0" algn="l" fontAlgn="base"/>
            <a:r>
              <a:rPr lang="sq-AL" sz="8000" b="1" dirty="0">
                <a:latin typeface="Arial" panose="020B0604020202020204" pitchFamily="34" charset="0"/>
                <a:cs typeface="Arial" panose="020B0604020202020204" pitchFamily="34" charset="0"/>
              </a:rPr>
              <a:t>a) Teknik (kritere jo çmimi): deri në maksimum 20 pikë </a:t>
            </a:r>
            <a:endParaRPr lang="sq-AL" sz="8000" dirty="0">
              <a:latin typeface="Arial" panose="020B0604020202020204" pitchFamily="34" charset="0"/>
              <a:cs typeface="Arial" panose="020B0604020202020204" pitchFamily="34" charset="0"/>
            </a:endParaRPr>
          </a:p>
          <a:p>
            <a:pPr algn="l"/>
            <a:r>
              <a:rPr lang="sq-AL" sz="8000" b="1" dirty="0">
                <a:latin typeface="Arial" panose="020B0604020202020204" pitchFamily="34" charset="0"/>
                <a:cs typeface="Arial" panose="020B0604020202020204" pitchFamily="34" charset="0"/>
              </a:rPr>
              <a:t>Nën-kriteri 1: Kapaciteti i ngarkesës - </a:t>
            </a:r>
            <a:r>
              <a:rPr lang="sq-AL" sz="8000" dirty="0">
                <a:latin typeface="Arial" panose="020B0604020202020204" pitchFamily="34" charset="0"/>
                <a:cs typeface="Arial" panose="020B0604020202020204" pitchFamily="34" charset="0"/>
              </a:rPr>
              <a:t>Për çdo 100 kg mbi 1000 kg Autoriteti Kontraktues do të jap 5 pikë deri në maksimum 10 pikë.</a:t>
            </a:r>
            <a:r>
              <a:rPr lang="sq-AL" sz="8000" b="1" dirty="0">
                <a:latin typeface="Arial" panose="020B0604020202020204" pitchFamily="34" charset="0"/>
                <a:cs typeface="Arial" panose="020B0604020202020204" pitchFamily="34" charset="0"/>
              </a:rPr>
              <a:t> </a:t>
            </a:r>
            <a:endParaRPr lang="sq-AL" sz="8000" dirty="0">
              <a:latin typeface="Arial" panose="020B0604020202020204" pitchFamily="34" charset="0"/>
              <a:cs typeface="Arial" panose="020B0604020202020204" pitchFamily="34" charset="0"/>
            </a:endParaRPr>
          </a:p>
          <a:p>
            <a:pPr algn="l"/>
            <a:r>
              <a:rPr lang="sq-AL" sz="8000" b="1" dirty="0">
                <a:latin typeface="Arial" panose="020B0604020202020204" pitchFamily="34" charset="0"/>
                <a:cs typeface="Arial" panose="020B0604020202020204" pitchFamily="34" charset="0"/>
              </a:rPr>
              <a:t>Nën-kriteri 2: </a:t>
            </a:r>
            <a:r>
              <a:rPr lang="sq-AL" sz="8000" b="1" dirty="0" err="1">
                <a:latin typeface="Arial" panose="020B0604020202020204" pitchFamily="34" charset="0"/>
                <a:cs typeface="Arial" panose="020B0604020202020204" pitchFamily="34" charset="0"/>
              </a:rPr>
              <a:t>Kuajfuqia</a:t>
            </a:r>
            <a:r>
              <a:rPr lang="sq-AL" sz="8000" b="1" dirty="0">
                <a:latin typeface="Arial" panose="020B0604020202020204" pitchFamily="34" charset="0"/>
                <a:cs typeface="Arial" panose="020B0604020202020204" pitchFamily="34" charset="0"/>
              </a:rPr>
              <a:t> e motorit - </a:t>
            </a:r>
            <a:r>
              <a:rPr lang="sq-AL" sz="8000" dirty="0">
                <a:latin typeface="Arial" panose="020B0604020202020204" pitchFamily="34" charset="0"/>
                <a:cs typeface="Arial" panose="020B0604020202020204" pitchFamily="34" charset="0"/>
              </a:rPr>
              <a:t>Për çdo 1 HP mbi 150 HP Autoriteti Kontraktues do të japë 1 pikë deri në maksimum 10 pikë.</a:t>
            </a:r>
            <a:r>
              <a:rPr lang="sq-AL" sz="8000" b="1" dirty="0">
                <a:latin typeface="Arial" panose="020B0604020202020204" pitchFamily="34" charset="0"/>
                <a:cs typeface="Arial" panose="020B0604020202020204" pitchFamily="34" charset="0"/>
              </a:rPr>
              <a:t> </a:t>
            </a:r>
            <a:endParaRPr lang="en-US" sz="8000" b="1" dirty="0">
              <a:latin typeface="Arial" panose="020B0604020202020204" pitchFamily="34" charset="0"/>
              <a:cs typeface="Arial" panose="020B0604020202020204" pitchFamily="34" charset="0"/>
            </a:endParaRPr>
          </a:p>
          <a:p>
            <a:pPr algn="l"/>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4059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885100"/>
            <a:ext cx="12192000" cy="5972900"/>
          </a:xfrm>
        </p:spPr>
        <p:txBody>
          <a:bodyPr>
            <a:normAutofit/>
          </a:bodyPr>
          <a:lstStyle/>
          <a:p>
            <a:pPr marL="0" indent="0">
              <a:buNone/>
            </a:pPr>
            <a:r>
              <a:rPr lang="sq-AL" b="1" dirty="0">
                <a:latin typeface="Arial" panose="020B0604020202020204" pitchFamily="34" charset="0"/>
                <a:cs typeface="Arial" panose="020B0604020202020204" pitchFamily="34" charset="0"/>
              </a:rPr>
              <a:t>b) Financiare (kriteret e lidhura me çmimin): deri në maksimum 80 pikë </a:t>
            </a:r>
            <a:endParaRPr lang="en-US" b="1" dirty="0">
              <a:latin typeface="Arial" panose="020B0604020202020204" pitchFamily="34" charset="0"/>
              <a:cs typeface="Arial" panose="020B0604020202020204" pitchFamily="34" charset="0"/>
            </a:endParaRPr>
          </a:p>
          <a:p>
            <a:endParaRPr lang="sq-AL" dirty="0">
              <a:latin typeface="Arial" panose="020B0604020202020204" pitchFamily="34" charset="0"/>
              <a:cs typeface="Arial" panose="020B0604020202020204" pitchFamily="34" charset="0"/>
            </a:endParaRPr>
          </a:p>
          <a:p>
            <a:r>
              <a:rPr lang="sq-AL" sz="2200" b="1" dirty="0">
                <a:latin typeface="Arial" panose="020B0604020202020204" pitchFamily="34" charset="0"/>
                <a:cs typeface="Arial" panose="020B0604020202020204" pitchFamily="34" charset="0"/>
              </a:rPr>
              <a:t>Nën-kriteri 1: Çmimi </a:t>
            </a:r>
            <a:endParaRPr lang="sq-AL" sz="2200" dirty="0">
              <a:latin typeface="Arial" panose="020B0604020202020204" pitchFamily="34" charset="0"/>
              <a:cs typeface="Arial" panose="020B0604020202020204" pitchFamily="34" charset="0"/>
            </a:endParaRPr>
          </a:p>
          <a:p>
            <a:r>
              <a:rPr lang="sq-AL" sz="2200" b="1" dirty="0">
                <a:latin typeface="Arial" panose="020B0604020202020204" pitchFamily="34" charset="0"/>
                <a:cs typeface="Arial" panose="020B0604020202020204" pitchFamily="34" charset="0"/>
              </a:rPr>
              <a:t>Nën-kriteri 2: Periudha e dorëzim - </a:t>
            </a:r>
            <a:r>
              <a:rPr lang="sq-AL" sz="2200" dirty="0">
                <a:latin typeface="Arial" panose="020B0604020202020204" pitchFamily="34" charset="0"/>
                <a:cs typeface="Arial" panose="020B0604020202020204" pitchFamily="34" charset="0"/>
              </a:rPr>
              <a:t>Tarifa prej 300 EUR për çdo javë  do t'i shtohet çmimit të ofruar (</a:t>
            </a:r>
            <a:r>
              <a:rPr lang="sq-AL" sz="2200" dirty="0" err="1">
                <a:latin typeface="Arial" panose="020B0604020202020204" pitchFamily="34" charset="0"/>
                <a:cs typeface="Arial" panose="020B0604020202020204" pitchFamily="34" charset="0"/>
              </a:rPr>
              <a:t>nënkriteri</a:t>
            </a:r>
            <a:r>
              <a:rPr lang="sq-AL" sz="2200" dirty="0">
                <a:latin typeface="Arial" panose="020B0604020202020204" pitchFamily="34" charset="0"/>
                <a:cs typeface="Arial" panose="020B0604020202020204" pitchFamily="34" charset="0"/>
              </a:rPr>
              <a:t> 1) për çdo javë të dorëzimit përtej 4 javëve deri në një maksimum të lejuar dorëzimi prej 8 javësh nga nënshkrimi i kontratës.</a:t>
            </a:r>
            <a:r>
              <a:rPr lang="sq-AL" sz="2200" b="1" dirty="0">
                <a:latin typeface="Arial" panose="020B0604020202020204" pitchFamily="34" charset="0"/>
                <a:cs typeface="Arial" panose="020B0604020202020204" pitchFamily="34" charset="0"/>
              </a:rPr>
              <a:t> </a:t>
            </a:r>
            <a:endParaRPr lang="sq-AL" sz="2200" dirty="0">
              <a:latin typeface="Arial" panose="020B0604020202020204" pitchFamily="34" charset="0"/>
              <a:cs typeface="Arial" panose="020B0604020202020204" pitchFamily="34" charset="0"/>
            </a:endParaRPr>
          </a:p>
          <a:p>
            <a:r>
              <a:rPr lang="sq-AL" sz="2200" b="1" dirty="0">
                <a:latin typeface="Arial" panose="020B0604020202020204" pitchFamily="34" charset="0"/>
                <a:cs typeface="Arial" panose="020B0604020202020204" pitchFamily="34" charset="0"/>
              </a:rPr>
              <a:t>Nën-kriteri 3: Çmimi i listës së pjesëve rezervë të përzgjedhura nga AK të përfshira në dokumentin e tenderit - </a:t>
            </a:r>
            <a:r>
              <a:rPr lang="sq-AL" sz="2200" dirty="0">
                <a:latin typeface="Arial" panose="020B0604020202020204" pitchFamily="34" charset="0"/>
                <a:cs typeface="Arial" panose="020B0604020202020204" pitchFamily="34" charset="0"/>
              </a:rPr>
              <a:t> Çmimi i listës do t'i shtohet çmimit të ofruar.</a:t>
            </a:r>
            <a:r>
              <a:rPr lang="sq-AL" sz="2200" b="1" dirty="0">
                <a:latin typeface="Arial" panose="020B0604020202020204" pitchFamily="34" charset="0"/>
                <a:cs typeface="Arial" panose="020B0604020202020204" pitchFamily="34" charset="0"/>
              </a:rPr>
              <a:t> </a:t>
            </a:r>
            <a:endParaRPr lang="en-US" sz="2200" b="1" dirty="0">
              <a:latin typeface="Arial" panose="020B0604020202020204" pitchFamily="34" charset="0"/>
              <a:cs typeface="Arial" panose="020B0604020202020204" pitchFamily="34" charset="0"/>
            </a:endParaRPr>
          </a:p>
          <a:p>
            <a:pPr marL="0" indent="0">
              <a:buNone/>
            </a:pPr>
            <a:endParaRPr lang="en-US" sz="2200" b="1" dirty="0">
              <a:latin typeface="Arial" panose="020B0604020202020204" pitchFamily="34" charset="0"/>
              <a:cs typeface="Arial" panose="020B0604020202020204" pitchFamily="34" charset="0"/>
            </a:endParaRPr>
          </a:p>
          <a:p>
            <a:pPr marL="0" indent="0">
              <a:buNone/>
            </a:pPr>
            <a:r>
              <a:rPr lang="sq-AL" sz="2000" i="1" dirty="0">
                <a:latin typeface="Arial" panose="020B0604020202020204" pitchFamily="34" charset="0"/>
                <a:cs typeface="Arial" panose="020B0604020202020204" pitchFamily="34" charset="0"/>
              </a:rPr>
              <a:t>Totali i kritereve të lidhura me çmimin llogaritet duke shtuar tre </a:t>
            </a:r>
            <a:r>
              <a:rPr lang="sq-AL" sz="2000" i="1" dirty="0" err="1">
                <a:latin typeface="Arial" panose="020B0604020202020204" pitchFamily="34" charset="0"/>
                <a:cs typeface="Arial" panose="020B0604020202020204" pitchFamily="34" charset="0"/>
              </a:rPr>
              <a:t>nënkriteret</a:t>
            </a:r>
            <a:r>
              <a:rPr lang="sq-AL" sz="2000" i="1" dirty="0">
                <a:latin typeface="Arial" panose="020B0604020202020204" pitchFamily="34" charset="0"/>
                <a:cs typeface="Arial" panose="020B0604020202020204" pitchFamily="34" charset="0"/>
              </a:rPr>
              <a:t> financiare (Çmimi + Periudha e dorëzimit + Lista e pjesëve të këmbimit). Tenderi me totalin më të ulët të kritereve të lidhura me çmimin merr numrin maksimal të pikëve të parashikuara për këtë kriter (80). </a:t>
            </a:r>
            <a:endParaRPr lang="en-US" sz="2000" i="1" dirty="0">
              <a:latin typeface="Arial" panose="020B0604020202020204" pitchFamily="34" charset="0"/>
              <a:cs typeface="Arial" panose="020B0604020202020204" pitchFamily="34" charset="0"/>
            </a:endParaRPr>
          </a:p>
          <a:p>
            <a:r>
              <a:rPr lang="sq-AL" sz="2000" dirty="0">
                <a:latin typeface="Arial" panose="020B0604020202020204" pitchFamily="34" charset="0"/>
                <a:cs typeface="Arial" panose="020B0604020202020204" pitchFamily="34" charset="0"/>
              </a:rPr>
              <a:t>Tenderët do të vlerësohen në bazë të formulës së mëposhtme: </a:t>
            </a:r>
            <a:endParaRPr lang="en-US" sz="2000" dirty="0">
              <a:latin typeface="Arial" panose="020B0604020202020204" pitchFamily="34" charset="0"/>
              <a:cs typeface="Arial" panose="020B0604020202020204" pitchFamily="34" charset="0"/>
            </a:endParaRPr>
          </a:p>
          <a:p>
            <a:pPr marL="0" indent="0">
              <a:buNone/>
            </a:pPr>
            <a:r>
              <a:rPr lang="en-US" dirty="0"/>
              <a:t>                        </a:t>
            </a:r>
            <a:r>
              <a:rPr lang="sq-AL" dirty="0"/>
              <a:t> </a:t>
            </a:r>
            <a:r>
              <a:rPr lang="sq-AL" sz="2000" b="1" dirty="0"/>
              <a:t>Çmimi më i ulët i tenderit / Çmimi i tenderit që vlerësohet x 80 </a:t>
            </a:r>
            <a:endParaRPr lang="sq-AL" sz="2000" dirty="0"/>
          </a:p>
          <a:p>
            <a:endParaRPr lang="sq-AL" sz="2000" dirty="0">
              <a:latin typeface="Arial" panose="020B0604020202020204" pitchFamily="34" charset="0"/>
              <a:cs typeface="Arial" panose="020B0604020202020204" pitchFamily="34" charset="0"/>
            </a:endParaRPr>
          </a:p>
          <a:p>
            <a:endParaRPr lang="sq-AL" sz="2000" dirty="0"/>
          </a:p>
          <a:p>
            <a:endParaRPr lang="sq-AL" dirty="0"/>
          </a:p>
        </p:txBody>
      </p:sp>
    </p:spTree>
    <p:extLst>
      <p:ext uri="{BB962C8B-B14F-4D97-AF65-F5344CB8AC3E}">
        <p14:creationId xmlns:p14="http://schemas.microsoft.com/office/powerpoint/2010/main" val="3801440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37354757"/>
              </p:ext>
            </p:extLst>
          </p:nvPr>
        </p:nvGraphicFramePr>
        <p:xfrm>
          <a:off x="509451" y="1476102"/>
          <a:ext cx="10384972" cy="3125646"/>
        </p:xfrm>
        <a:graphic>
          <a:graphicData uri="http://schemas.openxmlformats.org/drawingml/2006/table">
            <a:tbl>
              <a:tblPr firstRow="1" firstCol="1" bandRow="1"/>
              <a:tblGrid>
                <a:gridCol w="3460122">
                  <a:extLst>
                    <a:ext uri="{9D8B030D-6E8A-4147-A177-3AD203B41FA5}">
                      <a16:colId xmlns:a16="http://schemas.microsoft.com/office/drawing/2014/main" val="3248981726"/>
                    </a:ext>
                  </a:extLst>
                </a:gridCol>
                <a:gridCol w="3461273">
                  <a:extLst>
                    <a:ext uri="{9D8B030D-6E8A-4147-A177-3AD203B41FA5}">
                      <a16:colId xmlns:a16="http://schemas.microsoft.com/office/drawing/2014/main" val="1933451241"/>
                    </a:ext>
                  </a:extLst>
                </a:gridCol>
                <a:gridCol w="3463577">
                  <a:extLst>
                    <a:ext uri="{9D8B030D-6E8A-4147-A177-3AD203B41FA5}">
                      <a16:colId xmlns:a16="http://schemas.microsoft.com/office/drawing/2014/main" val="3544481358"/>
                    </a:ext>
                  </a:extLst>
                </a:gridCol>
              </a:tblGrid>
              <a:tr h="520941">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Nen kriteret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A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B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070682777"/>
                  </a:ext>
                </a:extLst>
              </a:tr>
              <a:tr h="520941">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kapaciteti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1000 kg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1200 kg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802016"/>
                  </a:ext>
                </a:extLst>
              </a:tr>
              <a:tr h="520941">
                <a:tc>
                  <a:txBody>
                    <a:bodyPr/>
                    <a:lstStyle/>
                    <a:p>
                      <a:pPr marL="0" marR="0" indent="0" algn="l">
                        <a:lnSpc>
                          <a:spcPct val="107000"/>
                        </a:lnSpc>
                        <a:spcBef>
                          <a:spcPts val="0"/>
                        </a:spcBef>
                        <a:spcAft>
                          <a:spcPts val="0"/>
                        </a:spcAft>
                      </a:pPr>
                      <a:r>
                        <a:rPr lang="sq-AL"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kuajfuqi</a:t>
                      </a: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155 HP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160 HP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9147768"/>
                  </a:ext>
                </a:extLst>
              </a:tr>
              <a:tr h="520941">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çmimi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20 000 EUR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22 000 EUR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7282604"/>
                  </a:ext>
                </a:extLst>
              </a:tr>
              <a:tr h="520941">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afati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684154"/>
                  </a:ext>
                </a:extLst>
              </a:tr>
              <a:tr h="520941">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Lista e pjesëve rezerve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800 EUR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1 000 EUR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583989"/>
                  </a:ext>
                </a:extLst>
              </a:tr>
            </a:tbl>
          </a:graphicData>
        </a:graphic>
      </p:graphicFrame>
      <p:sp>
        <p:nvSpPr>
          <p:cNvPr id="3" name="Rectangle 2"/>
          <p:cNvSpPr/>
          <p:nvPr/>
        </p:nvSpPr>
        <p:spPr>
          <a:xfrm>
            <a:off x="248193" y="287383"/>
            <a:ext cx="11416937" cy="988604"/>
          </a:xfrm>
          <a:prstGeom prst="rect">
            <a:avLst/>
          </a:prstGeom>
        </p:spPr>
        <p:txBody>
          <a:bodyPr wrap="square">
            <a:spAutoFit/>
          </a:bodyPr>
          <a:lstStyle/>
          <a:p>
            <a:pPr marL="6350" marR="247015" indent="-6350" algn="just">
              <a:lnSpc>
                <a:spcPct val="104000"/>
              </a:lnSpc>
              <a:spcBef>
                <a:spcPts val="0"/>
              </a:spcBef>
              <a:spcAft>
                <a:spcPts val="60"/>
              </a:spcAft>
            </a:pPr>
            <a:r>
              <a:rPr lang="sq-AL" sz="2800" b="1" dirty="0">
                <a:latin typeface="Arial" panose="020B0604020202020204" pitchFamily="34" charset="0"/>
                <a:ea typeface="Times New Roman" panose="02020603050405020304" pitchFamily="18" charset="0"/>
                <a:cs typeface="Arial" panose="020B0604020202020204" pitchFamily="34" charset="0"/>
              </a:rPr>
              <a:t>Autoriteti Kontraktues ka pranuar dy tenderë me elementët e mëposhtëm: </a:t>
            </a:r>
          </a:p>
        </p:txBody>
      </p:sp>
    </p:spTree>
    <p:extLst>
      <p:ext uri="{BB962C8B-B14F-4D97-AF65-F5344CB8AC3E}">
        <p14:creationId xmlns:p14="http://schemas.microsoft.com/office/powerpoint/2010/main" val="3891980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78012367"/>
              </p:ext>
            </p:extLst>
          </p:nvPr>
        </p:nvGraphicFramePr>
        <p:xfrm>
          <a:off x="195943" y="744588"/>
          <a:ext cx="11194868" cy="4729435"/>
        </p:xfrm>
        <a:graphic>
          <a:graphicData uri="http://schemas.openxmlformats.org/drawingml/2006/table">
            <a:tbl>
              <a:tblPr firstRow="1" firstCol="1" bandRow="1"/>
              <a:tblGrid>
                <a:gridCol w="2879261">
                  <a:extLst>
                    <a:ext uri="{9D8B030D-6E8A-4147-A177-3AD203B41FA5}">
                      <a16:colId xmlns:a16="http://schemas.microsoft.com/office/drawing/2014/main" val="1053069510"/>
                    </a:ext>
                  </a:extLst>
                </a:gridCol>
                <a:gridCol w="2879261">
                  <a:extLst>
                    <a:ext uri="{9D8B030D-6E8A-4147-A177-3AD203B41FA5}">
                      <a16:colId xmlns:a16="http://schemas.microsoft.com/office/drawing/2014/main" val="2430471872"/>
                    </a:ext>
                  </a:extLst>
                </a:gridCol>
                <a:gridCol w="2743812">
                  <a:extLst>
                    <a:ext uri="{9D8B030D-6E8A-4147-A177-3AD203B41FA5}">
                      <a16:colId xmlns:a16="http://schemas.microsoft.com/office/drawing/2014/main" val="2087733713"/>
                    </a:ext>
                  </a:extLst>
                </a:gridCol>
                <a:gridCol w="2692534">
                  <a:extLst>
                    <a:ext uri="{9D8B030D-6E8A-4147-A177-3AD203B41FA5}">
                      <a16:colId xmlns:a16="http://schemas.microsoft.com/office/drawing/2014/main" val="2663402134"/>
                    </a:ext>
                  </a:extLst>
                </a:gridCol>
              </a:tblGrid>
              <a:tr h="304085">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Kriteri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127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A</a:t>
                      </a: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B</a:t>
                      </a: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80651479"/>
                  </a:ext>
                </a:extLst>
              </a:tr>
              <a:tr h="304085">
                <a:tc rowSpan="4">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Kriteri teknik (KT):</a:t>
                      </a: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599753"/>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kapaciteti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165578"/>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kuajfuqi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894183"/>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për KT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127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553226362"/>
                  </a:ext>
                </a:extLst>
              </a:tr>
              <a:tr h="304085">
                <a:tc rowSpan="6">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Kriteri financiar (KF):</a:t>
                      </a: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80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80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458031"/>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çmimi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20 000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22 000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554996"/>
                  </a:ext>
                </a:extLst>
              </a:tr>
              <a:tr h="623271">
                <a:tc vMerge="1">
                  <a:txBody>
                    <a:bodyPr/>
                    <a:lstStyle/>
                    <a:p>
                      <a:endParaRPr lang="sq-AL"/>
                    </a:p>
                  </a:txBody>
                  <a:tcPr/>
                </a:tc>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Tarifa për pagesën për me shume se 4 jave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02013"/>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Lista e pjesëve rezerve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1 000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76481"/>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Totali i çmimit:</a:t>
                      </a: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21100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23900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5331072"/>
                  </a:ext>
                </a:extLst>
              </a:tr>
              <a:tr h="304085">
                <a:tc vMerge="1">
                  <a:txBody>
                    <a:bodyPr/>
                    <a:lstStyle/>
                    <a:p>
                      <a:endParaRPr lang="sq-AL"/>
                    </a:p>
                  </a:txBody>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për KF: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127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80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70.627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489720835"/>
                  </a:ext>
                </a:extLst>
              </a:tr>
              <a:tr h="337944">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KT + KF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127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90.627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72353909"/>
                  </a:ext>
                </a:extLst>
              </a:tr>
              <a:tr h="387054">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Renditja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127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r>
                        <a:rPr lang="sq-AL" sz="2000" b="1">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sq-AL"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44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929104483"/>
                  </a:ext>
                </a:extLst>
              </a:tr>
            </a:tbl>
          </a:graphicData>
        </a:graphic>
      </p:graphicFrame>
      <p:pic>
        <p:nvPicPr>
          <p:cNvPr id="3" name="Picture 2"/>
          <p:cNvPicPr>
            <a:picLocks noChangeAspect="1"/>
          </p:cNvPicPr>
          <p:nvPr/>
        </p:nvPicPr>
        <p:blipFill>
          <a:blip r:embed="rId2"/>
          <a:stretch>
            <a:fillRect/>
          </a:stretch>
        </p:blipFill>
        <p:spPr>
          <a:xfrm>
            <a:off x="300445" y="5656217"/>
            <a:ext cx="10985863" cy="705394"/>
          </a:xfrm>
          <a:prstGeom prst="rect">
            <a:avLst/>
          </a:prstGeom>
        </p:spPr>
      </p:pic>
    </p:spTree>
    <p:extLst>
      <p:ext uri="{BB962C8B-B14F-4D97-AF65-F5344CB8AC3E}">
        <p14:creationId xmlns:p14="http://schemas.microsoft.com/office/powerpoint/2010/main" val="1496090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704" y="287384"/>
            <a:ext cx="8567788" cy="960712"/>
          </a:xfrm>
          <a:prstGeom prst="rect">
            <a:avLst/>
          </a:prstGeom>
        </p:spPr>
        <p:txBody>
          <a:bodyPr wrap="square">
            <a:spAutoFit/>
          </a:bodyPr>
          <a:lstStyle/>
          <a:p>
            <a:pPr marL="6350" marR="247015" indent="-6350" algn="just">
              <a:lnSpc>
                <a:spcPct val="104000"/>
              </a:lnSpc>
              <a:spcBef>
                <a:spcPts val="0"/>
              </a:spcBef>
              <a:spcAft>
                <a:spcPts val="60"/>
              </a:spcAft>
            </a:pPr>
            <a:r>
              <a:rPr lang="sq-AL" sz="2800" b="1" dirty="0">
                <a:latin typeface="Times New Roman" panose="02020603050405020304" pitchFamily="18" charset="0"/>
                <a:ea typeface="Times New Roman" panose="02020603050405020304" pitchFamily="18" charset="0"/>
              </a:rPr>
              <a:t>Tenderi ekonomikisht më i favorshëm bazohet në dy kritere: </a:t>
            </a:r>
          </a:p>
        </p:txBody>
      </p:sp>
      <p:graphicFrame>
        <p:nvGraphicFramePr>
          <p:cNvPr id="3" name="Table 2"/>
          <p:cNvGraphicFramePr>
            <a:graphicFrameLocks noGrp="1"/>
          </p:cNvGraphicFramePr>
          <p:nvPr>
            <p:extLst>
              <p:ext uri="{D42A27DB-BD31-4B8C-83A1-F6EECF244321}">
                <p14:modId xmlns:p14="http://schemas.microsoft.com/office/powerpoint/2010/main" val="546544410"/>
              </p:ext>
            </p:extLst>
          </p:nvPr>
        </p:nvGraphicFramePr>
        <p:xfrm>
          <a:off x="274320" y="901338"/>
          <a:ext cx="11917679" cy="2586444"/>
        </p:xfrm>
        <a:graphic>
          <a:graphicData uri="http://schemas.openxmlformats.org/drawingml/2006/table">
            <a:tbl>
              <a:tblPr firstRow="1" firstCol="1" bandRow="1"/>
              <a:tblGrid>
                <a:gridCol w="5956854">
                  <a:extLst>
                    <a:ext uri="{9D8B030D-6E8A-4147-A177-3AD203B41FA5}">
                      <a16:colId xmlns:a16="http://schemas.microsoft.com/office/drawing/2014/main" val="1248838690"/>
                    </a:ext>
                  </a:extLst>
                </a:gridCol>
                <a:gridCol w="5960825">
                  <a:extLst>
                    <a:ext uri="{9D8B030D-6E8A-4147-A177-3AD203B41FA5}">
                      <a16:colId xmlns:a16="http://schemas.microsoft.com/office/drawing/2014/main" val="2707062603"/>
                    </a:ext>
                  </a:extLst>
                </a:gridCol>
              </a:tblGrid>
              <a:tr h="646611">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Kriteri i shpërblimit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968619708"/>
                  </a:ext>
                </a:extLst>
              </a:tr>
              <a:tr h="646611">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Çmimi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3865885"/>
                  </a:ext>
                </a:extLst>
              </a:tr>
              <a:tr h="646611">
                <a:tc>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Afati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1674697"/>
                  </a:ext>
                </a:extLst>
              </a:tr>
              <a:tr h="646611">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243750"/>
                  </a:ext>
                </a:extLst>
              </a:tr>
            </a:tbl>
          </a:graphicData>
        </a:graphic>
      </p:graphicFrame>
      <p:sp>
        <p:nvSpPr>
          <p:cNvPr id="4" name="Rectangle 3"/>
          <p:cNvSpPr/>
          <p:nvPr/>
        </p:nvSpPr>
        <p:spPr>
          <a:xfrm>
            <a:off x="130629" y="4101737"/>
            <a:ext cx="9013371" cy="1853008"/>
          </a:xfrm>
          <a:prstGeom prst="rect">
            <a:avLst/>
          </a:prstGeom>
        </p:spPr>
        <p:txBody>
          <a:bodyPr wrap="square">
            <a:spAutoFit/>
          </a:bodyPr>
          <a:lstStyle/>
          <a:p>
            <a:pPr marL="342900" marR="87630" lvl="0" indent="-342900" fontAlgn="base">
              <a:lnSpc>
                <a:spcPct val="106000"/>
              </a:lnSpc>
              <a:spcAft>
                <a:spcPts val="20"/>
              </a:spcAft>
              <a:buClr>
                <a:srgbClr val="000000"/>
              </a:buClr>
              <a:buSzPts val="1200"/>
              <a:buFont typeface="+mj-lt"/>
              <a:buAutoNum type="arabicPeriod"/>
            </a:pPr>
            <a:r>
              <a:rPr lang="sq-AL" b="1"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Çmimi </a:t>
            </a:r>
            <a:endParaRPr lang="sq-AL"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6350" marR="247015" indent="-6350" algn="just">
              <a:lnSpc>
                <a:spcPct val="104000"/>
              </a:lnSpc>
              <a:spcBef>
                <a:spcPts val="0"/>
              </a:spcBef>
              <a:spcAft>
                <a:spcPts val="60"/>
              </a:spcAft>
            </a:pPr>
            <a:r>
              <a:rPr lang="sq-AL" dirty="0">
                <a:solidFill>
                  <a:srgbClr val="000000"/>
                </a:solidFill>
                <a:latin typeface="Times New Roman" panose="02020603050405020304" pitchFamily="18" charset="0"/>
                <a:ea typeface="Times New Roman" panose="02020603050405020304" pitchFamily="18" charset="0"/>
              </a:rPr>
              <a:t>Tenderi me çmimin më të ulët merr numrin maksimal të pikëve të parashikuara për këtë kriter (50). Tenderët e mbetur do të vlerësohen në bazë të formulës: </a:t>
            </a:r>
            <a:r>
              <a:rPr lang="sq-AL" b="1" dirty="0">
                <a:solidFill>
                  <a:srgbClr val="000000"/>
                </a:solidFill>
                <a:latin typeface="Times New Roman" panose="02020603050405020304" pitchFamily="18" charset="0"/>
                <a:ea typeface="Times New Roman" panose="02020603050405020304" pitchFamily="18" charset="0"/>
              </a:rPr>
              <a:t>Çmimi më i ulët i tenderit / Çmimi i tenderit që vlerësohet x 50, </a:t>
            </a:r>
            <a:endParaRPr lang="sq-AL" dirty="0">
              <a:solidFill>
                <a:srgbClr val="000000"/>
              </a:solidFill>
              <a:latin typeface="Times New Roman" panose="02020603050405020304" pitchFamily="18" charset="0"/>
              <a:ea typeface="Times New Roman" panose="02020603050405020304" pitchFamily="18" charset="0"/>
            </a:endParaRPr>
          </a:p>
          <a:p>
            <a:pPr>
              <a:lnSpc>
                <a:spcPct val="107000"/>
              </a:lnSpc>
            </a:pPr>
            <a:r>
              <a:rPr lang="sq-AL" dirty="0">
                <a:solidFill>
                  <a:srgbClr val="000000"/>
                </a:solidFill>
                <a:latin typeface="Times New Roman" panose="02020603050405020304" pitchFamily="18" charset="0"/>
                <a:ea typeface="Times New Roman" panose="02020603050405020304" pitchFamily="18" charset="0"/>
              </a:rPr>
              <a:t> </a:t>
            </a:r>
          </a:p>
          <a:p>
            <a:pPr marR="87630" lvl="0" fontAlgn="base">
              <a:lnSpc>
                <a:spcPct val="106000"/>
              </a:lnSpc>
              <a:spcAft>
                <a:spcPts val="20"/>
              </a:spcAft>
              <a:buClr>
                <a:srgbClr val="000000"/>
              </a:buClr>
              <a:buSzPts val="1200"/>
            </a:pPr>
            <a:r>
              <a:rPr lang="en-US" b="1"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sq-AL" b="1"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Afati kohor </a:t>
            </a:r>
            <a:endParaRPr lang="sq-AL"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07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q-AL" sz="2800" b="1" dirty="0">
                <a:solidFill>
                  <a:srgbClr val="002060"/>
                </a:solidFill>
                <a:latin typeface="Arial" panose="020B0604020202020204" pitchFamily="34" charset="0"/>
                <a:cs typeface="Arial" panose="020B0604020202020204" pitchFamily="34" charset="0"/>
              </a:rPr>
              <a:t>PËRCAKTIMI I KRITEREVE TË VLERËSIMIT </a:t>
            </a:r>
          </a:p>
        </p:txBody>
      </p:sp>
      <p:sp>
        <p:nvSpPr>
          <p:cNvPr id="3" name="Content Placeholder 2"/>
          <p:cNvSpPr>
            <a:spLocks noGrp="1"/>
          </p:cNvSpPr>
          <p:nvPr>
            <p:ph idx="1"/>
          </p:nvPr>
        </p:nvSpPr>
        <p:spPr>
          <a:xfrm>
            <a:off x="0" y="1825625"/>
            <a:ext cx="12192000" cy="4888684"/>
          </a:xfrm>
        </p:spPr>
        <p:txBody>
          <a:bodyPr>
            <a:normAutofit/>
          </a:bodyPr>
          <a:lstStyle/>
          <a:p>
            <a:r>
              <a:rPr lang="sq-AL" sz="2000" dirty="0">
                <a:latin typeface="Arial" panose="020B0604020202020204" pitchFamily="34" charset="0"/>
                <a:cs typeface="Arial" panose="020B0604020202020204" pitchFamily="34" charset="0"/>
              </a:rPr>
              <a:t>Kur kriteri për dhënien e kontratës është tenderi ekonomikisht më i favorshëm, AK duhet të specifikojë në dosjen e tenderit metodën e vlerësimit të tenderëve duke shënuar peshën përkatëse të faktorëve-elementeve që përcaktojnë kriteret e dhënies për secilin rast. </a:t>
            </a:r>
          </a:p>
          <a:p>
            <a:r>
              <a:rPr lang="sq-AL" sz="2000" dirty="0">
                <a:latin typeface="Arial" panose="020B0604020202020204" pitchFamily="34" charset="0"/>
                <a:cs typeface="Arial" panose="020B0604020202020204" pitchFamily="34" charset="0"/>
              </a:rPr>
              <a:t>Vetëm kriteret që mund të vlerësohen në mënyrë objektive dhe kanë qenë të vendosura (përcaktuara) që më parë në dosjen e tenderit mund të përdoren. AK mund të specifikoj vetëm kriteret që kanë të bëjnë me çmimin e tenderit, kushtet e pagesës, funksionimin, mirëmbajtjen dhe shpenzimet tjera për jetëgjatësinë, datën e dorëzimit, kostot objektive funksionale, karakteristikat </a:t>
            </a:r>
            <a:r>
              <a:rPr lang="sq-AL" sz="2000" dirty="0" err="1">
                <a:latin typeface="Arial" panose="020B0604020202020204" pitchFamily="34" charset="0"/>
                <a:cs typeface="Arial" panose="020B0604020202020204" pitchFamily="34" charset="0"/>
              </a:rPr>
              <a:t>ambientale</a:t>
            </a:r>
            <a:r>
              <a:rPr lang="sq-AL" sz="2000" dirty="0">
                <a:latin typeface="Arial" panose="020B0604020202020204" pitchFamily="34" charset="0"/>
                <a:cs typeface="Arial" panose="020B0604020202020204" pitchFamily="34" charset="0"/>
              </a:rPr>
              <a:t> apo të ngjashme, kushtet dhe </a:t>
            </a:r>
            <a:r>
              <a:rPr lang="sq-AL" sz="2000" dirty="0" err="1">
                <a:latin typeface="Arial" panose="020B0604020202020204" pitchFamily="34" charset="0"/>
                <a:cs typeface="Arial" panose="020B0604020202020204" pitchFamily="34" charset="0"/>
              </a:rPr>
              <a:t>disponueshmerisë</a:t>
            </a:r>
            <a:r>
              <a:rPr lang="sq-AL" sz="2000" dirty="0">
                <a:latin typeface="Arial" panose="020B0604020202020204" pitchFamily="34" charset="0"/>
                <a:cs typeface="Arial" panose="020B0604020202020204" pitchFamily="34" charset="0"/>
              </a:rPr>
              <a:t> së shërbimeve dhe asistencës teknike pas-shitjes, kushtet e ndonjë garancie etj. </a:t>
            </a:r>
          </a:p>
          <a:p>
            <a:r>
              <a:rPr lang="sq-AL" sz="2000" dirty="0">
                <a:latin typeface="Arial" panose="020B0604020202020204" pitchFamily="34" charset="0"/>
                <a:cs typeface="Arial" panose="020B0604020202020204" pitchFamily="34" charset="0"/>
              </a:rPr>
              <a:t>Kriteret e vlerësimit dhe domethënia ( kuptimi ) i tyre relativ duhet të reflekton prioritetin e kërkesave të AK dhe shkallën e rëndësisë të secilit nën kriter (parametër) individual gjatë vlerësimit. Në kushte të përgjithshme , ato duhet të qartësojnë objektivat e kontratës dhe nuk duhet ngatërruar OE të interesuar. </a:t>
            </a:r>
          </a:p>
          <a:p>
            <a:r>
              <a:rPr lang="sq-AL" sz="2000" dirty="0"/>
              <a:t>Kriteret e vlerësimit në fakt ndryshojnë për çdo iniciativë specifike të prokurimit. Ato varen, në fakt, nga nevojat specifike të AK.  </a:t>
            </a:r>
          </a:p>
          <a:p>
            <a:endParaRPr lang="sq-AL" sz="2000" dirty="0"/>
          </a:p>
        </p:txBody>
      </p:sp>
    </p:spTree>
    <p:extLst>
      <p:ext uri="{BB962C8B-B14F-4D97-AF65-F5344CB8AC3E}">
        <p14:creationId xmlns:p14="http://schemas.microsoft.com/office/powerpoint/2010/main" val="293014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3790339"/>
              </p:ext>
            </p:extLst>
          </p:nvPr>
        </p:nvGraphicFramePr>
        <p:xfrm>
          <a:off x="130628" y="136576"/>
          <a:ext cx="12061372" cy="2436810"/>
        </p:xfrm>
        <a:graphic>
          <a:graphicData uri="http://schemas.openxmlformats.org/drawingml/2006/table">
            <a:tbl>
              <a:tblPr firstRow="1" firstCol="1" bandRow="1"/>
              <a:tblGrid>
                <a:gridCol w="3783332">
                  <a:extLst>
                    <a:ext uri="{9D8B030D-6E8A-4147-A177-3AD203B41FA5}">
                      <a16:colId xmlns:a16="http://schemas.microsoft.com/office/drawing/2014/main" val="731310322"/>
                    </a:ext>
                  </a:extLst>
                </a:gridCol>
                <a:gridCol w="4139020">
                  <a:extLst>
                    <a:ext uri="{9D8B030D-6E8A-4147-A177-3AD203B41FA5}">
                      <a16:colId xmlns:a16="http://schemas.microsoft.com/office/drawing/2014/main" val="4291497065"/>
                    </a:ext>
                  </a:extLst>
                </a:gridCol>
                <a:gridCol w="4139020">
                  <a:extLst>
                    <a:ext uri="{9D8B030D-6E8A-4147-A177-3AD203B41FA5}">
                      <a16:colId xmlns:a16="http://schemas.microsoft.com/office/drawing/2014/main" val="3714797110"/>
                    </a:ext>
                  </a:extLst>
                </a:gridCol>
              </a:tblGrid>
              <a:tr h="406135">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Kriteri i shpërblimit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javët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102734707"/>
                  </a:ext>
                </a:extLst>
              </a:tr>
              <a:tr h="406135">
                <a:tc rowSpan="5">
                  <a:txBody>
                    <a:bodyPr/>
                    <a:lstStyle/>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Afati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10 jave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755914"/>
                  </a:ext>
                </a:extLst>
              </a:tr>
              <a:tr h="406135">
                <a:tc vMerge="1">
                  <a:txBody>
                    <a:bodyPr/>
                    <a:lstStyle/>
                    <a:p>
                      <a:endParaRPr lang="sq-AL"/>
                    </a:p>
                  </a:txBody>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14 dhe  ≥ 10 jave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317189"/>
                  </a:ext>
                </a:extLst>
              </a:tr>
              <a:tr h="406135">
                <a:tc vMerge="1">
                  <a:txBody>
                    <a:bodyPr/>
                    <a:lstStyle/>
                    <a:p>
                      <a:endParaRPr lang="sq-AL"/>
                    </a:p>
                  </a:txBody>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18 dhe ≥ 14 jave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598984"/>
                  </a:ext>
                </a:extLst>
              </a:tr>
              <a:tr h="406135">
                <a:tc vMerge="1">
                  <a:txBody>
                    <a:bodyPr/>
                    <a:lstStyle/>
                    <a:p>
                      <a:endParaRPr lang="sq-AL"/>
                    </a:p>
                  </a:txBody>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20 dhe ≥ 18 jave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84141"/>
                  </a:ext>
                </a:extLst>
              </a:tr>
              <a:tr h="406135">
                <a:tc vMerge="1">
                  <a:txBody>
                    <a:bodyPr/>
                    <a:lstStyle/>
                    <a:p>
                      <a:endParaRPr lang="sq-AL"/>
                    </a:p>
                  </a:txBody>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 jave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p>
                  </a:txBody>
                  <a:tcPr marL="67945" marR="46990"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53804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521068839"/>
              </p:ext>
            </p:extLst>
          </p:nvPr>
        </p:nvGraphicFramePr>
        <p:xfrm>
          <a:off x="130628" y="3461658"/>
          <a:ext cx="12061372" cy="1972490"/>
        </p:xfrm>
        <a:graphic>
          <a:graphicData uri="http://schemas.openxmlformats.org/drawingml/2006/table">
            <a:tbl>
              <a:tblPr firstRow="1" firstCol="1" bandRow="1"/>
              <a:tblGrid>
                <a:gridCol w="2268865">
                  <a:extLst>
                    <a:ext uri="{9D8B030D-6E8A-4147-A177-3AD203B41FA5}">
                      <a16:colId xmlns:a16="http://schemas.microsoft.com/office/drawing/2014/main" val="2052694931"/>
                    </a:ext>
                  </a:extLst>
                </a:gridCol>
                <a:gridCol w="5122337">
                  <a:extLst>
                    <a:ext uri="{9D8B030D-6E8A-4147-A177-3AD203B41FA5}">
                      <a16:colId xmlns:a16="http://schemas.microsoft.com/office/drawing/2014/main" val="95749403"/>
                    </a:ext>
                  </a:extLst>
                </a:gridCol>
                <a:gridCol w="4670170">
                  <a:extLst>
                    <a:ext uri="{9D8B030D-6E8A-4147-A177-3AD203B41FA5}">
                      <a16:colId xmlns:a16="http://schemas.microsoft.com/office/drawing/2014/main" val="327480289"/>
                    </a:ext>
                  </a:extLst>
                </a:gridCol>
              </a:tblGrid>
              <a:tr h="394498">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Çmimi  (EUR)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Afati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930234361"/>
                  </a:ext>
                </a:extLst>
              </a:tr>
              <a:tr h="394498">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A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5,000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542372"/>
                  </a:ext>
                </a:extLst>
              </a:tr>
              <a:tr h="394498">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B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15,000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14 dhe ≥ 10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747236"/>
                  </a:ext>
                </a:extLst>
              </a:tr>
              <a:tr h="394498">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C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17,000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14 dhe ≥ 10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82007"/>
                  </a:ext>
                </a:extLst>
              </a:tr>
              <a:tr h="394498">
                <a:tc>
                  <a:txBody>
                    <a:bodyPr/>
                    <a:lstStyle/>
                    <a:p>
                      <a:pPr marL="0"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D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19,000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10 jave </a:t>
                      </a:r>
                    </a:p>
                  </a:txBody>
                  <a:tcPr marL="67945" marR="730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762101"/>
                  </a:ext>
                </a:extLst>
              </a:tr>
            </a:tbl>
          </a:graphicData>
        </a:graphic>
      </p:graphicFrame>
      <p:sp>
        <p:nvSpPr>
          <p:cNvPr id="4" name="Rectangle 3"/>
          <p:cNvSpPr/>
          <p:nvPr/>
        </p:nvSpPr>
        <p:spPr>
          <a:xfrm>
            <a:off x="130628" y="2704012"/>
            <a:ext cx="7289054" cy="385939"/>
          </a:xfrm>
          <a:prstGeom prst="rect">
            <a:avLst/>
          </a:prstGeom>
        </p:spPr>
        <p:txBody>
          <a:bodyPr wrap="square">
            <a:spAutoFit/>
          </a:bodyPr>
          <a:lstStyle/>
          <a:p>
            <a:pPr marL="6350" marR="87630" indent="-6350">
              <a:lnSpc>
                <a:spcPct val="106000"/>
              </a:lnSpc>
              <a:spcAft>
                <a:spcPts val="20"/>
              </a:spcAft>
            </a:pPr>
            <a:r>
              <a:rPr lang="sq-AL" b="1" dirty="0">
                <a:solidFill>
                  <a:srgbClr val="000000"/>
                </a:solidFill>
                <a:latin typeface="Times New Roman" panose="02020603050405020304" pitchFamily="18" charset="0"/>
                <a:ea typeface="Times New Roman" panose="02020603050405020304" pitchFamily="18" charset="0"/>
              </a:rPr>
              <a:t>AK ka pranuar 4 oferta </a:t>
            </a:r>
            <a:endParaRPr lang="sq-AL"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864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69401741"/>
              </p:ext>
            </p:extLst>
          </p:nvPr>
        </p:nvGraphicFramePr>
        <p:xfrm>
          <a:off x="117566" y="248195"/>
          <a:ext cx="12074433" cy="3069772"/>
        </p:xfrm>
        <a:graphic>
          <a:graphicData uri="http://schemas.openxmlformats.org/drawingml/2006/table">
            <a:tbl>
              <a:tblPr firstRow="1" firstCol="1" bandRow="1"/>
              <a:tblGrid>
                <a:gridCol w="1872233">
                  <a:extLst>
                    <a:ext uri="{9D8B030D-6E8A-4147-A177-3AD203B41FA5}">
                      <a16:colId xmlns:a16="http://schemas.microsoft.com/office/drawing/2014/main" val="2693131579"/>
                    </a:ext>
                  </a:extLst>
                </a:gridCol>
                <a:gridCol w="3629293">
                  <a:extLst>
                    <a:ext uri="{9D8B030D-6E8A-4147-A177-3AD203B41FA5}">
                      <a16:colId xmlns:a16="http://schemas.microsoft.com/office/drawing/2014/main" val="3756020289"/>
                    </a:ext>
                  </a:extLst>
                </a:gridCol>
                <a:gridCol w="3460552">
                  <a:extLst>
                    <a:ext uri="{9D8B030D-6E8A-4147-A177-3AD203B41FA5}">
                      <a16:colId xmlns:a16="http://schemas.microsoft.com/office/drawing/2014/main" val="777018516"/>
                    </a:ext>
                  </a:extLst>
                </a:gridCol>
                <a:gridCol w="3112355">
                  <a:extLst>
                    <a:ext uri="{9D8B030D-6E8A-4147-A177-3AD203B41FA5}">
                      <a16:colId xmlns:a16="http://schemas.microsoft.com/office/drawing/2014/main" val="2098789863"/>
                    </a:ext>
                  </a:extLst>
                </a:gridCol>
              </a:tblGrid>
              <a:tr h="848639">
                <a:tc>
                  <a:txBody>
                    <a:bodyPr/>
                    <a:lstStyle/>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gn="l">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për çmim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635" marR="0" indent="0" algn="l">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për afat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indent="0" algn="l">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227360104"/>
                  </a:ext>
                </a:extLst>
              </a:tr>
              <a:tr h="554942">
                <a:tc>
                  <a:txBody>
                    <a:bodyPr/>
                    <a:lstStyle/>
                    <a:p>
                      <a:pPr marL="3810" marR="0" indent="0" algn="ctr">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A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indent="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indent="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8642273"/>
                  </a:ext>
                </a:extLst>
              </a:tr>
              <a:tr h="556306">
                <a:tc>
                  <a:txBody>
                    <a:bodyPr/>
                    <a:lstStyle/>
                    <a:p>
                      <a:pPr marL="4445" marR="0" indent="0" algn="ctr">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B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0" indent="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indent="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57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451205"/>
                  </a:ext>
                </a:extLst>
              </a:tr>
              <a:tr h="556306">
                <a:tc>
                  <a:txBody>
                    <a:bodyPr/>
                    <a:lstStyle/>
                    <a:p>
                      <a:pPr marL="3810" marR="0" indent="0" algn="ctr">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C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indent="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55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6845926"/>
                  </a:ext>
                </a:extLst>
              </a:tr>
              <a:tr h="553579">
                <a:tc>
                  <a:txBody>
                    <a:bodyPr/>
                    <a:lstStyle/>
                    <a:p>
                      <a:pPr marL="3810" marR="0" indent="0" algn="ctr">
                        <a:lnSpc>
                          <a:spcPct val="107000"/>
                        </a:lnSpc>
                        <a:spcBef>
                          <a:spcPts val="0"/>
                        </a:spcBef>
                        <a:spcAft>
                          <a:spcPts val="0"/>
                        </a:spcAft>
                      </a:pPr>
                      <a:r>
                        <a:rPr lang="sq-AL"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Oferta D </a:t>
                      </a:r>
                      <a:endPar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indent="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 </a:t>
                      </a: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indent="0" algn="ctr">
                        <a:lnSpc>
                          <a:spcPct val="107000"/>
                        </a:lnSpc>
                        <a:spcBef>
                          <a:spcPts val="0"/>
                        </a:spcBef>
                        <a:spcAft>
                          <a:spcPts val="0"/>
                        </a:spcAft>
                      </a:pPr>
                      <a:r>
                        <a:rPr lang="sq-AL"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63 </a:t>
                      </a:r>
                      <a:endPar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945" marR="73025" marT="3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8922199"/>
                  </a:ext>
                </a:extLst>
              </a:tr>
            </a:tbl>
          </a:graphicData>
        </a:graphic>
      </p:graphicFrame>
      <p:sp>
        <p:nvSpPr>
          <p:cNvPr id="3" name="Rectangle 2"/>
          <p:cNvSpPr/>
          <p:nvPr/>
        </p:nvSpPr>
        <p:spPr>
          <a:xfrm>
            <a:off x="0" y="3621693"/>
            <a:ext cx="12191999" cy="385939"/>
          </a:xfrm>
          <a:prstGeom prst="rect">
            <a:avLst/>
          </a:prstGeom>
        </p:spPr>
        <p:txBody>
          <a:bodyPr wrap="square">
            <a:spAutoFit/>
          </a:bodyPr>
          <a:lstStyle/>
          <a:p>
            <a:pPr marL="6350" marR="87630" indent="-6350">
              <a:lnSpc>
                <a:spcPct val="106000"/>
              </a:lnSpc>
              <a:spcAft>
                <a:spcPts val="790"/>
              </a:spcAft>
            </a:pPr>
            <a:r>
              <a:rPr lang="sq-AL" b="1" dirty="0">
                <a:solidFill>
                  <a:srgbClr val="000000"/>
                </a:solidFill>
                <a:latin typeface="Times New Roman" panose="02020603050405020304" pitchFamily="18" charset="0"/>
                <a:ea typeface="Times New Roman" panose="02020603050405020304" pitchFamily="18" charset="0"/>
              </a:rPr>
              <a:t>Oferta D, bazuar ne kriteret e vlerësimit, shpërblehet me kontrate pasi  është rendite ne vendin e pare me gjithsej 63 pike. </a:t>
            </a:r>
            <a:endParaRPr lang="sq-AL"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55747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771344"/>
          </a:xfrm>
        </p:spPr>
        <p:txBody>
          <a:bodyPr>
            <a:normAutofit/>
          </a:bodyPr>
          <a:lstStyle/>
          <a:p>
            <a:r>
              <a:rPr lang="sq-AL" sz="2800" b="1" dirty="0">
                <a:latin typeface="Arial" panose="020B0604020202020204" pitchFamily="34" charset="0"/>
                <a:cs typeface="Arial" panose="020B0604020202020204" pitchFamily="34" charset="0"/>
              </a:rPr>
              <a:t>Shërbimet e </a:t>
            </a:r>
            <a:r>
              <a:rPr lang="sq-AL" sz="2800" b="1" dirty="0" err="1">
                <a:latin typeface="Arial" panose="020B0604020202020204" pitchFamily="34" charset="0"/>
                <a:cs typeface="Arial" panose="020B0604020202020204" pitchFamily="34" charset="0"/>
              </a:rPr>
              <a:t>konsulences</a:t>
            </a:r>
            <a:r>
              <a:rPr lang="sq-AL" sz="2800" b="1" dirty="0">
                <a:latin typeface="Arial" panose="020B0604020202020204" pitchFamily="34" charset="0"/>
                <a:cs typeface="Arial" panose="020B0604020202020204" pitchFamily="34" charset="0"/>
              </a:rPr>
              <a:t> </a:t>
            </a:r>
            <a:endParaRPr lang="sq-AL"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136470"/>
            <a:ext cx="11353800" cy="5460273"/>
          </a:xfrm>
        </p:spPr>
        <p:txBody>
          <a:bodyPr>
            <a:normAutofit/>
          </a:bodyPr>
          <a:lstStyle/>
          <a:p>
            <a:r>
              <a:rPr lang="sq-AL" sz="2200" dirty="0">
                <a:latin typeface="Arial" panose="020B0604020202020204" pitchFamily="34" charset="0"/>
                <a:cs typeface="Arial" panose="020B0604020202020204" pitchFamily="34" charset="0"/>
              </a:rPr>
              <a:t>Përshkrimi i kritereve në lidhje me cilësinë e shërbimeve krijon më së shumti vështirësi. </a:t>
            </a:r>
          </a:p>
          <a:p>
            <a:r>
              <a:rPr lang="sq-AL" sz="2200" dirty="0">
                <a:latin typeface="Arial" panose="020B0604020202020204" pitchFamily="34" charset="0"/>
                <a:cs typeface="Arial" panose="020B0604020202020204" pitchFamily="34" charset="0"/>
              </a:rPr>
              <a:t>Në rastin e shërbimeve intelektuale, cilësia lidhet me kompetencën e personave që janë të përfshirë në përmbushjen e kontratës. Kompetencat mund të përfshijnë arsimin dhe përvojën dhe kualifikimet e konfirmuara nga lloje të ndryshme certifikatash. </a:t>
            </a:r>
          </a:p>
          <a:p>
            <a:r>
              <a:rPr lang="sq-AL" sz="2200" dirty="0">
                <a:latin typeface="Arial" panose="020B0604020202020204" pitchFamily="34" charset="0"/>
                <a:cs typeface="Arial" panose="020B0604020202020204" pitchFamily="34" charset="0"/>
              </a:rPr>
              <a:t>Për këtë lloj kriteri zakonisht përdoren qasjet e mëposhtme: “</a:t>
            </a:r>
            <a:r>
              <a:rPr lang="sq-AL" sz="2200" i="1" dirty="0">
                <a:latin typeface="Arial" panose="020B0604020202020204" pitchFamily="34" charset="0"/>
                <a:cs typeface="Arial" panose="020B0604020202020204" pitchFamily="34" charset="0"/>
              </a:rPr>
              <a:t>për çdo vit përvojë … pikë</a:t>
            </a:r>
            <a:r>
              <a:rPr lang="sq-AL" sz="2200" dirty="0">
                <a:latin typeface="Arial" panose="020B0604020202020204" pitchFamily="34" charset="0"/>
                <a:cs typeface="Arial" panose="020B0604020202020204" pitchFamily="34" charset="0"/>
              </a:rPr>
              <a:t>”, “</a:t>
            </a:r>
            <a:r>
              <a:rPr lang="sq-AL" sz="2200" i="1" dirty="0">
                <a:latin typeface="Arial" panose="020B0604020202020204" pitchFamily="34" charset="0"/>
                <a:cs typeface="Arial" panose="020B0604020202020204" pitchFamily="34" charset="0"/>
              </a:rPr>
              <a:t>për pjesëmarrje në çdo projekt të mëpasshëm që përbëhet nga …….. në natyrë………. pikë</a:t>
            </a:r>
            <a:r>
              <a:rPr lang="sq-AL" sz="2200" dirty="0">
                <a:latin typeface="Arial" panose="020B0604020202020204" pitchFamily="34" charset="0"/>
                <a:cs typeface="Arial" panose="020B0604020202020204" pitchFamily="34" charset="0"/>
              </a:rPr>
              <a:t>”.  </a:t>
            </a:r>
          </a:p>
          <a:p>
            <a:r>
              <a:rPr lang="sq-AL" sz="2200" dirty="0">
                <a:latin typeface="Arial" panose="020B0604020202020204" pitchFamily="34" charset="0"/>
                <a:cs typeface="Arial" panose="020B0604020202020204" pitchFamily="34" charset="0"/>
              </a:rPr>
              <a:t>Kriteri tjetër për shërbimet që fokusohet në qasjen e OE ndaj realizimit të kontratës së ardhshme mund të jetë koncepti i ekzekutimit të kontratës. Në këtë rast, OE është i detyruar të përshkruajë qasjen ndaj kontratës në objektin e përcaktuar nga AK. Detyra e AK është të përcaktojë fushën e informacionit të kërkuar dhe mënyrën e vlerësimit të qasjes së OE. Secili nga operatorët ekonomik prezanton metodën e tij për të përfunduar kontratën bazuar në përvojën e tij. </a:t>
            </a:r>
          </a:p>
          <a:p>
            <a:endParaRPr lang="sq-AL" dirty="0"/>
          </a:p>
        </p:txBody>
      </p:sp>
    </p:spTree>
    <p:extLst>
      <p:ext uri="{BB962C8B-B14F-4D97-AF65-F5344CB8AC3E}">
        <p14:creationId xmlns:p14="http://schemas.microsoft.com/office/powerpoint/2010/main" val="3128590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7850"/>
            <a:ext cx="12057017" cy="988604"/>
          </a:xfrm>
          <a:prstGeom prst="rect">
            <a:avLst/>
          </a:prstGeom>
        </p:spPr>
        <p:txBody>
          <a:bodyPr wrap="square">
            <a:spAutoFit/>
          </a:bodyPr>
          <a:lstStyle/>
          <a:p>
            <a:pPr marR="247015" algn="just">
              <a:lnSpc>
                <a:spcPct val="104000"/>
              </a:lnSpc>
              <a:spcAft>
                <a:spcPts val="60"/>
              </a:spcAft>
            </a:pPr>
            <a:r>
              <a:rPr lang="sq-AL" sz="2800" b="1" dirty="0">
                <a:latin typeface="Arial" panose="020B0604020202020204" pitchFamily="34" charset="0"/>
                <a:ea typeface="Times New Roman" panose="02020603050405020304" pitchFamily="18" charset="0"/>
                <a:cs typeface="Arial" panose="020B0604020202020204" pitchFamily="34" charset="0"/>
              </a:rPr>
              <a:t>Vlerësimi i propozimeve teknike merr parasysh disa kritere, të tilla sikurse</a:t>
            </a:r>
            <a:r>
              <a:rPr lang="en-US" sz="2800" b="1" dirty="0">
                <a:latin typeface="Arial" panose="020B0604020202020204" pitchFamily="34" charset="0"/>
                <a:ea typeface="Times New Roman" panose="02020603050405020304" pitchFamily="18" charset="0"/>
                <a:cs typeface="Arial" panose="020B0604020202020204" pitchFamily="34" charset="0"/>
              </a:rPr>
              <a:t>   </a:t>
            </a:r>
            <a:r>
              <a:rPr lang="en-US" sz="2800" b="1" dirty="0" err="1">
                <a:latin typeface="Arial" panose="020B0604020202020204" pitchFamily="34" charset="0"/>
                <a:ea typeface="Times New Roman" panose="02020603050405020304" pitchFamily="18" charset="0"/>
                <a:cs typeface="Arial" panose="020B0604020202020204" pitchFamily="34" charset="0"/>
              </a:rPr>
              <a:t>janë</a:t>
            </a:r>
            <a:r>
              <a:rPr lang="en-US" sz="2800" b="1" dirty="0">
                <a:latin typeface="Arial" panose="020B0604020202020204" pitchFamily="34" charset="0"/>
                <a:ea typeface="Times New Roman" panose="02020603050405020304" pitchFamily="18" charset="0"/>
                <a:cs typeface="Arial" panose="020B0604020202020204" pitchFamily="34" charset="0"/>
              </a:rPr>
              <a:t> </a:t>
            </a:r>
            <a:r>
              <a:rPr lang="sq-AL" sz="2800" b="1" dirty="0">
                <a:latin typeface="Arial" panose="020B0604020202020204" pitchFamily="34" charset="0"/>
                <a:ea typeface="Times New Roman" panose="02020603050405020304" pitchFamily="18" charset="0"/>
                <a:cs typeface="Arial" panose="020B0604020202020204" pitchFamily="34" charset="0"/>
              </a:rPr>
              <a:t>: </a:t>
            </a:r>
            <a:endParaRPr lang="sq-AL" sz="2800" b="1"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90187712"/>
              </p:ext>
            </p:extLst>
          </p:nvPr>
        </p:nvGraphicFramePr>
        <p:xfrm>
          <a:off x="143691" y="1071155"/>
          <a:ext cx="11913326" cy="5559136"/>
        </p:xfrm>
        <a:graphic>
          <a:graphicData uri="http://schemas.openxmlformats.org/drawingml/2006/table">
            <a:tbl>
              <a:tblPr firstRow="1" firstCol="1" bandRow="1"/>
              <a:tblGrid>
                <a:gridCol w="4641841">
                  <a:extLst>
                    <a:ext uri="{9D8B030D-6E8A-4147-A177-3AD203B41FA5}">
                      <a16:colId xmlns:a16="http://schemas.microsoft.com/office/drawing/2014/main" val="45868293"/>
                    </a:ext>
                  </a:extLst>
                </a:gridCol>
                <a:gridCol w="1352701">
                  <a:extLst>
                    <a:ext uri="{9D8B030D-6E8A-4147-A177-3AD203B41FA5}">
                      <a16:colId xmlns:a16="http://schemas.microsoft.com/office/drawing/2014/main" val="2565794405"/>
                    </a:ext>
                  </a:extLst>
                </a:gridCol>
                <a:gridCol w="5918784">
                  <a:extLst>
                    <a:ext uri="{9D8B030D-6E8A-4147-A177-3AD203B41FA5}">
                      <a16:colId xmlns:a16="http://schemas.microsoft.com/office/drawing/2014/main" val="1591361430"/>
                    </a:ext>
                  </a:extLst>
                </a:gridCol>
              </a:tblGrid>
              <a:tr h="161600">
                <a:tc>
                  <a:txBody>
                    <a:bodyPr/>
                    <a:lstStyle/>
                    <a:p>
                      <a:pPr marL="0" marR="109855" algn="ctr">
                        <a:lnSpc>
                          <a:spcPct val="107000"/>
                        </a:lnSpc>
                        <a:spcBef>
                          <a:spcPts val="0"/>
                        </a:spcBef>
                        <a:spcAft>
                          <a:spcPts val="0"/>
                        </a:spcAft>
                      </a:pPr>
                      <a:r>
                        <a:rPr lang="sq-AL" sz="1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Kriteret </a:t>
                      </a:r>
                      <a:endParaRPr lang="sq-AL" sz="90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109220" algn="ctr">
                        <a:lnSpc>
                          <a:spcPct val="107000"/>
                        </a:lnSpc>
                        <a:spcBef>
                          <a:spcPts val="0"/>
                        </a:spcBef>
                        <a:spcAft>
                          <a:spcPts val="0"/>
                        </a:spcAft>
                      </a:pPr>
                      <a:r>
                        <a:rPr lang="sq-AL" sz="1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Pesha </a:t>
                      </a:r>
                      <a:endParaRPr lang="sq-AL" sz="90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69215" algn="ctr">
                        <a:lnSpc>
                          <a:spcPct val="107000"/>
                        </a:lnSpc>
                        <a:spcBef>
                          <a:spcPts val="0"/>
                        </a:spcBef>
                        <a:spcAft>
                          <a:spcPts val="0"/>
                        </a:spcAft>
                      </a:pPr>
                      <a:r>
                        <a:rPr lang="sq-AL" sz="1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90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4003365296"/>
                  </a:ext>
                </a:extLst>
              </a:tr>
              <a:tr h="1067322">
                <a:tc>
                  <a:txBody>
                    <a:bodyPr/>
                    <a:lstStyle/>
                    <a:p>
                      <a:pPr marL="0" marR="108585" algn="ctr">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Përvoja specifike </a:t>
                      </a: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9220" algn="ctr">
                        <a:lnSpc>
                          <a:spcPct val="107000"/>
                        </a:lnSpc>
                        <a:spcBef>
                          <a:spcPts val="0"/>
                        </a:spcBef>
                        <a:spcAft>
                          <a:spcPts val="0"/>
                        </a:spcAft>
                      </a:pPr>
                      <a:r>
                        <a:rPr lang="sq-AL"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0-10 </a:t>
                      </a:r>
                      <a:endParaRPr lang="sq-A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8585" algn="just">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Një maksimum prej 10 pikave mund të caktohet për përvojën specifike të konsulentëve, pasi qe AK I kishte përzgjedhur ata në bazë të aftësive të tyre, kualifikimeve dhe përvojës në projekte të kësaj natyre.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823807"/>
                  </a:ext>
                </a:extLst>
              </a:tr>
              <a:tr h="4087660">
                <a:tc>
                  <a:txBody>
                    <a:bodyPr/>
                    <a:lstStyle/>
                    <a:p>
                      <a:pPr marL="0" marR="55880">
                        <a:lnSpc>
                          <a:spcPct val="99000"/>
                        </a:lnSpc>
                        <a:spcBef>
                          <a:spcPts val="0"/>
                        </a:spcBef>
                        <a:spcAft>
                          <a:spcPts val="805"/>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Përshtatja e metodologjisë/planit të punës. Nen kriteret qe do te përdoret për te vlerësuar ketë komponent janë: </a:t>
                      </a: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8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2730" lvl="0" indent="-342900" algn="just" fontAlgn="base">
                        <a:lnSpc>
                          <a:spcPct val="104000"/>
                        </a:lnSpc>
                        <a:spcBef>
                          <a:spcPts val="0"/>
                        </a:spcBef>
                        <a:spcAft>
                          <a:spcPts val="0"/>
                        </a:spcAft>
                        <a:buClr>
                          <a:srgbClr val="000000"/>
                        </a:buClr>
                        <a:buSzPts val="1200"/>
                        <a:buFont typeface="Wingdings" panose="05000000000000000000" pitchFamily="2" charset="2"/>
                        <a:buChar char=""/>
                      </a:pPr>
                      <a:r>
                        <a:rPr lang="sq-AL" sz="2000" i="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Wingdings" panose="05000000000000000000" pitchFamily="2" charset="2"/>
                        </a:rPr>
                        <a:t>Qasja teknike dhe metodologjia </a:t>
                      </a:r>
                      <a:endParaRPr lang="sq-AL" sz="20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342900" marR="252730" lvl="0" indent="-342900" algn="just" fontAlgn="base">
                        <a:lnSpc>
                          <a:spcPct val="104000"/>
                        </a:lnSpc>
                        <a:spcBef>
                          <a:spcPts val="0"/>
                        </a:spcBef>
                        <a:spcAft>
                          <a:spcPts val="0"/>
                        </a:spcAft>
                        <a:buClr>
                          <a:srgbClr val="000000"/>
                        </a:buClr>
                        <a:buSzPts val="1200"/>
                        <a:buFont typeface="Wingdings" panose="05000000000000000000" pitchFamily="2" charset="2"/>
                        <a:buChar char=""/>
                      </a:pPr>
                      <a:r>
                        <a:rPr lang="sq-AL" sz="2000" i="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Wingdings" panose="05000000000000000000" pitchFamily="2" charset="2"/>
                        </a:rPr>
                        <a:t>Plani i Punës </a:t>
                      </a:r>
                      <a:endParaRPr lang="sq-AL" sz="20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342900" marR="252730" lvl="0" indent="-342900" algn="just" fontAlgn="base">
                        <a:lnSpc>
                          <a:spcPct val="104000"/>
                        </a:lnSpc>
                        <a:spcBef>
                          <a:spcPts val="0"/>
                        </a:spcBef>
                        <a:spcAft>
                          <a:spcPts val="0"/>
                        </a:spcAft>
                        <a:buClr>
                          <a:srgbClr val="000000"/>
                        </a:buClr>
                        <a:buSzPts val="1200"/>
                        <a:buFont typeface="Wingdings" panose="05000000000000000000" pitchFamily="2" charset="2"/>
                        <a:buChar char=""/>
                      </a:pPr>
                      <a:r>
                        <a:rPr lang="sq-AL" sz="2000" i="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Wingdings" panose="05000000000000000000" pitchFamily="2" charset="2"/>
                        </a:rPr>
                        <a:t>Organizimi dhe stafi </a:t>
                      </a:r>
                      <a:endParaRPr lang="sq-AL" sz="20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0" marR="0">
                        <a:lnSpc>
                          <a:spcPct val="107000"/>
                        </a:lnSpc>
                        <a:spcBef>
                          <a:spcPts val="0"/>
                        </a:spcBef>
                        <a:spcAft>
                          <a:spcPts val="0"/>
                        </a:spcAft>
                      </a:pPr>
                      <a:r>
                        <a:rPr lang="sq-A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9850" algn="ctr">
                        <a:lnSpc>
                          <a:spcPct val="107000"/>
                        </a:lnSpc>
                        <a:spcBef>
                          <a:spcPts val="0"/>
                        </a:spcBef>
                        <a:spcAft>
                          <a:spcPts val="670"/>
                        </a:spcAft>
                      </a:pPr>
                      <a:r>
                        <a:rPr lang="sq-AL"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900" dirty="0">
                        <a:effectLst/>
                        <a:latin typeface="Calibri" panose="020F0502020204030204" pitchFamily="34" charset="0"/>
                        <a:ea typeface="Calibri" panose="020F0502020204030204" pitchFamily="34" charset="0"/>
                        <a:cs typeface="Times New Roman" panose="02020603050405020304" pitchFamily="18" charset="0"/>
                      </a:endParaRPr>
                    </a:p>
                    <a:p>
                      <a:pPr marL="0" marR="69850" algn="ctr">
                        <a:lnSpc>
                          <a:spcPct val="107000"/>
                        </a:lnSpc>
                        <a:spcBef>
                          <a:spcPts val="0"/>
                        </a:spcBef>
                        <a:spcAft>
                          <a:spcPts val="680"/>
                        </a:spcAft>
                      </a:pPr>
                      <a:r>
                        <a:rPr lang="sq-AL"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900" dirty="0">
                        <a:effectLst/>
                        <a:latin typeface="Calibri" panose="020F0502020204030204" pitchFamily="34" charset="0"/>
                        <a:ea typeface="Calibri" panose="020F0502020204030204" pitchFamily="34" charset="0"/>
                        <a:cs typeface="Times New Roman" panose="02020603050405020304" pitchFamily="18" charset="0"/>
                      </a:endParaRPr>
                    </a:p>
                    <a:p>
                      <a:pPr marL="0" marR="69850" algn="ctr">
                        <a:lnSpc>
                          <a:spcPct val="107000"/>
                        </a:lnSpc>
                        <a:spcBef>
                          <a:spcPts val="0"/>
                        </a:spcBef>
                        <a:spcAft>
                          <a:spcPts val="680"/>
                        </a:spcAft>
                      </a:pPr>
                      <a:r>
                        <a:rPr lang="sq-AL"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900" dirty="0">
                        <a:effectLst/>
                        <a:latin typeface="Calibri" panose="020F0502020204030204" pitchFamily="34" charset="0"/>
                        <a:ea typeface="Calibri" panose="020F0502020204030204" pitchFamily="34" charset="0"/>
                        <a:cs typeface="Times New Roman" panose="02020603050405020304" pitchFamily="18" charset="0"/>
                      </a:endParaRPr>
                    </a:p>
                    <a:p>
                      <a:pPr marL="0" marR="109220" algn="ctr">
                        <a:lnSpc>
                          <a:spcPct val="107000"/>
                        </a:lnSpc>
                        <a:spcBef>
                          <a:spcPts val="0"/>
                        </a:spcBef>
                        <a:spcAft>
                          <a:spcPts val="0"/>
                        </a:spcAft>
                      </a:pPr>
                      <a:r>
                        <a:rPr lang="sq-AL" sz="1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20-50 </a:t>
                      </a:r>
                      <a:endParaRPr lang="sq-A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9855" algn="just">
                        <a:lnSpc>
                          <a:spcPct val="99000"/>
                        </a:lnSpc>
                        <a:spcBef>
                          <a:spcPts val="0"/>
                        </a:spcBef>
                        <a:spcAft>
                          <a:spcPts val="825"/>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Metodologjia dhe plani i punës është një komponent kyç i propozimit teknik dhe duhet të vlerësohet me kujdes.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60"/>
                        </a:spcAft>
                      </a:pPr>
                      <a:r>
                        <a:rPr lang="sq-AL"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Qasja teknike dhe metodologjia: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108585" algn="just">
                        <a:lnSpc>
                          <a:spcPct val="99000"/>
                        </a:lnSpc>
                        <a:spcBef>
                          <a:spcPts val="0"/>
                        </a:spcBef>
                        <a:spcAft>
                          <a:spcPts val="83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Këtu konsulentët shpjegojnë se kane kuptuar objektivat e detyrës, nxjerrin në pah çështjet qe do te trajtohen dhe rëndësinë e tyre, dhe shpjegojnë metodat teknike që do ti ndërmarrin për trajtimin e tyre. Mandej ata duhet të sqarojnë metodologjitë qe propozojnë për ti miratuar, për të demonstruar pajtueshmërinë e këtyre metodologjive me qasjen e propozuar (p.sh., metodat e interpretimit te të dhënave në dispozicion, kryerjen e hetimeve; analizat dhe studimet; duke krahasuar zgjidhje alternative); dhe adresojnë  ndonjë ndryshim në TOR te propozuar nga konsulentët.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60"/>
                        </a:spcAft>
                      </a:pPr>
                      <a:r>
                        <a:rPr lang="sq-AL"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Plani i Punës: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sq-A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Këtu konsulentët propozojnë aktivitetet kryesore të detyrës - përmbajtjen dhe kohëzgjatjen e tyre; fazat </a:t>
                      </a: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408" marR="26826" marT="375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5969666"/>
                  </a:ext>
                </a:extLst>
              </a:tr>
            </a:tbl>
          </a:graphicData>
        </a:graphic>
      </p:graphicFrame>
    </p:spTree>
    <p:extLst>
      <p:ext uri="{BB962C8B-B14F-4D97-AF65-F5344CB8AC3E}">
        <p14:creationId xmlns:p14="http://schemas.microsoft.com/office/powerpoint/2010/main" val="2233910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71532680"/>
              </p:ext>
            </p:extLst>
          </p:nvPr>
        </p:nvGraphicFramePr>
        <p:xfrm>
          <a:off x="0" y="130630"/>
          <a:ext cx="12192000" cy="6661872"/>
        </p:xfrm>
        <a:graphic>
          <a:graphicData uri="http://schemas.openxmlformats.org/drawingml/2006/table">
            <a:tbl>
              <a:tblPr firstRow="1" firstCol="1" bandRow="1"/>
              <a:tblGrid>
                <a:gridCol w="4783240">
                  <a:extLst>
                    <a:ext uri="{9D8B030D-6E8A-4147-A177-3AD203B41FA5}">
                      <a16:colId xmlns:a16="http://schemas.microsoft.com/office/drawing/2014/main" val="2075222381"/>
                    </a:ext>
                  </a:extLst>
                </a:gridCol>
                <a:gridCol w="1378024">
                  <a:extLst>
                    <a:ext uri="{9D8B030D-6E8A-4147-A177-3AD203B41FA5}">
                      <a16:colId xmlns:a16="http://schemas.microsoft.com/office/drawing/2014/main" val="205342305"/>
                    </a:ext>
                  </a:extLst>
                </a:gridCol>
                <a:gridCol w="6030736">
                  <a:extLst>
                    <a:ext uri="{9D8B030D-6E8A-4147-A177-3AD203B41FA5}">
                      <a16:colId xmlns:a16="http://schemas.microsoft.com/office/drawing/2014/main" val="2933485617"/>
                    </a:ext>
                  </a:extLst>
                </a:gridCol>
              </a:tblGrid>
              <a:tr h="2351313">
                <a:tc>
                  <a:txBody>
                    <a:bodyPr/>
                    <a:lstStyle/>
                    <a:p>
                      <a:pPr marL="0" marR="0">
                        <a:lnSpc>
                          <a:spcPct val="107000"/>
                        </a:lnSpc>
                        <a:spcBef>
                          <a:spcPts val="0"/>
                        </a:spcBef>
                        <a:spcAft>
                          <a:spcPts val="0"/>
                        </a:spcAft>
                      </a:pP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9370" algn="just">
                        <a:lnSpc>
                          <a:spcPct val="99000"/>
                        </a:lnSpc>
                        <a:spcBef>
                          <a:spcPts val="0"/>
                        </a:spcBef>
                        <a:spcAft>
                          <a:spcPts val="790"/>
                        </a:spcAft>
                      </a:pP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dhe marrëdhëniet e tyre; afatet (përfshirë miratimet e përkohshme nga ana e AK-së); dhe datat e dorëzimit të raporteve më të rëndësishme. Përputhshmëria e qasjes teknike dhe metodologjisë me planin e propozuar të punës, është një tregues i mirë që konsulentët kanë kuptuar </a:t>
                      </a:r>
                      <a:r>
                        <a:rPr lang="sq-AL"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a:t>
                      </a: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dhe janë në gjendje për ti përkthyer ato në një plan të mundshëm të punës. Një listë e dokumenteve finale, përfshirë raportet, vizatimet, dhe tabelat që do të dorëzohen si prodhime përfundimtare, duhet të përfshihet këtu. Plani i punës do të mundësojë konsulentët për të përgatitur orarin e Aktiviteteve.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60"/>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Organizimi dhe stafi: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41275" algn="just">
                        <a:lnSpc>
                          <a:spcPct val="107000"/>
                        </a:lnSpc>
                        <a:spcBef>
                          <a:spcPts val="0"/>
                        </a:spcBef>
                        <a:spcAft>
                          <a:spcPts val="0"/>
                        </a:spcAft>
                      </a:pP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 këtë seksion konsulentët propozojnë strukturën dhe përbërjen e ekipit të tyre. Ata do listojnë disiplinat kryesore të përfshira, ekspertet përgjegjës dhe stafin teknik dhe mbështetës te propozuar.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3470568"/>
                  </a:ext>
                </a:extLst>
              </a:tr>
              <a:tr h="2915415">
                <a:tc>
                  <a:txBody>
                    <a:bodyPr/>
                    <a:lstStyle/>
                    <a:p>
                      <a:pPr marL="0" marR="0">
                        <a:lnSpc>
                          <a:spcPct val="107000"/>
                        </a:lnSpc>
                        <a:spcBef>
                          <a:spcPts val="0"/>
                        </a:spcBef>
                        <a:spcAft>
                          <a:spcPts val="680"/>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Kualifikimet e stafit kryesor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115"/>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2730" lvl="0" indent="-342900" algn="just" fontAlgn="base">
                        <a:lnSpc>
                          <a:spcPct val="104000"/>
                        </a:lnSpc>
                        <a:spcBef>
                          <a:spcPts val="0"/>
                        </a:spcBef>
                        <a:spcAft>
                          <a:spcPts val="0"/>
                        </a:spcAft>
                        <a:buClr>
                          <a:srgbClr val="000000"/>
                        </a:buClr>
                        <a:buSzPts val="1200"/>
                        <a:buFont typeface="Wingdings" panose="05000000000000000000" pitchFamily="2" charset="2"/>
                        <a:buChar char=""/>
                      </a:pPr>
                      <a:r>
                        <a:rPr lang="sq-AL" sz="12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Wingdings" panose="05000000000000000000" pitchFamily="2" charset="2"/>
                        </a:rPr>
                        <a:t>Udhëheqësi i projektit </a:t>
                      </a:r>
                      <a:endParaRPr lang="sq-AL" sz="12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342900" marR="252730" lvl="0" indent="-342900" algn="just" fontAlgn="base">
                        <a:lnSpc>
                          <a:spcPct val="104000"/>
                        </a:lnSpc>
                        <a:spcBef>
                          <a:spcPts val="0"/>
                        </a:spcBef>
                        <a:spcAft>
                          <a:spcPts val="0"/>
                        </a:spcAft>
                        <a:buClr>
                          <a:srgbClr val="000000"/>
                        </a:buClr>
                        <a:buSzPts val="1200"/>
                        <a:buFont typeface="Wingdings" panose="05000000000000000000" pitchFamily="2" charset="2"/>
                        <a:buChar char=""/>
                      </a:pPr>
                      <a:r>
                        <a:rPr lang="sq-AL" sz="12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Wingdings" panose="05000000000000000000" pitchFamily="2" charset="2"/>
                        </a:rPr>
                        <a:t>Eksperti Kyç 2 </a:t>
                      </a:r>
                      <a:endParaRPr lang="sq-AL" sz="1200" u="none" strike="noStrike" dirty="0">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2390" algn="ctr">
                        <a:lnSpc>
                          <a:spcPct val="107000"/>
                        </a:lnSpc>
                        <a:spcBef>
                          <a:spcPts val="0"/>
                        </a:spcBef>
                        <a:spcAft>
                          <a:spcPts val="680"/>
                        </a:spcAft>
                      </a:pPr>
                      <a:r>
                        <a:rPr lang="sq-AL"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p>
                      <a:pPr marL="0" marR="112395" algn="ctr">
                        <a:lnSpc>
                          <a:spcPct val="107000"/>
                        </a:lnSpc>
                        <a:spcBef>
                          <a:spcPts val="0"/>
                        </a:spcBef>
                        <a:spcAft>
                          <a:spcPts val="0"/>
                        </a:spcAft>
                      </a:pPr>
                      <a:r>
                        <a:rPr lang="sq-AL"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30-60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12395" algn="just">
                        <a:lnSpc>
                          <a:spcPct val="99000"/>
                        </a:lnSpc>
                        <a:spcBef>
                          <a:spcPts val="0"/>
                        </a:spcBef>
                        <a:spcAft>
                          <a:spcPts val="805"/>
                        </a:spcAft>
                      </a:pP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Stafi kyç i referohet stafit të konsulentit që ka përgjegjësinë e menaxhimit ose kane kualifikimet kryesore që nevojiten për detyrën. Stafi kyç i Konsulentit vlerësohet ne baze të kualifikimit dhe përvojës e treguar në CV e tyre.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111125" algn="just">
                        <a:lnSpc>
                          <a:spcPct val="99000"/>
                        </a:lnSpc>
                        <a:spcBef>
                          <a:spcPts val="0"/>
                        </a:spcBef>
                        <a:spcAft>
                          <a:spcPts val="805"/>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Kualifikimet e përgjithshme</a:t>
                      </a: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Ky nën-kriter përfshin përvojën e përgjithshëm të kandidatit (kohëzgjatjen e përgjithshme te aktivitetit profesional), nivelin e arsimimit dhe trajnimit, pozitat e mbajtura nga kandidati, koha e kaluar nga konsulenti si stafi, dhe përvojën në rajon ku do te kryhet projekti.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110490" algn="just">
                        <a:lnSpc>
                          <a:spcPct val="99000"/>
                        </a:lnSpc>
                        <a:spcBef>
                          <a:spcPts val="0"/>
                        </a:spcBef>
                        <a:spcAft>
                          <a:spcPts val="805"/>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Përshtatshmëria për kryerjen e detyrës</a:t>
                      </a: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Kjo ka të bëjë me edukimin e kandidatit, trajnimin dhe përvojën në sektorin specifik, qe ndërlidhet drejtpërsëdrejti me detyrën dhe pozitën e propozuar. Ky faktor është kritik dhe duhet t'i jepet peshë më të lartë në mesin e tri nën-kritereve.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112395" algn="just">
                        <a:lnSpc>
                          <a:spcPct val="107000"/>
                        </a:lnSpc>
                        <a:spcBef>
                          <a:spcPts val="0"/>
                        </a:spcBef>
                        <a:spcAft>
                          <a:spcPts val="0"/>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Përvoja në Rajon</a:t>
                      </a: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dhe Gjuha (për projekte ndërkombëtare): Kjo tregon njohuritë e kandidatit me kushtet kombëtare ose vendore, duke përfshirë kulturën, sistemet administrative dhe organizatat qeveritare, dhe aftësia e tij / saj për të komunikuar në gjuhën kombëtare.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8145621"/>
                  </a:ext>
                </a:extLst>
              </a:tr>
              <a:tr h="1197527">
                <a:tc>
                  <a:txBody>
                    <a:bodyPr/>
                    <a:lstStyle/>
                    <a:p>
                      <a:pPr marL="0" marR="0">
                        <a:lnSpc>
                          <a:spcPct val="107000"/>
                        </a:lnSpc>
                        <a:spcBef>
                          <a:spcPts val="0"/>
                        </a:spcBef>
                        <a:spcAft>
                          <a:spcPts val="0"/>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Transferimi i njohurisë (</a:t>
                      </a:r>
                      <a:r>
                        <a:rPr lang="sq-AL" sz="1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opsionale</a:t>
                      </a: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830" algn="ctr">
                        <a:lnSpc>
                          <a:spcPct val="107000"/>
                        </a:lnSpc>
                        <a:spcBef>
                          <a:spcPts val="0"/>
                        </a:spcBef>
                        <a:spcAft>
                          <a:spcPts val="0"/>
                        </a:spcAft>
                      </a:pPr>
                      <a:r>
                        <a:rPr lang="sq-AL"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0-10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99000"/>
                        </a:lnSpc>
                        <a:spcBef>
                          <a:spcPts val="0"/>
                        </a:spcBef>
                        <a:spcAft>
                          <a:spcPts val="790"/>
                        </a:spcAft>
                      </a:pPr>
                      <a:r>
                        <a:rPr lang="sq-A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Numri i pikëve do të përcaktohet duke marrë parasysh tre nën-kriteret e mëposhtme: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2730" lvl="0" indent="-342900" algn="just" fontAlgn="base">
                        <a:lnSpc>
                          <a:spcPct val="104000"/>
                        </a:lnSpc>
                        <a:spcBef>
                          <a:spcPts val="0"/>
                        </a:spcBef>
                        <a:spcAft>
                          <a:spcPts val="680"/>
                        </a:spcAft>
                        <a:buClr>
                          <a:srgbClr val="000000"/>
                        </a:buClr>
                        <a:buSzPts val="1200"/>
                        <a:buFont typeface="+mj-lt"/>
                        <a:buAutoNum type="arabicParenR"/>
                      </a:pPr>
                      <a:r>
                        <a:rPr lang="sq-AL" sz="12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Lidhja e programit të trajnimit;  </a:t>
                      </a:r>
                      <a:endParaRPr lang="sq-AL" sz="12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252730" lvl="0" indent="-342900" algn="just" fontAlgn="base">
                        <a:lnSpc>
                          <a:spcPct val="104000"/>
                        </a:lnSpc>
                        <a:spcBef>
                          <a:spcPts val="0"/>
                        </a:spcBef>
                        <a:spcAft>
                          <a:spcPts val="680"/>
                        </a:spcAft>
                        <a:buClr>
                          <a:srgbClr val="000000"/>
                        </a:buClr>
                        <a:buSzPts val="1200"/>
                        <a:buFont typeface="+mj-lt"/>
                        <a:buAutoNum type="arabicParenR"/>
                      </a:pPr>
                      <a:r>
                        <a:rPr lang="sq-AL" sz="12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Qasja e Trajnimit dhe metodologjia; dhe  </a:t>
                      </a:r>
                      <a:endParaRPr lang="sq-AL" sz="12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252730" lvl="0" indent="-342900" algn="just" fontAlgn="base">
                        <a:lnSpc>
                          <a:spcPct val="104000"/>
                        </a:lnSpc>
                        <a:spcBef>
                          <a:spcPts val="0"/>
                        </a:spcBef>
                        <a:spcAft>
                          <a:spcPts val="0"/>
                        </a:spcAft>
                        <a:buClr>
                          <a:srgbClr val="000000"/>
                        </a:buClr>
                        <a:buSzPts val="1200"/>
                        <a:buFont typeface="+mj-lt"/>
                        <a:buAutoNum type="arabicParenR"/>
                      </a:pPr>
                      <a:r>
                        <a:rPr lang="sq-AL" sz="12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Kualifikimet e ekspertëve dhe trajnerëve </a:t>
                      </a:r>
                      <a:endParaRPr lang="sq-AL" sz="12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696524"/>
                  </a:ext>
                </a:extLst>
              </a:tr>
              <a:tr h="195148">
                <a:tc>
                  <a:txBody>
                    <a:bodyPr/>
                    <a:lstStyle/>
                    <a:p>
                      <a:pPr marL="0" marR="0">
                        <a:lnSpc>
                          <a:spcPct val="107000"/>
                        </a:lnSpc>
                        <a:spcBef>
                          <a:spcPts val="0"/>
                        </a:spcBef>
                        <a:spcAft>
                          <a:spcPts val="0"/>
                        </a:spcAft>
                      </a:pPr>
                      <a:r>
                        <a:rPr lang="sq-AL"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Pikët totale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5560" algn="ctr">
                        <a:lnSpc>
                          <a:spcPct val="107000"/>
                        </a:lnSpc>
                        <a:spcBef>
                          <a:spcPts val="0"/>
                        </a:spcBef>
                        <a:spcAft>
                          <a:spcPts val="0"/>
                        </a:spcAft>
                      </a:pPr>
                      <a:r>
                        <a:rPr lang="sq-AL"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a:t>
                      </a:r>
                      <a:endParaRPr lang="sq-AL" sz="120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474" marR="12827" marT="19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231113"/>
                  </a:ext>
                </a:extLst>
              </a:tr>
            </a:tbl>
          </a:graphicData>
        </a:graphic>
      </p:graphicFrame>
    </p:spTree>
    <p:extLst>
      <p:ext uri="{BB962C8B-B14F-4D97-AF65-F5344CB8AC3E}">
        <p14:creationId xmlns:p14="http://schemas.microsoft.com/office/powerpoint/2010/main" val="735880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18011"/>
            <a:ext cx="12192000" cy="4362995"/>
          </a:xfrm>
        </p:spPr>
        <p:txBody>
          <a:bodyPr>
            <a:normAutofit/>
          </a:bodyPr>
          <a:lstStyle/>
          <a:p>
            <a:r>
              <a:rPr lang="sq-AL" sz="2000" dirty="0">
                <a:latin typeface="Arial" panose="020B0604020202020204" pitchFamily="34" charset="0"/>
                <a:cs typeface="Arial" panose="020B0604020202020204" pitchFamily="34" charset="0"/>
              </a:rPr>
              <a:t>Komisioni i vlerësimit do ti vlerësoj propozimet teknike në bazë të përgjegjësisë së tyre ndaj Termave të Referencës, duke aplikuar kriteret e vlerësimit, nën-kriteret, dhe </a:t>
            </a:r>
            <a:r>
              <a:rPr lang="sq-AL" sz="2000" b="1" dirty="0">
                <a:latin typeface="Arial" panose="020B0604020202020204" pitchFamily="34" charset="0"/>
                <a:cs typeface="Arial" panose="020B0604020202020204" pitchFamily="34" charset="0"/>
              </a:rPr>
              <a:t>sistemin e shënuar në dosje te tenderit</a:t>
            </a:r>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endParaRPr lang="sq-AL" sz="2000" dirty="0">
              <a:latin typeface="Arial" panose="020B0604020202020204" pitchFamily="34" charset="0"/>
              <a:cs typeface="Arial" panose="020B0604020202020204" pitchFamily="34" charset="0"/>
            </a:endParaRPr>
          </a:p>
          <a:p>
            <a:r>
              <a:rPr lang="sq-AL" sz="2000" dirty="0">
                <a:latin typeface="Arial" panose="020B0604020202020204" pitchFamily="34" charset="0"/>
                <a:cs typeface="Arial" panose="020B0604020202020204" pitchFamily="34" charset="0"/>
              </a:rPr>
              <a:t>Propozimit me çmimin më të ulët do ti epet  rezultati financiar 100 pike si dhe propozimet tjera marrin rezultate financiare që janë reciprokisht proporcionale me çmimet e tyre të ofruara. Rezultati i peshuar i propozimit financiar duhet të specifikohet në KPP, dhe mund të jetë deri në 30 pike</a:t>
            </a:r>
            <a:r>
              <a:rPr lang="en-US" sz="2000" dirty="0">
                <a:latin typeface="Arial" panose="020B0604020202020204" pitchFamily="34" charset="0"/>
                <a:cs typeface="Arial" panose="020B0604020202020204" pitchFamily="34" charset="0"/>
              </a:rPr>
              <a:t>.</a:t>
            </a:r>
          </a:p>
          <a:p>
            <a:pPr marL="0" indent="0">
              <a:buNone/>
            </a:pPr>
            <a:endParaRPr lang="sq-AL"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Piket totale do të fitohen duke bashkuar piket e peshuara për </a:t>
            </a:r>
            <a:r>
              <a:rPr lang="sq-AL" sz="2000" b="1" dirty="0">
                <a:latin typeface="Arial" panose="020B0604020202020204" pitchFamily="34" charset="0"/>
                <a:cs typeface="Arial" panose="020B0604020202020204" pitchFamily="34" charset="0"/>
              </a:rPr>
              <a:t>cilësinë (propozimi teknik) </a:t>
            </a:r>
            <a:r>
              <a:rPr lang="sq-AL" sz="2000" dirty="0">
                <a:latin typeface="Arial" panose="020B0604020202020204" pitchFamily="34" charset="0"/>
                <a:cs typeface="Arial" panose="020B0604020202020204" pitchFamily="34" charset="0"/>
              </a:rPr>
              <a:t>dhe </a:t>
            </a:r>
            <a:r>
              <a:rPr lang="sq-AL" sz="2000" b="1" dirty="0">
                <a:latin typeface="Arial" panose="020B0604020202020204" pitchFamily="34" charset="0"/>
                <a:cs typeface="Arial" panose="020B0604020202020204" pitchFamily="34" charset="0"/>
              </a:rPr>
              <a:t>kostoja (propozimi financiar).  </a:t>
            </a:r>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518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15" y="365126"/>
            <a:ext cx="12022185" cy="784406"/>
          </a:xfrm>
        </p:spPr>
        <p:txBody>
          <a:bodyPr>
            <a:normAutofit fontScale="90000"/>
          </a:bodyPr>
          <a:lstStyle/>
          <a:p>
            <a:br>
              <a:rPr lang="en-US" sz="3100" b="1" i="1" dirty="0">
                <a:latin typeface="Arial" panose="020B0604020202020204" pitchFamily="34" charset="0"/>
                <a:cs typeface="Arial" panose="020B0604020202020204" pitchFamily="34" charset="0"/>
              </a:rPr>
            </a:br>
            <a:r>
              <a:rPr lang="sq-AL" sz="3100" b="1" i="1" dirty="0">
                <a:latin typeface="Arial" panose="020B0604020202020204" pitchFamily="34" charset="0"/>
                <a:cs typeface="Arial" panose="020B0604020202020204" pitchFamily="34" charset="0"/>
              </a:rPr>
              <a:t>Shembull: Vlerësimi i kombinuar n</a:t>
            </a:r>
            <a:r>
              <a:rPr lang="en-US" sz="3100" b="1" i="1" dirty="0">
                <a:latin typeface="Arial" panose="020B0604020202020204" pitchFamily="34" charset="0"/>
                <a:cs typeface="Arial" panose="020B0604020202020204" pitchFamily="34" charset="0"/>
              </a:rPr>
              <a:t>ë</a:t>
            </a:r>
            <a:r>
              <a:rPr lang="sq-AL" sz="3100" b="1" i="1" dirty="0">
                <a:latin typeface="Arial" panose="020B0604020202020204" pitchFamily="34" charset="0"/>
                <a:cs typeface="Arial" panose="020B0604020202020204" pitchFamily="34" charset="0"/>
              </a:rPr>
              <a:t> shërbime t</a:t>
            </a:r>
            <a:r>
              <a:rPr lang="en-US" sz="3100" b="1" i="1" dirty="0">
                <a:latin typeface="Arial" panose="020B0604020202020204" pitchFamily="34" charset="0"/>
                <a:cs typeface="Arial" panose="020B0604020202020204" pitchFamily="34" charset="0"/>
              </a:rPr>
              <a:t>ë</a:t>
            </a:r>
            <a:r>
              <a:rPr lang="sq-AL" sz="3100" b="1" i="1" dirty="0">
                <a:latin typeface="Arial" panose="020B0604020202020204" pitchFamily="34" charset="0"/>
                <a:cs typeface="Arial" panose="020B0604020202020204" pitchFamily="34" charset="0"/>
              </a:rPr>
              <a:t> </a:t>
            </a:r>
            <a:r>
              <a:rPr lang="sq-AL" sz="3100" b="1" i="1" dirty="0" err="1">
                <a:latin typeface="Arial" panose="020B0604020202020204" pitchFamily="34" charset="0"/>
                <a:cs typeface="Arial" panose="020B0604020202020204" pitchFamily="34" charset="0"/>
              </a:rPr>
              <a:t>konsulences</a:t>
            </a:r>
            <a:r>
              <a:rPr lang="sq-AL" sz="3100" b="1" dirty="0">
                <a:latin typeface="Arial" panose="020B0604020202020204" pitchFamily="34" charset="0"/>
                <a:cs typeface="Arial" panose="020B0604020202020204" pitchFamily="34" charset="0"/>
              </a:rPr>
              <a:t> </a:t>
            </a:r>
            <a:br>
              <a:rPr lang="sq-AL" sz="3100" dirty="0">
                <a:latin typeface="Arial" panose="020B0604020202020204" pitchFamily="34" charset="0"/>
                <a:cs typeface="Arial" panose="020B0604020202020204" pitchFamily="34" charset="0"/>
              </a:rPr>
            </a:br>
            <a:r>
              <a:rPr lang="sq-AL"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4616022"/>
              </p:ext>
            </p:extLst>
          </p:nvPr>
        </p:nvGraphicFramePr>
        <p:xfrm>
          <a:off x="169816" y="1690690"/>
          <a:ext cx="11900265" cy="3116441"/>
        </p:xfrm>
        <a:graphic>
          <a:graphicData uri="http://schemas.openxmlformats.org/drawingml/2006/table">
            <a:tbl>
              <a:tblPr firstRow="1" firstCol="1" bandRow="1"/>
              <a:tblGrid>
                <a:gridCol w="1523053">
                  <a:extLst>
                    <a:ext uri="{9D8B030D-6E8A-4147-A177-3AD203B41FA5}">
                      <a16:colId xmlns:a16="http://schemas.microsoft.com/office/drawing/2014/main" val="3601036450"/>
                    </a:ext>
                  </a:extLst>
                </a:gridCol>
                <a:gridCol w="968727">
                  <a:extLst>
                    <a:ext uri="{9D8B030D-6E8A-4147-A177-3AD203B41FA5}">
                      <a16:colId xmlns:a16="http://schemas.microsoft.com/office/drawing/2014/main" val="1234888593"/>
                    </a:ext>
                  </a:extLst>
                </a:gridCol>
                <a:gridCol w="2640318">
                  <a:extLst>
                    <a:ext uri="{9D8B030D-6E8A-4147-A177-3AD203B41FA5}">
                      <a16:colId xmlns:a16="http://schemas.microsoft.com/office/drawing/2014/main" val="3049832287"/>
                    </a:ext>
                  </a:extLst>
                </a:gridCol>
                <a:gridCol w="1084973">
                  <a:extLst>
                    <a:ext uri="{9D8B030D-6E8A-4147-A177-3AD203B41FA5}">
                      <a16:colId xmlns:a16="http://schemas.microsoft.com/office/drawing/2014/main" val="174233891"/>
                    </a:ext>
                  </a:extLst>
                </a:gridCol>
                <a:gridCol w="2501466">
                  <a:extLst>
                    <a:ext uri="{9D8B030D-6E8A-4147-A177-3AD203B41FA5}">
                      <a16:colId xmlns:a16="http://schemas.microsoft.com/office/drawing/2014/main" val="2951143162"/>
                    </a:ext>
                  </a:extLst>
                </a:gridCol>
                <a:gridCol w="2033249">
                  <a:extLst>
                    <a:ext uri="{9D8B030D-6E8A-4147-A177-3AD203B41FA5}">
                      <a16:colId xmlns:a16="http://schemas.microsoft.com/office/drawing/2014/main" val="3074175105"/>
                    </a:ext>
                  </a:extLst>
                </a:gridCol>
                <a:gridCol w="1148479">
                  <a:extLst>
                    <a:ext uri="{9D8B030D-6E8A-4147-A177-3AD203B41FA5}">
                      <a16:colId xmlns:a16="http://schemas.microsoft.com/office/drawing/2014/main" val="18778426"/>
                    </a:ext>
                  </a:extLst>
                </a:gridCol>
              </a:tblGrid>
              <a:tr h="1230466">
                <a:tc>
                  <a:txBody>
                    <a:bodyPr/>
                    <a:lstStyle/>
                    <a:p>
                      <a:pPr marL="0" marR="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Kompania e </a:t>
                      </a:r>
                      <a:r>
                        <a:rPr lang="sq-AL"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konsulences</a:t>
                      </a: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6000"/>
                        </a:lnSpc>
                        <a:spcBef>
                          <a:spcPts val="0"/>
                        </a:spcBef>
                        <a:spcAft>
                          <a:spcPts val="815"/>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totale </a:t>
                      </a:r>
                      <a:endParaRPr lang="sq-AL" sz="2000" dirty="0">
                        <a:effectLst/>
                        <a:latin typeface="Arial" panose="020B0604020202020204" pitchFamily="34" charset="0"/>
                        <a:ea typeface="Calibri" panose="020F0502020204030204" pitchFamily="34" charset="0"/>
                        <a:cs typeface="Arial" panose="020B0604020202020204" pitchFamily="34" charset="0"/>
                      </a:endParaRPr>
                    </a:p>
                    <a:p>
                      <a:pPr marL="0" marR="3746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TP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36195" algn="ctr">
                        <a:lnSpc>
                          <a:spcPct val="107000"/>
                        </a:lnSpc>
                        <a:spcBef>
                          <a:spcPts val="0"/>
                        </a:spcBef>
                        <a:spcAft>
                          <a:spcPts val="79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totale TP </a:t>
                      </a:r>
                      <a:endParaRPr lang="sq-AL"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sq-AL" sz="20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
                      </a:r>
                      <a:r>
                        <a:rPr lang="sq-AL"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=100xT/</a:t>
                      </a:r>
                      <a:r>
                        <a:rPr lang="sq-AL" sz="20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Tm</a:t>
                      </a:r>
                      <a:r>
                        <a:rPr lang="sq-AL"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sq-AL" sz="20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x 90%</a:t>
                      </a:r>
                      <a:r>
                        <a:rPr lang="sq-AL"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06000"/>
                        </a:lnSpc>
                        <a:spcBef>
                          <a:spcPts val="0"/>
                        </a:spcBef>
                        <a:spcAft>
                          <a:spcPts val="815"/>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Çmimi nga </a:t>
                      </a:r>
                      <a:endParaRPr lang="sq-AL" sz="2000" dirty="0">
                        <a:effectLst/>
                        <a:latin typeface="Arial" panose="020B0604020202020204" pitchFamily="34" charset="0"/>
                        <a:ea typeface="Calibri" panose="020F0502020204030204" pitchFamily="34" charset="0"/>
                        <a:cs typeface="Arial" panose="020B0604020202020204" pitchFamily="34" charset="0"/>
                      </a:endParaRPr>
                    </a:p>
                    <a:p>
                      <a:pPr marL="0" marR="3873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FP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38735" algn="ctr">
                        <a:lnSpc>
                          <a:spcPct val="107000"/>
                        </a:lnSpc>
                        <a:spcBef>
                          <a:spcPts val="0"/>
                        </a:spcBef>
                        <a:spcAft>
                          <a:spcPts val="79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totale FP</a:t>
                      </a:r>
                      <a:r>
                        <a:rPr lang="sq-AL"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sq-AL" sz="20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Sf</a:t>
                      </a:r>
                      <a:r>
                        <a:rPr lang="sq-AL"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=100xFm/F x </a:t>
                      </a:r>
                      <a:r>
                        <a:rPr lang="sq-AL" sz="20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3683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Piket totale </a:t>
                      </a:r>
                      <a:endParaRPr lang="sq-AL" sz="2000">
                        <a:effectLst/>
                        <a:latin typeface="Arial" panose="020B0604020202020204" pitchFamily="34" charset="0"/>
                        <a:ea typeface="Calibri" panose="020F0502020204030204" pitchFamily="34" charset="0"/>
                        <a:cs typeface="Arial" panose="020B0604020202020204" pitchFamily="34" charset="0"/>
                      </a:endParaRPr>
                    </a:p>
                    <a:p>
                      <a:pPr marL="0" marR="3937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TP+FP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Renditja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056441980"/>
                  </a:ext>
                </a:extLst>
              </a:tr>
              <a:tr h="472248">
                <a:tc>
                  <a:txBody>
                    <a:bodyPr/>
                    <a:lstStyle/>
                    <a:p>
                      <a:pPr marL="0" marR="3746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86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77.4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210.000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7.61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83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85.01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746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4979409"/>
                  </a:ext>
                </a:extLst>
              </a:tr>
              <a:tr h="469228">
                <a:tc>
                  <a:txBody>
                    <a:bodyPr/>
                    <a:lstStyle/>
                    <a:p>
                      <a:pPr marL="0" marR="4000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91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81.9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230.000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6.95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83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88.85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746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030451"/>
                  </a:ext>
                </a:extLst>
              </a:tr>
              <a:tr h="471242">
                <a:tc>
                  <a:txBody>
                    <a:bodyPr/>
                    <a:lstStyle/>
                    <a:p>
                      <a:pPr marL="0" marR="4000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73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65.7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160.000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19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19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75.7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7465"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4851913"/>
                  </a:ext>
                </a:extLst>
              </a:tr>
              <a:tr h="473257">
                <a:tc>
                  <a:txBody>
                    <a:bodyPr/>
                    <a:lstStyle/>
                    <a:p>
                      <a:pPr marL="0" marR="37465"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830" algn="ctr">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380.000 </a:t>
                      </a:r>
                      <a:endParaRPr lang="sq-AL" sz="200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4.21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6830" algn="ctr">
                        <a:lnSpc>
                          <a:spcPct val="107000"/>
                        </a:lnSpc>
                        <a:spcBef>
                          <a:spcPts val="0"/>
                        </a:spcBef>
                        <a:spcAft>
                          <a:spcPts val="0"/>
                        </a:spcAft>
                      </a:pPr>
                      <a:r>
                        <a:rPr lang="sq-A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94.21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7465" algn="ctr">
                        <a:lnSpc>
                          <a:spcPct val="107000"/>
                        </a:lnSpc>
                        <a:spcBef>
                          <a:spcPts val="0"/>
                        </a:spcBef>
                        <a:spcAft>
                          <a:spcPts val="0"/>
                        </a:spcAft>
                      </a:pPr>
                      <a:r>
                        <a:rPr lang="sq-AL"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 </a:t>
                      </a:r>
                      <a:endParaRPr lang="sq-AL" sz="2000" dirty="0">
                        <a:effectLst/>
                        <a:latin typeface="Arial" panose="020B0604020202020204" pitchFamily="34" charset="0"/>
                        <a:ea typeface="Calibri" panose="020F0502020204030204" pitchFamily="34" charset="0"/>
                        <a:cs typeface="Arial" panose="020B0604020202020204" pitchFamily="34" charset="0"/>
                      </a:endParaRPr>
                    </a:p>
                  </a:txBody>
                  <a:tcPr marL="71755" marR="349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6640841"/>
                  </a:ext>
                </a:extLst>
              </a:tr>
            </a:tbl>
          </a:graphicData>
        </a:graphic>
      </p:graphicFrame>
      <p:pic>
        <p:nvPicPr>
          <p:cNvPr id="5" name="Picture 4"/>
          <p:cNvPicPr>
            <a:picLocks noChangeAspect="1"/>
          </p:cNvPicPr>
          <p:nvPr/>
        </p:nvPicPr>
        <p:blipFill>
          <a:blip r:embed="rId2"/>
          <a:stretch>
            <a:fillRect/>
          </a:stretch>
        </p:blipFill>
        <p:spPr>
          <a:xfrm>
            <a:off x="169815" y="5172891"/>
            <a:ext cx="11900265" cy="1345475"/>
          </a:xfrm>
          <a:prstGeom prst="rect">
            <a:avLst/>
          </a:prstGeom>
        </p:spPr>
      </p:pic>
    </p:spTree>
    <p:extLst>
      <p:ext uri="{BB962C8B-B14F-4D97-AF65-F5344CB8AC3E}">
        <p14:creationId xmlns:p14="http://schemas.microsoft.com/office/powerpoint/2010/main" val="1093011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732155"/>
          </a:xfrm>
        </p:spPr>
        <p:txBody>
          <a:bodyPr>
            <a:normAutofit/>
          </a:bodyPr>
          <a:lstStyle/>
          <a:p>
            <a:r>
              <a:rPr lang="sq-AL" sz="2800" b="1" dirty="0">
                <a:solidFill>
                  <a:srgbClr val="002060"/>
                </a:solidFill>
                <a:latin typeface="Arial" panose="020B0604020202020204" pitchFamily="34" charset="0"/>
                <a:cs typeface="Arial" panose="020B0604020202020204" pitchFamily="34" charset="0"/>
              </a:rPr>
              <a:t>Kontratat për </a:t>
            </a:r>
            <a:r>
              <a:rPr lang="sq-AL" sz="2800" b="1" i="1" dirty="0" err="1">
                <a:solidFill>
                  <a:srgbClr val="002060"/>
                </a:solidFill>
                <a:latin typeface="Arial" panose="020B0604020202020204" pitchFamily="34" charset="0"/>
                <a:cs typeface="Arial" panose="020B0604020202020204" pitchFamily="34" charset="0"/>
              </a:rPr>
              <a:t>pun</a:t>
            </a:r>
            <a:r>
              <a:rPr lang="en-US" sz="2800" b="1" i="1" dirty="0">
                <a:solidFill>
                  <a:srgbClr val="002060"/>
                </a:solidFill>
                <a:latin typeface="Arial" panose="020B0604020202020204" pitchFamily="34" charset="0"/>
                <a:cs typeface="Arial" panose="020B0604020202020204" pitchFamily="34" charset="0"/>
              </a:rPr>
              <a:t>ë</a:t>
            </a:r>
            <a:r>
              <a:rPr lang="sq-AL" sz="2800" b="1" i="1" dirty="0">
                <a:solidFill>
                  <a:srgbClr val="002060"/>
                </a:solidFill>
                <a:latin typeface="Arial" panose="020B0604020202020204" pitchFamily="34" charset="0"/>
                <a:cs typeface="Arial" panose="020B0604020202020204" pitchFamily="34" charset="0"/>
              </a:rPr>
              <a:t> </a:t>
            </a:r>
            <a:endParaRPr lang="sq-AL" sz="28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097280"/>
            <a:ext cx="12192000" cy="5760720"/>
          </a:xfrm>
        </p:spPr>
        <p:txBody>
          <a:bodyPr>
            <a:normAutofit/>
          </a:bodyPr>
          <a:lstStyle/>
          <a:p>
            <a:pPr marL="0" indent="0">
              <a:buNone/>
            </a:pPr>
            <a:r>
              <a:rPr lang="sq-AL" sz="2200" dirty="0"/>
              <a:t>Në rastin e kontratave të punëve të bazuara në dokumentacionin e projektit, pjesa më e madhe e kërkesave për cilësinë e punimeve, materialeve dhe produkteve përcaktohet në dokumentacionin e projektimit dhe specifikimet teknike.</a:t>
            </a:r>
            <a:endParaRPr lang="en-US" sz="2200" dirty="0"/>
          </a:p>
          <a:p>
            <a:pPr marL="0" indent="0">
              <a:buNone/>
            </a:pPr>
            <a:r>
              <a:rPr lang="sq-AL" sz="2200" dirty="0"/>
              <a:t>Kjo nuk përjashton përdorimin e kritereve që promovojnë cilësinë e produkteve ose metodave që do të përdoren gjatë ekzekutimit të kontratës. </a:t>
            </a:r>
            <a:endParaRPr lang="en-US" sz="2200" dirty="0"/>
          </a:p>
          <a:p>
            <a:pPr marL="0" indent="0">
              <a:buNone/>
            </a:pPr>
            <a:r>
              <a:rPr lang="sq-AL" sz="2200" b="1" dirty="0"/>
              <a:t>Cilësia mund të mbulojë aspekte të tilla si: </a:t>
            </a:r>
            <a:endParaRPr lang="en-US" sz="2200" b="1" dirty="0"/>
          </a:p>
          <a:p>
            <a:pPr marL="457200" lvl="0" indent="-457200" fontAlgn="base">
              <a:buFont typeface="+mj-lt"/>
              <a:buAutoNum type="alphaLcParenR"/>
            </a:pPr>
            <a:r>
              <a:rPr lang="sq-AL" sz="2200" dirty="0"/>
              <a:t>Menaxhimi i cilësisë, sigurimi i kontrollit të pavarur të cilësisë, minimizimi i mangësive, përdorimi efektiv i mjeteve të prodhimit</a:t>
            </a:r>
            <a:r>
              <a:rPr lang="en-US" sz="2200" dirty="0"/>
              <a:t>.</a:t>
            </a:r>
            <a:endParaRPr lang="sq-AL" sz="2200" dirty="0"/>
          </a:p>
          <a:p>
            <a:pPr marL="457200" lvl="0" indent="-457200" fontAlgn="base">
              <a:buFont typeface="+mj-lt"/>
              <a:buAutoNum type="alphaLcParenR"/>
            </a:pPr>
            <a:r>
              <a:rPr lang="sq-AL" sz="2200" dirty="0"/>
              <a:t>orari, piketa, koha e reagimit ndaj ngjarjeve </a:t>
            </a:r>
          </a:p>
          <a:p>
            <a:pPr marL="457200" lvl="0" indent="-457200" fontAlgn="base">
              <a:buFont typeface="+mj-lt"/>
              <a:buAutoNum type="alphaLcParenR"/>
            </a:pPr>
            <a:r>
              <a:rPr lang="sq-AL" sz="2200" dirty="0"/>
              <a:t>përshkrimi i qasjes për zbatimin e secilit operacion brenda orarit </a:t>
            </a:r>
          </a:p>
          <a:p>
            <a:pPr marL="457200" lvl="0" indent="-457200" fontAlgn="base">
              <a:buFont typeface="+mj-lt"/>
              <a:buAutoNum type="alphaLcParenR"/>
            </a:pPr>
            <a:r>
              <a:rPr lang="sq-AL" sz="2200" dirty="0"/>
              <a:t>Identifikimi i rrezikut, përshkrimi i ndikimit të rrezikut të pritshëm në plan dhe kostot dhe përshkrimi i masave të propozuara për të shmangur ose reduktuar rrezikun (nuk duhet të përfshijë ndonjë rishpërndarje të rrezikut) </a:t>
            </a:r>
          </a:p>
          <a:p>
            <a:pPr marL="457200" lvl="0" indent="-457200" fontAlgn="base">
              <a:buFont typeface="+mj-lt"/>
              <a:buAutoNum type="alphaLcParenR"/>
            </a:pPr>
            <a:r>
              <a:rPr lang="sq-AL" sz="2200" dirty="0"/>
              <a:t>Afat kohor i përfundimit te punëve </a:t>
            </a:r>
          </a:p>
          <a:p>
            <a:pPr marL="457200" lvl="0" indent="-457200" fontAlgn="base">
              <a:buFont typeface="+mj-lt"/>
              <a:buAutoNum type="alphaLcParenR"/>
            </a:pPr>
            <a:r>
              <a:rPr lang="sq-AL" sz="2200" dirty="0"/>
              <a:t>Afati i periudhës garantuese </a:t>
            </a:r>
          </a:p>
          <a:p>
            <a:endParaRPr lang="sq-AL" dirty="0"/>
          </a:p>
        </p:txBody>
      </p:sp>
    </p:spTree>
    <p:extLst>
      <p:ext uri="{BB962C8B-B14F-4D97-AF65-F5344CB8AC3E}">
        <p14:creationId xmlns:p14="http://schemas.microsoft.com/office/powerpoint/2010/main" val="2757236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096206" cy="797468"/>
          </a:xfrm>
        </p:spPr>
        <p:txBody>
          <a:bodyPr>
            <a:normAutofit fontScale="90000"/>
          </a:bodyPr>
          <a:lstStyle/>
          <a:p>
            <a:br>
              <a:rPr lang="en-US" b="1" dirty="0"/>
            </a:br>
            <a:r>
              <a:rPr lang="sq-AL" sz="3100" b="1" dirty="0">
                <a:latin typeface="Arial" panose="020B0604020202020204" pitchFamily="34" charset="0"/>
                <a:cs typeface="Arial" panose="020B0604020202020204" pitchFamily="34" charset="0"/>
              </a:rPr>
              <a:t>Shembull i prokurimit për Pune: Ndërtimi i rrugës “X” </a:t>
            </a:r>
            <a:br>
              <a:rPr lang="sq-AL" sz="3100" b="1" dirty="0">
                <a:latin typeface="Arial" panose="020B0604020202020204" pitchFamily="34" charset="0"/>
                <a:cs typeface="Arial" panose="020B0604020202020204" pitchFamily="34" charset="0"/>
              </a:rPr>
            </a:br>
            <a:endParaRPr lang="sq-AL" sz="3100"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6803414"/>
              </p:ext>
            </p:extLst>
          </p:nvPr>
        </p:nvGraphicFramePr>
        <p:xfrm>
          <a:off x="104502" y="1162594"/>
          <a:ext cx="11416938" cy="3636771"/>
        </p:xfrm>
        <a:graphic>
          <a:graphicData uri="http://schemas.openxmlformats.org/drawingml/2006/table">
            <a:tbl>
              <a:tblPr firstRow="1" firstCol="1" bandRow="1"/>
              <a:tblGrid>
                <a:gridCol w="627615">
                  <a:extLst>
                    <a:ext uri="{9D8B030D-6E8A-4147-A177-3AD203B41FA5}">
                      <a16:colId xmlns:a16="http://schemas.microsoft.com/office/drawing/2014/main" val="3014779390"/>
                    </a:ext>
                  </a:extLst>
                </a:gridCol>
                <a:gridCol w="9098055">
                  <a:extLst>
                    <a:ext uri="{9D8B030D-6E8A-4147-A177-3AD203B41FA5}">
                      <a16:colId xmlns:a16="http://schemas.microsoft.com/office/drawing/2014/main" val="2570102143"/>
                    </a:ext>
                  </a:extLst>
                </a:gridCol>
                <a:gridCol w="1691268">
                  <a:extLst>
                    <a:ext uri="{9D8B030D-6E8A-4147-A177-3AD203B41FA5}">
                      <a16:colId xmlns:a16="http://schemas.microsoft.com/office/drawing/2014/main" val="3675407337"/>
                    </a:ext>
                  </a:extLst>
                </a:gridCol>
              </a:tblGrid>
              <a:tr h="289441">
                <a:tc>
                  <a:txBody>
                    <a:bodyPr/>
                    <a:lstStyle/>
                    <a:p>
                      <a:pPr marL="0" marR="0">
                        <a:lnSpc>
                          <a:spcPct val="107000"/>
                        </a:lnSpc>
                        <a:spcBef>
                          <a:spcPts val="0"/>
                        </a:spcBef>
                        <a:spcAft>
                          <a:spcPts val="0"/>
                        </a:spcAft>
                      </a:pPr>
                      <a:r>
                        <a:rPr lang="sq-AL" sz="1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Nr</a:t>
                      </a:r>
                      <a:r>
                        <a:rPr lang="sq-AL"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27305" algn="ctr">
                        <a:lnSpc>
                          <a:spcPct val="107000"/>
                        </a:lnSpc>
                        <a:spcBef>
                          <a:spcPts val="0"/>
                        </a:spcBef>
                        <a:spcAft>
                          <a:spcPts val="0"/>
                        </a:spcAft>
                      </a:pPr>
                      <a:r>
                        <a:rPr lang="sq-AL"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Nën-kriteri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nSpc>
                          <a:spcPct val="107000"/>
                        </a:lnSpc>
                        <a:spcBef>
                          <a:spcPts val="0"/>
                        </a:spcBef>
                        <a:spcAft>
                          <a:spcPts val="0"/>
                        </a:spcAft>
                      </a:pPr>
                      <a:r>
                        <a:rPr lang="sq-AL"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Koeficient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711366181"/>
                  </a:ext>
                </a:extLst>
              </a:tr>
              <a:tr h="393665">
                <a:tc>
                  <a:txBody>
                    <a:bodyPr/>
                    <a:lstStyle/>
                    <a:p>
                      <a:pPr marL="0" marR="0">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Çmimi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4130" algn="ctr">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968629"/>
                  </a:ext>
                </a:extLst>
              </a:tr>
              <a:tr h="2084342">
                <a:tc>
                  <a:txBody>
                    <a:bodyPr/>
                    <a:lstStyle/>
                    <a:p>
                      <a:pPr marL="0" marR="0">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Afati me i shkurt i implementimit nga data e nënshkrimit te kontratës deri ne maksimum 180  ditë.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5"/>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 do te </a:t>
                      </a:r>
                      <a:r>
                        <a:rPr lang="sq-AL"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vleresoj</a:t>
                      </a: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afatet kohore </a:t>
                      </a:r>
                      <a:r>
                        <a:rPr lang="sq-AL"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konform</a:t>
                      </a: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normave dhe standardeve ndërtimore, ku është vlerësuar minimumi dhe maksimumi i afatit për implementim të këtij projekti, duke u bazuar në kapacitetet teknike dhe profesionale që kanë OE.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45"/>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 120 ditë   ≥ 80 ditë = 20 pikë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5"/>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 140 dhe  ≥ 120 ditë = 15 pikë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45"/>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 160 dhe  ≥ 140 ditë = 10 pikë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 180 dhe  ≥ 160 ditë =   5 pikë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4130" algn="ctr">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7985664"/>
                  </a:ext>
                </a:extLst>
              </a:tr>
              <a:tr h="392824">
                <a:tc>
                  <a:txBody>
                    <a:bodyPr/>
                    <a:lstStyle/>
                    <a:p>
                      <a:pPr marL="0" marR="0">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Afati me i gjate i Periudhës Garantuese deri ne </a:t>
                      </a:r>
                      <a:r>
                        <a:rPr lang="sq-AL"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a:t>
                      </a: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vite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4130" algn="ctr">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37971"/>
                  </a:ext>
                </a:extLst>
              </a:tr>
              <a:tr h="392824">
                <a:tc>
                  <a:txBody>
                    <a:bodyPr/>
                    <a:lstStyle/>
                    <a:p>
                      <a:pPr marL="0" marR="0">
                        <a:lnSpc>
                          <a:spcPct val="107000"/>
                        </a:lnSpc>
                        <a:spcBef>
                          <a:spcPts val="0"/>
                        </a:spcBef>
                        <a:spcAft>
                          <a:spcPts val="0"/>
                        </a:spcAft>
                      </a:pPr>
                      <a:r>
                        <a:rPr lang="sq-A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60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Totali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4130" algn="ctr">
                        <a:lnSpc>
                          <a:spcPct val="107000"/>
                        </a:lnSpc>
                        <a:spcBef>
                          <a:spcPts val="0"/>
                        </a:spcBef>
                        <a:spcAft>
                          <a:spcPts val="0"/>
                        </a:spcAft>
                      </a:pPr>
                      <a:r>
                        <a:rPr lang="sq-A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a:t>
                      </a:r>
                      <a:endParaRPr lang="sq-A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4254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254155"/>
                  </a:ext>
                </a:extLst>
              </a:tr>
            </a:tbl>
          </a:graphicData>
        </a:graphic>
      </p:graphicFrame>
      <p:sp>
        <p:nvSpPr>
          <p:cNvPr id="5" name="Rectangle 4"/>
          <p:cNvSpPr/>
          <p:nvPr/>
        </p:nvSpPr>
        <p:spPr>
          <a:xfrm>
            <a:off x="0" y="5073677"/>
            <a:ext cx="12192000" cy="1351075"/>
          </a:xfrm>
          <a:prstGeom prst="rect">
            <a:avLst/>
          </a:prstGeom>
        </p:spPr>
        <p:txBody>
          <a:bodyPr wrap="square">
            <a:spAutoFit/>
          </a:bodyPr>
          <a:lstStyle/>
          <a:p>
            <a:pPr marR="247015" algn="just">
              <a:lnSpc>
                <a:spcPct val="104000"/>
              </a:lnSpc>
              <a:spcAft>
                <a:spcPts val="60"/>
              </a:spcAft>
            </a:pP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Ne ketë rast AK do te duhej te kërkoj nga OE qe me oferte te dozojnë edhe Planin Dinamik te detajuar ne mënyre qe te shqyrtohen se a janë parapare afatet ne përputhje me normat dhe standarde ndërtimore. Gjithashtu, ne lidhje me periudhën e </a:t>
            </a:r>
            <a:r>
              <a:rPr lang="sq-AL" sz="20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garancionit</a:t>
            </a: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AK duhet te përcaktoje ne Dosje te Tenderit se çka mbulon </a:t>
            </a:r>
            <a:r>
              <a:rPr lang="sq-AL" sz="20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Grancioni</a:t>
            </a: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5400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02" y="365126"/>
            <a:ext cx="11874138" cy="662257"/>
          </a:xfrm>
        </p:spPr>
        <p:txBody>
          <a:bodyPr>
            <a:normAutofit fontScale="90000"/>
          </a:bodyPr>
          <a:lstStyle/>
          <a:p>
            <a:br>
              <a:rPr lang="en-US" sz="2800" b="1" dirty="0">
                <a:solidFill>
                  <a:srgbClr val="002060"/>
                </a:solidFill>
                <a:latin typeface="Arial" panose="020B0604020202020204" pitchFamily="34" charset="0"/>
                <a:cs typeface="Arial" panose="020B0604020202020204" pitchFamily="34" charset="0"/>
              </a:rPr>
            </a:br>
            <a:r>
              <a:rPr lang="sq-AL" sz="2800" b="1" dirty="0">
                <a:solidFill>
                  <a:srgbClr val="002060"/>
                </a:solidFill>
                <a:latin typeface="Arial" panose="020B0604020202020204" pitchFamily="34" charset="0"/>
                <a:cs typeface="Arial" panose="020B0604020202020204" pitchFamily="34" charset="0"/>
              </a:rPr>
              <a:t>Shembull i prokurimit për Pune: Ndërtimi i tregut t</a:t>
            </a:r>
            <a:r>
              <a:rPr lang="en-US" sz="2800" b="1" dirty="0">
                <a:solidFill>
                  <a:srgbClr val="002060"/>
                </a:solidFill>
                <a:latin typeface="Arial" panose="020B0604020202020204" pitchFamily="34" charset="0"/>
                <a:cs typeface="Arial" panose="020B0604020202020204" pitchFamily="34" charset="0"/>
              </a:rPr>
              <a:t>ë</a:t>
            </a:r>
            <a:r>
              <a:rPr lang="sq-AL" sz="2800" b="1" dirty="0">
                <a:solidFill>
                  <a:srgbClr val="002060"/>
                </a:solidFill>
                <a:latin typeface="Arial" panose="020B0604020202020204" pitchFamily="34" charset="0"/>
                <a:cs typeface="Arial" panose="020B0604020202020204" pitchFamily="34" charset="0"/>
              </a:rPr>
              <a:t> </a:t>
            </a:r>
            <a:r>
              <a:rPr lang="sq-AL" sz="2800" b="1" dirty="0" err="1">
                <a:solidFill>
                  <a:srgbClr val="002060"/>
                </a:solidFill>
                <a:latin typeface="Arial" panose="020B0604020202020204" pitchFamily="34" charset="0"/>
                <a:cs typeface="Arial" panose="020B0604020202020204" pitchFamily="34" charset="0"/>
              </a:rPr>
              <a:t>gjelbërt</a:t>
            </a:r>
            <a:r>
              <a:rPr lang="sq-AL" sz="2800" b="1" dirty="0">
                <a:solidFill>
                  <a:srgbClr val="002060"/>
                </a:solidFill>
                <a:latin typeface="Arial" panose="020B0604020202020204" pitchFamily="34" charset="0"/>
                <a:cs typeface="Arial" panose="020B0604020202020204" pitchFamily="34" charset="0"/>
              </a:rPr>
              <a:t> </a:t>
            </a:r>
            <a:br>
              <a:rPr lang="sq-AL" sz="2800" b="1" dirty="0">
                <a:solidFill>
                  <a:srgbClr val="002060"/>
                </a:solidFill>
                <a:latin typeface="Arial" panose="020B0604020202020204" pitchFamily="34" charset="0"/>
                <a:cs typeface="Arial" panose="020B0604020202020204" pitchFamily="34" charset="0"/>
              </a:rPr>
            </a:br>
            <a:endParaRPr lang="sq-AL" sz="2800" b="1" dirty="0">
              <a:solidFill>
                <a:srgbClr val="002060"/>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3825225"/>
              </p:ext>
            </p:extLst>
          </p:nvPr>
        </p:nvGraphicFramePr>
        <p:xfrm>
          <a:off x="104503" y="1528354"/>
          <a:ext cx="11573691" cy="2189978"/>
        </p:xfrm>
        <a:graphic>
          <a:graphicData uri="http://schemas.openxmlformats.org/drawingml/2006/table">
            <a:tbl>
              <a:tblPr firstRow="1" firstCol="1" bandRow="1"/>
              <a:tblGrid>
                <a:gridCol w="411997">
                  <a:extLst>
                    <a:ext uri="{9D8B030D-6E8A-4147-A177-3AD203B41FA5}">
                      <a16:colId xmlns:a16="http://schemas.microsoft.com/office/drawing/2014/main" val="441565863"/>
                    </a:ext>
                  </a:extLst>
                </a:gridCol>
                <a:gridCol w="2272477">
                  <a:extLst>
                    <a:ext uri="{9D8B030D-6E8A-4147-A177-3AD203B41FA5}">
                      <a16:colId xmlns:a16="http://schemas.microsoft.com/office/drawing/2014/main" val="3947960699"/>
                    </a:ext>
                  </a:extLst>
                </a:gridCol>
                <a:gridCol w="5915521">
                  <a:extLst>
                    <a:ext uri="{9D8B030D-6E8A-4147-A177-3AD203B41FA5}">
                      <a16:colId xmlns:a16="http://schemas.microsoft.com/office/drawing/2014/main" val="3600931950"/>
                    </a:ext>
                  </a:extLst>
                </a:gridCol>
                <a:gridCol w="2973696">
                  <a:extLst>
                    <a:ext uri="{9D8B030D-6E8A-4147-A177-3AD203B41FA5}">
                      <a16:colId xmlns:a16="http://schemas.microsoft.com/office/drawing/2014/main" val="1635599703"/>
                    </a:ext>
                  </a:extLst>
                </a:gridCol>
              </a:tblGrid>
              <a:tr h="296817">
                <a:tc>
                  <a:txBody>
                    <a:bodyPr/>
                    <a:lstStyle/>
                    <a:p>
                      <a:pPr marL="0" marR="0">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nSpc>
                          <a:spcPct val="107000"/>
                        </a:lnSpc>
                        <a:spcBef>
                          <a:spcPts val="0"/>
                        </a:spcBef>
                        <a:spcAft>
                          <a:spcPts val="0"/>
                        </a:spcAft>
                      </a:pPr>
                      <a:r>
                        <a:rPr lang="sq-AL"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Kategoritë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40640" algn="ctr">
                        <a:lnSpc>
                          <a:spcPct val="107000"/>
                        </a:lnSpc>
                        <a:spcBef>
                          <a:spcPts val="0"/>
                        </a:spcBef>
                        <a:spcAft>
                          <a:spcPts val="0"/>
                        </a:spcAft>
                      </a:pPr>
                      <a:r>
                        <a:rPr lang="sq-AL"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Përshkrimi i kritereve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38735" algn="ctr">
                        <a:lnSpc>
                          <a:spcPct val="107000"/>
                        </a:lnSpc>
                        <a:spcBef>
                          <a:spcPts val="0"/>
                        </a:spcBef>
                        <a:spcAft>
                          <a:spcPts val="0"/>
                        </a:spcAft>
                      </a:pPr>
                      <a:r>
                        <a:rPr lang="sq-AL"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Pesha </a:t>
                      </a:r>
                      <a:endParaRPr lang="sq-AL" sz="180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5894721"/>
                  </a:ext>
                </a:extLst>
              </a:tr>
              <a:tr h="833765">
                <a:tc>
                  <a:txBody>
                    <a:bodyPr/>
                    <a:lstStyle/>
                    <a:p>
                      <a:pPr marL="0" marR="0">
                        <a:lnSpc>
                          <a:spcPct val="107000"/>
                        </a:lnSpc>
                        <a:spcBef>
                          <a:spcPts val="0"/>
                        </a:spcBef>
                        <a:spcAft>
                          <a:spcPts val="0"/>
                        </a:spcAft>
                      </a:pPr>
                      <a:r>
                        <a:rPr lang="sq-AL"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endParaRPr lang="sq-AL" sz="180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Çmimi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99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Pikët &lt;100 x 80%&gt; për tenderin me çmimin më të ulët. Pikët e tenderit llogariten proporcionalisht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80%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85385"/>
                  </a:ext>
                </a:extLst>
              </a:tr>
              <a:tr h="1050915">
                <a:tc>
                  <a:txBody>
                    <a:bodyPr/>
                    <a:lstStyle/>
                    <a:p>
                      <a:pPr marL="0" marR="0">
                        <a:lnSpc>
                          <a:spcPct val="107000"/>
                        </a:lnSpc>
                        <a:spcBef>
                          <a:spcPts val="0"/>
                        </a:spcBef>
                        <a:spcAft>
                          <a:spcPts val="0"/>
                        </a:spcAft>
                      </a:pPr>
                      <a:r>
                        <a:rPr lang="sq-AL"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endParaRPr lang="sq-AL" sz="180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sq-AL"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Mirëmbajtja e objektit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9370" algn="just">
                        <a:lnSpc>
                          <a:spcPct val="99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Pikët &lt;100 x 20%&gt; për tenderin me çmimin më të ulët për mirëmbajtje. Pikët e tenderit llogariten proporcionalisht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0" algn="ctr">
                        <a:lnSpc>
                          <a:spcPct val="107000"/>
                        </a:lnSpc>
                        <a:spcBef>
                          <a:spcPts val="0"/>
                        </a:spcBef>
                        <a:spcAft>
                          <a:spcPts val="0"/>
                        </a:spcAft>
                      </a:pPr>
                      <a:r>
                        <a:rPr lang="sq-A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 </a:t>
                      </a:r>
                      <a:endParaRPr lang="sq-A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45" marR="3111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9568379"/>
                  </a:ext>
                </a:extLst>
              </a:tr>
            </a:tbl>
          </a:graphicData>
        </a:graphic>
      </p:graphicFrame>
      <p:sp>
        <p:nvSpPr>
          <p:cNvPr id="5" name="Rectangle 4"/>
          <p:cNvSpPr/>
          <p:nvPr/>
        </p:nvSpPr>
        <p:spPr>
          <a:xfrm>
            <a:off x="0" y="4008006"/>
            <a:ext cx="12192000" cy="1244571"/>
          </a:xfrm>
          <a:prstGeom prst="rect">
            <a:avLst/>
          </a:prstGeom>
        </p:spPr>
        <p:txBody>
          <a:bodyPr wrap="square">
            <a:spAutoFit/>
          </a:bodyPr>
          <a:lstStyle/>
          <a:p>
            <a:pPr>
              <a:lnSpc>
                <a:spcPct val="107000"/>
              </a:lnSpc>
            </a:pPr>
            <a:r>
              <a:rPr lang="sq-AL"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marL="342900" marR="247015" lvl="0" indent="-342900" algn="just" fontAlgn="base">
              <a:lnSpc>
                <a:spcPct val="102000"/>
              </a:lnSpc>
              <a:spcBef>
                <a:spcPts val="0"/>
              </a:spcBef>
              <a:spcAft>
                <a:spcPts val="75"/>
              </a:spcAft>
              <a:buClr>
                <a:srgbClr val="000000"/>
              </a:buClr>
              <a:buSzPts val="1200"/>
              <a:buFont typeface="Arial" panose="020B0604020202020204" pitchFamily="34" charset="0"/>
              <a:buChar char="•"/>
            </a:pPr>
            <a:r>
              <a:rPr lang="sq-AL" sz="2000" i="1" dirty="0">
                <a:solidFill>
                  <a:srgbClr val="000000"/>
                </a:solidFill>
                <a:uFill>
                  <a:solidFill>
                    <a:srgbClr val="000000"/>
                  </a:solidFill>
                </a:uFill>
                <a:latin typeface="Arial" panose="020B0604020202020204" pitchFamily="34" charset="0"/>
                <a:ea typeface="Times New Roman" panose="02020603050405020304" pitchFamily="18" charset="0"/>
                <a:cs typeface="Arial" panose="020B0604020202020204" pitchFamily="34" charset="0"/>
              </a:rPr>
              <a:t>Pikët &lt;100 x 80%&gt; për tenderin me çmimin më të ulët. Pikët e tenderit llogariten proporcionalisht </a:t>
            </a:r>
          </a:p>
          <a:p>
            <a:pPr marL="342900" marR="247015" lvl="0" indent="-342900" algn="just" fontAlgn="base">
              <a:lnSpc>
                <a:spcPct val="102000"/>
              </a:lnSpc>
              <a:spcBef>
                <a:spcPts val="0"/>
              </a:spcBef>
              <a:spcAft>
                <a:spcPts val="0"/>
              </a:spcAft>
              <a:buClr>
                <a:srgbClr val="000000"/>
              </a:buClr>
              <a:buSzPts val="1200"/>
              <a:buFont typeface="Arial" panose="020B0604020202020204" pitchFamily="34" charset="0"/>
              <a:buChar char="•"/>
            </a:pPr>
            <a:r>
              <a:rPr lang="sq-AL" sz="2000" i="1" dirty="0">
                <a:solidFill>
                  <a:srgbClr val="000000"/>
                </a:solidFill>
                <a:uFill>
                  <a:solidFill>
                    <a:srgbClr val="000000"/>
                  </a:solidFill>
                </a:uFill>
                <a:latin typeface="Arial" panose="020B0604020202020204" pitchFamily="34" charset="0"/>
                <a:ea typeface="Times New Roman" panose="02020603050405020304" pitchFamily="18" charset="0"/>
                <a:cs typeface="Arial" panose="020B0604020202020204" pitchFamily="34" charset="0"/>
              </a:rPr>
              <a:t>Pikët &lt;100 x 20%&gt; për tenderin me çmimin më të ulët për mirëmbajtje. Pikët e tenderit llogariten proporcionalisht </a:t>
            </a:r>
            <a:endParaRPr lang="sq-AL" sz="2000" dirty="0">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
        <p:nvSpPr>
          <p:cNvPr id="6" name="Rectangle 5"/>
          <p:cNvSpPr/>
          <p:nvPr/>
        </p:nvSpPr>
        <p:spPr>
          <a:xfrm>
            <a:off x="104502" y="5463874"/>
            <a:ext cx="12087497" cy="1030988"/>
          </a:xfrm>
          <a:prstGeom prst="rect">
            <a:avLst/>
          </a:prstGeom>
        </p:spPr>
        <p:txBody>
          <a:bodyPr wrap="square">
            <a:spAutoFit/>
          </a:bodyPr>
          <a:lstStyle/>
          <a:p>
            <a:pPr marR="247015" algn="just">
              <a:lnSpc>
                <a:spcPct val="104000"/>
              </a:lnSpc>
              <a:spcAft>
                <a:spcPts val="60"/>
              </a:spcAft>
            </a:pP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Ne ketë rast AK do te duhej te përcaktoj numrin e viteve për periudhën </a:t>
            </a:r>
            <a:r>
              <a:rPr lang="sq-AL" sz="20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garantuerse</a:t>
            </a: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(p.sh vite) dhe te përshkruaj se çka mbulon </a:t>
            </a:r>
            <a:r>
              <a:rPr lang="sq-AL" sz="20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Grancioni</a:t>
            </a: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Gjithashtu, ne dosje te tenderit AK duhet te tregoj se </a:t>
            </a:r>
            <a:r>
              <a:rPr lang="sq-AL"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Cmimi</a:t>
            </a:r>
            <a:r>
              <a:rPr lang="sq-AL"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 i ofertuar </a:t>
            </a:r>
            <a:r>
              <a:rPr lang="sq-AL"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per</a:t>
            </a:r>
            <a:r>
              <a:rPr lang="sq-AL"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sq-AL"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mirembjatje</a:t>
            </a:r>
            <a:r>
              <a:rPr lang="sq-AL"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 do te </a:t>
            </a:r>
            <a:r>
              <a:rPr lang="sq-AL" sz="20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perpjestohet</a:t>
            </a:r>
            <a:r>
              <a:rPr lang="sq-AL"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 dhe do te paguhet ne baza mujore.  </a:t>
            </a:r>
            <a:r>
              <a:rPr lang="sq-A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sq-AL"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8530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029"/>
          </a:xfrm>
        </p:spPr>
        <p:txBody>
          <a:bodyPr>
            <a:normAutofit/>
          </a:bodyPr>
          <a:lstStyle/>
          <a:p>
            <a:r>
              <a:rPr lang="en-US" sz="2800" b="1" dirty="0">
                <a:latin typeface="Arial" panose="020B0604020202020204" pitchFamily="34" charset="0"/>
                <a:cs typeface="Arial" panose="020B0604020202020204" pitchFamily="34" charset="0"/>
              </a:rPr>
              <a:t>P</a:t>
            </a:r>
            <a:r>
              <a:rPr lang="sq-AL" sz="2800" b="1" dirty="0" err="1">
                <a:latin typeface="Arial" panose="020B0604020202020204" pitchFamily="34" charset="0"/>
                <a:cs typeface="Arial" panose="020B0604020202020204" pitchFamily="34" charset="0"/>
              </a:rPr>
              <a:t>arime</a:t>
            </a:r>
            <a:r>
              <a:rPr lang="en-US" sz="2800" b="1" dirty="0">
                <a:latin typeface="Arial" panose="020B0604020202020204" pitchFamily="34" charset="0"/>
                <a:cs typeface="Arial" panose="020B0604020202020204" pitchFamily="34" charset="0"/>
              </a:rPr>
              <a:t>t </a:t>
            </a:r>
            <a:r>
              <a:rPr lang="sq-AL" sz="2800" b="1" dirty="0">
                <a:latin typeface="Arial" panose="020B0604020202020204" pitchFamily="34" charset="0"/>
                <a:cs typeface="Arial" panose="020B0604020202020204" pitchFamily="34" charset="0"/>
              </a:rPr>
              <a:t>bazë të LPP</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së</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për</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vlerësim</a:t>
            </a:r>
            <a:r>
              <a:rPr lang="en-US" sz="2800" b="1" dirty="0">
                <a:latin typeface="Arial" panose="020B0604020202020204" pitchFamily="34" charset="0"/>
                <a:cs typeface="Arial" panose="020B0604020202020204" pitchFamily="34" charset="0"/>
              </a:rPr>
              <a:t> </a:t>
            </a:r>
            <a:endParaRPr lang="sq-AL" sz="2800" b="1" dirty="0"/>
          </a:p>
        </p:txBody>
      </p:sp>
      <p:sp>
        <p:nvSpPr>
          <p:cNvPr id="3" name="Content Placeholder 2"/>
          <p:cNvSpPr>
            <a:spLocks noGrp="1"/>
          </p:cNvSpPr>
          <p:nvPr>
            <p:ph idx="1"/>
          </p:nvPr>
        </p:nvSpPr>
        <p:spPr>
          <a:xfrm>
            <a:off x="0" y="1071154"/>
            <a:ext cx="12192000" cy="5786846"/>
          </a:xfrm>
        </p:spPr>
        <p:txBody>
          <a:bodyPr>
            <a:normAutofit fontScale="25000" lnSpcReduction="20000"/>
          </a:bodyPr>
          <a:lstStyle/>
          <a:p>
            <a:r>
              <a:rPr lang="sq-AL" sz="8000" dirty="0">
                <a:latin typeface="Arial" panose="020B0604020202020204" pitchFamily="34" charset="0"/>
                <a:cs typeface="Arial" panose="020B0604020202020204" pitchFamily="34" charset="0"/>
              </a:rPr>
              <a:t>Kriteret e vlerësimit do të përcaktohen nga AK në një mënyrë për të garantuar respektimin e </a:t>
            </a:r>
            <a:r>
              <a:rPr lang="sq-AL" sz="8000" b="1" dirty="0">
                <a:latin typeface="Arial" panose="020B0604020202020204" pitchFamily="34" charset="0"/>
                <a:cs typeface="Arial" panose="020B0604020202020204" pitchFamily="34" charset="0"/>
              </a:rPr>
              <a:t>parimeve të transparencës, </a:t>
            </a:r>
            <a:r>
              <a:rPr lang="sq-AL" sz="8000" b="1" dirty="0" err="1">
                <a:latin typeface="Arial" panose="020B0604020202020204" pitchFamily="34" charset="0"/>
                <a:cs typeface="Arial" panose="020B0604020202020204" pitchFamily="34" charset="0"/>
              </a:rPr>
              <a:t>mosdiskriminimit</a:t>
            </a:r>
            <a:r>
              <a:rPr lang="sq-AL" sz="8000" b="1" dirty="0">
                <a:latin typeface="Arial" panose="020B0604020202020204" pitchFamily="34" charset="0"/>
                <a:cs typeface="Arial" panose="020B0604020202020204" pitchFamily="34" charset="0"/>
              </a:rPr>
              <a:t> dhe trajtimit të barabartë. Për më tepër, ato duhet të sigurojnë një nivel të përshtatshëm konkurrence. </a:t>
            </a:r>
            <a:endParaRPr lang="sq-AL" sz="8000" dirty="0">
              <a:latin typeface="Arial" panose="020B0604020202020204" pitchFamily="34" charset="0"/>
              <a:cs typeface="Arial" panose="020B0604020202020204" pitchFamily="34" charset="0"/>
            </a:endParaRPr>
          </a:p>
          <a:p>
            <a:r>
              <a:rPr lang="sq-AL" sz="8000" dirty="0">
                <a:latin typeface="Arial" panose="020B0604020202020204" pitchFamily="34" charset="0"/>
                <a:cs typeface="Arial" panose="020B0604020202020204" pitchFamily="34" charset="0"/>
              </a:rPr>
              <a:t>LPP</a:t>
            </a:r>
            <a:r>
              <a:rPr lang="en-US" sz="8000" dirty="0">
                <a:latin typeface="Arial" panose="020B0604020202020204" pitchFamily="34" charset="0"/>
                <a:cs typeface="Arial" panose="020B0604020202020204" pitchFamily="34" charset="0"/>
              </a:rPr>
              <a:t>-ja  </a:t>
            </a:r>
            <a:r>
              <a:rPr lang="sq-AL" sz="8000" dirty="0">
                <a:latin typeface="Arial" panose="020B0604020202020204" pitchFamily="34" charset="0"/>
                <a:cs typeface="Arial" panose="020B0604020202020204" pitchFamily="34" charset="0"/>
              </a:rPr>
              <a:t>kërkon nga AK që gjatë përcaktimit të kritereve për shpërblimin me kontratë të kenë parasysh respektimin e parimeve bazë të LPP (</a:t>
            </a:r>
            <a:r>
              <a:rPr lang="sq-AL" sz="8000" b="1" dirty="0">
                <a:latin typeface="Arial" panose="020B0604020202020204" pitchFamily="34" charset="0"/>
                <a:cs typeface="Arial" panose="020B0604020202020204" pitchFamily="34" charset="0"/>
              </a:rPr>
              <a:t>Trajtimit te barabartë, Jo-Diskriminim dhe Transparencës së plotë</a:t>
            </a:r>
            <a:r>
              <a:rPr lang="sq-AL" sz="8000" dirty="0">
                <a:latin typeface="Arial" panose="020B0604020202020204" pitchFamily="34" charset="0"/>
                <a:cs typeface="Arial" panose="020B0604020202020204" pitchFamily="34" charset="0"/>
              </a:rPr>
              <a:t>).  </a:t>
            </a:r>
          </a:p>
          <a:p>
            <a:pPr marL="0" indent="0">
              <a:buNone/>
            </a:pPr>
            <a:endParaRPr lang="en-US" sz="8000" dirty="0">
              <a:latin typeface="Arial" panose="020B0604020202020204" pitchFamily="34" charset="0"/>
              <a:cs typeface="Arial" panose="020B0604020202020204" pitchFamily="34" charset="0"/>
            </a:endParaRPr>
          </a:p>
          <a:p>
            <a:pPr marL="0" indent="0">
              <a:buNone/>
            </a:pPr>
            <a:r>
              <a:rPr lang="en-US" sz="8000" b="1" dirty="0">
                <a:latin typeface="Arial" panose="020B0604020202020204" pitchFamily="34" charset="0"/>
                <a:cs typeface="Arial" panose="020B0604020202020204" pitchFamily="34" charset="0"/>
              </a:rPr>
              <a:t>1. </a:t>
            </a:r>
            <a:r>
              <a:rPr lang="sq-AL" sz="8000" b="1" dirty="0">
                <a:latin typeface="Arial" panose="020B0604020202020204" pitchFamily="34" charset="0"/>
                <a:cs typeface="Arial" panose="020B0604020202020204" pitchFamily="34" charset="0"/>
              </a:rPr>
              <a:t>Trajtimi i barabartë dhe Jo diskriminimi  </a:t>
            </a:r>
          </a:p>
          <a:p>
            <a:r>
              <a:rPr lang="sq-AL" sz="8000" dirty="0">
                <a:latin typeface="Arial" panose="020B0604020202020204" pitchFamily="34" charset="0"/>
                <a:cs typeface="Arial" panose="020B0604020202020204" pitchFamily="34" charset="0"/>
              </a:rPr>
              <a:t>Sipas LPP-së, AK posaçërisht i ndalohet që të përcaktojë nevojat e veta që duhet të përmbushen, specifikojë lëndën që do të prokurohet, duke zgjedhur një procedurë të prokurimit, ose duke vendosur një kërkesë </a:t>
            </a:r>
            <a:r>
              <a:rPr lang="sq-AL" sz="8000" b="1" u="sng" dirty="0">
                <a:latin typeface="Arial" panose="020B0604020202020204" pitchFamily="34" charset="0"/>
                <a:cs typeface="Arial" panose="020B0604020202020204" pitchFamily="34" charset="0"/>
              </a:rPr>
              <a:t>ose kriter të përzgjedhjes ose </a:t>
            </a:r>
            <a:r>
              <a:rPr lang="sq-AL" sz="8000" b="1" u="sng" dirty="0" err="1">
                <a:latin typeface="Arial" panose="020B0604020202020204" pitchFamily="34" charset="0"/>
                <a:cs typeface="Arial" panose="020B0604020202020204" pitchFamily="34" charset="0"/>
              </a:rPr>
              <a:t>specifikacion</a:t>
            </a:r>
            <a:r>
              <a:rPr lang="sq-AL" sz="8000" b="1" dirty="0">
                <a:latin typeface="Arial" panose="020B0604020202020204" pitchFamily="34" charset="0"/>
                <a:cs typeface="Arial" panose="020B0604020202020204" pitchFamily="34" charset="0"/>
              </a:rPr>
              <a:t> </a:t>
            </a:r>
            <a:r>
              <a:rPr lang="sq-AL" sz="8000" b="1" u="sng" dirty="0">
                <a:latin typeface="Arial" panose="020B0604020202020204" pitchFamily="34" charset="0"/>
                <a:cs typeface="Arial" panose="020B0604020202020204" pitchFamily="34" charset="0"/>
              </a:rPr>
              <a:t>teknik që në ndonjë mënyrë ka për qëllim të favorizojë ose diskriminojë kundër njërit</a:t>
            </a:r>
            <a:r>
              <a:rPr lang="sq-AL" sz="8000" b="1" dirty="0">
                <a:latin typeface="Arial" panose="020B0604020202020204" pitchFamily="34" charset="0"/>
                <a:cs typeface="Arial" panose="020B0604020202020204" pitchFamily="34" charset="0"/>
              </a:rPr>
              <a:t> </a:t>
            </a:r>
            <a:r>
              <a:rPr lang="sq-AL" sz="8000" b="1" u="sng" dirty="0">
                <a:latin typeface="Arial" panose="020B0604020202020204" pitchFamily="34" charset="0"/>
                <a:cs typeface="Arial" panose="020B0604020202020204" pitchFamily="34" charset="0"/>
              </a:rPr>
              <a:t>ose më shumë operatorëve ekonomik</a:t>
            </a:r>
            <a:r>
              <a:rPr lang="sq-AL" sz="8000" b="1" dirty="0">
                <a:latin typeface="Arial" panose="020B0604020202020204" pitchFamily="34" charset="0"/>
                <a:cs typeface="Arial" panose="020B0604020202020204" pitchFamily="34" charset="0"/>
              </a:rPr>
              <a:t> </a:t>
            </a:r>
            <a:r>
              <a:rPr lang="en-US" sz="8000" b="1" dirty="0">
                <a:latin typeface="Arial" panose="020B0604020202020204" pitchFamily="34" charset="0"/>
                <a:cs typeface="Arial" panose="020B0604020202020204" pitchFamily="34" charset="0"/>
              </a:rPr>
              <a:t>.</a:t>
            </a:r>
            <a:endParaRPr lang="sq-AL" sz="8000" dirty="0">
              <a:latin typeface="Arial" panose="020B0604020202020204" pitchFamily="34" charset="0"/>
              <a:cs typeface="Arial" panose="020B0604020202020204" pitchFamily="34" charset="0"/>
            </a:endParaRPr>
          </a:p>
          <a:p>
            <a:pPr marL="0" indent="0">
              <a:buNone/>
            </a:pPr>
            <a:r>
              <a:rPr lang="en-US" sz="8000" b="1" dirty="0">
                <a:latin typeface="Arial" panose="020B0604020202020204" pitchFamily="34" charset="0"/>
                <a:cs typeface="Arial" panose="020B0604020202020204" pitchFamily="34" charset="0"/>
              </a:rPr>
              <a:t>2.   </a:t>
            </a:r>
            <a:r>
              <a:rPr lang="sq-AL" sz="8000" b="1" dirty="0">
                <a:latin typeface="Arial" panose="020B0604020202020204" pitchFamily="34" charset="0"/>
                <a:cs typeface="Arial" panose="020B0604020202020204" pitchFamily="34" charset="0"/>
              </a:rPr>
              <a:t>Transparenca  </a:t>
            </a:r>
            <a:endParaRPr lang="sq-AL"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a).</a:t>
            </a:r>
            <a:r>
              <a:rPr lang="sq-AL" sz="8000" dirty="0">
                <a:latin typeface="Arial" panose="020B0604020202020204" pitchFamily="34" charset="0"/>
                <a:cs typeface="Arial" panose="020B0604020202020204" pitchFamily="34" charset="0"/>
              </a:rPr>
              <a:t>Me qëllim që përcaktimi i kritereve vlerësuese të bëhet në mënyrë sa më transparente, LPP</a:t>
            </a:r>
            <a:r>
              <a:rPr lang="en-US" sz="8000" dirty="0">
                <a:latin typeface="Arial" panose="020B0604020202020204" pitchFamily="34" charset="0"/>
                <a:cs typeface="Arial" panose="020B0604020202020204" pitchFamily="34" charset="0"/>
              </a:rPr>
              <a:t>-ja </a:t>
            </a:r>
            <a:r>
              <a:rPr lang="sq-AL" sz="8000" dirty="0">
                <a:latin typeface="Arial" panose="020B0604020202020204" pitchFamily="34" charset="0"/>
                <a:cs typeface="Arial" panose="020B0604020202020204" pitchFamily="34" charset="0"/>
              </a:rPr>
              <a:t> kërkon nga AK që të përcaktojë në njoftimin e kontratës, aq sa është e mundshme, të gjitha dokumentet dhe informatat e tjera që operatorët e interesuar ekonomik duhet të dorëzojnë së bashku me tenderin apo kërkesën për pjesëmarrje; dhe gjatë udhëheqjes së aktiviteteve të prokurimit, të gjitha AK do të sigurojnë pjesëmarrjen sa më të gjerë të mundshme të operatorëve të interesuar ekonomik lidhur me çmimin dhe lëndën e prokurimit; </a:t>
            </a:r>
          </a:p>
          <a:p>
            <a:pPr marL="0" lvl="0" indent="0" fontAlgn="base">
              <a:buNone/>
            </a:pPr>
            <a:r>
              <a:rPr lang="en-US" sz="8000" dirty="0">
                <a:latin typeface="Arial" panose="020B0604020202020204" pitchFamily="34" charset="0"/>
                <a:cs typeface="Arial" panose="020B0604020202020204" pitchFamily="34" charset="0"/>
              </a:rPr>
              <a:t>b).</a:t>
            </a:r>
            <a:r>
              <a:rPr lang="sq-AL" sz="8000" dirty="0">
                <a:latin typeface="Arial" panose="020B0604020202020204" pitchFamily="34" charset="0"/>
                <a:cs typeface="Arial" panose="020B0604020202020204" pitchFamily="34" charset="0"/>
              </a:rPr>
              <a:t>publikimin e rregullt, dërgimin dhe/ose </a:t>
            </a:r>
            <a:r>
              <a:rPr lang="sq-AL" sz="8000" dirty="0" err="1">
                <a:latin typeface="Arial" panose="020B0604020202020204" pitchFamily="34" charset="0"/>
                <a:cs typeface="Arial" panose="020B0604020202020204" pitchFamily="34" charset="0"/>
              </a:rPr>
              <a:t>disponueshmërinë</a:t>
            </a:r>
            <a:r>
              <a:rPr lang="sq-AL" sz="8000" dirty="0">
                <a:latin typeface="Arial" panose="020B0604020202020204" pitchFamily="34" charset="0"/>
                <a:cs typeface="Arial" panose="020B0604020202020204" pitchFamily="34" charset="0"/>
              </a:rPr>
              <a:t> e të gjitha njoftimeve, ftesave, informacioneve dhe dokumenteve që kanë të bëjnë me aktivitetin e prokurimit.  </a:t>
            </a:r>
            <a:endParaRPr lang="sq-AL"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36630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1353800" cy="745218"/>
          </a:xfrm>
        </p:spPr>
        <p:txBody>
          <a:bodyPr>
            <a:normAutofit/>
          </a:bodyPr>
          <a:lstStyle/>
          <a:p>
            <a:r>
              <a:rPr lang="sq-AL" sz="2800" b="1" dirty="0">
                <a:latin typeface="Arial" panose="020B0604020202020204" pitchFamily="34" charset="0"/>
                <a:cs typeface="Arial" panose="020B0604020202020204" pitchFamily="34" charset="0"/>
              </a:rPr>
              <a:t>Shembull i nën kritereve:</a:t>
            </a:r>
            <a:endParaRPr lang="sq-AL"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254034"/>
            <a:ext cx="12192000" cy="4922929"/>
          </a:xfrm>
        </p:spPr>
        <p:txBody>
          <a:bodyPr>
            <a:normAutofit/>
          </a:bodyPr>
          <a:lstStyle/>
          <a:p>
            <a:pPr marL="0" indent="0">
              <a:buNone/>
            </a:pPr>
            <a:r>
              <a:rPr lang="sq-AL" sz="2000"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Llambat ekonomike</a:t>
            </a:r>
            <a:r>
              <a:rPr lang="sq-AL" sz="2000" dirty="0">
                <a:latin typeface="Arial" panose="020B0604020202020204" pitchFamily="34" charset="0"/>
                <a:cs typeface="Arial" panose="020B0604020202020204" pitchFamily="34" charset="0"/>
              </a:rPr>
              <a:t> </a:t>
            </a:r>
          </a:p>
          <a:p>
            <a:r>
              <a:rPr lang="sq-AL" sz="2000" dirty="0">
                <a:latin typeface="Arial" panose="020B0604020202020204" pitchFamily="34" charset="0"/>
                <a:cs typeface="Arial" panose="020B0604020202020204" pitchFamily="34" charset="0"/>
              </a:rPr>
              <a:t>Llambat ekonomike janë zgjedhja e duhur për ndriçimin e ambienteve të shtëpisë, pasi qe jo vetëm që ndihmojnë në faturat e energjisë elektrike, por edhe janë mjaft efikase në ndriçimin e </a:t>
            </a:r>
            <a:r>
              <a:rPr lang="sq-AL" sz="2000" b="1" dirty="0">
                <a:latin typeface="Arial" panose="020B0604020202020204" pitchFamily="34" charset="0"/>
                <a:cs typeface="Arial" panose="020B0604020202020204" pitchFamily="34" charset="0"/>
              </a:rPr>
              <a:t>hapësirave të mëdha.</a:t>
            </a:r>
            <a:r>
              <a:rPr lang="sq-AL" sz="2000"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Pra madhësia e hapësirave mund te jete një nder nën kriteret.</a:t>
            </a:r>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endParaRPr lang="sq-AL"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	</a:t>
            </a:r>
            <a:r>
              <a:rPr lang="sq-AL" sz="2000" b="1" dirty="0">
                <a:latin typeface="Arial" panose="020B0604020202020204" pitchFamily="34" charset="0"/>
                <a:cs typeface="Arial" panose="020B0604020202020204" pitchFamily="34" charset="0"/>
              </a:rPr>
              <a:t>Llamba LED</a:t>
            </a:r>
            <a:r>
              <a:rPr lang="sq-AL" sz="2000" dirty="0">
                <a:latin typeface="Arial" panose="020B0604020202020204" pitchFamily="34" charset="0"/>
                <a:cs typeface="Arial" panose="020B0604020202020204" pitchFamily="34" charset="0"/>
              </a:rPr>
              <a:t> </a:t>
            </a:r>
          </a:p>
          <a:p>
            <a:r>
              <a:rPr lang="sq-AL" sz="2000" dirty="0">
                <a:latin typeface="Arial" panose="020B0604020202020204" pitchFamily="34" charset="0"/>
                <a:cs typeface="Arial" panose="020B0604020202020204" pitchFamily="34" charset="0"/>
              </a:rPr>
              <a:t>Llambat LED janë zgjidhja më ekonomike për ndriçimin pasi qe jo vetëm qe përdorin shumë më pak energji sesa ndriçuesit fluoreshentë, por edhe kanë një </a:t>
            </a:r>
            <a:r>
              <a:rPr lang="sq-AL" sz="2000" b="1" dirty="0">
                <a:latin typeface="Arial" panose="020B0604020202020204" pitchFamily="34" charset="0"/>
                <a:cs typeface="Arial" panose="020B0604020202020204" pitchFamily="34" charset="0"/>
              </a:rPr>
              <a:t>jetëgjatësi të lartë</a:t>
            </a:r>
            <a:r>
              <a:rPr lang="sq-AL" sz="2000" dirty="0">
                <a:latin typeface="Arial" panose="020B0604020202020204" pitchFamily="34" charset="0"/>
                <a:cs typeface="Arial" panose="020B0604020202020204" pitchFamily="34" charset="0"/>
              </a:rPr>
              <a:t>, mesatarisht 20 vjet ose 10,000 orë përdorimi. </a:t>
            </a:r>
            <a:r>
              <a:rPr lang="sq-AL" sz="2000" b="1" dirty="0">
                <a:latin typeface="Arial" panose="020B0604020202020204" pitchFamily="34" charset="0"/>
                <a:cs typeface="Arial" panose="020B0604020202020204" pitchFamily="34" charset="0"/>
              </a:rPr>
              <a:t>Pra jetëgjatësia mund te jete një nder nën kriteret. </a:t>
            </a:r>
            <a:endParaRPr lang="sq-AL" sz="2000" dirty="0">
              <a:latin typeface="Arial" panose="020B0604020202020204" pitchFamily="34" charset="0"/>
              <a:cs typeface="Arial" panose="020B0604020202020204" pitchFamily="34" charset="0"/>
            </a:endParaRPr>
          </a:p>
          <a:p>
            <a:pPr marL="0" indent="0">
              <a:buNone/>
            </a:pPr>
            <a:endParaRPr lang="sq-AL" dirty="0"/>
          </a:p>
          <a:p>
            <a:endParaRPr lang="sq-AL" dirty="0"/>
          </a:p>
        </p:txBody>
      </p:sp>
    </p:spTree>
    <p:extLst>
      <p:ext uri="{BB962C8B-B14F-4D97-AF65-F5344CB8AC3E}">
        <p14:creationId xmlns:p14="http://schemas.microsoft.com/office/powerpoint/2010/main" val="16306162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614589"/>
          </a:xfrm>
        </p:spPr>
        <p:txBody>
          <a:bodyPr>
            <a:normAutofit fontScale="90000"/>
          </a:bodyPr>
          <a:lstStyle/>
          <a:p>
            <a:r>
              <a:rPr lang="sq-AL" sz="3100" b="1" dirty="0">
                <a:latin typeface="Arial" panose="020B0604020202020204" pitchFamily="34" charset="0"/>
                <a:cs typeface="Arial" panose="020B0604020202020204" pitchFamily="34" charset="0"/>
              </a:rPr>
              <a:t>3) Kriteret </a:t>
            </a:r>
            <a:r>
              <a:rPr lang="sq-AL" sz="3100" b="1" dirty="0" err="1">
                <a:latin typeface="Arial" panose="020B0604020202020204" pitchFamily="34" charset="0"/>
                <a:cs typeface="Arial" panose="020B0604020202020204" pitchFamily="34" charset="0"/>
              </a:rPr>
              <a:t>kontraktuale</a:t>
            </a:r>
            <a:r>
              <a:rPr lang="sq-AL" sz="3100" b="1" dirty="0">
                <a:latin typeface="Arial" panose="020B0604020202020204" pitchFamily="34" charset="0"/>
                <a:cs typeface="Arial" panose="020B0604020202020204" pitchFamily="34" charset="0"/>
              </a:rPr>
              <a:t> </a:t>
            </a:r>
            <a:br>
              <a:rPr lang="sq-AL" sz="2800" b="1" dirty="0">
                <a:solidFill>
                  <a:srgbClr val="002060"/>
                </a:solidFill>
              </a:rPr>
            </a:br>
            <a:endParaRPr lang="sq-AL" sz="2800" b="1" dirty="0">
              <a:solidFill>
                <a:srgbClr val="002060"/>
              </a:solidFill>
            </a:endParaRPr>
          </a:p>
        </p:txBody>
      </p:sp>
      <p:sp>
        <p:nvSpPr>
          <p:cNvPr id="3" name="Content Placeholder 2"/>
          <p:cNvSpPr>
            <a:spLocks noGrp="1"/>
          </p:cNvSpPr>
          <p:nvPr>
            <p:ph idx="1"/>
          </p:nvPr>
        </p:nvSpPr>
        <p:spPr>
          <a:xfrm>
            <a:off x="0" y="862147"/>
            <a:ext cx="12192000" cy="5682343"/>
          </a:xfrm>
        </p:spPr>
        <p:txBody>
          <a:bodyPr>
            <a:normAutofit/>
          </a:bodyPr>
          <a:lstStyle/>
          <a:p>
            <a:pPr marL="0" indent="0">
              <a:buNone/>
            </a:pPr>
            <a:r>
              <a:rPr lang="sq-AL" sz="2000" dirty="0">
                <a:latin typeface="Arial" panose="020B0604020202020204" pitchFamily="34" charset="0"/>
                <a:cs typeface="Arial" panose="020B0604020202020204" pitchFamily="34" charset="0"/>
              </a:rPr>
              <a:t>Kriteret </a:t>
            </a:r>
            <a:r>
              <a:rPr lang="sq-AL" sz="2000" dirty="0" err="1">
                <a:latin typeface="Arial" panose="020B0604020202020204" pitchFamily="34" charset="0"/>
                <a:cs typeface="Arial" panose="020B0604020202020204" pitchFamily="34" charset="0"/>
              </a:rPr>
              <a:t>kontraktuale</a:t>
            </a:r>
            <a:r>
              <a:rPr lang="sq-AL" sz="2000" dirty="0">
                <a:latin typeface="Arial" panose="020B0604020202020204" pitchFamily="34" charset="0"/>
                <a:cs typeface="Arial" panose="020B0604020202020204" pitchFamily="34" charset="0"/>
              </a:rPr>
              <a:t> i referohen mënyrës në të cilën do të kryhet kontrata (detyrimet </a:t>
            </a:r>
            <a:r>
              <a:rPr lang="sq-AL" sz="2000" dirty="0" err="1">
                <a:latin typeface="Arial" panose="020B0604020202020204" pitchFamily="34" charset="0"/>
                <a:cs typeface="Arial" panose="020B0604020202020204" pitchFamily="34" charset="0"/>
              </a:rPr>
              <a:t>kontraktuale</a:t>
            </a:r>
            <a:r>
              <a:rPr lang="sq-AL" sz="2000" dirty="0">
                <a:latin typeface="Arial" panose="020B0604020202020204" pitchFamily="34" charset="0"/>
                <a:cs typeface="Arial" panose="020B0604020202020204" pitchFamily="34" charset="0"/>
              </a:rPr>
              <a:t>), p.sh., afati për ekzekutimin e kontratës (përfundimi i punëve, dorëzimi i mallrave, etj.), përgjegjësia </a:t>
            </a:r>
            <a:r>
              <a:rPr lang="sq-AL" sz="2000" dirty="0" err="1">
                <a:latin typeface="Arial" panose="020B0604020202020204" pitchFamily="34" charset="0"/>
                <a:cs typeface="Arial" panose="020B0604020202020204" pitchFamily="34" charset="0"/>
              </a:rPr>
              <a:t>kontraktuale</a:t>
            </a:r>
            <a:r>
              <a:rPr lang="sq-AL" sz="2000" dirty="0">
                <a:latin typeface="Arial" panose="020B0604020202020204" pitchFamily="34" charset="0"/>
                <a:cs typeface="Arial" panose="020B0604020202020204" pitchFamily="34" charset="0"/>
              </a:rPr>
              <a:t>, etj. </a:t>
            </a:r>
          </a:p>
          <a:p>
            <a:pPr marL="0" indent="0">
              <a:buNone/>
            </a:pPr>
            <a:r>
              <a:rPr lang="sq-AL" sz="2000" dirty="0">
                <a:latin typeface="Arial" panose="020B0604020202020204" pitchFamily="34" charset="0"/>
                <a:cs typeface="Arial" panose="020B0604020202020204" pitchFamily="34" charset="0"/>
              </a:rPr>
              <a:t>Kriteri  </a:t>
            </a:r>
            <a:r>
              <a:rPr lang="sq-AL" sz="2000" dirty="0" err="1">
                <a:latin typeface="Arial" panose="020B0604020202020204" pitchFamily="34" charset="0"/>
                <a:cs typeface="Arial" panose="020B0604020202020204" pitchFamily="34" charset="0"/>
              </a:rPr>
              <a:t>kontraktual</a:t>
            </a:r>
            <a:r>
              <a:rPr lang="sq-AL" sz="2000" dirty="0">
                <a:latin typeface="Arial" panose="020B0604020202020204" pitchFamily="34" charset="0"/>
                <a:cs typeface="Arial" panose="020B0604020202020204" pitchFamily="34" charset="0"/>
              </a:rPr>
              <a:t> më i përdorur dhe sigurisht (për fat te keq ) me i keqpërdorur është afati për implementimin e kontratës.</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 Afati i përfundimit të kontratës në shumicën e rasteve duhet të jetë kusht dhe jo kriter për vlerësimin e tenderëve. </a:t>
            </a:r>
          </a:p>
          <a:p>
            <a:pPr marL="0" indent="0">
              <a:buNone/>
            </a:pPr>
            <a:r>
              <a:rPr lang="sq-AL" sz="2000" dirty="0">
                <a:latin typeface="Arial" panose="020B0604020202020204" pitchFamily="34" charset="0"/>
                <a:cs typeface="Arial" panose="020B0604020202020204" pitchFamily="34" charset="0"/>
              </a:rPr>
              <a:t>Ne rastet, kur shpejtësia e ekzekutimit është e konsiderueshme, nuk është e arsyeshme të heqësh dorë nga ky kriter, por zakonisht afatet shkurtohen aq shumë sa shkurtimi i mëtejshëm mund të ndikojë negativisht në cilësi.</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Nga ana tjetër, ky kriter shpesh zbatohet në atë mënyrë që të mos ketë ndikim në rezultatin e procedurës, pasi të gjithë </a:t>
            </a:r>
            <a:r>
              <a:rPr lang="sq-AL" sz="2000" dirty="0" err="1">
                <a:latin typeface="Arial" panose="020B0604020202020204" pitchFamily="34" charset="0"/>
                <a:cs typeface="Arial" panose="020B0604020202020204" pitchFamily="34" charset="0"/>
              </a:rPr>
              <a:t>kontraktorët</a:t>
            </a:r>
            <a:r>
              <a:rPr lang="sq-AL" sz="2000" dirty="0">
                <a:latin typeface="Arial" panose="020B0604020202020204" pitchFamily="34" charset="0"/>
                <a:cs typeface="Arial" panose="020B0604020202020204" pitchFamily="34" charset="0"/>
              </a:rPr>
              <a:t> ofrojnë periudhën optimale të shkurtimit. </a:t>
            </a:r>
          </a:p>
          <a:p>
            <a:pPr marL="0" indent="0">
              <a:buNone/>
            </a:pPr>
            <a:r>
              <a:rPr lang="sq-AL" sz="2000" dirty="0">
                <a:latin typeface="Arial" panose="020B0604020202020204" pitchFamily="34" charset="0"/>
                <a:cs typeface="Arial" panose="020B0604020202020204" pitchFamily="34" charset="0"/>
              </a:rPr>
              <a:t>Nëse AK përcakton një afat për ekzekutimin e kontratës, si kriter vlerësimi AK  duhet të sigurohet që </a:t>
            </a:r>
            <a:r>
              <a:rPr lang="sq-AL" sz="2000" dirty="0" err="1">
                <a:latin typeface="Arial" panose="020B0604020202020204" pitchFamily="34" charset="0"/>
                <a:cs typeface="Arial" panose="020B0604020202020204" pitchFamily="34" charset="0"/>
              </a:rPr>
              <a:t>kontraktori</a:t>
            </a:r>
            <a:r>
              <a:rPr lang="sq-AL" sz="2000" dirty="0">
                <a:latin typeface="Arial" panose="020B0604020202020204" pitchFamily="34" charset="0"/>
                <a:cs typeface="Arial" panose="020B0604020202020204" pitchFamily="34" charset="0"/>
              </a:rPr>
              <a:t> ta respektoj këtë afat. Kriteri i afatit te implementimit te kontratës (Plani dinamik) duhet të përdoret për të verifikuar respektimin e afatit te deklaruar. </a:t>
            </a:r>
            <a:endParaRPr lang="en-US" sz="2000" dirty="0">
              <a:latin typeface="Arial" panose="020B0604020202020204" pitchFamily="34" charset="0"/>
              <a:cs typeface="Arial" panose="020B0604020202020204" pitchFamily="34" charset="0"/>
            </a:endParaRPr>
          </a:p>
          <a:p>
            <a:pPr marL="0" indent="0">
              <a:buNone/>
            </a:pPr>
            <a:endParaRPr lang="sq-AL" dirty="0"/>
          </a:p>
        </p:txBody>
      </p:sp>
    </p:spTree>
    <p:extLst>
      <p:ext uri="{BB962C8B-B14F-4D97-AF65-F5344CB8AC3E}">
        <p14:creationId xmlns:p14="http://schemas.microsoft.com/office/powerpoint/2010/main" val="2887651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470898"/>
          </a:xfrm>
        </p:spPr>
        <p:txBody>
          <a:bodyPr>
            <a:normAutofit fontScale="90000"/>
          </a:bodyPr>
          <a:lstStyle/>
          <a:p>
            <a:br>
              <a:rPr lang="en-US" b="1" dirty="0"/>
            </a:br>
            <a:br>
              <a:rPr lang="en-US" b="1" dirty="0"/>
            </a:br>
            <a:r>
              <a:rPr lang="sq-AL" sz="3100" b="1" dirty="0">
                <a:solidFill>
                  <a:srgbClr val="002060"/>
                </a:solidFill>
                <a:latin typeface="Arial" panose="020B0604020202020204" pitchFamily="34" charset="0"/>
                <a:cs typeface="Arial" panose="020B0604020202020204" pitchFamily="34" charset="0"/>
              </a:rPr>
              <a:t>Kriteret e Qëndrueshme </a:t>
            </a:r>
            <a:br>
              <a:rPr lang="sq-AL" dirty="0"/>
            </a:br>
            <a:r>
              <a:rPr lang="sq-AL" b="1" dirty="0"/>
              <a:t> </a:t>
            </a:r>
            <a:br>
              <a:rPr lang="sq-AL" dirty="0"/>
            </a:br>
            <a:endParaRPr lang="sq-AL" sz="2800" dirty="0"/>
          </a:p>
        </p:txBody>
      </p:sp>
      <p:sp>
        <p:nvSpPr>
          <p:cNvPr id="3" name="Content Placeholder 2"/>
          <p:cNvSpPr>
            <a:spLocks noGrp="1"/>
          </p:cNvSpPr>
          <p:nvPr>
            <p:ph idx="1"/>
          </p:nvPr>
        </p:nvSpPr>
        <p:spPr>
          <a:xfrm>
            <a:off x="0" y="1172482"/>
            <a:ext cx="11262360" cy="5685518"/>
          </a:xfrm>
        </p:spPr>
        <p:txBody>
          <a:bodyPr>
            <a:normAutofit/>
          </a:bodyPr>
          <a:lstStyle/>
          <a:p>
            <a:pPr marL="0" indent="0">
              <a:buNone/>
            </a:pPr>
            <a:r>
              <a:rPr lang="en-US" sz="2000" b="1" dirty="0">
                <a:latin typeface="Arial" panose="020B0604020202020204" pitchFamily="34" charset="0"/>
                <a:cs typeface="Arial" panose="020B0604020202020204" pitchFamily="34" charset="0"/>
              </a:rPr>
              <a:t>1. </a:t>
            </a:r>
            <a:r>
              <a:rPr lang="sq-AL" sz="2000" b="1" dirty="0">
                <a:latin typeface="Arial" panose="020B0604020202020204" pitchFamily="34" charset="0"/>
                <a:cs typeface="Arial" panose="020B0604020202020204" pitchFamily="34" charset="0"/>
              </a:rPr>
              <a:t>Kriteret sociale </a:t>
            </a:r>
            <a:endParaRPr lang="sq-AL"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Gjatë zbatimit të prokurimit publik, njerëzit dhe grupet e pa favorizuara mund të mbështeten në një masë të caktuar. Pika fillestare për formulimin e kërkesave në këtë fushë është identifikimi i nevojave sociale dhe krahasimi i tyre me qëllimin e tenderit.</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Kriteret sociale mund të përfshijnë në veçanti: </a:t>
            </a:r>
          </a:p>
          <a:p>
            <a:pPr lvl="0" fontAlgn="base"/>
            <a:r>
              <a:rPr lang="sq-AL" sz="2000" dirty="0">
                <a:latin typeface="Arial" panose="020B0604020202020204" pitchFamily="34" charset="0"/>
                <a:cs typeface="Arial" panose="020B0604020202020204" pitchFamily="34" charset="0"/>
              </a:rPr>
              <a:t>Detyrim për të rekrutuar persona të papunë, dhe në veçanti persona të cilët nuk janë në  punë për një periudhë të gjatë; </a:t>
            </a:r>
          </a:p>
          <a:p>
            <a:pPr lvl="0" fontAlgn="base"/>
            <a:r>
              <a:rPr lang="sq-AL" sz="2000" dirty="0">
                <a:latin typeface="Arial" panose="020B0604020202020204" pitchFamily="34" charset="0"/>
                <a:cs typeface="Arial" panose="020B0604020202020204" pitchFamily="34" charset="0"/>
              </a:rPr>
              <a:t>Detyrim për të rekrutuar persona të </a:t>
            </a:r>
            <a:r>
              <a:rPr lang="sq-AL" sz="2000" dirty="0" err="1">
                <a:latin typeface="Arial" panose="020B0604020202020204" pitchFamily="34" charset="0"/>
                <a:cs typeface="Arial" panose="020B0604020202020204" pitchFamily="34" charset="0"/>
              </a:rPr>
              <a:t>hendikepuar</a:t>
            </a:r>
            <a:r>
              <a:rPr lang="sq-AL" sz="2000" dirty="0">
                <a:latin typeface="Arial" panose="020B0604020202020204" pitchFamily="34" charset="0"/>
                <a:cs typeface="Arial" panose="020B0604020202020204" pitchFamily="34" charset="0"/>
              </a:rPr>
              <a:t> dhe me aftësi të kufizuar; </a:t>
            </a:r>
          </a:p>
          <a:p>
            <a:pPr lvl="0" fontAlgn="base"/>
            <a:r>
              <a:rPr lang="sq-AL" sz="2000" dirty="0">
                <a:latin typeface="Arial" panose="020B0604020202020204" pitchFamily="34" charset="0"/>
                <a:cs typeface="Arial" panose="020B0604020202020204" pitchFamily="34" charset="0"/>
              </a:rPr>
              <a:t>Për të themeluar programe trajnimi për të papunët apo për të rinjtë gjatë zbatimit të kontratës; </a:t>
            </a:r>
          </a:p>
          <a:p>
            <a:pPr lvl="0" fontAlgn="base"/>
            <a:r>
              <a:rPr lang="sq-AL" sz="2000" dirty="0">
                <a:latin typeface="Arial" panose="020B0604020202020204" pitchFamily="34" charset="0"/>
                <a:cs typeface="Arial" panose="020B0604020202020204" pitchFamily="34" charset="0"/>
              </a:rPr>
              <a:t>Detyrim për të zbatuar, gjatë ekzekutimit të kontratës, masat që janë projektuar për të nxitur barazinë gjinore apo </a:t>
            </a:r>
            <a:r>
              <a:rPr lang="sq-AL" sz="2000" dirty="0" err="1">
                <a:latin typeface="Arial" panose="020B0604020202020204" pitchFamily="34" charset="0"/>
                <a:cs typeface="Arial" panose="020B0604020202020204" pitchFamily="34" charset="0"/>
              </a:rPr>
              <a:t>diversitetit</a:t>
            </a:r>
            <a:r>
              <a:rPr lang="sq-AL" sz="2000" dirty="0">
                <a:latin typeface="Arial" panose="020B0604020202020204" pitchFamily="34" charset="0"/>
                <a:cs typeface="Arial" panose="020B0604020202020204" pitchFamily="34" charset="0"/>
              </a:rPr>
              <a:t> mbi baza të tjera; apo </a:t>
            </a:r>
          </a:p>
          <a:p>
            <a:pPr lvl="0" fontAlgn="base"/>
            <a:r>
              <a:rPr lang="sq-AL" sz="2000" dirty="0">
                <a:latin typeface="Arial" panose="020B0604020202020204" pitchFamily="34" charset="0"/>
                <a:cs typeface="Arial" panose="020B0604020202020204" pitchFamily="34" charset="0"/>
              </a:rPr>
              <a:t>Detyrim për të qenë në përputhje me substancën e dispozitave të konventave themelore të ILO-së gjatë ekzekutimit të kontratës, nëse këto dispozita nuk janë zbatuar në ligjin </a:t>
            </a:r>
            <a:r>
              <a:rPr lang="sq-AL" sz="2000" dirty="0" err="1">
                <a:latin typeface="Arial" panose="020B0604020202020204" pitchFamily="34" charset="0"/>
                <a:cs typeface="Arial" panose="020B0604020202020204" pitchFamily="34" charset="0"/>
              </a:rPr>
              <a:t>respektiv</a:t>
            </a:r>
            <a:r>
              <a:rPr lang="sq-AL" sz="2000" dirty="0">
                <a:latin typeface="Arial" panose="020B0604020202020204" pitchFamily="34" charset="0"/>
                <a:cs typeface="Arial" panose="020B0604020202020204" pitchFamily="34" charset="0"/>
              </a:rPr>
              <a:t>. </a:t>
            </a:r>
          </a:p>
          <a:p>
            <a:r>
              <a:rPr lang="sq-AL" sz="2000" b="1" dirty="0">
                <a:latin typeface="Arial" panose="020B0604020202020204" pitchFamily="34" charset="0"/>
                <a:cs typeface="Arial" panose="020B0604020202020204" pitchFamily="34" charset="0"/>
              </a:rPr>
              <a:t>Klauzolat sociale (çmimi më i ulët)</a:t>
            </a:r>
            <a:r>
              <a:rPr lang="sq-AL" sz="2000" dirty="0">
                <a:latin typeface="Arial" panose="020B0604020202020204" pitchFamily="34" charset="0"/>
                <a:cs typeface="Arial" panose="020B0604020202020204" pitchFamily="34" charset="0"/>
              </a:rPr>
              <a:t>: ne ketë rast OE është i obliguar qe te plotësoj ketë kusht d.m.th. është kusht </a:t>
            </a:r>
            <a:r>
              <a:rPr lang="sq-AL" sz="2000" dirty="0" err="1">
                <a:latin typeface="Arial" panose="020B0604020202020204" pitchFamily="34" charset="0"/>
                <a:cs typeface="Arial" panose="020B0604020202020204" pitchFamily="34" charset="0"/>
              </a:rPr>
              <a:t>kontraktual</a:t>
            </a:r>
            <a:r>
              <a:rPr lang="sq-AL"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04411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640715"/>
          </a:xfrm>
        </p:spPr>
        <p:txBody>
          <a:bodyPr>
            <a:normAutofit/>
          </a:bodyPr>
          <a:lstStyle/>
          <a:p>
            <a:r>
              <a:rPr lang="sq-AL" sz="2800" b="1" dirty="0">
                <a:latin typeface="Arial" panose="020B0604020202020204" pitchFamily="34" charset="0"/>
                <a:cs typeface="Arial" panose="020B0604020202020204" pitchFamily="34" charset="0"/>
              </a:rPr>
              <a:t>Shembull:</a:t>
            </a:r>
          </a:p>
        </p:txBody>
      </p:sp>
      <p:sp>
        <p:nvSpPr>
          <p:cNvPr id="3" name="Content Placeholder 2"/>
          <p:cNvSpPr>
            <a:spLocks noGrp="1"/>
          </p:cNvSpPr>
          <p:nvPr>
            <p:ph idx="1"/>
          </p:nvPr>
        </p:nvSpPr>
        <p:spPr>
          <a:xfrm>
            <a:off x="104502" y="1175657"/>
            <a:ext cx="12087497" cy="5577840"/>
          </a:xfrm>
        </p:spPr>
        <p:txBody>
          <a:bodyPr>
            <a:normAutofit fontScale="77500" lnSpcReduction="20000"/>
          </a:bodyPr>
          <a:lstStyle/>
          <a:p>
            <a:pPr lvl="0" fontAlgn="base"/>
            <a:r>
              <a:rPr lang="sq-AL" dirty="0"/>
              <a:t>2% e shumës totale të kontratës duhet të ekzekutohet nga personat e papunë, me aftësi të kufizuar ose të </a:t>
            </a:r>
            <a:r>
              <a:rPr lang="sq-AL" dirty="0" err="1"/>
              <a:t>margjinalizuar</a:t>
            </a:r>
            <a:r>
              <a:rPr lang="sq-AL" dirty="0"/>
              <a:t> </a:t>
            </a:r>
            <a:r>
              <a:rPr lang="en-US" dirty="0"/>
              <a:t>.</a:t>
            </a:r>
            <a:endParaRPr lang="sq-AL" dirty="0"/>
          </a:p>
          <a:p>
            <a:r>
              <a:rPr lang="sq-AL" b="1" dirty="0"/>
              <a:t>Kriteret sociale (TEMF):</a:t>
            </a:r>
            <a:r>
              <a:rPr lang="sq-AL" dirty="0"/>
              <a:t> ne ketë rast OE merr pike shtese ne rast se propozon ekzekutimin e kontratës nga persona me aftësi te kufizuar. </a:t>
            </a:r>
          </a:p>
          <a:p>
            <a:pPr lvl="0" fontAlgn="base"/>
            <a:r>
              <a:rPr lang="sq-AL" b="1" dirty="0"/>
              <a:t>Shembull</a:t>
            </a:r>
            <a:r>
              <a:rPr lang="sq-AL" dirty="0"/>
              <a:t>: 2% (obligimi sipas kontratës) dhe pikë shtesë deri në 5% të shumës totale të kontratës nëse kontrata realizohet nga personat e papunë, me aftësi të kufizuar dhe të </a:t>
            </a:r>
            <a:r>
              <a:rPr lang="sq-AL" dirty="0" err="1"/>
              <a:t>margjinalizuar</a:t>
            </a:r>
            <a:r>
              <a:rPr lang="sq-AL" dirty="0"/>
              <a:t> </a:t>
            </a:r>
            <a:r>
              <a:rPr lang="en-US" dirty="0"/>
              <a:t>.</a:t>
            </a:r>
            <a:r>
              <a:rPr lang="sq-AL" dirty="0"/>
              <a:t> </a:t>
            </a:r>
          </a:p>
          <a:p>
            <a:pPr marL="0" indent="0">
              <a:buNone/>
            </a:pPr>
            <a:r>
              <a:rPr lang="en-US" b="1" dirty="0"/>
              <a:t>                                                               </a:t>
            </a:r>
          </a:p>
          <a:p>
            <a:pPr marL="0" indent="0">
              <a:buNone/>
            </a:pPr>
            <a:r>
              <a:rPr lang="en-US" b="1" dirty="0"/>
              <a:t>2.  </a:t>
            </a:r>
            <a:r>
              <a:rPr lang="sq-AL" b="1" dirty="0"/>
              <a:t>Kriteret Mjedisore </a:t>
            </a:r>
            <a:endParaRPr lang="en-US" b="1" dirty="0"/>
          </a:p>
          <a:p>
            <a:pPr marL="0" indent="0">
              <a:buNone/>
            </a:pPr>
            <a:endParaRPr lang="sq-AL" dirty="0"/>
          </a:p>
          <a:p>
            <a:pPr marL="0" indent="0">
              <a:buNone/>
            </a:pPr>
            <a:r>
              <a:rPr lang="sq-AL" sz="2600" dirty="0">
                <a:latin typeface="Arial" panose="020B0604020202020204" pitchFamily="34" charset="0"/>
                <a:cs typeface="Arial" panose="020B0604020202020204" pitchFamily="34" charset="0"/>
              </a:rPr>
              <a:t>Prokurimi publik nuk duhet të kontribuojë në degradimin e mjedisit natyror dhe duhet të promovohen metodat e prokurimit që kursejnë burimet natyrore dhe zbutin ndikimin në mjedisin natyror. Më poshtë janë disa kritere mjedisore që mund të përdoren: </a:t>
            </a:r>
          </a:p>
          <a:p>
            <a:pPr lvl="0" fontAlgn="base"/>
            <a:r>
              <a:rPr lang="sq-AL" sz="2600" dirty="0">
                <a:latin typeface="Arial" panose="020B0604020202020204" pitchFamily="34" charset="0"/>
                <a:cs typeface="Arial" panose="020B0604020202020204" pitchFamily="34" charset="0"/>
              </a:rPr>
              <a:t>minimizimi i konsumit të energjisë  </a:t>
            </a:r>
          </a:p>
          <a:p>
            <a:pPr lvl="0" fontAlgn="base"/>
            <a:r>
              <a:rPr lang="sq-AL" sz="2600" dirty="0">
                <a:latin typeface="Arial" panose="020B0604020202020204" pitchFamily="34" charset="0"/>
                <a:cs typeface="Arial" panose="020B0604020202020204" pitchFamily="34" charset="0"/>
              </a:rPr>
              <a:t>minimizimi i konsumit të energjisë elektrike, ngrohjes dhe gazit si dhe ujit nëpër ndërtesa </a:t>
            </a:r>
          </a:p>
          <a:p>
            <a:pPr lvl="0" fontAlgn="base"/>
            <a:r>
              <a:rPr lang="sq-AL" sz="2600" dirty="0">
                <a:latin typeface="Arial" panose="020B0604020202020204" pitchFamily="34" charset="0"/>
                <a:cs typeface="Arial" panose="020B0604020202020204" pitchFamily="34" charset="0"/>
              </a:rPr>
              <a:t>minimizimi i konsumit të karburantit nga automjetet </a:t>
            </a:r>
          </a:p>
          <a:p>
            <a:pPr lvl="0" fontAlgn="base"/>
            <a:r>
              <a:rPr lang="sq-AL" sz="2600" dirty="0">
                <a:latin typeface="Arial" panose="020B0604020202020204" pitchFamily="34" charset="0"/>
                <a:cs typeface="Arial" panose="020B0604020202020204" pitchFamily="34" charset="0"/>
              </a:rPr>
              <a:t>përdorimi i produkteve të </a:t>
            </a:r>
            <a:r>
              <a:rPr lang="sq-AL" sz="2600" dirty="0" err="1">
                <a:latin typeface="Arial" panose="020B0604020202020204" pitchFamily="34" charset="0"/>
                <a:cs typeface="Arial" panose="020B0604020202020204" pitchFamily="34" charset="0"/>
              </a:rPr>
              <a:t>riciklueshme</a:t>
            </a:r>
            <a:r>
              <a:rPr lang="sq-AL" sz="2600" dirty="0">
                <a:latin typeface="Arial" panose="020B0604020202020204" pitchFamily="34" charset="0"/>
                <a:cs typeface="Arial" panose="020B0604020202020204" pitchFamily="34" charset="0"/>
              </a:rPr>
              <a:t> ose të </a:t>
            </a:r>
            <a:r>
              <a:rPr lang="sq-AL" sz="2600" dirty="0" err="1">
                <a:latin typeface="Arial" panose="020B0604020202020204" pitchFamily="34" charset="0"/>
                <a:cs typeface="Arial" panose="020B0604020202020204" pitchFamily="34" charset="0"/>
              </a:rPr>
              <a:t>riciklueshme</a:t>
            </a:r>
            <a:r>
              <a:rPr lang="sq-AL" sz="2600" dirty="0">
                <a:latin typeface="Arial" panose="020B0604020202020204" pitchFamily="34" charset="0"/>
                <a:cs typeface="Arial" panose="020B0604020202020204" pitchFamily="34" charset="0"/>
              </a:rPr>
              <a:t> </a:t>
            </a:r>
          </a:p>
          <a:p>
            <a:pPr lvl="0" fontAlgn="base"/>
            <a:r>
              <a:rPr lang="sq-AL" sz="2600" dirty="0">
                <a:latin typeface="Arial" panose="020B0604020202020204" pitchFamily="34" charset="0"/>
                <a:cs typeface="Arial" panose="020B0604020202020204" pitchFamily="34" charset="0"/>
              </a:rPr>
              <a:t>zbatimin e shërbimeve dhe punimeve duke përdorur makineri dhe teknologji të kursimit të energjisë </a:t>
            </a:r>
            <a:r>
              <a:rPr lang="en-US" sz="2600" dirty="0">
                <a:latin typeface="Arial" panose="020B0604020202020204" pitchFamily="34" charset="0"/>
                <a:cs typeface="Arial" panose="020B0604020202020204" pitchFamily="34" charset="0"/>
              </a:rPr>
              <a:t>.</a:t>
            </a:r>
            <a:endParaRPr lang="sq-AL"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71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096206" cy="849721"/>
          </a:xfrm>
        </p:spPr>
        <p:txBody>
          <a:bodyPr>
            <a:normAutofit/>
          </a:bodyPr>
          <a:lstStyle/>
          <a:p>
            <a:r>
              <a:rPr lang="en-US" sz="2800" b="1" dirty="0">
                <a:latin typeface="Arial" panose="020B0604020202020204" pitchFamily="34" charset="0"/>
                <a:cs typeface="Arial" panose="020B0604020202020204" pitchFamily="34" charset="0"/>
              </a:rPr>
              <a:t>P</a:t>
            </a:r>
            <a:r>
              <a:rPr lang="sq-AL" sz="2800" b="1" dirty="0" err="1">
                <a:latin typeface="Arial" panose="020B0604020202020204" pitchFamily="34" charset="0"/>
                <a:cs typeface="Arial" panose="020B0604020202020204" pitchFamily="34" charset="0"/>
              </a:rPr>
              <a:t>arime</a:t>
            </a:r>
            <a:r>
              <a:rPr lang="en-US" sz="2800" b="1" dirty="0">
                <a:latin typeface="Arial" panose="020B0604020202020204" pitchFamily="34" charset="0"/>
                <a:cs typeface="Arial" panose="020B0604020202020204" pitchFamily="34" charset="0"/>
              </a:rPr>
              <a:t>t </a:t>
            </a:r>
            <a:r>
              <a:rPr lang="sq-AL" sz="2800" b="1" dirty="0">
                <a:latin typeface="Arial" panose="020B0604020202020204" pitchFamily="34" charset="0"/>
                <a:cs typeface="Arial" panose="020B0604020202020204" pitchFamily="34" charset="0"/>
              </a:rPr>
              <a:t>bazë të LPP</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së</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për</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vlerësim</a:t>
            </a:r>
            <a:r>
              <a:rPr lang="en-US" sz="2800" b="1" dirty="0">
                <a:latin typeface="Arial" panose="020B0604020202020204" pitchFamily="34" charset="0"/>
                <a:cs typeface="Arial" panose="020B0604020202020204" pitchFamily="34" charset="0"/>
              </a:rPr>
              <a:t> </a:t>
            </a:r>
            <a:endParaRPr lang="sq-AL"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463040"/>
            <a:ext cx="12192000" cy="4713923"/>
          </a:xfrm>
        </p:spPr>
        <p:txBody>
          <a:bodyPr>
            <a:normAutofit/>
          </a:bodyPr>
          <a:lstStyle/>
          <a:p>
            <a:pPr marL="0" indent="0">
              <a:buNone/>
            </a:pPr>
            <a:r>
              <a:rPr lang="en-US" sz="2000" b="1" dirty="0">
                <a:latin typeface="Arial" panose="020B0604020202020204" pitchFamily="34" charset="0"/>
                <a:cs typeface="Arial" panose="020B0604020202020204" pitchFamily="34" charset="0"/>
              </a:rPr>
              <a:t>                                                       </a:t>
            </a:r>
          </a:p>
          <a:p>
            <a:pPr marL="0" indent="0">
              <a:buNone/>
            </a:pPr>
            <a:r>
              <a:rPr lang="en-US" sz="2000" b="1" dirty="0">
                <a:latin typeface="Arial" panose="020B0604020202020204" pitchFamily="34" charset="0"/>
                <a:cs typeface="Arial" panose="020B0604020202020204" pitchFamily="34" charset="0"/>
              </a:rPr>
              <a:t> 3. </a:t>
            </a:r>
            <a:r>
              <a:rPr lang="sq-AL" sz="2000" b="1" dirty="0">
                <a:latin typeface="Arial" panose="020B0604020202020204" pitchFamily="34" charset="0"/>
                <a:cs typeface="Arial" panose="020B0604020202020204" pitchFamily="34" charset="0"/>
              </a:rPr>
              <a:t>Jo diskriminimi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457200" indent="-457200">
              <a:buFont typeface="+mj-lt"/>
              <a:buAutoNum type="alphaLcParenR"/>
            </a:pPr>
            <a:r>
              <a:rPr lang="sq-AL" sz="2000" dirty="0">
                <a:latin typeface="Arial" panose="020B0604020202020204" pitchFamily="34" charset="0"/>
                <a:cs typeface="Arial" panose="020B0604020202020204" pitchFamily="34" charset="0"/>
              </a:rPr>
              <a:t> Eliminimin e praktikave, kritereve, kërkesave dhe specifikimeve teknike që diskriminojnë në favor ose kundër një ose më shumë operatorëve ekonomik;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Të gjitha specifikimet teknike dhe të gjitha kërkesat për përzgjedhje dhe dhënie, duke përfshirë rëndësinë relative të secilës kërkesë dhe nen-kriter të tillë, si dhe metodat e përzgjedhjes dhe dhënies (vlerësimit) duhet të saktësohen në njoftimin e kontratës ose konkursit përkatës të projektimit, në ftesën për tender ose pjesëmarrje dhe/ose në dosjen e tenderit;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që asnjë kërkesë, kriter, specifikim që nuk është saktësuar, të mos përdoret në procesin e përzgjedhjes ose dhënies; dhe  </a:t>
            </a:r>
          </a:p>
          <a:p>
            <a:pPr marL="457200" lvl="0" indent="-457200" fontAlgn="base">
              <a:buFont typeface="+mj-lt"/>
              <a:buAutoNum type="alphaLcParenR"/>
            </a:pPr>
            <a:r>
              <a:rPr lang="sq-AL" sz="2000" dirty="0">
                <a:latin typeface="Arial" panose="020B0604020202020204" pitchFamily="34" charset="0"/>
                <a:cs typeface="Arial" panose="020B0604020202020204" pitchFamily="34" charset="0"/>
              </a:rPr>
              <a:t>që tenderi i zgjedhur të përputhet me të gjitha aspektet përmbajtjesore të kushteve, kritereve dhe specifikimeve përkatëse. </a:t>
            </a:r>
          </a:p>
        </p:txBody>
      </p:sp>
    </p:spTree>
    <p:extLst>
      <p:ext uri="{BB962C8B-B14F-4D97-AF65-F5344CB8AC3E}">
        <p14:creationId xmlns:p14="http://schemas.microsoft.com/office/powerpoint/2010/main" val="371005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732155"/>
          </a:xfrm>
        </p:spPr>
        <p:txBody>
          <a:bodyPr>
            <a:noAutofit/>
          </a:bodyPr>
          <a:lstStyle/>
          <a:p>
            <a:r>
              <a:rPr lang="sq-AL" sz="2800" b="1" dirty="0">
                <a:latin typeface="Arial" panose="020B0604020202020204" pitchFamily="34" charset="0"/>
                <a:cs typeface="Arial" panose="020B0604020202020204" pitchFamily="34" charset="0"/>
              </a:rPr>
              <a:t>Rrjedhimisht: </a:t>
            </a:r>
            <a:br>
              <a:rPr lang="sq-AL" sz="2800" b="1" dirty="0">
                <a:latin typeface="Arial" panose="020B0604020202020204" pitchFamily="34" charset="0"/>
                <a:cs typeface="Arial" panose="020B0604020202020204" pitchFamily="34" charset="0"/>
              </a:rPr>
            </a:br>
            <a:endParaRPr lang="sq-AL" sz="2800" b="1" dirty="0"/>
          </a:p>
        </p:txBody>
      </p:sp>
      <p:sp>
        <p:nvSpPr>
          <p:cNvPr id="3" name="Content Placeholder 2"/>
          <p:cNvSpPr>
            <a:spLocks noGrp="1"/>
          </p:cNvSpPr>
          <p:nvPr>
            <p:ph idx="1"/>
          </p:nvPr>
        </p:nvSpPr>
        <p:spPr>
          <a:xfrm>
            <a:off x="0" y="940526"/>
            <a:ext cx="12192000" cy="5917474"/>
          </a:xfrm>
        </p:spPr>
        <p:txBody>
          <a:bodyPr>
            <a:noAutofit/>
          </a:bodyPr>
          <a:lstStyle/>
          <a:p>
            <a:pPr lvl="0" fontAlgn="base"/>
            <a:r>
              <a:rPr lang="sq-AL" sz="2000" b="1" dirty="0">
                <a:latin typeface="Arial" panose="020B0604020202020204" pitchFamily="34" charset="0"/>
                <a:cs typeface="Arial" panose="020B0604020202020204" pitchFamily="34" charset="0"/>
              </a:rPr>
              <a:t>Rezultati nuk duhet të jetë arbitrar dhe diskriminues.</a:t>
            </a:r>
            <a:endParaRPr lang="en-US" sz="2000" b="1" dirty="0">
              <a:latin typeface="Arial" panose="020B0604020202020204" pitchFamily="34" charset="0"/>
              <a:cs typeface="Arial" panose="020B0604020202020204" pitchFamily="34" charset="0"/>
            </a:endParaRPr>
          </a:p>
          <a:p>
            <a:pPr marL="0" lvl="0" indent="0" fontAlgn="base">
              <a:buNone/>
            </a:pPr>
            <a:r>
              <a:rPr lang="sq-AL" sz="2000" dirty="0">
                <a:latin typeface="Arial" panose="020B0604020202020204" pitchFamily="34" charset="0"/>
                <a:cs typeface="Arial" panose="020B0604020202020204" pitchFamily="34" charset="0"/>
              </a:rPr>
              <a:t>Me </a:t>
            </a:r>
            <a:r>
              <a:rPr lang="sq-AL" sz="2000" dirty="0" err="1">
                <a:latin typeface="Arial" panose="020B0604020202020204" pitchFamily="34" charset="0"/>
                <a:cs typeface="Arial" panose="020B0604020202020204" pitchFamily="34" charset="0"/>
              </a:rPr>
              <a:t>diskrecionin</a:t>
            </a:r>
            <a:r>
              <a:rPr lang="sq-AL" sz="2000" dirty="0">
                <a:latin typeface="Arial" panose="020B0604020202020204" pitchFamily="34" charset="0"/>
                <a:cs typeface="Arial" panose="020B0604020202020204" pitchFamily="34" charset="0"/>
              </a:rPr>
              <a:t> e AK-së në përcaktimin e tyre, kriteret e vlerësimit (nuk do të kenë në asnjë rast </a:t>
            </a:r>
            <a:r>
              <a:rPr lang="sq-AL" sz="2000" b="1" dirty="0">
                <a:latin typeface="Arial" panose="020B0604020202020204" pitchFamily="34" charset="0"/>
                <a:cs typeface="Arial" panose="020B0604020202020204" pitchFamily="34" charset="0"/>
              </a:rPr>
              <a:t>efektin e dhënies së një lirie të pakufizuar sipas zgjedhjes së AK)</a:t>
            </a:r>
            <a:r>
              <a:rPr lang="sq-AL" sz="2000" dirty="0">
                <a:latin typeface="Arial" panose="020B0604020202020204" pitchFamily="34" charset="0"/>
                <a:cs typeface="Arial" panose="020B0604020202020204" pitchFamily="34" charset="0"/>
              </a:rPr>
              <a:t>. Përkufizimi i tyre në fakt duhet të sigurojë mundësinë e konkurrencës efektive, të mos krijojë efekte shtrembëruese dhe të mos lejojë asnjë avantazh për një konkurrent, duke respektuar një tjetër. </a:t>
            </a:r>
          </a:p>
          <a:p>
            <a:pPr lvl="0" fontAlgn="base"/>
            <a:r>
              <a:rPr lang="sq-AL" sz="2000" b="1" dirty="0">
                <a:latin typeface="Arial" panose="020B0604020202020204" pitchFamily="34" charset="0"/>
                <a:cs typeface="Arial" panose="020B0604020202020204" pitchFamily="34" charset="0"/>
              </a:rPr>
              <a:t>Të jenë te lidhura me objektin e kontratës</a:t>
            </a:r>
            <a:r>
              <a:rPr lang="sq-AL" sz="2000" dirty="0">
                <a:latin typeface="Arial" panose="020B0604020202020204" pitchFamily="34" charset="0"/>
                <a:cs typeface="Arial" panose="020B0604020202020204" pitchFamily="34" charset="0"/>
              </a:rPr>
              <a:t>. Kriteret e vlerësimit, do të konsiderohen të lidhura me objektin e kontratës kur ato kanë të bëjnë me punët, furnizimet ose shërbimet që do të ofrohen sipas asaj kontrate në çdo aspekt dhe në çdo fazë të ciklit të tyre jetësor, duke përfshirë faktorët e përfshirë në: </a:t>
            </a:r>
          </a:p>
          <a:p>
            <a:pPr lvl="1" fontAlgn="base"/>
            <a:r>
              <a:rPr lang="sq-AL" sz="2000" dirty="0">
                <a:latin typeface="Arial" panose="020B0604020202020204" pitchFamily="34" charset="0"/>
                <a:cs typeface="Arial" panose="020B0604020202020204" pitchFamily="34" charset="0"/>
              </a:rPr>
              <a:t>procesin specifik të prodhimit, ofrimit ose tregtimit të atyre punëve, furnizimeve ose shërbimeve; ose </a:t>
            </a:r>
          </a:p>
          <a:p>
            <a:pPr lvl="1" fontAlgn="base"/>
            <a:r>
              <a:rPr lang="sq-AL" sz="2000" dirty="0">
                <a:latin typeface="Arial" panose="020B0604020202020204" pitchFamily="34" charset="0"/>
                <a:cs typeface="Arial" panose="020B0604020202020204" pitchFamily="34" charset="0"/>
              </a:rPr>
              <a:t>një proces specifik për një fazë tjetër të ciklit të tyre jetësor, edhe kur faktorë të tillë nuk janë pjesë e substancës së tyre materiale.</a:t>
            </a:r>
            <a:endParaRPr lang="en-US" sz="2000" dirty="0">
              <a:latin typeface="Arial" panose="020B0604020202020204" pitchFamily="34" charset="0"/>
              <a:cs typeface="Arial" panose="020B0604020202020204" pitchFamily="34" charset="0"/>
            </a:endParaRPr>
          </a:p>
          <a:p>
            <a:pPr marL="0" indent="0" fontAlgn="base">
              <a:buNone/>
            </a:pPr>
            <a:r>
              <a:rPr lang="sq-AL" sz="2000" b="1" dirty="0">
                <a:latin typeface="Arial" panose="020B0604020202020204" pitchFamily="34" charset="0"/>
                <a:cs typeface="Arial" panose="020B0604020202020204" pitchFamily="34" charset="0"/>
              </a:rPr>
              <a:t>T</a:t>
            </a:r>
            <a:r>
              <a:rPr lang="en-US" sz="2000" b="1" dirty="0">
                <a:latin typeface="Arial" panose="020B0604020202020204" pitchFamily="34" charset="0"/>
                <a:cs typeface="Arial" panose="020B0604020202020204" pitchFamily="34" charset="0"/>
              </a:rPr>
              <a:t>ë</a:t>
            </a:r>
            <a:r>
              <a:rPr lang="sq-AL" sz="2000" b="1" dirty="0">
                <a:latin typeface="Arial" panose="020B0604020202020204" pitchFamily="34" charset="0"/>
                <a:cs typeface="Arial" panose="020B0604020202020204" pitchFamily="34" charset="0"/>
              </a:rPr>
              <a:t> jen</a:t>
            </a:r>
            <a:r>
              <a:rPr lang="en-US" sz="2000" b="1" dirty="0">
                <a:latin typeface="Arial" panose="020B0604020202020204" pitchFamily="34" charset="0"/>
                <a:cs typeface="Arial" panose="020B0604020202020204" pitchFamily="34" charset="0"/>
              </a:rPr>
              <a:t>ë</a:t>
            </a:r>
            <a:r>
              <a:rPr lang="sq-AL" sz="2000" b="1" dirty="0">
                <a:latin typeface="Arial" panose="020B0604020202020204" pitchFamily="34" charset="0"/>
                <a:cs typeface="Arial" panose="020B0604020202020204" pitchFamily="34" charset="0"/>
              </a:rPr>
              <a:t> objektive </a:t>
            </a:r>
            <a:r>
              <a:rPr lang="sq-AL" sz="2000" dirty="0">
                <a:latin typeface="Arial" panose="020B0604020202020204" pitchFamily="34" charset="0"/>
                <a:cs typeface="Arial" panose="020B0604020202020204" pitchFamily="34" charset="0"/>
              </a:rPr>
              <a:t>në masën më të madhe të mundshme. Kriteret e vlerësimit janë </a:t>
            </a:r>
            <a:r>
              <a:rPr lang="sq-AL" sz="2000" b="1" dirty="0">
                <a:latin typeface="Arial" panose="020B0604020202020204" pitchFamily="34" charset="0"/>
                <a:cs typeface="Arial" panose="020B0604020202020204" pitchFamily="34" charset="0"/>
              </a:rPr>
              <a:t>objektive </a:t>
            </a:r>
            <a:r>
              <a:rPr lang="sq-AL" sz="2000" dirty="0">
                <a:latin typeface="Arial" panose="020B0604020202020204" pitchFamily="34" charset="0"/>
                <a:cs typeface="Arial" panose="020B0604020202020204" pitchFamily="34" charset="0"/>
              </a:rPr>
              <a:t>kur pasqyrojnë elementë të pranishëm në tregun përkatës dhe të përshtatshme për të vënë të gjithë konkurrentët e pranishëm në treg në pozicionin për të dorëzuar një propozim.</a:t>
            </a:r>
            <a:endParaRPr lang="en-US" sz="2000" dirty="0">
              <a:latin typeface="Arial" panose="020B0604020202020204" pitchFamily="34" charset="0"/>
              <a:cs typeface="Arial" panose="020B0604020202020204" pitchFamily="34" charset="0"/>
            </a:endParaRPr>
          </a:p>
          <a:p>
            <a:pPr marL="0" indent="0" fontAlgn="base">
              <a:buNone/>
            </a:pPr>
            <a:r>
              <a:rPr lang="sq-AL" sz="2000" dirty="0">
                <a:latin typeface="Arial" panose="020B0604020202020204" pitchFamily="34" charset="0"/>
                <a:cs typeface="Arial" panose="020B0604020202020204" pitchFamily="34" charset="0"/>
              </a:rPr>
              <a:t>Rrjedhimisht, përkufizimi i tyre përfshin referencën ndaj specifikimeve që lejojnë që informacioni i ofruar nga ofertuesit të verifikohet në mënyrë efektive për të vlerësuar se sa mirë ofertat qe plotësojnë kriteret e dhënies së kontratës.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0772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562338"/>
          </a:xfrm>
        </p:spPr>
        <p:txBody>
          <a:bodyPr>
            <a:normAutofit/>
          </a:bodyPr>
          <a:lstStyle/>
          <a:p>
            <a:r>
              <a:rPr lang="en-US" sz="2800" b="1" dirty="0">
                <a:latin typeface="Arial" panose="020B0604020202020204" pitchFamily="34" charset="0"/>
                <a:cs typeface="Arial" panose="020B0604020202020204" pitchFamily="34" charset="0"/>
              </a:rPr>
              <a:t>P</a:t>
            </a:r>
            <a:r>
              <a:rPr lang="sq-AL" sz="2800" b="1" dirty="0" err="1">
                <a:latin typeface="Arial" panose="020B0604020202020204" pitchFamily="34" charset="0"/>
                <a:cs typeface="Arial" panose="020B0604020202020204" pitchFamily="34" charset="0"/>
              </a:rPr>
              <a:t>arime</a:t>
            </a:r>
            <a:r>
              <a:rPr lang="en-US" sz="2800" b="1" dirty="0">
                <a:latin typeface="Arial" panose="020B0604020202020204" pitchFamily="34" charset="0"/>
                <a:cs typeface="Arial" panose="020B0604020202020204" pitchFamily="34" charset="0"/>
              </a:rPr>
              <a:t>t </a:t>
            </a:r>
            <a:r>
              <a:rPr lang="sq-AL" sz="2800" b="1" dirty="0">
                <a:latin typeface="Arial" panose="020B0604020202020204" pitchFamily="34" charset="0"/>
                <a:cs typeface="Arial" panose="020B0604020202020204" pitchFamily="34" charset="0"/>
              </a:rPr>
              <a:t>bazë të LPP</a:t>
            </a:r>
            <a:r>
              <a:rPr lang="en-US" sz="2800" b="1" dirty="0">
                <a:latin typeface="Arial" panose="020B0604020202020204" pitchFamily="34" charset="0"/>
                <a:cs typeface="Arial" panose="020B0604020202020204" pitchFamily="34" charset="0"/>
              </a:rPr>
              <a:t> per </a:t>
            </a:r>
            <a:r>
              <a:rPr lang="en-US" sz="2800" b="1" dirty="0" err="1">
                <a:latin typeface="Arial" panose="020B0604020202020204" pitchFamily="34" charset="0"/>
                <a:cs typeface="Arial" panose="020B0604020202020204" pitchFamily="34" charset="0"/>
              </a:rPr>
              <a:t>vlersim</a:t>
            </a:r>
            <a:r>
              <a:rPr lang="en-US" sz="2800" b="1" dirty="0">
                <a:latin typeface="Arial" panose="020B0604020202020204" pitchFamily="34" charset="0"/>
                <a:cs typeface="Arial" panose="020B0604020202020204" pitchFamily="34" charset="0"/>
              </a:rPr>
              <a:t> </a:t>
            </a:r>
            <a:endParaRPr lang="sq-AL" sz="2800" dirty="0"/>
          </a:p>
        </p:txBody>
      </p:sp>
      <p:sp>
        <p:nvSpPr>
          <p:cNvPr id="3" name="Content Placeholder 2"/>
          <p:cNvSpPr>
            <a:spLocks noGrp="1"/>
          </p:cNvSpPr>
          <p:nvPr>
            <p:ph idx="1"/>
          </p:nvPr>
        </p:nvSpPr>
        <p:spPr>
          <a:xfrm>
            <a:off x="0" y="1449978"/>
            <a:ext cx="12192000" cy="5316582"/>
          </a:xfrm>
        </p:spPr>
        <p:txBody>
          <a:bodyPr>
            <a:normAutofit/>
          </a:bodyPr>
          <a:lstStyle/>
          <a:p>
            <a:pPr lvl="0" fontAlgn="base"/>
            <a:r>
              <a:rPr lang="sq-AL" sz="2200" b="1" dirty="0"/>
              <a:t>Ti referohen elementeve të matshëm. </a:t>
            </a:r>
            <a:r>
              <a:rPr lang="sq-AL" sz="2200" dirty="0"/>
              <a:t>Kriteret e vlerësimit do t'i referohen komponentëve të ofertës, të cilët janë të përshtatshëm për t'u shprehur me numra dhe në këtë mënyrë objektivisht të krahasueshme.</a:t>
            </a:r>
            <a:r>
              <a:rPr lang="sq-AL" sz="2200" b="1" dirty="0"/>
              <a:t> </a:t>
            </a:r>
            <a:r>
              <a:rPr lang="sq-AL" sz="2200" dirty="0"/>
              <a:t> </a:t>
            </a:r>
          </a:p>
          <a:p>
            <a:pPr lvl="0" fontAlgn="base"/>
            <a:r>
              <a:rPr lang="sq-AL" sz="2200" b="1" dirty="0"/>
              <a:t>Të jetë </a:t>
            </a:r>
            <a:r>
              <a:rPr lang="sq-AL" sz="2200" b="1" dirty="0" err="1"/>
              <a:t>jodiskriminuese</a:t>
            </a:r>
            <a:r>
              <a:rPr lang="sq-AL" sz="2200" dirty="0"/>
              <a:t>. Kriteret e vlerësimit nuk duhet të individualizohen që të paragjykojnë ose favorizojnë një konkurrent të caktuar të pranishëm në treg.  </a:t>
            </a:r>
          </a:p>
          <a:p>
            <a:pPr lvl="0" fontAlgn="base"/>
            <a:r>
              <a:rPr lang="sq-AL" sz="2200" b="1" dirty="0"/>
              <a:t>Të identifikohen dhe të përshkruhet qartë në dosjen e tenderit. </a:t>
            </a:r>
            <a:r>
              <a:rPr lang="sq-AL" sz="2200" dirty="0"/>
              <a:t>Kriteret e vlerësimit do të parashikohen në dosjen e tenderit dhe nuk lejohet ndryshimi apo zëvendësimi i asnjërës prej tyre pas publikimit të procedurës së tenderit. Ato duhet të shprehen (së bashku me peshat dhe formulën e përdorur për dhënien e pikëve) në mënyrë të qartë dhe të saktë në mënyrë që t'u mundësohet OE të dorëzojë oferta duke pasur njohuri të sakta për nevojat e AK-së dhe rregullat që do të zbatohen për vlerësimin e  një tenderi.</a:t>
            </a:r>
            <a:r>
              <a:rPr lang="sq-AL" sz="2200" b="1" dirty="0"/>
              <a:t> </a:t>
            </a:r>
            <a:r>
              <a:rPr lang="sq-AL" sz="2200" dirty="0"/>
              <a:t>Vetëm në këtë mënyrë garantohet </a:t>
            </a:r>
            <a:r>
              <a:rPr lang="sq-AL" sz="2200" dirty="0" err="1"/>
              <a:t>efektivisht</a:t>
            </a:r>
            <a:r>
              <a:rPr lang="sq-AL" sz="2200" dirty="0"/>
              <a:t> parimi i trajtimit të barabartë dhe transparencës së plotë. </a:t>
            </a:r>
          </a:p>
          <a:p>
            <a:r>
              <a:rPr lang="sq-AL" sz="2200" dirty="0"/>
              <a:t> </a:t>
            </a:r>
            <a:r>
              <a:rPr lang="sq-AL" sz="2200" b="1" dirty="0"/>
              <a:t>Të mos referohen ose të mbivendosen me kriteret e përzgjedhjes. </a:t>
            </a:r>
            <a:endParaRPr lang="sq-AL" sz="2200" dirty="0"/>
          </a:p>
          <a:p>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10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810532"/>
          </a:xfrm>
        </p:spPr>
        <p:txBody>
          <a:bodyPr>
            <a:normAutofit/>
          </a:bodyPr>
          <a:lstStyle/>
          <a:p>
            <a:r>
              <a:rPr lang="sq-AL" sz="2800" b="1" dirty="0">
                <a:solidFill>
                  <a:srgbClr val="002060"/>
                </a:solidFill>
                <a:latin typeface="Arial" panose="020B0604020202020204" pitchFamily="34" charset="0"/>
                <a:cs typeface="Arial" panose="020B0604020202020204" pitchFamily="34" charset="0"/>
              </a:rPr>
              <a:t>KRITERET E PËRZGJEDHJES dhe KRITERET E VLERËSIMIT </a:t>
            </a:r>
          </a:p>
        </p:txBody>
      </p:sp>
      <p:sp>
        <p:nvSpPr>
          <p:cNvPr id="3" name="Content Placeholder 2"/>
          <p:cNvSpPr>
            <a:spLocks noGrp="1"/>
          </p:cNvSpPr>
          <p:nvPr>
            <p:ph idx="1"/>
          </p:nvPr>
        </p:nvSpPr>
        <p:spPr>
          <a:xfrm>
            <a:off x="0" y="1332410"/>
            <a:ext cx="12192000" cy="5525589"/>
          </a:xfrm>
        </p:spPr>
        <p:txBody>
          <a:bodyPr>
            <a:normAutofit/>
          </a:bodyPr>
          <a:lstStyle/>
          <a:p>
            <a:pPr marL="0" indent="0">
              <a:buNone/>
            </a:pPr>
            <a:r>
              <a:rPr lang="sq-AL" sz="2000" dirty="0">
                <a:latin typeface="Arial" panose="020B0604020202020204" pitchFamily="34" charset="0"/>
                <a:cs typeface="Arial" panose="020B0604020202020204" pitchFamily="34" charset="0"/>
              </a:rPr>
              <a:t>Neni 52.4 i LPP-së parashikon se </a:t>
            </a:r>
            <a:r>
              <a:rPr lang="sq-AL" sz="2000" b="1" dirty="0">
                <a:latin typeface="Arial" panose="020B0604020202020204" pitchFamily="34" charset="0"/>
                <a:cs typeface="Arial" panose="020B0604020202020204" pitchFamily="34" charset="0"/>
              </a:rPr>
              <a:t>nuk lejohet asnjë mbivendosje </a:t>
            </a:r>
            <a:r>
              <a:rPr lang="sq-AL" sz="2000" dirty="0">
                <a:latin typeface="Arial" panose="020B0604020202020204" pitchFamily="34" charset="0"/>
                <a:cs typeface="Arial" panose="020B0604020202020204" pitchFamily="34" charset="0"/>
              </a:rPr>
              <a:t>ndërmjet </a:t>
            </a:r>
            <a:r>
              <a:rPr lang="sq-AL" sz="2000" b="1" dirty="0">
                <a:latin typeface="Arial" panose="020B0604020202020204" pitchFamily="34" charset="0"/>
                <a:cs typeface="Arial" panose="020B0604020202020204" pitchFamily="34" charset="0"/>
              </a:rPr>
              <a:t>kritereve të përzgjedhjes </a:t>
            </a:r>
            <a:r>
              <a:rPr lang="sq-AL" sz="2000" dirty="0">
                <a:latin typeface="Arial" panose="020B0604020202020204" pitchFamily="34" charset="0"/>
                <a:cs typeface="Arial" panose="020B0604020202020204" pitchFamily="34" charset="0"/>
              </a:rPr>
              <a:t>dhe </a:t>
            </a:r>
            <a:r>
              <a:rPr lang="sq-AL" sz="2000" b="1" dirty="0">
                <a:latin typeface="Arial" panose="020B0604020202020204" pitchFamily="34" charset="0"/>
                <a:cs typeface="Arial" panose="020B0604020202020204" pitchFamily="34" charset="0"/>
              </a:rPr>
              <a:t>kritereve të vlerësimit</a:t>
            </a:r>
            <a:r>
              <a:rPr lang="sq-AL" sz="2000" dirty="0">
                <a:latin typeface="Arial" panose="020B0604020202020204" pitchFamily="34" charset="0"/>
                <a:cs typeface="Arial" panose="020B0604020202020204" pitchFamily="34" charset="0"/>
              </a:rPr>
              <a:t>.   </a:t>
            </a:r>
          </a:p>
          <a:p>
            <a:pPr marL="0" indent="0">
              <a:buNone/>
            </a:pPr>
            <a:r>
              <a:rPr lang="sq-AL" sz="2000" dirty="0">
                <a:latin typeface="Arial" panose="020B0604020202020204" pitchFamily="34" charset="0"/>
                <a:cs typeface="Arial" panose="020B0604020202020204" pitchFamily="34" charset="0"/>
              </a:rPr>
              <a:t>Prandaj, </a:t>
            </a:r>
            <a:r>
              <a:rPr lang="sq-AL" sz="2000" b="1" dirty="0">
                <a:latin typeface="Arial" panose="020B0604020202020204" pitchFamily="34" charset="0"/>
                <a:cs typeface="Arial" panose="020B0604020202020204" pitchFamily="34" charset="0"/>
              </a:rPr>
              <a:t>kriteret e përzgjedhjes </a:t>
            </a:r>
            <a:r>
              <a:rPr lang="sq-AL" sz="2000" dirty="0">
                <a:latin typeface="Arial" panose="020B0604020202020204" pitchFamily="34" charset="0"/>
                <a:cs typeface="Arial" panose="020B0604020202020204" pitchFamily="34" charset="0"/>
              </a:rPr>
              <a:t>nuk mund të jenë objekt vlerësimi për dhënien e një kontrate publike.  </a:t>
            </a:r>
          </a:p>
          <a:p>
            <a:pPr marL="0" indent="0">
              <a:buNone/>
            </a:pPr>
            <a:r>
              <a:rPr lang="sq-AL" sz="2000" dirty="0">
                <a:latin typeface="Arial" panose="020B0604020202020204" pitchFamily="34" charset="0"/>
                <a:cs typeface="Arial" panose="020B0604020202020204" pitchFamily="34" charset="0"/>
              </a:rPr>
              <a:t>Rrjedhimisht, AK, në dosje të tenderit, do t'i kushtojnë vëmendje diferencës ndërmjet kritereve të përzgjedhjes dhe kritereve të shpërblimit, në mënyrë që të mos përdorin ato në vend të </a:t>
            </a:r>
            <a:r>
              <a:rPr lang="sq-AL" sz="2000" dirty="0" err="1">
                <a:latin typeface="Arial" panose="020B0604020202020204" pitchFamily="34" charset="0"/>
                <a:cs typeface="Arial" panose="020B0604020202020204" pitchFamily="34" charset="0"/>
              </a:rPr>
              <a:t>të</a:t>
            </a:r>
            <a:r>
              <a:rPr lang="sq-AL" sz="2000" dirty="0">
                <a:latin typeface="Arial" panose="020B0604020202020204" pitchFamily="34" charset="0"/>
                <a:cs typeface="Arial" panose="020B0604020202020204" pitchFamily="34" charset="0"/>
              </a:rPr>
              <a:t> tjerave.   </a:t>
            </a:r>
            <a:endParaRPr lang="en-US" sz="2000"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Veçanërisht: </a:t>
            </a:r>
            <a:endParaRPr lang="en-US" sz="2000" dirty="0">
              <a:latin typeface="Arial" panose="020B0604020202020204" pitchFamily="34" charset="0"/>
              <a:cs typeface="Arial" panose="020B0604020202020204" pitchFamily="34" charset="0"/>
            </a:endParaRPr>
          </a:p>
          <a:p>
            <a:r>
              <a:rPr lang="sq-AL" sz="2000" b="1" dirty="0">
                <a:latin typeface="Arial" panose="020B0604020202020204" pitchFamily="34" charset="0"/>
                <a:cs typeface="Arial" panose="020B0604020202020204" pitchFamily="34" charset="0"/>
              </a:rPr>
              <a:t>Kriteret e përzgjedhjes</a:t>
            </a:r>
            <a:r>
              <a:rPr lang="sq-AL" sz="2000" dirty="0">
                <a:latin typeface="Arial" panose="020B0604020202020204" pitchFamily="34" charset="0"/>
                <a:cs typeface="Arial" panose="020B0604020202020204" pitchFamily="34" charset="0"/>
              </a:rPr>
              <a:t> i referohet kapaciteteve profesionale, teknike dhe financiare të OE, ashtu siç parashikohet në nenin 51 të LPP-së. Ato përdoren për të vlerësuar përshtatshmërinë e operatorëve ekonomikë për të marrë pjesë në një procedurë tenderimi dhe për këtë arsye duhet t'u referohen ekskluzivisht kushteve personale të </a:t>
            </a:r>
            <a:r>
              <a:rPr lang="sq-AL" sz="2000" dirty="0" err="1">
                <a:latin typeface="Arial" panose="020B0604020202020204" pitchFamily="34" charset="0"/>
                <a:cs typeface="Arial" panose="020B0604020202020204" pitchFamily="34" charset="0"/>
              </a:rPr>
              <a:t>pranueshmërisë</a:t>
            </a:r>
            <a:r>
              <a:rPr lang="sq-AL" sz="2000" dirty="0">
                <a:latin typeface="Arial" panose="020B0604020202020204" pitchFamily="34" charset="0"/>
                <a:cs typeface="Arial" panose="020B0604020202020204" pitchFamily="34" charset="0"/>
              </a:rPr>
              <a:t> dhe kapacitetit të OE përkatëse (në kuptimin, siç u tha më lart, të kapaciteteve profesionale, teknike dhe financiare). </a:t>
            </a:r>
          </a:p>
          <a:p>
            <a:r>
              <a:rPr lang="sq-AL" sz="2000" b="1" dirty="0">
                <a:latin typeface="Arial" panose="020B0604020202020204" pitchFamily="34" charset="0"/>
                <a:cs typeface="Arial" panose="020B0604020202020204" pitchFamily="34" charset="0"/>
              </a:rPr>
              <a:t>Kriteret e vlerësimit </a:t>
            </a:r>
            <a:r>
              <a:rPr lang="sq-AL" sz="2000" dirty="0">
                <a:latin typeface="Arial" panose="020B0604020202020204" pitchFamily="34" charset="0"/>
                <a:cs typeface="Arial" panose="020B0604020202020204" pitchFamily="34" charset="0"/>
              </a:rPr>
              <a:t>synojnë ekskluzivisht vlerësimin e ofertave të paraqitura për dhënien e kontratës dhe për këtë arsye duhet t'u referohen ekskluzivisht elementeve specifike të ofertës (dhe jo të operatorëve ekonomikë) në lidhje me projektin që do të realizohet. Për rrjedhojë, parimi i përgjithshëm, i parashikuar nga neni 52.2 i LPP-së, që parashikon se kriteret e vlerësimit duhet të jenë të lidhura ngushtë me objektin dhe zbatimin e kontratës.  </a:t>
            </a:r>
          </a:p>
          <a:p>
            <a:endParaRPr lang="sq-AL" sz="2000" dirty="0"/>
          </a:p>
        </p:txBody>
      </p:sp>
    </p:spTree>
    <p:extLst>
      <p:ext uri="{BB962C8B-B14F-4D97-AF65-F5344CB8AC3E}">
        <p14:creationId xmlns:p14="http://schemas.microsoft.com/office/powerpoint/2010/main" val="373609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1353800" cy="627652"/>
          </a:xfrm>
        </p:spPr>
        <p:txBody>
          <a:bodyPr>
            <a:normAutofit/>
          </a:bodyPr>
          <a:lstStyle/>
          <a:p>
            <a:r>
              <a:rPr lang="sq-AL" sz="2800" b="1" dirty="0">
                <a:solidFill>
                  <a:srgbClr val="002060"/>
                </a:solidFill>
                <a:latin typeface="Arial" panose="020B0604020202020204" pitchFamily="34" charset="0"/>
                <a:cs typeface="Arial" panose="020B0604020202020204" pitchFamily="34" charset="0"/>
              </a:rPr>
              <a:t>KRITERET E PËRZGJEDHJES dhe KRITERET E VLERËSIMIT </a:t>
            </a:r>
            <a:endParaRPr lang="sq-AL" sz="2800" dirty="0">
              <a:solidFill>
                <a:srgbClr val="002060"/>
              </a:solidFill>
            </a:endParaRPr>
          </a:p>
        </p:txBody>
      </p:sp>
      <p:sp>
        <p:nvSpPr>
          <p:cNvPr id="3" name="Content Placeholder 2"/>
          <p:cNvSpPr>
            <a:spLocks noGrp="1"/>
          </p:cNvSpPr>
          <p:nvPr>
            <p:ph idx="1"/>
          </p:nvPr>
        </p:nvSpPr>
        <p:spPr>
          <a:xfrm>
            <a:off x="0" y="1175656"/>
            <a:ext cx="12192000" cy="5682343"/>
          </a:xfrm>
        </p:spPr>
        <p:txBody>
          <a:bodyPr>
            <a:normAutofit/>
          </a:bodyPr>
          <a:lstStyle/>
          <a:p>
            <a:pPr marL="0" indent="0">
              <a:buNone/>
            </a:pPr>
            <a:r>
              <a:rPr lang="sq-AL" sz="2000" b="1" dirty="0">
                <a:latin typeface="Arial" panose="020B0604020202020204" pitchFamily="34" charset="0"/>
                <a:cs typeface="Arial" panose="020B0604020202020204" pitchFamily="34" charset="0"/>
              </a:rPr>
              <a:t>Si përfundim</a:t>
            </a:r>
            <a:r>
              <a:rPr lang="sq-AL" sz="2000" dirty="0">
                <a:latin typeface="Arial" panose="020B0604020202020204" pitchFamily="34" charset="0"/>
                <a:cs typeface="Arial" panose="020B0604020202020204" pitchFamily="34" charset="0"/>
              </a:rPr>
              <a:t>, AK-të nuk duhet të ngatërrojnë kriteret e përzgjedhjes dhe kriteret e vlerësimit, duke pasur parasysh se të parat i referohen elementeve subjektive të konkurrentit, të dytat në elementë objektivë të kontratës, të cilat mund të përfshijnë vlerësimin e elementeve të konkurrentit, por pikërisht aty ku ndërlidhet me ekzekutimin e thjeshtë të kontratës.  </a:t>
            </a:r>
          </a:p>
          <a:p>
            <a:pPr marL="0" indent="0">
              <a:buNone/>
            </a:pPr>
            <a:r>
              <a:rPr lang="sq-AL" sz="2000" dirty="0">
                <a:latin typeface="Arial" panose="020B0604020202020204" pitchFamily="34" charset="0"/>
                <a:cs typeface="Arial" panose="020B0604020202020204" pitchFamily="34" charset="0"/>
              </a:rPr>
              <a:t>Për shembull, përvoja e mëparshme e operatorit ekonomik me një kontratë të ngjashme nuk duhet të përdoret si kriter shpërblimi, pasi lidhet me përshtatshmërinë e tij të përgjithshme për të zbatuar kontratën. Rrjedhimisht, ai duhet të vlerësohet në fazën e kualifikimit, jo në fazën e shpërblimit.  </a:t>
            </a:r>
            <a:endParaRPr lang="en-US" sz="2000" dirty="0">
              <a:latin typeface="Arial" panose="020B0604020202020204" pitchFamily="34" charset="0"/>
              <a:cs typeface="Arial" panose="020B0604020202020204" pitchFamily="34" charset="0"/>
            </a:endParaRPr>
          </a:p>
          <a:p>
            <a:pPr marL="0" indent="0">
              <a:buNone/>
            </a:pPr>
            <a:endParaRPr lang="sq-AL" sz="2000" dirty="0">
              <a:latin typeface="Arial" panose="020B0604020202020204" pitchFamily="34" charset="0"/>
              <a:cs typeface="Arial" panose="020B0604020202020204" pitchFamily="34" charset="0"/>
            </a:endParaRPr>
          </a:p>
          <a:p>
            <a:r>
              <a:rPr lang="sq-AL" sz="2000" b="1" dirty="0">
                <a:latin typeface="Arial" panose="020B0604020202020204" pitchFamily="34" charset="0"/>
                <a:cs typeface="Arial" panose="020B0604020202020204" pitchFamily="34" charset="0"/>
              </a:rPr>
              <a:t>Llojet e kritereve të vlerësimit. </a:t>
            </a: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sq-AL" sz="2000" dirty="0">
                <a:latin typeface="Arial" panose="020B0604020202020204" pitchFamily="34" charset="0"/>
                <a:cs typeface="Arial" panose="020B0604020202020204" pitchFamily="34" charset="0"/>
              </a:rPr>
              <a:t>Sipas natyrës së tyre dhe përbërësit të ofertës ku aderojnë, kriteret e vlerësimit ndahen si më poshtë: </a:t>
            </a:r>
          </a:p>
          <a:p>
            <a:pPr marL="457200" lvl="0" indent="-457200" fontAlgn="base">
              <a:buFont typeface="+mj-lt"/>
              <a:buAutoNum type="arabicPeriod"/>
            </a:pPr>
            <a:r>
              <a:rPr lang="sq-AL" sz="2000" b="1" dirty="0">
                <a:latin typeface="Arial" panose="020B0604020202020204" pitchFamily="34" charset="0"/>
                <a:cs typeface="Arial" panose="020B0604020202020204" pitchFamily="34" charset="0"/>
              </a:rPr>
              <a:t>Kritere që nuk ndërlidhen  me koston </a:t>
            </a:r>
            <a:r>
              <a:rPr lang="sq-AL" sz="2000" dirty="0">
                <a:latin typeface="Arial" panose="020B0604020202020204" pitchFamily="34" charset="0"/>
                <a:cs typeface="Arial" panose="020B0604020202020204" pitchFamily="34" charset="0"/>
              </a:rPr>
              <a:t>, normalisht duke iu referuar </a:t>
            </a:r>
            <a:r>
              <a:rPr lang="sq-AL" sz="2000" b="1" dirty="0">
                <a:latin typeface="Arial" panose="020B0604020202020204" pitchFamily="34" charset="0"/>
                <a:cs typeface="Arial" panose="020B0604020202020204" pitchFamily="34" charset="0"/>
              </a:rPr>
              <a:t>elementeve të ofertës teknike </a:t>
            </a:r>
            <a:r>
              <a:rPr lang="sq-AL" sz="2000" dirty="0">
                <a:latin typeface="Arial" panose="020B0604020202020204" pitchFamily="34" charset="0"/>
                <a:cs typeface="Arial" panose="020B0604020202020204" pitchFamily="34" charset="0"/>
              </a:rPr>
              <a:t>dhe që lidhen me cilësinë, mjedisin dhe aspektet sociale </a:t>
            </a:r>
            <a:r>
              <a:rPr lang="sq-AL" sz="2000" b="1" dirty="0">
                <a:latin typeface="Arial" panose="020B0604020202020204" pitchFamily="34" charset="0"/>
                <a:cs typeface="Arial" panose="020B0604020202020204" pitchFamily="34" charset="0"/>
              </a:rPr>
              <a:t>(kriteret cilësore)</a:t>
            </a:r>
            <a:r>
              <a:rPr lang="sq-AL" sz="2000" dirty="0">
                <a:latin typeface="Arial" panose="020B0604020202020204" pitchFamily="34" charset="0"/>
                <a:cs typeface="Arial" panose="020B0604020202020204" pitchFamily="34" charset="0"/>
              </a:rPr>
              <a:t> </a:t>
            </a:r>
          </a:p>
          <a:p>
            <a:pPr marL="457200" lvl="0" indent="-457200" fontAlgn="base">
              <a:buFont typeface="+mj-lt"/>
              <a:buAutoNum type="arabicPeriod"/>
            </a:pPr>
            <a:r>
              <a:rPr lang="sq-AL" sz="2000" b="1" dirty="0">
                <a:latin typeface="Arial" panose="020B0604020202020204" pitchFamily="34" charset="0"/>
                <a:cs typeface="Arial" panose="020B0604020202020204" pitchFamily="34" charset="0"/>
              </a:rPr>
              <a:t>Kritere qe ndërlidhen me koston </a:t>
            </a:r>
            <a:r>
              <a:rPr lang="sq-AL" sz="2000" dirty="0">
                <a:latin typeface="Arial" panose="020B0604020202020204" pitchFamily="34" charset="0"/>
                <a:cs typeface="Arial" panose="020B0604020202020204" pitchFamily="34" charset="0"/>
              </a:rPr>
              <a:t>, normalisht duke iu referuar </a:t>
            </a:r>
            <a:r>
              <a:rPr lang="sq-AL" sz="2000" b="1" dirty="0">
                <a:latin typeface="Arial" panose="020B0604020202020204" pitchFamily="34" charset="0"/>
                <a:cs typeface="Arial" panose="020B0604020202020204" pitchFamily="34" charset="0"/>
              </a:rPr>
              <a:t>elementeve të ofertës financiare </a:t>
            </a:r>
            <a:r>
              <a:rPr lang="sq-AL" sz="2000" dirty="0">
                <a:latin typeface="Arial" panose="020B0604020202020204" pitchFamily="34" charset="0"/>
                <a:cs typeface="Arial" panose="020B0604020202020204" pitchFamily="34" charset="0"/>
              </a:rPr>
              <a:t>dhe që lidhen me çmimin dhe kostot </a:t>
            </a:r>
            <a:r>
              <a:rPr lang="sq-AL" sz="2000" b="1" dirty="0">
                <a:latin typeface="Arial" panose="020B0604020202020204" pitchFamily="34" charset="0"/>
                <a:cs typeface="Arial" panose="020B0604020202020204" pitchFamily="34" charset="0"/>
              </a:rPr>
              <a:t>(kriteret sasiore).</a:t>
            </a:r>
            <a:r>
              <a:rPr lang="sq-AL"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endParaRPr lang="sq-A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64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6626</Words>
  <Application>Microsoft Office PowerPoint</Application>
  <PresentationFormat>Widescreen</PresentationFormat>
  <Paragraphs>614</Paragraphs>
  <Slides>43</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Arial</vt:lpstr>
      <vt:lpstr>Calibri</vt:lpstr>
      <vt:lpstr>Calibri Light</vt:lpstr>
      <vt:lpstr>Cambria</vt:lpstr>
      <vt:lpstr>Garamond</vt:lpstr>
      <vt:lpstr>Times New Roman</vt:lpstr>
      <vt:lpstr>Verdana</vt:lpstr>
      <vt:lpstr>Wingdings</vt:lpstr>
      <vt:lpstr>Office Theme</vt:lpstr>
      <vt:lpstr>Document</vt:lpstr>
      <vt:lpstr>PowerPoint Presentation</vt:lpstr>
      <vt:lpstr>PowerPoint Presentation</vt:lpstr>
      <vt:lpstr>PËRCAKTIMI I KRITEREVE TË VLERËSIMIT </vt:lpstr>
      <vt:lpstr>Parimet bazë të LPP-së, për vlerësim </vt:lpstr>
      <vt:lpstr>Parimet bazë të LPP-së për vlerësim </vt:lpstr>
      <vt:lpstr>Rrjedhimisht:  </vt:lpstr>
      <vt:lpstr>Parimet bazë të LPP per vlersim </vt:lpstr>
      <vt:lpstr>KRITERET E PËRZGJEDHJES dhe KRITERET E VLERËSIMIT </vt:lpstr>
      <vt:lpstr>KRITERET E PËRZGJEDHJES dhe KRITERET E VLERËSIMIT </vt:lpstr>
      <vt:lpstr> Kriteret që nuk ndërlidhen me koston mund t'i referohen aspektit të mëposhtëm të kontratës:  </vt:lpstr>
      <vt:lpstr> Shembuj të kritereve të ndërlidhura me koston:  </vt:lpstr>
      <vt:lpstr> Shembuj të kritereve të ndërlidhura me koston:  </vt:lpstr>
      <vt:lpstr>PËRCAKTIMI I PIKËS MAKSIMALE QË DO TI CAKTOHET SECILIT  KRITER TË VLERËSIMIT, duke specifikuar metodën e atribuimit (shpërndarjes) </vt:lpstr>
      <vt:lpstr>Llojet e kritereve të shpërblimit </vt:lpstr>
      <vt:lpstr>Kriteret e shpërblimit</vt:lpstr>
      <vt:lpstr>Kriteret e shpërblimit</vt:lpstr>
      <vt:lpstr>Kriteret cilësore </vt:lpstr>
      <vt:lpstr>Kriteret cilësore </vt:lpstr>
      <vt:lpstr>Shembull i prokurimit për Furnizime - Blerja dhe instalimi i aparaturës radiologjike XRY  </vt:lpstr>
      <vt:lpstr>PowerPoint Presentation</vt:lpstr>
      <vt:lpstr>  Vlerësimi :   </vt:lpstr>
      <vt:lpstr>PowerPoint Presentation</vt:lpstr>
      <vt:lpstr>PowerPoint Presentation</vt:lpstr>
      <vt:lpstr>PowerPoint Presentation</vt:lpstr>
      <vt:lpstr>Shembull për Furnizim me Kamionçinë </vt:lpstr>
      <vt:lpstr>PowerPoint Presentation</vt:lpstr>
      <vt:lpstr>PowerPoint Presentation</vt:lpstr>
      <vt:lpstr>PowerPoint Presentation</vt:lpstr>
      <vt:lpstr>PowerPoint Presentation</vt:lpstr>
      <vt:lpstr>PowerPoint Presentation</vt:lpstr>
      <vt:lpstr>PowerPoint Presentation</vt:lpstr>
      <vt:lpstr>Shërbimet e konsulences </vt:lpstr>
      <vt:lpstr>PowerPoint Presentation</vt:lpstr>
      <vt:lpstr>PowerPoint Presentation</vt:lpstr>
      <vt:lpstr>PowerPoint Presentation</vt:lpstr>
      <vt:lpstr> Shembull: Vlerësimi i kombinuar në shërbime të konsulences   </vt:lpstr>
      <vt:lpstr>Kontratat për punë </vt:lpstr>
      <vt:lpstr> Shembull i prokurimit për Pune: Ndërtimi i rrugës “X”  </vt:lpstr>
      <vt:lpstr> Shembull i prokurimit për Pune: Ndërtimi i tregut të gjelbërt  </vt:lpstr>
      <vt:lpstr>Shembull i nën kritereve:</vt:lpstr>
      <vt:lpstr>3) Kriteret kontraktuale  </vt:lpstr>
      <vt:lpstr>  Kriteret e Qëndrueshme    </vt:lpstr>
      <vt:lpstr>Shembull: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Ilirk</dc:creator>
  <cp:lastModifiedBy>Sanije Kelmendi</cp:lastModifiedBy>
  <cp:revision>44</cp:revision>
  <dcterms:created xsi:type="dcterms:W3CDTF">2023-09-25T10:08:00Z</dcterms:created>
  <dcterms:modified xsi:type="dcterms:W3CDTF">2024-04-22T09:48:53Z</dcterms:modified>
</cp:coreProperties>
</file>