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390" r:id="rId2"/>
    <p:sldId id="257" r:id="rId3"/>
    <p:sldId id="369" r:id="rId4"/>
    <p:sldId id="259" r:id="rId5"/>
    <p:sldId id="262" r:id="rId6"/>
    <p:sldId id="263" r:id="rId7"/>
    <p:sldId id="371" r:id="rId8"/>
    <p:sldId id="373" r:id="rId9"/>
    <p:sldId id="374" r:id="rId10"/>
    <p:sldId id="424" r:id="rId11"/>
    <p:sldId id="462" r:id="rId12"/>
    <p:sldId id="433" r:id="rId13"/>
    <p:sldId id="401" r:id="rId14"/>
    <p:sldId id="394" r:id="rId15"/>
    <p:sldId id="457" r:id="rId16"/>
    <p:sldId id="397" r:id="rId17"/>
    <p:sldId id="398" r:id="rId18"/>
    <p:sldId id="272" r:id="rId19"/>
    <p:sldId id="377" r:id="rId20"/>
    <p:sldId id="274" r:id="rId21"/>
    <p:sldId id="378" r:id="rId22"/>
    <p:sldId id="356" r:id="rId23"/>
    <p:sldId id="275" r:id="rId24"/>
    <p:sldId id="276" r:id="rId25"/>
    <p:sldId id="420" r:id="rId26"/>
    <p:sldId id="421" r:id="rId27"/>
    <p:sldId id="419" r:id="rId28"/>
    <p:sldId id="279" r:id="rId29"/>
    <p:sldId id="280" r:id="rId30"/>
    <p:sldId id="281" r:id="rId31"/>
    <p:sldId id="381" r:id="rId32"/>
    <p:sldId id="346" r:id="rId33"/>
    <p:sldId id="282" r:id="rId34"/>
    <p:sldId id="423" r:id="rId35"/>
    <p:sldId id="285" r:id="rId36"/>
    <p:sldId id="286" r:id="rId37"/>
    <p:sldId id="287" r:id="rId38"/>
    <p:sldId id="288" r:id="rId39"/>
    <p:sldId id="290" r:id="rId40"/>
    <p:sldId id="293" r:id="rId41"/>
    <p:sldId id="294" r:id="rId42"/>
    <p:sldId id="296" r:id="rId43"/>
    <p:sldId id="297" r:id="rId44"/>
    <p:sldId id="298" r:id="rId45"/>
    <p:sldId id="386" r:id="rId46"/>
    <p:sldId id="464" r:id="rId47"/>
    <p:sldId id="465" r:id="rId48"/>
    <p:sldId id="461" r:id="rId49"/>
    <p:sldId id="302" r:id="rId50"/>
    <p:sldId id="317" r:id="rId51"/>
    <p:sldId id="318" r:id="rId52"/>
    <p:sldId id="432" r:id="rId53"/>
    <p:sldId id="434" r:id="rId54"/>
    <p:sldId id="435" r:id="rId55"/>
    <p:sldId id="436" r:id="rId56"/>
    <p:sldId id="437" r:id="rId57"/>
    <p:sldId id="438" r:id="rId58"/>
    <p:sldId id="439" r:id="rId59"/>
    <p:sldId id="440" r:id="rId60"/>
    <p:sldId id="441" r:id="rId61"/>
    <p:sldId id="453" r:id="rId62"/>
    <p:sldId id="454" r:id="rId63"/>
    <p:sldId id="456" r:id="rId64"/>
    <p:sldId id="463" r:id="rId65"/>
    <p:sldId id="391" r:id="rId66"/>
  </p:sldIdLst>
  <p:sldSz cx="9144000" cy="6858000" type="screen4x3"/>
  <p:notesSz cx="6881813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FF9393"/>
    <a:srgbClr val="FFCC00"/>
    <a:srgbClr val="FF9900"/>
    <a:srgbClr val="3399FF"/>
    <a:srgbClr val="6699FF"/>
    <a:srgbClr val="59D8D5"/>
    <a:srgbClr val="E5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41" autoAdjust="0"/>
    <p:restoredTop sz="94343" autoAdjust="0"/>
  </p:normalViewPr>
  <p:slideViewPr>
    <p:cSldViewPr>
      <p:cViewPr varScale="1">
        <p:scale>
          <a:sx n="107" d="100"/>
          <a:sy n="107" d="100"/>
        </p:scale>
        <p:origin x="23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76FFDB-9E7C-46B7-80CC-B87C3EC0B28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58618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416425"/>
            <a:ext cx="5507037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noProof="0"/>
              <a:t>Click to edit Master text styles</a:t>
            </a:r>
          </a:p>
          <a:p>
            <a:pPr lvl="1"/>
            <a:r>
              <a:rPr lang="el-GR" altLang="el-GR" noProof="0"/>
              <a:t>Second level</a:t>
            </a:r>
          </a:p>
          <a:p>
            <a:pPr lvl="2"/>
            <a:r>
              <a:rPr lang="el-GR" altLang="el-GR" noProof="0"/>
              <a:t>Third level</a:t>
            </a:r>
          </a:p>
          <a:p>
            <a:pPr lvl="3"/>
            <a:r>
              <a:rPr lang="el-GR" altLang="el-GR" noProof="0"/>
              <a:t>Fourth level</a:t>
            </a:r>
          </a:p>
          <a:p>
            <a:pPr lvl="4"/>
            <a:r>
              <a:rPr lang="el-GR" altLang="el-GR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8B602E-255D-43AF-84C6-842A0E86BA2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8664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B602E-255D-43AF-84C6-842A0E86BA24}" type="slidenum">
              <a:rPr lang="el-GR" altLang="el-GR" smtClean="0"/>
              <a:pPr>
                <a:defRPr/>
              </a:pPr>
              <a:t>43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583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27" name="Picture 26" descr="baneri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9" y="6172200"/>
            <a:ext cx="205942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j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6388" y="6172200"/>
            <a:ext cx="130694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69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771782" y="658026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C16A0E2-EB6F-4C38-85DC-FFD6D698FF61}" type="slidenum">
              <a:rPr lang="el-GR" sz="1200" b="1" smtClean="0"/>
              <a:pPr/>
              <a:t>‹#›</a:t>
            </a:fld>
            <a:endParaRPr lang="el-GR" sz="1200" b="1" dirty="0"/>
          </a:p>
        </p:txBody>
      </p:sp>
    </p:spTree>
    <p:extLst>
      <p:ext uri="{BB962C8B-B14F-4D97-AF65-F5344CB8AC3E}">
        <p14:creationId xmlns:p14="http://schemas.microsoft.com/office/powerpoint/2010/main" val="258511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141917" y="632890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4BD3778-56CC-4EF1-B762-0A0033F5FC0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53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/>
          <a:p>
            <a:fld id="{D3173DC1-2E66-4BE1-9CBA-A980F69E6AF6}" type="datetime1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E7EC0EA-2259-48F7-8ABA-D727C542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8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grpSp>
        <p:nvGrpSpPr>
          <p:cNvPr id="1027" name="Group 17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9" name="Rectangle 22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" name="Rectangle 24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2" name="Rectangle 25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3" name="Rectangle 26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29" name="Picture 28" descr="baneri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6172200"/>
            <a:ext cx="18722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j"/>
          <p:cNvPicPr/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09800" y="6172200"/>
            <a:ext cx="10801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4" r:id="rId3"/>
    <p:sldLayoutId id="2147483715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Materiale%20mbeshtetese/C01%20Plani%20per%20menaxhimin%20e%20kontratave.docx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02920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TRAJNIMI I AVANCUAR PROFESIONAL PËR PROKURIM</a:t>
            </a: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q-AL" altLang="en-US" sz="2400" b="1" dirty="0">
                <a:solidFill>
                  <a:schemeClr val="accent1">
                    <a:lumMod val="50000"/>
                  </a:schemeClr>
                </a:solidFill>
              </a:rPr>
              <a:t>MENAXHIMI I</a:t>
            </a: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q-AL" altLang="en-US" sz="2400" b="1" dirty="0">
                <a:solidFill>
                  <a:schemeClr val="accent1">
                    <a:lumMod val="50000"/>
                  </a:schemeClr>
                </a:solidFill>
              </a:rPr>
              <a:t>NDRYSHIMIT T</a:t>
            </a: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</a:rPr>
              <a:t>Ë</a:t>
            </a:r>
            <a:r>
              <a:rPr lang="sq-AL" altLang="en-US" sz="2400" b="1" dirty="0">
                <a:solidFill>
                  <a:schemeClr val="accent1">
                    <a:lumMod val="50000"/>
                  </a:schemeClr>
                </a:solidFill>
              </a:rPr>
              <a:t> KONTRAT</a:t>
            </a: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</a:rPr>
              <a:t>Ë</a:t>
            </a:r>
            <a:r>
              <a:rPr lang="sq-AL" altLang="en-US" sz="2400" b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en-US" alt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Moduli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7-të</a:t>
            </a: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C7F958-8BB7-444B-8DFF-9AC589BAE89D}"/>
              </a:ext>
            </a:extLst>
          </p:cNvPr>
          <p:cNvSpPr txBox="1">
            <a:spLocks noChangeArrowheads="1"/>
          </p:cNvSpPr>
          <p:nvPr/>
        </p:nvSpPr>
        <p:spPr>
          <a:xfrm>
            <a:off x="5562600" y="5562600"/>
            <a:ext cx="3429000" cy="7694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None/>
            </a:pPr>
            <a:r>
              <a:rPr lang="en-US" altLang="en-US" sz="2000" noProof="1"/>
              <a:t> </a:t>
            </a: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TRAJNER: </a:t>
            </a:r>
          </a:p>
          <a:p>
            <a:pPr algn="ctr" eaLnBrk="1" hangingPunct="1">
              <a:buNone/>
            </a:pP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endParaRPr lang="sq-AL" altLang="en-US" sz="2000" b="1" noProof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 descr="C:\Users\agron\OneDrive\Desktop\PRB1\lo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74140"/>
            <a:ext cx="8229600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991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sq-AL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Qëllimet e menaxhimit të kontratës dhe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sq-AL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administrimit te kontratës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552313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Qëllimet e menaxhimit të kontratës dhe administrimit te kontratës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/>
          <a:lstStyle/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Menaxhimi dhe administrimi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efektiv i kontratave rezulton në reduktimin e rreziqeve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duke maksimizuar kursimet e kostos,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duke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minimizuar ndryshimet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kërkesat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Nisur nga qëllimi i menaxhimit dhe administrimit të kontratës, gjithnjë është e rëndësishme që të identifikohen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dimensionet 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rrezikut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në menaxhim të çdo projekti, përkatësisht kontrate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71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839200" cy="715962"/>
          </a:xfrm>
        </p:spPr>
        <p:txBody>
          <a:bodyPr>
            <a:normAutofit/>
          </a:bodyPr>
          <a:lstStyle/>
          <a:p>
            <a:r>
              <a:rPr lang="en-US" sz="2400" b="0" dirty="0">
                <a:effectLst/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 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Menaxhimi i kontrat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ë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s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sipas LPP në Kosovë</a:t>
            </a:r>
            <a:endParaRPr lang="sq-AL" sz="32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6356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sq-AL" sz="24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Ligji Nr.04/L-042 i PP, pjesa IV,</a:t>
            </a:r>
            <a:r>
              <a:rPr lang="en-US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neni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81,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 i jep rëndësi të veçantë menaxhimit të kontratës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Plani i menaxhimit të kontratës si instrument i zbatimit të saj (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Materiale </a:t>
            </a:r>
            <a:r>
              <a:rPr lang="sq-AL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mbeshtetese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\C01 Plani </a:t>
            </a:r>
            <a:r>
              <a:rPr lang="sq-AL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per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 menaxhimin e kontratave.docx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)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Ekipi për menaxhimin e kontratave me vlera të mëdha për punë mund të përfshijë ekspert të jashtëm e inxhinierë edhe sipas rregullave të FIDIC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(fidic.org);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Roli i zyrtarit të prokurimit në aktivitetet </a:t>
            </a:r>
            <a:r>
              <a:rPr lang="sq-AL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menaxhuese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të kontratës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.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C0EA-2259-48F7-8ABA-D727C542995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37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br>
              <a:rPr lang="en-US" sz="2800" b="1" i="1" dirty="0">
                <a:solidFill>
                  <a:srgbClr val="FF0000"/>
                </a:solidFill>
              </a:rPr>
            </a:b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Menaxhimi i kontratës mund të përkufizohet si: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një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AK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shpërblen një kontratë, ai duhet të monitoroj nëse mallrat, shërbimi ose punimet që janë duke u ofruar nga operatori ekonomik po ofrohen sipas specifikimeve.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Hapat që i mundësojnë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AK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përmbushin detyrimet e tyre brenda kontratës, në mënyrë që të arrijnë objektivat e përcaktuara nga kontrata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Veprimtaritë e menaxhimit të kontratës mund të grupohen gjerësisht në tre fusha që mbulojnë fazat: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Menaxhimi i furnizimit të shërbimit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Menaxhimi i marrëdhënieve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Administrimi i kontratës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884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8839200" cy="1295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 për menaxhimin e kontratës</a:t>
            </a:r>
            <a:br>
              <a:rPr lang="en-GB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28675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0" y="1295400"/>
            <a:ext cx="9036050" cy="55626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Plani për menaxhimin e kontratës do të përgatitet para fillimit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zbatimit të kontratës dhe me pajtimin e palëve të kontratës.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Menaxheri i Projektit, brenda </a:t>
            </a:r>
            <a:r>
              <a:rPr lang="sq-A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ditëve të punës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do ta përcjell një kopje të planit për menaxhimin e kontratës departamentit të prokurimit.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ZP ia lëshon OE: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Njoftimin për fillimin në rastin e kontratës për punë	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Njoftimin për shërbimet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Fletëporosinë për kontratën për furnizim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rast të kontratës publike kornizë, Zyrtari i Prokurimit  do të lëshojë Urdhër Blerjen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99918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 bwMode="auto">
          <a:xfrm>
            <a:off x="0" y="304801"/>
            <a:ext cx="8839200" cy="838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Emërimi i Menaxherit të Projektit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28675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0" y="1295400"/>
            <a:ext cx="9036050" cy="5486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                  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ZKA do ta emërojë një anëtar të personelit nga Njësia Kërkuese, me shkathtësi dhe përvojë të duhur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 është e përshtatshme, ZKA mund të emërojë një anëtar të personelit nga një departament tjetër si Menaxher të Projektit.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Një kontratë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me vlerë të madhe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është komplekse ose është pjesë e një projekti më të madh, mund t’i jepet një </a:t>
            </a:r>
            <a:r>
              <a:rPr lang="sq-AL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Ekipi për Menaxhimin e Kontratës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Kontrata mund të menaxhohet nga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një organ apo person jashtë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AK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me kusht që Njësia Kërkuese mbikëqyr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Menaxherin e jashtëm të Projektit.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Emërimi i organit apo personit të jashtëm do të bëhet duke përdorur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procedurat e përshtatshme të prokurimit për shërbime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80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 bwMode="auto">
          <a:xfrm>
            <a:off x="0" y="304801"/>
            <a:ext cx="8839200" cy="609599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Funksionet e Menaxherit të Projektit janë: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5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0" y="914400"/>
            <a:ext cx="9036050" cy="59436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që operatori ekonomik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 përmbush të gjitha obligimet e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performancës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apo dërgesës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përputhje me termat dhe kushtet e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që operatori ekonomik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e dorëzon tërë dokumentacionin e kërkuar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përputhje me termat dhe kushtet e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që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AK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 përmbush të gjitha pagesat dhe obligimet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ë përputhje me termat dhe kushtet e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se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ka kontroll adekuat të kostove, cilësisë, dhe kohës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aty ku është 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nevojshme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që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 gjitha obligimet janë kompletuar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para mbylljes së dosjes së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06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 bwMode="auto">
          <a:xfrm>
            <a:off x="0" y="304801"/>
            <a:ext cx="8839200" cy="838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Funksionet e Menaxherit të Projektit janë</a:t>
            </a: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5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0" y="1295400"/>
            <a:ext cx="9036050" cy="5410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që të gjitha regjistrat e menaxhimit të kontratës të mbahen dhe arkivohen siç kërkohet;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 nxjerr variacione apo urdhra për ndryshim nëse kërkohet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në përputhje me termat dhe kushtet e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T’i sigurojë detaje të plota të një ndryshimi të kërkuar të kontratës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Departamentit të Prokurimit dhe ta merr miratimin;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 jep detaje të plota për ndonjë ndërprerjeje të propozuar të kontratës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Departamenti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 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Prokurimi; dhe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T’i dorëzojë raportet mbi progresin ose kompletimin e një kont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rate siç kërkohet nga Departamenti i Prokurimit ose nga ZKA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 marL="0" lv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3271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nge-Orders-Construction-Variati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en-US" altLang="en-US" b="1" dirty="0"/>
          </a:p>
          <a:p>
            <a:pPr algn="ctr" eaLnBrk="1" hangingPunct="1"/>
            <a:endParaRPr lang="en-US" altLang="en-US" b="1" dirty="0"/>
          </a:p>
          <a:p>
            <a:pPr algn="ctr" eaLnBrk="1" hangingPunct="1"/>
            <a:r>
              <a:rPr lang="sq-AL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Pasqyra e ndryshimit t</a:t>
            </a:r>
            <a:r>
              <a:rPr lang="en-US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ë</a:t>
            </a:r>
            <a:r>
              <a:rPr lang="sq-AL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kontratës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24371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Ndryshimet janë përshkruar si një sëmundje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Ilaçi më i mirë për këtë sëmundje është parandalimi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sq-A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93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857488" cy="1143000"/>
          </a:xfrm>
        </p:spPr>
        <p:txBody>
          <a:bodyPr/>
          <a:lstStyle/>
          <a:p>
            <a:r>
              <a:rPr lang="sq-AL" altLang="el-G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Çfarë është ndryshimi i kontratës?</a:t>
            </a:r>
            <a:br>
              <a:rPr lang="sq-AL" altLang="el-G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mënyrë ideale, nëse kontratat janë të dizajnuara mirë, ato duhet të realizohen pa ndryshime.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kuptim të përgjithshëm një ndryshim kontrate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përkufizohet si një ndryshim në objektivin origjinal të punës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për të cilin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jane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rënë dakord të dyja palët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origjinale janë të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mundshme gjatë zhvillimit të çdo projekti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pasi që, gjatë kohës së zbatimit të projektit, mund të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lindin çështje të reja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parametrat mund të ndryshojnë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mund të zhvillohen kushte</a:t>
            </a:r>
            <a:r>
              <a:rPr lang="en-US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 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37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76182" y="483636"/>
            <a:ext cx="84153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sq-AL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OBJEKTIVAT E TRAJNIMIT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124744"/>
            <a:ext cx="871200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Objektivi i përgjithshëm i modulit të trajnimit aktual është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kuptimi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 thelle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rreziqeve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procedurat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lidhen me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në kontratë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gjatë zbatimit të saj.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Gjate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zbatimit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mund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paraqitet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nevoja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ndryshimit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ndonje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elementi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kjo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behet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kushte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racionalisht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kontrolluara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paraqitet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nevoja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ndryshimit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ajo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behet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përputhje me legjislacionin vendor dhe direktivat;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Duhet të tregohet kujdes shumë i madh nëse ndryshimi është i këshillueshëm dhe i lejueshëm;</a:t>
            </a:r>
          </a:p>
          <a:p>
            <a:pPr marL="45720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respektohet  parimi i autonomisë së vullnetit për ndryshim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305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524000"/>
            <a:ext cx="914400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</a:t>
            </a:r>
            <a:r>
              <a:rPr lang="sq-AL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 fushën e punës ne shpesh e përdorin termin "variacione“</a:t>
            </a:r>
            <a:r>
              <a:rPr lang="en-US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</a:t>
            </a:r>
            <a:r>
              <a:rPr lang="sq-AL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</a:t>
            </a:r>
            <a:r>
              <a:rPr lang="sq-AL" altLang="el-GR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ër</a:t>
            </a:r>
            <a:r>
              <a:rPr lang="sq-AL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ndryshime</a:t>
            </a:r>
            <a:r>
              <a:rPr lang="en-US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r>
              <a:rPr lang="sq-AL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endParaRPr lang="en-US" altLang="el-GR" sz="24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l-GR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Cdo</a:t>
            </a:r>
            <a:r>
              <a:rPr lang="en-US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</a:t>
            </a:r>
            <a:r>
              <a:rPr lang="sq-AL" altLang="el-GR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dryshim</a:t>
            </a:r>
            <a:r>
              <a:rPr lang="en-US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ne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kontratës mund të ke</a:t>
            </a:r>
            <a:r>
              <a:rPr lang="en-US" altLang="el-GR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ndikime ne kohë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(orar),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kosto dhe cilësi</a:t>
            </a:r>
            <a:r>
              <a:rPr lang="en-US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Ballafaqimi me ndryshimet e kontratës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 kohe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 të ketë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 më pak ndikim në buxhet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orar dhe cilësi te rezultatit të kontratës</a:t>
            </a:r>
            <a:r>
              <a:rPr lang="en-US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Shtyrja e </a:t>
            </a:r>
            <a:r>
              <a:rPr lang="en-US" altLang="el-GR" sz="2400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shqyrtimit</a:t>
            </a:r>
            <a:r>
              <a:rPr lang="en-US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l-GR" sz="2400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l-GR" sz="2400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ndryshimit</a:t>
            </a:r>
            <a:r>
              <a:rPr lang="en-US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mund të rrisë shpenzimet, te vonojë përfundimin e projektit, të rezultojë me fërkimet ndërmjet palëve dhe mundësisht në një mosmarrëveshje.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5774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sq-AL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Çfarë është ndryshimi i kontratës?</a:t>
            </a:r>
            <a:endParaRPr lang="en-US" altLang="el-GR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  <a:r>
              <a:rPr lang="sq-AL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(</a:t>
            </a:r>
            <a:r>
              <a:rPr lang="en-US" altLang="el-GR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vazhdim</a:t>
            </a:r>
            <a:r>
              <a:rPr lang="en-US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q-AL" altLang="el-GR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387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94048" y="496956"/>
            <a:ext cx="8649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sq-AL" altLang="ar-SA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Fushat e rrezikut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496488"/>
            <a:ext cx="8763000" cy="297312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q-AL" altLang="ar-SA" sz="2400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Kosto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- mundësia e tejkalimit dhe humbjet e tjera financiare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endParaRPr lang="sq-AL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altLang="ar-SA" sz="2400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Koha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 vonesat në orarin e dërgesave dhe humbjet e mundësive rezultuese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endParaRPr lang="sq-AL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altLang="ar-SA" sz="2400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Cilësia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- humbja e cilësisë së dëshiruar te mallrave, shërbimeve apo punëve ndërtimore</a:t>
            </a:r>
          </a:p>
        </p:txBody>
      </p:sp>
    </p:spTree>
    <p:extLst>
      <p:ext uri="{BB962C8B-B14F-4D97-AF65-F5344CB8AC3E}">
        <p14:creationId xmlns:p14="http://schemas.microsoft.com/office/powerpoint/2010/main" val="3922992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23850" y="1229846"/>
            <a:ext cx="8515350" cy="292387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2400"/>
              </a:spcBef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Jo të gjitha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propozuara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janë të realizueshme në kuadër të kontratës ekzistuese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2400"/>
              </a:spcBef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Jo të gjitha ndryshimet e propozuara mund të vendoset në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nivel të palëve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2400"/>
              </a:spcBef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Konsensusi i palëve kontraktuese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është i nevojshëm për të zbatuar ndryshimet.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7544" y="437030"/>
            <a:ext cx="65590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Me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randsi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ndryshimi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Kontrateve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q-AL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738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1"/>
            <a:ext cx="9143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dirty="0"/>
              <a:t>               </a:t>
            </a:r>
            <a:r>
              <a:rPr lang="sq-AL" sz="2800" dirty="0">
                <a:solidFill>
                  <a:schemeClr val="accent1">
                    <a:lumMod val="50000"/>
                  </a:schemeClr>
                </a:solidFill>
              </a:rPr>
              <a:t>Arsyet për ndryshimet e kontratës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914400"/>
            <a:ext cx="8892480" cy="556152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600"/>
              </a:spcBef>
              <a:buNone/>
            </a:pPr>
            <a:r>
              <a:rPr lang="sq-AL" altLang="el-GR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Disa nga arsyet më të zakonshme përfshijnë:</a:t>
            </a:r>
            <a:endParaRPr lang="en-US" altLang="el-GR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ts val="600"/>
              </a:spcBef>
              <a:buNone/>
            </a:pPr>
            <a:endParaRPr lang="sq-AL" altLang="el-GR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Mungese te Informacioneve, gabime dhe lëshime në dokumentet e tenderit.</a:t>
            </a:r>
          </a:p>
          <a:p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</a:t>
            </a:r>
            <a:r>
              <a:rPr lang="sq-AL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ërcaktimi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 paqartë i fushëveprimit të kontratës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(specifikimet, planet, etj.) </a:t>
            </a: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Ndryshimet e kushteve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 zbatimit të projektit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ato të përshkruara në dokumentet e tenderit.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Ndryshimet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rregullative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sq-AL" sz="2400" dirty="0"/>
          </a:p>
        </p:txBody>
      </p:sp>
    </p:spTree>
    <p:extLst>
      <p:ext uri="{BB962C8B-B14F-4D97-AF65-F5344CB8AC3E}">
        <p14:creationId xmlns:p14="http://schemas.microsoft.com/office/powerpoint/2010/main" val="3631833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34636"/>
            <a:ext cx="914399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sq-AL" sz="3200" dirty="0">
                <a:solidFill>
                  <a:schemeClr val="accent1">
                    <a:lumMod val="50000"/>
                  </a:schemeClr>
                </a:solidFill>
              </a:rPr>
              <a:t>Arsyet për ndryshimet e kontratës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</a:rPr>
              <a:t>vazhdim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sq-AL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990600"/>
            <a:ext cx="894576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sq-AL" sz="2000" kern="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</a:t>
            </a:r>
            <a:r>
              <a:rPr lang="sq-AL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destinacionit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te dorëzimit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apo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kushteve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te dorëzimit të mallrave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Vonesat ne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Orar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rishikime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Kushtet e pafavorshme dhe ngjarje të tjera te forcës madhore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Administrim i  dobët i kontratës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nga autoriteti kontraktues (miratimet, vendimet, ose inspektimet e vonuara)</a:t>
            </a: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dizajnit ose specifikimeve teknike 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referohet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Ligjit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Ndërtimit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– </a:t>
            </a:r>
            <a:r>
              <a:rPr lang="en-US" sz="2400" i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Aprovimi</a:t>
            </a:r>
            <a:r>
              <a:rPr lang="en-US" sz="2400" i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i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nga</a:t>
            </a:r>
            <a:r>
              <a:rPr lang="en-US" sz="2400" i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i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hartuesi</a:t>
            </a:r>
            <a:r>
              <a:rPr lang="en-US" sz="2400" i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 </a:t>
            </a:r>
            <a:r>
              <a:rPr lang="en-US" sz="2400" i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dizajnit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400" kern="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54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/>
          <a:lstStyle/>
          <a:p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Cilat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jane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rrethanat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qojne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ndryshimi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q-A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Pse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vjen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nevoj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ndryshim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Nese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pasur planifikim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papërshtatshëm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në periudhën që paraprin lidhjen e kontratës;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Nese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pasur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vlerësime të papërshtatshme të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ofertave të operatorëve ekonomikë; </a:t>
            </a:r>
          </a:p>
          <a:p>
            <a:pPr lvl="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Ndodh menaxhim i dobët i kontratës;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Ndodhin rrethana plotësisht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 paparashikueshme;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Ka ndryshime legjislative.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Ka vjetërsim; </a:t>
            </a:r>
          </a:p>
          <a:p>
            <a:pPr lvl="0"/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654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/>
          <a:lstStyle/>
          <a:p>
            <a:r>
              <a:rPr lang="sq-AL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 është i nevojshëm ndryshimi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kontratës</a:t>
            </a:r>
            <a:endParaRPr lang="sq-AL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/>
          <a:lstStyle/>
          <a:p>
            <a:pPr marL="0" indent="0">
              <a:buNone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Një ndryshim i kontratës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jetë i nevojshëm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objektivi i punës ndryshon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zgjerohet ose zvogëlohet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ka ndryshime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burimet ose pajisjet e kërkuara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ka 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zgjatje të kohëzgjatjes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kontratës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ndryshojnë kushtet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kontratës 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ligjet kombëtare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bëjnë ndryshime që ndikojnë mbi kontratën </a:t>
            </a: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ndryshojnë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tarifat që kërkohen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sipas kontratës 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49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89248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219200"/>
            <a:ext cx="889248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Kontrata nuk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është vetëm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dokument ligjor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për tu vënë në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arkiv pas nënshkrimit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por ajo është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mjet i rëndësishëm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siguroj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udhëzimet për punën e projektit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menaxhimi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 e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saj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bazën për minimizimin e ndryshimeve.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Menaxhimi i ndryshimeve të kontratës fillon me hartimin e dokumenteve të tenderit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të cilat përfshijnë (projekt) kontratën me kujdesin dhe largpamësi.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Arsyet për ndryshimet e kontratës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 të parashikohen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 më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shumë të jetë e mundur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pasojat e tyre duhet të trajtohen në kuadër të kontratës për të minimizuar ndryshimet.</a:t>
            </a:r>
          </a:p>
        </p:txBody>
      </p:sp>
    </p:spTree>
    <p:extLst>
      <p:ext uri="{BB962C8B-B14F-4D97-AF65-F5344CB8AC3E}">
        <p14:creationId xmlns:p14="http://schemas.microsoft.com/office/powerpoint/2010/main" val="3385032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82341"/>
            <a:ext cx="9144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Fusheveprimi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duhet të përcaktohet me kujdes dhe në mënyrë të qartë.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 duhet të sigurojë që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oferta e zgjedhur për dhënie të kontratës i përgjigjet plotësisht kërkesës se tenderit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 duhet të sigurohet që çdo ndryshim në fushën e propozuar në ofertë do të bëhet pjesë e kontratës.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dyja palët kanë një detyrë për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shmangur kontradiktat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apo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keqkuptime.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9220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Fushëveprimi i punës </a:t>
            </a:r>
          </a:p>
        </p:txBody>
      </p:sp>
    </p:spTree>
    <p:extLst>
      <p:ext uri="{BB962C8B-B14F-4D97-AF65-F5344CB8AC3E}">
        <p14:creationId xmlns:p14="http://schemas.microsoft.com/office/powerpoint/2010/main" val="17310080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670605"/>
            <a:ext cx="8892480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Çmimi i ofertës, duke u bërë buxhet i kontratës,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 të mbulojë shtrirjen e plotë të punës të përshkruar në kontratë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përveç rasteve kur është rënë dakord ndryshe.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Mekanizmi i ndryshimit kontraktues shpesh është i vendosur në lidhje me klauzolën e çmimeve që ofron çmimet për njësi etj.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 bazë për ndryshime të rënë dakord.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-76200" y="1"/>
            <a:ext cx="896868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Çmimi </a:t>
            </a:r>
          </a:p>
        </p:txBody>
      </p:sp>
    </p:spTree>
    <p:extLst>
      <p:ext uri="{BB962C8B-B14F-4D97-AF65-F5344CB8AC3E}">
        <p14:creationId xmlns:p14="http://schemas.microsoft.com/office/powerpoint/2010/main" val="361873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br>
              <a:rPr lang="en-US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sq-AL" altLang="en-US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OBJEKTIVAT E TRAJNIMIT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33688" cy="5715000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Më konkretisht objektivat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ketij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moduli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janë për të shqyrtuar, të shpjeguar dhe për të kuptuar: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 ndodhin ndryshimet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kontratës,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dhe në cilat kushte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mund të zbatohen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Parimet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kanë të bëjnë me ndryshimet e kontratës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Praktikat më të mira në administrimin e ndryshimeve të kontratës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në kuadër të zbatimit të kontratave publike.</a:t>
            </a: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4477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244936"/>
            <a:ext cx="8942040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Orari i dorëzimit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është një tjetër burim i  ndryshimeve të kontratës.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Dorëzimi mund të vonohet për arsye të ndryshme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të cilat do të duhet të trajtohen në kontratë në mënyra të ndryshme 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Vëmendje duhet t'i kushtohet përkufizimit të kujdesshëm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shkaqeve të vonesave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pasojave te tyre.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Zakonisht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pala përgjegjëse për vonesën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 të duhet të mbajë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rreziqet dhe kostot e vonesave në anën e tij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Shumë vendime dhe veprime të tjera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mund të varen nga data e dorëzimit.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 shembull, nëse një pjesë e 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pajisjeje spitalore furnizohet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vonesë, mund të nevojitet që pacientët të transportohen në një ambient tjetër për trajtim derisa pajisja e re të jetë e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disponueshme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49560" y="-8709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largpamësi- Koha  </a:t>
            </a:r>
          </a:p>
        </p:txBody>
      </p:sp>
    </p:spTree>
    <p:extLst>
      <p:ext uri="{BB962C8B-B14F-4D97-AF65-F5344CB8AC3E}">
        <p14:creationId xmlns:p14="http://schemas.microsoft.com/office/powerpoint/2010/main" val="9029419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largpamësi- Koha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shtë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shumë e rëndësishme që kontrata ta trajtojë me kujdes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çështjen e afateve kohore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se kur kontrata do të hyjë në fuqi,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operatori ekonomik duhet të fillojë  aktivitetin e tij,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autoriteti kontraktues duhet të ndërmarrë veprimet e kërkuara prej tij, kur të kryhet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dorëzimi,çfarë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do të ndodhë në rast vonesash ;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ëse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do të ketë data afatesh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 ndërmjetme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duhen përmbushur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nëse do të vendoset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pagesë për dëmet e shkaktuara nga vonesa në rast të mosarritjes së datave të afateve të ndërmjetme ose të datës së përfundimit dhe,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ëse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do të ketë pagesa nxitëse për përfundimin para kohe.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1085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8926" y="508924"/>
            <a:ext cx="27470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Zgjatja e Kohës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970850"/>
            <a:ext cx="885698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sq-AL" sz="2200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Koha shtese mund të jepet kur zbatimi i kontratës është vonuar për shkak të rrethanave përtej kontrollit të kontraktuesit, si: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Vonesa e shkaktuar direkt nga Autoriteti Kontraktues (pezullime te punës, miratimet ose vendimet e vonuara) ose kontraktuesve të tjerë. 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 në punën që ka një efekt </a:t>
            </a:r>
            <a:r>
              <a:rPr lang="sq-AL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magnitudë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 madhe )  ose dërgesës.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Forca madhore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sq-AL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Koha shtesë zakonisht nuk jepet për arsye 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brenda kontrollit dhe </a:t>
            </a:r>
            <a:r>
              <a:rPr lang="sq-AL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përgjegjësisë se kontraktuesit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Planifikim dhe organizim i dobët 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Burime joadekuate (pune, pajisje) </a:t>
            </a:r>
          </a:p>
          <a:p>
            <a:pPr marL="457200" lvl="2"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16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990600"/>
            <a:ext cx="8991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Këtu përfshihen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aktivitetet e mbikëqyrjes dhe kontrollit të cilësisë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furnizimit apo shërbimit, të cilat përveç verifikimit fizik të tyre në pranim , realizohen edhe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me inspektim dhe teste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cilat rëndom janë barrë e furnizuesit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 aq e rëndësishme për të dyja palët është që të krijojë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procedurë të qartë dhe efikase për mënyrën se si te zbatohen kriteret e pranimit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Marrja dhe pranimi i rezultateve të kontratës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 të bazohet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kritere të rëna dakord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(në dokumentet e tenderit),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 dhe procedurën e saktë për riparim ose zëvendësim, nëse nuk  përmbushen kriteret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126" y="76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Shmangia e ndryshimeve duke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me kujdes dhe largpamësi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Cilësia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28333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            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Nd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</a:rPr>
              <a:t>ryshimet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</a:rPr>
              <a:t> e kontratës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për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punë</a:t>
            </a:r>
            <a:endParaRPr lang="sq-AL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1752600"/>
            <a:ext cx="8884693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Nëse ndryshimi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kontratës së punës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implikon ndryshime në projekt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atëherë për të gjitha ndryshimet në dokumentacionin ndërtimor,  AK duhet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kërkojë miratimin e Projektuesit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,p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asi që të jetë siguruar edhe aprovimi nga Organi kompetent (Njësia e kërkesës dhe ZKA), AK mund të vazhdojë me procedurën për ndryshim.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Nje</a:t>
            </a:r>
            <a:r>
              <a:rPr lang="en-US" sz="2400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h</a:t>
            </a:r>
            <a:r>
              <a:rPr lang="sq-AL" sz="2400" dirty="0" err="1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ulumtimi</a:t>
            </a:r>
            <a:r>
              <a:rPr lang="sq-AL" sz="2400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industrial tregon </a:t>
            </a:r>
            <a:r>
              <a:rPr lang="sq-AL" sz="2400" b="1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 rreth 40% e të gjitha projekteve të ndërtimit pësojnë ndryshime më shumë se 10%</a:t>
            </a:r>
            <a:r>
              <a:rPr lang="en-US" sz="2400" b="1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endParaRPr lang="sq-AL" sz="2400" dirty="0">
              <a:solidFill>
                <a:srgbClr val="373737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Megjithatë, kur ndryshimi i tejkalon 20%, produktiviteti është nën normat e planifikuara.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Derisa përqindje e ndryshimit rritet, produktivitetit është ne rënie, dhe kjo çon në vonesa dhe tejkalim të kostove.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494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9796" y="522176"/>
            <a:ext cx="65442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Formatet për ndryshime të kontratës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158999"/>
            <a:ext cx="88204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8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Egzistojne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dy</a:t>
            </a:r>
            <a:r>
              <a:rPr lang="sq-AL" sz="2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forma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q</a:t>
            </a:r>
            <a:r>
              <a:rPr lang="sq-AL" sz="2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janë përdorur për të zbatuar </a:t>
            </a:r>
            <a:r>
              <a:rPr lang="sq-AL" sz="28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kontratës:</a:t>
            </a:r>
          </a:p>
          <a:p>
            <a:pPr>
              <a:spcBef>
                <a:spcPts val="600"/>
              </a:spcBef>
            </a:pPr>
            <a:endParaRPr lang="sq-AL" sz="28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Urdhërese Ndryshimi dhe  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Amendamenti i kontratës</a:t>
            </a:r>
            <a:endParaRPr lang="en-GB" sz="28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1"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8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1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normalisht nënshkruhen </a:t>
            </a:r>
            <a:r>
              <a:rPr lang="en-US" sz="28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</a:t>
            </a:r>
            <a:r>
              <a:rPr lang="en-US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8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</a:t>
            </a:r>
            <a:r>
              <a:rPr lang="en-US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8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pran</a:t>
            </a:r>
            <a:r>
              <a:rPr lang="en-US" sz="28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ohen</a:t>
            </a: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nga ana e Autoritetit kontraktues dhe Kontraktuesit dhe </a:t>
            </a:r>
            <a:r>
              <a:rPr lang="sq-AL" sz="28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bëhen shtojca të kontratës</a:t>
            </a:r>
            <a:r>
              <a:rPr lang="en-US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7969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58999"/>
            <a:ext cx="88204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Urdhëresa për ndryshim te kontratës është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urdhëresë  e njëanshme me shkrim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nga Autoriteti Kontraktues,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cila 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drejto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het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kontraktuesin për të ndryshuar parametrat e veçanta të kontratës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Këto ndryshime duhet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jenë brenda objektit të kontratës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në përputhje me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klauzolës se kontratës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që  të zbatohet ligjërisht pa pëlqimin e kontraktuesit.</a:t>
            </a: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urdhëresë ndryshimi zakonisht përgatitet në një formular standard, duke përshkruar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detajet e modifikimit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ndryshimit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endParaRPr lang="sq-AL" sz="2400" b="1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292" y="522176"/>
            <a:ext cx="45007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Urdhëres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n</a:t>
            </a:r>
            <a:r>
              <a:rPr lang="sq-AL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dryshimi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53756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58999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sq-AL" sz="2400" b="1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</a:t>
            </a:r>
            <a:r>
              <a:rPr lang="sq-AL" sz="2400" b="1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mendament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 Kontratës duhet të përfshijë informacion si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Titulli dhe data e kontratës fillestare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Palët të përfshira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Data efektive e amendamentit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Pjesa (et) e kontratës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qe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do </a:t>
            </a:r>
            <a:r>
              <a:rPr lang="en-US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ohen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shtuar ose fshirë (të jetë e veçantë sa të jetë e mundur, duke renditur nënndarje të veçanta), dhe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Natyra e ndryshimit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(një zëvendësim / ndryshim, fshirje apo shtesë)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292" y="522176"/>
            <a:ext cx="45094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Amendamenti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kontratës</a:t>
            </a:r>
          </a:p>
        </p:txBody>
      </p:sp>
    </p:spTree>
    <p:extLst>
      <p:ext uri="{BB962C8B-B14F-4D97-AF65-F5344CB8AC3E}">
        <p14:creationId xmlns:p14="http://schemas.microsoft.com/office/powerpoint/2010/main" val="3057353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96752"/>
            <a:ext cx="882047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Edhe pse çdo ndryshim i kontratës duhet të vlerësohet individualisht,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zbatohen parimet bazë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mëposhtme: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Parimet ligjore diktojnë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 ndryshimet në kontratë duhet të jenë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përputhje me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qëllimin e përgjithshëm të kontratës origjinale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</a:t>
            </a: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1"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</a:t>
            </a:r>
            <a:r>
              <a:rPr lang="sq-AL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ufizime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në rritjen e fushëveprimit të kontratës origjinale.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Rritjet përtej këtij kufiri duhet të mbulohen me një kontratë të veçantë, me çmime konkurruese.</a:t>
            </a: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1"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duhet të bëhet me shkrim dhe të miratohen nga autoriteti kontraktues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544" y="495672"/>
            <a:ext cx="84940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Parimet për trajtimin e ndryshimeve të kontratës</a:t>
            </a:r>
          </a:p>
        </p:txBody>
      </p:sp>
    </p:spTree>
    <p:extLst>
      <p:ext uri="{BB962C8B-B14F-4D97-AF65-F5344CB8AC3E}">
        <p14:creationId xmlns:p14="http://schemas.microsoft.com/office/powerpoint/2010/main" val="31814075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6778"/>
            <a:ext cx="85870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Parimet për trajtimin e ndryshimeve të kontratës </a:t>
            </a:r>
          </a:p>
        </p:txBody>
      </p:sp>
      <p:sp>
        <p:nvSpPr>
          <p:cNvPr id="5" name="Hexagon 4"/>
          <p:cNvSpPr/>
          <p:nvPr/>
        </p:nvSpPr>
        <p:spPr>
          <a:xfrm>
            <a:off x="3600008" y="3373241"/>
            <a:ext cx="2088000" cy="75133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Aft>
                <a:spcPct val="35000"/>
              </a:spcAft>
            </a:pPr>
            <a:r>
              <a:rPr lang="sq-AL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Menaxhimi </a:t>
            </a:r>
            <a:r>
              <a:rPr lang="en-US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suksesshëm </a:t>
            </a:r>
            <a:r>
              <a:rPr lang="en-US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ndryshimit te kontratës</a:t>
            </a:r>
          </a:p>
        </p:txBody>
      </p:sp>
      <p:sp>
        <p:nvSpPr>
          <p:cNvPr id="6" name="Hexagon 5"/>
          <p:cNvSpPr/>
          <p:nvPr/>
        </p:nvSpPr>
        <p:spPr>
          <a:xfrm>
            <a:off x="4476681" y="1628282"/>
            <a:ext cx="530488" cy="457085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Group 28"/>
          <p:cNvGrpSpPr/>
          <p:nvPr/>
        </p:nvGrpSpPr>
        <p:grpSpPr>
          <a:xfrm>
            <a:off x="3352800" y="887964"/>
            <a:ext cx="2551208" cy="2180088"/>
            <a:chOff x="3384008" y="980728"/>
            <a:chExt cx="2520000" cy="2180088"/>
          </a:xfrm>
        </p:grpSpPr>
        <p:sp>
          <p:nvSpPr>
            <p:cNvPr id="8" name="Hexagon 7"/>
            <p:cNvSpPr/>
            <p:nvPr/>
          </p:nvSpPr>
          <p:spPr>
            <a:xfrm>
              <a:off x="3384008" y="980728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Hexagon 7"/>
            <p:cNvSpPr/>
            <p:nvPr/>
          </p:nvSpPr>
          <p:spPr>
            <a:xfrm>
              <a:off x="3593403" y="1935864"/>
              <a:ext cx="2101216" cy="2698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0160" tIns="10160" rIns="10160" bIns="10160" numCol="1" spcCol="1270" anchor="ctr" anchorCtr="0">
              <a:sp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b="1" kern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dokumentacioni</a:t>
              </a:r>
            </a:p>
          </p:txBody>
        </p:sp>
      </p:grpSp>
      <p:grpSp>
        <p:nvGrpSpPr>
          <p:cNvPr id="4" name="Group 29"/>
          <p:cNvGrpSpPr/>
          <p:nvPr/>
        </p:nvGrpSpPr>
        <p:grpSpPr>
          <a:xfrm>
            <a:off x="5511073" y="1537910"/>
            <a:ext cx="2520000" cy="2180088"/>
            <a:chOff x="5331248" y="1759253"/>
            <a:chExt cx="2520000" cy="2180088"/>
          </a:xfrm>
        </p:grpSpPr>
        <p:sp>
          <p:nvSpPr>
            <p:cNvPr id="12" name="Hexagon 11"/>
            <p:cNvSpPr/>
            <p:nvPr/>
          </p:nvSpPr>
          <p:spPr>
            <a:xfrm>
              <a:off x="5331248" y="1759253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Hexagon 10"/>
            <p:cNvSpPr/>
            <p:nvPr/>
          </p:nvSpPr>
          <p:spPr>
            <a:xfrm>
              <a:off x="5810811" y="2497652"/>
              <a:ext cx="1620000" cy="7684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partneritet të koordinuar</a:t>
              </a:r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5540636" y="3740932"/>
            <a:ext cx="2520000" cy="2180088"/>
            <a:chOff x="5487628" y="3962275"/>
            <a:chExt cx="2520000" cy="2180088"/>
          </a:xfrm>
        </p:grpSpPr>
        <p:sp>
          <p:nvSpPr>
            <p:cNvPr id="16" name="Hexagon 15"/>
            <p:cNvSpPr/>
            <p:nvPr/>
          </p:nvSpPr>
          <p:spPr>
            <a:xfrm>
              <a:off x="5487628" y="3962275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13"/>
            <p:cNvSpPr/>
            <p:nvPr/>
          </p:nvSpPr>
          <p:spPr>
            <a:xfrm>
              <a:off x="6027628" y="4792761"/>
              <a:ext cx="1440000" cy="519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Reduktimi </a:t>
              </a:r>
              <a:r>
                <a:rPr lang="en-US" b="1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</a:t>
              </a: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rrezikut</a:t>
              </a:r>
            </a:p>
          </p:txBody>
        </p:sp>
      </p:grpSp>
      <p:grpSp>
        <p:nvGrpSpPr>
          <p:cNvPr id="10" name="Group 31"/>
          <p:cNvGrpSpPr/>
          <p:nvPr/>
        </p:nvGrpSpPr>
        <p:grpSpPr>
          <a:xfrm>
            <a:off x="3384008" y="4416356"/>
            <a:ext cx="2520000" cy="1984444"/>
            <a:chOff x="3384008" y="4705296"/>
            <a:chExt cx="2520000" cy="2180088"/>
          </a:xfrm>
        </p:grpSpPr>
        <p:sp>
          <p:nvSpPr>
            <p:cNvPr id="20" name="Hexagon 19"/>
            <p:cNvSpPr/>
            <p:nvPr/>
          </p:nvSpPr>
          <p:spPr>
            <a:xfrm>
              <a:off x="3384008" y="4705296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1" name="Hexagon 16"/>
            <p:cNvSpPr/>
            <p:nvPr/>
          </p:nvSpPr>
          <p:spPr>
            <a:xfrm>
              <a:off x="3776944" y="5660432"/>
              <a:ext cx="1734129" cy="2698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transparenca</a:t>
              </a:r>
            </a:p>
          </p:txBody>
        </p:sp>
      </p:grpSp>
      <p:grpSp>
        <p:nvGrpSpPr>
          <p:cNvPr id="11" name="Group 32"/>
          <p:cNvGrpSpPr/>
          <p:nvPr/>
        </p:nvGrpSpPr>
        <p:grpSpPr>
          <a:xfrm>
            <a:off x="1242280" y="3765680"/>
            <a:ext cx="2520000" cy="2180088"/>
            <a:chOff x="1307172" y="3951208"/>
            <a:chExt cx="2520000" cy="2180088"/>
          </a:xfrm>
        </p:grpSpPr>
        <p:sp>
          <p:nvSpPr>
            <p:cNvPr id="24" name="Hexagon 23"/>
            <p:cNvSpPr/>
            <p:nvPr/>
          </p:nvSpPr>
          <p:spPr>
            <a:xfrm>
              <a:off x="1307172" y="3951208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Hexagon 19"/>
            <p:cNvSpPr/>
            <p:nvPr/>
          </p:nvSpPr>
          <p:spPr>
            <a:xfrm>
              <a:off x="1847172" y="4781694"/>
              <a:ext cx="1440000" cy="519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Vendimi i arsyeshëm</a:t>
              </a:r>
            </a:p>
          </p:txBody>
        </p:sp>
      </p:grpSp>
      <p:grpSp>
        <p:nvGrpSpPr>
          <p:cNvPr id="14" name="Group 33"/>
          <p:cNvGrpSpPr/>
          <p:nvPr/>
        </p:nvGrpSpPr>
        <p:grpSpPr>
          <a:xfrm>
            <a:off x="1242280" y="1570473"/>
            <a:ext cx="2520000" cy="2180088"/>
            <a:chOff x="806333" y="1756001"/>
            <a:chExt cx="2520000" cy="2180088"/>
          </a:xfrm>
        </p:grpSpPr>
        <p:sp>
          <p:nvSpPr>
            <p:cNvPr id="27" name="Hexagon 26"/>
            <p:cNvSpPr/>
            <p:nvPr/>
          </p:nvSpPr>
          <p:spPr>
            <a:xfrm>
              <a:off x="806333" y="1756001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Hexagon 21"/>
            <p:cNvSpPr/>
            <p:nvPr/>
          </p:nvSpPr>
          <p:spPr>
            <a:xfrm>
              <a:off x="1094333" y="2337188"/>
              <a:ext cx="1944000" cy="10177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vërtetoni llogaridhënien në të gjitha nivelet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984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6352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/>
              <a:t>            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lang="sq-AL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Dispozitat Kryesore Ligjore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447800"/>
            <a:ext cx="896352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Si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Kosovë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ashtu edhe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praktikën ndërkombëtare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menaxhimi i kontratës nuk qeveriset dhe rregullohet nga 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kuadër ligjor i dedikuar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Shumica 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procedurave dhe praktikave të menaxhimit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kontratës e kane origjinën nga zbatimi i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kontratave publike për punë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 Kjo ndodh para së gjithash për shkak të kohëzgjatjes dhe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kompleksitetit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të tyre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zbatim, pamundësisë së planifikimit të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gjitha detajeve teknike e financiare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faktorëve tjerë ndikues.</a:t>
            </a:r>
          </a:p>
          <a:p>
            <a:pPr algn="just"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Materiali i pranishëm është i bazuar në këtë praktikë duke e  përgjithësuar atë për të gjitha llojet e kontratave publike (mallra, shërbime dhe punë).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endParaRPr lang="en-US" sz="2400" dirty="0"/>
          </a:p>
          <a:p>
            <a:pPr algn="just">
              <a:spcBef>
                <a:spcPts val="600"/>
              </a:spcBef>
            </a:pPr>
            <a:endParaRPr lang="sq-AL" sz="2400" dirty="0"/>
          </a:p>
        </p:txBody>
      </p:sp>
    </p:spTree>
    <p:extLst>
      <p:ext uri="{BB962C8B-B14F-4D97-AF65-F5344CB8AC3E}">
        <p14:creationId xmlns:p14="http://schemas.microsoft.com/office/powerpoint/2010/main" val="8862156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435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sq-AL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0" y="1110803"/>
            <a:ext cx="91440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Inicimi i ndryshimit të kontratës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në kontratë mund të iniciohet nga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Kontraktues,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Kontraktuesi, ose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bashkërisht nga të dyja palët.</a:t>
            </a: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të gjitha rastet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ndryshim i kontratës është një dokument ligjor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dhe kur të ekzekutohet, nuk mund të ç ’ekzekutohet (nuk ka kthim mbrapa). </a:t>
            </a: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vetmja mënyrë për të korrigjuar një ndryshim të kontratës është duke proceduar 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tjetër ndryshim të kontratës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76200"/>
            <a:ext cx="91440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en-US" b="1" dirty="0"/>
              <a:t>            </a:t>
            </a:r>
          </a:p>
          <a:p>
            <a:pPr>
              <a:spcBef>
                <a:spcPts val="600"/>
              </a:spcBef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sq-AL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Administrimi i ndryshimit te kontratës </a:t>
            </a:r>
          </a:p>
        </p:txBody>
      </p:sp>
    </p:spTree>
    <p:extLst>
      <p:ext uri="{BB962C8B-B14F-4D97-AF65-F5344CB8AC3E}">
        <p14:creationId xmlns:p14="http://schemas.microsoft.com/office/powerpoint/2010/main" val="18757476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033" y="482420"/>
            <a:ext cx="71252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Autoriteti Kontraktues inicion ndryshime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2133600"/>
            <a:ext cx="878497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drejta e Autoritetit kontraktuese për të bërë ndryshime në kontratë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është detajuar në vetë kontratë.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mund të urdhërojë ndryshime me gojë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kur është ne pyetje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koha;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egjithatë,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urdhëresat  për ndryshime me gojë kërkojnë të njëjtat nivele të miratimit si urdhëresat e ndryshimit me shkrim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dhe duhet të pasojnë menjëherë me një urdhërese te  ndryshimit me shkrim.</a:t>
            </a:r>
          </a:p>
        </p:txBody>
      </p:sp>
    </p:spTree>
    <p:extLst>
      <p:ext uri="{BB962C8B-B14F-4D97-AF65-F5344CB8AC3E}">
        <p14:creationId xmlns:p14="http://schemas.microsoft.com/office/powerpoint/2010/main" val="5152814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3093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Autoriteti Kontraktues inicion ndryshime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(vazhdim)</a:t>
            </a:r>
          </a:p>
          <a:p>
            <a:endParaRPr lang="sq-AL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1143030"/>
            <a:ext cx="859657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Kur një ndryshim i kontratës është kryer me anë të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amendamenti të kontratës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Autoriteti Kontraktues paraqet propozimin e tij te kontraktuesi dhe, zakonisht, fillon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raund i negociatave.</a:t>
            </a: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q-AL" sz="2400" b="1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Negociatat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amendamentin e  Kontratës duhet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trajtojë të njëjtën shkallë të detajeve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siç  përmban kontrata origjinale, duke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dokumentuar në mënyrë të qartë arsyen e ndryshimit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(p.sh., rritje apo ulje në sasi, korrigjimet e specifikimeve teknike, korrigjim i datës se  dërgesës, etj.) 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Rezultati i negociatave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amendamenteve te kontratës duhet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miratohet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nga Autoriteti Kontraktues dhe Kontraktuesi dhe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bëhet pjesë e kontratës origjinale.</a:t>
            </a:r>
          </a:p>
        </p:txBody>
      </p:sp>
    </p:spTree>
    <p:extLst>
      <p:ext uri="{BB962C8B-B14F-4D97-AF65-F5344CB8AC3E}">
        <p14:creationId xmlns:p14="http://schemas.microsoft.com/office/powerpoint/2010/main" val="17491098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6738" y="541176"/>
            <a:ext cx="2412268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b="1" dirty="0"/>
              <a:t>Autoriteti Kontraktues identifikon një ndryshim të kontratës</a:t>
            </a:r>
          </a:p>
        </p:txBody>
      </p:sp>
      <p:grpSp>
        <p:nvGrpSpPr>
          <p:cNvPr id="2" name="Group 13"/>
          <p:cNvGrpSpPr/>
          <p:nvPr/>
        </p:nvGrpSpPr>
        <p:grpSpPr>
          <a:xfrm>
            <a:off x="3920784" y="1227776"/>
            <a:ext cx="1584176" cy="830997"/>
            <a:chOff x="3491880" y="1412776"/>
            <a:chExt cx="1584176" cy="830997"/>
          </a:xfrm>
        </p:grpSpPr>
        <p:sp>
          <p:nvSpPr>
            <p:cNvPr id="5" name="Flowchart: Document 4"/>
            <p:cNvSpPr/>
            <p:nvPr/>
          </p:nvSpPr>
          <p:spPr>
            <a:xfrm>
              <a:off x="3491880" y="1419267"/>
              <a:ext cx="1584176" cy="785597"/>
            </a:xfrm>
            <a:prstGeom prst="flowChartDocumen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3898" y="1412776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q-AL" sz="1200" b="1" dirty="0"/>
                <a:t>AK njofton kontraktuesin për ndryshimin</a:t>
              </a:r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3704760" y="2244799"/>
            <a:ext cx="2016224" cy="1080120"/>
            <a:chOff x="3203848" y="2852936"/>
            <a:chExt cx="2016224" cy="1080120"/>
          </a:xfrm>
        </p:grpSpPr>
        <p:sp>
          <p:nvSpPr>
            <p:cNvPr id="8" name="Diamond 7"/>
            <p:cNvSpPr/>
            <p:nvPr/>
          </p:nvSpPr>
          <p:spPr>
            <a:xfrm>
              <a:off x="3203848" y="2852936"/>
              <a:ext cx="2016224" cy="1080120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40790" y="3030075"/>
              <a:ext cx="17423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200" b="1" dirty="0"/>
                <a:t>Kontraktuesi vlerëson orarin dhe  ndikimin e kostos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489269" y="227687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Nuk ka ndikim të rëndësishëm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2558725"/>
            <a:ext cx="174076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Ndryshimi bëhet pjesë e kontratës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64400" y="2276872"/>
            <a:ext cx="1071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Ndikim të rëndësishëm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23721" y="2466392"/>
            <a:ext cx="1524743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AK përgatit orarin dhe e vlerëson</a:t>
            </a:r>
          </a:p>
          <a:p>
            <a:pPr algn="ctr"/>
            <a:r>
              <a:rPr lang="sq-AL" sz="1200" dirty="0"/>
              <a:t> koston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92692" y="3549854"/>
            <a:ext cx="324036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b="1" dirty="0"/>
              <a:t>AK dhe Kontraktuesi rishikojnë dhe negociojnë orarin dhe vlerësojnë  koston </a:t>
            </a:r>
          </a:p>
        </p:txBody>
      </p:sp>
      <p:grpSp>
        <p:nvGrpSpPr>
          <p:cNvPr id="7" name="Group 19"/>
          <p:cNvGrpSpPr/>
          <p:nvPr/>
        </p:nvGrpSpPr>
        <p:grpSpPr>
          <a:xfrm>
            <a:off x="4064800" y="4236454"/>
            <a:ext cx="1296144" cy="648072"/>
            <a:chOff x="5689566" y="4581128"/>
            <a:chExt cx="1296144" cy="648072"/>
          </a:xfrm>
        </p:grpSpPr>
        <p:sp>
          <p:nvSpPr>
            <p:cNvPr id="18" name="TextBox 17"/>
            <p:cNvSpPr txBox="1"/>
            <p:nvPr/>
          </p:nvSpPr>
          <p:spPr>
            <a:xfrm>
              <a:off x="5767697" y="4783509"/>
              <a:ext cx="1071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200" b="1" dirty="0"/>
                <a:t>Marrëveshja</a:t>
              </a:r>
              <a:r>
                <a:rPr lang="en-US" sz="1200" b="1" dirty="0"/>
                <a:t> </a:t>
              </a:r>
              <a:endParaRPr lang="el-GR" sz="1200" b="1" dirty="0"/>
            </a:p>
          </p:txBody>
        </p:sp>
        <p:sp>
          <p:nvSpPr>
            <p:cNvPr id="19" name="Diamond 18"/>
            <p:cNvSpPr/>
            <p:nvPr/>
          </p:nvSpPr>
          <p:spPr>
            <a:xfrm>
              <a:off x="5689566" y="4581128"/>
              <a:ext cx="1296144" cy="648072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641669" y="453031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200" b="1" dirty="0"/>
              <a:t>Po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9552" y="4363348"/>
            <a:ext cx="174076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Ndryshimi bëhet pjesë e kontratës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83968" y="4941168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Jo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80319" y="5657563"/>
            <a:ext cx="200364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b="1" dirty="0"/>
              <a:t>AK lëshon </a:t>
            </a:r>
            <a:r>
              <a:rPr lang="sq-AL" sz="1200" b="1" dirty="0" err="1"/>
              <a:t>urdhr</a:t>
            </a:r>
            <a:r>
              <a:rPr lang="en-GB" sz="1200" b="1" dirty="0" err="1"/>
              <a:t>esen</a:t>
            </a:r>
            <a:r>
              <a:rPr lang="sq-AL" sz="1200" b="1" dirty="0"/>
              <a:t> e njëanshme të ndryshimit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41776" y="5657563"/>
            <a:ext cx="1524743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A</a:t>
            </a:r>
            <a:r>
              <a:rPr lang="sq-AL" sz="1200" dirty="0"/>
              <a:t>K tërheq propozimin e ndryshimit</a:t>
            </a:r>
          </a:p>
        </p:txBody>
      </p:sp>
      <p:cxnSp>
        <p:nvCxnSpPr>
          <p:cNvPr id="28" name="Straight Arrow Connector 27"/>
          <p:cNvCxnSpPr>
            <a:stCxn id="4" idx="2"/>
            <a:endCxn id="5" idx="0"/>
          </p:cNvCxnSpPr>
          <p:nvPr/>
        </p:nvCxnSpPr>
        <p:spPr>
          <a:xfrm>
            <a:off x="4712872" y="1187507"/>
            <a:ext cx="0" cy="4676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2"/>
            <a:endCxn id="8" idx="0"/>
          </p:cNvCxnSpPr>
          <p:nvPr/>
        </p:nvCxnSpPr>
        <p:spPr>
          <a:xfrm>
            <a:off x="4712872" y="1967927"/>
            <a:ext cx="0" cy="2768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17" idx="0"/>
          </p:cNvCxnSpPr>
          <p:nvPr/>
        </p:nvCxnSpPr>
        <p:spPr>
          <a:xfrm>
            <a:off x="4712872" y="3324919"/>
            <a:ext cx="0" cy="2249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2"/>
            <a:endCxn id="19" idx="0"/>
          </p:cNvCxnSpPr>
          <p:nvPr/>
        </p:nvCxnSpPr>
        <p:spPr>
          <a:xfrm>
            <a:off x="4712872" y="4011519"/>
            <a:ext cx="0" cy="2249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9" idx="2"/>
            <a:endCxn id="24" idx="0"/>
          </p:cNvCxnSpPr>
          <p:nvPr/>
        </p:nvCxnSpPr>
        <p:spPr>
          <a:xfrm rot="5400000">
            <a:off x="3610990" y="4555680"/>
            <a:ext cx="773037" cy="1430728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19" idx="2"/>
            <a:endCxn id="25" idx="0"/>
          </p:cNvCxnSpPr>
          <p:nvPr/>
        </p:nvCxnSpPr>
        <p:spPr>
          <a:xfrm rot="16200000" flipH="1">
            <a:off x="4921992" y="4675406"/>
            <a:ext cx="773037" cy="1191276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9" idx="1"/>
            <a:endCxn id="22" idx="3"/>
          </p:cNvCxnSpPr>
          <p:nvPr/>
        </p:nvCxnSpPr>
        <p:spPr>
          <a:xfrm flipH="1">
            <a:off x="2280319" y="4560490"/>
            <a:ext cx="1784481" cy="336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8" idx="1"/>
            <a:endCxn id="12" idx="3"/>
          </p:cNvCxnSpPr>
          <p:nvPr/>
        </p:nvCxnSpPr>
        <p:spPr>
          <a:xfrm flipH="1">
            <a:off x="2280319" y="2784859"/>
            <a:ext cx="1424441" cy="46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8" idx="3"/>
            <a:endCxn id="16" idx="1"/>
          </p:cNvCxnSpPr>
          <p:nvPr/>
        </p:nvCxnSpPr>
        <p:spPr>
          <a:xfrm>
            <a:off x="5720984" y="2784859"/>
            <a:ext cx="1502737" cy="46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16" idx="2"/>
            <a:endCxn id="17" idx="3"/>
          </p:cNvCxnSpPr>
          <p:nvPr/>
        </p:nvCxnSpPr>
        <p:spPr>
          <a:xfrm rot="5400000">
            <a:off x="6825591" y="2620185"/>
            <a:ext cx="667964" cy="1653041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9150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992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Kontraktuesi inicion ndryshime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028343"/>
            <a:ext cx="88924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te iniciuara nga Kontraktuesi marrin zakonisht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formën e propozimit me shkrim tek Autoritetit kontraktues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dhe, në këtë mënyrë, janë shpesh të referuara si "propozime për ndryshim të kontratës"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një operator ekonomik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dorëzon një kërkesë për një ndryshim, zyrtarët e prokurimit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duhet të pyesin veten e tyre dhe palët e tjera të interesuara me një numër pyetjesh 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është kjo </a:t>
            </a:r>
            <a:r>
              <a:rPr lang="sq-AL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kërkesë brenda objektivit të punës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kuptuar ?</a:t>
            </a:r>
          </a:p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3476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/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Kontraktuesi inicion ndryshime</a:t>
            </a:r>
            <a:br>
              <a:rPr lang="sq-AL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33688" cy="6019800"/>
          </a:xfrm>
        </p:spPr>
        <p:txBody>
          <a:bodyPr/>
          <a:lstStyle/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 A është kërkesa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një keqinterpretim i specifikimit ekzistues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apo i kushteve? A nënkupton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dhënia e sqarimeve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se nevoja për ndryshim zhduket?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është ky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 me të vërtetë i nevojshme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apo është "bukur ta keni"?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Vlerësoni implikimet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direkte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dhe indirekte.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ka ndonjë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mënyrë tjetër procedimi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e cila mund të ketë kosto më efektive?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është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ndryshimi me të vërtetë një modifikim i kontratës aktuale apo është një punë e  re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kërkon një kontratë të re?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do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t'i shkelë ndryshimi rregullat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prokurimit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apo bie ndesh me ndonjë politikë të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ofertimit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konkurrues?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2546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09" y="0"/>
            <a:ext cx="9144000" cy="6627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Nr.1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Gjate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implementimit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Ndertimin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objektit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konstruksion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qelikut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perfaqesuesi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cili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kontraktuar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kryer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punimet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kete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objekt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drejtuar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Menaxherit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AK-se 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ate se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pjese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sherbimeve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furnizimit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perfshire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brenda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rrjedhoj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kerkonte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behet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ndryshim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shtese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siç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parashihet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LPP-se.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specifikacionin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teknik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paramasa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parallogaria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pozicion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furnzimi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gypave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qelikut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dimenzionet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ndryshme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Furnizimi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me profile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metalike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dimensionet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30 x 30 x 3 mm,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profilet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duhet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plstifikohen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ngjyrë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RAL 9017.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Çmimi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prerjes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dhe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saldimit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gypave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duhet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llogaritet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komplet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çmim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Ky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ishte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pershkrimi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cekur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ne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paramase</a:t>
            </a:r>
            <a:r>
              <a:rPr lang="en-US" sz="24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2000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2322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8933688" cy="1143000"/>
          </a:xfrm>
        </p:spPr>
        <p:txBody>
          <a:bodyPr/>
          <a:lstStyle/>
          <a:p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Grupit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q-A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cili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kontraktuar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kryer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kete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ndertim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pretendime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shtese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arsyetim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gjate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ekzaminimit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nevoiten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lidhese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shtrafa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profileve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lidhur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profilin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pllaken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kryesore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vendosur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toke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njejti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material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parapare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furnzim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paramasa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parallogaria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njejtin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ofruar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çmim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paramase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Duke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analizuar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rastin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pershkrimin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larte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cekur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ketyre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pikave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pershkrim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secili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jep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mendin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lidhur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kerkesen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OE per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shtese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njejti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a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pasur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baze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kerkesen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apo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kemi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bejme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menaxhim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dobet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nga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AK-se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mashtrim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nga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OE ne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dobi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OE per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rritje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fitimit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financiar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kete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q-AL" sz="2400" dirty="0">
              <a:latin typeface="Calibri" panose="020F0502020204030204" pitchFamily="34" charset="0"/>
              <a:ea typeface="MS Mincho"/>
              <a:cs typeface="Calibri" panose="020F0502020204030204" pitchFamily="34" charset="0"/>
            </a:endParaRPr>
          </a:p>
          <a:p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10559859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040" y="476672"/>
            <a:ext cx="85197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Rrjedha tipike e punës së ndryshimit të kontratës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103833"/>
            <a:ext cx="89644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Përderisa çdo ndryshim i kontratës është unik, rrjedha tipike e punës së ndryshimit mund të përshkruhet:</a:t>
            </a: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Lind nevoja për ndryshim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kontratës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Identifikohet ndryshimi dhe të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gjitha opsionet janë vlerësuar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Iniciatori vlerëson ndikimin në orarin dhe koston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Pjesa tjetër (OE) është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informuar dhe vlerëson ndikimin në orarin dhe koston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Palët kontraktuese  takohen për të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diskutuar kushtet e  ndryshimit dhe për të negociuar çmimet dhe kohën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Ndryshimi formatizohet me shkrim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</a:t>
            </a:r>
            <a:r>
              <a:rPr lang="sq-AL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ekzekut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ohet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siç parashihet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Ndryshimi i kontratës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bëhet pjesë e kontratë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s;</a:t>
            </a:r>
            <a:endParaRPr lang="sq-AL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 vazhdon me punën e ndryshuar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13276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045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altLang="ar-SA" sz="3200" b="1" kern="1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Llojet e ndryshimeve të kontratës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52736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mënyrë ideale, asnjë ndryshim nuk duhet të bëhet në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batimin e kontratës. </a:t>
            </a:r>
          </a:p>
          <a:p>
            <a:pPr>
              <a:spcBef>
                <a:spcPts val="600"/>
              </a:spcBef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Përgatitja dhe dokumentimi i një ndryshimi të kontratës është po aq i rëndësishëm sa përgatitja e kontratës origjinale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altLang="ar-SA" sz="2400" b="1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altLang="ar-SA" sz="2400" b="1" kern="1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Llojet e ndryshimeve të kontratës </a:t>
            </a:r>
            <a:r>
              <a:rPr lang="en-US" altLang="ar-SA" sz="2400" b="1" kern="1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ar-SA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q-AL" altLang="ar-SA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Formale</a:t>
            </a:r>
            <a:r>
              <a:rPr lang="en-US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n</a:t>
            </a:r>
            <a:r>
              <a:rPr lang="sq-AL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 bazë të ndryshimit të klauzolës së kontratës.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q-AL" altLang="ar-SA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Konstruktive</a:t>
            </a:r>
            <a:r>
              <a:rPr lang="en-US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n</a:t>
            </a:r>
            <a:r>
              <a:rPr lang="sq-AL" altLang="ar-SA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jë</a:t>
            </a:r>
            <a:r>
              <a:rPr lang="sq-AL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ndryshim kontrate, që nuk është paraparë fillimisht, ose dokumentuar si i tillë në kontratë.</a:t>
            </a:r>
            <a:endParaRPr lang="en-US" altLang="ar-SA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q-AL" altLang="ar-SA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Kardinal</a:t>
            </a:r>
            <a:r>
              <a:rPr lang="en-US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n</a:t>
            </a:r>
            <a:r>
              <a:rPr lang="sq-AL" altLang="ar-SA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dryshimi</a:t>
            </a:r>
            <a:r>
              <a:rPr lang="sq-AL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 kontratës tërësisht jashtë fushëveprimit të kontratës fillestare, duke  çuar në ri-negocimin e të</a:t>
            </a:r>
            <a:r>
              <a:rPr lang="en-GB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 </a:t>
            </a:r>
            <a:r>
              <a:rPr lang="sq-AL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kontratës.</a:t>
            </a:r>
            <a:endParaRPr lang="en-US" altLang="ar-SA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sq-AL" altLang="ar-SA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55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altLang="ar-SA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</a:t>
            </a:r>
            <a:r>
              <a:rPr lang="sq-AL" altLang="ar-SA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Çfarë është një kontrate?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412776"/>
            <a:ext cx="9144000" cy="450892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kontratë është një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marrëveshje e përbashkët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njohur me ligj, sipas të cilit njëra palë merr përsipër të kryejë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fushë të punës  të përcaktuar më parë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(ofrojnë mallra ose shërbime, ose të ndërtojnë diçka ose ndonjë kombinim 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të mësipërme) për një pale të dytë, për një sasi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përcaktuar më parë të te hollave</a:t>
            </a:r>
            <a:r>
              <a:rPr lang="en-US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altLang="ar-SA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dy palët e përfshira në kontratë janë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 apo </a:t>
            </a:r>
            <a:r>
              <a:rPr lang="sq-AL" altLang="ar-SA" sz="2400" b="1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pronari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pala e kontraktuar ose </a:t>
            </a:r>
            <a:r>
              <a:rPr lang="sq-AL" altLang="ar-SA" sz="2400" b="1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kontraktuesi.</a:t>
            </a:r>
            <a:r>
              <a:rPr lang="sq-AL" altLang="ar-SA" sz="2400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endParaRPr lang="en-US" altLang="ar-SA" sz="2400" u="sng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teorinë juridike, kontrata definohet si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pëlqim i vullnetit në mes të dy apo më shumë palëve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deri te e cila vije më qëllim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konstatimit,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ose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push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ndonjë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marrëdhënie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detyrimore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juridike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sq-AL" altLang="ar-SA" u="sng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7093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556792"/>
            <a:ext cx="8712968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Ekzistojne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tri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kategori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rezikut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ndryshimeve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qe</a:t>
            </a:r>
            <a:endParaRPr lang="en-US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0" hangingPunct="0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jane :</a:t>
            </a:r>
          </a:p>
          <a:p>
            <a:pPr eaLnBrk="0" hangingPunct="0">
              <a:spcBef>
                <a:spcPts val="600"/>
              </a:spcBef>
              <a:buClr>
                <a:schemeClr val="bg2"/>
              </a:buClr>
              <a:buSzPct val="75000"/>
            </a:pPr>
            <a:endParaRPr lang="en-US" sz="2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 i </a:t>
            </a:r>
            <a:r>
              <a:rPr lang="sq-AL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paautorizuar i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kontratës</a:t>
            </a: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</a:t>
            </a:r>
            <a:r>
              <a:rPr lang="sq-AL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tepërta apo të dyfishta 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kontratës</a:t>
            </a: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Mbivlerësim i ndryshimet 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Kontratë</a:t>
            </a:r>
            <a:r>
              <a:rPr lang="en-GB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 </a:t>
            </a:r>
            <a:endParaRPr lang="sq-AL" sz="2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476672"/>
            <a:ext cx="75334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Rreziku </a:t>
            </a:r>
            <a:r>
              <a:rPr lang="en-US" alt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ndryshimit të kontratës </a:t>
            </a:r>
          </a:p>
        </p:txBody>
      </p:sp>
    </p:spTree>
    <p:extLst>
      <p:ext uri="{BB962C8B-B14F-4D97-AF65-F5344CB8AC3E}">
        <p14:creationId xmlns:p14="http://schemas.microsoft.com/office/powerpoint/2010/main" val="9174293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399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 i paautorizuar  kontratës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35274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Puna që kryhet dhe paguhet pa qenë 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autorizuar nga Autoriteti Kontraktues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– 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Pse ndodh kjo?</a:t>
            </a:r>
            <a:endParaRPr lang="en-US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Keqkuptimi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Zvarritje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Tejkalim i buxhetit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Vonesa ne afate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Ripunim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Çështjet e cilësisë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eaLnBrk="0" hangingPunct="0">
              <a:spcBef>
                <a:spcPts val="600"/>
              </a:spcBef>
              <a:buClr>
                <a:schemeClr val="bg2"/>
              </a:buClr>
              <a:buSzPct val="75000"/>
            </a:pPr>
            <a:endParaRPr lang="en-US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3904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Ndryshimet e tepërta apo te dyfishta te kontratës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marL="0" indent="0">
              <a:spcBef>
                <a:spcPts val="600"/>
              </a:spcBef>
              <a:buClr>
                <a:schemeClr val="bg2"/>
              </a:buClr>
              <a:buSzPct val="75000"/>
              <a:buNone/>
            </a:pP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të cilat janë miratuar siç duhet, por të cilat </a:t>
            </a:r>
            <a:r>
              <a:rPr lang="sq-AL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nuk japin asnjë vlerë te dukshme për projektin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Rezultojnë nga</a:t>
            </a: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Shtesa të panevojshme</a:t>
            </a: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buClr>
                <a:schemeClr val="bg2"/>
              </a:buClr>
              <a:buSzPct val="75000"/>
              <a:buNone/>
            </a:pPr>
            <a:endParaRPr lang="en-US" sz="2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bg2"/>
              </a:buClr>
              <a:buSzPct val="7500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sq-AL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Mbivlerësim i ndryshim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të </a:t>
            </a:r>
            <a:r>
              <a:rPr lang="sq-AL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Kontrat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ës</a:t>
            </a:r>
            <a:endParaRPr lang="sq-AL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Urdhëresat për ndryshime të cilat janë miratuar, por janë të mbivlerësuara për objektin e punës së propozuar.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  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Mbivlerësimi vije nga: 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Normat e punës te fryra</a:t>
            </a:r>
            <a:r>
              <a:rPr 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Orë te fryra</a:t>
            </a:r>
            <a:r>
              <a:rPr 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Kufijtë te ekzagjeruar te fitimit</a:t>
            </a:r>
            <a:r>
              <a:rPr 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Llogaritje te komplikuar te tarifave (tarifa në tarifë)</a:t>
            </a:r>
            <a:r>
              <a:rPr 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2398911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81288" cy="792163"/>
          </a:xfrm>
        </p:spPr>
        <p:txBody>
          <a:bodyPr>
            <a:norm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V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ariacionet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-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ndyshimet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sipas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LPP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-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së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në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K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osovë</a:t>
            </a:r>
            <a:endParaRPr lang="sq-AL" sz="32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70848" cy="4572000"/>
          </a:xfrm>
        </p:spPr>
        <p:txBody>
          <a:bodyPr>
            <a:normAutofit fontScale="92500"/>
          </a:bodyPr>
          <a:lstStyle/>
          <a:p>
            <a:pPr algn="just"/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Variacionet në aspektin ligjor trajtohen si pjesë e aktivitetit në periudhën e </a:t>
            </a:r>
            <a:r>
              <a:rPr lang="sq-AL" sz="2600" dirty="0">
                <a:solidFill>
                  <a:srgbClr val="0070C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para nënshkrimit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por </a:t>
            </a:r>
            <a:r>
              <a:rPr lang="sq-AL" sz="2600" dirty="0">
                <a:solidFill>
                  <a:srgbClr val="0070C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edhe të menaxhimit</a:t>
            </a:r>
            <a:r>
              <a:rPr lang="sq-AL" sz="2600" dirty="0">
                <a:solidFill>
                  <a:srgbClr val="FF000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të kontratës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endParaRPr lang="en-GB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algn="just"/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Këto aktivitete mund t’i trajtojnë </a:t>
            </a:r>
            <a:r>
              <a:rPr lang="sq-AL" sz="2600" dirty="0">
                <a:solidFill>
                  <a:srgbClr val="0070C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disa kushte të veçanta 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të kontratës si,  kushtet e pagesës, inspektimit të mallit, dorëzimit e </a:t>
            </a:r>
            <a:r>
              <a:rPr lang="sq-AL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precizime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tjera te vogla, të cilat parashihen në Ligj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endParaRPr lang="en-US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algn="just"/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Procedurat standarde të prokurimit  e minimizojnë mjaft shumë mundësinë e devijimit nga kërkesat e specifikuara në dosje të tenderit , në veçanti </a:t>
            </a:r>
            <a:r>
              <a:rPr lang="sq-AL" sz="2600" dirty="0">
                <a:solidFill>
                  <a:srgbClr val="0070C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çmimi fiks i kontratave 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në tërë kohëzgjatjen e saj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.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C0EA-2259-48F7-8ABA-D727C5429950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dirty="0">
                <a:latin typeface="Tw Cen MT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813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73162"/>
          </a:xfrm>
        </p:spPr>
        <p:txBody>
          <a:bodyPr/>
          <a:lstStyle/>
          <a:p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3200" b="1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dryshimet</a:t>
            </a:r>
            <a:r>
              <a:rPr lang="sq-AL" sz="3200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në kontratë gjatë ekzekutimit të kontratës?</a:t>
            </a:r>
            <a:br>
              <a:rPr lang="sq-AL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855" y="1447800"/>
            <a:ext cx="9144000" cy="48768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përgjithësi kontratat gjatë ekzekutimit mund të ndryshohen kur ato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ndryshime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janë 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jo-thelbësore.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përgjithësi, Autoritetit Kontraktues dhe Operatorit Ekonomik nuk i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lejohet që të bien dakord për të ndryshuar një kontratë ekzistuese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sepse një veprim i tillë do të konsiderohet shkelje 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parimit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konkurrencës dhe e trajtimit të barabartë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Megjithatë, në praktikë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jetë i nevojshëm një ndryshim i ligjshëm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i një kontrate publike ekzistuese.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Shembujt praktik përfshijnë situatat ku kanë ndryshuar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indekset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çmimeve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kanë ndodhur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rrethanat e paparashikueshme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ose kanë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lindur vështirësitë teknike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gjatë fazës së operimit që ndikojnë në rezultat dhe /ose 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pamundësojnë përfundimin e një projekti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239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33688" cy="762000"/>
          </a:xfrm>
        </p:spPr>
        <p:txBody>
          <a:bodyPr/>
          <a:lstStyle/>
          <a:p>
            <a:r>
              <a:rPr lang="sq-AL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RRUOPP </a:t>
            </a:r>
            <a:r>
              <a:rPr lang="sq-AL" sz="3200" b="1" i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“Ndryshimi i kontratës</a:t>
            </a:r>
            <a:endParaRPr lang="sq-AL" sz="3200" dirty="0">
              <a:solidFill>
                <a:schemeClr val="bg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33688" cy="59436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Nenet 61.21-61.25 të RRUOPP </a:t>
            </a:r>
            <a:r>
              <a:rPr lang="sq-AL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“Ndryshimi i kontratës”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rregullon shprehimisht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procedurat për ndryshimin e mundshëm në një kontrate publike.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Ndryshimet e kontratës pavarësisht nga vlera e tyre lejohen pa një procedurë të re të prokurimit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atëhere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ato fillimisht parashihen në dokumentet e tenderimit me dispozitë të veçantë të rishikimit të çmimeve.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 shembull: ndryshimet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berëz, taksa, tarifa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apo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indekse të çmimeve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ky ndryshim nuk përbënë kontratë të re por thjeshtë përfshinë zbatimin e kontratës ekzistuese.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408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563562"/>
          </a:xfrm>
        </p:spPr>
        <p:txBody>
          <a:bodyPr/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 i kontratës konsiderohet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Edhe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zëvendësimi i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cilit AK fillimisht i ka dhënë kontratën me një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ri; apo</a:t>
            </a:r>
          </a:p>
          <a:p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tërheqja dhe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ose zëvendësimi i një anëtari të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konzorciumit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gjatë ekzekutimit të kontratës.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ëvendësimi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cilit AK fillimisht i ka dhënë kontratën me një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ri, përbën një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ndryshim thelbësor të kontratës.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përputhje me parimet e trajtimit të barabartë dhe transparencës, asnjë operator ekonomik tjetër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nuk duhet të zëvendësojë ofertuesin e suksesshëm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pa një procedurë të re të prokurimit.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Megjithatë, ndryshimi i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mund të konsiderohet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 jo thelbësor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dhe të lejohet kur ndryshon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identiteti ligjor i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por në fakt mbetet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i njëjtë.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671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33688" cy="762000"/>
          </a:xfrm>
        </p:spPr>
        <p:txBody>
          <a:bodyPr/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 i kontratës</a:t>
            </a:r>
            <a:endParaRPr lang="sq-A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 shembull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gjatë ekzekutimit të kontratës mund të përballet me ndryshime strukturore siç janë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ri-organizimet e brendshme të kompanisë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bashkimi me një tjetër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apo edhe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falimentimi.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këto raste zëvendësimi i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konsiderohet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 modifikim i lejuar ku kontrata me të njëjtat kushte transferohet tek një subjekt i ri ligjor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në këtë rast AK duhet të shqyrtojë nëse subjekti i ri ligjor i përmbush kërkesat e përshtatshmërisë të përcaktuara me nenin 65 të LPP-së.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55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/>
          <a:lstStyle/>
          <a:p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modifikimi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kontratës pa procedurë të re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pPr marL="400050" lvl="1" indent="0">
              <a:buNone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Për t’u lejuar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ndryshimi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modifikimi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 kontratës pa procedurë të re të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prok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rimit, duhet të plotësohen tri kushte: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vlera financiare e modifikimit është deri në 10% të vlerës së përgjithshme të kontratës;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modifikimi nuk është thelbësor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dmth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nuk e ndryshon natyrën ose ekuilibrin ekonomik të kontratës; dhe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modifiki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i kontratës bëhet i nevojshëm për shkak të rrethanave të cilat AK nuk ka mund t’i parashikojë në lidhje me punën shtesë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produkte ose shërbime të nevojshme, por që, për arsye teknike, mund të ofrohen vetëm nga kompania palë e kontratës aktuale.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9782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792162"/>
          </a:xfrm>
        </p:spPr>
        <p:txBody>
          <a:bodyPr/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dryshim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në objektin e kontratës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Nën rrethana të caktuara, mund të konsiderohet si i nevojshëm një ndryshim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në objektin e kontratës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mënyrë të tillë që nevojitet ofrimi i produkteve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një cilësie tjetër më të mirë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ose ofrimi i shërbimeve të një lloji tjetër më të mirë në krahasim me ato të përcaktuara në kontratën origjinale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 e ndryshuar vlerën e përgjithshme të kontratës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këto rrethana, modifikimi do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ishte i pranueshëm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 Për shembull gjatë ekzekutimit të kontratës mund të ndodh që nuk prodhohet më një produkt i caktuar, dhe ne këto raste OE njofton AK, siguron dëshmi dhe propozon një produkt tjetër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një cilësie më të mirë me të njëjtin çmim.</a:t>
            </a:r>
          </a:p>
        </p:txBody>
      </p:sp>
    </p:spTree>
    <p:extLst>
      <p:ext uri="{BB962C8B-B14F-4D97-AF65-F5344CB8AC3E}">
        <p14:creationId xmlns:p14="http://schemas.microsoft.com/office/powerpoint/2010/main" val="343585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94048" y="503176"/>
            <a:ext cx="8649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altLang="ar-SA" sz="32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sq-AL" altLang="ar-SA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Pse na nevojiten kontratat me shkrim?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219200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Diferencimi themelor i objektivave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mes autoritetit (publik) kontraktues dhe kontraktuesit (privat)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 (publik) ka për qëllim te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gjej zgjidhjen më të mirë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mundshme për problemin e tij/saj me çmimin me te ulet të mundshëm (vlerën më të mirë për paratë)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 (private) ka për qëllim të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maksimizoj fitimin e tij/saj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në të njëjtën kohë të zgjeroj pjesën e tregut duke zbatuar kontratën me sukses.</a:t>
            </a:r>
            <a:endParaRPr lang="en-US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Kosovë kontratat komerciale trajtohen gjerësisht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në Ligjin mbi Marrëdhëniet e Detyrimeve   Nr. 04/L-077/  2012.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Ndërkaq, kontratat publike në veçanti trajtohen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nenin 4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pika 1.45 të Ligji të PP 04/L-042, të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amandamentuar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ku përkufizohet 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karakteri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i tyre sipas kategorive: </a:t>
            </a:r>
            <a:endParaRPr lang="sq-AL" altLang="ar-SA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4269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sq-A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Ndryshime thelbësore të kontratës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lejohen</a:t>
            </a:r>
            <a:endParaRPr lang="sq-A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9" y="838200"/>
            <a:ext cx="8933688" cy="6019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nevojat e autoritetit kontraktues nuk mund të plotësohen pa bërë ndryshime thelbësore të kontratës, atëherë e vetmja alternativë është që të ndërpritet kontrata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Ndryshime thelbësore të kontratës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lejohen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konsiderohen ndryshimet që ndërlidhen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m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objektin e kontratës,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përmbajtjen e të drejtave dhe detyrimeve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reciproke të palëve kontraktuese,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qëllimin për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ri-negociuar afatet ose kushtet thelbësore të kontratës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dryshimet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në kontratë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tejkalojnë 10% të vlerës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kontratës në rastin e kontratave publike për furnizim, shërbime dhe punë shtesë;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në kontratë tejkalojnë 30% të vlerës së kontratës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apo vlerës së pozicionit në rastin e kontratave publike kornizë; dhe</a:t>
            </a: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250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855"/>
            <a:ext cx="9144000" cy="6331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</a:t>
            </a:r>
            <a:r>
              <a:rPr lang="sq-A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 Nr,2</a:t>
            </a: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Komuna  X gjate përgatitjes se dosjes se tenderit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njësia kërkuese ka dërguar një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paramas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dhe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parallogari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cila nuk është ne përputhje  me projektin  kryesor qe e ka dërguar Ministria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zhvillimit te procedurave te prokurimit ne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Ministri është arritur përzgjedhja e EO  dhe është nënshkruar kontrata  me OE fitues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psh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paramas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cila nuk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perputhje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projektin kryesor 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Gjate fillimit te punimeve menaxheri i kontratës dhe OE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përfituesi i donacionit ne kete rast komuna kane vërejtur se është nënshkruar kontrata me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paramas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dhe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parallogari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qe nuk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perputhet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projektin kryesor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psh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Njeri prej pozicioneve kryesore ne kontrate ka qene 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vendosja e pllakave me produkt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MONTA qe </a:t>
            </a:r>
            <a:r>
              <a:rPr lang="sq-AL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objektete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kolektive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objektete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specifike nuk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lejuar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plak betoni me material MONTA por duhet te jete </a:t>
            </a:r>
            <a:r>
              <a:rPr lang="sq-AL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ploq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masive 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dhe disa pozicione tjera . 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867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7772400" cy="4842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0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 </a:t>
            </a:r>
            <a:r>
              <a:rPr lang="sq-AL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q-AL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grupi te zgjedhe se cilat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veprimet te cilat AK duhet te i ndërmarr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zgjedhje sa me te  mire e qe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perputhje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LPP dhe ne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perputhje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ligjin mbi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mardhanjet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detyrimore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(kontratat publike)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 përcaktohet arsyeja e ndryshimit te kontratës duke dhen një sqarim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sq-A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ashtu duhet te nënvizohet me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tik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ne cilat nga arsyet bie ky rast  te cilat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renditur me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posht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8780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2" y="838200"/>
            <a:ext cx="8628888" cy="495300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Mungese te Informacioneve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, gabime dhe lëshime në dokumentet e tenderit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</a:t>
            </a:r>
            <a:r>
              <a:rPr lang="sq-AL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rregullative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e dizajnit ose specifikimeve teknike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referohet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Ligjit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Ndërtimit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Aprovimi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nga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hartuesi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dizajnit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q-AL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ërcaktimi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 i paqartë i fushëveprimit të kontratës 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(specifikimet, planet, etj.) / ndryshimit të madhësisë, përkufizimit apo fushëveprimit te punës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Ndryshimet e </a:t>
            </a:r>
            <a:r>
              <a:rPr lang="sq-AL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destinacionit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 te dorëzimit 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apo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kushteve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 te dorëzimit të mallrave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Kushtet e pafavorshme dhe ngjarje të tjera te forcës madhore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Administrim i  dobët i kontratës 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nga autoriteti kontraktues (miratimet, vendimet, ose inspektimet e vonuara).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Ndryshimet e kushteve te njohura të kontratës /zbatimit te projektit/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e kushteve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 zbatim të projektit me ato të përshkruara në dokumentet e tenderit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1667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933688" cy="1143000"/>
          </a:xfrm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Shembull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Rastit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Qendres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Studenteve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q-AL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Është i njohur rasti i kontratës së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furnizimit me bukë 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të Qendrës së Studentëve në Prishtinë. Në atë periudhë si pasoje e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rritjes enorme të çmimeve te ushqimit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, paraqiten probleme me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kontratat afatgjate te furnizimit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. Kështu, furnitori i QS  parashtron kërkesën bashke me argumentet për ndryshim te çmimit, por edhe pse problemi ishte objektiv,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për mungese te mekanizmit ligjor për pranim te ndryshimit ne çmim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, askush nuk mund  ta merrte përgjegjësinë për ketë ndryshim.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OE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, madje u drejtohet me shkrim edhe organeve rregullatorë te prokurimit e institucioneve tjera qendrore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por pa ndonjë rezultat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. Ne fund, për t’i ndal humbjet, zgjedh alternativen me pak te dëmshme, vendos ta shkëpus kontratën, krahas humbjes se sigurisë për ekzekutim.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/>
          </a:p>
        </p:txBody>
      </p:sp>
    </p:spTree>
    <p:extLst>
      <p:ext uri="{BB962C8B-B14F-4D97-AF65-F5344CB8AC3E}">
        <p14:creationId xmlns:p14="http://schemas.microsoft.com/office/powerpoint/2010/main" val="32253037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5"/>
          <p:cNvSpPr>
            <a:spLocks noChangeArrowheads="1"/>
          </p:cNvSpPr>
          <p:nvPr/>
        </p:nvSpPr>
        <p:spPr bwMode="auto">
          <a:xfrm>
            <a:off x="2590800" y="1219200"/>
            <a:ext cx="505934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eaLnBrk="1" hangingPunct="1"/>
            <a:r>
              <a:rPr lang="sq-AL" altLang="en-US" sz="2000" b="1" dirty="0"/>
              <a:t>PYETJE - DISKUTIM</a:t>
            </a:r>
          </a:p>
        </p:txBody>
      </p:sp>
    </p:spTree>
    <p:extLst>
      <p:ext uri="{BB962C8B-B14F-4D97-AF65-F5344CB8AC3E}">
        <p14:creationId xmlns:p14="http://schemas.microsoft.com/office/powerpoint/2010/main" val="305392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/>
          <a:lstStyle/>
          <a:p>
            <a:r>
              <a:rPr lang="sq-AL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publike </a:t>
            </a:r>
            <a:endParaRPr lang="sq-AL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Kontratë publike -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term i përgjithshëm që përfshin ndonjërën dhe të gjitha llojet e veçanta të kontratave vijuese të lidhura nga një autoritet kontraktues: (i) një kontratë shërbimi, (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) një kontratë e furnizimi, (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) një kontratë pune duke përfshire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edhe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/ose (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iv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) kontratën publike kornizë.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palët besojnë se kanë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arritur në një marrëveshje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zakonisht marrëveshja regjistrohet me shkrim.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Megjithatë, në këtë mes duhet saktësuar se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prokurim publik njihen vetëm kontratat me shkrim.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shumë shtete, një kontratë mund të bëhet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mënyrë verbale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pa u regjistruar kurrë me shkrim dhe asnjëherë të mos ketë mosmarrëveshje mbi kushtet e marrëveshjes.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Sidoqoftë, për të shmangur mosmarrëveshjet dhe në interes të detyrimit të zbatimit, preferohet që palët të shkruajnë saktësisht kushtet e të gjithë marrëveshjes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67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715962"/>
          </a:xfrm>
        </p:spPr>
        <p:txBody>
          <a:bodyPr/>
          <a:lstStyle/>
          <a:p>
            <a:r>
              <a:rPr lang="en-US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q-AL" altLang="ar-SA" sz="32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ontratat</a:t>
            </a:r>
            <a:r>
              <a:rPr lang="sq-AL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 shkrim</a:t>
            </a:r>
            <a:endParaRPr lang="sq-AL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5055"/>
            <a:ext cx="8933688" cy="48006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Kontratat për furnizimin me mallra, punë ose shërbime me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vlerë të konsiderueshme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përmbajnë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kushte të detajuara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përcaktuara në shumë klauzola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me qëllim për të ruajtur interesat e çdo pale duke shprehur qartë përgjegjësinë për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risqet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me të cilat mund të përballen palët sipas kontratës.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Për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transaksione me vlerë më të vogël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kontrata mund të jetë më e shkurtër dhe më pak e detajuar, sepse ndikimi financiar do të jetë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më i vogël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nëse ndodh ndonjë ngjarje me risk. 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6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792162"/>
          </a:xfrm>
        </p:spPr>
        <p:txBody>
          <a:bodyPr/>
          <a:lstStyle/>
          <a:p>
            <a:r>
              <a:rPr lang="sq-AL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Pse na nevojiten kontratat me shkrim?</a:t>
            </a:r>
            <a:r>
              <a:rPr lang="en-US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ar-SA" sz="32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vazhdim</a:t>
            </a:r>
            <a:r>
              <a:rPr lang="en-US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sq-AL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b="1" dirty="0">
              <a:solidFill>
                <a:schemeClr val="bg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Një kontratë me shkrim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siguron dokumentin me të cilin rreziqet,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detyrimet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marrëdhëniet e të dy palëve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janë të vendosura në mënyrë të qartë: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mënyrë të qartë përcakton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rreziqet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detyrimet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secilës palë;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Siguron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mjetet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me të cilat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identifikohen shkeljet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Siguron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mjetet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të cilat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vendoset zgjedhja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;  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Krijon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mjetet e kontrollit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mjetet me të cilat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vlerësohet dhe matet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performanca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kontraktuesit;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Përcakton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fushëveprimin e punës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kontraktuesit 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procedurat e kompensimit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te  kontraktuesit për këtë punë.</a:t>
            </a:r>
          </a:p>
          <a:p>
            <a:pPr marL="0" indent="0">
              <a:buNone/>
            </a:pPr>
            <a:r>
              <a:rPr lang="en-US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80784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C66FF"/>
      </a:hlink>
      <a:folHlink>
        <a:srgbClr val="FF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CC66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24625</TotalTime>
  <Words>5955</Words>
  <Application>Microsoft Office PowerPoint</Application>
  <PresentationFormat>On-screen Show (4:3)</PresentationFormat>
  <Paragraphs>448</Paragraphs>
  <Slides>65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3" baseType="lpstr">
      <vt:lpstr>Arial</vt:lpstr>
      <vt:lpstr>Calibri</vt:lpstr>
      <vt:lpstr>Cambria</vt:lpstr>
      <vt:lpstr>Times New Roman</vt:lpstr>
      <vt:lpstr>Tw Cen MT</vt:lpstr>
      <vt:lpstr>Verdana</vt:lpstr>
      <vt:lpstr>Wingdings</vt:lpstr>
      <vt:lpstr>Default Design</vt:lpstr>
      <vt:lpstr>PowerPoint Presentation</vt:lpstr>
      <vt:lpstr>PowerPoint Presentation</vt:lpstr>
      <vt:lpstr> OBJEKTIVAT E TRAJNIMIT</vt:lpstr>
      <vt:lpstr>PowerPoint Presentation</vt:lpstr>
      <vt:lpstr>PowerPoint Presentation</vt:lpstr>
      <vt:lpstr>PowerPoint Presentation</vt:lpstr>
      <vt:lpstr>Kontratat  publike </vt:lpstr>
      <vt:lpstr>Kontratat me shkrim</vt:lpstr>
      <vt:lpstr>Pse na nevojiten kontratat me shkrim? (vazhdim) </vt:lpstr>
      <vt:lpstr>PowerPoint Presentation</vt:lpstr>
      <vt:lpstr> Qëllimet e menaxhimit të kontratës dhe administrimit te kontratës. </vt:lpstr>
      <vt:lpstr>    Menaxhimi i kontratës sipas LPP në Kosovë</vt:lpstr>
      <vt:lpstr> Menaxhimi i kontratës mund të përkufizohet si: </vt:lpstr>
      <vt:lpstr>Plani për menaxhimin e kontratës </vt:lpstr>
      <vt:lpstr>Emërimi i Menaxherit të Projektit </vt:lpstr>
      <vt:lpstr>Funksionet e Menaxherit të Projektit janë:</vt:lpstr>
      <vt:lpstr>Funksionet e Menaxherit të Projektit janë: </vt:lpstr>
      <vt:lpstr>PowerPoint Presentation</vt:lpstr>
      <vt:lpstr>Çfarë është ndryshimi i kontratës?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Cilat jane rrethanat qe na qojne te ndryshimi I kontrates </vt:lpstr>
      <vt:lpstr> Kur është i nevojshëm ndryshimi i kontratës</vt:lpstr>
      <vt:lpstr>PowerPoint Presentation</vt:lpstr>
      <vt:lpstr>PowerPoint Presentation</vt:lpstr>
      <vt:lpstr>PowerPoint Presentation</vt:lpstr>
      <vt:lpstr>PowerPoint Presentation</vt:lpstr>
      <vt:lpstr>Shmangia e ndryshimeve duke bërë kontraten me kujdes dhe largpamësi- Koha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Kontraktuesi inicion ndryshime </vt:lpstr>
      <vt:lpstr>PowerPoint Presentation</vt:lpstr>
      <vt:lpstr>Detyra e Grupit : </vt:lpstr>
      <vt:lpstr>PowerPoint Presentation</vt:lpstr>
      <vt:lpstr>Llojet e ndryshimeve të kontratës </vt:lpstr>
      <vt:lpstr>PowerPoint Presentation</vt:lpstr>
      <vt:lpstr>PowerPoint Presentation</vt:lpstr>
      <vt:lpstr>2.  Ndryshimet e tepërta apo te dyfishta te kontratës </vt:lpstr>
      <vt:lpstr>Variacionet - ndyshimet sipas LPP-së në Kosovë</vt:lpstr>
      <vt:lpstr>Ndryshimet në kontratë gjatë ekzekutimit të kontratës? </vt:lpstr>
      <vt:lpstr>RRUOPP “Ndryshimi i kontratës</vt:lpstr>
      <vt:lpstr>Ndryshim i kontratës konsiderohet</vt:lpstr>
      <vt:lpstr>Ndryshim i kontratës</vt:lpstr>
      <vt:lpstr>Ndryshimi -modifikimi i kontratës pa procedurë të re</vt:lpstr>
      <vt:lpstr>Ndryshim në objektin e kontratës</vt:lpstr>
      <vt:lpstr>Ndryshime thelbësore të kontratës  qe nuk lejohen</vt:lpstr>
      <vt:lpstr>PowerPoint Presentation</vt:lpstr>
      <vt:lpstr>PowerPoint Presentation</vt:lpstr>
      <vt:lpstr>PowerPoint Presentation</vt:lpstr>
      <vt:lpstr>Shembull i Rastit te Qendres se Studenteve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Vlora Ferizi;Avni Sahiti</dc:creator>
  <cp:lastModifiedBy>Sanije Kelmendi</cp:lastModifiedBy>
  <cp:revision>652</cp:revision>
  <cp:lastPrinted>1601-01-01T00:00:00Z</cp:lastPrinted>
  <dcterms:created xsi:type="dcterms:W3CDTF">1601-01-01T00:00:00Z</dcterms:created>
  <dcterms:modified xsi:type="dcterms:W3CDTF">2024-04-22T09:49:49Z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