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561" r:id="rId2"/>
    <p:sldId id="423" r:id="rId3"/>
    <p:sldId id="425" r:id="rId4"/>
    <p:sldId id="426" r:id="rId5"/>
    <p:sldId id="427" r:id="rId6"/>
    <p:sldId id="547" r:id="rId7"/>
    <p:sldId id="563" r:id="rId8"/>
    <p:sldId id="564" r:id="rId9"/>
    <p:sldId id="565" r:id="rId10"/>
    <p:sldId id="428" r:id="rId11"/>
    <p:sldId id="429" r:id="rId12"/>
    <p:sldId id="431" r:id="rId13"/>
    <p:sldId id="432" r:id="rId14"/>
    <p:sldId id="549" r:id="rId15"/>
    <p:sldId id="566" r:id="rId16"/>
    <p:sldId id="440" r:id="rId17"/>
    <p:sldId id="465" r:id="rId18"/>
    <p:sldId id="466" r:id="rId19"/>
    <p:sldId id="550" r:id="rId20"/>
    <p:sldId id="494" r:id="rId21"/>
    <p:sldId id="554" r:id="rId22"/>
    <p:sldId id="555" r:id="rId23"/>
    <p:sldId id="557" r:id="rId24"/>
    <p:sldId id="558" r:id="rId25"/>
    <p:sldId id="559" r:id="rId26"/>
    <p:sldId id="560" r:id="rId27"/>
    <p:sldId id="556" r:id="rId28"/>
    <p:sldId id="553" r:id="rId29"/>
    <p:sldId id="504" r:id="rId30"/>
    <p:sldId id="505" r:id="rId31"/>
    <p:sldId id="506" r:id="rId32"/>
    <p:sldId id="507" r:id="rId33"/>
    <p:sldId id="508" r:id="rId34"/>
    <p:sldId id="509" r:id="rId35"/>
    <p:sldId id="510" r:id="rId36"/>
    <p:sldId id="511" r:id="rId37"/>
    <p:sldId id="512" r:id="rId38"/>
    <p:sldId id="513" r:id="rId39"/>
    <p:sldId id="514" r:id="rId40"/>
    <p:sldId id="515" r:id="rId41"/>
    <p:sldId id="545" r:id="rId42"/>
    <p:sldId id="518" r:id="rId43"/>
    <p:sldId id="519" r:id="rId44"/>
    <p:sldId id="520" r:id="rId45"/>
    <p:sldId id="521" r:id="rId46"/>
    <p:sldId id="522" r:id="rId47"/>
    <p:sldId id="523" r:id="rId48"/>
    <p:sldId id="524" r:id="rId49"/>
    <p:sldId id="525" r:id="rId50"/>
    <p:sldId id="526" r:id="rId51"/>
    <p:sldId id="527" r:id="rId52"/>
    <p:sldId id="528" r:id="rId53"/>
    <p:sldId id="529" r:id="rId54"/>
    <p:sldId id="533" r:id="rId55"/>
    <p:sldId id="534" r:id="rId56"/>
    <p:sldId id="535" r:id="rId57"/>
    <p:sldId id="546" r:id="rId58"/>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16" autoAdjust="0"/>
    <p:restoredTop sz="94708" autoAdjust="0"/>
  </p:normalViewPr>
  <p:slideViewPr>
    <p:cSldViewPr>
      <p:cViewPr varScale="1">
        <p:scale>
          <a:sx n="108" d="100"/>
          <a:sy n="108" d="100"/>
        </p:scale>
        <p:origin x="22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2</a:t>
            </a:fld>
            <a:endParaRPr lang="el-GR" altLang="el-GR"/>
          </a:p>
        </p:txBody>
      </p:sp>
    </p:spTree>
    <p:extLst>
      <p:ext uri="{BB962C8B-B14F-4D97-AF65-F5344CB8AC3E}">
        <p14:creationId xmlns:p14="http://schemas.microsoft.com/office/powerpoint/2010/main" val="557103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617955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089487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the identified obstacles related to a more successful uptake of GPP within Member States, the European Commission put emphasis on the following issues:</a:t>
            </a:r>
            <a:endParaRPr lang="de-DE" altLang="el-GR" dirty="0">
              <a:latin typeface="Arial" panose="020B0604020202020204" pitchFamily="34" charset="0"/>
            </a:endParaRPr>
          </a:p>
          <a:p>
            <a:r>
              <a:rPr lang="en-GB" altLang="el-GR" dirty="0">
                <a:latin typeface="Arial" panose="020B0604020202020204" pitchFamily="34" charset="0"/>
              </a:rPr>
              <a:t>further development of the legal framework </a:t>
            </a:r>
            <a:endParaRPr lang="de-DE" altLang="el-GR" dirty="0">
              <a:latin typeface="Arial" panose="020B0604020202020204" pitchFamily="34" charset="0"/>
            </a:endParaRPr>
          </a:p>
          <a:p>
            <a:r>
              <a:rPr lang="en-GB" altLang="el-GR" dirty="0">
                <a:latin typeface="Arial" panose="020B0604020202020204" pitchFamily="34" charset="0"/>
              </a:rPr>
              <a:t>develop practical guidance on how to better integrate GPP into public procurement</a:t>
            </a:r>
            <a:endParaRPr lang="de-DE" altLang="el-GR" dirty="0">
              <a:latin typeface="Arial" panose="020B0604020202020204" pitchFamily="34" charset="0"/>
            </a:endParaRPr>
          </a:p>
          <a:p>
            <a:r>
              <a:rPr lang="en-GB" altLang="el-GR" dirty="0">
                <a:latin typeface="Arial" panose="020B0604020202020204" pitchFamily="34" charset="0"/>
              </a:rPr>
              <a:t>develop a toolkit on the technical specification for the environmental performance of products and services to be used in the tendering based on EU eco-label criteria where available</a:t>
            </a:r>
            <a:endParaRPr lang="de-DE" altLang="el-GR" dirty="0">
              <a:latin typeface="Arial" panose="020B0604020202020204" pitchFamily="34" charset="0"/>
            </a:endParaRPr>
          </a:p>
          <a:p>
            <a:r>
              <a:rPr lang="en-GB" altLang="el-GR" dirty="0">
                <a:latin typeface="Arial" panose="020B0604020202020204" pitchFamily="34" charset="0"/>
              </a:rPr>
              <a:t>develop tools for information exchange (website) and data base on GPP practices and user instruction</a:t>
            </a:r>
            <a:endParaRPr lang="de-DE" altLang="el-GR" dirty="0">
              <a:latin typeface="Arial" panose="020B0604020202020204" pitchFamily="34" charset="0"/>
            </a:endParaRPr>
          </a:p>
          <a:p>
            <a:r>
              <a:rPr lang="en-GB" altLang="el-GR" dirty="0">
                <a:latin typeface="Arial" panose="020B0604020202020204" pitchFamily="34" charset="0"/>
              </a:rPr>
              <a:t>develop and provide trainings to the Member States</a:t>
            </a:r>
            <a:endParaRPr lang="de-DE" altLang="el-GR" dirty="0">
              <a:latin typeface="Arial" panose="020B0604020202020204" pitchFamily="34" charset="0"/>
            </a:endParaRPr>
          </a:p>
          <a:p>
            <a:r>
              <a:rPr lang="en-GB" altLang="el-GR" dirty="0">
                <a:latin typeface="Arial" panose="020B0604020202020204" pitchFamily="34" charset="0"/>
              </a:rPr>
              <a:t>provide networking opportunities between Member States</a:t>
            </a:r>
            <a:endParaRPr lang="de-DE" altLang="el-GR" dirty="0">
              <a:latin typeface="Arial" panose="020B0604020202020204" pitchFamily="34" charset="0"/>
            </a:endParaRPr>
          </a:p>
          <a:p>
            <a:r>
              <a:rPr lang="de-DE" altLang="el-GR" dirty="0">
                <a:latin typeface="Arial" panose="020B0604020202020204" pitchFamily="34" charset="0"/>
              </a:rPr>
              <a:t>support demonstration projects</a:t>
            </a:r>
          </a:p>
          <a:p>
            <a:r>
              <a:rPr lang="en-GB" altLang="el-GR" dirty="0">
                <a:latin typeface="Arial" panose="020B0604020202020204" pitchFamily="34" charset="0"/>
              </a:rPr>
              <a:t>launch studies on various aspects on GPP, like progress monitoring, life cycle costing, legal requirements, technology procurement, best practices. </a:t>
            </a:r>
            <a:endParaRPr lang="de-DE" altLang="el-GR" dirty="0">
              <a:latin typeface="Arial" panose="020B0604020202020204" pitchFamily="34" charset="0"/>
            </a:endParaRPr>
          </a:p>
          <a:p>
            <a:r>
              <a:rPr lang="en-GB" altLang="el-GR" dirty="0">
                <a:latin typeface="Arial" panose="020B0604020202020204" pitchFamily="34" charset="0"/>
              </a:rPr>
              <a:t>The outcomes of these activities are freely available at the Commission's website on GPP and could be also helpful for the implementation of GPP in non-European countries.</a:t>
            </a:r>
            <a:endParaRPr lang="de-DE" altLang="el-GR" dirty="0">
              <a:latin typeface="Arial" panose="020B0604020202020204" pitchFamily="34" charset="0"/>
            </a:endParaRPr>
          </a:p>
        </p:txBody>
      </p:sp>
    </p:spTree>
    <p:extLst>
      <p:ext uri="{BB962C8B-B14F-4D97-AF65-F5344CB8AC3E}">
        <p14:creationId xmlns:p14="http://schemas.microsoft.com/office/powerpoint/2010/main" val="3648086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various analyses on the environmental and financial impacts and benefits and other criteria (like best practices, availability of alternatives on the market), the European Commission emphasizes the need to focus activities on the following product categories:</a:t>
            </a:r>
            <a:endParaRPr lang="de-DE" altLang="el-GR" dirty="0">
              <a:latin typeface="Arial" panose="020B0604020202020204" pitchFamily="34" charset="0"/>
            </a:endParaRPr>
          </a:p>
          <a:p>
            <a:r>
              <a:rPr lang="de-DE" altLang="el-GR" dirty="0">
                <a:latin typeface="Arial" panose="020B0604020202020204" pitchFamily="34" charset="0"/>
              </a:rPr>
              <a:t>Construction work</a:t>
            </a:r>
          </a:p>
          <a:p>
            <a:r>
              <a:rPr lang="de-DE" altLang="el-GR" dirty="0">
                <a:latin typeface="Arial" panose="020B0604020202020204" pitchFamily="34" charset="0"/>
              </a:rPr>
              <a:t>Transport</a:t>
            </a:r>
          </a:p>
          <a:p>
            <a:r>
              <a:rPr lang="de-DE" altLang="el-GR" dirty="0">
                <a:latin typeface="Arial" panose="020B0604020202020204" pitchFamily="34" charset="0"/>
              </a:rPr>
              <a:t>Cleaning products/services</a:t>
            </a:r>
          </a:p>
          <a:p>
            <a:r>
              <a:rPr lang="de-DE" altLang="el-GR" dirty="0">
                <a:latin typeface="Arial" panose="020B0604020202020204" pitchFamily="34" charset="0"/>
              </a:rPr>
              <a:t>Clothing</a:t>
            </a:r>
          </a:p>
          <a:p>
            <a:r>
              <a:rPr lang="de-DE" altLang="el-GR" dirty="0">
                <a:latin typeface="Arial" panose="020B0604020202020204" pitchFamily="34" charset="0"/>
              </a:rPr>
              <a:t>Electricity</a:t>
            </a:r>
          </a:p>
          <a:p>
            <a:r>
              <a:rPr lang="de-DE" altLang="el-GR" dirty="0">
                <a:latin typeface="Arial" panose="020B0604020202020204" pitchFamily="34" charset="0"/>
              </a:rPr>
              <a:t>IT devices</a:t>
            </a:r>
          </a:p>
          <a:p>
            <a:r>
              <a:rPr lang="de-DE" altLang="el-GR" dirty="0">
                <a:latin typeface="Arial" panose="020B0604020202020204" pitchFamily="34" charset="0"/>
              </a:rPr>
              <a:t>Catering&amp;Food</a:t>
            </a:r>
          </a:p>
          <a:p>
            <a:r>
              <a:rPr lang="de-DE" altLang="el-GR" dirty="0">
                <a:latin typeface="Arial" panose="020B0604020202020204" pitchFamily="34" charset="0"/>
              </a:rPr>
              <a:t>Gardening</a:t>
            </a:r>
          </a:p>
          <a:p>
            <a:r>
              <a:rPr lang="de-DE" altLang="el-GR" dirty="0">
                <a:latin typeface="Arial" panose="020B0604020202020204" pitchFamily="34" charset="0"/>
              </a:rPr>
              <a:t>Paper</a:t>
            </a:r>
          </a:p>
          <a:p>
            <a:r>
              <a:rPr lang="de-DE" altLang="el-GR" dirty="0">
                <a:latin typeface="Arial" panose="020B0604020202020204" pitchFamily="34" charset="0"/>
              </a:rPr>
              <a:t>Furniture</a:t>
            </a:r>
          </a:p>
          <a:p>
            <a:r>
              <a:rPr lang="en-GB" altLang="el-GR" dirty="0">
                <a:latin typeface="Arial" panose="020B0604020202020204" pitchFamily="34" charset="0"/>
              </a:rPr>
              <a:t>The European Commission intends to subsequently widen up the spectrum of product groups, to which the European Commission will provide additional support and information.</a:t>
            </a:r>
            <a:endParaRPr lang="de-DE" altLang="el-GR" dirty="0">
              <a:latin typeface="Arial" panose="020B0604020202020204" pitchFamily="34" charset="0"/>
            </a:endParaRPr>
          </a:p>
        </p:txBody>
      </p:sp>
    </p:spTree>
    <p:extLst>
      <p:ext uri="{BB962C8B-B14F-4D97-AF65-F5344CB8AC3E}">
        <p14:creationId xmlns:p14="http://schemas.microsoft.com/office/powerpoint/2010/main" val="1796675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various analyses on the environmental and financial impacts and benefits and other criteria (like best practices, availability of alternatives on the market), the European Commission emphasizes the need to focus activities on the following product categories:</a:t>
            </a:r>
            <a:endParaRPr lang="de-DE" altLang="el-GR" dirty="0">
              <a:latin typeface="Arial" panose="020B0604020202020204" pitchFamily="34" charset="0"/>
            </a:endParaRPr>
          </a:p>
          <a:p>
            <a:r>
              <a:rPr lang="de-DE" altLang="el-GR" dirty="0">
                <a:latin typeface="Arial" panose="020B0604020202020204" pitchFamily="34" charset="0"/>
              </a:rPr>
              <a:t>Construction work</a:t>
            </a:r>
          </a:p>
          <a:p>
            <a:r>
              <a:rPr lang="de-DE" altLang="el-GR" dirty="0">
                <a:latin typeface="Arial" panose="020B0604020202020204" pitchFamily="34" charset="0"/>
              </a:rPr>
              <a:t>Transport</a:t>
            </a:r>
          </a:p>
          <a:p>
            <a:r>
              <a:rPr lang="de-DE" altLang="el-GR" dirty="0">
                <a:latin typeface="Arial" panose="020B0604020202020204" pitchFamily="34" charset="0"/>
              </a:rPr>
              <a:t>Cleaning products/services</a:t>
            </a:r>
          </a:p>
          <a:p>
            <a:r>
              <a:rPr lang="de-DE" altLang="el-GR" dirty="0">
                <a:latin typeface="Arial" panose="020B0604020202020204" pitchFamily="34" charset="0"/>
              </a:rPr>
              <a:t>Clothing</a:t>
            </a:r>
          </a:p>
          <a:p>
            <a:r>
              <a:rPr lang="de-DE" altLang="el-GR" dirty="0">
                <a:latin typeface="Arial" panose="020B0604020202020204" pitchFamily="34" charset="0"/>
              </a:rPr>
              <a:t>Electricity</a:t>
            </a:r>
          </a:p>
          <a:p>
            <a:r>
              <a:rPr lang="de-DE" altLang="el-GR" dirty="0">
                <a:latin typeface="Arial" panose="020B0604020202020204" pitchFamily="34" charset="0"/>
              </a:rPr>
              <a:t>IT devices</a:t>
            </a:r>
          </a:p>
          <a:p>
            <a:r>
              <a:rPr lang="de-DE" altLang="el-GR" dirty="0">
                <a:latin typeface="Arial" panose="020B0604020202020204" pitchFamily="34" charset="0"/>
              </a:rPr>
              <a:t>Catering&amp;Food</a:t>
            </a:r>
          </a:p>
          <a:p>
            <a:r>
              <a:rPr lang="de-DE" altLang="el-GR" dirty="0">
                <a:latin typeface="Arial" panose="020B0604020202020204" pitchFamily="34" charset="0"/>
              </a:rPr>
              <a:t>Gardening</a:t>
            </a:r>
          </a:p>
          <a:p>
            <a:r>
              <a:rPr lang="de-DE" altLang="el-GR" dirty="0">
                <a:latin typeface="Arial" panose="020B0604020202020204" pitchFamily="34" charset="0"/>
              </a:rPr>
              <a:t>Paper</a:t>
            </a:r>
          </a:p>
          <a:p>
            <a:r>
              <a:rPr lang="de-DE" altLang="el-GR" dirty="0">
                <a:latin typeface="Arial" panose="020B0604020202020204" pitchFamily="34" charset="0"/>
              </a:rPr>
              <a:t>Furniture</a:t>
            </a:r>
          </a:p>
          <a:p>
            <a:r>
              <a:rPr lang="en-GB" altLang="el-GR" dirty="0">
                <a:latin typeface="Arial" panose="020B0604020202020204" pitchFamily="34" charset="0"/>
              </a:rPr>
              <a:t>The European Commission intends to subsequently widen up the spectrum of product groups, to which the European Commission will provide additional support and information.</a:t>
            </a:r>
            <a:endParaRPr lang="de-DE" altLang="el-GR" dirty="0">
              <a:latin typeface="Arial" panose="020B0604020202020204" pitchFamily="34" charset="0"/>
            </a:endParaRPr>
          </a:p>
        </p:txBody>
      </p:sp>
    </p:spTree>
    <p:extLst>
      <p:ext uri="{BB962C8B-B14F-4D97-AF65-F5344CB8AC3E}">
        <p14:creationId xmlns:p14="http://schemas.microsoft.com/office/powerpoint/2010/main" val="2182202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The results regarding the main barriers to GPP are:</a:t>
            </a:r>
            <a:endParaRPr lang="de-DE" altLang="el-GR" dirty="0">
              <a:latin typeface="Arial" panose="020B0604020202020204" pitchFamily="34" charset="0"/>
            </a:endParaRPr>
          </a:p>
          <a:p>
            <a:r>
              <a:rPr lang="en-GB" altLang="el-GR" dirty="0">
                <a:latin typeface="Arial" panose="020B0604020202020204" pitchFamily="34" charset="0"/>
              </a:rPr>
              <a:t>Green products would be more expensive (44%); the perceived additional costs associated with greener products are seen as a strong barrier in all the countries.</a:t>
            </a:r>
            <a:endParaRPr lang="de-DE" altLang="el-GR" dirty="0">
              <a:latin typeface="Arial" panose="020B0604020202020204" pitchFamily="34" charset="0"/>
            </a:endParaRPr>
          </a:p>
          <a:p>
            <a:r>
              <a:rPr lang="en-GB" altLang="el-GR" dirty="0">
                <a:latin typeface="Arial" panose="020B0604020202020204" pitchFamily="34" charset="0"/>
              </a:rPr>
              <a:t>Lack of environmental knowledge (35%); lack of information and tools are also rated highly however in the ‘Green-7’ this was felt to be less of a barrier.</a:t>
            </a:r>
            <a:endParaRPr lang="de-DE" altLang="el-GR" dirty="0">
              <a:latin typeface="Arial" panose="020B0604020202020204" pitchFamily="34" charset="0"/>
            </a:endParaRPr>
          </a:p>
          <a:p>
            <a:r>
              <a:rPr lang="en-GB" altLang="el-GR" dirty="0">
                <a:latin typeface="Arial" panose="020B0604020202020204" pitchFamily="34" charset="0"/>
              </a:rPr>
              <a:t>Lack of managerial and political support (33%); the high percentage stating that lack of management support is a barrier shows that senior officials within the public sector across Europe do not have a high awareness of the importance of the GPP agenda, or their awareness is not explicit to their purchasing staff.</a:t>
            </a:r>
            <a:endParaRPr lang="de-DE" altLang="el-GR" dirty="0">
              <a:latin typeface="Arial" panose="020B0604020202020204" pitchFamily="34" charset="0"/>
            </a:endParaRPr>
          </a:p>
          <a:p>
            <a:r>
              <a:rPr lang="en-GB" altLang="el-GR" dirty="0">
                <a:latin typeface="Arial" panose="020B0604020202020204" pitchFamily="34" charset="0"/>
              </a:rPr>
              <a:t>Lack of tools and information (25%)</a:t>
            </a:r>
            <a:endParaRPr lang="de-DE" altLang="el-GR" dirty="0">
              <a:latin typeface="Arial" panose="020B0604020202020204" pitchFamily="34" charset="0"/>
            </a:endParaRPr>
          </a:p>
          <a:p>
            <a:r>
              <a:rPr lang="de-DE" altLang="el-GR" dirty="0">
                <a:latin typeface="Arial" panose="020B0604020202020204" pitchFamily="34" charset="0"/>
              </a:rPr>
              <a:t>Lack of training (25%).</a:t>
            </a:r>
          </a:p>
          <a:p>
            <a:endParaRPr lang="de-DE" altLang="el-GR" dirty="0">
              <a:latin typeface="Arial" panose="020B0604020202020204" pitchFamily="34" charset="0"/>
            </a:endParaRPr>
          </a:p>
        </p:txBody>
      </p:sp>
    </p:spTree>
    <p:extLst>
      <p:ext uri="{BB962C8B-B14F-4D97-AF65-F5344CB8AC3E}">
        <p14:creationId xmlns:p14="http://schemas.microsoft.com/office/powerpoint/2010/main" val="1808899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44940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Based on the tender document analysis and the feedback to the questionnaire given by the Member States there are some additional tendencies in relation to the quality of implementation which could be summarised as follows:</a:t>
            </a:r>
          </a:p>
          <a:p>
            <a:r>
              <a:rPr lang="en-GB" altLang="el-GR" dirty="0">
                <a:latin typeface="Arial" panose="020B0604020202020204" pitchFamily="34" charset="0"/>
              </a:rPr>
              <a:t>unclear specifications and criteria</a:t>
            </a:r>
            <a:r>
              <a:rPr lang="de-DE" altLang="el-GR" dirty="0">
                <a:latin typeface="Arial" panose="020B0604020202020204" pitchFamily="34" charset="0"/>
              </a:rPr>
              <a:t> </a:t>
            </a:r>
          </a:p>
          <a:p>
            <a:r>
              <a:rPr lang="en-GB" altLang="el-GR" dirty="0">
                <a:latin typeface="Arial" panose="020B0604020202020204" pitchFamily="34" charset="0"/>
              </a:rPr>
              <a:t>structure of tender documents</a:t>
            </a:r>
            <a:r>
              <a:rPr lang="de-DE" altLang="el-GR" dirty="0">
                <a:latin typeface="Arial" panose="020B0604020202020204" pitchFamily="34" charset="0"/>
              </a:rPr>
              <a:t> </a:t>
            </a:r>
          </a:p>
          <a:p>
            <a:r>
              <a:rPr lang="en-GB" altLang="el-GR" dirty="0">
                <a:latin typeface="Arial" panose="020B0604020202020204" pitchFamily="34" charset="0"/>
              </a:rPr>
              <a:t>differences between tender analysis and answers given in the questionnaire</a:t>
            </a:r>
            <a:r>
              <a:rPr lang="de-DE" altLang="el-GR" dirty="0">
                <a:latin typeface="Arial" panose="020B0604020202020204" pitchFamily="34" charset="0"/>
              </a:rPr>
              <a:t> </a:t>
            </a:r>
          </a:p>
          <a:p>
            <a:r>
              <a:rPr lang="en-GB" altLang="el-GR" dirty="0">
                <a:latin typeface="Arial" panose="020B0604020202020204" pitchFamily="34" charset="0"/>
              </a:rPr>
              <a:t>criteria related to the compliance with European Union legislation.</a:t>
            </a:r>
            <a:endParaRPr lang="de-DE" altLang="el-GR" dirty="0">
              <a:latin typeface="Arial" panose="020B0604020202020204" pitchFamily="34" charset="0"/>
            </a:endParaRPr>
          </a:p>
        </p:txBody>
      </p:sp>
    </p:spTree>
    <p:extLst>
      <p:ext uri="{BB962C8B-B14F-4D97-AF65-F5344CB8AC3E}">
        <p14:creationId xmlns:p14="http://schemas.microsoft.com/office/powerpoint/2010/main" val="4272259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A large number of tenders analysed – regardless of the product group – did contain references to the environment. However these criteria and references were not well defined and it would be unlikely that they would result in a greener purchase. An example of an unclear environmental specification would be a tender stating that: “packaging should be from environmental friendly material” (without further specifying which materials should be considered environmental friendly).</a:t>
            </a:r>
            <a:r>
              <a:rPr lang="de-DE" altLang="el-GR" dirty="0">
                <a:latin typeface="Arial" panose="020B0604020202020204" pitchFamily="34" charset="0"/>
              </a:rPr>
              <a:t> </a:t>
            </a:r>
          </a:p>
        </p:txBody>
      </p:sp>
    </p:spTree>
    <p:extLst>
      <p:ext uri="{BB962C8B-B14F-4D97-AF65-F5344CB8AC3E}">
        <p14:creationId xmlns:p14="http://schemas.microsoft.com/office/powerpoint/2010/main" val="429881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a:latin typeface="Arial" panose="020B0604020202020204" pitchFamily="34" charset="0"/>
              </a:rPr>
              <a:t>Another general observation is, that the structure of tender documents varies considerably, and that some documents are rather confusing, containing ‘scattered green elements’: It is often hard to identify what are the selection criteria (obligatory requirements related to the financial and technical capacity of the bidders) and what are the weighted award criteria (which relate to the bids themselves and against which the bids are compared one against the other in order to choose the one presenting best value for money). It also seems that public purchasers often mix up these criteria.</a:t>
            </a:r>
            <a:endParaRPr lang="de-DE" altLang="el-GR">
              <a:latin typeface="Arial" panose="020B0604020202020204" pitchFamily="34" charset="0"/>
            </a:endParaRPr>
          </a:p>
        </p:txBody>
      </p:sp>
    </p:spTree>
    <p:extLst>
      <p:ext uri="{BB962C8B-B14F-4D97-AF65-F5344CB8AC3E}">
        <p14:creationId xmlns:p14="http://schemas.microsoft.com/office/powerpoint/2010/main" val="159414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25DEEE13-C808-4D51-8F93-46D53E3320AC}" type="slidenum">
              <a:rPr lang="en-US" altLang="el-GR" sz="1200">
                <a:latin typeface="Times New Roman" panose="02020603050405020304" pitchFamily="18" charset="0"/>
              </a:rPr>
              <a:pPr/>
              <a:t>3</a:t>
            </a:fld>
            <a:endParaRPr lang="en-US" altLang="el-GR" sz="1200">
              <a:latin typeface="Times New Roman" panose="02020603050405020304" pitchFamily="18"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l-GR" dirty="0"/>
          </a:p>
        </p:txBody>
      </p:sp>
    </p:spTree>
    <p:extLst>
      <p:ext uri="{BB962C8B-B14F-4D97-AF65-F5344CB8AC3E}">
        <p14:creationId xmlns:p14="http://schemas.microsoft.com/office/powerpoint/2010/main" val="2859774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These are environmental specifications and criteria which are clear and objective and will normally lead to actual green outcomes. The in-depth analysis identified the need for further guidance, information, training and tools. Indeed, although many of the tenders, although initially marked as ‘green’ because of the inclusion of some environmental criteria, were not in fact fully compliant with these European Directives (lack of clear and transparent criteria, use of unlawful selection or award criteria, frequent confusion between selection and award criteria etc.).Although, it has been very difficult to identify ‘perfect green’ tendering procedures. This again highlights that there is a considerable need for training, not only of GPP, but also about public procurement in general. GPP should be usefully integrated into general public procurement training.</a:t>
            </a:r>
            <a:endParaRPr lang="de-DE" altLang="el-GR" dirty="0">
              <a:latin typeface="Arial" panose="020B0604020202020204" pitchFamily="34" charset="0"/>
            </a:endParaRPr>
          </a:p>
        </p:txBody>
      </p:sp>
    </p:spTree>
    <p:extLst>
      <p:ext uri="{BB962C8B-B14F-4D97-AF65-F5344CB8AC3E}">
        <p14:creationId xmlns:p14="http://schemas.microsoft.com/office/powerpoint/2010/main" val="5225883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Several other studies show, that there are a quite number of additional obstacles in relation with the implementation of GPP. </a:t>
            </a:r>
            <a:r>
              <a:rPr lang="de-DE" altLang="el-GR" dirty="0">
                <a:latin typeface="Arial" panose="020B0604020202020204" pitchFamily="34" charset="0"/>
              </a:rPr>
              <a:t>These could be:</a:t>
            </a:r>
          </a:p>
          <a:p>
            <a:r>
              <a:rPr lang="en-GB" altLang="el-GR" u="sng" dirty="0">
                <a:latin typeface="Arial" panose="020B0604020202020204" pitchFamily="34" charset="0"/>
              </a:rPr>
              <a:t>Budget system and accounting practice:</a:t>
            </a:r>
            <a:r>
              <a:rPr lang="en-GB" altLang="el-GR" dirty="0">
                <a:latin typeface="Arial" panose="020B0604020202020204" pitchFamily="34" charset="0"/>
              </a:rPr>
              <a:t> The budget and accounting frameworks under which public institutions operate, which differ between (and often within) countries, can lead to economic inefficiencies in public expenditure management. Commonly encountered obstacles to more sustainable procurement decisions include single-year budgeting as well as the limited ability to carry over funds from one fiscal year to the next and to retain efficiency savings. The former exacerbates the focus on short-term outcomes and leads to discriminating against products with lower life-cycle costs but higher upfront costs; the latter limits the incentive to investigate trade-offs among resource inputs and make investment decisions accordingly. </a:t>
            </a:r>
            <a:endParaRPr lang="de-DE" altLang="el-GR" dirty="0">
              <a:latin typeface="Arial" panose="020B0604020202020204" pitchFamily="34" charset="0"/>
            </a:endParaRPr>
          </a:p>
          <a:p>
            <a:r>
              <a:rPr lang="en-GB" altLang="el-GR" u="sng" dirty="0">
                <a:latin typeface="Arial" panose="020B0604020202020204" pitchFamily="34" charset="0"/>
              </a:rPr>
              <a:t>Supply constraints:</a:t>
            </a:r>
            <a:r>
              <a:rPr lang="en-GB" altLang="el-GR" dirty="0">
                <a:latin typeface="Arial" panose="020B0604020202020204" pitchFamily="34" charset="0"/>
              </a:rPr>
              <a:t> For individual countries, the supply side may be a key barrier to implementation because at least some domestic industries will have to undergo significant upgrading before an GPP policy can be put in place. For instance, a government will require that all paper purchased by public agencies have at least 50% recycled content, but there is currently not enough local supply of such paper.</a:t>
            </a:r>
            <a:endParaRPr lang="de-DE" altLang="el-GR" dirty="0">
              <a:latin typeface="Arial" panose="020B0604020202020204" pitchFamily="34" charset="0"/>
            </a:endParaRPr>
          </a:p>
          <a:p>
            <a:endParaRPr lang="de-DE" altLang="el-GR" dirty="0">
              <a:latin typeface="Arial" panose="020B0604020202020204" pitchFamily="34" charset="0"/>
            </a:endParaRPr>
          </a:p>
          <a:p>
            <a:r>
              <a:rPr lang="de-DE" altLang="el-GR" dirty="0">
                <a:latin typeface="Arial" panose="020B0604020202020204" pitchFamily="34" charset="0"/>
              </a:rPr>
              <a:t>Explanatory note: There is no need to exemplify these obstacles in detail.</a:t>
            </a:r>
          </a:p>
        </p:txBody>
      </p:sp>
    </p:spTree>
    <p:extLst>
      <p:ext uri="{BB962C8B-B14F-4D97-AF65-F5344CB8AC3E}">
        <p14:creationId xmlns:p14="http://schemas.microsoft.com/office/powerpoint/2010/main" val="1707058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l-GR" dirty="0">
                <a:latin typeface="Arial" panose="020B0604020202020204" pitchFamily="34" charset="0"/>
              </a:rPr>
              <a:t>This part of the presentation outlines some important planning towards the implementation of GPP.</a:t>
            </a:r>
          </a:p>
          <a:p>
            <a:endParaRPr lang="en-GB" altLang="el-GR" dirty="0">
              <a:latin typeface="Arial" panose="020B0604020202020204" pitchFamily="34" charset="0"/>
            </a:endParaRPr>
          </a:p>
          <a:p>
            <a:r>
              <a:rPr lang="en-GB" altLang="el-GR" dirty="0">
                <a:latin typeface="Arial" panose="020B0604020202020204" pitchFamily="34" charset="0"/>
              </a:rPr>
              <a:t>In principle, it should be fairly easy for all public authorities to take the political decision to buy green. Indeed, they should be encouraged to do this as it will not only benefit the environment but also the contracting authority by improving its public image or create „best value for public money“. In fact, a green purchasing policy does not normally require any structural changes by the contracting authority. On the other hand, the setup of an GPP policy does not automatically leads to the proper implementation of GPP, while institutional capacities are lacking.</a:t>
            </a:r>
          </a:p>
          <a:p>
            <a:r>
              <a:rPr lang="en-GB" altLang="el-GR" dirty="0">
                <a:latin typeface="Arial" panose="020B0604020202020204" pitchFamily="34" charset="0"/>
              </a:rPr>
              <a:t>Therefore, a number of instruments and tools that can facilitate the transition to GPP practices have become available. In particular, toolkits developed by organizations such as the European Commission and others can provide practical guidance to countries interested in implementing green procurement policies. Also the Marrakech Task Force on SPP has developed toolkits and training materials for SPP that follow a step-by-step approach.</a:t>
            </a:r>
            <a:r>
              <a:rPr lang="de-DE" altLang="el-GR" dirty="0">
                <a:latin typeface="Arial" panose="020B0604020202020204" pitchFamily="34" charset="0"/>
              </a:rPr>
              <a:t> </a:t>
            </a:r>
          </a:p>
        </p:txBody>
      </p:sp>
    </p:spTree>
    <p:extLst>
      <p:ext uri="{BB962C8B-B14F-4D97-AF65-F5344CB8AC3E}">
        <p14:creationId xmlns:p14="http://schemas.microsoft.com/office/powerpoint/2010/main" val="2039572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9240C854-2689-4EE5-945F-8019DEEC3A33}" type="slidenum">
              <a:rPr lang="en-US" altLang="el-GR" sz="1200">
                <a:latin typeface="Times New Roman" panose="02020603050405020304" pitchFamily="18" charset="0"/>
              </a:rPr>
              <a:pPr/>
              <a:t>40</a:t>
            </a:fld>
            <a:endParaRPr lang="en-US" altLang="el-GR" sz="1200">
              <a:latin typeface="Times New Roman" panose="02020603050405020304" pitchFamily="18"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4275050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41</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393668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210A7018-9692-4523-9836-9217346CE13D}" type="slidenum">
              <a:rPr lang="en-US" altLang="el-GR" sz="1200">
                <a:latin typeface="Times New Roman" panose="02020603050405020304" pitchFamily="18" charset="0"/>
              </a:rPr>
              <a:pPr/>
              <a:t>4</a:t>
            </a:fld>
            <a:endParaRPr lang="en-US" altLang="el-GR" sz="1200">
              <a:latin typeface="Times New Roman" panose="02020603050405020304"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916622" y="4444111"/>
            <a:ext cx="5045392" cy="4208680"/>
          </a:xfrm>
          <a:noFill/>
        </p:spPr>
        <p:txBody>
          <a:bodyPr/>
          <a:lstStyle/>
          <a:p>
            <a:pPr eaLnBrk="1" hangingPunct="1"/>
            <a:endParaRPr lang="en-US" altLang="el-GR"/>
          </a:p>
        </p:txBody>
      </p:sp>
    </p:spTree>
    <p:extLst>
      <p:ext uri="{BB962C8B-B14F-4D97-AF65-F5344CB8AC3E}">
        <p14:creationId xmlns:p14="http://schemas.microsoft.com/office/powerpoint/2010/main" val="124007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2532846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3067125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968990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4107976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4258442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l-GR" dirty="0">
              <a:latin typeface="Arial" panose="020B0604020202020204" pitchFamily="34" charset="0"/>
            </a:endParaRPr>
          </a:p>
        </p:txBody>
      </p:sp>
    </p:spTree>
    <p:extLst>
      <p:ext uri="{BB962C8B-B14F-4D97-AF65-F5344CB8AC3E}">
        <p14:creationId xmlns:p14="http://schemas.microsoft.com/office/powerpoint/2010/main" val="3772120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endParaRPr lang="el-GR"/>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GB" altLang="el-G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GB" altLang="el-G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94C1710C-DF24-4FD1-AE24-B96E29D76D81}" type="slidenum">
              <a:rPr lang="en-GB" altLang="el-GR"/>
              <a:pPr>
                <a:defRPr/>
              </a:pPr>
              <a:t>‹#›</a:t>
            </a:fld>
            <a:endParaRPr lang="en-GB" altLang="el-GR"/>
          </a:p>
        </p:txBody>
      </p:sp>
    </p:spTree>
    <p:extLst>
      <p:ext uri="{BB962C8B-B14F-4D97-AF65-F5344CB8AC3E}">
        <p14:creationId xmlns:p14="http://schemas.microsoft.com/office/powerpoint/2010/main" val="31599146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9" name="Picture 28" descr="baneri"/>
          <p:cNvPicPr/>
          <p:nvPr userDrawn="1"/>
        </p:nvPicPr>
        <p:blipFill>
          <a:blip r:embed="rId6"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7"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cs typeface="Times New Roman" panose="02020603050405020304" pitchFamily="18" charset="0"/>
            </a:endParaRPr>
          </a:p>
          <a:p>
            <a:pPr marL="0" indent="0" algn="ctr">
              <a:buNone/>
            </a:pPr>
            <a:r>
              <a:rPr lang="en-US" altLang="en-US" sz="2400" b="1" dirty="0">
                <a:solidFill>
                  <a:srgbClr val="FFFFFF"/>
                </a:solidFill>
              </a:rPr>
              <a:t>IKIMI SOCIAL </a:t>
            </a:r>
            <a:br>
              <a:rPr lang="en-US" altLang="en-US" sz="2400" b="1" dirty="0">
                <a:solidFill>
                  <a:srgbClr val="FFFFFF"/>
                </a:solidFill>
              </a:rPr>
            </a:br>
            <a:r>
              <a:rPr lang="en-US" altLang="en-US" sz="2400" b="1" dirty="0">
                <a:solidFill>
                  <a:srgbClr val="002060"/>
                </a:solidFill>
              </a:rPr>
              <a:t>NDIKIMI SOCIAL DHE MJEDISOR </a:t>
            </a:r>
            <a:br>
              <a:rPr lang="en-US" altLang="en-US" sz="2400" b="1" dirty="0">
                <a:solidFill>
                  <a:srgbClr val="002060"/>
                </a:solidFill>
              </a:rPr>
            </a:br>
            <a:r>
              <a:rPr lang="en-US" altLang="en-US" sz="2400" b="1" dirty="0">
                <a:solidFill>
                  <a:srgbClr val="002060"/>
                </a:solidFill>
              </a:rPr>
              <a:t>I PROKURIMIT PUBLIK</a:t>
            </a:r>
          </a:p>
          <a:p>
            <a:pPr marL="0" indent="0" algn="ctr">
              <a:buNone/>
            </a:pPr>
            <a:r>
              <a:rPr lang="en-US" sz="2400" b="1" dirty="0">
                <a:solidFill>
                  <a:srgbClr val="002060"/>
                </a:solidFill>
                <a:latin typeface="Cambria" panose="02040503050406030204" pitchFamily="18" charset="0"/>
                <a:ea typeface="Cambria" panose="02040503050406030204" pitchFamily="18" charset="0"/>
              </a:rPr>
              <a:t>Moduli </a:t>
            </a:r>
            <a:r>
              <a:rPr lang="en-US" sz="2400" b="1" dirty="0" err="1">
                <a:solidFill>
                  <a:srgbClr val="002060"/>
                </a:solidFill>
                <a:latin typeface="Cambria" panose="02040503050406030204" pitchFamily="18" charset="0"/>
                <a:ea typeface="Cambria" panose="02040503050406030204" pitchFamily="18" charset="0"/>
              </a:rPr>
              <a:t>i</a:t>
            </a:r>
            <a:r>
              <a:rPr lang="en-US" sz="2400" b="1" dirty="0">
                <a:solidFill>
                  <a:srgbClr val="002060"/>
                </a:solidFill>
                <a:latin typeface="Cambria" panose="02040503050406030204" pitchFamily="18" charset="0"/>
                <a:ea typeface="Cambria" panose="02040503050406030204" pitchFamily="18" charset="0"/>
              </a:rPr>
              <a:t> 8-të</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2023</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1" y="304800"/>
            <a:ext cx="8305800" cy="1028700"/>
          </a:xfrm>
          <a:prstGeom prst="rect">
            <a:avLst/>
          </a:prstGeom>
          <a:noFill/>
          <a:ln>
            <a:noFill/>
          </a:ln>
        </p:spPr>
      </p:pic>
    </p:spTree>
    <p:extLst>
      <p:ext uri="{BB962C8B-B14F-4D97-AF65-F5344CB8AC3E}">
        <p14:creationId xmlns:p14="http://schemas.microsoft.com/office/powerpoint/2010/main" val="155412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idx="4294967295"/>
          </p:nvPr>
        </p:nvSpPr>
        <p:spPr>
          <a:xfrm>
            <a:off x="0" y="4354"/>
            <a:ext cx="89620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Bashkimi Evropian dhe prokurimi i qëndrueshëm</a:t>
            </a:r>
          </a:p>
        </p:txBody>
      </p:sp>
      <p:sp>
        <p:nvSpPr>
          <p:cNvPr id="282627" name="Rectangle 3"/>
          <p:cNvSpPr>
            <a:spLocks noGrp="1" noChangeArrowheads="1"/>
          </p:cNvSpPr>
          <p:nvPr>
            <p:ph type="body" idx="4294967295"/>
          </p:nvPr>
        </p:nvSpPr>
        <p:spPr>
          <a:xfrm>
            <a:off x="-4354" y="838200"/>
            <a:ext cx="9144000" cy="5955476"/>
          </a:xfrm>
          <a:prstGeom prst="rect">
            <a:avLst/>
          </a:prstGeom>
        </p:spPr>
        <p:txBody>
          <a:bodyPr wrap="square">
            <a:spAutoFit/>
          </a:bodyPr>
          <a:lstStyle/>
          <a:p>
            <a:pPr>
              <a:spcBef>
                <a:spcPts val="600"/>
              </a:spcBef>
              <a:defRPr/>
            </a:pPr>
            <a:r>
              <a:rPr lang="sq-AL" sz="2000" dirty="0">
                <a:latin typeface="Cambria" panose="02040503050406030204" pitchFamily="18" charset="0"/>
                <a:ea typeface="Cambria" panose="02040503050406030204" pitchFamily="18" charset="0"/>
              </a:rPr>
              <a:t>Nisur nga nevoja e ndërmarrjes së veprimeve që reduktojnë efektet negative ne ambient gjate procesit te prodhimit, shpërndarjes dhe konsumit të mallrave, shoqëria njerëzore është detyruar të marrë masat e parandalimit dhe reduktimit të këtyre ndikimeve.  </a:t>
            </a:r>
          </a:p>
          <a:p>
            <a:pPr>
              <a:spcBef>
                <a:spcPts val="600"/>
              </a:spcBef>
              <a:defRPr/>
            </a:pPr>
            <a:r>
              <a:rPr lang="sq-AL" sz="2000" dirty="0">
                <a:latin typeface="Cambria" panose="02040503050406030204" pitchFamily="18" charset="0"/>
                <a:ea typeface="Cambria" panose="02040503050406030204" pitchFamily="18" charset="0"/>
              </a:rPr>
              <a:t>Këto masa janë artikuluar përmes politikave institucionale të shumë vendeve, duke aplikuar masa dhe mekanizma zbatues që nga nxjerrja e ligjeve, arritjes se marrëveshjeve të ndryshme, nënshkrimi i traktateve ndërkombëtare e sensibilizimi alarmues nëpër samite të liderëve të vendeve më të zhvilluara industriale me qëllim të parandalimit  të këtyre efekteve.</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r>
              <a:rPr lang="sq-AL" sz="2000" dirty="0">
                <a:latin typeface="Cambria" panose="02040503050406030204" pitchFamily="18" charset="0"/>
                <a:ea typeface="Cambria" panose="02040503050406030204" pitchFamily="18" charset="0"/>
              </a:rPr>
              <a:t>Në këtë </a:t>
            </a:r>
            <a:r>
              <a:rPr lang="sq-AL" sz="2000" dirty="0" err="1">
                <a:latin typeface="Cambria" panose="02040503050406030204" pitchFamily="18" charset="0"/>
                <a:ea typeface="Cambria" panose="02040503050406030204" pitchFamily="18" charset="0"/>
              </a:rPr>
              <a:t>kontekst,lider</a:t>
            </a:r>
            <a:r>
              <a:rPr lang="sq-AL" sz="2000" dirty="0">
                <a:latin typeface="Cambria" panose="02040503050406030204" pitchFamily="18" charset="0"/>
                <a:ea typeface="Cambria" panose="02040503050406030204" pitchFamily="18" charset="0"/>
              </a:rPr>
              <a:t> i aktivizimit në këtë fushë padyshim është Bashkimi Evropian, i cili ka adoptuar politika të qëndrueshme në mbrojtje të ambientit. </a:t>
            </a:r>
          </a:p>
          <a:p>
            <a:r>
              <a:rPr lang="sq-AL" sz="2000" dirty="0">
                <a:latin typeface="Cambria" panose="02040503050406030204" pitchFamily="18" charset="0"/>
                <a:ea typeface="Cambria" panose="02040503050406030204" pitchFamily="18" charset="0"/>
              </a:rPr>
              <a:t>Këto politika janë zhvilluar nga vendet anëtare të BE-së përmes krijimit dhe implementimit të politikave si: </a:t>
            </a:r>
          </a:p>
          <a:p>
            <a:pPr lvl="0"/>
            <a:r>
              <a:rPr lang="sq-AL" sz="2000" dirty="0">
                <a:latin typeface="Cambria" panose="02040503050406030204" pitchFamily="18" charset="0"/>
                <a:ea typeface="Cambria" panose="02040503050406030204" pitchFamily="18" charset="0"/>
              </a:rPr>
              <a:t>Janë krijuar disa korniza të politikave dhe masa mbështetëse për të stimuluar zbatimin e gjerë të politikave te mira brenda Shteteve Anëtare.</a:t>
            </a:r>
          </a:p>
          <a:p>
            <a:pPr lvl="0"/>
            <a:r>
              <a:rPr lang="sq-AL" sz="2000" dirty="0">
                <a:latin typeface="Cambria" panose="02040503050406030204" pitchFamily="18" charset="0"/>
                <a:ea typeface="Cambria" panose="02040503050406030204" pitchFamily="18" charset="0"/>
              </a:rPr>
              <a:t>Ka ende nevojë për udhëzime, trajnime, ngritje të kapaciteteve dhe mjete praktike për një integrim më të mirë të praktikës së qëndrueshme në prokurimin publik.</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85425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472008" y="490332"/>
            <a:ext cx="777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Krijimi </a:t>
            </a:r>
            <a:r>
              <a:rPr lang="en-US" sz="2400" b="1" kern="1200" dirty="0" err="1">
                <a:latin typeface="Verdana" pitchFamily="34" charset="0"/>
                <a:ea typeface="+mn-ea"/>
                <a:cs typeface="+mn-cs"/>
              </a:rPr>
              <a:t>i</a:t>
            </a:r>
            <a:r>
              <a:rPr lang="sq-AL" sz="2400" b="1" kern="1200" dirty="0">
                <a:latin typeface="Verdana" pitchFamily="34" charset="0"/>
                <a:ea typeface="+mn-ea"/>
                <a:cs typeface="+mn-cs"/>
              </a:rPr>
              <a:t> kornizës për prokurim publik të qëndrueshëm</a:t>
            </a:r>
          </a:p>
        </p:txBody>
      </p:sp>
      <p:sp>
        <p:nvSpPr>
          <p:cNvPr id="283651" name="Rectangle 3"/>
          <p:cNvSpPr>
            <a:spLocks noGrp="1" noChangeArrowheads="1"/>
          </p:cNvSpPr>
          <p:nvPr>
            <p:ph type="body" idx="4294967295"/>
          </p:nvPr>
        </p:nvSpPr>
        <p:spPr>
          <a:xfrm>
            <a:off x="0" y="1484784"/>
            <a:ext cx="9144000" cy="4078039"/>
          </a:xfrm>
          <a:prstGeom prst="rect">
            <a:avLst/>
          </a:prstGeom>
        </p:spPr>
        <p:txBody>
          <a:bodyPr wrap="square">
            <a:spAutoFit/>
          </a:bodyPr>
          <a:lstStyle/>
          <a:p>
            <a:r>
              <a:rPr lang="sq-AL" sz="2000" dirty="0">
                <a:latin typeface="Cambria" panose="02040503050406030204" pitchFamily="18" charset="0"/>
                <a:ea typeface="Cambria" panose="02040503050406030204" pitchFamily="18" charset="0"/>
              </a:rPr>
              <a:t>Për të kapërcyer pengesat dhe kufizimet e ndryshme, Komisioni Evropian dhe Shtetet Anëtare ofrojnë një sërë njohurish (udhëzime dhe mjete specifike) për të riorientuar prokurimin publik për të qenë më i qëndrueshëm dhe për të ndërtuar rrjete të fuqishme për shkëmbim më të mirë të informacionit mbi praktikat e mira që lidhen me to në fazat e ndryshme të procesit të prokurimit.</a:t>
            </a:r>
          </a:p>
          <a:p>
            <a:r>
              <a:rPr lang="sq-AL" sz="2000" dirty="0">
                <a:latin typeface="Cambria" panose="02040503050406030204" pitchFamily="18" charset="0"/>
                <a:ea typeface="Cambria" panose="02040503050406030204" pitchFamily="18" charset="0"/>
              </a:rPr>
              <a:t>Ky grumbullim i njohurive dhe përvojës mund të përdoret gjithashtu për të përfshirë më tej praktikat e qëndrueshme të prokurimit publik edhe në vendet jo anëtare të BE.</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Përveç hartimit të politikave, për të krijuar kuadrin e duhur është e rëndësishme</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742950" lvl="2" indent="-342900">
              <a:spcBef>
                <a:spcPts val="600"/>
              </a:spcBef>
              <a:buSzPct val="75000"/>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të integrohen konsideratat mjedisore në procedurën e prokurimit.</a:t>
            </a:r>
          </a:p>
        </p:txBody>
      </p:sp>
    </p:spTree>
    <p:extLst>
      <p:ext uri="{BB962C8B-B14F-4D97-AF65-F5344CB8AC3E}">
        <p14:creationId xmlns:p14="http://schemas.microsoft.com/office/powerpoint/2010/main" val="299853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idx="4294967295"/>
          </p:nvPr>
        </p:nvSpPr>
        <p:spPr>
          <a:xfrm>
            <a:off x="467544" y="476672"/>
            <a:ext cx="84969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Potenciali i prokurimit publik të qëndrueshëm</a:t>
            </a:r>
          </a:p>
        </p:txBody>
      </p:sp>
      <p:sp>
        <p:nvSpPr>
          <p:cNvPr id="278531" name="Rectangle 3"/>
          <p:cNvSpPr>
            <a:spLocks noGrp="1" noChangeArrowheads="1"/>
          </p:cNvSpPr>
          <p:nvPr>
            <p:ph type="body" idx="4294967295"/>
          </p:nvPr>
        </p:nvSpPr>
        <p:spPr>
          <a:xfrm>
            <a:off x="0" y="1042392"/>
            <a:ext cx="9144000" cy="5863144"/>
          </a:xfrm>
          <a:prstGeom prst="rect">
            <a:avLst/>
          </a:prstGeom>
        </p:spPr>
        <p:txBody>
          <a:bodyPr wrap="square">
            <a:spAutoFit/>
          </a:bodyPr>
          <a:lstStyle/>
          <a:p>
            <a:pPr marL="0" indent="0">
              <a:spcBef>
                <a:spcPts val="600"/>
              </a:spcBef>
              <a:buNone/>
              <a:defRPr/>
            </a:pP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A</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utoritetet publike janë konsumatorë të mëdhenj në Evropë, duke shpenzuar rreth 16% të </a:t>
            </a:r>
            <a:r>
              <a:rPr lang="sq-AL"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Bruto Produktit Vendor </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të BE-së (që është një shumë ekuivalente me gjysmën e </a:t>
            </a:r>
            <a:r>
              <a:rPr lang="en-US"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BPV</a:t>
            </a:r>
            <a:r>
              <a:rPr lang="sq-AL" sz="2000" dirty="0">
                <a:solidFill>
                  <a:srgbClr val="FF0000"/>
                </a:solidFill>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a:t>
            </a: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ë Gjermanisë).</a:t>
            </a:r>
          </a:p>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përdorur fuqinë blerëse të tyre për të zgjedhur mallra dhe shërbime që gjithashtu respektojnë mjedisin, ata mund të japin një kontribut të rëndësishëm në zhvillimin e qëndrueshëm.</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defRPr/>
            </a:pPr>
            <a:r>
              <a:rPr lang="en-GB" sz="2000" b="1"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PP i qëndrueshëm mbulon fusha të tilla si blerja e:</a:t>
            </a:r>
            <a:endParaRPr lang="de-DE" sz="2000" b="1"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Kompjuterë dhe ndërtesa me energji efikase </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Pajisje zyre të prodhuara nga druri me qëndrueshmëri mjedisore</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letër riciklimi</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makina elektrike</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transport publik miqësor ndaj mjedisit</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ushqim organik në kantina</a:t>
            </a:r>
          </a:p>
          <a:p>
            <a:pPr lvl="1">
              <a:spcBef>
                <a:spcPts val="600"/>
              </a:spcBef>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energji elektrike nga burimet e ripërtëritshme të energjisë. </a:t>
            </a:r>
          </a:p>
          <a:p>
            <a:pPr marL="457200" lvl="1"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21002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idx="4294967295"/>
          </p:nvPr>
        </p:nvSpPr>
        <p:spPr>
          <a:xfrm>
            <a:off x="533400" y="0"/>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PP i qëndrueshëm dhe tregu</a:t>
            </a:r>
          </a:p>
        </p:txBody>
      </p:sp>
      <p:sp>
        <p:nvSpPr>
          <p:cNvPr id="287747" name="Rectangle 3"/>
          <p:cNvSpPr>
            <a:spLocks noGrp="1" noChangeArrowheads="1"/>
          </p:cNvSpPr>
          <p:nvPr>
            <p:ph type="body" idx="4294967295"/>
          </p:nvPr>
        </p:nvSpPr>
        <p:spPr>
          <a:xfrm>
            <a:off x="0" y="958364"/>
            <a:ext cx="9144000" cy="4401205"/>
          </a:xfrm>
          <a:prstGeom prst="rect">
            <a:avLst/>
          </a:prstGeom>
        </p:spPr>
        <p:txBody>
          <a:bodyPr wrap="square">
            <a:spAutoFit/>
          </a:bodyPr>
          <a:lstStyle/>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PP i qëndrueshëm gjithashtu ka të bëjë me vendosjen e një shembulli dhe ndikimit në treg.</a:t>
            </a:r>
          </a:p>
          <a:p>
            <a:pPr marL="0" indent="0">
              <a:spcBef>
                <a:spcPts val="600"/>
              </a:spcBef>
              <a:buNone/>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promovuar prokurimin e gjelbër, autoritetet publike mund të ofrojnë industrinë me stimuj realë për zhvillimin e teknologjive të gjelbra;</a:t>
            </a: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në disa sektorë të produkteve, punëve dhe shërbimeve, ndikimi mund të jetë veçanërisht i rëndësishëm, pasi blerësit publikë komandojnë një pjesë të madhe të tregut (në kompjuterë, ndërtesa me efikasitet energjetik, transport publik, etj.);</a:t>
            </a:r>
          </a:p>
          <a:p>
            <a:pPr algn="just">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së fundi, në qoftë se duke marrë parasysh kostot e ciklit jetësor të një kontrate, PP i qëndrueshëm lejon të kurseni para dhe të mbroni mjedisin në të njëjtën kohë (si p.sh kurseni materiale dhe energji, zvogëloni mbeturinat dhe ndotjen) dhe inkurajoni sjellje të </a:t>
            </a:r>
            <a:r>
              <a:rPr lang="en-GB"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qëndrueshme.</a:t>
            </a:r>
          </a:p>
        </p:txBody>
      </p:sp>
    </p:spTree>
    <p:extLst>
      <p:ext uri="{BB962C8B-B14F-4D97-AF65-F5344CB8AC3E}">
        <p14:creationId xmlns:p14="http://schemas.microsoft.com/office/powerpoint/2010/main" val="3177396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idx="4294967295"/>
          </p:nvPr>
        </p:nvSpPr>
        <p:spPr>
          <a:xfrm>
            <a:off x="0" y="152400"/>
            <a:ext cx="9144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800" b="1" dirty="0">
                <a:solidFill>
                  <a:srgbClr val="002060"/>
                </a:solidFill>
                <a:latin typeface="Cambria" panose="02040503050406030204" pitchFamily="18" charset="0"/>
                <a:ea typeface="Cambria" panose="02040503050406030204" pitchFamily="18" charset="0"/>
              </a:rPr>
              <a:t>PERFITIMET E MUNDESHME MJEDISORE TE PP TE QENDRUESHEM </a:t>
            </a:r>
            <a:endParaRPr lang="sq-AL" sz="2800" b="1" kern="1200" dirty="0">
              <a:solidFill>
                <a:srgbClr val="002060"/>
              </a:solidFill>
              <a:latin typeface="Cambria" panose="02040503050406030204" pitchFamily="18" charset="0"/>
              <a:ea typeface="Cambria" panose="02040503050406030204" pitchFamily="18" charset="0"/>
              <a:cs typeface="+mn-cs"/>
            </a:endParaRPr>
          </a:p>
        </p:txBody>
      </p:sp>
      <p:sp>
        <p:nvSpPr>
          <p:cNvPr id="287747" name="Rectangle 3"/>
          <p:cNvSpPr>
            <a:spLocks noGrp="1" noChangeArrowheads="1"/>
          </p:cNvSpPr>
          <p:nvPr>
            <p:ph type="body" idx="4294967295"/>
          </p:nvPr>
        </p:nvSpPr>
        <p:spPr>
          <a:xfrm>
            <a:off x="0" y="1295400"/>
            <a:ext cx="9144000" cy="5632311"/>
          </a:xfrm>
          <a:prstGeom prst="rect">
            <a:avLst/>
          </a:prstGeom>
        </p:spPr>
        <p:txBody>
          <a:bodyPr wrap="square">
            <a:spAutoFit/>
          </a:bodyPr>
          <a:lstStyle/>
          <a:p>
            <a:pPr lvl="1">
              <a:buFont typeface="Wingdings" panose="05000000000000000000" pitchFamily="2" charset="2"/>
              <a:buChar char="§"/>
            </a:pPr>
            <a:r>
              <a:rPr lang="sq-AL" sz="2000" dirty="0">
                <a:latin typeface="Cambria" panose="02040503050406030204" pitchFamily="18" charset="0"/>
                <a:ea typeface="Cambria" panose="02040503050406030204" pitchFamily="18" charset="0"/>
                <a:cs typeface="Verdana" panose="020B0604030504040204" pitchFamily="34" charset="0"/>
              </a:rPr>
              <a:t>Nëse të gjitha </a:t>
            </a:r>
            <a:r>
              <a:rPr lang="en-US" sz="2000" dirty="0">
                <a:latin typeface="Cambria" panose="02040503050406030204" pitchFamily="18" charset="0"/>
                <a:ea typeface="Cambria" panose="02040503050406030204" pitchFamily="18" charset="0"/>
                <a:cs typeface="Verdana" panose="020B0604030504040204" pitchFamily="34" charset="0"/>
              </a:rPr>
              <a:t>AK </a:t>
            </a:r>
            <a:r>
              <a:rPr lang="sq-AL" sz="2000" dirty="0">
                <a:latin typeface="Cambria" panose="02040503050406030204" pitchFamily="18" charset="0"/>
                <a:ea typeface="Cambria" panose="02040503050406030204" pitchFamily="18" charset="0"/>
                <a:cs typeface="Verdana" panose="020B0604030504040204" pitchFamily="34" charset="0"/>
              </a:rPr>
              <a:t>nga te gjitha shtetet e BE-se do te kërkonin energji elektrike të gjelbër, kjo do të kursente ekuivalentin e 60 milion ton te CO2, e cila është ekuivalente me 18% të angazhimit të BE-së për reduktimin e gazrave.</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1">
              <a:buFont typeface="Wingdings" panose="05000000000000000000" pitchFamily="2" charset="2"/>
              <a:buChar char="§"/>
            </a:pPr>
            <a:r>
              <a:rPr lang="en-US" sz="2000" dirty="0">
                <a:latin typeface="Cambria" panose="02040503050406030204" pitchFamily="18" charset="0"/>
                <a:ea typeface="Cambria" panose="02040503050406030204" pitchFamily="18" charset="0"/>
                <a:cs typeface="Verdana" panose="020B0604030504040204" pitchFamily="34" charset="0"/>
              </a:rPr>
              <a:t>I</a:t>
            </a:r>
            <a:r>
              <a:rPr lang="sq-AL" sz="2000" dirty="0">
                <a:latin typeface="Cambria" panose="02040503050406030204" pitchFamily="18" charset="0"/>
                <a:ea typeface="Cambria" panose="02040503050406030204" pitchFamily="18" charset="0"/>
                <a:cs typeface="Verdana" panose="020B0604030504040204" pitchFamily="34" charset="0"/>
              </a:rPr>
              <a:t> njëjti kursim mund të arrihej nëse </a:t>
            </a:r>
            <a:r>
              <a:rPr lang="en-US" sz="2000" dirty="0">
                <a:latin typeface="Cambria" panose="02040503050406030204" pitchFamily="18" charset="0"/>
                <a:ea typeface="Cambria" panose="02040503050406030204" pitchFamily="18" charset="0"/>
                <a:cs typeface="Verdana" panose="020B0604030504040204" pitchFamily="34" charset="0"/>
              </a:rPr>
              <a:t>AK </a:t>
            </a:r>
            <a:r>
              <a:rPr lang="sq-AL" sz="2000" dirty="0">
                <a:latin typeface="Cambria" panose="02040503050406030204" pitchFamily="18" charset="0"/>
                <a:ea typeface="Cambria" panose="02040503050406030204" pitchFamily="18" charset="0"/>
                <a:cs typeface="Verdana" panose="020B0604030504040204" pitchFamily="34" charset="0"/>
              </a:rPr>
              <a:t>vendosin të ndërtonin ndërtesa me cilësi të lartë mjedisore.</a:t>
            </a:r>
          </a:p>
          <a:p>
            <a:pPr lvl="1">
              <a:buFont typeface="Wingdings" panose="05000000000000000000" pitchFamily="2" charset="2"/>
              <a:buChar char="§"/>
            </a:pPr>
            <a:r>
              <a:rPr lang="sq-AL" sz="2000" dirty="0"/>
              <a:t>Nëse të gjitha autoritetet kontraktuese nga te gjitha shtetet e BE-se  do të kërkonin kompjuterë më energji efikase, dhe kjo shpie në lëvizjen e të gjithë tregut në këtë drejtim, kjo do të rezultojë në kursimin e 830.000 ton të CO2.</a:t>
            </a:r>
          </a:p>
          <a:p>
            <a:pPr lvl="1">
              <a:buFont typeface="Wingdings" panose="05000000000000000000" pitchFamily="2" charset="2"/>
              <a:buChar char="§"/>
            </a:pPr>
            <a:r>
              <a:rPr lang="sq-AL" sz="2000" dirty="0"/>
              <a:t>Nëse të gjitha autoritetet kontraktuese evropiane vendosin për tualete dhe çezme efikase në ndërtesat e tyre, kjo do të reduktonte konsumin e ujit me 200 milion ton, ekuivalent me 0.6% të konsumit të përgjithshëm të familjeve në BE.</a:t>
            </a:r>
          </a:p>
          <a:p>
            <a:pPr lvl="1">
              <a:buFont typeface="Wingdings" panose="05000000000000000000" pitchFamily="2" charset="2"/>
              <a:buChar char="§"/>
            </a:pPr>
            <a:r>
              <a:rPr lang="sq-AL" sz="2000" dirty="0"/>
              <a:t>Një studim i thelle mbi përfitimet mjedisore dhe ekonomike të PP të </a:t>
            </a:r>
            <a:r>
              <a:rPr lang="sq-AL" sz="2000" dirty="0" err="1"/>
              <a:t>qëndrueshem</a:t>
            </a:r>
            <a:r>
              <a:rPr lang="sq-AL" sz="2000" dirty="0"/>
              <a:t> në vendet anëtare na tregon se </a:t>
            </a:r>
            <a:r>
              <a:rPr lang="en-US" sz="2000" dirty="0"/>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1">
              <a:buFont typeface="Arial" panose="020B0604020202020204" pitchFamily="34" charset="0"/>
              <a:buChar char="•"/>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30160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533400"/>
          </a:xfrm>
        </p:spPr>
        <p:txBody>
          <a:bodyPr/>
          <a:lstStyle/>
          <a:p>
            <a:r>
              <a:rPr lang="sq-AL" sz="1800" b="1" dirty="0">
                <a:solidFill>
                  <a:srgbClr val="002060"/>
                </a:solidFill>
                <a:latin typeface="Cambria" panose="02040503050406030204" pitchFamily="18" charset="0"/>
                <a:ea typeface="Cambria" panose="02040503050406030204" pitchFamily="18" charset="0"/>
              </a:rPr>
              <a:t>PERFITIMET E MUNDESHME MJEDISORE</a:t>
            </a:r>
            <a:endParaRPr lang="sq-AL" sz="1800" dirty="0"/>
          </a:p>
        </p:txBody>
      </p:sp>
      <p:sp>
        <p:nvSpPr>
          <p:cNvPr id="3" name="Content Placeholder 2"/>
          <p:cNvSpPr>
            <a:spLocks noGrp="1"/>
          </p:cNvSpPr>
          <p:nvPr>
            <p:ph idx="1"/>
          </p:nvPr>
        </p:nvSpPr>
        <p:spPr>
          <a:xfrm>
            <a:off x="13063" y="1066800"/>
            <a:ext cx="9144000" cy="5562600"/>
          </a:xfrm>
        </p:spPr>
        <p:txBody>
          <a:bodyPr/>
          <a:lstStyle/>
          <a:p>
            <a:r>
              <a:rPr lang="sq-AL" sz="2000" dirty="0"/>
              <a:t>PP i qëndrueshëm kontribuon në një ulje mesatare të emetimeve të CO2 prej 25% në 2006/2007 </a:t>
            </a:r>
            <a:r>
              <a:rPr lang="en-US" sz="2000" dirty="0"/>
              <a:t>.</a:t>
            </a:r>
          </a:p>
          <a:p>
            <a:r>
              <a:rPr lang="sq-AL" sz="2000" dirty="0"/>
              <a:t>Studimi tregon se për shumicën e grupeve të produkteve, Prokurimi Publik i gjelbër (GPP) rezulton në reduktimin e emetimeve të CO2, ku ndërtimi, kopshtaria, letra dhe tekstilet arrijnë përqindjet më të larta të reduktimit. </a:t>
            </a:r>
            <a:endParaRPr lang="en-US" sz="2000" dirty="0"/>
          </a:p>
          <a:p>
            <a:r>
              <a:rPr lang="sq-AL" sz="2000" dirty="0"/>
              <a:t>Kjo do të thotë që blerësit publikë kanë mundësi të reduktojnë ndjeshëm emetimet e CO2 nëpërmjet PP të qëndrueshëm.</a:t>
            </a:r>
            <a:endParaRPr lang="en-US" dirty="0"/>
          </a:p>
          <a:p>
            <a:r>
              <a:rPr lang="sq-AL" sz="2000" dirty="0"/>
              <a:t>Përdorimi i kritereve mjedisore në procedurat e prokurimit mund të shpie në kosto më të larta të blerjes </a:t>
            </a:r>
            <a:r>
              <a:rPr lang="sq-AL" sz="2000" dirty="0" err="1"/>
              <a:t>direkte</a:t>
            </a:r>
            <a:r>
              <a:rPr lang="sq-AL" sz="2000" dirty="0"/>
              <a:t>, por mund të rezultojë me ulje mesatare të shpenzimeve të përgjithshme për organizatat publike prej rreth 1%. Arsyeja prapa kësaj është që çmimet më të larta të blerjes së mallrave të gjelbër kompensohen nga kostot </a:t>
            </a:r>
            <a:r>
              <a:rPr lang="sq-AL" sz="2000" dirty="0" err="1"/>
              <a:t>operacionale</a:t>
            </a:r>
            <a:r>
              <a:rPr lang="sq-AL" sz="2000" dirty="0"/>
              <a:t> më të ulëta.</a:t>
            </a:r>
            <a:endParaRPr lang="en-US" sz="2000" dirty="0"/>
          </a:p>
          <a:p>
            <a:r>
              <a:rPr lang="sq-AL" sz="2000" dirty="0"/>
              <a:t> Studimi arrin në përfundimin se ka kryesisht dy grupe produktesh që shpijnë  në uljen e kostos përmes GPP: ndërtimit dhe transportit.</a:t>
            </a:r>
          </a:p>
        </p:txBody>
      </p:sp>
    </p:spTree>
    <p:extLst>
      <p:ext uri="{BB962C8B-B14F-4D97-AF65-F5344CB8AC3E}">
        <p14:creationId xmlns:p14="http://schemas.microsoft.com/office/powerpoint/2010/main" val="3721373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ChangeArrowheads="1"/>
          </p:cNvSpPr>
          <p:nvPr>
            <p:ph type="title" idx="4294967295"/>
          </p:nvPr>
        </p:nvSpPr>
        <p:spPr>
          <a:xfrm>
            <a:off x="533400" y="76200"/>
            <a:ext cx="83671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Elementet strategjike për PP të qëndrueshëm</a:t>
            </a:r>
          </a:p>
        </p:txBody>
      </p:sp>
      <p:sp>
        <p:nvSpPr>
          <p:cNvPr id="303107" name="Rectangle 3"/>
          <p:cNvSpPr>
            <a:spLocks noGrp="1" noChangeArrowheads="1"/>
          </p:cNvSpPr>
          <p:nvPr>
            <p:ph type="body" idx="4294967295"/>
          </p:nvPr>
        </p:nvSpPr>
        <p:spPr>
          <a:xfrm>
            <a:off x="0" y="685800"/>
            <a:ext cx="9144000" cy="4401205"/>
          </a:xfrm>
          <a:prstGeom prst="rect">
            <a:avLst/>
          </a:prstGeom>
          <a:solidFill>
            <a:schemeClr val="bg1"/>
          </a:solidFill>
        </p:spPr>
        <p:txBody>
          <a:bodyPr wrap="square">
            <a:spAutoFit/>
          </a:bodyPr>
          <a:lstStyle/>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Vendosja e një politike mjedisore për prokurimin publik</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Integrimi i PP të qëndrueshëm si mjet i zbatimit në korniza të tjera të politikave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Përgatitja e një plani te veprimit për PP të qëndrueshëm për të përcaktuar më tej prioritetet dhe fushat e veprimit (sektorët, produktet dhe shërbimet)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zhvillimin e kornizës se nevojshme ligjor dhe kapaciteteve administrative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identifikimin dhe zhvillimin e mjeteve specifike për zbatimin dhe ngritjen e kapaciteteve (udhëzimet, procedurat administrative, trajnimet, veglat, faqet e internetit, materialet themelore dhe specifike të informacionit)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vendosjen e matjeve plotësuese dhe stimujve (fushata, matje ekonomike)</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zhvillimin e treguesve, statistikave dhe raportimit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hulumtimet mbi pengesat dhe faktorët e suksesit</a:t>
            </a:r>
          </a:p>
          <a:p>
            <a:pPr>
              <a:spcBef>
                <a:spcPts val="600"/>
              </a:spcBef>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pilot projektet </a:t>
            </a:r>
          </a:p>
        </p:txBody>
      </p:sp>
    </p:spTree>
    <p:extLst>
      <p:ext uri="{BB962C8B-B14F-4D97-AF65-F5344CB8AC3E}">
        <p14:creationId xmlns:p14="http://schemas.microsoft.com/office/powerpoint/2010/main" val="880714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ChangeArrowheads="1"/>
          </p:cNvSpPr>
          <p:nvPr>
            <p:ph type="title" idx="4294967295"/>
          </p:nvPr>
        </p:nvSpPr>
        <p:spPr>
          <a:xfrm>
            <a:off x="479512" y="489924"/>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Çështjet kryesore</a:t>
            </a:r>
          </a:p>
        </p:txBody>
      </p:sp>
      <p:sp>
        <p:nvSpPr>
          <p:cNvPr id="302083" name="Rectangle 3"/>
          <p:cNvSpPr>
            <a:spLocks noGrp="1" noChangeArrowheads="1"/>
          </p:cNvSpPr>
          <p:nvPr>
            <p:ph type="body" idx="4294967295"/>
          </p:nvPr>
        </p:nvSpPr>
        <p:spPr>
          <a:xfrm>
            <a:off x="212032" y="1124744"/>
            <a:ext cx="8676456" cy="5601533"/>
          </a:xfrm>
          <a:prstGeom prst="rect">
            <a:avLst/>
          </a:prstGeom>
        </p:spPr>
        <p:txBody>
          <a:bodyPr>
            <a:spAutoFit/>
          </a:bodyPr>
          <a:lstStyle/>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mëtejshëm të kuadrit ligjor</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udhëzimeve praktike se si të integrohen më mirë PP të qëndrueshëm në prokurimin publik</a:t>
            </a:r>
          </a:p>
          <a:p>
            <a:pPr marL="342900" lvl="1" indent="-342900" algn="just">
              <a:spcBef>
                <a:spcPts val="600"/>
              </a:spcBef>
              <a:buClr>
                <a:schemeClr val="bg2"/>
              </a:buClr>
              <a:buSzPct val="75000"/>
              <a:buFont typeface="Wingdings" pitchFamily="2" charset="2"/>
              <a:buChar char="n"/>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një vegle në specifikimet teknike për </a:t>
            </a:r>
            <a:r>
              <a:rPr lang="sq-AL" sz="20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performancen</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mjedisore t</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 produkteve dhe shërbimeve të mjedisit që do të përdoren në tenderimin bazuar në kriteret e etiketimit nëse është e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disponueshme</a:t>
            </a:r>
            <a:endPar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e mjeteve për shkëmbimin e informacionit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website</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dhe bazën e të dhënave mbi praktikat e </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PP te </a:t>
            </a:r>
            <a:r>
              <a:rPr lang="sq-AL" sz="20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qëndrueshem</a:t>
            </a: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dhe udhëzimet e përdoruesve</a:t>
            </a:r>
          </a:p>
          <a:p>
            <a:pPr marL="342900" lvl="1" indent="-342900" algn="just">
              <a:spcBef>
                <a:spcPts val="600"/>
              </a:spcBef>
              <a:buClr>
                <a:schemeClr val="bg2"/>
              </a:buClr>
              <a:buSzPct val="75000"/>
              <a:buFont typeface="Wingdings" pitchFamily="2" charset="2"/>
              <a:buChar char="n"/>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zhvillimin  dhe ofrimin e trajnimeve</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mbështesin projektet e demonstrimit</a:t>
            </a:r>
          </a:p>
          <a:p>
            <a:pPr marL="342900" lvl="1" indent="-342900" algn="just">
              <a:spcBef>
                <a:spcPts val="600"/>
              </a:spcBef>
              <a:buClr>
                <a:schemeClr val="bg2"/>
              </a:buClr>
              <a:buSzPct val="75000"/>
              <a:buFont typeface="Wingdings" pitchFamily="2" charset="2"/>
              <a:buChar char="n"/>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nisin studime mbi aspekte të ndryshme për PP të qëndrueshëm, si monitorimi i progresit, kostoja e ciklit të jetës, kërkesat ligjore, prokurimi i teknologjisë, praktikat më të mira</a:t>
            </a:r>
          </a:p>
        </p:txBody>
      </p:sp>
    </p:spTree>
    <p:extLst>
      <p:ext uri="{BB962C8B-B14F-4D97-AF65-F5344CB8AC3E}">
        <p14:creationId xmlns:p14="http://schemas.microsoft.com/office/powerpoint/2010/main" val="3034377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idx="4294967295"/>
          </p:nvPr>
        </p:nvSpPr>
        <p:spPr>
          <a:xfrm>
            <a:off x="458756" y="490332"/>
            <a:ext cx="777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400" b="1" kern="1200" dirty="0">
                <a:latin typeface="Verdana" pitchFamily="34" charset="0"/>
                <a:ea typeface="+mn-ea"/>
                <a:cs typeface="+mn-cs"/>
              </a:rPr>
              <a:t>Kategoritë kryesore të produktit</a:t>
            </a:r>
          </a:p>
        </p:txBody>
      </p:sp>
      <p:sp>
        <p:nvSpPr>
          <p:cNvPr id="297987" name="Rectangle 3"/>
          <p:cNvSpPr>
            <a:spLocks noGrp="1" noChangeArrowheads="1"/>
          </p:cNvSpPr>
          <p:nvPr>
            <p:ph type="body" idx="4294967295"/>
          </p:nvPr>
        </p:nvSpPr>
        <p:spPr>
          <a:xfrm>
            <a:off x="145772" y="1186408"/>
            <a:ext cx="8820472" cy="5555367"/>
          </a:xfrm>
          <a:prstGeom prst="rect">
            <a:avLst/>
          </a:prstGeom>
          <a:solidFill>
            <a:schemeClr val="bg1"/>
          </a:solidFill>
        </p:spPr>
        <p:txBody>
          <a:bodyPr>
            <a:spAutoFit/>
          </a:bodyPr>
          <a:lstStyle/>
          <a:p>
            <a:pPr algn="just">
              <a:spcBef>
                <a:spcPts val="600"/>
              </a:spcBef>
              <a:defRPr/>
            </a:pP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Prioritizimi</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i kategorive të produkteve bazuar në ndikimet dhe përfitimet mjedisore dhe financiare dhe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kriteretve</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te tjera (si praktikat më të mira, </a:t>
            </a:r>
            <a:r>
              <a:rPr lang="sq-AL" sz="20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disponueshmëria</a:t>
            </a: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e alternativave në treg).</a:t>
            </a:r>
          </a:p>
          <a:p>
            <a:pPr algn="just">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Komisioni Evropian thekson nevojën për të përqendruar aktivitetet në kategoritë e mëposhtme të produktit:</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Punë ndërtimore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Transporti</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Produkte / shërbime pastrimi  </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Veshje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Energji elektrike</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Pajisjet TI </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Furnizim &amp; Ushqim</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Kopshtari</a:t>
            </a:r>
          </a:p>
          <a:p>
            <a:pPr lvl="1">
              <a:spcBef>
                <a:spcPts val="600"/>
              </a:spcBef>
              <a:defRPr/>
            </a:pPr>
            <a:r>
              <a:rPr lang="sq-AL" sz="20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Letër</a:t>
            </a:r>
          </a:p>
          <a:p>
            <a:pPr lvl="1">
              <a:spcBef>
                <a:spcPts val="600"/>
              </a:spcBef>
              <a:defRPr/>
            </a:pPr>
            <a:r>
              <a:rPr lang="sq-AL" sz="20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Inventar</a:t>
            </a:r>
          </a:p>
        </p:txBody>
      </p:sp>
    </p:spTree>
    <p:extLst>
      <p:ext uri="{BB962C8B-B14F-4D97-AF65-F5344CB8AC3E}">
        <p14:creationId xmlns:p14="http://schemas.microsoft.com/office/powerpoint/2010/main" val="2191003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Rectangle 2"/>
          <p:cNvSpPr>
            <a:spLocks noGrp="1" noChangeArrowheads="1"/>
          </p:cNvSpPr>
          <p:nvPr>
            <p:ph type="title" idx="4294967295"/>
          </p:nvPr>
        </p:nvSpPr>
        <p:spPr>
          <a:xfrm>
            <a:off x="458756" y="490332"/>
            <a:ext cx="7772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sq-AL" sz="2000" b="1" dirty="0"/>
              <a:t>ÇËSHTJET MJEDISORE DHE FAZAT E PROKURIMIT</a:t>
            </a:r>
            <a:endParaRPr lang="sq-AL" sz="2000" b="1" kern="1200" dirty="0">
              <a:latin typeface="Verdana" pitchFamily="34" charset="0"/>
              <a:ea typeface="+mn-ea"/>
              <a:cs typeface="+mn-cs"/>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143000"/>
            <a:ext cx="71628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0868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0" y="2286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800" b="1" dirty="0">
                <a:solidFill>
                  <a:srgbClr val="002060"/>
                </a:solidFill>
                <a:latin typeface="Cambria" panose="02040503050406030204" pitchFamily="18" charset="0"/>
                <a:ea typeface="Cambria" panose="02040503050406030204" pitchFamily="18" charset="0"/>
              </a:rPr>
              <a:t>                         Objektivat e trajnimit </a:t>
            </a:r>
          </a:p>
        </p:txBody>
      </p:sp>
      <p:sp>
        <p:nvSpPr>
          <p:cNvPr id="4" name="TextBox 3"/>
          <p:cNvSpPr txBox="1"/>
          <p:nvPr/>
        </p:nvSpPr>
        <p:spPr>
          <a:xfrm>
            <a:off x="0" y="1124744"/>
            <a:ext cx="9144000" cy="5324535"/>
          </a:xfrm>
          <a:prstGeom prst="rect">
            <a:avLst/>
          </a:prstGeom>
          <a:noFill/>
        </p:spPr>
        <p:txBody>
          <a:bodyPr wrap="square" rtlCol="0">
            <a:spAutoFit/>
          </a:bodyPr>
          <a:lstStyle/>
          <a:p>
            <a:pPr algn="just">
              <a:spcBef>
                <a:spcPts val="600"/>
              </a:spcBef>
            </a:pPr>
            <a:r>
              <a:rPr lang="sq-AL" sz="2000" dirty="0">
                <a:latin typeface="Cambria" panose="02040503050406030204" pitchFamily="18" charset="0"/>
                <a:ea typeface="Cambria" panose="02040503050406030204" pitchFamily="18" charset="0"/>
              </a:rPr>
              <a:t>Në kontekst të tematikës që trajtohet në këtë modul, fokusi ynë do të përqendrohet tek komponentët sociale dhe të ambientit, si probleme mjaft të mprehta të shoqërisë bashkëkohore.  </a:t>
            </a:r>
          </a:p>
          <a:p>
            <a:pPr algn="just">
              <a:spcBef>
                <a:spcPts val="600"/>
              </a:spcBef>
            </a:pPr>
            <a:r>
              <a:rPr lang="sq-AL" sz="2000" dirty="0">
                <a:latin typeface="Cambria" panose="02040503050406030204" pitchFamily="18" charset="0"/>
                <a:ea typeface="Cambria" panose="02040503050406030204" pitchFamily="18" charset="0"/>
              </a:rPr>
              <a:t>Zhvillimet e hovshme teknike-teknologjike të kohës sonë, krahas të mirave materiale dhe kontributit në mirëqenie e kualitet të jetës, është evidente që kanë sjell efekte tejet dramatike negative në ambient. </a:t>
            </a:r>
            <a:endParaRPr lang="sq-AL" sz="2000" dirty="0">
              <a:solidFill>
                <a:srgbClr val="FF0000"/>
              </a:solidFill>
              <a:latin typeface="Cambria" panose="02040503050406030204" pitchFamily="18" charset="0"/>
              <a:ea typeface="Cambria" panose="02040503050406030204" pitchFamily="18" charset="0"/>
            </a:endParaRPr>
          </a:p>
          <a:p>
            <a:pPr algn="just">
              <a:spcBef>
                <a:spcPts val="600"/>
              </a:spcBef>
            </a:pPr>
            <a:r>
              <a:rPr lang="sq-AL" sz="2000" dirty="0">
                <a:latin typeface="Cambria" panose="02040503050406030204" pitchFamily="18" charset="0"/>
                <a:ea typeface="Cambria" panose="02040503050406030204" pitchFamily="18" charset="0"/>
              </a:rPr>
              <a:t>Më konkretisht objektivat janë për të eksploruar, shpjeguar dhe kuptuar:</a:t>
            </a:r>
          </a:p>
          <a:p>
            <a:pPr algn="just">
              <a:spcBef>
                <a:spcPts val="600"/>
              </a:spcBef>
            </a:pP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Si mund të ndikojë prokurimi publik në faktorët socialë dhe mjedisorë?</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Çfarë është prokurimi i qëndrueshëm;</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Pse është një prokurim i qëndrueshëm një përgjigje ndaj ndikimit social dhe mjedisor;</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Si të arrihet qëndrueshmëria në prokurim.</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Roli i zyrtarit të prokurimit në përpilimin dhe / ose rishikimin e specifikimeve teknike.</a:t>
            </a:r>
          </a:p>
        </p:txBody>
      </p:sp>
    </p:spTree>
    <p:extLst>
      <p:ext uri="{BB962C8B-B14F-4D97-AF65-F5344CB8AC3E}">
        <p14:creationId xmlns:p14="http://schemas.microsoft.com/office/powerpoint/2010/main" val="1484387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09600" y="544354"/>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altLang="el-GR" dirty="0"/>
              <a:t>1. </a:t>
            </a:r>
            <a:r>
              <a:rPr lang="sq-AL" altLang="el-GR" dirty="0"/>
              <a:t>Përcaktimi i nevojës</a:t>
            </a:r>
          </a:p>
        </p:txBody>
      </p:sp>
      <p:sp>
        <p:nvSpPr>
          <p:cNvPr id="3" name="Content Placeholder 5"/>
          <p:cNvSpPr txBox="1">
            <a:spLocks/>
          </p:cNvSpPr>
          <p:nvPr/>
        </p:nvSpPr>
        <p:spPr>
          <a:xfrm>
            <a:off x="457200" y="1143000"/>
            <a:ext cx="7772400" cy="4708981"/>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marR="0" algn="just">
              <a:spcBef>
                <a:spcPts val="0"/>
              </a:spcBef>
              <a:spcAft>
                <a:spcPts val="0"/>
              </a:spcAft>
              <a:tabLst>
                <a:tab pos="698500" algn="l"/>
              </a:tabLst>
            </a:pPr>
            <a:r>
              <a:rPr lang="sq-AL" sz="2000" b="1" dirty="0">
                <a:latin typeface="Verdana" panose="020B0604030504040204" pitchFamily="34" charset="0"/>
                <a:ea typeface="Verdana" panose="020B0604030504040204" pitchFamily="34" charset="0"/>
                <a:cs typeface="Verdana" panose="020B0604030504040204" pitchFamily="34" charset="0"/>
              </a:rPr>
              <a:t>Pyetjet dhe përgjigjet të cilat duhet kërkuar</a:t>
            </a:r>
            <a:r>
              <a:rPr lang="sq-AL" sz="2000" dirty="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cili është qëllimi i aktivitetit te prokurimit?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 a kemi me të vërtetë nevojë për  blerje?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çfarë ndodh me produktin në fund të periudhës së jetës?</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si ndikon prokurimi në objektivat dhe politikat tona (mjedisore dhe sociale)?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një aparat</a:t>
            </a:r>
            <a:r>
              <a:rPr lang="en-US" sz="2000" dirty="0">
                <a:latin typeface="Verdana" panose="020B0604030504040204" pitchFamily="34" charset="0"/>
                <a:ea typeface="Verdana" panose="020B0604030504040204" pitchFamily="34" charset="0"/>
                <a:cs typeface="Verdana" panose="020B0604030504040204" pitchFamily="34" charset="0"/>
              </a:rPr>
              <a:t> </a:t>
            </a:r>
            <a:r>
              <a:rPr lang="sq-AL" sz="2000" dirty="0">
                <a:latin typeface="Verdana" panose="020B0604030504040204" pitchFamily="34" charset="0"/>
                <a:ea typeface="Verdana" panose="020B0604030504040204" pitchFamily="34" charset="0"/>
                <a:cs typeface="Verdana" panose="020B0604030504040204" pitchFamily="34" charset="0"/>
              </a:rPr>
              <a:t>kafeje apo një shërbim me pije të nxehtë?</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një qilim te ri apo te marrim me qira mbulese te dyshemesë?</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Blerje e makinave të reja faks apo </a:t>
            </a:r>
            <a:r>
              <a:rPr lang="sq-AL" sz="2000" dirty="0" err="1">
                <a:latin typeface="Verdana" panose="020B0604030504040204" pitchFamily="34" charset="0"/>
                <a:ea typeface="Verdana" panose="020B0604030504040204" pitchFamily="34" charset="0"/>
                <a:cs typeface="Verdana" panose="020B0604030504040204" pitchFamily="34" charset="0"/>
              </a:rPr>
              <a:t>nje</a:t>
            </a:r>
            <a:r>
              <a:rPr lang="sq-AL" sz="2000" dirty="0">
                <a:latin typeface="Verdana" panose="020B0604030504040204" pitchFamily="34" charset="0"/>
                <a:ea typeface="Verdana" panose="020B0604030504040204" pitchFamily="34" charset="0"/>
                <a:cs typeface="Verdana" panose="020B0604030504040204" pitchFamily="34" charset="0"/>
              </a:rPr>
              <a:t> softuer qe mundëson dërgimin dhe marrjen e fakseve  nga kompjuterët </a:t>
            </a:r>
            <a:r>
              <a:rPr lang="sq-AL" sz="2000" dirty="0" err="1">
                <a:latin typeface="Verdana" panose="020B0604030504040204" pitchFamily="34" charset="0"/>
                <a:ea typeface="Verdana" panose="020B0604030504040204" pitchFamily="34" charset="0"/>
                <a:cs typeface="Verdana" panose="020B0604030504040204" pitchFamily="34" charset="0"/>
              </a:rPr>
              <a:t>desktop</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gn="just">
              <a:spcBef>
                <a:spcPts val="0"/>
              </a:spcBef>
              <a:spcAft>
                <a:spcPts val="0"/>
              </a:spcAft>
              <a:buFont typeface="Wingdings" panose="05000000000000000000" pitchFamily="2" charset="2"/>
              <a:buChar char=""/>
              <a:tabLst>
                <a:tab pos="698500" algn="l"/>
              </a:tabLst>
            </a:pPr>
            <a:r>
              <a:rPr lang="sq-AL" sz="2000" dirty="0">
                <a:latin typeface="Verdana" panose="020B0604030504040204" pitchFamily="34" charset="0"/>
                <a:ea typeface="Verdana" panose="020B0604030504040204" pitchFamily="34" charset="0"/>
                <a:cs typeface="Verdana" panose="020B0604030504040204" pitchFamily="34" charset="0"/>
              </a:rPr>
              <a:t>Te blejmë fotokopjes ose një shërbim?</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97390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2. </a:t>
            </a:r>
            <a:r>
              <a:rPr lang="sq-AL" dirty="0"/>
              <a:t>SPECIFIKIMI</a:t>
            </a:r>
            <a:endParaRPr lang="en-US" dirty="0"/>
          </a:p>
        </p:txBody>
      </p:sp>
      <p:sp>
        <p:nvSpPr>
          <p:cNvPr id="3" name="Content Placeholder 5"/>
          <p:cNvSpPr txBox="1">
            <a:spLocks/>
          </p:cNvSpPr>
          <p:nvPr/>
        </p:nvSpPr>
        <p:spPr>
          <a:xfrm>
            <a:off x="540000" y="1196752"/>
            <a:ext cx="7772400" cy="323165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Çfarë duhet të specifikojmë:</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Fokusimi në funksionalitetin e dërgesave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Specifikoni më shumë alternativa “të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Merrni parasysh riciklimin e produkteve të </a:t>
            </a:r>
            <a:r>
              <a:rPr lang="sq-AL" sz="2000" dirty="0" err="1">
                <a:latin typeface="Verdana" panose="020B0604030504040204" pitchFamily="34" charset="0"/>
                <a:ea typeface="Verdana" panose="020B0604030504040204" pitchFamily="34" charset="0"/>
                <a:cs typeface="Verdana" panose="020B0604030504040204" pitchFamily="34" charset="0"/>
              </a:rPr>
              <a:t>prokuruara</a:t>
            </a:r>
            <a:r>
              <a:rPr lang="sq-AL" sz="2000" dirty="0">
                <a:latin typeface="Verdana" panose="020B0604030504040204" pitchFamily="34" charset="0"/>
                <a:ea typeface="Verdana" panose="020B0604030504040204" pitchFamily="34" charset="0"/>
                <a:cs typeface="Verdana" panose="020B0604030504040204" pitchFamily="34" charset="0"/>
              </a:rPr>
              <a:t> dhe / ose te pjesëve rezerve dhe   konsumit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Konsideroni përdorimin e materialeve organike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Konsideroni specifikimin e  </a:t>
            </a:r>
            <a:r>
              <a:rPr lang="sq-AL" sz="2000" dirty="0" err="1">
                <a:latin typeface="Verdana" panose="020B0604030504040204" pitchFamily="34" charset="0"/>
                <a:ea typeface="Verdana" panose="020B0604030504040204" pitchFamily="34" charset="0"/>
                <a:cs typeface="Verdana" panose="020B0604030504040204" pitchFamily="34" charset="0"/>
              </a:rPr>
              <a:t>eko</a:t>
            </a:r>
            <a:r>
              <a:rPr lang="sq-AL" sz="2000" dirty="0">
                <a:latin typeface="Verdana" panose="020B0604030504040204" pitchFamily="34" charset="0"/>
                <a:ea typeface="Verdana" panose="020B0604030504040204" pitchFamily="34" charset="0"/>
                <a:cs typeface="Verdana" panose="020B0604030504040204" pitchFamily="34" charset="0"/>
              </a:rPr>
              <a:t>-etiketimit për mallra dhe materiale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82471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3. </a:t>
            </a:r>
            <a:r>
              <a:rPr lang="sq-AL" dirty="0"/>
              <a:t>PERZGJEDHJA E FURNIZUESVE</a:t>
            </a:r>
            <a:endParaRPr lang="en-US" dirty="0"/>
          </a:p>
        </p:txBody>
      </p:sp>
      <p:sp>
        <p:nvSpPr>
          <p:cNvPr id="3" name="Content Placeholder 5"/>
          <p:cNvSpPr txBox="1">
            <a:spLocks/>
          </p:cNvSpPr>
          <p:nvPr/>
        </p:nvSpPr>
        <p:spPr>
          <a:xfrm>
            <a:off x="381000" y="1219200"/>
            <a:ext cx="7772400" cy="3662541"/>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lvl="0"/>
            <a:r>
              <a:rPr lang="sq-AL" sz="2000" b="1" dirty="0">
                <a:latin typeface="Verdana" panose="020B0604030504040204" pitchFamily="34" charset="0"/>
                <a:ea typeface="Verdana" panose="020B0604030504040204" pitchFamily="34" charset="0"/>
                <a:cs typeface="Verdana" panose="020B0604030504040204" pitchFamily="34" charset="0"/>
              </a:rPr>
              <a:t>Si te zgjidhni një furnizues(mjedisor dhe social) më përgjegjës? </a:t>
            </a:r>
            <a:endParaRPr lang="en-US" sz="2000" b="1"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Çfarë mund të kërkoni?</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Çfarë duhet të pyesni furnizuesit?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CO2 gjurma e prodhimit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Mbetjet e dërguara ne </a:t>
            </a:r>
            <a:r>
              <a:rPr lang="sq-AL" sz="2000" dirty="0" err="1">
                <a:latin typeface="Verdana" panose="020B0604030504040204" pitchFamily="34" charset="0"/>
                <a:ea typeface="Verdana" panose="020B0604030504040204" pitchFamily="34" charset="0"/>
                <a:cs typeface="Verdana" panose="020B0604030504040204" pitchFamily="34" charset="0"/>
              </a:rPr>
              <a:t>deponi</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Ndjekjet për ndotje ose </a:t>
            </a:r>
            <a:r>
              <a:rPr lang="sq-AL" sz="2000" dirty="0" err="1">
                <a:latin typeface="Verdana" panose="020B0604030504040204" pitchFamily="34" charset="0"/>
                <a:ea typeface="Verdana" panose="020B0604030504040204" pitchFamily="34" charset="0"/>
                <a:cs typeface="Verdana" panose="020B0604030504040204" pitchFamily="34" charset="0"/>
              </a:rPr>
              <a:t>biodiversitet</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HFC / HCFC, PVC, përdorim formal i </a:t>
            </a:r>
            <a:r>
              <a:rPr lang="sq-AL" sz="2000" dirty="0" err="1">
                <a:latin typeface="Verdana" panose="020B0604030504040204" pitchFamily="34" charset="0"/>
                <a:ea typeface="Verdana" panose="020B0604030504040204" pitchFamily="34" charset="0"/>
                <a:cs typeface="Verdana" panose="020B0604030504040204" pitchFamily="34" charset="0"/>
              </a:rPr>
              <a:t>dehideve</a:t>
            </a:r>
            <a:r>
              <a:rPr lang="sq-AL" sz="2000" dirty="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Lende druri te përdorura nga burime jo te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Rreziqet që lidhen me të drejtat e njeriut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139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endParaRPr lang="en-US" dirty="0"/>
          </a:p>
        </p:txBody>
      </p:sp>
      <p:sp>
        <p:nvSpPr>
          <p:cNvPr id="3" name="Content Placeholder 5"/>
          <p:cNvSpPr txBox="1">
            <a:spLocks/>
          </p:cNvSpPr>
          <p:nvPr/>
        </p:nvSpPr>
        <p:spPr>
          <a:xfrm>
            <a:off x="381000" y="1219200"/>
            <a:ext cx="7772400" cy="433965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Ajo që ne duhet të marrin në konsideratë në vlerësimin e ofertave?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Lidhja e drejtpërdrejtë me specifikime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Duke kërkuar  ofertën që ofron vlera ‘reale’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Kriteret e përcaktuara në fazë të hershme të procesit </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r>
              <a:rPr lang="sq-AL" sz="2000" b="1" dirty="0">
                <a:latin typeface="Verdana" panose="020B0604030504040204" pitchFamily="34" charset="0"/>
                <a:ea typeface="Verdana" panose="020B0604030504040204" pitchFamily="34" charset="0"/>
                <a:cs typeface="Verdana" panose="020B0604030504040204" pitchFamily="34" charset="0"/>
              </a:rPr>
              <a:t>Pyetjet:</a:t>
            </a:r>
            <a:endParaRPr lang="en-US" sz="2000" b="1" dirty="0">
              <a:latin typeface="Verdana" panose="020B0604030504040204" pitchFamily="34" charset="0"/>
              <a:ea typeface="Verdana" panose="020B0604030504040204" pitchFamily="34" charset="0"/>
              <a:cs typeface="Verdana" panose="020B0604030504040204" pitchFamily="34" charset="0"/>
            </a:endParaRPr>
          </a:p>
          <a:p>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Kapitali kundrejt çështjeve të te hyrave?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Investoni për të kursyer?</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Inkurajimi i tregut për zhvillimin e produkteve dhe shërbimeve më të qëndrueshme</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97106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(2)</a:t>
            </a:r>
          </a:p>
        </p:txBody>
      </p:sp>
      <p:sp>
        <p:nvSpPr>
          <p:cNvPr id="3" name="Content Placeholder 5"/>
          <p:cNvSpPr txBox="1">
            <a:spLocks/>
          </p:cNvSpPr>
          <p:nvPr/>
        </p:nvSpPr>
        <p:spPr>
          <a:xfrm>
            <a:off x="381000" y="1219200"/>
            <a:ext cx="7772400" cy="4093428"/>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b="1" u="sng" dirty="0"/>
              <a:t>Kriteret e dhënies se kontratës </a:t>
            </a:r>
            <a:endParaRPr lang="en-US" dirty="0"/>
          </a:p>
          <a:p>
            <a:r>
              <a:rPr lang="sq-AL" sz="2000" dirty="0"/>
              <a:t>Parimi i vlerës më të mirë për paranë lejon që </a:t>
            </a:r>
            <a:r>
              <a:rPr lang="sq-AL" sz="2000" b="1" dirty="0"/>
              <a:t>kriteret  tjera të merren parasysh së bashku me çmimin</a:t>
            </a:r>
            <a:r>
              <a:rPr lang="sq-AL" sz="2000" dirty="0"/>
              <a:t>. </a:t>
            </a:r>
            <a:endParaRPr lang="en-US" sz="2000" dirty="0"/>
          </a:p>
          <a:p>
            <a:r>
              <a:rPr lang="sq-AL" sz="2000" dirty="0"/>
              <a:t>Këto kritere mund të kenë të bëjnë për shembull me cilësinë, karakteristikat funksionale, karakteristikat mjedisore , kostot e funksionimit dhe efektiviteti i kostos. </a:t>
            </a:r>
            <a:endParaRPr lang="en-US" sz="2000" dirty="0"/>
          </a:p>
          <a:p>
            <a:r>
              <a:rPr lang="sq-AL" sz="2000" dirty="0"/>
              <a:t>Kriteret e vlerësimi te mjedisit duhet të jenë:</a:t>
            </a:r>
            <a:endParaRPr lang="en-US" sz="2000" dirty="0"/>
          </a:p>
          <a:p>
            <a:pPr marL="514350" lvl="0" indent="-514350">
              <a:buFont typeface="+mj-lt"/>
              <a:buAutoNum type="romanLcPeriod"/>
            </a:pPr>
            <a:r>
              <a:rPr lang="sq-AL" sz="2000" dirty="0"/>
              <a:t>jenë të lidhura me lëndën e kontratës </a:t>
            </a:r>
            <a:endParaRPr lang="en-US" sz="2000" dirty="0"/>
          </a:p>
          <a:p>
            <a:pPr marL="514350" lvl="0" indent="-514350">
              <a:buFont typeface="+mj-lt"/>
              <a:buAutoNum type="romanLcPeriod"/>
            </a:pPr>
            <a:r>
              <a:rPr lang="sq-AL" sz="2000" dirty="0"/>
              <a:t>te matshme ne mënyre specifike dhe objektive;</a:t>
            </a:r>
            <a:endParaRPr lang="en-US" sz="2000" dirty="0"/>
          </a:p>
          <a:p>
            <a:pPr marL="514350" lvl="0" indent="-514350">
              <a:buFont typeface="+mj-lt"/>
              <a:buAutoNum type="romanLcPeriod"/>
            </a:pPr>
            <a:r>
              <a:rPr lang="sq-AL" sz="2000" dirty="0"/>
              <a:t>te peshuara në lidhje me kriteret tjera; dhe</a:t>
            </a:r>
            <a:endParaRPr lang="en-US" sz="2000" dirty="0"/>
          </a:p>
          <a:p>
            <a:pPr marL="514350" lvl="0" indent="-514350">
              <a:buFont typeface="+mj-lt"/>
              <a:buAutoNum type="romanLcPeriod"/>
            </a:pPr>
            <a:r>
              <a:rPr lang="sq-AL" sz="2000" dirty="0"/>
              <a:t>të përcaktuara qartë në dosje</a:t>
            </a:r>
            <a:endParaRPr lang="en-US" sz="2000" dirty="0"/>
          </a:p>
        </p:txBody>
      </p:sp>
    </p:spTree>
    <p:extLst>
      <p:ext uri="{BB962C8B-B14F-4D97-AF65-F5344CB8AC3E}">
        <p14:creationId xmlns:p14="http://schemas.microsoft.com/office/powerpoint/2010/main" val="2785462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(3)</a:t>
            </a:r>
          </a:p>
        </p:txBody>
      </p:sp>
      <p:sp>
        <p:nvSpPr>
          <p:cNvPr id="3" name="Content Placeholder 5"/>
          <p:cNvSpPr txBox="1">
            <a:spLocks/>
          </p:cNvSpPr>
          <p:nvPr/>
        </p:nvSpPr>
        <p:spPr>
          <a:xfrm>
            <a:off x="381000" y="1219200"/>
            <a:ext cx="7772400" cy="3170099"/>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t>Kostoja e ciklit jetësor / Kostoja totale e pronësisë (KTP)</a:t>
            </a:r>
            <a:endParaRPr lang="en-US" sz="2000" dirty="0"/>
          </a:p>
          <a:p>
            <a:endParaRPr lang="en-US" sz="2000" dirty="0"/>
          </a:p>
          <a:p>
            <a:r>
              <a:rPr lang="sq-AL" sz="2000" dirty="0"/>
              <a:t>Një vlerësim i KTP duhet të përfshijë minimum si më poshtë:</a:t>
            </a:r>
            <a:endParaRPr lang="en-US" sz="2000" dirty="0"/>
          </a:p>
          <a:p>
            <a:pPr lvl="0"/>
            <a:r>
              <a:rPr lang="sq-AL" sz="2000" dirty="0"/>
              <a:t>Çmimi i blerjes fillestare dhe të gjitha kostot e shoqëruara (d.m.th. çmimi përfshirë: dorëzimin, instalimin, </a:t>
            </a:r>
            <a:r>
              <a:rPr lang="sq-AL" sz="2000" dirty="0" err="1"/>
              <a:t>komisionimi</a:t>
            </a:r>
            <a:r>
              <a:rPr lang="sq-AL" sz="2000" dirty="0"/>
              <a:t>, trajnimi, etj.);</a:t>
            </a:r>
            <a:endParaRPr lang="en-US" sz="2000" dirty="0"/>
          </a:p>
          <a:p>
            <a:pPr lvl="0"/>
            <a:r>
              <a:rPr lang="sq-AL" sz="2000" dirty="0"/>
              <a:t>Kostot e funksionimit, përfshirë energjinë, shërbimet e tjera (p.sh. ujë, gaz, etj.), pjesët rezerve dhe mirëmbajtjen; dhe</a:t>
            </a:r>
            <a:endParaRPr lang="en-US" sz="2000" dirty="0"/>
          </a:p>
          <a:p>
            <a:pPr lvl="0"/>
            <a:r>
              <a:rPr lang="sq-AL" sz="2000" dirty="0"/>
              <a:t>Shpenzimet e fundi të jetës, të tilla si asgjësimi dhe heqja.</a:t>
            </a:r>
            <a:endParaRPr lang="en-US" sz="2000" dirty="0"/>
          </a:p>
        </p:txBody>
      </p:sp>
    </p:spTree>
    <p:extLst>
      <p:ext uri="{BB962C8B-B14F-4D97-AF65-F5344CB8AC3E}">
        <p14:creationId xmlns:p14="http://schemas.microsoft.com/office/powerpoint/2010/main" val="335945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1676400" y="533400"/>
            <a:ext cx="61960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4. </a:t>
            </a:r>
            <a:r>
              <a:rPr lang="sq-AL" dirty="0"/>
              <a:t>VLERËSIMI I OFERTAVE</a:t>
            </a:r>
            <a:r>
              <a:rPr lang="en-US" dirty="0"/>
              <a:t> (4)</a:t>
            </a:r>
          </a:p>
        </p:txBody>
      </p:sp>
      <p:sp>
        <p:nvSpPr>
          <p:cNvPr id="3" name="Content Placeholder 5"/>
          <p:cNvSpPr txBox="1">
            <a:spLocks/>
          </p:cNvSpPr>
          <p:nvPr/>
        </p:nvSpPr>
        <p:spPr>
          <a:xfrm>
            <a:off x="381000" y="1219200"/>
            <a:ext cx="7772400" cy="323165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Shembuj të kostos së ciklit jetësor për të promovuar konsideratat mjedisore</a:t>
            </a:r>
          </a:p>
          <a:p>
            <a:r>
              <a:rPr lang="sq-AL" sz="2000" dirty="0">
                <a:latin typeface="Verdana" panose="020B0604030504040204" pitchFamily="34" charset="0"/>
                <a:ea typeface="Verdana" panose="020B0604030504040204" pitchFamily="34" charset="0"/>
                <a:cs typeface="Verdana" panose="020B0604030504040204" pitchFamily="34" charset="0"/>
              </a:rPr>
              <a:t>Kursime në përdorimin e ujit dhe energjisë</a:t>
            </a:r>
          </a:p>
          <a:p>
            <a:r>
              <a:rPr lang="sq-AL" sz="2000" dirty="0">
                <a:latin typeface="Verdana" panose="020B0604030504040204" pitchFamily="34" charset="0"/>
                <a:ea typeface="Verdana" panose="020B0604030504040204" pitchFamily="34" charset="0"/>
                <a:cs typeface="Verdana" panose="020B0604030504040204" pitchFamily="34" charset="0"/>
              </a:rPr>
              <a:t>Kursime në kostot e deponimit</a:t>
            </a:r>
          </a:p>
          <a:p>
            <a:r>
              <a:rPr lang="sq-AL" sz="2000" dirty="0">
                <a:latin typeface="Verdana" panose="020B0604030504040204" pitchFamily="34" charset="0"/>
                <a:ea typeface="Verdana" panose="020B0604030504040204" pitchFamily="34" charset="0"/>
                <a:cs typeface="Verdana" panose="020B0604030504040204" pitchFamily="34" charset="0"/>
              </a:rPr>
              <a:t>Klauzolat e </a:t>
            </a:r>
            <a:r>
              <a:rPr lang="sq-AL" sz="2000" dirty="0" err="1">
                <a:latin typeface="Verdana" panose="020B0604030504040204" pitchFamily="34" charset="0"/>
                <a:ea typeface="Verdana" panose="020B0604030504040204" pitchFamily="34" charset="0"/>
                <a:cs typeface="Verdana" panose="020B0604030504040204" pitchFamily="34" charset="0"/>
              </a:rPr>
              <a:t>performancës</a:t>
            </a:r>
            <a:r>
              <a:rPr lang="sq-AL" sz="2000" dirty="0">
                <a:latin typeface="Verdana" panose="020B0604030504040204" pitchFamily="34" charset="0"/>
                <a:ea typeface="Verdana" panose="020B0604030504040204" pitchFamily="34" charset="0"/>
                <a:cs typeface="Verdana" panose="020B0604030504040204" pitchFamily="34" charset="0"/>
              </a:rPr>
              <a:t> së kontratës</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qe te dorëzohet  përnjëherë tere sasia</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që mallrat të dorëzohen jashtë pikave të </a:t>
            </a:r>
            <a:r>
              <a:rPr lang="sq-AL" sz="2000" dirty="0" err="1">
                <a:latin typeface="Verdana" panose="020B0604030504040204" pitchFamily="34" charset="0"/>
                <a:ea typeface="Verdana" panose="020B0604030504040204" pitchFamily="34" charset="0"/>
                <a:cs typeface="Verdana" panose="020B0604030504040204" pitchFamily="34" charset="0"/>
              </a:rPr>
              <a:t>pikut</a:t>
            </a:r>
            <a:r>
              <a:rPr lang="sq-AL" sz="2000" dirty="0">
                <a:latin typeface="Verdana" panose="020B0604030504040204" pitchFamily="34" charset="0"/>
                <a:ea typeface="Verdana" panose="020B0604030504040204" pitchFamily="34" charset="0"/>
                <a:cs typeface="Verdana" panose="020B0604030504040204" pitchFamily="34" charset="0"/>
              </a:rPr>
              <a:t> të trafikut </a:t>
            </a:r>
          </a:p>
          <a:p>
            <a:pPr marL="457200" indent="-457200">
              <a:buFont typeface="+mj-lt"/>
              <a:buAutoNum type="arabicPeriod"/>
            </a:pPr>
            <a:r>
              <a:rPr lang="sq-AL" sz="2000" dirty="0">
                <a:latin typeface="Verdana" panose="020B0604030504040204" pitchFamily="34" charset="0"/>
                <a:ea typeface="Verdana" panose="020B0604030504040204" pitchFamily="34" charset="0"/>
                <a:cs typeface="Verdana" panose="020B0604030504040204" pitchFamily="34" charset="0"/>
              </a:rPr>
              <a:t>Kërkoni që furnizuesi të marrë paketimin </a:t>
            </a:r>
          </a:p>
        </p:txBody>
      </p:sp>
    </p:spTree>
    <p:extLst>
      <p:ext uri="{BB962C8B-B14F-4D97-AF65-F5344CB8AC3E}">
        <p14:creationId xmlns:p14="http://schemas.microsoft.com/office/powerpoint/2010/main" val="1461255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09600" y="533400"/>
            <a:ext cx="72628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en-US" dirty="0"/>
              <a:t>5. </a:t>
            </a:r>
            <a:r>
              <a:rPr lang="sq-AL" dirty="0"/>
              <a:t>MENAXHIMI DHE SHQYRTIMI I KONTRATËS</a:t>
            </a:r>
            <a:endParaRPr lang="en-US" dirty="0"/>
          </a:p>
        </p:txBody>
      </p:sp>
      <p:sp>
        <p:nvSpPr>
          <p:cNvPr id="3" name="Content Placeholder 5"/>
          <p:cNvSpPr txBox="1">
            <a:spLocks/>
          </p:cNvSpPr>
          <p:nvPr/>
        </p:nvSpPr>
        <p:spPr>
          <a:xfrm>
            <a:off x="381000" y="1219200"/>
            <a:ext cx="7772400" cy="249299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r>
              <a:rPr lang="sq-AL" sz="2000" b="1" dirty="0">
                <a:latin typeface="Verdana" panose="020B0604030504040204" pitchFamily="34" charset="0"/>
                <a:ea typeface="Verdana" panose="020B0604030504040204" pitchFamily="34" charset="0"/>
                <a:cs typeface="Verdana" panose="020B0604030504040204" pitchFamily="34" charset="0"/>
              </a:rPr>
              <a:t>Faktorët mjedisorë si rezultat mund të përfshihen si kushte të kontratës me kusht që ata:</a:t>
            </a:r>
            <a:endParaRPr lang="en-US" sz="2000" b="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kenë lidhje me zbatimin e kontratës;</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jenë publikuar në njoftimin e kontratës ose në dokumentet e kontratës dhe</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r>
              <a:rPr lang="sq-AL" sz="2000" dirty="0">
                <a:latin typeface="Verdana" panose="020B0604030504040204" pitchFamily="34" charset="0"/>
                <a:ea typeface="Verdana" panose="020B0604030504040204" pitchFamily="34" charset="0"/>
                <a:cs typeface="Verdana" panose="020B0604030504040204" pitchFamily="34" charset="0"/>
              </a:rPr>
              <a:t> të jenë në përputhje me të Drejtën </a:t>
            </a:r>
            <a:r>
              <a:rPr lang="sq-AL" sz="2000" dirty="0" err="1">
                <a:latin typeface="Verdana" panose="020B0604030504040204" pitchFamily="34" charset="0"/>
                <a:ea typeface="Verdana" panose="020B0604030504040204" pitchFamily="34" charset="0"/>
                <a:cs typeface="Verdana" panose="020B0604030504040204" pitchFamily="34" charset="0"/>
              </a:rPr>
              <a:t>Komunitare</a:t>
            </a:r>
            <a:r>
              <a:rPr lang="sq-AL" sz="2000" dirty="0">
                <a:latin typeface="Verdana" panose="020B0604030504040204" pitchFamily="34" charset="0"/>
                <a:ea typeface="Verdana" panose="020B0604030504040204" pitchFamily="34" charset="0"/>
                <a:cs typeface="Verdana" panose="020B0604030504040204" pitchFamily="34" charset="0"/>
              </a:rPr>
              <a:t>.</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83767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357158" y="428604"/>
            <a:ext cx="39789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Kini kujdes atë që kërkoni</a:t>
            </a:r>
          </a:p>
        </p:txBody>
      </p:sp>
      <p:sp>
        <p:nvSpPr>
          <p:cNvPr id="3" name="Content Placeholder 5"/>
          <p:cNvSpPr txBox="1">
            <a:spLocks/>
          </p:cNvSpPr>
          <p:nvPr/>
        </p:nvSpPr>
        <p:spPr>
          <a:xfrm>
            <a:off x="540000" y="1196752"/>
            <a:ext cx="7772400" cy="4228850"/>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buFontTx/>
              <a:buNone/>
            </a:pPr>
            <a:r>
              <a:rPr lang="sq-AL" altLang="el-GR" sz="2400" kern="0" dirty="0">
                <a:latin typeface="Verdana" panose="020B0604030504040204" pitchFamily="34" charset="0"/>
                <a:ea typeface="Verdana" panose="020B0604030504040204" pitchFamily="34" charset="0"/>
                <a:cs typeface="Verdana" panose="020B0604030504040204" pitchFamily="34" charset="0"/>
              </a:rPr>
              <a:t>Sistemet e Menaxhimit Mjedisor -</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janë verifikuar ato?</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kanë të bëjnë me shërbimin ose produktin që po blini - apo vetëm me funksionin e zyrës qendrore?</a:t>
            </a:r>
          </a:p>
          <a:p>
            <a:pPr>
              <a:buFontTx/>
              <a:buNone/>
            </a:pPr>
            <a:r>
              <a:rPr lang="sq-AL" altLang="el-GR" sz="2400" kern="0" dirty="0">
                <a:latin typeface="Verdana" panose="020B0604030504040204" pitchFamily="34" charset="0"/>
                <a:ea typeface="Verdana" panose="020B0604030504040204" pitchFamily="34" charset="0"/>
                <a:cs typeface="Verdana" panose="020B0604030504040204" pitchFamily="34" charset="0"/>
              </a:rPr>
              <a:t>Ndikimet Mjedisore</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janë ato të rëndësishme?</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A kanë lidhje me ndikimet e tërë jetës?</a:t>
            </a:r>
          </a:p>
          <a:p>
            <a:r>
              <a:rPr lang="sq-AL" altLang="el-GR" sz="2400" kern="0" dirty="0">
                <a:latin typeface="Verdana" panose="020B0604030504040204" pitchFamily="34" charset="0"/>
                <a:ea typeface="Verdana" panose="020B0604030504040204" pitchFamily="34" charset="0"/>
                <a:cs typeface="Verdana" panose="020B0604030504040204" pitchFamily="34" charset="0"/>
              </a:rPr>
              <a:t>Fushëveprimi - në rrjedhën e sipërme dhe poshtë</a:t>
            </a:r>
          </a:p>
        </p:txBody>
      </p:sp>
    </p:spTree>
    <p:extLst>
      <p:ext uri="{BB962C8B-B14F-4D97-AF65-F5344CB8AC3E}">
        <p14:creationId xmlns:p14="http://schemas.microsoft.com/office/powerpoint/2010/main" val="3424603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48491" y="464473"/>
            <a:ext cx="29889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Veprimet e shpejta </a:t>
            </a:r>
          </a:p>
        </p:txBody>
      </p:sp>
      <p:sp>
        <p:nvSpPr>
          <p:cNvPr id="3" name="Content Placeholder 2"/>
          <p:cNvSpPr txBox="1">
            <a:spLocks/>
          </p:cNvSpPr>
          <p:nvPr/>
        </p:nvSpPr>
        <p:spPr>
          <a:xfrm>
            <a:off x="251520" y="1124744"/>
            <a:ext cx="8712968" cy="4632037"/>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spcBef>
                <a:spcPts val="600"/>
              </a:spcBef>
            </a:pPr>
            <a:r>
              <a:rPr lang="sq-AL" altLang="el-GR" sz="2000" u="sng" kern="0" dirty="0">
                <a:latin typeface="Verdana" panose="020B0604030504040204" pitchFamily="34" charset="0"/>
                <a:ea typeface="Verdana" panose="020B0604030504040204" pitchFamily="34" charset="0"/>
                <a:cs typeface="Verdana" panose="020B0604030504040204" pitchFamily="34" charset="0"/>
              </a:rPr>
              <a:t>Beni fazën e planifikimit  drejtë </a:t>
            </a:r>
            <a:r>
              <a:rPr lang="sq-AL" altLang="el-GR" sz="2000" kern="0" dirty="0">
                <a:latin typeface="Verdana" panose="020B0604030504040204" pitchFamily="34" charset="0"/>
                <a:ea typeface="Verdana" panose="020B0604030504040204" pitchFamily="34" charset="0"/>
                <a:cs typeface="Verdana" panose="020B0604030504040204" pitchFamily="34" charset="0"/>
              </a:rPr>
              <a:t>- njihni nevojat tuaja, mendoni </a:t>
            </a:r>
            <a:r>
              <a:rPr lang="en-US" altLang="el-GR" sz="2000" kern="0" dirty="0">
                <a:latin typeface="Verdana" panose="020B0604030504040204" pitchFamily="34" charset="0"/>
                <a:ea typeface="Verdana" panose="020B0604030504040204" pitchFamily="34" charset="0"/>
                <a:cs typeface="Verdana" panose="020B0604030504040204" pitchFamily="34" charset="0"/>
              </a:rPr>
              <a:t>ne </a:t>
            </a:r>
            <a:r>
              <a:rPr lang="sq-AL" altLang="el-GR" sz="2000" kern="0" dirty="0">
                <a:latin typeface="Verdana" panose="020B0604030504040204" pitchFamily="34" charset="0"/>
                <a:ea typeface="Verdana" panose="020B0604030504040204" pitchFamily="34" charset="0"/>
                <a:cs typeface="Verdana" panose="020B0604030504040204" pitchFamily="34" charset="0"/>
              </a:rPr>
              <a:t>mënyre</a:t>
            </a:r>
            <a:r>
              <a:rPr lang="en-US" altLang="el-GR" sz="2000" kern="0" dirty="0">
                <a:latin typeface="Verdana" panose="020B0604030504040204" pitchFamily="34" charset="0"/>
                <a:ea typeface="Verdana" panose="020B0604030504040204" pitchFamily="34" charset="0"/>
                <a:cs typeface="Verdana" panose="020B0604030504040204" pitchFamily="34" charset="0"/>
              </a:rPr>
              <a:t> </a:t>
            </a:r>
            <a:r>
              <a:rPr lang="sq-AL" altLang="el-GR" sz="2000" kern="0" dirty="0">
                <a:latin typeface="Verdana" panose="020B0604030504040204" pitchFamily="34" charset="0"/>
                <a:ea typeface="Verdana" panose="020B0604030504040204" pitchFamily="34" charset="0"/>
                <a:cs typeface="Verdana" panose="020B0604030504040204" pitchFamily="34" charset="0"/>
              </a:rPr>
              <a:t>kreativ</a:t>
            </a:r>
            <a:r>
              <a:rPr lang="en-US" altLang="el-GR" sz="2000" kern="0" dirty="0">
                <a:latin typeface="Verdana" panose="020B0604030504040204" pitchFamily="34" charset="0"/>
                <a:ea typeface="Verdana" panose="020B0604030504040204" pitchFamily="34" charset="0"/>
                <a:cs typeface="Verdana" panose="020B0604030504040204" pitchFamily="34" charset="0"/>
              </a:rPr>
              <a:t>e</a:t>
            </a:r>
            <a:r>
              <a:rPr lang="sq-AL" altLang="el-GR" sz="2000" kern="0" dirty="0">
                <a:latin typeface="Verdana" panose="020B0604030504040204" pitchFamily="34" charset="0"/>
                <a:ea typeface="Verdana" panose="020B0604030504040204" pitchFamily="34" charset="0"/>
                <a:cs typeface="Verdana" panose="020B0604030504040204" pitchFamily="34" charset="0"/>
              </a:rPr>
              <a:t>, ulni sasinë që ju nevojitet për të blerë dhe përpiquni të përcaktoni produktet ose shërbimet që kanë një shkallë më të ulët të shkëmbit të karbonit se sa atë që keni për momentin. (mendoni në rrjedhën fillestare dhe përfundimtare) </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Kjo është faza kur mund të keni një ndikim të vërtetë mbi qëndrueshmërinë dhe përmirësimet e shërbimit. 80% e energjive tuaja të prokurimit duhet të shkojnë këtu.</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Kur kërkoni qëndrueshmëri, sigurohuni që i njihni tregjet tuaja dhe punoni me tregjet për të marrë atë që dëshironi.</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Sigurimi i aspiratave të larta mjedisore të shprehura në politikë ose pyetësorët </a:t>
            </a:r>
            <a:r>
              <a:rPr lang="sq-AL" altLang="el-GR" sz="2000" u="sng" kern="0" dirty="0">
                <a:latin typeface="Verdana" panose="020B0604030504040204" pitchFamily="34" charset="0"/>
                <a:ea typeface="Verdana" panose="020B0604030504040204" pitchFamily="34" charset="0"/>
                <a:cs typeface="Verdana" panose="020B0604030504040204" pitchFamily="34" charset="0"/>
              </a:rPr>
              <a:t>përkthehen</a:t>
            </a:r>
            <a:r>
              <a:rPr lang="sq-AL" altLang="el-GR" sz="2000" kern="0" dirty="0">
                <a:latin typeface="Verdana" panose="020B0604030504040204" pitchFamily="34" charset="0"/>
                <a:ea typeface="Verdana" panose="020B0604030504040204" pitchFamily="34" charset="0"/>
                <a:cs typeface="Verdana" panose="020B0604030504040204" pitchFamily="34" charset="0"/>
              </a:rPr>
              <a:t> ose në specifikime ose duke pasur parasysh peshën e duhur në vlerësimin e tenderit dhe për këtë arsye bëhen kuptimplotë.</a:t>
            </a:r>
          </a:p>
        </p:txBody>
      </p:sp>
    </p:spTree>
    <p:extLst>
      <p:ext uri="{BB962C8B-B14F-4D97-AF65-F5344CB8AC3E}">
        <p14:creationId xmlns:p14="http://schemas.microsoft.com/office/powerpoint/2010/main" val="427736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a:xfrm>
            <a:off x="0" y="0"/>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br>
              <a:rPr lang="sq-AL" altLang="el-GR" sz="2400" b="1" kern="1200" dirty="0">
                <a:latin typeface="Verdana" pitchFamily="34" charset="0"/>
                <a:ea typeface="+mn-ea"/>
                <a:cs typeface="+mn-cs"/>
              </a:rPr>
            </a:br>
            <a:r>
              <a:rPr lang="sq-AL" altLang="el-GR" sz="2800" b="1" kern="1200" dirty="0">
                <a:solidFill>
                  <a:srgbClr val="002060"/>
                </a:solidFill>
                <a:latin typeface="Cambria" panose="02040503050406030204" pitchFamily="18" charset="0"/>
                <a:ea typeface="Cambria" panose="02040503050406030204" pitchFamily="18" charset="0"/>
                <a:cs typeface="+mn-cs"/>
              </a:rPr>
              <a:t>Çfarë është Prokurimi i Qëndrueshëm?</a:t>
            </a:r>
          </a:p>
        </p:txBody>
      </p:sp>
      <p:sp>
        <p:nvSpPr>
          <p:cNvPr id="7" name="Rectangle 3"/>
          <p:cNvSpPr txBox="1">
            <a:spLocks noChangeArrowheads="1"/>
          </p:cNvSpPr>
          <p:nvPr/>
        </p:nvSpPr>
        <p:spPr>
          <a:xfrm>
            <a:off x="13063" y="920990"/>
            <a:ext cx="9144000" cy="5909310"/>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nSpc>
                <a:spcPct val="90000"/>
              </a:lnSpc>
              <a:spcBef>
                <a:spcPct val="0"/>
              </a:spcBef>
              <a:buNone/>
            </a:pPr>
            <a:r>
              <a:rPr lang="sq-AL" sz="2000" dirty="0">
                <a:latin typeface="Centaur" panose="02030504050205020304" pitchFamily="18" charset="0"/>
              </a:rPr>
              <a:t>Me qëllim të </a:t>
            </a:r>
            <a:r>
              <a:rPr lang="sq-AL" sz="2000" dirty="0" err="1">
                <a:latin typeface="Centaur" panose="02030504050205020304" pitchFamily="18" charset="0"/>
              </a:rPr>
              <a:t>të</a:t>
            </a:r>
            <a:r>
              <a:rPr lang="sq-AL" sz="2000" dirty="0">
                <a:latin typeface="Centaur" panose="02030504050205020304" pitchFamily="18" charset="0"/>
              </a:rPr>
              <a:t> kuptuarit më të mirë të  nocionit të Prokurimit të Qëndrueshëm , është e nevojshme të zbërthejmë elementet përbërëse të tij, gjegjësisht është e nevojshme të  kuptojmë se çfarë nënkupton ky nocion dhe në cilat </a:t>
            </a:r>
            <a:r>
              <a:rPr lang="sq-AL" sz="2000" dirty="0" err="1">
                <a:latin typeface="Centaur" panose="02030504050205020304" pitchFamily="18" charset="0"/>
              </a:rPr>
              <a:t>komponenta</a:t>
            </a:r>
            <a:r>
              <a:rPr lang="sq-AL" sz="2000" dirty="0">
                <a:latin typeface="Centaur" panose="02030504050205020304" pitchFamily="18" charset="0"/>
              </a:rPr>
              <a:t> mbështetet.</a:t>
            </a:r>
            <a:endParaRPr lang="sq-AL" altLang="el-GR" sz="200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endParaRPr lang="sq-AL" altLang="el-GR" sz="200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r>
              <a:rPr lang="sq-AL" altLang="el-GR" sz="2000" dirty="0">
                <a:latin typeface="Centaur" panose="02030504050205020304" pitchFamily="18" charset="0"/>
                <a:ea typeface="Verdana" panose="020B0604030504040204" pitchFamily="34" charset="0"/>
                <a:cs typeface="Verdana" panose="020B0604030504040204" pitchFamily="34" charset="0"/>
              </a:rPr>
              <a:t>Prokurimi i qëndrueshëm është një proces ?</a:t>
            </a:r>
          </a:p>
          <a:p>
            <a:pPr marL="0" indent="0">
              <a:lnSpc>
                <a:spcPct val="90000"/>
              </a:lnSpc>
              <a:spcBef>
                <a:spcPct val="0"/>
              </a:spcBef>
              <a:buFontTx/>
              <a:buNone/>
            </a:pPr>
            <a:endParaRPr lang="sq-AL" altLang="el-GR" sz="2000" kern="0" dirty="0">
              <a:latin typeface="Centaur" panose="02030504050205020304" pitchFamily="18" charset="0"/>
              <a:ea typeface="Verdana" panose="020B0604030504040204" pitchFamily="34" charset="0"/>
              <a:cs typeface="Verdana" panose="020B0604030504040204" pitchFamily="34" charset="0"/>
            </a:endParaRPr>
          </a:p>
          <a:p>
            <a:pPr marL="0" indent="0">
              <a:lnSpc>
                <a:spcPct val="90000"/>
              </a:lnSpc>
              <a:spcBef>
                <a:spcPct val="0"/>
              </a:spcBef>
              <a:buFontTx/>
              <a:buNone/>
            </a:pPr>
            <a:r>
              <a:rPr lang="sq-AL" altLang="el-GR" sz="2000" kern="0" dirty="0">
                <a:latin typeface="Centaur" panose="02030504050205020304" pitchFamily="18" charset="0"/>
                <a:ea typeface="Verdana" panose="020B0604030504040204" pitchFamily="34" charset="0"/>
                <a:cs typeface="Verdana" panose="020B0604030504040204" pitchFamily="34" charset="0"/>
              </a:rPr>
              <a:t>“</a:t>
            </a:r>
            <a:r>
              <a:rPr lang="sq-AL" altLang="el-GR" sz="2000" kern="0" dirty="0">
                <a:latin typeface="Centaur" panose="02030504050205020304" pitchFamily="18" charset="0"/>
                <a:ea typeface="Cambria" panose="02040503050406030204" pitchFamily="18" charset="0"/>
                <a:cs typeface="Verdana" panose="020B0604030504040204" pitchFamily="34" charset="0"/>
              </a:rPr>
              <a:t>Prokurimi i qëndrueshëm është një proces ku </a:t>
            </a:r>
            <a:r>
              <a:rPr lang="sq-AL" sz="2000" kern="0" dirty="0">
                <a:latin typeface="Centaur" panose="02030504050205020304" pitchFamily="18" charset="0"/>
                <a:ea typeface="Cambria" panose="02040503050406030204" pitchFamily="18" charset="0"/>
                <a:cs typeface="Verdana" panose="020B0604030504040204" pitchFamily="34" charset="0"/>
              </a:rPr>
              <a:t>Autoriteti Kontraktues </a:t>
            </a:r>
            <a:r>
              <a:rPr lang="sq-AL" altLang="el-GR" sz="2000" kern="0" dirty="0">
                <a:latin typeface="Centaur" panose="02030504050205020304" pitchFamily="18" charset="0"/>
                <a:ea typeface="Cambria" panose="02040503050406030204" pitchFamily="18" charset="0"/>
                <a:cs typeface="Verdana" panose="020B0604030504040204" pitchFamily="34" charset="0"/>
              </a:rPr>
              <a:t> përmbush nevojat e t</a:t>
            </a:r>
            <a:r>
              <a:rPr lang="en-US" altLang="el-GR" sz="2000" kern="0" dirty="0" err="1">
                <a:latin typeface="Centaur" panose="02030504050205020304" pitchFamily="18" charset="0"/>
                <a:ea typeface="Cambria" panose="02040503050406030204" pitchFamily="18" charset="0"/>
                <a:cs typeface="Verdana" panose="020B0604030504040204" pitchFamily="34" charset="0"/>
              </a:rPr>
              <a:t>ij</a:t>
            </a:r>
            <a:r>
              <a:rPr lang="sq-AL" altLang="el-GR" sz="2000" kern="0" dirty="0">
                <a:latin typeface="Centaur" panose="02030504050205020304" pitchFamily="18" charset="0"/>
                <a:ea typeface="Cambria" panose="02040503050406030204" pitchFamily="18" charset="0"/>
                <a:cs typeface="Verdana" panose="020B0604030504040204" pitchFamily="34" charset="0"/>
              </a:rPr>
              <a:t> për mallra, shërbime ose pune në një mënyrë që të arrijë vlerën për para </a:t>
            </a:r>
            <a:r>
              <a:rPr lang="en-US" altLang="el-GR" sz="2000" kern="0" dirty="0" err="1">
                <a:latin typeface="Centaur" panose="02030504050205020304" pitchFamily="18" charset="0"/>
                <a:ea typeface="Cambria" panose="02040503050406030204" pitchFamily="18" charset="0"/>
                <a:cs typeface="Verdana" panose="020B0604030504040204" pitchFamily="34" charset="0"/>
              </a:rPr>
              <a:t>mbi</a:t>
            </a:r>
            <a:r>
              <a:rPr lang="sq-AL" altLang="el-GR" sz="2000" kern="0" dirty="0">
                <a:latin typeface="Centaur" panose="02030504050205020304" pitchFamily="18" charset="0"/>
                <a:ea typeface="Cambria" panose="02040503050406030204" pitchFamily="18" charset="0"/>
                <a:cs typeface="Verdana" panose="020B0604030504040204" pitchFamily="34" charset="0"/>
              </a:rPr>
              <a:t> një bazë të tërë jetës</a:t>
            </a:r>
            <a:r>
              <a:rPr lang="en-US" altLang="el-GR" sz="2000" kern="0" dirty="0">
                <a:latin typeface="Centaur" panose="02030504050205020304" pitchFamily="18" charset="0"/>
                <a:ea typeface="Cambria" panose="02040503050406030204" pitchFamily="18" charset="0"/>
                <a:cs typeface="Verdana" panose="020B0604030504040204" pitchFamily="34" charset="0"/>
              </a:rPr>
              <a:t>ore</a:t>
            </a:r>
            <a:r>
              <a:rPr lang="sq-AL" altLang="el-GR" sz="2000" kern="0" dirty="0">
                <a:latin typeface="Centaur" panose="02030504050205020304" pitchFamily="18" charset="0"/>
                <a:ea typeface="Cambria" panose="02040503050406030204" pitchFamily="18" charset="0"/>
                <a:cs typeface="Verdana" panose="020B0604030504040204" pitchFamily="34" charset="0"/>
              </a:rPr>
              <a:t> në aspektin e gjenerimit te përfitimeve jo vetëm për </a:t>
            </a:r>
            <a:r>
              <a:rPr lang="sq-AL" sz="2000" kern="0" dirty="0">
                <a:latin typeface="Centaur" panose="02030504050205020304" pitchFamily="18" charset="0"/>
                <a:ea typeface="Cambria" panose="02040503050406030204" pitchFamily="18" charset="0"/>
                <a:cs typeface="Verdana" panose="020B0604030504040204" pitchFamily="34" charset="0"/>
              </a:rPr>
              <a:t>Autoritetin Kontraktues</a:t>
            </a:r>
            <a:r>
              <a:rPr lang="sq-AL" altLang="el-GR" sz="2000" kern="0" dirty="0">
                <a:latin typeface="Centaur" panose="02030504050205020304" pitchFamily="18" charset="0"/>
                <a:ea typeface="Cambria" panose="02040503050406030204" pitchFamily="18" charset="0"/>
                <a:cs typeface="Verdana" panose="020B0604030504040204" pitchFamily="34" charset="0"/>
              </a:rPr>
              <a:t>, por edhe për shoqërinë dhe ekonominë, ndërkohe minimizon dëmtimin e mjedisit”.</a:t>
            </a:r>
          </a:p>
          <a:p>
            <a:pPr marL="0" indent="0" algn="just">
              <a:lnSpc>
                <a:spcPct val="90000"/>
              </a:lnSpc>
              <a:spcBef>
                <a:spcPct val="0"/>
              </a:spcBef>
              <a:buFontTx/>
              <a:buNone/>
            </a:pPr>
            <a:endParaRPr lang="sq-AL" altLang="el-GR" sz="2000" kern="0" dirty="0">
              <a:latin typeface="Centaur" panose="02030504050205020304" pitchFamily="18" charset="0"/>
              <a:ea typeface="Cambria" panose="02040503050406030204" pitchFamily="18" charset="0"/>
              <a:cs typeface="Verdana" panose="020B0604030504040204" pitchFamily="34" charset="0"/>
            </a:endParaRPr>
          </a:p>
          <a:p>
            <a:pPr marL="0" indent="0">
              <a:lnSpc>
                <a:spcPct val="90000"/>
              </a:lnSpc>
              <a:spcBef>
                <a:spcPct val="0"/>
              </a:spcBef>
              <a:buFontTx/>
              <a:buNone/>
            </a:pPr>
            <a:r>
              <a:rPr lang="sq-AL" altLang="el-GR" sz="2000" kern="0" dirty="0">
                <a:latin typeface="Centaur" panose="02030504050205020304" pitchFamily="18" charset="0"/>
                <a:ea typeface="Cambria" panose="02040503050406030204" pitchFamily="18" charset="0"/>
                <a:cs typeface="Verdana" panose="020B0604030504040204" pitchFamily="34" charset="0"/>
              </a:rPr>
              <a:t>Prokurimi i Qëndrueshëm duhet të marrë në konsideratë pasojat mjedisore, sociale dhe ekonomike të:</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projektimit;</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përdorimit te materialeve jo të </a:t>
            </a:r>
            <a:r>
              <a:rPr lang="sq-AL" altLang="el-GR" sz="2000" kern="0" dirty="0" err="1">
                <a:latin typeface="Centaur" panose="02030504050205020304" pitchFamily="18" charset="0"/>
                <a:ea typeface="Cambria" panose="02040503050406030204" pitchFamily="18" charset="0"/>
                <a:cs typeface="Verdana" panose="020B0604030504040204" pitchFamily="34" charset="0"/>
              </a:rPr>
              <a:t>rinovueshme</a:t>
            </a:r>
            <a:r>
              <a:rPr lang="sq-AL" altLang="el-GR" sz="2000" kern="0" dirty="0">
                <a:latin typeface="Centaur" panose="02030504050205020304" pitchFamily="18" charset="0"/>
                <a:ea typeface="Cambria" panose="02040503050406030204" pitchFamily="18" charset="0"/>
                <a:cs typeface="Verdana" panose="020B0604030504040204" pitchFamily="34" charset="0"/>
              </a:rPr>
              <a: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prodhimit dhe metodave te prodhimit;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Logjistikës; Ofrimit te  shërbimit; Përdorim</a:t>
            </a:r>
            <a:r>
              <a:rPr lang="en-US" altLang="el-GR" sz="2000" kern="0" dirty="0">
                <a:latin typeface="Centaur" panose="02030504050205020304" pitchFamily="18" charset="0"/>
                <a:ea typeface="Cambria" panose="02040503050406030204" pitchFamily="18" charset="0"/>
                <a:cs typeface="Verdana" panose="020B0604030504040204" pitchFamily="34" charset="0"/>
              </a:rPr>
              <a:t>it</a:t>
            </a:r>
            <a:r>
              <a:rPr lang="sq-AL" altLang="el-GR" sz="2000" kern="0" dirty="0">
                <a:latin typeface="Centaur" panose="02030504050205020304" pitchFamily="18" charset="0"/>
                <a:ea typeface="Cambria" panose="02040503050406030204" pitchFamily="18" charset="0"/>
                <a:cs typeface="Verdana" panose="020B0604030504040204" pitchFamily="34" charset="0"/>
              </a:rPr>
              <a:t>;</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Operacion; Mirëmbajtje; Ri-përdorim; Opsionet e riciklimit; </a:t>
            </a:r>
          </a:p>
          <a:p>
            <a:pPr>
              <a:lnSpc>
                <a:spcPct val="90000"/>
              </a:lnSpc>
              <a:spcBef>
                <a:spcPct val="0"/>
              </a:spcBef>
              <a:buFont typeface="Wingdings" panose="05000000000000000000" pitchFamily="2" charset="2"/>
              <a:buChar char="§"/>
            </a:pPr>
            <a:r>
              <a:rPr lang="sq-AL" altLang="el-GR" sz="2000" kern="0" dirty="0">
                <a:latin typeface="Centaur" panose="02030504050205020304" pitchFamily="18" charset="0"/>
                <a:ea typeface="Cambria" panose="02040503050406030204" pitchFamily="18" charset="0"/>
                <a:cs typeface="Verdana" panose="020B0604030504040204" pitchFamily="34" charset="0"/>
              </a:rPr>
              <a:t>Dispozicion; Dhe aftësitë e furnitorëve për të adresuar këto pasoja në të gjithë zinxhirin e furnizimit.</a:t>
            </a:r>
          </a:p>
          <a:p>
            <a:pPr marL="0" indent="0">
              <a:lnSpc>
                <a:spcPct val="90000"/>
              </a:lnSpc>
              <a:spcBef>
                <a:spcPct val="0"/>
              </a:spcBef>
              <a:buNone/>
            </a:pPr>
            <a:endParaRPr lang="sq-AL" altLang="el-GR" sz="2000" kern="0" dirty="0">
              <a:latin typeface="Centaur" panose="020305040502050203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787213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57200" y="476672"/>
            <a:ext cx="27703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l-GR"/>
            </a:defPPr>
            <a:lvl1pPr eaLnBrk="0" hangingPunct="0">
              <a:defRPr sz="2400" b="1"/>
            </a:lvl1pPr>
            <a:lvl2pPr eaLnBrk="0" hangingPunct="0">
              <a:defRPr sz="4400">
                <a:latin typeface="Arial" charset="0"/>
              </a:defRPr>
            </a:lvl2pPr>
            <a:lvl3pPr eaLnBrk="0" hangingPunct="0">
              <a:defRPr sz="4400">
                <a:latin typeface="Arial" charset="0"/>
              </a:defRPr>
            </a:lvl3pPr>
            <a:lvl4pPr eaLnBrk="0" hangingPunct="0">
              <a:defRPr sz="4400">
                <a:latin typeface="Arial" charset="0"/>
              </a:defRPr>
            </a:lvl4pPr>
            <a:lvl5pPr eaLnBrk="0" hangingPunct="0">
              <a:defRPr sz="4400">
                <a:latin typeface="Arial" charset="0"/>
              </a:defRPr>
            </a:lvl5pPr>
            <a:lvl6pPr marL="457200" fontAlgn="base">
              <a:spcBef>
                <a:spcPct val="0"/>
              </a:spcBef>
              <a:spcAft>
                <a:spcPct val="0"/>
              </a:spcAft>
              <a:defRPr sz="4400">
                <a:latin typeface="Arial" charset="0"/>
              </a:defRPr>
            </a:lvl6pPr>
            <a:lvl7pPr marL="914400" fontAlgn="base">
              <a:spcBef>
                <a:spcPct val="0"/>
              </a:spcBef>
              <a:spcAft>
                <a:spcPct val="0"/>
              </a:spcAft>
              <a:defRPr sz="4400">
                <a:latin typeface="Arial" charset="0"/>
              </a:defRPr>
            </a:lvl7pPr>
            <a:lvl8pPr marL="1371600" fontAlgn="base">
              <a:spcBef>
                <a:spcPct val="0"/>
              </a:spcBef>
              <a:spcAft>
                <a:spcPct val="0"/>
              </a:spcAft>
              <a:defRPr sz="4400">
                <a:latin typeface="Arial" charset="0"/>
              </a:defRPr>
            </a:lvl8pPr>
            <a:lvl9pPr marL="1828800" fontAlgn="base">
              <a:spcBef>
                <a:spcPct val="0"/>
              </a:spcBef>
              <a:spcAft>
                <a:spcPct val="0"/>
              </a:spcAft>
              <a:defRPr sz="4400">
                <a:latin typeface="Arial" charset="0"/>
              </a:defRPr>
            </a:lvl9pPr>
          </a:lstStyle>
          <a:p>
            <a:r>
              <a:rPr lang="sq-AL" altLang="el-GR" dirty="0"/>
              <a:t>Çështjet kryesore</a:t>
            </a:r>
          </a:p>
        </p:txBody>
      </p:sp>
      <p:sp>
        <p:nvSpPr>
          <p:cNvPr id="3" name="Content Placeholder 2"/>
          <p:cNvSpPr txBox="1">
            <a:spLocks/>
          </p:cNvSpPr>
          <p:nvPr/>
        </p:nvSpPr>
        <p:spPr>
          <a:xfrm>
            <a:off x="323528" y="960263"/>
            <a:ext cx="8363272" cy="4939814"/>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Mendoni për ndryshimet klimatike kur përcaktoni nevojat</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Sigurohuni që të keni njohuri për praktikat më të mira aktuale dhe teknologjitë në zhvillim gjatë jetës së kontratës</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Ndryshimi i klimës dëshmon specifikimin dhe veçanërisht vlerësimin e tenderit.</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Punoni me partnerët për të përhapur njohuri / ekspertizë</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Të sigurohet që objektivat e adaptimit të ndryshimeve klimatike të nxiten përmes kontratës, nëpërmjet një monitorimi efikas</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Puno me furnizuesit për të ruajtur risi</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Gjithmonë mendoni se si mund të zhvilloni fuqinë punëtore vendore</a:t>
            </a:r>
          </a:p>
          <a:p>
            <a:pPr>
              <a:spcBef>
                <a:spcPts val="600"/>
              </a:spcBef>
            </a:pPr>
            <a:r>
              <a:rPr lang="sq-AL" altLang="el-GR" sz="2000" kern="0" dirty="0">
                <a:latin typeface="Verdana" panose="020B0604030504040204" pitchFamily="34" charset="0"/>
                <a:ea typeface="Verdana" panose="020B0604030504040204" pitchFamily="34" charset="0"/>
                <a:cs typeface="Verdana" panose="020B0604030504040204" pitchFamily="34" charset="0"/>
              </a:rPr>
              <a:t>Elektricistet dhe hidrauliket lokal janë sektori i shërbimeve  </a:t>
            </a:r>
            <a:r>
              <a:rPr lang="sq-AL" altLang="el-GR" sz="2000" kern="0" dirty="0" err="1">
                <a:latin typeface="Verdana" panose="020B0604030504040204" pitchFamily="34" charset="0"/>
                <a:ea typeface="Verdana" panose="020B0604030504040204" pitchFamily="34" charset="0"/>
                <a:cs typeface="Verdana" panose="020B0604030504040204" pitchFamily="34" charset="0"/>
              </a:rPr>
              <a:t>mikro</a:t>
            </a:r>
            <a:r>
              <a:rPr lang="sq-AL" altLang="el-GR" sz="2000" kern="0" dirty="0">
                <a:latin typeface="Verdana" panose="020B0604030504040204" pitchFamily="34" charset="0"/>
                <a:ea typeface="Verdana" panose="020B0604030504040204" pitchFamily="34" charset="0"/>
                <a:cs typeface="Verdana" panose="020B0604030504040204" pitchFamily="34" charset="0"/>
              </a:rPr>
              <a:t>-gjenerate e se nesërmes </a:t>
            </a:r>
          </a:p>
        </p:txBody>
      </p:sp>
    </p:spTree>
    <p:extLst>
      <p:ext uri="{BB962C8B-B14F-4D97-AF65-F5344CB8AC3E}">
        <p14:creationId xmlns:p14="http://schemas.microsoft.com/office/powerpoint/2010/main" val="8727629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8" name="Rectangle 2"/>
          <p:cNvSpPr>
            <a:spLocks noGrp="1" noChangeArrowheads="1"/>
          </p:cNvSpPr>
          <p:nvPr>
            <p:ph type="title" idx="4294967295"/>
          </p:nvPr>
        </p:nvSpPr>
        <p:spPr>
          <a:xfrm>
            <a:off x="76200" y="457200"/>
            <a:ext cx="88841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Pengesat kryesore për prokurimin e qëndrueshëm</a:t>
            </a:r>
          </a:p>
        </p:txBody>
      </p:sp>
      <p:sp>
        <p:nvSpPr>
          <p:cNvPr id="311299" name="Rectangle 3"/>
          <p:cNvSpPr>
            <a:spLocks noGrp="1" noChangeArrowheads="1"/>
          </p:cNvSpPr>
          <p:nvPr>
            <p:ph type="body" idx="4294967295"/>
          </p:nvPr>
        </p:nvSpPr>
        <p:spPr>
          <a:xfrm>
            <a:off x="145772" y="970384"/>
            <a:ext cx="8820472" cy="5032147"/>
          </a:xfrm>
          <a:prstGeom prst="rect">
            <a:avLst/>
          </a:prstGeom>
        </p:spPr>
        <p:txBody>
          <a:bodyPr>
            <a:spAutoFit/>
          </a:bodyPr>
          <a:lstStyle/>
          <a:p>
            <a:pPr marL="0" indent="0">
              <a:spcBef>
                <a:spcPts val="600"/>
              </a:spcBef>
              <a:buNone/>
              <a:defRPr/>
            </a:pPr>
            <a:r>
              <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Pengesat kryesore per PP te qendrueshem jane:</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produktet e gjelbra do të jene më të shtrenjta</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është perceptuar se kostot shtesë lidhen me produktet më të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gjelbërta</a:t>
            </a: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mungesa e mbështetjes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menaxhuese</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dhe politike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Zyrtarët e lartë brenda sektorit publik nuk kanë një vetëdije të lartë për rëndësinë e agjendës </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së</a:t>
            </a:r>
            <a:r>
              <a:rPr lang="en-US"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PP </a:t>
            </a:r>
            <a:r>
              <a:rPr lang="en-US" sz="22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te</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200" dirty="0" err="1">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qëndruesh</a:t>
            </a:r>
            <a:r>
              <a:rPr lang="en-US"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e</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ose ndërgjegjësimi i tyre nuk është i qartë për stafin e tyre të blerjes</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mungesa e njohurive mjedisore, mjetet dhe informacioni</a:t>
            </a:r>
            <a:r>
              <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mungesa e trajnimit</a:t>
            </a: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a:spcBef>
                <a:spcPts val="600"/>
              </a:spcBef>
              <a:defRPr/>
            </a:pPr>
            <a:endParaRPr lang="de-DE"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38229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idx="4294967295"/>
          </p:nvPr>
        </p:nvSpPr>
        <p:spPr>
          <a:xfrm>
            <a:off x="237392" y="477080"/>
            <a:ext cx="60163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Dallimet nga grupet e produkteve</a:t>
            </a:r>
          </a:p>
        </p:txBody>
      </p:sp>
      <p:sp>
        <p:nvSpPr>
          <p:cNvPr id="312323" name="Rectangle 3"/>
          <p:cNvSpPr>
            <a:spLocks noGrp="1" noChangeArrowheads="1"/>
          </p:cNvSpPr>
          <p:nvPr>
            <p:ph type="body" idx="4294967295"/>
          </p:nvPr>
        </p:nvSpPr>
        <p:spPr>
          <a:xfrm>
            <a:off x="198780" y="1042392"/>
            <a:ext cx="8820472" cy="4124206"/>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 mjedisore mund të kategorizohen si:</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 e lehte” (1-3 specifikime të qarta mjedisore) ose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“gjelbër e forte' (më shumë se 3 specifikime të qarta mjedisore)</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Disa grupe produktesh janë më të përshtatshme për gjelbërimin se të tjerat</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Shërbimet profesionale si reklamimi, menaxhimi i përgjithshëm, shërbimet kërkimore dhe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auditimi</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rrallë përmbajnë kritere mjedisore, ndërsa mobilimi, ndërtimi etj. shpesh. </a:t>
            </a:r>
          </a:p>
        </p:txBody>
      </p:sp>
    </p:spTree>
    <p:extLst>
      <p:ext uri="{BB962C8B-B14F-4D97-AF65-F5344CB8AC3E}">
        <p14:creationId xmlns:p14="http://schemas.microsoft.com/office/powerpoint/2010/main" val="2418358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idx="4294967295"/>
          </p:nvPr>
        </p:nvSpPr>
        <p:spPr>
          <a:xfrm>
            <a:off x="855903" y="476672"/>
            <a:ext cx="34596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Çështjet e zbatimit</a:t>
            </a:r>
          </a:p>
        </p:txBody>
      </p:sp>
      <p:sp>
        <p:nvSpPr>
          <p:cNvPr id="313347" name="Rectangle 3"/>
          <p:cNvSpPr>
            <a:spLocks noGrp="1" noChangeArrowheads="1"/>
          </p:cNvSpPr>
          <p:nvPr>
            <p:ph type="body" idx="4294967295"/>
          </p:nvPr>
        </p:nvSpPr>
        <p:spPr>
          <a:xfrm>
            <a:off x="132520" y="1124744"/>
            <a:ext cx="8820472" cy="2769989"/>
          </a:xfrm>
          <a:prstGeom prst="rect">
            <a:avLst/>
          </a:prstGeom>
        </p:spPr>
        <p:txBody>
          <a:bodyPr>
            <a:spAutoFit/>
          </a:bodyPr>
          <a:lstStyle/>
          <a:p>
            <a:pPr marL="0" indent="0">
              <a:spcBef>
                <a:spcPts val="600"/>
              </a:spcBef>
              <a:buNone/>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Tendencat në lidhje me cilësinë e zbatimit të qëndrueshëm të prokurimit publik mund të përmblidhen si më poshtë:</a:t>
            </a:r>
            <a:endPar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specifikat dhe kriteret e paqarta</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 e dokumenteve të tenderit</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kriteret që lidhen me përputhshmërinë me legjislacionin PP</a:t>
            </a:r>
          </a:p>
        </p:txBody>
      </p:sp>
    </p:spTree>
    <p:extLst>
      <p:ext uri="{BB962C8B-B14F-4D97-AF65-F5344CB8AC3E}">
        <p14:creationId xmlns:p14="http://schemas.microsoft.com/office/powerpoint/2010/main" val="4013178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ChangeArrowheads="1"/>
          </p:cNvSpPr>
          <p:nvPr>
            <p:ph type="title" idx="4294967295"/>
          </p:nvPr>
        </p:nvSpPr>
        <p:spPr>
          <a:xfrm>
            <a:off x="481817" y="490332"/>
            <a:ext cx="6239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Specifikimet dhe kriteret e paqarta</a:t>
            </a:r>
          </a:p>
        </p:txBody>
      </p:sp>
      <p:sp>
        <p:nvSpPr>
          <p:cNvPr id="314371" name="Rectangle 3"/>
          <p:cNvSpPr>
            <a:spLocks noGrp="1" noChangeArrowheads="1"/>
          </p:cNvSpPr>
          <p:nvPr>
            <p:ph type="body" idx="4294967295"/>
          </p:nvPr>
        </p:nvSpPr>
        <p:spPr>
          <a:xfrm>
            <a:off x="185528" y="1159568"/>
            <a:ext cx="8820472" cy="4124206"/>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numër i konsiderueshëm i tenderëve - pavarësisht nga grupi i produkteve - përmbajnë referenca për mjedisin</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Megjithatë, këto kritere dhe referenca nuk janë të përcaktuara mirë dhe nuk ka gjasa që ato të rezultojnë në një blerje më të gjelbër</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shembull i një specifikimi të paqartë të mjedisit do të ishte një tender që deklaronte se</a:t>
            </a:r>
            <a:endParaRPr lang="en-US"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“paketimi duhet të jetë nga materiali miqësor ndaj mjedisit" (pa specifikuar më tej se cilat materiale duhet të konsiderohen si miqësore ndaj mjedisit)</a:t>
            </a:r>
          </a:p>
        </p:txBody>
      </p:sp>
    </p:spTree>
    <p:extLst>
      <p:ext uri="{BB962C8B-B14F-4D97-AF65-F5344CB8AC3E}">
        <p14:creationId xmlns:p14="http://schemas.microsoft.com/office/powerpoint/2010/main" val="1926667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idx="4294967295"/>
          </p:nvPr>
        </p:nvSpPr>
        <p:spPr>
          <a:xfrm>
            <a:off x="381000" y="533400"/>
            <a:ext cx="66559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Struktura e Dokumenteve të Tenderit</a:t>
            </a:r>
          </a:p>
        </p:txBody>
      </p:sp>
      <p:sp>
        <p:nvSpPr>
          <p:cNvPr id="315395" name="Rectangle 3"/>
          <p:cNvSpPr>
            <a:spLocks noGrp="1" noChangeArrowheads="1"/>
          </p:cNvSpPr>
          <p:nvPr>
            <p:ph type="body" idx="4294967295"/>
          </p:nvPr>
        </p:nvSpPr>
        <p:spPr>
          <a:xfrm>
            <a:off x="278292" y="1186408"/>
            <a:ext cx="8676456" cy="5139869"/>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 e dokumenteve të tenderit ndryshon në mënyrë të konsiderueshme, dhe disa dokumente janë mjaft konfuze, që përmbajnë 'elemente të shpërndarë të gjelbër'</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Shpesh është e vështirë të identifikosh:</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kriteret e përzgjedhjes (kërkesat e detyrueshme në lidhje me kapacitetin financiar dhe teknik të ofertuesve).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specifikimet teknike (kërkesat teknike të detyrueshme).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cilat janë kriteret e vlerësimit te dhënies se kontratës (të cilat kanë të bëjnë me vetë ofertat dhe kundër të cilave krahasohen ofertat për të zgjedhur atë që paraqet vlerën më të mirë për paranë). </a:t>
            </a:r>
          </a:p>
        </p:txBody>
      </p:sp>
    </p:spTree>
    <p:extLst>
      <p:ext uri="{BB962C8B-B14F-4D97-AF65-F5344CB8AC3E}">
        <p14:creationId xmlns:p14="http://schemas.microsoft.com/office/powerpoint/2010/main" val="18553147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idx="4294967295"/>
          </p:nvPr>
        </p:nvSpPr>
        <p:spPr>
          <a:xfrm>
            <a:off x="699909" y="476672"/>
            <a:ext cx="64628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sq-AL" sz="2400" b="1" kern="1200" dirty="0">
                <a:latin typeface="Verdana" pitchFamily="34" charset="0"/>
                <a:ea typeface="+mn-ea"/>
                <a:cs typeface="+mn-cs"/>
              </a:rPr>
              <a:t>Përputhja </a:t>
            </a:r>
            <a:r>
              <a:rPr lang="en-GB" sz="2400" b="1" kern="1200" dirty="0">
                <a:latin typeface="Verdana" pitchFamily="34" charset="0"/>
                <a:ea typeface="+mn-ea"/>
                <a:cs typeface="+mn-cs"/>
              </a:rPr>
              <a:t>me </a:t>
            </a:r>
            <a:r>
              <a:rPr lang="sq-AL" sz="2400" b="1" kern="1200" dirty="0">
                <a:latin typeface="Verdana" pitchFamily="34" charset="0"/>
                <a:ea typeface="+mn-ea"/>
                <a:cs typeface="+mn-cs"/>
              </a:rPr>
              <a:t>Legjislacionin</a:t>
            </a:r>
            <a:r>
              <a:rPr lang="en-GB" sz="2400" b="1" kern="1200" dirty="0">
                <a:latin typeface="Verdana" pitchFamily="34" charset="0"/>
                <a:ea typeface="+mn-ea"/>
                <a:cs typeface="+mn-cs"/>
              </a:rPr>
              <a:t> e</a:t>
            </a:r>
            <a:r>
              <a:rPr lang="de-DE" sz="2400" b="1" kern="1200" dirty="0">
                <a:latin typeface="Verdana" pitchFamily="34" charset="0"/>
                <a:ea typeface="+mn-ea"/>
                <a:cs typeface="+mn-cs"/>
              </a:rPr>
              <a:t> </a:t>
            </a:r>
            <a:r>
              <a:rPr lang="en-GB" sz="2400" b="1" kern="1200" dirty="0">
                <a:latin typeface="Verdana" pitchFamily="34" charset="0"/>
                <a:ea typeface="+mn-ea"/>
                <a:cs typeface="+mn-cs"/>
              </a:rPr>
              <a:t>PP</a:t>
            </a:r>
            <a:endParaRPr lang="de-DE" sz="2400" b="1" kern="1200" dirty="0">
              <a:latin typeface="Verdana" pitchFamily="34" charset="0"/>
              <a:ea typeface="+mn-ea"/>
              <a:cs typeface="+mn-cs"/>
            </a:endParaRPr>
          </a:p>
        </p:txBody>
      </p:sp>
      <p:sp>
        <p:nvSpPr>
          <p:cNvPr id="317443" name="Rectangle 3"/>
          <p:cNvSpPr>
            <a:spLocks noGrp="1" noChangeArrowheads="1"/>
          </p:cNvSpPr>
          <p:nvPr>
            <p:ph type="body" idx="4294967295"/>
          </p:nvPr>
        </p:nvSpPr>
        <p:spPr>
          <a:xfrm>
            <a:off x="159024" y="1042392"/>
            <a:ext cx="8820472" cy="4878259"/>
          </a:xfrm>
          <a:prstGeom prst="rect">
            <a:avLst/>
          </a:prstGeom>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Nevojiten udhëzime, informacione, trajnime dhe mjete të mëtejshme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shumë nga tenderët, megjithëse fillimisht janë shënuar si “ te gjelbër" për shkak të përfshirjes së disa kritereve mjedisore, </a:t>
            </a:r>
            <a:r>
              <a:rPr lang="sq-AL" sz="220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fakt nuk ishin në përputhje të plotë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me legjislacionin e PP për arsye te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mungesës se kritereve të qarta dhe transparente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përdorimit te kritereve të përzgjedhjes ose dhënies së paligjshme</a:t>
            </a:r>
          </a:p>
          <a:p>
            <a:pPr lvl="2">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konfuzion i shpeshtë midis kritereve të përzgjedhjes dhe dhënies etj.)</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është shumë e vështirë të identifikohen procedurat e "tenderit të përsosur të gjelbër"</a:t>
            </a:r>
          </a:p>
        </p:txBody>
      </p:sp>
    </p:spTree>
    <p:extLst>
      <p:ext uri="{BB962C8B-B14F-4D97-AF65-F5344CB8AC3E}">
        <p14:creationId xmlns:p14="http://schemas.microsoft.com/office/powerpoint/2010/main" val="618965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idx="4294967295"/>
          </p:nvPr>
        </p:nvSpPr>
        <p:spPr>
          <a:xfrm>
            <a:off x="589452" y="490332"/>
            <a:ext cx="27142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kern="1200" dirty="0">
                <a:latin typeface="Verdana" pitchFamily="34" charset="0"/>
                <a:ea typeface="+mn-ea"/>
                <a:cs typeface="+mn-cs"/>
              </a:rPr>
              <a:t>Pengesat tjera</a:t>
            </a:r>
          </a:p>
        </p:txBody>
      </p:sp>
      <p:sp>
        <p:nvSpPr>
          <p:cNvPr id="319491" name="Rectangle 3"/>
          <p:cNvSpPr>
            <a:spLocks noGrp="1" noChangeArrowheads="1"/>
          </p:cNvSpPr>
          <p:nvPr>
            <p:ph type="body" idx="4294967295"/>
          </p:nvPr>
        </p:nvSpPr>
        <p:spPr>
          <a:xfrm>
            <a:off x="185528" y="1052736"/>
            <a:ext cx="8748464" cy="5740033"/>
          </a:xfrm>
          <a:prstGeom prst="rect">
            <a:avLst/>
          </a:prstGeom>
        </p:spPr>
        <p:txBody>
          <a:bodyPr>
            <a:spAutoFit/>
          </a:bodyPr>
          <a:lstStyle/>
          <a:p>
            <a:pPr marL="0" indent="0">
              <a:spcBef>
                <a:spcPts val="600"/>
              </a:spcBef>
              <a:buNone/>
              <a:defRPr/>
            </a:pPr>
            <a:r>
              <a:rPr lang="sq-AL" sz="2200" u="sng"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Sistemi i buxhetit dhe praktika e kontabilitetit:</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Strukturat e buxhetit dhe te kontabilitetit sipas të cilave veprojnë institucionet publike mund të çojnë në jo efikasitet ekonomik në menaxhimin e shpenzimeve publike.</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Pengesat që hasen zakonisht në vendimet më të qëndrueshme të prokurimit përfshijnë </a:t>
            </a:r>
            <a:r>
              <a:rPr lang="sq-AL" sz="2200" b="1"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buxhetin njëvjeçar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si dhe a</a:t>
            </a:r>
            <a:r>
              <a:rPr lang="sq-AL" sz="2200" b="1"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ftësinë e kufizuar për të transferuar fonde nga një vit fiskal në tjetrin </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dhe për të ruajtur kursimet e efikasitetit.</a:t>
            </a:r>
          </a:p>
          <a:p>
            <a:pPr marL="450850"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Kjo çon në rezultate afatshkurtra dhe në diskriminimin ndaj produkteve me kosto më të ulët të ciklit jetësor, por kostot më të larta përpara; Kjo e fundit kufizon nxitjen për të hetuar kompromiset midis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inputeve</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të burimeve dhe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per</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të marrë vendimet e investimeve në përputhje me rrethanat.</a:t>
            </a:r>
          </a:p>
        </p:txBody>
      </p:sp>
    </p:spTree>
    <p:extLst>
      <p:ext uri="{BB962C8B-B14F-4D97-AF65-F5344CB8AC3E}">
        <p14:creationId xmlns:p14="http://schemas.microsoft.com/office/powerpoint/2010/main" val="669071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473232" y="490332"/>
            <a:ext cx="27142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sz="2400" b="1" dirty="0">
                <a:latin typeface="Verdana" pitchFamily="34" charset="0"/>
                <a:ea typeface="+mn-ea"/>
                <a:cs typeface="+mn-cs"/>
              </a:rPr>
              <a:t>Pengesat tjera</a:t>
            </a:r>
            <a:endParaRPr lang="sq-AL" sz="2400" b="1" kern="1200" dirty="0">
              <a:latin typeface="Verdana" pitchFamily="34" charset="0"/>
              <a:ea typeface="+mn-ea"/>
              <a:cs typeface="+mn-cs"/>
            </a:endParaRPr>
          </a:p>
        </p:txBody>
      </p:sp>
      <p:sp>
        <p:nvSpPr>
          <p:cNvPr id="3" name="Rectangle 3"/>
          <p:cNvSpPr txBox="1">
            <a:spLocks noChangeArrowheads="1"/>
          </p:cNvSpPr>
          <p:nvPr/>
        </p:nvSpPr>
        <p:spPr>
          <a:xfrm>
            <a:off x="145772" y="1196752"/>
            <a:ext cx="8820472" cy="4124206"/>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spcBef>
                <a:spcPts val="600"/>
              </a:spcBef>
              <a:buNone/>
              <a:defRPr/>
            </a:pPr>
            <a:r>
              <a:rPr lang="sq-AL"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Kufizimet e furnizimit:</a:t>
            </a:r>
            <a:endParaRPr lang="en-US"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defRPr/>
            </a:pPr>
            <a:endParaRPr lang="sq-AL" sz="2200" u="sng"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kern="0" dirty="0">
                <a:solidFill>
                  <a:srgbClr val="FF0000"/>
                </a:solidFill>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Ofertuesit</a:t>
            </a:r>
            <a:r>
              <a:rPr lang="en-US"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t>
            </a: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mund të jetë një pengesë kryesore për zbatimin, sepse të paktën disa industri vendase do të duhet ti nënshtrohen përmirësimit të konsiderueshëm para se të vendoset një politikë e qëndrueshme e PP.</a:t>
            </a:r>
            <a:endParaRPr lang="en-US"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marL="457200" lvl="1" indent="0">
              <a:spcBef>
                <a:spcPts val="600"/>
              </a:spcBef>
              <a:buNone/>
              <a:defRPr/>
            </a:pPr>
            <a:endPar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a:p>
            <a:pPr lvl="1">
              <a:spcBef>
                <a:spcPts val="600"/>
              </a:spcBef>
              <a:defRPr/>
            </a:pP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Për shembull, nëse qeveria kërkon që të gjitha letrat e blera nga agjencitë publike të kenë së paku 50% përmbajtje të </a:t>
            </a:r>
            <a:r>
              <a:rPr lang="sq-AL" sz="2200" kern="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riciklueshme</a:t>
            </a:r>
            <a:r>
              <a:rPr lang="sq-AL" sz="2200" kern="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aktualisht nuk do të ketë furnizim lokal të mjaftueshëm me një letër të tillë. </a:t>
            </a:r>
          </a:p>
        </p:txBody>
      </p:sp>
    </p:spTree>
    <p:extLst>
      <p:ext uri="{BB962C8B-B14F-4D97-AF65-F5344CB8AC3E}">
        <p14:creationId xmlns:p14="http://schemas.microsoft.com/office/powerpoint/2010/main" val="422073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2"/>
          <p:cNvSpPr>
            <a:spLocks noGrp="1" noChangeArrowheads="1"/>
          </p:cNvSpPr>
          <p:nvPr>
            <p:ph type="title" idx="4294967295"/>
          </p:nvPr>
        </p:nvSpPr>
        <p:spPr>
          <a:xfrm>
            <a:off x="463759" y="477080"/>
            <a:ext cx="85727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kern="1200" dirty="0">
                <a:latin typeface="Verdana" pitchFamily="34" charset="0"/>
                <a:ea typeface="+mn-ea"/>
                <a:cs typeface="+mn-cs"/>
              </a:rPr>
              <a:t>Nga politika e qëndrueshme e PP në drejtim të zbatimit</a:t>
            </a:r>
          </a:p>
        </p:txBody>
      </p:sp>
      <p:sp>
        <p:nvSpPr>
          <p:cNvPr id="325635" name="Rectangle 3"/>
          <p:cNvSpPr>
            <a:spLocks noGrp="1" noChangeArrowheads="1"/>
          </p:cNvSpPr>
          <p:nvPr>
            <p:ph type="body" idx="4294967295"/>
          </p:nvPr>
        </p:nvSpPr>
        <p:spPr>
          <a:xfrm>
            <a:off x="145772" y="1268760"/>
            <a:ext cx="8820472" cy="5478423"/>
          </a:xfrm>
          <a:prstGeom prst="rect">
            <a:avLst/>
          </a:prstGeom>
          <a:solidFill>
            <a:schemeClr val="bg1"/>
          </a:solidFill>
        </p:spPr>
        <p:txBody>
          <a:bodyPr>
            <a:spAutoFit/>
          </a:bodyPr>
          <a:lstStyle/>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parim, duhet të jetë mjaft e lehtë për të gjitha autoritetet publike që të marrin vendimin politik për të blerë gjelbërim. </a:t>
            </a:r>
          </a:p>
          <a:p>
            <a:pPr>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Në të vërtetë, ata duhet të inkurajohen që ta bëjnë këtë, pasi jo vetëm do të përfitoj mjedisi, por edhe autoriteti kontraktues duke përmirësuar imazhin e tij publik ose duke krijuar "vlerën më të mirë për paranë publike".</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një politikë e blerjes së gjelbër normalisht nuk kërkon ndonjë ndryshim strukturor nga autoriteti kontraktues</a:t>
            </a:r>
          </a:p>
          <a:p>
            <a:pPr lvl="1">
              <a:spcBef>
                <a:spcPts val="600"/>
              </a:spcBef>
              <a:defRPr/>
            </a:pP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nga ana tjetër, krijimi i një politike të qëndrueshme te GPP nuk çon automatikisht në zbatimin e duhur të saj, ndërkohë që mungojnë kapacitetet institucionale.</a:t>
            </a:r>
          </a:p>
          <a:p>
            <a:pPr lvl="1">
              <a:spcBef>
                <a:spcPts val="600"/>
              </a:spcBef>
              <a:defRPr/>
            </a:pP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Task</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Forca e </a:t>
            </a:r>
            <a:r>
              <a:rPr lang="sq-AL" sz="2200" dirty="0" err="1">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Marrakech</a:t>
            </a:r>
            <a:r>
              <a:rPr lang="sq-AL" sz="22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rPr>
              <a:t> mbi PP të Qëndrueshëm ka zhvilluar veglat e mjeteve dhe materialet e trajnimit për një qasje hap pas hapi.</a:t>
            </a:r>
          </a:p>
        </p:txBody>
      </p:sp>
    </p:spTree>
    <p:extLst>
      <p:ext uri="{BB962C8B-B14F-4D97-AF65-F5344CB8AC3E}">
        <p14:creationId xmlns:p14="http://schemas.microsoft.com/office/powerpoint/2010/main" val="4072654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9" name="Straight Arrow Connector 8"/>
          <p:cNvCxnSpPr>
            <a:endCxn id="24" idx="1"/>
          </p:cNvCxnSpPr>
          <p:nvPr/>
        </p:nvCxnSpPr>
        <p:spPr>
          <a:xfrm flipV="1">
            <a:off x="4367037" y="2751778"/>
            <a:ext cx="2106051" cy="145925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42" name="Rectangle 10"/>
          <p:cNvSpPr>
            <a:spLocks noChangeArrowheads="1"/>
          </p:cNvSpPr>
          <p:nvPr/>
        </p:nvSpPr>
        <p:spPr bwMode="auto">
          <a:xfrm>
            <a:off x="1146206" y="704764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l-GR" sz="1200"/>
          </a:p>
        </p:txBody>
      </p:sp>
      <p:sp>
        <p:nvSpPr>
          <p:cNvPr id="12" name="Rectangle 2"/>
          <p:cNvSpPr>
            <a:spLocks noGrp="1" noChangeArrowheads="1"/>
          </p:cNvSpPr>
          <p:nvPr>
            <p:ph type="title" idx="4294967295"/>
          </p:nvPr>
        </p:nvSpPr>
        <p:spPr>
          <a:xfrm>
            <a:off x="780074" y="535738"/>
            <a:ext cx="657173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sq-AL" altLang="el-GR" sz="2800" b="1" kern="1200" dirty="0">
                <a:solidFill>
                  <a:srgbClr val="002060"/>
                </a:solidFill>
                <a:latin typeface="Cambria" panose="02040503050406030204" pitchFamily="18" charset="0"/>
                <a:ea typeface="Cambria" panose="02040503050406030204" pitchFamily="18" charset="0"/>
                <a:cs typeface="+mn-cs"/>
              </a:rPr>
              <a:t>Çfarë është Prokurimi i Qëndrueshëm?</a:t>
            </a:r>
          </a:p>
        </p:txBody>
      </p:sp>
      <p:grpSp>
        <p:nvGrpSpPr>
          <p:cNvPr id="2" name="Group 6"/>
          <p:cNvGrpSpPr/>
          <p:nvPr/>
        </p:nvGrpSpPr>
        <p:grpSpPr>
          <a:xfrm>
            <a:off x="2724293" y="1195105"/>
            <a:ext cx="3204000" cy="3204000"/>
            <a:chOff x="2843808" y="548680"/>
            <a:chExt cx="3204000" cy="3204000"/>
          </a:xfrm>
        </p:grpSpPr>
        <p:sp>
          <p:nvSpPr>
            <p:cNvPr id="18438" name="Oval 6"/>
            <p:cNvSpPr>
              <a:spLocks noChangeAspect="1" noChangeArrowheads="1"/>
            </p:cNvSpPr>
            <p:nvPr/>
          </p:nvSpPr>
          <p:spPr bwMode="auto">
            <a:xfrm>
              <a:off x="2843808" y="548680"/>
              <a:ext cx="3204000" cy="3204000"/>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41" name="WordArt 9"/>
            <p:cNvSpPr>
              <a:spLocks noChangeArrowheads="1" noChangeShapeType="1" noTextEdit="1"/>
            </p:cNvSpPr>
            <p:nvPr/>
          </p:nvSpPr>
          <p:spPr bwMode="auto">
            <a:xfrm>
              <a:off x="3001183" y="1124744"/>
              <a:ext cx="2889250" cy="400050"/>
            </a:xfrm>
            <a:prstGeom prst="rect">
              <a:avLst/>
            </a:prstGeom>
          </p:spPr>
          <p:txBody>
            <a:bodyPr wrap="none" fromWordArt="1">
              <a:prstTxWarp prst="textPlain">
                <a:avLst>
                  <a:gd name="adj" fmla="val 50000"/>
                </a:avLst>
              </a:prstTxWarp>
            </a:bodyPr>
            <a:lstStyle/>
            <a:p>
              <a:pPr algn="ctr"/>
              <a:r>
                <a:rPr lang="sq-AL" sz="2800" b="1" kern="10" dirty="0">
                  <a:ln w="9525">
                    <a:solidFill>
                      <a:srgbClr val="000000"/>
                    </a:solidFill>
                    <a:round/>
                    <a:headEnd/>
                    <a:tailEnd/>
                  </a:ln>
                  <a:solidFill>
                    <a:srgbClr val="00FF00"/>
                  </a:solidFill>
                  <a:cs typeface="Arial" panose="020B0604020202020204" pitchFamily="34" charset="0"/>
                </a:rPr>
                <a:t>Mjedisor</a:t>
              </a:r>
            </a:p>
          </p:txBody>
        </p:sp>
        <p:sp>
          <p:nvSpPr>
            <p:cNvPr id="11" name="TextBox 10"/>
            <p:cNvSpPr txBox="1"/>
            <p:nvPr/>
          </p:nvSpPr>
          <p:spPr>
            <a:xfrm>
              <a:off x="2936230" y="1713582"/>
              <a:ext cx="3019157" cy="923330"/>
            </a:xfrm>
            <a:prstGeom prst="rect">
              <a:avLst/>
            </a:prstGeom>
            <a:noFill/>
          </p:spPr>
          <p:txBody>
            <a:bodyPr wrap="square" rtlCol="0">
              <a:spAutoFit/>
            </a:bodyPr>
            <a:lstStyle/>
            <a:p>
              <a:pPr algn="ctr"/>
              <a:r>
                <a:rPr lang="sq-AL" dirty="0"/>
                <a:t>Konsumi i kontrolluar, </a:t>
              </a:r>
              <a:r>
                <a:rPr lang="sq-AL" dirty="0" err="1"/>
                <a:t>Biodiversiteti</a:t>
              </a:r>
              <a:r>
                <a:rPr lang="sq-AL" dirty="0"/>
                <a:t>, Reduktimi i karbonit, Riciklimi </a:t>
              </a:r>
            </a:p>
          </p:txBody>
        </p:sp>
      </p:grpSp>
      <p:grpSp>
        <p:nvGrpSpPr>
          <p:cNvPr id="3" name="Group 4"/>
          <p:cNvGrpSpPr/>
          <p:nvPr/>
        </p:nvGrpSpPr>
        <p:grpSpPr>
          <a:xfrm>
            <a:off x="1510013" y="3217077"/>
            <a:ext cx="3204000" cy="3204000"/>
            <a:chOff x="1440008" y="2636912"/>
            <a:chExt cx="3204000" cy="3204000"/>
          </a:xfrm>
        </p:grpSpPr>
        <p:sp>
          <p:nvSpPr>
            <p:cNvPr id="18437" name="Oval 5"/>
            <p:cNvSpPr>
              <a:spLocks noChangeAspect="1" noChangeArrowheads="1"/>
            </p:cNvSpPr>
            <p:nvPr/>
          </p:nvSpPr>
          <p:spPr bwMode="auto">
            <a:xfrm>
              <a:off x="1440008" y="2636912"/>
              <a:ext cx="3204000" cy="3204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39" name="WordArt 7"/>
            <p:cNvSpPr>
              <a:spLocks noChangeArrowheads="1" noChangeShapeType="1" noTextEdit="1"/>
            </p:cNvSpPr>
            <p:nvPr/>
          </p:nvSpPr>
          <p:spPr bwMode="auto">
            <a:xfrm>
              <a:off x="2410963" y="3756384"/>
              <a:ext cx="1320800" cy="400050"/>
            </a:xfrm>
            <a:prstGeom prst="rect">
              <a:avLst/>
            </a:prstGeom>
          </p:spPr>
          <p:txBody>
            <a:bodyPr wrap="none" fromWordArt="1">
              <a:prstTxWarp prst="textPlain">
                <a:avLst>
                  <a:gd name="adj" fmla="val 50000"/>
                </a:avLst>
              </a:prstTxWarp>
            </a:bodyPr>
            <a:lstStyle/>
            <a:p>
              <a:pPr algn="ctr"/>
              <a:r>
                <a:rPr lang="en-US" sz="2800" b="1" kern="10" dirty="0">
                  <a:ln w="9525">
                    <a:solidFill>
                      <a:srgbClr val="000000"/>
                    </a:solidFill>
                    <a:round/>
                    <a:headEnd/>
                    <a:tailEnd/>
                  </a:ln>
                  <a:solidFill>
                    <a:srgbClr val="FFFF00"/>
                  </a:solidFill>
                  <a:cs typeface="Arial" panose="020B0604020202020204" pitchFamily="34" charset="0"/>
                </a:rPr>
                <a:t>Social</a:t>
              </a:r>
            </a:p>
          </p:txBody>
        </p:sp>
        <p:sp>
          <p:nvSpPr>
            <p:cNvPr id="13" name="TextBox 12"/>
            <p:cNvSpPr txBox="1"/>
            <p:nvPr/>
          </p:nvSpPr>
          <p:spPr>
            <a:xfrm>
              <a:off x="1781869" y="4721883"/>
              <a:ext cx="2520279" cy="923330"/>
            </a:xfrm>
            <a:prstGeom prst="rect">
              <a:avLst/>
            </a:prstGeom>
            <a:noFill/>
          </p:spPr>
          <p:txBody>
            <a:bodyPr wrap="square" rtlCol="0">
              <a:spAutoFit/>
            </a:bodyPr>
            <a:lstStyle/>
            <a:p>
              <a:pPr algn="ctr"/>
              <a:r>
                <a:rPr lang="sq-AL" dirty="0"/>
                <a:t>Barazia dhe </a:t>
              </a:r>
              <a:r>
                <a:rPr lang="sq-AL" dirty="0" err="1"/>
                <a:t>Diversiteti</a:t>
              </a:r>
              <a:r>
                <a:rPr lang="sq-AL" dirty="0"/>
                <a:t>, Përfshirja Sociale </a:t>
              </a:r>
            </a:p>
          </p:txBody>
        </p:sp>
      </p:grpSp>
      <p:grpSp>
        <p:nvGrpSpPr>
          <p:cNvPr id="4" name="Group 5"/>
          <p:cNvGrpSpPr/>
          <p:nvPr/>
        </p:nvGrpSpPr>
        <p:grpSpPr>
          <a:xfrm>
            <a:off x="4065941" y="3217077"/>
            <a:ext cx="3204000" cy="3204000"/>
            <a:chOff x="4176312" y="2636912"/>
            <a:chExt cx="3204000" cy="3204000"/>
          </a:xfrm>
        </p:grpSpPr>
        <p:sp>
          <p:nvSpPr>
            <p:cNvPr id="18436" name="Oval 4"/>
            <p:cNvSpPr>
              <a:spLocks noChangeAspect="1" noChangeArrowheads="1"/>
            </p:cNvSpPr>
            <p:nvPr/>
          </p:nvSpPr>
          <p:spPr bwMode="auto">
            <a:xfrm>
              <a:off x="4176312" y="2636912"/>
              <a:ext cx="3204000" cy="3204000"/>
            </a:xfrm>
            <a:prstGeom prst="ellipse">
              <a:avLst/>
            </a:prstGeom>
            <a:noFill/>
            <a:ln w="571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l-GR" altLang="el-GR"/>
            </a:p>
          </p:txBody>
        </p:sp>
        <p:sp>
          <p:nvSpPr>
            <p:cNvPr id="18440" name="WordArt 8"/>
            <p:cNvSpPr>
              <a:spLocks noChangeArrowheads="1" noChangeShapeType="1" noTextEdit="1"/>
            </p:cNvSpPr>
            <p:nvPr/>
          </p:nvSpPr>
          <p:spPr bwMode="auto">
            <a:xfrm>
              <a:off x="4663887" y="3756384"/>
              <a:ext cx="2228850" cy="400050"/>
            </a:xfrm>
            <a:prstGeom prst="rect">
              <a:avLst/>
            </a:prstGeom>
          </p:spPr>
          <p:txBody>
            <a:bodyPr wrap="none" lIns="144000" rIns="144000" fromWordArt="1">
              <a:prstTxWarp prst="textPlain">
                <a:avLst>
                  <a:gd name="adj" fmla="val 50000"/>
                </a:avLst>
              </a:prstTxWarp>
            </a:bodyPr>
            <a:lstStyle/>
            <a:p>
              <a:pPr algn="ctr"/>
              <a:r>
                <a:rPr lang="sq-AL" sz="2800" b="1" kern="10" dirty="0">
                  <a:ln w="9525">
                    <a:solidFill>
                      <a:srgbClr val="000000"/>
                    </a:solidFill>
                    <a:round/>
                    <a:headEnd/>
                    <a:tailEnd/>
                  </a:ln>
                  <a:solidFill>
                    <a:srgbClr val="0000FF"/>
                  </a:solidFill>
                  <a:cs typeface="Arial" panose="020B0604020202020204" pitchFamily="34" charset="0"/>
                </a:rPr>
                <a:t>Ekonomi</a:t>
              </a:r>
              <a:r>
                <a:rPr lang="en-US" sz="2800" b="1" kern="10" dirty="0">
                  <a:ln w="9525">
                    <a:solidFill>
                      <a:srgbClr val="000000"/>
                    </a:solidFill>
                    <a:round/>
                    <a:headEnd/>
                    <a:tailEnd/>
                  </a:ln>
                  <a:solidFill>
                    <a:srgbClr val="0000FF"/>
                  </a:solidFill>
                  <a:cs typeface="Arial" panose="020B0604020202020204" pitchFamily="34" charset="0"/>
                </a:rPr>
                <a:t>k</a:t>
              </a:r>
            </a:p>
          </p:txBody>
        </p:sp>
        <p:sp>
          <p:nvSpPr>
            <p:cNvPr id="15" name="TextBox 14"/>
            <p:cNvSpPr txBox="1"/>
            <p:nvPr/>
          </p:nvSpPr>
          <p:spPr>
            <a:xfrm>
              <a:off x="4554176" y="4621733"/>
              <a:ext cx="2448272" cy="646331"/>
            </a:xfrm>
            <a:prstGeom prst="rect">
              <a:avLst/>
            </a:prstGeom>
            <a:noFill/>
          </p:spPr>
          <p:txBody>
            <a:bodyPr wrap="square" rtlCol="0">
              <a:spAutoFit/>
            </a:bodyPr>
            <a:lstStyle/>
            <a:p>
              <a:pPr algn="ctr"/>
              <a:r>
                <a:rPr lang="sq-AL" dirty="0"/>
                <a:t>Inovacioni, Ekonomia e fortë lokale</a:t>
              </a:r>
            </a:p>
          </p:txBody>
        </p:sp>
      </p:grpSp>
      <p:sp>
        <p:nvSpPr>
          <p:cNvPr id="21" name="TextBox 20"/>
          <p:cNvSpPr txBox="1"/>
          <p:nvPr/>
        </p:nvSpPr>
        <p:spPr>
          <a:xfrm>
            <a:off x="2879457" y="3394896"/>
            <a:ext cx="1556836" cy="369332"/>
          </a:xfrm>
          <a:prstGeom prst="rect">
            <a:avLst/>
          </a:prstGeom>
          <a:solidFill>
            <a:schemeClr val="bg1"/>
          </a:solidFill>
        </p:spPr>
        <p:txBody>
          <a:bodyPr wrap="none" rtlCol="0">
            <a:spAutoFit/>
          </a:bodyPr>
          <a:lstStyle/>
          <a:p>
            <a:r>
              <a:rPr lang="sq-AL" b="1" dirty="0"/>
              <a:t>I durueshëm</a:t>
            </a:r>
          </a:p>
        </p:txBody>
      </p:sp>
      <p:sp>
        <p:nvSpPr>
          <p:cNvPr id="22" name="TextBox 21"/>
          <p:cNvSpPr txBox="1"/>
          <p:nvPr/>
        </p:nvSpPr>
        <p:spPr>
          <a:xfrm>
            <a:off x="4636475" y="3567941"/>
            <a:ext cx="941283" cy="369332"/>
          </a:xfrm>
          <a:prstGeom prst="rect">
            <a:avLst/>
          </a:prstGeom>
          <a:solidFill>
            <a:schemeClr val="bg1"/>
          </a:solidFill>
        </p:spPr>
        <p:txBody>
          <a:bodyPr wrap="none" rtlCol="0">
            <a:spAutoFit/>
          </a:bodyPr>
          <a:lstStyle/>
          <a:p>
            <a:r>
              <a:rPr lang="en-US" b="1" dirty="0"/>
              <a:t>I</a:t>
            </a:r>
            <a:r>
              <a:rPr lang="sq-AL" b="1" dirty="0"/>
              <a:t> drejtë</a:t>
            </a:r>
          </a:p>
        </p:txBody>
      </p:sp>
      <p:sp>
        <p:nvSpPr>
          <p:cNvPr id="23" name="TextBox 22"/>
          <p:cNvSpPr txBox="1"/>
          <p:nvPr/>
        </p:nvSpPr>
        <p:spPr>
          <a:xfrm>
            <a:off x="3568557" y="4829159"/>
            <a:ext cx="1646605" cy="369332"/>
          </a:xfrm>
          <a:prstGeom prst="rect">
            <a:avLst/>
          </a:prstGeom>
          <a:solidFill>
            <a:schemeClr val="bg1"/>
          </a:solidFill>
        </p:spPr>
        <p:txBody>
          <a:bodyPr wrap="none" rtlCol="0">
            <a:spAutoFit/>
          </a:bodyPr>
          <a:lstStyle/>
          <a:p>
            <a:r>
              <a:rPr lang="en-US" b="1" dirty="0"/>
              <a:t>I </a:t>
            </a:r>
            <a:r>
              <a:rPr lang="en-US" b="1" dirty="0" err="1"/>
              <a:t>zbatueshëm</a:t>
            </a:r>
            <a:endParaRPr lang="en-US" b="1" dirty="0"/>
          </a:p>
        </p:txBody>
      </p:sp>
      <p:sp>
        <p:nvSpPr>
          <p:cNvPr id="24" name="TextBox 23"/>
          <p:cNvSpPr txBox="1"/>
          <p:nvPr/>
        </p:nvSpPr>
        <p:spPr>
          <a:xfrm>
            <a:off x="6473088" y="2567112"/>
            <a:ext cx="1864613" cy="369332"/>
          </a:xfrm>
          <a:prstGeom prst="rect">
            <a:avLst/>
          </a:prstGeom>
          <a:noFill/>
        </p:spPr>
        <p:txBody>
          <a:bodyPr wrap="none" rtlCol="0">
            <a:spAutoFit/>
          </a:bodyPr>
          <a:lstStyle/>
          <a:p>
            <a:r>
              <a:rPr lang="sq-AL" b="1" dirty="0"/>
              <a:t>I Qëndrueshëm</a:t>
            </a:r>
          </a:p>
        </p:txBody>
      </p:sp>
    </p:spTree>
    <p:extLst>
      <p:ext uri="{BB962C8B-B14F-4D97-AF65-F5344CB8AC3E}">
        <p14:creationId xmlns:p14="http://schemas.microsoft.com/office/powerpoint/2010/main" val="3592261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67544" y="476672"/>
            <a:ext cx="7772400" cy="46166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l-GR" sz="2400" b="1" kern="1200" dirty="0">
                <a:latin typeface="Verdana" pitchFamily="34" charset="0"/>
                <a:ea typeface="+mn-ea"/>
                <a:cs typeface="+mn-cs"/>
              </a:rPr>
              <a:t>Hapat e ardhshëm</a:t>
            </a:r>
          </a:p>
        </p:txBody>
      </p:sp>
      <p:sp>
        <p:nvSpPr>
          <p:cNvPr id="116739" name="Rectangle 3"/>
          <p:cNvSpPr>
            <a:spLocks noGrp="1" noChangeArrowheads="1"/>
          </p:cNvSpPr>
          <p:nvPr>
            <p:ph type="body" idx="1"/>
          </p:nvPr>
        </p:nvSpPr>
        <p:spPr>
          <a:xfrm>
            <a:off x="685800" y="1268760"/>
            <a:ext cx="7990656" cy="3431709"/>
          </a:xfrm>
        </p:spPr>
        <p:txBody>
          <a:bodyPr wrap="square">
            <a:spAutoFit/>
          </a:bodyPr>
          <a:lstStyle/>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Identifikoni fushat </a:t>
            </a:r>
            <a:r>
              <a:rPr lang="en-US" altLang="el-GR" sz="2400" dirty="0">
                <a:latin typeface="Verdana" panose="020B0604030504040204" pitchFamily="34" charset="0"/>
                <a:ea typeface="Verdana" panose="020B0604030504040204" pitchFamily="34" charset="0"/>
                <a:cs typeface="Verdana" panose="020B0604030504040204" pitchFamily="34" charset="0"/>
              </a:rPr>
              <a:t>me </a:t>
            </a:r>
            <a:r>
              <a:rPr lang="sq-AL" altLang="el-GR" sz="2400" dirty="0">
                <a:latin typeface="Verdana" panose="020B0604030504040204" pitchFamily="34" charset="0"/>
                <a:ea typeface="Verdana" panose="020B0604030504040204" pitchFamily="34" charset="0"/>
                <a:cs typeface="Verdana" panose="020B0604030504040204" pitchFamily="34" charset="0"/>
              </a:rPr>
              <a:t>prioritet për shpenzim</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Bazë - për të matur suksesin</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Qëllimi për të përfshirë kërkesat e qëndrueshmërisë sa më shpejt që të jetë e mundur</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Ndikimi i kërkesës - përmes të tjerëve</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Nxitja e inovacionit - puna me tregjet</a:t>
            </a:r>
          </a:p>
          <a:p>
            <a:pPr eaLnBrk="1" hangingPunct="1">
              <a:spcBef>
                <a:spcPts val="600"/>
              </a:spcBef>
            </a:pPr>
            <a:r>
              <a:rPr lang="sq-AL" altLang="el-GR" sz="2400" dirty="0">
                <a:latin typeface="Verdana" panose="020B0604030504040204" pitchFamily="34" charset="0"/>
                <a:ea typeface="Verdana" panose="020B0604030504040204" pitchFamily="34" charset="0"/>
                <a:cs typeface="Verdana" panose="020B0604030504040204" pitchFamily="34" charset="0"/>
              </a:rPr>
              <a:t>Tregoni sukses!</a:t>
            </a:r>
          </a:p>
        </p:txBody>
      </p:sp>
    </p:spTree>
    <p:extLst>
      <p:ext uri="{BB962C8B-B14F-4D97-AF65-F5344CB8AC3E}">
        <p14:creationId xmlns:p14="http://schemas.microsoft.com/office/powerpoint/2010/main" val="193329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685799" y="1905001"/>
            <a:ext cx="7239001"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algn="ctr" eaLnBrk="1" hangingPunct="1"/>
            <a:r>
              <a:rPr lang="en-US" altLang="en-US" sz="3200" b="1" dirty="0">
                <a:solidFill>
                  <a:srgbClr val="FFFFFF"/>
                </a:solidFill>
                <a:latin typeface="Arial" charset="0"/>
                <a:cs typeface="Arial" charset="0"/>
              </a:rPr>
              <a:t>  </a:t>
            </a:r>
            <a:r>
              <a:rPr lang="sq-AL" altLang="en-US" sz="3600" b="1" dirty="0">
                <a:latin typeface="Arial" charset="0"/>
                <a:cs typeface="Arial" charset="0"/>
              </a:rPr>
              <a:t>Ndikimi social i Prokurimit Publik </a:t>
            </a:r>
          </a:p>
        </p:txBody>
      </p:sp>
    </p:spTree>
    <p:extLst>
      <p:ext uri="{BB962C8B-B14F-4D97-AF65-F5344CB8AC3E}">
        <p14:creationId xmlns:p14="http://schemas.microsoft.com/office/powerpoint/2010/main" val="2188031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p:cNvSpPr>
          <p:nvPr/>
        </p:nvSpPr>
        <p:spPr>
          <a:xfrm>
            <a:off x="467544" y="476672"/>
            <a:ext cx="783825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a:defRPr sz="2400" b="1"/>
            </a:lvl1pPr>
          </a:lstStyle>
          <a:p>
            <a:r>
              <a:rPr lang="sq-AL" altLang="el-GR" dirty="0"/>
              <a:t>Pikat kyçe te ndikimeve sociale ne PP</a:t>
            </a:r>
            <a:r>
              <a:rPr lang="en-US" altLang="el-GR" dirty="0"/>
              <a:t> </a:t>
            </a:r>
            <a:r>
              <a:rPr lang="sq-AL" altLang="el-GR" dirty="0"/>
              <a:t>qe duhet te merren parasysh</a:t>
            </a:r>
          </a:p>
        </p:txBody>
      </p:sp>
      <p:sp>
        <p:nvSpPr>
          <p:cNvPr id="3" name="Rectangle 3"/>
          <p:cNvSpPr txBox="1">
            <a:spLocks/>
          </p:cNvSpPr>
          <p:nvPr/>
        </p:nvSpPr>
        <p:spPr bwMode="auto">
          <a:xfrm>
            <a:off x="228600" y="1676400"/>
            <a:ext cx="8568952" cy="4462760"/>
          </a:xfrm>
          <a:prstGeom prst="rect">
            <a:avLst/>
          </a:prstGeom>
        </p:spPr>
        <p:txBody>
          <a:bodyPr wrap="square">
            <a:spAutoFit/>
          </a:bodyPr>
          <a:lstStyle>
            <a:lvl1pPr marL="342900" indent="-342900" eaLnBrk="1" hangingPunct="1">
              <a:spcBef>
                <a:spcPts val="600"/>
              </a:spcBef>
              <a:buClr>
                <a:schemeClr val="bg2"/>
              </a:buClr>
              <a:buSzPct val="75000"/>
              <a:buFont typeface="Wingdings" pitchFamily="2" charset="2"/>
              <a:buChar char="n"/>
              <a:defRPr sz="2400">
                <a:ea typeface="Verdana" panose="020B0604030504040204" pitchFamily="34" charset="0"/>
                <a:cs typeface="Verdana" panose="020B0604030504040204" pitchFamily="34" charset="0"/>
              </a:defRPr>
            </a:lvl1pPr>
            <a:lvl2pPr marL="742950" indent="-285750" eaLnBrk="0" hangingPunct="0">
              <a:spcBef>
                <a:spcPct val="20000"/>
              </a:spcBef>
              <a:buClr>
                <a:schemeClr val="accent2"/>
              </a:buClr>
              <a:buSzPct val="80000"/>
              <a:buFont typeface="Wingdings" pitchFamily="2" charset="2"/>
              <a:buChar char="¨"/>
              <a:defRPr sz="2800">
                <a:latin typeface="+mn-lt"/>
              </a:defRPr>
            </a:lvl2pPr>
            <a:lvl3pPr marL="1143000" indent="-228600" eaLnBrk="0" hangingPunct="0">
              <a:spcBef>
                <a:spcPct val="20000"/>
              </a:spcBef>
              <a:buClr>
                <a:schemeClr val="bg2"/>
              </a:buClr>
              <a:buSzPct val="65000"/>
              <a:buFont typeface="Wingdings" pitchFamily="2" charset="2"/>
              <a:buChar char="n"/>
              <a:defRPr sz="2400">
                <a:latin typeface="+mn-lt"/>
              </a:defRPr>
            </a:lvl3pPr>
            <a:lvl4pPr marL="1600200" indent="-228600" eaLnBrk="0" hangingPunct="0">
              <a:spcBef>
                <a:spcPct val="20000"/>
              </a:spcBef>
              <a:buClr>
                <a:schemeClr val="accent2"/>
              </a:buClr>
              <a:buSzPct val="70000"/>
              <a:buFont typeface="Wingdings" pitchFamily="2" charset="2"/>
              <a:buChar char="¨"/>
              <a:defRPr sz="2000">
                <a:latin typeface="+mn-lt"/>
              </a:defRPr>
            </a:lvl4pPr>
            <a:lvl5pPr marL="2057400" indent="-228600" eaLnBrk="0" hangingPunct="0">
              <a:spcBef>
                <a:spcPct val="20000"/>
              </a:spcBef>
              <a:buClr>
                <a:schemeClr val="bg2"/>
              </a:buClr>
              <a:buFont typeface="Wingdings" pitchFamily="2" charset="2"/>
              <a:buChar char="§"/>
              <a:defRPr sz="2000">
                <a:latin typeface="+mn-lt"/>
              </a:defRPr>
            </a:lvl5pPr>
            <a:lvl6pPr marL="2514600" indent="-228600" fontAlgn="base">
              <a:spcBef>
                <a:spcPct val="20000"/>
              </a:spcBef>
              <a:spcAft>
                <a:spcPct val="0"/>
              </a:spcAft>
              <a:buClr>
                <a:schemeClr val="bg2"/>
              </a:buClr>
              <a:buFont typeface="Wingdings" pitchFamily="2" charset="2"/>
              <a:buChar char="§"/>
              <a:defRPr sz="2000">
                <a:latin typeface="+mn-lt"/>
              </a:defRPr>
            </a:lvl6pPr>
            <a:lvl7pPr marL="2971800" indent="-228600" fontAlgn="base">
              <a:spcBef>
                <a:spcPct val="20000"/>
              </a:spcBef>
              <a:spcAft>
                <a:spcPct val="0"/>
              </a:spcAft>
              <a:buClr>
                <a:schemeClr val="bg2"/>
              </a:buClr>
              <a:buFont typeface="Wingdings" pitchFamily="2" charset="2"/>
              <a:buChar char="§"/>
              <a:defRPr sz="2000">
                <a:latin typeface="+mn-lt"/>
              </a:defRPr>
            </a:lvl7pPr>
            <a:lvl8pPr marL="3429000" indent="-228600" fontAlgn="base">
              <a:spcBef>
                <a:spcPct val="20000"/>
              </a:spcBef>
              <a:spcAft>
                <a:spcPct val="0"/>
              </a:spcAft>
              <a:buClr>
                <a:schemeClr val="bg2"/>
              </a:buClr>
              <a:buFont typeface="Wingdings" pitchFamily="2" charset="2"/>
              <a:buChar char="§"/>
              <a:defRPr sz="2000">
                <a:latin typeface="+mn-lt"/>
              </a:defRPr>
            </a:lvl8pPr>
            <a:lvl9pPr marL="3886200" indent="-228600" fontAlgn="base">
              <a:spcBef>
                <a:spcPct val="20000"/>
              </a:spcBef>
              <a:spcAft>
                <a:spcPct val="0"/>
              </a:spcAft>
              <a:buClr>
                <a:schemeClr val="bg2"/>
              </a:buClr>
              <a:buFont typeface="Wingdings" pitchFamily="2" charset="2"/>
              <a:buChar char="§"/>
              <a:defRPr sz="2000">
                <a:latin typeface="+mn-lt"/>
              </a:defRPr>
            </a:lvl9pPr>
          </a:lstStyle>
          <a:p>
            <a:r>
              <a:rPr lang="sq-AL" altLang="el-GR" dirty="0"/>
              <a:t>Politika është kritike për vlerën shoqërore të përfshirë në prokurim.</a:t>
            </a:r>
          </a:p>
          <a:p>
            <a:r>
              <a:rPr lang="sq-AL" altLang="el-GR" dirty="0"/>
              <a:t>Përcaktimi i hershëm në mënyrë që çështja e kontratës të jetë e qartë, ul në masë të madhe bazat për sfidë.</a:t>
            </a:r>
          </a:p>
          <a:p>
            <a:r>
              <a:rPr lang="sq-AL" altLang="el-GR" dirty="0"/>
              <a:t>Përdorimi i kritereve sociale që shkojnë përtej cilësisë duhet të shpjegohet në dokumentacionin e tenderit.</a:t>
            </a:r>
          </a:p>
          <a:p>
            <a:r>
              <a:rPr lang="sq-AL" altLang="el-GR" dirty="0"/>
              <a:t>Kushtet e kontratës dhe kriteret e dhënies janë mënyra më e mirë për kërkesat sociale.</a:t>
            </a:r>
          </a:p>
          <a:p>
            <a:r>
              <a:rPr lang="sq-AL" altLang="el-GR" dirty="0"/>
              <a:t>Kërkesat sociale në specifikimet e kontratës duhet të jenë të verifikuese dhe të prekshme dhe të qarta brenda fushëveprimit të asaj që paguhet.</a:t>
            </a:r>
          </a:p>
        </p:txBody>
      </p:sp>
    </p:spTree>
    <p:extLst>
      <p:ext uri="{BB962C8B-B14F-4D97-AF65-F5344CB8AC3E}">
        <p14:creationId xmlns:p14="http://schemas.microsoft.com/office/powerpoint/2010/main" val="3094660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8507" y="468221"/>
            <a:ext cx="633538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sq-AL" sz="2400" b="1" dirty="0"/>
              <a:t>Prokurimi Publik </a:t>
            </a:r>
            <a:r>
              <a:rPr lang="en-US" sz="2400" b="1" dirty="0" err="1"/>
              <a:t>i</a:t>
            </a:r>
            <a:r>
              <a:rPr lang="sq-AL" sz="2400" b="1" dirty="0"/>
              <a:t> Përgjithshëm shoqëror </a:t>
            </a:r>
          </a:p>
          <a:p>
            <a:pPr algn="ctr"/>
            <a:r>
              <a:rPr lang="sq-AL" sz="2400" b="1" dirty="0"/>
              <a:t>(PPPSH): një përkufizim</a:t>
            </a:r>
          </a:p>
        </p:txBody>
      </p:sp>
      <p:sp>
        <p:nvSpPr>
          <p:cNvPr id="3" name="Rectangle 2"/>
          <p:cNvSpPr/>
          <p:nvPr/>
        </p:nvSpPr>
        <p:spPr>
          <a:xfrm>
            <a:off x="179512" y="1340768"/>
            <a:ext cx="8784976" cy="5109091"/>
          </a:xfrm>
          <a:prstGeom prst="rect">
            <a:avLst/>
          </a:prstGeom>
          <a:solidFill>
            <a:schemeClr val="bg1"/>
          </a:solidFill>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a:t>
            </a:r>
            <a:r>
              <a:rPr lang="sq-AL" sz="2200" b="1" dirty="0">
                <a:solidFill>
                  <a:srgbClr val="FF0000"/>
                </a:solidFill>
                <a:ea typeface="Verdana" panose="020B0604030504040204" pitchFamily="34" charset="0"/>
                <a:cs typeface="Verdana" panose="020B0604030504040204" pitchFamily="34" charset="0"/>
              </a:rPr>
              <a:t>PPPSH’ nënkupton veprimet e prokurimit që marrin parasysh një ose më shumë nga këto konsiderata sociale: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mundësive për punësim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punës së denjë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pajtueshmërisë me të drejtat sociale dhe të punës</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Mbështetja e përfshirjes sociale (përfshirë personat me aftësi të kufizuara) dhe mundësitë e barabarta</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qasjes dhe dizajnit për të gjithë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kërkim më të gjerë vullnetar me përgjegjësinë shoqërore të korporatave (CSR),</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nxitjen e "NVM-ve" për aq sa ato mund të lidhen me konsideratat e parashtruara më lart</a:t>
            </a:r>
          </a:p>
          <a:p>
            <a:pPr>
              <a:spcBef>
                <a:spcPts val="600"/>
              </a:spcBef>
            </a:pPr>
            <a:r>
              <a:rPr lang="sq-AL" sz="2200" dirty="0">
                <a:ea typeface="Verdana" panose="020B0604030504040204" pitchFamily="34" charset="0"/>
                <a:cs typeface="Verdana" panose="020B0604030504040204" pitchFamily="34" charset="0"/>
              </a:rPr>
              <a:t>duke respektuar parimet e legjislacionit të Prokurimit Publik.</a:t>
            </a:r>
          </a:p>
        </p:txBody>
      </p:sp>
    </p:spTree>
    <p:extLst>
      <p:ext uri="{BB962C8B-B14F-4D97-AF65-F5344CB8AC3E}">
        <p14:creationId xmlns:p14="http://schemas.microsoft.com/office/powerpoint/2010/main" val="26077766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568952" cy="4539704"/>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punësimit të rinjve;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bilancit gjinor (p.sh. bilanci i punës / jetës, luftimi i ndarjes sektoriale dhe profesionale,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 i mundësive të punësimit për të papunët afatgjatë dhe për punëtorët më të moshuar;</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Politikat e </a:t>
            </a:r>
            <a:r>
              <a:rPr lang="sq-AL" sz="2200" dirty="0" err="1">
                <a:ea typeface="Verdana" panose="020B0604030504040204" pitchFamily="34" charset="0"/>
                <a:cs typeface="Verdana" panose="020B0604030504040204" pitchFamily="34" charset="0"/>
              </a:rPr>
              <a:t>diversitetit</a:t>
            </a:r>
            <a:r>
              <a:rPr lang="sq-AL" sz="2200" dirty="0">
                <a:ea typeface="Verdana" panose="020B0604030504040204" pitchFamily="34" charset="0"/>
                <a:cs typeface="Verdana" panose="020B0604030504040204" pitchFamily="34" charset="0"/>
              </a:rPr>
              <a:t> dhe mundësitë e punësimit për personat nga grupet e pa favorizuara (p.sh. punëtorët imigrantë, pakicat etnike, pakicat fetare, njerëzit me arsim të ulët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mundësive të punësimit për njerëzit me aftësi të kufizuara, duke përfshirë mjediset e punës gjithëpërfshirëse dhe të arritshme.</a:t>
            </a:r>
          </a:p>
        </p:txBody>
      </p:sp>
      <p:sp>
        <p:nvSpPr>
          <p:cNvPr id="3" name="Rectangle 2"/>
          <p:cNvSpPr/>
          <p:nvPr/>
        </p:nvSpPr>
        <p:spPr>
          <a:xfrm>
            <a:off x="467544" y="476672"/>
            <a:ext cx="56813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Promovimi i 'mundësive të punësimit</a:t>
            </a:r>
            <a:r>
              <a:rPr lang="en-US" sz="2400" b="1" dirty="0"/>
              <a:t>'</a:t>
            </a:r>
          </a:p>
        </p:txBody>
      </p:sp>
    </p:spTree>
    <p:extLst>
      <p:ext uri="{BB962C8B-B14F-4D97-AF65-F5344CB8AC3E}">
        <p14:creationId xmlns:p14="http://schemas.microsoft.com/office/powerpoint/2010/main" val="3438882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568952" cy="3939540"/>
          </a:xfrm>
          <a:prstGeom prst="rect">
            <a:avLst/>
          </a:prstGeom>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Ky koncept i miratuar nga universiteti bazohet në bindjen se njerëzit kanë të drejtën e punësimit produktiv në kushtet e lirisë, barazisë, sigurisë dhe dinjitetit njerëzor.</a:t>
            </a:r>
          </a:p>
          <a:p>
            <a:pPr>
              <a:spcBef>
                <a:spcPts val="600"/>
              </a:spcBef>
            </a:pPr>
            <a:r>
              <a:rPr lang="sq-AL" sz="2200" dirty="0">
                <a:ea typeface="Verdana" panose="020B0604030504040204" pitchFamily="34" charset="0"/>
                <a:cs typeface="Verdana" panose="020B0604030504040204" pitchFamily="34" charset="0"/>
              </a:rPr>
              <a:t>Katër </a:t>
            </a:r>
            <a:r>
              <a:rPr lang="en-US" sz="2200" dirty="0" err="1">
                <a:ea typeface="Verdana" panose="020B0604030504040204" pitchFamily="34" charset="0"/>
                <a:cs typeface="Verdana" panose="020B0604030504040204" pitchFamily="34" charset="0"/>
              </a:rPr>
              <a:t>gjera</a:t>
            </a:r>
            <a:r>
              <a:rPr lang="sq-AL" sz="2200" dirty="0">
                <a:ea typeface="Verdana" panose="020B0604030504040204" pitchFamily="34" charset="0"/>
                <a:cs typeface="Verdana" panose="020B0604030504040204" pitchFamily="34" charset="0"/>
              </a:rPr>
              <a:t> po aq të rëndësishme dhe të ndërvarura përbëjnë A</a:t>
            </a:r>
            <a:r>
              <a:rPr lang="en-US" sz="2200" dirty="0" err="1">
                <a:ea typeface="Verdana" panose="020B0604030504040204" pitchFamily="34" charset="0"/>
                <a:cs typeface="Verdana" panose="020B0604030504040204" pitchFamily="34" charset="0"/>
              </a:rPr>
              <a:t>gj</a:t>
            </a:r>
            <a:r>
              <a:rPr lang="sq-AL" sz="2200" dirty="0">
                <a:ea typeface="Verdana" panose="020B0604030504040204" pitchFamily="34" charset="0"/>
                <a:cs typeface="Verdana" panose="020B0604030504040204" pitchFamily="34" charset="0"/>
              </a:rPr>
              <a:t>endën e Punës së Denjë:</a:t>
            </a:r>
            <a:endParaRPr lang="en-US" sz="2200" dirty="0">
              <a:ea typeface="Verdana" panose="020B0604030504040204" pitchFamily="34" charset="0"/>
              <a:cs typeface="Verdana" panose="020B0604030504040204" pitchFamily="34" charset="0"/>
            </a:endParaRPr>
          </a:p>
          <a:p>
            <a:pPr>
              <a:spcBef>
                <a:spcPts val="600"/>
              </a:spcBef>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e drejta për punë produktive dhe  zgjedhje te lire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parimet themelore dhe të drejtat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punësimi që siguron të ardhura të ndershme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mbrojtja sociale dhe dialogu social.</a:t>
            </a:r>
          </a:p>
        </p:txBody>
      </p:sp>
      <p:sp>
        <p:nvSpPr>
          <p:cNvPr id="3" name="Rectangle 2"/>
          <p:cNvSpPr/>
          <p:nvPr/>
        </p:nvSpPr>
        <p:spPr>
          <a:xfrm>
            <a:off x="467544" y="476672"/>
            <a:ext cx="45616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'punës së denjë'</a:t>
            </a:r>
          </a:p>
        </p:txBody>
      </p:sp>
    </p:spTree>
    <p:extLst>
      <p:ext uri="{BB962C8B-B14F-4D97-AF65-F5344CB8AC3E}">
        <p14:creationId xmlns:p14="http://schemas.microsoft.com/office/powerpoint/2010/main" val="21826334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44454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Promovimi i 'punës së denjë'</a:t>
            </a:r>
          </a:p>
        </p:txBody>
      </p:sp>
      <p:sp>
        <p:nvSpPr>
          <p:cNvPr id="3" name="Rectangle 2"/>
          <p:cNvSpPr/>
          <p:nvPr/>
        </p:nvSpPr>
        <p:spPr>
          <a:xfrm>
            <a:off x="179512" y="1196752"/>
            <a:ext cx="8784976" cy="3677930"/>
          </a:xfrm>
          <a:prstGeom prst="rect">
            <a:avLst/>
          </a:prstGeom>
        </p:spPr>
        <p:txBody>
          <a:bodyPr wrap="square">
            <a:spAutoFit/>
          </a:bodyPr>
          <a:lstStyle/>
          <a:p>
            <a:pPr>
              <a:spcBef>
                <a:spcPts val="600"/>
              </a:spcBef>
            </a:pPr>
            <a:r>
              <a:rPr lang="sq-AL" sz="2200" dirty="0">
                <a:ea typeface="Verdana" panose="020B0604030504040204" pitchFamily="34" charset="0"/>
                <a:cs typeface="Verdana" panose="020B0604030504040204" pitchFamily="34" charset="0"/>
              </a:rPr>
              <a:t>Barazia gjinore dhe mos diskriminimi konsiderohen çështje të ndërlidhura në A</a:t>
            </a:r>
            <a:r>
              <a:rPr lang="en-US" sz="2200" dirty="0" err="1">
                <a:ea typeface="Verdana" panose="020B0604030504040204" pitchFamily="34" charset="0"/>
                <a:cs typeface="Verdana" panose="020B0604030504040204" pitchFamily="34" charset="0"/>
              </a:rPr>
              <a:t>gj</a:t>
            </a:r>
            <a:r>
              <a:rPr lang="sq-AL" sz="2200" dirty="0">
                <a:ea typeface="Verdana" panose="020B0604030504040204" pitchFamily="34" charset="0"/>
                <a:cs typeface="Verdana" panose="020B0604030504040204" pitchFamily="34" charset="0"/>
              </a:rPr>
              <a:t>endën e Punës së Denjë.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 me standardet bazë të punës;</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pagë e mirë;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shëndeti dhe siguria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dialog social;</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qasje në trajnim;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barazia gjinore dhe mos diskriminimi;</a:t>
            </a:r>
          </a:p>
          <a:p>
            <a:pPr marL="342900" indent="-342900">
              <a:spcBef>
                <a:spcPts val="600"/>
              </a:spcBef>
              <a:buClr>
                <a:schemeClr val="bg2"/>
              </a:buClr>
              <a:buSzPct val="75000"/>
              <a:buFont typeface="Wingdings" pitchFamily="2" charset="2"/>
              <a:buChar char="n"/>
            </a:pPr>
            <a:r>
              <a:rPr lang="en-US" sz="2200" dirty="0" err="1">
                <a:ea typeface="Verdana" panose="020B0604030504040204" pitchFamily="34" charset="0"/>
                <a:cs typeface="Verdana" panose="020B0604030504040204" pitchFamily="34" charset="0"/>
              </a:rPr>
              <a:t>Q</a:t>
            </a:r>
            <a:r>
              <a:rPr lang="sq-AL" sz="2200" dirty="0" err="1">
                <a:ea typeface="Verdana" panose="020B0604030504040204" pitchFamily="34" charset="0"/>
                <a:cs typeface="Verdana" panose="020B0604030504040204" pitchFamily="34" charset="0"/>
              </a:rPr>
              <a:t>asje</a:t>
            </a:r>
            <a:r>
              <a:rPr lang="en-US" sz="2200" dirty="0">
                <a:ea typeface="Verdana" panose="020B0604030504040204" pitchFamily="34" charset="0"/>
                <a:cs typeface="Verdana" panose="020B0604030504040204" pitchFamily="34" charset="0"/>
              </a:rPr>
              <a:t> </a:t>
            </a:r>
            <a:r>
              <a:rPr lang="sq-AL" sz="2200" dirty="0">
                <a:ea typeface="Verdana" panose="020B0604030504040204" pitchFamily="34" charset="0"/>
                <a:cs typeface="Verdana" panose="020B0604030504040204" pitchFamily="34" charset="0"/>
              </a:rPr>
              <a:t>në mbrojtjen themelore sociale.</a:t>
            </a:r>
          </a:p>
        </p:txBody>
      </p:sp>
    </p:spTree>
    <p:extLst>
      <p:ext uri="{BB962C8B-B14F-4D97-AF65-F5344CB8AC3E}">
        <p14:creationId xmlns:p14="http://schemas.microsoft.com/office/powerpoint/2010/main" val="3097862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1556792"/>
            <a:ext cx="8712968" cy="3108543"/>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ligjet kombëtare dhe marrëveshjet kolektive;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parimin e trajtimit të barabartë midis grave dhe burrave, duke përfshirë parimin e pagës së barabartë për punë me vlerë të barabartë dhe promovimin e barazisë gjinore;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pajtueshmërinë me ligjet e shëndetit dhe sigurisë në punë;</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luftimin e diskriminimit në baza të tjera (mosha, paaftësia, raca, besimi dhe besimi, orientimi seksual, etj.) dhe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krijimin e  mundësive të barabarta.</a:t>
            </a:r>
          </a:p>
        </p:txBody>
      </p:sp>
      <p:sp>
        <p:nvSpPr>
          <p:cNvPr id="3" name="Rectangle 2"/>
          <p:cNvSpPr/>
          <p:nvPr/>
        </p:nvSpPr>
        <p:spPr>
          <a:xfrm>
            <a:off x="467544" y="495672"/>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ne përputhje me 'të drejtat sociale dhe të punës'</a:t>
            </a:r>
          </a:p>
        </p:txBody>
      </p:sp>
    </p:spTree>
    <p:extLst>
      <p:ext uri="{BB962C8B-B14F-4D97-AF65-F5344CB8AC3E}">
        <p14:creationId xmlns:p14="http://schemas.microsoft.com/office/powerpoint/2010/main" val="3270726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1412776"/>
            <a:ext cx="8640960" cy="2616101"/>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Qasjen e barabartë në mundësitë e prokurimit për firmat, p.sh. në pronësi ose punësimin e personave nga grupet etnike / minoritare - kooperativat, ndërmarrjet sociale dhe organizatat jofitimprurëse;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Promovimin e punësimit mbështetës për personat me aftësi të kufizuara, duke përfshirë tregun e hapur të punës.</a:t>
            </a:r>
          </a:p>
        </p:txBody>
      </p:sp>
      <p:sp>
        <p:nvSpPr>
          <p:cNvPr id="3" name="Rectangle 2"/>
          <p:cNvSpPr/>
          <p:nvPr/>
        </p:nvSpPr>
        <p:spPr>
          <a:xfrm>
            <a:off x="467544" y="470924"/>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Mbështetja e "përfshirjes sociale" dhe promovimi i organizatave të ekonomisë sociale</a:t>
            </a:r>
          </a:p>
        </p:txBody>
      </p:sp>
    </p:spTree>
    <p:extLst>
      <p:ext uri="{BB962C8B-B14F-4D97-AF65-F5344CB8AC3E}">
        <p14:creationId xmlns:p14="http://schemas.microsoft.com/office/powerpoint/2010/main" val="2632220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24744"/>
            <a:ext cx="8496944" cy="3370153"/>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Dispozita të detyrueshme në specifikimet teknike për të siguruar </a:t>
            </a:r>
            <a:r>
              <a:rPr lang="en-US" sz="2200" dirty="0" err="1">
                <a:ea typeface="Verdana" panose="020B0604030504040204" pitchFamily="34" charset="0"/>
                <a:cs typeface="Verdana" panose="020B0604030504040204" pitchFamily="34" charset="0"/>
              </a:rPr>
              <a:t>qasje</a:t>
            </a:r>
            <a:r>
              <a:rPr lang="sq-AL" sz="2200" dirty="0">
                <a:ea typeface="Verdana" panose="020B0604030504040204" pitchFamily="34" charset="0"/>
                <a:cs typeface="Verdana" panose="020B0604030504040204" pitchFamily="34" charset="0"/>
              </a:rPr>
              <a:t> për personat me aftësi të kufizuara, për shembull, shërbimet publike, ndërtesat publike, transportin publik, informimin publik dhe mallrat dhe shërbimet e TIK-ut, duke përfshirë aplikimet në internet.</a:t>
            </a: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Çështja kyçe është blerja e mallrave dhe shërbimeve që janë të arritshme për të gjithë.</a:t>
            </a:r>
          </a:p>
        </p:txBody>
      </p:sp>
      <p:sp>
        <p:nvSpPr>
          <p:cNvPr id="3" name="Rectangle 2"/>
          <p:cNvSpPr/>
          <p:nvPr/>
        </p:nvSpPr>
        <p:spPr>
          <a:xfrm>
            <a:off x="474959" y="476672"/>
            <a:ext cx="86292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‘qasjes dhe dizajnit për të gjithë’</a:t>
            </a:r>
          </a:p>
        </p:txBody>
      </p:sp>
    </p:spTree>
    <p:extLst>
      <p:ext uri="{BB962C8B-B14F-4D97-AF65-F5344CB8AC3E}">
        <p14:creationId xmlns:p14="http://schemas.microsoft.com/office/powerpoint/2010/main" val="303701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idx="4294967295"/>
          </p:nvPr>
        </p:nvSpPr>
        <p:spPr>
          <a:xfrm>
            <a:off x="684788" y="457200"/>
            <a:ext cx="66417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sq-AL" sz="2800" b="1" kern="1200" dirty="0">
                <a:solidFill>
                  <a:srgbClr val="002060"/>
                </a:solidFill>
                <a:latin typeface="Cambria" panose="02040503050406030204" pitchFamily="18" charset="0"/>
                <a:ea typeface="Cambria" panose="02040503050406030204" pitchFamily="18" charset="0"/>
                <a:cs typeface="+mn-cs"/>
              </a:rPr>
              <a:t>Autoritetet publike duhet të udhëheqin</a:t>
            </a:r>
          </a:p>
        </p:txBody>
      </p:sp>
      <p:sp>
        <p:nvSpPr>
          <p:cNvPr id="281603" name="Rectangle 3"/>
          <p:cNvSpPr>
            <a:spLocks noGrp="1" noChangeArrowheads="1"/>
          </p:cNvSpPr>
          <p:nvPr>
            <p:ph type="body" idx="4294967295"/>
          </p:nvPr>
        </p:nvSpPr>
        <p:spPr>
          <a:xfrm>
            <a:off x="0" y="1124744"/>
            <a:ext cx="9144000" cy="5555367"/>
          </a:xfrm>
          <a:prstGeom prst="rect">
            <a:avLst/>
          </a:prstGeom>
        </p:spPr>
        <p:txBody>
          <a:bodyPr wrap="square">
            <a:spAutoFit/>
          </a:bodyPr>
          <a:lstStyle/>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Sfida kryesore:</a:t>
            </a:r>
          </a:p>
          <a:p>
            <a:pPr marL="0" indent="0">
              <a:spcBef>
                <a:spcPts val="600"/>
              </a:spcBef>
              <a:buNone/>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Duke u përballur me nevojën politike për të integruar më tej politikën mjedisore në të gjithë qeverisjen, autoritetet publike duhet të jenë në krye</a:t>
            </a:r>
            <a:r>
              <a:rPr lang="en-US"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vendosur masa për zhvillimin e qëndrueshëm në </a:t>
            </a:r>
            <a:r>
              <a:rPr lang="sq-AL" sz="2000" dirty="0">
                <a:latin typeface="Cambria" panose="02040503050406030204" pitchFamily="18" charset="0"/>
                <a:ea typeface="Cambria" panose="02040503050406030204" pitchFamily="18" charset="0"/>
              </a:rPr>
              <a:t>operimet/veprimet </a:t>
            </a: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 e tyre,</a:t>
            </a: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krijuar mundësi për një përdorim më të mirë të teknologjive, produkteve dhe shërbimeve miqësore ndaj mjedisit, dhe</a:t>
            </a:r>
          </a:p>
          <a:p>
            <a:pPr marL="342900" lvl="1" indent="-342900">
              <a:spcBef>
                <a:spcPts val="600"/>
              </a:spcBef>
              <a:buClr>
                <a:schemeClr val="bg2"/>
              </a:buClr>
              <a:buSzPct val="100000"/>
              <a:buFont typeface="Wingdings" panose="05000000000000000000" pitchFamily="2" charset="2"/>
              <a:buChar char="§"/>
              <a:defRPr/>
            </a:pPr>
            <a:r>
              <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rPr>
              <a:t>për të nxitur zbatimin e gjerë të praktikave të qëndrueshme në biznes dhe publikun e gjerë.</a:t>
            </a:r>
          </a:p>
          <a:p>
            <a:pPr marL="342900" lvl="1" indent="-342900">
              <a:spcBef>
                <a:spcPts val="600"/>
              </a:spcBef>
              <a:buClr>
                <a:schemeClr val="bg2"/>
              </a:buClr>
              <a:buSzPct val="100000"/>
              <a:buFont typeface="Wingdings" panose="05000000000000000000" pitchFamily="2" charset="2"/>
              <a:buChar char="§"/>
              <a:defRPr/>
            </a:pP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lvl="1" indent="0">
              <a:spcBef>
                <a:spcPts val="600"/>
              </a:spcBef>
              <a:buClr>
                <a:schemeClr val="bg2"/>
              </a:buClr>
              <a:buSzPct val="100000"/>
              <a:buNone/>
              <a:defRPr/>
            </a:pPr>
            <a:r>
              <a:rPr lang="sq-AL" sz="2000" dirty="0">
                <a:latin typeface="Cambria" panose="02040503050406030204" pitchFamily="18" charset="0"/>
                <a:ea typeface="Cambria" panose="02040503050406030204" pitchFamily="18" charset="0"/>
              </a:rPr>
              <a:t>Në këtë kontekst, vlerësojmë se aktualisht nuk mund të  flitet për zhvillim  të mirëfilltë të prokurimit të qëndrueshëm në Kosovë.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a:p>
            <a:pPr marL="0" lvl="1" indent="0">
              <a:spcBef>
                <a:spcPts val="600"/>
              </a:spcBef>
              <a:buClr>
                <a:schemeClr val="bg2"/>
              </a:buClr>
              <a:buSzPct val="100000"/>
              <a:buNone/>
              <a:defRPr/>
            </a:pPr>
            <a:r>
              <a:rPr lang="sq-AL" sz="2000" dirty="0">
                <a:latin typeface="Cambria" panose="02040503050406030204" pitchFamily="18" charset="0"/>
                <a:ea typeface="Cambria" panose="02040503050406030204" pitchFamily="18" charset="0"/>
              </a:rPr>
              <a:t>Është evidente se mungesa e politikave kombëtare  por edhe pamundësia e aderimit në </a:t>
            </a:r>
            <a:r>
              <a:rPr lang="sq-AL" sz="2000" dirty="0" err="1">
                <a:latin typeface="Cambria" panose="02040503050406030204" pitchFamily="18" charset="0"/>
                <a:ea typeface="Cambria" panose="02040503050406030204" pitchFamily="18" charset="0"/>
              </a:rPr>
              <a:t>instuticionet</a:t>
            </a:r>
            <a:r>
              <a:rPr lang="sq-AL" sz="2000" dirty="0">
                <a:latin typeface="Cambria" panose="02040503050406030204" pitchFamily="18" charset="0"/>
                <a:ea typeface="Cambria" panose="02040503050406030204" pitchFamily="18" charset="0"/>
              </a:rPr>
              <a:t> ndërkombëtare relevante për çështje të produkteve me efekte negative në </a:t>
            </a:r>
            <a:r>
              <a:rPr lang="sq-AL" sz="2000" dirty="0" err="1">
                <a:latin typeface="Cambria" panose="02040503050406030204" pitchFamily="18" charset="0"/>
                <a:ea typeface="Cambria" panose="02040503050406030204" pitchFamily="18" charset="0"/>
              </a:rPr>
              <a:t>ambient,e</a:t>
            </a:r>
            <a:r>
              <a:rPr lang="sq-AL" sz="2000" dirty="0">
                <a:latin typeface="Cambria" panose="02040503050406030204" pitchFamily="18" charset="0"/>
                <a:ea typeface="Cambria" panose="02040503050406030204" pitchFamily="18" charset="0"/>
              </a:rPr>
              <a:t> bëjnë Kosovën një treg të përshtatshëm për </a:t>
            </a:r>
            <a:r>
              <a:rPr lang="sq-AL" sz="2000" dirty="0" err="1">
                <a:latin typeface="Cambria" panose="02040503050406030204" pitchFamily="18" charset="0"/>
                <a:ea typeface="Cambria" panose="02040503050406030204" pitchFamily="18" charset="0"/>
              </a:rPr>
              <a:t>plasimin</a:t>
            </a:r>
            <a:r>
              <a:rPr lang="sq-AL" sz="2000" dirty="0">
                <a:latin typeface="Cambria" panose="02040503050406030204" pitchFamily="18" charset="0"/>
                <a:ea typeface="Cambria" panose="02040503050406030204" pitchFamily="18" charset="0"/>
              </a:rPr>
              <a:t> e prodhimeve pa kritere ekologjike.  </a:t>
            </a:r>
            <a:endParaRPr lang="sq-AL" sz="2000" dirty="0">
              <a:effectLst>
                <a:outerShdw blurRad="38100" dist="38100" dir="2700000" algn="tl">
                  <a:srgbClr val="FFFFFF"/>
                </a:outerShdw>
              </a:effectLst>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0339306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196752"/>
            <a:ext cx="8512012" cy="1107996"/>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Mundësia, sipas kushteve të caktuara, të merren parasysh çështjet e tregtisë etike në specifikimet e tenderit dhe kushtet e kontratave.</a:t>
            </a:r>
          </a:p>
        </p:txBody>
      </p:sp>
      <p:sp>
        <p:nvSpPr>
          <p:cNvPr id="3" name="Rectangle 2"/>
          <p:cNvSpPr/>
          <p:nvPr/>
        </p:nvSpPr>
        <p:spPr>
          <a:xfrm>
            <a:off x="467544" y="476672"/>
            <a:ext cx="836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Te merren parasysh çështjet e "tregtisë etike"</a:t>
            </a:r>
          </a:p>
        </p:txBody>
      </p:sp>
    </p:spTree>
    <p:extLst>
      <p:ext uri="{BB962C8B-B14F-4D97-AF65-F5344CB8AC3E}">
        <p14:creationId xmlns:p14="http://schemas.microsoft.com/office/powerpoint/2010/main" val="10199819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23528" y="1859340"/>
            <a:ext cx="8640960" cy="2693045"/>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Zgjidh kompanitë që veprojnë vullnetarisht dhe shkojnë përtej ligjit për të ndjekur objektivat mjedisore dhe shoqërore në biznesin e tyre të përditshëm, siç janë:</a:t>
            </a:r>
            <a:endParaRPr lang="en-US" sz="2200" dirty="0">
              <a:ea typeface="Verdana" panose="020B0604030504040204" pitchFamily="34" charset="0"/>
              <a:cs typeface="Verdana" panose="020B0604030504040204" pitchFamily="34" charset="0"/>
            </a:endParaRPr>
          </a:p>
          <a:p>
            <a:pPr>
              <a:spcBef>
                <a:spcPts val="600"/>
              </a:spcBef>
              <a:buClr>
                <a:schemeClr val="bg2"/>
              </a:buClr>
              <a:buSzPct val="75000"/>
            </a:pP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Puna me </a:t>
            </a:r>
            <a:r>
              <a:rPr lang="sq-AL" sz="2200" dirty="0" err="1">
                <a:ea typeface="Verdana" panose="020B0604030504040204" pitchFamily="34" charset="0"/>
                <a:cs typeface="Verdana" panose="020B0604030504040204" pitchFamily="34" charset="0"/>
              </a:rPr>
              <a:t>kontraktorë</a:t>
            </a:r>
            <a:r>
              <a:rPr lang="sq-AL" sz="2200" dirty="0">
                <a:ea typeface="Verdana" panose="020B0604030504040204" pitchFamily="34" charset="0"/>
                <a:cs typeface="Verdana" panose="020B0604030504040204" pitchFamily="34" charset="0"/>
              </a:rPr>
              <a:t> për të rritur përkushtimin ndaj vlerave të </a:t>
            </a:r>
            <a:r>
              <a:rPr lang="en-US" sz="2200" dirty="0">
                <a:ea typeface="Verdana" panose="020B0604030504040204" pitchFamily="34" charset="0"/>
                <a:cs typeface="Verdana" panose="020B0604030504040204" pitchFamily="34" charset="0"/>
              </a:rPr>
              <a:t>PKS</a:t>
            </a:r>
            <a:endParaRPr lang="sq-AL" sz="2200" dirty="0">
              <a:ea typeface="Verdana" panose="020B0604030504040204" pitchFamily="34" charset="0"/>
              <a:cs typeface="Verdana" panose="020B0604030504040204" pitchFamily="34" charset="0"/>
            </a:endParaRPr>
          </a:p>
        </p:txBody>
      </p:sp>
      <p:sp>
        <p:nvSpPr>
          <p:cNvPr id="4" name="Rectangle 3"/>
          <p:cNvSpPr/>
          <p:nvPr/>
        </p:nvSpPr>
        <p:spPr>
          <a:xfrm>
            <a:off x="467544" y="476672"/>
            <a:ext cx="84969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Duke kërkuar për të arritur një angazhim më të gjerë vullnetar për "përgjegjësinë sociale të korporatës" (</a:t>
            </a:r>
            <a:r>
              <a:rPr lang="en-US" sz="2400" b="1" dirty="0"/>
              <a:t>PKS</a:t>
            </a:r>
            <a:r>
              <a:rPr lang="sq-AL" sz="2400" b="1" dirty="0"/>
              <a:t>)</a:t>
            </a:r>
          </a:p>
        </p:txBody>
      </p:sp>
    </p:spTree>
    <p:extLst>
      <p:ext uri="{BB962C8B-B14F-4D97-AF65-F5344CB8AC3E}">
        <p14:creationId xmlns:p14="http://schemas.microsoft.com/office/powerpoint/2010/main" val="14365341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5992" y="1268760"/>
            <a:ext cx="9001000" cy="4201150"/>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Dispozitat që u japin NMV-ve qasje më të madhe në prokurimin publik duke ulur koston dhe / ose barrën e pjesëmarrjes në mundësitë e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Kjo mund të arrihet, për shembull:</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siguruar, kur është e mundur, qe madhësia e kontratës nuk është një pengesë në vetvete për pjesëmarrjen e NVM-ve,</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dhënë kohë të mjaftueshme për të përgatitur ofertat,</a:t>
            </a:r>
          </a:p>
          <a:p>
            <a:pPr marL="800100" lvl="1"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duke siguruar pagesën në kohë, duke përcaktuar kualifikimin proporcional dhe kërkesat ekonomike, etj.</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Mundësi të barabarta duke bërë mundësitë e nën kontraktimit më të dukshme.</a:t>
            </a:r>
          </a:p>
        </p:txBody>
      </p:sp>
      <p:sp>
        <p:nvSpPr>
          <p:cNvPr id="3" name="Rectangle 2"/>
          <p:cNvSpPr/>
          <p:nvPr/>
        </p:nvSpPr>
        <p:spPr>
          <a:xfrm>
            <a:off x="486544" y="493916"/>
            <a:ext cx="84779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Promovimi i ‘NMV’</a:t>
            </a:r>
          </a:p>
        </p:txBody>
      </p:sp>
    </p:spTree>
    <p:extLst>
      <p:ext uri="{BB962C8B-B14F-4D97-AF65-F5344CB8AC3E}">
        <p14:creationId xmlns:p14="http://schemas.microsoft.com/office/powerpoint/2010/main" val="4300905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1796" y="476672"/>
            <a:ext cx="54441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Përfitimet e mundshme të PPPSH</a:t>
            </a:r>
          </a:p>
        </p:txBody>
      </p:sp>
      <p:sp>
        <p:nvSpPr>
          <p:cNvPr id="3" name="Rectangle 2"/>
          <p:cNvSpPr/>
          <p:nvPr/>
        </p:nvSpPr>
        <p:spPr>
          <a:xfrm>
            <a:off x="323528" y="1268760"/>
            <a:ext cx="8640960" cy="3185487"/>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Ndihma në pajtueshmërinë me ligjin social dhe të punës, duke përfshirë angazhimet dhe agjendat e politikave kombëtare dhe ndërkombëtare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Stimulimi i tregjeve të ndërgjegjshme shoqërore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Demonstrimi i qeverisjes shoqërore të përgjegjshme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Stimulimi i integrimit</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Sigurimi i shpenzimeve më efektive publike </a:t>
            </a:r>
          </a:p>
        </p:txBody>
      </p:sp>
    </p:spTree>
    <p:extLst>
      <p:ext uri="{BB962C8B-B14F-4D97-AF65-F5344CB8AC3E}">
        <p14:creationId xmlns:p14="http://schemas.microsoft.com/office/powerpoint/2010/main" val="34042918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052736"/>
            <a:ext cx="8712968" cy="5139869"/>
          </a:xfrm>
          <a:prstGeom prst="rect">
            <a:avLst/>
          </a:prstGeom>
        </p:spPr>
        <p:txBody>
          <a:bodyPr wrap="square">
            <a:spAutoFit/>
          </a:bodyPr>
          <a:lstStyle/>
          <a:p>
            <a:pPr marL="342900" indent="-342900">
              <a:spcBef>
                <a:spcPts val="600"/>
              </a:spcBef>
              <a:buFont typeface="Arial" panose="020B0604020202020204" pitchFamily="34" charset="0"/>
              <a:buChar char="•"/>
            </a:pPr>
            <a:r>
              <a:rPr lang="sq-AL" sz="2200" b="1" dirty="0">
                <a:ea typeface="Verdana" panose="020B0604030504040204" pitchFamily="34" charset="0"/>
                <a:cs typeface="Verdana" panose="020B0604030504040204" pitchFamily="34" charset="0"/>
              </a:rPr>
              <a:t>Standardet e qasjes për personat me aftësi të kufizuara </a:t>
            </a:r>
            <a:r>
              <a:rPr lang="sq-AL" sz="2200" dirty="0">
                <a:ea typeface="Verdana" panose="020B0604030504040204" pitchFamily="34" charset="0"/>
                <a:cs typeface="Verdana" panose="020B0604030504040204" pitchFamily="34" charset="0"/>
              </a:rPr>
              <a:t>mund të jenë pjesë e lëndës së kontratës së punëve për ndërtimin e një shkolle, pasi ato mund të jenë pjesë e përshkrimit të punëve që autoriteti kontraktues dëshiron të blejë dhe të lidhet me to.</a:t>
            </a:r>
            <a:endParaRPr lang="en-US"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endParaRPr lang="sq-AL"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r>
              <a:rPr lang="sq-AL" sz="2200" dirty="0">
                <a:ea typeface="Verdana" panose="020B0604030504040204" pitchFamily="34" charset="0"/>
                <a:cs typeface="Verdana" panose="020B0604030504040204" pitchFamily="34" charset="0"/>
              </a:rPr>
              <a:t>Në anën tjetër, </a:t>
            </a:r>
            <a:r>
              <a:rPr lang="sq-AL" sz="2200" b="1" dirty="0">
                <a:ea typeface="Verdana" panose="020B0604030504040204" pitchFamily="34" charset="0"/>
                <a:cs typeface="Verdana" panose="020B0604030504040204" pitchFamily="34" charset="0"/>
              </a:rPr>
              <a:t>kushtet e punës së punëtorëve që ndërtojnë shkollën nuk mund të jenë pjesë e objektit të kontratës</a:t>
            </a:r>
            <a:r>
              <a:rPr lang="sq-AL" sz="2200" dirty="0">
                <a:ea typeface="Verdana" panose="020B0604030504040204" pitchFamily="34" charset="0"/>
                <a:cs typeface="Verdana" panose="020B0604030504040204" pitchFamily="34" charset="0"/>
              </a:rPr>
              <a:t>, pasi ato nuk janë të lidhura me objektin e kontratës, por vetëm me mënyrën se si do të kryhet kontrata e prokurimit.</a:t>
            </a:r>
            <a:endParaRPr lang="en-US"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endParaRPr lang="sq-AL" sz="2200" dirty="0">
              <a:ea typeface="Verdana" panose="020B0604030504040204" pitchFamily="34" charset="0"/>
              <a:cs typeface="Verdana" panose="020B0604030504040204" pitchFamily="34" charset="0"/>
            </a:endParaRPr>
          </a:p>
          <a:p>
            <a:pPr marL="342900" indent="-342900">
              <a:spcBef>
                <a:spcPts val="600"/>
              </a:spcBef>
              <a:buFont typeface="Arial" panose="020B0604020202020204" pitchFamily="34" charset="0"/>
              <a:buChar char="•"/>
            </a:pPr>
            <a:r>
              <a:rPr lang="sq-AL" sz="2200" dirty="0">
                <a:ea typeface="Verdana" panose="020B0604030504040204" pitchFamily="34" charset="0"/>
                <a:cs typeface="Verdana" panose="020B0604030504040204" pitchFamily="34" charset="0"/>
              </a:rPr>
              <a:t>Në kontratat për shërbime, </a:t>
            </a:r>
            <a:r>
              <a:rPr lang="en-US" sz="2200" dirty="0">
                <a:ea typeface="Verdana" panose="020B0604030504040204" pitchFamily="34" charset="0"/>
                <a:cs typeface="Verdana" panose="020B0604030504040204" pitchFamily="34" charset="0"/>
              </a:rPr>
              <a:t>AK </a:t>
            </a:r>
            <a:r>
              <a:rPr lang="sq-AL" sz="2200" dirty="0">
                <a:ea typeface="Verdana" panose="020B0604030504040204" pitchFamily="34" charset="0"/>
                <a:cs typeface="Verdana" panose="020B0604030504040204" pitchFamily="34" charset="0"/>
              </a:rPr>
              <a:t>mund të specifikojë </a:t>
            </a:r>
            <a:r>
              <a:rPr lang="sq-AL" sz="2200" b="1" dirty="0">
                <a:solidFill>
                  <a:srgbClr val="FF0000"/>
                </a:solidFill>
                <a:ea typeface="Verdana" panose="020B0604030504040204" pitchFamily="34" charset="0"/>
                <a:cs typeface="Verdana" panose="020B0604030504040204" pitchFamily="34" charset="0"/>
              </a:rPr>
              <a:t>që shërbimet e ofruara duhet të plotësojnë nevojat e të gjitha kategorive të përdoruesve, duke përfshirë edhe të pa favorizuara ose të përjashtuara nga shoqëria</a:t>
            </a:r>
            <a:r>
              <a:rPr lang="en-US" sz="2200" dirty="0">
                <a:ea typeface="Verdana" panose="020B0604030504040204" pitchFamily="34" charset="0"/>
                <a:cs typeface="Verdana" panose="020B0604030504040204" pitchFamily="34" charset="0"/>
              </a:rPr>
              <a:t>. </a:t>
            </a:r>
            <a:endParaRPr lang="sq-AL" sz="2200" dirty="0">
              <a:ea typeface="Verdana" panose="020B0604030504040204" pitchFamily="34" charset="0"/>
              <a:cs typeface="Verdana" panose="020B0604030504040204" pitchFamily="34" charset="0"/>
            </a:endParaRPr>
          </a:p>
        </p:txBody>
      </p:sp>
      <p:sp>
        <p:nvSpPr>
          <p:cNvPr id="3" name="Rectangle 2"/>
          <p:cNvSpPr/>
          <p:nvPr/>
        </p:nvSpPr>
        <p:spPr>
          <a:xfrm>
            <a:off x="492292" y="508924"/>
            <a:ext cx="8280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Shembuj</a:t>
            </a:r>
          </a:p>
        </p:txBody>
      </p:sp>
    </p:spTree>
    <p:extLst>
      <p:ext uri="{BB962C8B-B14F-4D97-AF65-F5344CB8AC3E}">
        <p14:creationId xmlns:p14="http://schemas.microsoft.com/office/powerpoint/2010/main" val="34900478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412776"/>
            <a:ext cx="8640960" cy="4124206"/>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Identifikimi i prioriteteve kombëtare dhe lokale relevante për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Shqyrto strategjinë e prokurimit të organizatave dhe identifiko se si PPPSH lidhet me objektivat dhe qasjet mbizotëruese.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Identifikoni se si PPPSH mund të ndihmojë në arritjen e këtyre objektivave dhe të japë vlerë për para për organizatën.</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 angazhim dhe udhëheqje të nivelit të lartë politik për PPPSH.</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Identifikoni produktet dhe shërbimet që autoriteti kontraktues i siguron që paraqesin rrezikun më të madh shoqëror dhe / ose kanë kapacitetin më të madh për të rritur rezultatin social.</a:t>
            </a:r>
          </a:p>
        </p:txBody>
      </p:sp>
      <p:sp>
        <p:nvSpPr>
          <p:cNvPr id="3" name="Rectangle 2"/>
          <p:cNvSpPr/>
          <p:nvPr/>
        </p:nvSpPr>
        <p:spPr>
          <a:xfrm>
            <a:off x="460040" y="482420"/>
            <a:ext cx="84249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Zhvillimi strategjik dhe </a:t>
            </a:r>
            <a:r>
              <a:rPr lang="sq-AL" sz="2400" b="1" dirty="0" err="1"/>
              <a:t>prioritizimi</a:t>
            </a:r>
            <a:r>
              <a:rPr lang="sq-AL" sz="2400" b="1" dirty="0"/>
              <a:t> i iniciativave të PPPSH – ME PAK FJALE </a:t>
            </a:r>
          </a:p>
        </p:txBody>
      </p:sp>
    </p:spTree>
    <p:extLst>
      <p:ext uri="{BB962C8B-B14F-4D97-AF65-F5344CB8AC3E}">
        <p14:creationId xmlns:p14="http://schemas.microsoft.com/office/powerpoint/2010/main" val="6160157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412776"/>
            <a:ext cx="8705464" cy="2616101"/>
          </a:xfrm>
          <a:prstGeom prst="rect">
            <a:avLst/>
          </a:prstGeom>
        </p:spPr>
        <p:txBody>
          <a:bodyPr wrap="square">
            <a:spAutoFit/>
          </a:bodyPr>
          <a:lstStyle/>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Zhvillo  objektivat dhe  planin e veprimit për adresimin e çështjeve sociale në prokurim.</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Nxit ndërgjegjësimin e PPPSH ndërmjet palëve të interesuara.</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Siguroni që praktikat e prokurimit janë të hapura për organizmat si ndërmarrjet e vogla dhe të mesme, ndërmarrjet e ekonomisë sociale dhe sektori vullnetar dhe </a:t>
            </a:r>
            <a:r>
              <a:rPr lang="en-US" sz="2200" dirty="0">
                <a:ea typeface="Verdana" panose="020B0604030504040204" pitchFamily="34" charset="0"/>
                <a:cs typeface="Verdana" panose="020B0604030504040204" pitchFamily="34" charset="0"/>
              </a:rPr>
              <a:t>i </a:t>
            </a:r>
            <a:r>
              <a:rPr lang="sq-AL" sz="2200" dirty="0">
                <a:ea typeface="Verdana" panose="020B0604030504040204" pitchFamily="34" charset="0"/>
                <a:cs typeface="Verdana" panose="020B0604030504040204" pitchFamily="34" charset="0"/>
              </a:rPr>
              <a:t>komunitet</a:t>
            </a:r>
            <a:r>
              <a:rPr lang="en-US" sz="2200" dirty="0">
                <a:ea typeface="Verdana" panose="020B0604030504040204" pitchFamily="34" charset="0"/>
                <a:cs typeface="Verdana" panose="020B0604030504040204" pitchFamily="34" charset="0"/>
              </a:rPr>
              <a:t>it</a:t>
            </a:r>
            <a:r>
              <a:rPr lang="sq-AL" sz="2200" dirty="0">
                <a:ea typeface="Verdana" panose="020B0604030504040204" pitchFamily="34" charset="0"/>
                <a:cs typeface="Verdana" panose="020B0604030504040204" pitchFamily="34" charset="0"/>
              </a:rPr>
              <a:t>, pavarësisht nga forma ligjore që ata marrin.</a:t>
            </a:r>
          </a:p>
        </p:txBody>
      </p:sp>
      <p:sp>
        <p:nvSpPr>
          <p:cNvPr id="3" name="Rectangle 2"/>
          <p:cNvSpPr/>
          <p:nvPr/>
        </p:nvSpPr>
        <p:spPr>
          <a:xfrm>
            <a:off x="460040" y="482420"/>
            <a:ext cx="84249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Zhvillimi strategjik dhe </a:t>
            </a:r>
            <a:r>
              <a:rPr lang="sq-AL" sz="2400" b="1" dirty="0" err="1"/>
              <a:t>prioritizimi</a:t>
            </a:r>
            <a:r>
              <a:rPr lang="sq-AL" sz="2400" b="1" dirty="0"/>
              <a:t> i iniciativave të PPPSH – ME PAK FJALE </a:t>
            </a:r>
            <a:r>
              <a:rPr lang="en-US" sz="2400" b="1" dirty="0"/>
              <a:t> (2)</a:t>
            </a:r>
            <a:endParaRPr lang="sq-AL" sz="2400" b="1" dirty="0"/>
          </a:p>
        </p:txBody>
      </p:sp>
    </p:spTree>
    <p:extLst>
      <p:ext uri="{BB962C8B-B14F-4D97-AF65-F5344CB8AC3E}">
        <p14:creationId xmlns:p14="http://schemas.microsoft.com/office/powerpoint/2010/main" val="22544931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590800" y="1219200"/>
            <a:ext cx="505934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p:txBody>
      </p:sp>
      <p:sp>
        <p:nvSpPr>
          <p:cNvPr id="3" name="Rectangle 2"/>
          <p:cNvSpPr/>
          <p:nvPr/>
        </p:nvSpPr>
        <p:spPr>
          <a:xfrm>
            <a:off x="2286000" y="2967335"/>
            <a:ext cx="4572000" cy="1569660"/>
          </a:xfrm>
          <a:prstGeom prst="rect">
            <a:avLst/>
          </a:prstGeom>
        </p:spPr>
        <p:txBody>
          <a:bodyPr>
            <a:spAutoFit/>
          </a:bodyPr>
          <a:lstStyle/>
          <a:p>
            <a:pPr algn="ctr" eaLnBrk="1" hangingPunct="1"/>
            <a:r>
              <a:rPr lang="sq-AL" altLang="en-US" sz="3200" b="1" dirty="0"/>
              <a:t>PYETJE</a:t>
            </a:r>
            <a:r>
              <a:rPr lang="en-US" altLang="en-US" sz="3200" b="1" dirty="0"/>
              <a:t> ?</a:t>
            </a:r>
            <a:r>
              <a:rPr lang="sq-AL" altLang="en-US" sz="3200" b="1" dirty="0"/>
              <a:t> </a:t>
            </a:r>
            <a:r>
              <a:rPr lang="en-US" altLang="en-US" sz="3200" b="1" dirty="0"/>
              <a:t> </a:t>
            </a:r>
          </a:p>
          <a:p>
            <a:pPr algn="ctr" eaLnBrk="1" hangingPunct="1"/>
            <a:endParaRPr lang="en-US" altLang="en-US" sz="3200" b="1" dirty="0"/>
          </a:p>
          <a:p>
            <a:pPr algn="ctr" eaLnBrk="1" hangingPunct="1"/>
            <a:r>
              <a:rPr lang="en-US" altLang="en-US" sz="3200" b="1" dirty="0"/>
              <a:t>  </a:t>
            </a:r>
          </a:p>
        </p:txBody>
      </p:sp>
    </p:spTree>
    <p:extLst>
      <p:ext uri="{BB962C8B-B14F-4D97-AF65-F5344CB8AC3E}">
        <p14:creationId xmlns:p14="http://schemas.microsoft.com/office/powerpoint/2010/main" val="70971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idx="4294967295"/>
          </p:nvPr>
        </p:nvSpPr>
        <p:spPr>
          <a:xfrm>
            <a:off x="1891606" y="152400"/>
            <a:ext cx="42573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800" b="1" kern="1200" dirty="0" err="1">
                <a:solidFill>
                  <a:srgbClr val="002060"/>
                </a:solidFill>
                <a:latin typeface="Cambria" panose="02040503050406030204" pitchFamily="18" charset="0"/>
                <a:ea typeface="Cambria" panose="02040503050406030204" pitchFamily="18" charset="0"/>
                <a:cs typeface="+mn-cs"/>
              </a:rPr>
              <a:t>Ligji</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i</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Prokurimit</a:t>
            </a:r>
            <a:r>
              <a:rPr lang="en-US" sz="2800" b="1" kern="1200" dirty="0">
                <a:solidFill>
                  <a:srgbClr val="002060"/>
                </a:solidFill>
                <a:latin typeface="Cambria" panose="02040503050406030204" pitchFamily="18" charset="0"/>
                <a:ea typeface="Cambria" panose="02040503050406030204" pitchFamily="18" charset="0"/>
                <a:cs typeface="+mn-cs"/>
              </a:rPr>
              <a:t> </a:t>
            </a:r>
            <a:r>
              <a:rPr lang="en-US" sz="2800" b="1" kern="1200" dirty="0" err="1">
                <a:solidFill>
                  <a:srgbClr val="002060"/>
                </a:solidFill>
                <a:latin typeface="Cambria" panose="02040503050406030204" pitchFamily="18" charset="0"/>
                <a:ea typeface="Cambria" panose="02040503050406030204" pitchFamily="18" charset="0"/>
                <a:cs typeface="+mn-cs"/>
              </a:rPr>
              <a:t>Publik</a:t>
            </a:r>
            <a:r>
              <a:rPr lang="en-US" sz="2800" b="1" kern="1200" dirty="0">
                <a:solidFill>
                  <a:srgbClr val="002060"/>
                </a:solidFill>
                <a:latin typeface="Cambria" panose="02040503050406030204" pitchFamily="18" charset="0"/>
                <a:ea typeface="Cambria" panose="02040503050406030204" pitchFamily="18" charset="0"/>
                <a:cs typeface="+mn-cs"/>
              </a:rPr>
              <a:t> </a:t>
            </a:r>
            <a:endParaRPr lang="sq-AL" sz="2800" b="1" kern="1200" dirty="0">
              <a:solidFill>
                <a:srgbClr val="002060"/>
              </a:solidFill>
              <a:latin typeface="Cambria" panose="02040503050406030204" pitchFamily="18" charset="0"/>
              <a:ea typeface="Cambria" panose="02040503050406030204" pitchFamily="18" charset="0"/>
              <a:cs typeface="+mn-cs"/>
            </a:endParaRPr>
          </a:p>
        </p:txBody>
      </p:sp>
      <p:sp>
        <p:nvSpPr>
          <p:cNvPr id="281603" name="Rectangle 3"/>
          <p:cNvSpPr>
            <a:spLocks noGrp="1" noChangeArrowheads="1"/>
          </p:cNvSpPr>
          <p:nvPr>
            <p:ph type="body" idx="4294967295"/>
          </p:nvPr>
        </p:nvSpPr>
        <p:spPr>
          <a:xfrm>
            <a:off x="-6531" y="838200"/>
            <a:ext cx="9144000" cy="6078587"/>
          </a:xfrm>
          <a:prstGeom prst="rect">
            <a:avLst/>
          </a:prstGeom>
        </p:spPr>
        <p:txBody>
          <a:bodyPr wrap="square">
            <a:spAutoFit/>
          </a:bodyPr>
          <a:lstStyle/>
          <a:p>
            <a:pPr>
              <a:spcBef>
                <a:spcPts val="600"/>
              </a:spcBef>
              <a:buFont typeface="Wingdings" panose="05000000000000000000" pitchFamily="2" charset="2"/>
              <a:buChar char="§"/>
              <a:defRPr/>
            </a:pPr>
            <a:r>
              <a:rPr lang="en-US" sz="2000" dirty="0">
                <a:latin typeface="Cambria" panose="02040503050406030204" pitchFamily="18" charset="0"/>
                <a:ea typeface="Cambria" panose="02040503050406030204" pitchFamily="18" charset="0"/>
              </a:rPr>
              <a:t>LPP </a:t>
            </a:r>
            <a:r>
              <a:rPr lang="sq-AL" sz="2000" dirty="0">
                <a:latin typeface="Cambria" panose="02040503050406030204" pitchFamily="18" charset="0"/>
                <a:ea typeface="Cambria" panose="02040503050406030204" pitchFamily="18" charset="0"/>
              </a:rPr>
              <a:t>nuk e trajton veçanërisht problematikën </a:t>
            </a:r>
            <a:r>
              <a:rPr lang="sq-AL" sz="2000" b="1" dirty="0">
                <a:latin typeface="Cambria" panose="02040503050406030204" pitchFamily="18" charset="0"/>
                <a:ea typeface="Cambria" panose="02040503050406030204" pitchFamily="18" charset="0"/>
              </a:rPr>
              <a:t>e operimit me mallra që trajtohen si mallra me ndikim negativ në mjedis, </a:t>
            </a:r>
            <a:r>
              <a:rPr lang="sq-AL" sz="2000" dirty="0">
                <a:latin typeface="Cambria" panose="02040503050406030204" pitchFamily="18" charset="0"/>
                <a:ea typeface="Cambria" panose="02040503050406030204" pitchFamily="18" charset="0"/>
              </a:rPr>
              <a:t>për mbetjet dhe asgjësimin e tyre.  </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Mallrat që paraqesin burim të ndotjes së ambientit trajtohen nga ligjet që u referohen çështjeve të mbrojtjes së mjedisit</a:t>
            </a:r>
            <a:r>
              <a:rPr lang="en-US" sz="2000" dirty="0">
                <a:latin typeface="Cambria" panose="02040503050406030204" pitchFamily="18" charset="0"/>
                <a:ea typeface="Cambria" panose="02040503050406030204" pitchFamily="18" charset="0"/>
              </a:rPr>
              <a:t>.</a:t>
            </a: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Megjithatë,   në nenin 31 të LPP, paragrafi 2 dhe 3,  përmenden kushtet e mjedisit si elemente të </a:t>
            </a:r>
            <a:r>
              <a:rPr lang="sq-AL" sz="2000" dirty="0" err="1">
                <a:latin typeface="Cambria" panose="02040503050406030204" pitchFamily="18" charset="0"/>
                <a:ea typeface="Cambria" panose="02040503050406030204" pitchFamily="18" charset="0"/>
              </a:rPr>
              <a:t>performancës</a:t>
            </a:r>
            <a:r>
              <a:rPr lang="sq-AL" sz="2000" dirty="0">
                <a:latin typeface="Cambria" panose="02040503050406030204" pitchFamily="18" charset="0"/>
                <a:ea typeface="Cambria" panose="02040503050406030204" pitchFamily="18" charset="0"/>
              </a:rPr>
              <a:t> së kontratës:</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Neni 31.2.  Autoritetet Kontraktuese mund të referohen në kushtet e </a:t>
            </a:r>
            <a:r>
              <a:rPr lang="sq-AL" sz="2000" dirty="0" err="1">
                <a:latin typeface="Cambria" panose="02040503050406030204" pitchFamily="18" charset="0"/>
                <a:ea typeface="Cambria" panose="02040503050406030204" pitchFamily="18" charset="0"/>
              </a:rPr>
              <a:t>performancës</a:t>
            </a:r>
            <a:r>
              <a:rPr lang="sq-AL" sz="2000" dirty="0">
                <a:latin typeface="Cambria" panose="02040503050406030204" pitchFamily="18" charset="0"/>
                <a:ea typeface="Cambria" panose="02040503050406030204" pitchFamily="18" charset="0"/>
              </a:rPr>
              <a:t> së kontratës në veçanti atyre të cilat kanë të bëjnë me mbrojtjen e mjedisit, mbrojtjen e punëtorëve dhe kushteve të punës të cilat janë në fuqi me ligj apo rregullore në Kosovë, me kusht që këto kushte të përfshihen në shpalljen e kontratës dhe në specifikimet teknike. </a:t>
            </a:r>
            <a:endParaRPr lang="en-US" sz="2000" dirty="0">
              <a:latin typeface="Cambria" panose="02040503050406030204" pitchFamily="18" charset="0"/>
              <a:ea typeface="Cambria" panose="02040503050406030204" pitchFamily="18" charset="0"/>
            </a:endParaRPr>
          </a:p>
          <a:p>
            <a:pPr>
              <a:spcBef>
                <a:spcPts val="600"/>
              </a:spcBef>
              <a:buFont typeface="Wingdings" panose="05000000000000000000" pitchFamily="2" charset="2"/>
              <a:buChar char="§"/>
              <a:defRPr/>
            </a:pPr>
            <a:r>
              <a:rPr lang="sq-AL" sz="2000" dirty="0">
                <a:latin typeface="Cambria" panose="02040503050406030204" pitchFamily="18" charset="0"/>
                <a:ea typeface="Cambria" panose="02040503050406030204" pitchFamily="18" charset="0"/>
              </a:rPr>
              <a:t>Neni 31.3. Një Autoritet Kontraktues mund të theksoi në dokumentacionin e kontratës organin apo organet nga të cilat një kandidat apo tenderues mund të marrë informatat e duhura për obligimet që kanë të bëjnë me tatimet, mbrojtjen e mjedisit, dispozitave të mbrojtjes së punëtorëve dhe për kushtet të cilat janë në fuqi me ligj apo rregullore në Kosovë. “</a:t>
            </a:r>
            <a:endParaRPr lang="en-US" sz="2000" dirty="0">
              <a:latin typeface="Cambria" panose="02040503050406030204" pitchFamily="18" charset="0"/>
              <a:ea typeface="Cambria" panose="02040503050406030204" pitchFamily="18" charset="0"/>
            </a:endParaRPr>
          </a:p>
          <a:p>
            <a:pPr marL="0" indent="0">
              <a:spcBef>
                <a:spcPts val="600"/>
              </a:spcBef>
              <a:buNone/>
              <a:defRPr/>
            </a:pPr>
            <a:endParaRPr lang="sq-AL" sz="2400" dirty="0">
              <a:effectLst>
                <a:outerShdw blurRad="38100" dist="38100" dir="2700000" algn="tl">
                  <a:srgbClr val="FFFFFF"/>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5803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sq-AL" sz="2800" b="1" dirty="0">
                <a:latin typeface="Cambria" panose="02040503050406030204" pitchFamily="18" charset="0"/>
                <a:ea typeface="Cambria" panose="02040503050406030204" pitchFamily="18" charset="0"/>
              </a:rPr>
              <a:t>KORNIZA LIGJORE DHE STRATEGJIKE PËR MBETURINA NË KOSOVË</a:t>
            </a:r>
            <a:br>
              <a:rPr lang="sq-AL" sz="2800" dirty="0">
                <a:latin typeface="Cambria" panose="02040503050406030204" pitchFamily="18" charset="0"/>
                <a:ea typeface="Cambria" panose="02040503050406030204" pitchFamily="18" charset="0"/>
              </a:rPr>
            </a:br>
            <a:endParaRPr lang="sq-AL"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145176"/>
            <a:ext cx="9144000" cy="5408024"/>
          </a:xfrm>
        </p:spPr>
        <p:txBody>
          <a:bodyPr/>
          <a:lstStyle/>
          <a:p>
            <a:pPr marL="0" indent="0">
              <a:buNone/>
            </a:pPr>
            <a:r>
              <a:rPr lang="sq-AL" sz="2000" b="1" dirty="0">
                <a:latin typeface="Cambria" panose="02040503050406030204" pitchFamily="18" charset="0"/>
                <a:ea typeface="Cambria" panose="02040503050406030204" pitchFamily="18" charset="0"/>
              </a:rPr>
              <a:t>LIGJET DHE UDHËZIMET ADMINISTRATIVE PËR MBETURINAT</a:t>
            </a:r>
          </a:p>
          <a:p>
            <a:pPr marL="0" indent="0">
              <a:buNone/>
            </a:pPr>
            <a:endParaRPr lang="en-US" sz="2000" b="1" dirty="0">
              <a:latin typeface="Cambria" panose="02040503050406030204" pitchFamily="18" charset="0"/>
              <a:ea typeface="Cambria" panose="02040503050406030204" pitchFamily="18" charset="0"/>
            </a:endParaRPr>
          </a:p>
          <a:p>
            <a:pPr marL="0" indent="0">
              <a:buNone/>
            </a:pPr>
            <a:r>
              <a:rPr lang="sq-AL" sz="2000" b="1" dirty="0">
                <a:latin typeface="Cambria" panose="02040503050406030204" pitchFamily="18" charset="0"/>
                <a:ea typeface="Cambria" panose="02040503050406030204" pitchFamily="18" charset="0"/>
              </a:rPr>
              <a:t>a. Fusha e menaxhimit të mbeturinave në Kosovë rregullohet nga Ligji për mbeturinat, Nr. 02 / L-30</a:t>
            </a:r>
            <a:r>
              <a:rPr lang="sq-AL" sz="2000" dirty="0">
                <a:latin typeface="Cambria" panose="02040503050406030204" pitchFamily="18" charset="0"/>
                <a:ea typeface="Cambria" panose="02040503050406030204" pitchFamily="18" charset="0"/>
              </a:rPr>
              <a:t>.</a:t>
            </a:r>
          </a:p>
          <a:p>
            <a:r>
              <a:rPr lang="sq-AL" sz="2000" dirty="0">
                <a:latin typeface="Cambria" panose="02040503050406030204" pitchFamily="18" charset="0"/>
                <a:ea typeface="Cambria" panose="02040503050406030204" pitchFamily="18" charset="0"/>
              </a:rPr>
              <a:t>Qëllimi i këtij ligji është mbrojtja e shëndetit të njeriut dhe mjedisit nga ndotja dhe materialet e rrezikshme, përmes menaxhimit të mbetjeve të qëndrueshme duke krijuar kushte për parandalimin dhe reduktimin e mbeturinave dhe rrezikshmërinë e tyre.</a:t>
            </a:r>
          </a:p>
          <a:p>
            <a:pPr marL="0" indent="0">
              <a:buNone/>
            </a:pPr>
            <a:r>
              <a:rPr lang="sq-AL" sz="2000" b="1" dirty="0">
                <a:latin typeface="Cambria" panose="02040503050406030204" pitchFamily="18" charset="0"/>
                <a:ea typeface="Cambria" panose="02040503050406030204" pitchFamily="18" charset="0"/>
              </a:rPr>
              <a:t>b. Strategjia e Mjedisit në Kosovë</a:t>
            </a:r>
            <a:endParaRPr lang="sq-AL" sz="2000" dirty="0">
              <a:latin typeface="Cambria" panose="02040503050406030204" pitchFamily="18" charset="0"/>
              <a:ea typeface="Cambria" panose="02040503050406030204" pitchFamily="18" charset="0"/>
            </a:endParaRPr>
          </a:p>
          <a:p>
            <a:r>
              <a:rPr lang="sq-AL" sz="2000" dirty="0">
                <a:latin typeface="Cambria" panose="02040503050406030204" pitchFamily="18" charset="0"/>
                <a:ea typeface="Cambria" panose="02040503050406030204" pitchFamily="18" charset="0"/>
              </a:rPr>
              <a:t>Strategjia e mjedisit është një komponent i rëndësishëm afatgjatë për zhvillimin e përgjithshëm të Kosovës. Strategjia u hartua nëpërmjet një bashkëpunimi ndërministror dhe me mbështetjen e institucioneve të tjera.</a:t>
            </a:r>
          </a:p>
          <a:p>
            <a:pPr marL="0" indent="0">
              <a:buNone/>
            </a:pPr>
            <a:r>
              <a:rPr lang="sq-AL" sz="2000" b="1" dirty="0">
                <a:latin typeface="Cambria" panose="02040503050406030204" pitchFamily="18" charset="0"/>
                <a:ea typeface="Cambria" panose="02040503050406030204" pitchFamily="18" charset="0"/>
              </a:rPr>
              <a:t>c. Plani Strategjik i Kosovës për Menaxhimin e Mbeturinave</a:t>
            </a:r>
            <a:endParaRPr lang="sq-AL" sz="2000" dirty="0">
              <a:latin typeface="Cambria" panose="02040503050406030204" pitchFamily="18" charset="0"/>
              <a:ea typeface="Cambria" panose="02040503050406030204" pitchFamily="18" charset="0"/>
            </a:endParaRPr>
          </a:p>
          <a:p>
            <a:endParaRPr lang="sq-AL" sz="1800" dirty="0"/>
          </a:p>
        </p:txBody>
      </p:sp>
    </p:spTree>
    <p:extLst>
      <p:ext uri="{BB962C8B-B14F-4D97-AF65-F5344CB8AC3E}">
        <p14:creationId xmlns:p14="http://schemas.microsoft.com/office/powerpoint/2010/main" val="156116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126"/>
            <a:ext cx="9144000" cy="1143000"/>
          </a:xfrm>
        </p:spPr>
        <p:txBody>
          <a:bodyPr/>
          <a:lstStyle/>
          <a:p>
            <a:pPr marL="0" indent="0"/>
            <a:r>
              <a:rPr lang="sq-AL" sz="2800" b="1" dirty="0">
                <a:solidFill>
                  <a:srgbClr val="002060"/>
                </a:solidFill>
                <a:latin typeface="Cambria" panose="02040503050406030204" pitchFamily="18" charset="0"/>
                <a:ea typeface="Cambria" panose="02040503050406030204" pitchFamily="18" charset="0"/>
              </a:rPr>
              <a:t>LIGJET DHE UDHËZIMET ADMINISTRATIVE PËR MBETURINAT</a:t>
            </a:r>
            <a:br>
              <a:rPr lang="sq-AL" sz="2800" b="1" dirty="0">
                <a:solidFill>
                  <a:srgbClr val="002060"/>
                </a:solidFill>
                <a:latin typeface="Cambria" panose="02040503050406030204" pitchFamily="18" charset="0"/>
                <a:ea typeface="Cambria" panose="02040503050406030204" pitchFamily="18" charset="0"/>
              </a:rPr>
            </a:br>
            <a:br>
              <a:rPr lang="en-US" sz="2800" b="1" dirty="0">
                <a:latin typeface="Cambria" panose="02040503050406030204" pitchFamily="18" charset="0"/>
                <a:ea typeface="Cambria" panose="02040503050406030204" pitchFamily="18" charset="0"/>
              </a:rPr>
            </a:br>
            <a:endParaRPr lang="sq-AL" sz="2800" dirty="0"/>
          </a:p>
        </p:txBody>
      </p:sp>
      <p:sp>
        <p:nvSpPr>
          <p:cNvPr id="3" name="Content Placeholder 2"/>
          <p:cNvSpPr>
            <a:spLocks noGrp="1"/>
          </p:cNvSpPr>
          <p:nvPr>
            <p:ph idx="1"/>
          </p:nvPr>
        </p:nvSpPr>
        <p:spPr>
          <a:xfrm>
            <a:off x="28303" y="1371600"/>
            <a:ext cx="9144000" cy="4800600"/>
          </a:xfrm>
        </p:spPr>
        <p:txBody>
          <a:bodyPr/>
          <a:lstStyle/>
          <a:p>
            <a:pPr marL="0" indent="0">
              <a:buNone/>
            </a:pPr>
            <a:r>
              <a:rPr lang="sq-AL" sz="2000" dirty="0">
                <a:latin typeface="Cambria" panose="02040503050406030204" pitchFamily="18" charset="0"/>
                <a:ea typeface="Cambria" panose="02040503050406030204" pitchFamily="18" charset="0"/>
              </a:rPr>
              <a:t>Sipas Ligjit mbi Mbeturinat, Ministria e Mjedisit dhe Planifikimit Hapësinor harton Planin Strategjik për Menaxhimin e Mbeturinave në bashkëpunim me ministritë dhe autoritetet tjera kompetente. Qeveria e Kosovës miraton Planin Strategjik për një periudhë dhjetëvjeçare. Ky plan duhet të rishikohet së paku një herë në pesë vjet.</a:t>
            </a:r>
          </a:p>
          <a:p>
            <a:pPr marL="0" indent="0">
              <a:buNone/>
            </a:pPr>
            <a:r>
              <a:rPr lang="sq-AL" sz="2000" dirty="0">
                <a:latin typeface="Cambria" panose="02040503050406030204" pitchFamily="18" charset="0"/>
                <a:ea typeface="Cambria" panose="02040503050406030204" pitchFamily="18" charset="0"/>
              </a:rPr>
              <a:t>Strategjia ka orientimet e mëposhtme strategjike në fushën e menaxhimit të mbeturinave: </a:t>
            </a:r>
            <a:endParaRPr lang="en-US" sz="2000" dirty="0">
              <a:latin typeface="Cambria" panose="02040503050406030204" pitchFamily="18" charset="0"/>
              <a:ea typeface="Cambria" panose="02040503050406030204" pitchFamily="18" charset="0"/>
            </a:endParaRP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Krijimi i infrastrukturës ligjore ose teknike për menaxhimin e mbeturinave;</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gradual i sasisë së mbeturinave në burim dhe përdorim ose ri-përdorim energjik;</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gradual i rrezikut nga mbeturinat;</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Reduktimi i deponimit të mbeturinave organike;</a:t>
            </a:r>
          </a:p>
          <a:p>
            <a:pPr>
              <a:buFont typeface="Wingdings" panose="05000000000000000000" pitchFamily="2" charset="2"/>
              <a:buChar char="§"/>
            </a:pPr>
            <a:r>
              <a:rPr lang="sq-AL" sz="2000" dirty="0">
                <a:latin typeface="Cambria" panose="02040503050406030204" pitchFamily="18" charset="0"/>
                <a:ea typeface="Cambria" panose="02040503050406030204" pitchFamily="18" charset="0"/>
              </a:rPr>
              <a:t>Riciklimi i mbeturinave; </a:t>
            </a:r>
          </a:p>
          <a:p>
            <a:endParaRPr lang="sq-AL" sz="2800" dirty="0"/>
          </a:p>
        </p:txBody>
      </p:sp>
    </p:spTree>
    <p:extLst>
      <p:ext uri="{BB962C8B-B14F-4D97-AF65-F5344CB8AC3E}">
        <p14:creationId xmlns:p14="http://schemas.microsoft.com/office/powerpoint/2010/main" val="257239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851" y="76200"/>
            <a:ext cx="7772400" cy="1143000"/>
          </a:xfrm>
        </p:spPr>
        <p:txBody>
          <a:bodyPr/>
          <a:lstStyle/>
          <a:p>
            <a:r>
              <a:rPr lang="sq-AL" sz="2800" b="1" dirty="0">
                <a:solidFill>
                  <a:srgbClr val="002060"/>
                </a:solidFill>
                <a:latin typeface="Cambria" panose="02040503050406030204" pitchFamily="18" charset="0"/>
                <a:ea typeface="Cambria" panose="02040503050406030204" pitchFamily="18" charset="0"/>
              </a:rPr>
              <a:t>STRUKTURA INSTITUCIONALE</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3949" y="1447800"/>
            <a:ext cx="9144000" cy="4724400"/>
          </a:xfrm>
        </p:spPr>
        <p:txBody>
          <a:bodyPr/>
          <a:lstStyle/>
          <a:p>
            <a:r>
              <a:rPr lang="sq-AL" sz="2800" b="1" dirty="0">
                <a:latin typeface="Cambria" panose="02040503050406030204" pitchFamily="18" charset="0"/>
                <a:ea typeface="Cambria" panose="02040503050406030204" pitchFamily="18" charset="0"/>
              </a:rPr>
              <a:t>Ministria e Mjedisit dhe Planifikimit Hapësinor</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Agjencia Kosovare për Mbrojtjen e Mjedisit – AKMM</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Zyra </a:t>
            </a:r>
            <a:r>
              <a:rPr lang="sq-AL" sz="2800" b="1" dirty="0" err="1">
                <a:latin typeface="Cambria" panose="02040503050406030204" pitchFamily="18" charset="0"/>
                <a:ea typeface="Cambria" panose="02040503050406030204" pitchFamily="18" charset="0"/>
              </a:rPr>
              <a:t>Rregullatore</a:t>
            </a:r>
            <a:r>
              <a:rPr lang="sq-AL" sz="2800" b="1" dirty="0">
                <a:latin typeface="Cambria" panose="02040503050406030204" pitchFamily="18" charset="0"/>
                <a:ea typeface="Cambria" panose="02040503050406030204" pitchFamily="18" charset="0"/>
              </a:rPr>
              <a:t> për Ujë dhe Mbeturina –ZRRUM</a:t>
            </a:r>
            <a:endParaRPr lang="sq-AL" sz="2800" dirty="0">
              <a:latin typeface="Cambria" panose="02040503050406030204" pitchFamily="18" charset="0"/>
              <a:ea typeface="Cambria" panose="02040503050406030204" pitchFamily="18" charset="0"/>
            </a:endParaRPr>
          </a:p>
          <a:p>
            <a:r>
              <a:rPr lang="sq-AL" sz="2800" b="1" dirty="0">
                <a:latin typeface="Cambria" panose="02040503050406030204" pitchFamily="18" charset="0"/>
                <a:ea typeface="Cambria" panose="02040503050406030204" pitchFamily="18" charset="0"/>
              </a:rPr>
              <a:t>Kompania për Menaxhimin e </a:t>
            </a:r>
            <a:r>
              <a:rPr lang="sq-AL" sz="2800" b="1" dirty="0" err="1">
                <a:latin typeface="Cambria" panose="02040503050406030204" pitchFamily="18" charset="0"/>
                <a:ea typeface="Cambria" panose="02040503050406030204" pitchFamily="18" charset="0"/>
              </a:rPr>
              <a:t>Deponive</a:t>
            </a:r>
            <a:r>
              <a:rPr lang="sq-AL" sz="2800" b="1" dirty="0">
                <a:latin typeface="Cambria" panose="02040503050406030204" pitchFamily="18" charset="0"/>
                <a:ea typeface="Cambria" panose="02040503050406030204" pitchFamily="18" charset="0"/>
              </a:rPr>
              <a:t> të Kosovës –KMDK </a:t>
            </a:r>
            <a:endParaRPr lang="sq-AL" sz="2800" dirty="0">
              <a:latin typeface="Cambria" panose="02040503050406030204" pitchFamily="18" charset="0"/>
              <a:ea typeface="Cambria" panose="02040503050406030204" pitchFamily="18" charset="0"/>
            </a:endParaRPr>
          </a:p>
          <a:p>
            <a:pPr marL="0" indent="0">
              <a:buNone/>
            </a:pPr>
            <a:r>
              <a:rPr lang="sq-AL" b="1" dirty="0"/>
              <a:t> </a:t>
            </a:r>
            <a:endParaRPr lang="sq-AL" dirty="0"/>
          </a:p>
          <a:p>
            <a:pPr marL="0" indent="0">
              <a:buNone/>
            </a:pPr>
            <a:endParaRPr lang="sq-AL" dirty="0"/>
          </a:p>
        </p:txBody>
      </p:sp>
    </p:spTree>
    <p:extLst>
      <p:ext uri="{BB962C8B-B14F-4D97-AF65-F5344CB8AC3E}">
        <p14:creationId xmlns:p14="http://schemas.microsoft.com/office/powerpoint/2010/main" val="4082238777"/>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21821</TotalTime>
  <Words>6588</Words>
  <Application>Microsoft Office PowerPoint</Application>
  <PresentationFormat>On-screen Show (4:3)</PresentationFormat>
  <Paragraphs>475</Paragraphs>
  <Slides>57</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Cambria</vt:lpstr>
      <vt:lpstr>Centaur</vt:lpstr>
      <vt:lpstr>Times New Roman</vt:lpstr>
      <vt:lpstr>Verdana</vt:lpstr>
      <vt:lpstr>Wingdings</vt:lpstr>
      <vt:lpstr>Default Design</vt:lpstr>
      <vt:lpstr>PowerPoint Presentation</vt:lpstr>
      <vt:lpstr>PowerPoint Presentation</vt:lpstr>
      <vt:lpstr> Çfarë është Prokurimi i Qëndrueshëm?</vt:lpstr>
      <vt:lpstr>Çfarë është Prokurimi i Qëndrueshëm?</vt:lpstr>
      <vt:lpstr>Autoritetet publike duhet të udhëheqin</vt:lpstr>
      <vt:lpstr>Ligji i Prokurimit Publik </vt:lpstr>
      <vt:lpstr>KORNIZA LIGJORE DHE STRATEGJIKE PËR MBETURINA NË KOSOVË </vt:lpstr>
      <vt:lpstr>LIGJET DHE UDHËZIMET ADMINISTRATIVE PËR MBETURINAT  </vt:lpstr>
      <vt:lpstr>STRUKTURA INSTITUCIONALE </vt:lpstr>
      <vt:lpstr>Bashkimi Evropian dhe prokurimi i qëndrueshëm</vt:lpstr>
      <vt:lpstr>Krijimi i kornizës për prokurim publik të qëndrueshëm</vt:lpstr>
      <vt:lpstr>Potenciali i prokurimit publik të qëndrueshëm</vt:lpstr>
      <vt:lpstr>PP i qëndrueshëm dhe tregu</vt:lpstr>
      <vt:lpstr>PERFITIMET E MUNDESHME MJEDISORE TE PP TE QENDRUESHEM </vt:lpstr>
      <vt:lpstr>PERFITIMET E MUNDESHME MJEDISORE</vt:lpstr>
      <vt:lpstr>Elementet strategjike për PP të qëndrueshëm</vt:lpstr>
      <vt:lpstr>Çështjet kryesore</vt:lpstr>
      <vt:lpstr>Kategoritë kryesore të produktit</vt:lpstr>
      <vt:lpstr>ÇËSHTJET MJEDISORE DHE FAZAT E PROKURIMIT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Pengesat kryesore për prokurimin e qëndrueshëm</vt:lpstr>
      <vt:lpstr>Dallimet nga grupet e produkteve</vt:lpstr>
      <vt:lpstr>Çështjet e zbatimit</vt:lpstr>
      <vt:lpstr>Specifikimet dhe kriteret e paqarta</vt:lpstr>
      <vt:lpstr>Struktura e Dokumenteve të Tenderit</vt:lpstr>
      <vt:lpstr>Përputhja me Legjislacionin e PP</vt:lpstr>
      <vt:lpstr>Pengesat tjera</vt:lpstr>
      <vt:lpstr>PowerPoint Presentation</vt:lpstr>
      <vt:lpstr>Nga politika e qëndrueshme e PP në drejtim të zbatimit</vt:lpstr>
      <vt:lpstr>Hapat e ardhshëm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479</cp:revision>
  <cp:lastPrinted>1601-01-01T00:00:00Z</cp:lastPrinted>
  <dcterms:created xsi:type="dcterms:W3CDTF">1601-01-01T00:00:00Z</dcterms:created>
  <dcterms:modified xsi:type="dcterms:W3CDTF">2024-04-22T09:42:43Z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